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86" r:id="rId2"/>
    <p:sldId id="500" r:id="rId3"/>
    <p:sldId id="501" r:id="rId4"/>
    <p:sldId id="502" r:id="rId5"/>
    <p:sldId id="401" r:id="rId6"/>
    <p:sldId id="402" r:id="rId7"/>
    <p:sldId id="437" r:id="rId8"/>
    <p:sldId id="440" r:id="rId9"/>
    <p:sldId id="438" r:id="rId10"/>
    <p:sldId id="439" r:id="rId11"/>
    <p:sldId id="441" r:id="rId12"/>
    <p:sldId id="442" r:id="rId13"/>
    <p:sldId id="443" r:id="rId14"/>
    <p:sldId id="444" r:id="rId15"/>
    <p:sldId id="445" r:id="rId16"/>
    <p:sldId id="429" r:id="rId17"/>
    <p:sldId id="426" r:id="rId18"/>
    <p:sldId id="427" r:id="rId19"/>
    <p:sldId id="428" r:id="rId20"/>
    <p:sldId id="430" r:id="rId21"/>
    <p:sldId id="431" r:id="rId22"/>
    <p:sldId id="432" r:id="rId23"/>
    <p:sldId id="433" r:id="rId24"/>
    <p:sldId id="492" r:id="rId25"/>
    <p:sldId id="434" r:id="rId26"/>
    <p:sldId id="435" r:id="rId27"/>
    <p:sldId id="446" r:id="rId28"/>
    <p:sldId id="447" r:id="rId29"/>
    <p:sldId id="448" r:id="rId30"/>
    <p:sldId id="449" r:id="rId31"/>
    <p:sldId id="403" r:id="rId32"/>
    <p:sldId id="412" r:id="rId33"/>
    <p:sldId id="493" r:id="rId34"/>
    <p:sldId id="494" r:id="rId35"/>
    <p:sldId id="495" r:id="rId36"/>
    <p:sldId id="496" r:id="rId37"/>
    <p:sldId id="461" r:id="rId38"/>
    <p:sldId id="462" r:id="rId39"/>
    <p:sldId id="463" r:id="rId40"/>
    <p:sldId id="464" r:id="rId41"/>
    <p:sldId id="465" r:id="rId42"/>
    <p:sldId id="404" r:id="rId43"/>
    <p:sldId id="450" r:id="rId44"/>
    <p:sldId id="455" r:id="rId45"/>
    <p:sldId id="456" r:id="rId46"/>
    <p:sldId id="457" r:id="rId47"/>
    <p:sldId id="466" r:id="rId48"/>
    <p:sldId id="467" r:id="rId49"/>
    <p:sldId id="468" r:id="rId50"/>
    <p:sldId id="473" r:id="rId51"/>
    <p:sldId id="474" r:id="rId52"/>
    <p:sldId id="475" r:id="rId53"/>
    <p:sldId id="476" r:id="rId54"/>
    <p:sldId id="411" r:id="rId55"/>
    <p:sldId id="469" r:id="rId56"/>
    <p:sldId id="470" r:id="rId57"/>
    <p:sldId id="471" r:id="rId58"/>
    <p:sldId id="472" r:id="rId59"/>
    <p:sldId id="497" r:id="rId60"/>
    <p:sldId id="498" r:id="rId61"/>
    <p:sldId id="499" r:id="rId62"/>
    <p:sldId id="416" r:id="rId63"/>
    <p:sldId id="454" r:id="rId64"/>
    <p:sldId id="458" r:id="rId65"/>
    <p:sldId id="459" r:id="rId66"/>
    <p:sldId id="460" r:id="rId67"/>
    <p:sldId id="477" r:id="rId68"/>
    <p:sldId id="478" r:id="rId69"/>
    <p:sldId id="479" r:id="rId70"/>
    <p:sldId id="413" r:id="rId71"/>
    <p:sldId id="486" r:id="rId72"/>
    <p:sldId id="487" r:id="rId73"/>
    <p:sldId id="488" r:id="rId74"/>
    <p:sldId id="480" r:id="rId75"/>
    <p:sldId id="481" r:id="rId76"/>
    <p:sldId id="482" r:id="rId77"/>
    <p:sldId id="489" r:id="rId78"/>
    <p:sldId id="490" r:id="rId79"/>
    <p:sldId id="491" r:id="rId80"/>
    <p:sldId id="483" r:id="rId81"/>
    <p:sldId id="484" r:id="rId82"/>
    <p:sldId id="485" r:id="rId83"/>
  </p:sldIdLst>
  <p:sldSz cx="9144000" cy="6858000" type="screen4x3"/>
  <p:notesSz cx="6858000" cy="9144000"/>
  <p:custDataLst>
    <p:tags r:id="rId8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B2C0EC"/>
    <a:srgbClr val="B2C0D8"/>
    <a:srgbClr val="000000"/>
    <a:srgbClr val="B60D27"/>
    <a:srgbClr val="4D4D4D"/>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28" d="100"/>
          <a:sy n="128" d="100"/>
        </p:scale>
        <p:origin x="912" y="114"/>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Sheet1!$A$2:$A$16</c:f>
              <c:strCache>
                <c:ptCount val="15"/>
                <c:pt idx="0">
                  <c:v>Fatigue</c:v>
                </c:pt>
                <c:pt idx="1">
                  <c:v>Diarrhée</c:v>
                </c:pt>
                <c:pt idx="2">
                  <c:v>Asthénie</c:v>
                </c:pt>
                <c:pt idx="3">
                  <c:v>Prurit</c:v>
                </c:pt>
                <c:pt idx="4">
                  <c:v>Hypothyroïdie</c:v>
                </c:pt>
                <c:pt idx="5">
                  <c:v>Rash</c:v>
                </c:pt>
                <c:pt idx="6">
                  <c:v>Diminution appétit</c:v>
                </c:pt>
                <c:pt idx="7">
                  <c:v>Nausées</c:v>
                </c:pt>
                <c:pt idx="8">
                  <c:v>Arthralgies</c:v>
                </c:pt>
                <c:pt idx="9">
                  <c:v>Céphalées</c:v>
                </c:pt>
                <c:pt idx="10">
                  <c:v>Elévation AST</c:v>
                </c:pt>
                <c:pt idx="11">
                  <c:v>Rash maculopapulaire</c:v>
                </c:pt>
                <c:pt idx="12">
                  <c:v>Vomissements</c:v>
                </c:pt>
                <c:pt idx="13">
                  <c:v>Colite</c:v>
                </c:pt>
                <c:pt idx="14">
                  <c:v>Hypotension</c:v>
                </c:pt>
              </c:strCache>
            </c:strRef>
          </c:cat>
          <c:val>
            <c:numRef>
              <c:f>Sheet1!$B$2:$B$16</c:f>
              <c:numCache>
                <c:formatCode>General</c:formatCode>
                <c:ptCount val="15"/>
                <c:pt idx="0">
                  <c:v>20</c:v>
                </c:pt>
                <c:pt idx="1">
                  <c:v>12.5</c:v>
                </c:pt>
                <c:pt idx="2">
                  <c:v>12</c:v>
                </c:pt>
                <c:pt idx="3">
                  <c:v>10</c:v>
                </c:pt>
                <c:pt idx="4">
                  <c:v>10</c:v>
                </c:pt>
                <c:pt idx="5">
                  <c:v>9</c:v>
                </c:pt>
                <c:pt idx="6">
                  <c:v>9</c:v>
                </c:pt>
                <c:pt idx="7">
                  <c:v>8</c:v>
                </c:pt>
                <c:pt idx="8">
                  <c:v>7</c:v>
                </c:pt>
                <c:pt idx="9">
                  <c:v>6</c:v>
                </c:pt>
                <c:pt idx="10">
                  <c:v>5</c:v>
                </c:pt>
                <c:pt idx="11">
                  <c:v>5</c:v>
                </c:pt>
                <c:pt idx="12">
                  <c:v>6</c:v>
                </c:pt>
              </c:numCache>
            </c:numRef>
          </c:val>
          <c:extLst>
            <c:ext xmlns:c16="http://schemas.microsoft.com/office/drawing/2014/chart" uri="{C3380CC4-5D6E-409C-BE32-E72D297353CC}">
              <c16:uniqueId val="{00000000-8367-4D37-B5CD-50F91DAB3911}"/>
            </c:ext>
          </c:extLst>
        </c:ser>
        <c:ser>
          <c:idx val="1"/>
          <c:order val="1"/>
          <c:tx>
            <c:strRef>
              <c:f>Sheet1!$C$1</c:f>
              <c:strCache>
                <c:ptCount val="1"/>
                <c:pt idx="0">
                  <c:v>Series 2</c:v>
                </c:pt>
              </c:strCache>
            </c:strRef>
          </c:tx>
          <c:spPr>
            <a:solidFill>
              <a:srgbClr val="F7899A"/>
            </a:solidFill>
          </c:spPr>
          <c:invertIfNegative val="0"/>
          <c:cat>
            <c:strRef>
              <c:f>Sheet1!$A$2:$A$16</c:f>
              <c:strCache>
                <c:ptCount val="15"/>
                <c:pt idx="0">
                  <c:v>Fatigue</c:v>
                </c:pt>
                <c:pt idx="1">
                  <c:v>Diarrhée</c:v>
                </c:pt>
                <c:pt idx="2">
                  <c:v>Asthénie</c:v>
                </c:pt>
                <c:pt idx="3">
                  <c:v>Prurit</c:v>
                </c:pt>
                <c:pt idx="4">
                  <c:v>Hypothyroïdie</c:v>
                </c:pt>
                <c:pt idx="5">
                  <c:v>Rash</c:v>
                </c:pt>
                <c:pt idx="6">
                  <c:v>Diminution appétit</c:v>
                </c:pt>
                <c:pt idx="7">
                  <c:v>Nausées</c:v>
                </c:pt>
                <c:pt idx="8">
                  <c:v>Arthralgies</c:v>
                </c:pt>
                <c:pt idx="9">
                  <c:v>Céphalées</c:v>
                </c:pt>
                <c:pt idx="10">
                  <c:v>Elévation AST</c:v>
                </c:pt>
                <c:pt idx="11">
                  <c:v>Rash maculopapulaire</c:v>
                </c:pt>
                <c:pt idx="12">
                  <c:v>Vomissements</c:v>
                </c:pt>
                <c:pt idx="13">
                  <c:v>Colite</c:v>
                </c:pt>
                <c:pt idx="14">
                  <c:v>Hypotension</c:v>
                </c:pt>
              </c:strCache>
            </c:strRef>
          </c:cat>
          <c:val>
            <c:numRef>
              <c:f>Sheet1!$C$2:$C$16</c:f>
              <c:numCache>
                <c:formatCode>General</c:formatCode>
                <c:ptCount val="15"/>
                <c:pt idx="0">
                  <c:v>2</c:v>
                </c:pt>
                <c:pt idx="1">
                  <c:v>3</c:v>
                </c:pt>
                <c:pt idx="2">
                  <c:v>1</c:v>
                </c:pt>
                <c:pt idx="3">
                  <c:v>1</c:v>
                </c:pt>
                <c:pt idx="5">
                  <c:v>1</c:v>
                </c:pt>
                <c:pt idx="10">
                  <c:v>1</c:v>
                </c:pt>
                <c:pt idx="11">
                  <c:v>1</c:v>
                </c:pt>
                <c:pt idx="13">
                  <c:v>2</c:v>
                </c:pt>
                <c:pt idx="14">
                  <c:v>2</c:v>
                </c:pt>
              </c:numCache>
            </c:numRef>
          </c:val>
          <c:extLst>
            <c:ext xmlns:c16="http://schemas.microsoft.com/office/drawing/2014/chart" uri="{C3380CC4-5D6E-409C-BE32-E72D297353CC}">
              <c16:uniqueId val="{00000001-8367-4D37-B5CD-50F91DAB3911}"/>
            </c:ext>
          </c:extLst>
        </c:ser>
        <c:dLbls>
          <c:showLegendKey val="0"/>
          <c:showVal val="0"/>
          <c:showCatName val="0"/>
          <c:showSerName val="0"/>
          <c:showPercent val="0"/>
          <c:showBubbleSize val="0"/>
        </c:dLbls>
        <c:gapWidth val="53"/>
        <c:overlap val="100"/>
        <c:axId val="-2014215896"/>
        <c:axId val="-2014273816"/>
      </c:barChart>
      <c:catAx>
        <c:axId val="-2014215896"/>
        <c:scaling>
          <c:orientation val="minMax"/>
        </c:scaling>
        <c:delete val="0"/>
        <c:axPos val="b"/>
        <c:numFmt formatCode="General" sourceLinked="0"/>
        <c:majorTickMark val="out"/>
        <c:minorTickMark val="none"/>
        <c:tickLblPos val="nextTo"/>
        <c:txPr>
          <a:bodyPr/>
          <a:lstStyle/>
          <a:p>
            <a:pPr>
              <a:defRPr sz="1000">
                <a:solidFill>
                  <a:schemeClr val="tx1"/>
                </a:solidFill>
              </a:defRPr>
            </a:pPr>
            <a:endParaRPr lang="en-US"/>
          </a:p>
        </c:txPr>
        <c:crossAx val="-2014273816"/>
        <c:crosses val="autoZero"/>
        <c:auto val="1"/>
        <c:lblAlgn val="ctr"/>
        <c:lblOffset val="100"/>
        <c:noMultiLvlLbl val="0"/>
      </c:catAx>
      <c:valAx>
        <c:axId val="-2014273816"/>
        <c:scaling>
          <c:orientation val="minMax"/>
        </c:scaling>
        <c:delete val="0"/>
        <c:axPos val="l"/>
        <c:numFmt formatCode="General" sourceLinked="1"/>
        <c:majorTickMark val="out"/>
        <c:minorTickMark val="none"/>
        <c:tickLblPos val="nextTo"/>
        <c:txPr>
          <a:bodyPr/>
          <a:lstStyle/>
          <a:p>
            <a:pPr>
              <a:defRPr sz="1000">
                <a:solidFill>
                  <a:schemeClr val="tx1"/>
                </a:solidFill>
              </a:defRPr>
            </a:pPr>
            <a:endParaRPr lang="en-US"/>
          </a:p>
        </c:txPr>
        <c:crossAx val="-2014215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Sheet1!$A$2:$A$9</c:f>
              <c:strCache>
                <c:ptCount val="8"/>
                <c:pt idx="0">
                  <c:v>Hypothyroïdie</c:v>
                </c:pt>
                <c:pt idx="1">
                  <c:v>Hyperthyroïdie</c:v>
                </c:pt>
                <c:pt idx="2">
                  <c:v>Pneumopathie</c:v>
                </c:pt>
                <c:pt idx="3">
                  <c:v>Réactions cutanées sévères</c:v>
                </c:pt>
                <c:pt idx="4">
                  <c:v>Colite</c:v>
                </c:pt>
                <c:pt idx="5">
                  <c:v>Insuffisance surrénalienne</c:v>
                </c:pt>
                <c:pt idx="6">
                  <c:v>Hépatite</c:v>
                </c:pt>
                <c:pt idx="7">
                  <c:v>Réaction à la perfusion</c:v>
                </c:pt>
              </c:strCache>
            </c:strRef>
          </c:cat>
          <c:val>
            <c:numRef>
              <c:f>Sheet1!$B$2:$B$9</c:f>
              <c:numCache>
                <c:formatCode>General</c:formatCode>
                <c:ptCount val="8"/>
                <c:pt idx="0">
                  <c:v>10</c:v>
                </c:pt>
                <c:pt idx="1">
                  <c:v>4</c:v>
                </c:pt>
                <c:pt idx="2">
                  <c:v>3</c:v>
                </c:pt>
                <c:pt idx="5">
                  <c:v>1</c:v>
                </c:pt>
                <c:pt idx="7">
                  <c:v>1</c:v>
                </c:pt>
              </c:numCache>
            </c:numRef>
          </c:val>
          <c:extLst>
            <c:ext xmlns:c16="http://schemas.microsoft.com/office/drawing/2014/chart" uri="{C3380CC4-5D6E-409C-BE32-E72D297353CC}">
              <c16:uniqueId val="{00000000-3BF8-41F6-8AAE-373FE9844AE9}"/>
            </c:ext>
          </c:extLst>
        </c:ser>
        <c:ser>
          <c:idx val="1"/>
          <c:order val="1"/>
          <c:tx>
            <c:strRef>
              <c:f>Sheet1!$C$1</c:f>
              <c:strCache>
                <c:ptCount val="1"/>
                <c:pt idx="0">
                  <c:v>Series 2</c:v>
                </c:pt>
              </c:strCache>
            </c:strRef>
          </c:tx>
          <c:spPr>
            <a:solidFill>
              <a:srgbClr val="F7899A"/>
            </a:solidFill>
          </c:spPr>
          <c:invertIfNegative val="0"/>
          <c:cat>
            <c:strRef>
              <c:f>Sheet1!$A$2:$A$9</c:f>
              <c:strCache>
                <c:ptCount val="8"/>
                <c:pt idx="0">
                  <c:v>Hypothyroïdie</c:v>
                </c:pt>
                <c:pt idx="1">
                  <c:v>Hyperthyroïdie</c:v>
                </c:pt>
                <c:pt idx="2">
                  <c:v>Pneumopathie</c:v>
                </c:pt>
                <c:pt idx="3">
                  <c:v>Réactions cutanées sévères</c:v>
                </c:pt>
                <c:pt idx="4">
                  <c:v>Colite</c:v>
                </c:pt>
                <c:pt idx="5">
                  <c:v>Insuffisance surrénalienne</c:v>
                </c:pt>
                <c:pt idx="6">
                  <c:v>Hépatite</c:v>
                </c:pt>
                <c:pt idx="7">
                  <c:v>Réaction à la perfusion</c:v>
                </c:pt>
              </c:strCache>
            </c:strRef>
          </c:cat>
          <c:val>
            <c:numRef>
              <c:f>Sheet1!$C$2:$C$9</c:f>
              <c:numCache>
                <c:formatCode>General</c:formatCode>
                <c:ptCount val="8"/>
                <c:pt idx="3">
                  <c:v>3</c:v>
                </c:pt>
                <c:pt idx="4">
                  <c:v>2</c:v>
                </c:pt>
                <c:pt idx="5">
                  <c:v>1</c:v>
                </c:pt>
                <c:pt idx="6">
                  <c:v>1</c:v>
                </c:pt>
              </c:numCache>
            </c:numRef>
          </c:val>
          <c:extLst>
            <c:ext xmlns:c16="http://schemas.microsoft.com/office/drawing/2014/chart" uri="{C3380CC4-5D6E-409C-BE32-E72D297353CC}">
              <c16:uniqueId val="{00000001-3BF8-41F6-8AAE-373FE9844AE9}"/>
            </c:ext>
          </c:extLst>
        </c:ser>
        <c:dLbls>
          <c:showLegendKey val="0"/>
          <c:showVal val="0"/>
          <c:showCatName val="0"/>
          <c:showSerName val="0"/>
          <c:showPercent val="0"/>
          <c:showBubbleSize val="0"/>
        </c:dLbls>
        <c:gapWidth val="53"/>
        <c:overlap val="100"/>
        <c:axId val="1815861032"/>
        <c:axId val="1815866824"/>
      </c:barChart>
      <c:catAx>
        <c:axId val="1815861032"/>
        <c:scaling>
          <c:orientation val="minMax"/>
        </c:scaling>
        <c:delete val="0"/>
        <c:axPos val="b"/>
        <c:numFmt formatCode="General" sourceLinked="0"/>
        <c:majorTickMark val="out"/>
        <c:minorTickMark val="none"/>
        <c:tickLblPos val="nextTo"/>
        <c:txPr>
          <a:bodyPr/>
          <a:lstStyle/>
          <a:p>
            <a:pPr>
              <a:defRPr sz="1000">
                <a:solidFill>
                  <a:schemeClr val="tx1"/>
                </a:solidFill>
              </a:defRPr>
            </a:pPr>
            <a:endParaRPr lang="en-US"/>
          </a:p>
        </c:txPr>
        <c:crossAx val="1815866824"/>
        <c:crosses val="autoZero"/>
        <c:auto val="1"/>
        <c:lblAlgn val="ctr"/>
        <c:lblOffset val="100"/>
        <c:noMultiLvlLbl val="0"/>
      </c:catAx>
      <c:valAx>
        <c:axId val="1815866824"/>
        <c:scaling>
          <c:orientation val="minMax"/>
        </c:scaling>
        <c:delete val="0"/>
        <c:axPos val="l"/>
        <c:numFmt formatCode="General" sourceLinked="1"/>
        <c:majorTickMark val="out"/>
        <c:minorTickMark val="none"/>
        <c:tickLblPos val="nextTo"/>
        <c:txPr>
          <a:bodyPr/>
          <a:lstStyle/>
          <a:p>
            <a:pPr>
              <a:defRPr sz="1000">
                <a:solidFill>
                  <a:schemeClr val="tx1"/>
                </a:solidFill>
              </a:defRPr>
            </a:pPr>
            <a:endParaRPr lang="en-US"/>
          </a:p>
        </c:txPr>
        <c:crossAx val="1815861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41600-5859-4D18-BA9F-FE2B4DFE11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28"/>
          <a:stretch/>
        </p:blipFill>
        <p:spPr>
          <a:xfrm>
            <a:off x="0" y="1460497"/>
            <a:ext cx="9144000" cy="455930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3879" y="1745061"/>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kern="0" dirty="0">
                <a:solidFill>
                  <a:schemeClr val="tx2"/>
                </a:solidFill>
                <a:effectLst/>
                <a:latin typeface="+mn-lt"/>
                <a:cs typeface="+mn-cs"/>
              </a:rPr>
              <a:t>2019 Gastrointestinal Cancers Symposium</a:t>
            </a:r>
            <a:r>
              <a:rPr lang="en-GB" sz="1800" b="1" kern="0" dirty="0">
                <a:solidFill>
                  <a:schemeClr val="tx2"/>
                </a:solidFill>
                <a:effectLst/>
                <a:latin typeface="+mn-lt"/>
                <a:cs typeface="+mn-cs"/>
              </a:rPr>
              <a:t/>
            </a:r>
            <a:br>
              <a:rPr lang="en-GB" sz="1800" b="1" kern="0" dirty="0">
                <a:solidFill>
                  <a:schemeClr val="tx2"/>
                </a:solidFill>
                <a:effectLst/>
                <a:latin typeface="+mn-lt"/>
                <a:cs typeface="+mn-cs"/>
              </a:rPr>
            </a:br>
            <a:r>
              <a:rPr lang="fr-FR" b="0" noProof="0" dirty="0" smtClean="0">
                <a:solidFill>
                  <a:schemeClr val="tx2"/>
                </a:solidFill>
                <a:effectLst/>
                <a:latin typeface="+mn-lt"/>
                <a:cs typeface="+mn-cs"/>
              </a:rPr>
              <a:t>17–19 janvier 2019</a:t>
            </a:r>
            <a:r>
              <a:rPr lang="fr-FR" b="0" noProof="0" dirty="0" smtClean="0">
                <a:solidFill>
                  <a:srgbClr val="FFFFFF"/>
                </a:solidFill>
                <a:effectLst/>
                <a:latin typeface="+mn-lt"/>
                <a:cs typeface="+mn-cs"/>
              </a:rPr>
              <a:t> |</a:t>
            </a:r>
            <a:r>
              <a:rPr lang="fr-FR" b="0" noProof="0" dirty="0" smtClean="0">
                <a:solidFill>
                  <a:schemeClr val="tx2"/>
                </a:solidFill>
                <a:effectLst/>
                <a:latin typeface="+mn-lt"/>
                <a:cs typeface="+mn-cs"/>
              </a:rPr>
              <a:t> San Francisco, Etats Unis</a:t>
            </a:r>
            <a:endParaRPr lang="fr-FR" b="0" noProof="0" dirty="0">
              <a:solidFill>
                <a:schemeClr val="tx2"/>
              </a:solidFill>
              <a:effectLst/>
              <a:latin typeface="+mn-lt"/>
              <a:cs typeface="+mn-cs"/>
            </a:endParaRPr>
          </a:p>
        </p:txBody>
      </p:sp>
    </p:spTree>
    <p:extLst>
      <p:ext uri="{BB962C8B-B14F-4D97-AF65-F5344CB8AC3E}">
        <p14:creationId xmlns:p14="http://schemas.microsoft.com/office/powerpoint/2010/main" val="264472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703" r:id="rId1"/>
    <p:sldLayoutId id="2147483656" r:id="rId2"/>
    <p:sldLayoutId id="2147483650" r:id="rId3"/>
    <p:sldLayoutId id="2147483664" r:id="rId4"/>
    <p:sldLayoutId id="2147483651" r:id="rId5"/>
    <p:sldLayoutId id="2147483652" r:id="rId6"/>
    <p:sldLayoutId id="2147483654" r:id="rId7"/>
    <p:sldLayoutId id="2147483655" r:id="rId8"/>
    <p:sldLayoutId id="2147483687" r:id="rId9"/>
    <p:sldLayoutId id="2147483688" r:id="rId10"/>
    <p:sldLayoutId id="2147483690" r:id="rId11"/>
    <p:sldLayoutId id="2147483694" r:id="rId12"/>
    <p:sldLayoutId id="2147483697" r:id="rId13"/>
    <p:sldLayoutId id="2147483698" r:id="rId14"/>
    <p:sldLayoutId id="2147483700" r:id="rId15"/>
    <p:sldLayoutId id="2147483675" r:id="rId16"/>
    <p:sldLayoutId id="2147483678" r:id="rId17"/>
    <p:sldLayoutId id="2147483679" r:id="rId18"/>
    <p:sldLayoutId id="2147483681"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31.xml"/><Relationship Id="rId7" Type="http://schemas.openxmlformats.org/officeDocument/2006/relationships/slide" Target="slide6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54.xml"/><Relationship Id="rId5" Type="http://schemas.openxmlformats.org/officeDocument/2006/relationships/slide" Target="slide42.xml"/><Relationship Id="rId4" Type="http://schemas.openxmlformats.org/officeDocument/2006/relationships/slide" Target="slide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mtClean="0"/>
              <a:t>DIAPORAMA GI 2019</a:t>
            </a:r>
            <a:br>
              <a:rPr lang="fr-FR" smtClean="0"/>
            </a:br>
            <a:r>
              <a:rPr lang="fr-FR" sz="2800" b="0" smtClean="0"/>
              <a:t>Abstracts sélectionnés de:</a:t>
            </a:r>
            <a:endParaRPr lang="fr-FR" sz="2800" b="0"/>
          </a:p>
        </p:txBody>
      </p:sp>
    </p:spTree>
    <p:extLst>
      <p:ext uri="{BB962C8B-B14F-4D97-AF65-F5344CB8AC3E}">
        <p14:creationId xmlns:p14="http://schemas.microsoft.com/office/powerpoint/2010/main" val="380427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Pembrolizumab versus chimiothérapie en traitement de 2</a:t>
            </a:r>
            <a:r>
              <a:rPr lang="fr-FR" baseline="30000" dirty="0" smtClean="0"/>
              <a:t>e</a:t>
            </a:r>
            <a:r>
              <a:rPr lang="fr-FR" dirty="0" smtClean="0"/>
              <a:t> ligne du cancer de l'oesophage avancé: étude de phase III KEYNOTE-181 </a:t>
            </a:r>
            <a:r>
              <a:rPr lang="fr-FR" dirty="0" smtClean="0"/>
              <a:t/>
            </a:r>
            <a:br>
              <a:rPr lang="fr-FR" dirty="0" smtClean="0"/>
            </a:br>
            <a:r>
              <a:rPr lang="fr-FR" dirty="0" smtClean="0"/>
              <a:t>– </a:t>
            </a:r>
            <a:r>
              <a:rPr lang="fr-FR" dirty="0" err="1" smtClean="0"/>
              <a:t>Kojima</a:t>
            </a:r>
            <a:r>
              <a:rPr lang="fr-FR" dirty="0" smtClean="0"/>
              <a:t> </a:t>
            </a:r>
            <a:r>
              <a:rPr lang="fr-FR" dirty="0" smtClean="0"/>
              <a:t>T,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4" name="Text Placeholder 3"/>
          <p:cNvSpPr>
            <a:spLocks noGrp="1"/>
          </p:cNvSpPr>
          <p:nvPr>
            <p:ph type="body" sz="quarter" idx="10"/>
          </p:nvPr>
        </p:nvSpPr>
        <p:spPr/>
        <p:txBody>
          <a:bodyPr/>
          <a:lstStyle/>
          <a:p>
            <a:r>
              <a:rPr lang="fr-FR" baseline="30000" dirty="0" err="1"/>
              <a:t>a</a:t>
            </a:r>
            <a:r>
              <a:rPr lang="fr-FR" dirty="0" err="1"/>
              <a:t>Basé</a:t>
            </a:r>
            <a:r>
              <a:rPr lang="fr-FR" dirty="0"/>
              <a:t> sur un modèle de régression de Cox prenant le traitement comme </a:t>
            </a:r>
            <a:r>
              <a:rPr lang="fr-FR" dirty="0" err="1"/>
              <a:t>covariable</a:t>
            </a:r>
            <a:r>
              <a:rPr lang="fr-FR" dirty="0"/>
              <a:t>, stratifié par région et </a:t>
            </a:r>
            <a:r>
              <a:rPr lang="fr-FR" dirty="0" smtClean="0"/>
              <a:t>histologie; </a:t>
            </a:r>
            <a:r>
              <a:rPr lang="fr-FR" baseline="30000" dirty="0" err="1" smtClean="0"/>
              <a:t>b</a:t>
            </a:r>
            <a:r>
              <a:rPr lang="fr-FR" dirty="0" err="1" smtClean="0"/>
              <a:t>non</a:t>
            </a:r>
            <a:r>
              <a:rPr lang="fr-FR" dirty="0" smtClean="0"/>
              <a:t> significatif selon sur les bornes prédéfinies</a:t>
            </a:r>
            <a:endParaRPr lang="fr-FR" dirty="0"/>
          </a:p>
        </p:txBody>
      </p:sp>
      <p:sp>
        <p:nvSpPr>
          <p:cNvPr id="5" name="Text Placeholder 4"/>
          <p:cNvSpPr>
            <a:spLocks noGrp="1"/>
          </p:cNvSpPr>
          <p:nvPr>
            <p:ph type="body" sz="quarter" idx="11"/>
          </p:nvPr>
        </p:nvSpPr>
        <p:spPr/>
        <p:txBody>
          <a:bodyPr/>
          <a:lstStyle/>
          <a:p>
            <a:r>
              <a:rPr lang="fr-FR" dirty="0" smtClean="0"/>
              <a:t>Kojima T, et al, J Clin Oncol 2019;37(Suppl):Abstr 2</a:t>
            </a:r>
            <a:endParaRPr lang="fr-FR" dirty="0"/>
          </a:p>
        </p:txBody>
      </p:sp>
      <p:sp>
        <p:nvSpPr>
          <p:cNvPr id="6" name="TextBox 5"/>
          <p:cNvSpPr txBox="1"/>
          <p:nvPr/>
        </p:nvSpPr>
        <p:spPr>
          <a:xfrm>
            <a:off x="1773603" y="1515311"/>
            <a:ext cx="1762509" cy="369332"/>
          </a:xfrm>
          <a:prstGeom prst="rect">
            <a:avLst/>
          </a:prstGeom>
          <a:noFill/>
        </p:spPr>
        <p:txBody>
          <a:bodyPr wrap="none" rtlCol="0">
            <a:spAutoFit/>
          </a:bodyPr>
          <a:lstStyle/>
          <a:p>
            <a:r>
              <a:rPr lang="fr-FR" b="1" dirty="0" smtClean="0"/>
              <a:t>SG dans le CE</a:t>
            </a:r>
            <a:endParaRPr lang="fr-FR" b="1" dirty="0"/>
          </a:p>
        </p:txBody>
      </p:sp>
      <p:sp>
        <p:nvSpPr>
          <p:cNvPr id="7" name="TextBox 6"/>
          <p:cNvSpPr txBox="1"/>
          <p:nvPr/>
        </p:nvSpPr>
        <p:spPr>
          <a:xfrm>
            <a:off x="6097539" y="1515311"/>
            <a:ext cx="1886717" cy="369332"/>
          </a:xfrm>
          <a:prstGeom prst="rect">
            <a:avLst/>
          </a:prstGeom>
          <a:noFill/>
        </p:spPr>
        <p:txBody>
          <a:bodyPr wrap="none" rtlCol="0">
            <a:spAutoFit/>
          </a:bodyPr>
          <a:lstStyle/>
          <a:p>
            <a:r>
              <a:rPr lang="fr-FR" b="1" dirty="0" smtClean="0"/>
              <a:t>SSP dans le CE</a:t>
            </a:r>
            <a:endParaRPr lang="fr-FR" b="1" dirty="0"/>
          </a:p>
        </p:txBody>
      </p:sp>
      <p:graphicFrame>
        <p:nvGraphicFramePr>
          <p:cNvPr id="10" name="Table 9"/>
          <p:cNvGraphicFramePr>
            <a:graphicFrameLocks noGrp="1"/>
          </p:cNvGraphicFramePr>
          <p:nvPr>
            <p:extLst>
              <p:ext uri="{D42A27DB-BD31-4B8C-83A1-F6EECF244321}">
                <p14:modId xmlns:p14="http://schemas.microsoft.com/office/powerpoint/2010/main" val="475179283"/>
              </p:ext>
            </p:extLst>
          </p:nvPr>
        </p:nvGraphicFramePr>
        <p:xfrm>
          <a:off x="164320" y="1862051"/>
          <a:ext cx="4497623" cy="822960"/>
        </p:xfrm>
        <a:graphic>
          <a:graphicData uri="http://schemas.openxmlformats.org/drawingml/2006/table">
            <a:tbl>
              <a:tblPr firstRow="1" bandRow="1">
                <a:tableStyleId>{5C22544A-7EE6-4342-B048-85BDC9FD1C3A}</a:tableStyleId>
              </a:tblPr>
              <a:tblGrid>
                <a:gridCol w="1032877">
                  <a:extLst>
                    <a:ext uri="{9D8B030D-6E8A-4147-A177-3AD203B41FA5}">
                      <a16:colId xmlns:a16="http://schemas.microsoft.com/office/drawing/2014/main" val="20000"/>
                    </a:ext>
                  </a:extLst>
                </a:gridCol>
                <a:gridCol w="600075">
                  <a:extLst>
                    <a:ext uri="{9D8B030D-6E8A-4147-A177-3AD203B41FA5}">
                      <a16:colId xmlns:a16="http://schemas.microsoft.com/office/drawing/2014/main" val="20001"/>
                    </a:ext>
                  </a:extLst>
                </a:gridCol>
                <a:gridCol w="1065851">
                  <a:extLst>
                    <a:ext uri="{9D8B030D-6E8A-4147-A177-3AD203B41FA5}">
                      <a16:colId xmlns:a16="http://schemas.microsoft.com/office/drawing/2014/main" val="20003"/>
                    </a:ext>
                  </a:extLst>
                </a:gridCol>
                <a:gridCol w="1079292">
                  <a:extLst>
                    <a:ext uri="{9D8B030D-6E8A-4147-A177-3AD203B41FA5}">
                      <a16:colId xmlns:a16="http://schemas.microsoft.com/office/drawing/2014/main" val="2533433358"/>
                    </a:ext>
                  </a:extLst>
                </a:gridCol>
                <a:gridCol w="719528">
                  <a:extLst>
                    <a:ext uri="{9D8B030D-6E8A-4147-A177-3AD203B41FA5}">
                      <a16:colId xmlns:a16="http://schemas.microsoft.com/office/drawing/2014/main" val="20004"/>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Evts</a:t>
                      </a:r>
                      <a:r>
                        <a:rPr lang="en-GB" sz="900" dirty="0" smtClean="0">
                          <a:solidFill>
                            <a:schemeClr val="tx1"/>
                          </a:solidFill>
                          <a:latin typeface="+mn-lt"/>
                        </a:rPr>
                        <a:t>, n</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Médiane</a:t>
                      </a:r>
                      <a:r>
                        <a:rPr lang="en-GB" sz="900" dirty="0" smtClean="0">
                          <a:solidFill>
                            <a:schemeClr val="tx1"/>
                          </a:solidFill>
                          <a:latin typeface="+mn-lt"/>
                        </a:rPr>
                        <a:t>, </a:t>
                      </a:r>
                      <a:r>
                        <a:rPr lang="en-GB" sz="900" dirty="0" err="1" smtClean="0">
                          <a:solidFill>
                            <a:schemeClr val="tx1"/>
                          </a:solidFill>
                          <a:latin typeface="+mn-lt"/>
                        </a:rPr>
                        <a:t>mois</a:t>
                      </a:r>
                      <a:endParaRPr lang="en-GB" sz="900" baseline="0" dirty="0" smtClean="0">
                        <a:solidFill>
                          <a:schemeClr val="tx1"/>
                        </a:solidFill>
                        <a:latin typeface="+mn-lt"/>
                      </a:endParaRPr>
                    </a:p>
                    <a:p>
                      <a:pPr algn="ctr"/>
                      <a:r>
                        <a:rPr lang="en-GB" sz="900" baseline="0" dirty="0" smtClean="0">
                          <a:solidFill>
                            <a:schemeClr val="tx1"/>
                          </a:solidFill>
                          <a:latin typeface="+mn-lt"/>
                        </a:rPr>
                        <a:t>(IC95%)</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HR</a:t>
                      </a:r>
                      <a:r>
                        <a:rPr lang="en-GB" sz="900" baseline="30000" dirty="0" err="1" smtClean="0">
                          <a:solidFill>
                            <a:schemeClr val="tx1"/>
                          </a:solidFill>
                          <a:latin typeface="+mn-lt"/>
                        </a:rPr>
                        <a:t>a</a:t>
                      </a:r>
                      <a:r>
                        <a:rPr lang="en-GB" sz="900" dirty="0" smtClean="0">
                          <a:solidFill>
                            <a:schemeClr val="tx1"/>
                          </a:solidFill>
                          <a:latin typeface="+mn-lt"/>
                        </a:rPr>
                        <a:t/>
                      </a:r>
                      <a:br>
                        <a:rPr lang="en-GB" sz="900" dirty="0" smtClean="0">
                          <a:solidFill>
                            <a:schemeClr val="tx1"/>
                          </a:solidFill>
                          <a:latin typeface="+mn-lt"/>
                        </a:rPr>
                      </a:br>
                      <a:r>
                        <a:rPr lang="en-GB" sz="900" dirty="0" smtClean="0">
                          <a:solidFill>
                            <a:schemeClr val="tx1"/>
                          </a:solidFill>
                          <a:latin typeface="+mn-lt"/>
                        </a:rPr>
                        <a:t>(IC95%)</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i="0" dirty="0" smtClean="0">
                          <a:solidFill>
                            <a:schemeClr val="tx1"/>
                          </a:solidFill>
                          <a:latin typeface="+mn-lt"/>
                        </a:rPr>
                        <a:t>p</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198</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8,2 (6,7 - </a:t>
                      </a:r>
                      <a:r>
                        <a:rPr lang="en-GB" sz="900" dirty="0" smtClean="0">
                          <a:solidFill>
                            <a:srgbClr val="B60D27"/>
                          </a:solidFill>
                          <a:latin typeface="+mn-lt"/>
                          <a:cs typeface="Arial"/>
                        </a:rPr>
                        <a:t>10,3)</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0,78 (0,63</a:t>
                      </a:r>
                      <a:r>
                        <a:rPr lang="en-GB" sz="900" baseline="0" dirty="0" smtClean="0">
                          <a:solidFill>
                            <a:srgbClr val="B60D27"/>
                          </a:solidFill>
                          <a:latin typeface="+mn-lt"/>
                        </a:rPr>
                        <a:t> - </a:t>
                      </a:r>
                      <a:r>
                        <a:rPr lang="en-GB" sz="900" dirty="0" smtClean="0">
                          <a:solidFill>
                            <a:srgbClr val="B60D27"/>
                          </a:solidFill>
                          <a:latin typeface="+mn-lt"/>
                          <a:cs typeface="Arial"/>
                        </a:rPr>
                        <a:t>0,96)</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0,0095</a:t>
                      </a:r>
                      <a:r>
                        <a:rPr lang="en-GB" sz="900" baseline="30000" dirty="0" smtClean="0">
                          <a:solidFill>
                            <a:schemeClr val="tx1"/>
                          </a:solidFill>
                          <a:latin typeface="+mn-lt"/>
                        </a:rPr>
                        <a:t>b</a:t>
                      </a:r>
                      <a:endParaRPr lang="en-GB" sz="900" baseline="300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err="1" smtClean="0">
                          <a:solidFill>
                            <a:schemeClr val="accent2"/>
                          </a:solidFill>
                          <a:latin typeface="+mn-lt"/>
                        </a:rPr>
                        <a:t>Chimiothérapie</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rPr>
                        <a:t>203</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7,1 (6,1 -</a:t>
                      </a:r>
                      <a:r>
                        <a:rPr lang="en-GB" sz="900" baseline="0" dirty="0" smtClean="0">
                          <a:solidFill>
                            <a:schemeClr val="accent2"/>
                          </a:solidFill>
                          <a:latin typeface="+mn-lt"/>
                          <a:cs typeface="+mn-cs"/>
                        </a:rPr>
                        <a:t> </a:t>
                      </a:r>
                      <a:r>
                        <a:rPr lang="en-GB" sz="900" dirty="0" smtClean="0">
                          <a:solidFill>
                            <a:schemeClr val="accent2"/>
                          </a:solidFill>
                          <a:latin typeface="+mn-lt"/>
                          <a:cs typeface="+mn-cs"/>
                        </a:rPr>
                        <a:t>8,2)</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cs typeface="Arial"/>
                        </a:rPr>
                        <a:t>–</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62540154"/>
              </p:ext>
            </p:extLst>
          </p:nvPr>
        </p:nvGraphicFramePr>
        <p:xfrm>
          <a:off x="5501913" y="1862051"/>
          <a:ext cx="3012500" cy="822960"/>
        </p:xfrm>
        <a:graphic>
          <a:graphicData uri="http://schemas.openxmlformats.org/drawingml/2006/table">
            <a:tbl>
              <a:tblPr firstRow="1" bandRow="1">
                <a:tableStyleId>{5C22544A-7EE6-4342-B048-85BDC9FD1C3A}</a:tableStyleId>
              </a:tblPr>
              <a:tblGrid>
                <a:gridCol w="997336">
                  <a:extLst>
                    <a:ext uri="{9D8B030D-6E8A-4147-A177-3AD203B41FA5}">
                      <a16:colId xmlns:a16="http://schemas.microsoft.com/office/drawing/2014/main" val="20000"/>
                    </a:ext>
                  </a:extLst>
                </a:gridCol>
                <a:gridCol w="1085774">
                  <a:extLst>
                    <a:ext uri="{9D8B030D-6E8A-4147-A177-3AD203B41FA5}">
                      <a16:colId xmlns:a16="http://schemas.microsoft.com/office/drawing/2014/main" val="20002"/>
                    </a:ext>
                  </a:extLst>
                </a:gridCol>
                <a:gridCol w="929390">
                  <a:extLst>
                    <a:ext uri="{9D8B030D-6E8A-4147-A177-3AD203B41FA5}">
                      <a16:colId xmlns:a16="http://schemas.microsoft.com/office/drawing/2014/main" val="3320440986"/>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Médiane</a:t>
                      </a:r>
                      <a:r>
                        <a:rPr lang="en-GB" sz="900" dirty="0" smtClean="0">
                          <a:solidFill>
                            <a:schemeClr val="tx1"/>
                          </a:solidFill>
                          <a:latin typeface="+mn-lt"/>
                        </a:rPr>
                        <a:t>, </a:t>
                      </a:r>
                      <a:r>
                        <a:rPr lang="en-GB" sz="900" dirty="0" err="1" smtClean="0">
                          <a:solidFill>
                            <a:schemeClr val="tx1"/>
                          </a:solidFill>
                          <a:latin typeface="+mn-lt"/>
                        </a:rPr>
                        <a:t>mois</a:t>
                      </a:r>
                      <a:endParaRPr lang="en-GB" sz="900" baseline="0" dirty="0" smtClean="0">
                        <a:solidFill>
                          <a:schemeClr val="tx1"/>
                        </a:solidFill>
                        <a:latin typeface="+mn-lt"/>
                      </a:endParaRPr>
                    </a:p>
                    <a:p>
                      <a:pPr algn="ctr"/>
                      <a:r>
                        <a:rPr lang="en-GB" sz="900" baseline="0" dirty="0" smtClean="0">
                          <a:solidFill>
                            <a:schemeClr val="tx1"/>
                          </a:solidFill>
                          <a:latin typeface="+mn-lt"/>
                        </a:rPr>
                        <a:t>(IC95%)</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HR</a:t>
                      </a:r>
                      <a:br>
                        <a:rPr lang="en-GB" sz="900" dirty="0" smtClean="0">
                          <a:solidFill>
                            <a:schemeClr val="tx1"/>
                          </a:solidFill>
                          <a:latin typeface="+mn-lt"/>
                        </a:rPr>
                      </a:br>
                      <a:r>
                        <a:rPr lang="en-GB" sz="900" dirty="0" smtClean="0">
                          <a:solidFill>
                            <a:schemeClr val="tx1"/>
                          </a:solidFill>
                          <a:latin typeface="+mn-lt"/>
                        </a:rPr>
                        <a:t>(IC95%)</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2,2 (2,1 - </a:t>
                      </a:r>
                      <a:r>
                        <a:rPr lang="en-GB" sz="900" dirty="0" smtClean="0">
                          <a:solidFill>
                            <a:srgbClr val="B60D27"/>
                          </a:solidFill>
                          <a:latin typeface="+mn-lt"/>
                          <a:cs typeface="Arial"/>
                        </a:rPr>
                        <a:t>3,2)</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0,92</a:t>
                      </a:r>
                      <a:br>
                        <a:rPr lang="en-GB" sz="900" dirty="0" smtClean="0">
                          <a:solidFill>
                            <a:schemeClr val="tx1"/>
                          </a:solidFill>
                          <a:latin typeface="+mn-lt"/>
                        </a:rPr>
                      </a:br>
                      <a:r>
                        <a:rPr lang="en-GB" sz="900" dirty="0" smtClean="0">
                          <a:solidFill>
                            <a:schemeClr val="tx1"/>
                          </a:solidFill>
                          <a:latin typeface="+mn-lt"/>
                        </a:rPr>
                        <a:t>(0,75 -</a:t>
                      </a:r>
                      <a:r>
                        <a:rPr lang="en-GB" sz="900" baseline="0" dirty="0" smtClean="0">
                          <a:solidFill>
                            <a:schemeClr val="tx1"/>
                          </a:solidFill>
                          <a:latin typeface="+mn-lt"/>
                          <a:cs typeface="Arial"/>
                        </a:rPr>
                        <a:t> </a:t>
                      </a:r>
                      <a:r>
                        <a:rPr lang="en-GB" sz="900" dirty="0" smtClean="0">
                          <a:solidFill>
                            <a:schemeClr val="tx1"/>
                          </a:solidFill>
                          <a:latin typeface="+mn-lt"/>
                          <a:cs typeface="Arial"/>
                        </a:rPr>
                        <a:t>1,13)</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err="1" smtClean="0">
                          <a:solidFill>
                            <a:schemeClr val="accent2"/>
                          </a:solidFill>
                          <a:latin typeface="+mn-lt"/>
                        </a:rPr>
                        <a:t>Chimiothérapie</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3,1 (2,2 -</a:t>
                      </a:r>
                      <a:r>
                        <a:rPr lang="en-GB" sz="900" baseline="0" dirty="0" smtClean="0">
                          <a:solidFill>
                            <a:schemeClr val="accent2"/>
                          </a:solidFill>
                          <a:latin typeface="+mn-lt"/>
                          <a:cs typeface="+mn-cs"/>
                        </a:rPr>
                        <a:t> </a:t>
                      </a:r>
                      <a:r>
                        <a:rPr lang="en-GB" sz="900" dirty="0" smtClean="0">
                          <a:solidFill>
                            <a:schemeClr val="accent2"/>
                          </a:solidFill>
                          <a:latin typeface="+mn-lt"/>
                          <a:cs typeface="+mn-cs"/>
                        </a:rPr>
                        <a:t>3,9)</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6766313" y="5326058"/>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13" name="Group 12"/>
          <p:cNvGrpSpPr/>
          <p:nvPr/>
        </p:nvGrpSpPr>
        <p:grpSpPr>
          <a:xfrm>
            <a:off x="4639435" y="2856328"/>
            <a:ext cx="4286013" cy="3106727"/>
            <a:chOff x="470476" y="2263188"/>
            <a:chExt cx="3738206" cy="3106727"/>
          </a:xfrm>
        </p:grpSpPr>
        <p:sp>
          <p:nvSpPr>
            <p:cNvPr id="14" name="Freeform 13"/>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5"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8"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9"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0"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1"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2"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3"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4"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5"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6"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7" name="TextBox 36"/>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fr-FR" sz="1200" smtClean="0"/>
                <a:t>SSP, %</a:t>
              </a:r>
              <a:endParaRPr lang="fr-FR" sz="1200"/>
            </a:p>
          </p:txBody>
        </p:sp>
        <p:sp>
          <p:nvSpPr>
            <p:cNvPr id="38" name="TextBox 37"/>
            <p:cNvSpPr txBox="1"/>
            <p:nvPr/>
          </p:nvSpPr>
          <p:spPr>
            <a:xfrm>
              <a:off x="589983" y="2263188"/>
              <a:ext cx="385003" cy="276999"/>
            </a:xfrm>
            <a:prstGeom prst="rect">
              <a:avLst/>
            </a:prstGeom>
            <a:noFill/>
          </p:spPr>
          <p:txBody>
            <a:bodyPr wrap="none" rtlCol="0" anchor="ctr" anchorCtr="0">
              <a:spAutoFit/>
            </a:bodyPr>
            <a:lstStyle/>
            <a:p>
              <a:pPr algn="r"/>
              <a:r>
                <a:rPr lang="fr-FR" sz="1200" smtClean="0"/>
                <a:t>100</a:t>
              </a:r>
              <a:endParaRPr lang="fr-FR" sz="1200"/>
            </a:p>
          </p:txBody>
        </p:sp>
        <p:sp>
          <p:nvSpPr>
            <p:cNvPr id="39" name="TextBox 38"/>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40" name="TextBox 39"/>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41" name="TextBox 40"/>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42" name="TextBox 41"/>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43" name="TextBox 42"/>
            <p:cNvSpPr txBox="1"/>
            <p:nvPr/>
          </p:nvSpPr>
          <p:spPr>
            <a:xfrm>
              <a:off x="739276"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44" name="TextBox 43"/>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198</a:t>
              </a:r>
            </a:p>
            <a:p>
              <a:pPr algn="ctr"/>
              <a:r>
                <a:rPr lang="fr-FR" sz="900" smtClean="0">
                  <a:solidFill>
                    <a:schemeClr val="accent2"/>
                  </a:solidFill>
                </a:rPr>
                <a:t>203</a:t>
              </a:r>
              <a:endParaRPr lang="fr-FR" sz="900">
                <a:solidFill>
                  <a:schemeClr val="accent2"/>
                </a:solidFill>
              </a:endParaRPr>
            </a:p>
          </p:txBody>
        </p:sp>
        <p:sp>
          <p:nvSpPr>
            <p:cNvPr id="45" name="TextBox 44"/>
            <p:cNvSpPr txBox="1"/>
            <p:nvPr/>
          </p:nvSpPr>
          <p:spPr>
            <a:xfrm>
              <a:off x="1250889" y="4585085"/>
              <a:ext cx="272912"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80</a:t>
              </a:r>
            </a:p>
            <a:p>
              <a:pPr algn="ctr"/>
              <a:r>
                <a:rPr lang="fr-FR" sz="900" smtClean="0">
                  <a:solidFill>
                    <a:schemeClr val="accent2"/>
                  </a:solidFill>
                </a:rPr>
                <a:t>77</a:t>
              </a:r>
              <a:endParaRPr lang="fr-FR" sz="900">
                <a:solidFill>
                  <a:schemeClr val="accent2"/>
                </a:solidFill>
              </a:endParaRPr>
            </a:p>
          </p:txBody>
        </p:sp>
        <p:sp>
          <p:nvSpPr>
            <p:cNvPr id="46" name="TextBox 45"/>
            <p:cNvSpPr txBox="1"/>
            <p:nvPr/>
          </p:nvSpPr>
          <p:spPr>
            <a:xfrm>
              <a:off x="1631632" y="4585085"/>
              <a:ext cx="272912"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ctr"/>
              <a:r>
                <a:rPr lang="fr-FR" sz="900" smtClean="0">
                  <a:solidFill>
                    <a:srgbClr val="B60D27"/>
                  </a:solidFill>
                </a:rPr>
                <a:t>41</a:t>
              </a:r>
            </a:p>
            <a:p>
              <a:pPr algn="ctr"/>
              <a:r>
                <a:rPr lang="fr-FR" sz="900" smtClean="0">
                  <a:solidFill>
                    <a:schemeClr val="accent2"/>
                  </a:solidFill>
                </a:rPr>
                <a:t>38</a:t>
              </a:r>
              <a:endParaRPr lang="fr-FR" sz="900">
                <a:solidFill>
                  <a:schemeClr val="accent2"/>
                </a:solidFill>
              </a:endParaRPr>
            </a:p>
          </p:txBody>
        </p:sp>
        <p:sp>
          <p:nvSpPr>
            <p:cNvPr id="47" name="TextBox 46"/>
            <p:cNvSpPr txBox="1"/>
            <p:nvPr/>
          </p:nvSpPr>
          <p:spPr>
            <a:xfrm>
              <a:off x="2024221"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28</a:t>
              </a:r>
            </a:p>
            <a:p>
              <a:pPr algn="r"/>
              <a:r>
                <a:rPr lang="fr-FR" sz="900" smtClean="0">
                  <a:solidFill>
                    <a:schemeClr val="accent2"/>
                  </a:solidFill>
                </a:rPr>
                <a:t>18</a:t>
              </a:r>
              <a:endParaRPr lang="fr-FR" sz="900">
                <a:solidFill>
                  <a:schemeClr val="accent2"/>
                </a:solidFill>
              </a:endParaRPr>
            </a:p>
          </p:txBody>
        </p:sp>
        <p:sp>
          <p:nvSpPr>
            <p:cNvPr id="48" name="TextBox 47"/>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r"/>
              <a:r>
                <a:rPr lang="fr-FR" sz="900" smtClean="0">
                  <a:solidFill>
                    <a:srgbClr val="B60D27"/>
                  </a:solidFill>
                </a:rPr>
                <a:t>17</a:t>
              </a:r>
            </a:p>
            <a:p>
              <a:pPr algn="r"/>
              <a:r>
                <a:rPr lang="fr-FR" sz="900" smtClean="0">
                  <a:solidFill>
                    <a:schemeClr val="accent2"/>
                  </a:solidFill>
                </a:rPr>
                <a:t>8</a:t>
              </a:r>
              <a:endParaRPr lang="fr-FR" sz="900">
                <a:solidFill>
                  <a:schemeClr val="accent2"/>
                </a:solidFill>
              </a:endParaRPr>
            </a:p>
          </p:txBody>
        </p:sp>
        <p:sp>
          <p:nvSpPr>
            <p:cNvPr id="49" name="TextBox 48"/>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ctr"/>
              <a:r>
                <a:rPr lang="fr-FR" sz="900" smtClean="0">
                  <a:solidFill>
                    <a:srgbClr val="B60D27"/>
                  </a:solidFill>
                </a:rPr>
                <a:t>9</a:t>
              </a:r>
            </a:p>
            <a:p>
              <a:pPr algn="ctr"/>
              <a:r>
                <a:rPr lang="fr-FR" sz="900" smtClean="0">
                  <a:solidFill>
                    <a:schemeClr val="accent2"/>
                  </a:solidFill>
                </a:rPr>
                <a:t>1</a:t>
              </a:r>
              <a:endParaRPr lang="fr-FR" sz="900">
                <a:solidFill>
                  <a:schemeClr val="accent2"/>
                </a:solidFill>
              </a:endParaRPr>
            </a:p>
          </p:txBody>
        </p:sp>
        <p:sp>
          <p:nvSpPr>
            <p:cNvPr id="50" name="TextBox 49"/>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ctr"/>
              <a:r>
                <a:rPr lang="fr-FR" sz="900" smtClean="0">
                  <a:solidFill>
                    <a:srgbClr val="B60D27"/>
                  </a:solidFill>
                </a:rPr>
                <a:t>3</a:t>
              </a:r>
            </a:p>
            <a:p>
              <a:pPr algn="ctr"/>
              <a:r>
                <a:rPr lang="fr-FR" sz="900" smtClean="0">
                  <a:solidFill>
                    <a:schemeClr val="accent2"/>
                  </a:solidFill>
                </a:rPr>
                <a:t>0</a:t>
              </a:r>
              <a:endParaRPr lang="fr-FR" sz="900">
                <a:solidFill>
                  <a:schemeClr val="accent2"/>
                </a:solidFill>
              </a:endParaRPr>
            </a:p>
          </p:txBody>
        </p:sp>
        <p:sp>
          <p:nvSpPr>
            <p:cNvPr id="51" name="TextBox 50"/>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0</a:t>
              </a:r>
              <a:endParaRPr lang="fr-FR" sz="900">
                <a:solidFill>
                  <a:schemeClr val="accent2"/>
                </a:solidFill>
              </a:endParaRPr>
            </a:p>
          </p:txBody>
        </p:sp>
        <p:sp>
          <p:nvSpPr>
            <p:cNvPr id="52" name="TextBox 51"/>
            <p:cNvSpPr txBox="1"/>
            <p:nvPr/>
          </p:nvSpPr>
          <p:spPr>
            <a:xfrm>
              <a:off x="1024323" y="4585085"/>
              <a:ext cx="328838"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140</a:t>
              </a:r>
            </a:p>
            <a:p>
              <a:pPr algn="ctr"/>
              <a:r>
                <a:rPr lang="fr-FR" sz="900" smtClean="0">
                  <a:solidFill>
                    <a:schemeClr val="accent2"/>
                  </a:solidFill>
                </a:rPr>
                <a:t>137</a:t>
              </a:r>
              <a:endParaRPr lang="fr-FR" sz="900">
                <a:solidFill>
                  <a:schemeClr val="accent2"/>
                </a:solidFill>
              </a:endParaRPr>
            </a:p>
          </p:txBody>
        </p:sp>
        <p:sp>
          <p:nvSpPr>
            <p:cNvPr id="53" name="TextBox 52"/>
            <p:cNvSpPr txBox="1"/>
            <p:nvPr/>
          </p:nvSpPr>
          <p:spPr>
            <a:xfrm>
              <a:off x="1438719" y="4585085"/>
              <a:ext cx="272912"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53</a:t>
              </a:r>
            </a:p>
            <a:p>
              <a:pPr algn="ctr"/>
              <a:r>
                <a:rPr lang="fr-FR" sz="900" smtClean="0">
                  <a:solidFill>
                    <a:schemeClr val="accent2"/>
                  </a:solidFill>
                </a:rPr>
                <a:t>51</a:t>
              </a:r>
              <a:endParaRPr lang="fr-FR" sz="900">
                <a:solidFill>
                  <a:schemeClr val="accent2"/>
                </a:solidFill>
              </a:endParaRPr>
            </a:p>
          </p:txBody>
        </p:sp>
        <p:sp>
          <p:nvSpPr>
            <p:cNvPr id="54" name="TextBox 53"/>
            <p:cNvSpPr txBox="1"/>
            <p:nvPr/>
          </p:nvSpPr>
          <p:spPr>
            <a:xfrm>
              <a:off x="1831304"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33</a:t>
              </a:r>
            </a:p>
            <a:p>
              <a:pPr algn="r"/>
              <a:r>
                <a:rPr lang="fr-FR" sz="900" smtClean="0">
                  <a:solidFill>
                    <a:schemeClr val="accent2"/>
                  </a:solidFill>
                </a:rPr>
                <a:t>26</a:t>
              </a:r>
              <a:endParaRPr lang="fr-FR" sz="900">
                <a:solidFill>
                  <a:schemeClr val="accent2"/>
                </a:solidFill>
              </a:endParaRPr>
            </a:p>
          </p:txBody>
        </p:sp>
        <p:sp>
          <p:nvSpPr>
            <p:cNvPr id="55" name="TextBox 54"/>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r"/>
              <a:r>
                <a:rPr lang="fr-FR" sz="900" smtClean="0">
                  <a:solidFill>
                    <a:srgbClr val="B60D27"/>
                  </a:solidFill>
                </a:rPr>
                <a:t>21</a:t>
              </a:r>
            </a:p>
            <a:p>
              <a:pPr algn="r"/>
              <a:r>
                <a:rPr lang="fr-FR" sz="900" smtClean="0">
                  <a:solidFill>
                    <a:schemeClr val="accent2"/>
                  </a:solidFill>
                </a:rPr>
                <a:t>14</a:t>
              </a:r>
              <a:endParaRPr lang="fr-FR" sz="900">
                <a:solidFill>
                  <a:schemeClr val="accent2"/>
                </a:solidFill>
              </a:endParaRPr>
            </a:p>
          </p:txBody>
        </p:sp>
        <p:sp>
          <p:nvSpPr>
            <p:cNvPr id="56" name="TextBox 55"/>
            <p:cNvSpPr txBox="1"/>
            <p:nvPr/>
          </p:nvSpPr>
          <p:spPr>
            <a:xfrm>
              <a:off x="2590496" y="4585085"/>
              <a:ext cx="272913"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endParaRPr lang="fr-FR" sz="900" smtClean="0"/>
            </a:p>
            <a:p>
              <a:pPr algn="ctr"/>
              <a:r>
                <a:rPr lang="fr-FR" sz="900" smtClean="0">
                  <a:solidFill>
                    <a:srgbClr val="B60D27"/>
                  </a:solidFill>
                </a:rPr>
                <a:t>13</a:t>
              </a:r>
            </a:p>
            <a:p>
              <a:pPr algn="ctr"/>
              <a:r>
                <a:rPr lang="fr-FR" sz="900" smtClean="0">
                  <a:solidFill>
                    <a:schemeClr val="accent2"/>
                  </a:solidFill>
                </a:rPr>
                <a:t>4</a:t>
              </a:r>
              <a:endParaRPr lang="fr-FR" sz="900">
                <a:solidFill>
                  <a:schemeClr val="accent2"/>
                </a:solidFill>
              </a:endParaRPr>
            </a:p>
          </p:txBody>
        </p:sp>
        <p:sp>
          <p:nvSpPr>
            <p:cNvPr id="57" name="TextBox 56"/>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3</a:t>
              </a:r>
            </a:p>
            <a:p>
              <a:pPr algn="ctr"/>
              <a:r>
                <a:rPr lang="fr-FR" sz="900" smtClean="0">
                  <a:solidFill>
                    <a:schemeClr val="accent2"/>
                  </a:solidFill>
                </a:rPr>
                <a:t>0</a:t>
              </a:r>
              <a:endParaRPr lang="fr-FR" sz="900">
                <a:solidFill>
                  <a:schemeClr val="accent2"/>
                </a:solidFill>
              </a:endParaRPr>
            </a:p>
          </p:txBody>
        </p:sp>
        <p:sp>
          <p:nvSpPr>
            <p:cNvPr id="58" name="TextBox 57"/>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5</a:t>
              </a:r>
            </a:p>
            <a:p>
              <a:pPr algn="ctr"/>
              <a:r>
                <a:rPr lang="fr-FR" sz="900" smtClean="0">
                  <a:solidFill>
                    <a:schemeClr val="accent2"/>
                  </a:solidFill>
                </a:rPr>
                <a:t>0</a:t>
              </a:r>
              <a:endParaRPr lang="fr-FR" sz="900">
                <a:solidFill>
                  <a:schemeClr val="accent2"/>
                </a:solidFill>
              </a:endParaRPr>
            </a:p>
          </p:txBody>
        </p:sp>
        <p:sp>
          <p:nvSpPr>
            <p:cNvPr id="59" name="TextBox 58"/>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0</a:t>
              </a:r>
              <a:endParaRPr lang="fr-FR" sz="900">
                <a:solidFill>
                  <a:schemeClr val="accent2"/>
                </a:solidFill>
              </a:endParaRPr>
            </a:p>
          </p:txBody>
        </p:sp>
        <p:sp>
          <p:nvSpPr>
            <p:cNvPr id="60" name="TextBox 59"/>
            <p:cNvSpPr txBox="1"/>
            <p:nvPr/>
          </p:nvSpPr>
          <p:spPr>
            <a:xfrm>
              <a:off x="3935770" y="4585085"/>
              <a:ext cx="272912"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p>
          </p:txBody>
        </p:sp>
        <p:sp>
          <p:nvSpPr>
            <p:cNvPr id="61"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grpSp>
        <p:nvGrpSpPr>
          <p:cNvPr id="62" name="Group 61"/>
          <p:cNvGrpSpPr/>
          <p:nvPr/>
        </p:nvGrpSpPr>
        <p:grpSpPr>
          <a:xfrm>
            <a:off x="6525332" y="3847209"/>
            <a:ext cx="446957" cy="1286119"/>
            <a:chOff x="2081206" y="3898830"/>
            <a:chExt cx="446957" cy="1286119"/>
          </a:xfrm>
        </p:grpSpPr>
        <p:cxnSp>
          <p:nvCxnSpPr>
            <p:cNvPr id="63" name="Straight Connector 6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81206" y="3898830"/>
              <a:ext cx="446957" cy="400110"/>
            </a:xfrm>
            <a:prstGeom prst="rect">
              <a:avLst/>
            </a:prstGeom>
            <a:noFill/>
          </p:spPr>
          <p:txBody>
            <a:bodyPr wrap="none" rtlCol="0">
              <a:spAutoFit/>
            </a:bodyPr>
            <a:lstStyle/>
            <a:p>
              <a:pPr algn="r"/>
              <a:r>
                <a:rPr lang="fr-FR" sz="1000" smtClean="0">
                  <a:solidFill>
                    <a:srgbClr val="B60D27"/>
                  </a:solidFill>
                </a:rPr>
                <a:t>15%</a:t>
              </a:r>
            </a:p>
            <a:p>
              <a:pPr algn="r"/>
              <a:r>
                <a:rPr lang="fr-FR" sz="1000" smtClean="0">
                  <a:solidFill>
                    <a:schemeClr val="accent2"/>
                  </a:solidFill>
                </a:rPr>
                <a:t>9%</a:t>
              </a:r>
              <a:endParaRPr lang="fr-FR" sz="1000">
                <a:solidFill>
                  <a:schemeClr val="accent2"/>
                </a:solidFill>
              </a:endParaRPr>
            </a:p>
          </p:txBody>
        </p:sp>
      </p:grpSp>
      <p:sp>
        <p:nvSpPr>
          <p:cNvPr id="65" name="TextBox 64"/>
          <p:cNvSpPr txBox="1"/>
          <p:nvPr/>
        </p:nvSpPr>
        <p:spPr>
          <a:xfrm>
            <a:off x="2411635" y="5326058"/>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66" name="Group 65"/>
          <p:cNvGrpSpPr/>
          <p:nvPr/>
        </p:nvGrpSpPr>
        <p:grpSpPr>
          <a:xfrm>
            <a:off x="189971" y="2856328"/>
            <a:ext cx="4477904" cy="3106727"/>
            <a:chOff x="470475" y="2263188"/>
            <a:chExt cx="3905571" cy="3106727"/>
          </a:xfrm>
        </p:grpSpPr>
        <p:sp>
          <p:nvSpPr>
            <p:cNvPr id="67" name="Freeform 66"/>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8"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9"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0"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1"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2"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3"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4"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5"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6"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7"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8"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9"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0"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1"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2"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3"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4"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5"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6"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7"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8"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9"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90"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91" name="TextBox 90"/>
            <p:cNvSpPr txBox="1"/>
            <p:nvPr/>
          </p:nvSpPr>
          <p:spPr>
            <a:xfrm rot="16200000">
              <a:off x="276598" y="3355939"/>
              <a:ext cx="629349" cy="241595"/>
            </a:xfrm>
            <a:prstGeom prst="rect">
              <a:avLst/>
            </a:prstGeom>
            <a:noFill/>
          </p:spPr>
          <p:txBody>
            <a:bodyPr wrap="none" rtlCol="0">
              <a:spAutoFit/>
            </a:bodyPr>
            <a:lstStyle/>
            <a:p>
              <a:pPr algn="ctr" fontAlgn="base">
                <a:spcBef>
                  <a:spcPct val="0"/>
                </a:spcBef>
                <a:spcAft>
                  <a:spcPct val="0"/>
                </a:spcAft>
              </a:pPr>
              <a:r>
                <a:rPr lang="fr-FR" sz="1200" dirty="0" smtClean="0"/>
                <a:t>SG, %</a:t>
              </a:r>
              <a:endParaRPr lang="fr-FR" sz="1200" dirty="0"/>
            </a:p>
          </p:txBody>
        </p:sp>
        <p:sp>
          <p:nvSpPr>
            <p:cNvPr id="92" name="TextBox 91"/>
            <p:cNvSpPr txBox="1"/>
            <p:nvPr/>
          </p:nvSpPr>
          <p:spPr>
            <a:xfrm>
              <a:off x="589983" y="2263188"/>
              <a:ext cx="385003" cy="276999"/>
            </a:xfrm>
            <a:prstGeom prst="rect">
              <a:avLst/>
            </a:prstGeom>
            <a:noFill/>
          </p:spPr>
          <p:txBody>
            <a:bodyPr wrap="none" rtlCol="0" anchor="ctr" anchorCtr="0">
              <a:spAutoFit/>
            </a:bodyPr>
            <a:lstStyle/>
            <a:p>
              <a:pPr algn="r"/>
              <a:r>
                <a:rPr lang="fr-FR" sz="1200" smtClean="0"/>
                <a:t>100</a:t>
              </a:r>
              <a:endParaRPr lang="fr-FR" sz="1200"/>
            </a:p>
          </p:txBody>
        </p:sp>
        <p:sp>
          <p:nvSpPr>
            <p:cNvPr id="93" name="TextBox 92"/>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94" name="TextBox 93"/>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95" name="TextBox 94"/>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96" name="TextBox 95"/>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97" name="TextBox 96"/>
            <p:cNvSpPr txBox="1"/>
            <p:nvPr/>
          </p:nvSpPr>
          <p:spPr>
            <a:xfrm>
              <a:off x="739277"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98" name="TextBox 97"/>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198</a:t>
              </a:r>
            </a:p>
            <a:p>
              <a:pPr algn="ctr"/>
              <a:r>
                <a:rPr lang="fr-FR" sz="900" smtClean="0">
                  <a:solidFill>
                    <a:schemeClr val="accent2"/>
                  </a:solidFill>
                </a:rPr>
                <a:t>203</a:t>
              </a:r>
              <a:endParaRPr lang="fr-FR" sz="900">
                <a:solidFill>
                  <a:schemeClr val="accent2"/>
                </a:solidFill>
              </a:endParaRPr>
            </a:p>
          </p:txBody>
        </p:sp>
        <p:sp>
          <p:nvSpPr>
            <p:cNvPr id="99" name="TextBox 98"/>
            <p:cNvSpPr txBox="1"/>
            <p:nvPr/>
          </p:nvSpPr>
          <p:spPr>
            <a:xfrm>
              <a:off x="1222927" y="4585085"/>
              <a:ext cx="328838"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150</a:t>
              </a:r>
            </a:p>
            <a:p>
              <a:pPr algn="ctr"/>
              <a:r>
                <a:rPr lang="fr-FR" sz="900" smtClean="0">
                  <a:solidFill>
                    <a:schemeClr val="accent2"/>
                  </a:solidFill>
                </a:rPr>
                <a:t>147</a:t>
              </a:r>
              <a:endParaRPr lang="fr-FR" sz="900">
                <a:solidFill>
                  <a:schemeClr val="accent2"/>
                </a:solidFill>
              </a:endParaRPr>
            </a:p>
          </p:txBody>
        </p:sp>
        <p:sp>
          <p:nvSpPr>
            <p:cNvPr id="100" name="TextBox 99"/>
            <p:cNvSpPr txBox="1"/>
            <p:nvPr/>
          </p:nvSpPr>
          <p:spPr>
            <a:xfrm>
              <a:off x="1603668" y="4585085"/>
              <a:ext cx="328838"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r"/>
              <a:r>
                <a:rPr lang="fr-FR" sz="900" smtClean="0">
                  <a:solidFill>
                    <a:srgbClr val="B60D27"/>
                  </a:solidFill>
                </a:rPr>
                <a:t>103</a:t>
              </a:r>
            </a:p>
            <a:p>
              <a:pPr algn="r"/>
              <a:r>
                <a:rPr lang="fr-FR" sz="900" smtClean="0">
                  <a:solidFill>
                    <a:schemeClr val="accent2"/>
                  </a:solidFill>
                </a:rPr>
                <a:t>91</a:t>
              </a:r>
              <a:endParaRPr lang="fr-FR" sz="900">
                <a:solidFill>
                  <a:schemeClr val="accent2"/>
                </a:solidFill>
              </a:endParaRPr>
            </a:p>
          </p:txBody>
        </p:sp>
        <p:sp>
          <p:nvSpPr>
            <p:cNvPr id="101" name="TextBox 100"/>
            <p:cNvSpPr txBox="1"/>
            <p:nvPr/>
          </p:nvSpPr>
          <p:spPr>
            <a:xfrm>
              <a:off x="2024221"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77</a:t>
              </a:r>
            </a:p>
            <a:p>
              <a:pPr algn="r"/>
              <a:r>
                <a:rPr lang="fr-FR" sz="900" smtClean="0">
                  <a:solidFill>
                    <a:schemeClr val="accent2"/>
                  </a:solidFill>
                </a:rPr>
                <a:t>50</a:t>
              </a:r>
              <a:endParaRPr lang="fr-FR" sz="900">
                <a:solidFill>
                  <a:schemeClr val="accent2"/>
                </a:solidFill>
              </a:endParaRPr>
            </a:p>
          </p:txBody>
        </p:sp>
        <p:sp>
          <p:nvSpPr>
            <p:cNvPr id="102" name="TextBox 101"/>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ctr"/>
              <a:r>
                <a:rPr lang="fr-FR" sz="900" smtClean="0">
                  <a:solidFill>
                    <a:srgbClr val="B60D27"/>
                  </a:solidFill>
                </a:rPr>
                <a:t>52</a:t>
              </a:r>
            </a:p>
            <a:p>
              <a:pPr algn="ctr"/>
              <a:r>
                <a:rPr lang="fr-FR" sz="900" smtClean="0">
                  <a:solidFill>
                    <a:schemeClr val="accent2"/>
                  </a:solidFill>
                </a:rPr>
                <a:t>27</a:t>
              </a:r>
              <a:endParaRPr lang="fr-FR" sz="900">
                <a:solidFill>
                  <a:schemeClr val="accent2"/>
                </a:solidFill>
              </a:endParaRPr>
            </a:p>
          </p:txBody>
        </p:sp>
        <p:sp>
          <p:nvSpPr>
            <p:cNvPr id="103" name="TextBox 102"/>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r"/>
              <a:r>
                <a:rPr lang="fr-FR" sz="900" smtClean="0">
                  <a:solidFill>
                    <a:srgbClr val="B60D27"/>
                  </a:solidFill>
                </a:rPr>
                <a:t>24</a:t>
              </a:r>
            </a:p>
            <a:p>
              <a:pPr algn="r"/>
              <a:r>
                <a:rPr lang="fr-FR" sz="900" smtClean="0">
                  <a:solidFill>
                    <a:schemeClr val="accent2"/>
                  </a:solidFill>
                </a:rPr>
                <a:t>13</a:t>
              </a:r>
              <a:endParaRPr lang="fr-FR" sz="900">
                <a:solidFill>
                  <a:schemeClr val="accent2"/>
                </a:solidFill>
              </a:endParaRPr>
            </a:p>
          </p:txBody>
        </p:sp>
        <p:sp>
          <p:nvSpPr>
            <p:cNvPr id="104" name="TextBox 103"/>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r"/>
              <a:r>
                <a:rPr lang="fr-FR" sz="900" smtClean="0">
                  <a:solidFill>
                    <a:srgbClr val="B60D27"/>
                  </a:solidFill>
                </a:rPr>
                <a:t>10</a:t>
              </a:r>
            </a:p>
            <a:p>
              <a:pPr algn="r"/>
              <a:r>
                <a:rPr lang="fr-FR" sz="900" smtClean="0">
                  <a:solidFill>
                    <a:schemeClr val="accent2"/>
                  </a:solidFill>
                </a:rPr>
                <a:t>5</a:t>
              </a:r>
              <a:endParaRPr lang="fr-FR" sz="900">
                <a:solidFill>
                  <a:schemeClr val="accent2"/>
                </a:solidFill>
              </a:endParaRPr>
            </a:p>
          </p:txBody>
        </p:sp>
        <p:sp>
          <p:nvSpPr>
            <p:cNvPr id="105" name="TextBox 104"/>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2</a:t>
              </a:r>
              <a:endParaRPr lang="fr-FR" sz="900">
                <a:solidFill>
                  <a:schemeClr val="accent2"/>
                </a:solidFill>
              </a:endParaRPr>
            </a:p>
          </p:txBody>
        </p:sp>
        <p:sp>
          <p:nvSpPr>
            <p:cNvPr id="106" name="TextBox 105"/>
            <p:cNvSpPr txBox="1"/>
            <p:nvPr/>
          </p:nvSpPr>
          <p:spPr>
            <a:xfrm>
              <a:off x="4103133" y="4585085"/>
              <a:ext cx="272913" cy="784830"/>
            </a:xfrm>
            <a:prstGeom prst="rect">
              <a:avLst/>
            </a:prstGeom>
            <a:noFill/>
          </p:spPr>
          <p:txBody>
            <a:bodyPr wrap="none" rtlCol="0" anchor="t" anchorCtr="0">
              <a:spAutoFit/>
            </a:bodyPr>
            <a:lstStyle/>
            <a:p>
              <a:pPr algn="ctr"/>
              <a:r>
                <a:rPr lang="fr-FR" sz="900" smtClean="0"/>
                <a:t>34</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107" name="TextBox 106"/>
            <p:cNvSpPr txBox="1"/>
            <p:nvPr/>
          </p:nvSpPr>
          <p:spPr>
            <a:xfrm>
              <a:off x="1024324"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177</a:t>
              </a:r>
            </a:p>
            <a:p>
              <a:pPr algn="ctr"/>
              <a:r>
                <a:rPr lang="fr-FR" sz="900" smtClean="0">
                  <a:solidFill>
                    <a:schemeClr val="accent2"/>
                  </a:solidFill>
                </a:rPr>
                <a:t>179</a:t>
              </a:r>
              <a:endParaRPr lang="fr-FR" sz="900">
                <a:solidFill>
                  <a:schemeClr val="accent2"/>
                </a:solidFill>
              </a:endParaRPr>
            </a:p>
          </p:txBody>
        </p:sp>
        <p:sp>
          <p:nvSpPr>
            <p:cNvPr id="108" name="TextBox 107"/>
            <p:cNvSpPr txBox="1"/>
            <p:nvPr/>
          </p:nvSpPr>
          <p:spPr>
            <a:xfrm>
              <a:off x="1410756" y="4585085"/>
              <a:ext cx="328838"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121</a:t>
              </a:r>
            </a:p>
            <a:p>
              <a:pPr algn="ctr"/>
              <a:r>
                <a:rPr lang="fr-FR" sz="900" smtClean="0">
                  <a:solidFill>
                    <a:schemeClr val="accent2"/>
                  </a:solidFill>
                </a:rPr>
                <a:t>118</a:t>
              </a:r>
              <a:endParaRPr lang="fr-FR" sz="900">
                <a:solidFill>
                  <a:schemeClr val="accent2"/>
                </a:solidFill>
              </a:endParaRPr>
            </a:p>
          </p:txBody>
        </p:sp>
        <p:sp>
          <p:nvSpPr>
            <p:cNvPr id="109" name="TextBox 108"/>
            <p:cNvSpPr txBox="1"/>
            <p:nvPr/>
          </p:nvSpPr>
          <p:spPr>
            <a:xfrm>
              <a:off x="1831305"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86</a:t>
              </a:r>
            </a:p>
            <a:p>
              <a:pPr algn="r"/>
              <a:r>
                <a:rPr lang="fr-FR" sz="900" smtClean="0">
                  <a:solidFill>
                    <a:schemeClr val="accent2"/>
                  </a:solidFill>
                </a:rPr>
                <a:t>64</a:t>
              </a:r>
              <a:endParaRPr lang="fr-FR" sz="900">
                <a:solidFill>
                  <a:schemeClr val="accent2"/>
                </a:solidFill>
              </a:endParaRPr>
            </a:p>
          </p:txBody>
        </p:sp>
        <p:sp>
          <p:nvSpPr>
            <p:cNvPr id="110" name="TextBox 109"/>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ctr"/>
              <a:r>
                <a:rPr lang="fr-FR" sz="900" smtClean="0">
                  <a:solidFill>
                    <a:srgbClr val="B60D27"/>
                  </a:solidFill>
                </a:rPr>
                <a:t>57</a:t>
              </a:r>
            </a:p>
            <a:p>
              <a:pPr algn="ctr"/>
              <a:r>
                <a:rPr lang="fr-FR" sz="900" smtClean="0">
                  <a:solidFill>
                    <a:schemeClr val="accent2"/>
                  </a:solidFill>
                </a:rPr>
                <a:t>38</a:t>
              </a:r>
              <a:endParaRPr lang="fr-FR" sz="900">
                <a:solidFill>
                  <a:schemeClr val="accent2"/>
                </a:solidFill>
              </a:endParaRPr>
            </a:p>
          </p:txBody>
        </p:sp>
        <p:sp>
          <p:nvSpPr>
            <p:cNvPr id="111" name="TextBox 110"/>
            <p:cNvSpPr txBox="1"/>
            <p:nvPr/>
          </p:nvSpPr>
          <p:spPr>
            <a:xfrm>
              <a:off x="2590496" y="4585085"/>
              <a:ext cx="272913"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endParaRPr lang="fr-FR" sz="900" smtClean="0"/>
            </a:p>
            <a:p>
              <a:pPr algn="r"/>
              <a:r>
                <a:rPr lang="fr-FR" sz="900" smtClean="0">
                  <a:solidFill>
                    <a:srgbClr val="B60D27"/>
                  </a:solidFill>
                </a:rPr>
                <a:t>38</a:t>
              </a:r>
            </a:p>
            <a:p>
              <a:pPr algn="r"/>
              <a:r>
                <a:rPr lang="fr-FR" sz="900" smtClean="0">
                  <a:solidFill>
                    <a:schemeClr val="accent2"/>
                  </a:solidFill>
                </a:rPr>
                <a:t>20</a:t>
              </a:r>
              <a:endParaRPr lang="fr-FR" sz="900">
                <a:solidFill>
                  <a:schemeClr val="accent2"/>
                </a:solidFill>
              </a:endParaRPr>
            </a:p>
          </p:txBody>
        </p:sp>
        <p:sp>
          <p:nvSpPr>
            <p:cNvPr id="112" name="TextBox 111"/>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r"/>
              <a:r>
                <a:rPr lang="fr-FR" sz="900" smtClean="0">
                  <a:solidFill>
                    <a:srgbClr val="B60D27"/>
                  </a:solidFill>
                </a:rPr>
                <a:t>12</a:t>
              </a:r>
            </a:p>
            <a:p>
              <a:pPr algn="r"/>
              <a:r>
                <a:rPr lang="fr-FR" sz="900" smtClean="0">
                  <a:solidFill>
                    <a:schemeClr val="accent2"/>
                  </a:solidFill>
                </a:rPr>
                <a:t>8</a:t>
              </a:r>
              <a:endParaRPr lang="fr-FR" sz="900">
                <a:solidFill>
                  <a:schemeClr val="accent2"/>
                </a:solidFill>
              </a:endParaRPr>
            </a:p>
          </p:txBody>
        </p:sp>
        <p:sp>
          <p:nvSpPr>
            <p:cNvPr id="113" name="TextBox 112"/>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17</a:t>
              </a:r>
            </a:p>
            <a:p>
              <a:pPr algn="ctr"/>
              <a:r>
                <a:rPr lang="fr-FR" sz="900" smtClean="0">
                  <a:solidFill>
                    <a:schemeClr val="accent2"/>
                  </a:solidFill>
                </a:rPr>
                <a:t>10</a:t>
              </a:r>
              <a:endParaRPr lang="fr-FR" sz="900">
                <a:solidFill>
                  <a:schemeClr val="accent2"/>
                </a:solidFill>
              </a:endParaRPr>
            </a:p>
          </p:txBody>
        </p:sp>
        <p:sp>
          <p:nvSpPr>
            <p:cNvPr id="114" name="TextBox 113"/>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5</a:t>
              </a:r>
            </a:p>
            <a:p>
              <a:pPr algn="ctr"/>
              <a:r>
                <a:rPr lang="fr-FR" sz="900" smtClean="0">
                  <a:solidFill>
                    <a:schemeClr val="accent2"/>
                  </a:solidFill>
                </a:rPr>
                <a:t>4</a:t>
              </a:r>
              <a:endParaRPr lang="fr-FR" sz="900">
                <a:solidFill>
                  <a:schemeClr val="accent2"/>
                </a:solidFill>
              </a:endParaRPr>
            </a:p>
          </p:txBody>
        </p:sp>
        <p:sp>
          <p:nvSpPr>
            <p:cNvPr id="115" name="TextBox 114"/>
            <p:cNvSpPr txBox="1"/>
            <p:nvPr/>
          </p:nvSpPr>
          <p:spPr>
            <a:xfrm>
              <a:off x="3935770" y="4585085"/>
              <a:ext cx="272913"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1</a:t>
              </a:r>
              <a:endParaRPr lang="fr-FR" sz="900">
                <a:solidFill>
                  <a:schemeClr val="accent2"/>
                </a:solidFill>
              </a:endParaRPr>
            </a:p>
          </p:txBody>
        </p:sp>
        <p:sp>
          <p:nvSpPr>
            <p:cNvPr id="116"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17" name="TextBox 116"/>
          <p:cNvSpPr txBox="1"/>
          <p:nvPr/>
        </p:nvSpPr>
        <p:spPr>
          <a:xfrm>
            <a:off x="75855" y="5448502"/>
            <a:ext cx="588623" cy="507831"/>
          </a:xfrm>
          <a:prstGeom prst="rect">
            <a:avLst/>
          </a:prstGeom>
          <a:noFill/>
        </p:spPr>
        <p:txBody>
          <a:bodyPr wrap="none" rtlCol="0">
            <a:spAutoFit/>
          </a:bodyPr>
          <a:lstStyle/>
          <a:p>
            <a:pPr algn="r"/>
            <a:r>
              <a:rPr lang="fr-FR" sz="900" dirty="0" smtClean="0"/>
              <a:t>N</a:t>
            </a:r>
            <a:endParaRPr lang="fr-FR" sz="900" dirty="0" smtClean="0"/>
          </a:p>
          <a:p>
            <a:pPr algn="r"/>
            <a:r>
              <a:rPr lang="fr-FR" sz="900" dirty="0" err="1" smtClean="0">
                <a:solidFill>
                  <a:srgbClr val="B60D27"/>
                </a:solidFill>
              </a:rPr>
              <a:t>Pembro</a:t>
            </a:r>
            <a:endParaRPr lang="fr-FR" sz="900" dirty="0" smtClean="0">
              <a:solidFill>
                <a:srgbClr val="B60D27"/>
              </a:solidFill>
            </a:endParaRPr>
          </a:p>
          <a:p>
            <a:pPr algn="r"/>
            <a:r>
              <a:rPr lang="fr-FR" sz="900" dirty="0" smtClean="0">
                <a:solidFill>
                  <a:schemeClr val="accent2"/>
                </a:solidFill>
              </a:rPr>
              <a:t>Chimio</a:t>
            </a:r>
            <a:endParaRPr lang="fr-FR" sz="900" dirty="0">
              <a:solidFill>
                <a:schemeClr val="accent2"/>
              </a:solidFill>
            </a:endParaRPr>
          </a:p>
        </p:txBody>
      </p:sp>
      <p:cxnSp>
        <p:nvCxnSpPr>
          <p:cNvPr id="118" name="Straight Connector 117"/>
          <p:cNvCxnSpPr/>
          <p:nvPr/>
        </p:nvCxnSpPr>
        <p:spPr>
          <a:xfrm flipH="1" flipV="1">
            <a:off x="2773396" y="4324724"/>
            <a:ext cx="1" cy="805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2088620" y="3798814"/>
            <a:ext cx="439543" cy="1286119"/>
            <a:chOff x="2088620" y="3898830"/>
            <a:chExt cx="439543" cy="1286119"/>
          </a:xfrm>
        </p:grpSpPr>
        <p:cxnSp>
          <p:nvCxnSpPr>
            <p:cNvPr id="120" name="Straight Connector 11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088620" y="3898830"/>
              <a:ext cx="439543" cy="400110"/>
            </a:xfrm>
            <a:prstGeom prst="rect">
              <a:avLst/>
            </a:prstGeom>
            <a:noFill/>
          </p:spPr>
          <p:txBody>
            <a:bodyPr wrap="none" rtlCol="0">
              <a:spAutoFit/>
            </a:bodyPr>
            <a:lstStyle/>
            <a:p>
              <a:pPr algn="r"/>
              <a:r>
                <a:rPr lang="fr-FR" sz="1000" smtClean="0">
                  <a:solidFill>
                    <a:srgbClr val="B60D27"/>
                  </a:solidFill>
                </a:rPr>
                <a:t>39%</a:t>
              </a:r>
            </a:p>
            <a:p>
              <a:pPr algn="r"/>
              <a:r>
                <a:rPr lang="fr-FR" sz="1000" smtClean="0">
                  <a:solidFill>
                    <a:schemeClr val="accent2"/>
                  </a:solidFill>
                </a:rPr>
                <a:t>25%</a:t>
              </a:r>
              <a:endParaRPr lang="fr-FR" sz="1000">
                <a:solidFill>
                  <a:schemeClr val="accent2"/>
                </a:solidFill>
              </a:endParaRPr>
            </a:p>
          </p:txBody>
        </p:sp>
      </p:grpSp>
      <p:sp>
        <p:nvSpPr>
          <p:cNvPr id="122" name="TextBox 121"/>
          <p:cNvSpPr txBox="1"/>
          <p:nvPr/>
        </p:nvSpPr>
        <p:spPr>
          <a:xfrm>
            <a:off x="2796937" y="4274152"/>
            <a:ext cx="439544" cy="400110"/>
          </a:xfrm>
          <a:prstGeom prst="rect">
            <a:avLst/>
          </a:prstGeom>
          <a:noFill/>
        </p:spPr>
        <p:txBody>
          <a:bodyPr wrap="none" rtlCol="0">
            <a:spAutoFit/>
          </a:bodyPr>
          <a:lstStyle/>
          <a:p>
            <a:pPr algn="r"/>
            <a:r>
              <a:rPr lang="fr-FR" sz="1000" smtClean="0">
                <a:solidFill>
                  <a:srgbClr val="B60D27"/>
                </a:solidFill>
              </a:rPr>
              <a:t>23%</a:t>
            </a:r>
          </a:p>
          <a:p>
            <a:pPr algn="r"/>
            <a:r>
              <a:rPr lang="fr-FR" sz="1000" smtClean="0">
                <a:solidFill>
                  <a:schemeClr val="accent2"/>
                </a:solidFill>
              </a:rPr>
              <a:t>12%</a:t>
            </a:r>
            <a:endParaRPr lang="fr-FR" sz="1000">
              <a:solidFill>
                <a:schemeClr val="accent2"/>
              </a:solidFill>
            </a:endParaRPr>
          </a:p>
        </p:txBody>
      </p:sp>
      <p:grpSp>
        <p:nvGrpSpPr>
          <p:cNvPr id="123" name="Group 2"/>
          <p:cNvGrpSpPr>
            <a:grpSpLocks/>
          </p:cNvGrpSpPr>
          <p:nvPr/>
        </p:nvGrpSpPr>
        <p:grpSpPr bwMode="auto">
          <a:xfrm>
            <a:off x="785243" y="2969085"/>
            <a:ext cx="3564000" cy="1983251"/>
            <a:chOff x="2042" y="1684"/>
            <a:chExt cx="1674" cy="948"/>
          </a:xfrm>
        </p:grpSpPr>
        <p:sp>
          <p:nvSpPr>
            <p:cNvPr id="124" name="Line 3"/>
            <p:cNvSpPr>
              <a:spLocks noChangeShapeType="1"/>
            </p:cNvSpPr>
            <p:nvPr/>
          </p:nvSpPr>
          <p:spPr bwMode="auto">
            <a:xfrm>
              <a:off x="2102" y="170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4"/>
            <p:cNvSpPr>
              <a:spLocks noChangeShapeType="1"/>
            </p:cNvSpPr>
            <p:nvPr/>
          </p:nvSpPr>
          <p:spPr bwMode="auto">
            <a:xfrm>
              <a:off x="2120" y="173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5"/>
            <p:cNvSpPr>
              <a:spLocks noChangeShapeType="1"/>
            </p:cNvSpPr>
            <p:nvPr/>
          </p:nvSpPr>
          <p:spPr bwMode="auto">
            <a:xfrm>
              <a:off x="2534" y="222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6"/>
            <p:cNvSpPr>
              <a:spLocks noChangeShapeType="1"/>
            </p:cNvSpPr>
            <p:nvPr/>
          </p:nvSpPr>
          <p:spPr bwMode="auto">
            <a:xfrm>
              <a:off x="2078" y="170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7"/>
            <p:cNvSpPr>
              <a:spLocks noChangeShapeType="1"/>
            </p:cNvSpPr>
            <p:nvPr/>
          </p:nvSpPr>
          <p:spPr bwMode="auto">
            <a:xfrm>
              <a:off x="2090" y="170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8"/>
            <p:cNvSpPr>
              <a:spLocks noChangeShapeType="1"/>
            </p:cNvSpPr>
            <p:nvPr/>
          </p:nvSpPr>
          <p:spPr bwMode="auto">
            <a:xfrm>
              <a:off x="2570" y="22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9"/>
            <p:cNvSpPr>
              <a:spLocks noChangeShapeType="1"/>
            </p:cNvSpPr>
            <p:nvPr/>
          </p:nvSpPr>
          <p:spPr bwMode="auto">
            <a:xfrm>
              <a:off x="2384" y="209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0"/>
            <p:cNvSpPr>
              <a:spLocks noChangeShapeType="1"/>
            </p:cNvSpPr>
            <p:nvPr/>
          </p:nvSpPr>
          <p:spPr bwMode="auto">
            <a:xfrm>
              <a:off x="2114" y="172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1"/>
            <p:cNvSpPr>
              <a:spLocks noChangeShapeType="1"/>
            </p:cNvSpPr>
            <p:nvPr/>
          </p:nvSpPr>
          <p:spPr bwMode="auto">
            <a:xfrm>
              <a:off x="2552" y="22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2"/>
            <p:cNvSpPr>
              <a:spLocks noChangeShapeType="1"/>
            </p:cNvSpPr>
            <p:nvPr/>
          </p:nvSpPr>
          <p:spPr bwMode="auto">
            <a:xfrm>
              <a:off x="2654" y="22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3"/>
            <p:cNvSpPr>
              <a:spLocks noChangeShapeType="1"/>
            </p:cNvSpPr>
            <p:nvPr/>
          </p:nvSpPr>
          <p:spPr bwMode="auto">
            <a:xfrm>
              <a:off x="2702" y="22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4"/>
            <p:cNvSpPr>
              <a:spLocks noChangeShapeType="1"/>
            </p:cNvSpPr>
            <p:nvPr/>
          </p:nvSpPr>
          <p:spPr bwMode="auto">
            <a:xfrm>
              <a:off x="2306" y="200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5"/>
            <p:cNvSpPr>
              <a:spLocks noChangeShapeType="1"/>
            </p:cNvSpPr>
            <p:nvPr/>
          </p:nvSpPr>
          <p:spPr bwMode="auto">
            <a:xfrm>
              <a:off x="2618" y="227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16"/>
            <p:cNvSpPr>
              <a:spLocks noChangeShapeType="1"/>
            </p:cNvSpPr>
            <p:nvPr/>
          </p:nvSpPr>
          <p:spPr bwMode="auto">
            <a:xfrm>
              <a:off x="2636" y="227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17"/>
            <p:cNvSpPr>
              <a:spLocks noChangeShapeType="1"/>
            </p:cNvSpPr>
            <p:nvPr/>
          </p:nvSpPr>
          <p:spPr bwMode="auto">
            <a:xfrm>
              <a:off x="2696" y="22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18"/>
            <p:cNvSpPr>
              <a:spLocks noChangeShapeType="1"/>
            </p:cNvSpPr>
            <p:nvPr/>
          </p:nvSpPr>
          <p:spPr bwMode="auto">
            <a:xfrm>
              <a:off x="2408" y="21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19"/>
            <p:cNvSpPr>
              <a:spLocks noChangeShapeType="1"/>
            </p:cNvSpPr>
            <p:nvPr/>
          </p:nvSpPr>
          <p:spPr bwMode="auto">
            <a:xfrm>
              <a:off x="2426" y="21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20"/>
            <p:cNvSpPr>
              <a:spLocks noChangeShapeType="1"/>
            </p:cNvSpPr>
            <p:nvPr/>
          </p:nvSpPr>
          <p:spPr bwMode="auto">
            <a:xfrm>
              <a:off x="2660" y="22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21"/>
            <p:cNvSpPr>
              <a:spLocks noChangeShapeType="1"/>
            </p:cNvSpPr>
            <p:nvPr/>
          </p:nvSpPr>
          <p:spPr bwMode="auto">
            <a:xfrm>
              <a:off x="2672" y="22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22"/>
            <p:cNvSpPr>
              <a:spLocks noChangeShapeType="1"/>
            </p:cNvSpPr>
            <p:nvPr/>
          </p:nvSpPr>
          <p:spPr bwMode="auto">
            <a:xfrm>
              <a:off x="2912" y="24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23"/>
            <p:cNvSpPr>
              <a:spLocks noChangeShapeType="1"/>
            </p:cNvSpPr>
            <p:nvPr/>
          </p:nvSpPr>
          <p:spPr bwMode="auto">
            <a:xfrm>
              <a:off x="2924" y="24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24"/>
            <p:cNvSpPr>
              <a:spLocks noChangeShapeType="1"/>
            </p:cNvSpPr>
            <p:nvPr/>
          </p:nvSpPr>
          <p:spPr bwMode="auto">
            <a:xfrm>
              <a:off x="2864" y="242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25"/>
            <p:cNvSpPr>
              <a:spLocks noChangeShapeType="1"/>
            </p:cNvSpPr>
            <p:nvPr/>
          </p:nvSpPr>
          <p:spPr bwMode="auto">
            <a:xfrm>
              <a:off x="2882" y="242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26"/>
            <p:cNvSpPr>
              <a:spLocks noChangeShapeType="1"/>
            </p:cNvSpPr>
            <p:nvPr/>
          </p:nvSpPr>
          <p:spPr bwMode="auto">
            <a:xfrm>
              <a:off x="2372" y="20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27"/>
            <p:cNvSpPr>
              <a:spLocks noChangeShapeType="1"/>
            </p:cNvSpPr>
            <p:nvPr/>
          </p:nvSpPr>
          <p:spPr bwMode="auto">
            <a:xfrm>
              <a:off x="2642" y="228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28"/>
            <p:cNvSpPr>
              <a:spLocks noChangeShapeType="1"/>
            </p:cNvSpPr>
            <p:nvPr/>
          </p:nvSpPr>
          <p:spPr bwMode="auto">
            <a:xfrm>
              <a:off x="2714" y="232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29"/>
            <p:cNvSpPr>
              <a:spLocks noChangeShapeType="1"/>
            </p:cNvSpPr>
            <p:nvPr/>
          </p:nvSpPr>
          <p:spPr bwMode="auto">
            <a:xfrm>
              <a:off x="2750" y="23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30"/>
            <p:cNvSpPr>
              <a:spLocks noChangeShapeType="1"/>
            </p:cNvSpPr>
            <p:nvPr/>
          </p:nvSpPr>
          <p:spPr bwMode="auto">
            <a:xfrm>
              <a:off x="2738" y="234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31"/>
            <p:cNvSpPr>
              <a:spLocks noChangeShapeType="1"/>
            </p:cNvSpPr>
            <p:nvPr/>
          </p:nvSpPr>
          <p:spPr bwMode="auto">
            <a:xfrm>
              <a:off x="2624" y="227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32"/>
            <p:cNvSpPr>
              <a:spLocks noChangeShapeType="1"/>
            </p:cNvSpPr>
            <p:nvPr/>
          </p:nvSpPr>
          <p:spPr bwMode="auto">
            <a:xfrm>
              <a:off x="2480" y="218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33"/>
            <p:cNvSpPr>
              <a:spLocks noChangeShapeType="1"/>
            </p:cNvSpPr>
            <p:nvPr/>
          </p:nvSpPr>
          <p:spPr bwMode="auto">
            <a:xfrm>
              <a:off x="2330" y="202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34"/>
            <p:cNvSpPr>
              <a:spLocks noChangeShapeType="1"/>
            </p:cNvSpPr>
            <p:nvPr/>
          </p:nvSpPr>
          <p:spPr bwMode="auto">
            <a:xfrm>
              <a:off x="2600" y="225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35"/>
            <p:cNvSpPr>
              <a:spLocks noChangeShapeType="1"/>
            </p:cNvSpPr>
            <p:nvPr/>
          </p:nvSpPr>
          <p:spPr bwMode="auto">
            <a:xfrm>
              <a:off x="2684" y="22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36"/>
            <p:cNvSpPr>
              <a:spLocks noChangeShapeType="1"/>
            </p:cNvSpPr>
            <p:nvPr/>
          </p:nvSpPr>
          <p:spPr bwMode="auto">
            <a:xfrm>
              <a:off x="2756" y="236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37"/>
            <p:cNvSpPr>
              <a:spLocks noChangeShapeType="1"/>
            </p:cNvSpPr>
            <p:nvPr/>
          </p:nvSpPr>
          <p:spPr bwMode="auto">
            <a:xfrm>
              <a:off x="2774" y="238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38"/>
            <p:cNvSpPr>
              <a:spLocks noChangeShapeType="1"/>
            </p:cNvSpPr>
            <p:nvPr/>
          </p:nvSpPr>
          <p:spPr bwMode="auto">
            <a:xfrm>
              <a:off x="2762" y="236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39"/>
            <p:cNvSpPr>
              <a:spLocks noChangeShapeType="1"/>
            </p:cNvSpPr>
            <p:nvPr/>
          </p:nvSpPr>
          <p:spPr bwMode="auto">
            <a:xfrm>
              <a:off x="2294" y="198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40"/>
            <p:cNvSpPr>
              <a:spLocks noChangeShapeType="1"/>
            </p:cNvSpPr>
            <p:nvPr/>
          </p:nvSpPr>
          <p:spPr bwMode="auto">
            <a:xfrm>
              <a:off x="2546" y="222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41"/>
            <p:cNvSpPr>
              <a:spLocks noChangeShapeType="1"/>
            </p:cNvSpPr>
            <p:nvPr/>
          </p:nvSpPr>
          <p:spPr bwMode="auto">
            <a:xfrm>
              <a:off x="2612" y="22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42"/>
            <p:cNvSpPr>
              <a:spLocks noChangeShapeType="1"/>
            </p:cNvSpPr>
            <p:nvPr/>
          </p:nvSpPr>
          <p:spPr bwMode="auto">
            <a:xfrm>
              <a:off x="2708" y="23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43"/>
            <p:cNvSpPr>
              <a:spLocks noChangeShapeType="1"/>
            </p:cNvSpPr>
            <p:nvPr/>
          </p:nvSpPr>
          <p:spPr bwMode="auto">
            <a:xfrm>
              <a:off x="2186" y="182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44"/>
            <p:cNvSpPr>
              <a:spLocks noChangeShapeType="1"/>
            </p:cNvSpPr>
            <p:nvPr/>
          </p:nvSpPr>
          <p:spPr bwMode="auto">
            <a:xfrm>
              <a:off x="2366" y="20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45"/>
            <p:cNvSpPr>
              <a:spLocks noChangeShapeType="1"/>
            </p:cNvSpPr>
            <p:nvPr/>
          </p:nvSpPr>
          <p:spPr bwMode="auto">
            <a:xfrm>
              <a:off x="2378" y="20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46"/>
            <p:cNvSpPr>
              <a:spLocks noChangeShapeType="1"/>
            </p:cNvSpPr>
            <p:nvPr/>
          </p:nvSpPr>
          <p:spPr bwMode="auto">
            <a:xfrm>
              <a:off x="2846" y="242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47"/>
            <p:cNvSpPr>
              <a:spLocks noChangeShapeType="1"/>
            </p:cNvSpPr>
            <p:nvPr/>
          </p:nvSpPr>
          <p:spPr bwMode="auto">
            <a:xfrm>
              <a:off x="2858" y="242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48"/>
            <p:cNvSpPr>
              <a:spLocks noChangeShapeType="1"/>
            </p:cNvSpPr>
            <p:nvPr/>
          </p:nvSpPr>
          <p:spPr bwMode="auto">
            <a:xfrm>
              <a:off x="2954" y="24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49"/>
            <p:cNvSpPr>
              <a:spLocks noChangeShapeType="1"/>
            </p:cNvSpPr>
            <p:nvPr/>
          </p:nvSpPr>
          <p:spPr bwMode="auto">
            <a:xfrm>
              <a:off x="2966" y="24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50"/>
            <p:cNvSpPr>
              <a:spLocks noChangeShapeType="1"/>
            </p:cNvSpPr>
            <p:nvPr/>
          </p:nvSpPr>
          <p:spPr bwMode="auto">
            <a:xfrm>
              <a:off x="2498" y="21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51"/>
            <p:cNvSpPr>
              <a:spLocks noChangeShapeType="1"/>
            </p:cNvSpPr>
            <p:nvPr/>
          </p:nvSpPr>
          <p:spPr bwMode="auto">
            <a:xfrm>
              <a:off x="2510" y="21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52"/>
            <p:cNvSpPr>
              <a:spLocks noChangeShapeType="1"/>
            </p:cNvSpPr>
            <p:nvPr/>
          </p:nvSpPr>
          <p:spPr bwMode="auto">
            <a:xfrm>
              <a:off x="2318" y="202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53"/>
            <p:cNvSpPr>
              <a:spLocks noChangeShapeType="1"/>
            </p:cNvSpPr>
            <p:nvPr/>
          </p:nvSpPr>
          <p:spPr bwMode="auto">
            <a:xfrm>
              <a:off x="2060" y="16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54"/>
            <p:cNvSpPr>
              <a:spLocks noChangeShapeType="1"/>
            </p:cNvSpPr>
            <p:nvPr/>
          </p:nvSpPr>
          <p:spPr bwMode="auto">
            <a:xfrm>
              <a:off x="2522" y="22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55"/>
            <p:cNvSpPr>
              <a:spLocks noChangeShapeType="1"/>
            </p:cNvSpPr>
            <p:nvPr/>
          </p:nvSpPr>
          <p:spPr bwMode="auto">
            <a:xfrm>
              <a:off x="2150" y="179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56"/>
            <p:cNvSpPr>
              <a:spLocks noChangeShapeType="1"/>
            </p:cNvSpPr>
            <p:nvPr/>
          </p:nvSpPr>
          <p:spPr bwMode="auto">
            <a:xfrm>
              <a:off x="2390" y="209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57"/>
            <p:cNvSpPr>
              <a:spLocks noChangeShapeType="1"/>
            </p:cNvSpPr>
            <p:nvPr/>
          </p:nvSpPr>
          <p:spPr bwMode="auto">
            <a:xfrm>
              <a:off x="2492" y="21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58"/>
            <p:cNvSpPr>
              <a:spLocks noChangeShapeType="1"/>
            </p:cNvSpPr>
            <p:nvPr/>
          </p:nvSpPr>
          <p:spPr bwMode="auto">
            <a:xfrm>
              <a:off x="2126" y="17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59"/>
            <p:cNvSpPr>
              <a:spLocks noChangeShapeType="1"/>
            </p:cNvSpPr>
            <p:nvPr/>
          </p:nvSpPr>
          <p:spPr bwMode="auto">
            <a:xfrm>
              <a:off x="2462" y="216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60"/>
            <p:cNvSpPr>
              <a:spLocks noChangeShapeType="1"/>
            </p:cNvSpPr>
            <p:nvPr/>
          </p:nvSpPr>
          <p:spPr bwMode="auto">
            <a:xfrm>
              <a:off x="2474" y="216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61"/>
            <p:cNvSpPr>
              <a:spLocks noChangeShapeType="1"/>
            </p:cNvSpPr>
            <p:nvPr/>
          </p:nvSpPr>
          <p:spPr bwMode="auto">
            <a:xfrm>
              <a:off x="2432" y="21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62"/>
            <p:cNvSpPr>
              <a:spLocks noChangeShapeType="1"/>
            </p:cNvSpPr>
            <p:nvPr/>
          </p:nvSpPr>
          <p:spPr bwMode="auto">
            <a:xfrm>
              <a:off x="2444" y="21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63"/>
            <p:cNvSpPr>
              <a:spLocks noChangeShapeType="1"/>
            </p:cNvSpPr>
            <p:nvPr/>
          </p:nvSpPr>
          <p:spPr bwMode="auto">
            <a:xfrm>
              <a:off x="2396" y="21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64"/>
            <p:cNvSpPr>
              <a:spLocks noChangeShapeType="1"/>
            </p:cNvSpPr>
            <p:nvPr/>
          </p:nvSpPr>
          <p:spPr bwMode="auto">
            <a:xfrm>
              <a:off x="2402" y="21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65"/>
            <p:cNvSpPr>
              <a:spLocks noChangeShapeType="1"/>
            </p:cNvSpPr>
            <p:nvPr/>
          </p:nvSpPr>
          <p:spPr bwMode="auto">
            <a:xfrm>
              <a:off x="2444" y="21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66"/>
            <p:cNvSpPr>
              <a:spLocks noChangeShapeType="1"/>
            </p:cNvSpPr>
            <p:nvPr/>
          </p:nvSpPr>
          <p:spPr bwMode="auto">
            <a:xfrm>
              <a:off x="2456" y="21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67"/>
            <p:cNvSpPr>
              <a:spLocks noChangeShapeType="1"/>
            </p:cNvSpPr>
            <p:nvPr/>
          </p:nvSpPr>
          <p:spPr bwMode="auto">
            <a:xfrm>
              <a:off x="2168" y="18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68"/>
            <p:cNvSpPr>
              <a:spLocks noChangeShapeType="1"/>
            </p:cNvSpPr>
            <p:nvPr/>
          </p:nvSpPr>
          <p:spPr bwMode="auto">
            <a:xfrm>
              <a:off x="2156" y="179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69"/>
            <p:cNvSpPr>
              <a:spLocks noChangeShapeType="1"/>
            </p:cNvSpPr>
            <p:nvPr/>
          </p:nvSpPr>
          <p:spPr bwMode="auto">
            <a:xfrm>
              <a:off x="2048" y="168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70"/>
            <p:cNvSpPr>
              <a:spLocks noChangeShapeType="1"/>
            </p:cNvSpPr>
            <p:nvPr/>
          </p:nvSpPr>
          <p:spPr bwMode="auto">
            <a:xfrm>
              <a:off x="2144" y="179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71"/>
            <p:cNvSpPr>
              <a:spLocks noChangeShapeType="1"/>
            </p:cNvSpPr>
            <p:nvPr/>
          </p:nvSpPr>
          <p:spPr bwMode="auto">
            <a:xfrm>
              <a:off x="2732" y="234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72"/>
            <p:cNvSpPr>
              <a:spLocks noChangeShapeType="1"/>
            </p:cNvSpPr>
            <p:nvPr/>
          </p:nvSpPr>
          <p:spPr bwMode="auto">
            <a:xfrm>
              <a:off x="2066" y="16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73"/>
            <p:cNvSpPr>
              <a:spLocks noChangeShapeType="1"/>
            </p:cNvSpPr>
            <p:nvPr/>
          </p:nvSpPr>
          <p:spPr bwMode="auto">
            <a:xfrm>
              <a:off x="2132" y="177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74"/>
            <p:cNvSpPr>
              <a:spLocks noChangeShapeType="1"/>
            </p:cNvSpPr>
            <p:nvPr/>
          </p:nvSpPr>
          <p:spPr bwMode="auto">
            <a:xfrm>
              <a:off x="2582" y="22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75"/>
            <p:cNvSpPr>
              <a:spLocks noChangeShapeType="1"/>
            </p:cNvSpPr>
            <p:nvPr/>
          </p:nvSpPr>
          <p:spPr bwMode="auto">
            <a:xfrm>
              <a:off x="2336" y="204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76"/>
            <p:cNvSpPr>
              <a:spLocks noChangeShapeType="1"/>
            </p:cNvSpPr>
            <p:nvPr/>
          </p:nvSpPr>
          <p:spPr bwMode="auto">
            <a:xfrm>
              <a:off x="2354" y="206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77"/>
            <p:cNvSpPr>
              <a:spLocks noChangeShapeType="1"/>
            </p:cNvSpPr>
            <p:nvPr/>
          </p:nvSpPr>
          <p:spPr bwMode="auto">
            <a:xfrm>
              <a:off x="2324" y="202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78"/>
            <p:cNvSpPr>
              <a:spLocks noChangeShapeType="1"/>
            </p:cNvSpPr>
            <p:nvPr/>
          </p:nvSpPr>
          <p:spPr bwMode="auto">
            <a:xfrm>
              <a:off x="2234" y="192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79"/>
            <p:cNvSpPr>
              <a:spLocks noChangeShapeType="1"/>
            </p:cNvSpPr>
            <p:nvPr/>
          </p:nvSpPr>
          <p:spPr bwMode="auto">
            <a:xfrm>
              <a:off x="2246" y="192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80"/>
            <p:cNvSpPr>
              <a:spLocks noChangeShapeType="1"/>
            </p:cNvSpPr>
            <p:nvPr/>
          </p:nvSpPr>
          <p:spPr bwMode="auto">
            <a:xfrm>
              <a:off x="2258" y="19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81"/>
            <p:cNvSpPr>
              <a:spLocks noChangeShapeType="1"/>
            </p:cNvSpPr>
            <p:nvPr/>
          </p:nvSpPr>
          <p:spPr bwMode="auto">
            <a:xfrm>
              <a:off x="2270" y="194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82"/>
            <p:cNvSpPr>
              <a:spLocks noChangeShapeType="1"/>
            </p:cNvSpPr>
            <p:nvPr/>
          </p:nvSpPr>
          <p:spPr bwMode="auto">
            <a:xfrm>
              <a:off x="2216" y="188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83"/>
            <p:cNvSpPr>
              <a:spLocks noChangeShapeType="1"/>
            </p:cNvSpPr>
            <p:nvPr/>
          </p:nvSpPr>
          <p:spPr bwMode="auto">
            <a:xfrm>
              <a:off x="2228" y="18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84"/>
            <p:cNvSpPr>
              <a:spLocks noChangeShapeType="1"/>
            </p:cNvSpPr>
            <p:nvPr/>
          </p:nvSpPr>
          <p:spPr bwMode="auto">
            <a:xfrm>
              <a:off x="2312" y="200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85"/>
            <p:cNvSpPr>
              <a:spLocks noChangeShapeType="1"/>
            </p:cNvSpPr>
            <p:nvPr/>
          </p:nvSpPr>
          <p:spPr bwMode="auto">
            <a:xfrm>
              <a:off x="2348" y="206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86"/>
            <p:cNvSpPr>
              <a:spLocks noChangeShapeType="1"/>
            </p:cNvSpPr>
            <p:nvPr/>
          </p:nvSpPr>
          <p:spPr bwMode="auto">
            <a:xfrm>
              <a:off x="2360" y="206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87"/>
            <p:cNvSpPr>
              <a:spLocks noChangeShapeType="1"/>
            </p:cNvSpPr>
            <p:nvPr/>
          </p:nvSpPr>
          <p:spPr bwMode="auto">
            <a:xfrm>
              <a:off x="2198" y="186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88"/>
            <p:cNvSpPr>
              <a:spLocks noChangeShapeType="1"/>
            </p:cNvSpPr>
            <p:nvPr/>
          </p:nvSpPr>
          <p:spPr bwMode="auto">
            <a:xfrm>
              <a:off x="2294" y="199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89"/>
            <p:cNvSpPr>
              <a:spLocks noChangeShapeType="1"/>
            </p:cNvSpPr>
            <p:nvPr/>
          </p:nvSpPr>
          <p:spPr bwMode="auto">
            <a:xfrm>
              <a:off x="2282" y="196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90"/>
            <p:cNvSpPr>
              <a:spLocks noChangeShapeType="1"/>
            </p:cNvSpPr>
            <p:nvPr/>
          </p:nvSpPr>
          <p:spPr bwMode="auto">
            <a:xfrm>
              <a:off x="2222" y="188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91"/>
            <p:cNvSpPr>
              <a:spLocks noChangeShapeType="1"/>
            </p:cNvSpPr>
            <p:nvPr/>
          </p:nvSpPr>
          <p:spPr bwMode="auto">
            <a:xfrm>
              <a:off x="2192" y="184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92"/>
            <p:cNvSpPr>
              <a:spLocks noChangeShapeType="1"/>
            </p:cNvSpPr>
            <p:nvPr/>
          </p:nvSpPr>
          <p:spPr bwMode="auto">
            <a:xfrm>
              <a:off x="2204" y="186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93"/>
            <p:cNvSpPr>
              <a:spLocks noChangeShapeType="1"/>
            </p:cNvSpPr>
            <p:nvPr/>
          </p:nvSpPr>
          <p:spPr bwMode="auto">
            <a:xfrm>
              <a:off x="2174" y="182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Freeform 94"/>
            <p:cNvSpPr>
              <a:spLocks/>
            </p:cNvSpPr>
            <p:nvPr/>
          </p:nvSpPr>
          <p:spPr bwMode="auto">
            <a:xfrm>
              <a:off x="2042" y="1696"/>
              <a:ext cx="1674" cy="918"/>
            </a:xfrm>
            <a:custGeom>
              <a:avLst/>
              <a:gdLst>
                <a:gd name="T0" fmla="*/ 255 w 279"/>
                <a:gd name="T1" fmla="*/ 148 h 153"/>
                <a:gd name="T2" fmla="*/ 208 w 279"/>
                <a:gd name="T3" fmla="*/ 145 h 153"/>
                <a:gd name="T4" fmla="*/ 206 w 279"/>
                <a:gd name="T5" fmla="*/ 141 h 153"/>
                <a:gd name="T6" fmla="*/ 188 w 279"/>
                <a:gd name="T7" fmla="*/ 139 h 153"/>
                <a:gd name="T8" fmla="*/ 174 w 279"/>
                <a:gd name="T9" fmla="*/ 136 h 153"/>
                <a:gd name="T10" fmla="*/ 165 w 279"/>
                <a:gd name="T11" fmla="*/ 133 h 153"/>
                <a:gd name="T12" fmla="*/ 162 w 279"/>
                <a:gd name="T13" fmla="*/ 131 h 153"/>
                <a:gd name="T14" fmla="*/ 150 w 279"/>
                <a:gd name="T15" fmla="*/ 129 h 153"/>
                <a:gd name="T16" fmla="*/ 144 w 279"/>
                <a:gd name="T17" fmla="*/ 126 h 153"/>
                <a:gd name="T18" fmla="*/ 132 w 279"/>
                <a:gd name="T19" fmla="*/ 124 h 153"/>
                <a:gd name="T20" fmla="*/ 129 w 279"/>
                <a:gd name="T21" fmla="*/ 121 h 153"/>
                <a:gd name="T22" fmla="*/ 123 w 279"/>
                <a:gd name="T23" fmla="*/ 119 h 153"/>
                <a:gd name="T24" fmla="*/ 121 w 279"/>
                <a:gd name="T25" fmla="*/ 115 h 153"/>
                <a:gd name="T26" fmla="*/ 117 w 279"/>
                <a:gd name="T27" fmla="*/ 113 h 153"/>
                <a:gd name="T28" fmla="*/ 113 w 279"/>
                <a:gd name="T29" fmla="*/ 107 h 153"/>
                <a:gd name="T30" fmla="*/ 110 w 279"/>
                <a:gd name="T31" fmla="*/ 106 h 153"/>
                <a:gd name="T32" fmla="*/ 106 w 279"/>
                <a:gd name="T33" fmla="*/ 102 h 153"/>
                <a:gd name="T34" fmla="*/ 98 w 279"/>
                <a:gd name="T35" fmla="*/ 100 h 153"/>
                <a:gd name="T36" fmla="*/ 94 w 279"/>
                <a:gd name="T37" fmla="*/ 96 h 153"/>
                <a:gd name="T38" fmla="*/ 87 w 279"/>
                <a:gd name="T39" fmla="*/ 95 h 153"/>
                <a:gd name="T40" fmla="*/ 81 w 279"/>
                <a:gd name="T41" fmla="*/ 90 h 153"/>
                <a:gd name="T42" fmla="*/ 74 w 279"/>
                <a:gd name="T43" fmla="*/ 86 h 153"/>
                <a:gd name="T44" fmla="*/ 72 w 279"/>
                <a:gd name="T45" fmla="*/ 82 h 153"/>
                <a:gd name="T46" fmla="*/ 64 w 279"/>
                <a:gd name="T47" fmla="*/ 79 h 153"/>
                <a:gd name="T48" fmla="*/ 61 w 279"/>
                <a:gd name="T49" fmla="*/ 72 h 153"/>
                <a:gd name="T50" fmla="*/ 56 w 279"/>
                <a:gd name="T51" fmla="*/ 69 h 153"/>
                <a:gd name="T52" fmla="*/ 53 w 279"/>
                <a:gd name="T53" fmla="*/ 65 h 153"/>
                <a:gd name="T54" fmla="*/ 48 w 279"/>
                <a:gd name="T55" fmla="*/ 61 h 153"/>
                <a:gd name="T56" fmla="*/ 45 w 279"/>
                <a:gd name="T57" fmla="*/ 55 h 153"/>
                <a:gd name="T58" fmla="*/ 40 w 279"/>
                <a:gd name="T59" fmla="*/ 51 h 153"/>
                <a:gd name="T60" fmla="*/ 39 w 279"/>
                <a:gd name="T61" fmla="*/ 46 h 153"/>
                <a:gd name="T62" fmla="*/ 35 w 279"/>
                <a:gd name="T63" fmla="*/ 44 h 153"/>
                <a:gd name="T64" fmla="*/ 31 w 279"/>
                <a:gd name="T65" fmla="*/ 37 h 153"/>
                <a:gd name="T66" fmla="*/ 28 w 279"/>
                <a:gd name="T67" fmla="*/ 34 h 153"/>
                <a:gd name="T68" fmla="*/ 26 w 279"/>
                <a:gd name="T69" fmla="*/ 27 h 153"/>
                <a:gd name="T70" fmla="*/ 22 w 279"/>
                <a:gd name="T71" fmla="*/ 25 h 153"/>
                <a:gd name="T72" fmla="*/ 20 w 279"/>
                <a:gd name="T73" fmla="*/ 19 h 153"/>
                <a:gd name="T74" fmla="*/ 14 w 279"/>
                <a:gd name="T75" fmla="*/ 16 h 153"/>
                <a:gd name="T76" fmla="*/ 13 w 279"/>
                <a:gd name="T77" fmla="*/ 9 h 153"/>
                <a:gd name="T78" fmla="*/ 10 w 279"/>
                <a:gd name="T79" fmla="*/ 6 h 153"/>
                <a:gd name="T80" fmla="*/ 7 w 279"/>
                <a:gd name="T81" fmla="*/ 3 h 153"/>
                <a:gd name="T82" fmla="*/ 2 w 279"/>
                <a:gd name="T8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53">
                  <a:moveTo>
                    <a:pt x="279" y="153"/>
                  </a:moveTo>
                  <a:lnTo>
                    <a:pt x="255" y="153"/>
                  </a:lnTo>
                  <a:lnTo>
                    <a:pt x="255" y="148"/>
                  </a:lnTo>
                  <a:lnTo>
                    <a:pt x="234" y="148"/>
                  </a:lnTo>
                  <a:lnTo>
                    <a:pt x="234" y="145"/>
                  </a:lnTo>
                  <a:lnTo>
                    <a:pt x="208" y="145"/>
                  </a:lnTo>
                  <a:lnTo>
                    <a:pt x="208" y="143"/>
                  </a:lnTo>
                  <a:lnTo>
                    <a:pt x="206" y="143"/>
                  </a:lnTo>
                  <a:lnTo>
                    <a:pt x="206" y="141"/>
                  </a:lnTo>
                  <a:lnTo>
                    <a:pt x="202" y="141"/>
                  </a:lnTo>
                  <a:lnTo>
                    <a:pt x="202" y="139"/>
                  </a:lnTo>
                  <a:lnTo>
                    <a:pt x="188" y="139"/>
                  </a:lnTo>
                  <a:lnTo>
                    <a:pt x="188" y="137"/>
                  </a:lnTo>
                  <a:lnTo>
                    <a:pt x="174" y="137"/>
                  </a:lnTo>
                  <a:lnTo>
                    <a:pt x="174" y="136"/>
                  </a:lnTo>
                  <a:lnTo>
                    <a:pt x="170" y="136"/>
                  </a:lnTo>
                  <a:lnTo>
                    <a:pt x="170" y="133"/>
                  </a:lnTo>
                  <a:lnTo>
                    <a:pt x="165" y="133"/>
                  </a:lnTo>
                  <a:lnTo>
                    <a:pt x="165" y="132"/>
                  </a:lnTo>
                  <a:lnTo>
                    <a:pt x="162" y="132"/>
                  </a:lnTo>
                  <a:lnTo>
                    <a:pt x="162" y="131"/>
                  </a:lnTo>
                  <a:lnTo>
                    <a:pt x="159" y="131"/>
                  </a:lnTo>
                  <a:lnTo>
                    <a:pt x="159" y="129"/>
                  </a:lnTo>
                  <a:lnTo>
                    <a:pt x="150" y="129"/>
                  </a:lnTo>
                  <a:lnTo>
                    <a:pt x="150" y="127"/>
                  </a:lnTo>
                  <a:lnTo>
                    <a:pt x="144" y="127"/>
                  </a:lnTo>
                  <a:lnTo>
                    <a:pt x="144" y="126"/>
                  </a:lnTo>
                  <a:lnTo>
                    <a:pt x="141" y="126"/>
                  </a:lnTo>
                  <a:lnTo>
                    <a:pt x="141" y="124"/>
                  </a:lnTo>
                  <a:lnTo>
                    <a:pt x="132" y="124"/>
                  </a:lnTo>
                  <a:lnTo>
                    <a:pt x="132" y="122"/>
                  </a:lnTo>
                  <a:lnTo>
                    <a:pt x="129" y="122"/>
                  </a:lnTo>
                  <a:lnTo>
                    <a:pt x="129" y="121"/>
                  </a:lnTo>
                  <a:lnTo>
                    <a:pt x="126" y="121"/>
                  </a:lnTo>
                  <a:lnTo>
                    <a:pt x="126" y="119"/>
                  </a:lnTo>
                  <a:lnTo>
                    <a:pt x="123" y="119"/>
                  </a:lnTo>
                  <a:lnTo>
                    <a:pt x="123" y="117"/>
                  </a:lnTo>
                  <a:lnTo>
                    <a:pt x="121" y="117"/>
                  </a:lnTo>
                  <a:lnTo>
                    <a:pt x="121" y="115"/>
                  </a:lnTo>
                  <a:lnTo>
                    <a:pt x="118" y="115"/>
                  </a:lnTo>
                  <a:lnTo>
                    <a:pt x="118" y="113"/>
                  </a:lnTo>
                  <a:lnTo>
                    <a:pt x="117" y="113"/>
                  </a:lnTo>
                  <a:lnTo>
                    <a:pt x="117" y="111"/>
                  </a:lnTo>
                  <a:lnTo>
                    <a:pt x="113" y="111"/>
                  </a:lnTo>
                  <a:lnTo>
                    <a:pt x="113" y="107"/>
                  </a:lnTo>
                  <a:lnTo>
                    <a:pt x="111" y="107"/>
                  </a:lnTo>
                  <a:lnTo>
                    <a:pt x="111" y="106"/>
                  </a:lnTo>
                  <a:lnTo>
                    <a:pt x="110" y="106"/>
                  </a:lnTo>
                  <a:lnTo>
                    <a:pt x="110" y="103"/>
                  </a:lnTo>
                  <a:lnTo>
                    <a:pt x="106" y="103"/>
                  </a:lnTo>
                  <a:lnTo>
                    <a:pt x="106" y="102"/>
                  </a:lnTo>
                  <a:lnTo>
                    <a:pt x="101" y="102"/>
                  </a:lnTo>
                  <a:lnTo>
                    <a:pt x="101" y="100"/>
                  </a:lnTo>
                  <a:lnTo>
                    <a:pt x="98" y="100"/>
                  </a:lnTo>
                  <a:lnTo>
                    <a:pt x="98" y="98"/>
                  </a:lnTo>
                  <a:lnTo>
                    <a:pt x="94" y="98"/>
                  </a:lnTo>
                  <a:lnTo>
                    <a:pt x="94" y="96"/>
                  </a:lnTo>
                  <a:lnTo>
                    <a:pt x="91" y="96"/>
                  </a:lnTo>
                  <a:lnTo>
                    <a:pt x="91" y="95"/>
                  </a:lnTo>
                  <a:lnTo>
                    <a:pt x="87" y="95"/>
                  </a:lnTo>
                  <a:lnTo>
                    <a:pt x="87" y="92"/>
                  </a:lnTo>
                  <a:lnTo>
                    <a:pt x="81" y="92"/>
                  </a:lnTo>
                  <a:lnTo>
                    <a:pt x="81" y="90"/>
                  </a:lnTo>
                  <a:lnTo>
                    <a:pt x="79" y="90"/>
                  </a:lnTo>
                  <a:lnTo>
                    <a:pt x="79" y="86"/>
                  </a:lnTo>
                  <a:lnTo>
                    <a:pt x="74" y="86"/>
                  </a:lnTo>
                  <a:lnTo>
                    <a:pt x="74" y="84"/>
                  </a:lnTo>
                  <a:lnTo>
                    <a:pt x="72" y="84"/>
                  </a:lnTo>
                  <a:lnTo>
                    <a:pt x="72" y="82"/>
                  </a:lnTo>
                  <a:lnTo>
                    <a:pt x="70" y="82"/>
                  </a:lnTo>
                  <a:lnTo>
                    <a:pt x="70" y="79"/>
                  </a:lnTo>
                  <a:lnTo>
                    <a:pt x="64" y="79"/>
                  </a:lnTo>
                  <a:lnTo>
                    <a:pt x="64" y="76"/>
                  </a:lnTo>
                  <a:lnTo>
                    <a:pt x="61" y="76"/>
                  </a:lnTo>
                  <a:lnTo>
                    <a:pt x="61" y="72"/>
                  </a:lnTo>
                  <a:lnTo>
                    <a:pt x="58" y="72"/>
                  </a:lnTo>
                  <a:lnTo>
                    <a:pt x="58" y="69"/>
                  </a:lnTo>
                  <a:lnTo>
                    <a:pt x="56" y="69"/>
                  </a:lnTo>
                  <a:lnTo>
                    <a:pt x="56" y="67"/>
                  </a:lnTo>
                  <a:lnTo>
                    <a:pt x="53" y="67"/>
                  </a:lnTo>
                  <a:lnTo>
                    <a:pt x="53" y="65"/>
                  </a:lnTo>
                  <a:lnTo>
                    <a:pt x="51" y="65"/>
                  </a:lnTo>
                  <a:lnTo>
                    <a:pt x="51" y="61"/>
                  </a:lnTo>
                  <a:lnTo>
                    <a:pt x="48" y="61"/>
                  </a:lnTo>
                  <a:lnTo>
                    <a:pt x="48" y="57"/>
                  </a:lnTo>
                  <a:lnTo>
                    <a:pt x="45" y="57"/>
                  </a:lnTo>
                  <a:lnTo>
                    <a:pt x="45" y="55"/>
                  </a:lnTo>
                  <a:lnTo>
                    <a:pt x="43" y="55"/>
                  </a:lnTo>
                  <a:lnTo>
                    <a:pt x="43" y="51"/>
                  </a:lnTo>
                  <a:lnTo>
                    <a:pt x="40" y="51"/>
                  </a:lnTo>
                  <a:lnTo>
                    <a:pt x="40" y="47"/>
                  </a:lnTo>
                  <a:lnTo>
                    <a:pt x="39" y="47"/>
                  </a:lnTo>
                  <a:lnTo>
                    <a:pt x="39" y="46"/>
                  </a:lnTo>
                  <a:lnTo>
                    <a:pt x="37" y="46"/>
                  </a:lnTo>
                  <a:lnTo>
                    <a:pt x="37" y="44"/>
                  </a:lnTo>
                  <a:lnTo>
                    <a:pt x="35" y="44"/>
                  </a:lnTo>
                  <a:lnTo>
                    <a:pt x="35" y="41"/>
                  </a:lnTo>
                  <a:lnTo>
                    <a:pt x="31" y="41"/>
                  </a:lnTo>
                  <a:lnTo>
                    <a:pt x="31" y="37"/>
                  </a:lnTo>
                  <a:lnTo>
                    <a:pt x="30" y="37"/>
                  </a:lnTo>
                  <a:lnTo>
                    <a:pt x="30" y="34"/>
                  </a:lnTo>
                  <a:lnTo>
                    <a:pt x="28" y="34"/>
                  </a:lnTo>
                  <a:lnTo>
                    <a:pt x="28" y="31"/>
                  </a:lnTo>
                  <a:lnTo>
                    <a:pt x="26" y="31"/>
                  </a:lnTo>
                  <a:lnTo>
                    <a:pt x="26" y="27"/>
                  </a:lnTo>
                  <a:lnTo>
                    <a:pt x="24" y="27"/>
                  </a:lnTo>
                  <a:lnTo>
                    <a:pt x="24" y="25"/>
                  </a:lnTo>
                  <a:lnTo>
                    <a:pt x="22" y="25"/>
                  </a:lnTo>
                  <a:lnTo>
                    <a:pt x="22" y="22"/>
                  </a:lnTo>
                  <a:lnTo>
                    <a:pt x="20" y="22"/>
                  </a:lnTo>
                  <a:lnTo>
                    <a:pt x="20" y="19"/>
                  </a:lnTo>
                  <a:lnTo>
                    <a:pt x="16" y="19"/>
                  </a:lnTo>
                  <a:lnTo>
                    <a:pt x="16" y="16"/>
                  </a:lnTo>
                  <a:lnTo>
                    <a:pt x="14" y="16"/>
                  </a:lnTo>
                  <a:lnTo>
                    <a:pt x="14" y="13"/>
                  </a:lnTo>
                  <a:lnTo>
                    <a:pt x="13" y="13"/>
                  </a:lnTo>
                  <a:lnTo>
                    <a:pt x="13" y="9"/>
                  </a:lnTo>
                  <a:lnTo>
                    <a:pt x="12" y="9"/>
                  </a:lnTo>
                  <a:lnTo>
                    <a:pt x="12" y="6"/>
                  </a:lnTo>
                  <a:lnTo>
                    <a:pt x="10" y="6"/>
                  </a:lnTo>
                  <a:lnTo>
                    <a:pt x="10" y="5"/>
                  </a:lnTo>
                  <a:lnTo>
                    <a:pt x="7" y="5"/>
                  </a:lnTo>
                  <a:lnTo>
                    <a:pt x="7" y="3"/>
                  </a:lnTo>
                  <a:lnTo>
                    <a:pt x="5" y="3"/>
                  </a:lnTo>
                  <a:lnTo>
                    <a:pt x="5" y="2"/>
                  </a:lnTo>
                  <a:lnTo>
                    <a:pt x="2" y="2"/>
                  </a:lnTo>
                  <a:lnTo>
                    <a:pt x="2" y="0"/>
                  </a:lnTo>
                  <a:lnTo>
                    <a:pt x="0" y="0"/>
                  </a:lnTo>
                </a:path>
              </a:pathLst>
            </a:cu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95"/>
            <p:cNvSpPr>
              <a:spLocks noChangeShapeType="1"/>
            </p:cNvSpPr>
            <p:nvPr/>
          </p:nvSpPr>
          <p:spPr bwMode="auto">
            <a:xfrm>
              <a:off x="3410" y="25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96"/>
            <p:cNvSpPr>
              <a:spLocks noChangeShapeType="1"/>
            </p:cNvSpPr>
            <p:nvPr/>
          </p:nvSpPr>
          <p:spPr bwMode="auto">
            <a:xfrm>
              <a:off x="3422" y="25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97"/>
            <p:cNvSpPr>
              <a:spLocks noChangeShapeType="1"/>
            </p:cNvSpPr>
            <p:nvPr/>
          </p:nvSpPr>
          <p:spPr bwMode="auto">
            <a:xfrm>
              <a:off x="3194" y="25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98"/>
            <p:cNvSpPr>
              <a:spLocks noChangeShapeType="1"/>
            </p:cNvSpPr>
            <p:nvPr/>
          </p:nvSpPr>
          <p:spPr bwMode="auto">
            <a:xfrm>
              <a:off x="3206" y="25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99"/>
            <p:cNvSpPr>
              <a:spLocks noChangeShapeType="1"/>
            </p:cNvSpPr>
            <p:nvPr/>
          </p:nvSpPr>
          <p:spPr bwMode="auto">
            <a:xfrm>
              <a:off x="3602" y="25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100"/>
            <p:cNvSpPr>
              <a:spLocks noChangeShapeType="1"/>
            </p:cNvSpPr>
            <p:nvPr/>
          </p:nvSpPr>
          <p:spPr bwMode="auto">
            <a:xfrm>
              <a:off x="3614" y="25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101"/>
            <p:cNvSpPr>
              <a:spLocks noChangeShapeType="1"/>
            </p:cNvSpPr>
            <p:nvPr/>
          </p:nvSpPr>
          <p:spPr bwMode="auto">
            <a:xfrm>
              <a:off x="2960" y="245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102"/>
            <p:cNvSpPr>
              <a:spLocks noChangeShapeType="1"/>
            </p:cNvSpPr>
            <p:nvPr/>
          </p:nvSpPr>
          <p:spPr bwMode="auto">
            <a:xfrm>
              <a:off x="2972" y="245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103"/>
            <p:cNvSpPr>
              <a:spLocks noChangeShapeType="1"/>
            </p:cNvSpPr>
            <p:nvPr/>
          </p:nvSpPr>
          <p:spPr bwMode="auto">
            <a:xfrm>
              <a:off x="3146" y="250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104"/>
            <p:cNvSpPr>
              <a:spLocks noChangeShapeType="1"/>
            </p:cNvSpPr>
            <p:nvPr/>
          </p:nvSpPr>
          <p:spPr bwMode="auto">
            <a:xfrm>
              <a:off x="3158" y="250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105"/>
            <p:cNvSpPr>
              <a:spLocks noChangeShapeType="1"/>
            </p:cNvSpPr>
            <p:nvPr/>
          </p:nvSpPr>
          <p:spPr bwMode="auto">
            <a:xfrm>
              <a:off x="3098" y="250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106"/>
            <p:cNvSpPr>
              <a:spLocks noChangeShapeType="1"/>
            </p:cNvSpPr>
            <p:nvPr/>
          </p:nvSpPr>
          <p:spPr bwMode="auto">
            <a:xfrm>
              <a:off x="3110" y="250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107"/>
            <p:cNvSpPr>
              <a:spLocks noChangeShapeType="1"/>
            </p:cNvSpPr>
            <p:nvPr/>
          </p:nvSpPr>
          <p:spPr bwMode="auto">
            <a:xfrm>
              <a:off x="3218" y="25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108"/>
            <p:cNvSpPr>
              <a:spLocks noChangeShapeType="1"/>
            </p:cNvSpPr>
            <p:nvPr/>
          </p:nvSpPr>
          <p:spPr bwMode="auto">
            <a:xfrm>
              <a:off x="3278" y="25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109"/>
            <p:cNvSpPr>
              <a:spLocks noChangeShapeType="1"/>
            </p:cNvSpPr>
            <p:nvPr/>
          </p:nvSpPr>
          <p:spPr bwMode="auto">
            <a:xfrm>
              <a:off x="3260" y="25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110"/>
            <p:cNvSpPr>
              <a:spLocks noChangeShapeType="1"/>
            </p:cNvSpPr>
            <p:nvPr/>
          </p:nvSpPr>
          <p:spPr bwMode="auto">
            <a:xfrm>
              <a:off x="3242" y="25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111"/>
            <p:cNvSpPr>
              <a:spLocks noChangeShapeType="1"/>
            </p:cNvSpPr>
            <p:nvPr/>
          </p:nvSpPr>
          <p:spPr bwMode="auto">
            <a:xfrm>
              <a:off x="3338" y="25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112"/>
            <p:cNvSpPr>
              <a:spLocks noChangeShapeType="1"/>
            </p:cNvSpPr>
            <p:nvPr/>
          </p:nvSpPr>
          <p:spPr bwMode="auto">
            <a:xfrm>
              <a:off x="3344" y="25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Line 113"/>
            <p:cNvSpPr>
              <a:spLocks noChangeShapeType="1"/>
            </p:cNvSpPr>
            <p:nvPr/>
          </p:nvSpPr>
          <p:spPr bwMode="auto">
            <a:xfrm>
              <a:off x="3458"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114"/>
            <p:cNvSpPr>
              <a:spLocks noChangeShapeType="1"/>
            </p:cNvSpPr>
            <p:nvPr/>
          </p:nvSpPr>
          <p:spPr bwMode="auto">
            <a:xfrm>
              <a:off x="3470"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115"/>
            <p:cNvSpPr>
              <a:spLocks noChangeShapeType="1"/>
            </p:cNvSpPr>
            <p:nvPr/>
          </p:nvSpPr>
          <p:spPr bwMode="auto">
            <a:xfrm>
              <a:off x="3494"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116"/>
            <p:cNvSpPr>
              <a:spLocks noChangeShapeType="1"/>
            </p:cNvSpPr>
            <p:nvPr/>
          </p:nvSpPr>
          <p:spPr bwMode="auto">
            <a:xfrm>
              <a:off x="3506"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117"/>
            <p:cNvSpPr>
              <a:spLocks noChangeShapeType="1"/>
            </p:cNvSpPr>
            <p:nvPr/>
          </p:nvSpPr>
          <p:spPr bwMode="auto">
            <a:xfrm>
              <a:off x="3482"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118"/>
            <p:cNvSpPr>
              <a:spLocks noChangeShapeType="1"/>
            </p:cNvSpPr>
            <p:nvPr/>
          </p:nvSpPr>
          <p:spPr bwMode="auto">
            <a:xfrm>
              <a:off x="3494"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119"/>
            <p:cNvSpPr>
              <a:spLocks noChangeShapeType="1"/>
            </p:cNvSpPr>
            <p:nvPr/>
          </p:nvSpPr>
          <p:spPr bwMode="auto">
            <a:xfrm>
              <a:off x="3116" y="250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120"/>
            <p:cNvSpPr>
              <a:spLocks noChangeShapeType="1"/>
            </p:cNvSpPr>
            <p:nvPr/>
          </p:nvSpPr>
          <p:spPr bwMode="auto">
            <a:xfrm>
              <a:off x="3128" y="250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121"/>
            <p:cNvSpPr>
              <a:spLocks noChangeShapeType="1"/>
            </p:cNvSpPr>
            <p:nvPr/>
          </p:nvSpPr>
          <p:spPr bwMode="auto">
            <a:xfrm>
              <a:off x="3278" y="253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122"/>
            <p:cNvSpPr>
              <a:spLocks noChangeShapeType="1"/>
            </p:cNvSpPr>
            <p:nvPr/>
          </p:nvSpPr>
          <p:spPr bwMode="auto">
            <a:xfrm>
              <a:off x="3296" y="25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123"/>
            <p:cNvSpPr>
              <a:spLocks noChangeShapeType="1"/>
            </p:cNvSpPr>
            <p:nvPr/>
          </p:nvSpPr>
          <p:spPr bwMode="auto">
            <a:xfrm>
              <a:off x="3026" y="24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24"/>
            <p:cNvSpPr>
              <a:spLocks noChangeShapeType="1"/>
            </p:cNvSpPr>
            <p:nvPr/>
          </p:nvSpPr>
          <p:spPr bwMode="auto">
            <a:xfrm>
              <a:off x="3548" y="25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125"/>
            <p:cNvSpPr>
              <a:spLocks noChangeShapeType="1"/>
            </p:cNvSpPr>
            <p:nvPr/>
          </p:nvSpPr>
          <p:spPr bwMode="auto">
            <a:xfrm>
              <a:off x="3716" y="25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126"/>
            <p:cNvSpPr>
              <a:spLocks noChangeShapeType="1"/>
            </p:cNvSpPr>
            <p:nvPr/>
          </p:nvSpPr>
          <p:spPr bwMode="auto">
            <a:xfrm>
              <a:off x="3008" y="246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127"/>
            <p:cNvSpPr>
              <a:spLocks noChangeShapeType="1"/>
            </p:cNvSpPr>
            <p:nvPr/>
          </p:nvSpPr>
          <p:spPr bwMode="auto">
            <a:xfrm>
              <a:off x="2984" y="24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128"/>
            <p:cNvSpPr>
              <a:spLocks noChangeShapeType="1"/>
            </p:cNvSpPr>
            <p:nvPr/>
          </p:nvSpPr>
          <p:spPr bwMode="auto">
            <a:xfrm>
              <a:off x="2996" y="24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129"/>
            <p:cNvSpPr>
              <a:spLocks noChangeShapeType="1"/>
            </p:cNvSpPr>
            <p:nvPr/>
          </p:nvSpPr>
          <p:spPr bwMode="auto">
            <a:xfrm>
              <a:off x="3062" y="24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130"/>
            <p:cNvSpPr>
              <a:spLocks noChangeShapeType="1"/>
            </p:cNvSpPr>
            <p:nvPr/>
          </p:nvSpPr>
          <p:spPr bwMode="auto">
            <a:xfrm>
              <a:off x="3044" y="24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52" name="Group 131"/>
          <p:cNvGrpSpPr>
            <a:grpSpLocks/>
          </p:cNvGrpSpPr>
          <p:nvPr/>
        </p:nvGrpSpPr>
        <p:grpSpPr bwMode="auto">
          <a:xfrm>
            <a:off x="785243" y="2969085"/>
            <a:ext cx="3654000" cy="2047684"/>
            <a:chOff x="2018" y="1671"/>
            <a:chExt cx="1722" cy="972"/>
          </a:xfrm>
        </p:grpSpPr>
        <p:sp>
          <p:nvSpPr>
            <p:cNvPr id="253" name="Line 132"/>
            <p:cNvSpPr>
              <a:spLocks noChangeShapeType="1"/>
            </p:cNvSpPr>
            <p:nvPr/>
          </p:nvSpPr>
          <p:spPr bwMode="auto">
            <a:xfrm>
              <a:off x="2168" y="186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133"/>
            <p:cNvSpPr>
              <a:spLocks noChangeShapeType="1"/>
            </p:cNvSpPr>
            <p:nvPr/>
          </p:nvSpPr>
          <p:spPr bwMode="auto">
            <a:xfrm>
              <a:off x="2528" y="231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134"/>
            <p:cNvSpPr>
              <a:spLocks noChangeShapeType="1"/>
            </p:cNvSpPr>
            <p:nvPr/>
          </p:nvSpPr>
          <p:spPr bwMode="auto">
            <a:xfrm>
              <a:off x="2102" y="176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135"/>
            <p:cNvSpPr>
              <a:spLocks noChangeShapeType="1"/>
            </p:cNvSpPr>
            <p:nvPr/>
          </p:nvSpPr>
          <p:spPr bwMode="auto">
            <a:xfrm>
              <a:off x="2462" y="22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136"/>
            <p:cNvSpPr>
              <a:spLocks noChangeShapeType="1"/>
            </p:cNvSpPr>
            <p:nvPr/>
          </p:nvSpPr>
          <p:spPr bwMode="auto">
            <a:xfrm>
              <a:off x="2390" y="216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137"/>
            <p:cNvSpPr>
              <a:spLocks noChangeShapeType="1"/>
            </p:cNvSpPr>
            <p:nvPr/>
          </p:nvSpPr>
          <p:spPr bwMode="auto">
            <a:xfrm>
              <a:off x="2270" y="19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138"/>
            <p:cNvSpPr>
              <a:spLocks noChangeShapeType="1"/>
            </p:cNvSpPr>
            <p:nvPr/>
          </p:nvSpPr>
          <p:spPr bwMode="auto">
            <a:xfrm>
              <a:off x="2570" y="236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139"/>
            <p:cNvSpPr>
              <a:spLocks noChangeShapeType="1"/>
            </p:cNvSpPr>
            <p:nvPr/>
          </p:nvSpPr>
          <p:spPr bwMode="auto">
            <a:xfrm>
              <a:off x="2594" y="23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140"/>
            <p:cNvSpPr>
              <a:spLocks noChangeShapeType="1"/>
            </p:cNvSpPr>
            <p:nvPr/>
          </p:nvSpPr>
          <p:spPr bwMode="auto">
            <a:xfrm>
              <a:off x="2612" y="240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141"/>
            <p:cNvSpPr>
              <a:spLocks noChangeShapeType="1"/>
            </p:cNvSpPr>
            <p:nvPr/>
          </p:nvSpPr>
          <p:spPr bwMode="auto">
            <a:xfrm>
              <a:off x="2306" y="203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142"/>
            <p:cNvSpPr>
              <a:spLocks noChangeShapeType="1"/>
            </p:cNvSpPr>
            <p:nvPr/>
          </p:nvSpPr>
          <p:spPr bwMode="auto">
            <a:xfrm>
              <a:off x="2570" y="23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143"/>
            <p:cNvSpPr>
              <a:spLocks noChangeShapeType="1"/>
            </p:cNvSpPr>
            <p:nvPr/>
          </p:nvSpPr>
          <p:spPr bwMode="auto">
            <a:xfrm>
              <a:off x="2582" y="237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144"/>
            <p:cNvSpPr>
              <a:spLocks noChangeShapeType="1"/>
            </p:cNvSpPr>
            <p:nvPr/>
          </p:nvSpPr>
          <p:spPr bwMode="auto">
            <a:xfrm>
              <a:off x="2540" y="233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145"/>
            <p:cNvSpPr>
              <a:spLocks noChangeShapeType="1"/>
            </p:cNvSpPr>
            <p:nvPr/>
          </p:nvSpPr>
          <p:spPr bwMode="auto">
            <a:xfrm>
              <a:off x="2552" y="23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146"/>
            <p:cNvSpPr>
              <a:spLocks noChangeShapeType="1"/>
            </p:cNvSpPr>
            <p:nvPr/>
          </p:nvSpPr>
          <p:spPr bwMode="auto">
            <a:xfrm>
              <a:off x="2564" y="23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147"/>
            <p:cNvSpPr>
              <a:spLocks noChangeShapeType="1"/>
            </p:cNvSpPr>
            <p:nvPr/>
          </p:nvSpPr>
          <p:spPr bwMode="auto">
            <a:xfrm>
              <a:off x="2750"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148"/>
            <p:cNvSpPr>
              <a:spLocks noChangeShapeType="1"/>
            </p:cNvSpPr>
            <p:nvPr/>
          </p:nvSpPr>
          <p:spPr bwMode="auto">
            <a:xfrm>
              <a:off x="2768"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49"/>
            <p:cNvSpPr>
              <a:spLocks noChangeShapeType="1"/>
            </p:cNvSpPr>
            <p:nvPr/>
          </p:nvSpPr>
          <p:spPr bwMode="auto">
            <a:xfrm>
              <a:off x="2798"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50"/>
            <p:cNvSpPr>
              <a:spLocks noChangeShapeType="1"/>
            </p:cNvSpPr>
            <p:nvPr/>
          </p:nvSpPr>
          <p:spPr bwMode="auto">
            <a:xfrm>
              <a:off x="2810"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51"/>
            <p:cNvSpPr>
              <a:spLocks noChangeShapeType="1"/>
            </p:cNvSpPr>
            <p:nvPr/>
          </p:nvSpPr>
          <p:spPr bwMode="auto">
            <a:xfrm>
              <a:off x="2696" y="245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152"/>
            <p:cNvSpPr>
              <a:spLocks noChangeShapeType="1"/>
            </p:cNvSpPr>
            <p:nvPr/>
          </p:nvSpPr>
          <p:spPr bwMode="auto">
            <a:xfrm>
              <a:off x="2708" y="245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153"/>
            <p:cNvSpPr>
              <a:spLocks noChangeShapeType="1"/>
            </p:cNvSpPr>
            <p:nvPr/>
          </p:nvSpPr>
          <p:spPr bwMode="auto">
            <a:xfrm>
              <a:off x="2486" y="22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Line 154"/>
            <p:cNvSpPr>
              <a:spLocks noChangeShapeType="1"/>
            </p:cNvSpPr>
            <p:nvPr/>
          </p:nvSpPr>
          <p:spPr bwMode="auto">
            <a:xfrm>
              <a:off x="2642" y="24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6" name="Line 155"/>
            <p:cNvSpPr>
              <a:spLocks noChangeShapeType="1"/>
            </p:cNvSpPr>
            <p:nvPr/>
          </p:nvSpPr>
          <p:spPr bwMode="auto">
            <a:xfrm>
              <a:off x="2666" y="243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7" name="Line 156"/>
            <p:cNvSpPr>
              <a:spLocks noChangeShapeType="1"/>
            </p:cNvSpPr>
            <p:nvPr/>
          </p:nvSpPr>
          <p:spPr bwMode="auto">
            <a:xfrm>
              <a:off x="2558" y="236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8" name="Line 157"/>
            <p:cNvSpPr>
              <a:spLocks noChangeShapeType="1"/>
            </p:cNvSpPr>
            <p:nvPr/>
          </p:nvSpPr>
          <p:spPr bwMode="auto">
            <a:xfrm>
              <a:off x="2510"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Line 158"/>
            <p:cNvSpPr>
              <a:spLocks noChangeShapeType="1"/>
            </p:cNvSpPr>
            <p:nvPr/>
          </p:nvSpPr>
          <p:spPr bwMode="auto">
            <a:xfrm>
              <a:off x="2540" y="233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0" name="Line 159"/>
            <p:cNvSpPr>
              <a:spLocks noChangeShapeType="1"/>
            </p:cNvSpPr>
            <p:nvPr/>
          </p:nvSpPr>
          <p:spPr bwMode="auto">
            <a:xfrm>
              <a:off x="2456" y="22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1" name="Line 160"/>
            <p:cNvSpPr>
              <a:spLocks noChangeShapeType="1"/>
            </p:cNvSpPr>
            <p:nvPr/>
          </p:nvSpPr>
          <p:spPr bwMode="auto">
            <a:xfrm>
              <a:off x="2588" y="237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Line 161"/>
            <p:cNvSpPr>
              <a:spLocks noChangeShapeType="1"/>
            </p:cNvSpPr>
            <p:nvPr/>
          </p:nvSpPr>
          <p:spPr bwMode="auto">
            <a:xfrm>
              <a:off x="2654" y="24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Line 162"/>
            <p:cNvSpPr>
              <a:spLocks noChangeShapeType="1"/>
            </p:cNvSpPr>
            <p:nvPr/>
          </p:nvSpPr>
          <p:spPr bwMode="auto">
            <a:xfrm>
              <a:off x="2630" y="241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4" name="Line 163"/>
            <p:cNvSpPr>
              <a:spLocks noChangeShapeType="1"/>
            </p:cNvSpPr>
            <p:nvPr/>
          </p:nvSpPr>
          <p:spPr bwMode="auto">
            <a:xfrm>
              <a:off x="2648" y="242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164"/>
            <p:cNvSpPr>
              <a:spLocks noChangeShapeType="1"/>
            </p:cNvSpPr>
            <p:nvPr/>
          </p:nvSpPr>
          <p:spPr bwMode="auto">
            <a:xfrm>
              <a:off x="2306" y="203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165"/>
            <p:cNvSpPr>
              <a:spLocks noChangeShapeType="1"/>
            </p:cNvSpPr>
            <p:nvPr/>
          </p:nvSpPr>
          <p:spPr bwMode="auto">
            <a:xfrm>
              <a:off x="2468" y="227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Line 166"/>
            <p:cNvSpPr>
              <a:spLocks noChangeShapeType="1"/>
            </p:cNvSpPr>
            <p:nvPr/>
          </p:nvSpPr>
          <p:spPr bwMode="auto">
            <a:xfrm>
              <a:off x="2486" y="228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8" name="Line 167"/>
            <p:cNvSpPr>
              <a:spLocks noChangeShapeType="1"/>
            </p:cNvSpPr>
            <p:nvPr/>
          </p:nvSpPr>
          <p:spPr bwMode="auto">
            <a:xfrm>
              <a:off x="2606" y="238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168"/>
            <p:cNvSpPr>
              <a:spLocks noChangeShapeType="1"/>
            </p:cNvSpPr>
            <p:nvPr/>
          </p:nvSpPr>
          <p:spPr bwMode="auto">
            <a:xfrm>
              <a:off x="2210" y="19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169"/>
            <p:cNvSpPr>
              <a:spLocks noChangeShapeType="1"/>
            </p:cNvSpPr>
            <p:nvPr/>
          </p:nvSpPr>
          <p:spPr bwMode="auto">
            <a:xfrm>
              <a:off x="2672" y="243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Line 170"/>
            <p:cNvSpPr>
              <a:spLocks noChangeShapeType="1"/>
            </p:cNvSpPr>
            <p:nvPr/>
          </p:nvSpPr>
          <p:spPr bwMode="auto">
            <a:xfrm>
              <a:off x="2684" y="243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171"/>
            <p:cNvSpPr>
              <a:spLocks noChangeShapeType="1"/>
            </p:cNvSpPr>
            <p:nvPr/>
          </p:nvSpPr>
          <p:spPr bwMode="auto">
            <a:xfrm>
              <a:off x="2816"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172"/>
            <p:cNvSpPr>
              <a:spLocks noChangeShapeType="1"/>
            </p:cNvSpPr>
            <p:nvPr/>
          </p:nvSpPr>
          <p:spPr bwMode="auto">
            <a:xfrm>
              <a:off x="2828"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173"/>
            <p:cNvSpPr>
              <a:spLocks noChangeShapeType="1"/>
            </p:cNvSpPr>
            <p:nvPr/>
          </p:nvSpPr>
          <p:spPr bwMode="auto">
            <a:xfrm>
              <a:off x="2426" y="22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Line 174"/>
            <p:cNvSpPr>
              <a:spLocks noChangeShapeType="1"/>
            </p:cNvSpPr>
            <p:nvPr/>
          </p:nvSpPr>
          <p:spPr bwMode="auto">
            <a:xfrm>
              <a:off x="2438" y="22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6" name="Line 175"/>
            <p:cNvSpPr>
              <a:spLocks noChangeShapeType="1"/>
            </p:cNvSpPr>
            <p:nvPr/>
          </p:nvSpPr>
          <p:spPr bwMode="auto">
            <a:xfrm>
              <a:off x="2318" y="20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176"/>
            <p:cNvSpPr>
              <a:spLocks noChangeShapeType="1"/>
            </p:cNvSpPr>
            <p:nvPr/>
          </p:nvSpPr>
          <p:spPr bwMode="auto">
            <a:xfrm>
              <a:off x="2480" y="22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Line 177"/>
            <p:cNvSpPr>
              <a:spLocks noChangeShapeType="1"/>
            </p:cNvSpPr>
            <p:nvPr/>
          </p:nvSpPr>
          <p:spPr bwMode="auto">
            <a:xfrm>
              <a:off x="2132" y="180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Line 178"/>
            <p:cNvSpPr>
              <a:spLocks noChangeShapeType="1"/>
            </p:cNvSpPr>
            <p:nvPr/>
          </p:nvSpPr>
          <p:spPr bwMode="auto">
            <a:xfrm>
              <a:off x="2366" y="213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0" name="Line 179"/>
            <p:cNvSpPr>
              <a:spLocks noChangeShapeType="1"/>
            </p:cNvSpPr>
            <p:nvPr/>
          </p:nvSpPr>
          <p:spPr bwMode="auto">
            <a:xfrm>
              <a:off x="2168" y="184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180"/>
            <p:cNvSpPr>
              <a:spLocks noChangeShapeType="1"/>
            </p:cNvSpPr>
            <p:nvPr/>
          </p:nvSpPr>
          <p:spPr bwMode="auto">
            <a:xfrm>
              <a:off x="2336" y="20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Line 181"/>
            <p:cNvSpPr>
              <a:spLocks noChangeShapeType="1"/>
            </p:cNvSpPr>
            <p:nvPr/>
          </p:nvSpPr>
          <p:spPr bwMode="auto">
            <a:xfrm>
              <a:off x="2378" y="215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Line 182"/>
            <p:cNvSpPr>
              <a:spLocks noChangeShapeType="1"/>
            </p:cNvSpPr>
            <p:nvPr/>
          </p:nvSpPr>
          <p:spPr bwMode="auto">
            <a:xfrm>
              <a:off x="2738"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4" name="Line 183"/>
            <p:cNvSpPr>
              <a:spLocks noChangeShapeType="1"/>
            </p:cNvSpPr>
            <p:nvPr/>
          </p:nvSpPr>
          <p:spPr bwMode="auto">
            <a:xfrm>
              <a:off x="2750"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Line 184"/>
            <p:cNvSpPr>
              <a:spLocks noChangeShapeType="1"/>
            </p:cNvSpPr>
            <p:nvPr/>
          </p:nvSpPr>
          <p:spPr bwMode="auto">
            <a:xfrm>
              <a:off x="2342" y="210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Line 185"/>
            <p:cNvSpPr>
              <a:spLocks noChangeShapeType="1"/>
            </p:cNvSpPr>
            <p:nvPr/>
          </p:nvSpPr>
          <p:spPr bwMode="auto">
            <a:xfrm>
              <a:off x="2354" y="210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Line 186"/>
            <p:cNvSpPr>
              <a:spLocks noChangeShapeType="1"/>
            </p:cNvSpPr>
            <p:nvPr/>
          </p:nvSpPr>
          <p:spPr bwMode="auto">
            <a:xfrm>
              <a:off x="2504"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 name="Line 187"/>
            <p:cNvSpPr>
              <a:spLocks noChangeShapeType="1"/>
            </p:cNvSpPr>
            <p:nvPr/>
          </p:nvSpPr>
          <p:spPr bwMode="auto">
            <a:xfrm>
              <a:off x="2516"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 name="Line 188"/>
            <p:cNvSpPr>
              <a:spLocks noChangeShapeType="1"/>
            </p:cNvSpPr>
            <p:nvPr/>
          </p:nvSpPr>
          <p:spPr bwMode="auto">
            <a:xfrm>
              <a:off x="2246" y="19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 name="Line 189"/>
            <p:cNvSpPr>
              <a:spLocks noChangeShapeType="1"/>
            </p:cNvSpPr>
            <p:nvPr/>
          </p:nvSpPr>
          <p:spPr bwMode="auto">
            <a:xfrm>
              <a:off x="2162" y="184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Line 190"/>
            <p:cNvSpPr>
              <a:spLocks noChangeShapeType="1"/>
            </p:cNvSpPr>
            <p:nvPr/>
          </p:nvSpPr>
          <p:spPr bwMode="auto">
            <a:xfrm>
              <a:off x="2150" y="182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 name="Line 191"/>
            <p:cNvSpPr>
              <a:spLocks noChangeShapeType="1"/>
            </p:cNvSpPr>
            <p:nvPr/>
          </p:nvSpPr>
          <p:spPr bwMode="auto">
            <a:xfrm>
              <a:off x="2264" y="19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Line 192"/>
            <p:cNvSpPr>
              <a:spLocks noChangeShapeType="1"/>
            </p:cNvSpPr>
            <p:nvPr/>
          </p:nvSpPr>
          <p:spPr bwMode="auto">
            <a:xfrm>
              <a:off x="2624" y="241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Line 193"/>
            <p:cNvSpPr>
              <a:spLocks noChangeShapeType="1"/>
            </p:cNvSpPr>
            <p:nvPr/>
          </p:nvSpPr>
          <p:spPr bwMode="auto">
            <a:xfrm>
              <a:off x="2114" y="178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Line 194"/>
            <p:cNvSpPr>
              <a:spLocks noChangeShapeType="1"/>
            </p:cNvSpPr>
            <p:nvPr/>
          </p:nvSpPr>
          <p:spPr bwMode="auto">
            <a:xfrm>
              <a:off x="2324" y="206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Line 195"/>
            <p:cNvSpPr>
              <a:spLocks noChangeShapeType="1"/>
            </p:cNvSpPr>
            <p:nvPr/>
          </p:nvSpPr>
          <p:spPr bwMode="auto">
            <a:xfrm>
              <a:off x="2216" y="194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Line 196"/>
            <p:cNvSpPr>
              <a:spLocks noChangeShapeType="1"/>
            </p:cNvSpPr>
            <p:nvPr/>
          </p:nvSpPr>
          <p:spPr bwMode="auto">
            <a:xfrm>
              <a:off x="2228" y="194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Line 197"/>
            <p:cNvSpPr>
              <a:spLocks noChangeShapeType="1"/>
            </p:cNvSpPr>
            <p:nvPr/>
          </p:nvSpPr>
          <p:spPr bwMode="auto">
            <a:xfrm>
              <a:off x="2066" y="171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198"/>
            <p:cNvSpPr>
              <a:spLocks noChangeShapeType="1"/>
            </p:cNvSpPr>
            <p:nvPr/>
          </p:nvSpPr>
          <p:spPr bwMode="auto">
            <a:xfrm>
              <a:off x="2084" y="174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199"/>
            <p:cNvSpPr>
              <a:spLocks noChangeShapeType="1"/>
            </p:cNvSpPr>
            <p:nvPr/>
          </p:nvSpPr>
          <p:spPr bwMode="auto">
            <a:xfrm>
              <a:off x="2240" y="19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200"/>
            <p:cNvSpPr>
              <a:spLocks noChangeShapeType="1"/>
            </p:cNvSpPr>
            <p:nvPr/>
          </p:nvSpPr>
          <p:spPr bwMode="auto">
            <a:xfrm>
              <a:off x="2276" y="20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201"/>
            <p:cNvSpPr>
              <a:spLocks noChangeShapeType="1"/>
            </p:cNvSpPr>
            <p:nvPr/>
          </p:nvSpPr>
          <p:spPr bwMode="auto">
            <a:xfrm>
              <a:off x="2156" y="182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202"/>
            <p:cNvSpPr>
              <a:spLocks noChangeShapeType="1"/>
            </p:cNvSpPr>
            <p:nvPr/>
          </p:nvSpPr>
          <p:spPr bwMode="auto">
            <a:xfrm>
              <a:off x="2294" y="203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203"/>
            <p:cNvSpPr>
              <a:spLocks noChangeShapeType="1"/>
            </p:cNvSpPr>
            <p:nvPr/>
          </p:nvSpPr>
          <p:spPr bwMode="auto">
            <a:xfrm>
              <a:off x="2078" y="173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204"/>
            <p:cNvSpPr>
              <a:spLocks noChangeShapeType="1"/>
            </p:cNvSpPr>
            <p:nvPr/>
          </p:nvSpPr>
          <p:spPr bwMode="auto">
            <a:xfrm>
              <a:off x="2204" y="19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205"/>
            <p:cNvSpPr>
              <a:spLocks noChangeShapeType="1"/>
            </p:cNvSpPr>
            <p:nvPr/>
          </p:nvSpPr>
          <p:spPr bwMode="auto">
            <a:xfrm>
              <a:off x="2180" y="188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206"/>
            <p:cNvSpPr>
              <a:spLocks noChangeShapeType="1"/>
            </p:cNvSpPr>
            <p:nvPr/>
          </p:nvSpPr>
          <p:spPr bwMode="auto">
            <a:xfrm>
              <a:off x="2192" y="18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207"/>
            <p:cNvSpPr>
              <a:spLocks noChangeShapeType="1"/>
            </p:cNvSpPr>
            <p:nvPr/>
          </p:nvSpPr>
          <p:spPr bwMode="auto">
            <a:xfrm>
              <a:off x="2186" y="18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208"/>
            <p:cNvSpPr>
              <a:spLocks noChangeShapeType="1"/>
            </p:cNvSpPr>
            <p:nvPr/>
          </p:nvSpPr>
          <p:spPr bwMode="auto">
            <a:xfrm>
              <a:off x="3026"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209"/>
            <p:cNvSpPr>
              <a:spLocks noChangeShapeType="1"/>
            </p:cNvSpPr>
            <p:nvPr/>
          </p:nvSpPr>
          <p:spPr bwMode="auto">
            <a:xfrm>
              <a:off x="3038"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210"/>
            <p:cNvSpPr>
              <a:spLocks noChangeShapeType="1"/>
            </p:cNvSpPr>
            <p:nvPr/>
          </p:nvSpPr>
          <p:spPr bwMode="auto">
            <a:xfrm>
              <a:off x="2984"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211"/>
            <p:cNvSpPr>
              <a:spLocks noChangeShapeType="1"/>
            </p:cNvSpPr>
            <p:nvPr/>
          </p:nvSpPr>
          <p:spPr bwMode="auto">
            <a:xfrm>
              <a:off x="2996"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212"/>
            <p:cNvSpPr>
              <a:spLocks noChangeShapeType="1"/>
            </p:cNvSpPr>
            <p:nvPr/>
          </p:nvSpPr>
          <p:spPr bwMode="auto">
            <a:xfrm>
              <a:off x="2906" y="25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213"/>
            <p:cNvSpPr>
              <a:spLocks noChangeShapeType="1"/>
            </p:cNvSpPr>
            <p:nvPr/>
          </p:nvSpPr>
          <p:spPr bwMode="auto">
            <a:xfrm>
              <a:off x="2918" y="25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214"/>
            <p:cNvSpPr>
              <a:spLocks noChangeShapeType="1"/>
            </p:cNvSpPr>
            <p:nvPr/>
          </p:nvSpPr>
          <p:spPr bwMode="auto">
            <a:xfrm>
              <a:off x="2882" y="254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215"/>
            <p:cNvSpPr>
              <a:spLocks noChangeShapeType="1"/>
            </p:cNvSpPr>
            <p:nvPr/>
          </p:nvSpPr>
          <p:spPr bwMode="auto">
            <a:xfrm>
              <a:off x="2894" y="254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Line 216"/>
            <p:cNvSpPr>
              <a:spLocks noChangeShapeType="1"/>
            </p:cNvSpPr>
            <p:nvPr/>
          </p:nvSpPr>
          <p:spPr bwMode="auto">
            <a:xfrm>
              <a:off x="2948" y="255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8" name="Line 217"/>
            <p:cNvSpPr>
              <a:spLocks noChangeShapeType="1"/>
            </p:cNvSpPr>
            <p:nvPr/>
          </p:nvSpPr>
          <p:spPr bwMode="auto">
            <a:xfrm>
              <a:off x="2954" y="255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Line 218"/>
            <p:cNvSpPr>
              <a:spLocks noChangeShapeType="1"/>
            </p:cNvSpPr>
            <p:nvPr/>
          </p:nvSpPr>
          <p:spPr bwMode="auto">
            <a:xfrm>
              <a:off x="3086" y="257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219"/>
            <p:cNvSpPr>
              <a:spLocks noChangeShapeType="1"/>
            </p:cNvSpPr>
            <p:nvPr/>
          </p:nvSpPr>
          <p:spPr bwMode="auto">
            <a:xfrm>
              <a:off x="3140" y="25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Line 220"/>
            <p:cNvSpPr>
              <a:spLocks noChangeShapeType="1"/>
            </p:cNvSpPr>
            <p:nvPr/>
          </p:nvSpPr>
          <p:spPr bwMode="auto">
            <a:xfrm>
              <a:off x="3128" y="25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221"/>
            <p:cNvSpPr>
              <a:spLocks noChangeShapeType="1"/>
            </p:cNvSpPr>
            <p:nvPr/>
          </p:nvSpPr>
          <p:spPr bwMode="auto">
            <a:xfrm>
              <a:off x="3002"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Line 222"/>
            <p:cNvSpPr>
              <a:spLocks noChangeShapeType="1"/>
            </p:cNvSpPr>
            <p:nvPr/>
          </p:nvSpPr>
          <p:spPr bwMode="auto">
            <a:xfrm>
              <a:off x="3014"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223"/>
            <p:cNvSpPr>
              <a:spLocks noChangeShapeType="1"/>
            </p:cNvSpPr>
            <p:nvPr/>
          </p:nvSpPr>
          <p:spPr bwMode="auto">
            <a:xfrm>
              <a:off x="2036" y="16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224"/>
            <p:cNvSpPr>
              <a:spLocks noChangeShapeType="1"/>
            </p:cNvSpPr>
            <p:nvPr/>
          </p:nvSpPr>
          <p:spPr bwMode="auto">
            <a:xfrm>
              <a:off x="2048" y="16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225"/>
            <p:cNvSpPr>
              <a:spLocks noChangeShapeType="1"/>
            </p:cNvSpPr>
            <p:nvPr/>
          </p:nvSpPr>
          <p:spPr bwMode="auto">
            <a:xfrm>
              <a:off x="2948" y="25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226"/>
            <p:cNvSpPr>
              <a:spLocks noChangeShapeType="1"/>
            </p:cNvSpPr>
            <p:nvPr/>
          </p:nvSpPr>
          <p:spPr bwMode="auto">
            <a:xfrm>
              <a:off x="2960" y="25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227"/>
            <p:cNvSpPr>
              <a:spLocks noChangeShapeType="1"/>
            </p:cNvSpPr>
            <p:nvPr/>
          </p:nvSpPr>
          <p:spPr bwMode="auto">
            <a:xfrm>
              <a:off x="3290" y="258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228"/>
            <p:cNvSpPr>
              <a:spLocks noChangeShapeType="1"/>
            </p:cNvSpPr>
            <p:nvPr/>
          </p:nvSpPr>
          <p:spPr bwMode="auto">
            <a:xfrm>
              <a:off x="330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229"/>
            <p:cNvSpPr>
              <a:spLocks noChangeShapeType="1"/>
            </p:cNvSpPr>
            <p:nvPr/>
          </p:nvSpPr>
          <p:spPr bwMode="auto">
            <a:xfrm>
              <a:off x="3590"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230"/>
            <p:cNvSpPr>
              <a:spLocks noChangeShapeType="1"/>
            </p:cNvSpPr>
            <p:nvPr/>
          </p:nvSpPr>
          <p:spPr bwMode="auto">
            <a:xfrm>
              <a:off x="3692"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231"/>
            <p:cNvSpPr>
              <a:spLocks noChangeShapeType="1"/>
            </p:cNvSpPr>
            <p:nvPr/>
          </p:nvSpPr>
          <p:spPr bwMode="auto">
            <a:xfrm>
              <a:off x="3740"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Line 232"/>
            <p:cNvSpPr>
              <a:spLocks noChangeShapeType="1"/>
            </p:cNvSpPr>
            <p:nvPr/>
          </p:nvSpPr>
          <p:spPr bwMode="auto">
            <a:xfrm>
              <a:off x="2780" y="248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233"/>
            <p:cNvSpPr>
              <a:spLocks noChangeShapeType="1"/>
            </p:cNvSpPr>
            <p:nvPr/>
          </p:nvSpPr>
          <p:spPr bwMode="auto">
            <a:xfrm>
              <a:off x="2030" y="16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234"/>
            <p:cNvSpPr>
              <a:spLocks noChangeShapeType="1"/>
            </p:cNvSpPr>
            <p:nvPr/>
          </p:nvSpPr>
          <p:spPr bwMode="auto">
            <a:xfrm>
              <a:off x="2054" y="17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235"/>
            <p:cNvSpPr>
              <a:spLocks noChangeShapeType="1"/>
            </p:cNvSpPr>
            <p:nvPr/>
          </p:nvSpPr>
          <p:spPr bwMode="auto">
            <a:xfrm>
              <a:off x="2876" y="25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236"/>
            <p:cNvSpPr>
              <a:spLocks noChangeShapeType="1"/>
            </p:cNvSpPr>
            <p:nvPr/>
          </p:nvSpPr>
          <p:spPr bwMode="auto">
            <a:xfrm>
              <a:off x="3170"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237"/>
            <p:cNvSpPr>
              <a:spLocks noChangeShapeType="1"/>
            </p:cNvSpPr>
            <p:nvPr/>
          </p:nvSpPr>
          <p:spPr bwMode="auto">
            <a:xfrm>
              <a:off x="318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238"/>
            <p:cNvSpPr>
              <a:spLocks noChangeShapeType="1"/>
            </p:cNvSpPr>
            <p:nvPr/>
          </p:nvSpPr>
          <p:spPr bwMode="auto">
            <a:xfrm>
              <a:off x="333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239"/>
            <p:cNvSpPr>
              <a:spLocks noChangeShapeType="1"/>
            </p:cNvSpPr>
            <p:nvPr/>
          </p:nvSpPr>
          <p:spPr bwMode="auto">
            <a:xfrm>
              <a:off x="3344"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Line 240"/>
            <p:cNvSpPr>
              <a:spLocks noChangeShapeType="1"/>
            </p:cNvSpPr>
            <p:nvPr/>
          </p:nvSpPr>
          <p:spPr bwMode="auto">
            <a:xfrm>
              <a:off x="3350"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241"/>
            <p:cNvSpPr>
              <a:spLocks noChangeShapeType="1"/>
            </p:cNvSpPr>
            <p:nvPr/>
          </p:nvSpPr>
          <p:spPr bwMode="auto">
            <a:xfrm>
              <a:off x="336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242"/>
            <p:cNvSpPr>
              <a:spLocks noChangeShapeType="1"/>
            </p:cNvSpPr>
            <p:nvPr/>
          </p:nvSpPr>
          <p:spPr bwMode="auto">
            <a:xfrm>
              <a:off x="3416"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243"/>
            <p:cNvSpPr>
              <a:spLocks noChangeShapeType="1"/>
            </p:cNvSpPr>
            <p:nvPr/>
          </p:nvSpPr>
          <p:spPr bwMode="auto">
            <a:xfrm>
              <a:off x="3428"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Line 244"/>
            <p:cNvSpPr>
              <a:spLocks noChangeShapeType="1"/>
            </p:cNvSpPr>
            <p:nvPr/>
          </p:nvSpPr>
          <p:spPr bwMode="auto">
            <a:xfrm>
              <a:off x="2846" y="251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245"/>
            <p:cNvSpPr>
              <a:spLocks noChangeShapeType="1"/>
            </p:cNvSpPr>
            <p:nvPr/>
          </p:nvSpPr>
          <p:spPr bwMode="auto">
            <a:xfrm>
              <a:off x="2864" y="25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Freeform 246"/>
            <p:cNvSpPr>
              <a:spLocks/>
            </p:cNvSpPr>
            <p:nvPr/>
          </p:nvSpPr>
          <p:spPr bwMode="auto">
            <a:xfrm>
              <a:off x="2018" y="1683"/>
              <a:ext cx="1722" cy="942"/>
            </a:xfrm>
            <a:custGeom>
              <a:avLst/>
              <a:gdLst>
                <a:gd name="T0" fmla="*/ 254 w 287"/>
                <a:gd name="T1" fmla="*/ 153 h 157"/>
                <a:gd name="T2" fmla="*/ 176 w 287"/>
                <a:gd name="T3" fmla="*/ 151 h 157"/>
                <a:gd name="T4" fmla="*/ 158 w 287"/>
                <a:gd name="T5" fmla="*/ 149 h 157"/>
                <a:gd name="T6" fmla="*/ 146 w 287"/>
                <a:gd name="T7" fmla="*/ 146 h 157"/>
                <a:gd name="T8" fmla="*/ 142 w 287"/>
                <a:gd name="T9" fmla="*/ 144 h 157"/>
                <a:gd name="T10" fmla="*/ 139 w 287"/>
                <a:gd name="T11" fmla="*/ 142 h 157"/>
                <a:gd name="T12" fmla="*/ 129 w 287"/>
                <a:gd name="T13" fmla="*/ 140 h 157"/>
                <a:gd name="T14" fmla="*/ 126 w 287"/>
                <a:gd name="T15" fmla="*/ 136 h 157"/>
                <a:gd name="T16" fmla="*/ 117 w 287"/>
                <a:gd name="T17" fmla="*/ 135 h 157"/>
                <a:gd name="T18" fmla="*/ 114 w 287"/>
                <a:gd name="T19" fmla="*/ 132 h 157"/>
                <a:gd name="T20" fmla="*/ 107 w 287"/>
                <a:gd name="T21" fmla="*/ 128 h 157"/>
                <a:gd name="T22" fmla="*/ 104 w 287"/>
                <a:gd name="T23" fmla="*/ 125 h 157"/>
                <a:gd name="T24" fmla="*/ 98 w 287"/>
                <a:gd name="T25" fmla="*/ 123 h 157"/>
                <a:gd name="T26" fmla="*/ 96 w 287"/>
                <a:gd name="T27" fmla="*/ 119 h 157"/>
                <a:gd name="T28" fmla="*/ 91 w 287"/>
                <a:gd name="T29" fmla="*/ 116 h 157"/>
                <a:gd name="T30" fmla="*/ 87 w 287"/>
                <a:gd name="T31" fmla="*/ 112 h 157"/>
                <a:gd name="T32" fmla="*/ 84 w 287"/>
                <a:gd name="T33" fmla="*/ 108 h 157"/>
                <a:gd name="T34" fmla="*/ 79 w 287"/>
                <a:gd name="T35" fmla="*/ 103 h 157"/>
                <a:gd name="T36" fmla="*/ 74 w 287"/>
                <a:gd name="T37" fmla="*/ 102 h 157"/>
                <a:gd name="T38" fmla="*/ 73 w 287"/>
                <a:gd name="T39" fmla="*/ 95 h 157"/>
                <a:gd name="T40" fmla="*/ 71 w 287"/>
                <a:gd name="T41" fmla="*/ 92 h 157"/>
                <a:gd name="T42" fmla="*/ 66 w 287"/>
                <a:gd name="T43" fmla="*/ 88 h 157"/>
                <a:gd name="T44" fmla="*/ 63 w 287"/>
                <a:gd name="T45" fmla="*/ 85 h 157"/>
                <a:gd name="T46" fmla="*/ 61 w 287"/>
                <a:gd name="T47" fmla="*/ 80 h 157"/>
                <a:gd name="T48" fmla="*/ 57 w 287"/>
                <a:gd name="T49" fmla="*/ 77 h 157"/>
                <a:gd name="T50" fmla="*/ 56 w 287"/>
                <a:gd name="T51" fmla="*/ 73 h 157"/>
                <a:gd name="T52" fmla="*/ 52 w 287"/>
                <a:gd name="T53" fmla="*/ 71 h 157"/>
                <a:gd name="T54" fmla="*/ 50 w 287"/>
                <a:gd name="T55" fmla="*/ 67 h 157"/>
                <a:gd name="T56" fmla="*/ 49 w 287"/>
                <a:gd name="T57" fmla="*/ 62 h 157"/>
                <a:gd name="T58" fmla="*/ 45 w 287"/>
                <a:gd name="T59" fmla="*/ 60 h 157"/>
                <a:gd name="T60" fmla="*/ 42 w 287"/>
                <a:gd name="T61" fmla="*/ 55 h 157"/>
                <a:gd name="T62" fmla="*/ 40 w 287"/>
                <a:gd name="T63" fmla="*/ 52 h 157"/>
                <a:gd name="T64" fmla="*/ 36 w 287"/>
                <a:gd name="T65" fmla="*/ 46 h 157"/>
                <a:gd name="T66" fmla="*/ 30 w 287"/>
                <a:gd name="T67" fmla="*/ 45 h 157"/>
                <a:gd name="T68" fmla="*/ 29 w 287"/>
                <a:gd name="T69" fmla="*/ 37 h 157"/>
                <a:gd name="T70" fmla="*/ 26 w 287"/>
                <a:gd name="T71" fmla="*/ 35 h 157"/>
                <a:gd name="T72" fmla="*/ 25 w 287"/>
                <a:gd name="T73" fmla="*/ 29 h 157"/>
                <a:gd name="T74" fmla="*/ 23 w 287"/>
                <a:gd name="T75" fmla="*/ 26 h 157"/>
                <a:gd name="T76" fmla="*/ 18 w 287"/>
                <a:gd name="T77" fmla="*/ 23 h 157"/>
                <a:gd name="T78" fmla="*/ 18 w 287"/>
                <a:gd name="T79" fmla="*/ 20 h 157"/>
                <a:gd name="T80" fmla="*/ 14 w 287"/>
                <a:gd name="T81" fmla="*/ 18 h 157"/>
                <a:gd name="T82" fmla="*/ 13 w 287"/>
                <a:gd name="T83" fmla="*/ 13 h 157"/>
                <a:gd name="T84" fmla="*/ 9 w 287"/>
                <a:gd name="T85" fmla="*/ 11 h 157"/>
                <a:gd name="T86" fmla="*/ 7 w 287"/>
                <a:gd name="T87" fmla="*/ 6 h 157"/>
                <a:gd name="T88" fmla="*/ 3 w 287"/>
                <a:gd name="T89"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57">
                  <a:moveTo>
                    <a:pt x="287" y="157"/>
                  </a:moveTo>
                  <a:lnTo>
                    <a:pt x="254" y="157"/>
                  </a:lnTo>
                  <a:lnTo>
                    <a:pt x="254" y="153"/>
                  </a:lnTo>
                  <a:lnTo>
                    <a:pt x="190" y="153"/>
                  </a:lnTo>
                  <a:lnTo>
                    <a:pt x="190" y="151"/>
                  </a:lnTo>
                  <a:lnTo>
                    <a:pt x="176" y="151"/>
                  </a:lnTo>
                  <a:lnTo>
                    <a:pt x="176" y="149"/>
                  </a:lnTo>
                  <a:lnTo>
                    <a:pt x="170" y="149"/>
                  </a:lnTo>
                  <a:lnTo>
                    <a:pt x="158" y="149"/>
                  </a:lnTo>
                  <a:lnTo>
                    <a:pt x="158" y="147"/>
                  </a:lnTo>
                  <a:lnTo>
                    <a:pt x="146" y="147"/>
                  </a:lnTo>
                  <a:lnTo>
                    <a:pt x="146" y="146"/>
                  </a:lnTo>
                  <a:lnTo>
                    <a:pt x="144" y="146"/>
                  </a:lnTo>
                  <a:lnTo>
                    <a:pt x="144" y="144"/>
                  </a:lnTo>
                  <a:lnTo>
                    <a:pt x="142" y="144"/>
                  </a:lnTo>
                  <a:lnTo>
                    <a:pt x="142" y="143"/>
                  </a:lnTo>
                  <a:lnTo>
                    <a:pt x="139" y="143"/>
                  </a:lnTo>
                  <a:lnTo>
                    <a:pt x="139" y="142"/>
                  </a:lnTo>
                  <a:lnTo>
                    <a:pt x="137" y="142"/>
                  </a:lnTo>
                  <a:lnTo>
                    <a:pt x="137" y="140"/>
                  </a:lnTo>
                  <a:lnTo>
                    <a:pt x="129" y="140"/>
                  </a:lnTo>
                  <a:lnTo>
                    <a:pt x="129" y="137"/>
                  </a:lnTo>
                  <a:lnTo>
                    <a:pt x="126" y="137"/>
                  </a:lnTo>
                  <a:lnTo>
                    <a:pt x="126" y="136"/>
                  </a:lnTo>
                  <a:lnTo>
                    <a:pt x="119" y="136"/>
                  </a:lnTo>
                  <a:lnTo>
                    <a:pt x="119" y="135"/>
                  </a:lnTo>
                  <a:lnTo>
                    <a:pt x="117" y="135"/>
                  </a:lnTo>
                  <a:lnTo>
                    <a:pt x="117" y="132"/>
                  </a:lnTo>
                  <a:lnTo>
                    <a:pt x="114" y="132"/>
                  </a:lnTo>
                  <a:lnTo>
                    <a:pt x="114" y="132"/>
                  </a:lnTo>
                  <a:lnTo>
                    <a:pt x="112" y="132"/>
                  </a:lnTo>
                  <a:lnTo>
                    <a:pt x="112" y="128"/>
                  </a:lnTo>
                  <a:lnTo>
                    <a:pt x="107" y="128"/>
                  </a:lnTo>
                  <a:lnTo>
                    <a:pt x="107" y="127"/>
                  </a:lnTo>
                  <a:lnTo>
                    <a:pt x="104" y="127"/>
                  </a:lnTo>
                  <a:lnTo>
                    <a:pt x="104" y="125"/>
                  </a:lnTo>
                  <a:lnTo>
                    <a:pt x="100" y="125"/>
                  </a:lnTo>
                  <a:lnTo>
                    <a:pt x="100" y="123"/>
                  </a:lnTo>
                  <a:lnTo>
                    <a:pt x="98" y="123"/>
                  </a:lnTo>
                  <a:lnTo>
                    <a:pt x="98" y="121"/>
                  </a:lnTo>
                  <a:lnTo>
                    <a:pt x="96" y="121"/>
                  </a:lnTo>
                  <a:lnTo>
                    <a:pt x="96" y="119"/>
                  </a:lnTo>
                  <a:lnTo>
                    <a:pt x="94" y="119"/>
                  </a:lnTo>
                  <a:lnTo>
                    <a:pt x="94" y="116"/>
                  </a:lnTo>
                  <a:lnTo>
                    <a:pt x="91" y="116"/>
                  </a:lnTo>
                  <a:lnTo>
                    <a:pt x="91" y="115"/>
                  </a:lnTo>
                  <a:lnTo>
                    <a:pt x="87" y="115"/>
                  </a:lnTo>
                  <a:lnTo>
                    <a:pt x="87" y="112"/>
                  </a:lnTo>
                  <a:lnTo>
                    <a:pt x="86" y="112"/>
                  </a:lnTo>
                  <a:lnTo>
                    <a:pt x="86" y="108"/>
                  </a:lnTo>
                  <a:lnTo>
                    <a:pt x="84" y="108"/>
                  </a:lnTo>
                  <a:lnTo>
                    <a:pt x="84" y="107"/>
                  </a:lnTo>
                  <a:lnTo>
                    <a:pt x="79" y="107"/>
                  </a:lnTo>
                  <a:lnTo>
                    <a:pt x="79" y="103"/>
                  </a:lnTo>
                  <a:lnTo>
                    <a:pt x="76" y="103"/>
                  </a:lnTo>
                  <a:lnTo>
                    <a:pt x="76" y="102"/>
                  </a:lnTo>
                  <a:lnTo>
                    <a:pt x="74" y="102"/>
                  </a:lnTo>
                  <a:lnTo>
                    <a:pt x="74" y="99"/>
                  </a:lnTo>
                  <a:lnTo>
                    <a:pt x="73" y="99"/>
                  </a:lnTo>
                  <a:lnTo>
                    <a:pt x="73" y="95"/>
                  </a:lnTo>
                  <a:lnTo>
                    <a:pt x="72" y="95"/>
                  </a:lnTo>
                  <a:lnTo>
                    <a:pt x="72" y="92"/>
                  </a:lnTo>
                  <a:lnTo>
                    <a:pt x="71" y="92"/>
                  </a:lnTo>
                  <a:lnTo>
                    <a:pt x="71" y="90"/>
                  </a:lnTo>
                  <a:lnTo>
                    <a:pt x="66" y="90"/>
                  </a:lnTo>
                  <a:lnTo>
                    <a:pt x="66" y="88"/>
                  </a:lnTo>
                  <a:lnTo>
                    <a:pt x="65" y="88"/>
                  </a:lnTo>
                  <a:lnTo>
                    <a:pt x="65" y="85"/>
                  </a:lnTo>
                  <a:lnTo>
                    <a:pt x="63" y="85"/>
                  </a:lnTo>
                  <a:lnTo>
                    <a:pt x="63" y="83"/>
                  </a:lnTo>
                  <a:lnTo>
                    <a:pt x="61" y="83"/>
                  </a:lnTo>
                  <a:lnTo>
                    <a:pt x="61" y="80"/>
                  </a:lnTo>
                  <a:lnTo>
                    <a:pt x="58" y="80"/>
                  </a:lnTo>
                  <a:lnTo>
                    <a:pt x="58" y="77"/>
                  </a:lnTo>
                  <a:lnTo>
                    <a:pt x="57" y="77"/>
                  </a:lnTo>
                  <a:lnTo>
                    <a:pt x="57" y="74"/>
                  </a:lnTo>
                  <a:lnTo>
                    <a:pt x="56" y="74"/>
                  </a:lnTo>
                  <a:lnTo>
                    <a:pt x="56" y="73"/>
                  </a:lnTo>
                  <a:lnTo>
                    <a:pt x="54" y="73"/>
                  </a:lnTo>
                  <a:lnTo>
                    <a:pt x="54" y="71"/>
                  </a:lnTo>
                  <a:lnTo>
                    <a:pt x="52" y="71"/>
                  </a:lnTo>
                  <a:lnTo>
                    <a:pt x="52" y="68"/>
                  </a:lnTo>
                  <a:lnTo>
                    <a:pt x="52" y="67"/>
                  </a:lnTo>
                  <a:lnTo>
                    <a:pt x="50" y="67"/>
                  </a:lnTo>
                  <a:lnTo>
                    <a:pt x="50" y="65"/>
                  </a:lnTo>
                  <a:lnTo>
                    <a:pt x="49" y="65"/>
                  </a:lnTo>
                  <a:lnTo>
                    <a:pt x="49" y="62"/>
                  </a:lnTo>
                  <a:lnTo>
                    <a:pt x="46" y="62"/>
                  </a:lnTo>
                  <a:lnTo>
                    <a:pt x="46" y="60"/>
                  </a:lnTo>
                  <a:lnTo>
                    <a:pt x="45" y="60"/>
                  </a:lnTo>
                  <a:lnTo>
                    <a:pt x="45" y="58"/>
                  </a:lnTo>
                  <a:lnTo>
                    <a:pt x="42" y="58"/>
                  </a:lnTo>
                  <a:lnTo>
                    <a:pt x="42" y="55"/>
                  </a:lnTo>
                  <a:lnTo>
                    <a:pt x="41" y="55"/>
                  </a:lnTo>
                  <a:lnTo>
                    <a:pt x="41" y="52"/>
                  </a:lnTo>
                  <a:lnTo>
                    <a:pt x="40" y="52"/>
                  </a:lnTo>
                  <a:lnTo>
                    <a:pt x="40" y="49"/>
                  </a:lnTo>
                  <a:lnTo>
                    <a:pt x="36" y="49"/>
                  </a:lnTo>
                  <a:lnTo>
                    <a:pt x="36" y="46"/>
                  </a:lnTo>
                  <a:lnTo>
                    <a:pt x="33" y="46"/>
                  </a:lnTo>
                  <a:lnTo>
                    <a:pt x="33" y="45"/>
                  </a:lnTo>
                  <a:lnTo>
                    <a:pt x="30" y="45"/>
                  </a:lnTo>
                  <a:lnTo>
                    <a:pt x="30" y="42"/>
                  </a:lnTo>
                  <a:lnTo>
                    <a:pt x="29" y="42"/>
                  </a:lnTo>
                  <a:lnTo>
                    <a:pt x="29" y="37"/>
                  </a:lnTo>
                  <a:lnTo>
                    <a:pt x="27" y="37"/>
                  </a:lnTo>
                  <a:lnTo>
                    <a:pt x="27" y="35"/>
                  </a:lnTo>
                  <a:lnTo>
                    <a:pt x="26" y="35"/>
                  </a:lnTo>
                  <a:lnTo>
                    <a:pt x="26" y="32"/>
                  </a:lnTo>
                  <a:lnTo>
                    <a:pt x="25" y="32"/>
                  </a:lnTo>
                  <a:lnTo>
                    <a:pt x="25" y="29"/>
                  </a:lnTo>
                  <a:lnTo>
                    <a:pt x="23" y="29"/>
                  </a:lnTo>
                  <a:lnTo>
                    <a:pt x="23" y="28"/>
                  </a:lnTo>
                  <a:lnTo>
                    <a:pt x="23" y="26"/>
                  </a:lnTo>
                  <a:lnTo>
                    <a:pt x="20" y="26"/>
                  </a:lnTo>
                  <a:lnTo>
                    <a:pt x="20" y="23"/>
                  </a:lnTo>
                  <a:lnTo>
                    <a:pt x="18" y="23"/>
                  </a:lnTo>
                  <a:lnTo>
                    <a:pt x="18" y="22"/>
                  </a:lnTo>
                  <a:lnTo>
                    <a:pt x="18" y="22"/>
                  </a:lnTo>
                  <a:lnTo>
                    <a:pt x="18" y="20"/>
                  </a:lnTo>
                  <a:lnTo>
                    <a:pt x="15" y="20"/>
                  </a:lnTo>
                  <a:lnTo>
                    <a:pt x="15" y="18"/>
                  </a:lnTo>
                  <a:lnTo>
                    <a:pt x="14" y="18"/>
                  </a:lnTo>
                  <a:lnTo>
                    <a:pt x="14" y="17"/>
                  </a:lnTo>
                  <a:lnTo>
                    <a:pt x="13" y="17"/>
                  </a:lnTo>
                  <a:lnTo>
                    <a:pt x="13" y="13"/>
                  </a:lnTo>
                  <a:lnTo>
                    <a:pt x="10" y="13"/>
                  </a:lnTo>
                  <a:lnTo>
                    <a:pt x="10" y="11"/>
                  </a:lnTo>
                  <a:lnTo>
                    <a:pt x="9" y="11"/>
                  </a:lnTo>
                  <a:lnTo>
                    <a:pt x="9" y="8"/>
                  </a:lnTo>
                  <a:lnTo>
                    <a:pt x="7" y="8"/>
                  </a:lnTo>
                  <a:lnTo>
                    <a:pt x="7" y="6"/>
                  </a:lnTo>
                  <a:lnTo>
                    <a:pt x="5" y="6"/>
                  </a:lnTo>
                  <a:lnTo>
                    <a:pt x="5" y="5"/>
                  </a:lnTo>
                  <a:lnTo>
                    <a:pt x="3" y="5"/>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68" name="Group 247"/>
          <p:cNvGrpSpPr>
            <a:grpSpLocks/>
          </p:cNvGrpSpPr>
          <p:nvPr/>
        </p:nvGrpSpPr>
        <p:grpSpPr bwMode="auto">
          <a:xfrm>
            <a:off x="5253180" y="2972099"/>
            <a:ext cx="3474000" cy="2142000"/>
            <a:chOff x="2055" y="1644"/>
            <a:chExt cx="1644" cy="1026"/>
          </a:xfrm>
        </p:grpSpPr>
        <p:sp>
          <p:nvSpPr>
            <p:cNvPr id="369" name="Line 248"/>
            <p:cNvSpPr>
              <a:spLocks noChangeShapeType="1"/>
            </p:cNvSpPr>
            <p:nvPr/>
          </p:nvSpPr>
          <p:spPr bwMode="auto">
            <a:xfrm>
              <a:off x="2127" y="17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249"/>
            <p:cNvSpPr>
              <a:spLocks noChangeShapeType="1"/>
            </p:cNvSpPr>
            <p:nvPr/>
          </p:nvSpPr>
          <p:spPr bwMode="auto">
            <a:xfrm>
              <a:off x="2205" y="221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Line 250"/>
            <p:cNvSpPr>
              <a:spLocks noChangeShapeType="1"/>
            </p:cNvSpPr>
            <p:nvPr/>
          </p:nvSpPr>
          <p:spPr bwMode="auto">
            <a:xfrm>
              <a:off x="2589" y="248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251"/>
            <p:cNvSpPr>
              <a:spLocks noChangeShapeType="1"/>
            </p:cNvSpPr>
            <p:nvPr/>
          </p:nvSpPr>
          <p:spPr bwMode="auto">
            <a:xfrm>
              <a:off x="2709" y="25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Line 252"/>
            <p:cNvSpPr>
              <a:spLocks noChangeShapeType="1"/>
            </p:cNvSpPr>
            <p:nvPr/>
          </p:nvSpPr>
          <p:spPr bwMode="auto">
            <a:xfrm>
              <a:off x="2769" y="253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Line 253"/>
            <p:cNvSpPr>
              <a:spLocks noChangeShapeType="1"/>
            </p:cNvSpPr>
            <p:nvPr/>
          </p:nvSpPr>
          <p:spPr bwMode="auto">
            <a:xfrm>
              <a:off x="2187" y="220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Line 254"/>
            <p:cNvSpPr>
              <a:spLocks noChangeShapeType="1"/>
            </p:cNvSpPr>
            <p:nvPr/>
          </p:nvSpPr>
          <p:spPr bwMode="auto">
            <a:xfrm>
              <a:off x="2253" y="223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Line 255"/>
            <p:cNvSpPr>
              <a:spLocks noChangeShapeType="1"/>
            </p:cNvSpPr>
            <p:nvPr/>
          </p:nvSpPr>
          <p:spPr bwMode="auto">
            <a:xfrm>
              <a:off x="2265" y="225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Line 256"/>
            <p:cNvSpPr>
              <a:spLocks noChangeShapeType="1"/>
            </p:cNvSpPr>
            <p:nvPr/>
          </p:nvSpPr>
          <p:spPr bwMode="auto">
            <a:xfrm>
              <a:off x="2193" y="220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8" name="Line 257"/>
            <p:cNvSpPr>
              <a:spLocks noChangeShapeType="1"/>
            </p:cNvSpPr>
            <p:nvPr/>
          </p:nvSpPr>
          <p:spPr bwMode="auto">
            <a:xfrm>
              <a:off x="2157" y="18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Line 258"/>
            <p:cNvSpPr>
              <a:spLocks noChangeShapeType="1"/>
            </p:cNvSpPr>
            <p:nvPr/>
          </p:nvSpPr>
          <p:spPr bwMode="auto">
            <a:xfrm>
              <a:off x="2067" y="164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0" name="Line 259"/>
            <p:cNvSpPr>
              <a:spLocks noChangeShapeType="1"/>
            </p:cNvSpPr>
            <p:nvPr/>
          </p:nvSpPr>
          <p:spPr bwMode="auto">
            <a:xfrm>
              <a:off x="2145" y="18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Line 260"/>
            <p:cNvSpPr>
              <a:spLocks noChangeShapeType="1"/>
            </p:cNvSpPr>
            <p:nvPr/>
          </p:nvSpPr>
          <p:spPr bwMode="auto">
            <a:xfrm>
              <a:off x="2169" y="19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261"/>
            <p:cNvSpPr>
              <a:spLocks noChangeShapeType="1"/>
            </p:cNvSpPr>
            <p:nvPr/>
          </p:nvSpPr>
          <p:spPr bwMode="auto">
            <a:xfrm>
              <a:off x="2079" y="165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262"/>
            <p:cNvSpPr>
              <a:spLocks noChangeShapeType="1"/>
            </p:cNvSpPr>
            <p:nvPr/>
          </p:nvSpPr>
          <p:spPr bwMode="auto">
            <a:xfrm>
              <a:off x="3039" y="259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Line 263"/>
            <p:cNvSpPr>
              <a:spLocks noChangeShapeType="1"/>
            </p:cNvSpPr>
            <p:nvPr/>
          </p:nvSpPr>
          <p:spPr bwMode="auto">
            <a:xfrm>
              <a:off x="2133" y="176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Line 264"/>
            <p:cNvSpPr>
              <a:spLocks noChangeShapeType="1"/>
            </p:cNvSpPr>
            <p:nvPr/>
          </p:nvSpPr>
          <p:spPr bwMode="auto">
            <a:xfrm>
              <a:off x="2115" y="170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6" name="Line 265"/>
            <p:cNvSpPr>
              <a:spLocks noChangeShapeType="1"/>
            </p:cNvSpPr>
            <p:nvPr/>
          </p:nvSpPr>
          <p:spPr bwMode="auto">
            <a:xfrm>
              <a:off x="2373" y="23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7" name="Line 266"/>
            <p:cNvSpPr>
              <a:spLocks noChangeShapeType="1"/>
            </p:cNvSpPr>
            <p:nvPr/>
          </p:nvSpPr>
          <p:spPr bwMode="auto">
            <a:xfrm>
              <a:off x="2499" y="24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8" name="Line 267"/>
            <p:cNvSpPr>
              <a:spLocks noChangeShapeType="1"/>
            </p:cNvSpPr>
            <p:nvPr/>
          </p:nvSpPr>
          <p:spPr bwMode="auto">
            <a:xfrm>
              <a:off x="3243" y="260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9" name="Line 268"/>
            <p:cNvSpPr>
              <a:spLocks noChangeShapeType="1"/>
            </p:cNvSpPr>
            <p:nvPr/>
          </p:nvSpPr>
          <p:spPr bwMode="auto">
            <a:xfrm>
              <a:off x="3471" y="26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Line 269"/>
            <p:cNvSpPr>
              <a:spLocks noChangeShapeType="1"/>
            </p:cNvSpPr>
            <p:nvPr/>
          </p:nvSpPr>
          <p:spPr bwMode="auto">
            <a:xfrm>
              <a:off x="3699" y="26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1" name="Line 270"/>
            <p:cNvSpPr>
              <a:spLocks noChangeShapeType="1"/>
            </p:cNvSpPr>
            <p:nvPr/>
          </p:nvSpPr>
          <p:spPr bwMode="auto">
            <a:xfrm>
              <a:off x="2103" y="166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Line 271"/>
            <p:cNvSpPr>
              <a:spLocks noChangeShapeType="1"/>
            </p:cNvSpPr>
            <p:nvPr/>
          </p:nvSpPr>
          <p:spPr bwMode="auto">
            <a:xfrm>
              <a:off x="2055" y="16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3" name="Line 272"/>
            <p:cNvSpPr>
              <a:spLocks noChangeShapeType="1"/>
            </p:cNvSpPr>
            <p:nvPr/>
          </p:nvSpPr>
          <p:spPr bwMode="auto">
            <a:xfrm>
              <a:off x="3021" y="259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4" name="Line 273"/>
            <p:cNvSpPr>
              <a:spLocks noChangeShapeType="1"/>
            </p:cNvSpPr>
            <p:nvPr/>
          </p:nvSpPr>
          <p:spPr bwMode="auto">
            <a:xfrm>
              <a:off x="2823" y="253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Line 274"/>
            <p:cNvSpPr>
              <a:spLocks noChangeShapeType="1"/>
            </p:cNvSpPr>
            <p:nvPr/>
          </p:nvSpPr>
          <p:spPr bwMode="auto">
            <a:xfrm>
              <a:off x="3129" y="259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6" name="Line 275"/>
            <p:cNvSpPr>
              <a:spLocks noChangeShapeType="1"/>
            </p:cNvSpPr>
            <p:nvPr/>
          </p:nvSpPr>
          <p:spPr bwMode="auto">
            <a:xfrm>
              <a:off x="3135" y="259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7" name="Line 276"/>
            <p:cNvSpPr>
              <a:spLocks noChangeShapeType="1"/>
            </p:cNvSpPr>
            <p:nvPr/>
          </p:nvSpPr>
          <p:spPr bwMode="auto">
            <a:xfrm>
              <a:off x="2223" y="222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277"/>
            <p:cNvSpPr>
              <a:spLocks noChangeShapeType="1"/>
            </p:cNvSpPr>
            <p:nvPr/>
          </p:nvSpPr>
          <p:spPr bwMode="auto">
            <a:xfrm>
              <a:off x="2235" y="223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Freeform 278"/>
            <p:cNvSpPr>
              <a:spLocks/>
            </p:cNvSpPr>
            <p:nvPr/>
          </p:nvSpPr>
          <p:spPr bwMode="auto">
            <a:xfrm>
              <a:off x="2055" y="1656"/>
              <a:ext cx="1644" cy="996"/>
            </a:xfrm>
            <a:custGeom>
              <a:avLst/>
              <a:gdLst>
                <a:gd name="T0" fmla="*/ 230 w 274"/>
                <a:gd name="T1" fmla="*/ 166 h 166"/>
                <a:gd name="T2" fmla="*/ 201 w 274"/>
                <a:gd name="T3" fmla="*/ 164 h 166"/>
                <a:gd name="T4" fmla="*/ 181 w 274"/>
                <a:gd name="T5" fmla="*/ 162 h 166"/>
                <a:gd name="T6" fmla="*/ 157 w 274"/>
                <a:gd name="T7" fmla="*/ 159 h 166"/>
                <a:gd name="T8" fmla="*/ 147 w 274"/>
                <a:gd name="T9" fmla="*/ 157 h 166"/>
                <a:gd name="T10" fmla="*/ 145 w 274"/>
                <a:gd name="T11" fmla="*/ 155 h 166"/>
                <a:gd name="T12" fmla="*/ 140 w 274"/>
                <a:gd name="T13" fmla="*/ 154 h 166"/>
                <a:gd name="T14" fmla="*/ 134 w 274"/>
                <a:gd name="T15" fmla="*/ 152 h 166"/>
                <a:gd name="T16" fmla="*/ 130 w 274"/>
                <a:gd name="T17" fmla="*/ 150 h 166"/>
                <a:gd name="T18" fmla="*/ 119 w 274"/>
                <a:gd name="T19" fmla="*/ 149 h 166"/>
                <a:gd name="T20" fmla="*/ 115 w 274"/>
                <a:gd name="T21" fmla="*/ 147 h 166"/>
                <a:gd name="T22" fmla="*/ 111 w 274"/>
                <a:gd name="T23" fmla="*/ 146 h 166"/>
                <a:gd name="T24" fmla="*/ 107 w 274"/>
                <a:gd name="T25" fmla="*/ 144 h 166"/>
                <a:gd name="T26" fmla="*/ 96 w 274"/>
                <a:gd name="T27" fmla="*/ 143 h 166"/>
                <a:gd name="T28" fmla="*/ 89 w 274"/>
                <a:gd name="T29" fmla="*/ 141 h 166"/>
                <a:gd name="T30" fmla="*/ 79 w 274"/>
                <a:gd name="T31" fmla="*/ 138 h 166"/>
                <a:gd name="T32" fmla="*/ 72 w 274"/>
                <a:gd name="T33" fmla="*/ 137 h 166"/>
                <a:gd name="T34" fmla="*/ 71 w 274"/>
                <a:gd name="T35" fmla="*/ 135 h 166"/>
                <a:gd name="T36" fmla="*/ 68 w 274"/>
                <a:gd name="T37" fmla="*/ 133 h 166"/>
                <a:gd name="T38" fmla="*/ 57 w 274"/>
                <a:gd name="T39" fmla="*/ 131 h 166"/>
                <a:gd name="T40" fmla="*/ 55 w 274"/>
                <a:gd name="T41" fmla="*/ 125 h 166"/>
                <a:gd name="T42" fmla="*/ 54 w 274"/>
                <a:gd name="T43" fmla="*/ 124 h 166"/>
                <a:gd name="T44" fmla="*/ 44 w 274"/>
                <a:gd name="T45" fmla="*/ 122 h 166"/>
                <a:gd name="T46" fmla="*/ 40 w 274"/>
                <a:gd name="T47" fmla="*/ 119 h 166"/>
                <a:gd name="T48" fmla="*/ 38 w 274"/>
                <a:gd name="T49" fmla="*/ 112 h 166"/>
                <a:gd name="T50" fmla="*/ 36 w 274"/>
                <a:gd name="T51" fmla="*/ 102 h 166"/>
                <a:gd name="T52" fmla="*/ 34 w 274"/>
                <a:gd name="T53" fmla="*/ 99 h 166"/>
                <a:gd name="T54" fmla="*/ 29 w 274"/>
                <a:gd name="T55" fmla="*/ 96 h 166"/>
                <a:gd name="T56" fmla="*/ 24 w 274"/>
                <a:gd name="T57" fmla="*/ 94 h 166"/>
                <a:gd name="T58" fmla="*/ 21 w 274"/>
                <a:gd name="T59" fmla="*/ 85 h 166"/>
                <a:gd name="T60" fmla="*/ 20 w 274"/>
                <a:gd name="T61" fmla="*/ 53 h 166"/>
                <a:gd name="T62" fmla="*/ 18 w 274"/>
                <a:gd name="T63" fmla="*/ 34 h 166"/>
                <a:gd name="T64" fmla="*/ 16 w 274"/>
                <a:gd name="T65" fmla="*/ 28 h 166"/>
                <a:gd name="T66" fmla="*/ 14 w 274"/>
                <a:gd name="T67" fmla="*/ 21 h 166"/>
                <a:gd name="T68" fmla="*/ 12 w 274"/>
                <a:gd name="T69" fmla="*/ 14 h 166"/>
                <a:gd name="T70" fmla="*/ 11 w 274"/>
                <a:gd name="T71" fmla="*/ 10 h 166"/>
                <a:gd name="T72" fmla="*/ 9 w 274"/>
                <a:gd name="T73" fmla="*/ 5 h 166"/>
                <a:gd name="T74" fmla="*/ 6 w 274"/>
                <a:gd name="T7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166">
                  <a:moveTo>
                    <a:pt x="274" y="166"/>
                  </a:moveTo>
                  <a:lnTo>
                    <a:pt x="230" y="166"/>
                  </a:lnTo>
                  <a:lnTo>
                    <a:pt x="230" y="164"/>
                  </a:lnTo>
                  <a:lnTo>
                    <a:pt x="201" y="164"/>
                  </a:lnTo>
                  <a:lnTo>
                    <a:pt x="201" y="162"/>
                  </a:lnTo>
                  <a:lnTo>
                    <a:pt x="181" y="162"/>
                  </a:lnTo>
                  <a:lnTo>
                    <a:pt x="181" y="159"/>
                  </a:lnTo>
                  <a:lnTo>
                    <a:pt x="157" y="159"/>
                  </a:lnTo>
                  <a:lnTo>
                    <a:pt x="157" y="157"/>
                  </a:lnTo>
                  <a:lnTo>
                    <a:pt x="147" y="157"/>
                  </a:lnTo>
                  <a:lnTo>
                    <a:pt x="145" y="157"/>
                  </a:lnTo>
                  <a:lnTo>
                    <a:pt x="145" y="155"/>
                  </a:lnTo>
                  <a:lnTo>
                    <a:pt x="140" y="155"/>
                  </a:lnTo>
                  <a:lnTo>
                    <a:pt x="140" y="154"/>
                  </a:lnTo>
                  <a:lnTo>
                    <a:pt x="134" y="154"/>
                  </a:lnTo>
                  <a:lnTo>
                    <a:pt x="134" y="152"/>
                  </a:lnTo>
                  <a:lnTo>
                    <a:pt x="130" y="152"/>
                  </a:lnTo>
                  <a:lnTo>
                    <a:pt x="130" y="150"/>
                  </a:lnTo>
                  <a:lnTo>
                    <a:pt x="119" y="150"/>
                  </a:lnTo>
                  <a:lnTo>
                    <a:pt x="119" y="149"/>
                  </a:lnTo>
                  <a:lnTo>
                    <a:pt x="115" y="149"/>
                  </a:lnTo>
                  <a:lnTo>
                    <a:pt x="115" y="147"/>
                  </a:lnTo>
                  <a:lnTo>
                    <a:pt x="111" y="147"/>
                  </a:lnTo>
                  <a:lnTo>
                    <a:pt x="111" y="146"/>
                  </a:lnTo>
                  <a:lnTo>
                    <a:pt x="107" y="146"/>
                  </a:lnTo>
                  <a:lnTo>
                    <a:pt x="107" y="144"/>
                  </a:lnTo>
                  <a:lnTo>
                    <a:pt x="96" y="144"/>
                  </a:lnTo>
                  <a:lnTo>
                    <a:pt x="96" y="143"/>
                  </a:lnTo>
                  <a:lnTo>
                    <a:pt x="89" y="143"/>
                  </a:lnTo>
                  <a:lnTo>
                    <a:pt x="89" y="141"/>
                  </a:lnTo>
                  <a:lnTo>
                    <a:pt x="79" y="141"/>
                  </a:lnTo>
                  <a:lnTo>
                    <a:pt x="79" y="138"/>
                  </a:lnTo>
                  <a:lnTo>
                    <a:pt x="72" y="138"/>
                  </a:lnTo>
                  <a:lnTo>
                    <a:pt x="72" y="137"/>
                  </a:lnTo>
                  <a:lnTo>
                    <a:pt x="71" y="137"/>
                  </a:lnTo>
                  <a:lnTo>
                    <a:pt x="71" y="135"/>
                  </a:lnTo>
                  <a:lnTo>
                    <a:pt x="68" y="135"/>
                  </a:lnTo>
                  <a:lnTo>
                    <a:pt x="68" y="133"/>
                  </a:lnTo>
                  <a:lnTo>
                    <a:pt x="57" y="133"/>
                  </a:lnTo>
                  <a:lnTo>
                    <a:pt x="57" y="131"/>
                  </a:lnTo>
                  <a:lnTo>
                    <a:pt x="55" y="131"/>
                  </a:lnTo>
                  <a:lnTo>
                    <a:pt x="55" y="125"/>
                  </a:lnTo>
                  <a:lnTo>
                    <a:pt x="54" y="125"/>
                  </a:lnTo>
                  <a:lnTo>
                    <a:pt x="54" y="124"/>
                  </a:lnTo>
                  <a:lnTo>
                    <a:pt x="44" y="124"/>
                  </a:lnTo>
                  <a:lnTo>
                    <a:pt x="44" y="122"/>
                  </a:lnTo>
                  <a:lnTo>
                    <a:pt x="40" y="122"/>
                  </a:lnTo>
                  <a:lnTo>
                    <a:pt x="40" y="119"/>
                  </a:lnTo>
                  <a:lnTo>
                    <a:pt x="38" y="119"/>
                  </a:lnTo>
                  <a:lnTo>
                    <a:pt x="38" y="112"/>
                  </a:lnTo>
                  <a:lnTo>
                    <a:pt x="36" y="112"/>
                  </a:lnTo>
                  <a:lnTo>
                    <a:pt x="36" y="102"/>
                  </a:lnTo>
                  <a:lnTo>
                    <a:pt x="34" y="102"/>
                  </a:lnTo>
                  <a:lnTo>
                    <a:pt x="34" y="99"/>
                  </a:lnTo>
                  <a:lnTo>
                    <a:pt x="29" y="99"/>
                  </a:lnTo>
                  <a:lnTo>
                    <a:pt x="29" y="96"/>
                  </a:lnTo>
                  <a:lnTo>
                    <a:pt x="24" y="96"/>
                  </a:lnTo>
                  <a:lnTo>
                    <a:pt x="24" y="94"/>
                  </a:lnTo>
                  <a:lnTo>
                    <a:pt x="21" y="94"/>
                  </a:lnTo>
                  <a:lnTo>
                    <a:pt x="21" y="85"/>
                  </a:lnTo>
                  <a:lnTo>
                    <a:pt x="20" y="85"/>
                  </a:lnTo>
                  <a:lnTo>
                    <a:pt x="20" y="53"/>
                  </a:lnTo>
                  <a:lnTo>
                    <a:pt x="18" y="53"/>
                  </a:lnTo>
                  <a:lnTo>
                    <a:pt x="18" y="34"/>
                  </a:lnTo>
                  <a:lnTo>
                    <a:pt x="16" y="34"/>
                  </a:lnTo>
                  <a:lnTo>
                    <a:pt x="16" y="28"/>
                  </a:lnTo>
                  <a:lnTo>
                    <a:pt x="14" y="28"/>
                  </a:lnTo>
                  <a:lnTo>
                    <a:pt x="14" y="21"/>
                  </a:lnTo>
                  <a:lnTo>
                    <a:pt x="12" y="21"/>
                  </a:lnTo>
                  <a:lnTo>
                    <a:pt x="12" y="14"/>
                  </a:lnTo>
                  <a:lnTo>
                    <a:pt x="11" y="14"/>
                  </a:lnTo>
                  <a:lnTo>
                    <a:pt x="11" y="10"/>
                  </a:lnTo>
                  <a:lnTo>
                    <a:pt x="9" y="10"/>
                  </a:lnTo>
                  <a:lnTo>
                    <a:pt x="9" y="5"/>
                  </a:lnTo>
                  <a:lnTo>
                    <a:pt x="6" y="5"/>
                  </a:lnTo>
                  <a:lnTo>
                    <a:pt x="6" y="0"/>
                  </a:lnTo>
                  <a:lnTo>
                    <a:pt x="0" y="0"/>
                  </a:lnTo>
                </a:path>
              </a:pathLst>
            </a:cu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00" name="Group 279"/>
          <p:cNvGrpSpPr>
            <a:grpSpLocks/>
          </p:cNvGrpSpPr>
          <p:nvPr/>
        </p:nvGrpSpPr>
        <p:grpSpPr bwMode="auto">
          <a:xfrm>
            <a:off x="5253180" y="2972099"/>
            <a:ext cx="2352078" cy="2142000"/>
            <a:chOff x="2294" y="1625"/>
            <a:chExt cx="1116" cy="1044"/>
          </a:xfrm>
        </p:grpSpPr>
        <p:sp>
          <p:nvSpPr>
            <p:cNvPr id="401" name="Line 280"/>
            <p:cNvSpPr>
              <a:spLocks noChangeShapeType="1"/>
            </p:cNvSpPr>
            <p:nvPr/>
          </p:nvSpPr>
          <p:spPr bwMode="auto">
            <a:xfrm>
              <a:off x="2870"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281"/>
            <p:cNvSpPr>
              <a:spLocks noChangeShapeType="1"/>
            </p:cNvSpPr>
            <p:nvPr/>
          </p:nvSpPr>
          <p:spPr bwMode="auto">
            <a:xfrm>
              <a:off x="2966" y="256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282"/>
            <p:cNvSpPr>
              <a:spLocks noChangeShapeType="1"/>
            </p:cNvSpPr>
            <p:nvPr/>
          </p:nvSpPr>
          <p:spPr bwMode="auto">
            <a:xfrm>
              <a:off x="3044" y="257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283"/>
            <p:cNvSpPr>
              <a:spLocks noChangeShapeType="1"/>
            </p:cNvSpPr>
            <p:nvPr/>
          </p:nvSpPr>
          <p:spPr bwMode="auto">
            <a:xfrm>
              <a:off x="2912"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284"/>
            <p:cNvSpPr>
              <a:spLocks noChangeShapeType="1"/>
            </p:cNvSpPr>
            <p:nvPr/>
          </p:nvSpPr>
          <p:spPr bwMode="auto">
            <a:xfrm>
              <a:off x="2894"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285"/>
            <p:cNvSpPr>
              <a:spLocks noChangeShapeType="1"/>
            </p:cNvSpPr>
            <p:nvPr/>
          </p:nvSpPr>
          <p:spPr bwMode="auto">
            <a:xfrm>
              <a:off x="3110" y="25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286"/>
            <p:cNvSpPr>
              <a:spLocks noChangeShapeType="1"/>
            </p:cNvSpPr>
            <p:nvPr/>
          </p:nvSpPr>
          <p:spPr bwMode="auto">
            <a:xfrm>
              <a:off x="2888"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287"/>
            <p:cNvSpPr>
              <a:spLocks noChangeShapeType="1"/>
            </p:cNvSpPr>
            <p:nvPr/>
          </p:nvSpPr>
          <p:spPr bwMode="auto">
            <a:xfrm>
              <a:off x="2846" y="253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288"/>
            <p:cNvSpPr>
              <a:spLocks noChangeShapeType="1"/>
            </p:cNvSpPr>
            <p:nvPr/>
          </p:nvSpPr>
          <p:spPr bwMode="auto">
            <a:xfrm>
              <a:off x="2978" y="257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289"/>
            <p:cNvSpPr>
              <a:spLocks noChangeShapeType="1"/>
            </p:cNvSpPr>
            <p:nvPr/>
          </p:nvSpPr>
          <p:spPr bwMode="auto">
            <a:xfrm>
              <a:off x="3062" y="258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290"/>
            <p:cNvSpPr>
              <a:spLocks noChangeShapeType="1"/>
            </p:cNvSpPr>
            <p:nvPr/>
          </p:nvSpPr>
          <p:spPr bwMode="auto">
            <a:xfrm>
              <a:off x="2948"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291"/>
            <p:cNvSpPr>
              <a:spLocks noChangeShapeType="1"/>
            </p:cNvSpPr>
            <p:nvPr/>
          </p:nvSpPr>
          <p:spPr bwMode="auto">
            <a:xfrm>
              <a:off x="3050" y="258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292"/>
            <p:cNvSpPr>
              <a:spLocks noChangeShapeType="1"/>
            </p:cNvSpPr>
            <p:nvPr/>
          </p:nvSpPr>
          <p:spPr bwMode="auto">
            <a:xfrm>
              <a:off x="2858" y="25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293"/>
            <p:cNvSpPr>
              <a:spLocks noChangeShapeType="1"/>
            </p:cNvSpPr>
            <p:nvPr/>
          </p:nvSpPr>
          <p:spPr bwMode="auto">
            <a:xfrm>
              <a:off x="3032" y="257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294"/>
            <p:cNvSpPr>
              <a:spLocks noChangeShapeType="1"/>
            </p:cNvSpPr>
            <p:nvPr/>
          </p:nvSpPr>
          <p:spPr bwMode="auto">
            <a:xfrm>
              <a:off x="3116" y="259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295"/>
            <p:cNvSpPr>
              <a:spLocks noChangeShapeType="1"/>
            </p:cNvSpPr>
            <p:nvPr/>
          </p:nvSpPr>
          <p:spPr bwMode="auto">
            <a:xfrm>
              <a:off x="3134"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296"/>
            <p:cNvSpPr>
              <a:spLocks noChangeShapeType="1"/>
            </p:cNvSpPr>
            <p:nvPr/>
          </p:nvSpPr>
          <p:spPr bwMode="auto">
            <a:xfrm>
              <a:off x="2576" y="236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297"/>
            <p:cNvSpPr>
              <a:spLocks noChangeShapeType="1"/>
            </p:cNvSpPr>
            <p:nvPr/>
          </p:nvSpPr>
          <p:spPr bwMode="auto">
            <a:xfrm>
              <a:off x="3170"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298"/>
            <p:cNvSpPr>
              <a:spLocks noChangeShapeType="1"/>
            </p:cNvSpPr>
            <p:nvPr/>
          </p:nvSpPr>
          <p:spPr bwMode="auto">
            <a:xfrm>
              <a:off x="2444" y="21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299"/>
            <p:cNvSpPr>
              <a:spLocks noChangeShapeType="1"/>
            </p:cNvSpPr>
            <p:nvPr/>
          </p:nvSpPr>
          <p:spPr bwMode="auto">
            <a:xfrm>
              <a:off x="2834" y="25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300"/>
            <p:cNvSpPr>
              <a:spLocks noChangeShapeType="1"/>
            </p:cNvSpPr>
            <p:nvPr/>
          </p:nvSpPr>
          <p:spPr bwMode="auto">
            <a:xfrm>
              <a:off x="2654" y="24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301"/>
            <p:cNvSpPr>
              <a:spLocks noChangeShapeType="1"/>
            </p:cNvSpPr>
            <p:nvPr/>
          </p:nvSpPr>
          <p:spPr bwMode="auto">
            <a:xfrm>
              <a:off x="3284"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302"/>
            <p:cNvSpPr>
              <a:spLocks noChangeShapeType="1"/>
            </p:cNvSpPr>
            <p:nvPr/>
          </p:nvSpPr>
          <p:spPr bwMode="auto">
            <a:xfrm>
              <a:off x="2312" y="16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303"/>
            <p:cNvSpPr>
              <a:spLocks noChangeShapeType="1"/>
            </p:cNvSpPr>
            <p:nvPr/>
          </p:nvSpPr>
          <p:spPr bwMode="auto">
            <a:xfrm>
              <a:off x="2324" y="16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304"/>
            <p:cNvSpPr>
              <a:spLocks noChangeShapeType="1"/>
            </p:cNvSpPr>
            <p:nvPr/>
          </p:nvSpPr>
          <p:spPr bwMode="auto">
            <a:xfrm>
              <a:off x="2558" y="235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305"/>
            <p:cNvSpPr>
              <a:spLocks noChangeShapeType="1"/>
            </p:cNvSpPr>
            <p:nvPr/>
          </p:nvSpPr>
          <p:spPr bwMode="auto">
            <a:xfrm>
              <a:off x="2660"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306"/>
            <p:cNvSpPr>
              <a:spLocks noChangeShapeType="1"/>
            </p:cNvSpPr>
            <p:nvPr/>
          </p:nvSpPr>
          <p:spPr bwMode="auto">
            <a:xfrm>
              <a:off x="2600" y="237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307"/>
            <p:cNvSpPr>
              <a:spLocks noChangeShapeType="1"/>
            </p:cNvSpPr>
            <p:nvPr/>
          </p:nvSpPr>
          <p:spPr bwMode="auto">
            <a:xfrm>
              <a:off x="3266"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308"/>
            <p:cNvSpPr>
              <a:spLocks noChangeShapeType="1"/>
            </p:cNvSpPr>
            <p:nvPr/>
          </p:nvSpPr>
          <p:spPr bwMode="auto">
            <a:xfrm>
              <a:off x="2468" y="21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309"/>
            <p:cNvSpPr>
              <a:spLocks noChangeShapeType="1"/>
            </p:cNvSpPr>
            <p:nvPr/>
          </p:nvSpPr>
          <p:spPr bwMode="auto">
            <a:xfrm>
              <a:off x="2672"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310"/>
            <p:cNvSpPr>
              <a:spLocks noChangeShapeType="1"/>
            </p:cNvSpPr>
            <p:nvPr/>
          </p:nvSpPr>
          <p:spPr bwMode="auto">
            <a:xfrm>
              <a:off x="2498" y="220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311"/>
            <p:cNvSpPr>
              <a:spLocks noChangeShapeType="1"/>
            </p:cNvSpPr>
            <p:nvPr/>
          </p:nvSpPr>
          <p:spPr bwMode="auto">
            <a:xfrm>
              <a:off x="2456" y="21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312"/>
            <p:cNvSpPr>
              <a:spLocks noChangeShapeType="1"/>
            </p:cNvSpPr>
            <p:nvPr/>
          </p:nvSpPr>
          <p:spPr bwMode="auto">
            <a:xfrm>
              <a:off x="2546" y="233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313"/>
            <p:cNvSpPr>
              <a:spLocks noChangeShapeType="1"/>
            </p:cNvSpPr>
            <p:nvPr/>
          </p:nvSpPr>
          <p:spPr bwMode="auto">
            <a:xfrm>
              <a:off x="2534" y="232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314"/>
            <p:cNvSpPr>
              <a:spLocks noChangeShapeType="1"/>
            </p:cNvSpPr>
            <p:nvPr/>
          </p:nvSpPr>
          <p:spPr bwMode="auto">
            <a:xfrm>
              <a:off x="2744"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315"/>
            <p:cNvSpPr>
              <a:spLocks noChangeShapeType="1"/>
            </p:cNvSpPr>
            <p:nvPr/>
          </p:nvSpPr>
          <p:spPr bwMode="auto">
            <a:xfrm>
              <a:off x="2684"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316"/>
            <p:cNvSpPr>
              <a:spLocks noChangeShapeType="1"/>
            </p:cNvSpPr>
            <p:nvPr/>
          </p:nvSpPr>
          <p:spPr bwMode="auto">
            <a:xfrm>
              <a:off x="2588" y="236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317"/>
            <p:cNvSpPr>
              <a:spLocks noChangeShapeType="1"/>
            </p:cNvSpPr>
            <p:nvPr/>
          </p:nvSpPr>
          <p:spPr bwMode="auto">
            <a:xfrm>
              <a:off x="2810" y="25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318"/>
            <p:cNvSpPr>
              <a:spLocks noChangeShapeType="1"/>
            </p:cNvSpPr>
            <p:nvPr/>
          </p:nvSpPr>
          <p:spPr bwMode="auto">
            <a:xfrm>
              <a:off x="2522" y="231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319"/>
            <p:cNvSpPr>
              <a:spLocks noChangeShapeType="1"/>
            </p:cNvSpPr>
            <p:nvPr/>
          </p:nvSpPr>
          <p:spPr bwMode="auto">
            <a:xfrm>
              <a:off x="2768"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320"/>
            <p:cNvSpPr>
              <a:spLocks noChangeShapeType="1"/>
            </p:cNvSpPr>
            <p:nvPr/>
          </p:nvSpPr>
          <p:spPr bwMode="auto">
            <a:xfrm>
              <a:off x="2780"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321"/>
            <p:cNvSpPr>
              <a:spLocks noChangeShapeType="1"/>
            </p:cNvSpPr>
            <p:nvPr/>
          </p:nvSpPr>
          <p:spPr bwMode="auto">
            <a:xfrm>
              <a:off x="2936"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322"/>
            <p:cNvSpPr>
              <a:spLocks noChangeShapeType="1"/>
            </p:cNvSpPr>
            <p:nvPr/>
          </p:nvSpPr>
          <p:spPr bwMode="auto">
            <a:xfrm>
              <a:off x="3158"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323"/>
            <p:cNvSpPr>
              <a:spLocks noChangeShapeType="1"/>
            </p:cNvSpPr>
            <p:nvPr/>
          </p:nvSpPr>
          <p:spPr bwMode="auto">
            <a:xfrm>
              <a:off x="2756" y="248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324"/>
            <p:cNvSpPr>
              <a:spLocks noChangeShapeType="1"/>
            </p:cNvSpPr>
            <p:nvPr/>
          </p:nvSpPr>
          <p:spPr bwMode="auto">
            <a:xfrm>
              <a:off x="2822" y="25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325"/>
            <p:cNvSpPr>
              <a:spLocks noChangeShapeType="1"/>
            </p:cNvSpPr>
            <p:nvPr/>
          </p:nvSpPr>
          <p:spPr bwMode="auto">
            <a:xfrm>
              <a:off x="3278"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326"/>
            <p:cNvSpPr>
              <a:spLocks noChangeShapeType="1"/>
            </p:cNvSpPr>
            <p:nvPr/>
          </p:nvSpPr>
          <p:spPr bwMode="auto">
            <a:xfrm>
              <a:off x="2636" y="241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327"/>
            <p:cNvSpPr>
              <a:spLocks noChangeShapeType="1"/>
            </p:cNvSpPr>
            <p:nvPr/>
          </p:nvSpPr>
          <p:spPr bwMode="auto">
            <a:xfrm>
              <a:off x="2942"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328"/>
            <p:cNvSpPr>
              <a:spLocks noChangeShapeType="1"/>
            </p:cNvSpPr>
            <p:nvPr/>
          </p:nvSpPr>
          <p:spPr bwMode="auto">
            <a:xfrm>
              <a:off x="2726" y="246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329"/>
            <p:cNvSpPr>
              <a:spLocks noChangeShapeType="1"/>
            </p:cNvSpPr>
            <p:nvPr/>
          </p:nvSpPr>
          <p:spPr bwMode="auto">
            <a:xfrm>
              <a:off x="2678"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330"/>
            <p:cNvSpPr>
              <a:spLocks noChangeShapeType="1"/>
            </p:cNvSpPr>
            <p:nvPr/>
          </p:nvSpPr>
          <p:spPr bwMode="auto">
            <a:xfrm>
              <a:off x="2798" y="24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331"/>
            <p:cNvSpPr>
              <a:spLocks noChangeShapeType="1"/>
            </p:cNvSpPr>
            <p:nvPr/>
          </p:nvSpPr>
          <p:spPr bwMode="auto">
            <a:xfrm>
              <a:off x="2702" y="24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332"/>
            <p:cNvSpPr>
              <a:spLocks noChangeShapeType="1"/>
            </p:cNvSpPr>
            <p:nvPr/>
          </p:nvSpPr>
          <p:spPr bwMode="auto">
            <a:xfrm>
              <a:off x="2342" y="169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333"/>
            <p:cNvSpPr>
              <a:spLocks noChangeShapeType="1"/>
            </p:cNvSpPr>
            <p:nvPr/>
          </p:nvSpPr>
          <p:spPr bwMode="auto">
            <a:xfrm>
              <a:off x="2354" y="17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334"/>
            <p:cNvSpPr>
              <a:spLocks noChangeShapeType="1"/>
            </p:cNvSpPr>
            <p:nvPr/>
          </p:nvSpPr>
          <p:spPr bwMode="auto">
            <a:xfrm>
              <a:off x="2372" y="176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335"/>
            <p:cNvSpPr>
              <a:spLocks noChangeShapeType="1"/>
            </p:cNvSpPr>
            <p:nvPr/>
          </p:nvSpPr>
          <p:spPr bwMode="auto">
            <a:xfrm>
              <a:off x="2384" y="179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Line 336"/>
            <p:cNvSpPr>
              <a:spLocks noChangeShapeType="1"/>
            </p:cNvSpPr>
            <p:nvPr/>
          </p:nvSpPr>
          <p:spPr bwMode="auto">
            <a:xfrm>
              <a:off x="2330" y="167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Line 337"/>
            <p:cNvSpPr>
              <a:spLocks noChangeShapeType="1"/>
            </p:cNvSpPr>
            <p:nvPr/>
          </p:nvSpPr>
          <p:spPr bwMode="auto">
            <a:xfrm>
              <a:off x="2300" y="162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338"/>
            <p:cNvSpPr>
              <a:spLocks noChangeShapeType="1"/>
            </p:cNvSpPr>
            <p:nvPr/>
          </p:nvSpPr>
          <p:spPr bwMode="auto">
            <a:xfrm>
              <a:off x="2918"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Line 339"/>
            <p:cNvSpPr>
              <a:spLocks noChangeShapeType="1"/>
            </p:cNvSpPr>
            <p:nvPr/>
          </p:nvSpPr>
          <p:spPr bwMode="auto">
            <a:xfrm>
              <a:off x="3146"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340"/>
            <p:cNvSpPr>
              <a:spLocks noChangeShapeType="1"/>
            </p:cNvSpPr>
            <p:nvPr/>
          </p:nvSpPr>
          <p:spPr bwMode="auto">
            <a:xfrm>
              <a:off x="2690" y="24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Line 341"/>
            <p:cNvSpPr>
              <a:spLocks noChangeShapeType="1"/>
            </p:cNvSpPr>
            <p:nvPr/>
          </p:nvSpPr>
          <p:spPr bwMode="auto">
            <a:xfrm>
              <a:off x="2618" y="23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Line 342"/>
            <p:cNvSpPr>
              <a:spLocks noChangeShapeType="1"/>
            </p:cNvSpPr>
            <p:nvPr/>
          </p:nvSpPr>
          <p:spPr bwMode="auto">
            <a:xfrm>
              <a:off x="2930"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Line 343"/>
            <p:cNvSpPr>
              <a:spLocks noChangeShapeType="1"/>
            </p:cNvSpPr>
            <p:nvPr/>
          </p:nvSpPr>
          <p:spPr bwMode="auto">
            <a:xfrm>
              <a:off x="3182"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5" name="Freeform 344"/>
            <p:cNvSpPr>
              <a:spLocks/>
            </p:cNvSpPr>
            <p:nvPr/>
          </p:nvSpPr>
          <p:spPr bwMode="auto">
            <a:xfrm>
              <a:off x="2294" y="1643"/>
              <a:ext cx="1116" cy="1026"/>
            </a:xfrm>
            <a:custGeom>
              <a:avLst/>
              <a:gdLst>
                <a:gd name="T0" fmla="*/ 186 w 186"/>
                <a:gd name="T1" fmla="*/ 169 h 171"/>
                <a:gd name="T2" fmla="*/ 168 w 186"/>
                <a:gd name="T3" fmla="*/ 166 h 171"/>
                <a:gd name="T4" fmla="*/ 147 w 186"/>
                <a:gd name="T5" fmla="*/ 165 h 171"/>
                <a:gd name="T6" fmla="*/ 141 w 186"/>
                <a:gd name="T7" fmla="*/ 163 h 171"/>
                <a:gd name="T8" fmla="*/ 139 w 186"/>
                <a:gd name="T9" fmla="*/ 161 h 171"/>
                <a:gd name="T10" fmla="*/ 137 w 186"/>
                <a:gd name="T11" fmla="*/ 160 h 171"/>
                <a:gd name="T12" fmla="*/ 125 w 186"/>
                <a:gd name="T13" fmla="*/ 158 h 171"/>
                <a:gd name="T14" fmla="*/ 113 w 186"/>
                <a:gd name="T15" fmla="*/ 157 h 171"/>
                <a:gd name="T16" fmla="*/ 110 w 186"/>
                <a:gd name="T17" fmla="*/ 156 h 171"/>
                <a:gd name="T18" fmla="*/ 106 w 186"/>
                <a:gd name="T19" fmla="*/ 155 h 171"/>
                <a:gd name="T20" fmla="*/ 101 w 186"/>
                <a:gd name="T21" fmla="*/ 154 h 171"/>
                <a:gd name="T22" fmla="*/ 93 w 186"/>
                <a:gd name="T23" fmla="*/ 150 h 171"/>
                <a:gd name="T24" fmla="*/ 90 w 186"/>
                <a:gd name="T25" fmla="*/ 147 h 171"/>
                <a:gd name="T26" fmla="*/ 87 w 186"/>
                <a:gd name="T27" fmla="*/ 147 h 171"/>
                <a:gd name="T28" fmla="*/ 84 w 186"/>
                <a:gd name="T29" fmla="*/ 145 h 171"/>
                <a:gd name="T30" fmla="*/ 83 w 186"/>
                <a:gd name="T31" fmla="*/ 144 h 171"/>
                <a:gd name="T32" fmla="*/ 74 w 186"/>
                <a:gd name="T33" fmla="*/ 141 h 171"/>
                <a:gd name="T34" fmla="*/ 72 w 186"/>
                <a:gd name="T35" fmla="*/ 140 h 171"/>
                <a:gd name="T36" fmla="*/ 71 w 186"/>
                <a:gd name="T37" fmla="*/ 137 h 171"/>
                <a:gd name="T38" fmla="*/ 66 w 186"/>
                <a:gd name="T39" fmla="*/ 135 h 171"/>
                <a:gd name="T40" fmla="*/ 60 w 186"/>
                <a:gd name="T41" fmla="*/ 134 h 171"/>
                <a:gd name="T42" fmla="*/ 59 w 186"/>
                <a:gd name="T43" fmla="*/ 132 h 171"/>
                <a:gd name="T44" fmla="*/ 56 w 186"/>
                <a:gd name="T45" fmla="*/ 129 h 171"/>
                <a:gd name="T46" fmla="*/ 55 w 186"/>
                <a:gd name="T47" fmla="*/ 127 h 171"/>
                <a:gd name="T48" fmla="*/ 52 w 186"/>
                <a:gd name="T49" fmla="*/ 125 h 171"/>
                <a:gd name="T50" fmla="*/ 50 w 186"/>
                <a:gd name="T51" fmla="*/ 123 h 171"/>
                <a:gd name="T52" fmla="*/ 46 w 186"/>
                <a:gd name="T53" fmla="*/ 121 h 171"/>
                <a:gd name="T54" fmla="*/ 43 w 186"/>
                <a:gd name="T55" fmla="*/ 119 h 171"/>
                <a:gd name="T56" fmla="*/ 41 w 186"/>
                <a:gd name="T57" fmla="*/ 116 h 171"/>
                <a:gd name="T58" fmla="*/ 40 w 186"/>
                <a:gd name="T59" fmla="*/ 115 h 171"/>
                <a:gd name="T60" fmla="*/ 37 w 186"/>
                <a:gd name="T61" fmla="*/ 106 h 171"/>
                <a:gd name="T62" fmla="*/ 35 w 186"/>
                <a:gd name="T63" fmla="*/ 104 h 171"/>
                <a:gd name="T64" fmla="*/ 34 w 186"/>
                <a:gd name="T65" fmla="*/ 96 h 171"/>
                <a:gd name="T66" fmla="*/ 31 w 186"/>
                <a:gd name="T67" fmla="*/ 92 h 171"/>
                <a:gd name="T68" fmla="*/ 30 w 186"/>
                <a:gd name="T69" fmla="*/ 91 h 171"/>
                <a:gd name="T70" fmla="*/ 28 w 186"/>
                <a:gd name="T71" fmla="*/ 87 h 171"/>
                <a:gd name="T72" fmla="*/ 26 w 186"/>
                <a:gd name="T73" fmla="*/ 83 h 171"/>
                <a:gd name="T74" fmla="*/ 24 w 186"/>
                <a:gd name="T75" fmla="*/ 79 h 171"/>
                <a:gd name="T76" fmla="*/ 22 w 186"/>
                <a:gd name="T77" fmla="*/ 77 h 171"/>
                <a:gd name="T78" fmla="*/ 19 w 186"/>
                <a:gd name="T79" fmla="*/ 73 h 171"/>
                <a:gd name="T80" fmla="*/ 18 w 186"/>
                <a:gd name="T81" fmla="*/ 61 h 171"/>
                <a:gd name="T82" fmla="*/ 16 w 186"/>
                <a:gd name="T83" fmla="*/ 54 h 171"/>
                <a:gd name="T84" fmla="*/ 15 w 186"/>
                <a:gd name="T85" fmla="*/ 42 h 171"/>
                <a:gd name="T86" fmla="*/ 14 w 186"/>
                <a:gd name="T87" fmla="*/ 28 h 171"/>
                <a:gd name="T88" fmla="*/ 12 w 186"/>
                <a:gd name="T89" fmla="*/ 24 h 171"/>
                <a:gd name="T90" fmla="*/ 11 w 186"/>
                <a:gd name="T91" fmla="*/ 19 h 171"/>
                <a:gd name="T92" fmla="*/ 9 w 186"/>
                <a:gd name="T93" fmla="*/ 16 h 171"/>
                <a:gd name="T94" fmla="*/ 8 w 186"/>
                <a:gd name="T95" fmla="*/ 13 h 171"/>
                <a:gd name="T96" fmla="*/ 7 w 186"/>
                <a:gd name="T97" fmla="*/ 12 h 171"/>
                <a:gd name="T98" fmla="*/ 7 w 186"/>
                <a:gd name="T99" fmla="*/ 10 h 171"/>
                <a:gd name="T100" fmla="*/ 5 w 186"/>
                <a:gd name="T101" fmla="*/ 7 h 171"/>
                <a:gd name="T102" fmla="*/ 3 w 186"/>
                <a:gd name="T103" fmla="*/ 6 h 171"/>
                <a:gd name="T104" fmla="*/ 2 w 186"/>
                <a:gd name="T105" fmla="*/ 1 h 171"/>
                <a:gd name="T106" fmla="*/ 0 w 186"/>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71">
                  <a:moveTo>
                    <a:pt x="186" y="171"/>
                  </a:moveTo>
                  <a:lnTo>
                    <a:pt x="186" y="169"/>
                  </a:lnTo>
                  <a:lnTo>
                    <a:pt x="168" y="169"/>
                  </a:lnTo>
                  <a:lnTo>
                    <a:pt x="168" y="166"/>
                  </a:lnTo>
                  <a:lnTo>
                    <a:pt x="147" y="166"/>
                  </a:lnTo>
                  <a:lnTo>
                    <a:pt x="147" y="165"/>
                  </a:lnTo>
                  <a:lnTo>
                    <a:pt x="141" y="165"/>
                  </a:lnTo>
                  <a:lnTo>
                    <a:pt x="141" y="163"/>
                  </a:lnTo>
                  <a:lnTo>
                    <a:pt x="139" y="163"/>
                  </a:lnTo>
                  <a:lnTo>
                    <a:pt x="139" y="161"/>
                  </a:lnTo>
                  <a:lnTo>
                    <a:pt x="137" y="161"/>
                  </a:lnTo>
                  <a:lnTo>
                    <a:pt x="137" y="160"/>
                  </a:lnTo>
                  <a:lnTo>
                    <a:pt x="125" y="160"/>
                  </a:lnTo>
                  <a:lnTo>
                    <a:pt x="125" y="158"/>
                  </a:lnTo>
                  <a:lnTo>
                    <a:pt x="113" y="158"/>
                  </a:lnTo>
                  <a:lnTo>
                    <a:pt x="113" y="157"/>
                  </a:lnTo>
                  <a:lnTo>
                    <a:pt x="110" y="157"/>
                  </a:lnTo>
                  <a:lnTo>
                    <a:pt x="110" y="156"/>
                  </a:lnTo>
                  <a:lnTo>
                    <a:pt x="106" y="156"/>
                  </a:lnTo>
                  <a:lnTo>
                    <a:pt x="106" y="155"/>
                  </a:lnTo>
                  <a:lnTo>
                    <a:pt x="101" y="155"/>
                  </a:lnTo>
                  <a:lnTo>
                    <a:pt x="101" y="154"/>
                  </a:lnTo>
                  <a:lnTo>
                    <a:pt x="93" y="154"/>
                  </a:lnTo>
                  <a:lnTo>
                    <a:pt x="93" y="150"/>
                  </a:lnTo>
                  <a:lnTo>
                    <a:pt x="90" y="150"/>
                  </a:lnTo>
                  <a:lnTo>
                    <a:pt x="90" y="147"/>
                  </a:lnTo>
                  <a:lnTo>
                    <a:pt x="87" y="147"/>
                  </a:lnTo>
                  <a:lnTo>
                    <a:pt x="87" y="147"/>
                  </a:lnTo>
                  <a:lnTo>
                    <a:pt x="84" y="147"/>
                  </a:lnTo>
                  <a:lnTo>
                    <a:pt x="84" y="145"/>
                  </a:lnTo>
                  <a:lnTo>
                    <a:pt x="83" y="145"/>
                  </a:lnTo>
                  <a:lnTo>
                    <a:pt x="83" y="144"/>
                  </a:lnTo>
                  <a:lnTo>
                    <a:pt x="74" y="144"/>
                  </a:lnTo>
                  <a:lnTo>
                    <a:pt x="74" y="141"/>
                  </a:lnTo>
                  <a:lnTo>
                    <a:pt x="72" y="141"/>
                  </a:lnTo>
                  <a:lnTo>
                    <a:pt x="72" y="140"/>
                  </a:lnTo>
                  <a:lnTo>
                    <a:pt x="71" y="140"/>
                  </a:lnTo>
                  <a:lnTo>
                    <a:pt x="71" y="137"/>
                  </a:lnTo>
                  <a:lnTo>
                    <a:pt x="66" y="137"/>
                  </a:lnTo>
                  <a:lnTo>
                    <a:pt x="66" y="135"/>
                  </a:lnTo>
                  <a:lnTo>
                    <a:pt x="60" y="135"/>
                  </a:lnTo>
                  <a:lnTo>
                    <a:pt x="60" y="134"/>
                  </a:lnTo>
                  <a:lnTo>
                    <a:pt x="59" y="134"/>
                  </a:lnTo>
                  <a:lnTo>
                    <a:pt x="59" y="132"/>
                  </a:lnTo>
                  <a:lnTo>
                    <a:pt x="56" y="132"/>
                  </a:lnTo>
                  <a:lnTo>
                    <a:pt x="56" y="129"/>
                  </a:lnTo>
                  <a:lnTo>
                    <a:pt x="55" y="129"/>
                  </a:lnTo>
                  <a:lnTo>
                    <a:pt x="55" y="127"/>
                  </a:lnTo>
                  <a:lnTo>
                    <a:pt x="52" y="127"/>
                  </a:lnTo>
                  <a:lnTo>
                    <a:pt x="52" y="125"/>
                  </a:lnTo>
                  <a:lnTo>
                    <a:pt x="50" y="125"/>
                  </a:lnTo>
                  <a:lnTo>
                    <a:pt x="50" y="123"/>
                  </a:lnTo>
                  <a:lnTo>
                    <a:pt x="46" y="123"/>
                  </a:lnTo>
                  <a:lnTo>
                    <a:pt x="46" y="121"/>
                  </a:lnTo>
                  <a:lnTo>
                    <a:pt x="43" y="121"/>
                  </a:lnTo>
                  <a:lnTo>
                    <a:pt x="43" y="119"/>
                  </a:lnTo>
                  <a:lnTo>
                    <a:pt x="41" y="119"/>
                  </a:lnTo>
                  <a:lnTo>
                    <a:pt x="41" y="116"/>
                  </a:lnTo>
                  <a:lnTo>
                    <a:pt x="40" y="116"/>
                  </a:lnTo>
                  <a:lnTo>
                    <a:pt x="40" y="115"/>
                  </a:lnTo>
                  <a:lnTo>
                    <a:pt x="37" y="115"/>
                  </a:lnTo>
                  <a:lnTo>
                    <a:pt x="37" y="106"/>
                  </a:lnTo>
                  <a:lnTo>
                    <a:pt x="37" y="104"/>
                  </a:lnTo>
                  <a:lnTo>
                    <a:pt x="35" y="104"/>
                  </a:lnTo>
                  <a:lnTo>
                    <a:pt x="35" y="96"/>
                  </a:lnTo>
                  <a:lnTo>
                    <a:pt x="34" y="96"/>
                  </a:lnTo>
                  <a:lnTo>
                    <a:pt x="34" y="92"/>
                  </a:lnTo>
                  <a:lnTo>
                    <a:pt x="31" y="92"/>
                  </a:lnTo>
                  <a:lnTo>
                    <a:pt x="31" y="91"/>
                  </a:lnTo>
                  <a:lnTo>
                    <a:pt x="30" y="91"/>
                  </a:lnTo>
                  <a:lnTo>
                    <a:pt x="30" y="87"/>
                  </a:lnTo>
                  <a:lnTo>
                    <a:pt x="28" y="87"/>
                  </a:lnTo>
                  <a:lnTo>
                    <a:pt x="28" y="83"/>
                  </a:lnTo>
                  <a:lnTo>
                    <a:pt x="26" y="83"/>
                  </a:lnTo>
                  <a:lnTo>
                    <a:pt x="26" y="79"/>
                  </a:lnTo>
                  <a:lnTo>
                    <a:pt x="24" y="79"/>
                  </a:lnTo>
                  <a:lnTo>
                    <a:pt x="24" y="77"/>
                  </a:lnTo>
                  <a:lnTo>
                    <a:pt x="22" y="77"/>
                  </a:lnTo>
                  <a:lnTo>
                    <a:pt x="22" y="73"/>
                  </a:lnTo>
                  <a:lnTo>
                    <a:pt x="19" y="73"/>
                  </a:lnTo>
                  <a:lnTo>
                    <a:pt x="19" y="61"/>
                  </a:lnTo>
                  <a:lnTo>
                    <a:pt x="18" y="61"/>
                  </a:lnTo>
                  <a:lnTo>
                    <a:pt x="18" y="54"/>
                  </a:lnTo>
                  <a:lnTo>
                    <a:pt x="16" y="54"/>
                  </a:lnTo>
                  <a:lnTo>
                    <a:pt x="16" y="42"/>
                  </a:lnTo>
                  <a:lnTo>
                    <a:pt x="15" y="42"/>
                  </a:lnTo>
                  <a:lnTo>
                    <a:pt x="15" y="28"/>
                  </a:lnTo>
                  <a:lnTo>
                    <a:pt x="14" y="28"/>
                  </a:lnTo>
                  <a:lnTo>
                    <a:pt x="14" y="24"/>
                  </a:lnTo>
                  <a:lnTo>
                    <a:pt x="12" y="24"/>
                  </a:lnTo>
                  <a:lnTo>
                    <a:pt x="12" y="19"/>
                  </a:lnTo>
                  <a:lnTo>
                    <a:pt x="11" y="19"/>
                  </a:lnTo>
                  <a:lnTo>
                    <a:pt x="11" y="16"/>
                  </a:lnTo>
                  <a:lnTo>
                    <a:pt x="9" y="16"/>
                  </a:lnTo>
                  <a:lnTo>
                    <a:pt x="9" y="13"/>
                  </a:lnTo>
                  <a:lnTo>
                    <a:pt x="8" y="13"/>
                  </a:lnTo>
                  <a:lnTo>
                    <a:pt x="8" y="12"/>
                  </a:lnTo>
                  <a:lnTo>
                    <a:pt x="7" y="12"/>
                  </a:lnTo>
                  <a:lnTo>
                    <a:pt x="7" y="10"/>
                  </a:lnTo>
                  <a:lnTo>
                    <a:pt x="7" y="10"/>
                  </a:lnTo>
                  <a:lnTo>
                    <a:pt x="7" y="7"/>
                  </a:lnTo>
                  <a:lnTo>
                    <a:pt x="5" y="7"/>
                  </a:lnTo>
                  <a:lnTo>
                    <a:pt x="5" y="6"/>
                  </a:lnTo>
                  <a:lnTo>
                    <a:pt x="3" y="6"/>
                  </a:lnTo>
                  <a:lnTo>
                    <a:pt x="3" y="1"/>
                  </a:lnTo>
                  <a:lnTo>
                    <a:pt x="2" y="1"/>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85751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Pembrolizumab versus chimiothérapie en traitement de 2</a:t>
            </a:r>
            <a:r>
              <a:rPr lang="fr-FR" baseline="30000" dirty="0" smtClean="0"/>
              <a:t>e</a:t>
            </a:r>
            <a:r>
              <a:rPr lang="fr-FR" dirty="0" smtClean="0"/>
              <a:t> ligne du cancer de l'</a:t>
            </a:r>
            <a:r>
              <a:rPr lang="fr-FR" dirty="0" err="1" smtClean="0"/>
              <a:t>oesophage</a:t>
            </a:r>
            <a:r>
              <a:rPr lang="fr-FR" dirty="0" smtClean="0"/>
              <a:t> avancé: étude de phase III KEYNOTE-181 </a:t>
            </a:r>
            <a:br>
              <a:rPr lang="fr-FR" dirty="0" smtClean="0"/>
            </a:br>
            <a:r>
              <a:rPr lang="fr-FR" dirty="0" smtClean="0"/>
              <a:t>– </a:t>
            </a:r>
            <a:r>
              <a:rPr lang="fr-FR" dirty="0" err="1" smtClean="0"/>
              <a:t>Kojima</a:t>
            </a:r>
            <a:r>
              <a:rPr lang="fr-FR" dirty="0" smtClean="0"/>
              <a:t> T, et al</a:t>
            </a:r>
            <a:endParaRPr lang="fr-FR" dirty="0"/>
          </a:p>
        </p:txBody>
      </p:sp>
      <p:sp>
        <p:nvSpPr>
          <p:cNvPr id="3" name="Content Placeholder 2"/>
          <p:cNvSpPr>
            <a:spLocks noGrp="1"/>
          </p:cNvSpPr>
          <p:nvPr>
            <p:ph idx="1"/>
          </p:nvPr>
        </p:nvSpPr>
        <p:spPr>
          <a:xfrm>
            <a:off x="365124" y="1254035"/>
            <a:ext cx="8643965" cy="4746172"/>
          </a:xfrm>
        </p:spPr>
        <p:txBody>
          <a:bodyPr/>
          <a:lstStyle/>
          <a:p>
            <a:pPr marL="0" indent="0">
              <a:buNone/>
            </a:pPr>
            <a:r>
              <a:rPr lang="fr-FR" b="1" dirty="0" smtClean="0"/>
              <a:t>Résultats </a:t>
            </a:r>
          </a:p>
          <a:p>
            <a:pPr marL="0" indent="0">
              <a:spcBef>
                <a:spcPts val="21000"/>
              </a:spcBef>
              <a:buNone/>
            </a:pPr>
            <a:r>
              <a:rPr lang="fr-FR" b="1" dirty="0" smtClean="0"/>
              <a:t>Conclusions</a:t>
            </a:r>
          </a:p>
          <a:p>
            <a:pPr>
              <a:spcAft>
                <a:spcPts val="200"/>
              </a:spcAft>
            </a:pPr>
            <a:r>
              <a:rPr lang="fr-FR" b="1" dirty="0" smtClean="0"/>
              <a:t>Chez les patients avec cancer métastatique de l'</a:t>
            </a:r>
            <a:r>
              <a:rPr lang="fr-FR" b="1" dirty="0" err="1" smtClean="0"/>
              <a:t>oesophage</a:t>
            </a:r>
            <a:r>
              <a:rPr lang="fr-FR" b="1" dirty="0" smtClean="0"/>
              <a:t> et PD-L1 CPS ≥10 ayant progressé après une ligne de traitement, le pembrolizumab a apporté une amélioration significative de la SG et un TRO plus élevé par rapport à la chimiothérapie</a:t>
            </a:r>
          </a:p>
          <a:p>
            <a:pPr>
              <a:spcAft>
                <a:spcPts val="200"/>
              </a:spcAft>
            </a:pPr>
            <a:r>
              <a:rPr lang="fr-FR" b="1" dirty="0" smtClean="0"/>
              <a:t>Le profil de tolérance du pembrolizumab a été plus favorable que celui de la chimiothérapie</a:t>
            </a:r>
          </a:p>
          <a:p>
            <a:pPr>
              <a:spcAft>
                <a:spcPts val="200"/>
              </a:spcAft>
            </a:pPr>
            <a:r>
              <a:rPr lang="fr-FR" b="1" dirty="0" smtClean="0"/>
              <a:t>Chez les patients avec cancer métastatique de l'</a:t>
            </a:r>
            <a:r>
              <a:rPr lang="fr-FR" b="1" dirty="0" err="1" smtClean="0"/>
              <a:t>oesophage</a:t>
            </a:r>
            <a:r>
              <a:rPr lang="fr-FR" b="1" dirty="0" smtClean="0"/>
              <a:t> et PD-L1 CPS ≥10, le pembrolizumab peut être un nouveau standard de 2</a:t>
            </a:r>
            <a:r>
              <a:rPr lang="fr-FR" b="1" baseline="30000" dirty="0" smtClean="0"/>
              <a:t>e</a:t>
            </a:r>
            <a:r>
              <a:rPr lang="fr-FR" b="1" dirty="0" smtClean="0"/>
              <a:t> ligne</a:t>
            </a:r>
            <a:endParaRPr lang="fr-FR" b="1" dirty="0"/>
          </a:p>
        </p:txBody>
      </p:sp>
      <p:sp>
        <p:nvSpPr>
          <p:cNvPr id="5" name="Text Placeholder 4"/>
          <p:cNvSpPr>
            <a:spLocks noGrp="1"/>
          </p:cNvSpPr>
          <p:nvPr>
            <p:ph type="body" sz="quarter" idx="11"/>
          </p:nvPr>
        </p:nvSpPr>
        <p:spPr/>
        <p:txBody>
          <a:bodyPr/>
          <a:lstStyle/>
          <a:p>
            <a:r>
              <a:rPr lang="fr-FR" dirty="0" err="1" smtClean="0"/>
              <a:t>Kojima</a:t>
            </a:r>
            <a:r>
              <a:rPr lang="fr-FR" dirty="0" smtClean="0"/>
              <a:t> T, et al, J Clin </a:t>
            </a:r>
            <a:r>
              <a:rPr lang="fr-FR" dirty="0" err="1" smtClean="0"/>
              <a:t>Oncol</a:t>
            </a:r>
            <a:r>
              <a:rPr lang="fr-FR" dirty="0" smtClean="0"/>
              <a:t> 2019;37(</a:t>
            </a:r>
            <a:r>
              <a:rPr lang="fr-FR" dirty="0" err="1" smtClean="0"/>
              <a:t>Suppl</a:t>
            </a:r>
            <a:r>
              <a:rPr lang="fr-FR" dirty="0" smtClean="0"/>
              <a:t>):</a:t>
            </a:r>
            <a:r>
              <a:rPr lang="fr-FR" dirty="0" err="1" smtClean="0"/>
              <a:t>Abstr</a:t>
            </a:r>
            <a:r>
              <a:rPr lang="fr-FR" dirty="0" smtClean="0"/>
              <a:t> 2</a:t>
            </a:r>
            <a:endParaRPr lang="fr-FR" dirty="0"/>
          </a:p>
        </p:txBody>
      </p:sp>
      <p:graphicFrame>
        <p:nvGraphicFramePr>
          <p:cNvPr id="6" name="Table 5"/>
          <p:cNvGraphicFramePr>
            <a:graphicFrameLocks noGrp="1"/>
          </p:cNvGraphicFramePr>
          <p:nvPr>
            <p:extLst>
              <p:ext uri="{D42A27DB-BD31-4B8C-83A1-F6EECF244321}">
                <p14:modId xmlns:p14="http://schemas.microsoft.com/office/powerpoint/2010/main" val="1106836788"/>
              </p:ext>
            </p:extLst>
          </p:nvPr>
        </p:nvGraphicFramePr>
        <p:xfrm>
          <a:off x="450273" y="2748286"/>
          <a:ext cx="8243454" cy="1426800"/>
        </p:xfrm>
        <a:graphic>
          <a:graphicData uri="http://schemas.openxmlformats.org/drawingml/2006/table">
            <a:tbl>
              <a:tblPr firstRow="1" bandRow="1">
                <a:tableStyleId>{69012ECD-51FC-41F1-AA8D-1B2483CD663E}</a:tableStyleId>
              </a:tblPr>
              <a:tblGrid>
                <a:gridCol w="2701636">
                  <a:extLst>
                    <a:ext uri="{9D8B030D-6E8A-4147-A177-3AD203B41FA5}">
                      <a16:colId xmlns:a16="http://schemas.microsoft.com/office/drawing/2014/main" val="3738378432"/>
                    </a:ext>
                  </a:extLst>
                </a:gridCol>
                <a:gridCol w="2840182">
                  <a:extLst>
                    <a:ext uri="{9D8B030D-6E8A-4147-A177-3AD203B41FA5}">
                      <a16:colId xmlns:a16="http://schemas.microsoft.com/office/drawing/2014/main" val="3733704063"/>
                    </a:ext>
                  </a:extLst>
                </a:gridCol>
                <a:gridCol w="2701636">
                  <a:extLst>
                    <a:ext uri="{9D8B030D-6E8A-4147-A177-3AD203B41FA5}">
                      <a16:colId xmlns:a16="http://schemas.microsoft.com/office/drawing/2014/main" val="3910278064"/>
                    </a:ext>
                  </a:extLst>
                </a:gridCol>
              </a:tblGrid>
              <a:tr h="174567">
                <a:tc>
                  <a:txBody>
                    <a:bodyPr/>
                    <a:lstStyle/>
                    <a:p>
                      <a:r>
                        <a:rPr lang="fr-FR" sz="1400" noProof="0" dirty="0" smtClean="0">
                          <a:solidFill>
                            <a:schemeClr val="tx2"/>
                          </a:solidFill>
                        </a:rPr>
                        <a:t>EILTs, n (%)</a:t>
                      </a:r>
                      <a:endParaRPr lang="fr-FR" sz="1400" noProof="0" dirty="0">
                        <a:solidFill>
                          <a:schemeClr val="tx2"/>
                        </a:solidFill>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Pembrolizumab</a:t>
                      </a:r>
                      <a:r>
                        <a:rPr lang="fr-FR" sz="1400" baseline="0" noProof="0" dirty="0" smtClean="0">
                          <a:solidFill>
                            <a:schemeClr val="tx2"/>
                          </a:solidFill>
                        </a:rPr>
                        <a:t> (n=314)</a:t>
                      </a:r>
                      <a:endParaRPr lang="fr-FR" sz="1400" noProof="0" dirty="0">
                        <a:solidFill>
                          <a:schemeClr val="tx2"/>
                        </a:solidFill>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Chimiothérapie (n=296)</a:t>
                      </a:r>
                      <a:endParaRPr lang="fr-FR" sz="1400" noProof="0" dirty="0">
                        <a:solidFill>
                          <a:schemeClr val="tx2"/>
                        </a:solidFill>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96735">
                <a:tc>
                  <a:txBody>
                    <a:bodyPr/>
                    <a:lstStyle/>
                    <a:p>
                      <a:r>
                        <a:rPr lang="fr-FR" sz="1400" noProof="0" dirty="0" smtClean="0"/>
                        <a:t>Liés au traitement</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202 (64,3)</a:t>
                      </a:r>
                      <a:endParaRPr lang="fr-FR"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255 (86,1)</a:t>
                      </a:r>
                      <a:endParaRPr lang="fr-FR"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21237">
                <a:tc>
                  <a:txBody>
                    <a:bodyPr/>
                    <a:lstStyle/>
                    <a:p>
                      <a:pPr marL="179388" indent="0"/>
                      <a:r>
                        <a:rPr lang="fr-FR" sz="1400" noProof="0" dirty="0" smtClean="0"/>
                        <a:t>Grade 3–5 </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57 (18,2)</a:t>
                      </a:r>
                      <a:endParaRPr lang="fr-FR"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121 (40,9)</a:t>
                      </a:r>
                      <a:endParaRPr lang="fr-FR"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179388" indent="0"/>
                      <a:r>
                        <a:rPr lang="fr-FR" sz="1400" noProof="0" dirty="0" smtClean="0"/>
                        <a:t>Provoquant l’arrêt</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19 (6,1)</a:t>
                      </a:r>
                      <a:endParaRPr lang="fr-FR"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19 (6,4)</a:t>
                      </a:r>
                      <a:endParaRPr lang="fr-FR"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05153">
                <a:tc>
                  <a:txBody>
                    <a:bodyPr/>
                    <a:lstStyle/>
                    <a:p>
                      <a:pPr marL="179388" indent="0"/>
                      <a:r>
                        <a:rPr lang="fr-FR" sz="1400" noProof="0" dirty="0" smtClean="0"/>
                        <a:t>Provoquant le décès</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5 (1,5)</a:t>
                      </a:r>
                      <a:endParaRPr lang="fr-FR"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5 (1,7)</a:t>
                      </a:r>
                      <a:endParaRPr lang="fr-FR"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96577565"/>
              </p:ext>
            </p:extLst>
          </p:nvPr>
        </p:nvGraphicFramePr>
        <p:xfrm>
          <a:off x="450273" y="1541033"/>
          <a:ext cx="8243454" cy="1141440"/>
        </p:xfrm>
        <a:graphic>
          <a:graphicData uri="http://schemas.openxmlformats.org/drawingml/2006/table">
            <a:tbl>
              <a:tblPr firstRow="1" bandRow="1">
                <a:tableStyleId>{69012ECD-51FC-41F1-AA8D-1B2483CD663E}</a:tableStyleId>
              </a:tblPr>
              <a:tblGrid>
                <a:gridCol w="2210481">
                  <a:extLst>
                    <a:ext uri="{9D8B030D-6E8A-4147-A177-3AD203B41FA5}">
                      <a16:colId xmlns:a16="http://schemas.microsoft.com/office/drawing/2014/main" val="3738378432"/>
                    </a:ext>
                  </a:extLst>
                </a:gridCol>
                <a:gridCol w="2323476">
                  <a:extLst>
                    <a:ext uri="{9D8B030D-6E8A-4147-A177-3AD203B41FA5}">
                      <a16:colId xmlns:a16="http://schemas.microsoft.com/office/drawing/2014/main" val="3733704063"/>
                    </a:ext>
                  </a:extLst>
                </a:gridCol>
                <a:gridCol w="2323476">
                  <a:extLst>
                    <a:ext uri="{9D8B030D-6E8A-4147-A177-3AD203B41FA5}">
                      <a16:colId xmlns:a16="http://schemas.microsoft.com/office/drawing/2014/main" val="3910278064"/>
                    </a:ext>
                  </a:extLst>
                </a:gridCol>
                <a:gridCol w="1386021">
                  <a:extLst>
                    <a:ext uri="{9D8B030D-6E8A-4147-A177-3AD203B41FA5}">
                      <a16:colId xmlns:a16="http://schemas.microsoft.com/office/drawing/2014/main" val="2893290648"/>
                    </a:ext>
                  </a:extLst>
                </a:gridCol>
              </a:tblGrid>
              <a:tr h="122876">
                <a:tc>
                  <a:txBody>
                    <a:bodyPr/>
                    <a:lstStyle/>
                    <a:p>
                      <a:r>
                        <a:rPr lang="fr-FR" sz="1400" noProof="0" dirty="0" smtClean="0">
                          <a:solidFill>
                            <a:schemeClr val="tx2"/>
                          </a:solidFill>
                          <a:latin typeface="+mn-lt"/>
                        </a:rPr>
                        <a:t>TRO, %</a:t>
                      </a:r>
                      <a:endParaRPr lang="fr-FR" sz="1400" noProof="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Pembrolizumab</a:t>
                      </a:r>
                      <a:endParaRPr lang="fr-FR"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Chimiothérapie</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p</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82289">
                <a:tc>
                  <a:txBody>
                    <a:bodyPr/>
                    <a:lstStyle/>
                    <a:p>
                      <a:r>
                        <a:rPr lang="fr-FR" sz="1400" baseline="0" noProof="0" dirty="0" smtClean="0">
                          <a:latin typeface="+mn-lt"/>
                        </a:rPr>
                        <a:t>Population totale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13,1</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6,7</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0,0037</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66752">
                <a:tc>
                  <a:txBody>
                    <a:bodyPr/>
                    <a:lstStyle/>
                    <a:p>
                      <a:pPr marL="0" indent="0"/>
                      <a:r>
                        <a:rPr lang="fr-FR" sz="1400" noProof="0" dirty="0" smtClean="0">
                          <a:latin typeface="+mn-lt"/>
                        </a:rPr>
                        <a:t>PD-L1 CPS </a:t>
                      </a:r>
                      <a:r>
                        <a:rPr lang="fr-FR" sz="1400" noProof="0" dirty="0" smtClean="0">
                          <a:latin typeface="+mn-lt"/>
                          <a:cs typeface="Arial" panose="020B0604020202020204" pitchFamily="34" charset="0"/>
                        </a:rPr>
                        <a:t>≥</a:t>
                      </a:r>
                      <a:r>
                        <a:rPr lang="fr-FR" sz="1400" noProof="0" dirty="0" smtClean="0">
                          <a:latin typeface="+mn-lt"/>
                        </a:rPr>
                        <a:t>10</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21,5</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6,1</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0,0006</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43720">
                <a:tc>
                  <a:txBody>
                    <a:bodyPr/>
                    <a:lstStyle/>
                    <a:p>
                      <a:pPr marL="0" indent="0"/>
                      <a:r>
                        <a:rPr lang="fr-FR" sz="1400" noProof="0" dirty="0" smtClean="0">
                          <a:latin typeface="+mn-lt"/>
                        </a:rPr>
                        <a:t>CE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16,7</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7,4</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0,0022</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bl>
          </a:graphicData>
        </a:graphic>
      </p:graphicFrame>
    </p:spTree>
    <p:extLst>
      <p:ext uri="{BB962C8B-B14F-4D97-AF65-F5344CB8AC3E}">
        <p14:creationId xmlns:p14="http://schemas.microsoft.com/office/powerpoint/2010/main" val="143826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 Etude de phase 3, randomisée en double aveugle contrôlée par placebo évaluant l’efficacité et la tolérance de l’</a:t>
            </a:r>
            <a:r>
              <a:rPr lang="fr-FR" dirty="0" err="1" smtClean="0"/>
              <a:t>andecaliximab</a:t>
            </a:r>
            <a:r>
              <a:rPr lang="fr-FR" dirty="0" smtClean="0"/>
              <a:t> combiné à mFOLFOX6 en traitement de 1</a:t>
            </a:r>
            <a:r>
              <a:rPr lang="fr-FR" baseline="30000" dirty="0" smtClean="0"/>
              <a:t>e</a:t>
            </a:r>
            <a:r>
              <a:rPr lang="fr-FR" dirty="0" smtClean="0"/>
              <a:t> ligne des patients avec adénocarcinome avancé de l’estomac ou de la JGO (GAMMA-1) – Shah MA,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l’</a:t>
            </a:r>
            <a:r>
              <a:rPr lang="fr-FR" dirty="0" err="1" smtClean="0"/>
              <a:t>andecaliximab</a:t>
            </a:r>
            <a:r>
              <a:rPr lang="fr-FR" dirty="0" smtClean="0"/>
              <a:t>, un inhibiteur de MMP9, combiné à mFOLFOX6 chez les patients avec </a:t>
            </a:r>
            <a:r>
              <a:rPr lang="fr-FR" dirty="0"/>
              <a:t>adénocarcinome </a:t>
            </a:r>
            <a:r>
              <a:rPr lang="fr-FR" dirty="0" smtClean="0"/>
              <a:t>avancé de l’estomac ou de la JGO</a:t>
            </a:r>
            <a:endParaRPr lang="fr-FR" dirty="0"/>
          </a:p>
        </p:txBody>
      </p:sp>
      <p:sp>
        <p:nvSpPr>
          <p:cNvPr id="4" name="Text Placeholder 3"/>
          <p:cNvSpPr>
            <a:spLocks noGrp="1"/>
          </p:cNvSpPr>
          <p:nvPr>
            <p:ph type="body" sz="quarter" idx="10"/>
          </p:nvPr>
        </p:nvSpPr>
        <p:spPr/>
        <p:txBody>
          <a:bodyPr/>
          <a:lstStyle/>
          <a:p>
            <a:r>
              <a:rPr lang="fr-FR" dirty="0" smtClean="0"/>
              <a:t>*oxaliplatine J1, 15 suivi de leucovorine + 5FU J1, 15 de cycles de 28 jours</a:t>
            </a:r>
            <a:endParaRPr lang="fr-FR" dirty="0"/>
          </a:p>
        </p:txBody>
      </p:sp>
      <p:sp>
        <p:nvSpPr>
          <p:cNvPr id="5" name="Text Placeholder 4"/>
          <p:cNvSpPr>
            <a:spLocks noGrp="1"/>
          </p:cNvSpPr>
          <p:nvPr>
            <p:ph type="body" sz="quarter" idx="11"/>
          </p:nvPr>
        </p:nvSpPr>
        <p:spPr/>
        <p:txBody>
          <a:bodyPr/>
          <a:lstStyle/>
          <a:p>
            <a:r>
              <a:rPr lang="fr-FR" smtClean="0"/>
              <a:t>Shah MA, et al, J Clin Oncol 2019;37(Suppl):Abstr 4</a:t>
            </a:r>
            <a:endParaRPr lang="fr-F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smtClean="0"/>
          </a:p>
          <a:p>
            <a:pPr marL="0" indent="0">
              <a:buClr>
                <a:srgbClr val="043882"/>
              </a:buClr>
              <a:buFontTx/>
              <a:buNone/>
            </a:pPr>
            <a:endParaRPr lang="fr-FR" dirty="0"/>
          </a:p>
        </p:txBody>
      </p:sp>
      <p:sp>
        <p:nvSpPr>
          <p:cNvPr id="8" name="Oval 14"/>
          <p:cNvSpPr>
            <a:spLocks noChangeArrowheads="1"/>
          </p:cNvSpPr>
          <p:nvPr/>
        </p:nvSpPr>
        <p:spPr bwMode="auto">
          <a:xfrm>
            <a:off x="3703880" y="34188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866235" y="2891381"/>
            <a:ext cx="656899" cy="398013"/>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944949" y="2310481"/>
            <a:ext cx="1060453" cy="90291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sp>
        <p:nvSpPr>
          <p:cNvPr id="11" name="Content Placeholder 26"/>
          <p:cNvSpPr txBox="1">
            <a:spLocks/>
          </p:cNvSpPr>
          <p:nvPr/>
        </p:nvSpPr>
        <p:spPr bwMode="auto">
          <a:xfrm>
            <a:off x="4601248" y="3171826"/>
            <a:ext cx="4188991"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ECOG PS</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Région (Amérique latine vs. reste du monde)</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Site tumeur primitive (estomac vs. JGO)</a:t>
            </a:r>
            <a:endParaRPr lang="fr-FR"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a:off x="3446315" y="3710936"/>
            <a:ext cx="257565"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647354" y="2761936"/>
            <a:ext cx="29759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393691" y="2351568"/>
            <a:ext cx="325366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Andecaliximab 800 mg iv + mFOLFOX6* </a:t>
            </a:r>
            <a:r>
              <a:rPr lang="fr-FR" altLang="zh-CN" dirty="0">
                <a:solidFill>
                  <a:srgbClr val="FFFFFF"/>
                </a:solidFill>
                <a:ea typeface="SimSun" pitchFamily="2" charset="-122"/>
              </a:rPr>
              <a:t>J</a:t>
            </a:r>
            <a:r>
              <a:rPr lang="fr-FR" altLang="zh-CN" dirty="0" smtClean="0">
                <a:solidFill>
                  <a:srgbClr val="FFFFFF"/>
                </a:solidFill>
                <a:ea typeface="SimSun" pitchFamily="2" charset="-122"/>
              </a:rPr>
              <a:t>1, 15 /4S</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(n=218)</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142858" y="2693478"/>
            <a:ext cx="3303457" cy="203491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Adénocarcinome de l’estomac ou JGO, inopérable, localement avancé ou métastatique HER2 négatif</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Naïf de traitement</a:t>
            </a:r>
          </a:p>
          <a:p>
            <a:pPr defTabSz="892175" eaLnBrk="0" hangingPunct="0">
              <a:spcAft>
                <a:spcPct val="30000"/>
              </a:spcAft>
              <a:defRPr/>
            </a:pPr>
            <a:r>
              <a:rPr lang="fr-FR" altLang="zh-CN" sz="1600" dirty="0" smtClean="0">
                <a:solidFill>
                  <a:srgbClr val="FFFFFF"/>
                </a:solidFill>
                <a:ea typeface="SimSun" pitchFamily="2" charset="-122"/>
              </a:rPr>
              <a:t>(n=432)</a:t>
            </a:r>
          </a:p>
        </p:txBody>
      </p:sp>
      <p:cxnSp>
        <p:nvCxnSpPr>
          <p:cNvPr id="16" name="AutoShape 16"/>
          <p:cNvCxnSpPr>
            <a:cxnSpLocks noChangeShapeType="1"/>
            <a:stCxn id="8" idx="4"/>
            <a:endCxn id="19" idx="1"/>
          </p:cNvCxnSpPr>
          <p:nvPr/>
        </p:nvCxnSpPr>
        <p:spPr bwMode="auto">
          <a:xfrm rot="16200000" flipH="1">
            <a:off x="3834682" y="4164032"/>
            <a:ext cx="720006" cy="398014"/>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4" idx="1"/>
          </p:cNvCxnSpPr>
          <p:nvPr/>
        </p:nvCxnSpPr>
        <p:spPr bwMode="auto">
          <a:xfrm>
            <a:off x="7645436" y="4723042"/>
            <a:ext cx="269083"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393692" y="4312674"/>
            <a:ext cx="325174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Placebo + </a:t>
            </a:r>
            <a:br>
              <a:rPr lang="fr-FR" altLang="zh-CN" dirty="0" smtClean="0">
                <a:ea typeface="SimSun" pitchFamily="2" charset="-122"/>
              </a:rPr>
            </a:br>
            <a:r>
              <a:rPr lang="fr-FR" altLang="zh-CN" dirty="0" smtClean="0">
                <a:ea typeface="SimSun" pitchFamily="2" charset="-122"/>
              </a:rPr>
              <a:t>mFOLFOX6* J1, 15 /4S</a:t>
            </a:r>
            <a:br>
              <a:rPr lang="fr-FR" altLang="zh-CN" dirty="0" smtClean="0">
                <a:ea typeface="SimSun" pitchFamily="2" charset="-122"/>
              </a:rPr>
            </a:br>
            <a:r>
              <a:rPr lang="fr-FR" altLang="zh-CN" dirty="0" smtClean="0">
                <a:ea typeface="SimSun" pitchFamily="2" charset="-122"/>
              </a:rPr>
              <a:t>(n=214)</a:t>
            </a:r>
            <a:endParaRPr lang="fr-FR" altLang="zh-CN" sz="1200" dirty="0">
              <a:ea typeface="SimSun" pitchFamily="2" charset="-122"/>
            </a:endParaRPr>
          </a:p>
        </p:txBody>
      </p:sp>
      <p:sp>
        <p:nvSpPr>
          <p:cNvPr id="20" name="Content Placeholder 26"/>
          <p:cNvSpPr txBox="1">
            <a:spLocks/>
          </p:cNvSpPr>
          <p:nvPr/>
        </p:nvSpPr>
        <p:spPr>
          <a:xfrm>
            <a:off x="4278313"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smtClean="0"/>
              <a:t>, TRO (RECIST v1,1), tolérance</a:t>
            </a:r>
            <a:endParaRPr lang="fr-FR" dirty="0"/>
          </a:p>
        </p:txBody>
      </p:sp>
      <p:sp>
        <p:nvSpPr>
          <p:cNvPr id="24" name="AutoShape 12"/>
          <p:cNvSpPr>
            <a:spLocks noChangeArrowheads="1"/>
          </p:cNvSpPr>
          <p:nvPr/>
        </p:nvSpPr>
        <p:spPr bwMode="auto">
          <a:xfrm>
            <a:off x="7914519" y="4271587"/>
            <a:ext cx="1060453" cy="90291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ea typeface="SimSun" pitchFamily="2" charset="-122"/>
              </a:rPr>
              <a:t>Prog/</a:t>
            </a:r>
            <a:br>
              <a:rPr lang="fr-FR" altLang="zh-CN" b="1" dirty="0">
                <a:solidFill>
                  <a:srgbClr val="FFFFFF"/>
                </a:solidFill>
                <a:ea typeface="SimSun" pitchFamily="2" charset="-122"/>
              </a:rPr>
            </a:br>
            <a:r>
              <a:rPr lang="fr-FR" altLang="zh-CN" b="1" dirty="0">
                <a:solidFill>
                  <a:srgbClr val="FFFFFF"/>
                </a:solidFill>
                <a:ea typeface="SimSun" pitchFamily="2" charset="-122"/>
              </a:rPr>
              <a:t>toxicité/</a:t>
            </a:r>
            <a:br>
              <a:rPr lang="fr-FR" altLang="zh-CN" b="1" dirty="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spTree>
    <p:extLst>
      <p:ext uri="{BB962C8B-B14F-4D97-AF65-F5344CB8AC3E}">
        <p14:creationId xmlns:p14="http://schemas.microsoft.com/office/powerpoint/2010/main" val="57332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 Etude de phase 3, randomisée en double aveugle contrôlée par placebo évaluant l’efficacité et la tolérance de l’</a:t>
            </a:r>
            <a:r>
              <a:rPr lang="fr-FR" dirty="0" err="1" smtClean="0"/>
              <a:t>andecaliximab</a:t>
            </a:r>
            <a:r>
              <a:rPr lang="fr-FR" dirty="0" smtClean="0"/>
              <a:t> combiné à mFOLFOX6 en traitement de 1</a:t>
            </a:r>
            <a:r>
              <a:rPr lang="fr-FR" baseline="30000" dirty="0" smtClean="0"/>
              <a:t>e</a:t>
            </a:r>
            <a:r>
              <a:rPr lang="fr-FR" dirty="0" smtClean="0"/>
              <a:t> ligne des patients avec adénocarcinome avancé de l’estomac ou de la JGO (GAMMA-1) – Shah MA,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Shah MA, et al, J Clin Oncol 2019;37(Suppl):Abstr 4</a:t>
            </a:r>
            <a:endParaRPr lang="fr-FR"/>
          </a:p>
        </p:txBody>
      </p:sp>
      <p:sp>
        <p:nvSpPr>
          <p:cNvPr id="8" name="TextBox 7"/>
          <p:cNvSpPr txBox="1"/>
          <p:nvPr/>
        </p:nvSpPr>
        <p:spPr>
          <a:xfrm>
            <a:off x="2218651" y="1634839"/>
            <a:ext cx="518178" cy="369332"/>
          </a:xfrm>
          <a:prstGeom prst="rect">
            <a:avLst/>
          </a:prstGeom>
          <a:noFill/>
        </p:spPr>
        <p:txBody>
          <a:bodyPr wrap="none" rtlCol="0">
            <a:spAutoFit/>
          </a:bodyPr>
          <a:lstStyle/>
          <a:p>
            <a:r>
              <a:rPr lang="fr-FR" b="1" dirty="0" smtClean="0"/>
              <a:t>SG</a:t>
            </a:r>
            <a:endParaRPr lang="fr-FR" b="1" dirty="0"/>
          </a:p>
        </p:txBody>
      </p:sp>
      <p:sp>
        <p:nvSpPr>
          <p:cNvPr id="9" name="TextBox 8"/>
          <p:cNvSpPr txBox="1"/>
          <p:nvPr/>
        </p:nvSpPr>
        <p:spPr>
          <a:xfrm>
            <a:off x="6053813" y="1620984"/>
            <a:ext cx="2531875" cy="369332"/>
          </a:xfrm>
          <a:prstGeom prst="rect">
            <a:avLst/>
          </a:prstGeom>
          <a:noFill/>
        </p:spPr>
        <p:txBody>
          <a:bodyPr wrap="none" rtlCol="0">
            <a:spAutoFit/>
          </a:bodyPr>
          <a:lstStyle/>
          <a:p>
            <a:r>
              <a:rPr lang="fr-FR" b="1" dirty="0" smtClean="0"/>
              <a:t>SG par sous-groupes</a:t>
            </a:r>
            <a:endParaRPr lang="fr-FR" b="1" dirty="0"/>
          </a:p>
        </p:txBody>
      </p:sp>
      <p:grpSp>
        <p:nvGrpSpPr>
          <p:cNvPr id="10" name="Group 9"/>
          <p:cNvGrpSpPr/>
          <p:nvPr/>
        </p:nvGrpSpPr>
        <p:grpSpPr>
          <a:xfrm>
            <a:off x="45917" y="2112793"/>
            <a:ext cx="4667096" cy="3515262"/>
            <a:chOff x="88121" y="1972113"/>
            <a:chExt cx="4667096" cy="3515262"/>
          </a:xfrm>
        </p:grpSpPr>
        <p:sp>
          <p:nvSpPr>
            <p:cNvPr id="11" name="TextBox 10"/>
            <p:cNvSpPr txBox="1"/>
            <p:nvPr/>
          </p:nvSpPr>
          <p:spPr>
            <a:xfrm>
              <a:off x="2627430" y="4560639"/>
              <a:ext cx="455423" cy="246221"/>
            </a:xfrm>
            <a:prstGeom prst="rect">
              <a:avLst/>
            </a:prstGeom>
            <a:noFill/>
          </p:spPr>
          <p:txBody>
            <a:bodyPr wrap="none" rtlCol="0">
              <a:spAutoFit/>
            </a:bodyPr>
            <a:lstStyle/>
            <a:p>
              <a:pPr algn="ctr" fontAlgn="base">
                <a:spcBef>
                  <a:spcPct val="0"/>
                </a:spcBef>
                <a:spcAft>
                  <a:spcPct val="0"/>
                </a:spcAft>
              </a:pPr>
              <a:r>
                <a:rPr lang="fr-FR" sz="1000" smtClean="0"/>
                <a:t>Mois</a:t>
              </a:r>
              <a:endParaRPr lang="fr-FR" sz="1000"/>
            </a:p>
          </p:txBody>
        </p:sp>
        <p:grpSp>
          <p:nvGrpSpPr>
            <p:cNvPr id="12" name="Group 11"/>
            <p:cNvGrpSpPr/>
            <p:nvPr/>
          </p:nvGrpSpPr>
          <p:grpSpPr>
            <a:xfrm>
              <a:off x="485686" y="2114866"/>
              <a:ext cx="4269531" cy="3106727"/>
              <a:chOff x="484856" y="2263188"/>
              <a:chExt cx="3723826" cy="3106727"/>
            </a:xfrm>
          </p:grpSpPr>
          <p:sp>
            <p:nvSpPr>
              <p:cNvPr id="50" name="Freeform 49"/>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9"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0"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1"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2"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3" name="Line 21"/>
              <p:cNvSpPr>
                <a:spLocks noChangeShapeType="1"/>
              </p:cNvSpPr>
              <p:nvPr/>
            </p:nvSpPr>
            <p:spPr bwMode="auto">
              <a:xfrm>
                <a:off x="10006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4"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5"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6"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7"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8"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9"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0"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1"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2"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3" name="TextBox 72"/>
              <p:cNvSpPr txBox="1"/>
              <p:nvPr/>
            </p:nvSpPr>
            <p:spPr>
              <a:xfrm rot="16200000">
                <a:off x="218205" y="3355939"/>
                <a:ext cx="774897" cy="241595"/>
              </a:xfrm>
              <a:prstGeom prst="rect">
                <a:avLst/>
              </a:prstGeom>
              <a:noFill/>
            </p:spPr>
            <p:txBody>
              <a:bodyPr wrap="none" rtlCol="0">
                <a:spAutoFit/>
              </a:bodyPr>
              <a:lstStyle/>
              <a:p>
                <a:pPr algn="ctr" fontAlgn="base">
                  <a:spcBef>
                    <a:spcPct val="0"/>
                  </a:spcBef>
                  <a:spcAft>
                    <a:spcPct val="0"/>
                  </a:spcAft>
                </a:pPr>
                <a:r>
                  <a:rPr lang="fr-FR" sz="1200" dirty="0" smtClean="0"/>
                  <a:t>% en vie</a:t>
                </a:r>
                <a:endParaRPr lang="fr-FR" sz="1200" dirty="0"/>
              </a:p>
            </p:txBody>
          </p:sp>
          <p:sp>
            <p:nvSpPr>
              <p:cNvPr id="74" name="TextBox 73"/>
              <p:cNvSpPr txBox="1"/>
              <p:nvPr/>
            </p:nvSpPr>
            <p:spPr>
              <a:xfrm>
                <a:off x="589984" y="2263188"/>
                <a:ext cx="385002" cy="276999"/>
              </a:xfrm>
              <a:prstGeom prst="rect">
                <a:avLst/>
              </a:prstGeom>
              <a:noFill/>
            </p:spPr>
            <p:txBody>
              <a:bodyPr wrap="none" rtlCol="0" anchor="ctr" anchorCtr="0">
                <a:spAutoFit/>
              </a:bodyPr>
              <a:lstStyle/>
              <a:p>
                <a:pPr algn="r"/>
                <a:r>
                  <a:rPr lang="fr-FR" sz="1200" smtClean="0"/>
                  <a:t>100</a:t>
                </a:r>
                <a:endParaRPr lang="fr-FR" sz="1200"/>
              </a:p>
            </p:txBody>
          </p:sp>
          <p:sp>
            <p:nvSpPr>
              <p:cNvPr id="75" name="TextBox 74"/>
              <p:cNvSpPr txBox="1"/>
              <p:nvPr/>
            </p:nvSpPr>
            <p:spPr>
              <a:xfrm>
                <a:off x="664630" y="2691432"/>
                <a:ext cx="310356" cy="276999"/>
              </a:xfrm>
              <a:prstGeom prst="rect">
                <a:avLst/>
              </a:prstGeom>
              <a:noFill/>
            </p:spPr>
            <p:txBody>
              <a:bodyPr wrap="none" rtlCol="0" anchor="ctr" anchorCtr="0">
                <a:spAutoFit/>
              </a:bodyPr>
              <a:lstStyle/>
              <a:p>
                <a:pPr algn="r"/>
                <a:r>
                  <a:rPr lang="fr-FR" sz="1200" smtClean="0"/>
                  <a:t>80</a:t>
                </a:r>
                <a:endParaRPr lang="fr-FR" sz="1200"/>
              </a:p>
            </p:txBody>
          </p:sp>
          <p:sp>
            <p:nvSpPr>
              <p:cNvPr id="76" name="TextBox 75"/>
              <p:cNvSpPr txBox="1"/>
              <p:nvPr/>
            </p:nvSpPr>
            <p:spPr>
              <a:xfrm>
                <a:off x="664630" y="3117894"/>
                <a:ext cx="310356" cy="276999"/>
              </a:xfrm>
              <a:prstGeom prst="rect">
                <a:avLst/>
              </a:prstGeom>
              <a:noFill/>
            </p:spPr>
            <p:txBody>
              <a:bodyPr wrap="none" rtlCol="0" anchor="ctr" anchorCtr="0">
                <a:spAutoFit/>
              </a:bodyPr>
              <a:lstStyle/>
              <a:p>
                <a:pPr algn="r"/>
                <a:r>
                  <a:rPr lang="fr-FR" sz="1200" smtClean="0"/>
                  <a:t>60</a:t>
                </a:r>
                <a:endParaRPr lang="fr-FR" sz="1200"/>
              </a:p>
            </p:txBody>
          </p:sp>
          <p:sp>
            <p:nvSpPr>
              <p:cNvPr id="77" name="TextBox 76"/>
              <p:cNvSpPr txBox="1"/>
              <p:nvPr/>
            </p:nvSpPr>
            <p:spPr>
              <a:xfrm>
                <a:off x="664630" y="3544353"/>
                <a:ext cx="310356" cy="276999"/>
              </a:xfrm>
              <a:prstGeom prst="rect">
                <a:avLst/>
              </a:prstGeom>
              <a:noFill/>
            </p:spPr>
            <p:txBody>
              <a:bodyPr wrap="none" rtlCol="0" anchor="ctr" anchorCtr="0">
                <a:spAutoFit/>
              </a:bodyPr>
              <a:lstStyle/>
              <a:p>
                <a:pPr algn="r"/>
                <a:r>
                  <a:rPr lang="fr-FR" sz="1200" smtClean="0"/>
                  <a:t>40</a:t>
                </a:r>
                <a:endParaRPr lang="fr-FR" sz="1200"/>
              </a:p>
            </p:txBody>
          </p:sp>
          <p:sp>
            <p:nvSpPr>
              <p:cNvPr id="78" name="TextBox 77"/>
              <p:cNvSpPr txBox="1"/>
              <p:nvPr/>
            </p:nvSpPr>
            <p:spPr>
              <a:xfrm>
                <a:off x="664630" y="3970814"/>
                <a:ext cx="310356" cy="276999"/>
              </a:xfrm>
              <a:prstGeom prst="rect">
                <a:avLst/>
              </a:prstGeom>
              <a:noFill/>
            </p:spPr>
            <p:txBody>
              <a:bodyPr wrap="none" rtlCol="0" anchor="ctr" anchorCtr="0">
                <a:spAutoFit/>
              </a:bodyPr>
              <a:lstStyle/>
              <a:p>
                <a:pPr algn="r"/>
                <a:r>
                  <a:rPr lang="fr-FR" sz="1200" smtClean="0"/>
                  <a:t>20</a:t>
                </a:r>
                <a:endParaRPr lang="fr-FR" sz="1200"/>
              </a:p>
            </p:txBody>
          </p:sp>
          <p:sp>
            <p:nvSpPr>
              <p:cNvPr id="79" name="TextBox 78"/>
              <p:cNvSpPr txBox="1"/>
              <p:nvPr/>
            </p:nvSpPr>
            <p:spPr>
              <a:xfrm>
                <a:off x="742886"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80" name="TextBox 79"/>
              <p:cNvSpPr txBox="1"/>
              <p:nvPr/>
            </p:nvSpPr>
            <p:spPr>
              <a:xfrm>
                <a:off x="840336"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r>
                  <a:rPr lang="fr-FR" sz="900" smtClean="0">
                    <a:solidFill>
                      <a:schemeClr val="accent3"/>
                    </a:solidFill>
                  </a:rPr>
                  <a:t>218</a:t>
                </a:r>
              </a:p>
              <a:p>
                <a:pPr algn="ctr"/>
                <a:endParaRPr lang="fr-FR" sz="900" smtClean="0">
                  <a:solidFill>
                    <a:srgbClr val="2D3882"/>
                  </a:solidFill>
                </a:endParaRPr>
              </a:p>
              <a:p>
                <a:pPr algn="ctr"/>
                <a:r>
                  <a:rPr lang="fr-FR" sz="900" smtClean="0">
                    <a:solidFill>
                      <a:schemeClr val="accent2"/>
                    </a:solidFill>
                  </a:rPr>
                  <a:t>214</a:t>
                </a:r>
                <a:endParaRPr lang="fr-FR" sz="900">
                  <a:solidFill>
                    <a:schemeClr val="accent2"/>
                  </a:solidFill>
                </a:endParaRPr>
              </a:p>
            </p:txBody>
          </p:sp>
          <p:sp>
            <p:nvSpPr>
              <p:cNvPr id="81" name="TextBox 80"/>
              <p:cNvSpPr txBox="1"/>
              <p:nvPr/>
            </p:nvSpPr>
            <p:spPr>
              <a:xfrm>
                <a:off x="1222926" y="4585085"/>
                <a:ext cx="328838"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r>
                  <a:rPr lang="fr-FR" sz="900" smtClean="0">
                    <a:solidFill>
                      <a:schemeClr val="accent3"/>
                    </a:solidFill>
                  </a:rPr>
                  <a:t>191</a:t>
                </a:r>
              </a:p>
              <a:p>
                <a:pPr algn="ctr"/>
                <a:endParaRPr lang="fr-FR" sz="900" smtClean="0">
                  <a:solidFill>
                    <a:srgbClr val="B60D27"/>
                  </a:solidFill>
                </a:endParaRPr>
              </a:p>
              <a:p>
                <a:pPr algn="ctr"/>
                <a:r>
                  <a:rPr lang="fr-FR" sz="900" smtClean="0">
                    <a:solidFill>
                      <a:schemeClr val="accent2"/>
                    </a:solidFill>
                  </a:rPr>
                  <a:t>180</a:t>
                </a:r>
                <a:endParaRPr lang="fr-FR" sz="900">
                  <a:solidFill>
                    <a:schemeClr val="accent2"/>
                  </a:solidFill>
                </a:endParaRPr>
              </a:p>
            </p:txBody>
          </p:sp>
          <p:sp>
            <p:nvSpPr>
              <p:cNvPr id="82" name="TextBox 81"/>
              <p:cNvSpPr txBox="1"/>
              <p:nvPr/>
            </p:nvSpPr>
            <p:spPr>
              <a:xfrm>
                <a:off x="1603668" y="4585085"/>
                <a:ext cx="328838"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r>
                  <a:rPr lang="fr-FR" sz="900" smtClean="0">
                    <a:solidFill>
                      <a:schemeClr val="accent3"/>
                    </a:solidFill>
                  </a:rPr>
                  <a:t>148</a:t>
                </a:r>
              </a:p>
              <a:p>
                <a:pPr algn="ctr"/>
                <a:endParaRPr lang="fr-FR" sz="900" smtClean="0">
                  <a:solidFill>
                    <a:srgbClr val="B60D27"/>
                  </a:solidFill>
                </a:endParaRPr>
              </a:p>
              <a:p>
                <a:pPr algn="ctr"/>
                <a:r>
                  <a:rPr lang="fr-FR" sz="900" smtClean="0">
                    <a:solidFill>
                      <a:schemeClr val="accent2"/>
                    </a:solidFill>
                  </a:rPr>
                  <a:t>143</a:t>
                </a:r>
                <a:endParaRPr lang="fr-FR" sz="900">
                  <a:solidFill>
                    <a:schemeClr val="accent2"/>
                  </a:solidFill>
                </a:endParaRPr>
              </a:p>
            </p:txBody>
          </p:sp>
          <p:sp>
            <p:nvSpPr>
              <p:cNvPr id="83" name="TextBox 82"/>
              <p:cNvSpPr txBox="1"/>
              <p:nvPr/>
            </p:nvSpPr>
            <p:spPr>
              <a:xfrm>
                <a:off x="1996291" y="4585085"/>
                <a:ext cx="328894" cy="784830"/>
              </a:xfrm>
              <a:prstGeom prst="rect">
                <a:avLst/>
              </a:prstGeom>
              <a:noFill/>
            </p:spPr>
            <p:txBody>
              <a:bodyPr wrap="none" rtlCol="0" anchor="t" anchorCtr="0">
                <a:spAutoFit/>
              </a:bodyPr>
              <a:lstStyle/>
              <a:p>
                <a:pPr algn="ctr"/>
                <a:r>
                  <a:rPr lang="fr-FR" sz="900" smtClean="0"/>
                  <a:t>12</a:t>
                </a:r>
              </a:p>
              <a:p>
                <a:pPr algn="ctr"/>
                <a:endParaRPr lang="fr-FR" sz="900" smtClean="0"/>
              </a:p>
              <a:p>
                <a:pPr algn="r"/>
                <a:r>
                  <a:rPr lang="fr-FR" sz="900" smtClean="0">
                    <a:solidFill>
                      <a:schemeClr val="accent3"/>
                    </a:solidFill>
                  </a:rPr>
                  <a:t>108</a:t>
                </a:r>
              </a:p>
              <a:p>
                <a:pPr algn="r"/>
                <a:endParaRPr lang="fr-FR" sz="900" smtClean="0">
                  <a:solidFill>
                    <a:srgbClr val="B60D27"/>
                  </a:solidFill>
                </a:endParaRPr>
              </a:p>
              <a:p>
                <a:pPr algn="r"/>
                <a:r>
                  <a:rPr lang="fr-FR" sz="900" smtClean="0">
                    <a:solidFill>
                      <a:schemeClr val="accent2"/>
                    </a:solidFill>
                  </a:rPr>
                  <a:t>97</a:t>
                </a:r>
                <a:endParaRPr lang="fr-FR" sz="900">
                  <a:solidFill>
                    <a:schemeClr val="accent2"/>
                  </a:solidFill>
                </a:endParaRPr>
              </a:p>
            </p:txBody>
          </p:sp>
          <p:sp>
            <p:nvSpPr>
              <p:cNvPr id="84" name="TextBox 83"/>
              <p:cNvSpPr txBox="1"/>
              <p:nvPr/>
            </p:nvSpPr>
            <p:spPr>
              <a:xfrm>
                <a:off x="2396626" y="4585085"/>
                <a:ext cx="274366" cy="784830"/>
              </a:xfrm>
              <a:prstGeom prst="rect">
                <a:avLst/>
              </a:prstGeom>
              <a:noFill/>
            </p:spPr>
            <p:txBody>
              <a:bodyPr wrap="none" rtlCol="0" anchor="t" anchorCtr="0">
                <a:spAutoFit/>
              </a:bodyPr>
              <a:lstStyle/>
              <a:p>
                <a:pPr algn="ctr"/>
                <a:r>
                  <a:rPr lang="fr-FR" sz="900" smtClean="0"/>
                  <a:t>16</a:t>
                </a:r>
              </a:p>
              <a:p>
                <a:pPr algn="ctr"/>
                <a:endParaRPr lang="fr-FR" sz="900" smtClean="0"/>
              </a:p>
              <a:p>
                <a:pPr algn="r"/>
                <a:r>
                  <a:rPr lang="fr-FR" sz="900" smtClean="0">
                    <a:solidFill>
                      <a:schemeClr val="accent3"/>
                    </a:solidFill>
                  </a:rPr>
                  <a:t>68</a:t>
                </a:r>
              </a:p>
              <a:p>
                <a:pPr algn="r"/>
                <a:endParaRPr lang="fr-FR" sz="900" smtClean="0">
                  <a:solidFill>
                    <a:srgbClr val="B60D27"/>
                  </a:solidFill>
                </a:endParaRPr>
              </a:p>
              <a:p>
                <a:pPr algn="r"/>
                <a:r>
                  <a:rPr lang="fr-FR" sz="900" smtClean="0">
                    <a:solidFill>
                      <a:schemeClr val="accent2"/>
                    </a:solidFill>
                  </a:rPr>
                  <a:t>59</a:t>
                </a:r>
                <a:endParaRPr lang="fr-FR" sz="900">
                  <a:solidFill>
                    <a:schemeClr val="accent2"/>
                  </a:solidFill>
                </a:endParaRPr>
              </a:p>
            </p:txBody>
          </p:sp>
          <p:sp>
            <p:nvSpPr>
              <p:cNvPr id="85" name="TextBox 84"/>
              <p:cNvSpPr txBox="1"/>
              <p:nvPr/>
            </p:nvSpPr>
            <p:spPr>
              <a:xfrm>
                <a:off x="2784312" y="4585085"/>
                <a:ext cx="272912"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r>
                  <a:rPr lang="fr-FR" sz="900" smtClean="0">
                    <a:solidFill>
                      <a:schemeClr val="accent3"/>
                    </a:solidFill>
                  </a:rPr>
                  <a:t>27</a:t>
                </a:r>
              </a:p>
              <a:p>
                <a:pPr algn="ctr"/>
                <a:endParaRPr lang="fr-FR" sz="900" smtClean="0">
                  <a:solidFill>
                    <a:srgbClr val="B60D27"/>
                  </a:solidFill>
                </a:endParaRPr>
              </a:p>
              <a:p>
                <a:pPr algn="ctr"/>
                <a:r>
                  <a:rPr lang="fr-FR" sz="900" smtClean="0">
                    <a:solidFill>
                      <a:schemeClr val="accent2"/>
                    </a:solidFill>
                  </a:rPr>
                  <a:t>19</a:t>
                </a:r>
                <a:endParaRPr lang="fr-FR" sz="900">
                  <a:solidFill>
                    <a:schemeClr val="accent2"/>
                  </a:solidFill>
                </a:endParaRPr>
              </a:p>
            </p:txBody>
          </p:sp>
          <p:sp>
            <p:nvSpPr>
              <p:cNvPr id="86" name="TextBox 85"/>
              <p:cNvSpPr txBox="1"/>
              <p:nvPr/>
            </p:nvSpPr>
            <p:spPr>
              <a:xfrm>
                <a:off x="3365986" y="4585085"/>
                <a:ext cx="272912"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a:p>
                <a:pPr algn="ctr"/>
                <a:r>
                  <a:rPr lang="fr-FR" sz="900" smtClean="0">
                    <a:solidFill>
                      <a:schemeClr val="accent2"/>
                    </a:solidFill>
                  </a:rPr>
                  <a:t>0</a:t>
                </a:r>
                <a:endParaRPr lang="fr-FR" sz="900">
                  <a:solidFill>
                    <a:schemeClr val="accent2"/>
                  </a:solidFill>
                </a:endParaRPr>
              </a:p>
            </p:txBody>
          </p:sp>
          <p:sp>
            <p:nvSpPr>
              <p:cNvPr id="87" name="TextBox 86"/>
              <p:cNvSpPr txBox="1"/>
              <p:nvPr/>
            </p:nvSpPr>
            <p:spPr>
              <a:xfrm>
                <a:off x="3745274" y="4585085"/>
                <a:ext cx="272912" cy="646331"/>
              </a:xfrm>
              <a:prstGeom prst="rect">
                <a:avLst/>
              </a:prstGeom>
              <a:noFill/>
            </p:spPr>
            <p:txBody>
              <a:bodyPr wrap="none" rtlCol="0" anchor="t" anchorCtr="0">
                <a:spAutoFit/>
              </a:bodyPr>
              <a:lstStyle/>
              <a:p>
                <a:pPr algn="ctr"/>
                <a:r>
                  <a:rPr lang="fr-FR" sz="900" smtClean="0"/>
                  <a:t>30</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p:txBody>
          </p:sp>
          <p:sp>
            <p:nvSpPr>
              <p:cNvPr id="88" name="TextBox 87"/>
              <p:cNvSpPr txBox="1"/>
              <p:nvPr/>
            </p:nvSpPr>
            <p:spPr>
              <a:xfrm>
                <a:off x="1024323"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r>
                  <a:rPr lang="fr-FR" sz="900" smtClean="0">
                    <a:solidFill>
                      <a:schemeClr val="accent3"/>
                    </a:solidFill>
                  </a:rPr>
                  <a:t>205</a:t>
                </a:r>
              </a:p>
              <a:p>
                <a:pPr algn="ctr"/>
                <a:endParaRPr lang="fr-FR" sz="900" smtClean="0">
                  <a:solidFill>
                    <a:srgbClr val="2D3882"/>
                  </a:solidFill>
                </a:endParaRPr>
              </a:p>
              <a:p>
                <a:pPr algn="ctr"/>
                <a:r>
                  <a:rPr lang="fr-FR" sz="900" smtClean="0">
                    <a:solidFill>
                      <a:schemeClr val="accent2"/>
                    </a:solidFill>
                  </a:rPr>
                  <a:t>197</a:t>
                </a:r>
                <a:endParaRPr lang="fr-FR" sz="900">
                  <a:solidFill>
                    <a:schemeClr val="accent2"/>
                  </a:solidFill>
                </a:endParaRPr>
              </a:p>
            </p:txBody>
          </p:sp>
          <p:sp>
            <p:nvSpPr>
              <p:cNvPr id="89" name="TextBox 88"/>
              <p:cNvSpPr txBox="1"/>
              <p:nvPr/>
            </p:nvSpPr>
            <p:spPr>
              <a:xfrm>
                <a:off x="1410756" y="4585085"/>
                <a:ext cx="328838"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r>
                  <a:rPr lang="fr-FR" sz="900" smtClean="0">
                    <a:solidFill>
                      <a:schemeClr val="accent3"/>
                    </a:solidFill>
                  </a:rPr>
                  <a:t>167</a:t>
                </a:r>
              </a:p>
              <a:p>
                <a:pPr algn="ctr"/>
                <a:endParaRPr lang="fr-FR" sz="900" smtClean="0">
                  <a:solidFill>
                    <a:srgbClr val="B60D27"/>
                  </a:solidFill>
                </a:endParaRPr>
              </a:p>
              <a:p>
                <a:pPr algn="ctr"/>
                <a:r>
                  <a:rPr lang="fr-FR" sz="900" smtClean="0">
                    <a:solidFill>
                      <a:schemeClr val="accent2"/>
                    </a:solidFill>
                  </a:rPr>
                  <a:t>161</a:t>
                </a:r>
                <a:endParaRPr lang="fr-FR" sz="900">
                  <a:solidFill>
                    <a:schemeClr val="accent2"/>
                  </a:solidFill>
                </a:endParaRPr>
              </a:p>
            </p:txBody>
          </p:sp>
          <p:sp>
            <p:nvSpPr>
              <p:cNvPr id="90" name="TextBox 89"/>
              <p:cNvSpPr txBox="1"/>
              <p:nvPr/>
            </p:nvSpPr>
            <p:spPr>
              <a:xfrm>
                <a:off x="1803375" y="4585085"/>
                <a:ext cx="328894" cy="784830"/>
              </a:xfrm>
              <a:prstGeom prst="rect">
                <a:avLst/>
              </a:prstGeom>
              <a:noFill/>
            </p:spPr>
            <p:txBody>
              <a:bodyPr wrap="none" rtlCol="0" anchor="t" anchorCtr="0">
                <a:spAutoFit/>
              </a:bodyPr>
              <a:lstStyle/>
              <a:p>
                <a:pPr algn="ctr"/>
                <a:r>
                  <a:rPr lang="fr-FR" sz="900" smtClean="0"/>
                  <a:t>10</a:t>
                </a:r>
              </a:p>
              <a:p>
                <a:pPr algn="ctr"/>
                <a:endParaRPr lang="fr-FR" sz="900" smtClean="0"/>
              </a:p>
              <a:p>
                <a:pPr algn="r"/>
                <a:r>
                  <a:rPr lang="fr-FR" sz="900" smtClean="0">
                    <a:solidFill>
                      <a:schemeClr val="accent3"/>
                    </a:solidFill>
                  </a:rPr>
                  <a:t>127</a:t>
                </a:r>
              </a:p>
              <a:p>
                <a:pPr algn="r"/>
                <a:endParaRPr lang="fr-FR" sz="900" smtClean="0">
                  <a:solidFill>
                    <a:srgbClr val="B60D27"/>
                  </a:solidFill>
                </a:endParaRPr>
              </a:p>
              <a:p>
                <a:pPr algn="r"/>
                <a:r>
                  <a:rPr lang="fr-FR" sz="900" smtClean="0">
                    <a:solidFill>
                      <a:schemeClr val="accent2"/>
                    </a:solidFill>
                  </a:rPr>
                  <a:t>116</a:t>
                </a:r>
                <a:endParaRPr lang="fr-FR" sz="900">
                  <a:solidFill>
                    <a:schemeClr val="accent2"/>
                  </a:solidFill>
                </a:endParaRPr>
              </a:p>
            </p:txBody>
          </p:sp>
          <p:sp>
            <p:nvSpPr>
              <p:cNvPr id="91" name="TextBox 90"/>
              <p:cNvSpPr txBox="1"/>
              <p:nvPr/>
            </p:nvSpPr>
            <p:spPr>
              <a:xfrm>
                <a:off x="2216147" y="4585085"/>
                <a:ext cx="274366" cy="784830"/>
              </a:xfrm>
              <a:prstGeom prst="rect">
                <a:avLst/>
              </a:prstGeom>
              <a:noFill/>
            </p:spPr>
            <p:txBody>
              <a:bodyPr wrap="none" rtlCol="0" anchor="t" anchorCtr="0">
                <a:spAutoFit/>
              </a:bodyPr>
              <a:lstStyle/>
              <a:p>
                <a:pPr algn="ctr"/>
                <a:r>
                  <a:rPr lang="fr-FR" sz="900" smtClean="0"/>
                  <a:t>14</a:t>
                </a:r>
              </a:p>
              <a:p>
                <a:pPr algn="ctr"/>
                <a:endParaRPr lang="fr-FR" sz="900" smtClean="0"/>
              </a:p>
              <a:p>
                <a:pPr algn="r"/>
                <a:r>
                  <a:rPr lang="fr-FR" sz="900" smtClean="0">
                    <a:solidFill>
                      <a:schemeClr val="accent3"/>
                    </a:solidFill>
                  </a:rPr>
                  <a:t>89</a:t>
                </a:r>
              </a:p>
              <a:p>
                <a:pPr algn="r"/>
                <a:endParaRPr lang="fr-FR" sz="900" smtClean="0">
                  <a:solidFill>
                    <a:srgbClr val="B60D27"/>
                  </a:solidFill>
                </a:endParaRPr>
              </a:p>
              <a:p>
                <a:pPr algn="r"/>
                <a:r>
                  <a:rPr lang="fr-FR" sz="900" smtClean="0">
                    <a:solidFill>
                      <a:schemeClr val="accent2"/>
                    </a:solidFill>
                  </a:rPr>
                  <a:t>83</a:t>
                </a:r>
                <a:endParaRPr lang="fr-FR" sz="900">
                  <a:solidFill>
                    <a:schemeClr val="accent2"/>
                  </a:solidFill>
                </a:endParaRPr>
              </a:p>
            </p:txBody>
          </p:sp>
          <p:sp>
            <p:nvSpPr>
              <p:cNvPr id="92" name="TextBox 91"/>
              <p:cNvSpPr txBox="1"/>
              <p:nvPr/>
            </p:nvSpPr>
            <p:spPr>
              <a:xfrm>
                <a:off x="2590496" y="4585085"/>
                <a:ext cx="272912"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r>
                  <a:rPr lang="fr-FR" sz="900" smtClean="0">
                    <a:solidFill>
                      <a:schemeClr val="accent3"/>
                    </a:solidFill>
                  </a:rPr>
                  <a:t>45</a:t>
                </a:r>
              </a:p>
              <a:p>
                <a:pPr algn="ctr"/>
                <a:endParaRPr lang="fr-FR" sz="900" smtClean="0">
                  <a:solidFill>
                    <a:srgbClr val="B60D27"/>
                  </a:solidFill>
                </a:endParaRPr>
              </a:p>
              <a:p>
                <a:pPr algn="ctr"/>
                <a:r>
                  <a:rPr lang="fr-FR" sz="900" smtClean="0">
                    <a:solidFill>
                      <a:schemeClr val="accent2"/>
                    </a:solidFill>
                  </a:rPr>
                  <a:t>37</a:t>
                </a:r>
                <a:endParaRPr lang="fr-FR" sz="900">
                  <a:solidFill>
                    <a:schemeClr val="accent2"/>
                  </a:solidFill>
                </a:endParaRPr>
              </a:p>
            </p:txBody>
          </p:sp>
          <p:sp>
            <p:nvSpPr>
              <p:cNvPr id="93" name="TextBox 92"/>
              <p:cNvSpPr txBox="1"/>
              <p:nvPr/>
            </p:nvSpPr>
            <p:spPr>
              <a:xfrm>
                <a:off x="3174409" y="4585085"/>
                <a:ext cx="272912"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r>
                  <a:rPr lang="fr-FR" sz="900" smtClean="0">
                    <a:solidFill>
                      <a:schemeClr val="accent3"/>
                    </a:solidFill>
                  </a:rPr>
                  <a:t>5</a:t>
                </a:r>
              </a:p>
              <a:p>
                <a:pPr algn="ctr"/>
                <a:endParaRPr lang="fr-FR" sz="900" smtClean="0">
                  <a:solidFill>
                    <a:srgbClr val="B60D27"/>
                  </a:solidFill>
                </a:endParaRPr>
              </a:p>
              <a:p>
                <a:pPr algn="ctr"/>
                <a:r>
                  <a:rPr lang="fr-FR" sz="900" smtClean="0">
                    <a:solidFill>
                      <a:schemeClr val="accent2"/>
                    </a:solidFill>
                  </a:rPr>
                  <a:t>1</a:t>
                </a:r>
                <a:endParaRPr lang="fr-FR" sz="900">
                  <a:solidFill>
                    <a:schemeClr val="accent2"/>
                  </a:solidFill>
                </a:endParaRPr>
              </a:p>
            </p:txBody>
          </p:sp>
          <p:sp>
            <p:nvSpPr>
              <p:cNvPr id="94" name="TextBox 93"/>
              <p:cNvSpPr txBox="1"/>
              <p:nvPr/>
            </p:nvSpPr>
            <p:spPr>
              <a:xfrm>
                <a:off x="2982832" y="4585085"/>
                <a:ext cx="272912"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r>
                  <a:rPr lang="fr-FR" sz="900" smtClean="0">
                    <a:solidFill>
                      <a:schemeClr val="accent3"/>
                    </a:solidFill>
                  </a:rPr>
                  <a:t>10</a:t>
                </a:r>
              </a:p>
              <a:p>
                <a:pPr algn="ctr"/>
                <a:endParaRPr lang="fr-FR" sz="900" smtClean="0">
                  <a:solidFill>
                    <a:srgbClr val="B60D27"/>
                  </a:solidFill>
                </a:endParaRPr>
              </a:p>
              <a:p>
                <a:pPr algn="r"/>
                <a:r>
                  <a:rPr lang="fr-FR" sz="900" smtClean="0">
                    <a:solidFill>
                      <a:schemeClr val="accent2"/>
                    </a:solidFill>
                  </a:rPr>
                  <a:t>9</a:t>
                </a:r>
                <a:endParaRPr lang="fr-FR" sz="900">
                  <a:solidFill>
                    <a:schemeClr val="accent2"/>
                  </a:solidFill>
                </a:endParaRPr>
              </a:p>
            </p:txBody>
          </p:sp>
          <p:sp>
            <p:nvSpPr>
              <p:cNvPr id="95" name="TextBox 94"/>
              <p:cNvSpPr txBox="1"/>
              <p:nvPr/>
            </p:nvSpPr>
            <p:spPr>
              <a:xfrm>
                <a:off x="3554798" y="4585085"/>
                <a:ext cx="272912" cy="646331"/>
              </a:xfrm>
              <a:prstGeom prst="rect">
                <a:avLst/>
              </a:prstGeom>
              <a:noFill/>
            </p:spPr>
            <p:txBody>
              <a:bodyPr wrap="none" rtlCol="0" anchor="t" anchorCtr="0">
                <a:spAutoFit/>
              </a:bodyPr>
              <a:lstStyle/>
              <a:p>
                <a:pPr algn="ctr"/>
                <a:r>
                  <a:rPr lang="fr-FR" sz="900" smtClean="0"/>
                  <a:t>28</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p:txBody>
          </p:sp>
          <p:sp>
            <p:nvSpPr>
              <p:cNvPr id="96" name="TextBox 95"/>
              <p:cNvSpPr txBox="1"/>
              <p:nvPr/>
            </p:nvSpPr>
            <p:spPr>
              <a:xfrm>
                <a:off x="3935770" y="4585085"/>
                <a:ext cx="272912" cy="646331"/>
              </a:xfrm>
              <a:prstGeom prst="rect">
                <a:avLst/>
              </a:prstGeom>
              <a:noFill/>
            </p:spPr>
            <p:txBody>
              <a:bodyPr wrap="none" rtlCol="0" anchor="t" anchorCtr="0">
                <a:spAutoFit/>
              </a:bodyPr>
              <a:lstStyle/>
              <a:p>
                <a:pPr algn="ctr"/>
                <a:r>
                  <a:rPr lang="fr-FR" sz="900" smtClean="0"/>
                  <a:t>32</a:t>
                </a:r>
              </a:p>
              <a:p>
                <a:pPr algn="ctr"/>
                <a:endParaRPr lang="fr-FR" sz="900" smtClean="0"/>
              </a:p>
              <a:p>
                <a:pPr algn="ctr"/>
                <a:r>
                  <a:rPr lang="fr-FR" sz="900" smtClean="0">
                    <a:solidFill>
                      <a:schemeClr val="accent3"/>
                    </a:solidFill>
                  </a:rPr>
                  <a:t>0</a:t>
                </a:r>
              </a:p>
              <a:p>
                <a:pPr algn="ctr"/>
                <a:endParaRPr lang="fr-FR" sz="900" smtClean="0">
                  <a:solidFill>
                    <a:srgbClr val="B60D27"/>
                  </a:solidFill>
                </a:endParaRPr>
              </a:p>
            </p:txBody>
          </p:sp>
          <p:sp>
            <p:nvSpPr>
              <p:cNvPr id="97"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3" name="TextBox 12"/>
            <p:cNvSpPr txBox="1"/>
            <p:nvPr/>
          </p:nvSpPr>
          <p:spPr>
            <a:xfrm>
              <a:off x="88121" y="4564045"/>
              <a:ext cx="832285" cy="923330"/>
            </a:xfrm>
            <a:prstGeom prst="rect">
              <a:avLst/>
            </a:prstGeom>
            <a:noFill/>
          </p:spPr>
          <p:txBody>
            <a:bodyPr wrap="none" rtlCol="0">
              <a:spAutoFit/>
            </a:bodyPr>
            <a:lstStyle/>
            <a:p>
              <a:pPr algn="r"/>
              <a:r>
                <a:rPr lang="fr-FR" sz="900" dirty="0" smtClean="0"/>
                <a:t>N</a:t>
              </a:r>
            </a:p>
            <a:p>
              <a:pPr algn="r"/>
              <a:r>
                <a:rPr lang="fr-FR" sz="900" dirty="0" smtClean="0">
                  <a:solidFill>
                    <a:schemeClr val="accent3"/>
                  </a:solidFill>
                </a:rPr>
                <a:t>ADX +</a:t>
              </a:r>
            </a:p>
            <a:p>
              <a:pPr algn="r"/>
              <a:r>
                <a:rPr lang="fr-FR" sz="900" dirty="0" smtClean="0">
                  <a:solidFill>
                    <a:schemeClr val="accent3"/>
                  </a:solidFill>
                </a:rPr>
                <a:t>mFOLFOX6</a:t>
              </a:r>
            </a:p>
            <a:p>
              <a:pPr algn="r"/>
              <a:r>
                <a:rPr lang="fr-FR" sz="900" dirty="0" smtClean="0">
                  <a:solidFill>
                    <a:schemeClr val="accent2"/>
                  </a:solidFill>
                </a:rPr>
                <a:t>Placebo +</a:t>
              </a:r>
            </a:p>
            <a:p>
              <a:pPr algn="r"/>
              <a:r>
                <a:rPr lang="fr-FR" sz="900" dirty="0" smtClean="0">
                  <a:solidFill>
                    <a:schemeClr val="accent2"/>
                  </a:solidFill>
                </a:rPr>
                <a:t>mFOLFOX6</a:t>
              </a:r>
            </a:p>
            <a:p>
              <a:pPr algn="r"/>
              <a:endParaRPr lang="fr-FR" sz="900" dirty="0">
                <a:solidFill>
                  <a:srgbClr val="4D4D4D"/>
                </a:solidFill>
              </a:endParaRPr>
            </a:p>
          </p:txBody>
        </p:sp>
        <p:sp>
          <p:nvSpPr>
            <p:cNvPr id="14" name="TextBox 13"/>
            <p:cNvSpPr txBox="1"/>
            <p:nvPr/>
          </p:nvSpPr>
          <p:spPr>
            <a:xfrm>
              <a:off x="791262" y="1972113"/>
              <a:ext cx="3849494" cy="1015663"/>
            </a:xfrm>
            <a:prstGeom prst="rect">
              <a:avLst/>
            </a:prstGeom>
            <a:noFill/>
          </p:spPr>
          <p:txBody>
            <a:bodyPr wrap="none" rtlCol="0">
              <a:spAutoFit/>
            </a:bodyPr>
            <a:lstStyle/>
            <a:p>
              <a:pPr algn="r"/>
              <a:r>
                <a:rPr lang="fr-FR" sz="1000" dirty="0" smtClean="0"/>
                <a:t>HR stratifié (IC95%) ADX vs. placebo: </a:t>
              </a:r>
              <a:r>
                <a:rPr lang="fr-FR" sz="1000" b="1" dirty="0" smtClean="0"/>
                <a:t>0,93 (0,74 - 1,18)</a:t>
              </a:r>
            </a:p>
            <a:p>
              <a:pPr algn="r"/>
              <a:r>
                <a:rPr lang="fr-FR" sz="1000" dirty="0" smtClean="0"/>
                <a:t>p bilatéral stratifié (test du log-</a:t>
              </a:r>
              <a:r>
                <a:rPr lang="fr-FR" sz="1000" dirty="0" err="1" smtClean="0"/>
                <a:t>rank</a:t>
              </a:r>
              <a:r>
                <a:rPr lang="fr-FR" sz="1000" dirty="0" smtClean="0"/>
                <a:t>): </a:t>
              </a:r>
              <a:r>
                <a:rPr lang="fr-FR" sz="1000" b="1" dirty="0" smtClean="0"/>
                <a:t>p=0,56</a:t>
              </a:r>
            </a:p>
            <a:p>
              <a:pPr algn="r"/>
              <a:endParaRPr lang="fr-FR" sz="1000" dirty="0" smtClean="0"/>
            </a:p>
            <a:p>
              <a:pPr>
                <a:tabLst>
                  <a:tab pos="2155825" algn="l"/>
                </a:tabLst>
              </a:pPr>
              <a:r>
                <a:rPr lang="fr-FR" sz="1000" dirty="0" smtClean="0">
                  <a:solidFill>
                    <a:schemeClr val="accent3"/>
                  </a:solidFill>
                </a:rPr>
                <a:t>	ADX + mFOLFOX6</a:t>
              </a:r>
            </a:p>
            <a:p>
              <a:pPr>
                <a:tabLst>
                  <a:tab pos="2155825" algn="l"/>
                </a:tabLst>
              </a:pPr>
              <a:r>
                <a:rPr lang="fr-FR" sz="1000" dirty="0" smtClean="0">
                  <a:solidFill>
                    <a:schemeClr val="accent2"/>
                  </a:solidFill>
                </a:rPr>
                <a:t>	Placebo + mFOLFOX6</a:t>
              </a:r>
            </a:p>
            <a:p>
              <a:pPr algn="r"/>
              <a:endParaRPr lang="fr-FR" sz="1000" dirty="0"/>
            </a:p>
          </p:txBody>
        </p:sp>
        <p:cxnSp>
          <p:nvCxnSpPr>
            <p:cNvPr id="15" name="Straight Connector 14"/>
            <p:cNvCxnSpPr/>
            <p:nvPr/>
          </p:nvCxnSpPr>
          <p:spPr>
            <a:xfrm>
              <a:off x="2696131"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96131"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97327" y="2947448"/>
              <a:ext cx="1329874" cy="400110"/>
            </a:xfrm>
            <a:prstGeom prst="rect">
              <a:avLst/>
            </a:prstGeom>
            <a:noFill/>
          </p:spPr>
          <p:txBody>
            <a:bodyPr wrap="none" rtlCol="0">
              <a:spAutoFit/>
            </a:bodyPr>
            <a:lstStyle/>
            <a:p>
              <a:pPr algn="ctr"/>
              <a:r>
                <a:rPr lang="fr-FR" sz="1000" dirty="0" smtClean="0">
                  <a:solidFill>
                    <a:schemeClr val="accent3"/>
                  </a:solidFill>
                </a:rPr>
                <a:t>Médiane 12,5</a:t>
              </a:r>
            </a:p>
            <a:p>
              <a:pPr algn="ctr"/>
              <a:r>
                <a:rPr lang="fr-FR" sz="1000" dirty="0" smtClean="0">
                  <a:solidFill>
                    <a:schemeClr val="accent3"/>
                  </a:solidFill>
                </a:rPr>
                <a:t>(IC95% 11,2 - 14,0)</a:t>
              </a:r>
              <a:endParaRPr lang="fr-FR" sz="1000" dirty="0">
                <a:solidFill>
                  <a:schemeClr val="accent3"/>
                </a:solidFill>
              </a:endParaRPr>
            </a:p>
          </p:txBody>
        </p:sp>
        <p:sp>
          <p:nvSpPr>
            <p:cNvPr id="18" name="TextBox 17"/>
            <p:cNvSpPr txBox="1"/>
            <p:nvPr/>
          </p:nvSpPr>
          <p:spPr>
            <a:xfrm>
              <a:off x="1249515" y="3520595"/>
              <a:ext cx="1339392" cy="400110"/>
            </a:xfrm>
            <a:prstGeom prst="rect">
              <a:avLst/>
            </a:prstGeom>
            <a:noFill/>
          </p:spPr>
          <p:txBody>
            <a:bodyPr wrap="none" rtlCol="0">
              <a:spAutoFit/>
            </a:bodyPr>
            <a:lstStyle/>
            <a:p>
              <a:pPr algn="ctr"/>
              <a:r>
                <a:rPr lang="fr-FR" sz="1000" dirty="0" smtClean="0">
                  <a:solidFill>
                    <a:schemeClr val="accent2"/>
                  </a:solidFill>
                </a:rPr>
                <a:t>Médiane 11,8</a:t>
              </a:r>
            </a:p>
            <a:p>
              <a:pPr algn="ctr"/>
              <a:r>
                <a:rPr lang="fr-FR" sz="1000" dirty="0" smtClean="0">
                  <a:solidFill>
                    <a:schemeClr val="accent2"/>
                  </a:solidFill>
                </a:rPr>
                <a:t>(IC95% 10,3 - 13,5)</a:t>
              </a:r>
              <a:endParaRPr lang="fr-FR" sz="1000" dirty="0">
                <a:solidFill>
                  <a:schemeClr val="accent2"/>
                </a:solidFill>
              </a:endParaRPr>
            </a:p>
          </p:txBody>
        </p:sp>
        <p:sp>
          <p:nvSpPr>
            <p:cNvPr id="19" name="Freeform 2"/>
            <p:cNvSpPr>
              <a:spLocks/>
            </p:cNvSpPr>
            <p:nvPr/>
          </p:nvSpPr>
          <p:spPr bwMode="auto">
            <a:xfrm>
              <a:off x="1147088" y="2219032"/>
              <a:ext cx="3384000" cy="1679391"/>
            </a:xfrm>
            <a:custGeom>
              <a:avLst/>
              <a:gdLst>
                <a:gd name="T0" fmla="*/ 187 w 263"/>
                <a:gd name="T1" fmla="*/ 132 h 132"/>
                <a:gd name="T2" fmla="*/ 185 w 263"/>
                <a:gd name="T3" fmla="*/ 128 h 132"/>
                <a:gd name="T4" fmla="*/ 179 w 263"/>
                <a:gd name="T5" fmla="*/ 124 h 132"/>
                <a:gd name="T6" fmla="*/ 175 w 263"/>
                <a:gd name="T7" fmla="*/ 122 h 132"/>
                <a:gd name="T8" fmla="*/ 169 w 263"/>
                <a:gd name="T9" fmla="*/ 119 h 132"/>
                <a:gd name="T10" fmla="*/ 165 w 263"/>
                <a:gd name="T11" fmla="*/ 117 h 132"/>
                <a:gd name="T12" fmla="*/ 162 w 263"/>
                <a:gd name="T13" fmla="*/ 116 h 132"/>
                <a:gd name="T14" fmla="*/ 159 w 263"/>
                <a:gd name="T15" fmla="*/ 115 h 132"/>
                <a:gd name="T16" fmla="*/ 154 w 263"/>
                <a:gd name="T17" fmla="*/ 112 h 132"/>
                <a:gd name="T18" fmla="*/ 146 w 263"/>
                <a:gd name="T19" fmla="*/ 110 h 132"/>
                <a:gd name="T20" fmla="*/ 140 w 263"/>
                <a:gd name="T21" fmla="*/ 106 h 132"/>
                <a:gd name="T22" fmla="*/ 138 w 263"/>
                <a:gd name="T23" fmla="*/ 104 h 132"/>
                <a:gd name="T24" fmla="*/ 133 w 263"/>
                <a:gd name="T25" fmla="*/ 102 h 132"/>
                <a:gd name="T26" fmla="*/ 128 w 263"/>
                <a:gd name="T27" fmla="*/ 100 h 132"/>
                <a:gd name="T28" fmla="*/ 125 w 263"/>
                <a:gd name="T29" fmla="*/ 98 h 132"/>
                <a:gd name="T30" fmla="*/ 122 w 263"/>
                <a:gd name="T31" fmla="*/ 95 h 132"/>
                <a:gd name="T32" fmla="*/ 120 w 263"/>
                <a:gd name="T33" fmla="*/ 93 h 132"/>
                <a:gd name="T34" fmla="*/ 118 w 263"/>
                <a:gd name="T35" fmla="*/ 91 h 132"/>
                <a:gd name="T36" fmla="*/ 116 w 263"/>
                <a:gd name="T37" fmla="*/ 88 h 132"/>
                <a:gd name="T38" fmla="*/ 113 w 263"/>
                <a:gd name="T39" fmla="*/ 87 h 132"/>
                <a:gd name="T40" fmla="*/ 111 w 263"/>
                <a:gd name="T41" fmla="*/ 85 h 132"/>
                <a:gd name="T42" fmla="*/ 108 w 263"/>
                <a:gd name="T43" fmla="*/ 84 h 132"/>
                <a:gd name="T44" fmla="*/ 106 w 263"/>
                <a:gd name="T45" fmla="*/ 81 h 132"/>
                <a:gd name="T46" fmla="*/ 103 w 263"/>
                <a:gd name="T47" fmla="*/ 80 h 132"/>
                <a:gd name="T48" fmla="*/ 100 w 263"/>
                <a:gd name="T49" fmla="*/ 77 h 132"/>
                <a:gd name="T50" fmla="*/ 98 w 263"/>
                <a:gd name="T51" fmla="*/ 75 h 132"/>
                <a:gd name="T52" fmla="*/ 95 w 263"/>
                <a:gd name="T53" fmla="*/ 71 h 132"/>
                <a:gd name="T54" fmla="*/ 92 w 263"/>
                <a:gd name="T55" fmla="*/ 70 h 132"/>
                <a:gd name="T56" fmla="*/ 91 w 263"/>
                <a:gd name="T57" fmla="*/ 69 h 132"/>
                <a:gd name="T58" fmla="*/ 87 w 263"/>
                <a:gd name="T59" fmla="*/ 67 h 132"/>
                <a:gd name="T60" fmla="*/ 86 w 263"/>
                <a:gd name="T61" fmla="*/ 65 h 132"/>
                <a:gd name="T62" fmla="*/ 82 w 263"/>
                <a:gd name="T63" fmla="*/ 62 h 132"/>
                <a:gd name="T64" fmla="*/ 80 w 263"/>
                <a:gd name="T65" fmla="*/ 60 h 132"/>
                <a:gd name="T66" fmla="*/ 78 w 263"/>
                <a:gd name="T67" fmla="*/ 58 h 132"/>
                <a:gd name="T68" fmla="*/ 77 w 263"/>
                <a:gd name="T69" fmla="*/ 56 h 132"/>
                <a:gd name="T70" fmla="*/ 75 w 263"/>
                <a:gd name="T71" fmla="*/ 54 h 132"/>
                <a:gd name="T72" fmla="*/ 73 w 263"/>
                <a:gd name="T73" fmla="*/ 52 h 132"/>
                <a:gd name="T74" fmla="*/ 69 w 263"/>
                <a:gd name="T75" fmla="*/ 51 h 132"/>
                <a:gd name="T76" fmla="*/ 65 w 263"/>
                <a:gd name="T77" fmla="*/ 47 h 132"/>
                <a:gd name="T78" fmla="*/ 64 w 263"/>
                <a:gd name="T79" fmla="*/ 44 h 132"/>
                <a:gd name="T80" fmla="*/ 62 w 263"/>
                <a:gd name="T81" fmla="*/ 43 h 132"/>
                <a:gd name="T82" fmla="*/ 59 w 263"/>
                <a:gd name="T83" fmla="*/ 41 h 132"/>
                <a:gd name="T84" fmla="*/ 56 w 263"/>
                <a:gd name="T85" fmla="*/ 39 h 132"/>
                <a:gd name="T86" fmla="*/ 53 w 263"/>
                <a:gd name="T87" fmla="*/ 37 h 132"/>
                <a:gd name="T88" fmla="*/ 49 w 263"/>
                <a:gd name="T89" fmla="*/ 35 h 132"/>
                <a:gd name="T90" fmla="*/ 47 w 263"/>
                <a:gd name="T91" fmla="*/ 33 h 132"/>
                <a:gd name="T92" fmla="*/ 45 w 263"/>
                <a:gd name="T93" fmla="*/ 29 h 132"/>
                <a:gd name="T94" fmla="*/ 42 w 263"/>
                <a:gd name="T95" fmla="*/ 26 h 132"/>
                <a:gd name="T96" fmla="*/ 39 w 263"/>
                <a:gd name="T97" fmla="*/ 21 h 132"/>
                <a:gd name="T98" fmla="*/ 38 w 263"/>
                <a:gd name="T99" fmla="*/ 19 h 132"/>
                <a:gd name="T100" fmla="*/ 35 w 263"/>
                <a:gd name="T101" fmla="*/ 18 h 132"/>
                <a:gd name="T102" fmla="*/ 33 w 263"/>
                <a:gd name="T103" fmla="*/ 16 h 132"/>
                <a:gd name="T104" fmla="*/ 31 w 263"/>
                <a:gd name="T105" fmla="*/ 14 h 132"/>
                <a:gd name="T106" fmla="*/ 23 w 263"/>
                <a:gd name="T107" fmla="*/ 13 h 132"/>
                <a:gd name="T108" fmla="*/ 21 w 263"/>
                <a:gd name="T109" fmla="*/ 10 h 132"/>
                <a:gd name="T110" fmla="*/ 18 w 263"/>
                <a:gd name="T111" fmla="*/ 8 h 132"/>
                <a:gd name="T112" fmla="*/ 14 w 263"/>
                <a:gd name="T113" fmla="*/ 7 h 132"/>
                <a:gd name="T114" fmla="*/ 12 w 263"/>
                <a:gd name="T115" fmla="*/ 4 h 132"/>
                <a:gd name="T116" fmla="*/ 8 w 263"/>
                <a:gd name="T117" fmla="*/ 3 h 132"/>
                <a:gd name="T118" fmla="*/ 6 w 263"/>
                <a:gd name="T119" fmla="*/ 2 h 132"/>
                <a:gd name="T120" fmla="*/ 0 w 263"/>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132">
                  <a:moveTo>
                    <a:pt x="263" y="132"/>
                  </a:moveTo>
                  <a:lnTo>
                    <a:pt x="187" y="132"/>
                  </a:lnTo>
                  <a:lnTo>
                    <a:pt x="187" y="128"/>
                  </a:lnTo>
                  <a:lnTo>
                    <a:pt x="185" y="128"/>
                  </a:lnTo>
                  <a:lnTo>
                    <a:pt x="185" y="124"/>
                  </a:lnTo>
                  <a:lnTo>
                    <a:pt x="179" y="124"/>
                  </a:lnTo>
                  <a:lnTo>
                    <a:pt x="179" y="122"/>
                  </a:lnTo>
                  <a:lnTo>
                    <a:pt x="175" y="122"/>
                  </a:lnTo>
                  <a:lnTo>
                    <a:pt x="175" y="119"/>
                  </a:lnTo>
                  <a:lnTo>
                    <a:pt x="169" y="119"/>
                  </a:lnTo>
                  <a:lnTo>
                    <a:pt x="169" y="117"/>
                  </a:lnTo>
                  <a:lnTo>
                    <a:pt x="165" y="117"/>
                  </a:lnTo>
                  <a:lnTo>
                    <a:pt x="165" y="116"/>
                  </a:lnTo>
                  <a:lnTo>
                    <a:pt x="162" y="116"/>
                  </a:lnTo>
                  <a:lnTo>
                    <a:pt x="162" y="115"/>
                  </a:lnTo>
                  <a:lnTo>
                    <a:pt x="159" y="115"/>
                  </a:lnTo>
                  <a:lnTo>
                    <a:pt x="159" y="112"/>
                  </a:lnTo>
                  <a:lnTo>
                    <a:pt x="154" y="112"/>
                  </a:lnTo>
                  <a:lnTo>
                    <a:pt x="154" y="110"/>
                  </a:lnTo>
                  <a:lnTo>
                    <a:pt x="146" y="110"/>
                  </a:lnTo>
                  <a:lnTo>
                    <a:pt x="146" y="106"/>
                  </a:lnTo>
                  <a:lnTo>
                    <a:pt x="140" y="106"/>
                  </a:lnTo>
                  <a:lnTo>
                    <a:pt x="140" y="104"/>
                  </a:lnTo>
                  <a:lnTo>
                    <a:pt x="138" y="104"/>
                  </a:lnTo>
                  <a:lnTo>
                    <a:pt x="138" y="102"/>
                  </a:lnTo>
                  <a:lnTo>
                    <a:pt x="133" y="102"/>
                  </a:lnTo>
                  <a:lnTo>
                    <a:pt x="133" y="100"/>
                  </a:lnTo>
                  <a:lnTo>
                    <a:pt x="128" y="100"/>
                  </a:lnTo>
                  <a:lnTo>
                    <a:pt x="128" y="98"/>
                  </a:lnTo>
                  <a:lnTo>
                    <a:pt x="125" y="98"/>
                  </a:lnTo>
                  <a:lnTo>
                    <a:pt x="125" y="95"/>
                  </a:lnTo>
                  <a:lnTo>
                    <a:pt x="122" y="95"/>
                  </a:lnTo>
                  <a:lnTo>
                    <a:pt x="122" y="93"/>
                  </a:lnTo>
                  <a:lnTo>
                    <a:pt x="120" y="93"/>
                  </a:lnTo>
                  <a:lnTo>
                    <a:pt x="120" y="91"/>
                  </a:lnTo>
                  <a:lnTo>
                    <a:pt x="118" y="91"/>
                  </a:lnTo>
                  <a:lnTo>
                    <a:pt x="118" y="88"/>
                  </a:lnTo>
                  <a:lnTo>
                    <a:pt x="116" y="88"/>
                  </a:lnTo>
                  <a:lnTo>
                    <a:pt x="116" y="87"/>
                  </a:lnTo>
                  <a:lnTo>
                    <a:pt x="113" y="87"/>
                  </a:lnTo>
                  <a:lnTo>
                    <a:pt x="113" y="85"/>
                  </a:lnTo>
                  <a:lnTo>
                    <a:pt x="111" y="85"/>
                  </a:lnTo>
                  <a:lnTo>
                    <a:pt x="111" y="84"/>
                  </a:lnTo>
                  <a:lnTo>
                    <a:pt x="108" y="84"/>
                  </a:lnTo>
                  <a:lnTo>
                    <a:pt x="108" y="81"/>
                  </a:lnTo>
                  <a:lnTo>
                    <a:pt x="106" y="81"/>
                  </a:lnTo>
                  <a:lnTo>
                    <a:pt x="106" y="80"/>
                  </a:lnTo>
                  <a:lnTo>
                    <a:pt x="103" y="80"/>
                  </a:lnTo>
                  <a:lnTo>
                    <a:pt x="103" y="77"/>
                  </a:lnTo>
                  <a:lnTo>
                    <a:pt x="100" y="77"/>
                  </a:lnTo>
                  <a:lnTo>
                    <a:pt x="100" y="75"/>
                  </a:lnTo>
                  <a:lnTo>
                    <a:pt x="98" y="75"/>
                  </a:lnTo>
                  <a:lnTo>
                    <a:pt x="98" y="71"/>
                  </a:lnTo>
                  <a:lnTo>
                    <a:pt x="95" y="71"/>
                  </a:lnTo>
                  <a:lnTo>
                    <a:pt x="95" y="70"/>
                  </a:lnTo>
                  <a:lnTo>
                    <a:pt x="92" y="70"/>
                  </a:lnTo>
                  <a:lnTo>
                    <a:pt x="92" y="69"/>
                  </a:lnTo>
                  <a:lnTo>
                    <a:pt x="91" y="69"/>
                  </a:lnTo>
                  <a:lnTo>
                    <a:pt x="91" y="67"/>
                  </a:lnTo>
                  <a:lnTo>
                    <a:pt x="87" y="67"/>
                  </a:lnTo>
                  <a:lnTo>
                    <a:pt x="87" y="65"/>
                  </a:lnTo>
                  <a:lnTo>
                    <a:pt x="86" y="65"/>
                  </a:lnTo>
                  <a:lnTo>
                    <a:pt x="86" y="62"/>
                  </a:lnTo>
                  <a:lnTo>
                    <a:pt x="82" y="62"/>
                  </a:lnTo>
                  <a:lnTo>
                    <a:pt x="82" y="60"/>
                  </a:lnTo>
                  <a:lnTo>
                    <a:pt x="80" y="60"/>
                  </a:lnTo>
                  <a:lnTo>
                    <a:pt x="80" y="58"/>
                  </a:lnTo>
                  <a:lnTo>
                    <a:pt x="78" y="58"/>
                  </a:lnTo>
                  <a:lnTo>
                    <a:pt x="78" y="56"/>
                  </a:lnTo>
                  <a:lnTo>
                    <a:pt x="77" y="56"/>
                  </a:lnTo>
                  <a:lnTo>
                    <a:pt x="77" y="54"/>
                  </a:lnTo>
                  <a:lnTo>
                    <a:pt x="75" y="54"/>
                  </a:lnTo>
                  <a:lnTo>
                    <a:pt x="75" y="52"/>
                  </a:lnTo>
                  <a:lnTo>
                    <a:pt x="73" y="52"/>
                  </a:lnTo>
                  <a:lnTo>
                    <a:pt x="73" y="51"/>
                  </a:lnTo>
                  <a:lnTo>
                    <a:pt x="69" y="51"/>
                  </a:lnTo>
                  <a:lnTo>
                    <a:pt x="69" y="47"/>
                  </a:lnTo>
                  <a:lnTo>
                    <a:pt x="65" y="47"/>
                  </a:lnTo>
                  <a:lnTo>
                    <a:pt x="65" y="44"/>
                  </a:lnTo>
                  <a:lnTo>
                    <a:pt x="64" y="44"/>
                  </a:lnTo>
                  <a:lnTo>
                    <a:pt x="64" y="43"/>
                  </a:lnTo>
                  <a:lnTo>
                    <a:pt x="62" y="43"/>
                  </a:lnTo>
                  <a:lnTo>
                    <a:pt x="62" y="41"/>
                  </a:lnTo>
                  <a:lnTo>
                    <a:pt x="59" y="41"/>
                  </a:lnTo>
                  <a:lnTo>
                    <a:pt x="59" y="39"/>
                  </a:lnTo>
                  <a:lnTo>
                    <a:pt x="56" y="39"/>
                  </a:lnTo>
                  <a:lnTo>
                    <a:pt x="56" y="37"/>
                  </a:lnTo>
                  <a:lnTo>
                    <a:pt x="53" y="37"/>
                  </a:lnTo>
                  <a:lnTo>
                    <a:pt x="53" y="35"/>
                  </a:lnTo>
                  <a:lnTo>
                    <a:pt x="49" y="35"/>
                  </a:lnTo>
                  <a:lnTo>
                    <a:pt x="49" y="33"/>
                  </a:lnTo>
                  <a:lnTo>
                    <a:pt x="47" y="33"/>
                  </a:lnTo>
                  <a:lnTo>
                    <a:pt x="47" y="29"/>
                  </a:lnTo>
                  <a:lnTo>
                    <a:pt x="45" y="29"/>
                  </a:lnTo>
                  <a:lnTo>
                    <a:pt x="45" y="26"/>
                  </a:lnTo>
                  <a:lnTo>
                    <a:pt x="42" y="26"/>
                  </a:lnTo>
                  <a:lnTo>
                    <a:pt x="42" y="21"/>
                  </a:lnTo>
                  <a:lnTo>
                    <a:pt x="39" y="21"/>
                  </a:lnTo>
                  <a:lnTo>
                    <a:pt x="39" y="19"/>
                  </a:lnTo>
                  <a:lnTo>
                    <a:pt x="38" y="19"/>
                  </a:lnTo>
                  <a:lnTo>
                    <a:pt x="38" y="18"/>
                  </a:lnTo>
                  <a:lnTo>
                    <a:pt x="35" y="18"/>
                  </a:lnTo>
                  <a:lnTo>
                    <a:pt x="35" y="16"/>
                  </a:lnTo>
                  <a:lnTo>
                    <a:pt x="33" y="16"/>
                  </a:lnTo>
                  <a:lnTo>
                    <a:pt x="33" y="14"/>
                  </a:lnTo>
                  <a:lnTo>
                    <a:pt x="31" y="14"/>
                  </a:lnTo>
                  <a:lnTo>
                    <a:pt x="31" y="13"/>
                  </a:lnTo>
                  <a:lnTo>
                    <a:pt x="23" y="13"/>
                  </a:lnTo>
                  <a:lnTo>
                    <a:pt x="23" y="10"/>
                  </a:lnTo>
                  <a:lnTo>
                    <a:pt x="21" y="10"/>
                  </a:lnTo>
                  <a:lnTo>
                    <a:pt x="21" y="8"/>
                  </a:lnTo>
                  <a:lnTo>
                    <a:pt x="18" y="8"/>
                  </a:lnTo>
                  <a:lnTo>
                    <a:pt x="18" y="7"/>
                  </a:lnTo>
                  <a:lnTo>
                    <a:pt x="14" y="7"/>
                  </a:lnTo>
                  <a:lnTo>
                    <a:pt x="14" y="4"/>
                  </a:lnTo>
                  <a:lnTo>
                    <a:pt x="12" y="4"/>
                  </a:lnTo>
                  <a:lnTo>
                    <a:pt x="12"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 name="Freeform 3"/>
            <p:cNvSpPr>
              <a:spLocks/>
            </p:cNvSpPr>
            <p:nvPr/>
          </p:nvSpPr>
          <p:spPr bwMode="auto">
            <a:xfrm>
              <a:off x="1156612" y="2219033"/>
              <a:ext cx="2880000" cy="1946567"/>
            </a:xfrm>
            <a:custGeom>
              <a:avLst/>
              <a:gdLst>
                <a:gd name="T0" fmla="*/ 204 w 223"/>
                <a:gd name="T1" fmla="*/ 153 h 153"/>
                <a:gd name="T2" fmla="*/ 204 w 223"/>
                <a:gd name="T3" fmla="*/ 137 h 153"/>
                <a:gd name="T4" fmla="*/ 172 w 223"/>
                <a:gd name="T5" fmla="*/ 129 h 153"/>
                <a:gd name="T6" fmla="*/ 171 w 223"/>
                <a:gd name="T7" fmla="*/ 127 h 153"/>
                <a:gd name="T8" fmla="*/ 168 w 223"/>
                <a:gd name="T9" fmla="*/ 123 h 153"/>
                <a:gd name="T10" fmla="*/ 161 w 223"/>
                <a:gd name="T11" fmla="*/ 118 h 153"/>
                <a:gd name="T12" fmla="*/ 154 w 223"/>
                <a:gd name="T13" fmla="*/ 113 h 153"/>
                <a:gd name="T14" fmla="*/ 145 w 223"/>
                <a:gd name="T15" fmla="*/ 111 h 153"/>
                <a:gd name="T16" fmla="*/ 137 w 223"/>
                <a:gd name="T17" fmla="*/ 108 h 153"/>
                <a:gd name="T18" fmla="*/ 135 w 223"/>
                <a:gd name="T19" fmla="*/ 106 h 153"/>
                <a:gd name="T20" fmla="*/ 131 w 223"/>
                <a:gd name="T21" fmla="*/ 105 h 153"/>
                <a:gd name="T22" fmla="*/ 127 w 223"/>
                <a:gd name="T23" fmla="*/ 103 h 153"/>
                <a:gd name="T24" fmla="*/ 124 w 223"/>
                <a:gd name="T25" fmla="*/ 99 h 153"/>
                <a:gd name="T26" fmla="*/ 118 w 223"/>
                <a:gd name="T27" fmla="*/ 98 h 153"/>
                <a:gd name="T28" fmla="*/ 114 w 223"/>
                <a:gd name="T29" fmla="*/ 94 h 153"/>
                <a:gd name="T30" fmla="*/ 109 w 223"/>
                <a:gd name="T31" fmla="*/ 93 h 153"/>
                <a:gd name="T32" fmla="*/ 108 w 223"/>
                <a:gd name="T33" fmla="*/ 90 h 153"/>
                <a:gd name="T34" fmla="*/ 106 w 223"/>
                <a:gd name="T35" fmla="*/ 89 h 153"/>
                <a:gd name="T36" fmla="*/ 105 w 223"/>
                <a:gd name="T37" fmla="*/ 87 h 153"/>
                <a:gd name="T38" fmla="*/ 101 w 223"/>
                <a:gd name="T39" fmla="*/ 86 h 153"/>
                <a:gd name="T40" fmla="*/ 97 w 223"/>
                <a:gd name="T41" fmla="*/ 83 h 153"/>
                <a:gd name="T42" fmla="*/ 95 w 223"/>
                <a:gd name="T43" fmla="*/ 81 h 153"/>
                <a:gd name="T44" fmla="*/ 92 w 223"/>
                <a:gd name="T45" fmla="*/ 80 h 153"/>
                <a:gd name="T46" fmla="*/ 91 w 223"/>
                <a:gd name="T47" fmla="*/ 77 h 153"/>
                <a:gd name="T48" fmla="*/ 89 w 223"/>
                <a:gd name="T49" fmla="*/ 75 h 153"/>
                <a:gd name="T50" fmla="*/ 88 w 223"/>
                <a:gd name="T51" fmla="*/ 74 h 153"/>
                <a:gd name="T52" fmla="*/ 86 w 223"/>
                <a:gd name="T53" fmla="*/ 72 h 153"/>
                <a:gd name="T54" fmla="*/ 84 w 223"/>
                <a:gd name="T55" fmla="*/ 70 h 153"/>
                <a:gd name="T56" fmla="*/ 83 w 223"/>
                <a:gd name="T57" fmla="*/ 69 h 153"/>
                <a:gd name="T58" fmla="*/ 79 w 223"/>
                <a:gd name="T59" fmla="*/ 63 h 153"/>
                <a:gd name="T60" fmla="*/ 77 w 223"/>
                <a:gd name="T61" fmla="*/ 61 h 153"/>
                <a:gd name="T62" fmla="*/ 75 w 223"/>
                <a:gd name="T63" fmla="*/ 58 h 153"/>
                <a:gd name="T64" fmla="*/ 71 w 223"/>
                <a:gd name="T65" fmla="*/ 56 h 153"/>
                <a:gd name="T66" fmla="*/ 70 w 223"/>
                <a:gd name="T67" fmla="*/ 53 h 153"/>
                <a:gd name="T68" fmla="*/ 67 w 223"/>
                <a:gd name="T69" fmla="*/ 51 h 153"/>
                <a:gd name="T70" fmla="*/ 63 w 223"/>
                <a:gd name="T71" fmla="*/ 49 h 153"/>
                <a:gd name="T72" fmla="*/ 60 w 223"/>
                <a:gd name="T73" fmla="*/ 44 h 153"/>
                <a:gd name="T74" fmla="*/ 58 w 223"/>
                <a:gd name="T75" fmla="*/ 42 h 153"/>
                <a:gd name="T76" fmla="*/ 55 w 223"/>
                <a:gd name="T77" fmla="*/ 40 h 153"/>
                <a:gd name="T78" fmla="*/ 51 w 223"/>
                <a:gd name="T79" fmla="*/ 39 h 153"/>
                <a:gd name="T80" fmla="*/ 48 w 223"/>
                <a:gd name="T81" fmla="*/ 36 h 153"/>
                <a:gd name="T82" fmla="*/ 46 w 223"/>
                <a:gd name="T83" fmla="*/ 33 h 153"/>
                <a:gd name="T84" fmla="*/ 42 w 223"/>
                <a:gd name="T85" fmla="*/ 30 h 153"/>
                <a:gd name="T86" fmla="*/ 37 w 223"/>
                <a:gd name="T87" fmla="*/ 27 h 153"/>
                <a:gd name="T88" fmla="*/ 34 w 223"/>
                <a:gd name="T89" fmla="*/ 25 h 153"/>
                <a:gd name="T90" fmla="*/ 31 w 223"/>
                <a:gd name="T91" fmla="*/ 23 h 153"/>
                <a:gd name="T92" fmla="*/ 29 w 223"/>
                <a:gd name="T93" fmla="*/ 22 h 153"/>
                <a:gd name="T94" fmla="*/ 26 w 223"/>
                <a:gd name="T95" fmla="*/ 21 h 153"/>
                <a:gd name="T96" fmla="*/ 24 w 223"/>
                <a:gd name="T97" fmla="*/ 19 h 153"/>
                <a:gd name="T98" fmla="*/ 21 w 223"/>
                <a:gd name="T99" fmla="*/ 16 h 153"/>
                <a:gd name="T100" fmla="*/ 18 w 223"/>
                <a:gd name="T101" fmla="*/ 14 h 153"/>
                <a:gd name="T102" fmla="*/ 16 w 223"/>
                <a:gd name="T103" fmla="*/ 12 h 153"/>
                <a:gd name="T104" fmla="*/ 15 w 223"/>
                <a:gd name="T105" fmla="*/ 11 h 153"/>
                <a:gd name="T106" fmla="*/ 11 w 223"/>
                <a:gd name="T107" fmla="*/ 10 h 153"/>
                <a:gd name="T108" fmla="*/ 9 w 223"/>
                <a:gd name="T109" fmla="*/ 7 h 153"/>
                <a:gd name="T110" fmla="*/ 7 w 223"/>
                <a:gd name="T111" fmla="*/ 5 h 153"/>
                <a:gd name="T112" fmla="*/ 3 w 223"/>
                <a:gd name="T113" fmla="*/ 3 h 153"/>
                <a:gd name="T114" fmla="*/ 0 w 223"/>
                <a:gd name="T11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153">
                  <a:moveTo>
                    <a:pt x="223" y="153"/>
                  </a:moveTo>
                  <a:lnTo>
                    <a:pt x="204" y="153"/>
                  </a:lnTo>
                  <a:lnTo>
                    <a:pt x="204" y="137"/>
                  </a:lnTo>
                  <a:lnTo>
                    <a:pt x="204" y="137"/>
                  </a:lnTo>
                  <a:lnTo>
                    <a:pt x="204" y="129"/>
                  </a:lnTo>
                  <a:lnTo>
                    <a:pt x="172" y="129"/>
                  </a:lnTo>
                  <a:lnTo>
                    <a:pt x="172" y="127"/>
                  </a:lnTo>
                  <a:lnTo>
                    <a:pt x="171" y="127"/>
                  </a:lnTo>
                  <a:lnTo>
                    <a:pt x="171" y="123"/>
                  </a:lnTo>
                  <a:lnTo>
                    <a:pt x="168" y="123"/>
                  </a:lnTo>
                  <a:lnTo>
                    <a:pt x="168" y="118"/>
                  </a:lnTo>
                  <a:lnTo>
                    <a:pt x="161" y="118"/>
                  </a:lnTo>
                  <a:lnTo>
                    <a:pt x="161" y="113"/>
                  </a:lnTo>
                  <a:lnTo>
                    <a:pt x="154" y="113"/>
                  </a:lnTo>
                  <a:lnTo>
                    <a:pt x="154" y="111"/>
                  </a:lnTo>
                  <a:lnTo>
                    <a:pt x="145" y="111"/>
                  </a:lnTo>
                  <a:lnTo>
                    <a:pt x="145" y="108"/>
                  </a:lnTo>
                  <a:lnTo>
                    <a:pt x="137" y="108"/>
                  </a:lnTo>
                  <a:lnTo>
                    <a:pt x="137" y="106"/>
                  </a:lnTo>
                  <a:lnTo>
                    <a:pt x="135" y="106"/>
                  </a:lnTo>
                  <a:lnTo>
                    <a:pt x="135" y="105"/>
                  </a:lnTo>
                  <a:lnTo>
                    <a:pt x="131" y="105"/>
                  </a:lnTo>
                  <a:lnTo>
                    <a:pt x="131" y="103"/>
                  </a:lnTo>
                  <a:lnTo>
                    <a:pt x="127" y="103"/>
                  </a:lnTo>
                  <a:lnTo>
                    <a:pt x="127" y="99"/>
                  </a:lnTo>
                  <a:lnTo>
                    <a:pt x="124" y="99"/>
                  </a:lnTo>
                  <a:lnTo>
                    <a:pt x="124" y="98"/>
                  </a:lnTo>
                  <a:lnTo>
                    <a:pt x="118" y="98"/>
                  </a:lnTo>
                  <a:lnTo>
                    <a:pt x="118" y="94"/>
                  </a:lnTo>
                  <a:lnTo>
                    <a:pt x="114" y="94"/>
                  </a:lnTo>
                  <a:lnTo>
                    <a:pt x="114" y="93"/>
                  </a:lnTo>
                  <a:lnTo>
                    <a:pt x="109" y="93"/>
                  </a:lnTo>
                  <a:lnTo>
                    <a:pt x="109" y="90"/>
                  </a:lnTo>
                  <a:lnTo>
                    <a:pt x="108" y="90"/>
                  </a:lnTo>
                  <a:lnTo>
                    <a:pt x="108" y="89"/>
                  </a:lnTo>
                  <a:lnTo>
                    <a:pt x="106" y="89"/>
                  </a:lnTo>
                  <a:lnTo>
                    <a:pt x="106" y="87"/>
                  </a:lnTo>
                  <a:lnTo>
                    <a:pt x="105" y="87"/>
                  </a:lnTo>
                  <a:lnTo>
                    <a:pt x="105" y="86"/>
                  </a:lnTo>
                  <a:lnTo>
                    <a:pt x="101" y="86"/>
                  </a:lnTo>
                  <a:lnTo>
                    <a:pt x="101" y="83"/>
                  </a:lnTo>
                  <a:lnTo>
                    <a:pt x="97" y="83"/>
                  </a:lnTo>
                  <a:lnTo>
                    <a:pt x="97" y="81"/>
                  </a:lnTo>
                  <a:lnTo>
                    <a:pt x="95" y="81"/>
                  </a:lnTo>
                  <a:lnTo>
                    <a:pt x="95" y="80"/>
                  </a:lnTo>
                  <a:lnTo>
                    <a:pt x="92" y="80"/>
                  </a:lnTo>
                  <a:lnTo>
                    <a:pt x="92" y="77"/>
                  </a:lnTo>
                  <a:lnTo>
                    <a:pt x="91" y="77"/>
                  </a:lnTo>
                  <a:lnTo>
                    <a:pt x="91" y="75"/>
                  </a:lnTo>
                  <a:lnTo>
                    <a:pt x="89" y="75"/>
                  </a:lnTo>
                  <a:lnTo>
                    <a:pt x="89" y="74"/>
                  </a:lnTo>
                  <a:lnTo>
                    <a:pt x="88" y="74"/>
                  </a:lnTo>
                  <a:lnTo>
                    <a:pt x="88" y="72"/>
                  </a:lnTo>
                  <a:lnTo>
                    <a:pt x="86" y="72"/>
                  </a:lnTo>
                  <a:lnTo>
                    <a:pt x="86" y="70"/>
                  </a:lnTo>
                  <a:lnTo>
                    <a:pt x="84" y="70"/>
                  </a:lnTo>
                  <a:lnTo>
                    <a:pt x="84" y="69"/>
                  </a:lnTo>
                  <a:lnTo>
                    <a:pt x="83" y="69"/>
                  </a:lnTo>
                  <a:lnTo>
                    <a:pt x="83" y="63"/>
                  </a:lnTo>
                  <a:lnTo>
                    <a:pt x="79" y="63"/>
                  </a:lnTo>
                  <a:lnTo>
                    <a:pt x="79" y="61"/>
                  </a:lnTo>
                  <a:lnTo>
                    <a:pt x="77" y="61"/>
                  </a:lnTo>
                  <a:lnTo>
                    <a:pt x="77" y="58"/>
                  </a:lnTo>
                  <a:lnTo>
                    <a:pt x="75" y="58"/>
                  </a:lnTo>
                  <a:lnTo>
                    <a:pt x="75" y="56"/>
                  </a:lnTo>
                  <a:lnTo>
                    <a:pt x="71" y="56"/>
                  </a:lnTo>
                  <a:lnTo>
                    <a:pt x="71" y="53"/>
                  </a:lnTo>
                  <a:lnTo>
                    <a:pt x="70" y="53"/>
                  </a:lnTo>
                  <a:lnTo>
                    <a:pt x="70" y="51"/>
                  </a:lnTo>
                  <a:lnTo>
                    <a:pt x="67" y="51"/>
                  </a:lnTo>
                  <a:lnTo>
                    <a:pt x="67" y="49"/>
                  </a:lnTo>
                  <a:lnTo>
                    <a:pt x="63" y="49"/>
                  </a:lnTo>
                  <a:lnTo>
                    <a:pt x="63" y="44"/>
                  </a:lnTo>
                  <a:lnTo>
                    <a:pt x="60" y="44"/>
                  </a:lnTo>
                  <a:lnTo>
                    <a:pt x="60" y="42"/>
                  </a:lnTo>
                  <a:lnTo>
                    <a:pt x="58" y="42"/>
                  </a:lnTo>
                  <a:lnTo>
                    <a:pt x="58" y="40"/>
                  </a:lnTo>
                  <a:lnTo>
                    <a:pt x="55" y="40"/>
                  </a:lnTo>
                  <a:lnTo>
                    <a:pt x="55" y="39"/>
                  </a:lnTo>
                  <a:lnTo>
                    <a:pt x="51" y="39"/>
                  </a:lnTo>
                  <a:lnTo>
                    <a:pt x="51" y="36"/>
                  </a:lnTo>
                  <a:lnTo>
                    <a:pt x="48" y="36"/>
                  </a:lnTo>
                  <a:lnTo>
                    <a:pt x="48" y="33"/>
                  </a:lnTo>
                  <a:lnTo>
                    <a:pt x="46" y="33"/>
                  </a:lnTo>
                  <a:lnTo>
                    <a:pt x="46" y="30"/>
                  </a:lnTo>
                  <a:lnTo>
                    <a:pt x="42" y="30"/>
                  </a:lnTo>
                  <a:lnTo>
                    <a:pt x="42" y="27"/>
                  </a:lnTo>
                  <a:lnTo>
                    <a:pt x="37" y="27"/>
                  </a:lnTo>
                  <a:lnTo>
                    <a:pt x="37" y="25"/>
                  </a:lnTo>
                  <a:lnTo>
                    <a:pt x="34" y="25"/>
                  </a:lnTo>
                  <a:lnTo>
                    <a:pt x="34" y="23"/>
                  </a:lnTo>
                  <a:lnTo>
                    <a:pt x="31" y="23"/>
                  </a:lnTo>
                  <a:lnTo>
                    <a:pt x="31" y="22"/>
                  </a:lnTo>
                  <a:lnTo>
                    <a:pt x="29" y="22"/>
                  </a:lnTo>
                  <a:lnTo>
                    <a:pt x="29" y="21"/>
                  </a:lnTo>
                  <a:lnTo>
                    <a:pt x="26" y="21"/>
                  </a:lnTo>
                  <a:lnTo>
                    <a:pt x="26" y="19"/>
                  </a:lnTo>
                  <a:lnTo>
                    <a:pt x="24" y="19"/>
                  </a:lnTo>
                  <a:lnTo>
                    <a:pt x="24" y="16"/>
                  </a:lnTo>
                  <a:lnTo>
                    <a:pt x="21" y="16"/>
                  </a:lnTo>
                  <a:lnTo>
                    <a:pt x="21" y="14"/>
                  </a:lnTo>
                  <a:lnTo>
                    <a:pt x="18" y="14"/>
                  </a:lnTo>
                  <a:lnTo>
                    <a:pt x="18" y="12"/>
                  </a:lnTo>
                  <a:lnTo>
                    <a:pt x="16" y="12"/>
                  </a:lnTo>
                  <a:lnTo>
                    <a:pt x="16" y="11"/>
                  </a:lnTo>
                  <a:lnTo>
                    <a:pt x="15" y="11"/>
                  </a:lnTo>
                  <a:lnTo>
                    <a:pt x="15" y="10"/>
                  </a:lnTo>
                  <a:lnTo>
                    <a:pt x="11" y="10"/>
                  </a:lnTo>
                  <a:lnTo>
                    <a:pt x="11" y="7"/>
                  </a:lnTo>
                  <a:lnTo>
                    <a:pt x="9" y="7"/>
                  </a:lnTo>
                  <a:lnTo>
                    <a:pt x="9" y="5"/>
                  </a:lnTo>
                  <a:lnTo>
                    <a:pt x="7" y="5"/>
                  </a:lnTo>
                  <a:lnTo>
                    <a:pt x="7" y="3"/>
                  </a:lnTo>
                  <a:lnTo>
                    <a:pt x="3" y="3"/>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cxnSp>
          <p:nvCxnSpPr>
            <p:cNvPr id="21" name="Straight Connector 20"/>
            <p:cNvCxnSpPr/>
            <p:nvPr/>
          </p:nvCxnSpPr>
          <p:spPr>
            <a:xfrm>
              <a:off x="1104209" y="3296700"/>
              <a:ext cx="1496841" cy="38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31195" y="3333873"/>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81834" y="308720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495088"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5" name="Oval 24"/>
            <p:cNvSpPr/>
            <p:nvPr/>
          </p:nvSpPr>
          <p:spPr>
            <a:xfrm>
              <a:off x="4000612"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6" name="Oval 25"/>
            <p:cNvSpPr/>
            <p:nvPr/>
          </p:nvSpPr>
          <p:spPr>
            <a:xfrm>
              <a:off x="3905833"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7" name="Oval 26"/>
            <p:cNvSpPr/>
            <p:nvPr/>
          </p:nvSpPr>
          <p:spPr>
            <a:xfrm>
              <a:off x="3717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8" name="Oval 27"/>
            <p:cNvSpPr/>
            <p:nvPr/>
          </p:nvSpPr>
          <p:spPr>
            <a:xfrm>
              <a:off x="3645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9" name="Oval 28"/>
            <p:cNvSpPr/>
            <p:nvPr/>
          </p:nvSpPr>
          <p:spPr>
            <a:xfrm>
              <a:off x="3573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0" name="Oval 29"/>
            <p:cNvSpPr/>
            <p:nvPr/>
          </p:nvSpPr>
          <p:spPr>
            <a:xfrm>
              <a:off x="3458558" y="375763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1" name="Oval 30"/>
            <p:cNvSpPr/>
            <p:nvPr/>
          </p:nvSpPr>
          <p:spPr>
            <a:xfrm>
              <a:off x="3373919" y="3748597"/>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2" name="Oval 31"/>
            <p:cNvSpPr/>
            <p:nvPr/>
          </p:nvSpPr>
          <p:spPr>
            <a:xfrm>
              <a:off x="3127287" y="360963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3" name="Oval 32"/>
            <p:cNvSpPr/>
            <p:nvPr/>
          </p:nvSpPr>
          <p:spPr>
            <a:xfrm>
              <a:off x="1147088" y="221413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4" name="Oval 33"/>
            <p:cNvSpPr/>
            <p:nvPr/>
          </p:nvSpPr>
          <p:spPr>
            <a:xfrm>
              <a:off x="1292722" y="231986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5" name="Oval 34"/>
            <p:cNvSpPr/>
            <p:nvPr/>
          </p:nvSpPr>
          <p:spPr>
            <a:xfrm>
              <a:off x="1636943" y="25256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6" name="Oval 35"/>
            <p:cNvSpPr/>
            <p:nvPr/>
          </p:nvSpPr>
          <p:spPr>
            <a:xfrm>
              <a:off x="1835631" y="26952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7" name="Oval 36"/>
            <p:cNvSpPr/>
            <p:nvPr/>
          </p:nvSpPr>
          <p:spPr>
            <a:xfrm>
              <a:off x="1974794" y="2814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8" name="Oval 37"/>
            <p:cNvSpPr/>
            <p:nvPr/>
          </p:nvSpPr>
          <p:spPr>
            <a:xfrm>
              <a:off x="2182613"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9" name="Oval 38"/>
            <p:cNvSpPr/>
            <p:nvPr/>
          </p:nvSpPr>
          <p:spPr>
            <a:xfrm>
              <a:off x="2769183" y="349960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0" name="Oval 39"/>
            <p:cNvSpPr/>
            <p:nvPr/>
          </p:nvSpPr>
          <p:spPr>
            <a:xfrm>
              <a:off x="2825483" y="3534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1" name="Oval 40"/>
            <p:cNvSpPr/>
            <p:nvPr/>
          </p:nvSpPr>
          <p:spPr>
            <a:xfrm>
              <a:off x="2897483" y="35580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2" name="Oval 41"/>
            <p:cNvSpPr/>
            <p:nvPr/>
          </p:nvSpPr>
          <p:spPr>
            <a:xfrm>
              <a:off x="2969483" y="3581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3" name="Oval 42"/>
            <p:cNvSpPr/>
            <p:nvPr/>
          </p:nvSpPr>
          <p:spPr>
            <a:xfrm>
              <a:off x="3212801" y="369836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4" name="Oval 43"/>
            <p:cNvSpPr/>
            <p:nvPr/>
          </p:nvSpPr>
          <p:spPr>
            <a:xfrm>
              <a:off x="3272086" y="370365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5" name="Oval 44"/>
            <p:cNvSpPr/>
            <p:nvPr/>
          </p:nvSpPr>
          <p:spPr>
            <a:xfrm>
              <a:off x="3308086" y="377276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6" name="Oval 45"/>
            <p:cNvSpPr/>
            <p:nvPr/>
          </p:nvSpPr>
          <p:spPr>
            <a:xfrm>
              <a:off x="3340269" y="382059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7" name="Oval 46"/>
            <p:cNvSpPr/>
            <p:nvPr/>
          </p:nvSpPr>
          <p:spPr>
            <a:xfrm>
              <a:off x="3380086" y="383499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8" name="Oval 47"/>
            <p:cNvSpPr/>
            <p:nvPr/>
          </p:nvSpPr>
          <p:spPr>
            <a:xfrm>
              <a:off x="3430530" y="383376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9" name="Oval 48"/>
            <p:cNvSpPr/>
            <p:nvPr/>
          </p:nvSpPr>
          <p:spPr>
            <a:xfrm>
              <a:off x="3480974" y="383252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grpSp>
      <p:sp>
        <p:nvSpPr>
          <p:cNvPr id="98" name="TextBox 97"/>
          <p:cNvSpPr txBox="1"/>
          <p:nvPr/>
        </p:nvSpPr>
        <p:spPr>
          <a:xfrm>
            <a:off x="5255430" y="1914560"/>
            <a:ext cx="1450713" cy="276999"/>
          </a:xfrm>
          <a:prstGeom prst="rect">
            <a:avLst/>
          </a:prstGeom>
          <a:noFill/>
        </p:spPr>
        <p:txBody>
          <a:bodyPr wrap="none" rtlCol="0">
            <a:spAutoFit/>
          </a:bodyPr>
          <a:lstStyle/>
          <a:p>
            <a:pPr algn="r"/>
            <a:r>
              <a:rPr lang="fr-FR" sz="1200" dirty="0" smtClean="0">
                <a:latin typeface="Arial" panose="020B0604020202020204" pitchFamily="34" charset="0"/>
                <a:cs typeface="Arial" panose="020B0604020202020204" pitchFamily="34" charset="0"/>
              </a:rPr>
              <a:t>En faveur de ADX</a:t>
            </a:r>
            <a:endParaRPr lang="fr-FR" sz="1200" dirty="0">
              <a:latin typeface="Arial" panose="020B0604020202020204" pitchFamily="34" charset="0"/>
              <a:cs typeface="Arial" panose="020B0604020202020204" pitchFamily="34" charset="0"/>
            </a:endParaRPr>
          </a:p>
        </p:txBody>
      </p:sp>
      <p:grpSp>
        <p:nvGrpSpPr>
          <p:cNvPr id="99" name="Group 98"/>
          <p:cNvGrpSpPr/>
          <p:nvPr/>
        </p:nvGrpSpPr>
        <p:grpSpPr>
          <a:xfrm>
            <a:off x="5923610" y="2112794"/>
            <a:ext cx="2980717" cy="3242409"/>
            <a:chOff x="2517569" y="1721749"/>
            <a:chExt cx="2582883" cy="3830291"/>
          </a:xfrm>
          <a:effectLst/>
        </p:grpSpPr>
        <p:cxnSp>
          <p:nvCxnSpPr>
            <p:cNvPr id="100" name="Straight Connector 99"/>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9" idx="0"/>
            </p:cNvCxnSpPr>
            <p:nvPr/>
          </p:nvCxnSpPr>
          <p:spPr>
            <a:xfrm flipV="1">
              <a:off x="3165751" y="1721749"/>
              <a:ext cx="10570" cy="38302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0045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446503"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80886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52489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7" name="TextBox 106"/>
          <p:cNvSpPr txBox="1"/>
          <p:nvPr/>
        </p:nvSpPr>
        <p:spPr>
          <a:xfrm>
            <a:off x="6894586" y="5619437"/>
            <a:ext cx="1072730" cy="276999"/>
          </a:xfrm>
          <a:prstGeom prst="rect">
            <a:avLst/>
          </a:prstGeom>
          <a:noFill/>
        </p:spPr>
        <p:txBody>
          <a:bodyPr wrap="none" rtlCol="0">
            <a:spAutoFit/>
          </a:bodyPr>
          <a:lstStyle/>
          <a:p>
            <a:pPr algn="ctr"/>
            <a:r>
              <a:rPr lang="fr-FR" sz="1200" b="1" smtClean="0">
                <a:latin typeface="Arial" panose="020B0604020202020204" pitchFamily="34" charset="0"/>
                <a:cs typeface="Arial" panose="020B0604020202020204" pitchFamily="34" charset="0"/>
              </a:rPr>
              <a:t>Hazard ratio</a:t>
            </a:r>
            <a:endParaRPr lang="fr-FR" sz="1200" b="1">
              <a:latin typeface="Arial" panose="020B0604020202020204" pitchFamily="34" charset="0"/>
              <a:cs typeface="Arial" panose="020B0604020202020204" pitchFamily="34" charset="0"/>
            </a:endParaRPr>
          </a:p>
        </p:txBody>
      </p:sp>
      <p:sp>
        <p:nvSpPr>
          <p:cNvPr id="108" name="TextBox 107"/>
          <p:cNvSpPr txBox="1"/>
          <p:nvPr/>
        </p:nvSpPr>
        <p:spPr>
          <a:xfrm>
            <a:off x="5797247"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09" name="TextBox 108"/>
          <p:cNvSpPr txBox="1"/>
          <p:nvPr/>
        </p:nvSpPr>
        <p:spPr>
          <a:xfrm>
            <a:off x="6536817"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sp>
        <p:nvSpPr>
          <p:cNvPr id="110" name="TextBox 109"/>
          <p:cNvSpPr txBox="1"/>
          <p:nvPr/>
        </p:nvSpPr>
        <p:spPr>
          <a:xfrm>
            <a:off x="7282163"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2</a:t>
            </a:r>
            <a:endParaRPr lang="fr-FR" sz="1200">
              <a:latin typeface="Arial" panose="020B0604020202020204" pitchFamily="34" charset="0"/>
              <a:cs typeface="Arial" panose="020B0604020202020204" pitchFamily="34" charset="0"/>
            </a:endParaRPr>
          </a:p>
        </p:txBody>
      </p:sp>
      <p:sp>
        <p:nvSpPr>
          <p:cNvPr id="111" name="TextBox 110"/>
          <p:cNvSpPr txBox="1"/>
          <p:nvPr/>
        </p:nvSpPr>
        <p:spPr>
          <a:xfrm>
            <a:off x="8016168"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sp>
        <p:nvSpPr>
          <p:cNvPr id="112" name="TextBox 111"/>
          <p:cNvSpPr txBox="1"/>
          <p:nvPr/>
        </p:nvSpPr>
        <p:spPr>
          <a:xfrm>
            <a:off x="8773388" y="5355203"/>
            <a:ext cx="269626"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4</a:t>
            </a:r>
            <a:endParaRPr lang="fr-FR" sz="1200">
              <a:latin typeface="Arial" panose="020B0604020202020204" pitchFamily="34" charset="0"/>
              <a:cs typeface="Arial" panose="020B0604020202020204" pitchFamily="34" charset="0"/>
            </a:endParaRPr>
          </a:p>
        </p:txBody>
      </p:sp>
      <p:sp>
        <p:nvSpPr>
          <p:cNvPr id="113" name="TextBox 112"/>
          <p:cNvSpPr txBox="1"/>
          <p:nvPr/>
        </p:nvSpPr>
        <p:spPr>
          <a:xfrm>
            <a:off x="4287520" y="2389947"/>
            <a:ext cx="1714184" cy="3046987"/>
          </a:xfrm>
          <a:prstGeom prst="rect">
            <a:avLst/>
          </a:prstGeom>
          <a:noFill/>
        </p:spPr>
        <p:txBody>
          <a:bodyPr wrap="square" rtlCol="0">
            <a:spAutoFit/>
          </a:bodyPr>
          <a:lstStyle/>
          <a:p>
            <a:pPr algn="r"/>
            <a:r>
              <a:rPr lang="fr-FR" sz="1200" dirty="0" smtClean="0"/>
              <a:t>Total</a:t>
            </a:r>
          </a:p>
          <a:p>
            <a:pPr algn="r"/>
            <a:r>
              <a:rPr lang="fr-FR" sz="1200" dirty="0" smtClean="0"/>
              <a:t>Amérique latine</a:t>
            </a:r>
          </a:p>
          <a:p>
            <a:pPr algn="r"/>
            <a:r>
              <a:rPr lang="fr-FR" sz="1200" dirty="0" smtClean="0"/>
              <a:t>Autres pays</a:t>
            </a:r>
          </a:p>
          <a:p>
            <a:pPr algn="r"/>
            <a:r>
              <a:rPr lang="fr-FR" sz="1200" dirty="0" smtClean="0"/>
              <a:t>ECOG PS 0</a:t>
            </a:r>
          </a:p>
          <a:p>
            <a:pPr algn="r"/>
            <a:r>
              <a:rPr lang="fr-FR" sz="1200" dirty="0" smtClean="0"/>
              <a:t>ECOG PS 1</a:t>
            </a:r>
          </a:p>
          <a:p>
            <a:pPr algn="r"/>
            <a:r>
              <a:rPr lang="fr-FR" sz="1200" dirty="0" smtClean="0"/>
              <a:t>Estomac</a:t>
            </a:r>
          </a:p>
          <a:p>
            <a:pPr algn="r"/>
            <a:r>
              <a:rPr lang="fr-FR" sz="1200" dirty="0" smtClean="0"/>
              <a:t>JGO</a:t>
            </a:r>
          </a:p>
          <a:p>
            <a:pPr algn="r"/>
            <a:r>
              <a:rPr lang="fr-FR" sz="1200" dirty="0" smtClean="0"/>
              <a:t>Localement avancé</a:t>
            </a:r>
          </a:p>
          <a:p>
            <a:pPr algn="r"/>
            <a:r>
              <a:rPr lang="fr-FR" sz="1200" dirty="0" smtClean="0"/>
              <a:t>Métastatique</a:t>
            </a:r>
          </a:p>
          <a:p>
            <a:pPr algn="r"/>
            <a:r>
              <a:rPr lang="fr-FR" sz="1200" dirty="0" smtClean="0"/>
              <a:t>Hommes</a:t>
            </a:r>
          </a:p>
          <a:p>
            <a:pPr algn="r"/>
            <a:r>
              <a:rPr lang="fr-FR" sz="1200" dirty="0" smtClean="0"/>
              <a:t>Femmes</a:t>
            </a:r>
          </a:p>
          <a:p>
            <a:pPr algn="r"/>
            <a:r>
              <a:rPr lang="fr-FR" sz="1200" dirty="0" smtClean="0"/>
              <a:t>Age &lt;65 ans</a:t>
            </a:r>
          </a:p>
          <a:p>
            <a:pPr algn="r"/>
            <a:r>
              <a:rPr lang="fr-FR" sz="1200" dirty="0" smtClean="0"/>
              <a:t>Age ≥65 ans</a:t>
            </a:r>
          </a:p>
          <a:p>
            <a:pPr algn="r"/>
            <a:r>
              <a:rPr lang="fr-FR" sz="1200" dirty="0" smtClean="0"/>
              <a:t>Caucasiens</a:t>
            </a:r>
          </a:p>
          <a:p>
            <a:pPr algn="r"/>
            <a:r>
              <a:rPr lang="fr-FR" sz="1200" dirty="0" smtClean="0"/>
              <a:t>Non caucasiens</a:t>
            </a:r>
          </a:p>
          <a:p>
            <a:pPr algn="r"/>
            <a:endParaRPr lang="fr-FR" sz="1200" dirty="0"/>
          </a:p>
        </p:txBody>
      </p:sp>
      <p:cxnSp>
        <p:nvCxnSpPr>
          <p:cNvPr id="114" name="Straight Arrow Connector 113"/>
          <p:cNvCxnSpPr/>
          <p:nvPr/>
        </p:nvCxnSpPr>
        <p:spPr>
          <a:xfrm flipH="1">
            <a:off x="6097095" y="2202107"/>
            <a:ext cx="499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47134" y="3817377"/>
            <a:ext cx="14452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180033" y="5092755"/>
            <a:ext cx="7384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6262839" y="2478545"/>
            <a:ext cx="2181914" cy="2662818"/>
            <a:chOff x="6262839" y="2337865"/>
            <a:chExt cx="2181914" cy="2662818"/>
          </a:xfrm>
        </p:grpSpPr>
        <p:cxnSp>
          <p:nvCxnSpPr>
            <p:cNvPr id="118" name="Straight Connector 117"/>
            <p:cNvCxnSpPr/>
            <p:nvPr/>
          </p:nvCxnSpPr>
          <p:spPr>
            <a:xfrm>
              <a:off x="6501839" y="2399200"/>
              <a:ext cx="3097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6290"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457449" y="2759476"/>
              <a:ext cx="31573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01839" y="2954824"/>
              <a:ext cx="6644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79418"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33869" y="3322100"/>
              <a:ext cx="372573" cy="2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446220"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6476852" y="3868528"/>
              <a:ext cx="329590" cy="6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508859"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6297189" y="4239542"/>
              <a:ext cx="547599" cy="23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6619623" y="4395496"/>
              <a:ext cx="5466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26283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653681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Oval 130"/>
            <p:cNvSpPr>
              <a:spLocks noChangeAspect="1"/>
            </p:cNvSpPr>
            <p:nvPr/>
          </p:nvSpPr>
          <p:spPr>
            <a:xfrm>
              <a:off x="6572331"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Oval 131"/>
            <p:cNvSpPr>
              <a:spLocks noChangeAspect="1"/>
            </p:cNvSpPr>
            <p:nvPr/>
          </p:nvSpPr>
          <p:spPr>
            <a:xfrm>
              <a:off x="7112248"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Oval 132"/>
            <p:cNvSpPr>
              <a:spLocks noChangeAspect="1"/>
            </p:cNvSpPr>
            <p:nvPr/>
          </p:nvSpPr>
          <p:spPr>
            <a:xfrm>
              <a:off x="6522299"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Oval 133"/>
            <p:cNvSpPr>
              <a:spLocks noChangeAspect="1"/>
            </p:cNvSpPr>
            <p:nvPr/>
          </p:nvSpPr>
          <p:spPr>
            <a:xfrm>
              <a:off x="6729151"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Oval 134"/>
            <p:cNvSpPr>
              <a:spLocks noChangeAspect="1"/>
            </p:cNvSpPr>
            <p:nvPr/>
          </p:nvSpPr>
          <p:spPr>
            <a:xfrm>
              <a:off x="6502551"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Oval 135"/>
            <p:cNvSpPr>
              <a:spLocks noChangeAspect="1"/>
            </p:cNvSpPr>
            <p:nvPr/>
          </p:nvSpPr>
          <p:spPr>
            <a:xfrm>
              <a:off x="6519107"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Oval 136"/>
            <p:cNvSpPr>
              <a:spLocks noChangeAspect="1"/>
            </p:cNvSpPr>
            <p:nvPr/>
          </p:nvSpPr>
          <p:spPr>
            <a:xfrm>
              <a:off x="6662527"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Oval 137"/>
            <p:cNvSpPr>
              <a:spLocks noChangeAspect="1"/>
            </p:cNvSpPr>
            <p:nvPr/>
          </p:nvSpPr>
          <p:spPr>
            <a:xfrm>
              <a:off x="648350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Oval 138"/>
            <p:cNvSpPr>
              <a:spLocks noChangeAspect="1"/>
            </p:cNvSpPr>
            <p:nvPr/>
          </p:nvSpPr>
          <p:spPr>
            <a:xfrm>
              <a:off x="6563489"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Oval 139"/>
            <p:cNvSpPr>
              <a:spLocks noChangeAspect="1"/>
            </p:cNvSpPr>
            <p:nvPr/>
          </p:nvSpPr>
          <p:spPr>
            <a:xfrm>
              <a:off x="6622333"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Oval 140"/>
            <p:cNvSpPr>
              <a:spLocks noChangeAspect="1"/>
            </p:cNvSpPr>
            <p:nvPr/>
          </p:nvSpPr>
          <p:spPr>
            <a:xfrm>
              <a:off x="6453879"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Oval 141"/>
            <p:cNvSpPr>
              <a:spLocks noChangeAspect="1"/>
            </p:cNvSpPr>
            <p:nvPr/>
          </p:nvSpPr>
          <p:spPr>
            <a:xfrm>
              <a:off x="679288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Oval 142"/>
            <p:cNvSpPr>
              <a:spLocks noChangeAspect="1"/>
            </p:cNvSpPr>
            <p:nvPr/>
          </p:nvSpPr>
          <p:spPr>
            <a:xfrm>
              <a:off x="634955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Oval 143"/>
            <p:cNvSpPr>
              <a:spLocks noChangeAspect="1"/>
            </p:cNvSpPr>
            <p:nvPr/>
          </p:nvSpPr>
          <p:spPr>
            <a:xfrm>
              <a:off x="663041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Oval 144"/>
            <p:cNvSpPr>
              <a:spLocks noChangeAspect="1"/>
            </p:cNvSpPr>
            <p:nvPr/>
          </p:nvSpPr>
          <p:spPr>
            <a:xfrm>
              <a:off x="6350951"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75005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 Etude de phase 3, randomisée en double aveugle contrôlée par placebo évaluant l’efficacité et la tolérance de l’</a:t>
            </a:r>
            <a:r>
              <a:rPr lang="fr-FR" dirty="0" err="1" smtClean="0"/>
              <a:t>andecaliximab</a:t>
            </a:r>
            <a:r>
              <a:rPr lang="fr-FR" dirty="0" smtClean="0"/>
              <a:t> combiné à mFOLFOX6 en traitement de 1</a:t>
            </a:r>
            <a:r>
              <a:rPr lang="fr-FR" baseline="30000" dirty="0" smtClean="0"/>
              <a:t>e</a:t>
            </a:r>
            <a:r>
              <a:rPr lang="fr-FR" dirty="0" smtClean="0"/>
              <a:t> ligne des patients avec adénocarcinome avancé de l’estomac ou de la JGO (GAMMA-1) – Shah MA,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endParaRPr lang="fr-FR" dirty="0"/>
          </a:p>
        </p:txBody>
      </p:sp>
      <p:sp>
        <p:nvSpPr>
          <p:cNvPr id="5" name="Text Placeholder 4"/>
          <p:cNvSpPr>
            <a:spLocks noGrp="1"/>
          </p:cNvSpPr>
          <p:nvPr>
            <p:ph type="body" sz="quarter" idx="11"/>
          </p:nvPr>
        </p:nvSpPr>
        <p:spPr/>
        <p:txBody>
          <a:bodyPr/>
          <a:lstStyle/>
          <a:p>
            <a:r>
              <a:rPr lang="fr-FR" smtClean="0"/>
              <a:t>Shah MA, et al, J Clin Oncol 2019;37(Suppl):Abstr 4</a:t>
            </a:r>
            <a:endParaRPr lang="fr-FR"/>
          </a:p>
        </p:txBody>
      </p:sp>
      <p:sp>
        <p:nvSpPr>
          <p:cNvPr id="6" name="TextBox 5"/>
          <p:cNvSpPr txBox="1"/>
          <p:nvPr/>
        </p:nvSpPr>
        <p:spPr>
          <a:xfrm>
            <a:off x="2218650" y="1634839"/>
            <a:ext cx="642386" cy="369332"/>
          </a:xfrm>
          <a:prstGeom prst="rect">
            <a:avLst/>
          </a:prstGeom>
          <a:noFill/>
        </p:spPr>
        <p:txBody>
          <a:bodyPr wrap="none" rtlCol="0">
            <a:spAutoFit/>
          </a:bodyPr>
          <a:lstStyle/>
          <a:p>
            <a:r>
              <a:rPr lang="fr-FR" b="1" smtClean="0"/>
              <a:t>SSP</a:t>
            </a:r>
            <a:endParaRPr lang="fr-FR" b="1"/>
          </a:p>
        </p:txBody>
      </p:sp>
      <p:sp>
        <p:nvSpPr>
          <p:cNvPr id="7" name="TextBox 6"/>
          <p:cNvSpPr txBox="1"/>
          <p:nvPr/>
        </p:nvSpPr>
        <p:spPr>
          <a:xfrm>
            <a:off x="6014957" y="1620984"/>
            <a:ext cx="2656083" cy="369332"/>
          </a:xfrm>
          <a:prstGeom prst="rect">
            <a:avLst/>
          </a:prstGeom>
          <a:noFill/>
        </p:spPr>
        <p:txBody>
          <a:bodyPr wrap="none" rtlCol="0">
            <a:spAutoFit/>
          </a:bodyPr>
          <a:lstStyle/>
          <a:p>
            <a:r>
              <a:rPr lang="fr-FR" b="1" dirty="0" smtClean="0"/>
              <a:t>SSP par sous-groupes</a:t>
            </a:r>
            <a:endParaRPr lang="fr-FR" b="1" dirty="0"/>
          </a:p>
        </p:txBody>
      </p:sp>
      <p:grpSp>
        <p:nvGrpSpPr>
          <p:cNvPr id="10" name="Group 9"/>
          <p:cNvGrpSpPr/>
          <p:nvPr/>
        </p:nvGrpSpPr>
        <p:grpSpPr>
          <a:xfrm>
            <a:off x="45917" y="2112793"/>
            <a:ext cx="4667096" cy="3515285"/>
            <a:chOff x="88121" y="1972113"/>
            <a:chExt cx="4667096" cy="3515285"/>
          </a:xfrm>
        </p:grpSpPr>
        <p:sp>
          <p:nvSpPr>
            <p:cNvPr id="11" name="TextBox 10"/>
            <p:cNvSpPr txBox="1"/>
            <p:nvPr/>
          </p:nvSpPr>
          <p:spPr>
            <a:xfrm>
              <a:off x="2617964" y="4560639"/>
              <a:ext cx="455423" cy="246221"/>
            </a:xfrm>
            <a:prstGeom prst="rect">
              <a:avLst/>
            </a:prstGeom>
            <a:noFill/>
          </p:spPr>
          <p:txBody>
            <a:bodyPr wrap="none" rtlCol="0">
              <a:spAutoFit/>
            </a:bodyPr>
            <a:lstStyle/>
            <a:p>
              <a:pPr algn="ctr" fontAlgn="base">
                <a:spcBef>
                  <a:spcPct val="0"/>
                </a:spcBef>
                <a:spcAft>
                  <a:spcPct val="0"/>
                </a:spcAft>
              </a:pPr>
              <a:r>
                <a:rPr lang="fr-FR" sz="1000" smtClean="0">
                  <a:solidFill>
                    <a:srgbClr val="363636"/>
                  </a:solidFill>
                </a:rPr>
                <a:t>Mois</a:t>
              </a:r>
              <a:endParaRPr lang="fr-FR" sz="1000">
                <a:solidFill>
                  <a:srgbClr val="363636"/>
                </a:solidFill>
              </a:endParaRPr>
            </a:p>
          </p:txBody>
        </p:sp>
        <p:grpSp>
          <p:nvGrpSpPr>
            <p:cNvPr id="12" name="Group 11"/>
            <p:cNvGrpSpPr/>
            <p:nvPr/>
          </p:nvGrpSpPr>
          <p:grpSpPr>
            <a:xfrm>
              <a:off x="485690" y="2114866"/>
              <a:ext cx="4269527" cy="3106727"/>
              <a:chOff x="484860" y="2263188"/>
              <a:chExt cx="3723822" cy="3106727"/>
            </a:xfrm>
          </p:grpSpPr>
          <p:sp>
            <p:nvSpPr>
              <p:cNvPr id="48" name="Freeform 47"/>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9"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0"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1"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2"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3"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4"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5"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9"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0"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1" name="Line 21"/>
              <p:cNvSpPr>
                <a:spLocks noChangeShapeType="1"/>
              </p:cNvSpPr>
              <p:nvPr/>
            </p:nvSpPr>
            <p:spPr bwMode="auto">
              <a:xfrm>
                <a:off x="10006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2"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3"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4"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5"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6"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7"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8"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69"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0"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1" name="TextBox 70"/>
              <p:cNvSpPr txBox="1"/>
              <p:nvPr/>
            </p:nvSpPr>
            <p:spPr>
              <a:xfrm rot="16200000">
                <a:off x="-389116" y="3355939"/>
                <a:ext cx="1989547" cy="241595"/>
              </a:xfrm>
              <a:prstGeom prst="rect">
                <a:avLst/>
              </a:prstGeom>
              <a:noFill/>
            </p:spPr>
            <p:txBody>
              <a:bodyPr wrap="none" rtlCol="0">
                <a:spAutoFit/>
              </a:bodyPr>
              <a:lstStyle/>
              <a:p>
                <a:pPr algn="ctr" fontAlgn="base">
                  <a:spcBef>
                    <a:spcPct val="0"/>
                  </a:spcBef>
                  <a:spcAft>
                    <a:spcPct val="0"/>
                  </a:spcAft>
                </a:pPr>
                <a:r>
                  <a:rPr lang="fr-FR" sz="1200" dirty="0" smtClean="0"/>
                  <a:t>% en vie sans progression</a:t>
                </a:r>
                <a:endParaRPr lang="fr-FR" sz="1200" dirty="0"/>
              </a:p>
            </p:txBody>
          </p:sp>
          <p:sp>
            <p:nvSpPr>
              <p:cNvPr id="72" name="TextBox 71"/>
              <p:cNvSpPr txBox="1"/>
              <p:nvPr/>
            </p:nvSpPr>
            <p:spPr>
              <a:xfrm>
                <a:off x="591623" y="2263188"/>
                <a:ext cx="383363" cy="276999"/>
              </a:xfrm>
              <a:prstGeom prst="rect">
                <a:avLst/>
              </a:prstGeom>
              <a:noFill/>
            </p:spPr>
            <p:txBody>
              <a:bodyPr wrap="none" rtlCol="0" anchor="ctr" anchorCtr="0">
                <a:spAutoFit/>
              </a:bodyPr>
              <a:lstStyle/>
              <a:p>
                <a:pPr algn="r"/>
                <a:r>
                  <a:rPr lang="fr-FR" sz="1200" smtClean="0"/>
                  <a:t>100</a:t>
                </a:r>
                <a:endParaRPr lang="fr-FR" sz="1200"/>
              </a:p>
            </p:txBody>
          </p:sp>
          <p:sp>
            <p:nvSpPr>
              <p:cNvPr id="73" name="TextBox 72"/>
              <p:cNvSpPr txBox="1"/>
              <p:nvPr/>
            </p:nvSpPr>
            <p:spPr>
              <a:xfrm>
                <a:off x="665723" y="2691432"/>
                <a:ext cx="309263" cy="276999"/>
              </a:xfrm>
              <a:prstGeom prst="rect">
                <a:avLst/>
              </a:prstGeom>
              <a:noFill/>
            </p:spPr>
            <p:txBody>
              <a:bodyPr wrap="none" rtlCol="0" anchor="ctr" anchorCtr="0">
                <a:spAutoFit/>
              </a:bodyPr>
              <a:lstStyle/>
              <a:p>
                <a:pPr algn="r"/>
                <a:r>
                  <a:rPr lang="fr-FR" sz="1200" smtClean="0"/>
                  <a:t>80</a:t>
                </a:r>
                <a:endParaRPr lang="fr-FR" sz="1200"/>
              </a:p>
            </p:txBody>
          </p:sp>
          <p:sp>
            <p:nvSpPr>
              <p:cNvPr id="74" name="TextBox 73"/>
              <p:cNvSpPr txBox="1"/>
              <p:nvPr/>
            </p:nvSpPr>
            <p:spPr>
              <a:xfrm>
                <a:off x="665723" y="3117894"/>
                <a:ext cx="309263" cy="276999"/>
              </a:xfrm>
              <a:prstGeom prst="rect">
                <a:avLst/>
              </a:prstGeom>
              <a:noFill/>
            </p:spPr>
            <p:txBody>
              <a:bodyPr wrap="none" rtlCol="0" anchor="ctr" anchorCtr="0">
                <a:spAutoFit/>
              </a:bodyPr>
              <a:lstStyle/>
              <a:p>
                <a:pPr algn="r"/>
                <a:r>
                  <a:rPr lang="fr-FR" sz="1200" smtClean="0"/>
                  <a:t>60</a:t>
                </a:r>
                <a:endParaRPr lang="fr-FR" sz="1200"/>
              </a:p>
            </p:txBody>
          </p:sp>
          <p:sp>
            <p:nvSpPr>
              <p:cNvPr id="75" name="TextBox 74"/>
              <p:cNvSpPr txBox="1"/>
              <p:nvPr/>
            </p:nvSpPr>
            <p:spPr>
              <a:xfrm>
                <a:off x="665723" y="3544353"/>
                <a:ext cx="309263" cy="276999"/>
              </a:xfrm>
              <a:prstGeom prst="rect">
                <a:avLst/>
              </a:prstGeom>
              <a:noFill/>
            </p:spPr>
            <p:txBody>
              <a:bodyPr wrap="none" rtlCol="0" anchor="ctr" anchorCtr="0">
                <a:spAutoFit/>
              </a:bodyPr>
              <a:lstStyle/>
              <a:p>
                <a:pPr algn="r"/>
                <a:r>
                  <a:rPr lang="fr-FR" sz="1200" smtClean="0"/>
                  <a:t>40</a:t>
                </a:r>
                <a:endParaRPr lang="fr-FR" sz="1200"/>
              </a:p>
            </p:txBody>
          </p:sp>
          <p:sp>
            <p:nvSpPr>
              <p:cNvPr id="76" name="TextBox 75"/>
              <p:cNvSpPr txBox="1"/>
              <p:nvPr/>
            </p:nvSpPr>
            <p:spPr>
              <a:xfrm>
                <a:off x="665723" y="3970814"/>
                <a:ext cx="309263" cy="276999"/>
              </a:xfrm>
              <a:prstGeom prst="rect">
                <a:avLst/>
              </a:prstGeom>
              <a:noFill/>
            </p:spPr>
            <p:txBody>
              <a:bodyPr wrap="none" rtlCol="0" anchor="ctr" anchorCtr="0">
                <a:spAutoFit/>
              </a:bodyPr>
              <a:lstStyle/>
              <a:p>
                <a:pPr algn="r"/>
                <a:r>
                  <a:rPr lang="fr-FR" sz="1200" smtClean="0"/>
                  <a:t>20</a:t>
                </a:r>
                <a:endParaRPr lang="fr-FR" sz="1200"/>
              </a:p>
            </p:txBody>
          </p:sp>
          <p:sp>
            <p:nvSpPr>
              <p:cNvPr id="77" name="TextBox 76"/>
              <p:cNvSpPr txBox="1"/>
              <p:nvPr/>
            </p:nvSpPr>
            <p:spPr>
              <a:xfrm>
                <a:off x="743431" y="4397793"/>
                <a:ext cx="235164" cy="276999"/>
              </a:xfrm>
              <a:prstGeom prst="rect">
                <a:avLst/>
              </a:prstGeom>
              <a:noFill/>
            </p:spPr>
            <p:txBody>
              <a:bodyPr wrap="none" rtlCol="0" anchor="ctr" anchorCtr="0">
                <a:spAutoFit/>
              </a:bodyPr>
              <a:lstStyle/>
              <a:p>
                <a:pPr algn="r"/>
                <a:r>
                  <a:rPr lang="fr-FR" sz="1200" smtClean="0"/>
                  <a:t>0</a:t>
                </a:r>
                <a:endParaRPr lang="fr-FR" sz="1200"/>
              </a:p>
            </p:txBody>
          </p:sp>
          <p:sp>
            <p:nvSpPr>
              <p:cNvPr id="78" name="TextBox 77"/>
              <p:cNvSpPr txBox="1"/>
              <p:nvPr/>
            </p:nvSpPr>
            <p:spPr>
              <a:xfrm>
                <a:off x="840336"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r>
                  <a:rPr lang="fr-FR" sz="900" smtClean="0">
                    <a:solidFill>
                      <a:schemeClr val="accent3"/>
                    </a:solidFill>
                  </a:rPr>
                  <a:t>218</a:t>
                </a:r>
              </a:p>
              <a:p>
                <a:pPr algn="ctr"/>
                <a:endParaRPr lang="fr-FR" sz="900" smtClean="0">
                  <a:solidFill>
                    <a:srgbClr val="2D3882"/>
                  </a:solidFill>
                </a:endParaRPr>
              </a:p>
              <a:p>
                <a:pPr algn="ctr"/>
                <a:r>
                  <a:rPr lang="fr-FR" sz="900" smtClean="0">
                    <a:solidFill>
                      <a:srgbClr val="B2C0EC"/>
                    </a:solidFill>
                  </a:rPr>
                  <a:t>214</a:t>
                </a:r>
                <a:endParaRPr lang="fr-FR" sz="900">
                  <a:solidFill>
                    <a:srgbClr val="B2C0EC"/>
                  </a:solidFill>
                </a:endParaRPr>
              </a:p>
            </p:txBody>
          </p:sp>
          <p:sp>
            <p:nvSpPr>
              <p:cNvPr id="79" name="TextBox 78"/>
              <p:cNvSpPr txBox="1"/>
              <p:nvPr/>
            </p:nvSpPr>
            <p:spPr>
              <a:xfrm>
                <a:off x="1222926" y="4585085"/>
                <a:ext cx="328838"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r>
                  <a:rPr lang="fr-FR" sz="900" smtClean="0">
                    <a:solidFill>
                      <a:schemeClr val="accent3"/>
                    </a:solidFill>
                  </a:rPr>
                  <a:t>152</a:t>
                </a:r>
              </a:p>
              <a:p>
                <a:pPr algn="ctr"/>
                <a:endParaRPr lang="fr-FR" sz="900" smtClean="0">
                  <a:solidFill>
                    <a:srgbClr val="B60D27"/>
                  </a:solidFill>
                </a:endParaRPr>
              </a:p>
              <a:p>
                <a:pPr algn="ctr"/>
                <a:r>
                  <a:rPr lang="fr-FR" sz="900" smtClean="0">
                    <a:solidFill>
                      <a:srgbClr val="B2C0EC"/>
                    </a:solidFill>
                  </a:rPr>
                  <a:t>129</a:t>
                </a:r>
                <a:endParaRPr lang="fr-FR" sz="900">
                  <a:solidFill>
                    <a:srgbClr val="B2C0EC"/>
                  </a:solidFill>
                </a:endParaRPr>
              </a:p>
            </p:txBody>
          </p:sp>
          <p:sp>
            <p:nvSpPr>
              <p:cNvPr id="80" name="TextBox 79"/>
              <p:cNvSpPr txBox="1"/>
              <p:nvPr/>
            </p:nvSpPr>
            <p:spPr>
              <a:xfrm>
                <a:off x="1631631" y="4585085"/>
                <a:ext cx="272912"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r>
                  <a:rPr lang="fr-FR" sz="900" smtClean="0">
                    <a:solidFill>
                      <a:schemeClr val="accent3"/>
                    </a:solidFill>
                  </a:rPr>
                  <a:t>86</a:t>
                </a:r>
              </a:p>
              <a:p>
                <a:pPr algn="ctr"/>
                <a:endParaRPr lang="fr-FR" sz="900" smtClean="0">
                  <a:solidFill>
                    <a:srgbClr val="B60D27"/>
                  </a:solidFill>
                </a:endParaRPr>
              </a:p>
              <a:p>
                <a:pPr algn="ctr"/>
                <a:r>
                  <a:rPr lang="fr-FR" sz="900" smtClean="0">
                    <a:solidFill>
                      <a:srgbClr val="B2C0EC"/>
                    </a:solidFill>
                  </a:rPr>
                  <a:t>69</a:t>
                </a:r>
                <a:endParaRPr lang="fr-FR" sz="900">
                  <a:solidFill>
                    <a:srgbClr val="B2C0EC"/>
                  </a:solidFill>
                </a:endParaRPr>
              </a:p>
            </p:txBody>
          </p:sp>
          <p:sp>
            <p:nvSpPr>
              <p:cNvPr id="81" name="TextBox 80"/>
              <p:cNvSpPr txBox="1"/>
              <p:nvPr/>
            </p:nvSpPr>
            <p:spPr>
              <a:xfrm>
                <a:off x="2024222"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r"/>
                <a:r>
                  <a:rPr lang="fr-FR" sz="900" smtClean="0">
                    <a:solidFill>
                      <a:schemeClr val="accent3"/>
                    </a:solidFill>
                  </a:rPr>
                  <a:t>46</a:t>
                </a:r>
              </a:p>
              <a:p>
                <a:pPr algn="r"/>
                <a:endParaRPr lang="fr-FR" sz="900" smtClean="0">
                  <a:solidFill>
                    <a:srgbClr val="B60D27"/>
                  </a:solidFill>
                </a:endParaRPr>
              </a:p>
              <a:p>
                <a:pPr algn="r"/>
                <a:r>
                  <a:rPr lang="fr-FR" sz="900" smtClean="0">
                    <a:solidFill>
                      <a:srgbClr val="B2C0EC"/>
                    </a:solidFill>
                  </a:rPr>
                  <a:t>34</a:t>
                </a:r>
                <a:endParaRPr lang="fr-FR" sz="900">
                  <a:solidFill>
                    <a:srgbClr val="B2C0EC"/>
                  </a:solidFill>
                </a:endParaRPr>
              </a:p>
            </p:txBody>
          </p:sp>
          <p:sp>
            <p:nvSpPr>
              <p:cNvPr id="82" name="TextBox 81"/>
              <p:cNvSpPr txBox="1"/>
              <p:nvPr/>
            </p:nvSpPr>
            <p:spPr>
              <a:xfrm>
                <a:off x="2396626" y="4585085"/>
                <a:ext cx="274366" cy="784830"/>
              </a:xfrm>
              <a:prstGeom prst="rect">
                <a:avLst/>
              </a:prstGeom>
              <a:noFill/>
            </p:spPr>
            <p:txBody>
              <a:bodyPr wrap="none" rtlCol="0" anchor="t" anchorCtr="0">
                <a:spAutoFit/>
              </a:bodyPr>
              <a:lstStyle/>
              <a:p>
                <a:pPr algn="ctr"/>
                <a:r>
                  <a:rPr lang="fr-FR" sz="900" smtClean="0"/>
                  <a:t>16</a:t>
                </a:r>
              </a:p>
              <a:p>
                <a:pPr algn="ctr"/>
                <a:endParaRPr lang="fr-FR" sz="900" smtClean="0"/>
              </a:p>
              <a:p>
                <a:pPr algn="r"/>
                <a:r>
                  <a:rPr lang="fr-FR" sz="900" smtClean="0">
                    <a:solidFill>
                      <a:schemeClr val="accent3"/>
                    </a:solidFill>
                  </a:rPr>
                  <a:t>27</a:t>
                </a:r>
              </a:p>
              <a:p>
                <a:pPr algn="r"/>
                <a:endParaRPr lang="fr-FR" sz="900" smtClean="0">
                  <a:solidFill>
                    <a:srgbClr val="B60D27"/>
                  </a:solidFill>
                </a:endParaRPr>
              </a:p>
              <a:p>
                <a:pPr algn="r"/>
                <a:r>
                  <a:rPr lang="fr-FR" sz="900" smtClean="0">
                    <a:solidFill>
                      <a:srgbClr val="B2C0EC"/>
                    </a:solidFill>
                  </a:rPr>
                  <a:t>12</a:t>
                </a:r>
                <a:endParaRPr lang="fr-FR" sz="900">
                  <a:solidFill>
                    <a:srgbClr val="B2C0EC"/>
                  </a:solidFill>
                </a:endParaRPr>
              </a:p>
            </p:txBody>
          </p:sp>
          <p:sp>
            <p:nvSpPr>
              <p:cNvPr id="83" name="TextBox 82"/>
              <p:cNvSpPr txBox="1"/>
              <p:nvPr/>
            </p:nvSpPr>
            <p:spPr>
              <a:xfrm>
                <a:off x="2784312" y="4585085"/>
                <a:ext cx="272912"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r>
                  <a:rPr lang="fr-FR" sz="900" smtClean="0">
                    <a:solidFill>
                      <a:schemeClr val="accent3"/>
                    </a:solidFill>
                  </a:rPr>
                  <a:t>5</a:t>
                </a:r>
              </a:p>
              <a:p>
                <a:pPr algn="ctr"/>
                <a:endParaRPr lang="fr-FR" sz="900" smtClean="0">
                  <a:solidFill>
                    <a:srgbClr val="B60D27"/>
                  </a:solidFill>
                </a:endParaRPr>
              </a:p>
              <a:p>
                <a:pPr algn="ctr"/>
                <a:r>
                  <a:rPr lang="fr-FR" sz="900" smtClean="0">
                    <a:solidFill>
                      <a:srgbClr val="B2C0EC"/>
                    </a:solidFill>
                  </a:rPr>
                  <a:t>6</a:t>
                </a:r>
                <a:endParaRPr lang="fr-FR" sz="900">
                  <a:solidFill>
                    <a:srgbClr val="B2C0EC"/>
                  </a:solidFill>
                </a:endParaRPr>
              </a:p>
            </p:txBody>
          </p:sp>
          <p:sp>
            <p:nvSpPr>
              <p:cNvPr id="84" name="TextBox 83"/>
              <p:cNvSpPr txBox="1"/>
              <p:nvPr/>
            </p:nvSpPr>
            <p:spPr>
              <a:xfrm>
                <a:off x="3365986" y="4585085"/>
                <a:ext cx="272912"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a:p>
                <a:pPr algn="ctr"/>
                <a:r>
                  <a:rPr lang="fr-FR" sz="900" smtClean="0">
                    <a:solidFill>
                      <a:srgbClr val="B2C0EC"/>
                    </a:solidFill>
                  </a:rPr>
                  <a:t>0</a:t>
                </a:r>
                <a:endParaRPr lang="fr-FR" sz="900">
                  <a:solidFill>
                    <a:srgbClr val="B2C0EC"/>
                  </a:solidFill>
                </a:endParaRPr>
              </a:p>
            </p:txBody>
          </p:sp>
          <p:sp>
            <p:nvSpPr>
              <p:cNvPr id="85" name="TextBox 84"/>
              <p:cNvSpPr txBox="1"/>
              <p:nvPr/>
            </p:nvSpPr>
            <p:spPr>
              <a:xfrm>
                <a:off x="3745274" y="4585085"/>
                <a:ext cx="272912" cy="646331"/>
              </a:xfrm>
              <a:prstGeom prst="rect">
                <a:avLst/>
              </a:prstGeom>
              <a:noFill/>
            </p:spPr>
            <p:txBody>
              <a:bodyPr wrap="none" rtlCol="0" anchor="t" anchorCtr="0">
                <a:spAutoFit/>
              </a:bodyPr>
              <a:lstStyle/>
              <a:p>
                <a:pPr algn="ctr"/>
                <a:r>
                  <a:rPr lang="fr-FR" sz="900" smtClean="0"/>
                  <a:t>30</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p:txBody>
          </p:sp>
          <p:sp>
            <p:nvSpPr>
              <p:cNvPr id="86" name="TextBox 85"/>
              <p:cNvSpPr txBox="1"/>
              <p:nvPr/>
            </p:nvSpPr>
            <p:spPr>
              <a:xfrm>
                <a:off x="1024323"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r>
                  <a:rPr lang="fr-FR" sz="900" smtClean="0">
                    <a:solidFill>
                      <a:schemeClr val="accent3"/>
                    </a:solidFill>
                  </a:rPr>
                  <a:t>180</a:t>
                </a:r>
              </a:p>
              <a:p>
                <a:pPr algn="ctr"/>
                <a:endParaRPr lang="fr-FR" sz="900" smtClean="0">
                  <a:solidFill>
                    <a:srgbClr val="2D3882"/>
                  </a:solidFill>
                </a:endParaRPr>
              </a:p>
              <a:p>
                <a:pPr algn="ctr"/>
                <a:r>
                  <a:rPr lang="fr-FR" sz="900" smtClean="0">
                    <a:solidFill>
                      <a:srgbClr val="B2C0EC"/>
                    </a:solidFill>
                  </a:rPr>
                  <a:t>166</a:t>
                </a:r>
                <a:endParaRPr lang="fr-FR" sz="900">
                  <a:solidFill>
                    <a:srgbClr val="B2C0EC"/>
                  </a:solidFill>
                </a:endParaRPr>
              </a:p>
            </p:txBody>
          </p:sp>
          <p:sp>
            <p:nvSpPr>
              <p:cNvPr id="87" name="TextBox 86"/>
              <p:cNvSpPr txBox="1"/>
              <p:nvPr/>
            </p:nvSpPr>
            <p:spPr>
              <a:xfrm>
                <a:off x="1410756" y="4585085"/>
                <a:ext cx="328838"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r>
                  <a:rPr lang="fr-FR" sz="900" smtClean="0">
                    <a:solidFill>
                      <a:schemeClr val="accent3"/>
                    </a:solidFill>
                  </a:rPr>
                  <a:t>125</a:t>
                </a:r>
              </a:p>
              <a:p>
                <a:pPr algn="ctr"/>
                <a:endParaRPr lang="fr-FR" sz="900" smtClean="0">
                  <a:solidFill>
                    <a:srgbClr val="B60D27"/>
                  </a:solidFill>
                </a:endParaRPr>
              </a:p>
              <a:p>
                <a:pPr algn="ctr"/>
                <a:r>
                  <a:rPr lang="fr-FR" sz="900" smtClean="0">
                    <a:solidFill>
                      <a:srgbClr val="B2C0EC"/>
                    </a:solidFill>
                  </a:rPr>
                  <a:t>101</a:t>
                </a:r>
                <a:endParaRPr lang="fr-FR" sz="900">
                  <a:solidFill>
                    <a:srgbClr val="B2C0EC"/>
                  </a:solidFill>
                </a:endParaRPr>
              </a:p>
            </p:txBody>
          </p:sp>
          <p:sp>
            <p:nvSpPr>
              <p:cNvPr id="88" name="TextBox 87"/>
              <p:cNvSpPr txBox="1"/>
              <p:nvPr/>
            </p:nvSpPr>
            <p:spPr>
              <a:xfrm>
                <a:off x="1831305"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r"/>
                <a:r>
                  <a:rPr lang="fr-FR" sz="900" smtClean="0">
                    <a:solidFill>
                      <a:schemeClr val="accent3"/>
                    </a:solidFill>
                  </a:rPr>
                  <a:t>60</a:t>
                </a:r>
              </a:p>
              <a:p>
                <a:pPr algn="r"/>
                <a:endParaRPr lang="fr-FR" sz="900" smtClean="0">
                  <a:solidFill>
                    <a:srgbClr val="B60D27"/>
                  </a:solidFill>
                </a:endParaRPr>
              </a:p>
              <a:p>
                <a:pPr algn="r"/>
                <a:r>
                  <a:rPr lang="fr-FR" sz="900" smtClean="0">
                    <a:solidFill>
                      <a:srgbClr val="B2C0EC"/>
                    </a:solidFill>
                  </a:rPr>
                  <a:t>50</a:t>
                </a:r>
                <a:endParaRPr lang="fr-FR" sz="900">
                  <a:solidFill>
                    <a:srgbClr val="B2C0EC"/>
                  </a:solidFill>
                </a:endParaRPr>
              </a:p>
            </p:txBody>
          </p:sp>
          <p:sp>
            <p:nvSpPr>
              <p:cNvPr id="89" name="TextBox 88"/>
              <p:cNvSpPr txBox="1"/>
              <p:nvPr/>
            </p:nvSpPr>
            <p:spPr>
              <a:xfrm>
                <a:off x="2216147" y="4585085"/>
                <a:ext cx="274366" cy="784830"/>
              </a:xfrm>
              <a:prstGeom prst="rect">
                <a:avLst/>
              </a:prstGeom>
              <a:noFill/>
            </p:spPr>
            <p:txBody>
              <a:bodyPr wrap="none" rtlCol="0" anchor="t" anchorCtr="0">
                <a:spAutoFit/>
              </a:bodyPr>
              <a:lstStyle/>
              <a:p>
                <a:pPr algn="ctr"/>
                <a:r>
                  <a:rPr lang="fr-FR" sz="900" smtClean="0"/>
                  <a:t>14</a:t>
                </a:r>
              </a:p>
              <a:p>
                <a:pPr algn="ctr"/>
                <a:endParaRPr lang="fr-FR" sz="900" smtClean="0"/>
              </a:p>
              <a:p>
                <a:pPr algn="r"/>
                <a:r>
                  <a:rPr lang="fr-FR" sz="900" smtClean="0">
                    <a:solidFill>
                      <a:schemeClr val="accent3"/>
                    </a:solidFill>
                  </a:rPr>
                  <a:t>34</a:t>
                </a:r>
              </a:p>
              <a:p>
                <a:pPr algn="r"/>
                <a:endParaRPr lang="fr-FR" sz="900" smtClean="0">
                  <a:solidFill>
                    <a:srgbClr val="B60D27"/>
                  </a:solidFill>
                </a:endParaRPr>
              </a:p>
              <a:p>
                <a:pPr algn="r"/>
                <a:r>
                  <a:rPr lang="fr-FR" sz="900" smtClean="0">
                    <a:solidFill>
                      <a:srgbClr val="B2C0EC"/>
                    </a:solidFill>
                  </a:rPr>
                  <a:t>28</a:t>
                </a:r>
                <a:endParaRPr lang="fr-FR" sz="900">
                  <a:solidFill>
                    <a:srgbClr val="B2C0EC"/>
                  </a:solidFill>
                </a:endParaRPr>
              </a:p>
            </p:txBody>
          </p:sp>
          <p:sp>
            <p:nvSpPr>
              <p:cNvPr id="90" name="TextBox 89"/>
              <p:cNvSpPr txBox="1"/>
              <p:nvPr/>
            </p:nvSpPr>
            <p:spPr>
              <a:xfrm>
                <a:off x="2590496" y="4585085"/>
                <a:ext cx="272912"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r>
                  <a:rPr lang="fr-FR" sz="900" smtClean="0">
                    <a:solidFill>
                      <a:schemeClr val="accent3"/>
                    </a:solidFill>
                  </a:rPr>
                  <a:t>13</a:t>
                </a:r>
              </a:p>
              <a:p>
                <a:pPr algn="ctr"/>
                <a:endParaRPr lang="fr-FR" sz="900" smtClean="0">
                  <a:solidFill>
                    <a:srgbClr val="B60D27"/>
                  </a:solidFill>
                </a:endParaRPr>
              </a:p>
              <a:p>
                <a:pPr algn="ctr"/>
                <a:r>
                  <a:rPr lang="fr-FR" sz="900" smtClean="0">
                    <a:solidFill>
                      <a:srgbClr val="B2C0EC"/>
                    </a:solidFill>
                  </a:rPr>
                  <a:t>10</a:t>
                </a:r>
                <a:endParaRPr lang="fr-FR" sz="900">
                  <a:solidFill>
                    <a:srgbClr val="B2C0EC"/>
                  </a:solidFill>
                </a:endParaRPr>
              </a:p>
            </p:txBody>
          </p:sp>
          <p:sp>
            <p:nvSpPr>
              <p:cNvPr id="91" name="TextBox 90"/>
              <p:cNvSpPr txBox="1"/>
              <p:nvPr/>
            </p:nvSpPr>
            <p:spPr>
              <a:xfrm>
                <a:off x="3174409" y="4585085"/>
                <a:ext cx="272912"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r>
                  <a:rPr lang="fr-FR" sz="900" smtClean="0">
                    <a:solidFill>
                      <a:schemeClr val="accent3"/>
                    </a:solidFill>
                  </a:rPr>
                  <a:t>2</a:t>
                </a:r>
              </a:p>
              <a:p>
                <a:pPr algn="ctr"/>
                <a:endParaRPr lang="fr-FR" sz="900" smtClean="0">
                  <a:solidFill>
                    <a:srgbClr val="B60D27"/>
                  </a:solidFill>
                </a:endParaRPr>
              </a:p>
              <a:p>
                <a:pPr algn="ctr"/>
                <a:r>
                  <a:rPr lang="fr-FR" sz="900" smtClean="0">
                    <a:solidFill>
                      <a:srgbClr val="B2C0EC"/>
                    </a:solidFill>
                  </a:rPr>
                  <a:t>0</a:t>
                </a:r>
                <a:endParaRPr lang="fr-FR" sz="900">
                  <a:solidFill>
                    <a:srgbClr val="B2C0EC"/>
                  </a:solidFill>
                </a:endParaRPr>
              </a:p>
            </p:txBody>
          </p:sp>
          <p:sp>
            <p:nvSpPr>
              <p:cNvPr id="92" name="TextBox 91"/>
              <p:cNvSpPr txBox="1"/>
              <p:nvPr/>
            </p:nvSpPr>
            <p:spPr>
              <a:xfrm>
                <a:off x="2982106" y="4585085"/>
                <a:ext cx="274366"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r>
                  <a:rPr lang="fr-FR" sz="900" smtClean="0">
                    <a:solidFill>
                      <a:schemeClr val="accent3"/>
                    </a:solidFill>
                  </a:rPr>
                  <a:t>3</a:t>
                </a:r>
              </a:p>
              <a:p>
                <a:pPr algn="r"/>
                <a:endParaRPr lang="fr-FR" sz="900" smtClean="0">
                  <a:solidFill>
                    <a:srgbClr val="B60D27"/>
                  </a:solidFill>
                </a:endParaRPr>
              </a:p>
              <a:p>
                <a:pPr algn="r"/>
                <a:r>
                  <a:rPr lang="fr-FR" sz="900" smtClean="0">
                    <a:solidFill>
                      <a:srgbClr val="B2C0EC"/>
                    </a:solidFill>
                  </a:rPr>
                  <a:t>1</a:t>
                </a:r>
                <a:endParaRPr lang="fr-FR" sz="900">
                  <a:solidFill>
                    <a:srgbClr val="B2C0EC"/>
                  </a:solidFill>
                </a:endParaRPr>
              </a:p>
            </p:txBody>
          </p:sp>
          <p:sp>
            <p:nvSpPr>
              <p:cNvPr id="93" name="TextBox 92"/>
              <p:cNvSpPr txBox="1"/>
              <p:nvPr/>
            </p:nvSpPr>
            <p:spPr>
              <a:xfrm>
                <a:off x="3554798" y="4585085"/>
                <a:ext cx="272912" cy="646331"/>
              </a:xfrm>
              <a:prstGeom prst="rect">
                <a:avLst/>
              </a:prstGeom>
              <a:noFill/>
            </p:spPr>
            <p:txBody>
              <a:bodyPr wrap="none" rtlCol="0" anchor="t" anchorCtr="0">
                <a:spAutoFit/>
              </a:bodyPr>
              <a:lstStyle/>
              <a:p>
                <a:pPr algn="ctr"/>
                <a:r>
                  <a:rPr lang="fr-FR" sz="900" smtClean="0"/>
                  <a:t>28</a:t>
                </a:r>
              </a:p>
              <a:p>
                <a:pPr algn="ctr"/>
                <a:endParaRPr lang="fr-FR" sz="900" smtClean="0"/>
              </a:p>
              <a:p>
                <a:pPr algn="ctr"/>
                <a:r>
                  <a:rPr lang="fr-FR" sz="900" smtClean="0">
                    <a:solidFill>
                      <a:schemeClr val="accent3"/>
                    </a:solidFill>
                  </a:rPr>
                  <a:t>1</a:t>
                </a:r>
              </a:p>
              <a:p>
                <a:pPr algn="ctr"/>
                <a:endParaRPr lang="fr-FR" sz="900" smtClean="0">
                  <a:solidFill>
                    <a:srgbClr val="B60D27"/>
                  </a:solidFill>
                </a:endParaRPr>
              </a:p>
            </p:txBody>
          </p:sp>
          <p:sp>
            <p:nvSpPr>
              <p:cNvPr id="94" name="TextBox 93"/>
              <p:cNvSpPr txBox="1"/>
              <p:nvPr/>
            </p:nvSpPr>
            <p:spPr>
              <a:xfrm>
                <a:off x="3935770" y="4585085"/>
                <a:ext cx="272912" cy="646331"/>
              </a:xfrm>
              <a:prstGeom prst="rect">
                <a:avLst/>
              </a:prstGeom>
              <a:noFill/>
            </p:spPr>
            <p:txBody>
              <a:bodyPr wrap="none" rtlCol="0" anchor="t" anchorCtr="0">
                <a:spAutoFit/>
              </a:bodyPr>
              <a:lstStyle/>
              <a:p>
                <a:pPr algn="ctr"/>
                <a:r>
                  <a:rPr lang="fr-FR" sz="900" smtClean="0"/>
                  <a:t>32</a:t>
                </a:r>
              </a:p>
              <a:p>
                <a:pPr algn="ctr"/>
                <a:endParaRPr lang="fr-FR" sz="900" smtClean="0"/>
              </a:p>
              <a:p>
                <a:pPr algn="ctr"/>
                <a:r>
                  <a:rPr lang="fr-FR" sz="900" smtClean="0">
                    <a:solidFill>
                      <a:schemeClr val="accent3"/>
                    </a:solidFill>
                  </a:rPr>
                  <a:t>0</a:t>
                </a:r>
              </a:p>
              <a:p>
                <a:pPr algn="ctr"/>
                <a:endParaRPr lang="fr-FR" sz="900" smtClean="0">
                  <a:solidFill>
                    <a:srgbClr val="B60D27"/>
                  </a:solidFill>
                </a:endParaRPr>
              </a:p>
            </p:txBody>
          </p:sp>
          <p:sp>
            <p:nvSpPr>
              <p:cNvPr id="95"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3" name="TextBox 12"/>
            <p:cNvSpPr txBox="1"/>
            <p:nvPr/>
          </p:nvSpPr>
          <p:spPr>
            <a:xfrm>
              <a:off x="88121" y="4564068"/>
              <a:ext cx="832285" cy="923330"/>
            </a:xfrm>
            <a:prstGeom prst="rect">
              <a:avLst/>
            </a:prstGeom>
            <a:noFill/>
          </p:spPr>
          <p:txBody>
            <a:bodyPr wrap="none" rtlCol="0">
              <a:spAutoFit/>
            </a:bodyPr>
            <a:lstStyle/>
            <a:p>
              <a:pPr algn="r"/>
              <a:r>
                <a:rPr lang="fr-FR" sz="900" dirty="0" smtClean="0"/>
                <a:t>N</a:t>
              </a:r>
            </a:p>
            <a:p>
              <a:pPr algn="r"/>
              <a:r>
                <a:rPr lang="fr-FR" sz="900" dirty="0" smtClean="0">
                  <a:solidFill>
                    <a:schemeClr val="accent3"/>
                  </a:solidFill>
                </a:rPr>
                <a:t>ADX +</a:t>
              </a:r>
            </a:p>
            <a:p>
              <a:pPr algn="r"/>
              <a:r>
                <a:rPr lang="fr-FR" sz="900" dirty="0" smtClean="0">
                  <a:solidFill>
                    <a:schemeClr val="accent3"/>
                  </a:solidFill>
                </a:rPr>
                <a:t>mFOLFOX6</a:t>
              </a:r>
            </a:p>
            <a:p>
              <a:pPr algn="r"/>
              <a:r>
                <a:rPr lang="fr-FR" sz="900" dirty="0" smtClean="0">
                  <a:solidFill>
                    <a:srgbClr val="B2C0EC"/>
                  </a:solidFill>
                </a:rPr>
                <a:t>Placebo +</a:t>
              </a:r>
            </a:p>
            <a:p>
              <a:pPr algn="r"/>
              <a:r>
                <a:rPr lang="fr-FR" sz="900" dirty="0" smtClean="0">
                  <a:solidFill>
                    <a:srgbClr val="B2C0EC"/>
                  </a:solidFill>
                </a:rPr>
                <a:t>mFOLFOX6</a:t>
              </a:r>
            </a:p>
            <a:p>
              <a:pPr algn="r"/>
              <a:endParaRPr lang="fr-FR" sz="900" dirty="0">
                <a:solidFill>
                  <a:srgbClr val="4D4D4D"/>
                </a:solidFill>
              </a:endParaRPr>
            </a:p>
          </p:txBody>
        </p:sp>
        <p:sp>
          <p:nvSpPr>
            <p:cNvPr id="14" name="TextBox 13"/>
            <p:cNvSpPr txBox="1"/>
            <p:nvPr/>
          </p:nvSpPr>
          <p:spPr>
            <a:xfrm>
              <a:off x="932326" y="1972113"/>
              <a:ext cx="3708430" cy="1015663"/>
            </a:xfrm>
            <a:prstGeom prst="rect">
              <a:avLst/>
            </a:prstGeom>
            <a:noFill/>
          </p:spPr>
          <p:txBody>
            <a:bodyPr wrap="none" rtlCol="0">
              <a:spAutoFit/>
            </a:bodyPr>
            <a:lstStyle/>
            <a:p>
              <a:pPr algn="r"/>
              <a:r>
                <a:rPr lang="fr-FR" sz="1000" dirty="0"/>
                <a:t>HR stratifié (IC95%</a:t>
              </a:r>
              <a:r>
                <a:rPr lang="fr-FR" sz="1000" dirty="0" smtClean="0"/>
                <a:t>) </a:t>
              </a:r>
              <a:r>
                <a:rPr lang="fr-FR" sz="1000" dirty="0"/>
                <a:t>ADX vs. placebo: </a:t>
              </a:r>
              <a:r>
                <a:rPr lang="fr-FR" sz="1000" b="1" dirty="0" smtClean="0"/>
                <a:t>0,84 (0,67 - 1,04)</a:t>
              </a:r>
            </a:p>
            <a:p>
              <a:pPr algn="r"/>
              <a:r>
                <a:rPr lang="fr-FR" sz="1000" dirty="0"/>
                <a:t>p bilatéral stratifié (test du log-</a:t>
              </a:r>
              <a:r>
                <a:rPr lang="fr-FR" sz="1000" dirty="0" err="1"/>
                <a:t>rank</a:t>
              </a:r>
              <a:r>
                <a:rPr lang="fr-FR" sz="1000" dirty="0"/>
                <a:t>): </a:t>
              </a:r>
              <a:r>
                <a:rPr lang="fr-FR" sz="1000" b="1" dirty="0" smtClean="0"/>
                <a:t>p=0,10</a:t>
              </a:r>
            </a:p>
            <a:p>
              <a:pPr algn="r"/>
              <a:endParaRPr lang="fr-FR" sz="1000" dirty="0" smtClean="0"/>
            </a:p>
            <a:p>
              <a:pPr>
                <a:tabLst>
                  <a:tab pos="2155825" algn="l"/>
                </a:tabLst>
              </a:pPr>
              <a:r>
                <a:rPr lang="fr-FR" sz="1000" dirty="0" smtClean="0">
                  <a:solidFill>
                    <a:schemeClr val="accent3"/>
                  </a:solidFill>
                </a:rPr>
                <a:t>	ADX + mFOLFOX6</a:t>
              </a:r>
            </a:p>
            <a:p>
              <a:pPr>
                <a:tabLst>
                  <a:tab pos="2155825" algn="l"/>
                </a:tabLst>
              </a:pPr>
              <a:r>
                <a:rPr lang="fr-FR" sz="1000" dirty="0" smtClean="0">
                  <a:solidFill>
                    <a:srgbClr val="B2C0EC"/>
                  </a:solidFill>
                </a:rPr>
                <a:t>	</a:t>
              </a:r>
              <a:r>
                <a:rPr lang="fr-FR" sz="1000" dirty="0" smtClean="0">
                  <a:solidFill>
                    <a:srgbClr val="B2C0D8"/>
                  </a:solidFill>
                </a:rPr>
                <a:t>Placebo</a:t>
              </a:r>
              <a:r>
                <a:rPr lang="fr-FR" sz="1000" dirty="0" smtClean="0">
                  <a:solidFill>
                    <a:srgbClr val="B2C0EC"/>
                  </a:solidFill>
                </a:rPr>
                <a:t> + mFOLFOX6</a:t>
              </a:r>
            </a:p>
            <a:p>
              <a:pPr algn="r"/>
              <a:endParaRPr lang="fr-FR" sz="1000" dirty="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84933" y="2932701"/>
              <a:ext cx="1197764" cy="400110"/>
            </a:xfrm>
            <a:prstGeom prst="rect">
              <a:avLst/>
            </a:prstGeom>
            <a:noFill/>
          </p:spPr>
          <p:txBody>
            <a:bodyPr wrap="none" rtlCol="0">
              <a:spAutoFit/>
            </a:bodyPr>
            <a:lstStyle/>
            <a:p>
              <a:pPr algn="ctr"/>
              <a:r>
                <a:rPr lang="fr-FR" sz="1000" dirty="0" smtClean="0">
                  <a:solidFill>
                    <a:schemeClr val="accent3"/>
                  </a:solidFill>
                </a:rPr>
                <a:t>Médiane 7,5</a:t>
              </a:r>
            </a:p>
            <a:p>
              <a:pPr algn="ctr"/>
              <a:r>
                <a:rPr lang="fr-FR" sz="1000" dirty="0" smtClean="0">
                  <a:solidFill>
                    <a:schemeClr val="accent3"/>
                  </a:solidFill>
                </a:rPr>
                <a:t>(IC95% 7,3 - 8,4)</a:t>
              </a:r>
              <a:endParaRPr lang="fr-FR" sz="1000" dirty="0">
                <a:solidFill>
                  <a:schemeClr val="accent3"/>
                </a:solidFill>
              </a:endParaRPr>
            </a:p>
          </p:txBody>
        </p:sp>
        <p:sp>
          <p:nvSpPr>
            <p:cNvPr id="18" name="TextBox 17"/>
            <p:cNvSpPr txBox="1"/>
            <p:nvPr/>
          </p:nvSpPr>
          <p:spPr>
            <a:xfrm>
              <a:off x="1011232" y="3611608"/>
              <a:ext cx="1197764" cy="400110"/>
            </a:xfrm>
            <a:prstGeom prst="rect">
              <a:avLst/>
            </a:prstGeom>
            <a:noFill/>
          </p:spPr>
          <p:txBody>
            <a:bodyPr wrap="none" rtlCol="0">
              <a:spAutoFit/>
            </a:bodyPr>
            <a:lstStyle/>
            <a:p>
              <a:pPr algn="ctr"/>
              <a:r>
                <a:rPr lang="fr-FR" sz="1000" dirty="0" smtClean="0">
                  <a:solidFill>
                    <a:srgbClr val="B2C0EC"/>
                  </a:solidFill>
                </a:rPr>
                <a:t>Médiane 7,1</a:t>
              </a:r>
            </a:p>
            <a:p>
              <a:pPr algn="ctr"/>
              <a:r>
                <a:rPr lang="fr-FR" sz="1000" dirty="0" smtClean="0">
                  <a:solidFill>
                    <a:srgbClr val="B2C0EC"/>
                  </a:solidFill>
                </a:rPr>
                <a:t>(IC95% 5,5 - 7,5)</a:t>
              </a:r>
              <a:endParaRPr lang="fr-FR" sz="1000" dirty="0">
                <a:solidFill>
                  <a:srgbClr val="B2C0EC"/>
                </a:solidFill>
              </a:endParaRPr>
            </a:p>
          </p:txBody>
        </p:sp>
        <p:cxnSp>
          <p:nvCxnSpPr>
            <p:cNvPr id="19" name="Straight Connector 18"/>
            <p:cNvCxnSpPr/>
            <p:nvPr/>
          </p:nvCxnSpPr>
          <p:spPr>
            <a:xfrm>
              <a:off x="1104209" y="3296700"/>
              <a:ext cx="9159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60533" y="3386234"/>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47666" y="308209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345737"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3" name="Oval 22"/>
            <p:cNvSpPr/>
            <p:nvPr/>
          </p:nvSpPr>
          <p:spPr>
            <a:xfrm>
              <a:off x="3833833"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4" name="Oval 23"/>
            <p:cNvSpPr/>
            <p:nvPr/>
          </p:nvSpPr>
          <p:spPr>
            <a:xfrm>
              <a:off x="3452086"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5" name="Oval 24"/>
            <p:cNvSpPr/>
            <p:nvPr/>
          </p:nvSpPr>
          <p:spPr>
            <a:xfrm>
              <a:off x="3212801" y="4132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6" name="Oval 25"/>
            <p:cNvSpPr/>
            <p:nvPr/>
          </p:nvSpPr>
          <p:spPr>
            <a:xfrm>
              <a:off x="3122114" y="4129264"/>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7" name="Oval 26"/>
            <p:cNvSpPr/>
            <p:nvPr/>
          </p:nvSpPr>
          <p:spPr>
            <a:xfrm>
              <a:off x="2956188" y="4060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8" name="Oval 27"/>
            <p:cNvSpPr/>
            <p:nvPr/>
          </p:nvSpPr>
          <p:spPr>
            <a:xfrm>
              <a:off x="2858361" y="402048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29" name="Oval 28"/>
            <p:cNvSpPr/>
            <p:nvPr/>
          </p:nvSpPr>
          <p:spPr>
            <a:xfrm>
              <a:off x="2707174" y="3960991"/>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0" name="Oval 29"/>
            <p:cNvSpPr/>
            <p:nvPr/>
          </p:nvSpPr>
          <p:spPr>
            <a:xfrm>
              <a:off x="2398632" y="381221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1" name="Oval 30"/>
            <p:cNvSpPr/>
            <p:nvPr/>
          </p:nvSpPr>
          <p:spPr>
            <a:xfrm>
              <a:off x="1077040" y="221965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2" name="Oval 31"/>
            <p:cNvSpPr/>
            <p:nvPr/>
          </p:nvSpPr>
          <p:spPr>
            <a:xfrm>
              <a:off x="1475271" y="2886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3" name="Oval 32"/>
            <p:cNvSpPr/>
            <p:nvPr/>
          </p:nvSpPr>
          <p:spPr>
            <a:xfrm>
              <a:off x="1530899"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4" name="Oval 33"/>
            <p:cNvSpPr/>
            <p:nvPr/>
          </p:nvSpPr>
          <p:spPr>
            <a:xfrm>
              <a:off x="1234286" y="240986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5" name="Oval 34"/>
            <p:cNvSpPr/>
            <p:nvPr/>
          </p:nvSpPr>
          <p:spPr>
            <a:xfrm>
              <a:off x="1602899" y="299170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6" name="Oval 35"/>
            <p:cNvSpPr/>
            <p:nvPr/>
          </p:nvSpPr>
          <p:spPr>
            <a:xfrm>
              <a:off x="1636943" y="304109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7" name="Oval 36"/>
            <p:cNvSpPr/>
            <p:nvPr/>
          </p:nvSpPr>
          <p:spPr>
            <a:xfrm>
              <a:off x="1674899" y="322607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8" name="Oval 37"/>
            <p:cNvSpPr/>
            <p:nvPr/>
          </p:nvSpPr>
          <p:spPr>
            <a:xfrm>
              <a:off x="1780629" y="326808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39" name="Oval 38"/>
            <p:cNvSpPr/>
            <p:nvPr/>
          </p:nvSpPr>
          <p:spPr>
            <a:xfrm>
              <a:off x="1851308" y="337228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0" name="Oval 39"/>
            <p:cNvSpPr/>
            <p:nvPr/>
          </p:nvSpPr>
          <p:spPr>
            <a:xfrm>
              <a:off x="1880081" y="34728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1" name="Oval 40"/>
            <p:cNvSpPr/>
            <p:nvPr/>
          </p:nvSpPr>
          <p:spPr>
            <a:xfrm>
              <a:off x="1851308" y="342631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2" name="Oval 41"/>
            <p:cNvSpPr/>
            <p:nvPr/>
          </p:nvSpPr>
          <p:spPr>
            <a:xfrm>
              <a:off x="2463740" y="3924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3" name="Oval 42"/>
            <p:cNvSpPr/>
            <p:nvPr/>
          </p:nvSpPr>
          <p:spPr>
            <a:xfrm>
              <a:off x="2641615" y="3996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4" name="Oval 43"/>
            <p:cNvSpPr/>
            <p:nvPr/>
          </p:nvSpPr>
          <p:spPr>
            <a:xfrm>
              <a:off x="2677615" y="407183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5" name="Oval 44"/>
            <p:cNvSpPr/>
            <p:nvPr/>
          </p:nvSpPr>
          <p:spPr>
            <a:xfrm>
              <a:off x="2779174" y="407323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6" name="Oval 45"/>
            <p:cNvSpPr/>
            <p:nvPr/>
          </p:nvSpPr>
          <p:spPr>
            <a:xfrm>
              <a:off x="3248801" y="419854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47" name="Oval 46"/>
            <p:cNvSpPr/>
            <p:nvPr/>
          </p:nvSpPr>
          <p:spPr>
            <a:xfrm>
              <a:off x="3313726" y="420151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chemeClr val="tx1"/>
                </a:solidFill>
              </a:endParaRPr>
            </a:p>
          </p:txBody>
        </p:sp>
      </p:grpSp>
      <p:sp>
        <p:nvSpPr>
          <p:cNvPr id="96" name="Freeform 2"/>
          <p:cNvSpPr>
            <a:spLocks/>
          </p:cNvSpPr>
          <p:nvPr/>
        </p:nvSpPr>
        <p:spPr bwMode="auto">
          <a:xfrm>
            <a:off x="1034836" y="2397944"/>
            <a:ext cx="3303312" cy="1944000"/>
          </a:xfrm>
          <a:custGeom>
            <a:avLst/>
            <a:gdLst>
              <a:gd name="T0" fmla="*/ 173 w 257"/>
              <a:gd name="T1" fmla="*/ 155 h 155"/>
              <a:gd name="T2" fmla="*/ 169 w 257"/>
              <a:gd name="T3" fmla="*/ 153 h 155"/>
              <a:gd name="T4" fmla="*/ 159 w 257"/>
              <a:gd name="T5" fmla="*/ 152 h 155"/>
              <a:gd name="T6" fmla="*/ 149 w 257"/>
              <a:gd name="T7" fmla="*/ 148 h 155"/>
              <a:gd name="T8" fmla="*/ 145 w 257"/>
              <a:gd name="T9" fmla="*/ 147 h 155"/>
              <a:gd name="T10" fmla="*/ 141 w 257"/>
              <a:gd name="T11" fmla="*/ 145 h 155"/>
              <a:gd name="T12" fmla="*/ 139 w 257"/>
              <a:gd name="T13" fmla="*/ 142 h 155"/>
              <a:gd name="T14" fmla="*/ 131 w 257"/>
              <a:gd name="T15" fmla="*/ 140 h 155"/>
              <a:gd name="T16" fmla="*/ 128 w 257"/>
              <a:gd name="T17" fmla="*/ 139 h 155"/>
              <a:gd name="T18" fmla="*/ 122 w 257"/>
              <a:gd name="T19" fmla="*/ 137 h 155"/>
              <a:gd name="T20" fmla="*/ 117 w 257"/>
              <a:gd name="T21" fmla="*/ 136 h 155"/>
              <a:gd name="T22" fmla="*/ 113 w 257"/>
              <a:gd name="T23" fmla="*/ 135 h 155"/>
              <a:gd name="T24" fmla="*/ 112 w 257"/>
              <a:gd name="T25" fmla="*/ 133 h 155"/>
              <a:gd name="T26" fmla="*/ 111 w 257"/>
              <a:gd name="T27" fmla="*/ 132 h 155"/>
              <a:gd name="T28" fmla="*/ 110 w 257"/>
              <a:gd name="T29" fmla="*/ 130 h 155"/>
              <a:gd name="T30" fmla="*/ 108 w 257"/>
              <a:gd name="T31" fmla="*/ 127 h 155"/>
              <a:gd name="T32" fmla="*/ 98 w 257"/>
              <a:gd name="T33" fmla="*/ 126 h 155"/>
              <a:gd name="T34" fmla="*/ 98 w 257"/>
              <a:gd name="T35" fmla="*/ 123 h 155"/>
              <a:gd name="T36" fmla="*/ 95 w 257"/>
              <a:gd name="T37" fmla="*/ 119 h 155"/>
              <a:gd name="T38" fmla="*/ 94 w 257"/>
              <a:gd name="T39" fmla="*/ 116 h 155"/>
              <a:gd name="T40" fmla="*/ 93 w 257"/>
              <a:gd name="T41" fmla="*/ 114 h 155"/>
              <a:gd name="T42" fmla="*/ 85 w 257"/>
              <a:gd name="T43" fmla="*/ 112 h 155"/>
              <a:gd name="T44" fmla="*/ 83 w 257"/>
              <a:gd name="T45" fmla="*/ 111 h 155"/>
              <a:gd name="T46" fmla="*/ 82 w 257"/>
              <a:gd name="T47" fmla="*/ 109 h 155"/>
              <a:gd name="T48" fmla="*/ 80 w 257"/>
              <a:gd name="T49" fmla="*/ 103 h 155"/>
              <a:gd name="T50" fmla="*/ 78 w 257"/>
              <a:gd name="T51" fmla="*/ 101 h 155"/>
              <a:gd name="T52" fmla="*/ 76 w 257"/>
              <a:gd name="T53" fmla="*/ 99 h 155"/>
              <a:gd name="T54" fmla="*/ 74 w 257"/>
              <a:gd name="T55" fmla="*/ 96 h 155"/>
              <a:gd name="T56" fmla="*/ 73 w 257"/>
              <a:gd name="T57" fmla="*/ 95 h 155"/>
              <a:gd name="T58" fmla="*/ 70 w 257"/>
              <a:gd name="T59" fmla="*/ 93 h 155"/>
              <a:gd name="T60" fmla="*/ 67 w 257"/>
              <a:gd name="T61" fmla="*/ 89 h 155"/>
              <a:gd name="T62" fmla="*/ 65 w 257"/>
              <a:gd name="T63" fmla="*/ 74 h 155"/>
              <a:gd name="T64" fmla="*/ 63 w 257"/>
              <a:gd name="T65" fmla="*/ 68 h 155"/>
              <a:gd name="T66" fmla="*/ 61 w 257"/>
              <a:gd name="T67" fmla="*/ 67 h 155"/>
              <a:gd name="T68" fmla="*/ 60 w 257"/>
              <a:gd name="T69" fmla="*/ 65 h 155"/>
              <a:gd name="T70" fmla="*/ 58 w 257"/>
              <a:gd name="T71" fmla="*/ 64 h 155"/>
              <a:gd name="T72" fmla="*/ 55 w 257"/>
              <a:gd name="T73" fmla="*/ 62 h 155"/>
              <a:gd name="T74" fmla="*/ 52 w 257"/>
              <a:gd name="T75" fmla="*/ 60 h 155"/>
              <a:gd name="T76" fmla="*/ 50 w 257"/>
              <a:gd name="T77" fmla="*/ 58 h 155"/>
              <a:gd name="T78" fmla="*/ 49 w 257"/>
              <a:gd name="T79" fmla="*/ 53 h 155"/>
              <a:gd name="T80" fmla="*/ 47 w 257"/>
              <a:gd name="T81" fmla="*/ 47 h 155"/>
              <a:gd name="T82" fmla="*/ 43 w 257"/>
              <a:gd name="T83" fmla="*/ 46 h 155"/>
              <a:gd name="T84" fmla="*/ 42 w 257"/>
              <a:gd name="T85" fmla="*/ 44 h 155"/>
              <a:gd name="T86" fmla="*/ 38 w 257"/>
              <a:gd name="T87" fmla="*/ 43 h 155"/>
              <a:gd name="T88" fmla="*/ 37 w 257"/>
              <a:gd name="T89" fmla="*/ 42 h 155"/>
              <a:gd name="T90" fmla="*/ 35 w 257"/>
              <a:gd name="T91" fmla="*/ 40 h 155"/>
              <a:gd name="T92" fmla="*/ 33 w 257"/>
              <a:gd name="T93" fmla="*/ 31 h 155"/>
              <a:gd name="T94" fmla="*/ 32 w 257"/>
              <a:gd name="T95" fmla="*/ 28 h 155"/>
              <a:gd name="T96" fmla="*/ 30 w 257"/>
              <a:gd name="T97" fmla="*/ 27 h 155"/>
              <a:gd name="T98" fmla="*/ 27 w 257"/>
              <a:gd name="T99" fmla="*/ 25 h 155"/>
              <a:gd name="T100" fmla="*/ 22 w 257"/>
              <a:gd name="T101" fmla="*/ 24 h 155"/>
              <a:gd name="T102" fmla="*/ 18 w 257"/>
              <a:gd name="T103" fmla="*/ 19 h 155"/>
              <a:gd name="T104" fmla="*/ 17 w 257"/>
              <a:gd name="T105" fmla="*/ 15 h 155"/>
              <a:gd name="T106" fmla="*/ 14 w 257"/>
              <a:gd name="T107" fmla="*/ 9 h 155"/>
              <a:gd name="T108" fmla="*/ 13 w 257"/>
              <a:gd name="T109" fmla="*/ 6 h 155"/>
              <a:gd name="T110" fmla="*/ 11 w 257"/>
              <a:gd name="T111" fmla="*/ 5 h 155"/>
              <a:gd name="T112" fmla="*/ 10 w 257"/>
              <a:gd name="T113" fmla="*/ 3 h 155"/>
              <a:gd name="T114" fmla="*/ 8 w 257"/>
              <a:gd name="T115" fmla="*/ 2 h 155"/>
              <a:gd name="T116" fmla="*/ 6 w 257"/>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55">
                <a:moveTo>
                  <a:pt x="257" y="155"/>
                </a:moveTo>
                <a:lnTo>
                  <a:pt x="173" y="155"/>
                </a:lnTo>
                <a:lnTo>
                  <a:pt x="173" y="153"/>
                </a:lnTo>
                <a:lnTo>
                  <a:pt x="169" y="153"/>
                </a:lnTo>
                <a:lnTo>
                  <a:pt x="169" y="152"/>
                </a:lnTo>
                <a:lnTo>
                  <a:pt x="159" y="152"/>
                </a:lnTo>
                <a:lnTo>
                  <a:pt x="159" y="148"/>
                </a:lnTo>
                <a:lnTo>
                  <a:pt x="149" y="148"/>
                </a:lnTo>
                <a:lnTo>
                  <a:pt x="149" y="147"/>
                </a:lnTo>
                <a:lnTo>
                  <a:pt x="145" y="147"/>
                </a:lnTo>
                <a:lnTo>
                  <a:pt x="145" y="145"/>
                </a:lnTo>
                <a:lnTo>
                  <a:pt x="141" y="145"/>
                </a:lnTo>
                <a:lnTo>
                  <a:pt x="141" y="142"/>
                </a:lnTo>
                <a:lnTo>
                  <a:pt x="139" y="142"/>
                </a:lnTo>
                <a:lnTo>
                  <a:pt x="139" y="140"/>
                </a:lnTo>
                <a:lnTo>
                  <a:pt x="131" y="140"/>
                </a:lnTo>
                <a:lnTo>
                  <a:pt x="131" y="139"/>
                </a:lnTo>
                <a:lnTo>
                  <a:pt x="128" y="139"/>
                </a:lnTo>
                <a:lnTo>
                  <a:pt x="128" y="137"/>
                </a:lnTo>
                <a:lnTo>
                  <a:pt x="122" y="137"/>
                </a:lnTo>
                <a:lnTo>
                  <a:pt x="122" y="136"/>
                </a:lnTo>
                <a:lnTo>
                  <a:pt x="117" y="136"/>
                </a:lnTo>
                <a:lnTo>
                  <a:pt x="117" y="135"/>
                </a:lnTo>
                <a:lnTo>
                  <a:pt x="113" y="135"/>
                </a:lnTo>
                <a:lnTo>
                  <a:pt x="113" y="133"/>
                </a:lnTo>
                <a:lnTo>
                  <a:pt x="112" y="133"/>
                </a:lnTo>
                <a:lnTo>
                  <a:pt x="112" y="132"/>
                </a:lnTo>
                <a:lnTo>
                  <a:pt x="111" y="132"/>
                </a:lnTo>
                <a:lnTo>
                  <a:pt x="111" y="130"/>
                </a:lnTo>
                <a:lnTo>
                  <a:pt x="110" y="130"/>
                </a:lnTo>
                <a:lnTo>
                  <a:pt x="110" y="127"/>
                </a:lnTo>
                <a:lnTo>
                  <a:pt x="108" y="127"/>
                </a:lnTo>
                <a:lnTo>
                  <a:pt x="108" y="126"/>
                </a:lnTo>
                <a:lnTo>
                  <a:pt x="98" y="126"/>
                </a:lnTo>
                <a:lnTo>
                  <a:pt x="98" y="125"/>
                </a:lnTo>
                <a:lnTo>
                  <a:pt x="98" y="123"/>
                </a:lnTo>
                <a:lnTo>
                  <a:pt x="95" y="123"/>
                </a:lnTo>
                <a:lnTo>
                  <a:pt x="95" y="119"/>
                </a:lnTo>
                <a:lnTo>
                  <a:pt x="94" y="119"/>
                </a:lnTo>
                <a:lnTo>
                  <a:pt x="94" y="116"/>
                </a:lnTo>
                <a:lnTo>
                  <a:pt x="93" y="116"/>
                </a:lnTo>
                <a:lnTo>
                  <a:pt x="93" y="114"/>
                </a:lnTo>
                <a:lnTo>
                  <a:pt x="85" y="114"/>
                </a:lnTo>
                <a:lnTo>
                  <a:pt x="85" y="112"/>
                </a:lnTo>
                <a:lnTo>
                  <a:pt x="83" y="112"/>
                </a:lnTo>
                <a:lnTo>
                  <a:pt x="83" y="111"/>
                </a:lnTo>
                <a:lnTo>
                  <a:pt x="82" y="111"/>
                </a:lnTo>
                <a:lnTo>
                  <a:pt x="82" y="109"/>
                </a:lnTo>
                <a:lnTo>
                  <a:pt x="80" y="109"/>
                </a:lnTo>
                <a:lnTo>
                  <a:pt x="80" y="103"/>
                </a:lnTo>
                <a:lnTo>
                  <a:pt x="78" y="103"/>
                </a:lnTo>
                <a:lnTo>
                  <a:pt x="78" y="101"/>
                </a:lnTo>
                <a:lnTo>
                  <a:pt x="76" y="101"/>
                </a:lnTo>
                <a:lnTo>
                  <a:pt x="76" y="99"/>
                </a:lnTo>
                <a:lnTo>
                  <a:pt x="74" y="99"/>
                </a:lnTo>
                <a:lnTo>
                  <a:pt x="74" y="96"/>
                </a:lnTo>
                <a:lnTo>
                  <a:pt x="73" y="96"/>
                </a:lnTo>
                <a:lnTo>
                  <a:pt x="73" y="95"/>
                </a:lnTo>
                <a:lnTo>
                  <a:pt x="70" y="95"/>
                </a:lnTo>
                <a:lnTo>
                  <a:pt x="70" y="93"/>
                </a:lnTo>
                <a:lnTo>
                  <a:pt x="67" y="93"/>
                </a:lnTo>
                <a:lnTo>
                  <a:pt x="67" y="89"/>
                </a:lnTo>
                <a:lnTo>
                  <a:pt x="65" y="89"/>
                </a:lnTo>
                <a:lnTo>
                  <a:pt x="65" y="74"/>
                </a:lnTo>
                <a:lnTo>
                  <a:pt x="63" y="74"/>
                </a:lnTo>
                <a:lnTo>
                  <a:pt x="63" y="68"/>
                </a:lnTo>
                <a:lnTo>
                  <a:pt x="61" y="68"/>
                </a:lnTo>
                <a:lnTo>
                  <a:pt x="61" y="67"/>
                </a:lnTo>
                <a:lnTo>
                  <a:pt x="60" y="67"/>
                </a:lnTo>
                <a:lnTo>
                  <a:pt x="60" y="65"/>
                </a:lnTo>
                <a:lnTo>
                  <a:pt x="58" y="65"/>
                </a:lnTo>
                <a:lnTo>
                  <a:pt x="58" y="64"/>
                </a:lnTo>
                <a:lnTo>
                  <a:pt x="55" y="64"/>
                </a:lnTo>
                <a:lnTo>
                  <a:pt x="55" y="62"/>
                </a:lnTo>
                <a:lnTo>
                  <a:pt x="52" y="62"/>
                </a:lnTo>
                <a:lnTo>
                  <a:pt x="52" y="60"/>
                </a:lnTo>
                <a:lnTo>
                  <a:pt x="50" y="60"/>
                </a:lnTo>
                <a:lnTo>
                  <a:pt x="50" y="58"/>
                </a:lnTo>
                <a:lnTo>
                  <a:pt x="49" y="58"/>
                </a:lnTo>
                <a:lnTo>
                  <a:pt x="49" y="53"/>
                </a:lnTo>
                <a:lnTo>
                  <a:pt x="47" y="53"/>
                </a:lnTo>
                <a:lnTo>
                  <a:pt x="47" y="47"/>
                </a:lnTo>
                <a:lnTo>
                  <a:pt x="43" y="47"/>
                </a:lnTo>
                <a:lnTo>
                  <a:pt x="43" y="46"/>
                </a:lnTo>
                <a:lnTo>
                  <a:pt x="42" y="46"/>
                </a:lnTo>
                <a:lnTo>
                  <a:pt x="42" y="44"/>
                </a:lnTo>
                <a:lnTo>
                  <a:pt x="38" y="44"/>
                </a:lnTo>
                <a:lnTo>
                  <a:pt x="38" y="43"/>
                </a:lnTo>
                <a:lnTo>
                  <a:pt x="37" y="43"/>
                </a:lnTo>
                <a:lnTo>
                  <a:pt x="37" y="42"/>
                </a:lnTo>
                <a:lnTo>
                  <a:pt x="35" y="42"/>
                </a:lnTo>
                <a:lnTo>
                  <a:pt x="35" y="40"/>
                </a:lnTo>
                <a:lnTo>
                  <a:pt x="33" y="40"/>
                </a:lnTo>
                <a:lnTo>
                  <a:pt x="33" y="31"/>
                </a:lnTo>
                <a:lnTo>
                  <a:pt x="32" y="31"/>
                </a:lnTo>
                <a:lnTo>
                  <a:pt x="32" y="28"/>
                </a:lnTo>
                <a:lnTo>
                  <a:pt x="30" y="28"/>
                </a:lnTo>
                <a:lnTo>
                  <a:pt x="30" y="27"/>
                </a:lnTo>
                <a:lnTo>
                  <a:pt x="27" y="27"/>
                </a:lnTo>
                <a:lnTo>
                  <a:pt x="27" y="25"/>
                </a:lnTo>
                <a:lnTo>
                  <a:pt x="22" y="25"/>
                </a:lnTo>
                <a:lnTo>
                  <a:pt x="22" y="24"/>
                </a:lnTo>
                <a:lnTo>
                  <a:pt x="18" y="24"/>
                </a:lnTo>
                <a:lnTo>
                  <a:pt x="18" y="19"/>
                </a:lnTo>
                <a:lnTo>
                  <a:pt x="17" y="19"/>
                </a:lnTo>
                <a:lnTo>
                  <a:pt x="17" y="15"/>
                </a:lnTo>
                <a:lnTo>
                  <a:pt x="14" y="15"/>
                </a:lnTo>
                <a:lnTo>
                  <a:pt x="14" y="9"/>
                </a:lnTo>
                <a:lnTo>
                  <a:pt x="13" y="9"/>
                </a:lnTo>
                <a:lnTo>
                  <a:pt x="13" y="6"/>
                </a:lnTo>
                <a:lnTo>
                  <a:pt x="11" y="6"/>
                </a:lnTo>
                <a:lnTo>
                  <a:pt x="11" y="5"/>
                </a:lnTo>
                <a:lnTo>
                  <a:pt x="10" y="5"/>
                </a:lnTo>
                <a:lnTo>
                  <a:pt x="10"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Freeform 3"/>
          <p:cNvSpPr>
            <a:spLocks/>
          </p:cNvSpPr>
          <p:nvPr/>
        </p:nvSpPr>
        <p:spPr bwMode="auto">
          <a:xfrm>
            <a:off x="1034836" y="2397944"/>
            <a:ext cx="2417518" cy="1988636"/>
          </a:xfrm>
          <a:custGeom>
            <a:avLst/>
            <a:gdLst>
              <a:gd name="T0" fmla="*/ 173 w 190"/>
              <a:gd name="T1" fmla="*/ 157 h 157"/>
              <a:gd name="T2" fmla="*/ 162 w 190"/>
              <a:gd name="T3" fmla="*/ 155 h 157"/>
              <a:gd name="T4" fmla="*/ 159 w 190"/>
              <a:gd name="T5" fmla="*/ 152 h 157"/>
              <a:gd name="T6" fmla="*/ 141 w 190"/>
              <a:gd name="T7" fmla="*/ 149 h 157"/>
              <a:gd name="T8" fmla="*/ 135 w 190"/>
              <a:gd name="T9" fmla="*/ 148 h 157"/>
              <a:gd name="T10" fmla="*/ 126 w 190"/>
              <a:gd name="T11" fmla="*/ 146 h 157"/>
              <a:gd name="T12" fmla="*/ 124 w 190"/>
              <a:gd name="T13" fmla="*/ 140 h 157"/>
              <a:gd name="T14" fmla="*/ 114 w 190"/>
              <a:gd name="T15" fmla="*/ 138 h 157"/>
              <a:gd name="T16" fmla="*/ 112 w 190"/>
              <a:gd name="T17" fmla="*/ 137 h 157"/>
              <a:gd name="T18" fmla="*/ 111 w 190"/>
              <a:gd name="T19" fmla="*/ 136 h 157"/>
              <a:gd name="T20" fmla="*/ 104 w 190"/>
              <a:gd name="T21" fmla="*/ 135 h 157"/>
              <a:gd name="T22" fmla="*/ 100 w 190"/>
              <a:gd name="T23" fmla="*/ 134 h 157"/>
              <a:gd name="T24" fmla="*/ 96 w 190"/>
              <a:gd name="T25" fmla="*/ 133 h 157"/>
              <a:gd name="T26" fmla="*/ 95 w 190"/>
              <a:gd name="T27" fmla="*/ 130 h 157"/>
              <a:gd name="T28" fmla="*/ 93 w 190"/>
              <a:gd name="T29" fmla="*/ 128 h 157"/>
              <a:gd name="T30" fmla="*/ 90 w 190"/>
              <a:gd name="T31" fmla="*/ 123 h 157"/>
              <a:gd name="T32" fmla="*/ 87 w 190"/>
              <a:gd name="T33" fmla="*/ 121 h 157"/>
              <a:gd name="T34" fmla="*/ 85 w 190"/>
              <a:gd name="T35" fmla="*/ 118 h 157"/>
              <a:gd name="T36" fmla="*/ 82 w 190"/>
              <a:gd name="T37" fmla="*/ 117 h 157"/>
              <a:gd name="T38" fmla="*/ 80 w 190"/>
              <a:gd name="T39" fmla="*/ 115 h 157"/>
              <a:gd name="T40" fmla="*/ 79 w 190"/>
              <a:gd name="T41" fmla="*/ 110 h 157"/>
              <a:gd name="T42" fmla="*/ 77 w 190"/>
              <a:gd name="T43" fmla="*/ 106 h 157"/>
              <a:gd name="T44" fmla="*/ 73 w 190"/>
              <a:gd name="T45" fmla="*/ 104 h 157"/>
              <a:gd name="T46" fmla="*/ 72 w 190"/>
              <a:gd name="T47" fmla="*/ 103 h 157"/>
              <a:gd name="T48" fmla="*/ 68 w 190"/>
              <a:gd name="T49" fmla="*/ 101 h 157"/>
              <a:gd name="T50" fmla="*/ 67 w 190"/>
              <a:gd name="T51" fmla="*/ 100 h 157"/>
              <a:gd name="T52" fmla="*/ 64 w 190"/>
              <a:gd name="T53" fmla="*/ 99 h 157"/>
              <a:gd name="T54" fmla="*/ 63 w 190"/>
              <a:gd name="T55" fmla="*/ 93 h 157"/>
              <a:gd name="T56" fmla="*/ 62 w 190"/>
              <a:gd name="T57" fmla="*/ 89 h 157"/>
              <a:gd name="T58" fmla="*/ 61 w 190"/>
              <a:gd name="T59" fmla="*/ 86 h 157"/>
              <a:gd name="T60" fmla="*/ 57 w 190"/>
              <a:gd name="T61" fmla="*/ 84 h 157"/>
              <a:gd name="T62" fmla="*/ 54 w 190"/>
              <a:gd name="T63" fmla="*/ 83 h 157"/>
              <a:gd name="T64" fmla="*/ 53 w 190"/>
              <a:gd name="T65" fmla="*/ 81 h 157"/>
              <a:gd name="T66" fmla="*/ 49 w 190"/>
              <a:gd name="T67" fmla="*/ 79 h 157"/>
              <a:gd name="T68" fmla="*/ 48 w 190"/>
              <a:gd name="T69" fmla="*/ 72 h 157"/>
              <a:gd name="T70" fmla="*/ 46 w 190"/>
              <a:gd name="T71" fmla="*/ 66 h 157"/>
              <a:gd name="T72" fmla="*/ 44 w 190"/>
              <a:gd name="T73" fmla="*/ 64 h 157"/>
              <a:gd name="T74" fmla="*/ 43 w 190"/>
              <a:gd name="T75" fmla="*/ 63 h 157"/>
              <a:gd name="T76" fmla="*/ 35 w 190"/>
              <a:gd name="T77" fmla="*/ 61 h 157"/>
              <a:gd name="T78" fmla="*/ 34 w 190"/>
              <a:gd name="T79" fmla="*/ 60 h 157"/>
              <a:gd name="T80" fmla="*/ 32 w 190"/>
              <a:gd name="T81" fmla="*/ 53 h 157"/>
              <a:gd name="T82" fmla="*/ 30 w 190"/>
              <a:gd name="T83" fmla="*/ 51 h 157"/>
              <a:gd name="T84" fmla="*/ 29 w 190"/>
              <a:gd name="T85" fmla="*/ 46 h 157"/>
              <a:gd name="T86" fmla="*/ 27 w 190"/>
              <a:gd name="T87" fmla="*/ 45 h 157"/>
              <a:gd name="T88" fmla="*/ 25 w 190"/>
              <a:gd name="T89" fmla="*/ 40 h 157"/>
              <a:gd name="T90" fmla="*/ 23 w 190"/>
              <a:gd name="T91" fmla="*/ 39 h 157"/>
              <a:gd name="T92" fmla="*/ 21 w 190"/>
              <a:gd name="T93" fmla="*/ 37 h 157"/>
              <a:gd name="T94" fmla="*/ 19 w 190"/>
              <a:gd name="T95" fmla="*/ 34 h 157"/>
              <a:gd name="T96" fmla="*/ 17 w 190"/>
              <a:gd name="T97" fmla="*/ 32 h 157"/>
              <a:gd name="T98" fmla="*/ 17 w 190"/>
              <a:gd name="T99" fmla="*/ 30 h 157"/>
              <a:gd name="T100" fmla="*/ 17 w 190"/>
              <a:gd name="T101" fmla="*/ 21 h 157"/>
              <a:gd name="T102" fmla="*/ 15 w 190"/>
              <a:gd name="T103" fmla="*/ 15 h 157"/>
              <a:gd name="T104" fmla="*/ 11 w 190"/>
              <a:gd name="T105" fmla="*/ 11 h 157"/>
              <a:gd name="T106" fmla="*/ 10 w 190"/>
              <a:gd name="T107" fmla="*/ 9 h 157"/>
              <a:gd name="T108" fmla="*/ 9 w 190"/>
              <a:gd name="T109" fmla="*/ 7 h 157"/>
              <a:gd name="T110" fmla="*/ 8 w 190"/>
              <a:gd name="T111" fmla="*/ 5 h 157"/>
              <a:gd name="T112" fmla="*/ 7 w 190"/>
              <a:gd name="T113" fmla="*/ 3 h 157"/>
              <a:gd name="T114" fmla="*/ 4 w 190"/>
              <a:gd name="T11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57">
                <a:moveTo>
                  <a:pt x="190" y="157"/>
                </a:moveTo>
                <a:lnTo>
                  <a:pt x="173" y="157"/>
                </a:lnTo>
                <a:lnTo>
                  <a:pt x="173" y="155"/>
                </a:lnTo>
                <a:lnTo>
                  <a:pt x="162" y="155"/>
                </a:lnTo>
                <a:lnTo>
                  <a:pt x="162" y="152"/>
                </a:lnTo>
                <a:lnTo>
                  <a:pt x="159" y="152"/>
                </a:lnTo>
                <a:lnTo>
                  <a:pt x="159" y="149"/>
                </a:lnTo>
                <a:lnTo>
                  <a:pt x="141" y="149"/>
                </a:lnTo>
                <a:lnTo>
                  <a:pt x="141" y="148"/>
                </a:lnTo>
                <a:lnTo>
                  <a:pt x="135" y="148"/>
                </a:lnTo>
                <a:lnTo>
                  <a:pt x="135" y="146"/>
                </a:lnTo>
                <a:lnTo>
                  <a:pt x="126" y="146"/>
                </a:lnTo>
                <a:lnTo>
                  <a:pt x="126" y="140"/>
                </a:lnTo>
                <a:lnTo>
                  <a:pt x="124" y="140"/>
                </a:lnTo>
                <a:lnTo>
                  <a:pt x="124" y="138"/>
                </a:lnTo>
                <a:lnTo>
                  <a:pt x="114" y="138"/>
                </a:lnTo>
                <a:lnTo>
                  <a:pt x="114" y="137"/>
                </a:lnTo>
                <a:lnTo>
                  <a:pt x="112" y="137"/>
                </a:lnTo>
                <a:lnTo>
                  <a:pt x="112" y="136"/>
                </a:lnTo>
                <a:lnTo>
                  <a:pt x="111" y="136"/>
                </a:lnTo>
                <a:lnTo>
                  <a:pt x="111" y="135"/>
                </a:lnTo>
                <a:lnTo>
                  <a:pt x="104" y="135"/>
                </a:lnTo>
                <a:lnTo>
                  <a:pt x="104" y="134"/>
                </a:lnTo>
                <a:lnTo>
                  <a:pt x="100" y="134"/>
                </a:lnTo>
                <a:lnTo>
                  <a:pt x="100" y="133"/>
                </a:lnTo>
                <a:lnTo>
                  <a:pt x="96" y="133"/>
                </a:lnTo>
                <a:lnTo>
                  <a:pt x="96" y="130"/>
                </a:lnTo>
                <a:lnTo>
                  <a:pt x="95" y="130"/>
                </a:lnTo>
                <a:lnTo>
                  <a:pt x="95" y="128"/>
                </a:lnTo>
                <a:lnTo>
                  <a:pt x="93" y="128"/>
                </a:lnTo>
                <a:lnTo>
                  <a:pt x="93" y="123"/>
                </a:lnTo>
                <a:lnTo>
                  <a:pt x="90" y="123"/>
                </a:lnTo>
                <a:lnTo>
                  <a:pt x="90" y="121"/>
                </a:lnTo>
                <a:lnTo>
                  <a:pt x="87" y="121"/>
                </a:lnTo>
                <a:lnTo>
                  <a:pt x="87" y="118"/>
                </a:lnTo>
                <a:lnTo>
                  <a:pt x="85" y="118"/>
                </a:lnTo>
                <a:lnTo>
                  <a:pt x="85" y="117"/>
                </a:lnTo>
                <a:lnTo>
                  <a:pt x="82" y="117"/>
                </a:lnTo>
                <a:lnTo>
                  <a:pt x="82" y="115"/>
                </a:lnTo>
                <a:lnTo>
                  <a:pt x="80" y="115"/>
                </a:lnTo>
                <a:lnTo>
                  <a:pt x="80" y="110"/>
                </a:lnTo>
                <a:lnTo>
                  <a:pt x="79" y="110"/>
                </a:lnTo>
                <a:lnTo>
                  <a:pt x="79" y="106"/>
                </a:lnTo>
                <a:lnTo>
                  <a:pt x="77" y="106"/>
                </a:lnTo>
                <a:lnTo>
                  <a:pt x="77" y="104"/>
                </a:lnTo>
                <a:lnTo>
                  <a:pt x="73" y="104"/>
                </a:lnTo>
                <a:lnTo>
                  <a:pt x="73" y="103"/>
                </a:lnTo>
                <a:lnTo>
                  <a:pt x="72" y="103"/>
                </a:lnTo>
                <a:lnTo>
                  <a:pt x="72" y="101"/>
                </a:lnTo>
                <a:lnTo>
                  <a:pt x="68" y="101"/>
                </a:lnTo>
                <a:lnTo>
                  <a:pt x="68" y="100"/>
                </a:lnTo>
                <a:lnTo>
                  <a:pt x="67" y="100"/>
                </a:lnTo>
                <a:lnTo>
                  <a:pt x="67" y="99"/>
                </a:lnTo>
                <a:lnTo>
                  <a:pt x="64" y="99"/>
                </a:lnTo>
                <a:lnTo>
                  <a:pt x="64" y="93"/>
                </a:lnTo>
                <a:lnTo>
                  <a:pt x="63" y="93"/>
                </a:lnTo>
                <a:lnTo>
                  <a:pt x="63" y="89"/>
                </a:lnTo>
                <a:lnTo>
                  <a:pt x="62" y="89"/>
                </a:lnTo>
                <a:lnTo>
                  <a:pt x="62" y="86"/>
                </a:lnTo>
                <a:lnTo>
                  <a:pt x="61" y="86"/>
                </a:lnTo>
                <a:lnTo>
                  <a:pt x="61" y="84"/>
                </a:lnTo>
                <a:lnTo>
                  <a:pt x="57" y="84"/>
                </a:lnTo>
                <a:lnTo>
                  <a:pt x="57" y="83"/>
                </a:lnTo>
                <a:lnTo>
                  <a:pt x="54" y="83"/>
                </a:lnTo>
                <a:lnTo>
                  <a:pt x="54" y="81"/>
                </a:lnTo>
                <a:lnTo>
                  <a:pt x="53" y="81"/>
                </a:lnTo>
                <a:lnTo>
                  <a:pt x="53" y="79"/>
                </a:lnTo>
                <a:lnTo>
                  <a:pt x="49" y="79"/>
                </a:lnTo>
                <a:lnTo>
                  <a:pt x="49" y="72"/>
                </a:lnTo>
                <a:lnTo>
                  <a:pt x="48" y="72"/>
                </a:lnTo>
                <a:lnTo>
                  <a:pt x="48" y="66"/>
                </a:lnTo>
                <a:lnTo>
                  <a:pt x="46" y="66"/>
                </a:lnTo>
                <a:lnTo>
                  <a:pt x="46" y="64"/>
                </a:lnTo>
                <a:lnTo>
                  <a:pt x="44" y="64"/>
                </a:lnTo>
                <a:lnTo>
                  <a:pt x="44" y="63"/>
                </a:lnTo>
                <a:lnTo>
                  <a:pt x="43" y="63"/>
                </a:lnTo>
                <a:lnTo>
                  <a:pt x="43" y="61"/>
                </a:lnTo>
                <a:lnTo>
                  <a:pt x="35" y="61"/>
                </a:lnTo>
                <a:lnTo>
                  <a:pt x="35" y="60"/>
                </a:lnTo>
                <a:lnTo>
                  <a:pt x="34" y="60"/>
                </a:lnTo>
                <a:lnTo>
                  <a:pt x="34" y="53"/>
                </a:lnTo>
                <a:lnTo>
                  <a:pt x="32" y="53"/>
                </a:lnTo>
                <a:lnTo>
                  <a:pt x="32" y="51"/>
                </a:lnTo>
                <a:lnTo>
                  <a:pt x="30" y="51"/>
                </a:lnTo>
                <a:lnTo>
                  <a:pt x="30" y="46"/>
                </a:lnTo>
                <a:lnTo>
                  <a:pt x="29" y="46"/>
                </a:lnTo>
                <a:lnTo>
                  <a:pt x="29" y="45"/>
                </a:lnTo>
                <a:lnTo>
                  <a:pt x="27" y="45"/>
                </a:lnTo>
                <a:lnTo>
                  <a:pt x="27" y="40"/>
                </a:lnTo>
                <a:lnTo>
                  <a:pt x="25" y="40"/>
                </a:lnTo>
                <a:lnTo>
                  <a:pt x="25" y="39"/>
                </a:lnTo>
                <a:lnTo>
                  <a:pt x="23" y="39"/>
                </a:lnTo>
                <a:lnTo>
                  <a:pt x="23" y="37"/>
                </a:lnTo>
                <a:lnTo>
                  <a:pt x="21" y="37"/>
                </a:lnTo>
                <a:lnTo>
                  <a:pt x="21" y="34"/>
                </a:lnTo>
                <a:lnTo>
                  <a:pt x="19" y="34"/>
                </a:lnTo>
                <a:lnTo>
                  <a:pt x="19" y="32"/>
                </a:lnTo>
                <a:lnTo>
                  <a:pt x="17" y="32"/>
                </a:lnTo>
                <a:lnTo>
                  <a:pt x="17" y="30"/>
                </a:lnTo>
                <a:lnTo>
                  <a:pt x="17" y="30"/>
                </a:lnTo>
                <a:lnTo>
                  <a:pt x="17" y="25"/>
                </a:lnTo>
                <a:lnTo>
                  <a:pt x="17" y="21"/>
                </a:lnTo>
                <a:lnTo>
                  <a:pt x="15" y="21"/>
                </a:lnTo>
                <a:lnTo>
                  <a:pt x="15" y="15"/>
                </a:lnTo>
                <a:lnTo>
                  <a:pt x="11" y="15"/>
                </a:lnTo>
                <a:lnTo>
                  <a:pt x="11" y="11"/>
                </a:lnTo>
                <a:lnTo>
                  <a:pt x="10" y="11"/>
                </a:lnTo>
                <a:lnTo>
                  <a:pt x="10" y="9"/>
                </a:lnTo>
                <a:lnTo>
                  <a:pt x="9" y="9"/>
                </a:lnTo>
                <a:lnTo>
                  <a:pt x="9" y="7"/>
                </a:lnTo>
                <a:lnTo>
                  <a:pt x="8" y="7"/>
                </a:lnTo>
                <a:lnTo>
                  <a:pt x="8" y="5"/>
                </a:lnTo>
                <a:lnTo>
                  <a:pt x="7" y="5"/>
                </a:lnTo>
                <a:lnTo>
                  <a:pt x="7" y="3"/>
                </a:lnTo>
                <a:lnTo>
                  <a:pt x="4" y="3"/>
                </a:lnTo>
                <a:lnTo>
                  <a:pt x="4"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98" name="Group 97"/>
          <p:cNvGrpSpPr/>
          <p:nvPr/>
        </p:nvGrpSpPr>
        <p:grpSpPr>
          <a:xfrm>
            <a:off x="5543422" y="1919805"/>
            <a:ext cx="3499835" cy="3976631"/>
            <a:chOff x="5543422" y="1919805"/>
            <a:chExt cx="3499835" cy="3976631"/>
          </a:xfrm>
        </p:grpSpPr>
        <p:sp>
          <p:nvSpPr>
            <p:cNvPr id="99" name="TextBox 98"/>
            <p:cNvSpPr txBox="1"/>
            <p:nvPr/>
          </p:nvSpPr>
          <p:spPr>
            <a:xfrm>
              <a:off x="5543422" y="1919805"/>
              <a:ext cx="1407958" cy="276999"/>
            </a:xfrm>
            <a:prstGeom prst="rect">
              <a:avLst/>
            </a:prstGeom>
            <a:noFill/>
          </p:spPr>
          <p:txBody>
            <a:bodyPr wrap="none" rtlCol="0">
              <a:spAutoFit/>
            </a:bodyPr>
            <a:lstStyle/>
            <a:p>
              <a:pPr algn="r"/>
              <a:r>
                <a:rPr lang="fr-FR" sz="1200" dirty="0" smtClean="0">
                  <a:latin typeface="Arial" panose="020B0604020202020204" pitchFamily="34" charset="0"/>
                  <a:cs typeface="Arial" panose="020B0604020202020204" pitchFamily="34" charset="0"/>
                </a:rPr>
                <a:t>En faveur de ADX</a:t>
              </a:r>
              <a:endParaRPr lang="fr-FR" sz="1200" dirty="0">
                <a:latin typeface="Arial" panose="020B0604020202020204" pitchFamily="34" charset="0"/>
                <a:cs typeface="Arial" panose="020B0604020202020204" pitchFamily="34" charset="0"/>
              </a:endParaRPr>
            </a:p>
          </p:txBody>
        </p:sp>
        <p:grpSp>
          <p:nvGrpSpPr>
            <p:cNvPr id="100" name="Group 99"/>
            <p:cNvGrpSpPr/>
            <p:nvPr/>
          </p:nvGrpSpPr>
          <p:grpSpPr>
            <a:xfrm>
              <a:off x="5918414" y="2112793"/>
              <a:ext cx="2988695" cy="3282289"/>
              <a:chOff x="2513066" y="1721748"/>
              <a:chExt cx="2589796" cy="3877402"/>
            </a:xfrm>
            <a:effectLst/>
          </p:grpSpPr>
          <p:cxnSp>
            <p:nvCxnSpPr>
              <p:cNvPr id="139" name="Straight Connector 138"/>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3406927" y="1721748"/>
                <a:ext cx="17746" cy="38774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102862"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258260"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13066"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a:off x="6894586" y="5619437"/>
              <a:ext cx="1072730" cy="276999"/>
            </a:xfrm>
            <a:prstGeom prst="rect">
              <a:avLst/>
            </a:prstGeom>
            <a:noFill/>
          </p:spPr>
          <p:txBody>
            <a:bodyPr wrap="none" rtlCol="0">
              <a:spAutoFit/>
            </a:bodyPr>
            <a:lstStyle/>
            <a:p>
              <a:pPr algn="ctr"/>
              <a:r>
                <a:rPr lang="fr-FR" sz="1200" b="1" smtClean="0">
                  <a:latin typeface="Arial" panose="020B0604020202020204" pitchFamily="34" charset="0"/>
                  <a:cs typeface="Arial" panose="020B0604020202020204" pitchFamily="34" charset="0"/>
                </a:rPr>
                <a:t>Hazard ratio</a:t>
              </a:r>
              <a:endParaRPr lang="fr-FR" sz="1200" b="1">
                <a:latin typeface="Arial" panose="020B0604020202020204" pitchFamily="34" charset="0"/>
                <a:cs typeface="Arial" panose="020B0604020202020204" pitchFamily="34" charset="0"/>
              </a:endParaRPr>
            </a:p>
          </p:txBody>
        </p:sp>
        <p:sp>
          <p:nvSpPr>
            <p:cNvPr id="102" name="TextBox 101"/>
            <p:cNvSpPr txBox="1"/>
            <p:nvPr/>
          </p:nvSpPr>
          <p:spPr>
            <a:xfrm>
              <a:off x="5797247"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03" name="TextBox 102"/>
            <p:cNvSpPr txBox="1"/>
            <p:nvPr/>
          </p:nvSpPr>
          <p:spPr>
            <a:xfrm>
              <a:off x="6823425"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sp>
          <p:nvSpPr>
            <p:cNvPr id="104" name="TextBox 103"/>
            <p:cNvSpPr txBox="1"/>
            <p:nvPr/>
          </p:nvSpPr>
          <p:spPr>
            <a:xfrm>
              <a:off x="7800787"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2</a:t>
              </a:r>
              <a:endParaRPr lang="fr-FR" sz="1200">
                <a:latin typeface="Arial" panose="020B0604020202020204" pitchFamily="34" charset="0"/>
                <a:cs typeface="Arial" panose="020B0604020202020204" pitchFamily="34" charset="0"/>
              </a:endParaRPr>
            </a:p>
          </p:txBody>
        </p:sp>
        <p:sp>
          <p:nvSpPr>
            <p:cNvPr id="105" name="TextBox 104"/>
            <p:cNvSpPr txBox="1"/>
            <p:nvPr/>
          </p:nvSpPr>
          <p:spPr>
            <a:xfrm>
              <a:off x="8773632" y="5355203"/>
              <a:ext cx="269625"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cxnSp>
          <p:nvCxnSpPr>
            <p:cNvPr id="107" name="Straight Arrow Connector 106"/>
            <p:cNvCxnSpPr/>
            <p:nvPr/>
          </p:nvCxnSpPr>
          <p:spPr>
            <a:xfrm flipH="1">
              <a:off x="6281346" y="2196804"/>
              <a:ext cx="5542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66209" y="3817377"/>
              <a:ext cx="19157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237189" y="5092755"/>
              <a:ext cx="85586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6310469" y="2478545"/>
              <a:ext cx="2234307" cy="2662818"/>
              <a:chOff x="6310469" y="2337865"/>
              <a:chExt cx="2234307" cy="2662818"/>
            </a:xfrm>
          </p:grpSpPr>
          <p:cxnSp>
            <p:nvCxnSpPr>
              <p:cNvPr id="111" name="Straight Connector 110"/>
              <p:cNvCxnSpPr/>
              <p:nvPr/>
            </p:nvCxnSpPr>
            <p:spPr>
              <a:xfrm>
                <a:off x="6625677" y="2399200"/>
                <a:ext cx="3447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6313"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571761" y="2759476"/>
                <a:ext cx="3721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792382" y="2954824"/>
                <a:ext cx="7514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455626"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567233" y="3324413"/>
                <a:ext cx="471513"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584347"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605453" y="3869186"/>
                <a:ext cx="3459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1726"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578206" y="4241856"/>
                <a:ext cx="835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784194" y="4395496"/>
                <a:ext cx="6106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1046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67970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p:cNvSpPr>
                <a:spLocks noChangeAspect="1"/>
              </p:cNvSpPr>
              <p:nvPr/>
            </p:nvSpPr>
            <p:spPr>
              <a:xfrm>
                <a:off x="6729510"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Oval 124"/>
              <p:cNvSpPr>
                <a:spLocks noChangeAspect="1"/>
              </p:cNvSpPr>
              <p:nvPr/>
            </p:nvSpPr>
            <p:spPr>
              <a:xfrm>
                <a:off x="7236086"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Oval 125"/>
              <p:cNvSpPr>
                <a:spLocks noChangeAspect="1"/>
              </p:cNvSpPr>
              <p:nvPr/>
            </p:nvSpPr>
            <p:spPr>
              <a:xfrm>
                <a:off x="6689004"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Oval 126"/>
              <p:cNvSpPr>
                <a:spLocks noChangeAspect="1"/>
              </p:cNvSpPr>
              <p:nvPr/>
            </p:nvSpPr>
            <p:spPr>
              <a:xfrm>
                <a:off x="7038746"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Oval 127"/>
              <p:cNvSpPr>
                <a:spLocks noChangeAspect="1"/>
              </p:cNvSpPr>
              <p:nvPr/>
            </p:nvSpPr>
            <p:spPr>
              <a:xfrm>
                <a:off x="6564470"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Oval 128"/>
              <p:cNvSpPr>
                <a:spLocks noChangeAspect="1"/>
              </p:cNvSpPr>
              <p:nvPr/>
            </p:nvSpPr>
            <p:spPr>
              <a:xfrm>
                <a:off x="6700101"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Oval 129"/>
              <p:cNvSpPr>
                <a:spLocks noChangeAspect="1"/>
              </p:cNvSpPr>
              <p:nvPr/>
            </p:nvSpPr>
            <p:spPr>
              <a:xfrm>
                <a:off x="6781602"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Oval 130"/>
              <p:cNvSpPr>
                <a:spLocks noChangeAspect="1"/>
              </p:cNvSpPr>
              <p:nvPr/>
            </p:nvSpPr>
            <p:spPr>
              <a:xfrm>
                <a:off x="672165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Oval 131"/>
              <p:cNvSpPr>
                <a:spLocks noChangeAspect="1"/>
              </p:cNvSpPr>
              <p:nvPr/>
            </p:nvSpPr>
            <p:spPr>
              <a:xfrm>
                <a:off x="6730194"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Oval 132"/>
              <p:cNvSpPr>
                <a:spLocks noChangeAspect="1"/>
              </p:cNvSpPr>
              <p:nvPr/>
            </p:nvSpPr>
            <p:spPr>
              <a:xfrm>
                <a:off x="6674726"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Oval 133"/>
              <p:cNvSpPr>
                <a:spLocks noChangeAspect="1"/>
              </p:cNvSpPr>
              <p:nvPr/>
            </p:nvSpPr>
            <p:spPr>
              <a:xfrm>
                <a:off x="6839682"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Oval 134"/>
              <p:cNvSpPr>
                <a:spLocks noChangeAspect="1"/>
              </p:cNvSpPr>
              <p:nvPr/>
            </p:nvSpPr>
            <p:spPr>
              <a:xfrm>
                <a:off x="698340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Oval 135"/>
              <p:cNvSpPr>
                <a:spLocks noChangeAspect="1"/>
              </p:cNvSpPr>
              <p:nvPr/>
            </p:nvSpPr>
            <p:spPr>
              <a:xfrm>
                <a:off x="639718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Oval 136"/>
              <p:cNvSpPr>
                <a:spLocks noChangeAspect="1"/>
              </p:cNvSpPr>
              <p:nvPr/>
            </p:nvSpPr>
            <p:spPr>
              <a:xfrm>
                <a:off x="677330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Oval 137"/>
              <p:cNvSpPr>
                <a:spLocks noChangeAspect="1"/>
              </p:cNvSpPr>
              <p:nvPr/>
            </p:nvSpPr>
            <p:spPr>
              <a:xfrm>
                <a:off x="6489078"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41" name="TextBox 112"/>
          <p:cNvSpPr txBox="1"/>
          <p:nvPr/>
        </p:nvSpPr>
        <p:spPr>
          <a:xfrm>
            <a:off x="4287520" y="2389947"/>
            <a:ext cx="1714184" cy="3046987"/>
          </a:xfrm>
          <a:prstGeom prst="rect">
            <a:avLst/>
          </a:prstGeom>
          <a:noFill/>
        </p:spPr>
        <p:txBody>
          <a:bodyPr wrap="square" rtlCol="0">
            <a:spAutoFit/>
          </a:bodyPr>
          <a:lstStyle/>
          <a:p>
            <a:pPr algn="r"/>
            <a:r>
              <a:rPr lang="fr-FR" sz="1200" dirty="0" smtClean="0"/>
              <a:t>Total</a:t>
            </a:r>
          </a:p>
          <a:p>
            <a:pPr algn="r"/>
            <a:r>
              <a:rPr lang="fr-FR" sz="1200" dirty="0" smtClean="0"/>
              <a:t>Amérique latine</a:t>
            </a:r>
          </a:p>
          <a:p>
            <a:pPr algn="r"/>
            <a:r>
              <a:rPr lang="fr-FR" sz="1200" dirty="0" smtClean="0"/>
              <a:t>Autres pays</a:t>
            </a:r>
          </a:p>
          <a:p>
            <a:pPr algn="r"/>
            <a:r>
              <a:rPr lang="fr-FR" sz="1200" dirty="0" smtClean="0"/>
              <a:t>ECOG PS 0</a:t>
            </a:r>
          </a:p>
          <a:p>
            <a:pPr algn="r"/>
            <a:r>
              <a:rPr lang="fr-FR" sz="1200" dirty="0" smtClean="0"/>
              <a:t>ECOG PS 1</a:t>
            </a:r>
          </a:p>
          <a:p>
            <a:pPr algn="r"/>
            <a:r>
              <a:rPr lang="fr-FR" sz="1200" dirty="0" smtClean="0"/>
              <a:t>Estomac</a:t>
            </a:r>
          </a:p>
          <a:p>
            <a:pPr algn="r"/>
            <a:r>
              <a:rPr lang="fr-FR" sz="1200" dirty="0" smtClean="0"/>
              <a:t>JGO</a:t>
            </a:r>
          </a:p>
          <a:p>
            <a:pPr algn="r"/>
            <a:r>
              <a:rPr lang="fr-FR" sz="1200" dirty="0" smtClean="0"/>
              <a:t>Localement avancé</a:t>
            </a:r>
          </a:p>
          <a:p>
            <a:pPr algn="r"/>
            <a:r>
              <a:rPr lang="fr-FR" sz="1200" dirty="0" smtClean="0"/>
              <a:t>Métastatique</a:t>
            </a:r>
          </a:p>
          <a:p>
            <a:pPr algn="r"/>
            <a:r>
              <a:rPr lang="fr-FR" sz="1200" dirty="0" smtClean="0"/>
              <a:t>Hommes</a:t>
            </a:r>
          </a:p>
          <a:p>
            <a:pPr algn="r"/>
            <a:r>
              <a:rPr lang="fr-FR" sz="1200" dirty="0" smtClean="0"/>
              <a:t>Femmes</a:t>
            </a:r>
          </a:p>
          <a:p>
            <a:pPr algn="r"/>
            <a:r>
              <a:rPr lang="fr-FR" sz="1200" dirty="0" smtClean="0"/>
              <a:t>Age &lt;65 ans</a:t>
            </a:r>
          </a:p>
          <a:p>
            <a:pPr algn="r"/>
            <a:r>
              <a:rPr lang="fr-FR" sz="1200" dirty="0" smtClean="0"/>
              <a:t>Age ≥65 ans</a:t>
            </a:r>
          </a:p>
          <a:p>
            <a:pPr algn="r"/>
            <a:r>
              <a:rPr lang="fr-FR" sz="1200" dirty="0" smtClean="0"/>
              <a:t>Caucasiens</a:t>
            </a:r>
          </a:p>
          <a:p>
            <a:pPr algn="r"/>
            <a:r>
              <a:rPr lang="fr-FR" sz="1200" dirty="0" smtClean="0"/>
              <a:t>Non caucasiens</a:t>
            </a:r>
          </a:p>
          <a:p>
            <a:pPr algn="r"/>
            <a:endParaRPr lang="fr-FR" sz="1200" dirty="0"/>
          </a:p>
        </p:txBody>
      </p:sp>
    </p:spTree>
    <p:extLst>
      <p:ext uri="{BB962C8B-B14F-4D97-AF65-F5344CB8AC3E}">
        <p14:creationId xmlns:p14="http://schemas.microsoft.com/office/powerpoint/2010/main" val="52036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 Etude de phase 3, randomisée en double aveugle contrôlée par placebo évaluant l’efficacité et la tolérance de l’andecaliximab combiné à mFOLFOX6 en traitement de 1</a:t>
            </a:r>
            <a:r>
              <a:rPr lang="fr-FR" baseline="30000" smtClean="0"/>
              <a:t>e</a:t>
            </a:r>
            <a:r>
              <a:rPr lang="fr-FR" smtClean="0"/>
              <a:t> ligne des patients avec adénocarcinome avancé de l’estomac ou de la JGO (GAMMA-1) – Shah MA, et al</a:t>
            </a:r>
            <a:endParaRPr lang="fr-FR"/>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spcBef>
                <a:spcPts val="18600"/>
              </a:spcBef>
              <a:buNone/>
            </a:pPr>
            <a:r>
              <a:rPr lang="fr-FR" b="1" dirty="0" smtClean="0"/>
              <a:t>Conclusions</a:t>
            </a:r>
          </a:p>
          <a:p>
            <a:r>
              <a:rPr lang="fr-FR" b="1" dirty="0" smtClean="0"/>
              <a:t>Chez ces patients naïfs de traitement, porteurs d’un adénocarcinome de l’estomac ou de la JGO HER2 négatif, l’addition de andecaliximab à mFOLFOX6 n’a pas amélioré la survie</a:t>
            </a:r>
          </a:p>
          <a:p>
            <a:r>
              <a:rPr lang="fr-FR" b="1" dirty="0" smtClean="0"/>
              <a:t>Le profil de tolérance a été similaire dans les 2 bras de traitement </a:t>
            </a:r>
            <a:endParaRPr lang="fr-FR" dirty="0"/>
          </a:p>
        </p:txBody>
      </p:sp>
      <p:sp>
        <p:nvSpPr>
          <p:cNvPr id="5" name="Text Placeholder 4"/>
          <p:cNvSpPr>
            <a:spLocks noGrp="1"/>
          </p:cNvSpPr>
          <p:nvPr>
            <p:ph type="body" sz="quarter" idx="11"/>
          </p:nvPr>
        </p:nvSpPr>
        <p:spPr/>
        <p:txBody>
          <a:bodyPr/>
          <a:lstStyle/>
          <a:p>
            <a:r>
              <a:rPr lang="fr-FR" smtClean="0"/>
              <a:t>Shah MA, et al, J Clin Oncol 2019;37(Suppl):Abstr 4</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3278231666"/>
              </p:ext>
            </p:extLst>
          </p:nvPr>
        </p:nvGraphicFramePr>
        <p:xfrm>
          <a:off x="450273" y="1620981"/>
          <a:ext cx="8243454" cy="268224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fr-FR" sz="1600" noProof="0" dirty="0" smtClean="0">
                          <a:solidFill>
                            <a:schemeClr val="tx2"/>
                          </a:solidFill>
                        </a:rPr>
                        <a:t>EILTs de grade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rPr>
                        <a:t>3 chez</a:t>
                      </a:r>
                      <a:r>
                        <a:rPr lang="fr-FR" sz="1600" baseline="0" noProof="0" dirty="0" smtClean="0">
                          <a:solidFill>
                            <a:schemeClr val="tx2"/>
                          </a:solidFill>
                        </a:rPr>
                        <a:t>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rPr>
                        <a:t>5%, %</a:t>
                      </a:r>
                      <a:endParaRPr lang="fr-FR" sz="16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Andecaliximab</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Placebo</a:t>
                      </a:r>
                      <a:endParaRPr lang="fr-FR" sz="16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600" noProof="0" dirty="0" smtClean="0"/>
                        <a:t>Neutropénie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27</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fr-FR" sz="1600" noProof="0" dirty="0" smtClean="0"/>
                        <a:t>Anémie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8</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fr-FR" sz="1600" noProof="0" smtClean="0"/>
                        <a:t>Fatigue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8</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fr-FR" sz="1600" noProof="0" dirty="0" smtClean="0"/>
                        <a:t>Diminution des neutrophiles</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7</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fr-FR" sz="1600" noProof="0" dirty="0" smtClean="0"/>
                        <a:t>Embolie pulmonaire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8</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fr-FR" sz="1600" noProof="0" dirty="0" smtClean="0"/>
                        <a:t>Vomissements</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216132">
                <a:tc>
                  <a:txBody>
                    <a:bodyPr/>
                    <a:lstStyle/>
                    <a:p>
                      <a:pPr marL="0" indent="0"/>
                      <a:r>
                        <a:rPr lang="fr-FR" sz="1600" noProof="0" dirty="0" smtClean="0"/>
                        <a:t>Douleurs</a:t>
                      </a:r>
                      <a:r>
                        <a:rPr lang="fr-FR" sz="1600" baseline="0" noProof="0" dirty="0" smtClean="0"/>
                        <a:t> a</a:t>
                      </a:r>
                      <a:r>
                        <a:rPr lang="fr-FR" sz="1600" noProof="0" dirty="0" smtClean="0"/>
                        <a:t>bdominales</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4</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02710995"/>
                  </a:ext>
                </a:extLst>
              </a:tr>
            </a:tbl>
          </a:graphicData>
        </a:graphic>
      </p:graphicFrame>
    </p:spTree>
    <p:extLst>
      <p:ext uri="{BB962C8B-B14F-4D97-AF65-F5344CB8AC3E}">
        <p14:creationId xmlns:p14="http://schemas.microsoft.com/office/powerpoint/2010/main" val="404331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 Tolérance et efficacité du durvalumab après traitement </a:t>
            </a:r>
            <a:r>
              <a:rPr lang="fr-FR" dirty="0" err="1" smtClean="0"/>
              <a:t>trimodal</a:t>
            </a:r>
            <a:r>
              <a:rPr lang="fr-FR" dirty="0" smtClean="0"/>
              <a:t> dans l’adénocarcinome de l'oesophage ou de la JGO localement avancé: résultats précoces d’efficacité de l’étude du </a:t>
            </a:r>
            <a:r>
              <a:rPr lang="fr-FR" dirty="0" err="1" smtClean="0"/>
              <a:t>Big</a:t>
            </a:r>
            <a:r>
              <a:rPr lang="fr-FR" dirty="0" smtClean="0"/>
              <a:t> </a:t>
            </a:r>
            <a:r>
              <a:rPr lang="fr-FR" dirty="0" err="1" smtClean="0"/>
              <a:t>Ten</a:t>
            </a:r>
            <a:r>
              <a:rPr lang="fr-FR" dirty="0" smtClean="0"/>
              <a:t> Cancer Research </a:t>
            </a:r>
            <a:r>
              <a:rPr lang="fr-FR" dirty="0" smtClean="0"/>
              <a:t>Consortium – </a:t>
            </a:r>
            <a:r>
              <a:rPr lang="fr-FR" dirty="0" err="1" smtClean="0"/>
              <a:t>Mamdani</a:t>
            </a:r>
            <a:r>
              <a:rPr lang="fr-FR" dirty="0" smtClean="0"/>
              <a:t> H,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durvalumab chez des patients avec adénocarcinome localement avancé de l'oesophage ou de la JGO</a:t>
            </a:r>
            <a:endParaRPr lang="fr-FR" dirty="0"/>
          </a:p>
        </p:txBody>
      </p:sp>
      <p:sp>
        <p:nvSpPr>
          <p:cNvPr id="4" name="Text Placeholder 3"/>
          <p:cNvSpPr>
            <a:spLocks noGrp="1"/>
          </p:cNvSpPr>
          <p:nvPr>
            <p:ph type="body" sz="quarter" idx="10"/>
          </p:nvPr>
        </p:nvSpPr>
        <p:spPr/>
        <p:txBody>
          <a:bodyPr/>
          <a:lstStyle/>
          <a:p>
            <a:r>
              <a:rPr lang="fr-FR" dirty="0" smtClean="0"/>
              <a:t>*</a:t>
            </a:r>
            <a:r>
              <a:rPr lang="fr-FR" dirty="0" err="1" smtClean="0"/>
              <a:t>Carboplatine</a:t>
            </a:r>
            <a:r>
              <a:rPr lang="fr-FR" dirty="0" smtClean="0"/>
              <a:t>/</a:t>
            </a:r>
            <a:r>
              <a:rPr lang="fr-FR" dirty="0" err="1" smtClean="0"/>
              <a:t>paclitaxel</a:t>
            </a:r>
            <a:r>
              <a:rPr lang="fr-FR" dirty="0" smtClean="0"/>
              <a:t> ou cisplatine/5FU + irradiation; </a:t>
            </a:r>
            <a:r>
              <a:rPr lang="fr-FR" baseline="30000" dirty="0" smtClean="0">
                <a:latin typeface="Arial" panose="020B0604020202020204" pitchFamily="34" charset="0"/>
                <a:cs typeface="Arial" panose="020B0604020202020204" pitchFamily="34" charset="0"/>
              </a:rPr>
              <a:t>†</a:t>
            </a:r>
            <a:r>
              <a:rPr lang="fr-FR" dirty="0" smtClean="0"/>
              <a:t>durvalumab débuté dans les 1–3 mois après chirurgie</a:t>
            </a:r>
            <a:endParaRPr lang="fr-FR" dirty="0"/>
          </a:p>
        </p:txBody>
      </p:sp>
      <p:sp>
        <p:nvSpPr>
          <p:cNvPr id="5" name="Text Placeholder 4"/>
          <p:cNvSpPr>
            <a:spLocks noGrp="1"/>
          </p:cNvSpPr>
          <p:nvPr>
            <p:ph type="body" sz="quarter" idx="11"/>
          </p:nvPr>
        </p:nvSpPr>
        <p:spPr/>
        <p:txBody>
          <a:bodyPr/>
          <a:lstStyle/>
          <a:p>
            <a:r>
              <a:rPr lang="fr-FR" smtClean="0"/>
              <a:t>Mamdani H, et al, J Clin Oncol 2019;37(Suppl):Abstr 5</a:t>
            </a:r>
            <a:endParaRPr lang="fr-FR"/>
          </a:p>
        </p:txBody>
      </p:sp>
      <p:sp>
        <p:nvSpPr>
          <p:cNvPr id="7" name="Rectangle 9"/>
          <p:cNvSpPr txBox="1">
            <a:spLocks noChangeArrowheads="1"/>
          </p:cNvSpPr>
          <p:nvPr/>
        </p:nvSpPr>
        <p:spPr bwMode="auto">
          <a:xfrm>
            <a:off x="365124" y="4638113"/>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SSR </a:t>
            </a:r>
            <a:r>
              <a:rPr lang="fr-FR" dirty="0" smtClean="0"/>
              <a:t>à 1 an</a:t>
            </a:r>
            <a:endParaRPr lang="fr-FR" dirty="0"/>
          </a:p>
        </p:txBody>
      </p:sp>
      <p:sp>
        <p:nvSpPr>
          <p:cNvPr id="14" name="AutoShape 8"/>
          <p:cNvSpPr>
            <a:spLocks noChangeArrowheads="1"/>
          </p:cNvSpPr>
          <p:nvPr/>
        </p:nvSpPr>
        <p:spPr bwMode="auto">
          <a:xfrm>
            <a:off x="5878385" y="2959830"/>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Durvalumab 1500 mg iv</a:t>
            </a:r>
            <a:r>
              <a:rPr lang="fr-FR"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dirty="0" smtClean="0">
                <a:solidFill>
                  <a:srgbClr val="FFFFFF"/>
                </a:solidFill>
                <a:ea typeface="SimSun" pitchFamily="2" charset="-122"/>
              </a:rPr>
              <a:t>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/4S jusqu’à 1 an</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365124" y="2598961"/>
            <a:ext cx="2820286"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Adénocarcinome avancé de l'oesophage ou JGO</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 </a:t>
            </a:r>
          </a:p>
          <a:p>
            <a:pPr defTabSz="892175" eaLnBrk="0" hangingPunct="0">
              <a:spcAft>
                <a:spcPct val="30000"/>
              </a:spcAft>
              <a:defRPr/>
            </a:pPr>
            <a:r>
              <a:rPr lang="fr-FR" altLang="zh-CN" sz="1600" dirty="0" smtClean="0">
                <a:solidFill>
                  <a:srgbClr val="FFFFFF"/>
                </a:solidFill>
                <a:ea typeface="SimSun" pitchFamily="2" charset="-122"/>
              </a:rPr>
              <a:t>(n=24)</a:t>
            </a:r>
          </a:p>
        </p:txBody>
      </p:sp>
      <p:sp>
        <p:nvSpPr>
          <p:cNvPr id="19" name="AutoShape 12"/>
          <p:cNvSpPr>
            <a:spLocks noChangeArrowheads="1"/>
          </p:cNvSpPr>
          <p:nvPr/>
        </p:nvSpPr>
        <p:spPr bwMode="auto">
          <a:xfrm>
            <a:off x="3610563" y="2595142"/>
            <a:ext cx="1842669" cy="155011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RCT préopératoire* suivie de chirurgie </a:t>
            </a:r>
            <a:br>
              <a:rPr lang="fr-FR" altLang="zh-CN" dirty="0" smtClean="0">
                <a:ea typeface="SimSun" pitchFamily="2" charset="-122"/>
              </a:rPr>
            </a:br>
            <a:r>
              <a:rPr lang="fr-FR" altLang="zh-CN" dirty="0" smtClean="0">
                <a:ea typeface="SimSun" pitchFamily="2" charset="-122"/>
              </a:rPr>
              <a:t>(résection R0)</a:t>
            </a:r>
            <a:endParaRPr lang="fr-FR" altLang="zh-CN" sz="1200" dirty="0">
              <a:ea typeface="SimSun" pitchFamily="2" charset="-122"/>
            </a:endParaRPr>
          </a:p>
        </p:txBody>
      </p:sp>
      <p:sp>
        <p:nvSpPr>
          <p:cNvPr id="20" name="Content Placeholder 26"/>
          <p:cNvSpPr txBox="1">
            <a:spLocks/>
          </p:cNvSpPr>
          <p:nvPr/>
        </p:nvSpPr>
        <p:spPr>
          <a:xfrm>
            <a:off x="4278313" y="4638113"/>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Tolérance</a:t>
            </a:r>
            <a:endParaRPr lang="fr-FR" dirty="0"/>
          </a:p>
        </p:txBody>
      </p:sp>
      <p:cxnSp>
        <p:nvCxnSpPr>
          <p:cNvPr id="23" name="AutoShape 21"/>
          <p:cNvCxnSpPr>
            <a:cxnSpLocks noChangeShapeType="1"/>
            <a:stCxn id="15" idx="3"/>
            <a:endCxn id="19" idx="1"/>
          </p:cNvCxnSpPr>
          <p:nvPr/>
        </p:nvCxnSpPr>
        <p:spPr bwMode="auto">
          <a:xfrm>
            <a:off x="3185410" y="3370198"/>
            <a:ext cx="425153" cy="1"/>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a:stCxn id="19" idx="3"/>
            <a:endCxn id="14" idx="1"/>
          </p:cNvCxnSpPr>
          <p:nvPr/>
        </p:nvCxnSpPr>
        <p:spPr bwMode="auto">
          <a:xfrm>
            <a:off x="5453232" y="3370199"/>
            <a:ext cx="425153"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76539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 Tolérance et efficacité du durvalumab après traitement </a:t>
            </a:r>
            <a:r>
              <a:rPr lang="fr-FR" dirty="0" err="1" smtClean="0"/>
              <a:t>trimodal</a:t>
            </a:r>
            <a:r>
              <a:rPr lang="fr-FR" dirty="0" smtClean="0"/>
              <a:t> dans l’adénocarcinome de l'oesophage ou de la JGO localement avancé: résultats précoces d’efficacité de l’étude du </a:t>
            </a:r>
            <a:r>
              <a:rPr lang="fr-FR" dirty="0" err="1" smtClean="0"/>
              <a:t>Big</a:t>
            </a:r>
            <a:r>
              <a:rPr lang="fr-FR" dirty="0" smtClean="0"/>
              <a:t> </a:t>
            </a:r>
            <a:r>
              <a:rPr lang="fr-FR" dirty="0" err="1" smtClean="0"/>
              <a:t>Ten</a:t>
            </a:r>
            <a:r>
              <a:rPr lang="fr-FR" dirty="0" smtClean="0"/>
              <a:t> Cancer Research </a:t>
            </a:r>
            <a:r>
              <a:rPr lang="fr-FR" dirty="0" smtClean="0"/>
              <a:t>Consortium – </a:t>
            </a:r>
            <a:r>
              <a:rPr lang="fr-FR" dirty="0" err="1" smtClean="0"/>
              <a:t>Mamdani</a:t>
            </a:r>
            <a:r>
              <a:rPr lang="fr-FR" dirty="0" smtClean="0"/>
              <a:t> H,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Mamdani H, et al, J Clin Oncol 2019;37(Suppl):Abstr 5</a:t>
            </a:r>
            <a:endParaRPr lang="fr-FR"/>
          </a:p>
        </p:txBody>
      </p:sp>
      <p:sp>
        <p:nvSpPr>
          <p:cNvPr id="7" name="TextBox 6"/>
          <p:cNvSpPr txBox="1"/>
          <p:nvPr/>
        </p:nvSpPr>
        <p:spPr>
          <a:xfrm>
            <a:off x="4248835" y="1620984"/>
            <a:ext cx="659293" cy="369332"/>
          </a:xfrm>
          <a:prstGeom prst="rect">
            <a:avLst/>
          </a:prstGeom>
          <a:noFill/>
        </p:spPr>
        <p:txBody>
          <a:bodyPr wrap="none" rtlCol="0">
            <a:spAutoFit/>
          </a:bodyPr>
          <a:lstStyle/>
          <a:p>
            <a:r>
              <a:rPr lang="fr-FR" b="1" dirty="0" smtClean="0"/>
              <a:t>SSR</a:t>
            </a:r>
            <a:endParaRPr lang="fr-FR" b="1" dirty="0"/>
          </a:p>
        </p:txBody>
      </p:sp>
      <p:sp>
        <p:nvSpPr>
          <p:cNvPr id="8" name="Freeform 7"/>
          <p:cNvSpPr>
            <a:spLocks/>
          </p:cNvSpPr>
          <p:nvPr/>
        </p:nvSpPr>
        <p:spPr bwMode="auto">
          <a:xfrm>
            <a:off x="2803572" y="2399427"/>
            <a:ext cx="4129807"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 name="Line 6"/>
          <p:cNvSpPr>
            <a:spLocks noChangeShapeType="1"/>
          </p:cNvSpPr>
          <p:nvPr/>
        </p:nvSpPr>
        <p:spPr bwMode="auto">
          <a:xfrm>
            <a:off x="2707279" y="2399426"/>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7"/>
          <p:cNvSpPr>
            <a:spLocks noChangeShapeType="1"/>
          </p:cNvSpPr>
          <p:nvPr/>
        </p:nvSpPr>
        <p:spPr bwMode="auto">
          <a:xfrm>
            <a:off x="2707279" y="2933479"/>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8"/>
          <p:cNvSpPr>
            <a:spLocks noChangeShapeType="1"/>
          </p:cNvSpPr>
          <p:nvPr/>
        </p:nvSpPr>
        <p:spPr bwMode="auto">
          <a:xfrm>
            <a:off x="2707279" y="3455831"/>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9"/>
          <p:cNvSpPr>
            <a:spLocks noChangeShapeType="1"/>
          </p:cNvSpPr>
          <p:nvPr/>
        </p:nvSpPr>
        <p:spPr bwMode="auto">
          <a:xfrm>
            <a:off x="2707279" y="3995734"/>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10"/>
          <p:cNvSpPr>
            <a:spLocks noChangeShapeType="1"/>
          </p:cNvSpPr>
          <p:nvPr/>
        </p:nvSpPr>
        <p:spPr bwMode="auto">
          <a:xfrm>
            <a:off x="2707279" y="4523938"/>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1"/>
          <p:cNvSpPr>
            <a:spLocks noChangeShapeType="1"/>
          </p:cNvSpPr>
          <p:nvPr/>
        </p:nvSpPr>
        <p:spPr bwMode="auto">
          <a:xfrm>
            <a:off x="2707279" y="5057993"/>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17"/>
          <p:cNvSpPr>
            <a:spLocks noChangeShapeType="1"/>
          </p:cNvSpPr>
          <p:nvPr/>
        </p:nvSpPr>
        <p:spPr bwMode="auto">
          <a:xfrm>
            <a:off x="6938858"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21"/>
          <p:cNvSpPr>
            <a:spLocks noChangeShapeType="1"/>
          </p:cNvSpPr>
          <p:nvPr/>
        </p:nvSpPr>
        <p:spPr bwMode="auto">
          <a:xfrm>
            <a:off x="2942983"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cs typeface="Arial" panose="020B0604020202020204" pitchFamily="34" charset="0"/>
            </a:endParaRPr>
          </a:p>
        </p:txBody>
      </p:sp>
      <p:sp>
        <p:nvSpPr>
          <p:cNvPr id="17" name="TextBox 16"/>
          <p:cNvSpPr txBox="1"/>
          <p:nvPr/>
        </p:nvSpPr>
        <p:spPr>
          <a:xfrm rot="16200000">
            <a:off x="572512" y="3593679"/>
            <a:ext cx="3005951"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survie sans récidive</a:t>
            </a:r>
            <a:endParaRPr lang="fr-FR" sz="1400" dirty="0">
              <a:cs typeface="Arial" panose="020B0604020202020204" pitchFamily="34" charset="0"/>
            </a:endParaRPr>
          </a:p>
        </p:txBody>
      </p:sp>
      <p:sp>
        <p:nvSpPr>
          <p:cNvPr id="18" name="TextBox 17"/>
          <p:cNvSpPr txBox="1"/>
          <p:nvPr/>
        </p:nvSpPr>
        <p:spPr>
          <a:xfrm>
            <a:off x="4626247" y="5487417"/>
            <a:ext cx="563726"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 </a:t>
            </a:r>
            <a:endParaRPr lang="fr-FR" sz="1400" dirty="0">
              <a:cs typeface="Arial" panose="020B0604020202020204" pitchFamily="34" charset="0"/>
            </a:endParaRPr>
          </a:p>
        </p:txBody>
      </p:sp>
      <p:sp>
        <p:nvSpPr>
          <p:cNvPr id="19" name="TextBox 18"/>
          <p:cNvSpPr txBox="1"/>
          <p:nvPr/>
        </p:nvSpPr>
        <p:spPr>
          <a:xfrm>
            <a:off x="2274822" y="2242521"/>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20" name="TextBox 19"/>
          <p:cNvSpPr txBox="1"/>
          <p:nvPr/>
        </p:nvSpPr>
        <p:spPr>
          <a:xfrm>
            <a:off x="2274824" y="2778679"/>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21" name="TextBox 20"/>
          <p:cNvSpPr txBox="1"/>
          <p:nvPr/>
        </p:nvSpPr>
        <p:spPr>
          <a:xfrm>
            <a:off x="2274824" y="3300780"/>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22" name="TextBox 21"/>
          <p:cNvSpPr txBox="1"/>
          <p:nvPr/>
        </p:nvSpPr>
        <p:spPr>
          <a:xfrm>
            <a:off x="2274824" y="3840435"/>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23" name="TextBox 22"/>
          <p:cNvSpPr txBox="1"/>
          <p:nvPr/>
        </p:nvSpPr>
        <p:spPr>
          <a:xfrm>
            <a:off x="2274824" y="4368386"/>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24" name="TextBox 23"/>
          <p:cNvSpPr txBox="1"/>
          <p:nvPr/>
        </p:nvSpPr>
        <p:spPr>
          <a:xfrm>
            <a:off x="2423911" y="4902189"/>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sp>
        <p:nvSpPr>
          <p:cNvPr id="25" name="TextBox 24"/>
          <p:cNvSpPr txBox="1"/>
          <p:nvPr/>
        </p:nvSpPr>
        <p:spPr>
          <a:xfrm>
            <a:off x="2756520"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cs typeface="Arial" panose="020B0604020202020204" pitchFamily="34" charset="0"/>
            </a:endParaRPr>
          </a:p>
          <a:p>
            <a:pPr algn="ctr"/>
            <a:r>
              <a:rPr lang="fr-FR" sz="1400" smtClean="0">
                <a:cs typeface="Arial" panose="020B0604020202020204" pitchFamily="34" charset="0"/>
              </a:rPr>
              <a:t>24</a:t>
            </a:r>
            <a:endParaRPr lang="fr-FR" sz="1400">
              <a:cs typeface="Arial" panose="020B0604020202020204" pitchFamily="34" charset="0"/>
            </a:endParaRPr>
          </a:p>
        </p:txBody>
      </p:sp>
      <p:grpSp>
        <p:nvGrpSpPr>
          <p:cNvPr id="27" name="Group 26"/>
          <p:cNvGrpSpPr/>
          <p:nvPr/>
        </p:nvGrpSpPr>
        <p:grpSpPr>
          <a:xfrm>
            <a:off x="3197243" y="5215982"/>
            <a:ext cx="1720928" cy="801856"/>
            <a:chOff x="3197243" y="5215982"/>
            <a:chExt cx="1720928" cy="801856"/>
          </a:xfrm>
        </p:grpSpPr>
        <p:sp>
          <p:nvSpPr>
            <p:cNvPr id="28" name="Line 12"/>
            <p:cNvSpPr>
              <a:spLocks noChangeShapeType="1"/>
            </p:cNvSpPr>
            <p:nvPr/>
          </p:nvSpPr>
          <p:spPr bwMode="auto">
            <a:xfrm>
              <a:off x="4277606"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9" name="Line 13"/>
            <p:cNvSpPr>
              <a:spLocks noChangeShapeType="1"/>
            </p:cNvSpPr>
            <p:nvPr/>
          </p:nvSpPr>
          <p:spPr bwMode="auto">
            <a:xfrm>
              <a:off x="3833057"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0" name="Line 14"/>
            <p:cNvSpPr>
              <a:spLocks noChangeShapeType="1"/>
            </p:cNvSpPr>
            <p:nvPr/>
          </p:nvSpPr>
          <p:spPr bwMode="auto">
            <a:xfrm>
              <a:off x="4727990"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1" name="Line 19"/>
            <p:cNvSpPr>
              <a:spLocks noChangeShapeType="1"/>
            </p:cNvSpPr>
            <p:nvPr/>
          </p:nvSpPr>
          <p:spPr bwMode="auto">
            <a:xfrm>
              <a:off x="3386972"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2" name="TextBox 31"/>
            <p:cNvSpPr txBox="1"/>
            <p:nvPr/>
          </p:nvSpPr>
          <p:spPr>
            <a:xfrm>
              <a:off x="3197243"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3</a:t>
              </a:r>
            </a:p>
            <a:p>
              <a:pPr algn="ctr"/>
              <a:endParaRPr lang="fr-FR" sz="1400" smtClean="0">
                <a:cs typeface="Arial" panose="020B0604020202020204" pitchFamily="34" charset="0"/>
              </a:endParaRPr>
            </a:p>
            <a:p>
              <a:pPr algn="ctr"/>
              <a:r>
                <a:rPr lang="fr-FR" sz="1400" smtClean="0">
                  <a:cs typeface="Arial" panose="020B0604020202020204" pitchFamily="34" charset="0"/>
                </a:rPr>
                <a:t>24</a:t>
              </a:r>
              <a:endParaRPr lang="fr-FR" sz="1400">
                <a:cs typeface="Arial" panose="020B0604020202020204" pitchFamily="34" charset="0"/>
              </a:endParaRPr>
            </a:p>
          </p:txBody>
        </p:sp>
        <p:sp>
          <p:nvSpPr>
            <p:cNvPr id="33" name="TextBox 32"/>
            <p:cNvSpPr txBox="1"/>
            <p:nvPr/>
          </p:nvSpPr>
          <p:spPr>
            <a:xfrm>
              <a:off x="3637299"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cs typeface="Arial" panose="020B0604020202020204" pitchFamily="34" charset="0"/>
              </a:endParaRPr>
            </a:p>
            <a:p>
              <a:pPr algn="ctr"/>
              <a:r>
                <a:rPr lang="fr-FR" sz="1400" smtClean="0">
                  <a:cs typeface="Arial" panose="020B0604020202020204" pitchFamily="34" charset="0"/>
                </a:rPr>
                <a:t>22</a:t>
              </a:r>
              <a:endParaRPr lang="fr-FR" sz="1400">
                <a:cs typeface="Arial" panose="020B0604020202020204" pitchFamily="34" charset="0"/>
              </a:endParaRPr>
            </a:p>
          </p:txBody>
        </p:sp>
        <p:sp>
          <p:nvSpPr>
            <p:cNvPr id="34" name="TextBox 33"/>
            <p:cNvSpPr txBox="1"/>
            <p:nvPr/>
          </p:nvSpPr>
          <p:spPr>
            <a:xfrm>
              <a:off x="4092099"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9</a:t>
              </a:r>
            </a:p>
            <a:p>
              <a:pPr algn="ctr"/>
              <a:endParaRPr lang="fr-FR" sz="1400" smtClean="0">
                <a:cs typeface="Arial" panose="020B0604020202020204" pitchFamily="34" charset="0"/>
              </a:endParaRPr>
            </a:p>
            <a:p>
              <a:pPr algn="ctr"/>
              <a:r>
                <a:rPr lang="fr-FR" sz="1400" smtClean="0">
                  <a:cs typeface="Arial" panose="020B0604020202020204" pitchFamily="34" charset="0"/>
                </a:rPr>
                <a:t>19</a:t>
              </a:r>
              <a:endParaRPr lang="fr-FR" sz="1400">
                <a:cs typeface="Arial" panose="020B0604020202020204" pitchFamily="34" charset="0"/>
              </a:endParaRPr>
            </a:p>
          </p:txBody>
        </p:sp>
        <p:sp>
          <p:nvSpPr>
            <p:cNvPr id="35" name="TextBox 34"/>
            <p:cNvSpPr txBox="1"/>
            <p:nvPr/>
          </p:nvSpPr>
          <p:spPr>
            <a:xfrm>
              <a:off x="4534733" y="5279174"/>
              <a:ext cx="383438" cy="738664"/>
            </a:xfrm>
            <a:prstGeom prst="rect">
              <a:avLst/>
            </a:prstGeom>
            <a:noFill/>
          </p:spPr>
          <p:txBody>
            <a:bodyPr wrap="none" rtlCol="0" anchor="t" anchorCtr="0">
              <a:spAutoFit/>
            </a:bodyPr>
            <a:lstStyle/>
            <a:p>
              <a:pPr algn="ctr"/>
              <a:r>
                <a:rPr lang="fr-FR" sz="1400" dirty="0" smtClean="0">
                  <a:cs typeface="Arial" panose="020B0604020202020204" pitchFamily="34" charset="0"/>
                </a:rPr>
                <a:t>12</a:t>
              </a:r>
            </a:p>
            <a:p>
              <a:pPr algn="ctr"/>
              <a:endParaRPr lang="fr-FR" sz="1400" dirty="0" smtClean="0">
                <a:cs typeface="Arial" panose="020B0604020202020204" pitchFamily="34" charset="0"/>
              </a:endParaRPr>
            </a:p>
            <a:p>
              <a:pPr algn="ctr"/>
              <a:r>
                <a:rPr lang="fr-FR" sz="1400" dirty="0" smtClean="0">
                  <a:cs typeface="Arial" panose="020B0604020202020204" pitchFamily="34" charset="0"/>
                </a:rPr>
                <a:t>17</a:t>
              </a:r>
              <a:endParaRPr lang="fr-FR" sz="1400" dirty="0">
                <a:cs typeface="Arial" panose="020B0604020202020204" pitchFamily="34" charset="0"/>
              </a:endParaRPr>
            </a:p>
          </p:txBody>
        </p:sp>
      </p:grpSp>
      <p:sp>
        <p:nvSpPr>
          <p:cNvPr id="36" name="TextBox 35"/>
          <p:cNvSpPr txBox="1"/>
          <p:nvPr/>
        </p:nvSpPr>
        <p:spPr>
          <a:xfrm>
            <a:off x="6750432"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27</a:t>
            </a:r>
          </a:p>
          <a:p>
            <a:pPr algn="ctr"/>
            <a:endParaRPr lang="fr-FR" sz="1400" smtClean="0">
              <a:cs typeface="Arial" panose="020B0604020202020204" pitchFamily="34" charset="0"/>
            </a:endParaRPr>
          </a:p>
          <a:p>
            <a:pPr algn="ctr"/>
            <a:r>
              <a:rPr lang="fr-FR" sz="1400" smtClean="0">
                <a:cs typeface="Arial" panose="020B0604020202020204" pitchFamily="34" charset="0"/>
              </a:rPr>
              <a:t>0</a:t>
            </a:r>
            <a:endParaRPr lang="fr-FR" sz="1400">
              <a:cs typeface="Arial" panose="020B0604020202020204" pitchFamily="34" charset="0"/>
            </a:endParaRPr>
          </a:p>
        </p:txBody>
      </p:sp>
      <p:grpSp>
        <p:nvGrpSpPr>
          <p:cNvPr id="37" name="Group 36"/>
          <p:cNvGrpSpPr/>
          <p:nvPr/>
        </p:nvGrpSpPr>
        <p:grpSpPr>
          <a:xfrm>
            <a:off x="4970319" y="5215982"/>
            <a:ext cx="1720928" cy="801856"/>
            <a:chOff x="3197243" y="5215982"/>
            <a:chExt cx="1720928" cy="801856"/>
          </a:xfrm>
        </p:grpSpPr>
        <p:sp>
          <p:nvSpPr>
            <p:cNvPr id="38" name="Line 12"/>
            <p:cNvSpPr>
              <a:spLocks noChangeShapeType="1"/>
            </p:cNvSpPr>
            <p:nvPr/>
          </p:nvSpPr>
          <p:spPr bwMode="auto">
            <a:xfrm>
              <a:off x="4277606"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9" name="Line 13"/>
            <p:cNvSpPr>
              <a:spLocks noChangeShapeType="1"/>
            </p:cNvSpPr>
            <p:nvPr/>
          </p:nvSpPr>
          <p:spPr bwMode="auto">
            <a:xfrm>
              <a:off x="3833057"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0" name="Line 14"/>
            <p:cNvSpPr>
              <a:spLocks noChangeShapeType="1"/>
            </p:cNvSpPr>
            <p:nvPr/>
          </p:nvSpPr>
          <p:spPr bwMode="auto">
            <a:xfrm>
              <a:off x="4727990"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1" name="Line 19"/>
            <p:cNvSpPr>
              <a:spLocks noChangeShapeType="1"/>
            </p:cNvSpPr>
            <p:nvPr/>
          </p:nvSpPr>
          <p:spPr bwMode="auto">
            <a:xfrm>
              <a:off x="3386972"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2" name="TextBox 41"/>
            <p:cNvSpPr txBox="1"/>
            <p:nvPr/>
          </p:nvSpPr>
          <p:spPr>
            <a:xfrm>
              <a:off x="3197243" y="5279174"/>
              <a:ext cx="383438" cy="738664"/>
            </a:xfrm>
            <a:prstGeom prst="rect">
              <a:avLst/>
            </a:prstGeom>
            <a:noFill/>
          </p:spPr>
          <p:txBody>
            <a:bodyPr wrap="none" rtlCol="0" anchor="t" anchorCtr="0">
              <a:spAutoFit/>
            </a:bodyPr>
            <a:lstStyle/>
            <a:p>
              <a:pPr algn="ctr"/>
              <a:r>
                <a:rPr lang="fr-FR" sz="1400" dirty="0" smtClean="0">
                  <a:cs typeface="Arial" panose="020B0604020202020204" pitchFamily="34" charset="0"/>
                </a:rPr>
                <a:t>15</a:t>
              </a:r>
            </a:p>
            <a:p>
              <a:pPr algn="ctr"/>
              <a:endParaRPr lang="fr-FR" sz="1400" dirty="0" smtClean="0">
                <a:cs typeface="Arial" panose="020B0604020202020204" pitchFamily="34" charset="0"/>
              </a:endParaRPr>
            </a:p>
            <a:p>
              <a:pPr algn="ctr"/>
              <a:r>
                <a:rPr lang="fr-FR" sz="1400" dirty="0" smtClean="0">
                  <a:cs typeface="Arial" panose="020B0604020202020204" pitchFamily="34" charset="0"/>
                </a:rPr>
                <a:t>10</a:t>
              </a:r>
              <a:endParaRPr lang="fr-FR" sz="1400" dirty="0">
                <a:cs typeface="Arial" panose="020B0604020202020204" pitchFamily="34" charset="0"/>
              </a:endParaRPr>
            </a:p>
          </p:txBody>
        </p:sp>
        <p:sp>
          <p:nvSpPr>
            <p:cNvPr id="43" name="TextBox 42"/>
            <p:cNvSpPr txBox="1"/>
            <p:nvPr/>
          </p:nvSpPr>
          <p:spPr>
            <a:xfrm>
              <a:off x="3637299"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smtClean="0">
                <a:cs typeface="Arial" panose="020B0604020202020204" pitchFamily="34" charset="0"/>
              </a:endParaRPr>
            </a:p>
            <a:p>
              <a:pPr algn="ctr"/>
              <a:r>
                <a:rPr lang="fr-FR" sz="1400" smtClean="0">
                  <a:cs typeface="Arial" panose="020B0604020202020204" pitchFamily="34" charset="0"/>
                </a:rPr>
                <a:t>8</a:t>
              </a:r>
              <a:endParaRPr lang="fr-FR" sz="1400">
                <a:cs typeface="Arial" panose="020B0604020202020204" pitchFamily="34" charset="0"/>
              </a:endParaRPr>
            </a:p>
          </p:txBody>
        </p:sp>
        <p:sp>
          <p:nvSpPr>
            <p:cNvPr id="44" name="TextBox 43"/>
            <p:cNvSpPr txBox="1"/>
            <p:nvPr/>
          </p:nvSpPr>
          <p:spPr>
            <a:xfrm>
              <a:off x="4092099"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21</a:t>
              </a:r>
            </a:p>
            <a:p>
              <a:pPr algn="ctr"/>
              <a:endParaRPr lang="fr-FR" sz="1400" smtClean="0">
                <a:cs typeface="Arial" panose="020B0604020202020204" pitchFamily="34" charset="0"/>
              </a:endParaRPr>
            </a:p>
            <a:p>
              <a:pPr algn="ctr"/>
              <a:r>
                <a:rPr lang="fr-FR" sz="1400" smtClean="0">
                  <a:cs typeface="Arial" panose="020B0604020202020204" pitchFamily="34" charset="0"/>
                </a:rPr>
                <a:t>5</a:t>
              </a:r>
              <a:endParaRPr lang="fr-FR" sz="1400">
                <a:cs typeface="Arial" panose="020B0604020202020204" pitchFamily="34" charset="0"/>
              </a:endParaRPr>
            </a:p>
          </p:txBody>
        </p:sp>
        <p:sp>
          <p:nvSpPr>
            <p:cNvPr id="45" name="TextBox 44"/>
            <p:cNvSpPr txBox="1"/>
            <p:nvPr/>
          </p:nvSpPr>
          <p:spPr>
            <a:xfrm>
              <a:off x="4534733" y="527917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24</a:t>
              </a:r>
            </a:p>
            <a:p>
              <a:pPr algn="ctr"/>
              <a:endParaRPr lang="fr-FR" sz="1400" smtClean="0">
                <a:cs typeface="Arial" panose="020B0604020202020204" pitchFamily="34" charset="0"/>
              </a:endParaRPr>
            </a:p>
            <a:p>
              <a:pPr algn="ctr"/>
              <a:r>
                <a:rPr lang="fr-FR" sz="1400" smtClean="0">
                  <a:cs typeface="Arial" panose="020B0604020202020204" pitchFamily="34" charset="0"/>
                </a:rPr>
                <a:t>3</a:t>
              </a:r>
              <a:endParaRPr lang="fr-FR" sz="1400">
                <a:cs typeface="Arial" panose="020B0604020202020204" pitchFamily="34" charset="0"/>
              </a:endParaRPr>
            </a:p>
          </p:txBody>
        </p:sp>
      </p:grpSp>
      <p:sp>
        <p:nvSpPr>
          <p:cNvPr id="46" name="TextBox 45"/>
          <p:cNvSpPr txBox="1"/>
          <p:nvPr/>
        </p:nvSpPr>
        <p:spPr>
          <a:xfrm>
            <a:off x="2143413" y="5710061"/>
            <a:ext cx="314321"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N</a:t>
            </a:r>
            <a:endParaRPr lang="fr-FR" sz="1400" dirty="0">
              <a:cs typeface="Arial" panose="020B0604020202020204" pitchFamily="34" charset="0"/>
            </a:endParaRPr>
          </a:p>
        </p:txBody>
      </p:sp>
      <p:grpSp>
        <p:nvGrpSpPr>
          <p:cNvPr id="47" name="Group 2"/>
          <p:cNvGrpSpPr>
            <a:grpSpLocks/>
          </p:cNvGrpSpPr>
          <p:nvPr/>
        </p:nvGrpSpPr>
        <p:grpSpPr bwMode="auto">
          <a:xfrm>
            <a:off x="2945764" y="2387602"/>
            <a:ext cx="3885566" cy="913178"/>
            <a:chOff x="1960" y="1946"/>
            <a:chExt cx="1836" cy="426"/>
          </a:xfrm>
        </p:grpSpPr>
        <p:sp>
          <p:nvSpPr>
            <p:cNvPr id="48" name="Line 3"/>
            <p:cNvSpPr>
              <a:spLocks noChangeShapeType="1"/>
            </p:cNvSpPr>
            <p:nvPr/>
          </p:nvSpPr>
          <p:spPr bwMode="auto">
            <a:xfrm>
              <a:off x="3784"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
            <p:cNvSpPr>
              <a:spLocks noChangeShapeType="1"/>
            </p:cNvSpPr>
            <p:nvPr/>
          </p:nvSpPr>
          <p:spPr bwMode="auto">
            <a:xfrm>
              <a:off x="3718"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5"/>
            <p:cNvSpPr>
              <a:spLocks noChangeShapeType="1"/>
            </p:cNvSpPr>
            <p:nvPr/>
          </p:nvSpPr>
          <p:spPr bwMode="auto">
            <a:xfrm>
              <a:off x="2704" y="2189"/>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6"/>
            <p:cNvSpPr>
              <a:spLocks noChangeShapeType="1"/>
            </p:cNvSpPr>
            <p:nvPr/>
          </p:nvSpPr>
          <p:spPr bwMode="auto">
            <a:xfrm>
              <a:off x="3436"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7"/>
            <p:cNvSpPr>
              <a:spLocks noChangeShapeType="1"/>
            </p:cNvSpPr>
            <p:nvPr/>
          </p:nvSpPr>
          <p:spPr bwMode="auto">
            <a:xfrm>
              <a:off x="3322"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8"/>
            <p:cNvSpPr>
              <a:spLocks noChangeShapeType="1"/>
            </p:cNvSpPr>
            <p:nvPr/>
          </p:nvSpPr>
          <p:spPr bwMode="auto">
            <a:xfrm>
              <a:off x="3106"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9"/>
            <p:cNvSpPr>
              <a:spLocks noChangeShapeType="1"/>
            </p:cNvSpPr>
            <p:nvPr/>
          </p:nvSpPr>
          <p:spPr bwMode="auto">
            <a:xfrm>
              <a:off x="3676"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0"/>
            <p:cNvSpPr>
              <a:spLocks noChangeShapeType="1"/>
            </p:cNvSpPr>
            <p:nvPr/>
          </p:nvSpPr>
          <p:spPr bwMode="auto">
            <a:xfrm>
              <a:off x="3154"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1"/>
            <p:cNvSpPr>
              <a:spLocks noChangeShapeType="1"/>
            </p:cNvSpPr>
            <p:nvPr/>
          </p:nvSpPr>
          <p:spPr bwMode="auto">
            <a:xfrm>
              <a:off x="3466"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2"/>
            <p:cNvSpPr>
              <a:spLocks noChangeShapeType="1"/>
            </p:cNvSpPr>
            <p:nvPr/>
          </p:nvSpPr>
          <p:spPr bwMode="auto">
            <a:xfrm>
              <a:off x="3238"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13"/>
            <p:cNvSpPr>
              <a:spLocks noChangeShapeType="1"/>
            </p:cNvSpPr>
            <p:nvPr/>
          </p:nvSpPr>
          <p:spPr bwMode="auto">
            <a:xfrm>
              <a:off x="3298"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14"/>
            <p:cNvSpPr>
              <a:spLocks noChangeShapeType="1"/>
            </p:cNvSpPr>
            <p:nvPr/>
          </p:nvSpPr>
          <p:spPr bwMode="auto">
            <a:xfrm>
              <a:off x="2806" y="2189"/>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15"/>
            <p:cNvSpPr>
              <a:spLocks noChangeShapeType="1"/>
            </p:cNvSpPr>
            <p:nvPr/>
          </p:nvSpPr>
          <p:spPr bwMode="auto">
            <a:xfrm>
              <a:off x="2980"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16"/>
            <p:cNvSpPr>
              <a:spLocks noChangeShapeType="1"/>
            </p:cNvSpPr>
            <p:nvPr/>
          </p:nvSpPr>
          <p:spPr bwMode="auto">
            <a:xfrm>
              <a:off x="2986" y="2327"/>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7"/>
            <p:cNvSpPr>
              <a:spLocks noChangeShapeType="1"/>
            </p:cNvSpPr>
            <p:nvPr/>
          </p:nvSpPr>
          <p:spPr bwMode="auto">
            <a:xfrm>
              <a:off x="2896" y="2189"/>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18"/>
            <p:cNvSpPr>
              <a:spLocks noChangeShapeType="1"/>
            </p:cNvSpPr>
            <p:nvPr/>
          </p:nvSpPr>
          <p:spPr bwMode="auto">
            <a:xfrm>
              <a:off x="2728" y="2189"/>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19"/>
            <p:cNvSpPr>
              <a:spLocks noChangeShapeType="1"/>
            </p:cNvSpPr>
            <p:nvPr/>
          </p:nvSpPr>
          <p:spPr bwMode="auto">
            <a:xfrm>
              <a:off x="2848" y="2189"/>
              <a:ext cx="0" cy="4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Freeform 20"/>
            <p:cNvSpPr>
              <a:spLocks/>
            </p:cNvSpPr>
            <p:nvPr/>
          </p:nvSpPr>
          <p:spPr bwMode="auto">
            <a:xfrm>
              <a:off x="1960" y="1946"/>
              <a:ext cx="1836" cy="402"/>
            </a:xfrm>
            <a:custGeom>
              <a:avLst/>
              <a:gdLst>
                <a:gd name="T0" fmla="*/ 306 w 306"/>
                <a:gd name="T1" fmla="*/ 67 h 67"/>
                <a:gd name="T2" fmla="*/ 164 w 306"/>
                <a:gd name="T3" fmla="*/ 67 h 67"/>
                <a:gd name="T4" fmla="*/ 164 w 306"/>
                <a:gd name="T5" fmla="*/ 56 h 67"/>
                <a:gd name="T6" fmla="*/ 159 w 306"/>
                <a:gd name="T7" fmla="*/ 56 h 67"/>
                <a:gd name="T8" fmla="*/ 159 w 306"/>
                <a:gd name="T9" fmla="*/ 44 h 67"/>
                <a:gd name="T10" fmla="*/ 97 w 306"/>
                <a:gd name="T11" fmla="*/ 44 h 67"/>
                <a:gd name="T12" fmla="*/ 97 w 306"/>
                <a:gd name="T13" fmla="*/ 35 h 67"/>
                <a:gd name="T14" fmla="*/ 94 w 306"/>
                <a:gd name="T15" fmla="*/ 35 h 67"/>
                <a:gd name="T16" fmla="*/ 94 w 306"/>
                <a:gd name="T17" fmla="*/ 26 h 67"/>
                <a:gd name="T18" fmla="*/ 91 w 306"/>
                <a:gd name="T19" fmla="*/ 26 h 67"/>
                <a:gd name="T20" fmla="*/ 91 w 306"/>
                <a:gd name="T21" fmla="*/ 17 h 67"/>
                <a:gd name="T22" fmla="*/ 58 w 306"/>
                <a:gd name="T23" fmla="*/ 17 h 67"/>
                <a:gd name="T24" fmla="*/ 58 w 306"/>
                <a:gd name="T25" fmla="*/ 8 h 67"/>
                <a:gd name="T26" fmla="*/ 37 w 306"/>
                <a:gd name="T27" fmla="*/ 8 h 67"/>
                <a:gd name="T28" fmla="*/ 37 w 306"/>
                <a:gd name="T29" fmla="*/ 0 h 67"/>
                <a:gd name="T30" fmla="*/ 0 w 306"/>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67">
                  <a:moveTo>
                    <a:pt x="306" y="67"/>
                  </a:moveTo>
                  <a:lnTo>
                    <a:pt x="164" y="67"/>
                  </a:lnTo>
                  <a:lnTo>
                    <a:pt x="164" y="56"/>
                  </a:lnTo>
                  <a:lnTo>
                    <a:pt x="159" y="56"/>
                  </a:lnTo>
                  <a:lnTo>
                    <a:pt x="159" y="44"/>
                  </a:lnTo>
                  <a:lnTo>
                    <a:pt x="97" y="44"/>
                  </a:lnTo>
                  <a:lnTo>
                    <a:pt x="97" y="35"/>
                  </a:lnTo>
                  <a:lnTo>
                    <a:pt x="94" y="35"/>
                  </a:lnTo>
                  <a:lnTo>
                    <a:pt x="94" y="26"/>
                  </a:lnTo>
                  <a:lnTo>
                    <a:pt x="91" y="26"/>
                  </a:lnTo>
                  <a:lnTo>
                    <a:pt x="91" y="17"/>
                  </a:lnTo>
                  <a:lnTo>
                    <a:pt x="58" y="17"/>
                  </a:lnTo>
                  <a:lnTo>
                    <a:pt x="58" y="8"/>
                  </a:lnTo>
                  <a:lnTo>
                    <a:pt x="37" y="8"/>
                  </a:lnTo>
                  <a:lnTo>
                    <a:pt x="3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66" name="Straight Connector 65"/>
          <p:cNvCxnSpPr/>
          <p:nvPr/>
        </p:nvCxnSpPr>
        <p:spPr>
          <a:xfrm>
            <a:off x="2813291" y="2949906"/>
            <a:ext cx="19228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728051" y="2956730"/>
            <a:ext cx="2585" cy="22587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744785" y="2240564"/>
            <a:ext cx="3024586" cy="584776"/>
          </a:xfrm>
          <a:prstGeom prst="rect">
            <a:avLst/>
          </a:prstGeom>
          <a:noFill/>
        </p:spPr>
        <p:txBody>
          <a:bodyPr wrap="none" rtlCol="0">
            <a:spAutoFit/>
          </a:bodyPr>
          <a:lstStyle/>
          <a:p>
            <a:r>
              <a:rPr lang="fr-FR" sz="1600" dirty="0" smtClean="0"/>
              <a:t>Taux de SSR à 12</a:t>
            </a:r>
            <a:r>
              <a:rPr lang="fr-FR" sz="1600" dirty="0"/>
              <a:t> </a:t>
            </a:r>
            <a:r>
              <a:rPr lang="fr-FR" sz="1600" dirty="0" smtClean="0"/>
              <a:t>mois: 79,2%</a:t>
            </a:r>
          </a:p>
          <a:p>
            <a:r>
              <a:rPr lang="fr-FR" sz="1600" dirty="0" smtClean="0"/>
              <a:t>Taux de SSR à 26 mois: 67,9%</a:t>
            </a:r>
            <a:endParaRPr lang="fr-FR" sz="1600" dirty="0"/>
          </a:p>
        </p:txBody>
      </p:sp>
    </p:spTree>
    <p:extLst>
      <p:ext uri="{BB962C8B-B14F-4D97-AF65-F5344CB8AC3E}">
        <p14:creationId xmlns:p14="http://schemas.microsoft.com/office/powerpoint/2010/main" val="328534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 Tolérance et efficacité du durvalumab après traitement </a:t>
            </a:r>
            <a:r>
              <a:rPr lang="fr-FR" dirty="0" err="1" smtClean="0"/>
              <a:t>trimodal</a:t>
            </a:r>
            <a:r>
              <a:rPr lang="fr-FR" dirty="0" smtClean="0"/>
              <a:t> dans l’adénocarcinome de l'oesophage ou de la JGO localement avancé: résultats précoces d’efficacité de l’étude du </a:t>
            </a:r>
            <a:r>
              <a:rPr lang="fr-FR" dirty="0" err="1" smtClean="0"/>
              <a:t>Big</a:t>
            </a:r>
            <a:r>
              <a:rPr lang="fr-FR" dirty="0" smtClean="0"/>
              <a:t> </a:t>
            </a:r>
            <a:r>
              <a:rPr lang="fr-FR" dirty="0" err="1" smtClean="0"/>
              <a:t>Ten</a:t>
            </a:r>
            <a:r>
              <a:rPr lang="fr-FR" dirty="0" smtClean="0"/>
              <a:t> Cancer Research </a:t>
            </a:r>
            <a:r>
              <a:rPr lang="fr-FR" dirty="0" smtClean="0"/>
              <a:t>Consortium – </a:t>
            </a:r>
            <a:r>
              <a:rPr lang="fr-FR" dirty="0" err="1" smtClean="0"/>
              <a:t>Mamdani</a:t>
            </a:r>
            <a:r>
              <a:rPr lang="fr-FR" dirty="0" smtClean="0"/>
              <a:t> H, et al</a:t>
            </a:r>
            <a:endParaRPr lang="fr-FR" dirty="0"/>
          </a:p>
        </p:txBody>
      </p:sp>
      <p:sp>
        <p:nvSpPr>
          <p:cNvPr id="3" name="Content Placeholder 2"/>
          <p:cNvSpPr>
            <a:spLocks noGrp="1"/>
          </p:cNvSpPr>
          <p:nvPr>
            <p:ph idx="1"/>
          </p:nvPr>
        </p:nvSpPr>
        <p:spPr>
          <a:xfrm>
            <a:off x="365124" y="1254035"/>
            <a:ext cx="8557203" cy="4746172"/>
          </a:xfrm>
        </p:spPr>
        <p:txBody>
          <a:bodyPr/>
          <a:lstStyle/>
          <a:p>
            <a:pPr marL="0" indent="0">
              <a:buNone/>
            </a:pPr>
            <a:r>
              <a:rPr lang="fr-FR" b="1" dirty="0" smtClean="0"/>
              <a:t>Résultats </a:t>
            </a:r>
          </a:p>
          <a:p>
            <a:pPr>
              <a:spcBef>
                <a:spcPts val="19800"/>
              </a:spcBef>
            </a:pPr>
            <a:r>
              <a:rPr lang="fr-FR" dirty="0" smtClean="0"/>
              <a:t>Les EIs de grade 3 étaient l’hypoglycémie (n=1) et l’hyperglycémie (n=1)</a:t>
            </a:r>
          </a:p>
          <a:p>
            <a:r>
              <a:rPr lang="fr-FR" dirty="0"/>
              <a:t>D</a:t>
            </a:r>
            <a:r>
              <a:rPr lang="fr-FR" dirty="0" smtClean="0"/>
              <a:t>es EILTs de grade 3 provoquant l’arrêt sont survenus chez 3 patients (1 pneumopathie, </a:t>
            </a:r>
            <a:r>
              <a:rPr lang="fr-FR" dirty="0" smtClean="0"/>
              <a:t/>
            </a:r>
            <a:br>
              <a:rPr lang="fr-FR" dirty="0" smtClean="0"/>
            </a:br>
            <a:r>
              <a:rPr lang="fr-FR" dirty="0" smtClean="0"/>
              <a:t>1 </a:t>
            </a:r>
            <a:r>
              <a:rPr lang="fr-FR" dirty="0" smtClean="0"/>
              <a:t>hépatite, 1 colite)</a:t>
            </a:r>
          </a:p>
          <a:p>
            <a:endParaRPr lang="fr-FR" dirty="0"/>
          </a:p>
        </p:txBody>
      </p:sp>
      <p:sp>
        <p:nvSpPr>
          <p:cNvPr id="5" name="Text Placeholder 4"/>
          <p:cNvSpPr>
            <a:spLocks noGrp="1"/>
          </p:cNvSpPr>
          <p:nvPr>
            <p:ph type="body" sz="quarter" idx="11"/>
          </p:nvPr>
        </p:nvSpPr>
        <p:spPr/>
        <p:txBody>
          <a:bodyPr/>
          <a:lstStyle/>
          <a:p>
            <a:r>
              <a:rPr lang="fr-FR" smtClean="0"/>
              <a:t>Mamdani H, et al, J Clin Oncol 2019;37(Suppl):Abstr 5</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1333764341"/>
              </p:ext>
            </p:extLst>
          </p:nvPr>
        </p:nvGraphicFramePr>
        <p:xfrm>
          <a:off x="450273" y="1620981"/>
          <a:ext cx="8243454" cy="234696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fr-FR" sz="1600" noProof="0" dirty="0" smtClean="0">
                          <a:solidFill>
                            <a:schemeClr val="tx2"/>
                          </a:solidFill>
                        </a:rPr>
                        <a:t>EIs survenant chez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rPr>
                        <a:t>10%, n (%)</a:t>
                      </a:r>
                      <a:endParaRPr lang="fr-FR" sz="16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Grade 1</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Grade 2</a:t>
                      </a:r>
                      <a:endParaRPr lang="fr-FR" sz="16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600" noProof="0" smtClean="0"/>
                        <a:t>Fatigue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6 (25,0)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 (8,3)</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fr-FR" sz="1600" noProof="0" dirty="0" smtClean="0"/>
                        <a:t>Nausées</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a:t>
                      </a:r>
                      <a:r>
                        <a:rPr lang="fr-FR" sz="1600" baseline="0" noProof="0" smtClean="0"/>
                        <a:t> (25,0)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0</a:t>
                      </a:r>
                      <a:r>
                        <a:rPr lang="fr-FR" sz="1600" baseline="0" noProof="0" smtClean="0"/>
                        <a:t> (0)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fr-FR" sz="1600" noProof="0" dirty="0" smtClean="0"/>
                        <a:t>Toux</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a:t>
                      </a:r>
                      <a:r>
                        <a:rPr lang="fr-FR" sz="1600" baseline="0" noProof="0" smtClean="0"/>
                        <a:t> (12,5)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a:t>
                      </a:r>
                      <a:r>
                        <a:rPr lang="fr-FR" sz="1600" baseline="0" noProof="0" smtClean="0"/>
                        <a:t> (8,3)</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fr-FR" sz="1600" noProof="0" dirty="0" smtClean="0"/>
                        <a:t>Diarrhée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3</a:t>
                      </a:r>
                      <a:r>
                        <a:rPr lang="fr-FR" sz="1600" baseline="0" noProof="0" smtClean="0"/>
                        <a:t> (12,5)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a:t>
                      </a:r>
                      <a:r>
                        <a:rPr lang="fr-FR" sz="1600" baseline="0" noProof="0" smtClean="0"/>
                        <a:t> (4,2)</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fr-FR" sz="1600" noProof="0" dirty="0" smtClean="0"/>
                        <a:t>Prurit</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a:t>
                      </a:r>
                      <a:r>
                        <a:rPr lang="fr-FR" sz="1600" baseline="0" noProof="0" smtClean="0"/>
                        <a:t> (12,5)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a:t>
                      </a:r>
                      <a:r>
                        <a:rPr lang="fr-FR" sz="1600" baseline="0" noProof="0" smtClean="0"/>
                        <a:t> (4,2)</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fr-FR" sz="1600" noProof="0" dirty="0" smtClean="0"/>
                        <a:t>Dyspnée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a:t>
                      </a:r>
                      <a:r>
                        <a:rPr lang="fr-FR" sz="1600" baseline="0" noProof="0" smtClean="0"/>
                        <a:t> (4,2)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t>2</a:t>
                      </a:r>
                      <a:r>
                        <a:rPr lang="fr-FR" sz="1600" baseline="0" noProof="0" dirty="0" smtClean="0"/>
                        <a:t> (8,3)</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138611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 Tolérance et efficacité du durvalumab après traitement </a:t>
            </a:r>
            <a:r>
              <a:rPr lang="fr-FR" dirty="0" err="1" smtClean="0"/>
              <a:t>trimodal</a:t>
            </a:r>
            <a:r>
              <a:rPr lang="fr-FR" dirty="0" smtClean="0"/>
              <a:t> dans l’adénocarcinome de l'oesophage ou de la JGO </a:t>
            </a:r>
            <a:r>
              <a:rPr lang="fr-FR" dirty="0" err="1" smtClean="0"/>
              <a:t>locaalement</a:t>
            </a:r>
            <a:r>
              <a:rPr lang="fr-FR" dirty="0" smtClean="0"/>
              <a:t> avancé: résultats précoces d’efficacité de l’étude du </a:t>
            </a:r>
            <a:r>
              <a:rPr lang="fr-FR" dirty="0" err="1" smtClean="0"/>
              <a:t>Big</a:t>
            </a:r>
            <a:r>
              <a:rPr lang="fr-FR" dirty="0" smtClean="0"/>
              <a:t> </a:t>
            </a:r>
            <a:r>
              <a:rPr lang="fr-FR" dirty="0" err="1" smtClean="0"/>
              <a:t>Ten</a:t>
            </a:r>
            <a:r>
              <a:rPr lang="fr-FR" dirty="0" smtClean="0"/>
              <a:t> Cancer Research </a:t>
            </a:r>
            <a:r>
              <a:rPr lang="fr-FR" dirty="0" smtClean="0"/>
              <a:t>Consortium – </a:t>
            </a:r>
            <a:r>
              <a:rPr lang="fr-FR" dirty="0" err="1" smtClean="0"/>
              <a:t>Mamdani</a:t>
            </a:r>
            <a:r>
              <a:rPr lang="fr-FR" dirty="0" smtClean="0"/>
              <a:t> H,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Chez ces patients avec adénocarcinome localement avancé de l'oesophage ou de la JGO, le durvalumab en traitement adjuvant a montré sa faisabilité et permis d’obtenir des données d’efficacité encourageantes</a:t>
            </a:r>
          </a:p>
          <a:p>
            <a:r>
              <a:rPr lang="fr-FR" b="1" dirty="0" smtClean="0"/>
              <a:t>Le durvalumab a démontré un profil de tolérance similaire à celui des études précédentes</a:t>
            </a:r>
            <a:endParaRPr lang="fr-FR" dirty="0"/>
          </a:p>
        </p:txBody>
      </p:sp>
      <p:sp>
        <p:nvSpPr>
          <p:cNvPr id="5" name="Text Placeholder 4"/>
          <p:cNvSpPr>
            <a:spLocks noGrp="1"/>
          </p:cNvSpPr>
          <p:nvPr>
            <p:ph type="body" sz="quarter" idx="11"/>
          </p:nvPr>
        </p:nvSpPr>
        <p:spPr/>
        <p:txBody>
          <a:bodyPr/>
          <a:lstStyle/>
          <a:p>
            <a:r>
              <a:rPr lang="fr-FR" smtClean="0"/>
              <a:t>Mamdani H, et al, J Clin Oncol 2019;37(Suppl):Abstr 5</a:t>
            </a:r>
            <a:endParaRPr lang="fr-FR"/>
          </a:p>
        </p:txBody>
      </p:sp>
    </p:spTree>
    <p:extLst>
      <p:ext uri="{BB962C8B-B14F-4D97-AF65-F5344CB8AC3E}">
        <p14:creationId xmlns:p14="http://schemas.microsoft.com/office/powerpoint/2010/main" val="47478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dirty="0" smtClean="0"/>
          </a:p>
        </p:txBody>
      </p:sp>
      <p:sp>
        <p:nvSpPr>
          <p:cNvPr id="32771" name="Content Placeholder 2"/>
          <p:cNvSpPr>
            <a:spLocks noGrp="1"/>
          </p:cNvSpPr>
          <p:nvPr>
            <p:ph idx="1"/>
          </p:nvPr>
        </p:nvSpPr>
        <p:spPr/>
        <p:txBody>
          <a:bodyPr/>
          <a:lstStyle/>
          <a:p>
            <a:pPr marL="0" indent="0">
              <a:buNone/>
            </a:pPr>
            <a:r>
              <a:rPr lang="fr-FR" sz="1400" dirty="0" smtClean="0"/>
              <a:t>Chers collègues</a:t>
            </a:r>
          </a:p>
          <a:p>
            <a:pPr marL="0" indent="0">
              <a:buNone/>
            </a:pPr>
            <a:r>
              <a:rPr lang="fr-FR" sz="1400" dirty="0" smtClean="0"/>
              <a:t>Nous avons le plaisir de vous présenter ce diaporama de l’ESDO qui a été conçu pour mettre en avant et synthétiser les principaux résultats de congrès majeurs en 2019 dans les cancers digestifs. Celui ci est consacré au </a:t>
            </a:r>
            <a:r>
              <a:rPr lang="en-US" sz="1400" b="1" dirty="0" smtClean="0"/>
              <a:t>Symposium Gastrointestinal Cancers 2019 </a:t>
            </a:r>
            <a:r>
              <a:rPr lang="fr-FR" sz="1400" dirty="0" smtClean="0"/>
              <a:t>et il est disponible en anglais, en français, en chinois et en japonais.</a:t>
            </a:r>
          </a:p>
          <a:p>
            <a:pPr marL="0" indent="0">
              <a:buNone/>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a:t>
            </a:r>
          </a:p>
          <a:p>
            <a:pPr marL="0" indent="0">
              <a:buNone/>
            </a:pPr>
            <a:r>
              <a:rPr lang="fr-FR" sz="1400" dirty="0" smtClean="0"/>
              <a:t>Si vous souhaitez partager votre avis avec nous, nous serons très heureux de recevoir vos commentaires. Vous pouvez adresser toute correspondance à l’adresse suivante: </a:t>
            </a:r>
            <a:r>
              <a:rPr lang="en-GB" sz="1400" dirty="0">
                <a:hlinkClick r:id="rId3"/>
              </a:rPr>
              <a:t>info@esdo.eu</a:t>
            </a:r>
            <a:endParaRPr lang="fr-FR" sz="1400" dirty="0"/>
          </a:p>
          <a:p>
            <a:pPr marL="0" indent="0">
              <a:buNone/>
            </a:pPr>
            <a:r>
              <a:rPr lang="fr-FR" sz="1400" dirty="0" smtClean="0"/>
              <a:t>Nous sommes également très reconnaissants à Lilly Oncologie pour leur support financier, administratif et logistique à cette activité</a:t>
            </a:r>
          </a:p>
          <a:p>
            <a:pPr marL="0" indent="0">
              <a:buNone/>
            </a:pPr>
            <a:r>
              <a:rPr lang="fr-FR" sz="1400" dirty="0" smtClean="0"/>
              <a:t>Sincèrement vôtres, </a:t>
            </a:r>
          </a:p>
          <a:p>
            <a:pPr marL="0" indent="0">
              <a:buNone/>
            </a:pPr>
            <a:endParaRPr lang="fr-FR" sz="1400" dirty="0" smtClean="0"/>
          </a:p>
          <a:p>
            <a:pPr marL="0" indent="0">
              <a:buNone/>
            </a:pPr>
            <a:r>
              <a:rPr lang="en-GB" sz="1400" b="1" dirty="0" smtClean="0"/>
              <a:t>Eric Van Cutsem		Ulrich </a:t>
            </a:r>
            <a:r>
              <a:rPr lang="en-GB" sz="1400" b="1" dirty="0" err="1" smtClean="0"/>
              <a:t>Güller</a:t>
            </a:r>
            <a:r>
              <a:rPr lang="en-GB" sz="1400" b="1" dirty="0" smtClean="0"/>
              <a:t/>
            </a:r>
            <a:br>
              <a:rPr lang="en-GB" sz="1400" b="1" dirty="0" smtClean="0"/>
            </a:br>
            <a:r>
              <a:rPr lang="en-GB" sz="1400" b="1" dirty="0" smtClean="0"/>
              <a:t>Thomas Seufferlein 		Thomas </a:t>
            </a:r>
            <a:r>
              <a:rPr lang="en-GB" sz="1400" b="1" dirty="0" err="1" smtClean="0"/>
              <a:t>Gruenberger</a:t>
            </a:r>
            <a:r>
              <a:rPr lang="en-GB" sz="1400" b="1" dirty="0" smtClean="0"/>
              <a:t/>
            </a:r>
            <a:br>
              <a:rPr lang="en-GB" sz="1400" b="1" dirty="0" smtClean="0"/>
            </a:br>
            <a:r>
              <a:rPr lang="en-GB" sz="1400" b="1" dirty="0" err="1" smtClean="0"/>
              <a:t>Côme</a:t>
            </a:r>
            <a:r>
              <a:rPr lang="en-GB" sz="1400" b="1" dirty="0" smtClean="0"/>
              <a:t> </a:t>
            </a:r>
            <a:r>
              <a:rPr lang="en-GB" sz="1400" b="1" dirty="0" err="1" smtClean="0"/>
              <a:t>Lepage</a:t>
            </a:r>
            <a:r>
              <a:rPr lang="en-GB" sz="1400" b="1" dirty="0" smtClean="0"/>
              <a:t>		Tamara </a:t>
            </a:r>
            <a:r>
              <a:rPr lang="en-GB" sz="1400" b="1" dirty="0" err="1" smtClean="0"/>
              <a:t>Matysiak-Budnik</a:t>
            </a:r>
            <a:r>
              <a:rPr lang="en-GB" sz="1400" b="1" dirty="0" smtClean="0"/>
              <a:t/>
            </a:r>
            <a:br>
              <a:rPr lang="en-GB" sz="1400" b="1" dirty="0" smtClean="0"/>
            </a:br>
            <a:r>
              <a:rPr lang="en-GB" sz="1400" b="1" dirty="0" smtClean="0"/>
              <a:t>Wolff </a:t>
            </a:r>
            <a:r>
              <a:rPr lang="en-GB" sz="1400" b="1" dirty="0" err="1" smtClean="0"/>
              <a:t>Schmiegel</a:t>
            </a:r>
            <a:r>
              <a:rPr lang="en-GB" sz="1400" b="1" dirty="0" smtClean="0"/>
              <a:t>		</a:t>
            </a:r>
            <a:r>
              <a:rPr lang="en-GB" sz="1400" b="1" dirty="0" err="1" smtClean="0"/>
              <a:t>Jaroslaw</a:t>
            </a:r>
            <a:r>
              <a:rPr lang="en-GB" sz="1400" b="1" dirty="0" smtClean="0"/>
              <a:t> Regula</a:t>
            </a:r>
            <a:br>
              <a:rPr lang="en-GB" sz="1400" b="1" dirty="0" smtClean="0"/>
            </a:br>
            <a:r>
              <a:rPr lang="en-GB" sz="1400" b="1" dirty="0" smtClean="0"/>
              <a:t>Phillippe </a:t>
            </a:r>
            <a:r>
              <a:rPr lang="en-GB" sz="1400" b="1" dirty="0" err="1" smtClean="0"/>
              <a:t>Rougier</a:t>
            </a:r>
            <a:r>
              <a:rPr lang="en-GB" sz="1400" b="1" dirty="0" smtClean="0"/>
              <a:t> (hon,)	Jean-Luc Van </a:t>
            </a:r>
            <a:r>
              <a:rPr lang="en-GB" sz="1400" b="1" dirty="0" err="1" smtClean="0"/>
              <a:t>Laethem</a:t>
            </a:r>
            <a:endParaRPr lang="en-GB" sz="1400" b="1" dirty="0" smtClean="0"/>
          </a:p>
          <a:p>
            <a:pPr marL="0" indent="0">
              <a:spcBef>
                <a:spcPts val="600"/>
              </a:spcBef>
              <a:buNone/>
            </a:pPr>
            <a:r>
              <a:rPr lang="en-GB" sz="1400" dirty="0"/>
              <a:t>(Board de </a:t>
            </a:r>
            <a:r>
              <a:rPr lang="en-GB" sz="1400" dirty="0" err="1"/>
              <a:t>l’ESDO</a:t>
            </a:r>
            <a:r>
              <a:rPr lang="en-GB" sz="1400" dirty="0" smtClean="0"/>
              <a:t>)</a:t>
            </a:r>
            <a:r>
              <a:rPr lang="en-GB" sz="1400" dirty="0" smtClean="0"/>
              <a:t/>
            </a:r>
            <a:br>
              <a:rPr lang="en-GB" sz="1400" dirty="0" smtClean="0"/>
            </a:br>
            <a:endParaRPr lang="en-GB" sz="1400" dirty="0" smtClean="0"/>
          </a:p>
          <a:p>
            <a:pPr marL="0" indent="0">
              <a:buNone/>
            </a:pPr>
            <a:endParaRPr lang="fr-FR" sz="14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2198" y="5011796"/>
            <a:ext cx="1500059" cy="1403328"/>
          </a:xfrm>
          <a:prstGeom prst="rect">
            <a:avLst/>
          </a:prstGeom>
        </p:spPr>
      </p:pic>
    </p:spTree>
    <p:custDataLst>
      <p:tags r:id="rId1"/>
    </p:custDataLst>
    <p:extLst>
      <p:ext uri="{BB962C8B-B14F-4D97-AF65-F5344CB8AC3E}">
        <p14:creationId xmlns:p14="http://schemas.microsoft.com/office/powerpoint/2010/main" val="105594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8: Evaluation de l’efficacité du nivolumab selon les caractéristiques à l’inclusion dans l’étude ATTRACTION-2 – Kang YK,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les facteurs qui pourraient contribuer à la progression précoce de la maladie sous nivolumab – une analyse exploratoire de ATTRACTION-2</a:t>
            </a:r>
            <a:endParaRPr lang="fr-FR" dirty="0"/>
          </a:p>
        </p:txBody>
      </p:sp>
      <p:sp>
        <p:nvSpPr>
          <p:cNvPr id="5" name="Text Placeholder 4"/>
          <p:cNvSpPr>
            <a:spLocks noGrp="1"/>
          </p:cNvSpPr>
          <p:nvPr>
            <p:ph type="body" sz="quarter" idx="11"/>
          </p:nvPr>
        </p:nvSpPr>
        <p:spPr/>
        <p:txBody>
          <a:bodyPr/>
          <a:lstStyle/>
          <a:p>
            <a:r>
              <a:rPr lang="fr-FR" smtClean="0"/>
              <a:t>Kang YK, et al, J Clin Oncol 2019;37(Suppl):Abstr 8</a:t>
            </a:r>
            <a:endParaRPr lang="fr-FR"/>
          </a:p>
        </p:txBody>
      </p:sp>
      <p:sp>
        <p:nvSpPr>
          <p:cNvPr id="7" name="Oval 14"/>
          <p:cNvSpPr>
            <a:spLocks noChangeArrowheads="1"/>
          </p:cNvSpPr>
          <p:nvPr/>
        </p:nvSpPr>
        <p:spPr bwMode="auto">
          <a:xfrm>
            <a:off x="3941537" y="33749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214259" y="2723940"/>
            <a:ext cx="670127"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40544"/>
            <a:ext cx="87423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0" name="Content Placeholder 26"/>
          <p:cNvSpPr txBox="1">
            <a:spLocks/>
          </p:cNvSpPr>
          <p:nvPr/>
        </p:nvSpPr>
        <p:spPr bwMode="auto">
          <a:xfrm>
            <a:off x="4538454" y="3139625"/>
            <a:ext cx="4605546" cy="1059592"/>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Pays (Japon vs. Corée du sud vs</a:t>
            </a:r>
            <a:r>
              <a:rPr lang="fr-FR" sz="1600" dirty="0">
                <a:solidFill>
                  <a:srgbClr val="4D4D4D"/>
                </a:solidFill>
                <a:latin typeface="Arial"/>
                <a:cs typeface="Arial"/>
              </a:rPr>
              <a:t>.</a:t>
            </a:r>
            <a:r>
              <a:rPr lang="fr-FR" sz="1600" dirty="0" smtClean="0">
                <a:solidFill>
                  <a:srgbClr val="4D4D4D"/>
                </a:solidFill>
                <a:latin typeface="Arial"/>
                <a:cs typeface="Arial"/>
              </a:rPr>
              <a:t> Taiwan)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fr-FR" sz="1600" spc="-20" dirty="0" smtClean="0">
                <a:solidFill>
                  <a:srgbClr val="4D4D4D"/>
                </a:solidFill>
                <a:latin typeface="Arial"/>
                <a:cs typeface="Arial"/>
              </a:rPr>
              <a:t>Nombre d’organes avec métastases (&lt;2 vs. ≥2)</a:t>
            </a:r>
            <a:endParaRPr lang="fr-FR" sz="1600" spc="-20" dirty="0">
              <a:solidFill>
                <a:srgbClr val="4D4D4D"/>
              </a:solidFill>
              <a:latin typeface="Arial"/>
              <a:cs typeface="Arial"/>
            </a:endParaRPr>
          </a:p>
        </p:txBody>
      </p:sp>
      <p:cxnSp>
        <p:nvCxnSpPr>
          <p:cNvPr id="11" name="AutoShape 19"/>
          <p:cNvCxnSpPr>
            <a:cxnSpLocks noChangeShapeType="1"/>
            <a:stCxn id="14" idx="3"/>
            <a:endCxn id="7" idx="2"/>
          </p:cNvCxnSpPr>
          <p:nvPr/>
        </p:nvCxnSpPr>
        <p:spPr bwMode="auto">
          <a:xfrm>
            <a:off x="3684814" y="366709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04863"/>
            <a:ext cx="57263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Nivolumab 3 mg/kg iv </a:t>
            </a:r>
          </a:p>
          <a:p>
            <a:pPr algn="ctr" defTabSz="892175" eaLnBrk="0" hangingPunct="0"/>
            <a:r>
              <a:rPr lang="fr-FR" altLang="zh-CN" dirty="0" smtClean="0">
                <a:solidFill>
                  <a:srgbClr val="FFFFFF"/>
                </a:solidFill>
                <a:ea typeface="SimSun" pitchFamily="2" charset="-122"/>
              </a:rPr>
              <a:t>/2S </a:t>
            </a:r>
            <a:r>
              <a:rPr lang="fr-FR" altLang="zh-CN" dirty="0" smtClean="0">
                <a:solidFill>
                  <a:srgbClr val="FFFFFF"/>
                </a:solidFill>
                <a:ea typeface="SimSun" pitchFamily="2" charset="-122"/>
              </a:rPr>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a:t>
            </a:r>
            <a:r>
              <a:rPr lang="fr-FR" altLang="zh-CN" dirty="0" smtClean="0">
                <a:solidFill>
                  <a:srgbClr val="FFFFFF"/>
                </a:solidFill>
                <a:ea typeface="SimSun" pitchFamily="2" charset="-122"/>
              </a:rPr>
              <a:t>n=330)</a:t>
            </a:r>
            <a:endParaRPr lang="fr-FR" altLang="zh-CN" dirty="0">
              <a:solidFill>
                <a:srgbClr val="FFFFFF"/>
              </a:solidFill>
              <a:ea typeface="SimSun" pitchFamily="2" charset="-122"/>
            </a:endParaRPr>
          </a:p>
        </p:txBody>
      </p:sp>
      <p:sp>
        <p:nvSpPr>
          <p:cNvPr id="14" name="AutoShape 9"/>
          <p:cNvSpPr>
            <a:spLocks noChangeArrowheads="1"/>
          </p:cNvSpPr>
          <p:nvPr/>
        </p:nvSpPr>
        <p:spPr bwMode="auto">
          <a:xfrm>
            <a:off x="365124" y="2348011"/>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Cancer de l’estomac ou de la JGO non </a:t>
            </a:r>
            <a:r>
              <a:rPr lang="fr-FR" altLang="zh-CN" dirty="0" err="1" smtClean="0">
                <a:solidFill>
                  <a:srgbClr val="FFFFFF"/>
                </a:solidFill>
                <a:latin typeface="Arial"/>
                <a:ea typeface="SimSun" pitchFamily="2" charset="-122"/>
                <a:cs typeface="Arial"/>
              </a:rPr>
              <a:t>résécable</a:t>
            </a:r>
            <a:r>
              <a:rPr lang="fr-FR" altLang="zh-CN" dirty="0" smtClean="0">
                <a:solidFill>
                  <a:srgbClr val="FFFFFF"/>
                </a:solidFill>
                <a:latin typeface="Arial"/>
                <a:ea typeface="SimSun" pitchFamily="2" charset="-122"/>
                <a:cs typeface="Arial"/>
              </a:rPr>
              <a:t> </a:t>
            </a:r>
            <a:r>
              <a:rPr lang="fr-FR" altLang="zh-CN" dirty="0" smtClean="0">
                <a:solidFill>
                  <a:srgbClr val="FFFFFF"/>
                </a:solidFill>
                <a:latin typeface="Arial"/>
                <a:ea typeface="SimSun" pitchFamily="2" charset="-122"/>
                <a:cs typeface="Arial"/>
              </a:rPr>
              <a:t>avancé </a:t>
            </a:r>
            <a:r>
              <a:rPr lang="fr-FR" altLang="zh-CN" dirty="0" smtClean="0">
                <a:solidFill>
                  <a:srgbClr val="FFFFFF"/>
                </a:solidFill>
                <a:latin typeface="Arial"/>
                <a:ea typeface="SimSun" pitchFamily="2" charset="-122"/>
                <a:cs typeface="Arial"/>
              </a:rPr>
              <a:t>ou en rechute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Réfractaire ou intolérant à </a:t>
            </a:r>
            <a:br>
              <a:rPr lang="fr-FR" altLang="zh-CN"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≥2 traitements standard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0–1</a:t>
            </a:r>
          </a:p>
          <a:p>
            <a:pPr defTabSz="892175" eaLnBrk="0" hangingPunct="0">
              <a:spcAft>
                <a:spcPct val="30000"/>
              </a:spcAft>
            </a:pPr>
            <a:r>
              <a:rPr lang="fr-FR" altLang="zh-CN" dirty="0" smtClean="0">
                <a:solidFill>
                  <a:srgbClr val="FFFFFF"/>
                </a:solidFill>
                <a:ea typeface="SimSun" pitchFamily="2" charset="-122"/>
              </a:rPr>
              <a:t>(n=493)</a:t>
            </a:r>
            <a:endParaRPr lang="fr-FR" altLang="zh-CN" dirty="0">
              <a:solidFill>
                <a:srgbClr val="FFFFFF"/>
              </a:solidFill>
              <a:ea typeface="SimSun" pitchFamily="2" charset="-122"/>
            </a:endParaRPr>
          </a:p>
        </p:txBody>
      </p:sp>
      <p:cxnSp>
        <p:nvCxnSpPr>
          <p:cNvPr id="15" name="AutoShape 16"/>
          <p:cNvCxnSpPr>
            <a:cxnSpLocks noChangeShapeType="1"/>
            <a:stCxn id="7" idx="4"/>
            <a:endCxn id="18" idx="1"/>
          </p:cNvCxnSpPr>
          <p:nvPr/>
        </p:nvCxnSpPr>
        <p:spPr bwMode="auto">
          <a:xfrm rot="16200000" flipH="1">
            <a:off x="4200968" y="3991556"/>
            <a:ext cx="696708"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4" y="4391579"/>
            <a:ext cx="80207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a:off x="7542220" y="4655898"/>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865310" y="424553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Placebo /2S</a:t>
            </a:r>
          </a:p>
          <a:p>
            <a:pPr algn="ctr" defTabSz="892175" eaLnBrk="0" hangingPunct="0"/>
            <a:r>
              <a:rPr lang="fr-FR" altLang="zh-CN" dirty="0" smtClean="0">
                <a:solidFill>
                  <a:srgbClr val="4D4D4D"/>
                </a:solidFill>
                <a:ea typeface="SimSun" pitchFamily="2" charset="-122"/>
              </a:rPr>
              <a:t>(n=163)</a:t>
            </a:r>
            <a:endParaRPr lang="fr-FR" altLang="zh-CN" dirty="0">
              <a:solidFill>
                <a:srgbClr val="4D4D4D"/>
              </a:solidFill>
              <a:ea typeface="SimSun" pitchFamily="2" charset="-122"/>
            </a:endParaRPr>
          </a:p>
        </p:txBody>
      </p:sp>
      <p:sp>
        <p:nvSpPr>
          <p:cNvPr id="19" name="Rectangle 9"/>
          <p:cNvSpPr txBox="1">
            <a:spLocks noChangeArrowheads="1"/>
          </p:cNvSpPr>
          <p:nvPr/>
        </p:nvSpPr>
        <p:spPr bwMode="auto">
          <a:xfrm>
            <a:off x="365123" y="5186918"/>
            <a:ext cx="4899603"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EXPLORATOIRE</a:t>
            </a:r>
          </a:p>
          <a:p>
            <a:r>
              <a:rPr lang="fr-FR" dirty="0" smtClean="0"/>
              <a:t>Caractéristiques </a:t>
            </a:r>
            <a:r>
              <a:rPr lang="fr-FR" dirty="0" smtClean="0"/>
              <a:t>cliniques de progression précoce/décès par arbre de régression bayésien</a:t>
            </a:r>
            <a:endParaRPr lang="fr-FR" dirty="0">
              <a:solidFill>
                <a:srgbClr val="FF0000"/>
              </a:solidFill>
            </a:endParaRPr>
          </a:p>
        </p:txBody>
      </p:sp>
    </p:spTree>
    <p:extLst>
      <p:ext uri="{BB962C8B-B14F-4D97-AF65-F5344CB8AC3E}">
        <p14:creationId xmlns:p14="http://schemas.microsoft.com/office/powerpoint/2010/main" val="395024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8: Evaluation de l’efficacité du nivolumab selon les caractéristiques à l’inclusion dans l’étude ATTRACTION-2 – Kang YK, et al</a:t>
            </a:r>
            <a:endParaRPr lang="fr-FR"/>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Kang YK, et al, J Clin Oncol 2019;37(Suppl):Abstr 8</a:t>
            </a:r>
            <a:endParaRPr lang="fr-FR"/>
          </a:p>
        </p:txBody>
      </p:sp>
      <p:grpSp>
        <p:nvGrpSpPr>
          <p:cNvPr id="8" name="Group 7"/>
          <p:cNvGrpSpPr/>
          <p:nvPr/>
        </p:nvGrpSpPr>
        <p:grpSpPr>
          <a:xfrm>
            <a:off x="4744966" y="1988683"/>
            <a:ext cx="4213124" cy="4210753"/>
            <a:chOff x="4744966" y="1988683"/>
            <a:chExt cx="4213124" cy="4210753"/>
          </a:xfrm>
        </p:grpSpPr>
        <p:sp>
          <p:nvSpPr>
            <p:cNvPr id="9" name="Freeform 8"/>
            <p:cNvSpPr>
              <a:spLocks/>
            </p:cNvSpPr>
            <p:nvPr/>
          </p:nvSpPr>
          <p:spPr bwMode="auto">
            <a:xfrm>
              <a:off x="541530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6"/>
            <p:cNvSpPr>
              <a:spLocks noChangeShapeType="1"/>
            </p:cNvSpPr>
            <p:nvPr/>
          </p:nvSpPr>
          <p:spPr bwMode="auto">
            <a:xfrm>
              <a:off x="5339051" y="2129462"/>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7"/>
            <p:cNvSpPr>
              <a:spLocks noChangeShapeType="1"/>
            </p:cNvSpPr>
            <p:nvPr/>
          </p:nvSpPr>
          <p:spPr bwMode="auto">
            <a:xfrm>
              <a:off x="5339051" y="2435519"/>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8"/>
            <p:cNvSpPr>
              <a:spLocks noChangeShapeType="1"/>
            </p:cNvSpPr>
            <p:nvPr/>
          </p:nvSpPr>
          <p:spPr bwMode="auto">
            <a:xfrm>
              <a:off x="5339051" y="2741576"/>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9"/>
            <p:cNvSpPr>
              <a:spLocks noChangeShapeType="1"/>
            </p:cNvSpPr>
            <p:nvPr/>
          </p:nvSpPr>
          <p:spPr bwMode="auto">
            <a:xfrm>
              <a:off x="5339051" y="3047633"/>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0"/>
            <p:cNvSpPr>
              <a:spLocks noChangeShapeType="1"/>
            </p:cNvSpPr>
            <p:nvPr/>
          </p:nvSpPr>
          <p:spPr bwMode="auto">
            <a:xfrm>
              <a:off x="5339051" y="3353690"/>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11"/>
            <p:cNvSpPr>
              <a:spLocks noChangeShapeType="1"/>
            </p:cNvSpPr>
            <p:nvPr/>
          </p:nvSpPr>
          <p:spPr bwMode="auto">
            <a:xfrm>
              <a:off x="5339051" y="3659747"/>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12"/>
            <p:cNvSpPr>
              <a:spLocks noChangeShapeType="1"/>
            </p:cNvSpPr>
            <p:nvPr/>
          </p:nvSpPr>
          <p:spPr bwMode="auto">
            <a:xfrm>
              <a:off x="705206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7" name="Line 13"/>
            <p:cNvSpPr>
              <a:spLocks noChangeShapeType="1"/>
            </p:cNvSpPr>
            <p:nvPr/>
          </p:nvSpPr>
          <p:spPr bwMode="auto">
            <a:xfrm>
              <a:off x="672846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 name="Line 15"/>
            <p:cNvSpPr>
              <a:spLocks noChangeShapeType="1"/>
            </p:cNvSpPr>
            <p:nvPr/>
          </p:nvSpPr>
          <p:spPr bwMode="auto">
            <a:xfrm>
              <a:off x="738436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 name="Line 17"/>
            <p:cNvSpPr>
              <a:spLocks noChangeShapeType="1"/>
            </p:cNvSpPr>
            <p:nvPr/>
          </p:nvSpPr>
          <p:spPr bwMode="auto">
            <a:xfrm>
              <a:off x="8690054"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0" name="Line 18"/>
            <p:cNvSpPr>
              <a:spLocks noChangeShapeType="1"/>
            </p:cNvSpPr>
            <p:nvPr/>
          </p:nvSpPr>
          <p:spPr bwMode="auto">
            <a:xfrm>
              <a:off x="6397250"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1" name="Line 19"/>
            <p:cNvSpPr>
              <a:spLocks noChangeShapeType="1"/>
            </p:cNvSpPr>
            <p:nvPr/>
          </p:nvSpPr>
          <p:spPr bwMode="auto">
            <a:xfrm>
              <a:off x="6073928"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2" name="Line 20"/>
            <p:cNvSpPr>
              <a:spLocks noChangeShapeType="1"/>
            </p:cNvSpPr>
            <p:nvPr/>
          </p:nvSpPr>
          <p:spPr bwMode="auto">
            <a:xfrm>
              <a:off x="5754142"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3" name="Line 21"/>
            <p:cNvSpPr>
              <a:spLocks noChangeShapeType="1"/>
            </p:cNvSpPr>
            <p:nvPr/>
          </p:nvSpPr>
          <p:spPr bwMode="auto">
            <a:xfrm>
              <a:off x="5415305"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4" name="TextBox 23"/>
            <p:cNvSpPr txBox="1"/>
            <p:nvPr/>
          </p:nvSpPr>
          <p:spPr>
            <a:xfrm rot="16200000">
              <a:off x="4547123" y="2758768"/>
              <a:ext cx="703463" cy="307777"/>
            </a:xfrm>
            <a:prstGeom prst="rect">
              <a:avLst/>
            </a:prstGeom>
            <a:noFill/>
          </p:spPr>
          <p:txBody>
            <a:bodyPr wrap="none" rtlCol="0">
              <a:spAutoFit/>
            </a:bodyPr>
            <a:lstStyle/>
            <a:p>
              <a:pPr algn="ctr" fontAlgn="base">
                <a:spcBef>
                  <a:spcPct val="0"/>
                </a:spcBef>
                <a:spcAft>
                  <a:spcPct val="0"/>
                </a:spcAft>
              </a:pPr>
              <a:r>
                <a:rPr lang="fr-FR" sz="1400" dirty="0" smtClean="0"/>
                <a:t>SG, %</a:t>
              </a:r>
              <a:endParaRPr lang="fr-FR" sz="1400" dirty="0"/>
            </a:p>
          </p:txBody>
        </p:sp>
        <p:sp>
          <p:nvSpPr>
            <p:cNvPr id="25" name="TextBox 24"/>
            <p:cNvSpPr txBox="1"/>
            <p:nvPr/>
          </p:nvSpPr>
          <p:spPr>
            <a:xfrm>
              <a:off x="4915283" y="1988683"/>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26" name="TextBox 25"/>
            <p:cNvSpPr txBox="1"/>
            <p:nvPr/>
          </p:nvSpPr>
          <p:spPr>
            <a:xfrm>
              <a:off x="5014669" y="2281135"/>
              <a:ext cx="383438" cy="307777"/>
            </a:xfrm>
            <a:prstGeom prst="rect">
              <a:avLst/>
            </a:prstGeom>
            <a:noFill/>
          </p:spPr>
          <p:txBody>
            <a:bodyPr wrap="none" rtlCol="0" anchor="ctr" anchorCtr="0">
              <a:spAutoFit/>
            </a:bodyPr>
            <a:lstStyle/>
            <a:p>
              <a:pPr algn="r"/>
              <a:r>
                <a:rPr lang="fr-FR" sz="1400" smtClean="0"/>
                <a:t>80</a:t>
              </a:r>
              <a:endParaRPr lang="fr-FR" sz="1400"/>
            </a:p>
          </p:txBody>
        </p:sp>
        <p:sp>
          <p:nvSpPr>
            <p:cNvPr id="27" name="TextBox 26"/>
            <p:cNvSpPr txBox="1"/>
            <p:nvPr/>
          </p:nvSpPr>
          <p:spPr>
            <a:xfrm>
              <a:off x="5014669" y="2587056"/>
              <a:ext cx="383438" cy="307777"/>
            </a:xfrm>
            <a:prstGeom prst="rect">
              <a:avLst/>
            </a:prstGeom>
            <a:noFill/>
          </p:spPr>
          <p:txBody>
            <a:bodyPr wrap="none" rtlCol="0" anchor="ctr" anchorCtr="0">
              <a:spAutoFit/>
            </a:bodyPr>
            <a:lstStyle/>
            <a:p>
              <a:pPr algn="r"/>
              <a:r>
                <a:rPr lang="fr-FR" sz="1400" smtClean="0"/>
                <a:t>60</a:t>
              </a:r>
              <a:endParaRPr lang="fr-FR" sz="1400"/>
            </a:p>
          </p:txBody>
        </p:sp>
        <p:sp>
          <p:nvSpPr>
            <p:cNvPr id="28" name="TextBox 27"/>
            <p:cNvSpPr txBox="1"/>
            <p:nvPr/>
          </p:nvSpPr>
          <p:spPr>
            <a:xfrm>
              <a:off x="5014669" y="2892977"/>
              <a:ext cx="383438" cy="307777"/>
            </a:xfrm>
            <a:prstGeom prst="rect">
              <a:avLst/>
            </a:prstGeom>
            <a:noFill/>
          </p:spPr>
          <p:txBody>
            <a:bodyPr wrap="none" rtlCol="0" anchor="ctr" anchorCtr="0">
              <a:spAutoFit/>
            </a:bodyPr>
            <a:lstStyle/>
            <a:p>
              <a:pPr algn="r"/>
              <a:r>
                <a:rPr lang="fr-FR" sz="1400" smtClean="0"/>
                <a:t>40</a:t>
              </a:r>
              <a:endParaRPr lang="fr-FR" sz="1400"/>
            </a:p>
          </p:txBody>
        </p:sp>
        <p:sp>
          <p:nvSpPr>
            <p:cNvPr id="29" name="TextBox 28"/>
            <p:cNvSpPr txBox="1"/>
            <p:nvPr/>
          </p:nvSpPr>
          <p:spPr>
            <a:xfrm>
              <a:off x="5014669" y="3198897"/>
              <a:ext cx="383438" cy="307777"/>
            </a:xfrm>
            <a:prstGeom prst="rect">
              <a:avLst/>
            </a:prstGeom>
            <a:noFill/>
          </p:spPr>
          <p:txBody>
            <a:bodyPr wrap="none" rtlCol="0" anchor="ctr" anchorCtr="0">
              <a:spAutoFit/>
            </a:bodyPr>
            <a:lstStyle/>
            <a:p>
              <a:pPr algn="r"/>
              <a:r>
                <a:rPr lang="fr-FR" sz="1400" smtClean="0"/>
                <a:t>20</a:t>
              </a:r>
              <a:endParaRPr lang="fr-FR" sz="1400"/>
            </a:p>
          </p:txBody>
        </p:sp>
        <p:sp>
          <p:nvSpPr>
            <p:cNvPr id="30" name="TextBox 29"/>
            <p:cNvSpPr txBox="1"/>
            <p:nvPr/>
          </p:nvSpPr>
          <p:spPr>
            <a:xfrm>
              <a:off x="5114055" y="3504818"/>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31" name="TextBox 30"/>
            <p:cNvSpPr txBox="1"/>
            <p:nvPr/>
          </p:nvSpPr>
          <p:spPr>
            <a:xfrm>
              <a:off x="5277442" y="3694080"/>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32" name="TextBox 31"/>
            <p:cNvSpPr txBox="1"/>
            <p:nvPr/>
          </p:nvSpPr>
          <p:spPr>
            <a:xfrm>
              <a:off x="5611848" y="3694080"/>
              <a:ext cx="284052" cy="307777"/>
            </a:xfrm>
            <a:prstGeom prst="rect">
              <a:avLst/>
            </a:prstGeom>
            <a:noFill/>
          </p:spPr>
          <p:txBody>
            <a:bodyPr wrap="none" rtlCol="0" anchor="t" anchorCtr="0">
              <a:spAutoFit/>
            </a:bodyPr>
            <a:lstStyle/>
            <a:p>
              <a:pPr algn="ctr"/>
              <a:r>
                <a:rPr lang="fr-FR" sz="1400" smtClean="0"/>
                <a:t>3</a:t>
              </a:r>
              <a:endParaRPr lang="fr-FR" sz="1400"/>
            </a:p>
          </p:txBody>
        </p:sp>
        <p:sp>
          <p:nvSpPr>
            <p:cNvPr id="33" name="TextBox 32"/>
            <p:cNvSpPr txBox="1"/>
            <p:nvPr/>
          </p:nvSpPr>
          <p:spPr>
            <a:xfrm>
              <a:off x="5933479" y="3694080"/>
              <a:ext cx="284052" cy="307777"/>
            </a:xfrm>
            <a:prstGeom prst="rect">
              <a:avLst/>
            </a:prstGeom>
            <a:noFill/>
          </p:spPr>
          <p:txBody>
            <a:bodyPr wrap="none" rtlCol="0" anchor="t" anchorCtr="0">
              <a:spAutoFit/>
            </a:bodyPr>
            <a:lstStyle/>
            <a:p>
              <a:pPr algn="ctr"/>
              <a:r>
                <a:rPr lang="fr-FR" sz="1400" smtClean="0"/>
                <a:t>6</a:t>
              </a:r>
              <a:endParaRPr lang="fr-FR" sz="1400"/>
            </a:p>
          </p:txBody>
        </p:sp>
        <p:sp>
          <p:nvSpPr>
            <p:cNvPr id="34" name="TextBox 33"/>
            <p:cNvSpPr txBox="1"/>
            <p:nvPr/>
          </p:nvSpPr>
          <p:spPr>
            <a:xfrm>
              <a:off x="6262730" y="3694080"/>
              <a:ext cx="284052" cy="307777"/>
            </a:xfrm>
            <a:prstGeom prst="rect">
              <a:avLst/>
            </a:prstGeom>
            <a:noFill/>
          </p:spPr>
          <p:txBody>
            <a:bodyPr wrap="none" rtlCol="0" anchor="t" anchorCtr="0">
              <a:spAutoFit/>
            </a:bodyPr>
            <a:lstStyle/>
            <a:p>
              <a:pPr algn="ctr"/>
              <a:r>
                <a:rPr lang="fr-FR" sz="1400" smtClean="0"/>
                <a:t>9</a:t>
              </a:r>
              <a:endParaRPr lang="fr-FR" sz="1400"/>
            </a:p>
          </p:txBody>
        </p:sp>
        <p:sp>
          <p:nvSpPr>
            <p:cNvPr id="35" name="TextBox 34"/>
            <p:cNvSpPr txBox="1"/>
            <p:nvPr/>
          </p:nvSpPr>
          <p:spPr>
            <a:xfrm>
              <a:off x="6533548" y="3694080"/>
              <a:ext cx="383438" cy="307777"/>
            </a:xfrm>
            <a:prstGeom prst="rect">
              <a:avLst/>
            </a:prstGeom>
            <a:noFill/>
          </p:spPr>
          <p:txBody>
            <a:bodyPr wrap="none" rtlCol="0" anchor="t" anchorCtr="0">
              <a:spAutoFit/>
            </a:bodyPr>
            <a:lstStyle/>
            <a:p>
              <a:pPr algn="ctr"/>
              <a:r>
                <a:rPr lang="fr-FR" sz="1400" smtClean="0"/>
                <a:t>12</a:t>
              </a:r>
              <a:endParaRPr lang="fr-FR" sz="1400"/>
            </a:p>
          </p:txBody>
        </p:sp>
        <p:sp>
          <p:nvSpPr>
            <p:cNvPr id="36" name="TextBox 35"/>
            <p:cNvSpPr txBox="1"/>
            <p:nvPr/>
          </p:nvSpPr>
          <p:spPr>
            <a:xfrm>
              <a:off x="6865263" y="3694080"/>
              <a:ext cx="383438" cy="307777"/>
            </a:xfrm>
            <a:prstGeom prst="rect">
              <a:avLst/>
            </a:prstGeom>
            <a:noFill/>
          </p:spPr>
          <p:txBody>
            <a:bodyPr wrap="none" rtlCol="0" anchor="t" anchorCtr="0">
              <a:spAutoFit/>
            </a:bodyPr>
            <a:lstStyle/>
            <a:p>
              <a:pPr algn="ctr"/>
              <a:r>
                <a:rPr lang="fr-FR" sz="1400" smtClean="0"/>
                <a:t>15</a:t>
              </a:r>
              <a:endParaRPr lang="fr-FR" sz="1400"/>
            </a:p>
          </p:txBody>
        </p:sp>
        <p:sp>
          <p:nvSpPr>
            <p:cNvPr id="37" name="TextBox 36"/>
            <p:cNvSpPr txBox="1"/>
            <p:nvPr/>
          </p:nvSpPr>
          <p:spPr>
            <a:xfrm>
              <a:off x="7195860" y="3694080"/>
              <a:ext cx="383438" cy="307777"/>
            </a:xfrm>
            <a:prstGeom prst="rect">
              <a:avLst/>
            </a:prstGeom>
            <a:noFill/>
          </p:spPr>
          <p:txBody>
            <a:bodyPr wrap="none" rtlCol="0" anchor="t" anchorCtr="0">
              <a:spAutoFit/>
            </a:bodyPr>
            <a:lstStyle/>
            <a:p>
              <a:pPr algn="ctr"/>
              <a:r>
                <a:rPr lang="fr-FR" sz="1400" smtClean="0"/>
                <a:t>18</a:t>
              </a:r>
              <a:endParaRPr lang="fr-FR" sz="1400"/>
            </a:p>
          </p:txBody>
        </p:sp>
        <p:grpSp>
          <p:nvGrpSpPr>
            <p:cNvPr id="38" name="Group 37"/>
            <p:cNvGrpSpPr/>
            <p:nvPr/>
          </p:nvGrpSpPr>
          <p:grpSpPr>
            <a:xfrm>
              <a:off x="7518837" y="3659747"/>
              <a:ext cx="383438" cy="342110"/>
              <a:chOff x="3185447" y="3659747"/>
              <a:chExt cx="383438" cy="342110"/>
            </a:xfrm>
          </p:grpSpPr>
          <p:sp>
            <p:nvSpPr>
              <p:cNvPr id="94"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5" name="TextBox 94"/>
              <p:cNvSpPr txBox="1"/>
              <p:nvPr/>
            </p:nvSpPr>
            <p:spPr>
              <a:xfrm>
                <a:off x="3185447" y="3694080"/>
                <a:ext cx="383438" cy="307777"/>
              </a:xfrm>
              <a:prstGeom prst="rect">
                <a:avLst/>
              </a:prstGeom>
              <a:noFill/>
            </p:spPr>
            <p:txBody>
              <a:bodyPr wrap="none" rtlCol="0" anchor="t" anchorCtr="0">
                <a:spAutoFit/>
              </a:bodyPr>
              <a:lstStyle/>
              <a:p>
                <a:pPr algn="ctr"/>
                <a:r>
                  <a:rPr lang="fr-FR" sz="1400" smtClean="0"/>
                  <a:t>21</a:t>
                </a:r>
                <a:endParaRPr lang="fr-FR" sz="1400"/>
              </a:p>
            </p:txBody>
          </p:sp>
        </p:grpSp>
        <p:sp>
          <p:nvSpPr>
            <p:cNvPr id="39" name="TextBox 38"/>
            <p:cNvSpPr txBox="1"/>
            <p:nvPr/>
          </p:nvSpPr>
          <p:spPr>
            <a:xfrm>
              <a:off x="8500942" y="3694080"/>
              <a:ext cx="383438" cy="307777"/>
            </a:xfrm>
            <a:prstGeom prst="rect">
              <a:avLst/>
            </a:prstGeom>
            <a:noFill/>
          </p:spPr>
          <p:txBody>
            <a:bodyPr wrap="none" rtlCol="0" anchor="t" anchorCtr="0">
              <a:spAutoFit/>
            </a:bodyPr>
            <a:lstStyle/>
            <a:p>
              <a:pPr algn="ctr"/>
              <a:r>
                <a:rPr lang="fr-FR" sz="1400" smtClean="0"/>
                <a:t>30</a:t>
              </a:r>
              <a:endParaRPr lang="fr-FR" sz="1400"/>
            </a:p>
          </p:txBody>
        </p:sp>
        <p:grpSp>
          <p:nvGrpSpPr>
            <p:cNvPr id="40" name="Group 39"/>
            <p:cNvGrpSpPr/>
            <p:nvPr/>
          </p:nvGrpSpPr>
          <p:grpSpPr>
            <a:xfrm>
              <a:off x="7842687" y="3659747"/>
              <a:ext cx="383438" cy="342110"/>
              <a:chOff x="3185447" y="3659747"/>
              <a:chExt cx="383438" cy="342110"/>
            </a:xfrm>
          </p:grpSpPr>
          <p:sp>
            <p:nvSpPr>
              <p:cNvPr id="92"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3" name="TextBox 92"/>
              <p:cNvSpPr txBox="1"/>
              <p:nvPr/>
            </p:nvSpPr>
            <p:spPr>
              <a:xfrm>
                <a:off x="3185447" y="3694080"/>
                <a:ext cx="383438" cy="307777"/>
              </a:xfrm>
              <a:prstGeom prst="rect">
                <a:avLst/>
              </a:prstGeom>
              <a:noFill/>
            </p:spPr>
            <p:txBody>
              <a:bodyPr wrap="none" rtlCol="0" anchor="t" anchorCtr="0">
                <a:spAutoFit/>
              </a:bodyPr>
              <a:lstStyle/>
              <a:p>
                <a:pPr algn="ctr"/>
                <a:r>
                  <a:rPr lang="fr-FR" sz="1400" smtClean="0"/>
                  <a:t>24</a:t>
                </a:r>
                <a:endParaRPr lang="fr-FR" sz="1400"/>
              </a:p>
            </p:txBody>
          </p:sp>
        </p:grpSp>
        <p:grpSp>
          <p:nvGrpSpPr>
            <p:cNvPr id="41" name="Group 40"/>
            <p:cNvGrpSpPr/>
            <p:nvPr/>
          </p:nvGrpSpPr>
          <p:grpSpPr>
            <a:xfrm>
              <a:off x="8181777" y="3659747"/>
              <a:ext cx="383438" cy="342110"/>
              <a:chOff x="3185447" y="3659747"/>
              <a:chExt cx="383438" cy="342110"/>
            </a:xfrm>
          </p:grpSpPr>
          <p:sp>
            <p:nvSpPr>
              <p:cNvPr id="90"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1" name="TextBox 90"/>
              <p:cNvSpPr txBox="1"/>
              <p:nvPr/>
            </p:nvSpPr>
            <p:spPr>
              <a:xfrm>
                <a:off x="3185447" y="3694080"/>
                <a:ext cx="383438" cy="307777"/>
              </a:xfrm>
              <a:prstGeom prst="rect">
                <a:avLst/>
              </a:prstGeom>
              <a:noFill/>
            </p:spPr>
            <p:txBody>
              <a:bodyPr wrap="none" rtlCol="0" anchor="t" anchorCtr="0">
                <a:spAutoFit/>
              </a:bodyPr>
              <a:lstStyle/>
              <a:p>
                <a:pPr algn="ctr"/>
                <a:r>
                  <a:rPr lang="fr-FR" sz="1400" smtClean="0"/>
                  <a:t>27</a:t>
                </a:r>
                <a:endParaRPr lang="fr-FR" sz="1400"/>
              </a:p>
            </p:txBody>
          </p:sp>
        </p:grpSp>
        <p:sp>
          <p:nvSpPr>
            <p:cNvPr id="42" name="TextBox 41"/>
            <p:cNvSpPr txBox="1"/>
            <p:nvPr/>
          </p:nvSpPr>
          <p:spPr>
            <a:xfrm>
              <a:off x="5916298" y="2009772"/>
              <a:ext cx="2274982" cy="307777"/>
            </a:xfrm>
            <a:prstGeom prst="rect">
              <a:avLst/>
            </a:prstGeom>
            <a:noFill/>
          </p:spPr>
          <p:txBody>
            <a:bodyPr wrap="none" rtlCol="0">
              <a:spAutoFit/>
            </a:bodyPr>
            <a:lstStyle/>
            <a:p>
              <a:pPr algn="ctr"/>
              <a:r>
                <a:rPr lang="fr-FR" sz="1400" b="1" dirty="0" smtClean="0"/>
                <a:t>Sodium bas + RNL élevé</a:t>
              </a:r>
              <a:endParaRPr lang="fr-FR" sz="1400" b="1" dirty="0"/>
            </a:p>
          </p:txBody>
        </p:sp>
        <p:sp>
          <p:nvSpPr>
            <p:cNvPr id="43" name="TextBox 42"/>
            <p:cNvSpPr txBox="1"/>
            <p:nvPr/>
          </p:nvSpPr>
          <p:spPr>
            <a:xfrm>
              <a:off x="7256983" y="2371612"/>
              <a:ext cx="1601721" cy="523220"/>
            </a:xfrm>
            <a:prstGeom prst="rect">
              <a:avLst/>
            </a:prstGeom>
            <a:noFill/>
          </p:spPr>
          <p:txBody>
            <a:bodyPr wrap="none" rtlCol="0">
              <a:spAutoFit/>
            </a:bodyPr>
            <a:lstStyle/>
            <a:p>
              <a:r>
                <a:rPr lang="fr-FR" sz="1400" smtClean="0">
                  <a:solidFill>
                    <a:schemeClr val="accent3"/>
                  </a:solidFill>
                </a:rPr>
                <a:t>Nivolumab (n=31)</a:t>
              </a:r>
            </a:p>
            <a:p>
              <a:r>
                <a:rPr lang="fr-FR" sz="1400" smtClean="0">
                  <a:solidFill>
                    <a:schemeClr val="accent2"/>
                  </a:solidFill>
                </a:rPr>
                <a:t>Placebo (n=18)</a:t>
              </a:r>
              <a:endParaRPr lang="fr-FR" sz="1400">
                <a:solidFill>
                  <a:schemeClr val="accent2"/>
                </a:solidFill>
              </a:endParaRPr>
            </a:p>
          </p:txBody>
        </p:sp>
        <p:cxnSp>
          <p:nvCxnSpPr>
            <p:cNvPr id="44" name="Straight Connector 43"/>
            <p:cNvCxnSpPr/>
            <p:nvPr/>
          </p:nvCxnSpPr>
          <p:spPr>
            <a:xfrm>
              <a:off x="703402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3402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Freeform 45"/>
            <p:cNvSpPr>
              <a:spLocks/>
            </p:cNvSpPr>
            <p:nvPr/>
          </p:nvSpPr>
          <p:spPr bwMode="auto">
            <a:xfrm>
              <a:off x="541530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7" name="Line 6"/>
            <p:cNvSpPr>
              <a:spLocks noChangeShapeType="1"/>
            </p:cNvSpPr>
            <p:nvPr/>
          </p:nvSpPr>
          <p:spPr bwMode="auto">
            <a:xfrm>
              <a:off x="5339051" y="407953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8" name="Line 7"/>
            <p:cNvSpPr>
              <a:spLocks noChangeShapeType="1"/>
            </p:cNvSpPr>
            <p:nvPr/>
          </p:nvSpPr>
          <p:spPr bwMode="auto">
            <a:xfrm>
              <a:off x="5339051" y="438559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49" name="Line 8"/>
            <p:cNvSpPr>
              <a:spLocks noChangeShapeType="1"/>
            </p:cNvSpPr>
            <p:nvPr/>
          </p:nvSpPr>
          <p:spPr bwMode="auto">
            <a:xfrm>
              <a:off x="5339051" y="469165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0" name="Line 9"/>
            <p:cNvSpPr>
              <a:spLocks noChangeShapeType="1"/>
            </p:cNvSpPr>
            <p:nvPr/>
          </p:nvSpPr>
          <p:spPr bwMode="auto">
            <a:xfrm>
              <a:off x="5339051" y="499771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1" name="Line 10"/>
            <p:cNvSpPr>
              <a:spLocks noChangeShapeType="1"/>
            </p:cNvSpPr>
            <p:nvPr/>
          </p:nvSpPr>
          <p:spPr bwMode="auto">
            <a:xfrm>
              <a:off x="5339051" y="530376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2" name="Line 11"/>
            <p:cNvSpPr>
              <a:spLocks noChangeShapeType="1"/>
            </p:cNvSpPr>
            <p:nvPr/>
          </p:nvSpPr>
          <p:spPr bwMode="auto">
            <a:xfrm>
              <a:off x="5339051" y="5609824"/>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3" name="Line 12"/>
            <p:cNvSpPr>
              <a:spLocks noChangeShapeType="1"/>
            </p:cNvSpPr>
            <p:nvPr/>
          </p:nvSpPr>
          <p:spPr bwMode="auto">
            <a:xfrm>
              <a:off x="7052063"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4" name="Line 13"/>
            <p:cNvSpPr>
              <a:spLocks noChangeShapeType="1"/>
            </p:cNvSpPr>
            <p:nvPr/>
          </p:nvSpPr>
          <p:spPr bwMode="auto">
            <a:xfrm>
              <a:off x="672846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5" name="Line 15"/>
            <p:cNvSpPr>
              <a:spLocks noChangeShapeType="1"/>
            </p:cNvSpPr>
            <p:nvPr/>
          </p:nvSpPr>
          <p:spPr bwMode="auto">
            <a:xfrm>
              <a:off x="738436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6" name="Line 17"/>
            <p:cNvSpPr>
              <a:spLocks noChangeShapeType="1"/>
            </p:cNvSpPr>
            <p:nvPr/>
          </p:nvSpPr>
          <p:spPr bwMode="auto">
            <a:xfrm>
              <a:off x="8690054"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7" name="Line 18"/>
            <p:cNvSpPr>
              <a:spLocks noChangeShapeType="1"/>
            </p:cNvSpPr>
            <p:nvPr/>
          </p:nvSpPr>
          <p:spPr bwMode="auto">
            <a:xfrm>
              <a:off x="6397250"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8" name="Line 19"/>
            <p:cNvSpPr>
              <a:spLocks noChangeShapeType="1"/>
            </p:cNvSpPr>
            <p:nvPr/>
          </p:nvSpPr>
          <p:spPr bwMode="auto">
            <a:xfrm>
              <a:off x="6073928"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59" name="Line 20"/>
            <p:cNvSpPr>
              <a:spLocks noChangeShapeType="1"/>
            </p:cNvSpPr>
            <p:nvPr/>
          </p:nvSpPr>
          <p:spPr bwMode="auto">
            <a:xfrm>
              <a:off x="5754142"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0" name="Line 21"/>
            <p:cNvSpPr>
              <a:spLocks noChangeShapeType="1"/>
            </p:cNvSpPr>
            <p:nvPr/>
          </p:nvSpPr>
          <p:spPr bwMode="auto">
            <a:xfrm>
              <a:off x="5415305"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1" name="TextBox 60"/>
            <p:cNvSpPr txBox="1"/>
            <p:nvPr/>
          </p:nvSpPr>
          <p:spPr>
            <a:xfrm rot="16200000">
              <a:off x="4547123" y="4695197"/>
              <a:ext cx="703463" cy="307777"/>
            </a:xfrm>
            <a:prstGeom prst="rect">
              <a:avLst/>
            </a:prstGeom>
            <a:noFill/>
          </p:spPr>
          <p:txBody>
            <a:bodyPr wrap="none" rtlCol="0">
              <a:spAutoFit/>
            </a:bodyPr>
            <a:lstStyle/>
            <a:p>
              <a:pPr algn="ctr" fontAlgn="base">
                <a:spcBef>
                  <a:spcPct val="0"/>
                </a:spcBef>
                <a:spcAft>
                  <a:spcPct val="0"/>
                </a:spcAft>
              </a:pPr>
              <a:r>
                <a:rPr lang="fr-FR" sz="1400" dirty="0" smtClean="0"/>
                <a:t>SG, %</a:t>
              </a:r>
              <a:endParaRPr lang="fr-FR" sz="1400" dirty="0"/>
            </a:p>
          </p:txBody>
        </p:sp>
        <p:sp>
          <p:nvSpPr>
            <p:cNvPr id="62" name="TextBox 61"/>
            <p:cNvSpPr txBox="1"/>
            <p:nvPr/>
          </p:nvSpPr>
          <p:spPr>
            <a:xfrm>
              <a:off x="4915283" y="3938760"/>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63" name="TextBox 62"/>
            <p:cNvSpPr txBox="1"/>
            <p:nvPr/>
          </p:nvSpPr>
          <p:spPr>
            <a:xfrm>
              <a:off x="5014669" y="4231212"/>
              <a:ext cx="383438" cy="307777"/>
            </a:xfrm>
            <a:prstGeom prst="rect">
              <a:avLst/>
            </a:prstGeom>
            <a:noFill/>
          </p:spPr>
          <p:txBody>
            <a:bodyPr wrap="none" rtlCol="0" anchor="ctr" anchorCtr="0">
              <a:spAutoFit/>
            </a:bodyPr>
            <a:lstStyle/>
            <a:p>
              <a:pPr algn="r"/>
              <a:r>
                <a:rPr lang="fr-FR" sz="1400" smtClean="0"/>
                <a:t>80</a:t>
              </a:r>
              <a:endParaRPr lang="fr-FR" sz="1400"/>
            </a:p>
          </p:txBody>
        </p:sp>
        <p:sp>
          <p:nvSpPr>
            <p:cNvPr id="64" name="TextBox 63"/>
            <p:cNvSpPr txBox="1"/>
            <p:nvPr/>
          </p:nvSpPr>
          <p:spPr>
            <a:xfrm>
              <a:off x="5014669" y="4537133"/>
              <a:ext cx="383438" cy="307777"/>
            </a:xfrm>
            <a:prstGeom prst="rect">
              <a:avLst/>
            </a:prstGeom>
            <a:noFill/>
          </p:spPr>
          <p:txBody>
            <a:bodyPr wrap="none" rtlCol="0" anchor="ctr" anchorCtr="0">
              <a:spAutoFit/>
            </a:bodyPr>
            <a:lstStyle/>
            <a:p>
              <a:pPr algn="r"/>
              <a:r>
                <a:rPr lang="fr-FR" sz="1400" smtClean="0"/>
                <a:t>60</a:t>
              </a:r>
              <a:endParaRPr lang="fr-FR" sz="1400"/>
            </a:p>
          </p:txBody>
        </p:sp>
        <p:sp>
          <p:nvSpPr>
            <p:cNvPr id="65" name="TextBox 64"/>
            <p:cNvSpPr txBox="1"/>
            <p:nvPr/>
          </p:nvSpPr>
          <p:spPr>
            <a:xfrm>
              <a:off x="5014669" y="4843054"/>
              <a:ext cx="383438" cy="307777"/>
            </a:xfrm>
            <a:prstGeom prst="rect">
              <a:avLst/>
            </a:prstGeom>
            <a:noFill/>
          </p:spPr>
          <p:txBody>
            <a:bodyPr wrap="none" rtlCol="0" anchor="ctr" anchorCtr="0">
              <a:spAutoFit/>
            </a:bodyPr>
            <a:lstStyle/>
            <a:p>
              <a:pPr algn="r"/>
              <a:r>
                <a:rPr lang="fr-FR" sz="1400" smtClean="0"/>
                <a:t>40</a:t>
              </a:r>
              <a:endParaRPr lang="fr-FR" sz="1400"/>
            </a:p>
          </p:txBody>
        </p:sp>
        <p:sp>
          <p:nvSpPr>
            <p:cNvPr id="66" name="TextBox 65"/>
            <p:cNvSpPr txBox="1"/>
            <p:nvPr/>
          </p:nvSpPr>
          <p:spPr>
            <a:xfrm>
              <a:off x="5014669" y="5148974"/>
              <a:ext cx="383438" cy="307777"/>
            </a:xfrm>
            <a:prstGeom prst="rect">
              <a:avLst/>
            </a:prstGeom>
            <a:noFill/>
          </p:spPr>
          <p:txBody>
            <a:bodyPr wrap="none" rtlCol="0" anchor="ctr" anchorCtr="0">
              <a:spAutoFit/>
            </a:bodyPr>
            <a:lstStyle/>
            <a:p>
              <a:pPr algn="r"/>
              <a:r>
                <a:rPr lang="fr-FR" sz="1400" smtClean="0"/>
                <a:t>20</a:t>
              </a:r>
              <a:endParaRPr lang="fr-FR" sz="1400"/>
            </a:p>
          </p:txBody>
        </p:sp>
        <p:sp>
          <p:nvSpPr>
            <p:cNvPr id="67" name="TextBox 66"/>
            <p:cNvSpPr txBox="1"/>
            <p:nvPr/>
          </p:nvSpPr>
          <p:spPr>
            <a:xfrm>
              <a:off x="5114055" y="5454895"/>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68" name="TextBox 67"/>
            <p:cNvSpPr txBox="1"/>
            <p:nvPr/>
          </p:nvSpPr>
          <p:spPr>
            <a:xfrm>
              <a:off x="5277442" y="5644157"/>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69" name="TextBox 68"/>
            <p:cNvSpPr txBox="1"/>
            <p:nvPr/>
          </p:nvSpPr>
          <p:spPr>
            <a:xfrm>
              <a:off x="5611848" y="5644157"/>
              <a:ext cx="284052" cy="307777"/>
            </a:xfrm>
            <a:prstGeom prst="rect">
              <a:avLst/>
            </a:prstGeom>
            <a:noFill/>
          </p:spPr>
          <p:txBody>
            <a:bodyPr wrap="none" rtlCol="0" anchor="t" anchorCtr="0">
              <a:spAutoFit/>
            </a:bodyPr>
            <a:lstStyle/>
            <a:p>
              <a:pPr algn="ctr"/>
              <a:r>
                <a:rPr lang="fr-FR" sz="1400" smtClean="0"/>
                <a:t>3</a:t>
              </a:r>
              <a:endParaRPr lang="fr-FR" sz="1400"/>
            </a:p>
          </p:txBody>
        </p:sp>
        <p:sp>
          <p:nvSpPr>
            <p:cNvPr id="70" name="TextBox 69"/>
            <p:cNvSpPr txBox="1"/>
            <p:nvPr/>
          </p:nvSpPr>
          <p:spPr>
            <a:xfrm>
              <a:off x="5933479" y="5644157"/>
              <a:ext cx="284052" cy="307777"/>
            </a:xfrm>
            <a:prstGeom prst="rect">
              <a:avLst/>
            </a:prstGeom>
            <a:noFill/>
          </p:spPr>
          <p:txBody>
            <a:bodyPr wrap="none" rtlCol="0" anchor="t" anchorCtr="0">
              <a:spAutoFit/>
            </a:bodyPr>
            <a:lstStyle/>
            <a:p>
              <a:pPr algn="ctr"/>
              <a:r>
                <a:rPr lang="fr-FR" sz="1400" smtClean="0"/>
                <a:t>6</a:t>
              </a:r>
              <a:endParaRPr lang="fr-FR" sz="1400"/>
            </a:p>
          </p:txBody>
        </p:sp>
        <p:sp>
          <p:nvSpPr>
            <p:cNvPr id="71" name="TextBox 70"/>
            <p:cNvSpPr txBox="1"/>
            <p:nvPr/>
          </p:nvSpPr>
          <p:spPr>
            <a:xfrm>
              <a:off x="6262730" y="5644157"/>
              <a:ext cx="284052" cy="307777"/>
            </a:xfrm>
            <a:prstGeom prst="rect">
              <a:avLst/>
            </a:prstGeom>
            <a:noFill/>
          </p:spPr>
          <p:txBody>
            <a:bodyPr wrap="none" rtlCol="0" anchor="t" anchorCtr="0">
              <a:spAutoFit/>
            </a:bodyPr>
            <a:lstStyle/>
            <a:p>
              <a:pPr algn="ctr"/>
              <a:r>
                <a:rPr lang="fr-FR" sz="1400" smtClean="0"/>
                <a:t>9</a:t>
              </a:r>
              <a:endParaRPr lang="fr-FR" sz="1400"/>
            </a:p>
          </p:txBody>
        </p:sp>
        <p:sp>
          <p:nvSpPr>
            <p:cNvPr id="72" name="TextBox 71"/>
            <p:cNvSpPr txBox="1"/>
            <p:nvPr/>
          </p:nvSpPr>
          <p:spPr>
            <a:xfrm>
              <a:off x="6533548" y="5644157"/>
              <a:ext cx="383438" cy="307777"/>
            </a:xfrm>
            <a:prstGeom prst="rect">
              <a:avLst/>
            </a:prstGeom>
            <a:noFill/>
          </p:spPr>
          <p:txBody>
            <a:bodyPr wrap="none" rtlCol="0" anchor="t" anchorCtr="0">
              <a:spAutoFit/>
            </a:bodyPr>
            <a:lstStyle/>
            <a:p>
              <a:pPr algn="ctr"/>
              <a:r>
                <a:rPr lang="fr-FR" sz="1400" smtClean="0"/>
                <a:t>12</a:t>
              </a:r>
              <a:endParaRPr lang="fr-FR" sz="1400"/>
            </a:p>
          </p:txBody>
        </p:sp>
        <p:sp>
          <p:nvSpPr>
            <p:cNvPr id="73" name="TextBox 72"/>
            <p:cNvSpPr txBox="1"/>
            <p:nvPr/>
          </p:nvSpPr>
          <p:spPr>
            <a:xfrm>
              <a:off x="6865263" y="5644157"/>
              <a:ext cx="383438" cy="307777"/>
            </a:xfrm>
            <a:prstGeom prst="rect">
              <a:avLst/>
            </a:prstGeom>
            <a:noFill/>
          </p:spPr>
          <p:txBody>
            <a:bodyPr wrap="none" rtlCol="0" anchor="t" anchorCtr="0">
              <a:spAutoFit/>
            </a:bodyPr>
            <a:lstStyle/>
            <a:p>
              <a:pPr algn="ctr"/>
              <a:r>
                <a:rPr lang="fr-FR" sz="1400" smtClean="0"/>
                <a:t>15</a:t>
              </a:r>
              <a:endParaRPr lang="fr-FR" sz="1400"/>
            </a:p>
          </p:txBody>
        </p:sp>
        <p:sp>
          <p:nvSpPr>
            <p:cNvPr id="74" name="TextBox 73"/>
            <p:cNvSpPr txBox="1"/>
            <p:nvPr/>
          </p:nvSpPr>
          <p:spPr>
            <a:xfrm>
              <a:off x="7195860" y="5644157"/>
              <a:ext cx="383438" cy="307777"/>
            </a:xfrm>
            <a:prstGeom prst="rect">
              <a:avLst/>
            </a:prstGeom>
            <a:noFill/>
          </p:spPr>
          <p:txBody>
            <a:bodyPr wrap="none" rtlCol="0" anchor="t" anchorCtr="0">
              <a:spAutoFit/>
            </a:bodyPr>
            <a:lstStyle/>
            <a:p>
              <a:pPr algn="ctr"/>
              <a:r>
                <a:rPr lang="fr-FR" sz="1400" smtClean="0"/>
                <a:t>18</a:t>
              </a:r>
              <a:endParaRPr lang="fr-FR" sz="1400"/>
            </a:p>
          </p:txBody>
        </p:sp>
        <p:grpSp>
          <p:nvGrpSpPr>
            <p:cNvPr id="75" name="Group 74"/>
            <p:cNvGrpSpPr/>
            <p:nvPr/>
          </p:nvGrpSpPr>
          <p:grpSpPr>
            <a:xfrm>
              <a:off x="7518837" y="5609824"/>
              <a:ext cx="383438" cy="342110"/>
              <a:chOff x="3185447" y="3659747"/>
              <a:chExt cx="383438" cy="342110"/>
            </a:xfrm>
          </p:grpSpPr>
          <p:sp>
            <p:nvSpPr>
              <p:cNvPr id="88"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9" name="TextBox 88"/>
              <p:cNvSpPr txBox="1"/>
              <p:nvPr/>
            </p:nvSpPr>
            <p:spPr>
              <a:xfrm>
                <a:off x="3185447" y="3694080"/>
                <a:ext cx="383438" cy="307777"/>
              </a:xfrm>
              <a:prstGeom prst="rect">
                <a:avLst/>
              </a:prstGeom>
              <a:noFill/>
            </p:spPr>
            <p:txBody>
              <a:bodyPr wrap="none" rtlCol="0" anchor="t" anchorCtr="0">
                <a:spAutoFit/>
              </a:bodyPr>
              <a:lstStyle/>
              <a:p>
                <a:pPr algn="ctr"/>
                <a:r>
                  <a:rPr lang="fr-FR" sz="1400" smtClean="0"/>
                  <a:t>21</a:t>
                </a:r>
                <a:endParaRPr lang="fr-FR" sz="1400"/>
              </a:p>
            </p:txBody>
          </p:sp>
        </p:grpSp>
        <p:sp>
          <p:nvSpPr>
            <p:cNvPr id="76" name="TextBox 75"/>
            <p:cNvSpPr txBox="1"/>
            <p:nvPr/>
          </p:nvSpPr>
          <p:spPr>
            <a:xfrm>
              <a:off x="8500942" y="5644157"/>
              <a:ext cx="383438" cy="307777"/>
            </a:xfrm>
            <a:prstGeom prst="rect">
              <a:avLst/>
            </a:prstGeom>
            <a:noFill/>
          </p:spPr>
          <p:txBody>
            <a:bodyPr wrap="none" rtlCol="0" anchor="t" anchorCtr="0">
              <a:spAutoFit/>
            </a:bodyPr>
            <a:lstStyle/>
            <a:p>
              <a:pPr algn="ctr"/>
              <a:r>
                <a:rPr lang="fr-FR" sz="1400" smtClean="0"/>
                <a:t>30</a:t>
              </a:r>
              <a:endParaRPr lang="fr-FR" sz="1400"/>
            </a:p>
          </p:txBody>
        </p:sp>
        <p:grpSp>
          <p:nvGrpSpPr>
            <p:cNvPr id="77" name="Group 76"/>
            <p:cNvGrpSpPr/>
            <p:nvPr/>
          </p:nvGrpSpPr>
          <p:grpSpPr>
            <a:xfrm>
              <a:off x="7842687" y="5609824"/>
              <a:ext cx="383438" cy="342110"/>
              <a:chOff x="3185447" y="3659747"/>
              <a:chExt cx="383438" cy="342110"/>
            </a:xfrm>
          </p:grpSpPr>
          <p:sp>
            <p:nvSpPr>
              <p:cNvPr id="86"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7" name="TextBox 86"/>
              <p:cNvSpPr txBox="1"/>
              <p:nvPr/>
            </p:nvSpPr>
            <p:spPr>
              <a:xfrm>
                <a:off x="3185447" y="3694080"/>
                <a:ext cx="383438" cy="307777"/>
              </a:xfrm>
              <a:prstGeom prst="rect">
                <a:avLst/>
              </a:prstGeom>
              <a:noFill/>
            </p:spPr>
            <p:txBody>
              <a:bodyPr wrap="none" rtlCol="0" anchor="t" anchorCtr="0">
                <a:spAutoFit/>
              </a:bodyPr>
              <a:lstStyle/>
              <a:p>
                <a:pPr algn="ctr"/>
                <a:r>
                  <a:rPr lang="fr-FR" sz="1400" smtClean="0"/>
                  <a:t>24</a:t>
                </a:r>
                <a:endParaRPr lang="fr-FR" sz="1400"/>
              </a:p>
            </p:txBody>
          </p:sp>
        </p:grpSp>
        <p:grpSp>
          <p:nvGrpSpPr>
            <p:cNvPr id="78" name="Group 77"/>
            <p:cNvGrpSpPr/>
            <p:nvPr/>
          </p:nvGrpSpPr>
          <p:grpSpPr>
            <a:xfrm>
              <a:off x="8181777" y="5609824"/>
              <a:ext cx="383438" cy="342110"/>
              <a:chOff x="3185447" y="3659747"/>
              <a:chExt cx="383438" cy="342110"/>
            </a:xfrm>
          </p:grpSpPr>
          <p:sp>
            <p:nvSpPr>
              <p:cNvPr id="84"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5" name="TextBox 84"/>
              <p:cNvSpPr txBox="1"/>
              <p:nvPr/>
            </p:nvSpPr>
            <p:spPr>
              <a:xfrm>
                <a:off x="3185447" y="3694080"/>
                <a:ext cx="383438" cy="307777"/>
              </a:xfrm>
              <a:prstGeom prst="rect">
                <a:avLst/>
              </a:prstGeom>
              <a:noFill/>
            </p:spPr>
            <p:txBody>
              <a:bodyPr wrap="none" rtlCol="0" anchor="t" anchorCtr="0">
                <a:spAutoFit/>
              </a:bodyPr>
              <a:lstStyle/>
              <a:p>
                <a:pPr algn="ctr"/>
                <a:r>
                  <a:rPr lang="fr-FR" sz="1400" smtClean="0"/>
                  <a:t>27</a:t>
                </a:r>
                <a:endParaRPr lang="fr-FR" sz="1400"/>
              </a:p>
            </p:txBody>
          </p:sp>
        </p:grpSp>
        <p:sp>
          <p:nvSpPr>
            <p:cNvPr id="79" name="TextBox 78"/>
            <p:cNvSpPr txBox="1"/>
            <p:nvPr/>
          </p:nvSpPr>
          <p:spPr>
            <a:xfrm>
              <a:off x="6283068" y="3959849"/>
              <a:ext cx="1541445" cy="307777"/>
            </a:xfrm>
            <a:prstGeom prst="rect">
              <a:avLst/>
            </a:prstGeom>
            <a:noFill/>
          </p:spPr>
          <p:txBody>
            <a:bodyPr wrap="none" rtlCol="0">
              <a:spAutoFit/>
            </a:bodyPr>
            <a:lstStyle/>
            <a:p>
              <a:pPr algn="ctr"/>
              <a:r>
                <a:rPr lang="fr-FR" sz="1400" b="1" dirty="0" smtClean="0"/>
                <a:t>Autres patients</a:t>
              </a:r>
              <a:endParaRPr lang="fr-FR" sz="1400" b="1" dirty="0"/>
            </a:p>
          </p:txBody>
        </p:sp>
        <p:sp>
          <p:nvSpPr>
            <p:cNvPr id="80" name="TextBox 79"/>
            <p:cNvSpPr txBox="1"/>
            <p:nvPr/>
          </p:nvSpPr>
          <p:spPr>
            <a:xfrm>
              <a:off x="7256983" y="4321689"/>
              <a:ext cx="1701107" cy="523220"/>
            </a:xfrm>
            <a:prstGeom prst="rect">
              <a:avLst/>
            </a:prstGeom>
            <a:noFill/>
          </p:spPr>
          <p:txBody>
            <a:bodyPr wrap="none" rtlCol="0">
              <a:spAutoFit/>
            </a:bodyPr>
            <a:lstStyle/>
            <a:p>
              <a:r>
                <a:rPr lang="fr-FR" sz="1400" smtClean="0">
                  <a:solidFill>
                    <a:schemeClr val="accent3"/>
                  </a:solidFill>
                </a:rPr>
                <a:t>Nivolumab (n=297)</a:t>
              </a:r>
            </a:p>
            <a:p>
              <a:r>
                <a:rPr lang="fr-FR" sz="1400" smtClean="0">
                  <a:solidFill>
                    <a:schemeClr val="accent2"/>
                  </a:solidFill>
                </a:rPr>
                <a:t>Placebo (n=142)</a:t>
              </a:r>
              <a:endParaRPr lang="fr-FR" sz="1400">
                <a:solidFill>
                  <a:schemeClr val="accent2"/>
                </a:solidFill>
              </a:endParaRPr>
            </a:p>
          </p:txBody>
        </p:sp>
        <p:cxnSp>
          <p:nvCxnSpPr>
            <p:cNvPr id="81" name="Straight Connector 80"/>
            <p:cNvCxnSpPr/>
            <p:nvPr/>
          </p:nvCxnSpPr>
          <p:spPr>
            <a:xfrm>
              <a:off x="703402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3402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781826" y="5891659"/>
              <a:ext cx="563726" cy="307777"/>
            </a:xfrm>
            <a:prstGeom prst="rect">
              <a:avLst/>
            </a:prstGeom>
            <a:noFill/>
          </p:spPr>
          <p:txBody>
            <a:bodyPr wrap="none" rtlCol="0">
              <a:spAutoFit/>
            </a:bodyPr>
            <a:lstStyle/>
            <a:p>
              <a:pPr algn="ctr"/>
              <a:r>
                <a:rPr lang="fr-FR" sz="1400" smtClean="0"/>
                <a:t>Mois</a:t>
              </a:r>
              <a:endParaRPr lang="fr-FR" sz="1400"/>
            </a:p>
          </p:txBody>
        </p:sp>
      </p:grpSp>
      <p:grpSp>
        <p:nvGrpSpPr>
          <p:cNvPr id="96" name="Group 95"/>
          <p:cNvGrpSpPr/>
          <p:nvPr/>
        </p:nvGrpSpPr>
        <p:grpSpPr>
          <a:xfrm>
            <a:off x="337835" y="1988683"/>
            <a:ext cx="4213125" cy="4210753"/>
            <a:chOff x="337835" y="1988683"/>
            <a:chExt cx="4213125" cy="4210753"/>
          </a:xfrm>
        </p:grpSpPr>
        <p:sp>
          <p:nvSpPr>
            <p:cNvPr id="97" name="Freeform 96"/>
            <p:cNvSpPr>
              <a:spLocks/>
            </p:cNvSpPr>
            <p:nvPr/>
          </p:nvSpPr>
          <p:spPr bwMode="auto">
            <a:xfrm>
              <a:off x="100817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8" name="Line 6"/>
            <p:cNvSpPr>
              <a:spLocks noChangeShapeType="1"/>
            </p:cNvSpPr>
            <p:nvPr/>
          </p:nvSpPr>
          <p:spPr bwMode="auto">
            <a:xfrm>
              <a:off x="931921" y="2129462"/>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9" name="Line 7"/>
            <p:cNvSpPr>
              <a:spLocks noChangeShapeType="1"/>
            </p:cNvSpPr>
            <p:nvPr/>
          </p:nvSpPr>
          <p:spPr bwMode="auto">
            <a:xfrm>
              <a:off x="931921" y="243551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0" name="Line 8"/>
            <p:cNvSpPr>
              <a:spLocks noChangeShapeType="1"/>
            </p:cNvSpPr>
            <p:nvPr/>
          </p:nvSpPr>
          <p:spPr bwMode="auto">
            <a:xfrm>
              <a:off x="931921" y="274157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1" name="Line 9"/>
            <p:cNvSpPr>
              <a:spLocks noChangeShapeType="1"/>
            </p:cNvSpPr>
            <p:nvPr/>
          </p:nvSpPr>
          <p:spPr bwMode="auto">
            <a:xfrm>
              <a:off x="931921" y="304763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2" name="Line 10"/>
            <p:cNvSpPr>
              <a:spLocks noChangeShapeType="1"/>
            </p:cNvSpPr>
            <p:nvPr/>
          </p:nvSpPr>
          <p:spPr bwMode="auto">
            <a:xfrm>
              <a:off x="931921" y="335369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3" name="Line 11"/>
            <p:cNvSpPr>
              <a:spLocks noChangeShapeType="1"/>
            </p:cNvSpPr>
            <p:nvPr/>
          </p:nvSpPr>
          <p:spPr bwMode="auto">
            <a:xfrm>
              <a:off x="931921" y="365974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4" name="Line 12"/>
            <p:cNvSpPr>
              <a:spLocks noChangeShapeType="1"/>
            </p:cNvSpPr>
            <p:nvPr/>
          </p:nvSpPr>
          <p:spPr bwMode="auto">
            <a:xfrm>
              <a:off x="264493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5" name="Line 13"/>
            <p:cNvSpPr>
              <a:spLocks noChangeShapeType="1"/>
            </p:cNvSpPr>
            <p:nvPr/>
          </p:nvSpPr>
          <p:spPr bwMode="auto">
            <a:xfrm>
              <a:off x="232133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6" name="Line 15"/>
            <p:cNvSpPr>
              <a:spLocks noChangeShapeType="1"/>
            </p:cNvSpPr>
            <p:nvPr/>
          </p:nvSpPr>
          <p:spPr bwMode="auto">
            <a:xfrm>
              <a:off x="297723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7" name="Line 17"/>
            <p:cNvSpPr>
              <a:spLocks noChangeShapeType="1"/>
            </p:cNvSpPr>
            <p:nvPr/>
          </p:nvSpPr>
          <p:spPr bwMode="auto">
            <a:xfrm>
              <a:off x="4282924"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8" name="Line 18"/>
            <p:cNvSpPr>
              <a:spLocks noChangeShapeType="1"/>
            </p:cNvSpPr>
            <p:nvPr/>
          </p:nvSpPr>
          <p:spPr bwMode="auto">
            <a:xfrm>
              <a:off x="1990120"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9" name="Line 19"/>
            <p:cNvSpPr>
              <a:spLocks noChangeShapeType="1"/>
            </p:cNvSpPr>
            <p:nvPr/>
          </p:nvSpPr>
          <p:spPr bwMode="auto">
            <a:xfrm>
              <a:off x="1666798"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0" name="Line 20"/>
            <p:cNvSpPr>
              <a:spLocks noChangeShapeType="1"/>
            </p:cNvSpPr>
            <p:nvPr/>
          </p:nvSpPr>
          <p:spPr bwMode="auto">
            <a:xfrm>
              <a:off x="1347012"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1" name="Line 21"/>
            <p:cNvSpPr>
              <a:spLocks noChangeShapeType="1"/>
            </p:cNvSpPr>
            <p:nvPr/>
          </p:nvSpPr>
          <p:spPr bwMode="auto">
            <a:xfrm>
              <a:off x="1008175"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2" name="TextBox 111"/>
            <p:cNvSpPr txBox="1"/>
            <p:nvPr/>
          </p:nvSpPr>
          <p:spPr>
            <a:xfrm rot="16200000">
              <a:off x="94820" y="2758768"/>
              <a:ext cx="793807" cy="307777"/>
            </a:xfrm>
            <a:prstGeom prst="rect">
              <a:avLst/>
            </a:prstGeom>
            <a:noFill/>
          </p:spPr>
          <p:txBody>
            <a:bodyPr wrap="none" rtlCol="0">
              <a:spAutoFit/>
            </a:bodyPr>
            <a:lstStyle/>
            <a:p>
              <a:pPr algn="ctr" fontAlgn="base">
                <a:spcBef>
                  <a:spcPct val="0"/>
                </a:spcBef>
                <a:spcAft>
                  <a:spcPct val="0"/>
                </a:spcAft>
              </a:pPr>
              <a:r>
                <a:rPr lang="fr-FR" sz="1400" smtClean="0"/>
                <a:t>SSP, %</a:t>
              </a:r>
              <a:endParaRPr lang="fr-FR" sz="1400"/>
            </a:p>
          </p:txBody>
        </p:sp>
        <p:sp>
          <p:nvSpPr>
            <p:cNvPr id="113" name="TextBox 112"/>
            <p:cNvSpPr txBox="1"/>
            <p:nvPr/>
          </p:nvSpPr>
          <p:spPr>
            <a:xfrm>
              <a:off x="508153" y="1988683"/>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114" name="TextBox 113"/>
            <p:cNvSpPr txBox="1"/>
            <p:nvPr/>
          </p:nvSpPr>
          <p:spPr>
            <a:xfrm>
              <a:off x="607539" y="2281135"/>
              <a:ext cx="383438" cy="307777"/>
            </a:xfrm>
            <a:prstGeom prst="rect">
              <a:avLst/>
            </a:prstGeom>
            <a:noFill/>
          </p:spPr>
          <p:txBody>
            <a:bodyPr wrap="none" rtlCol="0" anchor="ctr" anchorCtr="0">
              <a:spAutoFit/>
            </a:bodyPr>
            <a:lstStyle/>
            <a:p>
              <a:pPr algn="r"/>
              <a:r>
                <a:rPr lang="fr-FR" sz="1400" smtClean="0"/>
                <a:t>80</a:t>
              </a:r>
              <a:endParaRPr lang="fr-FR" sz="1400"/>
            </a:p>
          </p:txBody>
        </p:sp>
        <p:sp>
          <p:nvSpPr>
            <p:cNvPr id="115" name="TextBox 114"/>
            <p:cNvSpPr txBox="1"/>
            <p:nvPr/>
          </p:nvSpPr>
          <p:spPr>
            <a:xfrm>
              <a:off x="607539" y="2587056"/>
              <a:ext cx="383438" cy="307777"/>
            </a:xfrm>
            <a:prstGeom prst="rect">
              <a:avLst/>
            </a:prstGeom>
            <a:noFill/>
          </p:spPr>
          <p:txBody>
            <a:bodyPr wrap="none" rtlCol="0" anchor="ctr" anchorCtr="0">
              <a:spAutoFit/>
            </a:bodyPr>
            <a:lstStyle/>
            <a:p>
              <a:pPr algn="r"/>
              <a:r>
                <a:rPr lang="fr-FR" sz="1400" smtClean="0"/>
                <a:t>60</a:t>
              </a:r>
              <a:endParaRPr lang="fr-FR" sz="1400"/>
            </a:p>
          </p:txBody>
        </p:sp>
        <p:sp>
          <p:nvSpPr>
            <p:cNvPr id="116" name="TextBox 115"/>
            <p:cNvSpPr txBox="1"/>
            <p:nvPr/>
          </p:nvSpPr>
          <p:spPr>
            <a:xfrm>
              <a:off x="607539" y="2892977"/>
              <a:ext cx="383438" cy="307777"/>
            </a:xfrm>
            <a:prstGeom prst="rect">
              <a:avLst/>
            </a:prstGeom>
            <a:noFill/>
          </p:spPr>
          <p:txBody>
            <a:bodyPr wrap="none" rtlCol="0" anchor="ctr" anchorCtr="0">
              <a:spAutoFit/>
            </a:bodyPr>
            <a:lstStyle/>
            <a:p>
              <a:pPr algn="r"/>
              <a:r>
                <a:rPr lang="fr-FR" sz="1400" smtClean="0"/>
                <a:t>40</a:t>
              </a:r>
              <a:endParaRPr lang="fr-FR" sz="1400"/>
            </a:p>
          </p:txBody>
        </p:sp>
        <p:sp>
          <p:nvSpPr>
            <p:cNvPr id="117" name="TextBox 116"/>
            <p:cNvSpPr txBox="1"/>
            <p:nvPr/>
          </p:nvSpPr>
          <p:spPr>
            <a:xfrm>
              <a:off x="607539" y="3198897"/>
              <a:ext cx="383438" cy="307777"/>
            </a:xfrm>
            <a:prstGeom prst="rect">
              <a:avLst/>
            </a:prstGeom>
            <a:noFill/>
          </p:spPr>
          <p:txBody>
            <a:bodyPr wrap="none" rtlCol="0" anchor="ctr" anchorCtr="0">
              <a:spAutoFit/>
            </a:bodyPr>
            <a:lstStyle/>
            <a:p>
              <a:pPr algn="r"/>
              <a:r>
                <a:rPr lang="fr-FR" sz="1400" smtClean="0"/>
                <a:t>20</a:t>
              </a:r>
              <a:endParaRPr lang="fr-FR" sz="1400"/>
            </a:p>
          </p:txBody>
        </p:sp>
        <p:sp>
          <p:nvSpPr>
            <p:cNvPr id="118" name="TextBox 117"/>
            <p:cNvSpPr txBox="1"/>
            <p:nvPr/>
          </p:nvSpPr>
          <p:spPr>
            <a:xfrm>
              <a:off x="706925" y="3504818"/>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119" name="TextBox 118"/>
            <p:cNvSpPr txBox="1"/>
            <p:nvPr/>
          </p:nvSpPr>
          <p:spPr>
            <a:xfrm>
              <a:off x="870312" y="3694080"/>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120" name="TextBox 119"/>
            <p:cNvSpPr txBox="1"/>
            <p:nvPr/>
          </p:nvSpPr>
          <p:spPr>
            <a:xfrm>
              <a:off x="1204718" y="3694080"/>
              <a:ext cx="284052" cy="307777"/>
            </a:xfrm>
            <a:prstGeom prst="rect">
              <a:avLst/>
            </a:prstGeom>
            <a:noFill/>
          </p:spPr>
          <p:txBody>
            <a:bodyPr wrap="none" rtlCol="0" anchor="t" anchorCtr="0">
              <a:spAutoFit/>
            </a:bodyPr>
            <a:lstStyle/>
            <a:p>
              <a:pPr algn="ctr"/>
              <a:r>
                <a:rPr lang="fr-FR" sz="1400" smtClean="0"/>
                <a:t>3</a:t>
              </a:r>
              <a:endParaRPr lang="fr-FR" sz="1400"/>
            </a:p>
          </p:txBody>
        </p:sp>
        <p:sp>
          <p:nvSpPr>
            <p:cNvPr id="121" name="TextBox 120"/>
            <p:cNvSpPr txBox="1"/>
            <p:nvPr/>
          </p:nvSpPr>
          <p:spPr>
            <a:xfrm>
              <a:off x="1526349" y="3694080"/>
              <a:ext cx="284052" cy="307777"/>
            </a:xfrm>
            <a:prstGeom prst="rect">
              <a:avLst/>
            </a:prstGeom>
            <a:noFill/>
          </p:spPr>
          <p:txBody>
            <a:bodyPr wrap="none" rtlCol="0" anchor="t" anchorCtr="0">
              <a:spAutoFit/>
            </a:bodyPr>
            <a:lstStyle/>
            <a:p>
              <a:pPr algn="ctr"/>
              <a:r>
                <a:rPr lang="fr-FR" sz="1400" smtClean="0"/>
                <a:t>6</a:t>
              </a:r>
              <a:endParaRPr lang="fr-FR" sz="1400"/>
            </a:p>
          </p:txBody>
        </p:sp>
        <p:sp>
          <p:nvSpPr>
            <p:cNvPr id="122" name="TextBox 121"/>
            <p:cNvSpPr txBox="1"/>
            <p:nvPr/>
          </p:nvSpPr>
          <p:spPr>
            <a:xfrm>
              <a:off x="1855600" y="3694080"/>
              <a:ext cx="284052" cy="307777"/>
            </a:xfrm>
            <a:prstGeom prst="rect">
              <a:avLst/>
            </a:prstGeom>
            <a:noFill/>
          </p:spPr>
          <p:txBody>
            <a:bodyPr wrap="none" rtlCol="0" anchor="t" anchorCtr="0">
              <a:spAutoFit/>
            </a:bodyPr>
            <a:lstStyle/>
            <a:p>
              <a:pPr algn="ctr"/>
              <a:r>
                <a:rPr lang="fr-FR" sz="1400" smtClean="0"/>
                <a:t>9</a:t>
              </a:r>
              <a:endParaRPr lang="fr-FR" sz="1400"/>
            </a:p>
          </p:txBody>
        </p:sp>
        <p:sp>
          <p:nvSpPr>
            <p:cNvPr id="123" name="TextBox 122"/>
            <p:cNvSpPr txBox="1"/>
            <p:nvPr/>
          </p:nvSpPr>
          <p:spPr>
            <a:xfrm>
              <a:off x="2126418" y="3694080"/>
              <a:ext cx="383438" cy="307777"/>
            </a:xfrm>
            <a:prstGeom prst="rect">
              <a:avLst/>
            </a:prstGeom>
            <a:noFill/>
          </p:spPr>
          <p:txBody>
            <a:bodyPr wrap="none" rtlCol="0" anchor="t" anchorCtr="0">
              <a:spAutoFit/>
            </a:bodyPr>
            <a:lstStyle/>
            <a:p>
              <a:pPr algn="ctr"/>
              <a:r>
                <a:rPr lang="fr-FR" sz="1400" smtClean="0"/>
                <a:t>12</a:t>
              </a:r>
              <a:endParaRPr lang="fr-FR" sz="1400"/>
            </a:p>
          </p:txBody>
        </p:sp>
        <p:sp>
          <p:nvSpPr>
            <p:cNvPr id="124" name="TextBox 123"/>
            <p:cNvSpPr txBox="1"/>
            <p:nvPr/>
          </p:nvSpPr>
          <p:spPr>
            <a:xfrm>
              <a:off x="2458133" y="3694080"/>
              <a:ext cx="383438" cy="307777"/>
            </a:xfrm>
            <a:prstGeom prst="rect">
              <a:avLst/>
            </a:prstGeom>
            <a:noFill/>
          </p:spPr>
          <p:txBody>
            <a:bodyPr wrap="none" rtlCol="0" anchor="t" anchorCtr="0">
              <a:spAutoFit/>
            </a:bodyPr>
            <a:lstStyle/>
            <a:p>
              <a:pPr algn="ctr"/>
              <a:r>
                <a:rPr lang="fr-FR" sz="1400" smtClean="0"/>
                <a:t>15</a:t>
              </a:r>
              <a:endParaRPr lang="fr-FR" sz="1400"/>
            </a:p>
          </p:txBody>
        </p:sp>
        <p:sp>
          <p:nvSpPr>
            <p:cNvPr id="125" name="TextBox 124"/>
            <p:cNvSpPr txBox="1"/>
            <p:nvPr/>
          </p:nvSpPr>
          <p:spPr>
            <a:xfrm>
              <a:off x="2788730" y="3694080"/>
              <a:ext cx="383438" cy="307777"/>
            </a:xfrm>
            <a:prstGeom prst="rect">
              <a:avLst/>
            </a:prstGeom>
            <a:noFill/>
          </p:spPr>
          <p:txBody>
            <a:bodyPr wrap="none" rtlCol="0" anchor="t" anchorCtr="0">
              <a:spAutoFit/>
            </a:bodyPr>
            <a:lstStyle/>
            <a:p>
              <a:pPr algn="ctr"/>
              <a:r>
                <a:rPr lang="fr-FR" sz="1400" smtClean="0"/>
                <a:t>18</a:t>
              </a:r>
              <a:endParaRPr lang="fr-FR" sz="1400"/>
            </a:p>
          </p:txBody>
        </p:sp>
        <p:grpSp>
          <p:nvGrpSpPr>
            <p:cNvPr id="126" name="Group 125"/>
            <p:cNvGrpSpPr/>
            <p:nvPr/>
          </p:nvGrpSpPr>
          <p:grpSpPr>
            <a:xfrm>
              <a:off x="3111707" y="3659747"/>
              <a:ext cx="383438" cy="342110"/>
              <a:chOff x="3185447" y="3659747"/>
              <a:chExt cx="383438" cy="342110"/>
            </a:xfrm>
          </p:grpSpPr>
          <p:sp>
            <p:nvSpPr>
              <p:cNvPr id="191"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2" name="TextBox 191"/>
              <p:cNvSpPr txBox="1"/>
              <p:nvPr/>
            </p:nvSpPr>
            <p:spPr>
              <a:xfrm>
                <a:off x="3185447" y="3694080"/>
                <a:ext cx="383438" cy="307777"/>
              </a:xfrm>
              <a:prstGeom prst="rect">
                <a:avLst/>
              </a:prstGeom>
              <a:noFill/>
            </p:spPr>
            <p:txBody>
              <a:bodyPr wrap="none" rtlCol="0" anchor="t" anchorCtr="0">
                <a:spAutoFit/>
              </a:bodyPr>
              <a:lstStyle/>
              <a:p>
                <a:pPr algn="ctr"/>
                <a:r>
                  <a:rPr lang="fr-FR" sz="1400" smtClean="0"/>
                  <a:t>21</a:t>
                </a:r>
                <a:endParaRPr lang="fr-FR" sz="1400"/>
              </a:p>
            </p:txBody>
          </p:sp>
        </p:grpSp>
        <p:sp>
          <p:nvSpPr>
            <p:cNvPr id="127" name="TextBox 126"/>
            <p:cNvSpPr txBox="1"/>
            <p:nvPr/>
          </p:nvSpPr>
          <p:spPr>
            <a:xfrm>
              <a:off x="4093812" y="3694080"/>
              <a:ext cx="383438" cy="307777"/>
            </a:xfrm>
            <a:prstGeom prst="rect">
              <a:avLst/>
            </a:prstGeom>
            <a:noFill/>
          </p:spPr>
          <p:txBody>
            <a:bodyPr wrap="none" rtlCol="0" anchor="t" anchorCtr="0">
              <a:spAutoFit/>
            </a:bodyPr>
            <a:lstStyle/>
            <a:p>
              <a:pPr algn="ctr"/>
              <a:r>
                <a:rPr lang="fr-FR" sz="1400" smtClean="0"/>
                <a:t>30</a:t>
              </a:r>
              <a:endParaRPr lang="fr-FR" sz="1400"/>
            </a:p>
          </p:txBody>
        </p:sp>
        <p:grpSp>
          <p:nvGrpSpPr>
            <p:cNvPr id="128" name="Group 127"/>
            <p:cNvGrpSpPr/>
            <p:nvPr/>
          </p:nvGrpSpPr>
          <p:grpSpPr>
            <a:xfrm>
              <a:off x="3435557" y="3659747"/>
              <a:ext cx="383438" cy="342110"/>
              <a:chOff x="3185447" y="3659747"/>
              <a:chExt cx="383438" cy="342110"/>
            </a:xfrm>
          </p:grpSpPr>
          <p:sp>
            <p:nvSpPr>
              <p:cNvPr id="189"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0" name="TextBox 189"/>
              <p:cNvSpPr txBox="1"/>
              <p:nvPr/>
            </p:nvSpPr>
            <p:spPr>
              <a:xfrm>
                <a:off x="3185447" y="3694080"/>
                <a:ext cx="383438" cy="307777"/>
              </a:xfrm>
              <a:prstGeom prst="rect">
                <a:avLst/>
              </a:prstGeom>
              <a:noFill/>
            </p:spPr>
            <p:txBody>
              <a:bodyPr wrap="none" rtlCol="0" anchor="t" anchorCtr="0">
                <a:spAutoFit/>
              </a:bodyPr>
              <a:lstStyle/>
              <a:p>
                <a:pPr algn="ctr"/>
                <a:r>
                  <a:rPr lang="fr-FR" sz="1400" smtClean="0"/>
                  <a:t>24</a:t>
                </a:r>
                <a:endParaRPr lang="fr-FR" sz="1400"/>
              </a:p>
            </p:txBody>
          </p:sp>
        </p:grpSp>
        <p:grpSp>
          <p:nvGrpSpPr>
            <p:cNvPr id="129" name="Group 128"/>
            <p:cNvGrpSpPr/>
            <p:nvPr/>
          </p:nvGrpSpPr>
          <p:grpSpPr>
            <a:xfrm>
              <a:off x="3774647" y="3659747"/>
              <a:ext cx="383438" cy="342110"/>
              <a:chOff x="3185447" y="3659747"/>
              <a:chExt cx="383438" cy="342110"/>
            </a:xfrm>
          </p:grpSpPr>
          <p:sp>
            <p:nvSpPr>
              <p:cNvPr id="187"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8" name="TextBox 187"/>
              <p:cNvSpPr txBox="1"/>
              <p:nvPr/>
            </p:nvSpPr>
            <p:spPr>
              <a:xfrm>
                <a:off x="3185447" y="3694080"/>
                <a:ext cx="383438" cy="307777"/>
              </a:xfrm>
              <a:prstGeom prst="rect">
                <a:avLst/>
              </a:prstGeom>
              <a:noFill/>
            </p:spPr>
            <p:txBody>
              <a:bodyPr wrap="none" rtlCol="0" anchor="t" anchorCtr="0">
                <a:spAutoFit/>
              </a:bodyPr>
              <a:lstStyle/>
              <a:p>
                <a:pPr algn="ctr"/>
                <a:r>
                  <a:rPr lang="fr-FR" sz="1400" smtClean="0"/>
                  <a:t>27</a:t>
                </a:r>
                <a:endParaRPr lang="fr-FR" sz="1400"/>
              </a:p>
            </p:txBody>
          </p:sp>
        </p:grpSp>
        <p:sp>
          <p:nvSpPr>
            <p:cNvPr id="130" name="TextBox 129"/>
            <p:cNvSpPr txBox="1"/>
            <p:nvPr/>
          </p:nvSpPr>
          <p:spPr>
            <a:xfrm>
              <a:off x="1509168" y="2009772"/>
              <a:ext cx="2274982" cy="307777"/>
            </a:xfrm>
            <a:prstGeom prst="rect">
              <a:avLst/>
            </a:prstGeom>
            <a:noFill/>
          </p:spPr>
          <p:txBody>
            <a:bodyPr wrap="none" rtlCol="0">
              <a:spAutoFit/>
            </a:bodyPr>
            <a:lstStyle/>
            <a:p>
              <a:pPr algn="ctr"/>
              <a:r>
                <a:rPr lang="fr-FR" sz="1400" b="1" dirty="0" smtClean="0"/>
                <a:t>Sodium bas + RNL élevé</a:t>
              </a:r>
              <a:endParaRPr lang="fr-FR" sz="1400" b="1" dirty="0"/>
            </a:p>
          </p:txBody>
        </p:sp>
        <p:sp>
          <p:nvSpPr>
            <p:cNvPr id="131" name="TextBox 130"/>
            <p:cNvSpPr txBox="1"/>
            <p:nvPr/>
          </p:nvSpPr>
          <p:spPr>
            <a:xfrm>
              <a:off x="2849853" y="2371612"/>
              <a:ext cx="1601721" cy="523220"/>
            </a:xfrm>
            <a:prstGeom prst="rect">
              <a:avLst/>
            </a:prstGeom>
            <a:noFill/>
          </p:spPr>
          <p:txBody>
            <a:bodyPr wrap="none" rtlCol="0">
              <a:spAutoFit/>
            </a:bodyPr>
            <a:lstStyle/>
            <a:p>
              <a:r>
                <a:rPr lang="fr-FR" sz="1400" smtClean="0">
                  <a:solidFill>
                    <a:schemeClr val="accent3"/>
                  </a:solidFill>
                </a:rPr>
                <a:t>Nivolumab (n=31)</a:t>
              </a:r>
            </a:p>
            <a:p>
              <a:r>
                <a:rPr lang="fr-FR" sz="1400" smtClean="0">
                  <a:solidFill>
                    <a:schemeClr val="accent2"/>
                  </a:solidFill>
                </a:rPr>
                <a:t>Placebo (n=18)</a:t>
              </a:r>
              <a:endParaRPr lang="fr-FR" sz="1400">
                <a:solidFill>
                  <a:schemeClr val="accent2"/>
                </a:solidFill>
              </a:endParaRPr>
            </a:p>
          </p:txBody>
        </p:sp>
        <p:cxnSp>
          <p:nvCxnSpPr>
            <p:cNvPr id="132" name="Straight Connector 131"/>
            <p:cNvCxnSpPr/>
            <p:nvPr/>
          </p:nvCxnSpPr>
          <p:spPr>
            <a:xfrm>
              <a:off x="262689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2689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Freeform 133"/>
            <p:cNvSpPr>
              <a:spLocks/>
            </p:cNvSpPr>
            <p:nvPr/>
          </p:nvSpPr>
          <p:spPr bwMode="auto">
            <a:xfrm>
              <a:off x="100817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5" name="Line 6"/>
            <p:cNvSpPr>
              <a:spLocks noChangeShapeType="1"/>
            </p:cNvSpPr>
            <p:nvPr/>
          </p:nvSpPr>
          <p:spPr bwMode="auto">
            <a:xfrm>
              <a:off x="931921" y="407953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6" name="Line 7"/>
            <p:cNvSpPr>
              <a:spLocks noChangeShapeType="1"/>
            </p:cNvSpPr>
            <p:nvPr/>
          </p:nvSpPr>
          <p:spPr bwMode="auto">
            <a:xfrm>
              <a:off x="931921" y="438559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7" name="Line 8"/>
            <p:cNvSpPr>
              <a:spLocks noChangeShapeType="1"/>
            </p:cNvSpPr>
            <p:nvPr/>
          </p:nvSpPr>
          <p:spPr bwMode="auto">
            <a:xfrm>
              <a:off x="931921" y="469165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8" name="Line 9"/>
            <p:cNvSpPr>
              <a:spLocks noChangeShapeType="1"/>
            </p:cNvSpPr>
            <p:nvPr/>
          </p:nvSpPr>
          <p:spPr bwMode="auto">
            <a:xfrm>
              <a:off x="931921" y="499771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9" name="Line 10"/>
            <p:cNvSpPr>
              <a:spLocks noChangeShapeType="1"/>
            </p:cNvSpPr>
            <p:nvPr/>
          </p:nvSpPr>
          <p:spPr bwMode="auto">
            <a:xfrm>
              <a:off x="931921" y="530376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0" name="Line 11"/>
            <p:cNvSpPr>
              <a:spLocks noChangeShapeType="1"/>
            </p:cNvSpPr>
            <p:nvPr/>
          </p:nvSpPr>
          <p:spPr bwMode="auto">
            <a:xfrm>
              <a:off x="931921" y="5609824"/>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1" name="Line 12"/>
            <p:cNvSpPr>
              <a:spLocks noChangeShapeType="1"/>
            </p:cNvSpPr>
            <p:nvPr/>
          </p:nvSpPr>
          <p:spPr bwMode="auto">
            <a:xfrm>
              <a:off x="2644933"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2" name="Line 13"/>
            <p:cNvSpPr>
              <a:spLocks noChangeShapeType="1"/>
            </p:cNvSpPr>
            <p:nvPr/>
          </p:nvSpPr>
          <p:spPr bwMode="auto">
            <a:xfrm>
              <a:off x="232133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3" name="Line 15"/>
            <p:cNvSpPr>
              <a:spLocks noChangeShapeType="1"/>
            </p:cNvSpPr>
            <p:nvPr/>
          </p:nvSpPr>
          <p:spPr bwMode="auto">
            <a:xfrm>
              <a:off x="297723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4" name="Line 17"/>
            <p:cNvSpPr>
              <a:spLocks noChangeShapeType="1"/>
            </p:cNvSpPr>
            <p:nvPr/>
          </p:nvSpPr>
          <p:spPr bwMode="auto">
            <a:xfrm>
              <a:off x="4282924"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5" name="Line 18"/>
            <p:cNvSpPr>
              <a:spLocks noChangeShapeType="1"/>
            </p:cNvSpPr>
            <p:nvPr/>
          </p:nvSpPr>
          <p:spPr bwMode="auto">
            <a:xfrm>
              <a:off x="1990120"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6" name="Line 19"/>
            <p:cNvSpPr>
              <a:spLocks noChangeShapeType="1"/>
            </p:cNvSpPr>
            <p:nvPr/>
          </p:nvSpPr>
          <p:spPr bwMode="auto">
            <a:xfrm>
              <a:off x="1666798"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7" name="Line 20"/>
            <p:cNvSpPr>
              <a:spLocks noChangeShapeType="1"/>
            </p:cNvSpPr>
            <p:nvPr/>
          </p:nvSpPr>
          <p:spPr bwMode="auto">
            <a:xfrm>
              <a:off x="1347012"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8" name="Line 21"/>
            <p:cNvSpPr>
              <a:spLocks noChangeShapeType="1"/>
            </p:cNvSpPr>
            <p:nvPr/>
          </p:nvSpPr>
          <p:spPr bwMode="auto">
            <a:xfrm>
              <a:off x="1008175"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9" name="TextBox 148"/>
            <p:cNvSpPr txBox="1"/>
            <p:nvPr/>
          </p:nvSpPr>
          <p:spPr>
            <a:xfrm rot="16200000">
              <a:off x="94821" y="4696343"/>
              <a:ext cx="793807" cy="307777"/>
            </a:xfrm>
            <a:prstGeom prst="rect">
              <a:avLst/>
            </a:prstGeom>
            <a:noFill/>
          </p:spPr>
          <p:txBody>
            <a:bodyPr wrap="none" rtlCol="0">
              <a:spAutoFit/>
            </a:bodyPr>
            <a:lstStyle/>
            <a:p>
              <a:pPr algn="ctr" fontAlgn="base">
                <a:spcBef>
                  <a:spcPct val="0"/>
                </a:spcBef>
                <a:spcAft>
                  <a:spcPct val="0"/>
                </a:spcAft>
              </a:pPr>
              <a:r>
                <a:rPr lang="fr-FR" sz="1400" smtClean="0"/>
                <a:t>SSP, %</a:t>
              </a:r>
              <a:endParaRPr lang="fr-FR" sz="1400"/>
            </a:p>
          </p:txBody>
        </p:sp>
        <p:sp>
          <p:nvSpPr>
            <p:cNvPr id="150" name="TextBox 149"/>
            <p:cNvSpPr txBox="1"/>
            <p:nvPr/>
          </p:nvSpPr>
          <p:spPr>
            <a:xfrm>
              <a:off x="508153" y="3938760"/>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151" name="TextBox 150"/>
            <p:cNvSpPr txBox="1"/>
            <p:nvPr/>
          </p:nvSpPr>
          <p:spPr>
            <a:xfrm>
              <a:off x="607539" y="4231212"/>
              <a:ext cx="383438" cy="307777"/>
            </a:xfrm>
            <a:prstGeom prst="rect">
              <a:avLst/>
            </a:prstGeom>
            <a:noFill/>
          </p:spPr>
          <p:txBody>
            <a:bodyPr wrap="none" rtlCol="0" anchor="ctr" anchorCtr="0">
              <a:spAutoFit/>
            </a:bodyPr>
            <a:lstStyle/>
            <a:p>
              <a:pPr algn="r"/>
              <a:r>
                <a:rPr lang="fr-FR" sz="1400" smtClean="0"/>
                <a:t>80</a:t>
              </a:r>
              <a:endParaRPr lang="fr-FR" sz="1400"/>
            </a:p>
          </p:txBody>
        </p:sp>
        <p:sp>
          <p:nvSpPr>
            <p:cNvPr id="152" name="TextBox 151"/>
            <p:cNvSpPr txBox="1"/>
            <p:nvPr/>
          </p:nvSpPr>
          <p:spPr>
            <a:xfrm>
              <a:off x="607539" y="4537133"/>
              <a:ext cx="383438" cy="307777"/>
            </a:xfrm>
            <a:prstGeom prst="rect">
              <a:avLst/>
            </a:prstGeom>
            <a:noFill/>
          </p:spPr>
          <p:txBody>
            <a:bodyPr wrap="none" rtlCol="0" anchor="ctr" anchorCtr="0">
              <a:spAutoFit/>
            </a:bodyPr>
            <a:lstStyle/>
            <a:p>
              <a:pPr algn="r"/>
              <a:r>
                <a:rPr lang="fr-FR" sz="1400" smtClean="0"/>
                <a:t>60</a:t>
              </a:r>
              <a:endParaRPr lang="fr-FR" sz="1400"/>
            </a:p>
          </p:txBody>
        </p:sp>
        <p:sp>
          <p:nvSpPr>
            <p:cNvPr id="153" name="TextBox 152"/>
            <p:cNvSpPr txBox="1"/>
            <p:nvPr/>
          </p:nvSpPr>
          <p:spPr>
            <a:xfrm>
              <a:off x="607539" y="4843054"/>
              <a:ext cx="383438" cy="307777"/>
            </a:xfrm>
            <a:prstGeom prst="rect">
              <a:avLst/>
            </a:prstGeom>
            <a:noFill/>
          </p:spPr>
          <p:txBody>
            <a:bodyPr wrap="none" rtlCol="0" anchor="ctr" anchorCtr="0">
              <a:spAutoFit/>
            </a:bodyPr>
            <a:lstStyle/>
            <a:p>
              <a:pPr algn="r"/>
              <a:r>
                <a:rPr lang="fr-FR" sz="1400" smtClean="0"/>
                <a:t>40</a:t>
              </a:r>
              <a:endParaRPr lang="fr-FR" sz="1400"/>
            </a:p>
          </p:txBody>
        </p:sp>
        <p:sp>
          <p:nvSpPr>
            <p:cNvPr id="154" name="TextBox 153"/>
            <p:cNvSpPr txBox="1"/>
            <p:nvPr/>
          </p:nvSpPr>
          <p:spPr>
            <a:xfrm>
              <a:off x="607539" y="5148974"/>
              <a:ext cx="383438" cy="307777"/>
            </a:xfrm>
            <a:prstGeom prst="rect">
              <a:avLst/>
            </a:prstGeom>
            <a:noFill/>
          </p:spPr>
          <p:txBody>
            <a:bodyPr wrap="none" rtlCol="0" anchor="ctr" anchorCtr="0">
              <a:spAutoFit/>
            </a:bodyPr>
            <a:lstStyle/>
            <a:p>
              <a:pPr algn="r"/>
              <a:r>
                <a:rPr lang="fr-FR" sz="1400" smtClean="0"/>
                <a:t>20</a:t>
              </a:r>
              <a:endParaRPr lang="fr-FR" sz="1400"/>
            </a:p>
          </p:txBody>
        </p:sp>
        <p:sp>
          <p:nvSpPr>
            <p:cNvPr id="155" name="TextBox 154"/>
            <p:cNvSpPr txBox="1"/>
            <p:nvPr/>
          </p:nvSpPr>
          <p:spPr>
            <a:xfrm>
              <a:off x="706925" y="5454895"/>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156" name="TextBox 155"/>
            <p:cNvSpPr txBox="1"/>
            <p:nvPr/>
          </p:nvSpPr>
          <p:spPr>
            <a:xfrm>
              <a:off x="870312" y="5644157"/>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157" name="TextBox 156"/>
            <p:cNvSpPr txBox="1"/>
            <p:nvPr/>
          </p:nvSpPr>
          <p:spPr>
            <a:xfrm>
              <a:off x="1204718" y="5644157"/>
              <a:ext cx="284052" cy="307777"/>
            </a:xfrm>
            <a:prstGeom prst="rect">
              <a:avLst/>
            </a:prstGeom>
            <a:noFill/>
          </p:spPr>
          <p:txBody>
            <a:bodyPr wrap="none" rtlCol="0" anchor="t" anchorCtr="0">
              <a:spAutoFit/>
            </a:bodyPr>
            <a:lstStyle/>
            <a:p>
              <a:pPr algn="ctr"/>
              <a:r>
                <a:rPr lang="fr-FR" sz="1400" smtClean="0"/>
                <a:t>3</a:t>
              </a:r>
              <a:endParaRPr lang="fr-FR" sz="1400"/>
            </a:p>
          </p:txBody>
        </p:sp>
        <p:sp>
          <p:nvSpPr>
            <p:cNvPr id="158" name="TextBox 157"/>
            <p:cNvSpPr txBox="1"/>
            <p:nvPr/>
          </p:nvSpPr>
          <p:spPr>
            <a:xfrm>
              <a:off x="1526349" y="5644157"/>
              <a:ext cx="284052" cy="307777"/>
            </a:xfrm>
            <a:prstGeom prst="rect">
              <a:avLst/>
            </a:prstGeom>
            <a:noFill/>
          </p:spPr>
          <p:txBody>
            <a:bodyPr wrap="none" rtlCol="0" anchor="t" anchorCtr="0">
              <a:spAutoFit/>
            </a:bodyPr>
            <a:lstStyle/>
            <a:p>
              <a:pPr algn="ctr"/>
              <a:r>
                <a:rPr lang="fr-FR" sz="1400" smtClean="0"/>
                <a:t>6</a:t>
              </a:r>
              <a:endParaRPr lang="fr-FR" sz="1400"/>
            </a:p>
          </p:txBody>
        </p:sp>
        <p:sp>
          <p:nvSpPr>
            <p:cNvPr id="159" name="TextBox 158"/>
            <p:cNvSpPr txBox="1"/>
            <p:nvPr/>
          </p:nvSpPr>
          <p:spPr>
            <a:xfrm>
              <a:off x="1855600" y="5644157"/>
              <a:ext cx="284052" cy="307777"/>
            </a:xfrm>
            <a:prstGeom prst="rect">
              <a:avLst/>
            </a:prstGeom>
            <a:noFill/>
          </p:spPr>
          <p:txBody>
            <a:bodyPr wrap="none" rtlCol="0" anchor="t" anchorCtr="0">
              <a:spAutoFit/>
            </a:bodyPr>
            <a:lstStyle/>
            <a:p>
              <a:pPr algn="ctr"/>
              <a:r>
                <a:rPr lang="fr-FR" sz="1400" smtClean="0"/>
                <a:t>9</a:t>
              </a:r>
              <a:endParaRPr lang="fr-FR" sz="1400"/>
            </a:p>
          </p:txBody>
        </p:sp>
        <p:sp>
          <p:nvSpPr>
            <p:cNvPr id="160" name="TextBox 159"/>
            <p:cNvSpPr txBox="1"/>
            <p:nvPr/>
          </p:nvSpPr>
          <p:spPr>
            <a:xfrm>
              <a:off x="2126418" y="5644157"/>
              <a:ext cx="383438" cy="307777"/>
            </a:xfrm>
            <a:prstGeom prst="rect">
              <a:avLst/>
            </a:prstGeom>
            <a:noFill/>
          </p:spPr>
          <p:txBody>
            <a:bodyPr wrap="none" rtlCol="0" anchor="t" anchorCtr="0">
              <a:spAutoFit/>
            </a:bodyPr>
            <a:lstStyle/>
            <a:p>
              <a:pPr algn="ctr"/>
              <a:r>
                <a:rPr lang="fr-FR" sz="1400" smtClean="0"/>
                <a:t>12</a:t>
              </a:r>
              <a:endParaRPr lang="fr-FR" sz="1400"/>
            </a:p>
          </p:txBody>
        </p:sp>
        <p:sp>
          <p:nvSpPr>
            <p:cNvPr id="161" name="TextBox 160"/>
            <p:cNvSpPr txBox="1"/>
            <p:nvPr/>
          </p:nvSpPr>
          <p:spPr>
            <a:xfrm>
              <a:off x="2458133" y="5644157"/>
              <a:ext cx="383438" cy="307777"/>
            </a:xfrm>
            <a:prstGeom prst="rect">
              <a:avLst/>
            </a:prstGeom>
            <a:noFill/>
          </p:spPr>
          <p:txBody>
            <a:bodyPr wrap="none" rtlCol="0" anchor="t" anchorCtr="0">
              <a:spAutoFit/>
            </a:bodyPr>
            <a:lstStyle/>
            <a:p>
              <a:pPr algn="ctr"/>
              <a:r>
                <a:rPr lang="fr-FR" sz="1400" smtClean="0"/>
                <a:t>15</a:t>
              </a:r>
              <a:endParaRPr lang="fr-FR" sz="1400"/>
            </a:p>
          </p:txBody>
        </p:sp>
        <p:sp>
          <p:nvSpPr>
            <p:cNvPr id="162" name="TextBox 161"/>
            <p:cNvSpPr txBox="1"/>
            <p:nvPr/>
          </p:nvSpPr>
          <p:spPr>
            <a:xfrm>
              <a:off x="2788730" y="5644157"/>
              <a:ext cx="383438" cy="307777"/>
            </a:xfrm>
            <a:prstGeom prst="rect">
              <a:avLst/>
            </a:prstGeom>
            <a:noFill/>
          </p:spPr>
          <p:txBody>
            <a:bodyPr wrap="none" rtlCol="0" anchor="t" anchorCtr="0">
              <a:spAutoFit/>
            </a:bodyPr>
            <a:lstStyle/>
            <a:p>
              <a:pPr algn="ctr"/>
              <a:r>
                <a:rPr lang="fr-FR" sz="1400" smtClean="0"/>
                <a:t>18</a:t>
              </a:r>
              <a:endParaRPr lang="fr-FR" sz="1400"/>
            </a:p>
          </p:txBody>
        </p:sp>
        <p:grpSp>
          <p:nvGrpSpPr>
            <p:cNvPr id="163" name="Group 162"/>
            <p:cNvGrpSpPr/>
            <p:nvPr/>
          </p:nvGrpSpPr>
          <p:grpSpPr>
            <a:xfrm>
              <a:off x="3111707" y="5609824"/>
              <a:ext cx="383438" cy="342110"/>
              <a:chOff x="3185447" y="3659747"/>
              <a:chExt cx="383438" cy="342110"/>
            </a:xfrm>
          </p:grpSpPr>
          <p:sp>
            <p:nvSpPr>
              <p:cNvPr id="185"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6" name="TextBox 185"/>
              <p:cNvSpPr txBox="1"/>
              <p:nvPr/>
            </p:nvSpPr>
            <p:spPr>
              <a:xfrm>
                <a:off x="3185447" y="3694080"/>
                <a:ext cx="383438" cy="307777"/>
              </a:xfrm>
              <a:prstGeom prst="rect">
                <a:avLst/>
              </a:prstGeom>
              <a:noFill/>
            </p:spPr>
            <p:txBody>
              <a:bodyPr wrap="none" rtlCol="0" anchor="t" anchorCtr="0">
                <a:spAutoFit/>
              </a:bodyPr>
              <a:lstStyle/>
              <a:p>
                <a:pPr algn="ctr"/>
                <a:r>
                  <a:rPr lang="fr-FR" sz="1400" smtClean="0"/>
                  <a:t>21</a:t>
                </a:r>
                <a:endParaRPr lang="fr-FR" sz="1400"/>
              </a:p>
            </p:txBody>
          </p:sp>
        </p:grpSp>
        <p:sp>
          <p:nvSpPr>
            <p:cNvPr id="164" name="TextBox 163"/>
            <p:cNvSpPr txBox="1"/>
            <p:nvPr/>
          </p:nvSpPr>
          <p:spPr>
            <a:xfrm>
              <a:off x="4093812" y="5644157"/>
              <a:ext cx="383438" cy="307777"/>
            </a:xfrm>
            <a:prstGeom prst="rect">
              <a:avLst/>
            </a:prstGeom>
            <a:noFill/>
          </p:spPr>
          <p:txBody>
            <a:bodyPr wrap="none" rtlCol="0" anchor="t" anchorCtr="0">
              <a:spAutoFit/>
            </a:bodyPr>
            <a:lstStyle/>
            <a:p>
              <a:pPr algn="ctr"/>
              <a:r>
                <a:rPr lang="fr-FR" sz="1400" smtClean="0"/>
                <a:t>30</a:t>
              </a:r>
              <a:endParaRPr lang="fr-FR" sz="1400"/>
            </a:p>
          </p:txBody>
        </p:sp>
        <p:grpSp>
          <p:nvGrpSpPr>
            <p:cNvPr id="165" name="Group 164"/>
            <p:cNvGrpSpPr/>
            <p:nvPr/>
          </p:nvGrpSpPr>
          <p:grpSpPr>
            <a:xfrm>
              <a:off x="3435557" y="5609824"/>
              <a:ext cx="383438" cy="342110"/>
              <a:chOff x="3185447" y="3659747"/>
              <a:chExt cx="383438" cy="342110"/>
            </a:xfrm>
          </p:grpSpPr>
          <p:sp>
            <p:nvSpPr>
              <p:cNvPr id="183"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4" name="TextBox 183"/>
              <p:cNvSpPr txBox="1"/>
              <p:nvPr/>
            </p:nvSpPr>
            <p:spPr>
              <a:xfrm>
                <a:off x="3185447" y="3694080"/>
                <a:ext cx="383438" cy="307777"/>
              </a:xfrm>
              <a:prstGeom prst="rect">
                <a:avLst/>
              </a:prstGeom>
              <a:noFill/>
            </p:spPr>
            <p:txBody>
              <a:bodyPr wrap="none" rtlCol="0" anchor="t" anchorCtr="0">
                <a:spAutoFit/>
              </a:bodyPr>
              <a:lstStyle/>
              <a:p>
                <a:pPr algn="ctr"/>
                <a:r>
                  <a:rPr lang="fr-FR" sz="1400" smtClean="0"/>
                  <a:t>24</a:t>
                </a:r>
                <a:endParaRPr lang="fr-FR" sz="1400"/>
              </a:p>
            </p:txBody>
          </p:sp>
        </p:grpSp>
        <p:grpSp>
          <p:nvGrpSpPr>
            <p:cNvPr id="166" name="Group 165"/>
            <p:cNvGrpSpPr/>
            <p:nvPr/>
          </p:nvGrpSpPr>
          <p:grpSpPr>
            <a:xfrm>
              <a:off x="3774647" y="5609824"/>
              <a:ext cx="383438" cy="342110"/>
              <a:chOff x="3185447" y="3659747"/>
              <a:chExt cx="383438" cy="342110"/>
            </a:xfrm>
          </p:grpSpPr>
          <p:sp>
            <p:nvSpPr>
              <p:cNvPr id="181"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2" name="TextBox 181"/>
              <p:cNvSpPr txBox="1"/>
              <p:nvPr/>
            </p:nvSpPr>
            <p:spPr>
              <a:xfrm>
                <a:off x="3185447" y="3694080"/>
                <a:ext cx="383438" cy="307777"/>
              </a:xfrm>
              <a:prstGeom prst="rect">
                <a:avLst/>
              </a:prstGeom>
              <a:noFill/>
            </p:spPr>
            <p:txBody>
              <a:bodyPr wrap="none" rtlCol="0" anchor="t" anchorCtr="0">
                <a:spAutoFit/>
              </a:bodyPr>
              <a:lstStyle/>
              <a:p>
                <a:pPr algn="ctr"/>
                <a:r>
                  <a:rPr lang="fr-FR" sz="1400" smtClean="0"/>
                  <a:t>27</a:t>
                </a:r>
                <a:endParaRPr lang="fr-FR" sz="1400"/>
              </a:p>
            </p:txBody>
          </p:sp>
        </p:grpSp>
        <p:sp>
          <p:nvSpPr>
            <p:cNvPr id="167" name="TextBox 166"/>
            <p:cNvSpPr txBox="1"/>
            <p:nvPr/>
          </p:nvSpPr>
          <p:spPr>
            <a:xfrm>
              <a:off x="1900878" y="3959849"/>
              <a:ext cx="1491564" cy="307777"/>
            </a:xfrm>
            <a:prstGeom prst="rect">
              <a:avLst/>
            </a:prstGeom>
            <a:noFill/>
          </p:spPr>
          <p:txBody>
            <a:bodyPr wrap="none" rtlCol="0">
              <a:spAutoFit/>
            </a:bodyPr>
            <a:lstStyle/>
            <a:p>
              <a:pPr algn="ctr"/>
              <a:r>
                <a:rPr lang="fr-FR" sz="1400" b="1" dirty="0" smtClean="0"/>
                <a:t>Autres patients</a:t>
              </a:r>
              <a:endParaRPr lang="fr-FR" sz="1400" b="1" dirty="0"/>
            </a:p>
          </p:txBody>
        </p:sp>
        <p:sp>
          <p:nvSpPr>
            <p:cNvPr id="168" name="TextBox 167"/>
            <p:cNvSpPr txBox="1"/>
            <p:nvPr/>
          </p:nvSpPr>
          <p:spPr>
            <a:xfrm>
              <a:off x="2849853" y="4321689"/>
              <a:ext cx="1701107" cy="523220"/>
            </a:xfrm>
            <a:prstGeom prst="rect">
              <a:avLst/>
            </a:prstGeom>
            <a:noFill/>
          </p:spPr>
          <p:txBody>
            <a:bodyPr wrap="none" rtlCol="0">
              <a:spAutoFit/>
            </a:bodyPr>
            <a:lstStyle/>
            <a:p>
              <a:r>
                <a:rPr lang="fr-FR" sz="1400" smtClean="0">
                  <a:solidFill>
                    <a:schemeClr val="accent3"/>
                  </a:solidFill>
                </a:rPr>
                <a:t>Nivolumab (n=297)</a:t>
              </a:r>
            </a:p>
            <a:p>
              <a:r>
                <a:rPr lang="fr-FR" sz="1400" smtClean="0">
                  <a:solidFill>
                    <a:schemeClr val="accent2"/>
                  </a:solidFill>
                </a:rPr>
                <a:t>Placebo (n=142)</a:t>
              </a:r>
              <a:endParaRPr lang="fr-FR" sz="1400">
                <a:solidFill>
                  <a:schemeClr val="accent2"/>
                </a:solidFill>
              </a:endParaRPr>
            </a:p>
          </p:txBody>
        </p:sp>
        <p:cxnSp>
          <p:nvCxnSpPr>
            <p:cNvPr id="169" name="Straight Connector 168"/>
            <p:cNvCxnSpPr/>
            <p:nvPr/>
          </p:nvCxnSpPr>
          <p:spPr>
            <a:xfrm>
              <a:off x="262689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2689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374696" y="5891659"/>
              <a:ext cx="563726" cy="307777"/>
            </a:xfrm>
            <a:prstGeom prst="rect">
              <a:avLst/>
            </a:prstGeom>
            <a:noFill/>
          </p:spPr>
          <p:txBody>
            <a:bodyPr wrap="none" rtlCol="0">
              <a:spAutoFit/>
            </a:bodyPr>
            <a:lstStyle/>
            <a:p>
              <a:pPr algn="ctr"/>
              <a:r>
                <a:rPr lang="fr-FR" sz="1400" smtClean="0"/>
                <a:t>Mois</a:t>
              </a:r>
              <a:endParaRPr lang="fr-FR" sz="1400"/>
            </a:p>
          </p:txBody>
        </p:sp>
        <p:sp>
          <p:nvSpPr>
            <p:cNvPr id="172" name="Freeform 2"/>
            <p:cNvSpPr>
              <a:spLocks/>
            </p:cNvSpPr>
            <p:nvPr/>
          </p:nvSpPr>
          <p:spPr bwMode="auto">
            <a:xfrm>
              <a:off x="1016097" y="2124140"/>
              <a:ext cx="612000" cy="1512000"/>
            </a:xfrm>
            <a:custGeom>
              <a:avLst/>
              <a:gdLst>
                <a:gd name="T0" fmla="*/ 51 w 51"/>
                <a:gd name="T1" fmla="*/ 119 h 119"/>
                <a:gd name="T2" fmla="*/ 51 w 51"/>
                <a:gd name="T3" fmla="*/ 114 h 119"/>
                <a:gd name="T4" fmla="*/ 38 w 51"/>
                <a:gd name="T5" fmla="*/ 114 h 119"/>
                <a:gd name="T6" fmla="*/ 38 w 51"/>
                <a:gd name="T7" fmla="*/ 109 h 119"/>
                <a:gd name="T8" fmla="*/ 23 w 51"/>
                <a:gd name="T9" fmla="*/ 109 h 119"/>
                <a:gd name="T10" fmla="*/ 23 w 51"/>
                <a:gd name="T11" fmla="*/ 105 h 119"/>
                <a:gd name="T12" fmla="*/ 22 w 51"/>
                <a:gd name="T13" fmla="*/ 105 h 119"/>
                <a:gd name="T14" fmla="*/ 22 w 51"/>
                <a:gd name="T15" fmla="*/ 100 h 119"/>
                <a:gd name="T16" fmla="*/ 19 w 51"/>
                <a:gd name="T17" fmla="*/ 100 h 119"/>
                <a:gd name="T18" fmla="*/ 19 w 51"/>
                <a:gd name="T19" fmla="*/ 95 h 119"/>
                <a:gd name="T20" fmla="*/ 13 w 51"/>
                <a:gd name="T21" fmla="*/ 95 h 119"/>
                <a:gd name="T22" fmla="*/ 13 w 51"/>
                <a:gd name="T23" fmla="*/ 65 h 119"/>
                <a:gd name="T24" fmla="*/ 12 w 51"/>
                <a:gd name="T25" fmla="*/ 65 h 119"/>
                <a:gd name="T26" fmla="*/ 12 w 51"/>
                <a:gd name="T27" fmla="*/ 25 h 119"/>
                <a:gd name="T28" fmla="*/ 11 w 51"/>
                <a:gd name="T29" fmla="*/ 25 h 119"/>
                <a:gd name="T30" fmla="*/ 11 w 51"/>
                <a:gd name="T31" fmla="*/ 20 h 119"/>
                <a:gd name="T32" fmla="*/ 9 w 51"/>
                <a:gd name="T33" fmla="*/ 20 h 119"/>
                <a:gd name="T34" fmla="*/ 9 w 51"/>
                <a:gd name="T35" fmla="*/ 15 h 119"/>
                <a:gd name="T36" fmla="*/ 8 w 51"/>
                <a:gd name="T37" fmla="*/ 15 h 119"/>
                <a:gd name="T38" fmla="*/ 8 w 51"/>
                <a:gd name="T39" fmla="*/ 11 h 119"/>
                <a:gd name="T40" fmla="*/ 5 w 51"/>
                <a:gd name="T41" fmla="*/ 11 h 119"/>
                <a:gd name="T42" fmla="*/ 5 w 51"/>
                <a:gd name="T43" fmla="*/ 0 h 119"/>
                <a:gd name="T44" fmla="*/ 0 w 5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19">
                  <a:moveTo>
                    <a:pt x="51" y="119"/>
                  </a:moveTo>
                  <a:lnTo>
                    <a:pt x="51" y="114"/>
                  </a:lnTo>
                  <a:lnTo>
                    <a:pt x="38" y="114"/>
                  </a:lnTo>
                  <a:lnTo>
                    <a:pt x="38" y="109"/>
                  </a:lnTo>
                  <a:lnTo>
                    <a:pt x="23" y="109"/>
                  </a:lnTo>
                  <a:lnTo>
                    <a:pt x="23" y="105"/>
                  </a:lnTo>
                  <a:lnTo>
                    <a:pt x="22" y="105"/>
                  </a:lnTo>
                  <a:lnTo>
                    <a:pt x="22" y="100"/>
                  </a:lnTo>
                  <a:lnTo>
                    <a:pt x="19" y="100"/>
                  </a:lnTo>
                  <a:lnTo>
                    <a:pt x="19" y="95"/>
                  </a:lnTo>
                  <a:lnTo>
                    <a:pt x="13" y="95"/>
                  </a:lnTo>
                  <a:lnTo>
                    <a:pt x="13" y="65"/>
                  </a:lnTo>
                  <a:lnTo>
                    <a:pt x="12" y="65"/>
                  </a:lnTo>
                  <a:lnTo>
                    <a:pt x="12" y="25"/>
                  </a:lnTo>
                  <a:lnTo>
                    <a:pt x="11" y="25"/>
                  </a:lnTo>
                  <a:lnTo>
                    <a:pt x="11" y="20"/>
                  </a:lnTo>
                  <a:lnTo>
                    <a:pt x="9" y="20"/>
                  </a:lnTo>
                  <a:lnTo>
                    <a:pt x="9" y="15"/>
                  </a:lnTo>
                  <a:lnTo>
                    <a:pt x="8" y="15"/>
                  </a:lnTo>
                  <a:lnTo>
                    <a:pt x="8" y="11"/>
                  </a:lnTo>
                  <a:lnTo>
                    <a:pt x="5" y="11"/>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3" name="Freeform 3"/>
            <p:cNvSpPr>
              <a:spLocks/>
            </p:cNvSpPr>
            <p:nvPr/>
          </p:nvSpPr>
          <p:spPr bwMode="auto">
            <a:xfrm>
              <a:off x="1016096" y="2124140"/>
              <a:ext cx="432000" cy="1512000"/>
            </a:xfrm>
            <a:custGeom>
              <a:avLst/>
              <a:gdLst>
                <a:gd name="T0" fmla="*/ 37 w 37"/>
                <a:gd name="T1" fmla="*/ 119 h 119"/>
                <a:gd name="T2" fmla="*/ 37 w 37"/>
                <a:gd name="T3" fmla="*/ 110 h 119"/>
                <a:gd name="T4" fmla="*/ 14 w 37"/>
                <a:gd name="T5" fmla="*/ 110 h 119"/>
                <a:gd name="T6" fmla="*/ 14 w 37"/>
                <a:gd name="T7" fmla="*/ 101 h 119"/>
                <a:gd name="T8" fmla="*/ 12 w 37"/>
                <a:gd name="T9" fmla="*/ 101 h 119"/>
                <a:gd name="T10" fmla="*/ 12 w 37"/>
                <a:gd name="T11" fmla="*/ 74 h 119"/>
                <a:gd name="T12" fmla="*/ 11 w 37"/>
                <a:gd name="T13" fmla="*/ 74 h 119"/>
                <a:gd name="T14" fmla="*/ 11 w 37"/>
                <a:gd name="T15" fmla="*/ 52 h 119"/>
                <a:gd name="T16" fmla="*/ 8 w 37"/>
                <a:gd name="T17" fmla="*/ 52 h 119"/>
                <a:gd name="T18" fmla="*/ 8 w 37"/>
                <a:gd name="T19" fmla="*/ 44 h 119"/>
                <a:gd name="T20" fmla="*/ 7 w 37"/>
                <a:gd name="T21" fmla="*/ 44 h 119"/>
                <a:gd name="T22" fmla="*/ 7 w 37"/>
                <a:gd name="T23" fmla="*/ 30 h 119"/>
                <a:gd name="T24" fmla="*/ 6 w 37"/>
                <a:gd name="T25" fmla="*/ 30 h 119"/>
                <a:gd name="T26" fmla="*/ 6 w 37"/>
                <a:gd name="T27" fmla="*/ 15 h 119"/>
                <a:gd name="T28" fmla="*/ 5 w 37"/>
                <a:gd name="T29" fmla="*/ 15 h 119"/>
                <a:gd name="T30" fmla="*/ 5 w 37"/>
                <a:gd name="T31" fmla="*/ 7 h 119"/>
                <a:gd name="T32" fmla="*/ 3 w 37"/>
                <a:gd name="T33" fmla="*/ 7 h 119"/>
                <a:gd name="T34" fmla="*/ 3 w 37"/>
                <a:gd name="T35" fmla="*/ 0 h 119"/>
                <a:gd name="T36" fmla="*/ 0 w 37"/>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9">
                  <a:moveTo>
                    <a:pt x="37" y="119"/>
                  </a:moveTo>
                  <a:lnTo>
                    <a:pt x="37" y="110"/>
                  </a:lnTo>
                  <a:lnTo>
                    <a:pt x="14" y="110"/>
                  </a:lnTo>
                  <a:lnTo>
                    <a:pt x="14" y="101"/>
                  </a:lnTo>
                  <a:lnTo>
                    <a:pt x="12" y="101"/>
                  </a:lnTo>
                  <a:lnTo>
                    <a:pt x="12" y="74"/>
                  </a:lnTo>
                  <a:lnTo>
                    <a:pt x="11" y="74"/>
                  </a:lnTo>
                  <a:lnTo>
                    <a:pt x="11" y="52"/>
                  </a:lnTo>
                  <a:lnTo>
                    <a:pt x="8" y="52"/>
                  </a:lnTo>
                  <a:lnTo>
                    <a:pt x="8" y="44"/>
                  </a:lnTo>
                  <a:lnTo>
                    <a:pt x="7" y="44"/>
                  </a:lnTo>
                  <a:lnTo>
                    <a:pt x="7" y="30"/>
                  </a:lnTo>
                  <a:lnTo>
                    <a:pt x="6" y="30"/>
                  </a:lnTo>
                  <a:lnTo>
                    <a:pt x="6" y="15"/>
                  </a:lnTo>
                  <a:lnTo>
                    <a:pt x="5" y="15"/>
                  </a:lnTo>
                  <a:lnTo>
                    <a:pt x="5" y="7"/>
                  </a:lnTo>
                  <a:lnTo>
                    <a:pt x="3" y="7"/>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4" name="Freeform 11"/>
            <p:cNvSpPr>
              <a:spLocks/>
            </p:cNvSpPr>
            <p:nvPr/>
          </p:nvSpPr>
          <p:spPr bwMode="auto">
            <a:xfrm>
              <a:off x="1017551" y="4078388"/>
              <a:ext cx="3218565" cy="1437158"/>
            </a:xfrm>
            <a:custGeom>
              <a:avLst/>
              <a:gdLst>
                <a:gd name="T0" fmla="*/ 209 w 258"/>
                <a:gd name="T1" fmla="*/ 111 h 111"/>
                <a:gd name="T2" fmla="*/ 186 w 258"/>
                <a:gd name="T3" fmla="*/ 110 h 111"/>
                <a:gd name="T4" fmla="*/ 156 w 258"/>
                <a:gd name="T5" fmla="*/ 108 h 111"/>
                <a:gd name="T6" fmla="*/ 141 w 258"/>
                <a:gd name="T7" fmla="*/ 107 h 111"/>
                <a:gd name="T8" fmla="*/ 132 w 258"/>
                <a:gd name="T9" fmla="*/ 106 h 111"/>
                <a:gd name="T10" fmla="*/ 122 w 258"/>
                <a:gd name="T11" fmla="*/ 105 h 111"/>
                <a:gd name="T12" fmla="*/ 113 w 258"/>
                <a:gd name="T13" fmla="*/ 103 h 111"/>
                <a:gd name="T14" fmla="*/ 106 w 258"/>
                <a:gd name="T15" fmla="*/ 102 h 111"/>
                <a:gd name="T16" fmla="*/ 98 w 258"/>
                <a:gd name="T17" fmla="*/ 101 h 111"/>
                <a:gd name="T18" fmla="*/ 94 w 258"/>
                <a:gd name="T19" fmla="*/ 99 h 111"/>
                <a:gd name="T20" fmla="*/ 83 w 258"/>
                <a:gd name="T21" fmla="*/ 99 h 111"/>
                <a:gd name="T22" fmla="*/ 79 w 258"/>
                <a:gd name="T23" fmla="*/ 98 h 111"/>
                <a:gd name="T24" fmla="*/ 76 w 258"/>
                <a:gd name="T25" fmla="*/ 97 h 111"/>
                <a:gd name="T26" fmla="*/ 70 w 258"/>
                <a:gd name="T27" fmla="*/ 96 h 111"/>
                <a:gd name="T28" fmla="*/ 67 w 258"/>
                <a:gd name="T29" fmla="*/ 95 h 111"/>
                <a:gd name="T30" fmla="*/ 63 w 258"/>
                <a:gd name="T31" fmla="*/ 93 h 111"/>
                <a:gd name="T32" fmla="*/ 56 w 258"/>
                <a:gd name="T33" fmla="*/ 91 h 111"/>
                <a:gd name="T34" fmla="*/ 52 w 258"/>
                <a:gd name="T35" fmla="*/ 90 h 111"/>
                <a:gd name="T36" fmla="*/ 49 w 258"/>
                <a:gd name="T37" fmla="*/ 89 h 111"/>
                <a:gd name="T38" fmla="*/ 46 w 258"/>
                <a:gd name="T39" fmla="*/ 86 h 111"/>
                <a:gd name="T40" fmla="*/ 38 w 258"/>
                <a:gd name="T41" fmla="*/ 85 h 111"/>
                <a:gd name="T42" fmla="*/ 36 w 258"/>
                <a:gd name="T43" fmla="*/ 83 h 111"/>
                <a:gd name="T44" fmla="*/ 33 w 258"/>
                <a:gd name="T45" fmla="*/ 80 h 111"/>
                <a:gd name="T46" fmla="*/ 28 w 258"/>
                <a:gd name="T47" fmla="*/ 77 h 111"/>
                <a:gd name="T48" fmla="*/ 25 w 258"/>
                <a:gd name="T49" fmla="*/ 73 h 111"/>
                <a:gd name="T50" fmla="*/ 25 w 258"/>
                <a:gd name="T51" fmla="*/ 66 h 111"/>
                <a:gd name="T52" fmla="*/ 24 w 258"/>
                <a:gd name="T53" fmla="*/ 63 h 111"/>
                <a:gd name="T54" fmla="*/ 21 w 258"/>
                <a:gd name="T55" fmla="*/ 61 h 111"/>
                <a:gd name="T56" fmla="*/ 17 w 258"/>
                <a:gd name="T57" fmla="*/ 59 h 111"/>
                <a:gd name="T58" fmla="*/ 15 w 258"/>
                <a:gd name="T59" fmla="*/ 49 h 111"/>
                <a:gd name="T60" fmla="*/ 14 w 258"/>
                <a:gd name="T61" fmla="*/ 40 h 111"/>
                <a:gd name="T62" fmla="*/ 12 w 258"/>
                <a:gd name="T63" fmla="*/ 19 h 111"/>
                <a:gd name="T64" fmla="*/ 11 w 258"/>
                <a:gd name="T65" fmla="*/ 15 h 111"/>
                <a:gd name="T66" fmla="*/ 10 w 258"/>
                <a:gd name="T67" fmla="*/ 12 h 111"/>
                <a:gd name="T68" fmla="*/ 9 w 258"/>
                <a:gd name="T69" fmla="*/ 9 h 111"/>
                <a:gd name="T70" fmla="*/ 7 w 258"/>
                <a:gd name="T71" fmla="*/ 6 h 111"/>
                <a:gd name="T72" fmla="*/ 6 w 258"/>
                <a:gd name="T73" fmla="*/ 5 h 111"/>
                <a:gd name="T74" fmla="*/ 4 w 258"/>
                <a:gd name="T75" fmla="*/ 3 h 111"/>
                <a:gd name="T76" fmla="*/ 3 w 258"/>
                <a:gd name="T7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11">
                  <a:moveTo>
                    <a:pt x="258" y="111"/>
                  </a:moveTo>
                  <a:lnTo>
                    <a:pt x="209" y="111"/>
                  </a:lnTo>
                  <a:lnTo>
                    <a:pt x="209" y="110"/>
                  </a:lnTo>
                  <a:lnTo>
                    <a:pt x="186" y="110"/>
                  </a:lnTo>
                  <a:lnTo>
                    <a:pt x="186" y="108"/>
                  </a:lnTo>
                  <a:lnTo>
                    <a:pt x="156" y="108"/>
                  </a:lnTo>
                  <a:lnTo>
                    <a:pt x="156" y="107"/>
                  </a:lnTo>
                  <a:lnTo>
                    <a:pt x="141" y="107"/>
                  </a:lnTo>
                  <a:lnTo>
                    <a:pt x="141" y="106"/>
                  </a:lnTo>
                  <a:lnTo>
                    <a:pt x="132" y="106"/>
                  </a:lnTo>
                  <a:lnTo>
                    <a:pt x="122" y="106"/>
                  </a:lnTo>
                  <a:lnTo>
                    <a:pt x="122" y="105"/>
                  </a:lnTo>
                  <a:lnTo>
                    <a:pt x="113" y="105"/>
                  </a:lnTo>
                  <a:lnTo>
                    <a:pt x="113" y="103"/>
                  </a:lnTo>
                  <a:lnTo>
                    <a:pt x="106" y="103"/>
                  </a:lnTo>
                  <a:lnTo>
                    <a:pt x="106" y="102"/>
                  </a:lnTo>
                  <a:lnTo>
                    <a:pt x="98" y="102"/>
                  </a:lnTo>
                  <a:lnTo>
                    <a:pt x="98" y="101"/>
                  </a:lnTo>
                  <a:lnTo>
                    <a:pt x="94" y="101"/>
                  </a:lnTo>
                  <a:lnTo>
                    <a:pt x="94" y="99"/>
                  </a:lnTo>
                  <a:lnTo>
                    <a:pt x="89" y="99"/>
                  </a:lnTo>
                  <a:lnTo>
                    <a:pt x="83" y="99"/>
                  </a:lnTo>
                  <a:lnTo>
                    <a:pt x="83" y="98"/>
                  </a:lnTo>
                  <a:lnTo>
                    <a:pt x="79" y="98"/>
                  </a:lnTo>
                  <a:lnTo>
                    <a:pt x="79" y="97"/>
                  </a:lnTo>
                  <a:lnTo>
                    <a:pt x="76" y="97"/>
                  </a:lnTo>
                  <a:lnTo>
                    <a:pt x="76" y="96"/>
                  </a:lnTo>
                  <a:lnTo>
                    <a:pt x="70" y="96"/>
                  </a:lnTo>
                  <a:lnTo>
                    <a:pt x="70" y="95"/>
                  </a:lnTo>
                  <a:lnTo>
                    <a:pt x="67" y="95"/>
                  </a:lnTo>
                  <a:lnTo>
                    <a:pt x="67" y="93"/>
                  </a:lnTo>
                  <a:lnTo>
                    <a:pt x="63" y="93"/>
                  </a:lnTo>
                  <a:lnTo>
                    <a:pt x="63" y="91"/>
                  </a:lnTo>
                  <a:lnTo>
                    <a:pt x="56" y="91"/>
                  </a:lnTo>
                  <a:lnTo>
                    <a:pt x="56" y="90"/>
                  </a:lnTo>
                  <a:lnTo>
                    <a:pt x="52" y="90"/>
                  </a:lnTo>
                  <a:lnTo>
                    <a:pt x="52" y="89"/>
                  </a:lnTo>
                  <a:lnTo>
                    <a:pt x="49" y="89"/>
                  </a:lnTo>
                  <a:lnTo>
                    <a:pt x="49" y="86"/>
                  </a:lnTo>
                  <a:lnTo>
                    <a:pt x="46" y="86"/>
                  </a:lnTo>
                  <a:lnTo>
                    <a:pt x="46" y="85"/>
                  </a:lnTo>
                  <a:lnTo>
                    <a:pt x="38" y="85"/>
                  </a:lnTo>
                  <a:lnTo>
                    <a:pt x="38" y="83"/>
                  </a:lnTo>
                  <a:lnTo>
                    <a:pt x="36" y="83"/>
                  </a:lnTo>
                  <a:lnTo>
                    <a:pt x="36" y="80"/>
                  </a:lnTo>
                  <a:lnTo>
                    <a:pt x="33" y="80"/>
                  </a:lnTo>
                  <a:lnTo>
                    <a:pt x="33" y="77"/>
                  </a:lnTo>
                  <a:lnTo>
                    <a:pt x="28" y="77"/>
                  </a:lnTo>
                  <a:lnTo>
                    <a:pt x="28" y="73"/>
                  </a:lnTo>
                  <a:lnTo>
                    <a:pt x="25" y="73"/>
                  </a:lnTo>
                  <a:lnTo>
                    <a:pt x="25" y="69"/>
                  </a:lnTo>
                  <a:lnTo>
                    <a:pt x="25" y="66"/>
                  </a:lnTo>
                  <a:lnTo>
                    <a:pt x="24" y="66"/>
                  </a:lnTo>
                  <a:lnTo>
                    <a:pt x="24" y="63"/>
                  </a:lnTo>
                  <a:lnTo>
                    <a:pt x="21" y="63"/>
                  </a:lnTo>
                  <a:lnTo>
                    <a:pt x="21" y="61"/>
                  </a:lnTo>
                  <a:lnTo>
                    <a:pt x="17" y="61"/>
                  </a:lnTo>
                  <a:lnTo>
                    <a:pt x="17" y="59"/>
                  </a:lnTo>
                  <a:lnTo>
                    <a:pt x="15" y="59"/>
                  </a:lnTo>
                  <a:lnTo>
                    <a:pt x="15" y="49"/>
                  </a:lnTo>
                  <a:lnTo>
                    <a:pt x="14" y="49"/>
                  </a:lnTo>
                  <a:lnTo>
                    <a:pt x="14" y="40"/>
                  </a:lnTo>
                  <a:lnTo>
                    <a:pt x="12" y="40"/>
                  </a:lnTo>
                  <a:lnTo>
                    <a:pt x="12" y="19"/>
                  </a:lnTo>
                  <a:lnTo>
                    <a:pt x="11" y="19"/>
                  </a:lnTo>
                  <a:lnTo>
                    <a:pt x="11" y="15"/>
                  </a:lnTo>
                  <a:lnTo>
                    <a:pt x="10" y="15"/>
                  </a:lnTo>
                  <a:lnTo>
                    <a:pt x="10" y="12"/>
                  </a:lnTo>
                  <a:lnTo>
                    <a:pt x="9" y="12"/>
                  </a:lnTo>
                  <a:lnTo>
                    <a:pt x="9" y="9"/>
                  </a:lnTo>
                  <a:lnTo>
                    <a:pt x="7" y="9"/>
                  </a:lnTo>
                  <a:lnTo>
                    <a:pt x="7" y="6"/>
                  </a:lnTo>
                  <a:lnTo>
                    <a:pt x="6" y="6"/>
                  </a:lnTo>
                  <a:lnTo>
                    <a:pt x="6" y="5"/>
                  </a:lnTo>
                  <a:lnTo>
                    <a:pt x="4" y="5"/>
                  </a:lnTo>
                  <a:lnTo>
                    <a:pt x="4" y="3"/>
                  </a:lnTo>
                  <a:lnTo>
                    <a:pt x="3" y="3"/>
                  </a:lnTo>
                  <a:lnTo>
                    <a:pt x="3"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5" name="Line 12"/>
            <p:cNvSpPr>
              <a:spLocks noChangeShapeType="1"/>
            </p:cNvSpPr>
            <p:nvPr/>
          </p:nvSpPr>
          <p:spPr bwMode="auto">
            <a:xfrm>
              <a:off x="391176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6" name="Line 13"/>
            <p:cNvSpPr>
              <a:spLocks noChangeShapeType="1"/>
            </p:cNvSpPr>
            <p:nvPr/>
          </p:nvSpPr>
          <p:spPr bwMode="auto">
            <a:xfrm>
              <a:off x="4036515"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7" name="Line 14"/>
            <p:cNvSpPr>
              <a:spLocks noChangeShapeType="1"/>
            </p:cNvSpPr>
            <p:nvPr/>
          </p:nvSpPr>
          <p:spPr bwMode="auto">
            <a:xfrm>
              <a:off x="3687213"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8" name="Line 15"/>
            <p:cNvSpPr>
              <a:spLocks noChangeShapeType="1"/>
            </p:cNvSpPr>
            <p:nvPr/>
          </p:nvSpPr>
          <p:spPr bwMode="auto">
            <a:xfrm>
              <a:off x="2951185" y="5437862"/>
              <a:ext cx="0" cy="64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9" name="Line 16"/>
            <p:cNvSpPr>
              <a:spLocks noChangeShapeType="1"/>
            </p:cNvSpPr>
            <p:nvPr/>
          </p:nvSpPr>
          <p:spPr bwMode="auto">
            <a:xfrm>
              <a:off x="383691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0" name="Freeform 17"/>
            <p:cNvSpPr>
              <a:spLocks/>
            </p:cNvSpPr>
            <p:nvPr/>
          </p:nvSpPr>
          <p:spPr bwMode="auto">
            <a:xfrm>
              <a:off x="1017551" y="4078387"/>
              <a:ext cx="2058158" cy="1512000"/>
            </a:xfrm>
            <a:custGeom>
              <a:avLst/>
              <a:gdLst>
                <a:gd name="T0" fmla="*/ 163 w 163"/>
                <a:gd name="T1" fmla="*/ 114 h 114"/>
                <a:gd name="T2" fmla="*/ 133 w 163"/>
                <a:gd name="T3" fmla="*/ 114 h 114"/>
                <a:gd name="T4" fmla="*/ 133 w 163"/>
                <a:gd name="T5" fmla="*/ 113 h 114"/>
                <a:gd name="T6" fmla="*/ 89 w 163"/>
                <a:gd name="T7" fmla="*/ 113 h 114"/>
                <a:gd name="T8" fmla="*/ 89 w 163"/>
                <a:gd name="T9" fmla="*/ 111 h 114"/>
                <a:gd name="T10" fmla="*/ 85 w 163"/>
                <a:gd name="T11" fmla="*/ 111 h 114"/>
                <a:gd name="T12" fmla="*/ 85 w 163"/>
                <a:gd name="T13" fmla="*/ 110 h 114"/>
                <a:gd name="T14" fmla="*/ 75 w 163"/>
                <a:gd name="T15" fmla="*/ 110 h 114"/>
                <a:gd name="T16" fmla="*/ 75 w 163"/>
                <a:gd name="T17" fmla="*/ 109 h 114"/>
                <a:gd name="T18" fmla="*/ 73 w 163"/>
                <a:gd name="T19" fmla="*/ 109 h 114"/>
                <a:gd name="T20" fmla="*/ 73 w 163"/>
                <a:gd name="T21" fmla="*/ 108 h 114"/>
                <a:gd name="T22" fmla="*/ 66 w 163"/>
                <a:gd name="T23" fmla="*/ 108 h 114"/>
                <a:gd name="T24" fmla="*/ 66 w 163"/>
                <a:gd name="T25" fmla="*/ 107 h 114"/>
                <a:gd name="T26" fmla="*/ 62 w 163"/>
                <a:gd name="T27" fmla="*/ 107 h 114"/>
                <a:gd name="T28" fmla="*/ 62 w 163"/>
                <a:gd name="T29" fmla="*/ 106 h 114"/>
                <a:gd name="T30" fmla="*/ 49 w 163"/>
                <a:gd name="T31" fmla="*/ 106 h 114"/>
                <a:gd name="T32" fmla="*/ 49 w 163"/>
                <a:gd name="T33" fmla="*/ 104 h 114"/>
                <a:gd name="T34" fmla="*/ 47 w 163"/>
                <a:gd name="T35" fmla="*/ 104 h 114"/>
                <a:gd name="T36" fmla="*/ 47 w 163"/>
                <a:gd name="T37" fmla="*/ 103 h 114"/>
                <a:gd name="T38" fmla="*/ 37 w 163"/>
                <a:gd name="T39" fmla="*/ 103 h 114"/>
                <a:gd name="T40" fmla="*/ 37 w 163"/>
                <a:gd name="T41" fmla="*/ 101 h 114"/>
                <a:gd name="T42" fmla="*/ 34 w 163"/>
                <a:gd name="T43" fmla="*/ 101 h 114"/>
                <a:gd name="T44" fmla="*/ 34 w 163"/>
                <a:gd name="T45" fmla="*/ 100 h 114"/>
                <a:gd name="T46" fmla="*/ 27 w 163"/>
                <a:gd name="T47" fmla="*/ 100 h 114"/>
                <a:gd name="T48" fmla="*/ 27 w 163"/>
                <a:gd name="T49" fmla="*/ 96 h 114"/>
                <a:gd name="T50" fmla="*/ 26 w 163"/>
                <a:gd name="T51" fmla="*/ 96 h 114"/>
                <a:gd name="T52" fmla="*/ 26 w 163"/>
                <a:gd name="T53" fmla="*/ 92 h 114"/>
                <a:gd name="T54" fmla="*/ 26 w 163"/>
                <a:gd name="T55" fmla="*/ 86 h 114"/>
                <a:gd name="T56" fmla="*/ 24 w 163"/>
                <a:gd name="T57" fmla="*/ 86 h 114"/>
                <a:gd name="T58" fmla="*/ 24 w 163"/>
                <a:gd name="T59" fmla="*/ 85 h 114"/>
                <a:gd name="T60" fmla="*/ 22 w 163"/>
                <a:gd name="T61" fmla="*/ 85 h 114"/>
                <a:gd name="T62" fmla="*/ 22 w 163"/>
                <a:gd name="T63" fmla="*/ 81 h 114"/>
                <a:gd name="T64" fmla="*/ 20 w 163"/>
                <a:gd name="T65" fmla="*/ 81 h 114"/>
                <a:gd name="T66" fmla="*/ 20 w 163"/>
                <a:gd name="T67" fmla="*/ 80 h 114"/>
                <a:gd name="T68" fmla="*/ 16 w 163"/>
                <a:gd name="T69" fmla="*/ 80 h 114"/>
                <a:gd name="T70" fmla="*/ 16 w 163"/>
                <a:gd name="T71" fmla="*/ 78 h 114"/>
                <a:gd name="T72" fmla="*/ 14 w 163"/>
                <a:gd name="T73" fmla="*/ 78 h 114"/>
                <a:gd name="T74" fmla="*/ 14 w 163"/>
                <a:gd name="T75" fmla="*/ 66 h 114"/>
                <a:gd name="T76" fmla="*/ 13 w 163"/>
                <a:gd name="T77" fmla="*/ 66 h 114"/>
                <a:gd name="T78" fmla="*/ 13 w 163"/>
                <a:gd name="T79" fmla="*/ 27 h 114"/>
                <a:gd name="T80" fmla="*/ 11 w 163"/>
                <a:gd name="T81" fmla="*/ 27 h 114"/>
                <a:gd name="T82" fmla="*/ 11 w 163"/>
                <a:gd name="T83" fmla="*/ 21 h 114"/>
                <a:gd name="T84" fmla="*/ 10 w 163"/>
                <a:gd name="T85" fmla="*/ 21 h 114"/>
                <a:gd name="T86" fmla="*/ 10 w 163"/>
                <a:gd name="T87" fmla="*/ 19 h 114"/>
                <a:gd name="T88" fmla="*/ 8 w 163"/>
                <a:gd name="T89" fmla="*/ 19 h 114"/>
                <a:gd name="T90" fmla="*/ 8 w 163"/>
                <a:gd name="T91" fmla="*/ 14 h 114"/>
                <a:gd name="T92" fmla="*/ 8 w 163"/>
                <a:gd name="T93" fmla="*/ 10 h 114"/>
                <a:gd name="T94" fmla="*/ 6 w 163"/>
                <a:gd name="T95" fmla="*/ 10 h 114"/>
                <a:gd name="T96" fmla="*/ 6 w 163"/>
                <a:gd name="T97" fmla="*/ 7 h 114"/>
                <a:gd name="T98" fmla="*/ 5 w 163"/>
                <a:gd name="T99" fmla="*/ 7 h 114"/>
                <a:gd name="T100" fmla="*/ 5 w 163"/>
                <a:gd name="T101" fmla="*/ 4 h 114"/>
                <a:gd name="T102" fmla="*/ 3 w 163"/>
                <a:gd name="T103" fmla="*/ 4 h 114"/>
                <a:gd name="T104" fmla="*/ 3 w 163"/>
                <a:gd name="T105" fmla="*/ 0 h 114"/>
                <a:gd name="T106" fmla="*/ 0 w 163"/>
                <a:gd name="T10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14">
                  <a:moveTo>
                    <a:pt x="163" y="114"/>
                  </a:moveTo>
                  <a:lnTo>
                    <a:pt x="133" y="114"/>
                  </a:lnTo>
                  <a:lnTo>
                    <a:pt x="133" y="113"/>
                  </a:lnTo>
                  <a:lnTo>
                    <a:pt x="89" y="113"/>
                  </a:lnTo>
                  <a:lnTo>
                    <a:pt x="89" y="111"/>
                  </a:lnTo>
                  <a:lnTo>
                    <a:pt x="85" y="111"/>
                  </a:lnTo>
                  <a:lnTo>
                    <a:pt x="85" y="110"/>
                  </a:lnTo>
                  <a:lnTo>
                    <a:pt x="75" y="110"/>
                  </a:lnTo>
                  <a:lnTo>
                    <a:pt x="75" y="109"/>
                  </a:lnTo>
                  <a:lnTo>
                    <a:pt x="73" y="109"/>
                  </a:lnTo>
                  <a:lnTo>
                    <a:pt x="73" y="108"/>
                  </a:lnTo>
                  <a:lnTo>
                    <a:pt x="66" y="108"/>
                  </a:lnTo>
                  <a:lnTo>
                    <a:pt x="66" y="107"/>
                  </a:lnTo>
                  <a:lnTo>
                    <a:pt x="62" y="107"/>
                  </a:lnTo>
                  <a:lnTo>
                    <a:pt x="62" y="106"/>
                  </a:lnTo>
                  <a:lnTo>
                    <a:pt x="49" y="106"/>
                  </a:lnTo>
                  <a:lnTo>
                    <a:pt x="49" y="104"/>
                  </a:lnTo>
                  <a:lnTo>
                    <a:pt x="47" y="104"/>
                  </a:lnTo>
                  <a:lnTo>
                    <a:pt x="47" y="103"/>
                  </a:lnTo>
                  <a:lnTo>
                    <a:pt x="37" y="103"/>
                  </a:lnTo>
                  <a:lnTo>
                    <a:pt x="37" y="101"/>
                  </a:lnTo>
                  <a:lnTo>
                    <a:pt x="34" y="101"/>
                  </a:lnTo>
                  <a:lnTo>
                    <a:pt x="34" y="100"/>
                  </a:lnTo>
                  <a:lnTo>
                    <a:pt x="27" y="100"/>
                  </a:lnTo>
                  <a:lnTo>
                    <a:pt x="27" y="96"/>
                  </a:lnTo>
                  <a:lnTo>
                    <a:pt x="26" y="96"/>
                  </a:lnTo>
                  <a:lnTo>
                    <a:pt x="26" y="92"/>
                  </a:lnTo>
                  <a:lnTo>
                    <a:pt x="26" y="86"/>
                  </a:lnTo>
                  <a:lnTo>
                    <a:pt x="24" y="86"/>
                  </a:lnTo>
                  <a:lnTo>
                    <a:pt x="24" y="85"/>
                  </a:lnTo>
                  <a:lnTo>
                    <a:pt x="22" y="85"/>
                  </a:lnTo>
                  <a:lnTo>
                    <a:pt x="22" y="81"/>
                  </a:lnTo>
                  <a:lnTo>
                    <a:pt x="20" y="81"/>
                  </a:lnTo>
                  <a:lnTo>
                    <a:pt x="20" y="80"/>
                  </a:lnTo>
                  <a:lnTo>
                    <a:pt x="16" y="80"/>
                  </a:lnTo>
                  <a:lnTo>
                    <a:pt x="16" y="78"/>
                  </a:lnTo>
                  <a:lnTo>
                    <a:pt x="14" y="78"/>
                  </a:lnTo>
                  <a:lnTo>
                    <a:pt x="14" y="66"/>
                  </a:lnTo>
                  <a:lnTo>
                    <a:pt x="13" y="66"/>
                  </a:lnTo>
                  <a:lnTo>
                    <a:pt x="13" y="27"/>
                  </a:lnTo>
                  <a:lnTo>
                    <a:pt x="11" y="27"/>
                  </a:lnTo>
                  <a:lnTo>
                    <a:pt x="11" y="21"/>
                  </a:lnTo>
                  <a:lnTo>
                    <a:pt x="10" y="21"/>
                  </a:lnTo>
                  <a:lnTo>
                    <a:pt x="10" y="19"/>
                  </a:lnTo>
                  <a:lnTo>
                    <a:pt x="8" y="19"/>
                  </a:lnTo>
                  <a:lnTo>
                    <a:pt x="8" y="14"/>
                  </a:lnTo>
                  <a:lnTo>
                    <a:pt x="8" y="10"/>
                  </a:lnTo>
                  <a:lnTo>
                    <a:pt x="6" y="10"/>
                  </a:lnTo>
                  <a:lnTo>
                    <a:pt x="6" y="7"/>
                  </a:lnTo>
                  <a:lnTo>
                    <a:pt x="5" y="7"/>
                  </a:lnTo>
                  <a:lnTo>
                    <a:pt x="5" y="4"/>
                  </a:lnTo>
                  <a:lnTo>
                    <a:pt x="3" y="4"/>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sp>
        <p:nvSpPr>
          <p:cNvPr id="193" name="Freeform 18"/>
          <p:cNvSpPr>
            <a:spLocks/>
          </p:cNvSpPr>
          <p:nvPr/>
        </p:nvSpPr>
        <p:spPr bwMode="auto">
          <a:xfrm>
            <a:off x="5431347" y="2129568"/>
            <a:ext cx="1116000" cy="1537200"/>
          </a:xfrm>
          <a:custGeom>
            <a:avLst/>
            <a:gdLst>
              <a:gd name="T0" fmla="*/ 86 w 86"/>
              <a:gd name="T1" fmla="*/ 119 h 119"/>
              <a:gd name="T2" fmla="*/ 86 w 86"/>
              <a:gd name="T3" fmla="*/ 114 h 119"/>
              <a:gd name="T4" fmla="*/ 70 w 86"/>
              <a:gd name="T5" fmla="*/ 114 h 119"/>
              <a:gd name="T6" fmla="*/ 70 w 86"/>
              <a:gd name="T7" fmla="*/ 110 h 119"/>
              <a:gd name="T8" fmla="*/ 56 w 86"/>
              <a:gd name="T9" fmla="*/ 110 h 119"/>
              <a:gd name="T10" fmla="*/ 56 w 86"/>
              <a:gd name="T11" fmla="*/ 100 h 119"/>
              <a:gd name="T12" fmla="*/ 39 w 86"/>
              <a:gd name="T13" fmla="*/ 100 h 119"/>
              <a:gd name="T14" fmla="*/ 39 w 86"/>
              <a:gd name="T15" fmla="*/ 96 h 119"/>
              <a:gd name="T16" fmla="*/ 35 w 86"/>
              <a:gd name="T17" fmla="*/ 96 h 119"/>
              <a:gd name="T18" fmla="*/ 35 w 86"/>
              <a:gd name="T19" fmla="*/ 90 h 119"/>
              <a:gd name="T20" fmla="*/ 34 w 86"/>
              <a:gd name="T21" fmla="*/ 90 h 119"/>
              <a:gd name="T22" fmla="*/ 34 w 86"/>
              <a:gd name="T23" fmla="*/ 81 h 119"/>
              <a:gd name="T24" fmla="*/ 32 w 86"/>
              <a:gd name="T25" fmla="*/ 81 h 119"/>
              <a:gd name="T26" fmla="*/ 32 w 86"/>
              <a:gd name="T27" fmla="*/ 71 h 119"/>
              <a:gd name="T28" fmla="*/ 29 w 86"/>
              <a:gd name="T29" fmla="*/ 71 h 119"/>
              <a:gd name="T30" fmla="*/ 29 w 86"/>
              <a:gd name="T31" fmla="*/ 67 h 119"/>
              <a:gd name="T32" fmla="*/ 28 w 86"/>
              <a:gd name="T33" fmla="*/ 67 h 119"/>
              <a:gd name="T34" fmla="*/ 28 w 86"/>
              <a:gd name="T35" fmla="*/ 63 h 119"/>
              <a:gd name="T36" fmla="*/ 25 w 86"/>
              <a:gd name="T37" fmla="*/ 63 h 119"/>
              <a:gd name="T38" fmla="*/ 25 w 86"/>
              <a:gd name="T39" fmla="*/ 58 h 119"/>
              <a:gd name="T40" fmla="*/ 23 w 86"/>
              <a:gd name="T41" fmla="*/ 58 h 119"/>
              <a:gd name="T42" fmla="*/ 23 w 86"/>
              <a:gd name="T43" fmla="*/ 52 h 119"/>
              <a:gd name="T44" fmla="*/ 22 w 86"/>
              <a:gd name="T45" fmla="*/ 52 h 119"/>
              <a:gd name="T46" fmla="*/ 22 w 86"/>
              <a:gd name="T47" fmla="*/ 49 h 119"/>
              <a:gd name="T48" fmla="*/ 21 w 86"/>
              <a:gd name="T49" fmla="*/ 49 h 119"/>
              <a:gd name="T50" fmla="*/ 21 w 86"/>
              <a:gd name="T51" fmla="*/ 44 h 119"/>
              <a:gd name="T52" fmla="*/ 19 w 86"/>
              <a:gd name="T53" fmla="*/ 44 h 119"/>
              <a:gd name="T54" fmla="*/ 19 w 86"/>
              <a:gd name="T55" fmla="*/ 40 h 119"/>
              <a:gd name="T56" fmla="*/ 18 w 86"/>
              <a:gd name="T57" fmla="*/ 40 h 119"/>
              <a:gd name="T58" fmla="*/ 18 w 86"/>
              <a:gd name="T59" fmla="*/ 33 h 119"/>
              <a:gd name="T60" fmla="*/ 16 w 86"/>
              <a:gd name="T61" fmla="*/ 33 h 119"/>
              <a:gd name="T62" fmla="*/ 16 w 86"/>
              <a:gd name="T63" fmla="*/ 28 h 119"/>
              <a:gd name="T64" fmla="*/ 15 w 86"/>
              <a:gd name="T65" fmla="*/ 28 h 119"/>
              <a:gd name="T66" fmla="*/ 15 w 86"/>
              <a:gd name="T67" fmla="*/ 24 h 119"/>
              <a:gd name="T68" fmla="*/ 12 w 86"/>
              <a:gd name="T69" fmla="*/ 24 h 119"/>
              <a:gd name="T70" fmla="*/ 12 w 86"/>
              <a:gd name="T71" fmla="*/ 16 h 119"/>
              <a:gd name="T72" fmla="*/ 8 w 86"/>
              <a:gd name="T73" fmla="*/ 16 h 119"/>
              <a:gd name="T74" fmla="*/ 8 w 86"/>
              <a:gd name="T75" fmla="*/ 9 h 119"/>
              <a:gd name="T76" fmla="*/ 7 w 86"/>
              <a:gd name="T77" fmla="*/ 9 h 119"/>
              <a:gd name="T78" fmla="*/ 7 w 86"/>
              <a:gd name="T79" fmla="*/ 4 h 119"/>
              <a:gd name="T80" fmla="*/ 4 w 86"/>
              <a:gd name="T81" fmla="*/ 4 h 119"/>
              <a:gd name="T82" fmla="*/ 4 w 86"/>
              <a:gd name="T83" fmla="*/ 0 h 119"/>
              <a:gd name="T84" fmla="*/ 0 w 86"/>
              <a:gd name="T8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19">
                <a:moveTo>
                  <a:pt x="86" y="119"/>
                </a:moveTo>
                <a:lnTo>
                  <a:pt x="86" y="114"/>
                </a:lnTo>
                <a:lnTo>
                  <a:pt x="70" y="114"/>
                </a:lnTo>
                <a:lnTo>
                  <a:pt x="70" y="110"/>
                </a:lnTo>
                <a:lnTo>
                  <a:pt x="56" y="110"/>
                </a:lnTo>
                <a:lnTo>
                  <a:pt x="56" y="100"/>
                </a:lnTo>
                <a:lnTo>
                  <a:pt x="39" y="100"/>
                </a:lnTo>
                <a:lnTo>
                  <a:pt x="39" y="96"/>
                </a:lnTo>
                <a:lnTo>
                  <a:pt x="35" y="96"/>
                </a:lnTo>
                <a:lnTo>
                  <a:pt x="35" y="90"/>
                </a:lnTo>
                <a:lnTo>
                  <a:pt x="34" y="90"/>
                </a:lnTo>
                <a:lnTo>
                  <a:pt x="34" y="81"/>
                </a:lnTo>
                <a:lnTo>
                  <a:pt x="32" y="81"/>
                </a:lnTo>
                <a:lnTo>
                  <a:pt x="32" y="71"/>
                </a:lnTo>
                <a:lnTo>
                  <a:pt x="29" y="71"/>
                </a:lnTo>
                <a:lnTo>
                  <a:pt x="29" y="67"/>
                </a:lnTo>
                <a:lnTo>
                  <a:pt x="28" y="67"/>
                </a:lnTo>
                <a:lnTo>
                  <a:pt x="28" y="63"/>
                </a:lnTo>
                <a:lnTo>
                  <a:pt x="25" y="63"/>
                </a:lnTo>
                <a:lnTo>
                  <a:pt x="25" y="58"/>
                </a:lnTo>
                <a:lnTo>
                  <a:pt x="23" y="58"/>
                </a:lnTo>
                <a:lnTo>
                  <a:pt x="23" y="52"/>
                </a:lnTo>
                <a:lnTo>
                  <a:pt x="22" y="52"/>
                </a:lnTo>
                <a:lnTo>
                  <a:pt x="22" y="49"/>
                </a:lnTo>
                <a:lnTo>
                  <a:pt x="21" y="49"/>
                </a:lnTo>
                <a:lnTo>
                  <a:pt x="21" y="44"/>
                </a:lnTo>
                <a:lnTo>
                  <a:pt x="19" y="44"/>
                </a:lnTo>
                <a:lnTo>
                  <a:pt x="19" y="40"/>
                </a:lnTo>
                <a:lnTo>
                  <a:pt x="18" y="40"/>
                </a:lnTo>
                <a:lnTo>
                  <a:pt x="18" y="33"/>
                </a:lnTo>
                <a:lnTo>
                  <a:pt x="16" y="33"/>
                </a:lnTo>
                <a:lnTo>
                  <a:pt x="16" y="28"/>
                </a:lnTo>
                <a:lnTo>
                  <a:pt x="15" y="28"/>
                </a:lnTo>
                <a:lnTo>
                  <a:pt x="15" y="24"/>
                </a:lnTo>
                <a:lnTo>
                  <a:pt x="12" y="24"/>
                </a:lnTo>
                <a:lnTo>
                  <a:pt x="12" y="16"/>
                </a:lnTo>
                <a:lnTo>
                  <a:pt x="8" y="16"/>
                </a:lnTo>
                <a:lnTo>
                  <a:pt x="8" y="9"/>
                </a:lnTo>
                <a:lnTo>
                  <a:pt x="7" y="9"/>
                </a:lnTo>
                <a:lnTo>
                  <a:pt x="7" y="4"/>
                </a:lnTo>
                <a:lnTo>
                  <a:pt x="4" y="4"/>
                </a:lnTo>
                <a:lnTo>
                  <a:pt x="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 name="Freeform 19"/>
          <p:cNvSpPr>
            <a:spLocks/>
          </p:cNvSpPr>
          <p:nvPr/>
        </p:nvSpPr>
        <p:spPr bwMode="auto">
          <a:xfrm>
            <a:off x="5431346" y="2129568"/>
            <a:ext cx="464553" cy="1537200"/>
          </a:xfrm>
          <a:custGeom>
            <a:avLst/>
            <a:gdLst>
              <a:gd name="T0" fmla="*/ 38 w 38"/>
              <a:gd name="T1" fmla="*/ 119 h 119"/>
              <a:gd name="T2" fmla="*/ 38 w 38"/>
              <a:gd name="T3" fmla="*/ 111 h 119"/>
              <a:gd name="T4" fmla="*/ 37 w 38"/>
              <a:gd name="T5" fmla="*/ 111 h 119"/>
              <a:gd name="T6" fmla="*/ 37 w 38"/>
              <a:gd name="T7" fmla="*/ 105 h 119"/>
              <a:gd name="T8" fmla="*/ 36 w 38"/>
              <a:gd name="T9" fmla="*/ 105 h 119"/>
              <a:gd name="T10" fmla="*/ 36 w 38"/>
              <a:gd name="T11" fmla="*/ 98 h 119"/>
              <a:gd name="T12" fmla="*/ 34 w 38"/>
              <a:gd name="T13" fmla="*/ 98 h 119"/>
              <a:gd name="T14" fmla="*/ 34 w 38"/>
              <a:gd name="T15" fmla="*/ 91 h 119"/>
              <a:gd name="T16" fmla="*/ 29 w 38"/>
              <a:gd name="T17" fmla="*/ 91 h 119"/>
              <a:gd name="T18" fmla="*/ 29 w 38"/>
              <a:gd name="T19" fmla="*/ 84 h 119"/>
              <a:gd name="T20" fmla="*/ 21 w 38"/>
              <a:gd name="T21" fmla="*/ 84 h 119"/>
              <a:gd name="T22" fmla="*/ 21 w 38"/>
              <a:gd name="T23" fmla="*/ 77 h 119"/>
              <a:gd name="T24" fmla="*/ 19 w 38"/>
              <a:gd name="T25" fmla="*/ 77 h 119"/>
              <a:gd name="T26" fmla="*/ 19 w 38"/>
              <a:gd name="T27" fmla="*/ 70 h 119"/>
              <a:gd name="T28" fmla="*/ 17 w 38"/>
              <a:gd name="T29" fmla="*/ 70 h 119"/>
              <a:gd name="T30" fmla="*/ 17 w 38"/>
              <a:gd name="T31" fmla="*/ 56 h 119"/>
              <a:gd name="T32" fmla="*/ 16 w 38"/>
              <a:gd name="T33" fmla="*/ 56 h 119"/>
              <a:gd name="T34" fmla="*/ 16 w 38"/>
              <a:gd name="T35" fmla="*/ 49 h 119"/>
              <a:gd name="T36" fmla="*/ 12 w 38"/>
              <a:gd name="T37" fmla="*/ 49 h 119"/>
              <a:gd name="T38" fmla="*/ 12 w 38"/>
              <a:gd name="T39" fmla="*/ 35 h 119"/>
              <a:gd name="T40" fmla="*/ 10 w 38"/>
              <a:gd name="T41" fmla="*/ 35 h 119"/>
              <a:gd name="T42" fmla="*/ 10 w 38"/>
              <a:gd name="T43" fmla="*/ 20 h 119"/>
              <a:gd name="T44" fmla="*/ 8 w 38"/>
              <a:gd name="T45" fmla="*/ 20 h 119"/>
              <a:gd name="T46" fmla="*/ 8 w 38"/>
              <a:gd name="T47" fmla="*/ 13 h 119"/>
              <a:gd name="T48" fmla="*/ 7 w 38"/>
              <a:gd name="T49" fmla="*/ 13 h 119"/>
              <a:gd name="T50" fmla="*/ 7 w 38"/>
              <a:gd name="T51" fmla="*/ 0 h 119"/>
              <a:gd name="T52" fmla="*/ 0 w 38"/>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119">
                <a:moveTo>
                  <a:pt x="38" y="119"/>
                </a:moveTo>
                <a:lnTo>
                  <a:pt x="38" y="111"/>
                </a:lnTo>
                <a:lnTo>
                  <a:pt x="37" y="111"/>
                </a:lnTo>
                <a:lnTo>
                  <a:pt x="37" y="105"/>
                </a:lnTo>
                <a:lnTo>
                  <a:pt x="36" y="105"/>
                </a:lnTo>
                <a:lnTo>
                  <a:pt x="36" y="98"/>
                </a:lnTo>
                <a:lnTo>
                  <a:pt x="34" y="98"/>
                </a:lnTo>
                <a:lnTo>
                  <a:pt x="34" y="91"/>
                </a:lnTo>
                <a:lnTo>
                  <a:pt x="29" y="91"/>
                </a:lnTo>
                <a:lnTo>
                  <a:pt x="29" y="84"/>
                </a:lnTo>
                <a:lnTo>
                  <a:pt x="21" y="84"/>
                </a:lnTo>
                <a:lnTo>
                  <a:pt x="21" y="77"/>
                </a:lnTo>
                <a:lnTo>
                  <a:pt x="19" y="77"/>
                </a:lnTo>
                <a:lnTo>
                  <a:pt x="19" y="70"/>
                </a:lnTo>
                <a:lnTo>
                  <a:pt x="17" y="70"/>
                </a:lnTo>
                <a:lnTo>
                  <a:pt x="17" y="56"/>
                </a:lnTo>
                <a:lnTo>
                  <a:pt x="16" y="56"/>
                </a:lnTo>
                <a:lnTo>
                  <a:pt x="16" y="49"/>
                </a:lnTo>
                <a:lnTo>
                  <a:pt x="12" y="49"/>
                </a:lnTo>
                <a:lnTo>
                  <a:pt x="12" y="35"/>
                </a:lnTo>
                <a:lnTo>
                  <a:pt x="10" y="35"/>
                </a:lnTo>
                <a:lnTo>
                  <a:pt x="10" y="20"/>
                </a:lnTo>
                <a:lnTo>
                  <a:pt x="8" y="20"/>
                </a:lnTo>
                <a:lnTo>
                  <a:pt x="8" y="13"/>
                </a:lnTo>
                <a:lnTo>
                  <a:pt x="7" y="13"/>
                </a:lnTo>
                <a:lnTo>
                  <a:pt x="7"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195" name="Group 20"/>
          <p:cNvGrpSpPr>
            <a:grpSpLocks/>
          </p:cNvGrpSpPr>
          <p:nvPr/>
        </p:nvGrpSpPr>
        <p:grpSpPr bwMode="auto">
          <a:xfrm>
            <a:off x="5439924" y="4079540"/>
            <a:ext cx="3240000" cy="1474848"/>
            <a:chOff x="2085" y="1825"/>
            <a:chExt cx="1590" cy="666"/>
          </a:xfrm>
        </p:grpSpPr>
        <p:sp>
          <p:nvSpPr>
            <p:cNvPr id="196" name="Line 21"/>
            <p:cNvSpPr>
              <a:spLocks noChangeShapeType="1"/>
            </p:cNvSpPr>
            <p:nvPr/>
          </p:nvSpPr>
          <p:spPr bwMode="auto">
            <a:xfrm>
              <a:off x="3603" y="244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 name="Line 22"/>
            <p:cNvSpPr>
              <a:spLocks noChangeShapeType="1"/>
            </p:cNvSpPr>
            <p:nvPr/>
          </p:nvSpPr>
          <p:spPr bwMode="auto">
            <a:xfrm>
              <a:off x="3405"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 name="Line 23"/>
            <p:cNvSpPr>
              <a:spLocks noChangeShapeType="1"/>
            </p:cNvSpPr>
            <p:nvPr/>
          </p:nvSpPr>
          <p:spPr bwMode="auto">
            <a:xfrm>
              <a:off x="3507"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 name="Line 24"/>
            <p:cNvSpPr>
              <a:spLocks noChangeShapeType="1"/>
            </p:cNvSpPr>
            <p:nvPr/>
          </p:nvSpPr>
          <p:spPr bwMode="auto">
            <a:xfrm>
              <a:off x="3555" y="2437"/>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 name="Line 25"/>
            <p:cNvSpPr>
              <a:spLocks noChangeShapeType="1"/>
            </p:cNvSpPr>
            <p:nvPr/>
          </p:nvSpPr>
          <p:spPr bwMode="auto">
            <a:xfrm>
              <a:off x="3369"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 name="Line 26"/>
            <p:cNvSpPr>
              <a:spLocks noChangeShapeType="1"/>
            </p:cNvSpPr>
            <p:nvPr/>
          </p:nvSpPr>
          <p:spPr bwMode="auto">
            <a:xfrm>
              <a:off x="3531"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 name="Line 27"/>
            <p:cNvSpPr>
              <a:spLocks noChangeShapeType="1"/>
            </p:cNvSpPr>
            <p:nvPr/>
          </p:nvSpPr>
          <p:spPr bwMode="auto">
            <a:xfrm>
              <a:off x="3483"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 name="Line 28"/>
            <p:cNvSpPr>
              <a:spLocks noChangeShapeType="1"/>
            </p:cNvSpPr>
            <p:nvPr/>
          </p:nvSpPr>
          <p:spPr bwMode="auto">
            <a:xfrm>
              <a:off x="3459"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 name="Line 29"/>
            <p:cNvSpPr>
              <a:spLocks noChangeShapeType="1"/>
            </p:cNvSpPr>
            <p:nvPr/>
          </p:nvSpPr>
          <p:spPr bwMode="auto">
            <a:xfrm>
              <a:off x="3543"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 name="Line 30"/>
            <p:cNvSpPr>
              <a:spLocks noChangeShapeType="1"/>
            </p:cNvSpPr>
            <p:nvPr/>
          </p:nvSpPr>
          <p:spPr bwMode="auto">
            <a:xfrm>
              <a:off x="3387"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 name="Line 31"/>
            <p:cNvSpPr>
              <a:spLocks noChangeShapeType="1"/>
            </p:cNvSpPr>
            <p:nvPr/>
          </p:nvSpPr>
          <p:spPr bwMode="auto">
            <a:xfrm>
              <a:off x="3585"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 name="Line 32"/>
            <p:cNvSpPr>
              <a:spLocks noChangeShapeType="1"/>
            </p:cNvSpPr>
            <p:nvPr/>
          </p:nvSpPr>
          <p:spPr bwMode="auto">
            <a:xfrm>
              <a:off x="3675" y="245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 name="Line 33"/>
            <p:cNvSpPr>
              <a:spLocks noChangeShapeType="1"/>
            </p:cNvSpPr>
            <p:nvPr/>
          </p:nvSpPr>
          <p:spPr bwMode="auto">
            <a:xfrm>
              <a:off x="3423"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 name="Line 34"/>
            <p:cNvSpPr>
              <a:spLocks noChangeShapeType="1"/>
            </p:cNvSpPr>
            <p:nvPr/>
          </p:nvSpPr>
          <p:spPr bwMode="auto">
            <a:xfrm>
              <a:off x="2967" y="2359"/>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 name="Line 35"/>
            <p:cNvSpPr>
              <a:spLocks noChangeShapeType="1"/>
            </p:cNvSpPr>
            <p:nvPr/>
          </p:nvSpPr>
          <p:spPr bwMode="auto">
            <a:xfrm>
              <a:off x="3609" y="2443"/>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 name="Freeform 36"/>
            <p:cNvSpPr>
              <a:spLocks/>
            </p:cNvSpPr>
            <p:nvPr/>
          </p:nvSpPr>
          <p:spPr bwMode="auto">
            <a:xfrm>
              <a:off x="2085" y="1825"/>
              <a:ext cx="1590" cy="648"/>
            </a:xfrm>
            <a:custGeom>
              <a:avLst/>
              <a:gdLst>
                <a:gd name="T0" fmla="*/ 255 w 265"/>
                <a:gd name="T1" fmla="*/ 108 h 108"/>
                <a:gd name="T2" fmla="*/ 252 w 265"/>
                <a:gd name="T3" fmla="*/ 107 h 108"/>
                <a:gd name="T4" fmla="*/ 244 w 265"/>
                <a:gd name="T5" fmla="*/ 105 h 108"/>
                <a:gd name="T6" fmla="*/ 234 w 265"/>
                <a:gd name="T7" fmla="*/ 104 h 108"/>
                <a:gd name="T8" fmla="*/ 228 w 265"/>
                <a:gd name="T9" fmla="*/ 103 h 108"/>
                <a:gd name="T10" fmla="*/ 207 w 265"/>
                <a:gd name="T11" fmla="*/ 102 h 108"/>
                <a:gd name="T12" fmla="*/ 193 w 265"/>
                <a:gd name="T13" fmla="*/ 100 h 108"/>
                <a:gd name="T14" fmla="*/ 192 w 265"/>
                <a:gd name="T15" fmla="*/ 99 h 108"/>
                <a:gd name="T16" fmla="*/ 185 w 265"/>
                <a:gd name="T17" fmla="*/ 98 h 108"/>
                <a:gd name="T18" fmla="*/ 173 w 265"/>
                <a:gd name="T19" fmla="*/ 97 h 108"/>
                <a:gd name="T20" fmla="*/ 164 w 265"/>
                <a:gd name="T21" fmla="*/ 95 h 108"/>
                <a:gd name="T22" fmla="*/ 150 w 265"/>
                <a:gd name="T23" fmla="*/ 93 h 108"/>
                <a:gd name="T24" fmla="*/ 143 w 265"/>
                <a:gd name="T25" fmla="*/ 92 h 108"/>
                <a:gd name="T26" fmla="*/ 140 w 265"/>
                <a:gd name="T27" fmla="*/ 90 h 108"/>
                <a:gd name="T28" fmla="*/ 135 w 265"/>
                <a:gd name="T29" fmla="*/ 89 h 108"/>
                <a:gd name="T30" fmla="*/ 123 w 265"/>
                <a:gd name="T31" fmla="*/ 87 h 108"/>
                <a:gd name="T32" fmla="*/ 112 w 265"/>
                <a:gd name="T33" fmla="*/ 85 h 108"/>
                <a:gd name="T34" fmla="*/ 109 w 265"/>
                <a:gd name="T35" fmla="*/ 83 h 108"/>
                <a:gd name="T36" fmla="*/ 107 w 265"/>
                <a:gd name="T37" fmla="*/ 81 h 108"/>
                <a:gd name="T38" fmla="*/ 101 w 265"/>
                <a:gd name="T39" fmla="*/ 80 h 108"/>
                <a:gd name="T40" fmla="*/ 99 w 265"/>
                <a:gd name="T41" fmla="*/ 78 h 108"/>
                <a:gd name="T42" fmla="*/ 92 w 265"/>
                <a:gd name="T43" fmla="*/ 77 h 108"/>
                <a:gd name="T44" fmla="*/ 85 w 265"/>
                <a:gd name="T45" fmla="*/ 75 h 108"/>
                <a:gd name="T46" fmla="*/ 84 w 265"/>
                <a:gd name="T47" fmla="*/ 74 h 108"/>
                <a:gd name="T48" fmla="*/ 78 w 265"/>
                <a:gd name="T49" fmla="*/ 72 h 108"/>
                <a:gd name="T50" fmla="*/ 75 w 265"/>
                <a:gd name="T51" fmla="*/ 70 h 108"/>
                <a:gd name="T52" fmla="*/ 73 w 265"/>
                <a:gd name="T53" fmla="*/ 68 h 108"/>
                <a:gd name="T54" fmla="*/ 70 w 265"/>
                <a:gd name="T55" fmla="*/ 66 h 108"/>
                <a:gd name="T56" fmla="*/ 64 w 265"/>
                <a:gd name="T57" fmla="*/ 65 h 108"/>
                <a:gd name="T58" fmla="*/ 58 w 265"/>
                <a:gd name="T59" fmla="*/ 62 h 108"/>
                <a:gd name="T60" fmla="*/ 53 w 265"/>
                <a:gd name="T61" fmla="*/ 60 h 108"/>
                <a:gd name="T62" fmla="*/ 48 w 265"/>
                <a:gd name="T63" fmla="*/ 58 h 108"/>
                <a:gd name="T64" fmla="*/ 44 w 265"/>
                <a:gd name="T65" fmla="*/ 55 h 108"/>
                <a:gd name="T66" fmla="*/ 43 w 265"/>
                <a:gd name="T67" fmla="*/ 51 h 108"/>
                <a:gd name="T68" fmla="*/ 41 w 265"/>
                <a:gd name="T69" fmla="*/ 48 h 108"/>
                <a:gd name="T70" fmla="*/ 37 w 265"/>
                <a:gd name="T71" fmla="*/ 45 h 108"/>
                <a:gd name="T72" fmla="*/ 35 w 265"/>
                <a:gd name="T73" fmla="*/ 42 h 108"/>
                <a:gd name="T74" fmla="*/ 32 w 265"/>
                <a:gd name="T75" fmla="*/ 39 h 108"/>
                <a:gd name="T76" fmla="*/ 30 w 265"/>
                <a:gd name="T77" fmla="*/ 35 h 108"/>
                <a:gd name="T78" fmla="*/ 27 w 265"/>
                <a:gd name="T79" fmla="*/ 32 h 108"/>
                <a:gd name="T80" fmla="*/ 24 w 265"/>
                <a:gd name="T81" fmla="*/ 27 h 108"/>
                <a:gd name="T82" fmla="*/ 21 w 265"/>
                <a:gd name="T83" fmla="*/ 23 h 108"/>
                <a:gd name="T84" fmla="*/ 20 w 265"/>
                <a:gd name="T85" fmla="*/ 21 h 108"/>
                <a:gd name="T86" fmla="*/ 18 w 265"/>
                <a:gd name="T87" fmla="*/ 17 h 108"/>
                <a:gd name="T88" fmla="*/ 16 w 265"/>
                <a:gd name="T89" fmla="*/ 16 h 108"/>
                <a:gd name="T90" fmla="*/ 14 w 265"/>
                <a:gd name="T91" fmla="*/ 12 h 108"/>
                <a:gd name="T92" fmla="*/ 12 w 265"/>
                <a:gd name="T93" fmla="*/ 10 h 108"/>
                <a:gd name="T94" fmla="*/ 9 w 265"/>
                <a:gd name="T95" fmla="*/ 8 h 108"/>
                <a:gd name="T96" fmla="*/ 8 w 265"/>
                <a:gd name="T97" fmla="*/ 4 h 108"/>
                <a:gd name="T98" fmla="*/ 5 w 265"/>
                <a:gd name="T99" fmla="*/ 2 h 108"/>
                <a:gd name="T100" fmla="*/ 0 w 265"/>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108">
                  <a:moveTo>
                    <a:pt x="265" y="108"/>
                  </a:moveTo>
                  <a:lnTo>
                    <a:pt x="255" y="108"/>
                  </a:lnTo>
                  <a:lnTo>
                    <a:pt x="255" y="107"/>
                  </a:lnTo>
                  <a:lnTo>
                    <a:pt x="252" y="107"/>
                  </a:lnTo>
                  <a:lnTo>
                    <a:pt x="252" y="105"/>
                  </a:lnTo>
                  <a:lnTo>
                    <a:pt x="244" y="105"/>
                  </a:lnTo>
                  <a:lnTo>
                    <a:pt x="244" y="104"/>
                  </a:lnTo>
                  <a:lnTo>
                    <a:pt x="234" y="104"/>
                  </a:lnTo>
                  <a:lnTo>
                    <a:pt x="234" y="103"/>
                  </a:lnTo>
                  <a:lnTo>
                    <a:pt x="228" y="103"/>
                  </a:lnTo>
                  <a:lnTo>
                    <a:pt x="228" y="102"/>
                  </a:lnTo>
                  <a:lnTo>
                    <a:pt x="207" y="102"/>
                  </a:lnTo>
                  <a:lnTo>
                    <a:pt x="207" y="100"/>
                  </a:lnTo>
                  <a:lnTo>
                    <a:pt x="193" y="100"/>
                  </a:lnTo>
                  <a:lnTo>
                    <a:pt x="193" y="99"/>
                  </a:lnTo>
                  <a:lnTo>
                    <a:pt x="192" y="99"/>
                  </a:lnTo>
                  <a:lnTo>
                    <a:pt x="192" y="98"/>
                  </a:lnTo>
                  <a:lnTo>
                    <a:pt x="185" y="98"/>
                  </a:lnTo>
                  <a:lnTo>
                    <a:pt x="185" y="97"/>
                  </a:lnTo>
                  <a:lnTo>
                    <a:pt x="173" y="97"/>
                  </a:lnTo>
                  <a:lnTo>
                    <a:pt x="173" y="95"/>
                  </a:lnTo>
                  <a:lnTo>
                    <a:pt x="164" y="95"/>
                  </a:lnTo>
                  <a:lnTo>
                    <a:pt x="164" y="93"/>
                  </a:lnTo>
                  <a:lnTo>
                    <a:pt x="150" y="93"/>
                  </a:lnTo>
                  <a:lnTo>
                    <a:pt x="150" y="92"/>
                  </a:lnTo>
                  <a:lnTo>
                    <a:pt x="143" y="92"/>
                  </a:lnTo>
                  <a:lnTo>
                    <a:pt x="143" y="90"/>
                  </a:lnTo>
                  <a:lnTo>
                    <a:pt x="140" y="90"/>
                  </a:lnTo>
                  <a:lnTo>
                    <a:pt x="140" y="89"/>
                  </a:lnTo>
                  <a:lnTo>
                    <a:pt x="135" y="89"/>
                  </a:lnTo>
                  <a:lnTo>
                    <a:pt x="135" y="87"/>
                  </a:lnTo>
                  <a:lnTo>
                    <a:pt x="123" y="87"/>
                  </a:lnTo>
                  <a:lnTo>
                    <a:pt x="123" y="85"/>
                  </a:lnTo>
                  <a:lnTo>
                    <a:pt x="112" y="85"/>
                  </a:lnTo>
                  <a:lnTo>
                    <a:pt x="112" y="83"/>
                  </a:lnTo>
                  <a:lnTo>
                    <a:pt x="109" y="83"/>
                  </a:lnTo>
                  <a:lnTo>
                    <a:pt x="109" y="81"/>
                  </a:lnTo>
                  <a:lnTo>
                    <a:pt x="107" y="81"/>
                  </a:lnTo>
                  <a:lnTo>
                    <a:pt x="107" y="80"/>
                  </a:lnTo>
                  <a:lnTo>
                    <a:pt x="101" y="80"/>
                  </a:lnTo>
                  <a:lnTo>
                    <a:pt x="101" y="78"/>
                  </a:lnTo>
                  <a:lnTo>
                    <a:pt x="99" y="78"/>
                  </a:lnTo>
                  <a:lnTo>
                    <a:pt x="99" y="77"/>
                  </a:lnTo>
                  <a:lnTo>
                    <a:pt x="92" y="77"/>
                  </a:lnTo>
                  <a:lnTo>
                    <a:pt x="92" y="75"/>
                  </a:lnTo>
                  <a:lnTo>
                    <a:pt x="85" y="75"/>
                  </a:lnTo>
                  <a:lnTo>
                    <a:pt x="85" y="74"/>
                  </a:lnTo>
                  <a:lnTo>
                    <a:pt x="84" y="74"/>
                  </a:lnTo>
                  <a:lnTo>
                    <a:pt x="84" y="72"/>
                  </a:lnTo>
                  <a:lnTo>
                    <a:pt x="78" y="72"/>
                  </a:lnTo>
                  <a:lnTo>
                    <a:pt x="78" y="70"/>
                  </a:lnTo>
                  <a:lnTo>
                    <a:pt x="75" y="70"/>
                  </a:lnTo>
                  <a:lnTo>
                    <a:pt x="75" y="68"/>
                  </a:lnTo>
                  <a:lnTo>
                    <a:pt x="73" y="68"/>
                  </a:lnTo>
                  <a:lnTo>
                    <a:pt x="73" y="66"/>
                  </a:lnTo>
                  <a:lnTo>
                    <a:pt x="70" y="66"/>
                  </a:lnTo>
                  <a:lnTo>
                    <a:pt x="70" y="65"/>
                  </a:lnTo>
                  <a:lnTo>
                    <a:pt x="64" y="65"/>
                  </a:lnTo>
                  <a:lnTo>
                    <a:pt x="64" y="62"/>
                  </a:lnTo>
                  <a:lnTo>
                    <a:pt x="58" y="62"/>
                  </a:lnTo>
                  <a:lnTo>
                    <a:pt x="58" y="60"/>
                  </a:lnTo>
                  <a:lnTo>
                    <a:pt x="53" y="60"/>
                  </a:lnTo>
                  <a:lnTo>
                    <a:pt x="53" y="58"/>
                  </a:lnTo>
                  <a:lnTo>
                    <a:pt x="48" y="58"/>
                  </a:lnTo>
                  <a:lnTo>
                    <a:pt x="48" y="55"/>
                  </a:lnTo>
                  <a:lnTo>
                    <a:pt x="44" y="55"/>
                  </a:lnTo>
                  <a:lnTo>
                    <a:pt x="44" y="51"/>
                  </a:lnTo>
                  <a:lnTo>
                    <a:pt x="43" y="51"/>
                  </a:lnTo>
                  <a:lnTo>
                    <a:pt x="43" y="48"/>
                  </a:lnTo>
                  <a:lnTo>
                    <a:pt x="41" y="48"/>
                  </a:lnTo>
                  <a:lnTo>
                    <a:pt x="41" y="45"/>
                  </a:lnTo>
                  <a:lnTo>
                    <a:pt x="37" y="45"/>
                  </a:lnTo>
                  <a:lnTo>
                    <a:pt x="37" y="42"/>
                  </a:lnTo>
                  <a:lnTo>
                    <a:pt x="35" y="42"/>
                  </a:lnTo>
                  <a:lnTo>
                    <a:pt x="35" y="39"/>
                  </a:lnTo>
                  <a:lnTo>
                    <a:pt x="32" y="39"/>
                  </a:lnTo>
                  <a:lnTo>
                    <a:pt x="32" y="35"/>
                  </a:lnTo>
                  <a:lnTo>
                    <a:pt x="30" y="35"/>
                  </a:lnTo>
                  <a:lnTo>
                    <a:pt x="30" y="32"/>
                  </a:lnTo>
                  <a:lnTo>
                    <a:pt x="27" y="32"/>
                  </a:lnTo>
                  <a:lnTo>
                    <a:pt x="27" y="27"/>
                  </a:lnTo>
                  <a:lnTo>
                    <a:pt x="24" y="27"/>
                  </a:lnTo>
                  <a:lnTo>
                    <a:pt x="24" y="23"/>
                  </a:lnTo>
                  <a:lnTo>
                    <a:pt x="21" y="23"/>
                  </a:lnTo>
                  <a:lnTo>
                    <a:pt x="21" y="21"/>
                  </a:lnTo>
                  <a:lnTo>
                    <a:pt x="20" y="21"/>
                  </a:lnTo>
                  <a:lnTo>
                    <a:pt x="20" y="17"/>
                  </a:lnTo>
                  <a:lnTo>
                    <a:pt x="18" y="17"/>
                  </a:lnTo>
                  <a:lnTo>
                    <a:pt x="18" y="16"/>
                  </a:lnTo>
                  <a:lnTo>
                    <a:pt x="16" y="16"/>
                  </a:lnTo>
                  <a:lnTo>
                    <a:pt x="16" y="12"/>
                  </a:lnTo>
                  <a:lnTo>
                    <a:pt x="14" y="12"/>
                  </a:lnTo>
                  <a:lnTo>
                    <a:pt x="14" y="10"/>
                  </a:lnTo>
                  <a:lnTo>
                    <a:pt x="12" y="10"/>
                  </a:lnTo>
                  <a:lnTo>
                    <a:pt x="12" y="8"/>
                  </a:lnTo>
                  <a:lnTo>
                    <a:pt x="9" y="8"/>
                  </a:lnTo>
                  <a:lnTo>
                    <a:pt x="9" y="4"/>
                  </a:lnTo>
                  <a:lnTo>
                    <a:pt x="8" y="4"/>
                  </a:lnTo>
                  <a:lnTo>
                    <a:pt x="8" y="2"/>
                  </a:lnTo>
                  <a:lnTo>
                    <a:pt x="5" y="2"/>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212" name="Freeform 37"/>
          <p:cNvSpPr>
            <a:spLocks/>
          </p:cNvSpPr>
          <p:nvPr/>
        </p:nvSpPr>
        <p:spPr bwMode="auto">
          <a:xfrm>
            <a:off x="5439924" y="4079540"/>
            <a:ext cx="3240000" cy="1474848"/>
          </a:xfrm>
          <a:custGeom>
            <a:avLst/>
            <a:gdLst>
              <a:gd name="T0" fmla="*/ 223 w 265"/>
              <a:gd name="T1" fmla="*/ 112 h 112"/>
              <a:gd name="T2" fmla="*/ 145 w 265"/>
              <a:gd name="T3" fmla="*/ 111 h 112"/>
              <a:gd name="T4" fmla="*/ 142 w 265"/>
              <a:gd name="T5" fmla="*/ 110 h 112"/>
              <a:gd name="T6" fmla="*/ 121 w 265"/>
              <a:gd name="T7" fmla="*/ 108 h 112"/>
              <a:gd name="T8" fmla="*/ 120 w 265"/>
              <a:gd name="T9" fmla="*/ 107 h 112"/>
              <a:gd name="T10" fmla="*/ 118 w 265"/>
              <a:gd name="T11" fmla="*/ 105 h 112"/>
              <a:gd name="T12" fmla="*/ 115 w 265"/>
              <a:gd name="T13" fmla="*/ 103 h 112"/>
              <a:gd name="T14" fmla="*/ 110 w 265"/>
              <a:gd name="T15" fmla="*/ 102 h 112"/>
              <a:gd name="T16" fmla="*/ 104 w 265"/>
              <a:gd name="T17" fmla="*/ 101 h 112"/>
              <a:gd name="T18" fmla="*/ 100 w 265"/>
              <a:gd name="T19" fmla="*/ 100 h 112"/>
              <a:gd name="T20" fmla="*/ 96 w 265"/>
              <a:gd name="T21" fmla="*/ 99 h 112"/>
              <a:gd name="T22" fmla="*/ 93 w 265"/>
              <a:gd name="T23" fmla="*/ 98 h 112"/>
              <a:gd name="T24" fmla="*/ 87 w 265"/>
              <a:gd name="T25" fmla="*/ 97 h 112"/>
              <a:gd name="T26" fmla="*/ 86 w 265"/>
              <a:gd name="T27" fmla="*/ 95 h 112"/>
              <a:gd name="T28" fmla="*/ 81 w 265"/>
              <a:gd name="T29" fmla="*/ 93 h 112"/>
              <a:gd name="T30" fmla="*/ 79 w 265"/>
              <a:gd name="T31" fmla="*/ 92 h 112"/>
              <a:gd name="T32" fmla="*/ 78 w 265"/>
              <a:gd name="T33" fmla="*/ 91 h 112"/>
              <a:gd name="T34" fmla="*/ 74 w 265"/>
              <a:gd name="T35" fmla="*/ 88 h 112"/>
              <a:gd name="T36" fmla="*/ 71 w 265"/>
              <a:gd name="T37" fmla="*/ 87 h 112"/>
              <a:gd name="T38" fmla="*/ 67 w 265"/>
              <a:gd name="T39" fmla="*/ 84 h 112"/>
              <a:gd name="T40" fmla="*/ 64 w 265"/>
              <a:gd name="T41" fmla="*/ 82 h 112"/>
              <a:gd name="T42" fmla="*/ 62 w 265"/>
              <a:gd name="T43" fmla="*/ 81 h 112"/>
              <a:gd name="T44" fmla="*/ 61 w 265"/>
              <a:gd name="T45" fmla="*/ 78 h 112"/>
              <a:gd name="T46" fmla="*/ 58 w 265"/>
              <a:gd name="T47" fmla="*/ 76 h 112"/>
              <a:gd name="T48" fmla="*/ 56 w 265"/>
              <a:gd name="T49" fmla="*/ 73 h 112"/>
              <a:gd name="T50" fmla="*/ 50 w 265"/>
              <a:gd name="T51" fmla="*/ 71 h 112"/>
              <a:gd name="T52" fmla="*/ 48 w 265"/>
              <a:gd name="T53" fmla="*/ 69 h 112"/>
              <a:gd name="T54" fmla="*/ 46 w 265"/>
              <a:gd name="T55" fmla="*/ 67 h 112"/>
              <a:gd name="T56" fmla="*/ 44 w 265"/>
              <a:gd name="T57" fmla="*/ 65 h 112"/>
              <a:gd name="T58" fmla="*/ 42 w 265"/>
              <a:gd name="T59" fmla="*/ 61 h 112"/>
              <a:gd name="T60" fmla="*/ 39 w 265"/>
              <a:gd name="T61" fmla="*/ 60 h 112"/>
              <a:gd name="T62" fmla="*/ 37 w 265"/>
              <a:gd name="T63" fmla="*/ 56 h 112"/>
              <a:gd name="T64" fmla="*/ 35 w 265"/>
              <a:gd name="T65" fmla="*/ 52 h 112"/>
              <a:gd name="T66" fmla="*/ 32 w 265"/>
              <a:gd name="T67" fmla="*/ 48 h 112"/>
              <a:gd name="T68" fmla="*/ 30 w 265"/>
              <a:gd name="T69" fmla="*/ 45 h 112"/>
              <a:gd name="T70" fmla="*/ 28 w 265"/>
              <a:gd name="T71" fmla="*/ 43 h 112"/>
              <a:gd name="T72" fmla="*/ 26 w 265"/>
              <a:gd name="T73" fmla="*/ 39 h 112"/>
              <a:gd name="T74" fmla="*/ 24 w 265"/>
              <a:gd name="T75" fmla="*/ 34 h 112"/>
              <a:gd name="T76" fmla="*/ 23 w 265"/>
              <a:gd name="T77" fmla="*/ 30 h 112"/>
              <a:gd name="T78" fmla="*/ 21 w 265"/>
              <a:gd name="T79" fmla="*/ 27 h 112"/>
              <a:gd name="T80" fmla="*/ 19 w 265"/>
              <a:gd name="T81" fmla="*/ 25 h 112"/>
              <a:gd name="T82" fmla="*/ 17 w 265"/>
              <a:gd name="T83" fmla="*/ 24 h 112"/>
              <a:gd name="T84" fmla="*/ 16 w 265"/>
              <a:gd name="T85" fmla="*/ 22 h 112"/>
              <a:gd name="T86" fmla="*/ 13 w 265"/>
              <a:gd name="T87" fmla="*/ 18 h 112"/>
              <a:gd name="T88" fmla="*/ 10 w 265"/>
              <a:gd name="T89" fmla="*/ 15 h 112"/>
              <a:gd name="T90" fmla="*/ 9 w 265"/>
              <a:gd name="T91" fmla="*/ 12 h 112"/>
              <a:gd name="T92" fmla="*/ 7 w 265"/>
              <a:gd name="T93" fmla="*/ 8 h 112"/>
              <a:gd name="T94" fmla="*/ 4 w 265"/>
              <a:gd name="T95" fmla="*/ 3 h 112"/>
              <a:gd name="T96" fmla="*/ 0 w 265"/>
              <a:gd name="T9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112">
                <a:moveTo>
                  <a:pt x="265" y="112"/>
                </a:moveTo>
                <a:lnTo>
                  <a:pt x="223" y="112"/>
                </a:lnTo>
                <a:lnTo>
                  <a:pt x="223" y="111"/>
                </a:lnTo>
                <a:lnTo>
                  <a:pt x="145" y="111"/>
                </a:lnTo>
                <a:lnTo>
                  <a:pt x="145" y="110"/>
                </a:lnTo>
                <a:lnTo>
                  <a:pt x="142" y="110"/>
                </a:lnTo>
                <a:lnTo>
                  <a:pt x="142" y="108"/>
                </a:lnTo>
                <a:lnTo>
                  <a:pt x="121" y="108"/>
                </a:lnTo>
                <a:lnTo>
                  <a:pt x="121" y="107"/>
                </a:lnTo>
                <a:lnTo>
                  <a:pt x="120" y="107"/>
                </a:lnTo>
                <a:lnTo>
                  <a:pt x="120" y="105"/>
                </a:lnTo>
                <a:lnTo>
                  <a:pt x="118" y="105"/>
                </a:lnTo>
                <a:lnTo>
                  <a:pt x="118" y="103"/>
                </a:lnTo>
                <a:lnTo>
                  <a:pt x="115" y="103"/>
                </a:lnTo>
                <a:lnTo>
                  <a:pt x="115" y="102"/>
                </a:lnTo>
                <a:lnTo>
                  <a:pt x="110" y="102"/>
                </a:lnTo>
                <a:lnTo>
                  <a:pt x="110" y="101"/>
                </a:lnTo>
                <a:lnTo>
                  <a:pt x="104" y="101"/>
                </a:lnTo>
                <a:lnTo>
                  <a:pt x="104" y="100"/>
                </a:lnTo>
                <a:lnTo>
                  <a:pt x="100" y="100"/>
                </a:lnTo>
                <a:lnTo>
                  <a:pt x="100" y="99"/>
                </a:lnTo>
                <a:lnTo>
                  <a:pt x="96" y="99"/>
                </a:lnTo>
                <a:lnTo>
                  <a:pt x="96" y="98"/>
                </a:lnTo>
                <a:lnTo>
                  <a:pt x="93" y="98"/>
                </a:lnTo>
                <a:lnTo>
                  <a:pt x="93" y="97"/>
                </a:lnTo>
                <a:lnTo>
                  <a:pt x="87" y="97"/>
                </a:lnTo>
                <a:lnTo>
                  <a:pt x="87" y="95"/>
                </a:lnTo>
                <a:lnTo>
                  <a:pt x="86" y="95"/>
                </a:lnTo>
                <a:lnTo>
                  <a:pt x="86" y="93"/>
                </a:lnTo>
                <a:lnTo>
                  <a:pt x="81" y="93"/>
                </a:lnTo>
                <a:lnTo>
                  <a:pt x="81" y="92"/>
                </a:lnTo>
                <a:lnTo>
                  <a:pt x="79" y="92"/>
                </a:lnTo>
                <a:lnTo>
                  <a:pt x="79" y="91"/>
                </a:lnTo>
                <a:lnTo>
                  <a:pt x="78" y="91"/>
                </a:lnTo>
                <a:lnTo>
                  <a:pt x="78" y="88"/>
                </a:lnTo>
                <a:lnTo>
                  <a:pt x="74" y="88"/>
                </a:lnTo>
                <a:lnTo>
                  <a:pt x="74" y="87"/>
                </a:lnTo>
                <a:lnTo>
                  <a:pt x="71" y="87"/>
                </a:lnTo>
                <a:lnTo>
                  <a:pt x="71" y="84"/>
                </a:lnTo>
                <a:lnTo>
                  <a:pt x="67" y="84"/>
                </a:lnTo>
                <a:lnTo>
                  <a:pt x="67" y="82"/>
                </a:lnTo>
                <a:lnTo>
                  <a:pt x="64" y="82"/>
                </a:lnTo>
                <a:lnTo>
                  <a:pt x="64" y="81"/>
                </a:lnTo>
                <a:lnTo>
                  <a:pt x="62" y="81"/>
                </a:lnTo>
                <a:lnTo>
                  <a:pt x="62" y="78"/>
                </a:lnTo>
                <a:lnTo>
                  <a:pt x="61" y="78"/>
                </a:lnTo>
                <a:lnTo>
                  <a:pt x="61" y="76"/>
                </a:lnTo>
                <a:lnTo>
                  <a:pt x="58" y="76"/>
                </a:lnTo>
                <a:lnTo>
                  <a:pt x="58" y="73"/>
                </a:lnTo>
                <a:lnTo>
                  <a:pt x="56" y="73"/>
                </a:lnTo>
                <a:lnTo>
                  <a:pt x="56" y="71"/>
                </a:lnTo>
                <a:lnTo>
                  <a:pt x="50" y="71"/>
                </a:lnTo>
                <a:lnTo>
                  <a:pt x="50" y="69"/>
                </a:lnTo>
                <a:lnTo>
                  <a:pt x="48" y="69"/>
                </a:lnTo>
                <a:lnTo>
                  <a:pt x="48" y="67"/>
                </a:lnTo>
                <a:lnTo>
                  <a:pt x="46" y="67"/>
                </a:lnTo>
                <a:lnTo>
                  <a:pt x="46" y="65"/>
                </a:lnTo>
                <a:lnTo>
                  <a:pt x="44" y="65"/>
                </a:lnTo>
                <a:lnTo>
                  <a:pt x="44" y="61"/>
                </a:lnTo>
                <a:lnTo>
                  <a:pt x="42" y="61"/>
                </a:lnTo>
                <a:lnTo>
                  <a:pt x="42" y="60"/>
                </a:lnTo>
                <a:lnTo>
                  <a:pt x="39" y="60"/>
                </a:lnTo>
                <a:lnTo>
                  <a:pt x="39" y="56"/>
                </a:lnTo>
                <a:lnTo>
                  <a:pt x="37" y="56"/>
                </a:lnTo>
                <a:lnTo>
                  <a:pt x="37" y="52"/>
                </a:lnTo>
                <a:lnTo>
                  <a:pt x="35" y="52"/>
                </a:lnTo>
                <a:lnTo>
                  <a:pt x="35" y="48"/>
                </a:lnTo>
                <a:lnTo>
                  <a:pt x="32" y="48"/>
                </a:lnTo>
                <a:lnTo>
                  <a:pt x="32" y="45"/>
                </a:lnTo>
                <a:lnTo>
                  <a:pt x="30" y="45"/>
                </a:lnTo>
                <a:lnTo>
                  <a:pt x="30" y="43"/>
                </a:lnTo>
                <a:lnTo>
                  <a:pt x="28" y="43"/>
                </a:lnTo>
                <a:lnTo>
                  <a:pt x="28" y="39"/>
                </a:lnTo>
                <a:lnTo>
                  <a:pt x="26" y="39"/>
                </a:lnTo>
                <a:lnTo>
                  <a:pt x="26" y="34"/>
                </a:lnTo>
                <a:lnTo>
                  <a:pt x="24" y="34"/>
                </a:lnTo>
                <a:lnTo>
                  <a:pt x="24" y="30"/>
                </a:lnTo>
                <a:lnTo>
                  <a:pt x="23" y="30"/>
                </a:lnTo>
                <a:lnTo>
                  <a:pt x="23" y="27"/>
                </a:lnTo>
                <a:lnTo>
                  <a:pt x="21" y="27"/>
                </a:lnTo>
                <a:lnTo>
                  <a:pt x="21" y="25"/>
                </a:lnTo>
                <a:lnTo>
                  <a:pt x="19" y="25"/>
                </a:lnTo>
                <a:lnTo>
                  <a:pt x="19" y="24"/>
                </a:lnTo>
                <a:lnTo>
                  <a:pt x="17" y="24"/>
                </a:lnTo>
                <a:lnTo>
                  <a:pt x="17" y="22"/>
                </a:lnTo>
                <a:lnTo>
                  <a:pt x="16" y="22"/>
                </a:lnTo>
                <a:lnTo>
                  <a:pt x="16" y="18"/>
                </a:lnTo>
                <a:lnTo>
                  <a:pt x="13" y="18"/>
                </a:lnTo>
                <a:lnTo>
                  <a:pt x="13" y="15"/>
                </a:lnTo>
                <a:lnTo>
                  <a:pt x="10" y="15"/>
                </a:lnTo>
                <a:lnTo>
                  <a:pt x="10" y="12"/>
                </a:lnTo>
                <a:lnTo>
                  <a:pt x="9" y="12"/>
                </a:lnTo>
                <a:lnTo>
                  <a:pt x="9" y="8"/>
                </a:lnTo>
                <a:lnTo>
                  <a:pt x="7" y="8"/>
                </a:lnTo>
                <a:lnTo>
                  <a:pt x="7" y="3"/>
                </a:lnTo>
                <a:lnTo>
                  <a:pt x="4" y="3"/>
                </a:lnTo>
                <a:lnTo>
                  <a:pt x="4"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 name="TextBox 212"/>
          <p:cNvSpPr txBox="1"/>
          <p:nvPr/>
        </p:nvSpPr>
        <p:spPr>
          <a:xfrm>
            <a:off x="2121825" y="1634839"/>
            <a:ext cx="64238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smtClean="0">
                <a:ln>
                  <a:noFill/>
                </a:ln>
                <a:effectLst/>
                <a:uLnTx/>
                <a:uFillTx/>
                <a:latin typeface="Arial" charset="0"/>
                <a:ea typeface="+mn-ea"/>
                <a:cs typeface="Arial" charset="0"/>
              </a:rPr>
              <a:t>SSP</a:t>
            </a:r>
            <a:endParaRPr kumimoji="0" lang="fr-FR" sz="1800" b="1" i="0" u="none" strike="noStrike" kern="1200" cap="none" spc="0" normalizeH="0" baseline="0">
              <a:ln>
                <a:noFill/>
              </a:ln>
              <a:effectLst/>
              <a:uLnTx/>
              <a:uFillTx/>
              <a:latin typeface="Arial" charset="0"/>
              <a:ea typeface="+mn-ea"/>
              <a:cs typeface="Arial" charset="0"/>
            </a:endParaRPr>
          </a:p>
        </p:txBody>
      </p:sp>
      <p:sp>
        <p:nvSpPr>
          <p:cNvPr id="214" name="TextBox 213"/>
          <p:cNvSpPr txBox="1"/>
          <p:nvPr/>
        </p:nvSpPr>
        <p:spPr>
          <a:xfrm>
            <a:off x="6565572" y="1620984"/>
            <a:ext cx="51817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effectLst/>
                <a:uLnTx/>
                <a:uFillTx/>
                <a:latin typeface="Arial" charset="0"/>
                <a:ea typeface="+mn-ea"/>
                <a:cs typeface="Arial" charset="0"/>
              </a:rPr>
              <a:t>SG</a:t>
            </a:r>
            <a:endParaRPr kumimoji="0" lang="fr-FR" sz="1800" b="1" i="0" u="none" strike="noStrike" kern="1200" cap="none" spc="0" normalizeH="0" baseline="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321409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8: Evaluation de l’efficacité du nivolumab selon les caractéristiques à l’inclusion dans l’étude ATTRACTION-2 – Kang YK, et al</a:t>
            </a:r>
            <a:endParaRPr lang="fr-FR"/>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Les facteurs identifiés comme étant associés à la progression précoce ou au décès sous nivolumab étaient une natrémie basse, un ratio neutrophiles / lymphocytes élevé, un ECOG PS de 1 et l’absence de traitement préalable par ramucirumab</a:t>
            </a:r>
          </a:p>
          <a:p>
            <a:r>
              <a:rPr lang="fr-FR" dirty="0" smtClean="0"/>
              <a:t>L’analyse des biomarqueurs n’a pas trouvé de corrélation entre l’expression de PD-L1, la CMT ou le statut d’instabilité microsatellitaire et l’efficacité du nivolumab</a:t>
            </a:r>
          </a:p>
          <a:p>
            <a:pPr marL="0" indent="0">
              <a:spcBef>
                <a:spcPts val="1200"/>
              </a:spcBef>
              <a:buNone/>
            </a:pPr>
            <a:r>
              <a:rPr lang="fr-FR" b="1" dirty="0" smtClean="0"/>
              <a:t>Conclusions</a:t>
            </a:r>
          </a:p>
          <a:p>
            <a:r>
              <a:rPr lang="fr-FR" b="1" dirty="0" smtClean="0"/>
              <a:t>Chez ces patients avec cancer avancé de l’estomac ou de la JGO, l’efficacité du nivolumab pourrait être réduite chez ceux présentant des caractéristiques montrant un plus mauvais état général, tels qu’une natrémie basse ou un RNL élevé</a:t>
            </a:r>
          </a:p>
          <a:p>
            <a:r>
              <a:rPr lang="fr-FR" b="1" dirty="0" smtClean="0"/>
              <a:t>Cependant, ces résultats sont exploratoires et doivent être vérifiés</a:t>
            </a:r>
            <a:endParaRPr lang="fr-FR" b="1" dirty="0"/>
          </a:p>
        </p:txBody>
      </p:sp>
      <p:sp>
        <p:nvSpPr>
          <p:cNvPr id="5" name="Text Placeholder 4"/>
          <p:cNvSpPr>
            <a:spLocks noGrp="1"/>
          </p:cNvSpPr>
          <p:nvPr>
            <p:ph type="body" sz="quarter" idx="11"/>
          </p:nvPr>
        </p:nvSpPr>
        <p:spPr/>
        <p:txBody>
          <a:bodyPr/>
          <a:lstStyle/>
          <a:p>
            <a:r>
              <a:rPr lang="fr-FR" smtClean="0"/>
              <a:t>Kang YK, et al, J Clin Oncol 2019;37(Suppl):Abstr 8</a:t>
            </a:r>
            <a:endParaRPr lang="fr-FR"/>
          </a:p>
        </p:txBody>
      </p:sp>
    </p:spTree>
    <p:extLst>
      <p:ext uri="{BB962C8B-B14F-4D97-AF65-F5344CB8AC3E}">
        <p14:creationId xmlns:p14="http://schemas.microsoft.com/office/powerpoint/2010/main" val="198288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6666" cy="807720"/>
          </a:xfrm>
        </p:spPr>
        <p:txBody>
          <a:bodyPr/>
          <a:lstStyle/>
          <a:p>
            <a:r>
              <a:rPr lang="fr-FR" dirty="0" smtClean="0"/>
              <a:t>62: </a:t>
            </a:r>
            <a:r>
              <a:rPr lang="fr-FR" dirty="0" smtClean="0"/>
              <a:t>1</a:t>
            </a:r>
            <a:r>
              <a:rPr lang="fr-FR" baseline="30000" dirty="0" smtClean="0"/>
              <a:t>e</a:t>
            </a:r>
            <a:r>
              <a:rPr lang="fr-FR" dirty="0" smtClean="0"/>
              <a:t> ligne pembrolizumab (P), trastuzumab (T), </a:t>
            </a:r>
            <a:r>
              <a:rPr lang="fr-FR" dirty="0" err="1" smtClean="0"/>
              <a:t>capécitabine</a:t>
            </a:r>
            <a:r>
              <a:rPr lang="fr-FR" dirty="0" smtClean="0"/>
              <a:t> </a:t>
            </a:r>
            <a:r>
              <a:rPr lang="fr-FR" dirty="0" smtClean="0"/>
              <a:t>(C) et </a:t>
            </a:r>
            <a:r>
              <a:rPr lang="fr-FR" dirty="0" err="1" smtClean="0"/>
              <a:t>oxaliplatine</a:t>
            </a:r>
            <a:r>
              <a:rPr lang="fr-FR" dirty="0" smtClean="0"/>
              <a:t> (O) </a:t>
            </a:r>
            <a:r>
              <a:rPr lang="fr-FR" dirty="0" smtClean="0"/>
              <a:t>dans l’adénocarcinome oesophagogastrique HER2</a:t>
            </a:r>
            <a:r>
              <a:rPr lang="fr-FR" dirty="0"/>
              <a:t> </a:t>
            </a:r>
            <a:r>
              <a:rPr lang="fr-FR" dirty="0" smtClean="0"/>
              <a:t>positif </a:t>
            </a:r>
            <a:r>
              <a:rPr lang="fr-FR" dirty="0" smtClean="0"/>
              <a:t>métastatique – </a:t>
            </a:r>
            <a:r>
              <a:rPr lang="fr-FR" dirty="0" err="1" smtClean="0"/>
              <a:t>Janjigian</a:t>
            </a:r>
            <a:r>
              <a:rPr lang="fr-FR" dirty="0" smtClean="0"/>
              <a:t> YY,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pembrolizumab combiné à la chimiothérapie et au trastuzumab chez les </a:t>
            </a:r>
            <a:r>
              <a:rPr lang="fr-FR" dirty="0"/>
              <a:t>patients avec </a:t>
            </a:r>
            <a:r>
              <a:rPr lang="fr-FR" dirty="0" smtClean="0"/>
              <a:t>adénocarcinome </a:t>
            </a:r>
            <a:r>
              <a:rPr lang="fr-FR" dirty="0"/>
              <a:t>oesophagogastrique HER2 positif </a:t>
            </a:r>
            <a:r>
              <a:rPr lang="fr-FR" dirty="0" smtClean="0"/>
              <a:t>métastatique</a:t>
            </a:r>
            <a:endParaRPr lang="fr-FR" dirty="0"/>
          </a:p>
        </p:txBody>
      </p:sp>
      <p:sp>
        <p:nvSpPr>
          <p:cNvPr id="5" name="Text Placeholder 4"/>
          <p:cNvSpPr>
            <a:spLocks noGrp="1"/>
          </p:cNvSpPr>
          <p:nvPr>
            <p:ph type="body" sz="quarter" idx="11"/>
          </p:nvPr>
        </p:nvSpPr>
        <p:spPr/>
        <p:txBody>
          <a:bodyPr/>
          <a:lstStyle/>
          <a:p>
            <a:r>
              <a:rPr lang="fr-FR" smtClean="0"/>
              <a:t>Janjigian YY, et al, J Clin Oncol 2019;37(Suppl):Abstr 62</a:t>
            </a:r>
            <a:endParaRPr lang="fr-F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r>
              <a:rPr lang="fr-FR" dirty="0" smtClean="0"/>
              <a:t>à 6 mois</a:t>
            </a:r>
          </a:p>
          <a:p>
            <a:pPr marL="0" indent="0">
              <a:buClr>
                <a:srgbClr val="043882"/>
              </a:buClr>
              <a:buFontTx/>
              <a:buNone/>
            </a:pPr>
            <a:endParaRPr lang="fr-FR" dirty="0"/>
          </a:p>
        </p:txBody>
      </p:sp>
      <p:sp>
        <p:nvSpPr>
          <p:cNvPr id="10" name="AutoShape 12"/>
          <p:cNvSpPr>
            <a:spLocks noChangeArrowheads="1"/>
          </p:cNvSpPr>
          <p:nvPr/>
        </p:nvSpPr>
        <p:spPr bwMode="auto">
          <a:xfrm>
            <a:off x="5561094" y="2841001"/>
            <a:ext cx="3520498" cy="1731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chemeClr val="tx2"/>
                </a:solidFill>
                <a:ea typeface="SimSun" pitchFamily="2" charset="-122"/>
              </a:rPr>
              <a:t>Pembrolizumab 200 mg + trastuzumab 6 mg/kg + CAPOX (oxaliplatine 130 mg/m</a:t>
            </a:r>
            <a:r>
              <a:rPr lang="fr-FR" altLang="zh-CN" baseline="30000" dirty="0" smtClean="0">
                <a:solidFill>
                  <a:schemeClr val="tx2"/>
                </a:solidFill>
                <a:ea typeface="SimSun" pitchFamily="2" charset="-122"/>
              </a:rPr>
              <a:t>2</a:t>
            </a:r>
            <a:r>
              <a:rPr lang="fr-FR" altLang="zh-CN" dirty="0" smtClean="0">
                <a:solidFill>
                  <a:schemeClr val="tx2"/>
                </a:solidFill>
                <a:ea typeface="SimSun" pitchFamily="2" charset="-122"/>
              </a:rPr>
              <a:t> /3S + capécitabine 850 mg/m</a:t>
            </a:r>
            <a:r>
              <a:rPr lang="fr-FR" altLang="zh-CN" baseline="30000" dirty="0" smtClean="0">
                <a:solidFill>
                  <a:schemeClr val="tx2"/>
                </a:solidFill>
                <a:ea typeface="SimSun" pitchFamily="2" charset="-122"/>
              </a:rPr>
              <a:t>2</a:t>
            </a:r>
            <a:r>
              <a:rPr lang="fr-FR" altLang="zh-CN" dirty="0" smtClean="0">
                <a:solidFill>
                  <a:schemeClr val="tx2"/>
                </a:solidFill>
                <a:ea typeface="SimSun" pitchFamily="2" charset="-122"/>
              </a:rPr>
              <a:t> J1–14) </a:t>
            </a:r>
            <a:br>
              <a:rPr lang="fr-FR" altLang="zh-CN" dirty="0" smtClean="0">
                <a:solidFill>
                  <a:schemeClr val="tx2"/>
                </a:solidFill>
                <a:ea typeface="SimSun" pitchFamily="2" charset="-122"/>
              </a:rPr>
            </a:br>
            <a:r>
              <a:rPr lang="fr-FR" altLang="zh-CN" dirty="0" smtClean="0">
                <a:solidFill>
                  <a:schemeClr val="tx2"/>
                </a:solidFill>
                <a:ea typeface="SimSun" pitchFamily="2" charset="-122"/>
              </a:rPr>
              <a:t>(n=24)</a:t>
            </a:r>
            <a:endParaRPr lang="fr-FR" altLang="zh-CN" b="1" dirty="0">
              <a:solidFill>
                <a:schemeClr val="tx2"/>
              </a:solidFill>
              <a:ea typeface="SimSun" pitchFamily="2" charset="-122"/>
            </a:endParaRPr>
          </a:p>
        </p:txBody>
      </p:sp>
      <p:cxnSp>
        <p:nvCxnSpPr>
          <p:cNvPr id="13" name="AutoShape 21"/>
          <p:cNvCxnSpPr>
            <a:cxnSpLocks noChangeShapeType="1"/>
            <a:stCxn id="14" idx="3"/>
            <a:endCxn id="10" idx="1"/>
          </p:cNvCxnSpPr>
          <p:nvPr/>
        </p:nvCxnSpPr>
        <p:spPr bwMode="auto">
          <a:xfrm>
            <a:off x="5216173" y="3706910"/>
            <a:ext cx="344921"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286928" y="2973338"/>
            <a:ext cx="1929245" cy="14671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Pembrolizumab </a:t>
            </a:r>
            <a:br>
              <a:rPr lang="fr-FR" altLang="zh-CN" dirty="0" smtClean="0">
                <a:ea typeface="SimSun" pitchFamily="2" charset="-122"/>
              </a:rPr>
            </a:br>
            <a:r>
              <a:rPr lang="fr-FR" altLang="zh-CN" dirty="0" smtClean="0">
                <a:ea typeface="SimSun" pitchFamily="2" charset="-122"/>
              </a:rPr>
              <a:t>200 mg iv + </a:t>
            </a:r>
            <a:br>
              <a:rPr lang="fr-FR" altLang="zh-CN" dirty="0" smtClean="0">
                <a:ea typeface="SimSun" pitchFamily="2" charset="-122"/>
              </a:rPr>
            </a:br>
            <a:r>
              <a:rPr lang="fr-FR" altLang="zh-CN" dirty="0" smtClean="0">
                <a:ea typeface="SimSun" pitchFamily="2" charset="-122"/>
              </a:rPr>
              <a:t>trastuzumab </a:t>
            </a:r>
          </a:p>
          <a:p>
            <a:pPr algn="ctr" defTabSz="892175" eaLnBrk="0" hangingPunct="0">
              <a:defRPr/>
            </a:pPr>
            <a:r>
              <a:rPr lang="fr-FR" altLang="zh-CN" dirty="0" smtClean="0">
                <a:ea typeface="SimSun" pitchFamily="2" charset="-122"/>
              </a:rPr>
              <a:t>8 mg/kg </a:t>
            </a:r>
            <a:br>
              <a:rPr lang="fr-FR" altLang="zh-CN" dirty="0" smtClean="0">
                <a:ea typeface="SimSun" pitchFamily="2" charset="-122"/>
              </a:rPr>
            </a:br>
            <a:r>
              <a:rPr lang="fr-FR" altLang="zh-CN" dirty="0" smtClean="0">
                <a:ea typeface="SimSun" pitchFamily="2" charset="-122"/>
              </a:rPr>
              <a:t>1 cycle</a:t>
            </a:r>
            <a:endParaRPr lang="fr-FR" altLang="zh-CN" sz="1400" dirty="0">
              <a:ea typeface="SimSun" pitchFamily="2" charset="-122"/>
            </a:endParaRPr>
          </a:p>
        </p:txBody>
      </p:sp>
      <p:sp>
        <p:nvSpPr>
          <p:cNvPr id="15" name="AutoShape 9"/>
          <p:cNvSpPr>
            <a:spLocks noChangeArrowheads="1"/>
          </p:cNvSpPr>
          <p:nvPr/>
        </p:nvSpPr>
        <p:spPr bwMode="auto">
          <a:xfrm>
            <a:off x="82445" y="2406297"/>
            <a:ext cx="2859562"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Adénocarcinome </a:t>
            </a:r>
            <a:r>
              <a:rPr lang="fr-FR" altLang="zh-CN" sz="1600" dirty="0" err="1" smtClean="0">
                <a:solidFill>
                  <a:srgbClr val="FFFFFF"/>
                </a:solidFill>
                <a:ea typeface="SimSun" pitchFamily="2" charset="-122"/>
              </a:rPr>
              <a:t>oesophagogastrique</a:t>
            </a:r>
            <a:r>
              <a:rPr lang="fr-FR" altLang="zh-CN" sz="1600" dirty="0" smtClean="0">
                <a:solidFill>
                  <a:srgbClr val="FFFFFF"/>
                </a:solidFill>
                <a:ea typeface="SimSun" pitchFamily="2" charset="-122"/>
              </a:rPr>
              <a:t> </a:t>
            </a:r>
            <a:r>
              <a:rPr lang="fr-FR" altLang="zh-CN" sz="1600" dirty="0" smtClean="0">
                <a:solidFill>
                  <a:srgbClr val="FFFFFF"/>
                </a:solidFill>
                <a:ea typeface="SimSun" pitchFamily="2" charset="-122"/>
              </a:rPr>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stade </a:t>
            </a:r>
            <a:r>
              <a:rPr lang="fr-FR" altLang="zh-CN" sz="1600" dirty="0" smtClean="0">
                <a:solidFill>
                  <a:srgbClr val="FFFFFF"/>
                </a:solidFill>
                <a:ea typeface="SimSun" pitchFamily="2" charset="-122"/>
              </a:rPr>
              <a:t>IV</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HER2 IHC 3+ ou IHC 2+/</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FISH &gt;2,0 quel que soit le statut PD-L1</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Naïf de traitement</a:t>
            </a:r>
          </a:p>
          <a:p>
            <a:pPr defTabSz="892175" eaLnBrk="0" hangingPunct="0">
              <a:spcAft>
                <a:spcPct val="30000"/>
              </a:spcAft>
              <a:defRPr/>
            </a:pPr>
            <a:r>
              <a:rPr lang="fr-FR" altLang="zh-CN" sz="1600" dirty="0" smtClean="0">
                <a:solidFill>
                  <a:srgbClr val="FFFFFF"/>
                </a:solidFill>
                <a:ea typeface="SimSun" pitchFamily="2" charset="-122"/>
              </a:rPr>
              <a:t>(n=37)</a:t>
            </a:r>
          </a:p>
        </p:txBody>
      </p:sp>
      <p:sp>
        <p:nvSpPr>
          <p:cNvPr id="20" name="Content Placeholder 26"/>
          <p:cNvSpPr txBox="1">
            <a:spLocks/>
          </p:cNvSpPr>
          <p:nvPr/>
        </p:nvSpPr>
        <p:spPr>
          <a:xfrm>
            <a:off x="4278313"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smtClean="0"/>
              <a:t>, TRO, TCM, tolérance, biomarqueurs</a:t>
            </a:r>
            <a:endParaRPr lang="fr-FR" dirty="0"/>
          </a:p>
        </p:txBody>
      </p:sp>
      <p:cxnSp>
        <p:nvCxnSpPr>
          <p:cNvPr id="21" name="AutoShape 21"/>
          <p:cNvCxnSpPr>
            <a:cxnSpLocks noChangeShapeType="1"/>
            <a:stCxn id="15" idx="3"/>
            <a:endCxn id="14" idx="1"/>
          </p:cNvCxnSpPr>
          <p:nvPr/>
        </p:nvCxnSpPr>
        <p:spPr bwMode="auto">
          <a:xfrm>
            <a:off x="2942007" y="3706910"/>
            <a:ext cx="344921"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220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62: 1</a:t>
            </a:r>
            <a:r>
              <a:rPr lang="fr-FR" baseline="30000" dirty="0"/>
              <a:t>e</a:t>
            </a:r>
            <a:r>
              <a:rPr lang="fr-FR" dirty="0"/>
              <a:t> ligne pembrolizumab (P), trastuzumab (T), </a:t>
            </a:r>
            <a:r>
              <a:rPr lang="fr-FR" dirty="0" err="1"/>
              <a:t>capécitabine</a:t>
            </a:r>
            <a:r>
              <a:rPr lang="fr-FR" dirty="0"/>
              <a:t> (C) et </a:t>
            </a:r>
            <a:r>
              <a:rPr lang="fr-FR" dirty="0" err="1"/>
              <a:t>oxaliplatine</a:t>
            </a:r>
            <a:r>
              <a:rPr lang="fr-FR" dirty="0"/>
              <a:t> (O) dans l’adénocarcinome </a:t>
            </a:r>
            <a:r>
              <a:rPr lang="fr-FR" dirty="0" err="1"/>
              <a:t>oesophagogastrique</a:t>
            </a:r>
            <a:r>
              <a:rPr lang="fr-FR" dirty="0"/>
              <a:t> HER2 positif métastatique – </a:t>
            </a:r>
            <a:r>
              <a:rPr lang="fr-FR" dirty="0" err="1"/>
              <a:t>Janjigian</a:t>
            </a:r>
            <a:r>
              <a:rPr lang="fr-FR" dirty="0"/>
              <a:t> YY,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Janjigian YY, et al, J Clin Oncol 2019;37(Suppl):Abstr 62</a:t>
            </a:r>
            <a:endParaRPr lang="fr-FR"/>
          </a:p>
        </p:txBody>
      </p:sp>
      <p:sp>
        <p:nvSpPr>
          <p:cNvPr id="7" name="Freeform 6"/>
          <p:cNvSpPr>
            <a:spLocks/>
          </p:cNvSpPr>
          <p:nvPr/>
        </p:nvSpPr>
        <p:spPr bwMode="auto">
          <a:xfrm>
            <a:off x="2098557" y="1972183"/>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 name="Line 6"/>
          <p:cNvSpPr>
            <a:spLocks noChangeShapeType="1"/>
          </p:cNvSpPr>
          <p:nvPr/>
        </p:nvSpPr>
        <p:spPr bwMode="auto">
          <a:xfrm>
            <a:off x="1975286" y="197218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 name="Line 7"/>
          <p:cNvSpPr>
            <a:spLocks noChangeShapeType="1"/>
          </p:cNvSpPr>
          <p:nvPr/>
        </p:nvSpPr>
        <p:spPr bwMode="auto">
          <a:xfrm>
            <a:off x="1975286" y="2552486"/>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8"/>
          <p:cNvSpPr>
            <a:spLocks noChangeShapeType="1"/>
          </p:cNvSpPr>
          <p:nvPr/>
        </p:nvSpPr>
        <p:spPr bwMode="auto">
          <a:xfrm>
            <a:off x="1975286" y="315118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9"/>
          <p:cNvSpPr>
            <a:spLocks noChangeShapeType="1"/>
          </p:cNvSpPr>
          <p:nvPr/>
        </p:nvSpPr>
        <p:spPr bwMode="auto">
          <a:xfrm>
            <a:off x="1975286" y="375409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10"/>
          <p:cNvSpPr>
            <a:spLocks noChangeShapeType="1"/>
          </p:cNvSpPr>
          <p:nvPr/>
        </p:nvSpPr>
        <p:spPr bwMode="auto">
          <a:xfrm>
            <a:off x="1975286" y="4343593"/>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11"/>
          <p:cNvSpPr>
            <a:spLocks noChangeShapeType="1"/>
          </p:cNvSpPr>
          <p:nvPr/>
        </p:nvSpPr>
        <p:spPr bwMode="auto">
          <a:xfrm>
            <a:off x="1975286" y="4947751"/>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7"/>
          <p:cNvSpPr>
            <a:spLocks noChangeShapeType="1"/>
          </p:cNvSpPr>
          <p:nvPr/>
        </p:nvSpPr>
        <p:spPr bwMode="auto">
          <a:xfrm>
            <a:off x="7392424"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21"/>
          <p:cNvSpPr>
            <a:spLocks noChangeShapeType="1"/>
          </p:cNvSpPr>
          <p:nvPr/>
        </p:nvSpPr>
        <p:spPr bwMode="auto">
          <a:xfrm>
            <a:off x="2364488"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cs typeface="Arial" panose="020B0604020202020204" pitchFamily="34" charset="0"/>
            </a:endParaRPr>
          </a:p>
        </p:txBody>
      </p:sp>
      <p:sp>
        <p:nvSpPr>
          <p:cNvPr id="16" name="TextBox 15"/>
          <p:cNvSpPr txBox="1"/>
          <p:nvPr/>
        </p:nvSpPr>
        <p:spPr>
          <a:xfrm rot="16200000">
            <a:off x="404151" y="3301006"/>
            <a:ext cx="1688458"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SSP</a:t>
            </a:r>
            <a:endParaRPr lang="fr-FR" sz="1400" dirty="0">
              <a:cs typeface="Arial" panose="020B0604020202020204" pitchFamily="34" charset="0"/>
            </a:endParaRPr>
          </a:p>
        </p:txBody>
      </p:sp>
      <p:sp>
        <p:nvSpPr>
          <p:cNvPr id="18" name="TextBox 17"/>
          <p:cNvSpPr txBox="1"/>
          <p:nvPr/>
        </p:nvSpPr>
        <p:spPr>
          <a:xfrm>
            <a:off x="4510868" y="5512337"/>
            <a:ext cx="563726" cy="307777"/>
          </a:xfrm>
          <a:prstGeom prst="rect">
            <a:avLst/>
          </a:prstGeom>
          <a:noFill/>
        </p:spPr>
        <p:txBody>
          <a:bodyPr wrap="none" rtlCol="0">
            <a:spAutoFit/>
          </a:bodyPr>
          <a:lstStyle/>
          <a:p>
            <a:pPr algn="ctr" fontAlgn="base">
              <a:spcBef>
                <a:spcPct val="0"/>
              </a:spcBef>
              <a:spcAft>
                <a:spcPct val="0"/>
              </a:spcAft>
            </a:pPr>
            <a:r>
              <a:rPr lang="fr-FR" sz="1400" smtClean="0">
                <a:cs typeface="Arial" panose="020B0604020202020204" pitchFamily="34" charset="0"/>
              </a:rPr>
              <a:t>Mois</a:t>
            </a:r>
            <a:endParaRPr lang="fr-FR" sz="1400">
              <a:cs typeface="Arial" panose="020B0604020202020204" pitchFamily="34" charset="0"/>
            </a:endParaRPr>
          </a:p>
        </p:txBody>
      </p:sp>
      <p:sp>
        <p:nvSpPr>
          <p:cNvPr id="19" name="TextBox 18"/>
          <p:cNvSpPr txBox="1"/>
          <p:nvPr/>
        </p:nvSpPr>
        <p:spPr>
          <a:xfrm>
            <a:off x="1543019" y="1814836"/>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20" name="TextBox 19"/>
          <p:cNvSpPr txBox="1"/>
          <p:nvPr/>
        </p:nvSpPr>
        <p:spPr>
          <a:xfrm>
            <a:off x="1543021" y="2397552"/>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21" name="TextBox 20"/>
          <p:cNvSpPr txBox="1"/>
          <p:nvPr/>
        </p:nvSpPr>
        <p:spPr>
          <a:xfrm>
            <a:off x="1543021" y="2995960"/>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22" name="TextBox 21"/>
          <p:cNvSpPr txBox="1"/>
          <p:nvPr/>
        </p:nvSpPr>
        <p:spPr>
          <a:xfrm>
            <a:off x="1543021" y="3598586"/>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23" name="TextBox 22"/>
          <p:cNvSpPr txBox="1"/>
          <p:nvPr/>
        </p:nvSpPr>
        <p:spPr>
          <a:xfrm>
            <a:off x="1543021" y="4187797"/>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24" name="TextBox 23"/>
          <p:cNvSpPr txBox="1"/>
          <p:nvPr/>
        </p:nvSpPr>
        <p:spPr>
          <a:xfrm>
            <a:off x="1692110" y="4791667"/>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sp>
        <p:nvSpPr>
          <p:cNvPr id="25" name="TextBox 24"/>
          <p:cNvSpPr txBox="1"/>
          <p:nvPr/>
        </p:nvSpPr>
        <p:spPr>
          <a:xfrm>
            <a:off x="2179498" y="530095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cs typeface="Arial" panose="020B0604020202020204" pitchFamily="34" charset="0"/>
            </a:endParaRPr>
          </a:p>
          <a:p>
            <a:pPr algn="ctr"/>
            <a:r>
              <a:rPr lang="fr-FR" sz="1400" smtClean="0">
                <a:cs typeface="Arial" panose="020B0604020202020204" pitchFamily="34" charset="0"/>
              </a:rPr>
              <a:t>35</a:t>
            </a:r>
            <a:endParaRPr lang="fr-FR" sz="1400">
              <a:cs typeface="Arial" panose="020B0604020202020204" pitchFamily="34" charset="0"/>
            </a:endParaRPr>
          </a:p>
        </p:txBody>
      </p:sp>
      <p:sp>
        <p:nvSpPr>
          <p:cNvPr id="27" name="Line 13"/>
          <p:cNvSpPr>
            <a:spLocks noChangeShapeType="1"/>
          </p:cNvSpPr>
          <p:nvPr/>
        </p:nvSpPr>
        <p:spPr bwMode="auto">
          <a:xfrm>
            <a:off x="3623198"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8" name="Line 14"/>
          <p:cNvSpPr>
            <a:spLocks noChangeShapeType="1"/>
          </p:cNvSpPr>
          <p:nvPr/>
        </p:nvSpPr>
        <p:spPr bwMode="auto">
          <a:xfrm>
            <a:off x="4872227"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9" name="TextBox 28"/>
          <p:cNvSpPr txBox="1"/>
          <p:nvPr/>
        </p:nvSpPr>
        <p:spPr>
          <a:xfrm>
            <a:off x="3426309" y="530095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cs typeface="Arial" panose="020B0604020202020204" pitchFamily="34" charset="0"/>
            </a:endParaRPr>
          </a:p>
          <a:p>
            <a:pPr algn="ctr"/>
            <a:r>
              <a:rPr lang="fr-FR" sz="1400" smtClean="0">
                <a:cs typeface="Arial" panose="020B0604020202020204" pitchFamily="34" charset="0"/>
              </a:rPr>
              <a:t>15</a:t>
            </a:r>
            <a:endParaRPr lang="fr-FR" sz="1400">
              <a:cs typeface="Arial" panose="020B0604020202020204" pitchFamily="34" charset="0"/>
            </a:endParaRPr>
          </a:p>
        </p:txBody>
      </p:sp>
      <p:sp>
        <p:nvSpPr>
          <p:cNvPr id="30" name="TextBox 29"/>
          <p:cNvSpPr txBox="1"/>
          <p:nvPr/>
        </p:nvSpPr>
        <p:spPr>
          <a:xfrm>
            <a:off x="4678539" y="530095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cs typeface="Arial" panose="020B0604020202020204" pitchFamily="34" charset="0"/>
            </a:endParaRPr>
          </a:p>
          <a:p>
            <a:pPr algn="ctr"/>
            <a:r>
              <a:rPr lang="fr-FR" sz="1400" smtClean="0">
                <a:cs typeface="Arial" panose="020B0604020202020204" pitchFamily="34" charset="0"/>
              </a:rPr>
              <a:t>6</a:t>
            </a:r>
            <a:endParaRPr lang="fr-FR" sz="1400">
              <a:cs typeface="Arial" panose="020B0604020202020204" pitchFamily="34" charset="0"/>
            </a:endParaRPr>
          </a:p>
        </p:txBody>
      </p:sp>
      <p:sp>
        <p:nvSpPr>
          <p:cNvPr id="31" name="TextBox 30"/>
          <p:cNvSpPr txBox="1"/>
          <p:nvPr/>
        </p:nvSpPr>
        <p:spPr>
          <a:xfrm>
            <a:off x="7204920" y="530095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24</a:t>
            </a:r>
          </a:p>
          <a:p>
            <a:pPr algn="ctr"/>
            <a:endParaRPr lang="fr-FR" sz="1400" smtClean="0">
              <a:cs typeface="Arial" panose="020B0604020202020204" pitchFamily="34" charset="0"/>
            </a:endParaRPr>
          </a:p>
          <a:p>
            <a:pPr algn="ctr"/>
            <a:r>
              <a:rPr lang="fr-FR" sz="1400" smtClean="0">
                <a:cs typeface="Arial" panose="020B0604020202020204" pitchFamily="34" charset="0"/>
              </a:rPr>
              <a:t>0</a:t>
            </a:r>
            <a:endParaRPr lang="fr-FR" sz="1400">
              <a:cs typeface="Arial" panose="020B0604020202020204" pitchFamily="34" charset="0"/>
            </a:endParaRPr>
          </a:p>
        </p:txBody>
      </p:sp>
      <p:sp>
        <p:nvSpPr>
          <p:cNvPr id="32" name="Line 13"/>
          <p:cNvSpPr>
            <a:spLocks noChangeShapeType="1"/>
          </p:cNvSpPr>
          <p:nvPr/>
        </p:nvSpPr>
        <p:spPr bwMode="auto">
          <a:xfrm>
            <a:off x="6131565"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3" name="TextBox 32"/>
          <p:cNvSpPr txBox="1"/>
          <p:nvPr/>
        </p:nvSpPr>
        <p:spPr>
          <a:xfrm>
            <a:off x="5934676" y="5300954"/>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smtClean="0">
              <a:cs typeface="Arial" panose="020B0604020202020204" pitchFamily="34" charset="0"/>
            </a:endParaRPr>
          </a:p>
          <a:p>
            <a:pPr algn="ctr"/>
            <a:r>
              <a:rPr lang="fr-FR" sz="1400" smtClean="0">
                <a:cs typeface="Arial" panose="020B0604020202020204" pitchFamily="34" charset="0"/>
              </a:rPr>
              <a:t>1</a:t>
            </a:r>
            <a:endParaRPr lang="fr-FR" sz="1400">
              <a:cs typeface="Arial" panose="020B0604020202020204" pitchFamily="34" charset="0"/>
            </a:endParaRPr>
          </a:p>
        </p:txBody>
      </p:sp>
      <p:sp>
        <p:nvSpPr>
          <p:cNvPr id="34" name="TextBox 33"/>
          <p:cNvSpPr txBox="1"/>
          <p:nvPr/>
        </p:nvSpPr>
        <p:spPr>
          <a:xfrm>
            <a:off x="1297473" y="5723258"/>
            <a:ext cx="314321"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N</a:t>
            </a:r>
            <a:endParaRPr lang="fr-FR" sz="1400" dirty="0">
              <a:cs typeface="Arial" panose="020B0604020202020204" pitchFamily="34" charset="0"/>
            </a:endParaRPr>
          </a:p>
        </p:txBody>
      </p:sp>
      <p:sp>
        <p:nvSpPr>
          <p:cNvPr id="35" name="TextBox 34"/>
          <p:cNvSpPr txBox="1"/>
          <p:nvPr/>
        </p:nvSpPr>
        <p:spPr>
          <a:xfrm>
            <a:off x="2436165" y="4769176"/>
            <a:ext cx="863275" cy="307777"/>
          </a:xfrm>
          <a:prstGeom prst="rect">
            <a:avLst/>
          </a:prstGeom>
          <a:noFill/>
        </p:spPr>
        <p:txBody>
          <a:bodyPr wrap="none" rtlCol="0">
            <a:spAutoFit/>
          </a:bodyPr>
          <a:lstStyle/>
          <a:p>
            <a:pPr algn="r"/>
            <a:r>
              <a:rPr lang="fr-FR" sz="1400" dirty="0" smtClean="0"/>
              <a:t>Censuré</a:t>
            </a:r>
            <a:endParaRPr lang="fr-FR" sz="1400" dirty="0"/>
          </a:p>
        </p:txBody>
      </p:sp>
      <p:grpSp>
        <p:nvGrpSpPr>
          <p:cNvPr id="36" name="Group 2"/>
          <p:cNvGrpSpPr>
            <a:grpSpLocks/>
          </p:cNvGrpSpPr>
          <p:nvPr/>
        </p:nvGrpSpPr>
        <p:grpSpPr bwMode="auto">
          <a:xfrm>
            <a:off x="2329683" y="1945542"/>
            <a:ext cx="4760434" cy="3028150"/>
            <a:chOff x="1747" y="1449"/>
            <a:chExt cx="2262" cy="1416"/>
          </a:xfrm>
        </p:grpSpPr>
        <p:sp>
          <p:nvSpPr>
            <p:cNvPr id="37" name="Line 3"/>
            <p:cNvSpPr>
              <a:spLocks noChangeShapeType="1"/>
            </p:cNvSpPr>
            <p:nvPr/>
          </p:nvSpPr>
          <p:spPr bwMode="auto">
            <a:xfrm>
              <a:off x="2149" y="1515"/>
              <a:ext cx="36"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4"/>
            <p:cNvSpPr>
              <a:spLocks noChangeShapeType="1"/>
            </p:cNvSpPr>
            <p:nvPr/>
          </p:nvSpPr>
          <p:spPr bwMode="auto">
            <a:xfrm>
              <a:off x="2899" y="224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5"/>
            <p:cNvSpPr>
              <a:spLocks noChangeShapeType="1"/>
            </p:cNvSpPr>
            <p:nvPr/>
          </p:nvSpPr>
          <p:spPr bwMode="auto">
            <a:xfrm>
              <a:off x="3301" y="2445"/>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6"/>
            <p:cNvSpPr>
              <a:spLocks noChangeShapeType="1"/>
            </p:cNvSpPr>
            <p:nvPr/>
          </p:nvSpPr>
          <p:spPr bwMode="auto">
            <a:xfrm>
              <a:off x="3247" y="2445"/>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7"/>
            <p:cNvSpPr>
              <a:spLocks noChangeShapeType="1"/>
            </p:cNvSpPr>
            <p:nvPr/>
          </p:nvSpPr>
          <p:spPr bwMode="auto">
            <a:xfrm>
              <a:off x="2371"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8"/>
            <p:cNvSpPr>
              <a:spLocks noChangeShapeType="1"/>
            </p:cNvSpPr>
            <p:nvPr/>
          </p:nvSpPr>
          <p:spPr bwMode="auto">
            <a:xfrm>
              <a:off x="2407"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9"/>
            <p:cNvSpPr>
              <a:spLocks noChangeShapeType="1"/>
            </p:cNvSpPr>
            <p:nvPr/>
          </p:nvSpPr>
          <p:spPr bwMode="auto">
            <a:xfrm>
              <a:off x="2491"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0"/>
            <p:cNvSpPr>
              <a:spLocks noChangeShapeType="1"/>
            </p:cNvSpPr>
            <p:nvPr/>
          </p:nvSpPr>
          <p:spPr bwMode="auto">
            <a:xfrm>
              <a:off x="2677" y="206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Freeform 11"/>
            <p:cNvSpPr>
              <a:spLocks/>
            </p:cNvSpPr>
            <p:nvPr/>
          </p:nvSpPr>
          <p:spPr bwMode="auto">
            <a:xfrm>
              <a:off x="1747" y="1467"/>
              <a:ext cx="2262" cy="1398"/>
            </a:xfrm>
            <a:custGeom>
              <a:avLst/>
              <a:gdLst>
                <a:gd name="T0" fmla="*/ 377 w 377"/>
                <a:gd name="T1" fmla="*/ 233 h 233"/>
                <a:gd name="T2" fmla="*/ 377 w 377"/>
                <a:gd name="T3" fmla="*/ 199 h 233"/>
                <a:gd name="T4" fmla="*/ 272 w 377"/>
                <a:gd name="T5" fmla="*/ 199 h 233"/>
                <a:gd name="T6" fmla="*/ 272 w 377"/>
                <a:gd name="T7" fmla="*/ 165 h 233"/>
                <a:gd name="T8" fmla="*/ 241 w 377"/>
                <a:gd name="T9" fmla="*/ 165 h 233"/>
                <a:gd name="T10" fmla="*/ 241 w 377"/>
                <a:gd name="T11" fmla="*/ 148 h 233"/>
                <a:gd name="T12" fmla="*/ 223 w 377"/>
                <a:gd name="T13" fmla="*/ 148 h 233"/>
                <a:gd name="T14" fmla="*/ 223 w 377"/>
                <a:gd name="T15" fmla="*/ 131 h 233"/>
                <a:gd name="T16" fmla="*/ 190 w 377"/>
                <a:gd name="T17" fmla="*/ 131 h 233"/>
                <a:gd name="T18" fmla="*/ 190 w 377"/>
                <a:gd name="T19" fmla="*/ 116 h 233"/>
                <a:gd name="T20" fmla="*/ 186 w 377"/>
                <a:gd name="T21" fmla="*/ 116 h 233"/>
                <a:gd name="T22" fmla="*/ 186 w 377"/>
                <a:gd name="T23" fmla="*/ 101 h 233"/>
                <a:gd name="T24" fmla="*/ 142 w 377"/>
                <a:gd name="T25" fmla="*/ 101 h 233"/>
                <a:gd name="T26" fmla="*/ 142 w 377"/>
                <a:gd name="T27" fmla="*/ 88 h 233"/>
                <a:gd name="T28" fmla="*/ 103 w 377"/>
                <a:gd name="T29" fmla="*/ 88 h 233"/>
                <a:gd name="T30" fmla="*/ 103 w 377"/>
                <a:gd name="T31" fmla="*/ 78 h 233"/>
                <a:gd name="T32" fmla="*/ 99 w 377"/>
                <a:gd name="T33" fmla="*/ 78 h 233"/>
                <a:gd name="T34" fmla="*/ 99 w 377"/>
                <a:gd name="T35" fmla="*/ 56 h 233"/>
                <a:gd name="T36" fmla="*/ 97 w 377"/>
                <a:gd name="T37" fmla="*/ 56 h 233"/>
                <a:gd name="T38" fmla="*/ 97 w 377"/>
                <a:gd name="T39" fmla="*/ 46 h 233"/>
                <a:gd name="T40" fmla="*/ 92 w 377"/>
                <a:gd name="T41" fmla="*/ 46 h 233"/>
                <a:gd name="T42" fmla="*/ 92 w 377"/>
                <a:gd name="T43" fmla="*/ 37 h 233"/>
                <a:gd name="T44" fmla="*/ 77 w 377"/>
                <a:gd name="T45" fmla="*/ 37 h 233"/>
                <a:gd name="T46" fmla="*/ 77 w 377"/>
                <a:gd name="T47" fmla="*/ 27 h 233"/>
                <a:gd name="T48" fmla="*/ 73 w 377"/>
                <a:gd name="T49" fmla="*/ 27 h 233"/>
                <a:gd name="T50" fmla="*/ 73 w 377"/>
                <a:gd name="T51" fmla="*/ 18 h 233"/>
                <a:gd name="T52" fmla="*/ 69 w 377"/>
                <a:gd name="T53" fmla="*/ 18 h 233"/>
                <a:gd name="T54" fmla="*/ 69 w 377"/>
                <a:gd name="T55" fmla="*/ 8 h 233"/>
                <a:gd name="T56" fmla="*/ 58 w 377"/>
                <a:gd name="T57" fmla="*/ 8 h 233"/>
                <a:gd name="T58" fmla="*/ 58 w 377"/>
                <a:gd name="T59" fmla="*/ 0 h 233"/>
                <a:gd name="T60" fmla="*/ 0 w 377"/>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233">
                  <a:moveTo>
                    <a:pt x="377" y="233"/>
                  </a:moveTo>
                  <a:lnTo>
                    <a:pt x="377" y="199"/>
                  </a:lnTo>
                  <a:lnTo>
                    <a:pt x="272" y="199"/>
                  </a:lnTo>
                  <a:lnTo>
                    <a:pt x="272" y="165"/>
                  </a:lnTo>
                  <a:lnTo>
                    <a:pt x="241" y="165"/>
                  </a:lnTo>
                  <a:lnTo>
                    <a:pt x="241" y="148"/>
                  </a:lnTo>
                  <a:lnTo>
                    <a:pt x="223" y="148"/>
                  </a:lnTo>
                  <a:lnTo>
                    <a:pt x="223" y="131"/>
                  </a:lnTo>
                  <a:lnTo>
                    <a:pt x="190" y="131"/>
                  </a:lnTo>
                  <a:lnTo>
                    <a:pt x="190" y="116"/>
                  </a:lnTo>
                  <a:lnTo>
                    <a:pt x="186" y="116"/>
                  </a:lnTo>
                  <a:lnTo>
                    <a:pt x="186" y="101"/>
                  </a:lnTo>
                  <a:lnTo>
                    <a:pt x="142" y="101"/>
                  </a:lnTo>
                  <a:lnTo>
                    <a:pt x="142" y="88"/>
                  </a:lnTo>
                  <a:lnTo>
                    <a:pt x="103" y="88"/>
                  </a:lnTo>
                  <a:lnTo>
                    <a:pt x="103" y="78"/>
                  </a:lnTo>
                  <a:lnTo>
                    <a:pt x="99" y="78"/>
                  </a:lnTo>
                  <a:lnTo>
                    <a:pt x="99" y="56"/>
                  </a:lnTo>
                  <a:lnTo>
                    <a:pt x="97" y="56"/>
                  </a:lnTo>
                  <a:lnTo>
                    <a:pt x="97" y="46"/>
                  </a:lnTo>
                  <a:lnTo>
                    <a:pt x="92" y="46"/>
                  </a:lnTo>
                  <a:lnTo>
                    <a:pt x="92" y="37"/>
                  </a:lnTo>
                  <a:lnTo>
                    <a:pt x="77" y="37"/>
                  </a:lnTo>
                  <a:lnTo>
                    <a:pt x="77" y="27"/>
                  </a:lnTo>
                  <a:lnTo>
                    <a:pt x="73" y="27"/>
                  </a:lnTo>
                  <a:lnTo>
                    <a:pt x="73" y="18"/>
                  </a:lnTo>
                  <a:lnTo>
                    <a:pt x="69" y="18"/>
                  </a:lnTo>
                  <a:lnTo>
                    <a:pt x="69" y="8"/>
                  </a:lnTo>
                  <a:lnTo>
                    <a:pt x="58" y="8"/>
                  </a:lnTo>
                  <a:lnTo>
                    <a:pt x="5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2"/>
            <p:cNvSpPr>
              <a:spLocks noChangeShapeType="1"/>
            </p:cNvSpPr>
            <p:nvPr/>
          </p:nvSpPr>
          <p:spPr bwMode="auto">
            <a:xfrm>
              <a:off x="1897"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3"/>
            <p:cNvSpPr>
              <a:spLocks noChangeShapeType="1"/>
            </p:cNvSpPr>
            <p:nvPr/>
          </p:nvSpPr>
          <p:spPr bwMode="auto">
            <a:xfrm>
              <a:off x="2065"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4"/>
            <p:cNvSpPr>
              <a:spLocks noChangeShapeType="1"/>
            </p:cNvSpPr>
            <p:nvPr/>
          </p:nvSpPr>
          <p:spPr bwMode="auto">
            <a:xfrm>
              <a:off x="2161"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5"/>
            <p:cNvSpPr>
              <a:spLocks noChangeShapeType="1"/>
            </p:cNvSpPr>
            <p:nvPr/>
          </p:nvSpPr>
          <p:spPr bwMode="auto">
            <a:xfrm>
              <a:off x="2257" y="167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6"/>
            <p:cNvSpPr>
              <a:spLocks noChangeShapeType="1"/>
            </p:cNvSpPr>
            <p:nvPr/>
          </p:nvSpPr>
          <p:spPr bwMode="auto">
            <a:xfrm>
              <a:off x="2047"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7"/>
            <p:cNvSpPr>
              <a:spLocks noChangeShapeType="1"/>
            </p:cNvSpPr>
            <p:nvPr/>
          </p:nvSpPr>
          <p:spPr bwMode="auto">
            <a:xfrm>
              <a:off x="2083" y="1467"/>
              <a:ext cx="3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8"/>
            <p:cNvSpPr>
              <a:spLocks noChangeShapeType="1"/>
            </p:cNvSpPr>
            <p:nvPr/>
          </p:nvSpPr>
          <p:spPr bwMode="auto">
            <a:xfrm>
              <a:off x="2107"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9"/>
            <p:cNvSpPr>
              <a:spLocks noChangeShapeType="1"/>
            </p:cNvSpPr>
            <p:nvPr/>
          </p:nvSpPr>
          <p:spPr bwMode="auto">
            <a:xfrm>
              <a:off x="2251" y="167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20"/>
            <p:cNvSpPr>
              <a:spLocks noChangeShapeType="1"/>
            </p:cNvSpPr>
            <p:nvPr/>
          </p:nvSpPr>
          <p:spPr bwMode="auto">
            <a:xfrm>
              <a:off x="1849"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21"/>
            <p:cNvSpPr>
              <a:spLocks noChangeShapeType="1"/>
            </p:cNvSpPr>
            <p:nvPr/>
          </p:nvSpPr>
          <p:spPr bwMode="auto">
            <a:xfrm>
              <a:off x="1753"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22"/>
            <p:cNvSpPr>
              <a:spLocks noChangeShapeType="1"/>
            </p:cNvSpPr>
            <p:nvPr/>
          </p:nvSpPr>
          <p:spPr bwMode="auto">
            <a:xfrm>
              <a:off x="2137"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23"/>
            <p:cNvSpPr>
              <a:spLocks noChangeShapeType="1"/>
            </p:cNvSpPr>
            <p:nvPr/>
          </p:nvSpPr>
          <p:spPr bwMode="auto">
            <a:xfrm>
              <a:off x="2083"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58" name="Straight Connector 57"/>
          <p:cNvCxnSpPr/>
          <p:nvPr/>
        </p:nvCxnSpPr>
        <p:spPr>
          <a:xfrm>
            <a:off x="2303231" y="4887064"/>
            <a:ext cx="0" cy="7200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0" name="TextBox 59"/>
          <p:cNvSpPr txBox="1"/>
          <p:nvPr/>
        </p:nvSpPr>
        <p:spPr>
          <a:xfrm>
            <a:off x="4473686" y="2003849"/>
            <a:ext cx="4170631" cy="738664"/>
          </a:xfrm>
          <a:prstGeom prst="rect">
            <a:avLst/>
          </a:prstGeom>
          <a:noFill/>
        </p:spPr>
        <p:txBody>
          <a:bodyPr wrap="square" rtlCol="0">
            <a:spAutoFit/>
          </a:bodyPr>
          <a:lstStyle/>
          <a:p>
            <a:pPr algn="r"/>
            <a:r>
              <a:rPr lang="fr-FR" sz="1400" dirty="0" smtClean="0"/>
              <a:t>Suivi médian 6,6 mois (range 0,03 </a:t>
            </a:r>
            <a:r>
              <a:rPr lang="fr-FR" sz="1400" dirty="0" smtClean="0">
                <a:cs typeface="Arial"/>
              </a:rPr>
              <a:t>– 23,5)</a:t>
            </a:r>
          </a:p>
          <a:p>
            <a:pPr algn="r"/>
            <a:r>
              <a:rPr lang="fr-FR" sz="1400" dirty="0" smtClean="0">
                <a:cs typeface="Arial"/>
              </a:rPr>
              <a:t>SSP médiane 11,4 mois (IC95% 6,0 - 16,4)</a:t>
            </a:r>
          </a:p>
          <a:p>
            <a:pPr algn="r"/>
            <a:r>
              <a:rPr lang="fr-FR" sz="1400" dirty="0" smtClean="0">
                <a:cs typeface="Arial"/>
              </a:rPr>
              <a:t>Taux de SSP à 6 mois: 67%</a:t>
            </a:r>
            <a:endParaRPr lang="fr-FR" sz="1400" dirty="0"/>
          </a:p>
        </p:txBody>
      </p:sp>
      <p:sp>
        <p:nvSpPr>
          <p:cNvPr id="59" name="TextBox 58"/>
          <p:cNvSpPr txBox="1"/>
          <p:nvPr/>
        </p:nvSpPr>
        <p:spPr>
          <a:xfrm>
            <a:off x="4255247" y="1634839"/>
            <a:ext cx="642386" cy="369332"/>
          </a:xfrm>
          <a:prstGeom prst="rect">
            <a:avLst/>
          </a:prstGeom>
          <a:noFill/>
        </p:spPr>
        <p:txBody>
          <a:bodyPr wrap="none" rtlCol="0">
            <a:spAutoFit/>
          </a:bodyPr>
          <a:lstStyle/>
          <a:p>
            <a:r>
              <a:rPr lang="fr-FR" b="1" smtClean="0"/>
              <a:t>SSP</a:t>
            </a:r>
            <a:endParaRPr lang="fr-FR" b="1"/>
          </a:p>
        </p:txBody>
      </p:sp>
    </p:spTree>
    <p:extLst>
      <p:ext uri="{BB962C8B-B14F-4D97-AF65-F5344CB8AC3E}">
        <p14:creationId xmlns:p14="http://schemas.microsoft.com/office/powerpoint/2010/main" val="263187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62: 1</a:t>
            </a:r>
            <a:r>
              <a:rPr lang="fr-FR" baseline="30000" dirty="0"/>
              <a:t>e</a:t>
            </a:r>
            <a:r>
              <a:rPr lang="fr-FR" dirty="0"/>
              <a:t> ligne pembrolizumab (P), trastuzumab (T), </a:t>
            </a:r>
            <a:r>
              <a:rPr lang="fr-FR" dirty="0" err="1"/>
              <a:t>capécitabine</a:t>
            </a:r>
            <a:r>
              <a:rPr lang="fr-FR" dirty="0"/>
              <a:t> (C) et </a:t>
            </a:r>
            <a:r>
              <a:rPr lang="fr-FR" dirty="0" err="1"/>
              <a:t>oxaliplatine</a:t>
            </a:r>
            <a:r>
              <a:rPr lang="fr-FR" dirty="0"/>
              <a:t> (O) dans l’adénocarcinome </a:t>
            </a:r>
            <a:r>
              <a:rPr lang="fr-FR" dirty="0" err="1"/>
              <a:t>oesophagogastrique</a:t>
            </a:r>
            <a:r>
              <a:rPr lang="fr-FR" dirty="0"/>
              <a:t> HER2 positif métastatique – </a:t>
            </a:r>
            <a:r>
              <a:rPr lang="fr-FR" dirty="0" err="1"/>
              <a:t>Janjigian</a:t>
            </a:r>
            <a:r>
              <a:rPr lang="fr-FR" dirty="0"/>
              <a:t> YY,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endParaRPr lang="fr-FR" dirty="0"/>
          </a:p>
        </p:txBody>
      </p:sp>
      <p:sp>
        <p:nvSpPr>
          <p:cNvPr id="5" name="Text Placeholder 4"/>
          <p:cNvSpPr>
            <a:spLocks noGrp="1"/>
          </p:cNvSpPr>
          <p:nvPr>
            <p:ph type="body" sz="quarter" idx="11"/>
          </p:nvPr>
        </p:nvSpPr>
        <p:spPr/>
        <p:txBody>
          <a:bodyPr/>
          <a:lstStyle/>
          <a:p>
            <a:r>
              <a:rPr lang="fr-FR" smtClean="0"/>
              <a:t>Janjigian YY, et al, J Clin Oncol 2019;37(Suppl):Abstr 62</a:t>
            </a:r>
            <a:endParaRPr lang="fr-FR"/>
          </a:p>
        </p:txBody>
      </p:sp>
      <p:sp>
        <p:nvSpPr>
          <p:cNvPr id="7" name="Freeform 6"/>
          <p:cNvSpPr>
            <a:spLocks/>
          </p:cNvSpPr>
          <p:nvPr/>
        </p:nvSpPr>
        <p:spPr bwMode="auto">
          <a:xfrm>
            <a:off x="2098557" y="2163255"/>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 name="Line 6"/>
          <p:cNvSpPr>
            <a:spLocks noChangeShapeType="1"/>
          </p:cNvSpPr>
          <p:nvPr/>
        </p:nvSpPr>
        <p:spPr bwMode="auto">
          <a:xfrm>
            <a:off x="1975286" y="216325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 name="Line 7"/>
          <p:cNvSpPr>
            <a:spLocks noChangeShapeType="1"/>
          </p:cNvSpPr>
          <p:nvPr/>
        </p:nvSpPr>
        <p:spPr bwMode="auto">
          <a:xfrm>
            <a:off x="1975286" y="2743558"/>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8"/>
          <p:cNvSpPr>
            <a:spLocks noChangeShapeType="1"/>
          </p:cNvSpPr>
          <p:nvPr/>
        </p:nvSpPr>
        <p:spPr bwMode="auto">
          <a:xfrm>
            <a:off x="1975286" y="334225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9"/>
          <p:cNvSpPr>
            <a:spLocks noChangeShapeType="1"/>
          </p:cNvSpPr>
          <p:nvPr/>
        </p:nvSpPr>
        <p:spPr bwMode="auto">
          <a:xfrm>
            <a:off x="1975286" y="394516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10"/>
          <p:cNvSpPr>
            <a:spLocks noChangeShapeType="1"/>
          </p:cNvSpPr>
          <p:nvPr/>
        </p:nvSpPr>
        <p:spPr bwMode="auto">
          <a:xfrm>
            <a:off x="1975286" y="4534665"/>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11"/>
          <p:cNvSpPr>
            <a:spLocks noChangeShapeType="1"/>
          </p:cNvSpPr>
          <p:nvPr/>
        </p:nvSpPr>
        <p:spPr bwMode="auto">
          <a:xfrm>
            <a:off x="1975286" y="5138823"/>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7"/>
          <p:cNvSpPr>
            <a:spLocks noChangeShapeType="1"/>
          </p:cNvSpPr>
          <p:nvPr/>
        </p:nvSpPr>
        <p:spPr bwMode="auto">
          <a:xfrm>
            <a:off x="7392424"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21"/>
          <p:cNvSpPr>
            <a:spLocks noChangeShapeType="1"/>
          </p:cNvSpPr>
          <p:nvPr/>
        </p:nvSpPr>
        <p:spPr bwMode="auto">
          <a:xfrm>
            <a:off x="2364488"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cs typeface="Arial" panose="020B0604020202020204" pitchFamily="34" charset="0"/>
            </a:endParaRPr>
          </a:p>
        </p:txBody>
      </p:sp>
      <p:sp>
        <p:nvSpPr>
          <p:cNvPr id="16" name="TextBox 15"/>
          <p:cNvSpPr txBox="1"/>
          <p:nvPr/>
        </p:nvSpPr>
        <p:spPr>
          <a:xfrm rot="16200000">
            <a:off x="415551" y="3491238"/>
            <a:ext cx="1811363"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survie</a:t>
            </a:r>
            <a:endParaRPr lang="fr-FR" sz="1400" dirty="0">
              <a:cs typeface="Arial" panose="020B0604020202020204" pitchFamily="34" charset="0"/>
            </a:endParaRPr>
          </a:p>
        </p:txBody>
      </p:sp>
      <p:sp>
        <p:nvSpPr>
          <p:cNvPr id="17" name="TextBox 16"/>
          <p:cNvSpPr txBox="1"/>
          <p:nvPr/>
        </p:nvSpPr>
        <p:spPr>
          <a:xfrm>
            <a:off x="4510866" y="5703409"/>
            <a:ext cx="563726" cy="307777"/>
          </a:xfrm>
          <a:prstGeom prst="rect">
            <a:avLst/>
          </a:prstGeom>
          <a:noFill/>
        </p:spPr>
        <p:txBody>
          <a:bodyPr wrap="none" rtlCol="0">
            <a:spAutoFit/>
          </a:bodyPr>
          <a:lstStyle/>
          <a:p>
            <a:pPr algn="ctr" fontAlgn="base">
              <a:spcBef>
                <a:spcPct val="0"/>
              </a:spcBef>
              <a:spcAft>
                <a:spcPct val="0"/>
              </a:spcAft>
            </a:pPr>
            <a:r>
              <a:rPr lang="fr-FR" sz="1400" smtClean="0">
                <a:cs typeface="Arial" panose="020B0604020202020204" pitchFamily="34" charset="0"/>
              </a:rPr>
              <a:t>Mois</a:t>
            </a:r>
            <a:endParaRPr lang="fr-FR" sz="1400">
              <a:cs typeface="Arial" panose="020B0604020202020204" pitchFamily="34" charset="0"/>
            </a:endParaRPr>
          </a:p>
        </p:txBody>
      </p:sp>
      <p:sp>
        <p:nvSpPr>
          <p:cNvPr id="18" name="TextBox 17"/>
          <p:cNvSpPr txBox="1"/>
          <p:nvPr/>
        </p:nvSpPr>
        <p:spPr>
          <a:xfrm>
            <a:off x="1543019" y="2005908"/>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19" name="TextBox 18"/>
          <p:cNvSpPr txBox="1"/>
          <p:nvPr/>
        </p:nvSpPr>
        <p:spPr>
          <a:xfrm>
            <a:off x="1543021" y="2588624"/>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20" name="TextBox 19"/>
          <p:cNvSpPr txBox="1"/>
          <p:nvPr/>
        </p:nvSpPr>
        <p:spPr>
          <a:xfrm>
            <a:off x="1543021" y="3187032"/>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21" name="TextBox 20"/>
          <p:cNvSpPr txBox="1"/>
          <p:nvPr/>
        </p:nvSpPr>
        <p:spPr>
          <a:xfrm>
            <a:off x="1543021" y="3789658"/>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22" name="TextBox 21"/>
          <p:cNvSpPr txBox="1"/>
          <p:nvPr/>
        </p:nvSpPr>
        <p:spPr>
          <a:xfrm>
            <a:off x="1543021" y="4378869"/>
            <a:ext cx="433131" cy="307777"/>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23" name="TextBox 22"/>
          <p:cNvSpPr txBox="1"/>
          <p:nvPr/>
        </p:nvSpPr>
        <p:spPr>
          <a:xfrm>
            <a:off x="1692110" y="4982739"/>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sp>
        <p:nvSpPr>
          <p:cNvPr id="24" name="TextBox 23"/>
          <p:cNvSpPr txBox="1"/>
          <p:nvPr/>
        </p:nvSpPr>
        <p:spPr>
          <a:xfrm>
            <a:off x="2179498" y="5492026"/>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cs typeface="Arial" panose="020B0604020202020204" pitchFamily="34" charset="0"/>
            </a:endParaRPr>
          </a:p>
          <a:p>
            <a:pPr algn="ctr"/>
            <a:r>
              <a:rPr lang="fr-FR" sz="1400" smtClean="0">
                <a:cs typeface="Arial" panose="020B0604020202020204" pitchFamily="34" charset="0"/>
              </a:rPr>
              <a:t>35</a:t>
            </a:r>
            <a:endParaRPr lang="fr-FR" sz="1400">
              <a:cs typeface="Arial" panose="020B0604020202020204" pitchFamily="34" charset="0"/>
            </a:endParaRPr>
          </a:p>
        </p:txBody>
      </p:sp>
      <p:sp>
        <p:nvSpPr>
          <p:cNvPr id="25" name="TextBox 24"/>
          <p:cNvSpPr txBox="1"/>
          <p:nvPr/>
        </p:nvSpPr>
        <p:spPr>
          <a:xfrm>
            <a:off x="4006051" y="5463890"/>
            <a:ext cx="184731" cy="307777"/>
          </a:xfrm>
          <a:prstGeom prst="rect">
            <a:avLst/>
          </a:prstGeom>
          <a:noFill/>
        </p:spPr>
        <p:txBody>
          <a:bodyPr wrap="none" rtlCol="0" anchor="t" anchorCtr="0">
            <a:spAutoFit/>
          </a:bodyPr>
          <a:lstStyle/>
          <a:p>
            <a:pPr algn="ctr"/>
            <a:endParaRPr lang="fr-FR" sz="1400">
              <a:cs typeface="Arial" panose="020B0604020202020204" pitchFamily="34" charset="0"/>
            </a:endParaRPr>
          </a:p>
        </p:txBody>
      </p:sp>
      <p:sp>
        <p:nvSpPr>
          <p:cNvPr id="26" name="Line 13"/>
          <p:cNvSpPr>
            <a:spLocks noChangeShapeType="1"/>
          </p:cNvSpPr>
          <p:nvPr/>
        </p:nvSpPr>
        <p:spPr bwMode="auto">
          <a:xfrm>
            <a:off x="3623198"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7" name="Line 14"/>
          <p:cNvSpPr>
            <a:spLocks noChangeShapeType="1"/>
          </p:cNvSpPr>
          <p:nvPr/>
        </p:nvSpPr>
        <p:spPr bwMode="auto">
          <a:xfrm>
            <a:off x="4872227"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8" name="TextBox 27"/>
          <p:cNvSpPr txBox="1"/>
          <p:nvPr/>
        </p:nvSpPr>
        <p:spPr>
          <a:xfrm>
            <a:off x="3425845" y="5492026"/>
            <a:ext cx="384365" cy="738664"/>
          </a:xfrm>
          <a:prstGeom prst="rect">
            <a:avLst/>
          </a:prstGeom>
          <a:noFill/>
        </p:spPr>
        <p:txBody>
          <a:bodyPr wrap="none" rtlCol="0" anchor="t" anchorCtr="0">
            <a:spAutoFit/>
          </a:bodyPr>
          <a:lstStyle/>
          <a:p>
            <a:pPr algn="ctr"/>
            <a:r>
              <a:rPr lang="fr-FR" sz="1400" smtClean="0">
                <a:solidFill>
                  <a:srgbClr val="000000"/>
                </a:solidFill>
                <a:cs typeface="Arial" panose="020B0604020202020204" pitchFamily="34" charset="0"/>
              </a:rPr>
              <a:t>6</a:t>
            </a:r>
          </a:p>
          <a:p>
            <a:pPr algn="ctr"/>
            <a:endParaRPr lang="fr-FR" sz="1400" smtClean="0">
              <a:solidFill>
                <a:srgbClr val="000000"/>
              </a:solidFill>
              <a:cs typeface="Arial" panose="020B0604020202020204" pitchFamily="34" charset="0"/>
            </a:endParaRPr>
          </a:p>
          <a:p>
            <a:pPr algn="ctr"/>
            <a:r>
              <a:rPr lang="fr-FR" sz="1400" smtClean="0">
                <a:solidFill>
                  <a:srgbClr val="000000"/>
                </a:solidFill>
                <a:cs typeface="Arial" panose="020B0604020202020204" pitchFamily="34" charset="0"/>
              </a:rPr>
              <a:t>22</a:t>
            </a:r>
            <a:endParaRPr lang="fr-FR" sz="1400">
              <a:solidFill>
                <a:srgbClr val="000000"/>
              </a:solidFill>
              <a:cs typeface="Arial" panose="020B0604020202020204" pitchFamily="34" charset="0"/>
            </a:endParaRPr>
          </a:p>
        </p:txBody>
      </p:sp>
      <p:sp>
        <p:nvSpPr>
          <p:cNvPr id="29" name="TextBox 28"/>
          <p:cNvSpPr txBox="1"/>
          <p:nvPr/>
        </p:nvSpPr>
        <p:spPr>
          <a:xfrm>
            <a:off x="4678539" y="5492026"/>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cs typeface="Arial" panose="020B0604020202020204" pitchFamily="34" charset="0"/>
            </a:endParaRPr>
          </a:p>
          <a:p>
            <a:pPr algn="ctr"/>
            <a:r>
              <a:rPr lang="fr-FR" sz="1400" smtClean="0">
                <a:cs typeface="Arial" panose="020B0604020202020204" pitchFamily="34" charset="0"/>
              </a:rPr>
              <a:t>11</a:t>
            </a:r>
            <a:endParaRPr lang="fr-FR" sz="1400">
              <a:cs typeface="Arial" panose="020B0604020202020204" pitchFamily="34" charset="0"/>
            </a:endParaRPr>
          </a:p>
        </p:txBody>
      </p:sp>
      <p:sp>
        <p:nvSpPr>
          <p:cNvPr id="30" name="TextBox 29"/>
          <p:cNvSpPr txBox="1"/>
          <p:nvPr/>
        </p:nvSpPr>
        <p:spPr>
          <a:xfrm>
            <a:off x="7204920" y="5492026"/>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24</a:t>
            </a:r>
          </a:p>
          <a:p>
            <a:pPr algn="ctr"/>
            <a:endParaRPr lang="fr-FR" sz="1400" smtClean="0">
              <a:cs typeface="Arial" panose="020B0604020202020204" pitchFamily="34" charset="0"/>
            </a:endParaRPr>
          </a:p>
          <a:p>
            <a:pPr algn="ctr"/>
            <a:r>
              <a:rPr lang="fr-FR" sz="1400" smtClean="0">
                <a:cs typeface="Arial" panose="020B0604020202020204" pitchFamily="34" charset="0"/>
              </a:rPr>
              <a:t>0</a:t>
            </a:r>
            <a:endParaRPr lang="fr-FR" sz="1400">
              <a:cs typeface="Arial" panose="020B0604020202020204" pitchFamily="34" charset="0"/>
            </a:endParaRPr>
          </a:p>
        </p:txBody>
      </p:sp>
      <p:sp>
        <p:nvSpPr>
          <p:cNvPr id="31" name="Line 13"/>
          <p:cNvSpPr>
            <a:spLocks noChangeShapeType="1"/>
          </p:cNvSpPr>
          <p:nvPr/>
        </p:nvSpPr>
        <p:spPr bwMode="auto">
          <a:xfrm>
            <a:off x="6131565"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2" name="TextBox 31"/>
          <p:cNvSpPr txBox="1"/>
          <p:nvPr/>
        </p:nvSpPr>
        <p:spPr>
          <a:xfrm>
            <a:off x="5934676" y="5492026"/>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smtClean="0">
              <a:cs typeface="Arial" panose="020B0604020202020204" pitchFamily="34" charset="0"/>
            </a:endParaRPr>
          </a:p>
          <a:p>
            <a:pPr algn="ctr"/>
            <a:r>
              <a:rPr lang="fr-FR" sz="1400" smtClean="0">
                <a:cs typeface="Arial" panose="020B0604020202020204" pitchFamily="34" charset="0"/>
              </a:rPr>
              <a:t>3</a:t>
            </a:r>
            <a:endParaRPr lang="fr-FR" sz="1400">
              <a:cs typeface="Arial" panose="020B0604020202020204" pitchFamily="34" charset="0"/>
            </a:endParaRPr>
          </a:p>
        </p:txBody>
      </p:sp>
      <p:sp>
        <p:nvSpPr>
          <p:cNvPr id="33" name="TextBox 32"/>
          <p:cNvSpPr txBox="1"/>
          <p:nvPr/>
        </p:nvSpPr>
        <p:spPr>
          <a:xfrm>
            <a:off x="1297473" y="5914330"/>
            <a:ext cx="314321"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N</a:t>
            </a:r>
            <a:endParaRPr lang="fr-FR" sz="1400" dirty="0">
              <a:cs typeface="Arial" panose="020B0604020202020204" pitchFamily="34" charset="0"/>
            </a:endParaRPr>
          </a:p>
        </p:txBody>
      </p:sp>
      <p:sp>
        <p:nvSpPr>
          <p:cNvPr id="34" name="TextBox 33"/>
          <p:cNvSpPr txBox="1"/>
          <p:nvPr/>
        </p:nvSpPr>
        <p:spPr>
          <a:xfrm>
            <a:off x="3983025" y="2003849"/>
            <a:ext cx="4201946" cy="738664"/>
          </a:xfrm>
          <a:prstGeom prst="rect">
            <a:avLst/>
          </a:prstGeom>
          <a:noFill/>
        </p:spPr>
        <p:txBody>
          <a:bodyPr wrap="square" rtlCol="0">
            <a:spAutoFit/>
          </a:bodyPr>
          <a:lstStyle/>
          <a:p>
            <a:pPr algn="r"/>
            <a:r>
              <a:rPr lang="fr-FR" sz="1400" dirty="0" smtClean="0"/>
              <a:t>Suivi médian 6,6 mois (range 0,03 </a:t>
            </a:r>
            <a:r>
              <a:rPr lang="fr-FR" sz="1400" dirty="0" smtClean="0">
                <a:cs typeface="Arial"/>
              </a:rPr>
              <a:t>– 23,5)</a:t>
            </a:r>
          </a:p>
          <a:p>
            <a:pPr algn="r"/>
            <a:r>
              <a:rPr lang="fr-FR" sz="1400" dirty="0" smtClean="0">
                <a:cs typeface="Arial"/>
              </a:rPr>
              <a:t>SG médiane NA (IC95% 13,8 - NA)</a:t>
            </a:r>
          </a:p>
          <a:p>
            <a:pPr algn="r"/>
            <a:r>
              <a:rPr lang="fr-FR" sz="1400" dirty="0" smtClean="0">
                <a:cs typeface="Arial"/>
              </a:rPr>
              <a:t>Taux de SG à 12 mois: 76% </a:t>
            </a:r>
            <a:r>
              <a:rPr lang="fr-FR" sz="1400" dirty="0" smtClean="0"/>
              <a:t>(IC95% 51 - 89)</a:t>
            </a:r>
            <a:endParaRPr lang="fr-FR" sz="1400" dirty="0"/>
          </a:p>
        </p:txBody>
      </p:sp>
      <p:grpSp>
        <p:nvGrpSpPr>
          <p:cNvPr id="35" name="Group 2"/>
          <p:cNvGrpSpPr>
            <a:grpSpLocks/>
          </p:cNvGrpSpPr>
          <p:nvPr/>
        </p:nvGrpSpPr>
        <p:grpSpPr bwMode="auto">
          <a:xfrm>
            <a:off x="2343081" y="2147368"/>
            <a:ext cx="4968000" cy="1017173"/>
            <a:chOff x="1711" y="1915"/>
            <a:chExt cx="2334" cy="486"/>
          </a:xfrm>
        </p:grpSpPr>
        <p:sp>
          <p:nvSpPr>
            <p:cNvPr id="36" name="Line 3"/>
            <p:cNvSpPr>
              <a:spLocks noChangeShapeType="1"/>
            </p:cNvSpPr>
            <p:nvPr/>
          </p:nvSpPr>
          <p:spPr bwMode="auto">
            <a:xfrm>
              <a:off x="2101"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4"/>
            <p:cNvSpPr>
              <a:spLocks noChangeShapeType="1"/>
            </p:cNvSpPr>
            <p:nvPr/>
          </p:nvSpPr>
          <p:spPr bwMode="auto">
            <a:xfrm>
              <a:off x="3037" y="224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5"/>
            <p:cNvSpPr>
              <a:spLocks noChangeShapeType="1"/>
            </p:cNvSpPr>
            <p:nvPr/>
          </p:nvSpPr>
          <p:spPr bwMode="auto">
            <a:xfrm>
              <a:off x="2461" y="2167"/>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6"/>
            <p:cNvSpPr>
              <a:spLocks noChangeShapeType="1"/>
            </p:cNvSpPr>
            <p:nvPr/>
          </p:nvSpPr>
          <p:spPr bwMode="auto">
            <a:xfrm>
              <a:off x="3211"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7"/>
            <p:cNvSpPr>
              <a:spLocks noChangeShapeType="1"/>
            </p:cNvSpPr>
            <p:nvPr/>
          </p:nvSpPr>
          <p:spPr bwMode="auto">
            <a:xfrm>
              <a:off x="3343"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8"/>
            <p:cNvSpPr>
              <a:spLocks noChangeShapeType="1"/>
            </p:cNvSpPr>
            <p:nvPr/>
          </p:nvSpPr>
          <p:spPr bwMode="auto">
            <a:xfrm>
              <a:off x="2863" y="224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9"/>
            <p:cNvSpPr>
              <a:spLocks noChangeShapeType="1"/>
            </p:cNvSpPr>
            <p:nvPr/>
          </p:nvSpPr>
          <p:spPr bwMode="auto">
            <a:xfrm>
              <a:off x="2323" y="1963"/>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0"/>
            <p:cNvSpPr>
              <a:spLocks noChangeShapeType="1"/>
            </p:cNvSpPr>
            <p:nvPr/>
          </p:nvSpPr>
          <p:spPr bwMode="auto">
            <a:xfrm>
              <a:off x="2071"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p:cNvSpPr>
              <a:spLocks noChangeShapeType="1"/>
            </p:cNvSpPr>
            <p:nvPr/>
          </p:nvSpPr>
          <p:spPr bwMode="auto">
            <a:xfrm>
              <a:off x="2899" y="224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p:cNvSpPr>
              <a:spLocks noChangeShapeType="1"/>
            </p:cNvSpPr>
            <p:nvPr/>
          </p:nvSpPr>
          <p:spPr bwMode="auto">
            <a:xfrm>
              <a:off x="2119"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p:cNvSpPr>
              <a:spLocks noChangeShapeType="1"/>
            </p:cNvSpPr>
            <p:nvPr/>
          </p:nvSpPr>
          <p:spPr bwMode="auto">
            <a:xfrm>
              <a:off x="2053"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p:cNvSpPr>
              <a:spLocks noChangeShapeType="1"/>
            </p:cNvSpPr>
            <p:nvPr/>
          </p:nvSpPr>
          <p:spPr bwMode="auto">
            <a:xfrm>
              <a:off x="2635" y="224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p:cNvSpPr>
              <a:spLocks noChangeShapeType="1"/>
            </p:cNvSpPr>
            <p:nvPr/>
          </p:nvSpPr>
          <p:spPr bwMode="auto">
            <a:xfrm>
              <a:off x="3373"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p:cNvSpPr>
              <a:spLocks noChangeShapeType="1"/>
            </p:cNvSpPr>
            <p:nvPr/>
          </p:nvSpPr>
          <p:spPr bwMode="auto">
            <a:xfrm>
              <a:off x="2221" y="1963"/>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p:cNvSpPr>
              <a:spLocks noChangeShapeType="1"/>
            </p:cNvSpPr>
            <p:nvPr/>
          </p:nvSpPr>
          <p:spPr bwMode="auto">
            <a:xfrm>
              <a:off x="2215" y="1963"/>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8"/>
            <p:cNvSpPr>
              <a:spLocks noChangeShapeType="1"/>
            </p:cNvSpPr>
            <p:nvPr/>
          </p:nvSpPr>
          <p:spPr bwMode="auto">
            <a:xfrm>
              <a:off x="3259"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9"/>
            <p:cNvSpPr>
              <a:spLocks noChangeShapeType="1"/>
            </p:cNvSpPr>
            <p:nvPr/>
          </p:nvSpPr>
          <p:spPr bwMode="auto">
            <a:xfrm>
              <a:off x="2821" y="224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20"/>
            <p:cNvSpPr>
              <a:spLocks noChangeShapeType="1"/>
            </p:cNvSpPr>
            <p:nvPr/>
          </p:nvSpPr>
          <p:spPr bwMode="auto">
            <a:xfrm>
              <a:off x="2029"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21"/>
            <p:cNvSpPr>
              <a:spLocks noChangeShapeType="1"/>
            </p:cNvSpPr>
            <p:nvPr/>
          </p:nvSpPr>
          <p:spPr bwMode="auto">
            <a:xfrm>
              <a:off x="1861"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22"/>
            <p:cNvSpPr>
              <a:spLocks noChangeShapeType="1"/>
            </p:cNvSpPr>
            <p:nvPr/>
          </p:nvSpPr>
          <p:spPr bwMode="auto">
            <a:xfrm>
              <a:off x="2011"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23"/>
            <p:cNvSpPr>
              <a:spLocks noChangeShapeType="1"/>
            </p:cNvSpPr>
            <p:nvPr/>
          </p:nvSpPr>
          <p:spPr bwMode="auto">
            <a:xfrm>
              <a:off x="1723"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24"/>
            <p:cNvSpPr>
              <a:spLocks noChangeShapeType="1"/>
            </p:cNvSpPr>
            <p:nvPr/>
          </p:nvSpPr>
          <p:spPr bwMode="auto">
            <a:xfrm>
              <a:off x="1813"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5"/>
            <p:cNvSpPr>
              <a:spLocks noChangeShapeType="1"/>
            </p:cNvSpPr>
            <p:nvPr/>
          </p:nvSpPr>
          <p:spPr bwMode="auto">
            <a:xfrm>
              <a:off x="1723" y="191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26"/>
            <p:cNvSpPr>
              <a:spLocks noChangeShapeType="1"/>
            </p:cNvSpPr>
            <p:nvPr/>
          </p:nvSpPr>
          <p:spPr bwMode="auto">
            <a:xfrm>
              <a:off x="3925"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27"/>
            <p:cNvSpPr>
              <a:spLocks noChangeShapeType="1"/>
            </p:cNvSpPr>
            <p:nvPr/>
          </p:nvSpPr>
          <p:spPr bwMode="auto">
            <a:xfrm>
              <a:off x="3427"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28"/>
            <p:cNvSpPr>
              <a:spLocks noChangeShapeType="1"/>
            </p:cNvSpPr>
            <p:nvPr/>
          </p:nvSpPr>
          <p:spPr bwMode="auto">
            <a:xfrm>
              <a:off x="4033"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29"/>
            <p:cNvSpPr>
              <a:spLocks noChangeShapeType="1"/>
            </p:cNvSpPr>
            <p:nvPr/>
          </p:nvSpPr>
          <p:spPr bwMode="auto">
            <a:xfrm>
              <a:off x="3889" y="2365"/>
              <a:ext cx="0" cy="36"/>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Freeform 30"/>
            <p:cNvSpPr>
              <a:spLocks/>
            </p:cNvSpPr>
            <p:nvPr/>
          </p:nvSpPr>
          <p:spPr bwMode="auto">
            <a:xfrm>
              <a:off x="1711" y="1927"/>
              <a:ext cx="2334" cy="456"/>
            </a:xfrm>
            <a:custGeom>
              <a:avLst/>
              <a:gdLst>
                <a:gd name="T0" fmla="*/ 389 w 389"/>
                <a:gd name="T1" fmla="*/ 76 h 76"/>
                <a:gd name="T2" fmla="*/ 224 w 389"/>
                <a:gd name="T3" fmla="*/ 76 h 76"/>
                <a:gd name="T4" fmla="*/ 224 w 389"/>
                <a:gd name="T5" fmla="*/ 56 h 76"/>
                <a:gd name="T6" fmla="*/ 135 w 389"/>
                <a:gd name="T7" fmla="*/ 56 h 76"/>
                <a:gd name="T8" fmla="*/ 135 w 389"/>
                <a:gd name="T9" fmla="*/ 43 h 76"/>
                <a:gd name="T10" fmla="*/ 119 w 389"/>
                <a:gd name="T11" fmla="*/ 43 h 76"/>
                <a:gd name="T12" fmla="*/ 119 w 389"/>
                <a:gd name="T13" fmla="*/ 31 h 76"/>
                <a:gd name="T14" fmla="*/ 110 w 389"/>
                <a:gd name="T15" fmla="*/ 31 h 76"/>
                <a:gd name="T16" fmla="*/ 110 w 389"/>
                <a:gd name="T17" fmla="*/ 20 h 76"/>
                <a:gd name="T18" fmla="*/ 107 w 389"/>
                <a:gd name="T19" fmla="*/ 20 h 76"/>
                <a:gd name="T20" fmla="*/ 107 w 389"/>
                <a:gd name="T21" fmla="*/ 9 h 76"/>
                <a:gd name="T22" fmla="*/ 73 w 389"/>
                <a:gd name="T23" fmla="*/ 9 h 76"/>
                <a:gd name="T24" fmla="*/ 73 w 389"/>
                <a:gd name="T25" fmla="*/ 0 h 76"/>
                <a:gd name="T26" fmla="*/ 0 w 389"/>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76">
                  <a:moveTo>
                    <a:pt x="389" y="76"/>
                  </a:moveTo>
                  <a:lnTo>
                    <a:pt x="224" y="76"/>
                  </a:lnTo>
                  <a:lnTo>
                    <a:pt x="224" y="56"/>
                  </a:lnTo>
                  <a:lnTo>
                    <a:pt x="135" y="56"/>
                  </a:lnTo>
                  <a:lnTo>
                    <a:pt x="135" y="43"/>
                  </a:lnTo>
                  <a:lnTo>
                    <a:pt x="119" y="43"/>
                  </a:lnTo>
                  <a:lnTo>
                    <a:pt x="119" y="31"/>
                  </a:lnTo>
                  <a:lnTo>
                    <a:pt x="110" y="31"/>
                  </a:lnTo>
                  <a:lnTo>
                    <a:pt x="110" y="20"/>
                  </a:lnTo>
                  <a:lnTo>
                    <a:pt x="107" y="20"/>
                  </a:lnTo>
                  <a:lnTo>
                    <a:pt x="107" y="9"/>
                  </a:lnTo>
                  <a:lnTo>
                    <a:pt x="73" y="9"/>
                  </a:lnTo>
                  <a:lnTo>
                    <a:pt x="7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63"/>
          <p:cNvSpPr txBox="1"/>
          <p:nvPr/>
        </p:nvSpPr>
        <p:spPr>
          <a:xfrm>
            <a:off x="4312911" y="1620984"/>
            <a:ext cx="51817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5" name="TextBox 64"/>
          <p:cNvSpPr txBox="1"/>
          <p:nvPr/>
        </p:nvSpPr>
        <p:spPr>
          <a:xfrm>
            <a:off x="2436165" y="4881720"/>
            <a:ext cx="863275" cy="307777"/>
          </a:xfrm>
          <a:prstGeom prst="rect">
            <a:avLst/>
          </a:prstGeom>
          <a:noFill/>
        </p:spPr>
        <p:txBody>
          <a:bodyPr wrap="none" rtlCol="0">
            <a:spAutoFit/>
          </a:bodyPr>
          <a:lstStyle/>
          <a:p>
            <a:pPr algn="r"/>
            <a:r>
              <a:rPr lang="fr-FR" sz="1400" dirty="0" smtClean="0"/>
              <a:t>Censuré</a:t>
            </a:r>
            <a:endParaRPr lang="fr-FR" sz="1400" dirty="0"/>
          </a:p>
        </p:txBody>
      </p:sp>
      <p:cxnSp>
        <p:nvCxnSpPr>
          <p:cNvPr id="66" name="Straight Connector 65"/>
          <p:cNvCxnSpPr/>
          <p:nvPr/>
        </p:nvCxnSpPr>
        <p:spPr>
          <a:xfrm>
            <a:off x="2303231" y="4999608"/>
            <a:ext cx="0" cy="7200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val="390132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62: 1</a:t>
            </a:r>
            <a:r>
              <a:rPr lang="fr-FR" baseline="30000" dirty="0"/>
              <a:t>e</a:t>
            </a:r>
            <a:r>
              <a:rPr lang="fr-FR" dirty="0"/>
              <a:t> ligne pembrolizumab (P), trastuzumab (T), </a:t>
            </a:r>
            <a:r>
              <a:rPr lang="fr-FR" dirty="0" err="1"/>
              <a:t>capécitabine</a:t>
            </a:r>
            <a:r>
              <a:rPr lang="fr-FR" dirty="0"/>
              <a:t> (C) et </a:t>
            </a:r>
            <a:r>
              <a:rPr lang="fr-FR" dirty="0" err="1"/>
              <a:t>oxaliplatine</a:t>
            </a:r>
            <a:r>
              <a:rPr lang="fr-FR" dirty="0"/>
              <a:t> (O) dans l’adénocarcinome </a:t>
            </a:r>
            <a:r>
              <a:rPr lang="fr-FR" dirty="0" err="1"/>
              <a:t>oesophagogastrique</a:t>
            </a:r>
            <a:r>
              <a:rPr lang="fr-FR" dirty="0"/>
              <a:t> HER2 positif métastatique – </a:t>
            </a:r>
            <a:r>
              <a:rPr lang="fr-FR" dirty="0" err="1"/>
              <a:t>Janjigian</a:t>
            </a:r>
            <a:r>
              <a:rPr lang="fr-FR" dirty="0"/>
              <a:t> YY,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spcBef>
                <a:spcPts val="27600"/>
              </a:spcBef>
              <a:buNone/>
            </a:pPr>
            <a:r>
              <a:rPr lang="fr-FR" b="1" dirty="0" smtClean="0"/>
              <a:t>Conclusions</a:t>
            </a:r>
          </a:p>
          <a:p>
            <a:pPr>
              <a:spcAft>
                <a:spcPts val="200"/>
              </a:spcAft>
            </a:pPr>
            <a:r>
              <a:rPr lang="fr-FR" b="1" dirty="0" smtClean="0"/>
              <a:t>Chez ces patients avec adénocarcinome oesophagogastrique HER2 + métastatique, la combinaison pembrolizumab + trastuzumab + CAPOX a permis d’obtenir des réponses encourageantes et a été en général bien tolérée</a:t>
            </a:r>
          </a:p>
          <a:p>
            <a:pPr>
              <a:spcAft>
                <a:spcPts val="200"/>
              </a:spcAft>
            </a:pPr>
            <a:r>
              <a:rPr lang="fr-FR" b="1" dirty="0" smtClean="0"/>
              <a:t>Une étude de phase 3 est en cours (KEYNOTE-811) </a:t>
            </a:r>
            <a:endParaRPr lang="fr-FR" dirty="0"/>
          </a:p>
        </p:txBody>
      </p:sp>
      <p:sp>
        <p:nvSpPr>
          <p:cNvPr id="5" name="Text Placeholder 4"/>
          <p:cNvSpPr>
            <a:spLocks noGrp="1"/>
          </p:cNvSpPr>
          <p:nvPr>
            <p:ph type="body" sz="quarter" idx="11"/>
          </p:nvPr>
        </p:nvSpPr>
        <p:spPr/>
        <p:txBody>
          <a:bodyPr/>
          <a:lstStyle/>
          <a:p>
            <a:r>
              <a:rPr lang="fr-FR" dirty="0" err="1" smtClean="0"/>
              <a:t>Janjigian</a:t>
            </a:r>
            <a:r>
              <a:rPr lang="fr-FR" dirty="0" smtClean="0"/>
              <a:t> YY, et al, J Clin Oncol 2019;37(Suppl):Abstr 62</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3719733480"/>
              </p:ext>
            </p:extLst>
          </p:nvPr>
        </p:nvGraphicFramePr>
        <p:xfrm>
          <a:off x="450273" y="1552741"/>
          <a:ext cx="8243454" cy="342432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93964">
                <a:tc>
                  <a:txBody>
                    <a:bodyPr/>
                    <a:lstStyle/>
                    <a:p>
                      <a:r>
                        <a:rPr lang="fr-FR" sz="1400" noProof="0" dirty="0" smtClean="0">
                          <a:solidFill>
                            <a:schemeClr val="tx2"/>
                          </a:solidFill>
                          <a:latin typeface="+mn-lt"/>
                        </a:rPr>
                        <a:t>EILTs survenant</a:t>
                      </a:r>
                      <a:r>
                        <a:rPr lang="fr-FR" sz="1400" baseline="0" noProof="0" dirty="0" smtClean="0">
                          <a:solidFill>
                            <a:schemeClr val="tx2"/>
                          </a:solidFill>
                          <a:latin typeface="+mn-lt"/>
                        </a:rPr>
                        <a:t> chez</a:t>
                      </a:r>
                      <a:r>
                        <a:rPr lang="fr-FR" sz="1400" noProof="0" dirty="0" smtClean="0">
                          <a:solidFill>
                            <a:schemeClr val="tx2"/>
                          </a:solidFill>
                          <a:latin typeface="+mn-lt"/>
                        </a:rPr>
                        <a:t> </a:t>
                      </a:r>
                      <a:r>
                        <a:rPr lang="fr-FR" sz="1400" noProof="0" dirty="0" smtClean="0">
                          <a:solidFill>
                            <a:schemeClr val="tx2"/>
                          </a:solidFill>
                          <a:latin typeface="+mn-lt"/>
                          <a:cs typeface="Arial" panose="020B0604020202020204" pitchFamily="34" charset="0"/>
                        </a:rPr>
                        <a:t>≥</a:t>
                      </a:r>
                      <a:r>
                        <a:rPr lang="fr-FR" sz="1400" noProof="0" dirty="0" smtClean="0">
                          <a:solidFill>
                            <a:schemeClr val="tx2"/>
                          </a:solidFill>
                          <a:latin typeface="+mn-lt"/>
                        </a:rPr>
                        <a:t>10%, n (%)</a:t>
                      </a:r>
                      <a:endParaRPr lang="fr-FR" sz="1400" noProof="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mn-lt"/>
                        </a:rPr>
                        <a:t>Grade 3</a:t>
                      </a:r>
                      <a:endParaRPr lang="fr-FR" sz="14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mn-lt"/>
                        </a:rPr>
                        <a:t>Grade 4</a:t>
                      </a:r>
                      <a:endParaRPr lang="fr-FR" sz="14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400" noProof="0" dirty="0" smtClean="0">
                          <a:latin typeface="+mn-lt"/>
                        </a:rPr>
                        <a:t>Augmentation ALT/AST</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(3)</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fr-FR" sz="1400" noProof="0" dirty="0" smtClean="0">
                          <a:latin typeface="+mn-lt"/>
                        </a:rPr>
                        <a:t>Anémie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a:t>
                      </a:r>
                      <a:r>
                        <a:rPr lang="fr-FR" sz="1400" baseline="0" noProof="0" smtClean="0">
                          <a:latin typeface="+mn-lt"/>
                        </a:rPr>
                        <a:t> (6)</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fr-FR" sz="1400" noProof="0" dirty="0" smtClean="0">
                          <a:latin typeface="+mn-lt"/>
                        </a:rPr>
                        <a:t>Diarrhée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a:t>
                      </a:r>
                      <a:r>
                        <a:rPr lang="fr-FR" sz="1400" baseline="0" noProof="0" smtClean="0">
                          <a:latin typeface="+mn-lt"/>
                        </a:rPr>
                        <a:t> (3)</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fr-FR" sz="1400" noProof="0" dirty="0" smtClean="0">
                          <a:latin typeface="+mn-lt"/>
                        </a:rPr>
                        <a:t>Sécheresse cutanée/rash maculopapulaire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r>
                        <a:rPr lang="fr-FR" sz="1400" baseline="0" noProof="0" smtClean="0">
                          <a:latin typeface="+mn-lt"/>
                        </a:rPr>
                        <a:t> (3)</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fr-FR" sz="1400" noProof="0" dirty="0" smtClean="0">
                          <a:latin typeface="+mn-lt"/>
                        </a:rPr>
                        <a:t>Diminution</a:t>
                      </a:r>
                      <a:r>
                        <a:rPr lang="fr-FR" sz="1400" baseline="0" noProof="0" dirty="0" smtClean="0">
                          <a:latin typeface="+mn-lt"/>
                        </a:rPr>
                        <a:t> l</a:t>
                      </a:r>
                      <a:r>
                        <a:rPr lang="fr-FR" sz="1400" noProof="0" dirty="0" smtClean="0">
                          <a:latin typeface="+mn-lt"/>
                        </a:rPr>
                        <a:t>ymphocytes</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3</a:t>
                      </a:r>
                      <a:r>
                        <a:rPr lang="fr-FR" sz="1400" baseline="0" noProof="0" smtClean="0">
                          <a:latin typeface="+mn-lt"/>
                        </a:rPr>
                        <a:t> (9)</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(3)</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fr-FR" sz="1400" noProof="0" dirty="0" smtClean="0">
                          <a:latin typeface="+mn-lt"/>
                        </a:rPr>
                        <a:t>Mucite buccale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r>
                        <a:rPr lang="fr-FR" sz="1400" baseline="0" noProof="0" smtClean="0">
                          <a:latin typeface="+mn-lt"/>
                        </a:rPr>
                        <a:t> (3)</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fr-FR" sz="1400" noProof="0" dirty="0" smtClean="0">
                          <a:latin typeface="+mn-lt"/>
                        </a:rPr>
                        <a:t>Nausées</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2 (6)</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fr-FR" sz="1400" noProof="0" dirty="0" smtClean="0">
                          <a:latin typeface="+mn-lt"/>
                        </a:rPr>
                        <a:t>EIs liés à l’immunité</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179388" indent="0"/>
                      <a:r>
                        <a:rPr lang="fr-FR" sz="1400" noProof="0" dirty="0" smtClean="0">
                          <a:latin typeface="+mn-lt"/>
                        </a:rPr>
                        <a:t>Colite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(3)</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 (0)</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r h="121921">
                <a:tc>
                  <a:txBody>
                    <a:bodyPr/>
                    <a:lstStyle/>
                    <a:p>
                      <a:pPr marL="179388" indent="0"/>
                      <a:r>
                        <a:rPr lang="fr-FR" sz="1400" noProof="0" dirty="0" smtClean="0">
                          <a:latin typeface="+mn-lt"/>
                        </a:rPr>
                        <a:t>Néphrite interstitielle</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 (0)</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 (3)</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88549257"/>
                  </a:ext>
                </a:extLst>
              </a:tr>
              <a:tr h="121921">
                <a:tc>
                  <a:txBody>
                    <a:bodyPr/>
                    <a:lstStyle/>
                    <a:p>
                      <a:pPr marL="179388" indent="0"/>
                      <a:r>
                        <a:rPr lang="fr-FR" sz="1400" noProof="0" dirty="0" smtClean="0">
                          <a:latin typeface="+mn-lt"/>
                        </a:rPr>
                        <a:t>Elévation AST/ALT </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4</a:t>
                      </a:r>
                      <a:r>
                        <a:rPr lang="fr-FR" sz="1400" baseline="0" noProof="0" smtClean="0">
                          <a:latin typeface="+mn-lt"/>
                        </a:rPr>
                        <a:t> (11)</a:t>
                      </a:r>
                      <a:endParaRPr lang="fr-FR"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 (3)</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57117313"/>
                  </a:ext>
                </a:extLst>
              </a:tr>
            </a:tbl>
          </a:graphicData>
        </a:graphic>
      </p:graphicFrame>
    </p:spTree>
    <p:extLst>
      <p:ext uri="{BB962C8B-B14F-4D97-AF65-F5344CB8AC3E}">
        <p14:creationId xmlns:p14="http://schemas.microsoft.com/office/powerpoint/2010/main" val="106560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66: MSI-GC-01: méta-analyse des données individuelles d’instabilité microsatellitaire (IMS) des patients avec cancer de l’estomac inclus dans quatre essais randomisés contrôlés – </a:t>
            </a:r>
            <a:r>
              <a:rPr lang="fr-FR" dirty="0" err="1" smtClean="0"/>
              <a:t>Pietrantonio</a:t>
            </a:r>
            <a:r>
              <a:rPr lang="fr-FR" dirty="0" smtClean="0"/>
              <a:t> F,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l’impact pronostique et prédictif de l’IMS chez les patients souffrant d’un cancer de l’estomac</a:t>
            </a:r>
          </a:p>
          <a:p>
            <a:pPr marL="0" indent="0">
              <a:spcBef>
                <a:spcPts val="1800"/>
              </a:spcBef>
              <a:buNone/>
            </a:pPr>
            <a:r>
              <a:rPr lang="fr-FR" b="1" dirty="0" smtClean="0"/>
              <a:t>Méthodes</a:t>
            </a:r>
          </a:p>
          <a:p>
            <a:r>
              <a:rPr lang="fr-FR" dirty="0" smtClean="0"/>
              <a:t>Les données de patients avec cancer de l’estomac résécable (n=1522) issus de 4 essais cliniques (MAGIC, CLASSIC, ARTIST et ITACA-S) ont été rassemblées</a:t>
            </a:r>
          </a:p>
          <a:p>
            <a:r>
              <a:rPr lang="fr-FR" dirty="0" smtClean="0"/>
              <a:t>Les données suivantes ont été collectées: caractéristiques démographiques (âge, sexe et origine ethnique), site primitif (estomac vs. jonction), type histologique (intestinal vs. autre), stade T/N (7</a:t>
            </a:r>
            <a:r>
              <a:rPr lang="fr-FR" baseline="30000" dirty="0" smtClean="0"/>
              <a:t>e</a:t>
            </a:r>
            <a:r>
              <a:rPr lang="fr-FR" dirty="0" smtClean="0"/>
              <a:t> TNM), traitement reçu (multimodal vs. chirurgie seule) et IMS</a:t>
            </a:r>
          </a:p>
          <a:p>
            <a:r>
              <a:rPr lang="fr-FR" dirty="0" smtClean="0"/>
              <a:t>Les associations uni et multivariées avec la SSM et la SG ont été étudiées</a:t>
            </a:r>
          </a:p>
          <a:p>
            <a:r>
              <a:rPr lang="fr-FR" dirty="0" smtClean="0"/>
              <a:t>Le rôle prédictif du statut IMS en fonction du traitement reçu a été évalué globalement et dans les 2 études ayant un bras chirurgie seule (MAGIC et CLASSIC)</a:t>
            </a:r>
            <a:endParaRPr lang="fr-FR" dirty="0"/>
          </a:p>
        </p:txBody>
      </p:sp>
      <p:sp>
        <p:nvSpPr>
          <p:cNvPr id="5" name="Text Placeholder 4"/>
          <p:cNvSpPr>
            <a:spLocks noGrp="1"/>
          </p:cNvSpPr>
          <p:nvPr>
            <p:ph type="body" sz="quarter" idx="11"/>
          </p:nvPr>
        </p:nvSpPr>
        <p:spPr/>
        <p:txBody>
          <a:bodyPr/>
          <a:lstStyle/>
          <a:p>
            <a:r>
              <a:rPr lang="fr-FR" smtClean="0"/>
              <a:t>Pietrantonio F, et al, J Clin Oncol 2019;37(Suppl):Abstr 66</a:t>
            </a:r>
            <a:endParaRPr lang="fr-FR"/>
          </a:p>
        </p:txBody>
      </p:sp>
    </p:spTree>
    <p:extLst>
      <p:ext uri="{BB962C8B-B14F-4D97-AF65-F5344CB8AC3E}">
        <p14:creationId xmlns:p14="http://schemas.microsoft.com/office/powerpoint/2010/main" val="1530047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66: MSI-GC-01: méta-analyse des données individuelles d’instabilité microsatellitaire (IMS) des patients avec cancer de l’estomac inclus dans quatre essais randomisés contrôlés – </a:t>
            </a:r>
            <a:r>
              <a:rPr lang="fr-FR" dirty="0" err="1" smtClean="0"/>
              <a:t>Pietrantonio</a:t>
            </a:r>
            <a:r>
              <a:rPr lang="fr-FR" dirty="0" smtClean="0"/>
              <a:t> F,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Pietrantonio F, et al, J Clin Oncol 2019;37(Suppl):Abstr 66</a:t>
            </a:r>
            <a:endParaRPr lang="fr-FR"/>
          </a:p>
        </p:txBody>
      </p:sp>
      <p:sp>
        <p:nvSpPr>
          <p:cNvPr id="9" name="TextBox 8"/>
          <p:cNvSpPr txBox="1"/>
          <p:nvPr/>
        </p:nvSpPr>
        <p:spPr>
          <a:xfrm>
            <a:off x="2136017" y="1634839"/>
            <a:ext cx="684878" cy="369332"/>
          </a:xfrm>
          <a:prstGeom prst="rect">
            <a:avLst/>
          </a:prstGeom>
          <a:noFill/>
        </p:spPr>
        <p:txBody>
          <a:bodyPr wrap="none" rtlCol="0">
            <a:spAutoFit/>
          </a:bodyPr>
          <a:lstStyle/>
          <a:p>
            <a:r>
              <a:rPr lang="fr-FR" b="1" dirty="0" smtClean="0"/>
              <a:t>SSM</a:t>
            </a:r>
            <a:endParaRPr lang="fr-FR" b="1" dirty="0"/>
          </a:p>
        </p:txBody>
      </p:sp>
      <p:sp>
        <p:nvSpPr>
          <p:cNvPr id="10" name="TextBox 9"/>
          <p:cNvSpPr txBox="1"/>
          <p:nvPr/>
        </p:nvSpPr>
        <p:spPr>
          <a:xfrm>
            <a:off x="6277796" y="1620984"/>
            <a:ext cx="518178" cy="369332"/>
          </a:xfrm>
          <a:prstGeom prst="rect">
            <a:avLst/>
          </a:prstGeom>
          <a:noFill/>
        </p:spPr>
        <p:txBody>
          <a:bodyPr wrap="none" rtlCol="0">
            <a:spAutoFit/>
          </a:bodyPr>
          <a:lstStyle/>
          <a:p>
            <a:r>
              <a:rPr lang="fr-FR" b="1" dirty="0" smtClean="0"/>
              <a:t>SG</a:t>
            </a:r>
            <a:endParaRPr lang="fr-FR" b="1" dirty="0"/>
          </a:p>
        </p:txBody>
      </p:sp>
      <p:grpSp>
        <p:nvGrpSpPr>
          <p:cNvPr id="11" name="Group 10"/>
          <p:cNvGrpSpPr/>
          <p:nvPr/>
        </p:nvGrpSpPr>
        <p:grpSpPr>
          <a:xfrm>
            <a:off x="4641041" y="2162664"/>
            <a:ext cx="4465253" cy="3531518"/>
            <a:chOff x="137651" y="2162664"/>
            <a:chExt cx="4573105" cy="3531518"/>
          </a:xfrm>
        </p:grpSpPr>
        <p:grpSp>
          <p:nvGrpSpPr>
            <p:cNvPr id="12" name="Group 11"/>
            <p:cNvGrpSpPr/>
            <p:nvPr/>
          </p:nvGrpSpPr>
          <p:grpSpPr>
            <a:xfrm>
              <a:off x="137651" y="2162664"/>
              <a:ext cx="4573105" cy="3531518"/>
              <a:chOff x="134981" y="2162664"/>
              <a:chExt cx="4375542" cy="3531518"/>
            </a:xfrm>
          </p:grpSpPr>
          <p:sp>
            <p:nvSpPr>
              <p:cNvPr id="18" name="TextBox 17"/>
              <p:cNvSpPr txBox="1"/>
              <p:nvPr/>
            </p:nvSpPr>
            <p:spPr>
              <a:xfrm>
                <a:off x="2261409" y="5022182"/>
                <a:ext cx="499337"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19" name="Group 18"/>
              <p:cNvGrpSpPr/>
              <p:nvPr/>
            </p:nvGrpSpPr>
            <p:grpSpPr>
              <a:xfrm>
                <a:off x="134981" y="2162664"/>
                <a:ext cx="4375542" cy="3531518"/>
                <a:chOff x="564007" y="2305916"/>
                <a:chExt cx="3816287" cy="2930412"/>
              </a:xfrm>
            </p:grpSpPr>
            <p:sp>
              <p:nvSpPr>
                <p:cNvPr id="20" name="Freeform 19"/>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6" name="Line 18"/>
                <p:cNvSpPr>
                  <a:spLocks noChangeShapeType="1"/>
                </p:cNvSpPr>
                <p:nvPr/>
              </p:nvSpPr>
              <p:spPr bwMode="auto">
                <a:xfrm>
                  <a:off x="369588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7" name="Line 19"/>
                <p:cNvSpPr>
                  <a:spLocks noChangeShapeType="1"/>
                </p:cNvSpPr>
                <p:nvPr/>
              </p:nvSpPr>
              <p:spPr bwMode="auto">
                <a:xfrm>
                  <a:off x="285021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8" name="Line 20"/>
                <p:cNvSpPr>
                  <a:spLocks noChangeShapeType="1"/>
                </p:cNvSpPr>
                <p:nvPr/>
              </p:nvSpPr>
              <p:spPr bwMode="auto">
                <a:xfrm>
                  <a:off x="200659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29" name="Line 21"/>
                <p:cNvSpPr>
                  <a:spLocks noChangeShapeType="1"/>
                </p:cNvSpPr>
                <p:nvPr/>
              </p:nvSpPr>
              <p:spPr bwMode="auto">
                <a:xfrm>
                  <a:off x="11527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30" name="Line 18"/>
                <p:cNvSpPr>
                  <a:spLocks noChangeShapeType="1"/>
                </p:cNvSpPr>
                <p:nvPr/>
              </p:nvSpPr>
              <p:spPr bwMode="auto">
                <a:xfrm>
                  <a:off x="410761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31" name="Line 19"/>
                <p:cNvSpPr>
                  <a:spLocks noChangeShapeType="1"/>
                </p:cNvSpPr>
                <p:nvPr/>
              </p:nvSpPr>
              <p:spPr bwMode="auto">
                <a:xfrm>
                  <a:off x="327672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32" name="Line 20"/>
                <p:cNvSpPr>
                  <a:spLocks noChangeShapeType="1"/>
                </p:cNvSpPr>
                <p:nvPr/>
              </p:nvSpPr>
              <p:spPr bwMode="auto">
                <a:xfrm>
                  <a:off x="241464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33" name="Line 21"/>
                <p:cNvSpPr>
                  <a:spLocks noChangeShapeType="1"/>
                </p:cNvSpPr>
                <p:nvPr/>
              </p:nvSpPr>
              <p:spPr bwMode="auto">
                <a:xfrm>
                  <a:off x="157743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34" name="TextBox 33"/>
                <p:cNvSpPr txBox="1"/>
                <p:nvPr/>
              </p:nvSpPr>
              <p:spPr>
                <a:xfrm rot="16200000">
                  <a:off x="215274" y="3364944"/>
                  <a:ext cx="921054" cy="223588"/>
                </a:xfrm>
                <a:prstGeom prst="rect">
                  <a:avLst/>
                </a:prstGeom>
                <a:noFill/>
              </p:spPr>
              <p:txBody>
                <a:bodyPr wrap="none" rtlCol="0">
                  <a:spAutoFit/>
                </a:bodyPr>
                <a:lstStyle/>
                <a:p>
                  <a:pPr algn="ctr" fontAlgn="base">
                    <a:spcBef>
                      <a:spcPct val="0"/>
                    </a:spcBef>
                    <a:spcAft>
                      <a:spcPct val="0"/>
                    </a:spcAft>
                  </a:pPr>
                  <a:r>
                    <a:rPr lang="fr-FR" sz="1100" dirty="0" smtClean="0"/>
                    <a:t>Survie globale</a:t>
                  </a:r>
                  <a:endParaRPr lang="fr-FR" sz="1100" dirty="0"/>
                </a:p>
              </p:txBody>
            </p:sp>
            <p:sp>
              <p:nvSpPr>
                <p:cNvPr id="35" name="TextBox 34"/>
                <p:cNvSpPr txBox="1"/>
                <p:nvPr/>
              </p:nvSpPr>
              <p:spPr>
                <a:xfrm>
                  <a:off x="693746" y="2305916"/>
                  <a:ext cx="294830" cy="191542"/>
                </a:xfrm>
                <a:prstGeom prst="rect">
                  <a:avLst/>
                </a:prstGeom>
                <a:noFill/>
              </p:spPr>
              <p:txBody>
                <a:bodyPr wrap="none" rtlCol="0" anchor="ctr" anchorCtr="0">
                  <a:spAutoFit/>
                </a:bodyPr>
                <a:lstStyle/>
                <a:p>
                  <a:pPr algn="r"/>
                  <a:r>
                    <a:rPr lang="fr-FR" sz="900" smtClean="0"/>
                    <a:t>1,0</a:t>
                  </a:r>
                  <a:endParaRPr lang="fr-FR" sz="900"/>
                </a:p>
              </p:txBody>
            </p:sp>
            <p:sp>
              <p:nvSpPr>
                <p:cNvPr id="36" name="TextBox 35"/>
                <p:cNvSpPr txBox="1"/>
                <p:nvPr/>
              </p:nvSpPr>
              <p:spPr>
                <a:xfrm>
                  <a:off x="693747" y="2734161"/>
                  <a:ext cx="294830" cy="191542"/>
                </a:xfrm>
                <a:prstGeom prst="rect">
                  <a:avLst/>
                </a:prstGeom>
                <a:noFill/>
              </p:spPr>
              <p:txBody>
                <a:bodyPr wrap="none" rtlCol="0" anchor="ctr" anchorCtr="0">
                  <a:spAutoFit/>
                </a:bodyPr>
                <a:lstStyle/>
                <a:p>
                  <a:pPr algn="r"/>
                  <a:r>
                    <a:rPr lang="fr-FR" sz="900" smtClean="0"/>
                    <a:t>0,8</a:t>
                  </a:r>
                  <a:endParaRPr lang="fr-FR" sz="900"/>
                </a:p>
              </p:txBody>
            </p:sp>
            <p:sp>
              <p:nvSpPr>
                <p:cNvPr id="37" name="TextBox 36"/>
                <p:cNvSpPr txBox="1"/>
                <p:nvPr/>
              </p:nvSpPr>
              <p:spPr>
                <a:xfrm>
                  <a:off x="693747" y="3160622"/>
                  <a:ext cx="294830" cy="191542"/>
                </a:xfrm>
                <a:prstGeom prst="rect">
                  <a:avLst/>
                </a:prstGeom>
                <a:noFill/>
              </p:spPr>
              <p:txBody>
                <a:bodyPr wrap="none" rtlCol="0" anchor="ctr" anchorCtr="0">
                  <a:spAutoFit/>
                </a:bodyPr>
                <a:lstStyle/>
                <a:p>
                  <a:pPr algn="r"/>
                  <a:r>
                    <a:rPr lang="fr-FR" sz="900" smtClean="0"/>
                    <a:t>0,6</a:t>
                  </a:r>
                  <a:endParaRPr lang="fr-FR" sz="900"/>
                </a:p>
              </p:txBody>
            </p:sp>
            <p:sp>
              <p:nvSpPr>
                <p:cNvPr id="38" name="TextBox 37"/>
                <p:cNvSpPr txBox="1"/>
                <p:nvPr/>
              </p:nvSpPr>
              <p:spPr>
                <a:xfrm>
                  <a:off x="688267" y="3587081"/>
                  <a:ext cx="300310" cy="191542"/>
                </a:xfrm>
                <a:prstGeom prst="rect">
                  <a:avLst/>
                </a:prstGeom>
                <a:noFill/>
              </p:spPr>
              <p:txBody>
                <a:bodyPr wrap="none" rtlCol="0" anchor="ctr" anchorCtr="0">
                  <a:spAutoFit/>
                </a:bodyPr>
                <a:lstStyle/>
                <a:p>
                  <a:pPr algn="r"/>
                  <a:r>
                    <a:rPr lang="fr-FR" sz="900" smtClean="0"/>
                    <a:t>0,4</a:t>
                  </a:r>
                  <a:endParaRPr lang="fr-FR" sz="900"/>
                </a:p>
              </p:txBody>
            </p:sp>
            <p:sp>
              <p:nvSpPr>
                <p:cNvPr id="39" name="TextBox 38"/>
                <p:cNvSpPr txBox="1"/>
                <p:nvPr/>
              </p:nvSpPr>
              <p:spPr>
                <a:xfrm>
                  <a:off x="693747" y="4013542"/>
                  <a:ext cx="294830" cy="191542"/>
                </a:xfrm>
                <a:prstGeom prst="rect">
                  <a:avLst/>
                </a:prstGeom>
                <a:noFill/>
              </p:spPr>
              <p:txBody>
                <a:bodyPr wrap="none" rtlCol="0" anchor="ctr" anchorCtr="0">
                  <a:spAutoFit/>
                </a:bodyPr>
                <a:lstStyle/>
                <a:p>
                  <a:pPr algn="r"/>
                  <a:r>
                    <a:rPr lang="fr-FR" sz="900" smtClean="0"/>
                    <a:t>0,2</a:t>
                  </a:r>
                  <a:endParaRPr lang="fr-FR" sz="900"/>
                </a:p>
              </p:txBody>
            </p:sp>
            <p:sp>
              <p:nvSpPr>
                <p:cNvPr id="40" name="TextBox 39"/>
                <p:cNvSpPr txBox="1"/>
                <p:nvPr/>
              </p:nvSpPr>
              <p:spPr>
                <a:xfrm>
                  <a:off x="771589" y="4440521"/>
                  <a:ext cx="216988" cy="191542"/>
                </a:xfrm>
                <a:prstGeom prst="rect">
                  <a:avLst/>
                </a:prstGeom>
                <a:noFill/>
              </p:spPr>
              <p:txBody>
                <a:bodyPr wrap="none" rtlCol="0" anchor="ctr" anchorCtr="0">
                  <a:spAutoFit/>
                </a:bodyPr>
                <a:lstStyle/>
                <a:p>
                  <a:pPr algn="r"/>
                  <a:r>
                    <a:rPr lang="fr-FR" sz="900" smtClean="0"/>
                    <a:t>0</a:t>
                  </a:r>
                  <a:endParaRPr lang="fr-FR" sz="900"/>
                </a:p>
              </p:txBody>
            </p:sp>
            <p:sp>
              <p:nvSpPr>
                <p:cNvPr id="41" name="TextBox 40"/>
                <p:cNvSpPr txBox="1"/>
                <p:nvPr/>
              </p:nvSpPr>
              <p:spPr>
                <a:xfrm>
                  <a:off x="891613" y="4585085"/>
                  <a:ext cx="530475" cy="651243"/>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121 (0)</a:t>
                  </a:r>
                </a:p>
                <a:p>
                  <a:pPr algn="ctr"/>
                  <a:r>
                    <a:rPr lang="fr-FR" sz="900" smtClean="0">
                      <a:solidFill>
                        <a:schemeClr val="accent2"/>
                      </a:solidFill>
                    </a:rPr>
                    <a:t>1435 (0)</a:t>
                  </a:r>
                  <a:endParaRPr lang="fr-FR" sz="900">
                    <a:solidFill>
                      <a:schemeClr val="accent2"/>
                    </a:solidFill>
                  </a:endParaRPr>
                </a:p>
              </p:txBody>
            </p:sp>
            <p:sp>
              <p:nvSpPr>
                <p:cNvPr id="42" name="TextBox 41"/>
                <p:cNvSpPr txBox="1"/>
                <p:nvPr/>
              </p:nvSpPr>
              <p:spPr>
                <a:xfrm>
                  <a:off x="1716437" y="4585085"/>
                  <a:ext cx="579796" cy="651243"/>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101 (4)</a:t>
                  </a:r>
                </a:p>
                <a:p>
                  <a:pPr algn="ctr"/>
                  <a:r>
                    <a:rPr lang="fr-FR" sz="900" smtClean="0">
                      <a:solidFill>
                        <a:schemeClr val="accent2"/>
                      </a:solidFill>
                    </a:rPr>
                    <a:t>1089 (41)</a:t>
                  </a:r>
                  <a:endParaRPr lang="fr-FR" sz="900">
                    <a:solidFill>
                      <a:schemeClr val="accent2"/>
                    </a:solidFill>
                  </a:endParaRPr>
                </a:p>
              </p:txBody>
            </p:sp>
            <p:sp>
              <p:nvSpPr>
                <p:cNvPr id="43" name="TextBox 42"/>
                <p:cNvSpPr txBox="1"/>
                <p:nvPr/>
              </p:nvSpPr>
              <p:spPr>
                <a:xfrm>
                  <a:off x="2561870" y="4585085"/>
                  <a:ext cx="579796" cy="651243"/>
                </a:xfrm>
                <a:prstGeom prst="rect">
                  <a:avLst/>
                </a:prstGeom>
                <a:noFill/>
              </p:spPr>
              <p:txBody>
                <a:bodyPr wrap="none" rtlCol="0" anchor="t" anchorCtr="0">
                  <a:spAutoFit/>
                </a:bodyPr>
                <a:lstStyle/>
                <a:p>
                  <a:pPr algn="ctr"/>
                  <a:r>
                    <a:rPr lang="fr-FR" sz="900" smtClean="0"/>
                    <a:t>48</a:t>
                  </a:r>
                </a:p>
                <a:p>
                  <a:pPr algn="ctr"/>
                  <a:endParaRPr lang="fr-FR" sz="900" smtClean="0"/>
                </a:p>
                <a:p>
                  <a:pPr algn="ctr"/>
                  <a:endParaRPr lang="fr-FR" sz="900" smtClean="0"/>
                </a:p>
                <a:p>
                  <a:pPr algn="ctr"/>
                  <a:r>
                    <a:rPr lang="fr-FR" sz="900" smtClean="0">
                      <a:solidFill>
                        <a:srgbClr val="B60D27"/>
                      </a:solidFill>
                    </a:rPr>
                    <a:t>72 (27)</a:t>
                  </a:r>
                </a:p>
                <a:p>
                  <a:pPr algn="ctr"/>
                  <a:r>
                    <a:rPr lang="fr-FR" sz="900" smtClean="0">
                      <a:solidFill>
                        <a:schemeClr val="accent2"/>
                      </a:solidFill>
                    </a:rPr>
                    <a:t>699 (243)</a:t>
                  </a:r>
                  <a:endParaRPr lang="fr-FR" sz="900">
                    <a:solidFill>
                      <a:schemeClr val="accent2"/>
                    </a:solidFill>
                  </a:endParaRPr>
                </a:p>
              </p:txBody>
            </p:sp>
            <p:sp>
              <p:nvSpPr>
                <p:cNvPr id="44" name="TextBox 43"/>
                <p:cNvSpPr txBox="1"/>
                <p:nvPr/>
              </p:nvSpPr>
              <p:spPr>
                <a:xfrm>
                  <a:off x="3413421" y="4585085"/>
                  <a:ext cx="579796" cy="651243"/>
                </a:xfrm>
                <a:prstGeom prst="rect">
                  <a:avLst/>
                </a:prstGeom>
                <a:noFill/>
              </p:spPr>
              <p:txBody>
                <a:bodyPr wrap="none" rtlCol="0" anchor="t" anchorCtr="0">
                  <a:spAutoFit/>
                </a:bodyPr>
                <a:lstStyle/>
                <a:p>
                  <a:pPr algn="ctr"/>
                  <a:r>
                    <a:rPr lang="fr-FR" sz="900" smtClean="0"/>
                    <a:t>72</a:t>
                  </a:r>
                </a:p>
                <a:p>
                  <a:pPr algn="ctr"/>
                  <a:endParaRPr lang="fr-FR" sz="900" smtClean="0"/>
                </a:p>
                <a:p>
                  <a:pPr algn="ctr"/>
                  <a:endParaRPr lang="fr-FR" sz="900" smtClean="0"/>
                </a:p>
                <a:p>
                  <a:pPr algn="r"/>
                  <a:r>
                    <a:rPr lang="fr-FR" sz="900" smtClean="0">
                      <a:solidFill>
                        <a:srgbClr val="B60D27"/>
                      </a:solidFill>
                    </a:rPr>
                    <a:t>24 (72)</a:t>
                  </a:r>
                </a:p>
                <a:p>
                  <a:pPr algn="r"/>
                  <a:r>
                    <a:rPr lang="fr-FR" sz="900" smtClean="0">
                      <a:solidFill>
                        <a:schemeClr val="accent2"/>
                      </a:solidFill>
                    </a:rPr>
                    <a:t>248 (645)</a:t>
                  </a:r>
                  <a:endParaRPr lang="fr-FR" sz="900">
                    <a:solidFill>
                      <a:schemeClr val="accent2"/>
                    </a:solidFill>
                  </a:endParaRPr>
                </a:p>
              </p:txBody>
            </p:sp>
            <p:sp>
              <p:nvSpPr>
                <p:cNvPr id="45" name="TextBox 44"/>
                <p:cNvSpPr txBox="1"/>
                <p:nvPr/>
              </p:nvSpPr>
              <p:spPr>
                <a:xfrm>
                  <a:off x="1291663" y="4585085"/>
                  <a:ext cx="579796" cy="651243"/>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ctr"/>
                  <a:r>
                    <a:rPr lang="fr-FR" sz="900" smtClean="0">
                      <a:solidFill>
                        <a:srgbClr val="B60D27"/>
                      </a:solidFill>
                    </a:rPr>
                    <a:t>107 (3)</a:t>
                  </a:r>
                </a:p>
                <a:p>
                  <a:pPr algn="ctr"/>
                  <a:r>
                    <a:rPr lang="fr-FR" sz="900" smtClean="0">
                      <a:solidFill>
                        <a:schemeClr val="accent2"/>
                      </a:solidFill>
                    </a:rPr>
                    <a:t>1275 (18)</a:t>
                  </a:r>
                  <a:endParaRPr lang="fr-FR" sz="900">
                    <a:solidFill>
                      <a:schemeClr val="accent2"/>
                    </a:solidFill>
                  </a:endParaRPr>
                </a:p>
              </p:txBody>
            </p:sp>
            <p:sp>
              <p:nvSpPr>
                <p:cNvPr id="46" name="TextBox 45"/>
                <p:cNvSpPr txBox="1"/>
                <p:nvPr/>
              </p:nvSpPr>
              <p:spPr>
                <a:xfrm>
                  <a:off x="2149138" y="4585085"/>
                  <a:ext cx="530475" cy="651243"/>
                </a:xfrm>
                <a:prstGeom prst="rect">
                  <a:avLst/>
                </a:prstGeom>
                <a:noFill/>
              </p:spPr>
              <p:txBody>
                <a:bodyPr wrap="none" rtlCol="0" anchor="t" anchorCtr="0">
                  <a:spAutoFit/>
                </a:bodyPr>
                <a:lstStyle/>
                <a:p>
                  <a:pPr algn="ctr"/>
                  <a:r>
                    <a:rPr lang="fr-FR" sz="900" smtClean="0"/>
                    <a:t>36</a:t>
                  </a:r>
                </a:p>
                <a:p>
                  <a:pPr algn="ctr"/>
                  <a:endParaRPr lang="fr-FR" sz="900" smtClean="0"/>
                </a:p>
                <a:p>
                  <a:pPr algn="ctr"/>
                  <a:endParaRPr lang="fr-FR" sz="900" smtClean="0"/>
                </a:p>
                <a:p>
                  <a:pPr algn="ctr"/>
                  <a:r>
                    <a:rPr lang="fr-FR" sz="900" smtClean="0">
                      <a:solidFill>
                        <a:srgbClr val="B60D27"/>
                      </a:solidFill>
                    </a:rPr>
                    <a:t>93 (8)</a:t>
                  </a:r>
                </a:p>
                <a:p>
                  <a:pPr algn="ctr"/>
                  <a:r>
                    <a:rPr lang="fr-FR" sz="900" smtClean="0">
                      <a:solidFill>
                        <a:schemeClr val="accent2"/>
                      </a:solidFill>
                    </a:rPr>
                    <a:t>944 (66)</a:t>
                  </a:r>
                  <a:endParaRPr lang="fr-FR" sz="900">
                    <a:solidFill>
                      <a:schemeClr val="accent2"/>
                    </a:solidFill>
                  </a:endParaRPr>
                </a:p>
              </p:txBody>
            </p:sp>
            <p:sp>
              <p:nvSpPr>
                <p:cNvPr id="47" name="TextBox 46"/>
                <p:cNvSpPr txBox="1"/>
                <p:nvPr/>
              </p:nvSpPr>
              <p:spPr>
                <a:xfrm>
                  <a:off x="2988388" y="4585085"/>
                  <a:ext cx="579796" cy="651243"/>
                </a:xfrm>
                <a:prstGeom prst="rect">
                  <a:avLst/>
                </a:prstGeom>
                <a:noFill/>
              </p:spPr>
              <p:txBody>
                <a:bodyPr wrap="none" rtlCol="0" anchor="t" anchorCtr="0">
                  <a:spAutoFit/>
                </a:bodyPr>
                <a:lstStyle/>
                <a:p>
                  <a:pPr algn="ctr"/>
                  <a:r>
                    <a:rPr lang="fr-FR" sz="900" smtClean="0"/>
                    <a:t>60</a:t>
                  </a:r>
                </a:p>
                <a:p>
                  <a:pPr algn="ctr"/>
                  <a:endParaRPr lang="fr-FR" sz="900" smtClean="0"/>
                </a:p>
                <a:p>
                  <a:pPr algn="ctr"/>
                  <a:endParaRPr lang="fr-FR" sz="900" smtClean="0"/>
                </a:p>
                <a:p>
                  <a:pPr algn="ctr"/>
                  <a:r>
                    <a:rPr lang="fr-FR" sz="900" smtClean="0">
                      <a:solidFill>
                        <a:srgbClr val="B60D27"/>
                      </a:solidFill>
                    </a:rPr>
                    <a:t>47 (51)</a:t>
                  </a:r>
                </a:p>
                <a:p>
                  <a:pPr algn="ctr"/>
                  <a:r>
                    <a:rPr lang="fr-FR" sz="900" smtClean="0">
                      <a:solidFill>
                        <a:schemeClr val="accent2"/>
                      </a:solidFill>
                    </a:rPr>
                    <a:t>458 (441)</a:t>
                  </a:r>
                  <a:endParaRPr lang="fr-FR" sz="900">
                    <a:solidFill>
                      <a:schemeClr val="accent2"/>
                    </a:solidFill>
                  </a:endParaRPr>
                </a:p>
              </p:txBody>
            </p:sp>
            <p:sp>
              <p:nvSpPr>
                <p:cNvPr id="48" name="TextBox 47"/>
                <p:cNvSpPr txBox="1"/>
                <p:nvPr/>
              </p:nvSpPr>
              <p:spPr>
                <a:xfrm>
                  <a:off x="3849819" y="4585085"/>
                  <a:ext cx="530475" cy="651243"/>
                </a:xfrm>
                <a:prstGeom prst="rect">
                  <a:avLst/>
                </a:prstGeom>
                <a:noFill/>
              </p:spPr>
              <p:txBody>
                <a:bodyPr wrap="none" rtlCol="0" anchor="t" anchorCtr="0">
                  <a:spAutoFit/>
                </a:bodyPr>
                <a:lstStyle/>
                <a:p>
                  <a:pPr algn="ctr"/>
                  <a:r>
                    <a:rPr lang="fr-FR" sz="900" smtClean="0"/>
                    <a:t>84</a:t>
                  </a:r>
                </a:p>
                <a:p>
                  <a:pPr algn="ctr"/>
                  <a:endParaRPr lang="fr-FR" sz="900" smtClean="0"/>
                </a:p>
                <a:p>
                  <a:pPr algn="ctr"/>
                  <a:endParaRPr lang="fr-FR" sz="900" smtClean="0"/>
                </a:p>
                <a:p>
                  <a:pPr algn="ctr"/>
                  <a:r>
                    <a:rPr lang="fr-FR" sz="900" smtClean="0">
                      <a:solidFill>
                        <a:srgbClr val="B60D27"/>
                      </a:solidFill>
                    </a:rPr>
                    <a:t>8 (93)</a:t>
                  </a:r>
                </a:p>
                <a:p>
                  <a:pPr algn="ctr"/>
                  <a:r>
                    <a:rPr lang="fr-FR" sz="900" smtClean="0">
                      <a:solidFill>
                        <a:schemeClr val="accent2"/>
                      </a:solidFill>
                    </a:rPr>
                    <a:t>59 (851)</a:t>
                  </a:r>
                  <a:endParaRPr lang="fr-FR" sz="900">
                    <a:solidFill>
                      <a:schemeClr val="accent2"/>
                    </a:solidFill>
                  </a:endParaRPr>
                </a:p>
              </p:txBody>
            </p:sp>
            <p:sp>
              <p:nvSpPr>
                <p:cNvPr id="49" name="Line 10"/>
                <p:cNvSpPr>
                  <a:spLocks noChangeShapeType="1"/>
                </p:cNvSpPr>
                <p:nvPr/>
              </p:nvSpPr>
              <p:spPr bwMode="auto">
                <a:xfrm>
                  <a:off x="913016"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grpSp>
        </p:grpSp>
        <p:sp>
          <p:nvSpPr>
            <p:cNvPr id="13" name="TextBox 12"/>
            <p:cNvSpPr txBox="1"/>
            <p:nvPr/>
          </p:nvSpPr>
          <p:spPr>
            <a:xfrm>
              <a:off x="1445447" y="4204593"/>
              <a:ext cx="1318990" cy="461665"/>
            </a:xfrm>
            <a:prstGeom prst="rect">
              <a:avLst/>
            </a:prstGeom>
            <a:noFill/>
          </p:spPr>
          <p:txBody>
            <a:bodyPr wrap="none" rtlCol="0">
              <a:spAutoFit/>
            </a:bodyPr>
            <a:lstStyle/>
            <a:p>
              <a:r>
                <a:rPr lang="fr-FR" sz="1200" dirty="0" smtClean="0">
                  <a:solidFill>
                    <a:schemeClr val="accent3"/>
                  </a:solidFill>
                </a:rPr>
                <a:t>IMS élevée</a:t>
              </a:r>
            </a:p>
            <a:p>
              <a:r>
                <a:rPr lang="fr-FR" sz="1200" dirty="0" smtClean="0">
                  <a:solidFill>
                    <a:schemeClr val="accent2"/>
                  </a:solidFill>
                </a:rPr>
                <a:t>MSS/IMS basse</a:t>
              </a:r>
              <a:endParaRPr lang="fr-FR" sz="1200" dirty="0">
                <a:solidFill>
                  <a:schemeClr val="accent2"/>
                </a:solidFill>
              </a:endParaRPr>
            </a:p>
          </p:txBody>
        </p:sp>
        <p:cxnSp>
          <p:nvCxnSpPr>
            <p:cNvPr id="14" name="Straight Connector 13"/>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200" y="2162664"/>
            <a:ext cx="4534431" cy="3531518"/>
            <a:chOff x="117849" y="2162664"/>
            <a:chExt cx="4589157" cy="3531518"/>
          </a:xfrm>
        </p:grpSpPr>
        <p:grpSp>
          <p:nvGrpSpPr>
            <p:cNvPr id="51" name="Group 50"/>
            <p:cNvGrpSpPr/>
            <p:nvPr/>
          </p:nvGrpSpPr>
          <p:grpSpPr>
            <a:xfrm>
              <a:off x="117849" y="2162664"/>
              <a:ext cx="4589157" cy="3531518"/>
              <a:chOff x="116037" y="2162664"/>
              <a:chExt cx="4390898" cy="3531518"/>
            </a:xfrm>
          </p:grpSpPr>
          <p:sp>
            <p:nvSpPr>
              <p:cNvPr id="57" name="TextBox 56"/>
              <p:cNvSpPr txBox="1"/>
              <p:nvPr/>
            </p:nvSpPr>
            <p:spPr>
              <a:xfrm>
                <a:off x="2270989" y="5022182"/>
                <a:ext cx="49344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58" name="Group 57"/>
              <p:cNvGrpSpPr/>
              <p:nvPr/>
            </p:nvGrpSpPr>
            <p:grpSpPr>
              <a:xfrm>
                <a:off x="116037" y="2162664"/>
                <a:ext cx="4390898" cy="3531518"/>
                <a:chOff x="547483" y="2305916"/>
                <a:chExt cx="3829681" cy="2930412"/>
              </a:xfrm>
            </p:grpSpPr>
            <p:sp>
              <p:nvSpPr>
                <p:cNvPr id="59" name="Freeform 58"/>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0"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1"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2"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3"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4"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5" name="Line 18"/>
                <p:cNvSpPr>
                  <a:spLocks noChangeShapeType="1"/>
                </p:cNvSpPr>
                <p:nvPr/>
              </p:nvSpPr>
              <p:spPr bwMode="auto">
                <a:xfrm>
                  <a:off x="369588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6" name="Line 19"/>
                <p:cNvSpPr>
                  <a:spLocks noChangeShapeType="1"/>
                </p:cNvSpPr>
                <p:nvPr/>
              </p:nvSpPr>
              <p:spPr bwMode="auto">
                <a:xfrm>
                  <a:off x="285021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7" name="Line 20"/>
                <p:cNvSpPr>
                  <a:spLocks noChangeShapeType="1"/>
                </p:cNvSpPr>
                <p:nvPr/>
              </p:nvSpPr>
              <p:spPr bwMode="auto">
                <a:xfrm>
                  <a:off x="200659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8" name="Line 21"/>
                <p:cNvSpPr>
                  <a:spLocks noChangeShapeType="1"/>
                </p:cNvSpPr>
                <p:nvPr/>
              </p:nvSpPr>
              <p:spPr bwMode="auto">
                <a:xfrm>
                  <a:off x="11527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69" name="Line 18"/>
                <p:cNvSpPr>
                  <a:spLocks noChangeShapeType="1"/>
                </p:cNvSpPr>
                <p:nvPr/>
              </p:nvSpPr>
              <p:spPr bwMode="auto">
                <a:xfrm>
                  <a:off x="410761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70" name="Line 19"/>
                <p:cNvSpPr>
                  <a:spLocks noChangeShapeType="1"/>
                </p:cNvSpPr>
                <p:nvPr/>
              </p:nvSpPr>
              <p:spPr bwMode="auto">
                <a:xfrm>
                  <a:off x="327672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71" name="Line 20"/>
                <p:cNvSpPr>
                  <a:spLocks noChangeShapeType="1"/>
                </p:cNvSpPr>
                <p:nvPr/>
              </p:nvSpPr>
              <p:spPr bwMode="auto">
                <a:xfrm>
                  <a:off x="241464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72" name="Line 21"/>
                <p:cNvSpPr>
                  <a:spLocks noChangeShapeType="1"/>
                </p:cNvSpPr>
                <p:nvPr/>
              </p:nvSpPr>
              <p:spPr bwMode="auto">
                <a:xfrm>
                  <a:off x="157743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sp>
              <p:nvSpPr>
                <p:cNvPr id="73" name="TextBox 72"/>
                <p:cNvSpPr txBox="1"/>
                <p:nvPr/>
              </p:nvSpPr>
              <p:spPr>
                <a:xfrm rot="16200000">
                  <a:off x="41340" y="3366262"/>
                  <a:ext cx="1233235" cy="220950"/>
                </a:xfrm>
                <a:prstGeom prst="rect">
                  <a:avLst/>
                </a:prstGeom>
                <a:noFill/>
              </p:spPr>
              <p:txBody>
                <a:bodyPr wrap="none" rtlCol="0">
                  <a:spAutoFit/>
                </a:bodyPr>
                <a:lstStyle/>
                <a:p>
                  <a:pPr algn="ctr" fontAlgn="base">
                    <a:spcBef>
                      <a:spcPct val="0"/>
                    </a:spcBef>
                    <a:spcAft>
                      <a:spcPct val="0"/>
                    </a:spcAft>
                  </a:pPr>
                  <a:r>
                    <a:rPr lang="fr-FR" sz="1100" dirty="0" smtClean="0"/>
                    <a:t>Survie sans maladie</a:t>
                  </a:r>
                  <a:endParaRPr lang="fr-FR" sz="1100" dirty="0"/>
                </a:p>
              </p:txBody>
            </p:sp>
            <p:sp>
              <p:nvSpPr>
                <p:cNvPr id="74" name="TextBox 73"/>
                <p:cNvSpPr txBox="1"/>
                <p:nvPr/>
              </p:nvSpPr>
              <p:spPr>
                <a:xfrm>
                  <a:off x="683633" y="2305916"/>
                  <a:ext cx="291351" cy="191542"/>
                </a:xfrm>
                <a:prstGeom prst="rect">
                  <a:avLst/>
                </a:prstGeom>
                <a:noFill/>
              </p:spPr>
              <p:txBody>
                <a:bodyPr wrap="none" rtlCol="0" anchor="ctr" anchorCtr="0">
                  <a:spAutoFit/>
                </a:bodyPr>
                <a:lstStyle/>
                <a:p>
                  <a:pPr algn="r"/>
                  <a:r>
                    <a:rPr lang="fr-FR" sz="900" smtClean="0"/>
                    <a:t>1,0</a:t>
                  </a:r>
                  <a:endParaRPr lang="fr-FR" sz="900"/>
                </a:p>
              </p:txBody>
            </p:sp>
            <p:sp>
              <p:nvSpPr>
                <p:cNvPr id="75" name="TextBox 74"/>
                <p:cNvSpPr txBox="1"/>
                <p:nvPr/>
              </p:nvSpPr>
              <p:spPr>
                <a:xfrm>
                  <a:off x="683635" y="2734161"/>
                  <a:ext cx="291351" cy="191542"/>
                </a:xfrm>
                <a:prstGeom prst="rect">
                  <a:avLst/>
                </a:prstGeom>
                <a:noFill/>
              </p:spPr>
              <p:txBody>
                <a:bodyPr wrap="none" rtlCol="0" anchor="ctr" anchorCtr="0">
                  <a:spAutoFit/>
                </a:bodyPr>
                <a:lstStyle/>
                <a:p>
                  <a:pPr algn="r"/>
                  <a:r>
                    <a:rPr lang="fr-FR" sz="900" smtClean="0"/>
                    <a:t>0,8</a:t>
                  </a:r>
                  <a:endParaRPr lang="fr-FR" sz="900"/>
                </a:p>
              </p:txBody>
            </p:sp>
            <p:sp>
              <p:nvSpPr>
                <p:cNvPr id="76" name="TextBox 75"/>
                <p:cNvSpPr txBox="1"/>
                <p:nvPr/>
              </p:nvSpPr>
              <p:spPr>
                <a:xfrm>
                  <a:off x="683635" y="3160622"/>
                  <a:ext cx="291351" cy="191542"/>
                </a:xfrm>
                <a:prstGeom prst="rect">
                  <a:avLst/>
                </a:prstGeom>
                <a:noFill/>
              </p:spPr>
              <p:txBody>
                <a:bodyPr wrap="none" rtlCol="0" anchor="ctr" anchorCtr="0">
                  <a:spAutoFit/>
                </a:bodyPr>
                <a:lstStyle/>
                <a:p>
                  <a:pPr algn="r"/>
                  <a:r>
                    <a:rPr lang="fr-FR" sz="900" smtClean="0"/>
                    <a:t>0,6</a:t>
                  </a:r>
                  <a:endParaRPr lang="fr-FR" sz="900"/>
                </a:p>
              </p:txBody>
            </p:sp>
            <p:sp>
              <p:nvSpPr>
                <p:cNvPr id="77" name="TextBox 76"/>
                <p:cNvSpPr txBox="1"/>
                <p:nvPr/>
              </p:nvSpPr>
              <p:spPr>
                <a:xfrm>
                  <a:off x="678220" y="3587081"/>
                  <a:ext cx="296766" cy="191542"/>
                </a:xfrm>
                <a:prstGeom prst="rect">
                  <a:avLst/>
                </a:prstGeom>
                <a:noFill/>
              </p:spPr>
              <p:txBody>
                <a:bodyPr wrap="none" rtlCol="0" anchor="ctr" anchorCtr="0">
                  <a:spAutoFit/>
                </a:bodyPr>
                <a:lstStyle/>
                <a:p>
                  <a:pPr algn="r"/>
                  <a:r>
                    <a:rPr lang="fr-FR" sz="900" smtClean="0"/>
                    <a:t>0,4</a:t>
                  </a:r>
                  <a:endParaRPr lang="fr-FR" sz="900"/>
                </a:p>
              </p:txBody>
            </p:sp>
            <p:sp>
              <p:nvSpPr>
                <p:cNvPr id="78" name="TextBox 77"/>
                <p:cNvSpPr txBox="1"/>
                <p:nvPr/>
              </p:nvSpPr>
              <p:spPr>
                <a:xfrm>
                  <a:off x="683635" y="4013542"/>
                  <a:ext cx="291351" cy="191542"/>
                </a:xfrm>
                <a:prstGeom prst="rect">
                  <a:avLst/>
                </a:prstGeom>
                <a:noFill/>
              </p:spPr>
              <p:txBody>
                <a:bodyPr wrap="none" rtlCol="0" anchor="ctr" anchorCtr="0">
                  <a:spAutoFit/>
                </a:bodyPr>
                <a:lstStyle/>
                <a:p>
                  <a:pPr algn="r"/>
                  <a:r>
                    <a:rPr lang="fr-FR" sz="900" smtClean="0"/>
                    <a:t>0,2</a:t>
                  </a:r>
                  <a:endParaRPr lang="fr-FR" sz="900"/>
                </a:p>
              </p:txBody>
            </p:sp>
            <p:sp>
              <p:nvSpPr>
                <p:cNvPr id="79" name="TextBox 78"/>
                <p:cNvSpPr txBox="1"/>
                <p:nvPr/>
              </p:nvSpPr>
              <p:spPr>
                <a:xfrm>
                  <a:off x="757998" y="4440521"/>
                  <a:ext cx="216988" cy="191542"/>
                </a:xfrm>
                <a:prstGeom prst="rect">
                  <a:avLst/>
                </a:prstGeom>
                <a:noFill/>
              </p:spPr>
              <p:txBody>
                <a:bodyPr wrap="none" rtlCol="0" anchor="ctr" anchorCtr="0">
                  <a:spAutoFit/>
                </a:bodyPr>
                <a:lstStyle/>
                <a:p>
                  <a:pPr algn="r"/>
                  <a:r>
                    <a:rPr lang="fr-FR" sz="900" smtClean="0"/>
                    <a:t>0</a:t>
                  </a:r>
                  <a:endParaRPr lang="fr-FR" sz="900"/>
                </a:p>
              </p:txBody>
            </p:sp>
            <p:sp>
              <p:nvSpPr>
                <p:cNvPr id="80" name="TextBox 79"/>
                <p:cNvSpPr txBox="1"/>
                <p:nvPr/>
              </p:nvSpPr>
              <p:spPr>
                <a:xfrm>
                  <a:off x="894743" y="4585085"/>
                  <a:ext cx="524215" cy="651243"/>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121 (0)</a:t>
                  </a:r>
                </a:p>
                <a:p>
                  <a:pPr algn="ctr"/>
                  <a:r>
                    <a:rPr lang="fr-FR" sz="900" smtClean="0">
                      <a:solidFill>
                        <a:schemeClr val="accent2"/>
                      </a:solidFill>
                    </a:rPr>
                    <a:t>1435 (0)</a:t>
                  </a:r>
                  <a:endParaRPr lang="fr-FR" sz="900">
                    <a:solidFill>
                      <a:schemeClr val="accent2"/>
                    </a:solidFill>
                  </a:endParaRPr>
                </a:p>
              </p:txBody>
            </p:sp>
            <p:sp>
              <p:nvSpPr>
                <p:cNvPr id="81" name="TextBox 80"/>
                <p:cNvSpPr txBox="1"/>
                <p:nvPr/>
              </p:nvSpPr>
              <p:spPr>
                <a:xfrm>
                  <a:off x="1744228" y="4585085"/>
                  <a:ext cx="524215" cy="651243"/>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93 (3)</a:t>
                  </a:r>
                </a:p>
                <a:p>
                  <a:pPr algn="ctr"/>
                  <a:r>
                    <a:rPr lang="fr-FR" sz="900" smtClean="0">
                      <a:solidFill>
                        <a:schemeClr val="accent2"/>
                      </a:solidFill>
                    </a:rPr>
                    <a:t>933 (29)</a:t>
                  </a:r>
                  <a:endParaRPr lang="fr-FR" sz="900">
                    <a:solidFill>
                      <a:schemeClr val="accent2"/>
                    </a:solidFill>
                  </a:endParaRPr>
                </a:p>
              </p:txBody>
            </p:sp>
            <p:sp>
              <p:nvSpPr>
                <p:cNvPr id="82" name="TextBox 81"/>
                <p:cNvSpPr txBox="1"/>
                <p:nvPr/>
              </p:nvSpPr>
              <p:spPr>
                <a:xfrm>
                  <a:off x="2565290" y="4585085"/>
                  <a:ext cx="572954" cy="651243"/>
                </a:xfrm>
                <a:prstGeom prst="rect">
                  <a:avLst/>
                </a:prstGeom>
                <a:noFill/>
              </p:spPr>
              <p:txBody>
                <a:bodyPr wrap="none" rtlCol="0" anchor="t" anchorCtr="0">
                  <a:spAutoFit/>
                </a:bodyPr>
                <a:lstStyle/>
                <a:p>
                  <a:pPr algn="ctr"/>
                  <a:r>
                    <a:rPr lang="fr-FR" sz="900" smtClean="0"/>
                    <a:t>48</a:t>
                  </a:r>
                </a:p>
                <a:p>
                  <a:pPr algn="ctr"/>
                  <a:endParaRPr lang="fr-FR" sz="900" smtClean="0"/>
                </a:p>
                <a:p>
                  <a:pPr algn="ctr"/>
                  <a:endParaRPr lang="fr-FR" sz="900" smtClean="0"/>
                </a:p>
                <a:p>
                  <a:pPr algn="ctr"/>
                  <a:r>
                    <a:rPr lang="fr-FR" sz="900" smtClean="0">
                      <a:solidFill>
                        <a:srgbClr val="B60D27"/>
                      </a:solidFill>
                    </a:rPr>
                    <a:t>67 (25)</a:t>
                  </a:r>
                </a:p>
                <a:p>
                  <a:pPr algn="ctr"/>
                  <a:r>
                    <a:rPr lang="fr-FR" sz="900" smtClean="0">
                      <a:solidFill>
                        <a:schemeClr val="accent2"/>
                      </a:solidFill>
                    </a:rPr>
                    <a:t>616 (199)</a:t>
                  </a:r>
                  <a:endParaRPr lang="fr-FR" sz="900">
                    <a:solidFill>
                      <a:schemeClr val="accent2"/>
                    </a:solidFill>
                  </a:endParaRPr>
                </a:p>
              </p:txBody>
            </p:sp>
            <p:sp>
              <p:nvSpPr>
                <p:cNvPr id="83" name="TextBox 82"/>
                <p:cNvSpPr txBox="1"/>
                <p:nvPr/>
              </p:nvSpPr>
              <p:spPr>
                <a:xfrm>
                  <a:off x="3416838" y="4585085"/>
                  <a:ext cx="572955" cy="651243"/>
                </a:xfrm>
                <a:prstGeom prst="rect">
                  <a:avLst/>
                </a:prstGeom>
                <a:noFill/>
              </p:spPr>
              <p:txBody>
                <a:bodyPr wrap="none" rtlCol="0" anchor="t" anchorCtr="0">
                  <a:spAutoFit/>
                </a:bodyPr>
                <a:lstStyle/>
                <a:p>
                  <a:pPr algn="ctr"/>
                  <a:r>
                    <a:rPr lang="fr-FR" sz="900" smtClean="0"/>
                    <a:t>72</a:t>
                  </a:r>
                </a:p>
                <a:p>
                  <a:pPr algn="ctr"/>
                  <a:endParaRPr lang="fr-FR" sz="900" smtClean="0"/>
                </a:p>
                <a:p>
                  <a:pPr algn="ctr"/>
                  <a:endParaRPr lang="fr-FR" sz="900" smtClean="0"/>
                </a:p>
                <a:p>
                  <a:pPr algn="r"/>
                  <a:r>
                    <a:rPr lang="fr-FR" sz="900" smtClean="0">
                      <a:solidFill>
                        <a:srgbClr val="B60D27"/>
                      </a:solidFill>
                    </a:rPr>
                    <a:t>21 (68)</a:t>
                  </a:r>
                </a:p>
                <a:p>
                  <a:pPr algn="r"/>
                  <a:r>
                    <a:rPr lang="fr-FR" sz="900" smtClean="0">
                      <a:solidFill>
                        <a:schemeClr val="accent2"/>
                      </a:solidFill>
                    </a:rPr>
                    <a:t>226 (557)</a:t>
                  </a:r>
                  <a:endParaRPr lang="fr-FR" sz="900">
                    <a:solidFill>
                      <a:schemeClr val="accent2"/>
                    </a:solidFill>
                  </a:endParaRPr>
                </a:p>
              </p:txBody>
            </p:sp>
            <p:sp>
              <p:nvSpPr>
                <p:cNvPr id="84" name="TextBox 83"/>
                <p:cNvSpPr txBox="1"/>
                <p:nvPr/>
              </p:nvSpPr>
              <p:spPr>
                <a:xfrm>
                  <a:off x="1295085" y="4585085"/>
                  <a:ext cx="572954" cy="651243"/>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ctr"/>
                  <a:r>
                    <a:rPr lang="fr-FR" sz="900" smtClean="0">
                      <a:solidFill>
                        <a:srgbClr val="B60D27"/>
                      </a:solidFill>
                    </a:rPr>
                    <a:t>102 (2)</a:t>
                  </a:r>
                </a:p>
                <a:p>
                  <a:pPr algn="ctr"/>
                  <a:r>
                    <a:rPr lang="fr-FR" sz="900" smtClean="0">
                      <a:solidFill>
                        <a:schemeClr val="accent2"/>
                      </a:solidFill>
                    </a:rPr>
                    <a:t>1163 (14)</a:t>
                  </a:r>
                  <a:endParaRPr lang="fr-FR" sz="900">
                    <a:solidFill>
                      <a:schemeClr val="accent2"/>
                    </a:solidFill>
                  </a:endParaRPr>
                </a:p>
              </p:txBody>
            </p:sp>
            <p:sp>
              <p:nvSpPr>
                <p:cNvPr id="85" name="TextBox 84"/>
                <p:cNvSpPr txBox="1"/>
                <p:nvPr/>
              </p:nvSpPr>
              <p:spPr>
                <a:xfrm>
                  <a:off x="2152270" y="4585085"/>
                  <a:ext cx="524215" cy="651243"/>
                </a:xfrm>
                <a:prstGeom prst="rect">
                  <a:avLst/>
                </a:prstGeom>
                <a:noFill/>
              </p:spPr>
              <p:txBody>
                <a:bodyPr wrap="none" rtlCol="0" anchor="t" anchorCtr="0">
                  <a:spAutoFit/>
                </a:bodyPr>
                <a:lstStyle/>
                <a:p>
                  <a:pPr algn="ctr"/>
                  <a:r>
                    <a:rPr lang="fr-FR" sz="900" smtClean="0"/>
                    <a:t>36</a:t>
                  </a:r>
                </a:p>
                <a:p>
                  <a:pPr algn="ctr"/>
                  <a:endParaRPr lang="fr-FR" sz="900" smtClean="0"/>
                </a:p>
                <a:p>
                  <a:pPr algn="ctr"/>
                  <a:endParaRPr lang="fr-FR" sz="900" smtClean="0"/>
                </a:p>
                <a:p>
                  <a:pPr algn="ctr"/>
                  <a:r>
                    <a:rPr lang="fr-FR" sz="900" smtClean="0">
                      <a:solidFill>
                        <a:srgbClr val="B60D27"/>
                      </a:solidFill>
                    </a:rPr>
                    <a:t>89 (6)</a:t>
                  </a:r>
                </a:p>
                <a:p>
                  <a:pPr algn="ctr"/>
                  <a:r>
                    <a:rPr lang="fr-FR" sz="900" smtClean="0">
                      <a:solidFill>
                        <a:schemeClr val="accent2"/>
                      </a:solidFill>
                    </a:rPr>
                    <a:t>820 (45)</a:t>
                  </a:r>
                  <a:endParaRPr lang="fr-FR" sz="900">
                    <a:solidFill>
                      <a:schemeClr val="accent2"/>
                    </a:solidFill>
                  </a:endParaRPr>
                </a:p>
              </p:txBody>
            </p:sp>
            <p:sp>
              <p:nvSpPr>
                <p:cNvPr id="86" name="TextBox 85"/>
                <p:cNvSpPr txBox="1"/>
                <p:nvPr/>
              </p:nvSpPr>
              <p:spPr>
                <a:xfrm>
                  <a:off x="2991808" y="4585085"/>
                  <a:ext cx="572954" cy="651243"/>
                </a:xfrm>
                <a:prstGeom prst="rect">
                  <a:avLst/>
                </a:prstGeom>
                <a:noFill/>
              </p:spPr>
              <p:txBody>
                <a:bodyPr wrap="none" rtlCol="0" anchor="t" anchorCtr="0">
                  <a:spAutoFit/>
                </a:bodyPr>
                <a:lstStyle/>
                <a:p>
                  <a:pPr algn="ctr"/>
                  <a:r>
                    <a:rPr lang="fr-FR" sz="900" smtClean="0"/>
                    <a:t>60</a:t>
                  </a:r>
                </a:p>
                <a:p>
                  <a:pPr algn="ctr"/>
                  <a:endParaRPr lang="fr-FR" sz="900" smtClean="0"/>
                </a:p>
                <a:p>
                  <a:pPr algn="ctr"/>
                  <a:endParaRPr lang="fr-FR" sz="900" smtClean="0"/>
                </a:p>
                <a:p>
                  <a:pPr algn="ctr"/>
                  <a:r>
                    <a:rPr lang="fr-FR" sz="900" smtClean="0">
                      <a:solidFill>
                        <a:srgbClr val="B60D27"/>
                      </a:solidFill>
                    </a:rPr>
                    <a:t>44 (47)</a:t>
                  </a:r>
                </a:p>
                <a:p>
                  <a:pPr algn="ctr"/>
                  <a:r>
                    <a:rPr lang="fr-FR" sz="900" smtClean="0">
                      <a:solidFill>
                        <a:schemeClr val="accent2"/>
                      </a:solidFill>
                    </a:rPr>
                    <a:t>415 (373)</a:t>
                  </a:r>
                  <a:endParaRPr lang="fr-FR" sz="900">
                    <a:solidFill>
                      <a:schemeClr val="accent2"/>
                    </a:solidFill>
                  </a:endParaRPr>
                </a:p>
              </p:txBody>
            </p:sp>
            <p:sp>
              <p:nvSpPr>
                <p:cNvPr id="87" name="TextBox 86"/>
                <p:cNvSpPr txBox="1"/>
                <p:nvPr/>
              </p:nvSpPr>
              <p:spPr>
                <a:xfrm>
                  <a:off x="3852949" y="4585085"/>
                  <a:ext cx="524215" cy="651243"/>
                </a:xfrm>
                <a:prstGeom prst="rect">
                  <a:avLst/>
                </a:prstGeom>
                <a:noFill/>
              </p:spPr>
              <p:txBody>
                <a:bodyPr wrap="none" rtlCol="0" anchor="t" anchorCtr="0">
                  <a:spAutoFit/>
                </a:bodyPr>
                <a:lstStyle/>
                <a:p>
                  <a:pPr algn="ctr"/>
                  <a:r>
                    <a:rPr lang="fr-FR" sz="900" smtClean="0"/>
                    <a:t>84</a:t>
                  </a:r>
                </a:p>
                <a:p>
                  <a:pPr algn="ctr"/>
                  <a:endParaRPr lang="fr-FR" sz="900" smtClean="0"/>
                </a:p>
                <a:p>
                  <a:pPr algn="ctr"/>
                  <a:endParaRPr lang="fr-FR" sz="900" smtClean="0"/>
                </a:p>
                <a:p>
                  <a:pPr algn="ctr"/>
                  <a:r>
                    <a:rPr lang="fr-FR" sz="900" smtClean="0">
                      <a:solidFill>
                        <a:srgbClr val="B60D27"/>
                      </a:solidFill>
                    </a:rPr>
                    <a:t>6 (87)</a:t>
                  </a:r>
                </a:p>
                <a:p>
                  <a:pPr algn="ctr"/>
                  <a:r>
                    <a:rPr lang="fr-FR" sz="900" smtClean="0">
                      <a:solidFill>
                        <a:schemeClr val="accent2"/>
                      </a:solidFill>
                    </a:rPr>
                    <a:t>52 (745)</a:t>
                  </a:r>
                  <a:endParaRPr lang="fr-FR" sz="900">
                    <a:solidFill>
                      <a:schemeClr val="accent2"/>
                    </a:solidFill>
                  </a:endParaRPr>
                </a:p>
              </p:txBody>
            </p:sp>
            <p:sp>
              <p:nvSpPr>
                <p:cNvPr id="88" name="Line 10"/>
                <p:cNvSpPr>
                  <a:spLocks noChangeShapeType="1"/>
                </p:cNvSpPr>
                <p:nvPr/>
              </p:nvSpPr>
              <p:spPr bwMode="auto">
                <a:xfrm>
                  <a:off x="906140"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363636"/>
                    </a:solidFill>
                  </a:endParaRPr>
                </a:p>
              </p:txBody>
            </p:sp>
          </p:grpSp>
        </p:grpSp>
        <p:sp>
          <p:nvSpPr>
            <p:cNvPr id="52" name="TextBox 51"/>
            <p:cNvSpPr txBox="1"/>
            <p:nvPr/>
          </p:nvSpPr>
          <p:spPr>
            <a:xfrm>
              <a:off x="1445447" y="4204593"/>
              <a:ext cx="1303426" cy="461665"/>
            </a:xfrm>
            <a:prstGeom prst="rect">
              <a:avLst/>
            </a:prstGeom>
            <a:noFill/>
          </p:spPr>
          <p:txBody>
            <a:bodyPr wrap="none" rtlCol="0">
              <a:spAutoFit/>
            </a:bodyPr>
            <a:lstStyle/>
            <a:p>
              <a:r>
                <a:rPr lang="fr-FR" sz="1200" dirty="0" smtClean="0">
                  <a:solidFill>
                    <a:schemeClr val="accent3"/>
                  </a:solidFill>
                </a:rPr>
                <a:t>IMS élevée</a:t>
              </a:r>
            </a:p>
            <a:p>
              <a:r>
                <a:rPr lang="fr-FR" sz="1200" dirty="0" smtClean="0">
                  <a:solidFill>
                    <a:schemeClr val="accent2"/>
                  </a:solidFill>
                </a:rPr>
                <a:t>MSS/IMS basse</a:t>
              </a:r>
              <a:endParaRPr lang="fr-FR" sz="1200" dirty="0">
                <a:solidFill>
                  <a:schemeClr val="accent2"/>
                </a:solidFill>
              </a:endParaRPr>
            </a:p>
          </p:txBody>
        </p:sp>
        <p:cxnSp>
          <p:nvCxnSpPr>
            <p:cNvPr id="53" name="Straight Connector 52"/>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9" name="Group 2"/>
          <p:cNvGrpSpPr>
            <a:grpSpLocks/>
          </p:cNvGrpSpPr>
          <p:nvPr/>
        </p:nvGrpSpPr>
        <p:grpSpPr bwMode="auto">
          <a:xfrm>
            <a:off x="686130" y="2257424"/>
            <a:ext cx="3913900" cy="1548000"/>
            <a:chOff x="1930" y="1803"/>
            <a:chExt cx="1896" cy="708"/>
          </a:xfrm>
        </p:grpSpPr>
        <p:sp>
          <p:nvSpPr>
            <p:cNvPr id="90" name="Freeform 3"/>
            <p:cNvSpPr>
              <a:spLocks/>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4"/>
            <p:cNvSpPr>
              <a:spLocks noChangeShapeType="1"/>
            </p:cNvSpPr>
            <p:nvPr/>
          </p:nvSpPr>
          <p:spPr bwMode="auto">
            <a:xfrm>
              <a:off x="2002" y="183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5"/>
            <p:cNvSpPr>
              <a:spLocks noChangeShapeType="1"/>
            </p:cNvSpPr>
            <p:nvPr/>
          </p:nvSpPr>
          <p:spPr bwMode="auto">
            <a:xfrm>
              <a:off x="2014" y="183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6"/>
            <p:cNvSpPr>
              <a:spLocks noChangeShapeType="1"/>
            </p:cNvSpPr>
            <p:nvPr/>
          </p:nvSpPr>
          <p:spPr bwMode="auto">
            <a:xfrm>
              <a:off x="2218" y="20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7"/>
            <p:cNvSpPr>
              <a:spLocks noChangeShapeType="1"/>
            </p:cNvSpPr>
            <p:nvPr/>
          </p:nvSpPr>
          <p:spPr bwMode="auto">
            <a:xfrm>
              <a:off x="2056" y="188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8"/>
            <p:cNvSpPr>
              <a:spLocks noChangeShapeType="1"/>
            </p:cNvSpPr>
            <p:nvPr/>
          </p:nvSpPr>
          <p:spPr bwMode="auto">
            <a:xfrm>
              <a:off x="2044" y="186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9"/>
            <p:cNvSpPr>
              <a:spLocks noChangeShapeType="1"/>
            </p:cNvSpPr>
            <p:nvPr/>
          </p:nvSpPr>
          <p:spPr bwMode="auto">
            <a:xfrm>
              <a:off x="2032" y="185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10"/>
            <p:cNvSpPr>
              <a:spLocks noChangeShapeType="1"/>
            </p:cNvSpPr>
            <p:nvPr/>
          </p:nvSpPr>
          <p:spPr bwMode="auto">
            <a:xfrm>
              <a:off x="2062" y="188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11"/>
            <p:cNvSpPr>
              <a:spLocks noChangeShapeType="1"/>
            </p:cNvSpPr>
            <p:nvPr/>
          </p:nvSpPr>
          <p:spPr bwMode="auto">
            <a:xfrm>
              <a:off x="2074" y="189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12"/>
            <p:cNvSpPr>
              <a:spLocks noChangeShapeType="1"/>
            </p:cNvSpPr>
            <p:nvPr/>
          </p:nvSpPr>
          <p:spPr bwMode="auto">
            <a:xfrm>
              <a:off x="2074" y="189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13"/>
            <p:cNvSpPr>
              <a:spLocks noChangeShapeType="1"/>
            </p:cNvSpPr>
            <p:nvPr/>
          </p:nvSpPr>
          <p:spPr bwMode="auto">
            <a:xfrm>
              <a:off x="2092" y="193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14"/>
            <p:cNvSpPr>
              <a:spLocks noChangeShapeType="1"/>
            </p:cNvSpPr>
            <p:nvPr/>
          </p:nvSpPr>
          <p:spPr bwMode="auto">
            <a:xfrm>
              <a:off x="2098" y="193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15"/>
            <p:cNvSpPr>
              <a:spLocks noChangeShapeType="1"/>
            </p:cNvSpPr>
            <p:nvPr/>
          </p:nvSpPr>
          <p:spPr bwMode="auto">
            <a:xfrm>
              <a:off x="2110" y="195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16"/>
            <p:cNvSpPr>
              <a:spLocks noChangeShapeType="1"/>
            </p:cNvSpPr>
            <p:nvPr/>
          </p:nvSpPr>
          <p:spPr bwMode="auto">
            <a:xfrm>
              <a:off x="2122" y="195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17"/>
            <p:cNvSpPr>
              <a:spLocks noChangeShapeType="1"/>
            </p:cNvSpPr>
            <p:nvPr/>
          </p:nvSpPr>
          <p:spPr bwMode="auto">
            <a:xfrm>
              <a:off x="2128" y="196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18"/>
            <p:cNvSpPr>
              <a:spLocks noChangeShapeType="1"/>
            </p:cNvSpPr>
            <p:nvPr/>
          </p:nvSpPr>
          <p:spPr bwMode="auto">
            <a:xfrm>
              <a:off x="2176" y="201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19"/>
            <p:cNvSpPr>
              <a:spLocks noChangeShapeType="1"/>
            </p:cNvSpPr>
            <p:nvPr/>
          </p:nvSpPr>
          <p:spPr bwMode="auto">
            <a:xfrm>
              <a:off x="1954" y="181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20"/>
            <p:cNvSpPr>
              <a:spLocks noChangeShapeType="1"/>
            </p:cNvSpPr>
            <p:nvPr/>
          </p:nvSpPr>
          <p:spPr bwMode="auto">
            <a:xfrm>
              <a:off x="1936" y="180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21"/>
            <p:cNvSpPr>
              <a:spLocks noChangeShapeType="1"/>
            </p:cNvSpPr>
            <p:nvPr/>
          </p:nvSpPr>
          <p:spPr bwMode="auto">
            <a:xfrm>
              <a:off x="1996" y="182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22"/>
            <p:cNvSpPr>
              <a:spLocks noChangeShapeType="1"/>
            </p:cNvSpPr>
            <p:nvPr/>
          </p:nvSpPr>
          <p:spPr bwMode="auto">
            <a:xfrm>
              <a:off x="322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23"/>
            <p:cNvSpPr>
              <a:spLocks noChangeShapeType="1"/>
            </p:cNvSpPr>
            <p:nvPr/>
          </p:nvSpPr>
          <p:spPr bwMode="auto">
            <a:xfrm>
              <a:off x="323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24"/>
            <p:cNvSpPr>
              <a:spLocks noChangeShapeType="1"/>
            </p:cNvSpPr>
            <p:nvPr/>
          </p:nvSpPr>
          <p:spPr bwMode="auto">
            <a:xfrm>
              <a:off x="342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25"/>
            <p:cNvSpPr>
              <a:spLocks noChangeShapeType="1"/>
            </p:cNvSpPr>
            <p:nvPr/>
          </p:nvSpPr>
          <p:spPr bwMode="auto">
            <a:xfrm>
              <a:off x="343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6"/>
            <p:cNvSpPr>
              <a:spLocks noChangeShapeType="1"/>
            </p:cNvSpPr>
            <p:nvPr/>
          </p:nvSpPr>
          <p:spPr bwMode="auto">
            <a:xfrm>
              <a:off x="344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27"/>
            <p:cNvSpPr>
              <a:spLocks noChangeShapeType="1"/>
            </p:cNvSpPr>
            <p:nvPr/>
          </p:nvSpPr>
          <p:spPr bwMode="auto">
            <a:xfrm>
              <a:off x="345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28"/>
            <p:cNvSpPr>
              <a:spLocks noChangeShapeType="1"/>
            </p:cNvSpPr>
            <p:nvPr/>
          </p:nvSpPr>
          <p:spPr bwMode="auto">
            <a:xfrm>
              <a:off x="346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29"/>
            <p:cNvSpPr>
              <a:spLocks noChangeShapeType="1"/>
            </p:cNvSpPr>
            <p:nvPr/>
          </p:nvSpPr>
          <p:spPr bwMode="auto">
            <a:xfrm>
              <a:off x="3580"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30"/>
            <p:cNvSpPr>
              <a:spLocks noChangeShapeType="1"/>
            </p:cNvSpPr>
            <p:nvPr/>
          </p:nvSpPr>
          <p:spPr bwMode="auto">
            <a:xfrm>
              <a:off x="3586"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31"/>
            <p:cNvSpPr>
              <a:spLocks noChangeShapeType="1"/>
            </p:cNvSpPr>
            <p:nvPr/>
          </p:nvSpPr>
          <p:spPr bwMode="auto">
            <a:xfrm>
              <a:off x="3604"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32"/>
            <p:cNvSpPr>
              <a:spLocks noChangeShapeType="1"/>
            </p:cNvSpPr>
            <p:nvPr/>
          </p:nvSpPr>
          <p:spPr bwMode="auto">
            <a:xfrm>
              <a:off x="3622"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33"/>
            <p:cNvSpPr>
              <a:spLocks noChangeShapeType="1"/>
            </p:cNvSpPr>
            <p:nvPr/>
          </p:nvSpPr>
          <p:spPr bwMode="auto">
            <a:xfrm>
              <a:off x="3676"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34"/>
            <p:cNvSpPr>
              <a:spLocks noChangeShapeType="1"/>
            </p:cNvSpPr>
            <p:nvPr/>
          </p:nvSpPr>
          <p:spPr bwMode="auto">
            <a:xfrm>
              <a:off x="3694" y="243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35"/>
            <p:cNvSpPr>
              <a:spLocks noChangeShapeType="1"/>
            </p:cNvSpPr>
            <p:nvPr/>
          </p:nvSpPr>
          <p:spPr bwMode="auto">
            <a:xfrm>
              <a:off x="3718" y="244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36"/>
            <p:cNvSpPr>
              <a:spLocks noChangeShapeType="1"/>
            </p:cNvSpPr>
            <p:nvPr/>
          </p:nvSpPr>
          <p:spPr bwMode="auto">
            <a:xfrm>
              <a:off x="3736" y="244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37"/>
            <p:cNvSpPr>
              <a:spLocks noChangeShapeType="1"/>
            </p:cNvSpPr>
            <p:nvPr/>
          </p:nvSpPr>
          <p:spPr bwMode="auto">
            <a:xfrm>
              <a:off x="3766" y="244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38"/>
            <p:cNvSpPr>
              <a:spLocks noChangeShapeType="1"/>
            </p:cNvSpPr>
            <p:nvPr/>
          </p:nvSpPr>
          <p:spPr bwMode="auto">
            <a:xfrm>
              <a:off x="3802" y="244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39"/>
            <p:cNvSpPr>
              <a:spLocks noChangeShapeType="1"/>
            </p:cNvSpPr>
            <p:nvPr/>
          </p:nvSpPr>
          <p:spPr bwMode="auto">
            <a:xfrm>
              <a:off x="3802" y="247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40"/>
            <p:cNvSpPr>
              <a:spLocks noChangeShapeType="1"/>
            </p:cNvSpPr>
            <p:nvPr/>
          </p:nvSpPr>
          <p:spPr bwMode="auto">
            <a:xfrm>
              <a:off x="3646"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41"/>
            <p:cNvSpPr>
              <a:spLocks noChangeShapeType="1"/>
            </p:cNvSpPr>
            <p:nvPr/>
          </p:nvSpPr>
          <p:spPr bwMode="auto">
            <a:xfrm>
              <a:off x="3598"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42"/>
            <p:cNvSpPr>
              <a:spLocks noChangeShapeType="1"/>
            </p:cNvSpPr>
            <p:nvPr/>
          </p:nvSpPr>
          <p:spPr bwMode="auto">
            <a:xfrm>
              <a:off x="3610"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43"/>
            <p:cNvSpPr>
              <a:spLocks noChangeShapeType="1"/>
            </p:cNvSpPr>
            <p:nvPr/>
          </p:nvSpPr>
          <p:spPr bwMode="auto">
            <a:xfrm>
              <a:off x="3628"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44"/>
            <p:cNvSpPr>
              <a:spLocks noChangeShapeType="1"/>
            </p:cNvSpPr>
            <p:nvPr/>
          </p:nvSpPr>
          <p:spPr bwMode="auto">
            <a:xfrm>
              <a:off x="3658" y="24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45"/>
            <p:cNvSpPr>
              <a:spLocks noChangeShapeType="1"/>
            </p:cNvSpPr>
            <p:nvPr/>
          </p:nvSpPr>
          <p:spPr bwMode="auto">
            <a:xfrm>
              <a:off x="346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46"/>
            <p:cNvSpPr>
              <a:spLocks noChangeShapeType="1"/>
            </p:cNvSpPr>
            <p:nvPr/>
          </p:nvSpPr>
          <p:spPr bwMode="auto">
            <a:xfrm>
              <a:off x="2416" y="218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47"/>
            <p:cNvSpPr>
              <a:spLocks noChangeShapeType="1"/>
            </p:cNvSpPr>
            <p:nvPr/>
          </p:nvSpPr>
          <p:spPr bwMode="auto">
            <a:xfrm>
              <a:off x="2602" y="226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48"/>
            <p:cNvSpPr>
              <a:spLocks noChangeShapeType="1"/>
            </p:cNvSpPr>
            <p:nvPr/>
          </p:nvSpPr>
          <p:spPr bwMode="auto">
            <a:xfrm>
              <a:off x="2902"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49"/>
            <p:cNvSpPr>
              <a:spLocks noChangeShapeType="1"/>
            </p:cNvSpPr>
            <p:nvPr/>
          </p:nvSpPr>
          <p:spPr bwMode="auto">
            <a:xfrm>
              <a:off x="2428" y="219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50"/>
            <p:cNvSpPr>
              <a:spLocks noChangeShapeType="1"/>
            </p:cNvSpPr>
            <p:nvPr/>
          </p:nvSpPr>
          <p:spPr bwMode="auto">
            <a:xfrm>
              <a:off x="2734" y="23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51"/>
            <p:cNvSpPr>
              <a:spLocks noChangeShapeType="1"/>
            </p:cNvSpPr>
            <p:nvPr/>
          </p:nvSpPr>
          <p:spPr bwMode="auto">
            <a:xfrm>
              <a:off x="3196"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52"/>
            <p:cNvSpPr>
              <a:spLocks noChangeShapeType="1"/>
            </p:cNvSpPr>
            <p:nvPr/>
          </p:nvSpPr>
          <p:spPr bwMode="auto">
            <a:xfrm>
              <a:off x="2512" y="223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53"/>
            <p:cNvSpPr>
              <a:spLocks noChangeShapeType="1"/>
            </p:cNvSpPr>
            <p:nvPr/>
          </p:nvSpPr>
          <p:spPr bwMode="auto">
            <a:xfrm>
              <a:off x="3130"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54"/>
            <p:cNvSpPr>
              <a:spLocks noChangeShapeType="1"/>
            </p:cNvSpPr>
            <p:nvPr/>
          </p:nvSpPr>
          <p:spPr bwMode="auto">
            <a:xfrm>
              <a:off x="2356" y="214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55"/>
            <p:cNvSpPr>
              <a:spLocks noChangeShapeType="1"/>
            </p:cNvSpPr>
            <p:nvPr/>
          </p:nvSpPr>
          <p:spPr bwMode="auto">
            <a:xfrm>
              <a:off x="2722" y="22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56"/>
            <p:cNvSpPr>
              <a:spLocks noChangeShapeType="1"/>
            </p:cNvSpPr>
            <p:nvPr/>
          </p:nvSpPr>
          <p:spPr bwMode="auto">
            <a:xfrm>
              <a:off x="3214" y="237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57"/>
            <p:cNvSpPr>
              <a:spLocks noChangeShapeType="1"/>
            </p:cNvSpPr>
            <p:nvPr/>
          </p:nvSpPr>
          <p:spPr bwMode="auto">
            <a:xfrm>
              <a:off x="324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58"/>
            <p:cNvSpPr>
              <a:spLocks noChangeShapeType="1"/>
            </p:cNvSpPr>
            <p:nvPr/>
          </p:nvSpPr>
          <p:spPr bwMode="auto">
            <a:xfrm>
              <a:off x="2422" y="218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59"/>
            <p:cNvSpPr>
              <a:spLocks noChangeShapeType="1"/>
            </p:cNvSpPr>
            <p:nvPr/>
          </p:nvSpPr>
          <p:spPr bwMode="auto">
            <a:xfrm>
              <a:off x="2662" y="228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60"/>
            <p:cNvSpPr>
              <a:spLocks noChangeShapeType="1"/>
            </p:cNvSpPr>
            <p:nvPr/>
          </p:nvSpPr>
          <p:spPr bwMode="auto">
            <a:xfrm>
              <a:off x="3208"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61"/>
            <p:cNvSpPr>
              <a:spLocks noChangeShapeType="1"/>
            </p:cNvSpPr>
            <p:nvPr/>
          </p:nvSpPr>
          <p:spPr bwMode="auto">
            <a:xfrm>
              <a:off x="325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62"/>
            <p:cNvSpPr>
              <a:spLocks noChangeShapeType="1"/>
            </p:cNvSpPr>
            <p:nvPr/>
          </p:nvSpPr>
          <p:spPr bwMode="auto">
            <a:xfrm>
              <a:off x="3514" y="239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63"/>
            <p:cNvSpPr>
              <a:spLocks noChangeShapeType="1"/>
            </p:cNvSpPr>
            <p:nvPr/>
          </p:nvSpPr>
          <p:spPr bwMode="auto">
            <a:xfrm>
              <a:off x="3526" y="239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64"/>
            <p:cNvSpPr>
              <a:spLocks noChangeShapeType="1"/>
            </p:cNvSpPr>
            <p:nvPr/>
          </p:nvSpPr>
          <p:spPr bwMode="auto">
            <a:xfrm>
              <a:off x="3508" y="239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65"/>
            <p:cNvSpPr>
              <a:spLocks noChangeShapeType="1"/>
            </p:cNvSpPr>
            <p:nvPr/>
          </p:nvSpPr>
          <p:spPr bwMode="auto">
            <a:xfrm>
              <a:off x="3520" y="239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66"/>
            <p:cNvSpPr>
              <a:spLocks noChangeShapeType="1"/>
            </p:cNvSpPr>
            <p:nvPr/>
          </p:nvSpPr>
          <p:spPr bwMode="auto">
            <a:xfrm>
              <a:off x="2464" y="221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67"/>
            <p:cNvSpPr>
              <a:spLocks noChangeShapeType="1"/>
            </p:cNvSpPr>
            <p:nvPr/>
          </p:nvSpPr>
          <p:spPr bwMode="auto">
            <a:xfrm>
              <a:off x="2776"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68"/>
            <p:cNvSpPr>
              <a:spLocks noChangeShapeType="1"/>
            </p:cNvSpPr>
            <p:nvPr/>
          </p:nvSpPr>
          <p:spPr bwMode="auto">
            <a:xfrm>
              <a:off x="3106"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69"/>
            <p:cNvSpPr>
              <a:spLocks noChangeShapeType="1"/>
            </p:cNvSpPr>
            <p:nvPr/>
          </p:nvSpPr>
          <p:spPr bwMode="auto">
            <a:xfrm>
              <a:off x="331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70"/>
            <p:cNvSpPr>
              <a:spLocks noChangeShapeType="1"/>
            </p:cNvSpPr>
            <p:nvPr/>
          </p:nvSpPr>
          <p:spPr bwMode="auto">
            <a:xfrm>
              <a:off x="2404" y="218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71"/>
            <p:cNvSpPr>
              <a:spLocks noChangeShapeType="1"/>
            </p:cNvSpPr>
            <p:nvPr/>
          </p:nvSpPr>
          <p:spPr bwMode="auto">
            <a:xfrm>
              <a:off x="2578" y="225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72"/>
            <p:cNvSpPr>
              <a:spLocks noChangeShapeType="1"/>
            </p:cNvSpPr>
            <p:nvPr/>
          </p:nvSpPr>
          <p:spPr bwMode="auto">
            <a:xfrm>
              <a:off x="2872"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73"/>
            <p:cNvSpPr>
              <a:spLocks noChangeShapeType="1"/>
            </p:cNvSpPr>
            <p:nvPr/>
          </p:nvSpPr>
          <p:spPr bwMode="auto">
            <a:xfrm>
              <a:off x="2254" y="20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74"/>
            <p:cNvSpPr>
              <a:spLocks noChangeShapeType="1"/>
            </p:cNvSpPr>
            <p:nvPr/>
          </p:nvSpPr>
          <p:spPr bwMode="auto">
            <a:xfrm>
              <a:off x="2704" y="22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75"/>
            <p:cNvSpPr>
              <a:spLocks noChangeShapeType="1"/>
            </p:cNvSpPr>
            <p:nvPr/>
          </p:nvSpPr>
          <p:spPr bwMode="auto">
            <a:xfrm>
              <a:off x="3136"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76"/>
            <p:cNvSpPr>
              <a:spLocks noChangeShapeType="1"/>
            </p:cNvSpPr>
            <p:nvPr/>
          </p:nvSpPr>
          <p:spPr bwMode="auto">
            <a:xfrm>
              <a:off x="2560" y="224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77"/>
            <p:cNvSpPr>
              <a:spLocks noChangeShapeType="1"/>
            </p:cNvSpPr>
            <p:nvPr/>
          </p:nvSpPr>
          <p:spPr bwMode="auto">
            <a:xfrm>
              <a:off x="2890" y="234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78"/>
            <p:cNvSpPr>
              <a:spLocks noChangeShapeType="1"/>
            </p:cNvSpPr>
            <p:nvPr/>
          </p:nvSpPr>
          <p:spPr bwMode="auto">
            <a:xfrm>
              <a:off x="3148"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79"/>
            <p:cNvSpPr>
              <a:spLocks noChangeShapeType="1"/>
            </p:cNvSpPr>
            <p:nvPr/>
          </p:nvSpPr>
          <p:spPr bwMode="auto">
            <a:xfrm>
              <a:off x="337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80"/>
            <p:cNvSpPr>
              <a:spLocks noChangeShapeType="1"/>
            </p:cNvSpPr>
            <p:nvPr/>
          </p:nvSpPr>
          <p:spPr bwMode="auto">
            <a:xfrm>
              <a:off x="337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81"/>
            <p:cNvSpPr>
              <a:spLocks noChangeShapeType="1"/>
            </p:cNvSpPr>
            <p:nvPr/>
          </p:nvSpPr>
          <p:spPr bwMode="auto">
            <a:xfrm>
              <a:off x="2458" y="221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82"/>
            <p:cNvSpPr>
              <a:spLocks noChangeShapeType="1"/>
            </p:cNvSpPr>
            <p:nvPr/>
          </p:nvSpPr>
          <p:spPr bwMode="auto">
            <a:xfrm>
              <a:off x="3040" y="236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83"/>
            <p:cNvSpPr>
              <a:spLocks noChangeShapeType="1"/>
            </p:cNvSpPr>
            <p:nvPr/>
          </p:nvSpPr>
          <p:spPr bwMode="auto">
            <a:xfrm>
              <a:off x="2218" y="205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84"/>
            <p:cNvSpPr>
              <a:spLocks noChangeShapeType="1"/>
            </p:cNvSpPr>
            <p:nvPr/>
          </p:nvSpPr>
          <p:spPr bwMode="auto">
            <a:xfrm>
              <a:off x="2698" y="229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85"/>
            <p:cNvSpPr>
              <a:spLocks noChangeShapeType="1"/>
            </p:cNvSpPr>
            <p:nvPr/>
          </p:nvSpPr>
          <p:spPr bwMode="auto">
            <a:xfrm>
              <a:off x="2974" y="234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86"/>
            <p:cNvSpPr>
              <a:spLocks noChangeShapeType="1"/>
            </p:cNvSpPr>
            <p:nvPr/>
          </p:nvSpPr>
          <p:spPr bwMode="auto">
            <a:xfrm>
              <a:off x="2470" y="22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87"/>
            <p:cNvSpPr>
              <a:spLocks noChangeShapeType="1"/>
            </p:cNvSpPr>
            <p:nvPr/>
          </p:nvSpPr>
          <p:spPr bwMode="auto">
            <a:xfrm>
              <a:off x="3118"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88"/>
            <p:cNvSpPr>
              <a:spLocks noChangeShapeType="1"/>
            </p:cNvSpPr>
            <p:nvPr/>
          </p:nvSpPr>
          <p:spPr bwMode="auto">
            <a:xfrm>
              <a:off x="2176" y="200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89"/>
            <p:cNvSpPr>
              <a:spLocks noChangeShapeType="1"/>
            </p:cNvSpPr>
            <p:nvPr/>
          </p:nvSpPr>
          <p:spPr bwMode="auto">
            <a:xfrm>
              <a:off x="2638" y="227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90"/>
            <p:cNvSpPr>
              <a:spLocks noChangeShapeType="1"/>
            </p:cNvSpPr>
            <p:nvPr/>
          </p:nvSpPr>
          <p:spPr bwMode="auto">
            <a:xfrm>
              <a:off x="2866"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91"/>
            <p:cNvSpPr>
              <a:spLocks noChangeShapeType="1"/>
            </p:cNvSpPr>
            <p:nvPr/>
          </p:nvSpPr>
          <p:spPr bwMode="auto">
            <a:xfrm>
              <a:off x="2548" y="225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92"/>
            <p:cNvSpPr>
              <a:spLocks noChangeShapeType="1"/>
            </p:cNvSpPr>
            <p:nvPr/>
          </p:nvSpPr>
          <p:spPr bwMode="auto">
            <a:xfrm>
              <a:off x="2782"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93"/>
            <p:cNvSpPr>
              <a:spLocks noChangeShapeType="1"/>
            </p:cNvSpPr>
            <p:nvPr/>
          </p:nvSpPr>
          <p:spPr bwMode="auto">
            <a:xfrm>
              <a:off x="3142"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94"/>
            <p:cNvSpPr>
              <a:spLocks noChangeShapeType="1"/>
            </p:cNvSpPr>
            <p:nvPr/>
          </p:nvSpPr>
          <p:spPr bwMode="auto">
            <a:xfrm>
              <a:off x="2446" y="219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95"/>
            <p:cNvSpPr>
              <a:spLocks noChangeShapeType="1"/>
            </p:cNvSpPr>
            <p:nvPr/>
          </p:nvSpPr>
          <p:spPr bwMode="auto">
            <a:xfrm>
              <a:off x="2770"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96"/>
            <p:cNvSpPr>
              <a:spLocks noChangeShapeType="1"/>
            </p:cNvSpPr>
            <p:nvPr/>
          </p:nvSpPr>
          <p:spPr bwMode="auto">
            <a:xfrm>
              <a:off x="2764"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97"/>
            <p:cNvSpPr>
              <a:spLocks noChangeShapeType="1"/>
            </p:cNvSpPr>
            <p:nvPr/>
          </p:nvSpPr>
          <p:spPr bwMode="auto">
            <a:xfrm>
              <a:off x="2752"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98"/>
            <p:cNvSpPr>
              <a:spLocks noChangeShapeType="1"/>
            </p:cNvSpPr>
            <p:nvPr/>
          </p:nvSpPr>
          <p:spPr bwMode="auto">
            <a:xfrm>
              <a:off x="2758"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99"/>
            <p:cNvSpPr>
              <a:spLocks noChangeShapeType="1"/>
            </p:cNvSpPr>
            <p:nvPr/>
          </p:nvSpPr>
          <p:spPr bwMode="auto">
            <a:xfrm>
              <a:off x="2800" y="231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100"/>
            <p:cNvSpPr>
              <a:spLocks noChangeShapeType="1"/>
            </p:cNvSpPr>
            <p:nvPr/>
          </p:nvSpPr>
          <p:spPr bwMode="auto">
            <a:xfrm>
              <a:off x="2800" y="231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101"/>
            <p:cNvSpPr>
              <a:spLocks noChangeShapeType="1"/>
            </p:cNvSpPr>
            <p:nvPr/>
          </p:nvSpPr>
          <p:spPr bwMode="auto">
            <a:xfrm>
              <a:off x="2788" y="231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102"/>
            <p:cNvSpPr>
              <a:spLocks noChangeShapeType="1"/>
            </p:cNvSpPr>
            <p:nvPr/>
          </p:nvSpPr>
          <p:spPr bwMode="auto">
            <a:xfrm>
              <a:off x="2794" y="231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103"/>
            <p:cNvSpPr>
              <a:spLocks noChangeShapeType="1"/>
            </p:cNvSpPr>
            <p:nvPr/>
          </p:nvSpPr>
          <p:spPr bwMode="auto">
            <a:xfrm>
              <a:off x="2824"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104"/>
            <p:cNvSpPr>
              <a:spLocks noChangeShapeType="1"/>
            </p:cNvSpPr>
            <p:nvPr/>
          </p:nvSpPr>
          <p:spPr bwMode="auto">
            <a:xfrm>
              <a:off x="2824"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105"/>
            <p:cNvSpPr>
              <a:spLocks noChangeShapeType="1"/>
            </p:cNvSpPr>
            <p:nvPr/>
          </p:nvSpPr>
          <p:spPr bwMode="auto">
            <a:xfrm>
              <a:off x="2812"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106"/>
            <p:cNvSpPr>
              <a:spLocks noChangeShapeType="1"/>
            </p:cNvSpPr>
            <p:nvPr/>
          </p:nvSpPr>
          <p:spPr bwMode="auto">
            <a:xfrm>
              <a:off x="2818"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107"/>
            <p:cNvSpPr>
              <a:spLocks noChangeShapeType="1"/>
            </p:cNvSpPr>
            <p:nvPr/>
          </p:nvSpPr>
          <p:spPr bwMode="auto">
            <a:xfrm>
              <a:off x="2842" y="232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108"/>
            <p:cNvSpPr>
              <a:spLocks noChangeShapeType="1"/>
            </p:cNvSpPr>
            <p:nvPr/>
          </p:nvSpPr>
          <p:spPr bwMode="auto">
            <a:xfrm>
              <a:off x="2836" y="232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109"/>
            <p:cNvSpPr>
              <a:spLocks noChangeShapeType="1"/>
            </p:cNvSpPr>
            <p:nvPr/>
          </p:nvSpPr>
          <p:spPr bwMode="auto">
            <a:xfrm>
              <a:off x="2830" y="232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110"/>
            <p:cNvSpPr>
              <a:spLocks noChangeShapeType="1"/>
            </p:cNvSpPr>
            <p:nvPr/>
          </p:nvSpPr>
          <p:spPr bwMode="auto">
            <a:xfrm>
              <a:off x="2836" y="232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111"/>
            <p:cNvSpPr>
              <a:spLocks noChangeShapeType="1"/>
            </p:cNvSpPr>
            <p:nvPr/>
          </p:nvSpPr>
          <p:spPr bwMode="auto">
            <a:xfrm>
              <a:off x="2920"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112"/>
            <p:cNvSpPr>
              <a:spLocks noChangeShapeType="1"/>
            </p:cNvSpPr>
            <p:nvPr/>
          </p:nvSpPr>
          <p:spPr bwMode="auto">
            <a:xfrm>
              <a:off x="2914"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113"/>
            <p:cNvSpPr>
              <a:spLocks noChangeShapeType="1"/>
            </p:cNvSpPr>
            <p:nvPr/>
          </p:nvSpPr>
          <p:spPr bwMode="auto">
            <a:xfrm>
              <a:off x="2908"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114"/>
            <p:cNvSpPr>
              <a:spLocks noChangeShapeType="1"/>
            </p:cNvSpPr>
            <p:nvPr/>
          </p:nvSpPr>
          <p:spPr bwMode="auto">
            <a:xfrm>
              <a:off x="2914"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115"/>
            <p:cNvSpPr>
              <a:spLocks noChangeShapeType="1"/>
            </p:cNvSpPr>
            <p:nvPr/>
          </p:nvSpPr>
          <p:spPr bwMode="auto">
            <a:xfrm>
              <a:off x="2944"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116"/>
            <p:cNvSpPr>
              <a:spLocks noChangeShapeType="1"/>
            </p:cNvSpPr>
            <p:nvPr/>
          </p:nvSpPr>
          <p:spPr bwMode="auto">
            <a:xfrm>
              <a:off x="2938"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117"/>
            <p:cNvSpPr>
              <a:spLocks noChangeShapeType="1"/>
            </p:cNvSpPr>
            <p:nvPr/>
          </p:nvSpPr>
          <p:spPr bwMode="auto">
            <a:xfrm>
              <a:off x="2932"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118"/>
            <p:cNvSpPr>
              <a:spLocks noChangeShapeType="1"/>
            </p:cNvSpPr>
            <p:nvPr/>
          </p:nvSpPr>
          <p:spPr bwMode="auto">
            <a:xfrm>
              <a:off x="2938"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119"/>
            <p:cNvSpPr>
              <a:spLocks noChangeShapeType="1"/>
            </p:cNvSpPr>
            <p:nvPr/>
          </p:nvSpPr>
          <p:spPr bwMode="auto">
            <a:xfrm>
              <a:off x="2986"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120"/>
            <p:cNvSpPr>
              <a:spLocks noChangeShapeType="1"/>
            </p:cNvSpPr>
            <p:nvPr/>
          </p:nvSpPr>
          <p:spPr bwMode="auto">
            <a:xfrm>
              <a:off x="2986"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121"/>
            <p:cNvSpPr>
              <a:spLocks noChangeShapeType="1"/>
            </p:cNvSpPr>
            <p:nvPr/>
          </p:nvSpPr>
          <p:spPr bwMode="auto">
            <a:xfrm>
              <a:off x="2974"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122"/>
            <p:cNvSpPr>
              <a:spLocks noChangeShapeType="1"/>
            </p:cNvSpPr>
            <p:nvPr/>
          </p:nvSpPr>
          <p:spPr bwMode="auto">
            <a:xfrm>
              <a:off x="2980"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123"/>
            <p:cNvSpPr>
              <a:spLocks noChangeShapeType="1"/>
            </p:cNvSpPr>
            <p:nvPr/>
          </p:nvSpPr>
          <p:spPr bwMode="auto">
            <a:xfrm>
              <a:off x="3022"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124"/>
            <p:cNvSpPr>
              <a:spLocks noChangeShapeType="1"/>
            </p:cNvSpPr>
            <p:nvPr/>
          </p:nvSpPr>
          <p:spPr bwMode="auto">
            <a:xfrm>
              <a:off x="3016"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125"/>
            <p:cNvSpPr>
              <a:spLocks noChangeShapeType="1"/>
            </p:cNvSpPr>
            <p:nvPr/>
          </p:nvSpPr>
          <p:spPr bwMode="auto">
            <a:xfrm>
              <a:off x="3004"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126"/>
            <p:cNvSpPr>
              <a:spLocks noChangeShapeType="1"/>
            </p:cNvSpPr>
            <p:nvPr/>
          </p:nvSpPr>
          <p:spPr bwMode="auto">
            <a:xfrm>
              <a:off x="3010"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127"/>
            <p:cNvSpPr>
              <a:spLocks noChangeShapeType="1"/>
            </p:cNvSpPr>
            <p:nvPr/>
          </p:nvSpPr>
          <p:spPr bwMode="auto">
            <a:xfrm>
              <a:off x="2962"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128"/>
            <p:cNvSpPr>
              <a:spLocks noChangeShapeType="1"/>
            </p:cNvSpPr>
            <p:nvPr/>
          </p:nvSpPr>
          <p:spPr bwMode="auto">
            <a:xfrm>
              <a:off x="2956"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129"/>
            <p:cNvSpPr>
              <a:spLocks noChangeShapeType="1"/>
            </p:cNvSpPr>
            <p:nvPr/>
          </p:nvSpPr>
          <p:spPr bwMode="auto">
            <a:xfrm>
              <a:off x="2944"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130"/>
            <p:cNvSpPr>
              <a:spLocks noChangeShapeType="1"/>
            </p:cNvSpPr>
            <p:nvPr/>
          </p:nvSpPr>
          <p:spPr bwMode="auto">
            <a:xfrm>
              <a:off x="2950" y="234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131"/>
            <p:cNvSpPr>
              <a:spLocks noChangeShapeType="1"/>
            </p:cNvSpPr>
            <p:nvPr/>
          </p:nvSpPr>
          <p:spPr bwMode="auto">
            <a:xfrm>
              <a:off x="3004"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132"/>
            <p:cNvSpPr>
              <a:spLocks noChangeShapeType="1"/>
            </p:cNvSpPr>
            <p:nvPr/>
          </p:nvSpPr>
          <p:spPr bwMode="auto">
            <a:xfrm>
              <a:off x="2998"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133"/>
            <p:cNvSpPr>
              <a:spLocks noChangeShapeType="1"/>
            </p:cNvSpPr>
            <p:nvPr/>
          </p:nvSpPr>
          <p:spPr bwMode="auto">
            <a:xfrm>
              <a:off x="2992"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134"/>
            <p:cNvSpPr>
              <a:spLocks noChangeShapeType="1"/>
            </p:cNvSpPr>
            <p:nvPr/>
          </p:nvSpPr>
          <p:spPr bwMode="auto">
            <a:xfrm>
              <a:off x="2998"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135"/>
            <p:cNvSpPr>
              <a:spLocks noChangeShapeType="1"/>
            </p:cNvSpPr>
            <p:nvPr/>
          </p:nvSpPr>
          <p:spPr bwMode="auto">
            <a:xfrm>
              <a:off x="3034"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136"/>
            <p:cNvSpPr>
              <a:spLocks noChangeShapeType="1"/>
            </p:cNvSpPr>
            <p:nvPr/>
          </p:nvSpPr>
          <p:spPr bwMode="auto">
            <a:xfrm>
              <a:off x="3034"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137"/>
            <p:cNvSpPr>
              <a:spLocks noChangeShapeType="1"/>
            </p:cNvSpPr>
            <p:nvPr/>
          </p:nvSpPr>
          <p:spPr bwMode="auto">
            <a:xfrm>
              <a:off x="3022"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138"/>
            <p:cNvSpPr>
              <a:spLocks noChangeShapeType="1"/>
            </p:cNvSpPr>
            <p:nvPr/>
          </p:nvSpPr>
          <p:spPr bwMode="auto">
            <a:xfrm>
              <a:off x="3028" y="23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139"/>
            <p:cNvSpPr>
              <a:spLocks noChangeShapeType="1"/>
            </p:cNvSpPr>
            <p:nvPr/>
          </p:nvSpPr>
          <p:spPr bwMode="auto">
            <a:xfrm>
              <a:off x="3070"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140"/>
            <p:cNvSpPr>
              <a:spLocks noChangeShapeType="1"/>
            </p:cNvSpPr>
            <p:nvPr/>
          </p:nvSpPr>
          <p:spPr bwMode="auto">
            <a:xfrm>
              <a:off x="3064"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141"/>
            <p:cNvSpPr>
              <a:spLocks noChangeShapeType="1"/>
            </p:cNvSpPr>
            <p:nvPr/>
          </p:nvSpPr>
          <p:spPr bwMode="auto">
            <a:xfrm>
              <a:off x="3058"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142"/>
            <p:cNvSpPr>
              <a:spLocks noChangeShapeType="1"/>
            </p:cNvSpPr>
            <p:nvPr/>
          </p:nvSpPr>
          <p:spPr bwMode="auto">
            <a:xfrm>
              <a:off x="3064"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143"/>
            <p:cNvSpPr>
              <a:spLocks noChangeShapeType="1"/>
            </p:cNvSpPr>
            <p:nvPr/>
          </p:nvSpPr>
          <p:spPr bwMode="auto">
            <a:xfrm>
              <a:off x="3088"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144"/>
            <p:cNvSpPr>
              <a:spLocks noChangeShapeType="1"/>
            </p:cNvSpPr>
            <p:nvPr/>
          </p:nvSpPr>
          <p:spPr bwMode="auto">
            <a:xfrm>
              <a:off x="3082"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145"/>
            <p:cNvSpPr>
              <a:spLocks noChangeShapeType="1"/>
            </p:cNvSpPr>
            <p:nvPr/>
          </p:nvSpPr>
          <p:spPr bwMode="auto">
            <a:xfrm>
              <a:off x="3076"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146"/>
            <p:cNvSpPr>
              <a:spLocks noChangeShapeType="1"/>
            </p:cNvSpPr>
            <p:nvPr/>
          </p:nvSpPr>
          <p:spPr bwMode="auto">
            <a:xfrm>
              <a:off x="3076"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Line 147"/>
            <p:cNvSpPr>
              <a:spLocks noChangeShapeType="1"/>
            </p:cNvSpPr>
            <p:nvPr/>
          </p:nvSpPr>
          <p:spPr bwMode="auto">
            <a:xfrm>
              <a:off x="3178" y="237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148"/>
            <p:cNvSpPr>
              <a:spLocks noChangeShapeType="1"/>
            </p:cNvSpPr>
            <p:nvPr/>
          </p:nvSpPr>
          <p:spPr bwMode="auto">
            <a:xfrm>
              <a:off x="3178" y="237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149"/>
            <p:cNvSpPr>
              <a:spLocks noChangeShapeType="1"/>
            </p:cNvSpPr>
            <p:nvPr/>
          </p:nvSpPr>
          <p:spPr bwMode="auto">
            <a:xfrm>
              <a:off x="3166" y="237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150"/>
            <p:cNvSpPr>
              <a:spLocks noChangeShapeType="1"/>
            </p:cNvSpPr>
            <p:nvPr/>
          </p:nvSpPr>
          <p:spPr bwMode="auto">
            <a:xfrm>
              <a:off x="3172" y="237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151"/>
            <p:cNvSpPr>
              <a:spLocks noChangeShapeType="1"/>
            </p:cNvSpPr>
            <p:nvPr/>
          </p:nvSpPr>
          <p:spPr bwMode="auto">
            <a:xfrm>
              <a:off x="328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152"/>
            <p:cNvSpPr>
              <a:spLocks noChangeShapeType="1"/>
            </p:cNvSpPr>
            <p:nvPr/>
          </p:nvSpPr>
          <p:spPr bwMode="auto">
            <a:xfrm>
              <a:off x="327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153"/>
            <p:cNvSpPr>
              <a:spLocks noChangeShapeType="1"/>
            </p:cNvSpPr>
            <p:nvPr/>
          </p:nvSpPr>
          <p:spPr bwMode="auto">
            <a:xfrm>
              <a:off x="326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154"/>
            <p:cNvSpPr>
              <a:spLocks noChangeShapeType="1"/>
            </p:cNvSpPr>
            <p:nvPr/>
          </p:nvSpPr>
          <p:spPr bwMode="auto">
            <a:xfrm>
              <a:off x="326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155"/>
            <p:cNvSpPr>
              <a:spLocks noChangeShapeType="1"/>
            </p:cNvSpPr>
            <p:nvPr/>
          </p:nvSpPr>
          <p:spPr bwMode="auto">
            <a:xfrm>
              <a:off x="330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156"/>
            <p:cNvSpPr>
              <a:spLocks noChangeShapeType="1"/>
            </p:cNvSpPr>
            <p:nvPr/>
          </p:nvSpPr>
          <p:spPr bwMode="auto">
            <a:xfrm>
              <a:off x="329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157"/>
            <p:cNvSpPr>
              <a:spLocks noChangeShapeType="1"/>
            </p:cNvSpPr>
            <p:nvPr/>
          </p:nvSpPr>
          <p:spPr bwMode="auto">
            <a:xfrm>
              <a:off x="329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58"/>
            <p:cNvSpPr>
              <a:spLocks noChangeShapeType="1"/>
            </p:cNvSpPr>
            <p:nvPr/>
          </p:nvSpPr>
          <p:spPr bwMode="auto">
            <a:xfrm>
              <a:off x="329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159"/>
            <p:cNvSpPr>
              <a:spLocks noChangeShapeType="1"/>
            </p:cNvSpPr>
            <p:nvPr/>
          </p:nvSpPr>
          <p:spPr bwMode="auto">
            <a:xfrm>
              <a:off x="3490" y="239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160"/>
            <p:cNvSpPr>
              <a:spLocks noChangeShapeType="1"/>
            </p:cNvSpPr>
            <p:nvPr/>
          </p:nvSpPr>
          <p:spPr bwMode="auto">
            <a:xfrm>
              <a:off x="3484" y="239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161"/>
            <p:cNvSpPr>
              <a:spLocks noChangeShapeType="1"/>
            </p:cNvSpPr>
            <p:nvPr/>
          </p:nvSpPr>
          <p:spPr bwMode="auto">
            <a:xfrm>
              <a:off x="3478" y="239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162"/>
            <p:cNvSpPr>
              <a:spLocks noChangeShapeType="1"/>
            </p:cNvSpPr>
            <p:nvPr/>
          </p:nvSpPr>
          <p:spPr bwMode="auto">
            <a:xfrm>
              <a:off x="3478" y="239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163"/>
            <p:cNvSpPr>
              <a:spLocks noChangeShapeType="1"/>
            </p:cNvSpPr>
            <p:nvPr/>
          </p:nvSpPr>
          <p:spPr bwMode="auto">
            <a:xfrm>
              <a:off x="3544" y="240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164"/>
            <p:cNvSpPr>
              <a:spLocks noChangeShapeType="1"/>
            </p:cNvSpPr>
            <p:nvPr/>
          </p:nvSpPr>
          <p:spPr bwMode="auto">
            <a:xfrm>
              <a:off x="3538" y="240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165"/>
            <p:cNvSpPr>
              <a:spLocks noChangeShapeType="1"/>
            </p:cNvSpPr>
            <p:nvPr/>
          </p:nvSpPr>
          <p:spPr bwMode="auto">
            <a:xfrm>
              <a:off x="3532" y="240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166"/>
            <p:cNvSpPr>
              <a:spLocks noChangeShapeType="1"/>
            </p:cNvSpPr>
            <p:nvPr/>
          </p:nvSpPr>
          <p:spPr bwMode="auto">
            <a:xfrm>
              <a:off x="3538" y="240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167"/>
            <p:cNvSpPr>
              <a:spLocks noChangeShapeType="1"/>
            </p:cNvSpPr>
            <p:nvPr/>
          </p:nvSpPr>
          <p:spPr bwMode="auto">
            <a:xfrm>
              <a:off x="3562"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168"/>
            <p:cNvSpPr>
              <a:spLocks noChangeShapeType="1"/>
            </p:cNvSpPr>
            <p:nvPr/>
          </p:nvSpPr>
          <p:spPr bwMode="auto">
            <a:xfrm>
              <a:off x="3556"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169"/>
            <p:cNvSpPr>
              <a:spLocks noChangeShapeType="1"/>
            </p:cNvSpPr>
            <p:nvPr/>
          </p:nvSpPr>
          <p:spPr bwMode="auto">
            <a:xfrm>
              <a:off x="3550"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170"/>
            <p:cNvSpPr>
              <a:spLocks noChangeShapeType="1"/>
            </p:cNvSpPr>
            <p:nvPr/>
          </p:nvSpPr>
          <p:spPr bwMode="auto">
            <a:xfrm>
              <a:off x="3550"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171"/>
            <p:cNvSpPr>
              <a:spLocks noChangeShapeType="1"/>
            </p:cNvSpPr>
            <p:nvPr/>
          </p:nvSpPr>
          <p:spPr bwMode="auto">
            <a:xfrm>
              <a:off x="3574"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172"/>
            <p:cNvSpPr>
              <a:spLocks noChangeShapeType="1"/>
            </p:cNvSpPr>
            <p:nvPr/>
          </p:nvSpPr>
          <p:spPr bwMode="auto">
            <a:xfrm>
              <a:off x="3568"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173"/>
            <p:cNvSpPr>
              <a:spLocks noChangeShapeType="1"/>
            </p:cNvSpPr>
            <p:nvPr/>
          </p:nvSpPr>
          <p:spPr bwMode="auto">
            <a:xfrm>
              <a:off x="3562"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174"/>
            <p:cNvSpPr>
              <a:spLocks noChangeShapeType="1"/>
            </p:cNvSpPr>
            <p:nvPr/>
          </p:nvSpPr>
          <p:spPr bwMode="auto">
            <a:xfrm>
              <a:off x="3568"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175"/>
            <p:cNvSpPr>
              <a:spLocks noChangeShapeType="1"/>
            </p:cNvSpPr>
            <p:nvPr/>
          </p:nvSpPr>
          <p:spPr bwMode="auto">
            <a:xfrm>
              <a:off x="334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176"/>
            <p:cNvSpPr>
              <a:spLocks noChangeShapeType="1"/>
            </p:cNvSpPr>
            <p:nvPr/>
          </p:nvSpPr>
          <p:spPr bwMode="auto">
            <a:xfrm>
              <a:off x="333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177"/>
            <p:cNvSpPr>
              <a:spLocks noChangeShapeType="1"/>
            </p:cNvSpPr>
            <p:nvPr/>
          </p:nvSpPr>
          <p:spPr bwMode="auto">
            <a:xfrm>
              <a:off x="332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178"/>
            <p:cNvSpPr>
              <a:spLocks noChangeShapeType="1"/>
            </p:cNvSpPr>
            <p:nvPr/>
          </p:nvSpPr>
          <p:spPr bwMode="auto">
            <a:xfrm>
              <a:off x="333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179"/>
            <p:cNvSpPr>
              <a:spLocks noChangeShapeType="1"/>
            </p:cNvSpPr>
            <p:nvPr/>
          </p:nvSpPr>
          <p:spPr bwMode="auto">
            <a:xfrm>
              <a:off x="336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180"/>
            <p:cNvSpPr>
              <a:spLocks noChangeShapeType="1"/>
            </p:cNvSpPr>
            <p:nvPr/>
          </p:nvSpPr>
          <p:spPr bwMode="auto">
            <a:xfrm>
              <a:off x="335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181"/>
            <p:cNvSpPr>
              <a:spLocks noChangeShapeType="1"/>
            </p:cNvSpPr>
            <p:nvPr/>
          </p:nvSpPr>
          <p:spPr bwMode="auto">
            <a:xfrm>
              <a:off x="335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182"/>
            <p:cNvSpPr>
              <a:spLocks noChangeShapeType="1"/>
            </p:cNvSpPr>
            <p:nvPr/>
          </p:nvSpPr>
          <p:spPr bwMode="auto">
            <a:xfrm>
              <a:off x="335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83"/>
            <p:cNvSpPr>
              <a:spLocks noChangeShapeType="1"/>
            </p:cNvSpPr>
            <p:nvPr/>
          </p:nvSpPr>
          <p:spPr bwMode="auto">
            <a:xfrm>
              <a:off x="340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84"/>
            <p:cNvSpPr>
              <a:spLocks noChangeShapeType="1"/>
            </p:cNvSpPr>
            <p:nvPr/>
          </p:nvSpPr>
          <p:spPr bwMode="auto">
            <a:xfrm>
              <a:off x="339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85"/>
            <p:cNvSpPr>
              <a:spLocks noChangeShapeType="1"/>
            </p:cNvSpPr>
            <p:nvPr/>
          </p:nvSpPr>
          <p:spPr bwMode="auto">
            <a:xfrm>
              <a:off x="338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186"/>
            <p:cNvSpPr>
              <a:spLocks noChangeShapeType="1"/>
            </p:cNvSpPr>
            <p:nvPr/>
          </p:nvSpPr>
          <p:spPr bwMode="auto">
            <a:xfrm>
              <a:off x="3394"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187"/>
            <p:cNvSpPr>
              <a:spLocks noChangeShapeType="1"/>
            </p:cNvSpPr>
            <p:nvPr/>
          </p:nvSpPr>
          <p:spPr bwMode="auto">
            <a:xfrm>
              <a:off x="3418"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Line 188"/>
            <p:cNvSpPr>
              <a:spLocks noChangeShapeType="1"/>
            </p:cNvSpPr>
            <p:nvPr/>
          </p:nvSpPr>
          <p:spPr bwMode="auto">
            <a:xfrm>
              <a:off x="341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6" name="Line 189"/>
            <p:cNvSpPr>
              <a:spLocks noChangeShapeType="1"/>
            </p:cNvSpPr>
            <p:nvPr/>
          </p:nvSpPr>
          <p:spPr bwMode="auto">
            <a:xfrm>
              <a:off x="3400"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7" name="Line 190"/>
            <p:cNvSpPr>
              <a:spLocks noChangeShapeType="1"/>
            </p:cNvSpPr>
            <p:nvPr/>
          </p:nvSpPr>
          <p:spPr bwMode="auto">
            <a:xfrm>
              <a:off x="3406"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8" name="Line 191"/>
            <p:cNvSpPr>
              <a:spLocks noChangeShapeType="1"/>
            </p:cNvSpPr>
            <p:nvPr/>
          </p:nvSpPr>
          <p:spPr bwMode="auto">
            <a:xfrm>
              <a:off x="2860"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Line 192"/>
            <p:cNvSpPr>
              <a:spLocks noChangeShapeType="1"/>
            </p:cNvSpPr>
            <p:nvPr/>
          </p:nvSpPr>
          <p:spPr bwMode="auto">
            <a:xfrm>
              <a:off x="2854"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0" name="Line 193"/>
            <p:cNvSpPr>
              <a:spLocks noChangeShapeType="1"/>
            </p:cNvSpPr>
            <p:nvPr/>
          </p:nvSpPr>
          <p:spPr bwMode="auto">
            <a:xfrm>
              <a:off x="2848"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1" name="Line 194"/>
            <p:cNvSpPr>
              <a:spLocks noChangeShapeType="1"/>
            </p:cNvSpPr>
            <p:nvPr/>
          </p:nvSpPr>
          <p:spPr bwMode="auto">
            <a:xfrm>
              <a:off x="2854"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Line 195"/>
            <p:cNvSpPr>
              <a:spLocks noChangeShapeType="1"/>
            </p:cNvSpPr>
            <p:nvPr/>
          </p:nvSpPr>
          <p:spPr bwMode="auto">
            <a:xfrm>
              <a:off x="3052" y="237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Line 196"/>
            <p:cNvSpPr>
              <a:spLocks noChangeShapeType="1"/>
            </p:cNvSpPr>
            <p:nvPr/>
          </p:nvSpPr>
          <p:spPr bwMode="auto">
            <a:xfrm>
              <a:off x="3232"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4" name="Line 197"/>
            <p:cNvSpPr>
              <a:spLocks noChangeShapeType="1"/>
            </p:cNvSpPr>
            <p:nvPr/>
          </p:nvSpPr>
          <p:spPr bwMode="auto">
            <a:xfrm>
              <a:off x="2440" y="219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198"/>
            <p:cNvSpPr>
              <a:spLocks noChangeShapeType="1"/>
            </p:cNvSpPr>
            <p:nvPr/>
          </p:nvSpPr>
          <p:spPr bwMode="auto">
            <a:xfrm>
              <a:off x="2746" y="230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199"/>
            <p:cNvSpPr>
              <a:spLocks noChangeShapeType="1"/>
            </p:cNvSpPr>
            <p:nvPr/>
          </p:nvSpPr>
          <p:spPr bwMode="auto">
            <a:xfrm>
              <a:off x="3160" y="23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7" name="Group 200"/>
          <p:cNvGrpSpPr>
            <a:grpSpLocks/>
          </p:cNvGrpSpPr>
          <p:nvPr/>
        </p:nvGrpSpPr>
        <p:grpSpPr bwMode="auto">
          <a:xfrm>
            <a:off x="697588" y="2257424"/>
            <a:ext cx="4018893" cy="826475"/>
            <a:chOff x="1894" y="1965"/>
            <a:chExt cx="1968" cy="390"/>
          </a:xfrm>
        </p:grpSpPr>
        <p:sp>
          <p:nvSpPr>
            <p:cNvPr id="288" name="Line 201"/>
            <p:cNvSpPr>
              <a:spLocks noChangeShapeType="1"/>
            </p:cNvSpPr>
            <p:nvPr/>
          </p:nvSpPr>
          <p:spPr bwMode="auto">
            <a:xfrm>
              <a:off x="2044" y="209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202"/>
            <p:cNvSpPr>
              <a:spLocks noChangeShapeType="1"/>
            </p:cNvSpPr>
            <p:nvPr/>
          </p:nvSpPr>
          <p:spPr bwMode="auto">
            <a:xfrm>
              <a:off x="2056" y="209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203"/>
            <p:cNvSpPr>
              <a:spLocks noChangeShapeType="1"/>
            </p:cNvSpPr>
            <p:nvPr/>
          </p:nvSpPr>
          <p:spPr bwMode="auto">
            <a:xfrm>
              <a:off x="2062" y="209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Line 204"/>
            <p:cNvSpPr>
              <a:spLocks noChangeShapeType="1"/>
            </p:cNvSpPr>
            <p:nvPr/>
          </p:nvSpPr>
          <p:spPr bwMode="auto">
            <a:xfrm>
              <a:off x="2398" y="222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205"/>
            <p:cNvSpPr>
              <a:spLocks noChangeShapeType="1"/>
            </p:cNvSpPr>
            <p:nvPr/>
          </p:nvSpPr>
          <p:spPr bwMode="auto">
            <a:xfrm>
              <a:off x="2008" y="206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206"/>
            <p:cNvSpPr>
              <a:spLocks noChangeShapeType="1"/>
            </p:cNvSpPr>
            <p:nvPr/>
          </p:nvSpPr>
          <p:spPr bwMode="auto">
            <a:xfrm>
              <a:off x="1996" y="20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207"/>
            <p:cNvSpPr>
              <a:spLocks noChangeShapeType="1"/>
            </p:cNvSpPr>
            <p:nvPr/>
          </p:nvSpPr>
          <p:spPr bwMode="auto">
            <a:xfrm>
              <a:off x="2464" y="223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Line 208"/>
            <p:cNvSpPr>
              <a:spLocks noChangeShapeType="1"/>
            </p:cNvSpPr>
            <p:nvPr/>
          </p:nvSpPr>
          <p:spPr bwMode="auto">
            <a:xfrm>
              <a:off x="1924" y="19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6" name="Line 209"/>
            <p:cNvSpPr>
              <a:spLocks noChangeShapeType="1"/>
            </p:cNvSpPr>
            <p:nvPr/>
          </p:nvSpPr>
          <p:spPr bwMode="auto">
            <a:xfrm>
              <a:off x="1912" y="197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210"/>
            <p:cNvSpPr>
              <a:spLocks noChangeShapeType="1"/>
            </p:cNvSpPr>
            <p:nvPr/>
          </p:nvSpPr>
          <p:spPr bwMode="auto">
            <a:xfrm>
              <a:off x="1966" y="19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Line 211"/>
            <p:cNvSpPr>
              <a:spLocks noChangeShapeType="1"/>
            </p:cNvSpPr>
            <p:nvPr/>
          </p:nvSpPr>
          <p:spPr bwMode="auto">
            <a:xfrm>
              <a:off x="3016" y="230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Line 212"/>
            <p:cNvSpPr>
              <a:spLocks noChangeShapeType="1"/>
            </p:cNvSpPr>
            <p:nvPr/>
          </p:nvSpPr>
          <p:spPr bwMode="auto">
            <a:xfrm>
              <a:off x="2980"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0" name="Line 213"/>
            <p:cNvSpPr>
              <a:spLocks noChangeShapeType="1"/>
            </p:cNvSpPr>
            <p:nvPr/>
          </p:nvSpPr>
          <p:spPr bwMode="auto">
            <a:xfrm>
              <a:off x="2830" y="227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214"/>
            <p:cNvSpPr>
              <a:spLocks noChangeShapeType="1"/>
            </p:cNvSpPr>
            <p:nvPr/>
          </p:nvSpPr>
          <p:spPr bwMode="auto">
            <a:xfrm>
              <a:off x="2878" y="22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Line 215"/>
            <p:cNvSpPr>
              <a:spLocks noChangeShapeType="1"/>
            </p:cNvSpPr>
            <p:nvPr/>
          </p:nvSpPr>
          <p:spPr bwMode="auto">
            <a:xfrm>
              <a:off x="2710" y="22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Line 216"/>
            <p:cNvSpPr>
              <a:spLocks noChangeShapeType="1"/>
            </p:cNvSpPr>
            <p:nvPr/>
          </p:nvSpPr>
          <p:spPr bwMode="auto">
            <a:xfrm>
              <a:off x="2572" y="223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4" name="Line 217"/>
            <p:cNvSpPr>
              <a:spLocks noChangeShapeType="1"/>
            </p:cNvSpPr>
            <p:nvPr/>
          </p:nvSpPr>
          <p:spPr bwMode="auto">
            <a:xfrm>
              <a:off x="2752" y="22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Line 218"/>
            <p:cNvSpPr>
              <a:spLocks noChangeShapeType="1"/>
            </p:cNvSpPr>
            <p:nvPr/>
          </p:nvSpPr>
          <p:spPr bwMode="auto">
            <a:xfrm>
              <a:off x="2872" y="228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Line 219"/>
            <p:cNvSpPr>
              <a:spLocks noChangeShapeType="1"/>
            </p:cNvSpPr>
            <p:nvPr/>
          </p:nvSpPr>
          <p:spPr bwMode="auto">
            <a:xfrm>
              <a:off x="2794" y="227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Line 220"/>
            <p:cNvSpPr>
              <a:spLocks noChangeShapeType="1"/>
            </p:cNvSpPr>
            <p:nvPr/>
          </p:nvSpPr>
          <p:spPr bwMode="auto">
            <a:xfrm>
              <a:off x="2896" y="228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 name="Line 221"/>
            <p:cNvSpPr>
              <a:spLocks noChangeShapeType="1"/>
            </p:cNvSpPr>
            <p:nvPr/>
          </p:nvSpPr>
          <p:spPr bwMode="auto">
            <a:xfrm>
              <a:off x="2992" y="229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 name="Line 222"/>
            <p:cNvSpPr>
              <a:spLocks noChangeShapeType="1"/>
            </p:cNvSpPr>
            <p:nvPr/>
          </p:nvSpPr>
          <p:spPr bwMode="auto">
            <a:xfrm>
              <a:off x="2956" y="228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 name="Line 223"/>
            <p:cNvSpPr>
              <a:spLocks noChangeShapeType="1"/>
            </p:cNvSpPr>
            <p:nvPr/>
          </p:nvSpPr>
          <p:spPr bwMode="auto">
            <a:xfrm>
              <a:off x="2818" y="227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Line 224"/>
            <p:cNvSpPr>
              <a:spLocks noChangeShapeType="1"/>
            </p:cNvSpPr>
            <p:nvPr/>
          </p:nvSpPr>
          <p:spPr bwMode="auto">
            <a:xfrm>
              <a:off x="312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 name="Line 225"/>
            <p:cNvSpPr>
              <a:spLocks noChangeShapeType="1"/>
            </p:cNvSpPr>
            <p:nvPr/>
          </p:nvSpPr>
          <p:spPr bwMode="auto">
            <a:xfrm>
              <a:off x="3076" y="23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Line 226"/>
            <p:cNvSpPr>
              <a:spLocks noChangeShapeType="1"/>
            </p:cNvSpPr>
            <p:nvPr/>
          </p:nvSpPr>
          <p:spPr bwMode="auto">
            <a:xfrm>
              <a:off x="3040" y="23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Line 227"/>
            <p:cNvSpPr>
              <a:spLocks noChangeShapeType="1"/>
            </p:cNvSpPr>
            <p:nvPr/>
          </p:nvSpPr>
          <p:spPr bwMode="auto">
            <a:xfrm>
              <a:off x="314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Line 228"/>
            <p:cNvSpPr>
              <a:spLocks noChangeShapeType="1"/>
            </p:cNvSpPr>
            <p:nvPr/>
          </p:nvSpPr>
          <p:spPr bwMode="auto">
            <a:xfrm>
              <a:off x="2932"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Line 229"/>
            <p:cNvSpPr>
              <a:spLocks noChangeShapeType="1"/>
            </p:cNvSpPr>
            <p:nvPr/>
          </p:nvSpPr>
          <p:spPr bwMode="auto">
            <a:xfrm>
              <a:off x="318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Line 230"/>
            <p:cNvSpPr>
              <a:spLocks noChangeShapeType="1"/>
            </p:cNvSpPr>
            <p:nvPr/>
          </p:nvSpPr>
          <p:spPr bwMode="auto">
            <a:xfrm>
              <a:off x="3100" y="230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Line 231"/>
            <p:cNvSpPr>
              <a:spLocks noChangeShapeType="1"/>
            </p:cNvSpPr>
            <p:nvPr/>
          </p:nvSpPr>
          <p:spPr bwMode="auto">
            <a:xfrm>
              <a:off x="3052" y="23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232"/>
            <p:cNvSpPr>
              <a:spLocks noChangeShapeType="1"/>
            </p:cNvSpPr>
            <p:nvPr/>
          </p:nvSpPr>
          <p:spPr bwMode="auto">
            <a:xfrm>
              <a:off x="317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233"/>
            <p:cNvSpPr>
              <a:spLocks noChangeShapeType="1"/>
            </p:cNvSpPr>
            <p:nvPr/>
          </p:nvSpPr>
          <p:spPr bwMode="auto">
            <a:xfrm>
              <a:off x="322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234"/>
            <p:cNvSpPr>
              <a:spLocks noChangeShapeType="1"/>
            </p:cNvSpPr>
            <p:nvPr/>
          </p:nvSpPr>
          <p:spPr bwMode="auto">
            <a:xfrm>
              <a:off x="3220"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235"/>
            <p:cNvSpPr>
              <a:spLocks noChangeShapeType="1"/>
            </p:cNvSpPr>
            <p:nvPr/>
          </p:nvSpPr>
          <p:spPr bwMode="auto">
            <a:xfrm>
              <a:off x="3208"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236"/>
            <p:cNvSpPr>
              <a:spLocks noChangeShapeType="1"/>
            </p:cNvSpPr>
            <p:nvPr/>
          </p:nvSpPr>
          <p:spPr bwMode="auto">
            <a:xfrm>
              <a:off x="321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237"/>
            <p:cNvSpPr>
              <a:spLocks noChangeShapeType="1"/>
            </p:cNvSpPr>
            <p:nvPr/>
          </p:nvSpPr>
          <p:spPr bwMode="auto">
            <a:xfrm>
              <a:off x="2860"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238"/>
            <p:cNvSpPr>
              <a:spLocks noChangeShapeType="1"/>
            </p:cNvSpPr>
            <p:nvPr/>
          </p:nvSpPr>
          <p:spPr bwMode="auto">
            <a:xfrm>
              <a:off x="2854"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239"/>
            <p:cNvSpPr>
              <a:spLocks noChangeShapeType="1"/>
            </p:cNvSpPr>
            <p:nvPr/>
          </p:nvSpPr>
          <p:spPr bwMode="auto">
            <a:xfrm>
              <a:off x="2848"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240"/>
            <p:cNvSpPr>
              <a:spLocks noChangeShapeType="1"/>
            </p:cNvSpPr>
            <p:nvPr/>
          </p:nvSpPr>
          <p:spPr bwMode="auto">
            <a:xfrm>
              <a:off x="2854" y="228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241"/>
            <p:cNvSpPr>
              <a:spLocks noChangeShapeType="1"/>
            </p:cNvSpPr>
            <p:nvPr/>
          </p:nvSpPr>
          <p:spPr bwMode="auto">
            <a:xfrm>
              <a:off x="356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242"/>
            <p:cNvSpPr>
              <a:spLocks noChangeShapeType="1"/>
            </p:cNvSpPr>
            <p:nvPr/>
          </p:nvSpPr>
          <p:spPr bwMode="auto">
            <a:xfrm>
              <a:off x="348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243"/>
            <p:cNvSpPr>
              <a:spLocks noChangeShapeType="1"/>
            </p:cNvSpPr>
            <p:nvPr/>
          </p:nvSpPr>
          <p:spPr bwMode="auto">
            <a:xfrm>
              <a:off x="3550"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244"/>
            <p:cNvSpPr>
              <a:spLocks noChangeShapeType="1"/>
            </p:cNvSpPr>
            <p:nvPr/>
          </p:nvSpPr>
          <p:spPr bwMode="auto">
            <a:xfrm>
              <a:off x="350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245"/>
            <p:cNvSpPr>
              <a:spLocks noChangeShapeType="1"/>
            </p:cNvSpPr>
            <p:nvPr/>
          </p:nvSpPr>
          <p:spPr bwMode="auto">
            <a:xfrm>
              <a:off x="327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246"/>
            <p:cNvSpPr>
              <a:spLocks noChangeShapeType="1"/>
            </p:cNvSpPr>
            <p:nvPr/>
          </p:nvSpPr>
          <p:spPr bwMode="auto">
            <a:xfrm>
              <a:off x="338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247"/>
            <p:cNvSpPr>
              <a:spLocks noChangeShapeType="1"/>
            </p:cNvSpPr>
            <p:nvPr/>
          </p:nvSpPr>
          <p:spPr bwMode="auto">
            <a:xfrm>
              <a:off x="342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248"/>
            <p:cNvSpPr>
              <a:spLocks noChangeShapeType="1"/>
            </p:cNvSpPr>
            <p:nvPr/>
          </p:nvSpPr>
          <p:spPr bwMode="auto">
            <a:xfrm>
              <a:off x="347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249"/>
            <p:cNvSpPr>
              <a:spLocks noChangeShapeType="1"/>
            </p:cNvSpPr>
            <p:nvPr/>
          </p:nvSpPr>
          <p:spPr bwMode="auto">
            <a:xfrm>
              <a:off x="319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Line 250"/>
            <p:cNvSpPr>
              <a:spLocks noChangeShapeType="1"/>
            </p:cNvSpPr>
            <p:nvPr/>
          </p:nvSpPr>
          <p:spPr bwMode="auto">
            <a:xfrm>
              <a:off x="3460"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8" name="Line 251"/>
            <p:cNvSpPr>
              <a:spLocks noChangeShapeType="1"/>
            </p:cNvSpPr>
            <p:nvPr/>
          </p:nvSpPr>
          <p:spPr bwMode="auto">
            <a:xfrm>
              <a:off x="3298"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Line 252"/>
            <p:cNvSpPr>
              <a:spLocks noChangeShapeType="1"/>
            </p:cNvSpPr>
            <p:nvPr/>
          </p:nvSpPr>
          <p:spPr bwMode="auto">
            <a:xfrm>
              <a:off x="3448"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253"/>
            <p:cNvSpPr>
              <a:spLocks noChangeShapeType="1"/>
            </p:cNvSpPr>
            <p:nvPr/>
          </p:nvSpPr>
          <p:spPr bwMode="auto">
            <a:xfrm>
              <a:off x="349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Line 254"/>
            <p:cNvSpPr>
              <a:spLocks noChangeShapeType="1"/>
            </p:cNvSpPr>
            <p:nvPr/>
          </p:nvSpPr>
          <p:spPr bwMode="auto">
            <a:xfrm>
              <a:off x="376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255"/>
            <p:cNvSpPr>
              <a:spLocks noChangeShapeType="1"/>
            </p:cNvSpPr>
            <p:nvPr/>
          </p:nvSpPr>
          <p:spPr bwMode="auto">
            <a:xfrm>
              <a:off x="331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Line 256"/>
            <p:cNvSpPr>
              <a:spLocks noChangeShapeType="1"/>
            </p:cNvSpPr>
            <p:nvPr/>
          </p:nvSpPr>
          <p:spPr bwMode="auto">
            <a:xfrm>
              <a:off x="3358"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257"/>
            <p:cNvSpPr>
              <a:spLocks noChangeShapeType="1"/>
            </p:cNvSpPr>
            <p:nvPr/>
          </p:nvSpPr>
          <p:spPr bwMode="auto">
            <a:xfrm>
              <a:off x="340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258"/>
            <p:cNvSpPr>
              <a:spLocks noChangeShapeType="1"/>
            </p:cNvSpPr>
            <p:nvPr/>
          </p:nvSpPr>
          <p:spPr bwMode="auto">
            <a:xfrm>
              <a:off x="358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259"/>
            <p:cNvSpPr>
              <a:spLocks noChangeShapeType="1"/>
            </p:cNvSpPr>
            <p:nvPr/>
          </p:nvSpPr>
          <p:spPr bwMode="auto">
            <a:xfrm>
              <a:off x="3628"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260"/>
            <p:cNvSpPr>
              <a:spLocks noChangeShapeType="1"/>
            </p:cNvSpPr>
            <p:nvPr/>
          </p:nvSpPr>
          <p:spPr bwMode="auto">
            <a:xfrm>
              <a:off x="374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261"/>
            <p:cNvSpPr>
              <a:spLocks noChangeShapeType="1"/>
            </p:cNvSpPr>
            <p:nvPr/>
          </p:nvSpPr>
          <p:spPr bwMode="auto">
            <a:xfrm>
              <a:off x="3712"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262"/>
            <p:cNvSpPr>
              <a:spLocks noChangeShapeType="1"/>
            </p:cNvSpPr>
            <p:nvPr/>
          </p:nvSpPr>
          <p:spPr bwMode="auto">
            <a:xfrm>
              <a:off x="3526"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263"/>
            <p:cNvSpPr>
              <a:spLocks noChangeShapeType="1"/>
            </p:cNvSpPr>
            <p:nvPr/>
          </p:nvSpPr>
          <p:spPr bwMode="auto">
            <a:xfrm>
              <a:off x="354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264"/>
            <p:cNvSpPr>
              <a:spLocks noChangeShapeType="1"/>
            </p:cNvSpPr>
            <p:nvPr/>
          </p:nvSpPr>
          <p:spPr bwMode="auto">
            <a:xfrm>
              <a:off x="330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265"/>
            <p:cNvSpPr>
              <a:spLocks noChangeShapeType="1"/>
            </p:cNvSpPr>
            <p:nvPr/>
          </p:nvSpPr>
          <p:spPr bwMode="auto">
            <a:xfrm>
              <a:off x="3514"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Freeform 266"/>
            <p:cNvSpPr>
              <a:spLocks/>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54" name="Group 267"/>
          <p:cNvGrpSpPr>
            <a:grpSpLocks/>
          </p:cNvGrpSpPr>
          <p:nvPr/>
        </p:nvGrpSpPr>
        <p:grpSpPr bwMode="auto">
          <a:xfrm>
            <a:off x="5318823" y="2268515"/>
            <a:ext cx="3708000" cy="1267975"/>
            <a:chOff x="1963" y="1864"/>
            <a:chExt cx="1830" cy="588"/>
          </a:xfrm>
        </p:grpSpPr>
        <p:sp>
          <p:nvSpPr>
            <p:cNvPr id="355" name="Line 268"/>
            <p:cNvSpPr>
              <a:spLocks noChangeShapeType="1"/>
            </p:cNvSpPr>
            <p:nvPr/>
          </p:nvSpPr>
          <p:spPr bwMode="auto">
            <a:xfrm>
              <a:off x="2107" y="191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269"/>
            <p:cNvSpPr>
              <a:spLocks noChangeShapeType="1"/>
            </p:cNvSpPr>
            <p:nvPr/>
          </p:nvSpPr>
          <p:spPr bwMode="auto">
            <a:xfrm>
              <a:off x="2113" y="191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270"/>
            <p:cNvSpPr>
              <a:spLocks noChangeShapeType="1"/>
            </p:cNvSpPr>
            <p:nvPr/>
          </p:nvSpPr>
          <p:spPr bwMode="auto">
            <a:xfrm>
              <a:off x="2143" y="192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271"/>
            <p:cNvSpPr>
              <a:spLocks noChangeShapeType="1"/>
            </p:cNvSpPr>
            <p:nvPr/>
          </p:nvSpPr>
          <p:spPr bwMode="auto">
            <a:xfrm>
              <a:off x="2149" y="193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272"/>
            <p:cNvSpPr>
              <a:spLocks noChangeShapeType="1"/>
            </p:cNvSpPr>
            <p:nvPr/>
          </p:nvSpPr>
          <p:spPr bwMode="auto">
            <a:xfrm>
              <a:off x="2071" y="189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273"/>
            <p:cNvSpPr>
              <a:spLocks noChangeShapeType="1"/>
            </p:cNvSpPr>
            <p:nvPr/>
          </p:nvSpPr>
          <p:spPr bwMode="auto">
            <a:xfrm>
              <a:off x="2059" y="189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Line 274"/>
            <p:cNvSpPr>
              <a:spLocks noChangeShapeType="1"/>
            </p:cNvSpPr>
            <p:nvPr/>
          </p:nvSpPr>
          <p:spPr bwMode="auto">
            <a:xfrm>
              <a:off x="2161" y="195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275"/>
            <p:cNvSpPr>
              <a:spLocks noChangeShapeType="1"/>
            </p:cNvSpPr>
            <p:nvPr/>
          </p:nvSpPr>
          <p:spPr bwMode="auto">
            <a:xfrm>
              <a:off x="1975" y="186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276"/>
            <p:cNvSpPr>
              <a:spLocks noChangeShapeType="1"/>
            </p:cNvSpPr>
            <p:nvPr/>
          </p:nvSpPr>
          <p:spPr bwMode="auto">
            <a:xfrm>
              <a:off x="1987" y="186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277"/>
            <p:cNvSpPr>
              <a:spLocks noChangeShapeType="1"/>
            </p:cNvSpPr>
            <p:nvPr/>
          </p:nvSpPr>
          <p:spPr bwMode="auto">
            <a:xfrm>
              <a:off x="2023" y="188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Line 278"/>
            <p:cNvSpPr>
              <a:spLocks noChangeShapeType="1"/>
            </p:cNvSpPr>
            <p:nvPr/>
          </p:nvSpPr>
          <p:spPr bwMode="auto">
            <a:xfrm>
              <a:off x="2497" y="212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279"/>
            <p:cNvSpPr>
              <a:spLocks noChangeShapeType="1"/>
            </p:cNvSpPr>
            <p:nvPr/>
          </p:nvSpPr>
          <p:spPr bwMode="auto">
            <a:xfrm>
              <a:off x="2467" y="21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Line 280"/>
            <p:cNvSpPr>
              <a:spLocks noChangeShapeType="1"/>
            </p:cNvSpPr>
            <p:nvPr/>
          </p:nvSpPr>
          <p:spPr bwMode="auto">
            <a:xfrm>
              <a:off x="2311" y="202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8" name="Line 281"/>
            <p:cNvSpPr>
              <a:spLocks noChangeShapeType="1"/>
            </p:cNvSpPr>
            <p:nvPr/>
          </p:nvSpPr>
          <p:spPr bwMode="auto">
            <a:xfrm>
              <a:off x="2419" y="209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9" name="Line 282"/>
            <p:cNvSpPr>
              <a:spLocks noChangeShapeType="1"/>
            </p:cNvSpPr>
            <p:nvPr/>
          </p:nvSpPr>
          <p:spPr bwMode="auto">
            <a:xfrm>
              <a:off x="2203" y="19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283"/>
            <p:cNvSpPr>
              <a:spLocks noChangeShapeType="1"/>
            </p:cNvSpPr>
            <p:nvPr/>
          </p:nvSpPr>
          <p:spPr bwMode="auto">
            <a:xfrm>
              <a:off x="2191" y="19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Line 284"/>
            <p:cNvSpPr>
              <a:spLocks noChangeShapeType="1"/>
            </p:cNvSpPr>
            <p:nvPr/>
          </p:nvSpPr>
          <p:spPr bwMode="auto">
            <a:xfrm>
              <a:off x="2239" y="199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285"/>
            <p:cNvSpPr>
              <a:spLocks noChangeShapeType="1"/>
            </p:cNvSpPr>
            <p:nvPr/>
          </p:nvSpPr>
          <p:spPr bwMode="auto">
            <a:xfrm>
              <a:off x="2353" y="206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Line 286"/>
            <p:cNvSpPr>
              <a:spLocks noChangeShapeType="1"/>
            </p:cNvSpPr>
            <p:nvPr/>
          </p:nvSpPr>
          <p:spPr bwMode="auto">
            <a:xfrm>
              <a:off x="2269" y="201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Line 287"/>
            <p:cNvSpPr>
              <a:spLocks noChangeShapeType="1"/>
            </p:cNvSpPr>
            <p:nvPr/>
          </p:nvSpPr>
          <p:spPr bwMode="auto">
            <a:xfrm>
              <a:off x="2359" y="206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Line 288"/>
            <p:cNvSpPr>
              <a:spLocks noChangeShapeType="1"/>
            </p:cNvSpPr>
            <p:nvPr/>
          </p:nvSpPr>
          <p:spPr bwMode="auto">
            <a:xfrm>
              <a:off x="2479" y="2128"/>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Line 289"/>
            <p:cNvSpPr>
              <a:spLocks noChangeShapeType="1"/>
            </p:cNvSpPr>
            <p:nvPr/>
          </p:nvSpPr>
          <p:spPr bwMode="auto">
            <a:xfrm>
              <a:off x="2431" y="21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Line 290"/>
            <p:cNvSpPr>
              <a:spLocks noChangeShapeType="1"/>
            </p:cNvSpPr>
            <p:nvPr/>
          </p:nvSpPr>
          <p:spPr bwMode="auto">
            <a:xfrm>
              <a:off x="2323" y="204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8" name="Line 291"/>
            <p:cNvSpPr>
              <a:spLocks noChangeShapeType="1"/>
            </p:cNvSpPr>
            <p:nvPr/>
          </p:nvSpPr>
          <p:spPr bwMode="auto">
            <a:xfrm>
              <a:off x="2581" y="217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Line 292"/>
            <p:cNvSpPr>
              <a:spLocks noChangeShapeType="1"/>
            </p:cNvSpPr>
            <p:nvPr/>
          </p:nvSpPr>
          <p:spPr bwMode="auto">
            <a:xfrm>
              <a:off x="2551" y="216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0" name="Line 293"/>
            <p:cNvSpPr>
              <a:spLocks noChangeShapeType="1"/>
            </p:cNvSpPr>
            <p:nvPr/>
          </p:nvSpPr>
          <p:spPr bwMode="auto">
            <a:xfrm>
              <a:off x="2515" y="214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Line 294"/>
            <p:cNvSpPr>
              <a:spLocks noChangeShapeType="1"/>
            </p:cNvSpPr>
            <p:nvPr/>
          </p:nvSpPr>
          <p:spPr bwMode="auto">
            <a:xfrm>
              <a:off x="2617" y="218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295"/>
            <p:cNvSpPr>
              <a:spLocks noChangeShapeType="1"/>
            </p:cNvSpPr>
            <p:nvPr/>
          </p:nvSpPr>
          <p:spPr bwMode="auto">
            <a:xfrm>
              <a:off x="2425" y="209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296"/>
            <p:cNvSpPr>
              <a:spLocks noChangeShapeType="1"/>
            </p:cNvSpPr>
            <p:nvPr/>
          </p:nvSpPr>
          <p:spPr bwMode="auto">
            <a:xfrm>
              <a:off x="2599" y="218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Line 297"/>
            <p:cNvSpPr>
              <a:spLocks noChangeShapeType="1"/>
            </p:cNvSpPr>
            <p:nvPr/>
          </p:nvSpPr>
          <p:spPr bwMode="auto">
            <a:xfrm>
              <a:off x="2557" y="215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Line 298"/>
            <p:cNvSpPr>
              <a:spLocks noChangeShapeType="1"/>
            </p:cNvSpPr>
            <p:nvPr/>
          </p:nvSpPr>
          <p:spPr bwMode="auto">
            <a:xfrm>
              <a:off x="2539" y="214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6" name="Line 299"/>
            <p:cNvSpPr>
              <a:spLocks noChangeShapeType="1"/>
            </p:cNvSpPr>
            <p:nvPr/>
          </p:nvSpPr>
          <p:spPr bwMode="auto">
            <a:xfrm>
              <a:off x="2605" y="218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7" name="Line 300"/>
            <p:cNvSpPr>
              <a:spLocks noChangeShapeType="1"/>
            </p:cNvSpPr>
            <p:nvPr/>
          </p:nvSpPr>
          <p:spPr bwMode="auto">
            <a:xfrm>
              <a:off x="2713" y="222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8" name="Line 301"/>
            <p:cNvSpPr>
              <a:spLocks noChangeShapeType="1"/>
            </p:cNvSpPr>
            <p:nvPr/>
          </p:nvSpPr>
          <p:spPr bwMode="auto">
            <a:xfrm>
              <a:off x="2707" y="222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9" name="Line 302"/>
            <p:cNvSpPr>
              <a:spLocks noChangeShapeType="1"/>
            </p:cNvSpPr>
            <p:nvPr/>
          </p:nvSpPr>
          <p:spPr bwMode="auto">
            <a:xfrm>
              <a:off x="2695" y="222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Line 303"/>
            <p:cNvSpPr>
              <a:spLocks noChangeShapeType="1"/>
            </p:cNvSpPr>
            <p:nvPr/>
          </p:nvSpPr>
          <p:spPr bwMode="auto">
            <a:xfrm>
              <a:off x="2701" y="222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1" name="Line 304"/>
            <p:cNvSpPr>
              <a:spLocks noChangeShapeType="1"/>
            </p:cNvSpPr>
            <p:nvPr/>
          </p:nvSpPr>
          <p:spPr bwMode="auto">
            <a:xfrm>
              <a:off x="2755" y="223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Line 305"/>
            <p:cNvSpPr>
              <a:spLocks noChangeShapeType="1"/>
            </p:cNvSpPr>
            <p:nvPr/>
          </p:nvSpPr>
          <p:spPr bwMode="auto">
            <a:xfrm>
              <a:off x="2749" y="223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3" name="Line 306"/>
            <p:cNvSpPr>
              <a:spLocks noChangeShapeType="1"/>
            </p:cNvSpPr>
            <p:nvPr/>
          </p:nvSpPr>
          <p:spPr bwMode="auto">
            <a:xfrm>
              <a:off x="2737" y="223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4" name="Line 307"/>
            <p:cNvSpPr>
              <a:spLocks noChangeShapeType="1"/>
            </p:cNvSpPr>
            <p:nvPr/>
          </p:nvSpPr>
          <p:spPr bwMode="auto">
            <a:xfrm>
              <a:off x="2743" y="223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Line 308"/>
            <p:cNvSpPr>
              <a:spLocks noChangeShapeType="1"/>
            </p:cNvSpPr>
            <p:nvPr/>
          </p:nvSpPr>
          <p:spPr bwMode="auto">
            <a:xfrm>
              <a:off x="2797"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6" name="Line 309"/>
            <p:cNvSpPr>
              <a:spLocks noChangeShapeType="1"/>
            </p:cNvSpPr>
            <p:nvPr/>
          </p:nvSpPr>
          <p:spPr bwMode="auto">
            <a:xfrm>
              <a:off x="2791"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7" name="Line 310"/>
            <p:cNvSpPr>
              <a:spLocks noChangeShapeType="1"/>
            </p:cNvSpPr>
            <p:nvPr/>
          </p:nvSpPr>
          <p:spPr bwMode="auto">
            <a:xfrm>
              <a:off x="2779"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311"/>
            <p:cNvSpPr>
              <a:spLocks noChangeShapeType="1"/>
            </p:cNvSpPr>
            <p:nvPr/>
          </p:nvSpPr>
          <p:spPr bwMode="auto">
            <a:xfrm>
              <a:off x="2785"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Line 312"/>
            <p:cNvSpPr>
              <a:spLocks noChangeShapeType="1"/>
            </p:cNvSpPr>
            <p:nvPr/>
          </p:nvSpPr>
          <p:spPr bwMode="auto">
            <a:xfrm>
              <a:off x="2821"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Line 313"/>
            <p:cNvSpPr>
              <a:spLocks noChangeShapeType="1"/>
            </p:cNvSpPr>
            <p:nvPr/>
          </p:nvSpPr>
          <p:spPr bwMode="auto">
            <a:xfrm>
              <a:off x="2815"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Line 314"/>
            <p:cNvSpPr>
              <a:spLocks noChangeShapeType="1"/>
            </p:cNvSpPr>
            <p:nvPr/>
          </p:nvSpPr>
          <p:spPr bwMode="auto">
            <a:xfrm>
              <a:off x="2803"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315"/>
            <p:cNvSpPr>
              <a:spLocks noChangeShapeType="1"/>
            </p:cNvSpPr>
            <p:nvPr/>
          </p:nvSpPr>
          <p:spPr bwMode="auto">
            <a:xfrm>
              <a:off x="2809" y="225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316"/>
            <p:cNvSpPr>
              <a:spLocks noChangeShapeType="1"/>
            </p:cNvSpPr>
            <p:nvPr/>
          </p:nvSpPr>
          <p:spPr bwMode="auto">
            <a:xfrm>
              <a:off x="2851" y="22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317"/>
            <p:cNvSpPr>
              <a:spLocks noChangeShapeType="1"/>
            </p:cNvSpPr>
            <p:nvPr/>
          </p:nvSpPr>
          <p:spPr bwMode="auto">
            <a:xfrm>
              <a:off x="2845" y="22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318"/>
            <p:cNvSpPr>
              <a:spLocks noChangeShapeType="1"/>
            </p:cNvSpPr>
            <p:nvPr/>
          </p:nvSpPr>
          <p:spPr bwMode="auto">
            <a:xfrm>
              <a:off x="2833" y="22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319"/>
            <p:cNvSpPr>
              <a:spLocks noChangeShapeType="1"/>
            </p:cNvSpPr>
            <p:nvPr/>
          </p:nvSpPr>
          <p:spPr bwMode="auto">
            <a:xfrm>
              <a:off x="2839" y="22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320"/>
            <p:cNvSpPr>
              <a:spLocks noChangeShapeType="1"/>
            </p:cNvSpPr>
            <p:nvPr/>
          </p:nvSpPr>
          <p:spPr bwMode="auto">
            <a:xfrm>
              <a:off x="2911" y="228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321"/>
            <p:cNvSpPr>
              <a:spLocks noChangeShapeType="1"/>
            </p:cNvSpPr>
            <p:nvPr/>
          </p:nvSpPr>
          <p:spPr bwMode="auto">
            <a:xfrm>
              <a:off x="2905" y="228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322"/>
            <p:cNvSpPr>
              <a:spLocks noChangeShapeType="1"/>
            </p:cNvSpPr>
            <p:nvPr/>
          </p:nvSpPr>
          <p:spPr bwMode="auto">
            <a:xfrm>
              <a:off x="2893" y="228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323"/>
            <p:cNvSpPr>
              <a:spLocks noChangeShapeType="1"/>
            </p:cNvSpPr>
            <p:nvPr/>
          </p:nvSpPr>
          <p:spPr bwMode="auto">
            <a:xfrm>
              <a:off x="2899" y="228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324"/>
            <p:cNvSpPr>
              <a:spLocks noChangeShapeType="1"/>
            </p:cNvSpPr>
            <p:nvPr/>
          </p:nvSpPr>
          <p:spPr bwMode="auto">
            <a:xfrm>
              <a:off x="2935"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325"/>
            <p:cNvSpPr>
              <a:spLocks noChangeShapeType="1"/>
            </p:cNvSpPr>
            <p:nvPr/>
          </p:nvSpPr>
          <p:spPr bwMode="auto">
            <a:xfrm>
              <a:off x="2929"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326"/>
            <p:cNvSpPr>
              <a:spLocks noChangeShapeType="1"/>
            </p:cNvSpPr>
            <p:nvPr/>
          </p:nvSpPr>
          <p:spPr bwMode="auto">
            <a:xfrm>
              <a:off x="2917"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327"/>
            <p:cNvSpPr>
              <a:spLocks noChangeShapeType="1"/>
            </p:cNvSpPr>
            <p:nvPr/>
          </p:nvSpPr>
          <p:spPr bwMode="auto">
            <a:xfrm>
              <a:off x="2923"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328"/>
            <p:cNvSpPr>
              <a:spLocks noChangeShapeType="1"/>
            </p:cNvSpPr>
            <p:nvPr/>
          </p:nvSpPr>
          <p:spPr bwMode="auto">
            <a:xfrm>
              <a:off x="2959"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329"/>
            <p:cNvSpPr>
              <a:spLocks noChangeShapeType="1"/>
            </p:cNvSpPr>
            <p:nvPr/>
          </p:nvSpPr>
          <p:spPr bwMode="auto">
            <a:xfrm>
              <a:off x="2953"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330"/>
            <p:cNvSpPr>
              <a:spLocks noChangeShapeType="1"/>
            </p:cNvSpPr>
            <p:nvPr/>
          </p:nvSpPr>
          <p:spPr bwMode="auto">
            <a:xfrm>
              <a:off x="2941"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331"/>
            <p:cNvSpPr>
              <a:spLocks noChangeShapeType="1"/>
            </p:cNvSpPr>
            <p:nvPr/>
          </p:nvSpPr>
          <p:spPr bwMode="auto">
            <a:xfrm>
              <a:off x="2947" y="229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332"/>
            <p:cNvSpPr>
              <a:spLocks noChangeShapeType="1"/>
            </p:cNvSpPr>
            <p:nvPr/>
          </p:nvSpPr>
          <p:spPr bwMode="auto">
            <a:xfrm>
              <a:off x="2977" y="229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333"/>
            <p:cNvSpPr>
              <a:spLocks noChangeShapeType="1"/>
            </p:cNvSpPr>
            <p:nvPr/>
          </p:nvSpPr>
          <p:spPr bwMode="auto">
            <a:xfrm>
              <a:off x="2971" y="229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334"/>
            <p:cNvSpPr>
              <a:spLocks noChangeShapeType="1"/>
            </p:cNvSpPr>
            <p:nvPr/>
          </p:nvSpPr>
          <p:spPr bwMode="auto">
            <a:xfrm>
              <a:off x="2959" y="229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335"/>
            <p:cNvSpPr>
              <a:spLocks noChangeShapeType="1"/>
            </p:cNvSpPr>
            <p:nvPr/>
          </p:nvSpPr>
          <p:spPr bwMode="auto">
            <a:xfrm>
              <a:off x="2965" y="229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336"/>
            <p:cNvSpPr>
              <a:spLocks noChangeShapeType="1"/>
            </p:cNvSpPr>
            <p:nvPr/>
          </p:nvSpPr>
          <p:spPr bwMode="auto">
            <a:xfrm>
              <a:off x="3001" y="230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337"/>
            <p:cNvSpPr>
              <a:spLocks noChangeShapeType="1"/>
            </p:cNvSpPr>
            <p:nvPr/>
          </p:nvSpPr>
          <p:spPr bwMode="auto">
            <a:xfrm>
              <a:off x="2995" y="230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338"/>
            <p:cNvSpPr>
              <a:spLocks noChangeShapeType="1"/>
            </p:cNvSpPr>
            <p:nvPr/>
          </p:nvSpPr>
          <p:spPr bwMode="auto">
            <a:xfrm>
              <a:off x="2977" y="230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339"/>
            <p:cNvSpPr>
              <a:spLocks noChangeShapeType="1"/>
            </p:cNvSpPr>
            <p:nvPr/>
          </p:nvSpPr>
          <p:spPr bwMode="auto">
            <a:xfrm>
              <a:off x="2989" y="230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340"/>
            <p:cNvSpPr>
              <a:spLocks noChangeShapeType="1"/>
            </p:cNvSpPr>
            <p:nvPr/>
          </p:nvSpPr>
          <p:spPr bwMode="auto">
            <a:xfrm>
              <a:off x="3019" y="230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341"/>
            <p:cNvSpPr>
              <a:spLocks noChangeShapeType="1"/>
            </p:cNvSpPr>
            <p:nvPr/>
          </p:nvSpPr>
          <p:spPr bwMode="auto">
            <a:xfrm>
              <a:off x="3013" y="230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342"/>
            <p:cNvSpPr>
              <a:spLocks noChangeShapeType="1"/>
            </p:cNvSpPr>
            <p:nvPr/>
          </p:nvSpPr>
          <p:spPr bwMode="auto">
            <a:xfrm>
              <a:off x="3001" y="230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343"/>
            <p:cNvSpPr>
              <a:spLocks noChangeShapeType="1"/>
            </p:cNvSpPr>
            <p:nvPr/>
          </p:nvSpPr>
          <p:spPr bwMode="auto">
            <a:xfrm>
              <a:off x="3007" y="230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344"/>
            <p:cNvSpPr>
              <a:spLocks noChangeShapeType="1"/>
            </p:cNvSpPr>
            <p:nvPr/>
          </p:nvSpPr>
          <p:spPr bwMode="auto">
            <a:xfrm>
              <a:off x="3061" y="231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345"/>
            <p:cNvSpPr>
              <a:spLocks noChangeShapeType="1"/>
            </p:cNvSpPr>
            <p:nvPr/>
          </p:nvSpPr>
          <p:spPr bwMode="auto">
            <a:xfrm>
              <a:off x="3055" y="231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346"/>
            <p:cNvSpPr>
              <a:spLocks noChangeShapeType="1"/>
            </p:cNvSpPr>
            <p:nvPr/>
          </p:nvSpPr>
          <p:spPr bwMode="auto">
            <a:xfrm>
              <a:off x="3043" y="231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347"/>
            <p:cNvSpPr>
              <a:spLocks noChangeShapeType="1"/>
            </p:cNvSpPr>
            <p:nvPr/>
          </p:nvSpPr>
          <p:spPr bwMode="auto">
            <a:xfrm>
              <a:off x="3049" y="231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348"/>
            <p:cNvSpPr>
              <a:spLocks noChangeShapeType="1"/>
            </p:cNvSpPr>
            <p:nvPr/>
          </p:nvSpPr>
          <p:spPr bwMode="auto">
            <a:xfrm>
              <a:off x="3133" y="233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349"/>
            <p:cNvSpPr>
              <a:spLocks noChangeShapeType="1"/>
            </p:cNvSpPr>
            <p:nvPr/>
          </p:nvSpPr>
          <p:spPr bwMode="auto">
            <a:xfrm>
              <a:off x="3127" y="233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350"/>
            <p:cNvSpPr>
              <a:spLocks noChangeShapeType="1"/>
            </p:cNvSpPr>
            <p:nvPr/>
          </p:nvSpPr>
          <p:spPr bwMode="auto">
            <a:xfrm>
              <a:off x="3115" y="233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351"/>
            <p:cNvSpPr>
              <a:spLocks noChangeShapeType="1"/>
            </p:cNvSpPr>
            <p:nvPr/>
          </p:nvSpPr>
          <p:spPr bwMode="auto">
            <a:xfrm>
              <a:off x="3121" y="233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352"/>
            <p:cNvSpPr>
              <a:spLocks noChangeShapeType="1"/>
            </p:cNvSpPr>
            <p:nvPr/>
          </p:nvSpPr>
          <p:spPr bwMode="auto">
            <a:xfrm>
              <a:off x="3157"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353"/>
            <p:cNvSpPr>
              <a:spLocks noChangeShapeType="1"/>
            </p:cNvSpPr>
            <p:nvPr/>
          </p:nvSpPr>
          <p:spPr bwMode="auto">
            <a:xfrm>
              <a:off x="3151"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354"/>
            <p:cNvSpPr>
              <a:spLocks noChangeShapeType="1"/>
            </p:cNvSpPr>
            <p:nvPr/>
          </p:nvSpPr>
          <p:spPr bwMode="auto">
            <a:xfrm>
              <a:off x="3139"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355"/>
            <p:cNvSpPr>
              <a:spLocks noChangeShapeType="1"/>
            </p:cNvSpPr>
            <p:nvPr/>
          </p:nvSpPr>
          <p:spPr bwMode="auto">
            <a:xfrm>
              <a:off x="3145"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356"/>
            <p:cNvSpPr>
              <a:spLocks noChangeShapeType="1"/>
            </p:cNvSpPr>
            <p:nvPr/>
          </p:nvSpPr>
          <p:spPr bwMode="auto">
            <a:xfrm>
              <a:off x="3283"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357"/>
            <p:cNvSpPr>
              <a:spLocks noChangeShapeType="1"/>
            </p:cNvSpPr>
            <p:nvPr/>
          </p:nvSpPr>
          <p:spPr bwMode="auto">
            <a:xfrm>
              <a:off x="3277"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358"/>
            <p:cNvSpPr>
              <a:spLocks noChangeShapeType="1"/>
            </p:cNvSpPr>
            <p:nvPr/>
          </p:nvSpPr>
          <p:spPr bwMode="auto">
            <a:xfrm>
              <a:off x="3265"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359"/>
            <p:cNvSpPr>
              <a:spLocks noChangeShapeType="1"/>
            </p:cNvSpPr>
            <p:nvPr/>
          </p:nvSpPr>
          <p:spPr bwMode="auto">
            <a:xfrm>
              <a:off x="3271"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360"/>
            <p:cNvSpPr>
              <a:spLocks noChangeShapeType="1"/>
            </p:cNvSpPr>
            <p:nvPr/>
          </p:nvSpPr>
          <p:spPr bwMode="auto">
            <a:xfrm>
              <a:off x="3535"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361"/>
            <p:cNvSpPr>
              <a:spLocks noChangeShapeType="1"/>
            </p:cNvSpPr>
            <p:nvPr/>
          </p:nvSpPr>
          <p:spPr bwMode="auto">
            <a:xfrm>
              <a:off x="3529"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362"/>
            <p:cNvSpPr>
              <a:spLocks noChangeShapeType="1"/>
            </p:cNvSpPr>
            <p:nvPr/>
          </p:nvSpPr>
          <p:spPr bwMode="auto">
            <a:xfrm>
              <a:off x="3517"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363"/>
            <p:cNvSpPr>
              <a:spLocks noChangeShapeType="1"/>
            </p:cNvSpPr>
            <p:nvPr/>
          </p:nvSpPr>
          <p:spPr bwMode="auto">
            <a:xfrm>
              <a:off x="3523"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364"/>
            <p:cNvSpPr>
              <a:spLocks noChangeShapeType="1"/>
            </p:cNvSpPr>
            <p:nvPr/>
          </p:nvSpPr>
          <p:spPr bwMode="auto">
            <a:xfrm>
              <a:off x="3559"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365"/>
            <p:cNvSpPr>
              <a:spLocks noChangeShapeType="1"/>
            </p:cNvSpPr>
            <p:nvPr/>
          </p:nvSpPr>
          <p:spPr bwMode="auto">
            <a:xfrm>
              <a:off x="3553"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366"/>
            <p:cNvSpPr>
              <a:spLocks noChangeShapeType="1"/>
            </p:cNvSpPr>
            <p:nvPr/>
          </p:nvSpPr>
          <p:spPr bwMode="auto">
            <a:xfrm>
              <a:off x="3541"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367"/>
            <p:cNvSpPr>
              <a:spLocks noChangeShapeType="1"/>
            </p:cNvSpPr>
            <p:nvPr/>
          </p:nvSpPr>
          <p:spPr bwMode="auto">
            <a:xfrm>
              <a:off x="3547"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368"/>
            <p:cNvSpPr>
              <a:spLocks noChangeShapeType="1"/>
            </p:cNvSpPr>
            <p:nvPr/>
          </p:nvSpPr>
          <p:spPr bwMode="auto">
            <a:xfrm>
              <a:off x="3343"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369"/>
            <p:cNvSpPr>
              <a:spLocks noChangeShapeType="1"/>
            </p:cNvSpPr>
            <p:nvPr/>
          </p:nvSpPr>
          <p:spPr bwMode="auto">
            <a:xfrm>
              <a:off x="3337"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Line 370"/>
            <p:cNvSpPr>
              <a:spLocks noChangeShapeType="1"/>
            </p:cNvSpPr>
            <p:nvPr/>
          </p:nvSpPr>
          <p:spPr bwMode="auto">
            <a:xfrm>
              <a:off x="3325"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Line 371"/>
            <p:cNvSpPr>
              <a:spLocks noChangeShapeType="1"/>
            </p:cNvSpPr>
            <p:nvPr/>
          </p:nvSpPr>
          <p:spPr bwMode="auto">
            <a:xfrm>
              <a:off x="3331"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372"/>
            <p:cNvSpPr>
              <a:spLocks noChangeShapeType="1"/>
            </p:cNvSpPr>
            <p:nvPr/>
          </p:nvSpPr>
          <p:spPr bwMode="auto">
            <a:xfrm>
              <a:off x="3319"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Line 373"/>
            <p:cNvSpPr>
              <a:spLocks noChangeShapeType="1"/>
            </p:cNvSpPr>
            <p:nvPr/>
          </p:nvSpPr>
          <p:spPr bwMode="auto">
            <a:xfrm>
              <a:off x="3313"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374"/>
            <p:cNvSpPr>
              <a:spLocks noChangeShapeType="1"/>
            </p:cNvSpPr>
            <p:nvPr/>
          </p:nvSpPr>
          <p:spPr bwMode="auto">
            <a:xfrm>
              <a:off x="3295"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Line 375"/>
            <p:cNvSpPr>
              <a:spLocks noChangeShapeType="1"/>
            </p:cNvSpPr>
            <p:nvPr/>
          </p:nvSpPr>
          <p:spPr bwMode="auto">
            <a:xfrm>
              <a:off x="3307"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Line 376"/>
            <p:cNvSpPr>
              <a:spLocks noChangeShapeType="1"/>
            </p:cNvSpPr>
            <p:nvPr/>
          </p:nvSpPr>
          <p:spPr bwMode="auto">
            <a:xfrm>
              <a:off x="3259" y="235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Line 377"/>
            <p:cNvSpPr>
              <a:spLocks noChangeShapeType="1"/>
            </p:cNvSpPr>
            <p:nvPr/>
          </p:nvSpPr>
          <p:spPr bwMode="auto">
            <a:xfrm>
              <a:off x="3253" y="235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5" name="Line 378"/>
            <p:cNvSpPr>
              <a:spLocks noChangeShapeType="1"/>
            </p:cNvSpPr>
            <p:nvPr/>
          </p:nvSpPr>
          <p:spPr bwMode="auto">
            <a:xfrm>
              <a:off x="3241" y="235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6" name="Line 379"/>
            <p:cNvSpPr>
              <a:spLocks noChangeShapeType="1"/>
            </p:cNvSpPr>
            <p:nvPr/>
          </p:nvSpPr>
          <p:spPr bwMode="auto">
            <a:xfrm>
              <a:off x="3247" y="235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7" name="Line 380"/>
            <p:cNvSpPr>
              <a:spLocks noChangeShapeType="1"/>
            </p:cNvSpPr>
            <p:nvPr/>
          </p:nvSpPr>
          <p:spPr bwMode="auto">
            <a:xfrm>
              <a:off x="2455" y="21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8" name="Line 381"/>
            <p:cNvSpPr>
              <a:spLocks noChangeShapeType="1"/>
            </p:cNvSpPr>
            <p:nvPr/>
          </p:nvSpPr>
          <p:spPr bwMode="auto">
            <a:xfrm>
              <a:off x="2449" y="21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9" name="Line 382"/>
            <p:cNvSpPr>
              <a:spLocks noChangeShapeType="1"/>
            </p:cNvSpPr>
            <p:nvPr/>
          </p:nvSpPr>
          <p:spPr bwMode="auto">
            <a:xfrm>
              <a:off x="2443" y="21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0" name="Line 383"/>
            <p:cNvSpPr>
              <a:spLocks noChangeShapeType="1"/>
            </p:cNvSpPr>
            <p:nvPr/>
          </p:nvSpPr>
          <p:spPr bwMode="auto">
            <a:xfrm>
              <a:off x="2449" y="21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1" name="Line 384"/>
            <p:cNvSpPr>
              <a:spLocks noChangeShapeType="1"/>
            </p:cNvSpPr>
            <p:nvPr/>
          </p:nvSpPr>
          <p:spPr bwMode="auto">
            <a:xfrm>
              <a:off x="3355"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2" name="Line 385"/>
            <p:cNvSpPr>
              <a:spLocks noChangeShapeType="1"/>
            </p:cNvSpPr>
            <p:nvPr/>
          </p:nvSpPr>
          <p:spPr bwMode="auto">
            <a:xfrm>
              <a:off x="3379" y="2362"/>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3" name="Line 386"/>
            <p:cNvSpPr>
              <a:spLocks noChangeShapeType="1"/>
            </p:cNvSpPr>
            <p:nvPr/>
          </p:nvSpPr>
          <p:spPr bwMode="auto">
            <a:xfrm>
              <a:off x="3085" y="232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4" name="Line 387"/>
            <p:cNvSpPr>
              <a:spLocks noChangeShapeType="1"/>
            </p:cNvSpPr>
            <p:nvPr/>
          </p:nvSpPr>
          <p:spPr bwMode="auto">
            <a:xfrm>
              <a:off x="3217" y="2338"/>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5" name="Line 388"/>
            <p:cNvSpPr>
              <a:spLocks noChangeShapeType="1"/>
            </p:cNvSpPr>
            <p:nvPr/>
          </p:nvSpPr>
          <p:spPr bwMode="auto">
            <a:xfrm>
              <a:off x="3403" y="235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6" name="Line 389"/>
            <p:cNvSpPr>
              <a:spLocks noChangeShapeType="1"/>
            </p:cNvSpPr>
            <p:nvPr/>
          </p:nvSpPr>
          <p:spPr bwMode="auto">
            <a:xfrm>
              <a:off x="2635" y="218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7" name="Line 390"/>
            <p:cNvSpPr>
              <a:spLocks noChangeShapeType="1"/>
            </p:cNvSpPr>
            <p:nvPr/>
          </p:nvSpPr>
          <p:spPr bwMode="auto">
            <a:xfrm>
              <a:off x="2773" y="224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8" name="Line 391"/>
            <p:cNvSpPr>
              <a:spLocks noChangeShapeType="1"/>
            </p:cNvSpPr>
            <p:nvPr/>
          </p:nvSpPr>
          <p:spPr bwMode="auto">
            <a:xfrm>
              <a:off x="3031" y="230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9" name="Line 392"/>
            <p:cNvSpPr>
              <a:spLocks noChangeShapeType="1"/>
            </p:cNvSpPr>
            <p:nvPr/>
          </p:nvSpPr>
          <p:spPr bwMode="auto">
            <a:xfrm>
              <a:off x="3097" y="232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0" name="Line 393"/>
            <p:cNvSpPr>
              <a:spLocks noChangeShapeType="1"/>
            </p:cNvSpPr>
            <p:nvPr/>
          </p:nvSpPr>
          <p:spPr bwMode="auto">
            <a:xfrm>
              <a:off x="2563" y="215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1" name="Line 394"/>
            <p:cNvSpPr>
              <a:spLocks noChangeShapeType="1"/>
            </p:cNvSpPr>
            <p:nvPr/>
          </p:nvSpPr>
          <p:spPr bwMode="auto">
            <a:xfrm>
              <a:off x="3169"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2" name="Line 395"/>
            <p:cNvSpPr>
              <a:spLocks noChangeShapeType="1"/>
            </p:cNvSpPr>
            <p:nvPr/>
          </p:nvSpPr>
          <p:spPr bwMode="auto">
            <a:xfrm>
              <a:off x="2665" y="220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3" name="Line 396"/>
            <p:cNvSpPr>
              <a:spLocks noChangeShapeType="1"/>
            </p:cNvSpPr>
            <p:nvPr/>
          </p:nvSpPr>
          <p:spPr bwMode="auto">
            <a:xfrm>
              <a:off x="2857" y="226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4" name="Line 397"/>
            <p:cNvSpPr>
              <a:spLocks noChangeShapeType="1"/>
            </p:cNvSpPr>
            <p:nvPr/>
          </p:nvSpPr>
          <p:spPr bwMode="auto">
            <a:xfrm>
              <a:off x="3193"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5" name="Line 398"/>
            <p:cNvSpPr>
              <a:spLocks noChangeShapeType="1"/>
            </p:cNvSpPr>
            <p:nvPr/>
          </p:nvSpPr>
          <p:spPr bwMode="auto">
            <a:xfrm>
              <a:off x="3343" y="235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6" name="Line 399"/>
            <p:cNvSpPr>
              <a:spLocks noChangeShapeType="1"/>
            </p:cNvSpPr>
            <p:nvPr/>
          </p:nvSpPr>
          <p:spPr bwMode="auto">
            <a:xfrm>
              <a:off x="2725" y="2230"/>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7" name="Line 400"/>
            <p:cNvSpPr>
              <a:spLocks noChangeShapeType="1"/>
            </p:cNvSpPr>
            <p:nvPr/>
          </p:nvSpPr>
          <p:spPr bwMode="auto">
            <a:xfrm>
              <a:off x="2767" y="224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8" name="Line 401"/>
            <p:cNvSpPr>
              <a:spLocks noChangeShapeType="1"/>
            </p:cNvSpPr>
            <p:nvPr/>
          </p:nvSpPr>
          <p:spPr bwMode="auto">
            <a:xfrm>
              <a:off x="2881" y="226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9" name="Line 402"/>
            <p:cNvSpPr>
              <a:spLocks noChangeShapeType="1"/>
            </p:cNvSpPr>
            <p:nvPr/>
          </p:nvSpPr>
          <p:spPr bwMode="auto">
            <a:xfrm>
              <a:off x="3229" y="234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0" name="Line 403"/>
            <p:cNvSpPr>
              <a:spLocks noChangeShapeType="1"/>
            </p:cNvSpPr>
            <p:nvPr/>
          </p:nvSpPr>
          <p:spPr bwMode="auto">
            <a:xfrm>
              <a:off x="3187"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1" name="Line 404"/>
            <p:cNvSpPr>
              <a:spLocks noChangeShapeType="1"/>
            </p:cNvSpPr>
            <p:nvPr/>
          </p:nvSpPr>
          <p:spPr bwMode="auto">
            <a:xfrm>
              <a:off x="3289" y="2350"/>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2" name="Line 405"/>
            <p:cNvSpPr>
              <a:spLocks noChangeShapeType="1"/>
            </p:cNvSpPr>
            <p:nvPr/>
          </p:nvSpPr>
          <p:spPr bwMode="auto">
            <a:xfrm>
              <a:off x="3571" y="237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3" name="Line 406"/>
            <p:cNvSpPr>
              <a:spLocks noChangeShapeType="1"/>
            </p:cNvSpPr>
            <p:nvPr/>
          </p:nvSpPr>
          <p:spPr bwMode="auto">
            <a:xfrm>
              <a:off x="3595" y="2398"/>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4" name="Line 407"/>
            <p:cNvSpPr>
              <a:spLocks noChangeShapeType="1"/>
            </p:cNvSpPr>
            <p:nvPr/>
          </p:nvSpPr>
          <p:spPr bwMode="auto">
            <a:xfrm>
              <a:off x="3583" y="239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5" name="Line 408"/>
            <p:cNvSpPr>
              <a:spLocks noChangeShapeType="1"/>
            </p:cNvSpPr>
            <p:nvPr/>
          </p:nvSpPr>
          <p:spPr bwMode="auto">
            <a:xfrm>
              <a:off x="3643"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6" name="Line 409"/>
            <p:cNvSpPr>
              <a:spLocks noChangeShapeType="1"/>
            </p:cNvSpPr>
            <p:nvPr/>
          </p:nvSpPr>
          <p:spPr bwMode="auto">
            <a:xfrm>
              <a:off x="3463" y="237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7" name="Line 410"/>
            <p:cNvSpPr>
              <a:spLocks noChangeShapeType="1"/>
            </p:cNvSpPr>
            <p:nvPr/>
          </p:nvSpPr>
          <p:spPr bwMode="auto">
            <a:xfrm>
              <a:off x="3475" y="237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8" name="Line 411"/>
            <p:cNvSpPr>
              <a:spLocks noChangeShapeType="1"/>
            </p:cNvSpPr>
            <p:nvPr/>
          </p:nvSpPr>
          <p:spPr bwMode="auto">
            <a:xfrm>
              <a:off x="3487" y="237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9" name="Line 412"/>
            <p:cNvSpPr>
              <a:spLocks noChangeShapeType="1"/>
            </p:cNvSpPr>
            <p:nvPr/>
          </p:nvSpPr>
          <p:spPr bwMode="auto">
            <a:xfrm>
              <a:off x="3505" y="2374"/>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0" name="Line 413"/>
            <p:cNvSpPr>
              <a:spLocks noChangeShapeType="1"/>
            </p:cNvSpPr>
            <p:nvPr/>
          </p:nvSpPr>
          <p:spPr bwMode="auto">
            <a:xfrm>
              <a:off x="3613" y="2398"/>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1" name="Line 414"/>
            <p:cNvSpPr>
              <a:spLocks noChangeShapeType="1"/>
            </p:cNvSpPr>
            <p:nvPr/>
          </p:nvSpPr>
          <p:spPr bwMode="auto">
            <a:xfrm>
              <a:off x="3637"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2" name="Line 415"/>
            <p:cNvSpPr>
              <a:spLocks noChangeShapeType="1"/>
            </p:cNvSpPr>
            <p:nvPr/>
          </p:nvSpPr>
          <p:spPr bwMode="auto">
            <a:xfrm>
              <a:off x="3631"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3" name="Line 416"/>
            <p:cNvSpPr>
              <a:spLocks noChangeShapeType="1"/>
            </p:cNvSpPr>
            <p:nvPr/>
          </p:nvSpPr>
          <p:spPr bwMode="auto">
            <a:xfrm>
              <a:off x="3607" y="2398"/>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Line 417"/>
            <p:cNvSpPr>
              <a:spLocks noChangeShapeType="1"/>
            </p:cNvSpPr>
            <p:nvPr/>
          </p:nvSpPr>
          <p:spPr bwMode="auto">
            <a:xfrm>
              <a:off x="3205" y="2338"/>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5" name="Line 418"/>
            <p:cNvSpPr>
              <a:spLocks noChangeShapeType="1"/>
            </p:cNvSpPr>
            <p:nvPr/>
          </p:nvSpPr>
          <p:spPr bwMode="auto">
            <a:xfrm>
              <a:off x="3415" y="235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6" name="Line 419"/>
            <p:cNvSpPr>
              <a:spLocks noChangeShapeType="1"/>
            </p:cNvSpPr>
            <p:nvPr/>
          </p:nvSpPr>
          <p:spPr bwMode="auto">
            <a:xfrm>
              <a:off x="2671" y="2212"/>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7" name="Line 420"/>
            <p:cNvSpPr>
              <a:spLocks noChangeShapeType="1"/>
            </p:cNvSpPr>
            <p:nvPr/>
          </p:nvSpPr>
          <p:spPr bwMode="auto">
            <a:xfrm>
              <a:off x="3391" y="235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8" name="Freeform 421"/>
            <p:cNvSpPr>
              <a:spLocks/>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9" name="Line 422"/>
            <p:cNvSpPr>
              <a:spLocks noChangeShapeType="1"/>
            </p:cNvSpPr>
            <p:nvPr/>
          </p:nvSpPr>
          <p:spPr bwMode="auto">
            <a:xfrm>
              <a:off x="3685"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0" name="Line 423"/>
            <p:cNvSpPr>
              <a:spLocks noChangeShapeType="1"/>
            </p:cNvSpPr>
            <p:nvPr/>
          </p:nvSpPr>
          <p:spPr bwMode="auto">
            <a:xfrm>
              <a:off x="3697" y="24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1" name="Line 424"/>
            <p:cNvSpPr>
              <a:spLocks noChangeShapeType="1"/>
            </p:cNvSpPr>
            <p:nvPr/>
          </p:nvSpPr>
          <p:spPr bwMode="auto">
            <a:xfrm>
              <a:off x="3715" y="241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Line 425"/>
            <p:cNvSpPr>
              <a:spLocks noChangeShapeType="1"/>
            </p:cNvSpPr>
            <p:nvPr/>
          </p:nvSpPr>
          <p:spPr bwMode="auto">
            <a:xfrm>
              <a:off x="3727" y="24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 name="Line 426"/>
            <p:cNvSpPr>
              <a:spLocks noChangeShapeType="1"/>
            </p:cNvSpPr>
            <p:nvPr/>
          </p:nvSpPr>
          <p:spPr bwMode="auto">
            <a:xfrm>
              <a:off x="3757" y="2416"/>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 name="Line 427"/>
            <p:cNvSpPr>
              <a:spLocks noChangeShapeType="1"/>
            </p:cNvSpPr>
            <p:nvPr/>
          </p:nvSpPr>
          <p:spPr bwMode="auto">
            <a:xfrm>
              <a:off x="3787" y="2416"/>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 name="Line 428"/>
            <p:cNvSpPr>
              <a:spLocks noChangeShapeType="1"/>
            </p:cNvSpPr>
            <p:nvPr/>
          </p:nvSpPr>
          <p:spPr bwMode="auto">
            <a:xfrm>
              <a:off x="3673"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 name="Line 429"/>
            <p:cNvSpPr>
              <a:spLocks noChangeShapeType="1"/>
            </p:cNvSpPr>
            <p:nvPr/>
          </p:nvSpPr>
          <p:spPr bwMode="auto">
            <a:xfrm>
              <a:off x="3667"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 name="Line 430"/>
            <p:cNvSpPr>
              <a:spLocks noChangeShapeType="1"/>
            </p:cNvSpPr>
            <p:nvPr/>
          </p:nvSpPr>
          <p:spPr bwMode="auto">
            <a:xfrm>
              <a:off x="3655"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 name="Line 431"/>
            <p:cNvSpPr>
              <a:spLocks noChangeShapeType="1"/>
            </p:cNvSpPr>
            <p:nvPr/>
          </p:nvSpPr>
          <p:spPr bwMode="auto">
            <a:xfrm>
              <a:off x="3661" y="2404"/>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19" name="Group 432"/>
          <p:cNvGrpSpPr>
            <a:grpSpLocks/>
          </p:cNvGrpSpPr>
          <p:nvPr/>
        </p:nvGrpSpPr>
        <p:grpSpPr bwMode="auto">
          <a:xfrm>
            <a:off x="5318823" y="2268515"/>
            <a:ext cx="3708000" cy="1302724"/>
            <a:chOff x="1966" y="1859"/>
            <a:chExt cx="1824" cy="600"/>
          </a:xfrm>
        </p:grpSpPr>
        <p:sp>
          <p:nvSpPr>
            <p:cNvPr id="520" name="Line 433"/>
            <p:cNvSpPr>
              <a:spLocks noChangeShapeType="1"/>
            </p:cNvSpPr>
            <p:nvPr/>
          </p:nvSpPr>
          <p:spPr bwMode="auto">
            <a:xfrm>
              <a:off x="2110"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 name="Line 434"/>
            <p:cNvSpPr>
              <a:spLocks noChangeShapeType="1"/>
            </p:cNvSpPr>
            <p:nvPr/>
          </p:nvSpPr>
          <p:spPr bwMode="auto">
            <a:xfrm>
              <a:off x="2116"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 name="Line 435"/>
            <p:cNvSpPr>
              <a:spLocks noChangeShapeType="1"/>
            </p:cNvSpPr>
            <p:nvPr/>
          </p:nvSpPr>
          <p:spPr bwMode="auto">
            <a:xfrm>
              <a:off x="2266" y="199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 name="Line 436"/>
            <p:cNvSpPr>
              <a:spLocks noChangeShapeType="1"/>
            </p:cNvSpPr>
            <p:nvPr/>
          </p:nvSpPr>
          <p:spPr bwMode="auto">
            <a:xfrm>
              <a:off x="2500" y="202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 name="Line 437"/>
            <p:cNvSpPr>
              <a:spLocks noChangeShapeType="1"/>
            </p:cNvSpPr>
            <p:nvPr/>
          </p:nvSpPr>
          <p:spPr bwMode="auto">
            <a:xfrm>
              <a:off x="2074"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 name="Line 438"/>
            <p:cNvSpPr>
              <a:spLocks noChangeShapeType="1"/>
            </p:cNvSpPr>
            <p:nvPr/>
          </p:nvSpPr>
          <p:spPr bwMode="auto">
            <a:xfrm>
              <a:off x="2062"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 name="Line 439"/>
            <p:cNvSpPr>
              <a:spLocks noChangeShapeType="1"/>
            </p:cNvSpPr>
            <p:nvPr/>
          </p:nvSpPr>
          <p:spPr bwMode="auto">
            <a:xfrm>
              <a:off x="2134" y="191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 name="Line 440"/>
            <p:cNvSpPr>
              <a:spLocks noChangeShapeType="1"/>
            </p:cNvSpPr>
            <p:nvPr/>
          </p:nvSpPr>
          <p:spPr bwMode="auto">
            <a:xfrm>
              <a:off x="1990" y="185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Line 441"/>
            <p:cNvSpPr>
              <a:spLocks noChangeShapeType="1"/>
            </p:cNvSpPr>
            <p:nvPr/>
          </p:nvSpPr>
          <p:spPr bwMode="auto">
            <a:xfrm>
              <a:off x="2026" y="186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 name="Line 442"/>
            <p:cNvSpPr>
              <a:spLocks noChangeShapeType="1"/>
            </p:cNvSpPr>
            <p:nvPr/>
          </p:nvSpPr>
          <p:spPr bwMode="auto">
            <a:xfrm>
              <a:off x="2440" y="202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 name="Line 443"/>
            <p:cNvSpPr>
              <a:spLocks noChangeShapeType="1"/>
            </p:cNvSpPr>
            <p:nvPr/>
          </p:nvSpPr>
          <p:spPr bwMode="auto">
            <a:xfrm>
              <a:off x="281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 name="Line 444"/>
            <p:cNvSpPr>
              <a:spLocks noChangeShapeType="1"/>
            </p:cNvSpPr>
            <p:nvPr/>
          </p:nvSpPr>
          <p:spPr bwMode="auto">
            <a:xfrm>
              <a:off x="2698" y="205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 name="Line 445"/>
            <p:cNvSpPr>
              <a:spLocks noChangeShapeType="1"/>
            </p:cNvSpPr>
            <p:nvPr/>
          </p:nvSpPr>
          <p:spPr bwMode="auto">
            <a:xfrm>
              <a:off x="2608" y="205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 name="Line 446"/>
            <p:cNvSpPr>
              <a:spLocks noChangeShapeType="1"/>
            </p:cNvSpPr>
            <p:nvPr/>
          </p:nvSpPr>
          <p:spPr bwMode="auto">
            <a:xfrm>
              <a:off x="2728"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 name="Line 447"/>
            <p:cNvSpPr>
              <a:spLocks noChangeShapeType="1"/>
            </p:cNvSpPr>
            <p:nvPr/>
          </p:nvSpPr>
          <p:spPr bwMode="auto">
            <a:xfrm>
              <a:off x="284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 name="Line 448"/>
            <p:cNvSpPr>
              <a:spLocks noChangeShapeType="1"/>
            </p:cNvSpPr>
            <p:nvPr/>
          </p:nvSpPr>
          <p:spPr bwMode="auto">
            <a:xfrm>
              <a:off x="2770"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Line 449"/>
            <p:cNvSpPr>
              <a:spLocks noChangeShapeType="1"/>
            </p:cNvSpPr>
            <p:nvPr/>
          </p:nvSpPr>
          <p:spPr bwMode="auto">
            <a:xfrm>
              <a:off x="2860"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 name="Line 450"/>
            <p:cNvSpPr>
              <a:spLocks noChangeShapeType="1"/>
            </p:cNvSpPr>
            <p:nvPr/>
          </p:nvSpPr>
          <p:spPr bwMode="auto">
            <a:xfrm>
              <a:off x="2836"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 name="Line 451"/>
            <p:cNvSpPr>
              <a:spLocks noChangeShapeType="1"/>
            </p:cNvSpPr>
            <p:nvPr/>
          </p:nvSpPr>
          <p:spPr bwMode="auto">
            <a:xfrm>
              <a:off x="3058"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 name="Line 452"/>
            <p:cNvSpPr>
              <a:spLocks noChangeShapeType="1"/>
            </p:cNvSpPr>
            <p:nvPr/>
          </p:nvSpPr>
          <p:spPr bwMode="auto">
            <a:xfrm>
              <a:off x="310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 name="Line 453"/>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 name="Line 454"/>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 name="Line 455"/>
            <p:cNvSpPr>
              <a:spLocks noChangeShapeType="1"/>
            </p:cNvSpPr>
            <p:nvPr/>
          </p:nvSpPr>
          <p:spPr bwMode="auto">
            <a:xfrm>
              <a:off x="34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 name="Line 456"/>
            <p:cNvSpPr>
              <a:spLocks noChangeShapeType="1"/>
            </p:cNvSpPr>
            <p:nvPr/>
          </p:nvSpPr>
          <p:spPr bwMode="auto">
            <a:xfrm>
              <a:off x="34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Line 457"/>
            <p:cNvSpPr>
              <a:spLocks noChangeShapeType="1"/>
            </p:cNvSpPr>
            <p:nvPr/>
          </p:nvSpPr>
          <p:spPr bwMode="auto">
            <a:xfrm>
              <a:off x="340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 name="Line 458"/>
            <p:cNvSpPr>
              <a:spLocks noChangeShapeType="1"/>
            </p:cNvSpPr>
            <p:nvPr/>
          </p:nvSpPr>
          <p:spPr bwMode="auto">
            <a:xfrm>
              <a:off x="34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 name="Line 459"/>
            <p:cNvSpPr>
              <a:spLocks noChangeShapeType="1"/>
            </p:cNvSpPr>
            <p:nvPr/>
          </p:nvSpPr>
          <p:spPr bwMode="auto">
            <a:xfrm>
              <a:off x="33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 name="Line 460"/>
            <p:cNvSpPr>
              <a:spLocks noChangeShapeType="1"/>
            </p:cNvSpPr>
            <p:nvPr/>
          </p:nvSpPr>
          <p:spPr bwMode="auto">
            <a:xfrm>
              <a:off x="330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 name="Line 461"/>
            <p:cNvSpPr>
              <a:spLocks noChangeShapeType="1"/>
            </p:cNvSpPr>
            <p:nvPr/>
          </p:nvSpPr>
          <p:spPr bwMode="auto">
            <a:xfrm>
              <a:off x="329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 name="Line 462"/>
            <p:cNvSpPr>
              <a:spLocks noChangeShapeType="1"/>
            </p:cNvSpPr>
            <p:nvPr/>
          </p:nvSpPr>
          <p:spPr bwMode="auto">
            <a:xfrm>
              <a:off x="329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 name="Line 463"/>
            <p:cNvSpPr>
              <a:spLocks noChangeShapeType="1"/>
            </p:cNvSpPr>
            <p:nvPr/>
          </p:nvSpPr>
          <p:spPr bwMode="auto">
            <a:xfrm>
              <a:off x="2890"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 name="Line 464"/>
            <p:cNvSpPr>
              <a:spLocks noChangeShapeType="1"/>
            </p:cNvSpPr>
            <p:nvPr/>
          </p:nvSpPr>
          <p:spPr bwMode="auto">
            <a:xfrm>
              <a:off x="288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Line 465"/>
            <p:cNvSpPr>
              <a:spLocks noChangeShapeType="1"/>
            </p:cNvSpPr>
            <p:nvPr/>
          </p:nvSpPr>
          <p:spPr bwMode="auto">
            <a:xfrm>
              <a:off x="2866"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 name="Line 466"/>
            <p:cNvSpPr>
              <a:spLocks noChangeShapeType="1"/>
            </p:cNvSpPr>
            <p:nvPr/>
          </p:nvSpPr>
          <p:spPr bwMode="auto">
            <a:xfrm>
              <a:off x="2878"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 name="Line 467"/>
            <p:cNvSpPr>
              <a:spLocks noChangeShapeType="1"/>
            </p:cNvSpPr>
            <p:nvPr/>
          </p:nvSpPr>
          <p:spPr bwMode="auto">
            <a:xfrm>
              <a:off x="353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 name="Line 468"/>
            <p:cNvSpPr>
              <a:spLocks noChangeShapeType="1"/>
            </p:cNvSpPr>
            <p:nvPr/>
          </p:nvSpPr>
          <p:spPr bwMode="auto">
            <a:xfrm>
              <a:off x="355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 name="Line 469"/>
            <p:cNvSpPr>
              <a:spLocks noChangeShapeType="1"/>
            </p:cNvSpPr>
            <p:nvPr/>
          </p:nvSpPr>
          <p:spPr bwMode="auto">
            <a:xfrm>
              <a:off x="36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 name="Line 470"/>
            <p:cNvSpPr>
              <a:spLocks noChangeShapeType="1"/>
            </p:cNvSpPr>
            <p:nvPr/>
          </p:nvSpPr>
          <p:spPr bwMode="auto">
            <a:xfrm>
              <a:off x="356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 name="Line 471"/>
            <p:cNvSpPr>
              <a:spLocks noChangeShapeType="1"/>
            </p:cNvSpPr>
            <p:nvPr/>
          </p:nvSpPr>
          <p:spPr bwMode="auto">
            <a:xfrm>
              <a:off x="337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 name="Line 472"/>
            <p:cNvSpPr>
              <a:spLocks noChangeShapeType="1"/>
            </p:cNvSpPr>
            <p:nvPr/>
          </p:nvSpPr>
          <p:spPr bwMode="auto">
            <a:xfrm>
              <a:off x="336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 name="Line 473"/>
            <p:cNvSpPr>
              <a:spLocks noChangeShapeType="1"/>
            </p:cNvSpPr>
            <p:nvPr/>
          </p:nvSpPr>
          <p:spPr bwMode="auto">
            <a:xfrm>
              <a:off x="335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 name="Line 474"/>
            <p:cNvSpPr>
              <a:spLocks noChangeShapeType="1"/>
            </p:cNvSpPr>
            <p:nvPr/>
          </p:nvSpPr>
          <p:spPr bwMode="auto">
            <a:xfrm>
              <a:off x="335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 name="Line 475"/>
            <p:cNvSpPr>
              <a:spLocks noChangeShapeType="1"/>
            </p:cNvSpPr>
            <p:nvPr/>
          </p:nvSpPr>
          <p:spPr bwMode="auto">
            <a:xfrm>
              <a:off x="327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 name="Line 476"/>
            <p:cNvSpPr>
              <a:spLocks noChangeShapeType="1"/>
            </p:cNvSpPr>
            <p:nvPr/>
          </p:nvSpPr>
          <p:spPr bwMode="auto">
            <a:xfrm>
              <a:off x="313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 name="Line 477"/>
            <p:cNvSpPr>
              <a:spLocks noChangeShapeType="1"/>
            </p:cNvSpPr>
            <p:nvPr/>
          </p:nvSpPr>
          <p:spPr bwMode="auto">
            <a:xfrm>
              <a:off x="319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 name="Line 478"/>
            <p:cNvSpPr>
              <a:spLocks noChangeShapeType="1"/>
            </p:cNvSpPr>
            <p:nvPr/>
          </p:nvSpPr>
          <p:spPr bwMode="auto">
            <a:xfrm>
              <a:off x="2998" y="210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 name="Line 479"/>
            <p:cNvSpPr>
              <a:spLocks noChangeShapeType="1"/>
            </p:cNvSpPr>
            <p:nvPr/>
          </p:nvSpPr>
          <p:spPr bwMode="auto">
            <a:xfrm>
              <a:off x="316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 name="Line 480"/>
            <p:cNvSpPr>
              <a:spLocks noChangeShapeType="1"/>
            </p:cNvSpPr>
            <p:nvPr/>
          </p:nvSpPr>
          <p:spPr bwMode="auto">
            <a:xfrm>
              <a:off x="3214"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 name="Line 481"/>
            <p:cNvSpPr>
              <a:spLocks noChangeShapeType="1"/>
            </p:cNvSpPr>
            <p:nvPr/>
          </p:nvSpPr>
          <p:spPr bwMode="auto">
            <a:xfrm>
              <a:off x="3022" y="211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 name="Line 482"/>
            <p:cNvSpPr>
              <a:spLocks noChangeShapeType="1"/>
            </p:cNvSpPr>
            <p:nvPr/>
          </p:nvSpPr>
          <p:spPr bwMode="auto">
            <a:xfrm>
              <a:off x="304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 name="Line 483"/>
            <p:cNvSpPr>
              <a:spLocks noChangeShapeType="1"/>
            </p:cNvSpPr>
            <p:nvPr/>
          </p:nvSpPr>
          <p:spPr bwMode="auto">
            <a:xfrm>
              <a:off x="2968" y="209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 name="Line 484"/>
            <p:cNvSpPr>
              <a:spLocks noChangeShapeType="1"/>
            </p:cNvSpPr>
            <p:nvPr/>
          </p:nvSpPr>
          <p:spPr bwMode="auto">
            <a:xfrm>
              <a:off x="294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 name="Line 485"/>
            <p:cNvSpPr>
              <a:spLocks noChangeShapeType="1"/>
            </p:cNvSpPr>
            <p:nvPr/>
          </p:nvSpPr>
          <p:spPr bwMode="auto">
            <a:xfrm>
              <a:off x="317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 name="Line 486"/>
            <p:cNvSpPr>
              <a:spLocks noChangeShapeType="1"/>
            </p:cNvSpPr>
            <p:nvPr/>
          </p:nvSpPr>
          <p:spPr bwMode="auto">
            <a:xfrm>
              <a:off x="323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 name="Line 487"/>
            <p:cNvSpPr>
              <a:spLocks noChangeShapeType="1"/>
            </p:cNvSpPr>
            <p:nvPr/>
          </p:nvSpPr>
          <p:spPr bwMode="auto">
            <a:xfrm>
              <a:off x="2908"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 name="Line 488"/>
            <p:cNvSpPr>
              <a:spLocks noChangeShapeType="1"/>
            </p:cNvSpPr>
            <p:nvPr/>
          </p:nvSpPr>
          <p:spPr bwMode="auto">
            <a:xfrm>
              <a:off x="347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 name="Line 489"/>
            <p:cNvSpPr>
              <a:spLocks noChangeShapeType="1"/>
            </p:cNvSpPr>
            <p:nvPr/>
          </p:nvSpPr>
          <p:spPr bwMode="auto">
            <a:xfrm>
              <a:off x="349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 name="Line 490"/>
            <p:cNvSpPr>
              <a:spLocks noChangeShapeType="1"/>
            </p:cNvSpPr>
            <p:nvPr/>
          </p:nvSpPr>
          <p:spPr bwMode="auto">
            <a:xfrm>
              <a:off x="350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 name="Line 491"/>
            <p:cNvSpPr>
              <a:spLocks noChangeShapeType="1"/>
            </p:cNvSpPr>
            <p:nvPr/>
          </p:nvSpPr>
          <p:spPr bwMode="auto">
            <a:xfrm>
              <a:off x="352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 name="Line 492"/>
            <p:cNvSpPr>
              <a:spLocks noChangeShapeType="1"/>
            </p:cNvSpPr>
            <p:nvPr/>
          </p:nvSpPr>
          <p:spPr bwMode="auto">
            <a:xfrm>
              <a:off x="31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 name="Line 493"/>
            <p:cNvSpPr>
              <a:spLocks noChangeShapeType="1"/>
            </p:cNvSpPr>
            <p:nvPr/>
          </p:nvSpPr>
          <p:spPr bwMode="auto">
            <a:xfrm>
              <a:off x="322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 name="Line 494"/>
            <p:cNvSpPr>
              <a:spLocks noChangeShapeType="1"/>
            </p:cNvSpPr>
            <p:nvPr/>
          </p:nvSpPr>
          <p:spPr bwMode="auto">
            <a:xfrm>
              <a:off x="2992"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 name="Line 495"/>
            <p:cNvSpPr>
              <a:spLocks noChangeShapeType="1"/>
            </p:cNvSpPr>
            <p:nvPr/>
          </p:nvSpPr>
          <p:spPr bwMode="auto">
            <a:xfrm>
              <a:off x="31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 name="Line 496"/>
            <p:cNvSpPr>
              <a:spLocks noChangeShapeType="1"/>
            </p:cNvSpPr>
            <p:nvPr/>
          </p:nvSpPr>
          <p:spPr bwMode="auto">
            <a:xfrm>
              <a:off x="320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 name="Line 497"/>
            <p:cNvSpPr>
              <a:spLocks noChangeShapeType="1"/>
            </p:cNvSpPr>
            <p:nvPr/>
          </p:nvSpPr>
          <p:spPr bwMode="auto">
            <a:xfrm>
              <a:off x="3790" y="24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 name="Line 498"/>
            <p:cNvSpPr>
              <a:spLocks noChangeShapeType="1"/>
            </p:cNvSpPr>
            <p:nvPr/>
          </p:nvSpPr>
          <p:spPr bwMode="auto">
            <a:xfrm>
              <a:off x="3694" y="21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 name="Line 499"/>
            <p:cNvSpPr>
              <a:spLocks noChangeShapeType="1"/>
            </p:cNvSpPr>
            <p:nvPr/>
          </p:nvSpPr>
          <p:spPr bwMode="auto">
            <a:xfrm>
              <a:off x="37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 name="Line 500"/>
            <p:cNvSpPr>
              <a:spLocks noChangeShapeType="1"/>
            </p:cNvSpPr>
            <p:nvPr/>
          </p:nvSpPr>
          <p:spPr bwMode="auto">
            <a:xfrm>
              <a:off x="3736"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 name="Line 501"/>
            <p:cNvSpPr>
              <a:spLocks noChangeShapeType="1"/>
            </p:cNvSpPr>
            <p:nvPr/>
          </p:nvSpPr>
          <p:spPr bwMode="auto">
            <a:xfrm>
              <a:off x="372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 name="Line 502"/>
            <p:cNvSpPr>
              <a:spLocks noChangeShapeType="1"/>
            </p:cNvSpPr>
            <p:nvPr/>
          </p:nvSpPr>
          <p:spPr bwMode="auto">
            <a:xfrm>
              <a:off x="373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 name="Freeform 503"/>
            <p:cNvSpPr>
              <a:spLocks/>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91" name="TextBox 590"/>
          <p:cNvSpPr txBox="1"/>
          <p:nvPr/>
        </p:nvSpPr>
        <p:spPr>
          <a:xfrm>
            <a:off x="301606" y="5160104"/>
            <a:ext cx="268016" cy="230832"/>
          </a:xfrm>
          <a:prstGeom prst="rect">
            <a:avLst/>
          </a:prstGeom>
          <a:noFill/>
        </p:spPr>
        <p:txBody>
          <a:bodyPr wrap="none" rtlCol="0">
            <a:spAutoFit/>
          </a:bodyPr>
          <a:lstStyle/>
          <a:p>
            <a:pPr algn="ctr" fontAlgn="base">
              <a:spcBef>
                <a:spcPct val="0"/>
              </a:spcBef>
              <a:spcAft>
                <a:spcPct val="0"/>
              </a:spcAft>
            </a:pPr>
            <a:r>
              <a:rPr lang="fr-FR" sz="900" dirty="0" smtClean="0">
                <a:cs typeface="Arial" panose="020B0604020202020204" pitchFamily="34" charset="0"/>
              </a:rPr>
              <a:t>N</a:t>
            </a:r>
            <a:endParaRPr lang="fr-FR" sz="900" dirty="0">
              <a:cs typeface="Arial" panose="020B0604020202020204" pitchFamily="34" charset="0"/>
            </a:endParaRPr>
          </a:p>
        </p:txBody>
      </p:sp>
      <p:sp>
        <p:nvSpPr>
          <p:cNvPr id="592" name="TextBox 591"/>
          <p:cNvSpPr txBox="1"/>
          <p:nvPr/>
        </p:nvSpPr>
        <p:spPr>
          <a:xfrm>
            <a:off x="4898487" y="5160104"/>
            <a:ext cx="268016" cy="230832"/>
          </a:xfrm>
          <a:prstGeom prst="rect">
            <a:avLst/>
          </a:prstGeom>
          <a:noFill/>
        </p:spPr>
        <p:txBody>
          <a:bodyPr wrap="none" rtlCol="0">
            <a:spAutoFit/>
          </a:bodyPr>
          <a:lstStyle/>
          <a:p>
            <a:pPr algn="ctr" fontAlgn="base">
              <a:spcBef>
                <a:spcPct val="0"/>
              </a:spcBef>
              <a:spcAft>
                <a:spcPct val="0"/>
              </a:spcAft>
            </a:pPr>
            <a:r>
              <a:rPr lang="fr-FR" sz="900" dirty="0" smtClean="0">
                <a:cs typeface="Arial" panose="020B0604020202020204" pitchFamily="34" charset="0"/>
              </a:rPr>
              <a:t>N</a:t>
            </a:r>
            <a:endParaRPr lang="fr-FR" sz="900" dirty="0">
              <a:cs typeface="Arial" panose="020B0604020202020204" pitchFamily="34" charset="0"/>
            </a:endParaRPr>
          </a:p>
        </p:txBody>
      </p:sp>
    </p:spTree>
    <p:extLst>
      <p:ext uri="{BB962C8B-B14F-4D97-AF65-F5344CB8AC3E}">
        <p14:creationId xmlns:p14="http://schemas.microsoft.com/office/powerpoint/2010/main" val="3067883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66: MSI-GC-01: méta-analyse des données individuelles d’instabilité microsatellitaire (IMS) des patients avec cancer de l’estomac inclus dans quatre essais randomisés contrôlés – </a:t>
            </a:r>
            <a:r>
              <a:rPr lang="fr-FR" dirty="0" err="1" smtClean="0"/>
              <a:t>Pietrantonio</a:t>
            </a:r>
            <a:r>
              <a:rPr lang="fr-FR" dirty="0" smtClean="0"/>
              <a:t> F,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Pietrantonio F, et al, J Clin Oncol 2019;37(Suppl):Abstr 66</a:t>
            </a:r>
            <a:endParaRPr lang="fr-FR"/>
          </a:p>
        </p:txBody>
      </p:sp>
      <p:sp>
        <p:nvSpPr>
          <p:cNvPr id="11" name="TextBox 10"/>
          <p:cNvSpPr txBox="1"/>
          <p:nvPr/>
        </p:nvSpPr>
        <p:spPr>
          <a:xfrm>
            <a:off x="909292" y="3280406"/>
            <a:ext cx="402674" cy="215444"/>
          </a:xfrm>
          <a:prstGeom prst="rect">
            <a:avLst/>
          </a:prstGeom>
          <a:noFill/>
        </p:spPr>
        <p:txBody>
          <a:bodyPr wrap="none" rtlCol="0">
            <a:spAutoFit/>
          </a:bodyPr>
          <a:lstStyle/>
          <a:p>
            <a:pPr algn="ctr" fontAlgn="base">
              <a:spcBef>
                <a:spcPct val="0"/>
              </a:spcBef>
              <a:spcAft>
                <a:spcPct val="0"/>
              </a:spcAft>
            </a:pPr>
            <a:r>
              <a:rPr lang="fr-FR" sz="800" smtClean="0">
                <a:solidFill>
                  <a:srgbClr val="363636"/>
                </a:solidFill>
              </a:rPr>
              <a:t>Mois</a:t>
            </a:r>
            <a:endParaRPr lang="fr-FR" sz="800">
              <a:solidFill>
                <a:srgbClr val="363636"/>
              </a:solidFill>
            </a:endParaRPr>
          </a:p>
        </p:txBody>
      </p:sp>
      <p:sp>
        <p:nvSpPr>
          <p:cNvPr id="12" name="TextBox 11"/>
          <p:cNvSpPr txBox="1"/>
          <p:nvPr/>
        </p:nvSpPr>
        <p:spPr>
          <a:xfrm>
            <a:off x="1335181" y="3288420"/>
            <a:ext cx="540534" cy="707886"/>
          </a:xfrm>
          <a:prstGeom prst="rect">
            <a:avLst/>
          </a:prstGeom>
          <a:noFill/>
        </p:spPr>
        <p:txBody>
          <a:bodyPr wrap="none" rtlCol="0" anchor="t" anchorCtr="0">
            <a:spAutoFit/>
          </a:bodyPr>
          <a:lstStyle/>
          <a:p>
            <a:pPr algn="ctr"/>
            <a:r>
              <a:rPr lang="fr-FR" sz="800" smtClean="0"/>
              <a:t>0</a:t>
            </a:r>
          </a:p>
          <a:p>
            <a:pPr algn="ctr"/>
            <a:r>
              <a:rPr lang="fr-FR" sz="800" smtClean="0">
                <a:solidFill>
                  <a:srgbClr val="F7899A"/>
                </a:solidFill>
              </a:rPr>
              <a:t>33(0)</a:t>
            </a:r>
          </a:p>
          <a:p>
            <a:pPr algn="ctr"/>
            <a:r>
              <a:rPr lang="fr-FR" sz="800" smtClean="0">
                <a:solidFill>
                  <a:srgbClr val="B60D27"/>
                </a:solidFill>
              </a:rPr>
              <a:t>88(0)</a:t>
            </a:r>
          </a:p>
          <a:p>
            <a:pPr algn="ctr"/>
            <a:r>
              <a:rPr lang="fr-FR" sz="800" smtClean="0">
                <a:solidFill>
                  <a:schemeClr val="bg2"/>
                </a:solidFill>
              </a:rPr>
              <a:t>422(0)</a:t>
            </a:r>
          </a:p>
          <a:p>
            <a:pPr algn="ctr"/>
            <a:r>
              <a:rPr lang="fr-FR" sz="800" smtClean="0"/>
              <a:t>1013(0)</a:t>
            </a:r>
            <a:endParaRPr lang="fr-FR" sz="800"/>
          </a:p>
        </p:txBody>
      </p:sp>
      <p:sp>
        <p:nvSpPr>
          <p:cNvPr id="13" name="TextBox 12"/>
          <p:cNvSpPr txBox="1"/>
          <p:nvPr/>
        </p:nvSpPr>
        <p:spPr>
          <a:xfrm>
            <a:off x="0" y="3401284"/>
            <a:ext cx="1476667" cy="584776"/>
          </a:xfrm>
          <a:prstGeom prst="rect">
            <a:avLst/>
          </a:prstGeom>
          <a:noFill/>
        </p:spPr>
        <p:txBody>
          <a:bodyPr wrap="square" rtlCol="0">
            <a:spAutoFit/>
          </a:bodyPr>
          <a:lstStyle/>
          <a:p>
            <a:pPr algn="r"/>
            <a:r>
              <a:rPr lang="fr-FR" sz="800" dirty="0">
                <a:solidFill>
                  <a:schemeClr val="accent3">
                    <a:lumMod val="40000"/>
                    <a:lumOff val="60000"/>
                  </a:schemeClr>
                </a:solidFill>
              </a:rPr>
              <a:t>IMS élevée, chirurgie seule</a:t>
            </a:r>
          </a:p>
          <a:p>
            <a:pPr algn="r"/>
            <a:r>
              <a:rPr lang="fr-FR" sz="800" dirty="0">
                <a:solidFill>
                  <a:schemeClr val="accent3"/>
                </a:solidFill>
              </a:rPr>
              <a:t>IMS élevée, chimio</a:t>
            </a:r>
          </a:p>
          <a:p>
            <a:pPr algn="r"/>
            <a:r>
              <a:rPr lang="fr-FR" sz="800" dirty="0">
                <a:solidFill>
                  <a:schemeClr val="bg2"/>
                </a:solidFill>
              </a:rPr>
              <a:t>MSS/IMS basse, </a:t>
            </a:r>
            <a:r>
              <a:rPr lang="fr-FR" sz="800" dirty="0" err="1" smtClean="0">
                <a:solidFill>
                  <a:schemeClr val="bg2"/>
                </a:solidFill>
              </a:rPr>
              <a:t>chir</a:t>
            </a:r>
            <a:r>
              <a:rPr lang="fr-FR" sz="800" dirty="0" smtClean="0">
                <a:solidFill>
                  <a:schemeClr val="bg2"/>
                </a:solidFill>
              </a:rPr>
              <a:t> </a:t>
            </a:r>
            <a:r>
              <a:rPr lang="fr-FR" sz="800" dirty="0">
                <a:solidFill>
                  <a:schemeClr val="bg2"/>
                </a:solidFill>
              </a:rPr>
              <a:t>seule</a:t>
            </a:r>
          </a:p>
          <a:p>
            <a:pPr algn="r"/>
            <a:r>
              <a:rPr lang="fr-FR" sz="800" dirty="0"/>
              <a:t>MSS/IMS basse, </a:t>
            </a:r>
            <a:r>
              <a:rPr lang="fr-FR" sz="800" dirty="0" smtClean="0"/>
              <a:t>chimio</a:t>
            </a:r>
            <a:endParaRPr lang="fr-FR" sz="800" dirty="0"/>
          </a:p>
        </p:txBody>
      </p:sp>
      <p:sp>
        <p:nvSpPr>
          <p:cNvPr id="14" name="Freeform 13"/>
          <p:cNvSpPr>
            <a:spLocks/>
          </p:cNvSpPr>
          <p:nvPr/>
        </p:nvSpPr>
        <p:spPr bwMode="auto">
          <a:xfrm>
            <a:off x="1453401"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15" name="Line 6"/>
          <p:cNvSpPr>
            <a:spLocks noChangeShapeType="1"/>
          </p:cNvSpPr>
          <p:nvPr/>
        </p:nvSpPr>
        <p:spPr bwMode="auto">
          <a:xfrm>
            <a:off x="1381416"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16" name="Line 7"/>
          <p:cNvSpPr>
            <a:spLocks noChangeShapeType="1"/>
          </p:cNvSpPr>
          <p:nvPr/>
        </p:nvSpPr>
        <p:spPr bwMode="auto">
          <a:xfrm>
            <a:off x="1381416"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17" name="Line 8"/>
          <p:cNvSpPr>
            <a:spLocks noChangeShapeType="1"/>
          </p:cNvSpPr>
          <p:nvPr/>
        </p:nvSpPr>
        <p:spPr bwMode="auto">
          <a:xfrm>
            <a:off x="1381416"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18" name="Line 9"/>
          <p:cNvSpPr>
            <a:spLocks noChangeShapeType="1"/>
          </p:cNvSpPr>
          <p:nvPr/>
        </p:nvSpPr>
        <p:spPr bwMode="auto">
          <a:xfrm>
            <a:off x="1381416"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19" name="Line 10"/>
          <p:cNvSpPr>
            <a:spLocks noChangeShapeType="1"/>
          </p:cNvSpPr>
          <p:nvPr/>
        </p:nvSpPr>
        <p:spPr bwMode="auto">
          <a:xfrm>
            <a:off x="1381416"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0" name="Line 18"/>
          <p:cNvSpPr>
            <a:spLocks noChangeShapeType="1"/>
          </p:cNvSpPr>
          <p:nvPr/>
        </p:nvSpPr>
        <p:spPr bwMode="auto">
          <a:xfrm>
            <a:off x="4029259"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1" name="Line 19"/>
          <p:cNvSpPr>
            <a:spLocks noChangeShapeType="1"/>
          </p:cNvSpPr>
          <p:nvPr/>
        </p:nvSpPr>
        <p:spPr bwMode="auto">
          <a:xfrm>
            <a:off x="322362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2" name="Line 20"/>
          <p:cNvSpPr>
            <a:spLocks noChangeShapeType="1"/>
          </p:cNvSpPr>
          <p:nvPr/>
        </p:nvSpPr>
        <p:spPr bwMode="auto">
          <a:xfrm>
            <a:off x="24199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3" name="Line 21"/>
          <p:cNvSpPr>
            <a:spLocks noChangeShapeType="1"/>
          </p:cNvSpPr>
          <p:nvPr/>
        </p:nvSpPr>
        <p:spPr bwMode="auto">
          <a:xfrm>
            <a:off x="160649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4" name="Line 18"/>
          <p:cNvSpPr>
            <a:spLocks noChangeShapeType="1"/>
          </p:cNvSpPr>
          <p:nvPr/>
        </p:nvSpPr>
        <p:spPr bwMode="auto">
          <a:xfrm>
            <a:off x="4421505"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5" name="Line 19"/>
          <p:cNvSpPr>
            <a:spLocks noChangeShapeType="1"/>
          </p:cNvSpPr>
          <p:nvPr/>
        </p:nvSpPr>
        <p:spPr bwMode="auto">
          <a:xfrm>
            <a:off x="362994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6" name="Line 20"/>
          <p:cNvSpPr>
            <a:spLocks noChangeShapeType="1"/>
          </p:cNvSpPr>
          <p:nvPr/>
        </p:nvSpPr>
        <p:spPr bwMode="auto">
          <a:xfrm>
            <a:off x="28086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7" name="Line 21"/>
          <p:cNvSpPr>
            <a:spLocks noChangeShapeType="1"/>
          </p:cNvSpPr>
          <p:nvPr/>
        </p:nvSpPr>
        <p:spPr bwMode="auto">
          <a:xfrm>
            <a:off x="2011097"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28" name="TextBox 27"/>
          <p:cNvSpPr txBox="1"/>
          <p:nvPr/>
        </p:nvSpPr>
        <p:spPr>
          <a:xfrm rot="16200000">
            <a:off x="451062" y="2342777"/>
            <a:ext cx="1133644" cy="215444"/>
          </a:xfrm>
          <a:prstGeom prst="rect">
            <a:avLst/>
          </a:prstGeom>
          <a:noFill/>
        </p:spPr>
        <p:txBody>
          <a:bodyPr wrap="none" rtlCol="0">
            <a:spAutoFit/>
          </a:bodyPr>
          <a:lstStyle/>
          <a:p>
            <a:pPr algn="ctr" fontAlgn="base">
              <a:spcBef>
                <a:spcPct val="0"/>
              </a:spcBef>
              <a:spcAft>
                <a:spcPct val="0"/>
              </a:spcAft>
            </a:pPr>
            <a:r>
              <a:rPr lang="fr-FR" sz="800" dirty="0" smtClean="0"/>
              <a:t>Survie sans maladie</a:t>
            </a:r>
            <a:endParaRPr lang="fr-FR" sz="800" dirty="0"/>
          </a:p>
        </p:txBody>
      </p:sp>
      <p:sp>
        <p:nvSpPr>
          <p:cNvPr id="29" name="TextBox 28"/>
          <p:cNvSpPr txBox="1"/>
          <p:nvPr/>
        </p:nvSpPr>
        <p:spPr>
          <a:xfrm>
            <a:off x="1141899" y="1526737"/>
            <a:ext cx="327283" cy="215444"/>
          </a:xfrm>
          <a:prstGeom prst="rect">
            <a:avLst/>
          </a:prstGeom>
          <a:noFill/>
        </p:spPr>
        <p:txBody>
          <a:bodyPr wrap="none" rtlCol="0" anchor="ctr" anchorCtr="0">
            <a:spAutoFit/>
          </a:bodyPr>
          <a:lstStyle/>
          <a:p>
            <a:pPr algn="r"/>
            <a:r>
              <a:rPr lang="fr-FR" sz="800" smtClean="0"/>
              <a:t>1,0</a:t>
            </a:r>
            <a:endParaRPr lang="fr-FR" sz="800"/>
          </a:p>
        </p:txBody>
      </p:sp>
      <p:sp>
        <p:nvSpPr>
          <p:cNvPr id="30" name="TextBox 29"/>
          <p:cNvSpPr txBox="1"/>
          <p:nvPr/>
        </p:nvSpPr>
        <p:spPr>
          <a:xfrm>
            <a:off x="1141899" y="1851806"/>
            <a:ext cx="327283" cy="215444"/>
          </a:xfrm>
          <a:prstGeom prst="rect">
            <a:avLst/>
          </a:prstGeom>
          <a:noFill/>
        </p:spPr>
        <p:txBody>
          <a:bodyPr wrap="none" rtlCol="0" anchor="ctr" anchorCtr="0">
            <a:spAutoFit/>
          </a:bodyPr>
          <a:lstStyle/>
          <a:p>
            <a:pPr algn="r"/>
            <a:r>
              <a:rPr lang="fr-FR" sz="800" smtClean="0"/>
              <a:t>0,8</a:t>
            </a:r>
            <a:endParaRPr lang="fr-FR" sz="800"/>
          </a:p>
        </p:txBody>
      </p:sp>
      <p:sp>
        <p:nvSpPr>
          <p:cNvPr id="31" name="TextBox 30"/>
          <p:cNvSpPr txBox="1"/>
          <p:nvPr/>
        </p:nvSpPr>
        <p:spPr>
          <a:xfrm>
            <a:off x="1141899" y="2175521"/>
            <a:ext cx="327283" cy="215444"/>
          </a:xfrm>
          <a:prstGeom prst="rect">
            <a:avLst/>
          </a:prstGeom>
          <a:noFill/>
        </p:spPr>
        <p:txBody>
          <a:bodyPr wrap="none" rtlCol="0" anchor="ctr" anchorCtr="0">
            <a:spAutoFit/>
          </a:bodyPr>
          <a:lstStyle/>
          <a:p>
            <a:pPr algn="r"/>
            <a:r>
              <a:rPr lang="fr-FR" sz="800" smtClean="0"/>
              <a:t>0,6</a:t>
            </a:r>
            <a:endParaRPr lang="fr-FR" sz="800"/>
          </a:p>
        </p:txBody>
      </p:sp>
      <p:sp>
        <p:nvSpPr>
          <p:cNvPr id="32" name="TextBox 31"/>
          <p:cNvSpPr txBox="1"/>
          <p:nvPr/>
        </p:nvSpPr>
        <p:spPr>
          <a:xfrm>
            <a:off x="1141899" y="2499236"/>
            <a:ext cx="327283" cy="215444"/>
          </a:xfrm>
          <a:prstGeom prst="rect">
            <a:avLst/>
          </a:prstGeom>
          <a:noFill/>
        </p:spPr>
        <p:txBody>
          <a:bodyPr wrap="none" rtlCol="0" anchor="ctr" anchorCtr="0">
            <a:spAutoFit/>
          </a:bodyPr>
          <a:lstStyle/>
          <a:p>
            <a:pPr algn="r"/>
            <a:r>
              <a:rPr lang="fr-FR" sz="800" smtClean="0"/>
              <a:t>0,4</a:t>
            </a:r>
            <a:endParaRPr lang="fr-FR" sz="800"/>
          </a:p>
        </p:txBody>
      </p:sp>
      <p:sp>
        <p:nvSpPr>
          <p:cNvPr id="33" name="TextBox 32"/>
          <p:cNvSpPr txBox="1"/>
          <p:nvPr/>
        </p:nvSpPr>
        <p:spPr>
          <a:xfrm>
            <a:off x="1141899" y="2822950"/>
            <a:ext cx="327283" cy="215444"/>
          </a:xfrm>
          <a:prstGeom prst="rect">
            <a:avLst/>
          </a:prstGeom>
          <a:noFill/>
        </p:spPr>
        <p:txBody>
          <a:bodyPr wrap="none" rtlCol="0" anchor="ctr" anchorCtr="0">
            <a:spAutoFit/>
          </a:bodyPr>
          <a:lstStyle/>
          <a:p>
            <a:pPr algn="r"/>
            <a:r>
              <a:rPr lang="fr-FR" sz="800" smtClean="0"/>
              <a:t>0,2</a:t>
            </a:r>
            <a:endParaRPr lang="fr-FR" sz="800"/>
          </a:p>
        </p:txBody>
      </p:sp>
      <p:sp>
        <p:nvSpPr>
          <p:cNvPr id="34" name="TextBox 33"/>
          <p:cNvSpPr txBox="1"/>
          <p:nvPr/>
        </p:nvSpPr>
        <p:spPr>
          <a:xfrm>
            <a:off x="1227461" y="3147059"/>
            <a:ext cx="241723" cy="215444"/>
          </a:xfrm>
          <a:prstGeom prst="rect">
            <a:avLst/>
          </a:prstGeom>
          <a:noFill/>
        </p:spPr>
        <p:txBody>
          <a:bodyPr wrap="none" rtlCol="0" anchor="ctr" anchorCtr="0">
            <a:spAutoFit/>
          </a:bodyPr>
          <a:lstStyle/>
          <a:p>
            <a:pPr algn="r"/>
            <a:r>
              <a:rPr lang="fr-FR" sz="800" smtClean="0"/>
              <a:t>0</a:t>
            </a:r>
            <a:endParaRPr lang="fr-FR" sz="800"/>
          </a:p>
        </p:txBody>
      </p:sp>
      <p:sp>
        <p:nvSpPr>
          <p:cNvPr id="35" name="Line 10"/>
          <p:cNvSpPr>
            <a:spLocks noChangeShapeType="1"/>
          </p:cNvSpPr>
          <p:nvPr/>
        </p:nvSpPr>
        <p:spPr bwMode="auto">
          <a:xfrm>
            <a:off x="1369943"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 name="TextBox 35"/>
          <p:cNvSpPr txBox="1"/>
          <p:nvPr/>
        </p:nvSpPr>
        <p:spPr>
          <a:xfrm>
            <a:off x="2085342" y="2665040"/>
            <a:ext cx="1646605" cy="584776"/>
          </a:xfrm>
          <a:prstGeom prst="rect">
            <a:avLst/>
          </a:prstGeom>
          <a:noFill/>
        </p:spPr>
        <p:txBody>
          <a:bodyPr wrap="none" rtlCol="0">
            <a:spAutoFit/>
          </a:bodyPr>
          <a:lstStyle/>
          <a:p>
            <a:r>
              <a:rPr lang="fr-FR" sz="800" dirty="0" smtClean="0">
                <a:solidFill>
                  <a:schemeClr val="accent3">
                    <a:lumMod val="40000"/>
                    <a:lumOff val="60000"/>
                  </a:schemeClr>
                </a:solidFill>
              </a:rPr>
              <a:t>IMS élevée, chirurgie seule</a:t>
            </a:r>
          </a:p>
          <a:p>
            <a:r>
              <a:rPr lang="fr-FR" sz="800" dirty="0" smtClean="0">
                <a:solidFill>
                  <a:schemeClr val="accent3"/>
                </a:solidFill>
              </a:rPr>
              <a:t>IMS élevée, chimio</a:t>
            </a:r>
          </a:p>
          <a:p>
            <a:r>
              <a:rPr lang="fr-FR" sz="800" dirty="0" smtClean="0">
                <a:solidFill>
                  <a:schemeClr val="bg2"/>
                </a:solidFill>
              </a:rPr>
              <a:t>MSS/IMS basse, chirurgie seule</a:t>
            </a:r>
          </a:p>
          <a:p>
            <a:r>
              <a:rPr lang="fr-FR" sz="800" dirty="0" smtClean="0"/>
              <a:t>MSS/IMS basse, chimio</a:t>
            </a:r>
            <a:endParaRPr lang="fr-FR" sz="800" dirty="0"/>
          </a:p>
        </p:txBody>
      </p:sp>
      <p:grpSp>
        <p:nvGrpSpPr>
          <p:cNvPr id="37" name="Group 2"/>
          <p:cNvGrpSpPr>
            <a:grpSpLocks/>
          </p:cNvGrpSpPr>
          <p:nvPr/>
        </p:nvGrpSpPr>
        <p:grpSpPr bwMode="auto">
          <a:xfrm>
            <a:off x="1607423" y="1674892"/>
            <a:ext cx="3011762" cy="833153"/>
            <a:chOff x="1930" y="1803"/>
            <a:chExt cx="1896" cy="708"/>
          </a:xfrm>
        </p:grpSpPr>
        <p:sp>
          <p:nvSpPr>
            <p:cNvPr id="38" name="Freeform 3"/>
            <p:cNvSpPr>
              <a:spLocks/>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270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39" name="Line 4"/>
            <p:cNvSpPr>
              <a:spLocks noChangeShapeType="1"/>
            </p:cNvSpPr>
            <p:nvPr/>
          </p:nvSpPr>
          <p:spPr bwMode="auto">
            <a:xfrm>
              <a:off x="2002" y="183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0" name="Line 5"/>
            <p:cNvSpPr>
              <a:spLocks noChangeShapeType="1"/>
            </p:cNvSpPr>
            <p:nvPr/>
          </p:nvSpPr>
          <p:spPr bwMode="auto">
            <a:xfrm>
              <a:off x="2014" y="183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1" name="Line 6"/>
            <p:cNvSpPr>
              <a:spLocks noChangeShapeType="1"/>
            </p:cNvSpPr>
            <p:nvPr/>
          </p:nvSpPr>
          <p:spPr bwMode="auto">
            <a:xfrm>
              <a:off x="2218" y="20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2" name="Line 7"/>
            <p:cNvSpPr>
              <a:spLocks noChangeShapeType="1"/>
            </p:cNvSpPr>
            <p:nvPr/>
          </p:nvSpPr>
          <p:spPr bwMode="auto">
            <a:xfrm>
              <a:off x="2056" y="188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3" name="Line 8"/>
            <p:cNvSpPr>
              <a:spLocks noChangeShapeType="1"/>
            </p:cNvSpPr>
            <p:nvPr/>
          </p:nvSpPr>
          <p:spPr bwMode="auto">
            <a:xfrm>
              <a:off x="2044" y="186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4" name="Line 9"/>
            <p:cNvSpPr>
              <a:spLocks noChangeShapeType="1"/>
            </p:cNvSpPr>
            <p:nvPr/>
          </p:nvSpPr>
          <p:spPr bwMode="auto">
            <a:xfrm>
              <a:off x="2032" y="185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5" name="Line 10"/>
            <p:cNvSpPr>
              <a:spLocks noChangeShapeType="1"/>
            </p:cNvSpPr>
            <p:nvPr/>
          </p:nvSpPr>
          <p:spPr bwMode="auto">
            <a:xfrm>
              <a:off x="2062" y="188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6" name="Line 11"/>
            <p:cNvSpPr>
              <a:spLocks noChangeShapeType="1"/>
            </p:cNvSpPr>
            <p:nvPr/>
          </p:nvSpPr>
          <p:spPr bwMode="auto">
            <a:xfrm>
              <a:off x="2074" y="189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7" name="Line 12"/>
            <p:cNvSpPr>
              <a:spLocks noChangeShapeType="1"/>
            </p:cNvSpPr>
            <p:nvPr/>
          </p:nvSpPr>
          <p:spPr bwMode="auto">
            <a:xfrm>
              <a:off x="2074" y="189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8" name="Line 13"/>
            <p:cNvSpPr>
              <a:spLocks noChangeShapeType="1"/>
            </p:cNvSpPr>
            <p:nvPr/>
          </p:nvSpPr>
          <p:spPr bwMode="auto">
            <a:xfrm>
              <a:off x="2092" y="193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49" name="Line 14"/>
            <p:cNvSpPr>
              <a:spLocks noChangeShapeType="1"/>
            </p:cNvSpPr>
            <p:nvPr/>
          </p:nvSpPr>
          <p:spPr bwMode="auto">
            <a:xfrm>
              <a:off x="2098" y="193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0" name="Line 15"/>
            <p:cNvSpPr>
              <a:spLocks noChangeShapeType="1"/>
            </p:cNvSpPr>
            <p:nvPr/>
          </p:nvSpPr>
          <p:spPr bwMode="auto">
            <a:xfrm>
              <a:off x="2110" y="195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1" name="Line 16"/>
            <p:cNvSpPr>
              <a:spLocks noChangeShapeType="1"/>
            </p:cNvSpPr>
            <p:nvPr/>
          </p:nvSpPr>
          <p:spPr bwMode="auto">
            <a:xfrm>
              <a:off x="2122" y="195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2" name="Line 17"/>
            <p:cNvSpPr>
              <a:spLocks noChangeShapeType="1"/>
            </p:cNvSpPr>
            <p:nvPr/>
          </p:nvSpPr>
          <p:spPr bwMode="auto">
            <a:xfrm>
              <a:off x="2128" y="196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3" name="Line 18"/>
            <p:cNvSpPr>
              <a:spLocks noChangeShapeType="1"/>
            </p:cNvSpPr>
            <p:nvPr/>
          </p:nvSpPr>
          <p:spPr bwMode="auto">
            <a:xfrm>
              <a:off x="2176" y="201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4" name="Line 19"/>
            <p:cNvSpPr>
              <a:spLocks noChangeShapeType="1"/>
            </p:cNvSpPr>
            <p:nvPr/>
          </p:nvSpPr>
          <p:spPr bwMode="auto">
            <a:xfrm>
              <a:off x="1954" y="181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5" name="Line 20"/>
            <p:cNvSpPr>
              <a:spLocks noChangeShapeType="1"/>
            </p:cNvSpPr>
            <p:nvPr/>
          </p:nvSpPr>
          <p:spPr bwMode="auto">
            <a:xfrm>
              <a:off x="1936" y="180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6" name="Line 21"/>
            <p:cNvSpPr>
              <a:spLocks noChangeShapeType="1"/>
            </p:cNvSpPr>
            <p:nvPr/>
          </p:nvSpPr>
          <p:spPr bwMode="auto">
            <a:xfrm>
              <a:off x="1996" y="182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7" name="Line 22"/>
            <p:cNvSpPr>
              <a:spLocks noChangeShapeType="1"/>
            </p:cNvSpPr>
            <p:nvPr/>
          </p:nvSpPr>
          <p:spPr bwMode="auto">
            <a:xfrm>
              <a:off x="322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8" name="Line 23"/>
            <p:cNvSpPr>
              <a:spLocks noChangeShapeType="1"/>
            </p:cNvSpPr>
            <p:nvPr/>
          </p:nvSpPr>
          <p:spPr bwMode="auto">
            <a:xfrm>
              <a:off x="323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59" name="Line 24"/>
            <p:cNvSpPr>
              <a:spLocks noChangeShapeType="1"/>
            </p:cNvSpPr>
            <p:nvPr/>
          </p:nvSpPr>
          <p:spPr bwMode="auto">
            <a:xfrm>
              <a:off x="342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0" name="Line 25"/>
            <p:cNvSpPr>
              <a:spLocks noChangeShapeType="1"/>
            </p:cNvSpPr>
            <p:nvPr/>
          </p:nvSpPr>
          <p:spPr bwMode="auto">
            <a:xfrm>
              <a:off x="343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1" name="Line 26"/>
            <p:cNvSpPr>
              <a:spLocks noChangeShapeType="1"/>
            </p:cNvSpPr>
            <p:nvPr/>
          </p:nvSpPr>
          <p:spPr bwMode="auto">
            <a:xfrm>
              <a:off x="344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2" name="Line 27"/>
            <p:cNvSpPr>
              <a:spLocks noChangeShapeType="1"/>
            </p:cNvSpPr>
            <p:nvPr/>
          </p:nvSpPr>
          <p:spPr bwMode="auto">
            <a:xfrm>
              <a:off x="345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3" name="Line 28"/>
            <p:cNvSpPr>
              <a:spLocks noChangeShapeType="1"/>
            </p:cNvSpPr>
            <p:nvPr/>
          </p:nvSpPr>
          <p:spPr bwMode="auto">
            <a:xfrm>
              <a:off x="346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4" name="Line 29"/>
            <p:cNvSpPr>
              <a:spLocks noChangeShapeType="1"/>
            </p:cNvSpPr>
            <p:nvPr/>
          </p:nvSpPr>
          <p:spPr bwMode="auto">
            <a:xfrm>
              <a:off x="3580"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5" name="Line 30"/>
            <p:cNvSpPr>
              <a:spLocks noChangeShapeType="1"/>
            </p:cNvSpPr>
            <p:nvPr/>
          </p:nvSpPr>
          <p:spPr bwMode="auto">
            <a:xfrm>
              <a:off x="3586"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6" name="Line 31"/>
            <p:cNvSpPr>
              <a:spLocks noChangeShapeType="1"/>
            </p:cNvSpPr>
            <p:nvPr/>
          </p:nvSpPr>
          <p:spPr bwMode="auto">
            <a:xfrm>
              <a:off x="3604"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7" name="Line 32"/>
            <p:cNvSpPr>
              <a:spLocks noChangeShapeType="1"/>
            </p:cNvSpPr>
            <p:nvPr/>
          </p:nvSpPr>
          <p:spPr bwMode="auto">
            <a:xfrm>
              <a:off x="3622"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8" name="Line 33"/>
            <p:cNvSpPr>
              <a:spLocks noChangeShapeType="1"/>
            </p:cNvSpPr>
            <p:nvPr/>
          </p:nvSpPr>
          <p:spPr bwMode="auto">
            <a:xfrm>
              <a:off x="3676"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69" name="Line 34"/>
            <p:cNvSpPr>
              <a:spLocks noChangeShapeType="1"/>
            </p:cNvSpPr>
            <p:nvPr/>
          </p:nvSpPr>
          <p:spPr bwMode="auto">
            <a:xfrm>
              <a:off x="3694" y="243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0" name="Line 35"/>
            <p:cNvSpPr>
              <a:spLocks noChangeShapeType="1"/>
            </p:cNvSpPr>
            <p:nvPr/>
          </p:nvSpPr>
          <p:spPr bwMode="auto">
            <a:xfrm>
              <a:off x="3718" y="244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1" name="Line 36"/>
            <p:cNvSpPr>
              <a:spLocks noChangeShapeType="1"/>
            </p:cNvSpPr>
            <p:nvPr/>
          </p:nvSpPr>
          <p:spPr bwMode="auto">
            <a:xfrm>
              <a:off x="3736" y="244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2" name="Line 37"/>
            <p:cNvSpPr>
              <a:spLocks noChangeShapeType="1"/>
            </p:cNvSpPr>
            <p:nvPr/>
          </p:nvSpPr>
          <p:spPr bwMode="auto">
            <a:xfrm>
              <a:off x="3766" y="244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3" name="Line 38"/>
            <p:cNvSpPr>
              <a:spLocks noChangeShapeType="1"/>
            </p:cNvSpPr>
            <p:nvPr/>
          </p:nvSpPr>
          <p:spPr bwMode="auto">
            <a:xfrm>
              <a:off x="3802" y="244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4" name="Line 39"/>
            <p:cNvSpPr>
              <a:spLocks noChangeShapeType="1"/>
            </p:cNvSpPr>
            <p:nvPr/>
          </p:nvSpPr>
          <p:spPr bwMode="auto">
            <a:xfrm>
              <a:off x="3802" y="247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5" name="Line 40"/>
            <p:cNvSpPr>
              <a:spLocks noChangeShapeType="1"/>
            </p:cNvSpPr>
            <p:nvPr/>
          </p:nvSpPr>
          <p:spPr bwMode="auto">
            <a:xfrm>
              <a:off x="3646"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6" name="Line 41"/>
            <p:cNvSpPr>
              <a:spLocks noChangeShapeType="1"/>
            </p:cNvSpPr>
            <p:nvPr/>
          </p:nvSpPr>
          <p:spPr bwMode="auto">
            <a:xfrm>
              <a:off x="3598"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7" name="Line 42"/>
            <p:cNvSpPr>
              <a:spLocks noChangeShapeType="1"/>
            </p:cNvSpPr>
            <p:nvPr/>
          </p:nvSpPr>
          <p:spPr bwMode="auto">
            <a:xfrm>
              <a:off x="3610"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8" name="Line 43"/>
            <p:cNvSpPr>
              <a:spLocks noChangeShapeType="1"/>
            </p:cNvSpPr>
            <p:nvPr/>
          </p:nvSpPr>
          <p:spPr bwMode="auto">
            <a:xfrm>
              <a:off x="3628"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79" name="Line 44"/>
            <p:cNvSpPr>
              <a:spLocks noChangeShapeType="1"/>
            </p:cNvSpPr>
            <p:nvPr/>
          </p:nvSpPr>
          <p:spPr bwMode="auto">
            <a:xfrm>
              <a:off x="3658" y="242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0" name="Line 45"/>
            <p:cNvSpPr>
              <a:spLocks noChangeShapeType="1"/>
            </p:cNvSpPr>
            <p:nvPr/>
          </p:nvSpPr>
          <p:spPr bwMode="auto">
            <a:xfrm>
              <a:off x="346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1" name="Line 46"/>
            <p:cNvSpPr>
              <a:spLocks noChangeShapeType="1"/>
            </p:cNvSpPr>
            <p:nvPr/>
          </p:nvSpPr>
          <p:spPr bwMode="auto">
            <a:xfrm>
              <a:off x="2416" y="218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2" name="Line 47"/>
            <p:cNvSpPr>
              <a:spLocks noChangeShapeType="1"/>
            </p:cNvSpPr>
            <p:nvPr/>
          </p:nvSpPr>
          <p:spPr bwMode="auto">
            <a:xfrm>
              <a:off x="2602" y="226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3" name="Line 48"/>
            <p:cNvSpPr>
              <a:spLocks noChangeShapeType="1"/>
            </p:cNvSpPr>
            <p:nvPr/>
          </p:nvSpPr>
          <p:spPr bwMode="auto">
            <a:xfrm>
              <a:off x="2902" y="234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4" name="Line 49"/>
            <p:cNvSpPr>
              <a:spLocks noChangeShapeType="1"/>
            </p:cNvSpPr>
            <p:nvPr/>
          </p:nvSpPr>
          <p:spPr bwMode="auto">
            <a:xfrm>
              <a:off x="2428" y="219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5" name="Line 50"/>
            <p:cNvSpPr>
              <a:spLocks noChangeShapeType="1"/>
            </p:cNvSpPr>
            <p:nvPr/>
          </p:nvSpPr>
          <p:spPr bwMode="auto">
            <a:xfrm>
              <a:off x="2734" y="230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 name="Line 51"/>
            <p:cNvSpPr>
              <a:spLocks noChangeShapeType="1"/>
            </p:cNvSpPr>
            <p:nvPr/>
          </p:nvSpPr>
          <p:spPr bwMode="auto">
            <a:xfrm>
              <a:off x="3196"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7" name="Line 52"/>
            <p:cNvSpPr>
              <a:spLocks noChangeShapeType="1"/>
            </p:cNvSpPr>
            <p:nvPr/>
          </p:nvSpPr>
          <p:spPr bwMode="auto">
            <a:xfrm>
              <a:off x="2512" y="223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8" name="Line 53"/>
            <p:cNvSpPr>
              <a:spLocks noChangeShapeType="1"/>
            </p:cNvSpPr>
            <p:nvPr/>
          </p:nvSpPr>
          <p:spPr bwMode="auto">
            <a:xfrm>
              <a:off x="3130"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9" name="Line 54"/>
            <p:cNvSpPr>
              <a:spLocks noChangeShapeType="1"/>
            </p:cNvSpPr>
            <p:nvPr/>
          </p:nvSpPr>
          <p:spPr bwMode="auto">
            <a:xfrm>
              <a:off x="2356" y="214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0" name="Line 55"/>
            <p:cNvSpPr>
              <a:spLocks noChangeShapeType="1"/>
            </p:cNvSpPr>
            <p:nvPr/>
          </p:nvSpPr>
          <p:spPr bwMode="auto">
            <a:xfrm>
              <a:off x="2722" y="228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1" name="Line 56"/>
            <p:cNvSpPr>
              <a:spLocks noChangeShapeType="1"/>
            </p:cNvSpPr>
            <p:nvPr/>
          </p:nvSpPr>
          <p:spPr bwMode="auto">
            <a:xfrm>
              <a:off x="3214" y="23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2" name="Line 57"/>
            <p:cNvSpPr>
              <a:spLocks noChangeShapeType="1"/>
            </p:cNvSpPr>
            <p:nvPr/>
          </p:nvSpPr>
          <p:spPr bwMode="auto">
            <a:xfrm>
              <a:off x="324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3" name="Line 58"/>
            <p:cNvSpPr>
              <a:spLocks noChangeShapeType="1"/>
            </p:cNvSpPr>
            <p:nvPr/>
          </p:nvSpPr>
          <p:spPr bwMode="auto">
            <a:xfrm>
              <a:off x="2422" y="218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4" name="Line 59"/>
            <p:cNvSpPr>
              <a:spLocks noChangeShapeType="1"/>
            </p:cNvSpPr>
            <p:nvPr/>
          </p:nvSpPr>
          <p:spPr bwMode="auto">
            <a:xfrm>
              <a:off x="2662" y="228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5" name="Line 60"/>
            <p:cNvSpPr>
              <a:spLocks noChangeShapeType="1"/>
            </p:cNvSpPr>
            <p:nvPr/>
          </p:nvSpPr>
          <p:spPr bwMode="auto">
            <a:xfrm>
              <a:off x="3208"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6" name="Line 61"/>
            <p:cNvSpPr>
              <a:spLocks noChangeShapeType="1"/>
            </p:cNvSpPr>
            <p:nvPr/>
          </p:nvSpPr>
          <p:spPr bwMode="auto">
            <a:xfrm>
              <a:off x="325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7" name="Line 62"/>
            <p:cNvSpPr>
              <a:spLocks noChangeShapeType="1"/>
            </p:cNvSpPr>
            <p:nvPr/>
          </p:nvSpPr>
          <p:spPr bwMode="auto">
            <a:xfrm>
              <a:off x="3514" y="239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8" name="Line 63"/>
            <p:cNvSpPr>
              <a:spLocks noChangeShapeType="1"/>
            </p:cNvSpPr>
            <p:nvPr/>
          </p:nvSpPr>
          <p:spPr bwMode="auto">
            <a:xfrm>
              <a:off x="3526" y="239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99" name="Line 64"/>
            <p:cNvSpPr>
              <a:spLocks noChangeShapeType="1"/>
            </p:cNvSpPr>
            <p:nvPr/>
          </p:nvSpPr>
          <p:spPr bwMode="auto">
            <a:xfrm>
              <a:off x="3508" y="239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0" name="Line 65"/>
            <p:cNvSpPr>
              <a:spLocks noChangeShapeType="1"/>
            </p:cNvSpPr>
            <p:nvPr/>
          </p:nvSpPr>
          <p:spPr bwMode="auto">
            <a:xfrm>
              <a:off x="3520" y="239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1" name="Line 66"/>
            <p:cNvSpPr>
              <a:spLocks noChangeShapeType="1"/>
            </p:cNvSpPr>
            <p:nvPr/>
          </p:nvSpPr>
          <p:spPr bwMode="auto">
            <a:xfrm>
              <a:off x="2464" y="221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2" name="Line 67"/>
            <p:cNvSpPr>
              <a:spLocks noChangeShapeType="1"/>
            </p:cNvSpPr>
            <p:nvPr/>
          </p:nvSpPr>
          <p:spPr bwMode="auto">
            <a:xfrm>
              <a:off x="2776"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3" name="Line 68"/>
            <p:cNvSpPr>
              <a:spLocks noChangeShapeType="1"/>
            </p:cNvSpPr>
            <p:nvPr/>
          </p:nvSpPr>
          <p:spPr bwMode="auto">
            <a:xfrm>
              <a:off x="3106"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4" name="Line 69"/>
            <p:cNvSpPr>
              <a:spLocks noChangeShapeType="1"/>
            </p:cNvSpPr>
            <p:nvPr/>
          </p:nvSpPr>
          <p:spPr bwMode="auto">
            <a:xfrm>
              <a:off x="331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 name="Line 70"/>
            <p:cNvSpPr>
              <a:spLocks noChangeShapeType="1"/>
            </p:cNvSpPr>
            <p:nvPr/>
          </p:nvSpPr>
          <p:spPr bwMode="auto">
            <a:xfrm>
              <a:off x="2404" y="218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 name="Line 71"/>
            <p:cNvSpPr>
              <a:spLocks noChangeShapeType="1"/>
            </p:cNvSpPr>
            <p:nvPr/>
          </p:nvSpPr>
          <p:spPr bwMode="auto">
            <a:xfrm>
              <a:off x="2578" y="225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 name="Line 72"/>
            <p:cNvSpPr>
              <a:spLocks noChangeShapeType="1"/>
            </p:cNvSpPr>
            <p:nvPr/>
          </p:nvSpPr>
          <p:spPr bwMode="auto">
            <a:xfrm>
              <a:off x="2872"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 name="Line 73"/>
            <p:cNvSpPr>
              <a:spLocks noChangeShapeType="1"/>
            </p:cNvSpPr>
            <p:nvPr/>
          </p:nvSpPr>
          <p:spPr bwMode="auto">
            <a:xfrm>
              <a:off x="2254" y="20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 name="Line 74"/>
            <p:cNvSpPr>
              <a:spLocks noChangeShapeType="1"/>
            </p:cNvSpPr>
            <p:nvPr/>
          </p:nvSpPr>
          <p:spPr bwMode="auto">
            <a:xfrm>
              <a:off x="2704" y="228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 name="Line 75"/>
            <p:cNvSpPr>
              <a:spLocks noChangeShapeType="1"/>
            </p:cNvSpPr>
            <p:nvPr/>
          </p:nvSpPr>
          <p:spPr bwMode="auto">
            <a:xfrm>
              <a:off x="3136"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 name="Line 76"/>
            <p:cNvSpPr>
              <a:spLocks noChangeShapeType="1"/>
            </p:cNvSpPr>
            <p:nvPr/>
          </p:nvSpPr>
          <p:spPr bwMode="auto">
            <a:xfrm>
              <a:off x="2560"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 name="Line 77"/>
            <p:cNvSpPr>
              <a:spLocks noChangeShapeType="1"/>
            </p:cNvSpPr>
            <p:nvPr/>
          </p:nvSpPr>
          <p:spPr bwMode="auto">
            <a:xfrm>
              <a:off x="2890" y="234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3" name="Line 78"/>
            <p:cNvSpPr>
              <a:spLocks noChangeShapeType="1"/>
            </p:cNvSpPr>
            <p:nvPr/>
          </p:nvSpPr>
          <p:spPr bwMode="auto">
            <a:xfrm>
              <a:off x="3148"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4" name="Line 79"/>
            <p:cNvSpPr>
              <a:spLocks noChangeShapeType="1"/>
            </p:cNvSpPr>
            <p:nvPr/>
          </p:nvSpPr>
          <p:spPr bwMode="auto">
            <a:xfrm>
              <a:off x="337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5" name="Line 80"/>
            <p:cNvSpPr>
              <a:spLocks noChangeShapeType="1"/>
            </p:cNvSpPr>
            <p:nvPr/>
          </p:nvSpPr>
          <p:spPr bwMode="auto">
            <a:xfrm>
              <a:off x="337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6" name="Line 81"/>
            <p:cNvSpPr>
              <a:spLocks noChangeShapeType="1"/>
            </p:cNvSpPr>
            <p:nvPr/>
          </p:nvSpPr>
          <p:spPr bwMode="auto">
            <a:xfrm>
              <a:off x="2458" y="221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7" name="Line 82"/>
            <p:cNvSpPr>
              <a:spLocks noChangeShapeType="1"/>
            </p:cNvSpPr>
            <p:nvPr/>
          </p:nvSpPr>
          <p:spPr bwMode="auto">
            <a:xfrm>
              <a:off x="3040" y="236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8" name="Line 83"/>
            <p:cNvSpPr>
              <a:spLocks noChangeShapeType="1"/>
            </p:cNvSpPr>
            <p:nvPr/>
          </p:nvSpPr>
          <p:spPr bwMode="auto">
            <a:xfrm>
              <a:off x="2218" y="205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9" name="Line 84"/>
            <p:cNvSpPr>
              <a:spLocks noChangeShapeType="1"/>
            </p:cNvSpPr>
            <p:nvPr/>
          </p:nvSpPr>
          <p:spPr bwMode="auto">
            <a:xfrm>
              <a:off x="2698"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0" name="Line 85"/>
            <p:cNvSpPr>
              <a:spLocks noChangeShapeType="1"/>
            </p:cNvSpPr>
            <p:nvPr/>
          </p:nvSpPr>
          <p:spPr bwMode="auto">
            <a:xfrm>
              <a:off x="2974" y="234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1" name="Line 86"/>
            <p:cNvSpPr>
              <a:spLocks noChangeShapeType="1"/>
            </p:cNvSpPr>
            <p:nvPr/>
          </p:nvSpPr>
          <p:spPr bwMode="auto">
            <a:xfrm>
              <a:off x="2470" y="221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2" name="Line 87"/>
            <p:cNvSpPr>
              <a:spLocks noChangeShapeType="1"/>
            </p:cNvSpPr>
            <p:nvPr/>
          </p:nvSpPr>
          <p:spPr bwMode="auto">
            <a:xfrm>
              <a:off x="3118"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3" name="Line 88"/>
            <p:cNvSpPr>
              <a:spLocks noChangeShapeType="1"/>
            </p:cNvSpPr>
            <p:nvPr/>
          </p:nvSpPr>
          <p:spPr bwMode="auto">
            <a:xfrm>
              <a:off x="2176" y="200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4" name="Line 89"/>
            <p:cNvSpPr>
              <a:spLocks noChangeShapeType="1"/>
            </p:cNvSpPr>
            <p:nvPr/>
          </p:nvSpPr>
          <p:spPr bwMode="auto">
            <a:xfrm>
              <a:off x="2638" y="227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5" name="Line 90"/>
            <p:cNvSpPr>
              <a:spLocks noChangeShapeType="1"/>
            </p:cNvSpPr>
            <p:nvPr/>
          </p:nvSpPr>
          <p:spPr bwMode="auto">
            <a:xfrm>
              <a:off x="2866"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6" name="Line 91"/>
            <p:cNvSpPr>
              <a:spLocks noChangeShapeType="1"/>
            </p:cNvSpPr>
            <p:nvPr/>
          </p:nvSpPr>
          <p:spPr bwMode="auto">
            <a:xfrm>
              <a:off x="2548" y="225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7" name="Line 92"/>
            <p:cNvSpPr>
              <a:spLocks noChangeShapeType="1"/>
            </p:cNvSpPr>
            <p:nvPr/>
          </p:nvSpPr>
          <p:spPr bwMode="auto">
            <a:xfrm>
              <a:off x="2782"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8" name="Line 93"/>
            <p:cNvSpPr>
              <a:spLocks noChangeShapeType="1"/>
            </p:cNvSpPr>
            <p:nvPr/>
          </p:nvSpPr>
          <p:spPr bwMode="auto">
            <a:xfrm>
              <a:off x="3142"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29" name="Line 94"/>
            <p:cNvSpPr>
              <a:spLocks noChangeShapeType="1"/>
            </p:cNvSpPr>
            <p:nvPr/>
          </p:nvSpPr>
          <p:spPr bwMode="auto">
            <a:xfrm>
              <a:off x="2446" y="219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0" name="Line 95"/>
            <p:cNvSpPr>
              <a:spLocks noChangeShapeType="1"/>
            </p:cNvSpPr>
            <p:nvPr/>
          </p:nvSpPr>
          <p:spPr bwMode="auto">
            <a:xfrm>
              <a:off x="2770"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1" name="Line 96"/>
            <p:cNvSpPr>
              <a:spLocks noChangeShapeType="1"/>
            </p:cNvSpPr>
            <p:nvPr/>
          </p:nvSpPr>
          <p:spPr bwMode="auto">
            <a:xfrm>
              <a:off x="2764"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2" name="Line 97"/>
            <p:cNvSpPr>
              <a:spLocks noChangeShapeType="1"/>
            </p:cNvSpPr>
            <p:nvPr/>
          </p:nvSpPr>
          <p:spPr bwMode="auto">
            <a:xfrm>
              <a:off x="2752"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3" name="Line 98"/>
            <p:cNvSpPr>
              <a:spLocks noChangeShapeType="1"/>
            </p:cNvSpPr>
            <p:nvPr/>
          </p:nvSpPr>
          <p:spPr bwMode="auto">
            <a:xfrm>
              <a:off x="2758" y="231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4" name="Line 99"/>
            <p:cNvSpPr>
              <a:spLocks noChangeShapeType="1"/>
            </p:cNvSpPr>
            <p:nvPr/>
          </p:nvSpPr>
          <p:spPr bwMode="auto">
            <a:xfrm>
              <a:off x="2800" y="231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5" name="Line 100"/>
            <p:cNvSpPr>
              <a:spLocks noChangeShapeType="1"/>
            </p:cNvSpPr>
            <p:nvPr/>
          </p:nvSpPr>
          <p:spPr bwMode="auto">
            <a:xfrm>
              <a:off x="2800" y="231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6" name="Line 101"/>
            <p:cNvSpPr>
              <a:spLocks noChangeShapeType="1"/>
            </p:cNvSpPr>
            <p:nvPr/>
          </p:nvSpPr>
          <p:spPr bwMode="auto">
            <a:xfrm>
              <a:off x="2788" y="231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7" name="Line 102"/>
            <p:cNvSpPr>
              <a:spLocks noChangeShapeType="1"/>
            </p:cNvSpPr>
            <p:nvPr/>
          </p:nvSpPr>
          <p:spPr bwMode="auto">
            <a:xfrm>
              <a:off x="2794" y="231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8" name="Line 103"/>
            <p:cNvSpPr>
              <a:spLocks noChangeShapeType="1"/>
            </p:cNvSpPr>
            <p:nvPr/>
          </p:nvSpPr>
          <p:spPr bwMode="auto">
            <a:xfrm>
              <a:off x="2824"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39" name="Line 104"/>
            <p:cNvSpPr>
              <a:spLocks noChangeShapeType="1"/>
            </p:cNvSpPr>
            <p:nvPr/>
          </p:nvSpPr>
          <p:spPr bwMode="auto">
            <a:xfrm>
              <a:off x="2824"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0" name="Line 105"/>
            <p:cNvSpPr>
              <a:spLocks noChangeShapeType="1"/>
            </p:cNvSpPr>
            <p:nvPr/>
          </p:nvSpPr>
          <p:spPr bwMode="auto">
            <a:xfrm>
              <a:off x="2812"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1" name="Line 106"/>
            <p:cNvSpPr>
              <a:spLocks noChangeShapeType="1"/>
            </p:cNvSpPr>
            <p:nvPr/>
          </p:nvSpPr>
          <p:spPr bwMode="auto">
            <a:xfrm>
              <a:off x="2818"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2" name="Line 107"/>
            <p:cNvSpPr>
              <a:spLocks noChangeShapeType="1"/>
            </p:cNvSpPr>
            <p:nvPr/>
          </p:nvSpPr>
          <p:spPr bwMode="auto">
            <a:xfrm>
              <a:off x="2842" y="232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3" name="Line 108"/>
            <p:cNvSpPr>
              <a:spLocks noChangeShapeType="1"/>
            </p:cNvSpPr>
            <p:nvPr/>
          </p:nvSpPr>
          <p:spPr bwMode="auto">
            <a:xfrm>
              <a:off x="2836" y="232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4" name="Line 109"/>
            <p:cNvSpPr>
              <a:spLocks noChangeShapeType="1"/>
            </p:cNvSpPr>
            <p:nvPr/>
          </p:nvSpPr>
          <p:spPr bwMode="auto">
            <a:xfrm>
              <a:off x="2830" y="232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5" name="Line 110"/>
            <p:cNvSpPr>
              <a:spLocks noChangeShapeType="1"/>
            </p:cNvSpPr>
            <p:nvPr/>
          </p:nvSpPr>
          <p:spPr bwMode="auto">
            <a:xfrm>
              <a:off x="2836" y="232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6" name="Line 111"/>
            <p:cNvSpPr>
              <a:spLocks noChangeShapeType="1"/>
            </p:cNvSpPr>
            <p:nvPr/>
          </p:nvSpPr>
          <p:spPr bwMode="auto">
            <a:xfrm>
              <a:off x="2920" y="234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7" name="Line 112"/>
            <p:cNvSpPr>
              <a:spLocks noChangeShapeType="1"/>
            </p:cNvSpPr>
            <p:nvPr/>
          </p:nvSpPr>
          <p:spPr bwMode="auto">
            <a:xfrm>
              <a:off x="2914" y="234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8" name="Line 113"/>
            <p:cNvSpPr>
              <a:spLocks noChangeShapeType="1"/>
            </p:cNvSpPr>
            <p:nvPr/>
          </p:nvSpPr>
          <p:spPr bwMode="auto">
            <a:xfrm>
              <a:off x="2908" y="234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49" name="Line 114"/>
            <p:cNvSpPr>
              <a:spLocks noChangeShapeType="1"/>
            </p:cNvSpPr>
            <p:nvPr/>
          </p:nvSpPr>
          <p:spPr bwMode="auto">
            <a:xfrm>
              <a:off x="2914" y="234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0" name="Line 115"/>
            <p:cNvSpPr>
              <a:spLocks noChangeShapeType="1"/>
            </p:cNvSpPr>
            <p:nvPr/>
          </p:nvSpPr>
          <p:spPr bwMode="auto">
            <a:xfrm>
              <a:off x="2944"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1" name="Line 116"/>
            <p:cNvSpPr>
              <a:spLocks noChangeShapeType="1"/>
            </p:cNvSpPr>
            <p:nvPr/>
          </p:nvSpPr>
          <p:spPr bwMode="auto">
            <a:xfrm>
              <a:off x="2938"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2" name="Line 117"/>
            <p:cNvSpPr>
              <a:spLocks noChangeShapeType="1"/>
            </p:cNvSpPr>
            <p:nvPr/>
          </p:nvSpPr>
          <p:spPr bwMode="auto">
            <a:xfrm>
              <a:off x="2932"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3" name="Line 118"/>
            <p:cNvSpPr>
              <a:spLocks noChangeShapeType="1"/>
            </p:cNvSpPr>
            <p:nvPr/>
          </p:nvSpPr>
          <p:spPr bwMode="auto">
            <a:xfrm>
              <a:off x="2938"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4" name="Line 119"/>
            <p:cNvSpPr>
              <a:spLocks noChangeShapeType="1"/>
            </p:cNvSpPr>
            <p:nvPr/>
          </p:nvSpPr>
          <p:spPr bwMode="auto">
            <a:xfrm>
              <a:off x="2986"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5" name="Line 120"/>
            <p:cNvSpPr>
              <a:spLocks noChangeShapeType="1"/>
            </p:cNvSpPr>
            <p:nvPr/>
          </p:nvSpPr>
          <p:spPr bwMode="auto">
            <a:xfrm>
              <a:off x="2986"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6" name="Line 121"/>
            <p:cNvSpPr>
              <a:spLocks noChangeShapeType="1"/>
            </p:cNvSpPr>
            <p:nvPr/>
          </p:nvSpPr>
          <p:spPr bwMode="auto">
            <a:xfrm>
              <a:off x="2974"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7" name="Line 122"/>
            <p:cNvSpPr>
              <a:spLocks noChangeShapeType="1"/>
            </p:cNvSpPr>
            <p:nvPr/>
          </p:nvSpPr>
          <p:spPr bwMode="auto">
            <a:xfrm>
              <a:off x="2980"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8" name="Line 123"/>
            <p:cNvSpPr>
              <a:spLocks noChangeShapeType="1"/>
            </p:cNvSpPr>
            <p:nvPr/>
          </p:nvSpPr>
          <p:spPr bwMode="auto">
            <a:xfrm>
              <a:off x="3022"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59" name="Line 124"/>
            <p:cNvSpPr>
              <a:spLocks noChangeShapeType="1"/>
            </p:cNvSpPr>
            <p:nvPr/>
          </p:nvSpPr>
          <p:spPr bwMode="auto">
            <a:xfrm>
              <a:off x="3016"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0" name="Line 125"/>
            <p:cNvSpPr>
              <a:spLocks noChangeShapeType="1"/>
            </p:cNvSpPr>
            <p:nvPr/>
          </p:nvSpPr>
          <p:spPr bwMode="auto">
            <a:xfrm>
              <a:off x="3004"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1" name="Line 126"/>
            <p:cNvSpPr>
              <a:spLocks noChangeShapeType="1"/>
            </p:cNvSpPr>
            <p:nvPr/>
          </p:nvSpPr>
          <p:spPr bwMode="auto">
            <a:xfrm>
              <a:off x="3010"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2" name="Line 127"/>
            <p:cNvSpPr>
              <a:spLocks noChangeShapeType="1"/>
            </p:cNvSpPr>
            <p:nvPr/>
          </p:nvSpPr>
          <p:spPr bwMode="auto">
            <a:xfrm>
              <a:off x="2962"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3" name="Line 128"/>
            <p:cNvSpPr>
              <a:spLocks noChangeShapeType="1"/>
            </p:cNvSpPr>
            <p:nvPr/>
          </p:nvSpPr>
          <p:spPr bwMode="auto">
            <a:xfrm>
              <a:off x="2956"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4" name="Line 129"/>
            <p:cNvSpPr>
              <a:spLocks noChangeShapeType="1"/>
            </p:cNvSpPr>
            <p:nvPr/>
          </p:nvSpPr>
          <p:spPr bwMode="auto">
            <a:xfrm>
              <a:off x="2944"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5" name="Line 130"/>
            <p:cNvSpPr>
              <a:spLocks noChangeShapeType="1"/>
            </p:cNvSpPr>
            <p:nvPr/>
          </p:nvSpPr>
          <p:spPr bwMode="auto">
            <a:xfrm>
              <a:off x="2950" y="234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6" name="Line 131"/>
            <p:cNvSpPr>
              <a:spLocks noChangeShapeType="1"/>
            </p:cNvSpPr>
            <p:nvPr/>
          </p:nvSpPr>
          <p:spPr bwMode="auto">
            <a:xfrm>
              <a:off x="3004"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7" name="Line 132"/>
            <p:cNvSpPr>
              <a:spLocks noChangeShapeType="1"/>
            </p:cNvSpPr>
            <p:nvPr/>
          </p:nvSpPr>
          <p:spPr bwMode="auto">
            <a:xfrm>
              <a:off x="2998"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8" name="Line 133"/>
            <p:cNvSpPr>
              <a:spLocks noChangeShapeType="1"/>
            </p:cNvSpPr>
            <p:nvPr/>
          </p:nvSpPr>
          <p:spPr bwMode="auto">
            <a:xfrm>
              <a:off x="2992"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69" name="Line 134"/>
            <p:cNvSpPr>
              <a:spLocks noChangeShapeType="1"/>
            </p:cNvSpPr>
            <p:nvPr/>
          </p:nvSpPr>
          <p:spPr bwMode="auto">
            <a:xfrm>
              <a:off x="2998" y="235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0" name="Line 135"/>
            <p:cNvSpPr>
              <a:spLocks noChangeShapeType="1"/>
            </p:cNvSpPr>
            <p:nvPr/>
          </p:nvSpPr>
          <p:spPr bwMode="auto">
            <a:xfrm>
              <a:off x="3034"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1" name="Line 136"/>
            <p:cNvSpPr>
              <a:spLocks noChangeShapeType="1"/>
            </p:cNvSpPr>
            <p:nvPr/>
          </p:nvSpPr>
          <p:spPr bwMode="auto">
            <a:xfrm>
              <a:off x="3034"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2" name="Line 137"/>
            <p:cNvSpPr>
              <a:spLocks noChangeShapeType="1"/>
            </p:cNvSpPr>
            <p:nvPr/>
          </p:nvSpPr>
          <p:spPr bwMode="auto">
            <a:xfrm>
              <a:off x="3022"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3" name="Line 138"/>
            <p:cNvSpPr>
              <a:spLocks noChangeShapeType="1"/>
            </p:cNvSpPr>
            <p:nvPr/>
          </p:nvSpPr>
          <p:spPr bwMode="auto">
            <a:xfrm>
              <a:off x="3028" y="236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4" name="Line 139"/>
            <p:cNvSpPr>
              <a:spLocks noChangeShapeType="1"/>
            </p:cNvSpPr>
            <p:nvPr/>
          </p:nvSpPr>
          <p:spPr bwMode="auto">
            <a:xfrm>
              <a:off x="3070"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5" name="Line 140"/>
            <p:cNvSpPr>
              <a:spLocks noChangeShapeType="1"/>
            </p:cNvSpPr>
            <p:nvPr/>
          </p:nvSpPr>
          <p:spPr bwMode="auto">
            <a:xfrm>
              <a:off x="3064"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6" name="Line 141"/>
            <p:cNvSpPr>
              <a:spLocks noChangeShapeType="1"/>
            </p:cNvSpPr>
            <p:nvPr/>
          </p:nvSpPr>
          <p:spPr bwMode="auto">
            <a:xfrm>
              <a:off x="3058"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7" name="Line 142"/>
            <p:cNvSpPr>
              <a:spLocks noChangeShapeType="1"/>
            </p:cNvSpPr>
            <p:nvPr/>
          </p:nvSpPr>
          <p:spPr bwMode="auto">
            <a:xfrm>
              <a:off x="3064"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8" name="Line 143"/>
            <p:cNvSpPr>
              <a:spLocks noChangeShapeType="1"/>
            </p:cNvSpPr>
            <p:nvPr/>
          </p:nvSpPr>
          <p:spPr bwMode="auto">
            <a:xfrm>
              <a:off x="3088"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79" name="Line 144"/>
            <p:cNvSpPr>
              <a:spLocks noChangeShapeType="1"/>
            </p:cNvSpPr>
            <p:nvPr/>
          </p:nvSpPr>
          <p:spPr bwMode="auto">
            <a:xfrm>
              <a:off x="3082"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0" name="Line 145"/>
            <p:cNvSpPr>
              <a:spLocks noChangeShapeType="1"/>
            </p:cNvSpPr>
            <p:nvPr/>
          </p:nvSpPr>
          <p:spPr bwMode="auto">
            <a:xfrm>
              <a:off x="3076"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1" name="Line 146"/>
            <p:cNvSpPr>
              <a:spLocks noChangeShapeType="1"/>
            </p:cNvSpPr>
            <p:nvPr/>
          </p:nvSpPr>
          <p:spPr bwMode="auto">
            <a:xfrm>
              <a:off x="3076"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2" name="Line 147"/>
            <p:cNvSpPr>
              <a:spLocks noChangeShapeType="1"/>
            </p:cNvSpPr>
            <p:nvPr/>
          </p:nvSpPr>
          <p:spPr bwMode="auto">
            <a:xfrm>
              <a:off x="3178" y="23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3" name="Line 148"/>
            <p:cNvSpPr>
              <a:spLocks noChangeShapeType="1"/>
            </p:cNvSpPr>
            <p:nvPr/>
          </p:nvSpPr>
          <p:spPr bwMode="auto">
            <a:xfrm>
              <a:off x="3178" y="23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4" name="Line 149"/>
            <p:cNvSpPr>
              <a:spLocks noChangeShapeType="1"/>
            </p:cNvSpPr>
            <p:nvPr/>
          </p:nvSpPr>
          <p:spPr bwMode="auto">
            <a:xfrm>
              <a:off x="3166" y="23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5" name="Line 150"/>
            <p:cNvSpPr>
              <a:spLocks noChangeShapeType="1"/>
            </p:cNvSpPr>
            <p:nvPr/>
          </p:nvSpPr>
          <p:spPr bwMode="auto">
            <a:xfrm>
              <a:off x="3172" y="23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6" name="Line 151"/>
            <p:cNvSpPr>
              <a:spLocks noChangeShapeType="1"/>
            </p:cNvSpPr>
            <p:nvPr/>
          </p:nvSpPr>
          <p:spPr bwMode="auto">
            <a:xfrm>
              <a:off x="328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7" name="Line 152"/>
            <p:cNvSpPr>
              <a:spLocks noChangeShapeType="1"/>
            </p:cNvSpPr>
            <p:nvPr/>
          </p:nvSpPr>
          <p:spPr bwMode="auto">
            <a:xfrm>
              <a:off x="327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8" name="Line 153"/>
            <p:cNvSpPr>
              <a:spLocks noChangeShapeType="1"/>
            </p:cNvSpPr>
            <p:nvPr/>
          </p:nvSpPr>
          <p:spPr bwMode="auto">
            <a:xfrm>
              <a:off x="326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89" name="Line 154"/>
            <p:cNvSpPr>
              <a:spLocks noChangeShapeType="1"/>
            </p:cNvSpPr>
            <p:nvPr/>
          </p:nvSpPr>
          <p:spPr bwMode="auto">
            <a:xfrm>
              <a:off x="326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0" name="Line 155"/>
            <p:cNvSpPr>
              <a:spLocks noChangeShapeType="1"/>
            </p:cNvSpPr>
            <p:nvPr/>
          </p:nvSpPr>
          <p:spPr bwMode="auto">
            <a:xfrm>
              <a:off x="330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1" name="Line 156"/>
            <p:cNvSpPr>
              <a:spLocks noChangeShapeType="1"/>
            </p:cNvSpPr>
            <p:nvPr/>
          </p:nvSpPr>
          <p:spPr bwMode="auto">
            <a:xfrm>
              <a:off x="329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2" name="Line 157"/>
            <p:cNvSpPr>
              <a:spLocks noChangeShapeType="1"/>
            </p:cNvSpPr>
            <p:nvPr/>
          </p:nvSpPr>
          <p:spPr bwMode="auto">
            <a:xfrm>
              <a:off x="329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3" name="Line 158"/>
            <p:cNvSpPr>
              <a:spLocks noChangeShapeType="1"/>
            </p:cNvSpPr>
            <p:nvPr/>
          </p:nvSpPr>
          <p:spPr bwMode="auto">
            <a:xfrm>
              <a:off x="329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4" name="Line 159"/>
            <p:cNvSpPr>
              <a:spLocks noChangeShapeType="1"/>
            </p:cNvSpPr>
            <p:nvPr/>
          </p:nvSpPr>
          <p:spPr bwMode="auto">
            <a:xfrm>
              <a:off x="3490" y="239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5" name="Line 160"/>
            <p:cNvSpPr>
              <a:spLocks noChangeShapeType="1"/>
            </p:cNvSpPr>
            <p:nvPr/>
          </p:nvSpPr>
          <p:spPr bwMode="auto">
            <a:xfrm>
              <a:off x="3484" y="239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6" name="Line 161"/>
            <p:cNvSpPr>
              <a:spLocks noChangeShapeType="1"/>
            </p:cNvSpPr>
            <p:nvPr/>
          </p:nvSpPr>
          <p:spPr bwMode="auto">
            <a:xfrm>
              <a:off x="3478" y="239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7" name="Line 162"/>
            <p:cNvSpPr>
              <a:spLocks noChangeShapeType="1"/>
            </p:cNvSpPr>
            <p:nvPr/>
          </p:nvSpPr>
          <p:spPr bwMode="auto">
            <a:xfrm>
              <a:off x="3478" y="239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8" name="Line 163"/>
            <p:cNvSpPr>
              <a:spLocks noChangeShapeType="1"/>
            </p:cNvSpPr>
            <p:nvPr/>
          </p:nvSpPr>
          <p:spPr bwMode="auto">
            <a:xfrm>
              <a:off x="3544" y="240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99" name="Line 164"/>
            <p:cNvSpPr>
              <a:spLocks noChangeShapeType="1"/>
            </p:cNvSpPr>
            <p:nvPr/>
          </p:nvSpPr>
          <p:spPr bwMode="auto">
            <a:xfrm>
              <a:off x="3538" y="240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0" name="Line 165"/>
            <p:cNvSpPr>
              <a:spLocks noChangeShapeType="1"/>
            </p:cNvSpPr>
            <p:nvPr/>
          </p:nvSpPr>
          <p:spPr bwMode="auto">
            <a:xfrm>
              <a:off x="3532" y="240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1" name="Line 166"/>
            <p:cNvSpPr>
              <a:spLocks noChangeShapeType="1"/>
            </p:cNvSpPr>
            <p:nvPr/>
          </p:nvSpPr>
          <p:spPr bwMode="auto">
            <a:xfrm>
              <a:off x="3538" y="240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2" name="Line 167"/>
            <p:cNvSpPr>
              <a:spLocks noChangeShapeType="1"/>
            </p:cNvSpPr>
            <p:nvPr/>
          </p:nvSpPr>
          <p:spPr bwMode="auto">
            <a:xfrm>
              <a:off x="3562"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3" name="Line 168"/>
            <p:cNvSpPr>
              <a:spLocks noChangeShapeType="1"/>
            </p:cNvSpPr>
            <p:nvPr/>
          </p:nvSpPr>
          <p:spPr bwMode="auto">
            <a:xfrm>
              <a:off x="3556"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4" name="Line 169"/>
            <p:cNvSpPr>
              <a:spLocks noChangeShapeType="1"/>
            </p:cNvSpPr>
            <p:nvPr/>
          </p:nvSpPr>
          <p:spPr bwMode="auto">
            <a:xfrm>
              <a:off x="3550"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5" name="Line 170"/>
            <p:cNvSpPr>
              <a:spLocks noChangeShapeType="1"/>
            </p:cNvSpPr>
            <p:nvPr/>
          </p:nvSpPr>
          <p:spPr bwMode="auto">
            <a:xfrm>
              <a:off x="3550"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6" name="Line 171"/>
            <p:cNvSpPr>
              <a:spLocks noChangeShapeType="1"/>
            </p:cNvSpPr>
            <p:nvPr/>
          </p:nvSpPr>
          <p:spPr bwMode="auto">
            <a:xfrm>
              <a:off x="3574"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7" name="Line 172"/>
            <p:cNvSpPr>
              <a:spLocks noChangeShapeType="1"/>
            </p:cNvSpPr>
            <p:nvPr/>
          </p:nvSpPr>
          <p:spPr bwMode="auto">
            <a:xfrm>
              <a:off x="3568"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8" name="Line 173"/>
            <p:cNvSpPr>
              <a:spLocks noChangeShapeType="1"/>
            </p:cNvSpPr>
            <p:nvPr/>
          </p:nvSpPr>
          <p:spPr bwMode="auto">
            <a:xfrm>
              <a:off x="3562"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09" name="Line 174"/>
            <p:cNvSpPr>
              <a:spLocks noChangeShapeType="1"/>
            </p:cNvSpPr>
            <p:nvPr/>
          </p:nvSpPr>
          <p:spPr bwMode="auto">
            <a:xfrm>
              <a:off x="3568" y="240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0" name="Line 175"/>
            <p:cNvSpPr>
              <a:spLocks noChangeShapeType="1"/>
            </p:cNvSpPr>
            <p:nvPr/>
          </p:nvSpPr>
          <p:spPr bwMode="auto">
            <a:xfrm>
              <a:off x="334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1" name="Line 176"/>
            <p:cNvSpPr>
              <a:spLocks noChangeShapeType="1"/>
            </p:cNvSpPr>
            <p:nvPr/>
          </p:nvSpPr>
          <p:spPr bwMode="auto">
            <a:xfrm>
              <a:off x="333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2" name="Line 177"/>
            <p:cNvSpPr>
              <a:spLocks noChangeShapeType="1"/>
            </p:cNvSpPr>
            <p:nvPr/>
          </p:nvSpPr>
          <p:spPr bwMode="auto">
            <a:xfrm>
              <a:off x="332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3" name="Line 178"/>
            <p:cNvSpPr>
              <a:spLocks noChangeShapeType="1"/>
            </p:cNvSpPr>
            <p:nvPr/>
          </p:nvSpPr>
          <p:spPr bwMode="auto">
            <a:xfrm>
              <a:off x="333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4" name="Line 179"/>
            <p:cNvSpPr>
              <a:spLocks noChangeShapeType="1"/>
            </p:cNvSpPr>
            <p:nvPr/>
          </p:nvSpPr>
          <p:spPr bwMode="auto">
            <a:xfrm>
              <a:off x="336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5" name="Line 180"/>
            <p:cNvSpPr>
              <a:spLocks noChangeShapeType="1"/>
            </p:cNvSpPr>
            <p:nvPr/>
          </p:nvSpPr>
          <p:spPr bwMode="auto">
            <a:xfrm>
              <a:off x="335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6" name="Line 181"/>
            <p:cNvSpPr>
              <a:spLocks noChangeShapeType="1"/>
            </p:cNvSpPr>
            <p:nvPr/>
          </p:nvSpPr>
          <p:spPr bwMode="auto">
            <a:xfrm>
              <a:off x="335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7" name="Line 182"/>
            <p:cNvSpPr>
              <a:spLocks noChangeShapeType="1"/>
            </p:cNvSpPr>
            <p:nvPr/>
          </p:nvSpPr>
          <p:spPr bwMode="auto">
            <a:xfrm>
              <a:off x="335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8" name="Line 183"/>
            <p:cNvSpPr>
              <a:spLocks noChangeShapeType="1"/>
            </p:cNvSpPr>
            <p:nvPr/>
          </p:nvSpPr>
          <p:spPr bwMode="auto">
            <a:xfrm>
              <a:off x="340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19" name="Line 184"/>
            <p:cNvSpPr>
              <a:spLocks noChangeShapeType="1"/>
            </p:cNvSpPr>
            <p:nvPr/>
          </p:nvSpPr>
          <p:spPr bwMode="auto">
            <a:xfrm>
              <a:off x="339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0" name="Line 185"/>
            <p:cNvSpPr>
              <a:spLocks noChangeShapeType="1"/>
            </p:cNvSpPr>
            <p:nvPr/>
          </p:nvSpPr>
          <p:spPr bwMode="auto">
            <a:xfrm>
              <a:off x="338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1" name="Line 186"/>
            <p:cNvSpPr>
              <a:spLocks noChangeShapeType="1"/>
            </p:cNvSpPr>
            <p:nvPr/>
          </p:nvSpPr>
          <p:spPr bwMode="auto">
            <a:xfrm>
              <a:off x="3394"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2" name="Line 187"/>
            <p:cNvSpPr>
              <a:spLocks noChangeShapeType="1"/>
            </p:cNvSpPr>
            <p:nvPr/>
          </p:nvSpPr>
          <p:spPr bwMode="auto">
            <a:xfrm>
              <a:off x="3418"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3" name="Line 188"/>
            <p:cNvSpPr>
              <a:spLocks noChangeShapeType="1"/>
            </p:cNvSpPr>
            <p:nvPr/>
          </p:nvSpPr>
          <p:spPr bwMode="auto">
            <a:xfrm>
              <a:off x="341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4" name="Line 189"/>
            <p:cNvSpPr>
              <a:spLocks noChangeShapeType="1"/>
            </p:cNvSpPr>
            <p:nvPr/>
          </p:nvSpPr>
          <p:spPr bwMode="auto">
            <a:xfrm>
              <a:off x="3400"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5" name="Line 190"/>
            <p:cNvSpPr>
              <a:spLocks noChangeShapeType="1"/>
            </p:cNvSpPr>
            <p:nvPr/>
          </p:nvSpPr>
          <p:spPr bwMode="auto">
            <a:xfrm>
              <a:off x="3406"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6" name="Line 191"/>
            <p:cNvSpPr>
              <a:spLocks noChangeShapeType="1"/>
            </p:cNvSpPr>
            <p:nvPr/>
          </p:nvSpPr>
          <p:spPr bwMode="auto">
            <a:xfrm>
              <a:off x="2860"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7" name="Line 192"/>
            <p:cNvSpPr>
              <a:spLocks noChangeShapeType="1"/>
            </p:cNvSpPr>
            <p:nvPr/>
          </p:nvSpPr>
          <p:spPr bwMode="auto">
            <a:xfrm>
              <a:off x="2854"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8" name="Line 193"/>
            <p:cNvSpPr>
              <a:spLocks noChangeShapeType="1"/>
            </p:cNvSpPr>
            <p:nvPr/>
          </p:nvSpPr>
          <p:spPr bwMode="auto">
            <a:xfrm>
              <a:off x="2848"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29" name="Line 194"/>
            <p:cNvSpPr>
              <a:spLocks noChangeShapeType="1"/>
            </p:cNvSpPr>
            <p:nvPr/>
          </p:nvSpPr>
          <p:spPr bwMode="auto">
            <a:xfrm>
              <a:off x="2854" y="233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0" name="Line 195"/>
            <p:cNvSpPr>
              <a:spLocks noChangeShapeType="1"/>
            </p:cNvSpPr>
            <p:nvPr/>
          </p:nvSpPr>
          <p:spPr bwMode="auto">
            <a:xfrm>
              <a:off x="3052" y="237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1" name="Line 196"/>
            <p:cNvSpPr>
              <a:spLocks noChangeShapeType="1"/>
            </p:cNvSpPr>
            <p:nvPr/>
          </p:nvSpPr>
          <p:spPr bwMode="auto">
            <a:xfrm>
              <a:off x="3232" y="2391"/>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2" name="Line 197"/>
            <p:cNvSpPr>
              <a:spLocks noChangeShapeType="1"/>
            </p:cNvSpPr>
            <p:nvPr/>
          </p:nvSpPr>
          <p:spPr bwMode="auto">
            <a:xfrm>
              <a:off x="2440" y="219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3" name="Line 198"/>
            <p:cNvSpPr>
              <a:spLocks noChangeShapeType="1"/>
            </p:cNvSpPr>
            <p:nvPr/>
          </p:nvSpPr>
          <p:spPr bwMode="auto">
            <a:xfrm>
              <a:off x="2746" y="230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4" name="Line 199"/>
            <p:cNvSpPr>
              <a:spLocks noChangeShapeType="1"/>
            </p:cNvSpPr>
            <p:nvPr/>
          </p:nvSpPr>
          <p:spPr bwMode="auto">
            <a:xfrm>
              <a:off x="3160" y="237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grpSp>
      <p:grpSp>
        <p:nvGrpSpPr>
          <p:cNvPr id="235" name="Group 200"/>
          <p:cNvGrpSpPr>
            <a:grpSpLocks/>
          </p:cNvGrpSpPr>
          <p:nvPr/>
        </p:nvGrpSpPr>
        <p:grpSpPr bwMode="auto">
          <a:xfrm>
            <a:off x="1607423" y="1674892"/>
            <a:ext cx="3034290" cy="476086"/>
            <a:chOff x="1894" y="1965"/>
            <a:chExt cx="1968" cy="390"/>
          </a:xfrm>
        </p:grpSpPr>
        <p:sp>
          <p:nvSpPr>
            <p:cNvPr id="236" name="Line 201"/>
            <p:cNvSpPr>
              <a:spLocks noChangeShapeType="1"/>
            </p:cNvSpPr>
            <p:nvPr/>
          </p:nvSpPr>
          <p:spPr bwMode="auto">
            <a:xfrm>
              <a:off x="2044" y="2091"/>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7" name="Line 202"/>
            <p:cNvSpPr>
              <a:spLocks noChangeShapeType="1"/>
            </p:cNvSpPr>
            <p:nvPr/>
          </p:nvSpPr>
          <p:spPr bwMode="auto">
            <a:xfrm>
              <a:off x="2056" y="2091"/>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8" name="Line 203"/>
            <p:cNvSpPr>
              <a:spLocks noChangeShapeType="1"/>
            </p:cNvSpPr>
            <p:nvPr/>
          </p:nvSpPr>
          <p:spPr bwMode="auto">
            <a:xfrm>
              <a:off x="2062" y="2091"/>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39" name="Line 204"/>
            <p:cNvSpPr>
              <a:spLocks noChangeShapeType="1"/>
            </p:cNvSpPr>
            <p:nvPr/>
          </p:nvSpPr>
          <p:spPr bwMode="auto">
            <a:xfrm>
              <a:off x="2398" y="222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0" name="Line 205"/>
            <p:cNvSpPr>
              <a:spLocks noChangeShapeType="1"/>
            </p:cNvSpPr>
            <p:nvPr/>
          </p:nvSpPr>
          <p:spPr bwMode="auto">
            <a:xfrm>
              <a:off x="2008" y="206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1" name="Line 206"/>
            <p:cNvSpPr>
              <a:spLocks noChangeShapeType="1"/>
            </p:cNvSpPr>
            <p:nvPr/>
          </p:nvSpPr>
          <p:spPr bwMode="auto">
            <a:xfrm>
              <a:off x="1996" y="2037"/>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2" name="Line 207"/>
            <p:cNvSpPr>
              <a:spLocks noChangeShapeType="1"/>
            </p:cNvSpPr>
            <p:nvPr/>
          </p:nvSpPr>
          <p:spPr bwMode="auto">
            <a:xfrm>
              <a:off x="2464" y="2235"/>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3" name="Line 208"/>
            <p:cNvSpPr>
              <a:spLocks noChangeShapeType="1"/>
            </p:cNvSpPr>
            <p:nvPr/>
          </p:nvSpPr>
          <p:spPr bwMode="auto">
            <a:xfrm>
              <a:off x="1924" y="1965"/>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4" name="Line 209"/>
            <p:cNvSpPr>
              <a:spLocks noChangeShapeType="1"/>
            </p:cNvSpPr>
            <p:nvPr/>
          </p:nvSpPr>
          <p:spPr bwMode="auto">
            <a:xfrm>
              <a:off x="1912" y="197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5" name="Line 210"/>
            <p:cNvSpPr>
              <a:spLocks noChangeShapeType="1"/>
            </p:cNvSpPr>
            <p:nvPr/>
          </p:nvSpPr>
          <p:spPr bwMode="auto">
            <a:xfrm>
              <a:off x="1966" y="198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6" name="Line 211"/>
            <p:cNvSpPr>
              <a:spLocks noChangeShapeType="1"/>
            </p:cNvSpPr>
            <p:nvPr/>
          </p:nvSpPr>
          <p:spPr bwMode="auto">
            <a:xfrm>
              <a:off x="3016" y="230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7" name="Line 212"/>
            <p:cNvSpPr>
              <a:spLocks noChangeShapeType="1"/>
            </p:cNvSpPr>
            <p:nvPr/>
          </p:nvSpPr>
          <p:spPr bwMode="auto">
            <a:xfrm>
              <a:off x="2980"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8" name="Line 213"/>
            <p:cNvSpPr>
              <a:spLocks noChangeShapeType="1"/>
            </p:cNvSpPr>
            <p:nvPr/>
          </p:nvSpPr>
          <p:spPr bwMode="auto">
            <a:xfrm>
              <a:off x="2830" y="227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49" name="Line 214"/>
            <p:cNvSpPr>
              <a:spLocks noChangeShapeType="1"/>
            </p:cNvSpPr>
            <p:nvPr/>
          </p:nvSpPr>
          <p:spPr bwMode="auto">
            <a:xfrm>
              <a:off x="2878" y="2277"/>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0" name="Line 215"/>
            <p:cNvSpPr>
              <a:spLocks noChangeShapeType="1"/>
            </p:cNvSpPr>
            <p:nvPr/>
          </p:nvSpPr>
          <p:spPr bwMode="auto">
            <a:xfrm>
              <a:off x="2710" y="2247"/>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1" name="Line 216"/>
            <p:cNvSpPr>
              <a:spLocks noChangeShapeType="1"/>
            </p:cNvSpPr>
            <p:nvPr/>
          </p:nvSpPr>
          <p:spPr bwMode="auto">
            <a:xfrm>
              <a:off x="2572" y="2235"/>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2" name="Line 217"/>
            <p:cNvSpPr>
              <a:spLocks noChangeShapeType="1"/>
            </p:cNvSpPr>
            <p:nvPr/>
          </p:nvSpPr>
          <p:spPr bwMode="auto">
            <a:xfrm>
              <a:off x="2752" y="225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3" name="Line 218"/>
            <p:cNvSpPr>
              <a:spLocks noChangeShapeType="1"/>
            </p:cNvSpPr>
            <p:nvPr/>
          </p:nvSpPr>
          <p:spPr bwMode="auto">
            <a:xfrm>
              <a:off x="2872" y="2283"/>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4" name="Line 219"/>
            <p:cNvSpPr>
              <a:spLocks noChangeShapeType="1"/>
            </p:cNvSpPr>
            <p:nvPr/>
          </p:nvSpPr>
          <p:spPr bwMode="auto">
            <a:xfrm>
              <a:off x="2794" y="227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5" name="Line 220"/>
            <p:cNvSpPr>
              <a:spLocks noChangeShapeType="1"/>
            </p:cNvSpPr>
            <p:nvPr/>
          </p:nvSpPr>
          <p:spPr bwMode="auto">
            <a:xfrm>
              <a:off x="2896" y="2283"/>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6" name="Line 221"/>
            <p:cNvSpPr>
              <a:spLocks noChangeShapeType="1"/>
            </p:cNvSpPr>
            <p:nvPr/>
          </p:nvSpPr>
          <p:spPr bwMode="auto">
            <a:xfrm>
              <a:off x="2992" y="2295"/>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7" name="Line 222"/>
            <p:cNvSpPr>
              <a:spLocks noChangeShapeType="1"/>
            </p:cNvSpPr>
            <p:nvPr/>
          </p:nvSpPr>
          <p:spPr bwMode="auto">
            <a:xfrm>
              <a:off x="2956" y="2283"/>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8" name="Line 223"/>
            <p:cNvSpPr>
              <a:spLocks noChangeShapeType="1"/>
            </p:cNvSpPr>
            <p:nvPr/>
          </p:nvSpPr>
          <p:spPr bwMode="auto">
            <a:xfrm>
              <a:off x="2818" y="2271"/>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59" name="Line 224"/>
            <p:cNvSpPr>
              <a:spLocks noChangeShapeType="1"/>
            </p:cNvSpPr>
            <p:nvPr/>
          </p:nvSpPr>
          <p:spPr bwMode="auto">
            <a:xfrm>
              <a:off x="312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0" name="Line 225"/>
            <p:cNvSpPr>
              <a:spLocks noChangeShapeType="1"/>
            </p:cNvSpPr>
            <p:nvPr/>
          </p:nvSpPr>
          <p:spPr bwMode="auto">
            <a:xfrm>
              <a:off x="3076" y="231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1" name="Line 226"/>
            <p:cNvSpPr>
              <a:spLocks noChangeShapeType="1"/>
            </p:cNvSpPr>
            <p:nvPr/>
          </p:nvSpPr>
          <p:spPr bwMode="auto">
            <a:xfrm>
              <a:off x="3040" y="231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2" name="Line 227"/>
            <p:cNvSpPr>
              <a:spLocks noChangeShapeType="1"/>
            </p:cNvSpPr>
            <p:nvPr/>
          </p:nvSpPr>
          <p:spPr bwMode="auto">
            <a:xfrm>
              <a:off x="314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3" name="Line 228"/>
            <p:cNvSpPr>
              <a:spLocks noChangeShapeType="1"/>
            </p:cNvSpPr>
            <p:nvPr/>
          </p:nvSpPr>
          <p:spPr bwMode="auto">
            <a:xfrm>
              <a:off x="2932"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4" name="Line 229"/>
            <p:cNvSpPr>
              <a:spLocks noChangeShapeType="1"/>
            </p:cNvSpPr>
            <p:nvPr/>
          </p:nvSpPr>
          <p:spPr bwMode="auto">
            <a:xfrm>
              <a:off x="318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5" name="Line 230"/>
            <p:cNvSpPr>
              <a:spLocks noChangeShapeType="1"/>
            </p:cNvSpPr>
            <p:nvPr/>
          </p:nvSpPr>
          <p:spPr bwMode="auto">
            <a:xfrm>
              <a:off x="3100" y="2307"/>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6" name="Line 231"/>
            <p:cNvSpPr>
              <a:spLocks noChangeShapeType="1"/>
            </p:cNvSpPr>
            <p:nvPr/>
          </p:nvSpPr>
          <p:spPr bwMode="auto">
            <a:xfrm>
              <a:off x="3052" y="231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7" name="Line 232"/>
            <p:cNvSpPr>
              <a:spLocks noChangeShapeType="1"/>
            </p:cNvSpPr>
            <p:nvPr/>
          </p:nvSpPr>
          <p:spPr bwMode="auto">
            <a:xfrm>
              <a:off x="317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8" name="Line 233"/>
            <p:cNvSpPr>
              <a:spLocks noChangeShapeType="1"/>
            </p:cNvSpPr>
            <p:nvPr/>
          </p:nvSpPr>
          <p:spPr bwMode="auto">
            <a:xfrm>
              <a:off x="322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69" name="Line 234"/>
            <p:cNvSpPr>
              <a:spLocks noChangeShapeType="1"/>
            </p:cNvSpPr>
            <p:nvPr/>
          </p:nvSpPr>
          <p:spPr bwMode="auto">
            <a:xfrm>
              <a:off x="3220"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0" name="Line 235"/>
            <p:cNvSpPr>
              <a:spLocks noChangeShapeType="1"/>
            </p:cNvSpPr>
            <p:nvPr/>
          </p:nvSpPr>
          <p:spPr bwMode="auto">
            <a:xfrm>
              <a:off x="3208"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1" name="Line 236"/>
            <p:cNvSpPr>
              <a:spLocks noChangeShapeType="1"/>
            </p:cNvSpPr>
            <p:nvPr/>
          </p:nvSpPr>
          <p:spPr bwMode="auto">
            <a:xfrm>
              <a:off x="321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2" name="Line 237"/>
            <p:cNvSpPr>
              <a:spLocks noChangeShapeType="1"/>
            </p:cNvSpPr>
            <p:nvPr/>
          </p:nvSpPr>
          <p:spPr bwMode="auto">
            <a:xfrm>
              <a:off x="2860"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3" name="Line 238"/>
            <p:cNvSpPr>
              <a:spLocks noChangeShapeType="1"/>
            </p:cNvSpPr>
            <p:nvPr/>
          </p:nvSpPr>
          <p:spPr bwMode="auto">
            <a:xfrm>
              <a:off x="2854"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4" name="Line 239"/>
            <p:cNvSpPr>
              <a:spLocks noChangeShapeType="1"/>
            </p:cNvSpPr>
            <p:nvPr/>
          </p:nvSpPr>
          <p:spPr bwMode="auto">
            <a:xfrm>
              <a:off x="2848"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5" name="Line 240"/>
            <p:cNvSpPr>
              <a:spLocks noChangeShapeType="1"/>
            </p:cNvSpPr>
            <p:nvPr/>
          </p:nvSpPr>
          <p:spPr bwMode="auto">
            <a:xfrm>
              <a:off x="2854" y="2283"/>
              <a:ext cx="0" cy="30"/>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6" name="Line 241"/>
            <p:cNvSpPr>
              <a:spLocks noChangeShapeType="1"/>
            </p:cNvSpPr>
            <p:nvPr/>
          </p:nvSpPr>
          <p:spPr bwMode="auto">
            <a:xfrm>
              <a:off x="356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7" name="Line 242"/>
            <p:cNvSpPr>
              <a:spLocks noChangeShapeType="1"/>
            </p:cNvSpPr>
            <p:nvPr/>
          </p:nvSpPr>
          <p:spPr bwMode="auto">
            <a:xfrm>
              <a:off x="348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8" name="Line 243"/>
            <p:cNvSpPr>
              <a:spLocks noChangeShapeType="1"/>
            </p:cNvSpPr>
            <p:nvPr/>
          </p:nvSpPr>
          <p:spPr bwMode="auto">
            <a:xfrm>
              <a:off x="3550"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79" name="Line 244"/>
            <p:cNvSpPr>
              <a:spLocks noChangeShapeType="1"/>
            </p:cNvSpPr>
            <p:nvPr/>
          </p:nvSpPr>
          <p:spPr bwMode="auto">
            <a:xfrm>
              <a:off x="350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0" name="Line 245"/>
            <p:cNvSpPr>
              <a:spLocks noChangeShapeType="1"/>
            </p:cNvSpPr>
            <p:nvPr/>
          </p:nvSpPr>
          <p:spPr bwMode="auto">
            <a:xfrm>
              <a:off x="327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1" name="Line 246"/>
            <p:cNvSpPr>
              <a:spLocks noChangeShapeType="1"/>
            </p:cNvSpPr>
            <p:nvPr/>
          </p:nvSpPr>
          <p:spPr bwMode="auto">
            <a:xfrm>
              <a:off x="338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2" name="Line 247"/>
            <p:cNvSpPr>
              <a:spLocks noChangeShapeType="1"/>
            </p:cNvSpPr>
            <p:nvPr/>
          </p:nvSpPr>
          <p:spPr bwMode="auto">
            <a:xfrm>
              <a:off x="342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3" name="Line 248"/>
            <p:cNvSpPr>
              <a:spLocks noChangeShapeType="1"/>
            </p:cNvSpPr>
            <p:nvPr/>
          </p:nvSpPr>
          <p:spPr bwMode="auto">
            <a:xfrm>
              <a:off x="347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4" name="Line 249"/>
            <p:cNvSpPr>
              <a:spLocks noChangeShapeType="1"/>
            </p:cNvSpPr>
            <p:nvPr/>
          </p:nvSpPr>
          <p:spPr bwMode="auto">
            <a:xfrm>
              <a:off x="319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5" name="Line 250"/>
            <p:cNvSpPr>
              <a:spLocks noChangeShapeType="1"/>
            </p:cNvSpPr>
            <p:nvPr/>
          </p:nvSpPr>
          <p:spPr bwMode="auto">
            <a:xfrm>
              <a:off x="3460"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6" name="Line 251"/>
            <p:cNvSpPr>
              <a:spLocks noChangeShapeType="1"/>
            </p:cNvSpPr>
            <p:nvPr/>
          </p:nvSpPr>
          <p:spPr bwMode="auto">
            <a:xfrm>
              <a:off x="3298"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7" name="Line 252"/>
            <p:cNvSpPr>
              <a:spLocks noChangeShapeType="1"/>
            </p:cNvSpPr>
            <p:nvPr/>
          </p:nvSpPr>
          <p:spPr bwMode="auto">
            <a:xfrm>
              <a:off x="3448"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8" name="Line 253"/>
            <p:cNvSpPr>
              <a:spLocks noChangeShapeType="1"/>
            </p:cNvSpPr>
            <p:nvPr/>
          </p:nvSpPr>
          <p:spPr bwMode="auto">
            <a:xfrm>
              <a:off x="349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89" name="Line 254"/>
            <p:cNvSpPr>
              <a:spLocks noChangeShapeType="1"/>
            </p:cNvSpPr>
            <p:nvPr/>
          </p:nvSpPr>
          <p:spPr bwMode="auto">
            <a:xfrm>
              <a:off x="376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0" name="Line 255"/>
            <p:cNvSpPr>
              <a:spLocks noChangeShapeType="1"/>
            </p:cNvSpPr>
            <p:nvPr/>
          </p:nvSpPr>
          <p:spPr bwMode="auto">
            <a:xfrm>
              <a:off x="331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1" name="Line 256"/>
            <p:cNvSpPr>
              <a:spLocks noChangeShapeType="1"/>
            </p:cNvSpPr>
            <p:nvPr/>
          </p:nvSpPr>
          <p:spPr bwMode="auto">
            <a:xfrm>
              <a:off x="3358"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2" name="Line 257"/>
            <p:cNvSpPr>
              <a:spLocks noChangeShapeType="1"/>
            </p:cNvSpPr>
            <p:nvPr/>
          </p:nvSpPr>
          <p:spPr bwMode="auto">
            <a:xfrm>
              <a:off x="340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3" name="Line 258"/>
            <p:cNvSpPr>
              <a:spLocks noChangeShapeType="1"/>
            </p:cNvSpPr>
            <p:nvPr/>
          </p:nvSpPr>
          <p:spPr bwMode="auto">
            <a:xfrm>
              <a:off x="358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4" name="Line 259"/>
            <p:cNvSpPr>
              <a:spLocks noChangeShapeType="1"/>
            </p:cNvSpPr>
            <p:nvPr/>
          </p:nvSpPr>
          <p:spPr bwMode="auto">
            <a:xfrm>
              <a:off x="3628"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5" name="Line 260"/>
            <p:cNvSpPr>
              <a:spLocks noChangeShapeType="1"/>
            </p:cNvSpPr>
            <p:nvPr/>
          </p:nvSpPr>
          <p:spPr bwMode="auto">
            <a:xfrm>
              <a:off x="374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6" name="Line 261"/>
            <p:cNvSpPr>
              <a:spLocks noChangeShapeType="1"/>
            </p:cNvSpPr>
            <p:nvPr/>
          </p:nvSpPr>
          <p:spPr bwMode="auto">
            <a:xfrm>
              <a:off x="3712"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7" name="Line 262"/>
            <p:cNvSpPr>
              <a:spLocks noChangeShapeType="1"/>
            </p:cNvSpPr>
            <p:nvPr/>
          </p:nvSpPr>
          <p:spPr bwMode="auto">
            <a:xfrm>
              <a:off x="3526"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8" name="Line 263"/>
            <p:cNvSpPr>
              <a:spLocks noChangeShapeType="1"/>
            </p:cNvSpPr>
            <p:nvPr/>
          </p:nvSpPr>
          <p:spPr bwMode="auto">
            <a:xfrm>
              <a:off x="354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299" name="Line 264"/>
            <p:cNvSpPr>
              <a:spLocks noChangeShapeType="1"/>
            </p:cNvSpPr>
            <p:nvPr/>
          </p:nvSpPr>
          <p:spPr bwMode="auto">
            <a:xfrm>
              <a:off x="330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300" name="Line 265"/>
            <p:cNvSpPr>
              <a:spLocks noChangeShapeType="1"/>
            </p:cNvSpPr>
            <p:nvPr/>
          </p:nvSpPr>
          <p:spPr bwMode="auto">
            <a:xfrm>
              <a:off x="3514" y="2319"/>
              <a:ext cx="0" cy="36"/>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301" name="Freeform 266"/>
            <p:cNvSpPr>
              <a:spLocks/>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grpSp>
      <p:grpSp>
        <p:nvGrpSpPr>
          <p:cNvPr id="302" name="Group 301"/>
          <p:cNvGrpSpPr/>
          <p:nvPr/>
        </p:nvGrpSpPr>
        <p:grpSpPr>
          <a:xfrm>
            <a:off x="1860955" y="2748267"/>
            <a:ext cx="249889" cy="407871"/>
            <a:chOff x="1860955" y="2748267"/>
            <a:chExt cx="249889" cy="407871"/>
          </a:xfrm>
        </p:grpSpPr>
        <p:cxnSp>
          <p:nvCxnSpPr>
            <p:cNvPr id="303" name="Straight Connector 302"/>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1860955" y="3004862"/>
              <a:ext cx="249889"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963224" y="3004862"/>
              <a:ext cx="45351"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1" name="TextBox 310"/>
          <p:cNvSpPr txBox="1"/>
          <p:nvPr/>
        </p:nvSpPr>
        <p:spPr>
          <a:xfrm>
            <a:off x="1771995" y="3288420"/>
            <a:ext cx="482824" cy="707886"/>
          </a:xfrm>
          <a:prstGeom prst="rect">
            <a:avLst/>
          </a:prstGeom>
          <a:noFill/>
        </p:spPr>
        <p:txBody>
          <a:bodyPr wrap="none" rtlCol="0" anchor="t" anchorCtr="0">
            <a:spAutoFit/>
          </a:bodyPr>
          <a:lstStyle/>
          <a:p>
            <a:pPr algn="ctr"/>
            <a:r>
              <a:rPr lang="fr-FR" sz="800" smtClean="0"/>
              <a:t>12</a:t>
            </a:r>
          </a:p>
          <a:p>
            <a:pPr algn="ctr"/>
            <a:r>
              <a:rPr lang="fr-FR" sz="800" smtClean="0">
                <a:solidFill>
                  <a:srgbClr val="F7899A"/>
                </a:solidFill>
              </a:rPr>
              <a:t>27(2)</a:t>
            </a:r>
          </a:p>
          <a:p>
            <a:pPr algn="ctr"/>
            <a:r>
              <a:rPr lang="fr-FR" sz="800" smtClean="0">
                <a:solidFill>
                  <a:srgbClr val="B60D27"/>
                </a:solidFill>
              </a:rPr>
              <a:t>75(0)</a:t>
            </a:r>
          </a:p>
          <a:p>
            <a:pPr algn="ctr"/>
            <a:r>
              <a:rPr lang="fr-FR" sz="800" smtClean="0">
                <a:solidFill>
                  <a:schemeClr val="bg2"/>
                </a:solidFill>
              </a:rPr>
              <a:t>318(6)</a:t>
            </a:r>
          </a:p>
          <a:p>
            <a:pPr algn="ctr"/>
            <a:r>
              <a:rPr lang="fr-FR" sz="800" smtClean="0"/>
              <a:t>845(8)</a:t>
            </a:r>
            <a:endParaRPr lang="fr-FR" sz="800"/>
          </a:p>
        </p:txBody>
      </p:sp>
      <p:sp>
        <p:nvSpPr>
          <p:cNvPr id="312" name="TextBox 311"/>
          <p:cNvSpPr txBox="1"/>
          <p:nvPr/>
        </p:nvSpPr>
        <p:spPr>
          <a:xfrm>
            <a:off x="2151099" y="3288420"/>
            <a:ext cx="540534" cy="707886"/>
          </a:xfrm>
          <a:prstGeom prst="rect">
            <a:avLst/>
          </a:prstGeom>
          <a:noFill/>
        </p:spPr>
        <p:txBody>
          <a:bodyPr wrap="none" rtlCol="0" anchor="t" anchorCtr="0">
            <a:spAutoFit/>
          </a:bodyPr>
          <a:lstStyle/>
          <a:p>
            <a:pPr algn="ctr"/>
            <a:r>
              <a:rPr lang="fr-FR" sz="800" smtClean="0"/>
              <a:t>24</a:t>
            </a:r>
          </a:p>
          <a:p>
            <a:pPr algn="ctr"/>
            <a:r>
              <a:rPr lang="fr-FR" sz="800" smtClean="0">
                <a:solidFill>
                  <a:srgbClr val="F7899A"/>
                </a:solidFill>
              </a:rPr>
              <a:t>26(3)</a:t>
            </a:r>
          </a:p>
          <a:p>
            <a:pPr algn="ctr"/>
            <a:r>
              <a:rPr lang="fr-FR" sz="800" smtClean="0">
                <a:solidFill>
                  <a:srgbClr val="B60D27"/>
                </a:solidFill>
              </a:rPr>
              <a:t>68(0)</a:t>
            </a:r>
          </a:p>
          <a:p>
            <a:pPr algn="ctr"/>
            <a:r>
              <a:rPr lang="fr-FR" sz="800" smtClean="0">
                <a:solidFill>
                  <a:schemeClr val="bg2"/>
                </a:solidFill>
              </a:rPr>
              <a:t>238(13)</a:t>
            </a:r>
          </a:p>
          <a:p>
            <a:pPr algn="ctr"/>
            <a:r>
              <a:rPr lang="fr-FR" sz="800" smtClean="0"/>
              <a:t>695(16)</a:t>
            </a:r>
            <a:endParaRPr lang="fr-FR" sz="800"/>
          </a:p>
        </p:txBody>
      </p:sp>
      <p:sp>
        <p:nvSpPr>
          <p:cNvPr id="313" name="TextBox 312"/>
          <p:cNvSpPr txBox="1"/>
          <p:nvPr/>
        </p:nvSpPr>
        <p:spPr>
          <a:xfrm>
            <a:off x="2538664" y="3288420"/>
            <a:ext cx="540534" cy="707886"/>
          </a:xfrm>
          <a:prstGeom prst="rect">
            <a:avLst/>
          </a:prstGeom>
          <a:noFill/>
        </p:spPr>
        <p:txBody>
          <a:bodyPr wrap="none" rtlCol="0" anchor="t" anchorCtr="0">
            <a:spAutoFit/>
          </a:bodyPr>
          <a:lstStyle/>
          <a:p>
            <a:pPr algn="ctr"/>
            <a:r>
              <a:rPr lang="fr-FR" sz="800" smtClean="0"/>
              <a:t>36</a:t>
            </a:r>
          </a:p>
          <a:p>
            <a:pPr algn="ctr"/>
            <a:r>
              <a:rPr lang="fr-FR" sz="800" smtClean="0">
                <a:solidFill>
                  <a:srgbClr val="F7899A"/>
                </a:solidFill>
              </a:rPr>
              <a:t>23(4)</a:t>
            </a:r>
          </a:p>
          <a:p>
            <a:pPr algn="ctr"/>
            <a:r>
              <a:rPr lang="fr-FR" sz="800" smtClean="0">
                <a:solidFill>
                  <a:srgbClr val="B60D27"/>
                </a:solidFill>
              </a:rPr>
              <a:t>66(2)</a:t>
            </a:r>
          </a:p>
          <a:p>
            <a:pPr algn="ctr"/>
            <a:r>
              <a:rPr lang="fr-FR" sz="800" smtClean="0">
                <a:solidFill>
                  <a:schemeClr val="bg2"/>
                </a:solidFill>
              </a:rPr>
              <a:t>192(20)</a:t>
            </a:r>
          </a:p>
          <a:p>
            <a:pPr algn="ctr"/>
            <a:r>
              <a:rPr lang="fr-FR" sz="800" smtClean="0"/>
              <a:t>628(25)</a:t>
            </a:r>
            <a:endParaRPr lang="fr-FR" sz="800"/>
          </a:p>
        </p:txBody>
      </p:sp>
      <p:sp>
        <p:nvSpPr>
          <p:cNvPr id="314" name="TextBox 313"/>
          <p:cNvSpPr txBox="1"/>
          <p:nvPr/>
        </p:nvSpPr>
        <p:spPr>
          <a:xfrm>
            <a:off x="2921169" y="3288420"/>
            <a:ext cx="598241" cy="707886"/>
          </a:xfrm>
          <a:prstGeom prst="rect">
            <a:avLst/>
          </a:prstGeom>
          <a:noFill/>
        </p:spPr>
        <p:txBody>
          <a:bodyPr wrap="none" rtlCol="0" anchor="t" anchorCtr="0">
            <a:spAutoFit/>
          </a:bodyPr>
          <a:lstStyle/>
          <a:p>
            <a:pPr algn="ctr"/>
            <a:r>
              <a:rPr lang="fr-FR" sz="800" smtClean="0"/>
              <a:t>48</a:t>
            </a:r>
          </a:p>
          <a:p>
            <a:pPr algn="ctr"/>
            <a:r>
              <a:rPr lang="fr-FR" sz="800" smtClean="0">
                <a:solidFill>
                  <a:srgbClr val="F7899A"/>
                </a:solidFill>
              </a:rPr>
              <a:t>19(7)</a:t>
            </a:r>
          </a:p>
          <a:p>
            <a:pPr algn="ctr"/>
            <a:r>
              <a:rPr lang="fr-FR" sz="800" smtClean="0">
                <a:solidFill>
                  <a:srgbClr val="B60D27"/>
                </a:solidFill>
              </a:rPr>
              <a:t>48(18)</a:t>
            </a:r>
          </a:p>
          <a:p>
            <a:pPr algn="ctr"/>
            <a:r>
              <a:rPr lang="fr-FR" sz="800" smtClean="0">
                <a:solidFill>
                  <a:schemeClr val="bg2"/>
                </a:solidFill>
              </a:rPr>
              <a:t>163(34)</a:t>
            </a:r>
          </a:p>
          <a:p>
            <a:pPr algn="ctr"/>
            <a:r>
              <a:rPr lang="fr-FR" sz="800" smtClean="0"/>
              <a:t>453(165)</a:t>
            </a:r>
            <a:endParaRPr lang="fr-FR" sz="800"/>
          </a:p>
        </p:txBody>
      </p:sp>
      <p:sp>
        <p:nvSpPr>
          <p:cNvPr id="315" name="TextBox 314"/>
          <p:cNvSpPr txBox="1"/>
          <p:nvPr/>
        </p:nvSpPr>
        <p:spPr>
          <a:xfrm>
            <a:off x="3329128" y="3288420"/>
            <a:ext cx="598241" cy="707886"/>
          </a:xfrm>
          <a:prstGeom prst="rect">
            <a:avLst/>
          </a:prstGeom>
          <a:noFill/>
        </p:spPr>
        <p:txBody>
          <a:bodyPr wrap="none" rtlCol="0" anchor="t" anchorCtr="0">
            <a:spAutoFit/>
          </a:bodyPr>
          <a:lstStyle/>
          <a:p>
            <a:pPr algn="ctr"/>
            <a:r>
              <a:rPr lang="fr-FR" sz="800" smtClean="0"/>
              <a:t>60</a:t>
            </a:r>
          </a:p>
          <a:p>
            <a:pPr algn="ctr"/>
            <a:r>
              <a:rPr lang="fr-FR" sz="800" smtClean="0">
                <a:solidFill>
                  <a:srgbClr val="F7899A"/>
                </a:solidFill>
              </a:rPr>
              <a:t>15(12)</a:t>
            </a:r>
          </a:p>
          <a:p>
            <a:pPr algn="ctr"/>
            <a:r>
              <a:rPr lang="fr-FR" sz="800" smtClean="0">
                <a:solidFill>
                  <a:srgbClr val="B60D27"/>
                </a:solidFill>
              </a:rPr>
              <a:t>29(35)</a:t>
            </a:r>
          </a:p>
          <a:p>
            <a:pPr algn="ctr"/>
            <a:r>
              <a:rPr lang="fr-FR" sz="800" smtClean="0">
                <a:solidFill>
                  <a:schemeClr val="bg2"/>
                </a:solidFill>
              </a:rPr>
              <a:t>115(72</a:t>
            </a:r>
            <a:r>
              <a:rPr lang="fr-FR" sz="800" smtClean="0">
                <a:solidFill>
                  <a:srgbClr val="4D4D4D"/>
                </a:solidFill>
              </a:rPr>
              <a:t>)</a:t>
            </a:r>
          </a:p>
          <a:p>
            <a:pPr algn="ctr"/>
            <a:r>
              <a:rPr lang="fr-FR" sz="800" smtClean="0"/>
              <a:t>300(301)</a:t>
            </a:r>
            <a:endParaRPr lang="fr-FR" sz="800"/>
          </a:p>
        </p:txBody>
      </p:sp>
      <p:sp>
        <p:nvSpPr>
          <p:cNvPr id="316" name="TextBox 315"/>
          <p:cNvSpPr txBox="1"/>
          <p:nvPr/>
        </p:nvSpPr>
        <p:spPr>
          <a:xfrm>
            <a:off x="3730289" y="3288420"/>
            <a:ext cx="598241" cy="707886"/>
          </a:xfrm>
          <a:prstGeom prst="rect">
            <a:avLst/>
          </a:prstGeom>
          <a:noFill/>
        </p:spPr>
        <p:txBody>
          <a:bodyPr wrap="none" rtlCol="0" anchor="t" anchorCtr="0">
            <a:spAutoFit/>
          </a:bodyPr>
          <a:lstStyle/>
          <a:p>
            <a:pPr algn="ctr"/>
            <a:r>
              <a:rPr lang="fr-FR" sz="800" smtClean="0"/>
              <a:t>72</a:t>
            </a:r>
          </a:p>
          <a:p>
            <a:pPr algn="ctr"/>
            <a:r>
              <a:rPr lang="fr-FR" sz="800" smtClean="0">
                <a:solidFill>
                  <a:srgbClr val="F7899A"/>
                </a:solidFill>
              </a:rPr>
              <a:t>4(22)</a:t>
            </a:r>
          </a:p>
          <a:p>
            <a:pPr algn="ctr"/>
            <a:r>
              <a:rPr lang="fr-FR" sz="800" smtClean="0">
                <a:solidFill>
                  <a:srgbClr val="B60D27"/>
                </a:solidFill>
              </a:rPr>
              <a:t>17(46)</a:t>
            </a:r>
          </a:p>
          <a:p>
            <a:pPr algn="ctr"/>
            <a:r>
              <a:rPr lang="fr-FR" sz="800" smtClean="0">
                <a:solidFill>
                  <a:schemeClr val="bg2"/>
                </a:solidFill>
              </a:rPr>
              <a:t>68(119)</a:t>
            </a:r>
          </a:p>
          <a:p>
            <a:pPr algn="ctr"/>
            <a:r>
              <a:rPr lang="fr-FR" sz="800" smtClean="0"/>
              <a:t>158(438)</a:t>
            </a:r>
            <a:endParaRPr lang="fr-FR" sz="800"/>
          </a:p>
        </p:txBody>
      </p:sp>
      <p:sp>
        <p:nvSpPr>
          <p:cNvPr id="317" name="TextBox 316"/>
          <p:cNvSpPr txBox="1"/>
          <p:nvPr/>
        </p:nvSpPr>
        <p:spPr>
          <a:xfrm>
            <a:off x="4153505" y="3288420"/>
            <a:ext cx="540534" cy="707886"/>
          </a:xfrm>
          <a:prstGeom prst="rect">
            <a:avLst/>
          </a:prstGeom>
          <a:noFill/>
        </p:spPr>
        <p:txBody>
          <a:bodyPr wrap="none" rtlCol="0" anchor="t" anchorCtr="0">
            <a:spAutoFit/>
          </a:bodyPr>
          <a:lstStyle/>
          <a:p>
            <a:pPr algn="ctr"/>
            <a:r>
              <a:rPr lang="fr-FR" sz="800" smtClean="0"/>
              <a:t>84</a:t>
            </a:r>
          </a:p>
          <a:p>
            <a:pPr algn="ctr"/>
            <a:r>
              <a:rPr lang="fr-FR" sz="800" smtClean="0">
                <a:solidFill>
                  <a:srgbClr val="F7899A"/>
                </a:solidFill>
              </a:rPr>
              <a:t>1(26)</a:t>
            </a:r>
          </a:p>
          <a:p>
            <a:pPr algn="ctr"/>
            <a:r>
              <a:rPr lang="fr-FR" sz="800" smtClean="0">
                <a:solidFill>
                  <a:srgbClr val="B60D27"/>
                </a:solidFill>
              </a:rPr>
              <a:t>5(61)</a:t>
            </a:r>
          </a:p>
          <a:p>
            <a:pPr algn="ctr"/>
            <a:r>
              <a:rPr lang="fr-FR" sz="800" smtClean="0">
                <a:solidFill>
                  <a:schemeClr val="bg2"/>
                </a:solidFill>
              </a:rPr>
              <a:t>16(172)</a:t>
            </a:r>
          </a:p>
          <a:p>
            <a:pPr algn="ctr"/>
            <a:r>
              <a:rPr lang="fr-FR" sz="800" smtClean="0"/>
              <a:t>36(573)</a:t>
            </a:r>
            <a:endParaRPr lang="fr-FR" sz="800"/>
          </a:p>
        </p:txBody>
      </p:sp>
      <p:sp>
        <p:nvSpPr>
          <p:cNvPr id="318" name="TextBox 317"/>
          <p:cNvSpPr txBox="1"/>
          <p:nvPr/>
        </p:nvSpPr>
        <p:spPr>
          <a:xfrm>
            <a:off x="909292" y="5695912"/>
            <a:ext cx="402674" cy="215444"/>
          </a:xfrm>
          <a:prstGeom prst="rect">
            <a:avLst/>
          </a:prstGeom>
          <a:noFill/>
        </p:spPr>
        <p:txBody>
          <a:bodyPr wrap="none" rtlCol="0">
            <a:spAutoFit/>
          </a:bodyPr>
          <a:lstStyle/>
          <a:p>
            <a:pPr algn="ctr" fontAlgn="base">
              <a:spcBef>
                <a:spcPct val="0"/>
              </a:spcBef>
              <a:spcAft>
                <a:spcPct val="0"/>
              </a:spcAft>
            </a:pPr>
            <a:r>
              <a:rPr lang="fr-FR" sz="800" smtClean="0"/>
              <a:t>Mois</a:t>
            </a:r>
            <a:endParaRPr lang="fr-FR" sz="800"/>
          </a:p>
        </p:txBody>
      </p:sp>
      <p:sp>
        <p:nvSpPr>
          <p:cNvPr id="319" name="TextBox 318"/>
          <p:cNvSpPr txBox="1"/>
          <p:nvPr/>
        </p:nvSpPr>
        <p:spPr>
          <a:xfrm>
            <a:off x="1346403" y="5703926"/>
            <a:ext cx="518091" cy="707886"/>
          </a:xfrm>
          <a:prstGeom prst="rect">
            <a:avLst/>
          </a:prstGeom>
          <a:noFill/>
        </p:spPr>
        <p:txBody>
          <a:bodyPr wrap="none" rtlCol="0" anchor="t" anchorCtr="0">
            <a:spAutoFit/>
          </a:bodyPr>
          <a:lstStyle/>
          <a:p>
            <a:pPr algn="ctr"/>
            <a:r>
              <a:rPr lang="fr-FR" sz="800" smtClean="0"/>
              <a:t>0</a:t>
            </a:r>
          </a:p>
          <a:p>
            <a:pPr algn="ctr"/>
            <a:r>
              <a:rPr lang="fr-FR" sz="800" smtClean="0">
                <a:solidFill>
                  <a:srgbClr val="F7899A"/>
                </a:solidFill>
              </a:rPr>
              <a:t>33(0)</a:t>
            </a:r>
          </a:p>
          <a:p>
            <a:pPr algn="ctr"/>
            <a:r>
              <a:rPr lang="fr-FR" sz="800" smtClean="0">
                <a:solidFill>
                  <a:srgbClr val="B60D27"/>
                </a:solidFill>
              </a:rPr>
              <a:t>28(0)</a:t>
            </a:r>
          </a:p>
          <a:p>
            <a:pPr algn="ctr"/>
            <a:r>
              <a:rPr lang="fr-FR" sz="800" smtClean="0">
                <a:solidFill>
                  <a:schemeClr val="bg2"/>
                </a:solidFill>
              </a:rPr>
              <a:t>422(0)</a:t>
            </a:r>
          </a:p>
          <a:p>
            <a:pPr algn="ctr"/>
            <a:r>
              <a:rPr lang="fr-FR" sz="800" smtClean="0"/>
              <a:t>428 (0)</a:t>
            </a:r>
            <a:endParaRPr lang="fr-FR" sz="800"/>
          </a:p>
        </p:txBody>
      </p:sp>
      <p:sp>
        <p:nvSpPr>
          <p:cNvPr id="320" name="TextBox 319"/>
          <p:cNvSpPr txBox="1"/>
          <p:nvPr/>
        </p:nvSpPr>
        <p:spPr>
          <a:xfrm>
            <a:off x="0" y="5825539"/>
            <a:ext cx="1476667" cy="707886"/>
          </a:xfrm>
          <a:prstGeom prst="rect">
            <a:avLst/>
          </a:prstGeom>
          <a:noFill/>
        </p:spPr>
        <p:txBody>
          <a:bodyPr wrap="square" rtlCol="0">
            <a:spAutoFit/>
          </a:bodyPr>
          <a:lstStyle/>
          <a:p>
            <a:pPr algn="r"/>
            <a:r>
              <a:rPr lang="fr-FR" sz="800" dirty="0">
                <a:solidFill>
                  <a:schemeClr val="accent3">
                    <a:lumMod val="40000"/>
                    <a:lumOff val="60000"/>
                  </a:schemeClr>
                </a:solidFill>
              </a:rPr>
              <a:t>IMS élevée, chirurgie seule</a:t>
            </a:r>
          </a:p>
          <a:p>
            <a:pPr algn="r"/>
            <a:r>
              <a:rPr lang="fr-FR" sz="800" dirty="0">
                <a:solidFill>
                  <a:schemeClr val="accent3"/>
                </a:solidFill>
              </a:rPr>
              <a:t>IMS élevée, chimio</a:t>
            </a:r>
          </a:p>
          <a:p>
            <a:pPr algn="r"/>
            <a:r>
              <a:rPr lang="fr-FR" sz="800" dirty="0">
                <a:solidFill>
                  <a:schemeClr val="bg2"/>
                </a:solidFill>
              </a:rPr>
              <a:t>MSS/IMS basse, </a:t>
            </a:r>
            <a:r>
              <a:rPr lang="fr-FR" sz="800" dirty="0" err="1" smtClean="0">
                <a:solidFill>
                  <a:schemeClr val="bg2"/>
                </a:solidFill>
              </a:rPr>
              <a:t>chir</a:t>
            </a:r>
            <a:r>
              <a:rPr lang="fr-FR" sz="800" dirty="0" smtClean="0">
                <a:solidFill>
                  <a:schemeClr val="bg2"/>
                </a:solidFill>
              </a:rPr>
              <a:t> </a:t>
            </a:r>
            <a:r>
              <a:rPr lang="fr-FR" sz="800" dirty="0">
                <a:solidFill>
                  <a:schemeClr val="bg2"/>
                </a:solidFill>
              </a:rPr>
              <a:t>seule</a:t>
            </a:r>
          </a:p>
          <a:p>
            <a:pPr algn="r"/>
            <a:r>
              <a:rPr lang="fr-FR" sz="800" dirty="0"/>
              <a:t>MSS/IMS basse, chimio</a:t>
            </a:r>
          </a:p>
          <a:p>
            <a:pPr algn="r"/>
            <a:endParaRPr lang="fr-FR" sz="800" dirty="0"/>
          </a:p>
        </p:txBody>
      </p:sp>
      <p:sp>
        <p:nvSpPr>
          <p:cNvPr id="321" name="Freeform 320"/>
          <p:cNvSpPr>
            <a:spLocks/>
          </p:cNvSpPr>
          <p:nvPr/>
        </p:nvSpPr>
        <p:spPr bwMode="auto">
          <a:xfrm>
            <a:off x="1453401" y="4051701"/>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2" name="Line 6"/>
          <p:cNvSpPr>
            <a:spLocks noChangeShapeType="1"/>
          </p:cNvSpPr>
          <p:nvPr/>
        </p:nvSpPr>
        <p:spPr bwMode="auto">
          <a:xfrm>
            <a:off x="1381416" y="405170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3" name="Line 7"/>
          <p:cNvSpPr>
            <a:spLocks noChangeShapeType="1"/>
          </p:cNvSpPr>
          <p:nvPr/>
        </p:nvSpPr>
        <p:spPr bwMode="auto">
          <a:xfrm>
            <a:off x="1381416" y="4375559"/>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4" name="Line 8"/>
          <p:cNvSpPr>
            <a:spLocks noChangeShapeType="1"/>
          </p:cNvSpPr>
          <p:nvPr/>
        </p:nvSpPr>
        <p:spPr bwMode="auto">
          <a:xfrm>
            <a:off x="1381416" y="4699419"/>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5" name="Line 9"/>
          <p:cNvSpPr>
            <a:spLocks noChangeShapeType="1"/>
          </p:cNvSpPr>
          <p:nvPr/>
        </p:nvSpPr>
        <p:spPr bwMode="auto">
          <a:xfrm>
            <a:off x="1381416" y="5023277"/>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6" name="Line 10"/>
          <p:cNvSpPr>
            <a:spLocks noChangeShapeType="1"/>
          </p:cNvSpPr>
          <p:nvPr/>
        </p:nvSpPr>
        <p:spPr bwMode="auto">
          <a:xfrm>
            <a:off x="1381416" y="5347136"/>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7" name="Line 18"/>
          <p:cNvSpPr>
            <a:spLocks noChangeShapeType="1"/>
          </p:cNvSpPr>
          <p:nvPr/>
        </p:nvSpPr>
        <p:spPr bwMode="auto">
          <a:xfrm>
            <a:off x="4029259"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8" name="Line 19"/>
          <p:cNvSpPr>
            <a:spLocks noChangeShapeType="1"/>
          </p:cNvSpPr>
          <p:nvPr/>
        </p:nvSpPr>
        <p:spPr bwMode="auto">
          <a:xfrm>
            <a:off x="3223620"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29" name="Line 20"/>
          <p:cNvSpPr>
            <a:spLocks noChangeShapeType="1"/>
          </p:cNvSpPr>
          <p:nvPr/>
        </p:nvSpPr>
        <p:spPr bwMode="auto">
          <a:xfrm>
            <a:off x="2419940"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0" name="Line 21"/>
          <p:cNvSpPr>
            <a:spLocks noChangeShapeType="1"/>
          </p:cNvSpPr>
          <p:nvPr/>
        </p:nvSpPr>
        <p:spPr bwMode="auto">
          <a:xfrm>
            <a:off x="1606491"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1" name="Line 18"/>
          <p:cNvSpPr>
            <a:spLocks noChangeShapeType="1"/>
          </p:cNvSpPr>
          <p:nvPr/>
        </p:nvSpPr>
        <p:spPr bwMode="auto">
          <a:xfrm>
            <a:off x="4421505"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2" name="Line 19"/>
          <p:cNvSpPr>
            <a:spLocks noChangeShapeType="1"/>
          </p:cNvSpPr>
          <p:nvPr/>
        </p:nvSpPr>
        <p:spPr bwMode="auto">
          <a:xfrm>
            <a:off x="3629942"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3" name="Line 20"/>
          <p:cNvSpPr>
            <a:spLocks noChangeShapeType="1"/>
          </p:cNvSpPr>
          <p:nvPr/>
        </p:nvSpPr>
        <p:spPr bwMode="auto">
          <a:xfrm>
            <a:off x="2808672"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4" name="Line 21"/>
          <p:cNvSpPr>
            <a:spLocks noChangeShapeType="1"/>
          </p:cNvSpPr>
          <p:nvPr/>
        </p:nvSpPr>
        <p:spPr bwMode="auto">
          <a:xfrm>
            <a:off x="2011097"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35" name="TextBox 334"/>
          <p:cNvSpPr txBox="1"/>
          <p:nvPr/>
        </p:nvSpPr>
        <p:spPr>
          <a:xfrm rot="16200000">
            <a:off x="451061" y="4758283"/>
            <a:ext cx="1133644" cy="215444"/>
          </a:xfrm>
          <a:prstGeom prst="rect">
            <a:avLst/>
          </a:prstGeom>
          <a:noFill/>
        </p:spPr>
        <p:txBody>
          <a:bodyPr wrap="none" rtlCol="0">
            <a:spAutoFit/>
          </a:bodyPr>
          <a:lstStyle/>
          <a:p>
            <a:pPr algn="ctr" fontAlgn="base">
              <a:spcBef>
                <a:spcPct val="0"/>
              </a:spcBef>
              <a:spcAft>
                <a:spcPct val="0"/>
              </a:spcAft>
            </a:pPr>
            <a:r>
              <a:rPr lang="fr-FR" sz="800" dirty="0" smtClean="0"/>
              <a:t>Survie sans maladie</a:t>
            </a:r>
            <a:endParaRPr lang="fr-FR" sz="800" dirty="0"/>
          </a:p>
        </p:txBody>
      </p:sp>
      <p:sp>
        <p:nvSpPr>
          <p:cNvPr id="336" name="TextBox 335"/>
          <p:cNvSpPr txBox="1"/>
          <p:nvPr/>
        </p:nvSpPr>
        <p:spPr>
          <a:xfrm>
            <a:off x="1141899" y="3942243"/>
            <a:ext cx="327283" cy="215444"/>
          </a:xfrm>
          <a:prstGeom prst="rect">
            <a:avLst/>
          </a:prstGeom>
          <a:noFill/>
        </p:spPr>
        <p:txBody>
          <a:bodyPr wrap="none" rtlCol="0" anchor="ctr" anchorCtr="0">
            <a:spAutoFit/>
          </a:bodyPr>
          <a:lstStyle/>
          <a:p>
            <a:pPr algn="r"/>
            <a:r>
              <a:rPr lang="fr-FR" sz="800" smtClean="0"/>
              <a:t>1,0</a:t>
            </a:r>
            <a:endParaRPr lang="fr-FR" sz="800"/>
          </a:p>
        </p:txBody>
      </p:sp>
      <p:sp>
        <p:nvSpPr>
          <p:cNvPr id="337" name="TextBox 336"/>
          <p:cNvSpPr txBox="1"/>
          <p:nvPr/>
        </p:nvSpPr>
        <p:spPr>
          <a:xfrm>
            <a:off x="1141899" y="4267312"/>
            <a:ext cx="327283" cy="215444"/>
          </a:xfrm>
          <a:prstGeom prst="rect">
            <a:avLst/>
          </a:prstGeom>
          <a:noFill/>
        </p:spPr>
        <p:txBody>
          <a:bodyPr wrap="none" rtlCol="0" anchor="ctr" anchorCtr="0">
            <a:spAutoFit/>
          </a:bodyPr>
          <a:lstStyle/>
          <a:p>
            <a:pPr algn="r"/>
            <a:r>
              <a:rPr lang="fr-FR" sz="800" smtClean="0"/>
              <a:t>0,8</a:t>
            </a:r>
            <a:endParaRPr lang="fr-FR" sz="800"/>
          </a:p>
        </p:txBody>
      </p:sp>
      <p:sp>
        <p:nvSpPr>
          <p:cNvPr id="338" name="TextBox 337"/>
          <p:cNvSpPr txBox="1"/>
          <p:nvPr/>
        </p:nvSpPr>
        <p:spPr>
          <a:xfrm>
            <a:off x="1141899" y="4591027"/>
            <a:ext cx="327283" cy="215444"/>
          </a:xfrm>
          <a:prstGeom prst="rect">
            <a:avLst/>
          </a:prstGeom>
          <a:noFill/>
        </p:spPr>
        <p:txBody>
          <a:bodyPr wrap="none" rtlCol="0" anchor="ctr" anchorCtr="0">
            <a:spAutoFit/>
          </a:bodyPr>
          <a:lstStyle/>
          <a:p>
            <a:pPr algn="r"/>
            <a:r>
              <a:rPr lang="fr-FR" sz="800" smtClean="0"/>
              <a:t>0,6</a:t>
            </a:r>
            <a:endParaRPr lang="fr-FR" sz="800"/>
          </a:p>
        </p:txBody>
      </p:sp>
      <p:sp>
        <p:nvSpPr>
          <p:cNvPr id="339" name="TextBox 338"/>
          <p:cNvSpPr txBox="1"/>
          <p:nvPr/>
        </p:nvSpPr>
        <p:spPr>
          <a:xfrm>
            <a:off x="1141899" y="4914742"/>
            <a:ext cx="327283" cy="215444"/>
          </a:xfrm>
          <a:prstGeom prst="rect">
            <a:avLst/>
          </a:prstGeom>
          <a:noFill/>
        </p:spPr>
        <p:txBody>
          <a:bodyPr wrap="none" rtlCol="0" anchor="ctr" anchorCtr="0">
            <a:spAutoFit/>
          </a:bodyPr>
          <a:lstStyle/>
          <a:p>
            <a:pPr algn="r"/>
            <a:r>
              <a:rPr lang="fr-FR" sz="800" smtClean="0"/>
              <a:t>0,4</a:t>
            </a:r>
            <a:endParaRPr lang="fr-FR" sz="800"/>
          </a:p>
        </p:txBody>
      </p:sp>
      <p:sp>
        <p:nvSpPr>
          <p:cNvPr id="340" name="TextBox 339"/>
          <p:cNvSpPr txBox="1"/>
          <p:nvPr/>
        </p:nvSpPr>
        <p:spPr>
          <a:xfrm>
            <a:off x="1141899" y="5238456"/>
            <a:ext cx="327283" cy="215444"/>
          </a:xfrm>
          <a:prstGeom prst="rect">
            <a:avLst/>
          </a:prstGeom>
          <a:noFill/>
        </p:spPr>
        <p:txBody>
          <a:bodyPr wrap="none" rtlCol="0" anchor="ctr" anchorCtr="0">
            <a:spAutoFit/>
          </a:bodyPr>
          <a:lstStyle/>
          <a:p>
            <a:pPr algn="r"/>
            <a:r>
              <a:rPr lang="fr-FR" sz="800" smtClean="0"/>
              <a:t>0,2</a:t>
            </a:r>
            <a:endParaRPr lang="fr-FR" sz="800"/>
          </a:p>
        </p:txBody>
      </p:sp>
      <p:sp>
        <p:nvSpPr>
          <p:cNvPr id="341" name="TextBox 340"/>
          <p:cNvSpPr txBox="1"/>
          <p:nvPr/>
        </p:nvSpPr>
        <p:spPr>
          <a:xfrm>
            <a:off x="1227461" y="5562565"/>
            <a:ext cx="241723" cy="215444"/>
          </a:xfrm>
          <a:prstGeom prst="rect">
            <a:avLst/>
          </a:prstGeom>
          <a:noFill/>
        </p:spPr>
        <p:txBody>
          <a:bodyPr wrap="none" rtlCol="0" anchor="ctr" anchorCtr="0">
            <a:spAutoFit/>
          </a:bodyPr>
          <a:lstStyle/>
          <a:p>
            <a:pPr algn="r"/>
            <a:r>
              <a:rPr lang="fr-FR" sz="800" smtClean="0"/>
              <a:t>0</a:t>
            </a:r>
            <a:endParaRPr lang="fr-FR" sz="800"/>
          </a:p>
        </p:txBody>
      </p:sp>
      <p:sp>
        <p:nvSpPr>
          <p:cNvPr id="342" name="Line 10"/>
          <p:cNvSpPr>
            <a:spLocks noChangeShapeType="1"/>
          </p:cNvSpPr>
          <p:nvPr/>
        </p:nvSpPr>
        <p:spPr bwMode="auto">
          <a:xfrm>
            <a:off x="1369943" y="5670728"/>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43" name="TextBox 342"/>
          <p:cNvSpPr txBox="1"/>
          <p:nvPr/>
        </p:nvSpPr>
        <p:spPr>
          <a:xfrm>
            <a:off x="2085342" y="5080546"/>
            <a:ext cx="1646605" cy="707886"/>
          </a:xfrm>
          <a:prstGeom prst="rect">
            <a:avLst/>
          </a:prstGeom>
          <a:noFill/>
        </p:spPr>
        <p:txBody>
          <a:bodyPr wrap="none" rtlCol="0">
            <a:spAutoFit/>
          </a:bodyPr>
          <a:lstStyle/>
          <a:p>
            <a:r>
              <a:rPr lang="fr-FR" sz="800" dirty="0">
                <a:solidFill>
                  <a:schemeClr val="accent3">
                    <a:lumMod val="40000"/>
                    <a:lumOff val="60000"/>
                  </a:schemeClr>
                </a:solidFill>
              </a:rPr>
              <a:t>IMS élevée, chirurgie seule</a:t>
            </a:r>
          </a:p>
          <a:p>
            <a:r>
              <a:rPr lang="fr-FR" sz="800" dirty="0">
                <a:solidFill>
                  <a:schemeClr val="accent3"/>
                </a:solidFill>
              </a:rPr>
              <a:t>IMS élevée, chimio</a:t>
            </a:r>
          </a:p>
          <a:p>
            <a:r>
              <a:rPr lang="fr-FR" sz="800" dirty="0">
                <a:solidFill>
                  <a:schemeClr val="bg2"/>
                </a:solidFill>
              </a:rPr>
              <a:t>MSS/IMS basse, chirurgie seule</a:t>
            </a:r>
          </a:p>
          <a:p>
            <a:r>
              <a:rPr lang="fr-FR" sz="800" dirty="0"/>
              <a:t>MSS/IMS basse, chimio</a:t>
            </a:r>
          </a:p>
          <a:p>
            <a:endParaRPr lang="fr-FR" sz="800" dirty="0"/>
          </a:p>
        </p:txBody>
      </p:sp>
      <p:sp>
        <p:nvSpPr>
          <p:cNvPr id="344" name="TextBox 343"/>
          <p:cNvSpPr txBox="1"/>
          <p:nvPr/>
        </p:nvSpPr>
        <p:spPr>
          <a:xfrm>
            <a:off x="1771995" y="5703926"/>
            <a:ext cx="482824" cy="707886"/>
          </a:xfrm>
          <a:prstGeom prst="rect">
            <a:avLst/>
          </a:prstGeom>
          <a:noFill/>
        </p:spPr>
        <p:txBody>
          <a:bodyPr wrap="none" rtlCol="0" anchor="t" anchorCtr="0">
            <a:spAutoFit/>
          </a:bodyPr>
          <a:lstStyle/>
          <a:p>
            <a:pPr algn="ctr"/>
            <a:r>
              <a:rPr lang="fr-FR" sz="800" smtClean="0"/>
              <a:t>12</a:t>
            </a:r>
          </a:p>
          <a:p>
            <a:pPr algn="ctr"/>
            <a:r>
              <a:rPr lang="fr-FR" sz="800" smtClean="0">
                <a:solidFill>
                  <a:srgbClr val="F7899A"/>
                </a:solidFill>
              </a:rPr>
              <a:t>27(2)</a:t>
            </a:r>
          </a:p>
          <a:p>
            <a:pPr algn="ctr"/>
            <a:r>
              <a:rPr lang="fr-FR" sz="800" smtClean="0">
                <a:solidFill>
                  <a:srgbClr val="B60D27"/>
                </a:solidFill>
              </a:rPr>
              <a:t>23(0)</a:t>
            </a:r>
          </a:p>
          <a:p>
            <a:pPr algn="ctr"/>
            <a:r>
              <a:rPr lang="fr-FR" sz="800" smtClean="0">
                <a:solidFill>
                  <a:schemeClr val="bg2"/>
                </a:solidFill>
              </a:rPr>
              <a:t>318(6)</a:t>
            </a:r>
          </a:p>
          <a:p>
            <a:pPr algn="ctr"/>
            <a:r>
              <a:rPr lang="fr-FR" sz="800" smtClean="0"/>
              <a:t>358(5)</a:t>
            </a:r>
            <a:endParaRPr lang="fr-FR" sz="800"/>
          </a:p>
        </p:txBody>
      </p:sp>
      <p:sp>
        <p:nvSpPr>
          <p:cNvPr id="345" name="TextBox 344"/>
          <p:cNvSpPr txBox="1"/>
          <p:nvPr/>
        </p:nvSpPr>
        <p:spPr>
          <a:xfrm>
            <a:off x="2151099" y="5703926"/>
            <a:ext cx="540534" cy="707886"/>
          </a:xfrm>
          <a:prstGeom prst="rect">
            <a:avLst/>
          </a:prstGeom>
          <a:noFill/>
        </p:spPr>
        <p:txBody>
          <a:bodyPr wrap="none" rtlCol="0" anchor="t" anchorCtr="0">
            <a:spAutoFit/>
          </a:bodyPr>
          <a:lstStyle/>
          <a:p>
            <a:pPr algn="ctr"/>
            <a:r>
              <a:rPr lang="fr-FR" sz="800" smtClean="0"/>
              <a:t>24</a:t>
            </a:r>
          </a:p>
          <a:p>
            <a:pPr algn="ctr"/>
            <a:r>
              <a:rPr lang="fr-FR" sz="800" smtClean="0">
                <a:solidFill>
                  <a:srgbClr val="F7899A"/>
                </a:solidFill>
              </a:rPr>
              <a:t>25(3)</a:t>
            </a:r>
          </a:p>
          <a:p>
            <a:pPr algn="ctr"/>
            <a:r>
              <a:rPr lang="fr-FR" sz="800" smtClean="0">
                <a:solidFill>
                  <a:srgbClr val="B60D27"/>
                </a:solidFill>
              </a:rPr>
              <a:t>20(0)</a:t>
            </a:r>
          </a:p>
          <a:p>
            <a:pPr algn="ctr"/>
            <a:r>
              <a:rPr lang="fr-FR" sz="800" smtClean="0">
                <a:solidFill>
                  <a:schemeClr val="bg2"/>
                </a:solidFill>
              </a:rPr>
              <a:t>238(13)</a:t>
            </a:r>
          </a:p>
          <a:p>
            <a:pPr algn="ctr"/>
            <a:r>
              <a:rPr lang="fr-FR" sz="800" smtClean="0"/>
              <a:t>281(10)</a:t>
            </a:r>
            <a:endParaRPr lang="fr-FR" sz="800"/>
          </a:p>
        </p:txBody>
      </p:sp>
      <p:sp>
        <p:nvSpPr>
          <p:cNvPr id="346" name="TextBox 345"/>
          <p:cNvSpPr txBox="1"/>
          <p:nvPr/>
        </p:nvSpPr>
        <p:spPr>
          <a:xfrm>
            <a:off x="2538664" y="5703926"/>
            <a:ext cx="540534" cy="707886"/>
          </a:xfrm>
          <a:prstGeom prst="rect">
            <a:avLst/>
          </a:prstGeom>
          <a:noFill/>
        </p:spPr>
        <p:txBody>
          <a:bodyPr wrap="none" rtlCol="0" anchor="t" anchorCtr="0">
            <a:spAutoFit/>
          </a:bodyPr>
          <a:lstStyle/>
          <a:p>
            <a:pPr algn="ctr"/>
            <a:r>
              <a:rPr lang="fr-FR" sz="800" smtClean="0"/>
              <a:t>36</a:t>
            </a:r>
          </a:p>
          <a:p>
            <a:pPr algn="ctr"/>
            <a:r>
              <a:rPr lang="fr-FR" sz="800" smtClean="0">
                <a:solidFill>
                  <a:srgbClr val="F7899A"/>
                </a:solidFill>
              </a:rPr>
              <a:t>23(4)</a:t>
            </a:r>
          </a:p>
          <a:p>
            <a:pPr algn="ctr"/>
            <a:r>
              <a:rPr lang="fr-FR" sz="800" smtClean="0">
                <a:solidFill>
                  <a:srgbClr val="B60D27"/>
                </a:solidFill>
              </a:rPr>
              <a:t>18(2)</a:t>
            </a:r>
          </a:p>
          <a:p>
            <a:pPr algn="ctr"/>
            <a:r>
              <a:rPr lang="fr-FR" sz="800" smtClean="0">
                <a:solidFill>
                  <a:schemeClr val="bg2"/>
                </a:solidFill>
              </a:rPr>
              <a:t>192(20</a:t>
            </a:r>
            <a:r>
              <a:rPr lang="fr-FR" sz="800" smtClean="0">
                <a:solidFill>
                  <a:srgbClr val="4D4D4D"/>
                </a:solidFill>
              </a:rPr>
              <a:t>)</a:t>
            </a:r>
          </a:p>
          <a:p>
            <a:pPr algn="ctr"/>
            <a:r>
              <a:rPr lang="fr-FR" sz="800" smtClean="0"/>
              <a:t>252(17)</a:t>
            </a:r>
            <a:endParaRPr lang="fr-FR" sz="800"/>
          </a:p>
        </p:txBody>
      </p:sp>
      <p:sp>
        <p:nvSpPr>
          <p:cNvPr id="347" name="TextBox 346"/>
          <p:cNvSpPr txBox="1"/>
          <p:nvPr/>
        </p:nvSpPr>
        <p:spPr>
          <a:xfrm>
            <a:off x="2950023" y="5703926"/>
            <a:ext cx="540533" cy="707886"/>
          </a:xfrm>
          <a:prstGeom prst="rect">
            <a:avLst/>
          </a:prstGeom>
          <a:noFill/>
        </p:spPr>
        <p:txBody>
          <a:bodyPr wrap="none" rtlCol="0" anchor="t" anchorCtr="0">
            <a:spAutoFit/>
          </a:bodyPr>
          <a:lstStyle/>
          <a:p>
            <a:pPr algn="ctr"/>
            <a:r>
              <a:rPr lang="fr-FR" sz="800" smtClean="0"/>
              <a:t>48</a:t>
            </a:r>
          </a:p>
          <a:p>
            <a:pPr algn="ctr"/>
            <a:r>
              <a:rPr lang="fr-FR" sz="800" smtClean="0">
                <a:solidFill>
                  <a:srgbClr val="F7899A"/>
                </a:solidFill>
              </a:rPr>
              <a:t>19(7)</a:t>
            </a:r>
          </a:p>
          <a:p>
            <a:pPr algn="ctr"/>
            <a:r>
              <a:rPr lang="fr-FR" sz="800" smtClean="0">
                <a:solidFill>
                  <a:srgbClr val="B60D27"/>
                </a:solidFill>
              </a:rPr>
              <a:t>16(3)</a:t>
            </a:r>
          </a:p>
          <a:p>
            <a:pPr algn="ctr"/>
            <a:r>
              <a:rPr lang="fr-FR" sz="800" smtClean="0">
                <a:solidFill>
                  <a:schemeClr val="bg2"/>
                </a:solidFill>
              </a:rPr>
              <a:t>163(34)</a:t>
            </a:r>
          </a:p>
          <a:p>
            <a:pPr algn="ctr"/>
            <a:r>
              <a:rPr lang="fr-FR" sz="800" smtClean="0"/>
              <a:t>211(43)</a:t>
            </a:r>
            <a:endParaRPr lang="fr-FR" sz="800"/>
          </a:p>
        </p:txBody>
      </p:sp>
      <p:sp>
        <p:nvSpPr>
          <p:cNvPr id="348" name="TextBox 347"/>
          <p:cNvSpPr txBox="1"/>
          <p:nvPr/>
        </p:nvSpPr>
        <p:spPr>
          <a:xfrm>
            <a:off x="3357982" y="5703926"/>
            <a:ext cx="540533" cy="707886"/>
          </a:xfrm>
          <a:prstGeom prst="rect">
            <a:avLst/>
          </a:prstGeom>
          <a:noFill/>
        </p:spPr>
        <p:txBody>
          <a:bodyPr wrap="none" rtlCol="0" anchor="t" anchorCtr="0">
            <a:spAutoFit/>
          </a:bodyPr>
          <a:lstStyle/>
          <a:p>
            <a:pPr algn="ctr"/>
            <a:r>
              <a:rPr lang="fr-FR" sz="800" smtClean="0"/>
              <a:t>60</a:t>
            </a:r>
          </a:p>
          <a:p>
            <a:pPr algn="ctr"/>
            <a:r>
              <a:rPr lang="fr-FR" sz="800" smtClean="0">
                <a:solidFill>
                  <a:srgbClr val="F7899A"/>
                </a:solidFill>
              </a:rPr>
              <a:t>15(12)</a:t>
            </a:r>
          </a:p>
          <a:p>
            <a:pPr algn="ctr"/>
            <a:r>
              <a:rPr lang="fr-FR" sz="800" smtClean="0">
                <a:solidFill>
                  <a:srgbClr val="B60D27"/>
                </a:solidFill>
              </a:rPr>
              <a:t>12(7)</a:t>
            </a:r>
          </a:p>
          <a:p>
            <a:pPr algn="ctr"/>
            <a:r>
              <a:rPr lang="fr-FR" sz="800" smtClean="0">
                <a:solidFill>
                  <a:schemeClr val="bg2"/>
                </a:solidFill>
              </a:rPr>
              <a:t>115(72)</a:t>
            </a:r>
          </a:p>
          <a:p>
            <a:pPr algn="ctr"/>
            <a:r>
              <a:rPr lang="fr-FR" sz="800" smtClean="0"/>
              <a:t>164(83)</a:t>
            </a:r>
            <a:endParaRPr lang="fr-FR" sz="800"/>
          </a:p>
        </p:txBody>
      </p:sp>
      <p:sp>
        <p:nvSpPr>
          <p:cNvPr id="349" name="TextBox 348"/>
          <p:cNvSpPr txBox="1"/>
          <p:nvPr/>
        </p:nvSpPr>
        <p:spPr>
          <a:xfrm>
            <a:off x="3730289" y="5703926"/>
            <a:ext cx="598241" cy="707886"/>
          </a:xfrm>
          <a:prstGeom prst="rect">
            <a:avLst/>
          </a:prstGeom>
          <a:noFill/>
        </p:spPr>
        <p:txBody>
          <a:bodyPr wrap="none" rtlCol="0" anchor="t" anchorCtr="0">
            <a:spAutoFit/>
          </a:bodyPr>
          <a:lstStyle/>
          <a:p>
            <a:pPr algn="ctr"/>
            <a:r>
              <a:rPr lang="fr-FR" sz="800" smtClean="0"/>
              <a:t>72</a:t>
            </a:r>
          </a:p>
          <a:p>
            <a:pPr algn="ctr"/>
            <a:r>
              <a:rPr lang="fr-FR" sz="800" smtClean="0">
                <a:solidFill>
                  <a:srgbClr val="F7899A"/>
                </a:solidFill>
              </a:rPr>
              <a:t>4(22)</a:t>
            </a:r>
          </a:p>
          <a:p>
            <a:pPr algn="ctr"/>
            <a:r>
              <a:rPr lang="fr-FR" sz="800" smtClean="0">
                <a:solidFill>
                  <a:srgbClr val="B60D27"/>
                </a:solidFill>
              </a:rPr>
              <a:t>7(11)</a:t>
            </a:r>
          </a:p>
          <a:p>
            <a:pPr algn="ctr"/>
            <a:r>
              <a:rPr lang="fr-FR" sz="800" smtClean="0">
                <a:solidFill>
                  <a:schemeClr val="bg2"/>
                </a:solidFill>
              </a:rPr>
              <a:t>68(119)</a:t>
            </a:r>
          </a:p>
          <a:p>
            <a:pPr algn="ctr"/>
            <a:r>
              <a:rPr lang="fr-FR" sz="800" smtClean="0"/>
              <a:t>105(142)</a:t>
            </a:r>
            <a:endParaRPr lang="fr-FR" sz="800"/>
          </a:p>
        </p:txBody>
      </p:sp>
      <p:sp>
        <p:nvSpPr>
          <p:cNvPr id="350" name="TextBox 349"/>
          <p:cNvSpPr txBox="1"/>
          <p:nvPr/>
        </p:nvSpPr>
        <p:spPr>
          <a:xfrm>
            <a:off x="4153505" y="5703926"/>
            <a:ext cx="540534" cy="707886"/>
          </a:xfrm>
          <a:prstGeom prst="rect">
            <a:avLst/>
          </a:prstGeom>
          <a:noFill/>
        </p:spPr>
        <p:txBody>
          <a:bodyPr wrap="none" rtlCol="0" anchor="t" anchorCtr="0">
            <a:spAutoFit/>
          </a:bodyPr>
          <a:lstStyle/>
          <a:p>
            <a:pPr algn="ctr"/>
            <a:r>
              <a:rPr lang="fr-FR" sz="800" smtClean="0"/>
              <a:t>84</a:t>
            </a:r>
          </a:p>
          <a:p>
            <a:pPr algn="ctr"/>
            <a:r>
              <a:rPr lang="fr-FR" sz="800" smtClean="0">
                <a:solidFill>
                  <a:srgbClr val="F7899A"/>
                </a:solidFill>
              </a:rPr>
              <a:t>1(26)</a:t>
            </a:r>
          </a:p>
          <a:p>
            <a:pPr algn="ctr"/>
            <a:r>
              <a:rPr lang="fr-FR" sz="800" smtClean="0">
                <a:solidFill>
                  <a:srgbClr val="B60D27"/>
                </a:solidFill>
              </a:rPr>
              <a:t>3(18)</a:t>
            </a:r>
          </a:p>
          <a:p>
            <a:pPr algn="ctr"/>
            <a:r>
              <a:rPr lang="fr-FR" sz="800" smtClean="0">
                <a:solidFill>
                  <a:schemeClr val="bg2"/>
                </a:solidFill>
              </a:rPr>
              <a:t>16(172)</a:t>
            </a:r>
          </a:p>
          <a:p>
            <a:pPr algn="ctr"/>
            <a:r>
              <a:rPr lang="fr-FR" sz="800" smtClean="0"/>
              <a:t>31(232)</a:t>
            </a:r>
            <a:endParaRPr lang="fr-FR" sz="800"/>
          </a:p>
        </p:txBody>
      </p:sp>
      <p:grpSp>
        <p:nvGrpSpPr>
          <p:cNvPr id="351" name="Group 350"/>
          <p:cNvGrpSpPr/>
          <p:nvPr/>
        </p:nvGrpSpPr>
        <p:grpSpPr>
          <a:xfrm>
            <a:off x="5007282" y="1526737"/>
            <a:ext cx="3710138" cy="2469569"/>
            <a:chOff x="5007282" y="1526737"/>
            <a:chExt cx="3710138" cy="2469569"/>
          </a:xfrm>
        </p:grpSpPr>
        <p:sp>
          <p:nvSpPr>
            <p:cNvPr id="352" name="TextBox 351"/>
            <p:cNvSpPr txBox="1"/>
            <p:nvPr/>
          </p:nvSpPr>
          <p:spPr>
            <a:xfrm>
              <a:off x="5358562" y="3288420"/>
              <a:ext cx="540534" cy="707886"/>
            </a:xfrm>
            <a:prstGeom prst="rect">
              <a:avLst/>
            </a:prstGeom>
            <a:noFill/>
          </p:spPr>
          <p:txBody>
            <a:bodyPr wrap="none" rtlCol="0" anchor="t" anchorCtr="0">
              <a:spAutoFit/>
            </a:bodyPr>
            <a:lstStyle/>
            <a:p>
              <a:pPr algn="ctr"/>
              <a:r>
                <a:rPr lang="fr-FR" sz="800" smtClean="0"/>
                <a:t>0</a:t>
              </a:r>
            </a:p>
            <a:p>
              <a:pPr algn="ctr"/>
              <a:r>
                <a:rPr lang="fr-FR" sz="800" smtClean="0">
                  <a:solidFill>
                    <a:srgbClr val="F7899A"/>
                  </a:solidFill>
                </a:rPr>
                <a:t>33(0)</a:t>
              </a:r>
            </a:p>
            <a:p>
              <a:pPr algn="ctr"/>
              <a:r>
                <a:rPr lang="fr-FR" sz="800" smtClean="0">
                  <a:solidFill>
                    <a:srgbClr val="B60D27"/>
                  </a:solidFill>
                </a:rPr>
                <a:t>88(0)</a:t>
              </a:r>
            </a:p>
            <a:p>
              <a:pPr algn="ctr"/>
              <a:r>
                <a:rPr lang="fr-FR" sz="800" smtClean="0">
                  <a:solidFill>
                    <a:schemeClr val="bg2"/>
                  </a:solidFill>
                </a:rPr>
                <a:t>422(0)</a:t>
              </a:r>
            </a:p>
            <a:p>
              <a:pPr algn="ctr"/>
              <a:r>
                <a:rPr lang="fr-FR" sz="800" smtClean="0"/>
                <a:t>1013(0)</a:t>
              </a:r>
              <a:endParaRPr lang="fr-FR" sz="800"/>
            </a:p>
          </p:txBody>
        </p:sp>
        <p:sp>
          <p:nvSpPr>
            <p:cNvPr id="353" name="Freeform 352"/>
            <p:cNvSpPr>
              <a:spLocks/>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4"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5"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6"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7"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8"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59" name="Line 18"/>
            <p:cNvSpPr>
              <a:spLocks noChangeShapeType="1"/>
            </p:cNvSpPr>
            <p:nvPr/>
          </p:nvSpPr>
          <p:spPr bwMode="auto">
            <a:xfrm>
              <a:off x="80526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0" name="Line 19"/>
            <p:cNvSpPr>
              <a:spLocks noChangeShapeType="1"/>
            </p:cNvSpPr>
            <p:nvPr/>
          </p:nvSpPr>
          <p:spPr bwMode="auto">
            <a:xfrm>
              <a:off x="724700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1" name="Line 20"/>
            <p:cNvSpPr>
              <a:spLocks noChangeShapeType="1"/>
            </p:cNvSpPr>
            <p:nvPr/>
          </p:nvSpPr>
          <p:spPr bwMode="auto">
            <a:xfrm>
              <a:off x="644332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2" name="Line 21"/>
            <p:cNvSpPr>
              <a:spLocks noChangeShapeType="1"/>
            </p:cNvSpPr>
            <p:nvPr/>
          </p:nvSpPr>
          <p:spPr bwMode="auto">
            <a:xfrm>
              <a:off x="56298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3" name="Line 18"/>
            <p:cNvSpPr>
              <a:spLocks noChangeShapeType="1"/>
            </p:cNvSpPr>
            <p:nvPr/>
          </p:nvSpPr>
          <p:spPr bwMode="auto">
            <a:xfrm>
              <a:off x="8444886"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4" name="Line 19"/>
            <p:cNvSpPr>
              <a:spLocks noChangeShapeType="1"/>
            </p:cNvSpPr>
            <p:nvPr/>
          </p:nvSpPr>
          <p:spPr bwMode="auto">
            <a:xfrm>
              <a:off x="765332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5" name="Line 20"/>
            <p:cNvSpPr>
              <a:spLocks noChangeShapeType="1"/>
            </p:cNvSpPr>
            <p:nvPr/>
          </p:nvSpPr>
          <p:spPr bwMode="auto">
            <a:xfrm>
              <a:off x="683205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6" name="Line 21"/>
            <p:cNvSpPr>
              <a:spLocks noChangeShapeType="1"/>
            </p:cNvSpPr>
            <p:nvPr/>
          </p:nvSpPr>
          <p:spPr bwMode="auto">
            <a:xfrm>
              <a:off x="6034478"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67" name="TextBox 366"/>
            <p:cNvSpPr txBox="1"/>
            <p:nvPr/>
          </p:nvSpPr>
          <p:spPr>
            <a:xfrm rot="16200000">
              <a:off x="4682834" y="2342777"/>
              <a:ext cx="864339" cy="215444"/>
            </a:xfrm>
            <a:prstGeom prst="rect">
              <a:avLst/>
            </a:prstGeom>
            <a:noFill/>
          </p:spPr>
          <p:txBody>
            <a:bodyPr wrap="none" rtlCol="0">
              <a:spAutoFit/>
            </a:bodyPr>
            <a:lstStyle/>
            <a:p>
              <a:pPr algn="ctr" fontAlgn="base">
                <a:spcBef>
                  <a:spcPct val="0"/>
                </a:spcBef>
                <a:spcAft>
                  <a:spcPct val="0"/>
                </a:spcAft>
              </a:pPr>
              <a:r>
                <a:rPr lang="fr-FR" sz="800" dirty="0" smtClean="0"/>
                <a:t>Survie globale</a:t>
              </a:r>
              <a:endParaRPr lang="fr-FR" sz="800" dirty="0"/>
            </a:p>
          </p:txBody>
        </p:sp>
        <p:sp>
          <p:nvSpPr>
            <p:cNvPr id="368" name="TextBox 367"/>
            <p:cNvSpPr txBox="1"/>
            <p:nvPr/>
          </p:nvSpPr>
          <p:spPr>
            <a:xfrm>
              <a:off x="5165280" y="1526737"/>
              <a:ext cx="327283" cy="215444"/>
            </a:xfrm>
            <a:prstGeom prst="rect">
              <a:avLst/>
            </a:prstGeom>
            <a:noFill/>
          </p:spPr>
          <p:txBody>
            <a:bodyPr wrap="none" rtlCol="0" anchor="ctr" anchorCtr="0">
              <a:spAutoFit/>
            </a:bodyPr>
            <a:lstStyle/>
            <a:p>
              <a:pPr algn="r"/>
              <a:r>
                <a:rPr lang="fr-FR" sz="800" smtClean="0"/>
                <a:t>1,0</a:t>
              </a:r>
              <a:endParaRPr lang="fr-FR" sz="800"/>
            </a:p>
          </p:txBody>
        </p:sp>
        <p:sp>
          <p:nvSpPr>
            <p:cNvPr id="369" name="TextBox 368"/>
            <p:cNvSpPr txBox="1"/>
            <p:nvPr/>
          </p:nvSpPr>
          <p:spPr>
            <a:xfrm>
              <a:off x="5165280" y="1851806"/>
              <a:ext cx="327283" cy="215444"/>
            </a:xfrm>
            <a:prstGeom prst="rect">
              <a:avLst/>
            </a:prstGeom>
            <a:noFill/>
          </p:spPr>
          <p:txBody>
            <a:bodyPr wrap="none" rtlCol="0" anchor="ctr" anchorCtr="0">
              <a:spAutoFit/>
            </a:bodyPr>
            <a:lstStyle/>
            <a:p>
              <a:pPr algn="r"/>
              <a:r>
                <a:rPr lang="fr-FR" sz="800" smtClean="0"/>
                <a:t>0,8</a:t>
              </a:r>
              <a:endParaRPr lang="fr-FR" sz="800"/>
            </a:p>
          </p:txBody>
        </p:sp>
        <p:sp>
          <p:nvSpPr>
            <p:cNvPr id="370" name="TextBox 369"/>
            <p:cNvSpPr txBox="1"/>
            <p:nvPr/>
          </p:nvSpPr>
          <p:spPr>
            <a:xfrm>
              <a:off x="5165280" y="2175521"/>
              <a:ext cx="327283" cy="215444"/>
            </a:xfrm>
            <a:prstGeom prst="rect">
              <a:avLst/>
            </a:prstGeom>
            <a:noFill/>
          </p:spPr>
          <p:txBody>
            <a:bodyPr wrap="none" rtlCol="0" anchor="ctr" anchorCtr="0">
              <a:spAutoFit/>
            </a:bodyPr>
            <a:lstStyle/>
            <a:p>
              <a:pPr algn="r"/>
              <a:r>
                <a:rPr lang="fr-FR" sz="800" smtClean="0"/>
                <a:t>0,6</a:t>
              </a:r>
              <a:endParaRPr lang="fr-FR" sz="800"/>
            </a:p>
          </p:txBody>
        </p:sp>
        <p:sp>
          <p:nvSpPr>
            <p:cNvPr id="371" name="TextBox 370"/>
            <p:cNvSpPr txBox="1"/>
            <p:nvPr/>
          </p:nvSpPr>
          <p:spPr>
            <a:xfrm>
              <a:off x="5165280" y="2499236"/>
              <a:ext cx="327283" cy="215444"/>
            </a:xfrm>
            <a:prstGeom prst="rect">
              <a:avLst/>
            </a:prstGeom>
            <a:noFill/>
          </p:spPr>
          <p:txBody>
            <a:bodyPr wrap="none" rtlCol="0" anchor="ctr" anchorCtr="0">
              <a:spAutoFit/>
            </a:bodyPr>
            <a:lstStyle/>
            <a:p>
              <a:pPr algn="r"/>
              <a:r>
                <a:rPr lang="fr-FR" sz="800" smtClean="0"/>
                <a:t>0,4</a:t>
              </a:r>
              <a:endParaRPr lang="fr-FR" sz="800"/>
            </a:p>
          </p:txBody>
        </p:sp>
        <p:sp>
          <p:nvSpPr>
            <p:cNvPr id="372" name="TextBox 371"/>
            <p:cNvSpPr txBox="1"/>
            <p:nvPr/>
          </p:nvSpPr>
          <p:spPr>
            <a:xfrm>
              <a:off x="5165280" y="2822950"/>
              <a:ext cx="327283" cy="215444"/>
            </a:xfrm>
            <a:prstGeom prst="rect">
              <a:avLst/>
            </a:prstGeom>
            <a:noFill/>
          </p:spPr>
          <p:txBody>
            <a:bodyPr wrap="none" rtlCol="0" anchor="ctr" anchorCtr="0">
              <a:spAutoFit/>
            </a:bodyPr>
            <a:lstStyle/>
            <a:p>
              <a:pPr algn="r"/>
              <a:r>
                <a:rPr lang="fr-FR" sz="800" smtClean="0"/>
                <a:t>0,2</a:t>
              </a:r>
              <a:endParaRPr lang="fr-FR" sz="800"/>
            </a:p>
          </p:txBody>
        </p:sp>
        <p:sp>
          <p:nvSpPr>
            <p:cNvPr id="373" name="TextBox 372"/>
            <p:cNvSpPr txBox="1"/>
            <p:nvPr/>
          </p:nvSpPr>
          <p:spPr>
            <a:xfrm>
              <a:off x="5250842" y="3147059"/>
              <a:ext cx="241723" cy="215444"/>
            </a:xfrm>
            <a:prstGeom prst="rect">
              <a:avLst/>
            </a:prstGeom>
            <a:noFill/>
          </p:spPr>
          <p:txBody>
            <a:bodyPr wrap="none" rtlCol="0" anchor="ctr" anchorCtr="0">
              <a:spAutoFit/>
            </a:bodyPr>
            <a:lstStyle/>
            <a:p>
              <a:pPr algn="r"/>
              <a:r>
                <a:rPr lang="fr-FR" sz="800" smtClean="0"/>
                <a:t>0</a:t>
              </a:r>
              <a:endParaRPr lang="fr-FR" sz="800"/>
            </a:p>
          </p:txBody>
        </p:sp>
        <p:sp>
          <p:nvSpPr>
            <p:cNvPr id="374"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75" name="TextBox 374"/>
            <p:cNvSpPr txBox="1"/>
            <p:nvPr/>
          </p:nvSpPr>
          <p:spPr>
            <a:xfrm>
              <a:off x="6108723" y="2665040"/>
              <a:ext cx="1646605" cy="707886"/>
            </a:xfrm>
            <a:prstGeom prst="rect">
              <a:avLst/>
            </a:prstGeom>
            <a:noFill/>
          </p:spPr>
          <p:txBody>
            <a:bodyPr wrap="none" rtlCol="0">
              <a:spAutoFit/>
            </a:bodyPr>
            <a:lstStyle/>
            <a:p>
              <a:r>
                <a:rPr lang="fr-FR" sz="800" dirty="0">
                  <a:solidFill>
                    <a:schemeClr val="accent3">
                      <a:lumMod val="40000"/>
                      <a:lumOff val="60000"/>
                    </a:schemeClr>
                  </a:solidFill>
                </a:rPr>
                <a:t>IMS élevée, chirurgie seule</a:t>
              </a:r>
            </a:p>
            <a:p>
              <a:r>
                <a:rPr lang="fr-FR" sz="800" dirty="0">
                  <a:solidFill>
                    <a:schemeClr val="accent3"/>
                  </a:solidFill>
                </a:rPr>
                <a:t>IMS élevée, chimio</a:t>
              </a:r>
            </a:p>
            <a:p>
              <a:r>
                <a:rPr lang="fr-FR" sz="800" dirty="0">
                  <a:solidFill>
                    <a:schemeClr val="bg2"/>
                  </a:solidFill>
                </a:rPr>
                <a:t>MSS/IMS basse, chirurgie seule</a:t>
              </a:r>
            </a:p>
            <a:p>
              <a:r>
                <a:rPr lang="fr-FR" sz="800" dirty="0"/>
                <a:t>MSS/IMS basse, chimio</a:t>
              </a:r>
            </a:p>
            <a:p>
              <a:endParaRPr lang="fr-FR" sz="800" dirty="0"/>
            </a:p>
          </p:txBody>
        </p:sp>
        <p:sp>
          <p:nvSpPr>
            <p:cNvPr id="376" name="TextBox 375"/>
            <p:cNvSpPr txBox="1"/>
            <p:nvPr/>
          </p:nvSpPr>
          <p:spPr>
            <a:xfrm>
              <a:off x="5766521" y="3288420"/>
              <a:ext cx="540534" cy="707886"/>
            </a:xfrm>
            <a:prstGeom prst="rect">
              <a:avLst/>
            </a:prstGeom>
            <a:noFill/>
          </p:spPr>
          <p:txBody>
            <a:bodyPr wrap="none" rtlCol="0" anchor="t" anchorCtr="0">
              <a:spAutoFit/>
            </a:bodyPr>
            <a:lstStyle/>
            <a:p>
              <a:pPr algn="ctr"/>
              <a:r>
                <a:rPr lang="fr-FR" sz="800" smtClean="0"/>
                <a:t>12</a:t>
              </a:r>
            </a:p>
            <a:p>
              <a:pPr algn="ctr"/>
              <a:r>
                <a:rPr lang="fr-FR" sz="800" smtClean="0">
                  <a:solidFill>
                    <a:srgbClr val="F7899A"/>
                  </a:solidFill>
                </a:rPr>
                <a:t>29(2)</a:t>
              </a:r>
            </a:p>
            <a:p>
              <a:pPr algn="ctr"/>
              <a:r>
                <a:rPr lang="fr-FR" sz="800" smtClean="0">
                  <a:solidFill>
                    <a:srgbClr val="B60D27"/>
                  </a:solidFill>
                </a:rPr>
                <a:t>78(1)</a:t>
              </a:r>
            </a:p>
            <a:p>
              <a:pPr algn="ctr"/>
              <a:r>
                <a:rPr lang="fr-FR" sz="800" smtClean="0">
                  <a:solidFill>
                    <a:schemeClr val="bg2"/>
                  </a:solidFill>
                </a:rPr>
                <a:t>361(7)</a:t>
              </a:r>
            </a:p>
            <a:p>
              <a:pPr algn="ctr"/>
              <a:r>
                <a:rPr lang="fr-FR" sz="800" smtClean="0"/>
                <a:t>914(11)</a:t>
              </a:r>
              <a:endParaRPr lang="fr-FR" sz="800"/>
            </a:p>
          </p:txBody>
        </p:sp>
        <p:sp>
          <p:nvSpPr>
            <p:cNvPr id="377" name="TextBox 376"/>
            <p:cNvSpPr txBox="1"/>
            <p:nvPr/>
          </p:nvSpPr>
          <p:spPr>
            <a:xfrm>
              <a:off x="6174480" y="3288420"/>
              <a:ext cx="540534" cy="707886"/>
            </a:xfrm>
            <a:prstGeom prst="rect">
              <a:avLst/>
            </a:prstGeom>
            <a:noFill/>
          </p:spPr>
          <p:txBody>
            <a:bodyPr wrap="none" rtlCol="0" anchor="t" anchorCtr="0">
              <a:spAutoFit/>
            </a:bodyPr>
            <a:lstStyle/>
            <a:p>
              <a:pPr algn="ctr"/>
              <a:r>
                <a:rPr lang="fr-FR" sz="800" smtClean="0"/>
                <a:t>24</a:t>
              </a:r>
            </a:p>
            <a:p>
              <a:pPr algn="ctr"/>
              <a:r>
                <a:rPr lang="fr-FR" sz="800" smtClean="0">
                  <a:solidFill>
                    <a:srgbClr val="F7899A"/>
                  </a:solidFill>
                </a:rPr>
                <a:t>27(3)</a:t>
              </a:r>
            </a:p>
            <a:p>
              <a:pPr algn="ctr"/>
              <a:r>
                <a:rPr lang="fr-FR" sz="800" smtClean="0">
                  <a:solidFill>
                    <a:srgbClr val="B60D27"/>
                  </a:solidFill>
                </a:rPr>
                <a:t>74(1)</a:t>
              </a:r>
            </a:p>
            <a:p>
              <a:pPr algn="ctr"/>
              <a:r>
                <a:rPr lang="fr-FR" sz="800" smtClean="0">
                  <a:solidFill>
                    <a:schemeClr val="bg2"/>
                  </a:solidFill>
                </a:rPr>
                <a:t>299(20)</a:t>
              </a:r>
            </a:p>
            <a:p>
              <a:pPr algn="ctr"/>
              <a:r>
                <a:rPr lang="fr-FR" sz="800" smtClean="0"/>
                <a:t>790(21)</a:t>
              </a:r>
              <a:endParaRPr lang="fr-FR" sz="800"/>
            </a:p>
          </p:txBody>
        </p:sp>
        <p:sp>
          <p:nvSpPr>
            <p:cNvPr id="378" name="TextBox 377"/>
            <p:cNvSpPr txBox="1"/>
            <p:nvPr/>
          </p:nvSpPr>
          <p:spPr>
            <a:xfrm>
              <a:off x="6562045" y="3288420"/>
              <a:ext cx="540534" cy="707886"/>
            </a:xfrm>
            <a:prstGeom prst="rect">
              <a:avLst/>
            </a:prstGeom>
            <a:noFill/>
          </p:spPr>
          <p:txBody>
            <a:bodyPr wrap="none" rtlCol="0" anchor="t" anchorCtr="0">
              <a:spAutoFit/>
            </a:bodyPr>
            <a:lstStyle/>
            <a:p>
              <a:pPr algn="ctr"/>
              <a:r>
                <a:rPr lang="fr-FR" sz="800" smtClean="0"/>
                <a:t>36</a:t>
              </a:r>
            </a:p>
            <a:p>
              <a:pPr algn="ctr"/>
              <a:r>
                <a:rPr lang="fr-FR" sz="800" smtClean="0">
                  <a:solidFill>
                    <a:srgbClr val="F7899A"/>
                  </a:solidFill>
                </a:rPr>
                <a:t>25(5)</a:t>
              </a:r>
            </a:p>
            <a:p>
              <a:pPr algn="ctr"/>
              <a:r>
                <a:rPr lang="fr-FR" sz="800" smtClean="0">
                  <a:solidFill>
                    <a:srgbClr val="B60D27"/>
                  </a:solidFill>
                </a:rPr>
                <a:t>68(3)</a:t>
              </a:r>
            </a:p>
            <a:p>
              <a:pPr algn="ctr"/>
              <a:r>
                <a:rPr lang="fr-FR" sz="800" smtClean="0">
                  <a:solidFill>
                    <a:schemeClr val="bg2"/>
                  </a:solidFill>
                </a:rPr>
                <a:t>245(31)</a:t>
              </a:r>
            </a:p>
            <a:p>
              <a:pPr algn="ctr"/>
              <a:r>
                <a:rPr lang="fr-FR" sz="800" smtClean="0"/>
                <a:t>699(35)</a:t>
              </a:r>
              <a:endParaRPr lang="fr-FR" sz="800"/>
            </a:p>
          </p:txBody>
        </p:sp>
        <p:sp>
          <p:nvSpPr>
            <p:cNvPr id="379" name="TextBox 378"/>
            <p:cNvSpPr txBox="1"/>
            <p:nvPr/>
          </p:nvSpPr>
          <p:spPr>
            <a:xfrm>
              <a:off x="6944550" y="3288420"/>
              <a:ext cx="598241" cy="707886"/>
            </a:xfrm>
            <a:prstGeom prst="rect">
              <a:avLst/>
            </a:prstGeom>
            <a:noFill/>
          </p:spPr>
          <p:txBody>
            <a:bodyPr wrap="none" rtlCol="0" anchor="t" anchorCtr="0">
              <a:spAutoFit/>
            </a:bodyPr>
            <a:lstStyle/>
            <a:p>
              <a:pPr algn="ctr"/>
              <a:r>
                <a:rPr lang="fr-FR" sz="800" smtClean="0"/>
                <a:t>48</a:t>
              </a:r>
            </a:p>
            <a:p>
              <a:pPr algn="ctr"/>
              <a:r>
                <a:rPr lang="fr-FR" sz="800" smtClean="0">
                  <a:solidFill>
                    <a:srgbClr val="F7899A"/>
                  </a:solidFill>
                </a:rPr>
                <a:t>20(8)</a:t>
              </a:r>
            </a:p>
            <a:p>
              <a:pPr algn="ctr"/>
              <a:r>
                <a:rPr lang="fr-FR" sz="800" smtClean="0">
                  <a:solidFill>
                    <a:srgbClr val="B60D27"/>
                  </a:solidFill>
                </a:rPr>
                <a:t>52(19)</a:t>
              </a:r>
            </a:p>
            <a:p>
              <a:pPr algn="ctr"/>
              <a:r>
                <a:rPr lang="fr-FR" sz="800" smtClean="0">
                  <a:solidFill>
                    <a:schemeClr val="bg2"/>
                  </a:solidFill>
                </a:rPr>
                <a:t>197(56)</a:t>
              </a:r>
            </a:p>
            <a:p>
              <a:pPr algn="ctr"/>
              <a:r>
                <a:rPr lang="fr-FR" sz="800" smtClean="0"/>
                <a:t>502(187)</a:t>
              </a:r>
              <a:endParaRPr lang="fr-FR" sz="800"/>
            </a:p>
          </p:txBody>
        </p:sp>
        <p:sp>
          <p:nvSpPr>
            <p:cNvPr id="380" name="TextBox 379"/>
            <p:cNvSpPr txBox="1"/>
            <p:nvPr/>
          </p:nvSpPr>
          <p:spPr>
            <a:xfrm>
              <a:off x="7352509" y="3288420"/>
              <a:ext cx="598241" cy="707886"/>
            </a:xfrm>
            <a:prstGeom prst="rect">
              <a:avLst/>
            </a:prstGeom>
            <a:noFill/>
          </p:spPr>
          <p:txBody>
            <a:bodyPr wrap="none" rtlCol="0" anchor="t" anchorCtr="0">
              <a:spAutoFit/>
            </a:bodyPr>
            <a:lstStyle/>
            <a:p>
              <a:pPr algn="ctr"/>
              <a:r>
                <a:rPr lang="fr-FR" sz="800" smtClean="0"/>
                <a:t>60</a:t>
              </a:r>
            </a:p>
            <a:p>
              <a:pPr algn="ctr"/>
              <a:r>
                <a:rPr lang="fr-FR" sz="800" smtClean="0">
                  <a:solidFill>
                    <a:srgbClr val="F7899A"/>
                  </a:solidFill>
                </a:rPr>
                <a:t>15(14)</a:t>
              </a:r>
            </a:p>
            <a:p>
              <a:pPr algn="ctr"/>
              <a:r>
                <a:rPr lang="fr-FR" sz="800" smtClean="0">
                  <a:solidFill>
                    <a:srgbClr val="B60D27"/>
                  </a:solidFill>
                </a:rPr>
                <a:t>32(37)</a:t>
              </a:r>
            </a:p>
            <a:p>
              <a:pPr algn="ctr"/>
              <a:r>
                <a:rPr lang="fr-FR" sz="800" smtClean="0">
                  <a:solidFill>
                    <a:schemeClr val="bg2"/>
                  </a:solidFill>
                </a:rPr>
                <a:t>138(101)</a:t>
              </a:r>
            </a:p>
            <a:p>
              <a:pPr algn="ctr"/>
              <a:r>
                <a:rPr lang="fr-FR" sz="800" smtClean="0"/>
                <a:t>320(340)</a:t>
              </a:r>
              <a:endParaRPr lang="fr-FR" sz="800"/>
            </a:p>
          </p:txBody>
        </p:sp>
        <p:sp>
          <p:nvSpPr>
            <p:cNvPr id="381" name="TextBox 380"/>
            <p:cNvSpPr txBox="1"/>
            <p:nvPr/>
          </p:nvSpPr>
          <p:spPr>
            <a:xfrm>
              <a:off x="7753670" y="3288420"/>
              <a:ext cx="598241" cy="707886"/>
            </a:xfrm>
            <a:prstGeom prst="rect">
              <a:avLst/>
            </a:prstGeom>
            <a:noFill/>
          </p:spPr>
          <p:txBody>
            <a:bodyPr wrap="none" rtlCol="0" anchor="t" anchorCtr="0">
              <a:spAutoFit/>
            </a:bodyPr>
            <a:lstStyle/>
            <a:p>
              <a:pPr algn="ctr"/>
              <a:r>
                <a:rPr lang="fr-FR" sz="800" smtClean="0"/>
                <a:t>72</a:t>
              </a:r>
            </a:p>
            <a:p>
              <a:pPr algn="ctr"/>
              <a:r>
                <a:rPr lang="fr-FR" sz="800" smtClean="0">
                  <a:solidFill>
                    <a:srgbClr val="F7899A"/>
                  </a:solidFill>
                </a:rPr>
                <a:t>4(24)</a:t>
              </a:r>
            </a:p>
            <a:p>
              <a:pPr algn="ctr"/>
              <a:r>
                <a:rPr lang="fr-FR" sz="800" smtClean="0">
                  <a:solidFill>
                    <a:srgbClr val="B60D27"/>
                  </a:solidFill>
                </a:rPr>
                <a:t>20(48)</a:t>
              </a:r>
            </a:p>
            <a:p>
              <a:pPr algn="ctr"/>
              <a:r>
                <a:rPr lang="fr-FR" sz="800" smtClean="0">
                  <a:solidFill>
                    <a:schemeClr val="bg2"/>
                  </a:solidFill>
                </a:rPr>
                <a:t>77(157)</a:t>
              </a:r>
            </a:p>
            <a:p>
              <a:pPr algn="ctr"/>
              <a:r>
                <a:rPr lang="fr-FR" sz="800" smtClean="0"/>
                <a:t>171(488)</a:t>
              </a:r>
              <a:endParaRPr lang="fr-FR" sz="800"/>
            </a:p>
          </p:txBody>
        </p:sp>
        <p:sp>
          <p:nvSpPr>
            <p:cNvPr id="382" name="TextBox 381"/>
            <p:cNvSpPr txBox="1"/>
            <p:nvPr/>
          </p:nvSpPr>
          <p:spPr>
            <a:xfrm>
              <a:off x="8176886" y="3288420"/>
              <a:ext cx="540534" cy="707886"/>
            </a:xfrm>
            <a:prstGeom prst="rect">
              <a:avLst/>
            </a:prstGeom>
            <a:noFill/>
          </p:spPr>
          <p:txBody>
            <a:bodyPr wrap="none" rtlCol="0" anchor="t" anchorCtr="0">
              <a:spAutoFit/>
            </a:bodyPr>
            <a:lstStyle/>
            <a:p>
              <a:pPr algn="ctr"/>
              <a:r>
                <a:rPr lang="fr-FR" sz="800" smtClean="0"/>
                <a:t>84</a:t>
              </a:r>
            </a:p>
            <a:p>
              <a:pPr algn="ctr"/>
              <a:r>
                <a:rPr lang="fr-FR" sz="800" smtClean="0">
                  <a:solidFill>
                    <a:srgbClr val="F7899A"/>
                  </a:solidFill>
                </a:rPr>
                <a:t>1(28)</a:t>
              </a:r>
            </a:p>
            <a:p>
              <a:pPr algn="ctr"/>
              <a:r>
                <a:rPr lang="fr-FR" sz="800" smtClean="0">
                  <a:solidFill>
                    <a:srgbClr val="B60D27"/>
                  </a:solidFill>
                </a:rPr>
                <a:t>7(65)</a:t>
              </a:r>
            </a:p>
            <a:p>
              <a:pPr algn="ctr"/>
              <a:r>
                <a:rPr lang="fr-FR" sz="800" smtClean="0">
                  <a:solidFill>
                    <a:schemeClr val="bg2"/>
                  </a:solidFill>
                </a:rPr>
                <a:t>18(219)</a:t>
              </a:r>
            </a:p>
            <a:p>
              <a:pPr algn="ctr"/>
              <a:r>
                <a:rPr lang="fr-FR" sz="800" smtClean="0"/>
                <a:t>41(632)</a:t>
              </a:r>
              <a:endParaRPr lang="fr-FR" sz="800"/>
            </a:p>
          </p:txBody>
        </p:sp>
      </p:grpSp>
      <p:grpSp>
        <p:nvGrpSpPr>
          <p:cNvPr id="383" name="Group 382"/>
          <p:cNvGrpSpPr/>
          <p:nvPr/>
        </p:nvGrpSpPr>
        <p:grpSpPr>
          <a:xfrm>
            <a:off x="5007282" y="3942243"/>
            <a:ext cx="3710138" cy="2469569"/>
            <a:chOff x="5007282" y="1526737"/>
            <a:chExt cx="3710138" cy="2469569"/>
          </a:xfrm>
        </p:grpSpPr>
        <p:sp>
          <p:nvSpPr>
            <p:cNvPr id="384" name="TextBox 383"/>
            <p:cNvSpPr txBox="1"/>
            <p:nvPr/>
          </p:nvSpPr>
          <p:spPr>
            <a:xfrm>
              <a:off x="5387417" y="3288420"/>
              <a:ext cx="482824" cy="707886"/>
            </a:xfrm>
            <a:prstGeom prst="rect">
              <a:avLst/>
            </a:prstGeom>
            <a:noFill/>
          </p:spPr>
          <p:txBody>
            <a:bodyPr wrap="none" rtlCol="0" anchor="t" anchorCtr="0">
              <a:spAutoFit/>
            </a:bodyPr>
            <a:lstStyle/>
            <a:p>
              <a:pPr algn="ctr"/>
              <a:r>
                <a:rPr lang="fr-FR" sz="800" smtClean="0"/>
                <a:t>0</a:t>
              </a:r>
            </a:p>
            <a:p>
              <a:pPr algn="ctr"/>
              <a:r>
                <a:rPr lang="fr-FR" sz="800" smtClean="0">
                  <a:solidFill>
                    <a:srgbClr val="F7899A"/>
                  </a:solidFill>
                </a:rPr>
                <a:t>33(0)</a:t>
              </a:r>
            </a:p>
            <a:p>
              <a:pPr algn="ctr"/>
              <a:r>
                <a:rPr lang="fr-FR" sz="800" smtClean="0">
                  <a:solidFill>
                    <a:srgbClr val="B60D27"/>
                  </a:solidFill>
                </a:rPr>
                <a:t>28(0)</a:t>
              </a:r>
            </a:p>
            <a:p>
              <a:pPr algn="ctr"/>
              <a:r>
                <a:rPr lang="fr-FR" sz="800" smtClean="0">
                  <a:solidFill>
                    <a:schemeClr val="bg2"/>
                  </a:solidFill>
                </a:rPr>
                <a:t>422(0)</a:t>
              </a:r>
            </a:p>
            <a:p>
              <a:pPr algn="ctr"/>
              <a:r>
                <a:rPr lang="fr-FR" sz="800" smtClean="0"/>
                <a:t>426(0)</a:t>
              </a:r>
              <a:endParaRPr lang="fr-FR" sz="800"/>
            </a:p>
          </p:txBody>
        </p:sp>
        <p:sp>
          <p:nvSpPr>
            <p:cNvPr id="385" name="Freeform 384"/>
            <p:cNvSpPr>
              <a:spLocks/>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86"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87"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88"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89"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0"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1" name="Line 18"/>
            <p:cNvSpPr>
              <a:spLocks noChangeShapeType="1"/>
            </p:cNvSpPr>
            <p:nvPr/>
          </p:nvSpPr>
          <p:spPr bwMode="auto">
            <a:xfrm>
              <a:off x="80526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2" name="Line 19"/>
            <p:cNvSpPr>
              <a:spLocks noChangeShapeType="1"/>
            </p:cNvSpPr>
            <p:nvPr/>
          </p:nvSpPr>
          <p:spPr bwMode="auto">
            <a:xfrm>
              <a:off x="724700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3" name="Line 20"/>
            <p:cNvSpPr>
              <a:spLocks noChangeShapeType="1"/>
            </p:cNvSpPr>
            <p:nvPr/>
          </p:nvSpPr>
          <p:spPr bwMode="auto">
            <a:xfrm>
              <a:off x="644332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4" name="Line 21"/>
            <p:cNvSpPr>
              <a:spLocks noChangeShapeType="1"/>
            </p:cNvSpPr>
            <p:nvPr/>
          </p:nvSpPr>
          <p:spPr bwMode="auto">
            <a:xfrm>
              <a:off x="56298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5" name="Line 18"/>
            <p:cNvSpPr>
              <a:spLocks noChangeShapeType="1"/>
            </p:cNvSpPr>
            <p:nvPr/>
          </p:nvSpPr>
          <p:spPr bwMode="auto">
            <a:xfrm>
              <a:off x="8444886"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6" name="Line 19"/>
            <p:cNvSpPr>
              <a:spLocks noChangeShapeType="1"/>
            </p:cNvSpPr>
            <p:nvPr/>
          </p:nvSpPr>
          <p:spPr bwMode="auto">
            <a:xfrm>
              <a:off x="765332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7" name="Line 20"/>
            <p:cNvSpPr>
              <a:spLocks noChangeShapeType="1"/>
            </p:cNvSpPr>
            <p:nvPr/>
          </p:nvSpPr>
          <p:spPr bwMode="auto">
            <a:xfrm>
              <a:off x="683205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8" name="Line 21"/>
            <p:cNvSpPr>
              <a:spLocks noChangeShapeType="1"/>
            </p:cNvSpPr>
            <p:nvPr/>
          </p:nvSpPr>
          <p:spPr bwMode="auto">
            <a:xfrm>
              <a:off x="6034478"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399" name="TextBox 398"/>
            <p:cNvSpPr txBox="1"/>
            <p:nvPr/>
          </p:nvSpPr>
          <p:spPr>
            <a:xfrm rot="16200000">
              <a:off x="4682834" y="2342777"/>
              <a:ext cx="864339" cy="215444"/>
            </a:xfrm>
            <a:prstGeom prst="rect">
              <a:avLst/>
            </a:prstGeom>
            <a:noFill/>
          </p:spPr>
          <p:txBody>
            <a:bodyPr wrap="none" rtlCol="0">
              <a:spAutoFit/>
            </a:bodyPr>
            <a:lstStyle/>
            <a:p>
              <a:pPr algn="ctr" fontAlgn="base">
                <a:spcBef>
                  <a:spcPct val="0"/>
                </a:spcBef>
                <a:spcAft>
                  <a:spcPct val="0"/>
                </a:spcAft>
              </a:pPr>
              <a:r>
                <a:rPr lang="fr-FR" sz="800" dirty="0" smtClean="0"/>
                <a:t>Survie globale</a:t>
              </a:r>
              <a:endParaRPr lang="fr-FR" sz="800" dirty="0"/>
            </a:p>
          </p:txBody>
        </p:sp>
        <p:sp>
          <p:nvSpPr>
            <p:cNvPr id="400" name="TextBox 399"/>
            <p:cNvSpPr txBox="1"/>
            <p:nvPr/>
          </p:nvSpPr>
          <p:spPr>
            <a:xfrm>
              <a:off x="5165280" y="1526737"/>
              <a:ext cx="327283" cy="215444"/>
            </a:xfrm>
            <a:prstGeom prst="rect">
              <a:avLst/>
            </a:prstGeom>
            <a:noFill/>
          </p:spPr>
          <p:txBody>
            <a:bodyPr wrap="none" rtlCol="0" anchor="ctr" anchorCtr="0">
              <a:spAutoFit/>
            </a:bodyPr>
            <a:lstStyle/>
            <a:p>
              <a:pPr algn="r"/>
              <a:r>
                <a:rPr lang="fr-FR" sz="800" smtClean="0"/>
                <a:t>1,0</a:t>
              </a:r>
              <a:endParaRPr lang="fr-FR" sz="800"/>
            </a:p>
          </p:txBody>
        </p:sp>
        <p:sp>
          <p:nvSpPr>
            <p:cNvPr id="401" name="TextBox 400"/>
            <p:cNvSpPr txBox="1"/>
            <p:nvPr/>
          </p:nvSpPr>
          <p:spPr>
            <a:xfrm>
              <a:off x="5165280" y="1851806"/>
              <a:ext cx="327283" cy="215444"/>
            </a:xfrm>
            <a:prstGeom prst="rect">
              <a:avLst/>
            </a:prstGeom>
            <a:noFill/>
          </p:spPr>
          <p:txBody>
            <a:bodyPr wrap="none" rtlCol="0" anchor="ctr" anchorCtr="0">
              <a:spAutoFit/>
            </a:bodyPr>
            <a:lstStyle/>
            <a:p>
              <a:pPr algn="r"/>
              <a:r>
                <a:rPr lang="fr-FR" sz="800" smtClean="0"/>
                <a:t>0,8</a:t>
              </a:r>
              <a:endParaRPr lang="fr-FR" sz="800"/>
            </a:p>
          </p:txBody>
        </p:sp>
        <p:sp>
          <p:nvSpPr>
            <p:cNvPr id="402" name="TextBox 401"/>
            <p:cNvSpPr txBox="1"/>
            <p:nvPr/>
          </p:nvSpPr>
          <p:spPr>
            <a:xfrm>
              <a:off x="5165280" y="2175521"/>
              <a:ext cx="327283" cy="215444"/>
            </a:xfrm>
            <a:prstGeom prst="rect">
              <a:avLst/>
            </a:prstGeom>
            <a:noFill/>
          </p:spPr>
          <p:txBody>
            <a:bodyPr wrap="none" rtlCol="0" anchor="ctr" anchorCtr="0">
              <a:spAutoFit/>
            </a:bodyPr>
            <a:lstStyle/>
            <a:p>
              <a:pPr algn="r"/>
              <a:r>
                <a:rPr lang="fr-FR" sz="800" smtClean="0"/>
                <a:t>0,6</a:t>
              </a:r>
              <a:endParaRPr lang="fr-FR" sz="800"/>
            </a:p>
          </p:txBody>
        </p:sp>
        <p:sp>
          <p:nvSpPr>
            <p:cNvPr id="403" name="TextBox 402"/>
            <p:cNvSpPr txBox="1"/>
            <p:nvPr/>
          </p:nvSpPr>
          <p:spPr>
            <a:xfrm>
              <a:off x="5165280" y="2499236"/>
              <a:ext cx="327283" cy="215444"/>
            </a:xfrm>
            <a:prstGeom prst="rect">
              <a:avLst/>
            </a:prstGeom>
            <a:noFill/>
          </p:spPr>
          <p:txBody>
            <a:bodyPr wrap="none" rtlCol="0" anchor="ctr" anchorCtr="0">
              <a:spAutoFit/>
            </a:bodyPr>
            <a:lstStyle/>
            <a:p>
              <a:pPr algn="r"/>
              <a:r>
                <a:rPr lang="fr-FR" sz="800" smtClean="0"/>
                <a:t>0,4</a:t>
              </a:r>
              <a:endParaRPr lang="fr-FR" sz="800"/>
            </a:p>
          </p:txBody>
        </p:sp>
        <p:sp>
          <p:nvSpPr>
            <p:cNvPr id="404" name="TextBox 403"/>
            <p:cNvSpPr txBox="1"/>
            <p:nvPr/>
          </p:nvSpPr>
          <p:spPr>
            <a:xfrm>
              <a:off x="5165280" y="2822950"/>
              <a:ext cx="327283" cy="215444"/>
            </a:xfrm>
            <a:prstGeom prst="rect">
              <a:avLst/>
            </a:prstGeom>
            <a:noFill/>
          </p:spPr>
          <p:txBody>
            <a:bodyPr wrap="none" rtlCol="0" anchor="ctr" anchorCtr="0">
              <a:spAutoFit/>
            </a:bodyPr>
            <a:lstStyle/>
            <a:p>
              <a:pPr algn="r"/>
              <a:r>
                <a:rPr lang="fr-FR" sz="800" smtClean="0"/>
                <a:t>0,2</a:t>
              </a:r>
              <a:endParaRPr lang="fr-FR" sz="800"/>
            </a:p>
          </p:txBody>
        </p:sp>
        <p:sp>
          <p:nvSpPr>
            <p:cNvPr id="405" name="TextBox 404"/>
            <p:cNvSpPr txBox="1"/>
            <p:nvPr/>
          </p:nvSpPr>
          <p:spPr>
            <a:xfrm>
              <a:off x="5250842" y="3147059"/>
              <a:ext cx="241723" cy="215444"/>
            </a:xfrm>
            <a:prstGeom prst="rect">
              <a:avLst/>
            </a:prstGeom>
            <a:noFill/>
          </p:spPr>
          <p:txBody>
            <a:bodyPr wrap="none" rtlCol="0" anchor="ctr" anchorCtr="0">
              <a:spAutoFit/>
            </a:bodyPr>
            <a:lstStyle/>
            <a:p>
              <a:pPr algn="r"/>
              <a:r>
                <a:rPr lang="fr-FR" sz="800" smtClean="0"/>
                <a:t>0</a:t>
              </a:r>
              <a:endParaRPr lang="fr-FR" sz="800"/>
            </a:p>
          </p:txBody>
        </p:sp>
        <p:sp>
          <p:nvSpPr>
            <p:cNvPr id="406"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363636"/>
                </a:solidFill>
              </a:endParaRPr>
            </a:p>
          </p:txBody>
        </p:sp>
        <p:sp>
          <p:nvSpPr>
            <p:cNvPr id="407" name="TextBox 406"/>
            <p:cNvSpPr txBox="1"/>
            <p:nvPr/>
          </p:nvSpPr>
          <p:spPr>
            <a:xfrm>
              <a:off x="6108723" y="2665040"/>
              <a:ext cx="1646605" cy="707886"/>
            </a:xfrm>
            <a:prstGeom prst="rect">
              <a:avLst/>
            </a:prstGeom>
            <a:noFill/>
          </p:spPr>
          <p:txBody>
            <a:bodyPr wrap="none" rtlCol="0">
              <a:spAutoFit/>
            </a:bodyPr>
            <a:lstStyle/>
            <a:p>
              <a:r>
                <a:rPr lang="fr-FR" sz="800" dirty="0">
                  <a:solidFill>
                    <a:schemeClr val="accent3">
                      <a:lumMod val="40000"/>
                      <a:lumOff val="60000"/>
                    </a:schemeClr>
                  </a:solidFill>
                </a:rPr>
                <a:t>IMS élevée, chirurgie seule</a:t>
              </a:r>
            </a:p>
            <a:p>
              <a:r>
                <a:rPr lang="fr-FR" sz="800" dirty="0">
                  <a:solidFill>
                    <a:schemeClr val="accent3"/>
                  </a:solidFill>
                </a:rPr>
                <a:t>IMS élevée, chimio</a:t>
              </a:r>
            </a:p>
            <a:p>
              <a:r>
                <a:rPr lang="fr-FR" sz="800" dirty="0">
                  <a:solidFill>
                    <a:schemeClr val="bg2"/>
                  </a:solidFill>
                </a:rPr>
                <a:t>MSS/IMS basse, chirurgie seule</a:t>
              </a:r>
            </a:p>
            <a:p>
              <a:r>
                <a:rPr lang="fr-FR" sz="800" dirty="0"/>
                <a:t>MSS/IMS basse, chimio</a:t>
              </a:r>
            </a:p>
            <a:p>
              <a:endParaRPr lang="fr-FR" sz="800" dirty="0"/>
            </a:p>
          </p:txBody>
        </p:sp>
        <p:sp>
          <p:nvSpPr>
            <p:cNvPr id="408" name="TextBox 407"/>
            <p:cNvSpPr txBox="1"/>
            <p:nvPr/>
          </p:nvSpPr>
          <p:spPr>
            <a:xfrm>
              <a:off x="5795376" y="3288420"/>
              <a:ext cx="482824" cy="707886"/>
            </a:xfrm>
            <a:prstGeom prst="rect">
              <a:avLst/>
            </a:prstGeom>
            <a:noFill/>
          </p:spPr>
          <p:txBody>
            <a:bodyPr wrap="none" rtlCol="0" anchor="t" anchorCtr="0">
              <a:spAutoFit/>
            </a:bodyPr>
            <a:lstStyle/>
            <a:p>
              <a:pPr algn="ctr"/>
              <a:r>
                <a:rPr lang="fr-FR" sz="800" smtClean="0"/>
                <a:t>12</a:t>
              </a:r>
            </a:p>
            <a:p>
              <a:pPr algn="ctr"/>
              <a:r>
                <a:rPr lang="fr-FR" sz="800" smtClean="0">
                  <a:solidFill>
                    <a:srgbClr val="F7899A"/>
                  </a:solidFill>
                </a:rPr>
                <a:t>29(2)</a:t>
              </a:r>
            </a:p>
            <a:p>
              <a:pPr algn="ctr"/>
              <a:r>
                <a:rPr lang="fr-FR" sz="800" smtClean="0">
                  <a:solidFill>
                    <a:srgbClr val="B60D27"/>
                  </a:solidFill>
                </a:rPr>
                <a:t>23(0)</a:t>
              </a:r>
            </a:p>
            <a:p>
              <a:pPr algn="ctr"/>
              <a:r>
                <a:rPr lang="fr-FR" sz="800" smtClean="0">
                  <a:solidFill>
                    <a:schemeClr val="bg2"/>
                  </a:solidFill>
                </a:rPr>
                <a:t>361(7</a:t>
              </a:r>
              <a:r>
                <a:rPr lang="fr-FR" sz="800" smtClean="0">
                  <a:solidFill>
                    <a:srgbClr val="4D4D4D"/>
                  </a:solidFill>
                </a:rPr>
                <a:t>)</a:t>
              </a:r>
            </a:p>
            <a:p>
              <a:pPr algn="ctr"/>
              <a:r>
                <a:rPr lang="fr-FR" sz="800" smtClean="0"/>
                <a:t>377(7)</a:t>
              </a:r>
              <a:endParaRPr lang="fr-FR" sz="800"/>
            </a:p>
          </p:txBody>
        </p:sp>
        <p:sp>
          <p:nvSpPr>
            <p:cNvPr id="409" name="TextBox 408"/>
            <p:cNvSpPr txBox="1"/>
            <p:nvPr/>
          </p:nvSpPr>
          <p:spPr>
            <a:xfrm>
              <a:off x="6174480" y="3288420"/>
              <a:ext cx="540534" cy="707886"/>
            </a:xfrm>
            <a:prstGeom prst="rect">
              <a:avLst/>
            </a:prstGeom>
            <a:noFill/>
          </p:spPr>
          <p:txBody>
            <a:bodyPr wrap="none" rtlCol="0" anchor="t" anchorCtr="0">
              <a:spAutoFit/>
            </a:bodyPr>
            <a:lstStyle/>
            <a:p>
              <a:pPr algn="ctr"/>
              <a:r>
                <a:rPr lang="fr-FR" sz="800" smtClean="0"/>
                <a:t>24</a:t>
              </a:r>
            </a:p>
            <a:p>
              <a:pPr algn="ctr"/>
              <a:r>
                <a:rPr lang="fr-FR" sz="800" smtClean="0">
                  <a:solidFill>
                    <a:srgbClr val="F7899A"/>
                  </a:solidFill>
                </a:rPr>
                <a:t>27(3)</a:t>
              </a:r>
            </a:p>
            <a:p>
              <a:pPr algn="ctr"/>
              <a:r>
                <a:rPr lang="fr-FR" sz="800" smtClean="0">
                  <a:solidFill>
                    <a:srgbClr val="B60D27"/>
                  </a:solidFill>
                </a:rPr>
                <a:t>21(0)</a:t>
              </a:r>
            </a:p>
            <a:p>
              <a:pPr algn="r"/>
              <a:r>
                <a:rPr lang="fr-FR" sz="800" smtClean="0">
                  <a:solidFill>
                    <a:schemeClr val="bg2"/>
                  </a:solidFill>
                </a:rPr>
                <a:t>299(20)</a:t>
              </a:r>
            </a:p>
            <a:p>
              <a:pPr algn="ctr"/>
              <a:r>
                <a:rPr lang="fr-FR" sz="800" smtClean="0"/>
                <a:t>321(14)</a:t>
              </a:r>
              <a:endParaRPr lang="fr-FR" sz="800"/>
            </a:p>
          </p:txBody>
        </p:sp>
        <p:sp>
          <p:nvSpPr>
            <p:cNvPr id="410" name="TextBox 409"/>
            <p:cNvSpPr txBox="1"/>
            <p:nvPr/>
          </p:nvSpPr>
          <p:spPr>
            <a:xfrm>
              <a:off x="6562045" y="3288420"/>
              <a:ext cx="540534" cy="707886"/>
            </a:xfrm>
            <a:prstGeom prst="rect">
              <a:avLst/>
            </a:prstGeom>
            <a:noFill/>
          </p:spPr>
          <p:txBody>
            <a:bodyPr wrap="none" rtlCol="0" anchor="t" anchorCtr="0">
              <a:spAutoFit/>
            </a:bodyPr>
            <a:lstStyle/>
            <a:p>
              <a:pPr algn="ctr"/>
              <a:r>
                <a:rPr lang="fr-FR" sz="800" smtClean="0"/>
                <a:t>36</a:t>
              </a:r>
            </a:p>
            <a:p>
              <a:pPr algn="ctr"/>
              <a:r>
                <a:rPr lang="fr-FR" sz="800" smtClean="0">
                  <a:solidFill>
                    <a:srgbClr val="F7899A"/>
                  </a:solidFill>
                </a:rPr>
                <a:t>25(5)</a:t>
              </a:r>
            </a:p>
            <a:p>
              <a:pPr algn="ctr"/>
              <a:r>
                <a:rPr lang="fr-FR" sz="800" smtClean="0">
                  <a:solidFill>
                    <a:srgbClr val="B60D27"/>
                  </a:solidFill>
                </a:rPr>
                <a:t>18(2)</a:t>
              </a:r>
            </a:p>
            <a:p>
              <a:pPr algn="ctr"/>
              <a:r>
                <a:rPr lang="fr-FR" sz="800" smtClean="0">
                  <a:solidFill>
                    <a:schemeClr val="bg2"/>
                  </a:solidFill>
                </a:rPr>
                <a:t>245(31)</a:t>
              </a:r>
            </a:p>
            <a:p>
              <a:pPr algn="ctr"/>
              <a:r>
                <a:rPr lang="fr-FR" sz="800" smtClean="0"/>
                <a:t>281(26)</a:t>
              </a:r>
              <a:endParaRPr lang="fr-FR" sz="800"/>
            </a:p>
          </p:txBody>
        </p:sp>
        <p:sp>
          <p:nvSpPr>
            <p:cNvPr id="411" name="TextBox 410"/>
            <p:cNvSpPr txBox="1"/>
            <p:nvPr/>
          </p:nvSpPr>
          <p:spPr>
            <a:xfrm>
              <a:off x="6973404" y="3288420"/>
              <a:ext cx="540533" cy="707886"/>
            </a:xfrm>
            <a:prstGeom prst="rect">
              <a:avLst/>
            </a:prstGeom>
            <a:noFill/>
          </p:spPr>
          <p:txBody>
            <a:bodyPr wrap="none" rtlCol="0" anchor="t" anchorCtr="0">
              <a:spAutoFit/>
            </a:bodyPr>
            <a:lstStyle/>
            <a:p>
              <a:pPr algn="ctr"/>
              <a:r>
                <a:rPr lang="fr-FR" sz="800" smtClean="0"/>
                <a:t>48</a:t>
              </a:r>
            </a:p>
            <a:p>
              <a:pPr algn="ctr"/>
              <a:r>
                <a:rPr lang="fr-FR" sz="800" smtClean="0">
                  <a:solidFill>
                    <a:srgbClr val="F7899A"/>
                  </a:solidFill>
                </a:rPr>
                <a:t>20(8)</a:t>
              </a:r>
            </a:p>
            <a:p>
              <a:pPr algn="ctr"/>
              <a:r>
                <a:rPr lang="fr-FR" sz="800" smtClean="0">
                  <a:solidFill>
                    <a:srgbClr val="B60D27"/>
                  </a:solidFill>
                </a:rPr>
                <a:t>18(2)</a:t>
              </a:r>
            </a:p>
            <a:p>
              <a:pPr algn="ctr"/>
              <a:r>
                <a:rPr lang="fr-FR" sz="800" smtClean="0">
                  <a:solidFill>
                    <a:schemeClr val="bg2"/>
                  </a:solidFill>
                </a:rPr>
                <a:t>197(56)</a:t>
              </a:r>
            </a:p>
            <a:p>
              <a:pPr algn="ctr"/>
              <a:r>
                <a:rPr lang="fr-FR" sz="800" smtClean="0"/>
                <a:t>235(57)</a:t>
              </a:r>
              <a:endParaRPr lang="fr-FR" sz="800"/>
            </a:p>
          </p:txBody>
        </p:sp>
        <p:sp>
          <p:nvSpPr>
            <p:cNvPr id="412" name="TextBox 411"/>
            <p:cNvSpPr txBox="1"/>
            <p:nvPr/>
          </p:nvSpPr>
          <p:spPr>
            <a:xfrm>
              <a:off x="7352509" y="3288420"/>
              <a:ext cx="598241" cy="707886"/>
            </a:xfrm>
            <a:prstGeom prst="rect">
              <a:avLst/>
            </a:prstGeom>
            <a:noFill/>
          </p:spPr>
          <p:txBody>
            <a:bodyPr wrap="none" rtlCol="0" anchor="t" anchorCtr="0">
              <a:spAutoFit/>
            </a:bodyPr>
            <a:lstStyle/>
            <a:p>
              <a:pPr algn="ctr"/>
              <a:r>
                <a:rPr lang="fr-FR" sz="800" smtClean="0"/>
                <a:t>60</a:t>
              </a:r>
            </a:p>
            <a:p>
              <a:pPr algn="ctr"/>
              <a:r>
                <a:rPr lang="fr-FR" sz="800" smtClean="0">
                  <a:solidFill>
                    <a:srgbClr val="F7899A"/>
                  </a:solidFill>
                </a:rPr>
                <a:t>15(14)</a:t>
              </a:r>
            </a:p>
            <a:p>
              <a:pPr algn="ctr"/>
              <a:r>
                <a:rPr lang="fr-FR" sz="800" smtClean="0">
                  <a:solidFill>
                    <a:srgbClr val="B60D27"/>
                  </a:solidFill>
                </a:rPr>
                <a:t>13(6)</a:t>
              </a:r>
            </a:p>
            <a:p>
              <a:pPr algn="ctr"/>
              <a:r>
                <a:rPr lang="fr-FR" sz="800" smtClean="0">
                  <a:solidFill>
                    <a:schemeClr val="bg2"/>
                  </a:solidFill>
                </a:rPr>
                <a:t>138(101)</a:t>
              </a:r>
            </a:p>
            <a:p>
              <a:pPr algn="ctr"/>
              <a:r>
                <a:rPr lang="fr-FR" sz="800" smtClean="0"/>
                <a:t>177(102)</a:t>
              </a:r>
              <a:endParaRPr lang="fr-FR" sz="800"/>
            </a:p>
          </p:txBody>
        </p:sp>
        <p:sp>
          <p:nvSpPr>
            <p:cNvPr id="413" name="TextBox 412"/>
            <p:cNvSpPr txBox="1"/>
            <p:nvPr/>
          </p:nvSpPr>
          <p:spPr>
            <a:xfrm>
              <a:off x="7753670" y="3288420"/>
              <a:ext cx="598241" cy="707886"/>
            </a:xfrm>
            <a:prstGeom prst="rect">
              <a:avLst/>
            </a:prstGeom>
            <a:noFill/>
          </p:spPr>
          <p:txBody>
            <a:bodyPr wrap="none" rtlCol="0" anchor="t" anchorCtr="0">
              <a:spAutoFit/>
            </a:bodyPr>
            <a:lstStyle/>
            <a:p>
              <a:pPr algn="ctr"/>
              <a:r>
                <a:rPr lang="fr-FR" sz="800" smtClean="0"/>
                <a:t>72</a:t>
              </a:r>
            </a:p>
            <a:p>
              <a:pPr algn="ctr"/>
              <a:r>
                <a:rPr lang="fr-FR" sz="800" smtClean="0">
                  <a:solidFill>
                    <a:srgbClr val="F7899A"/>
                  </a:solidFill>
                </a:rPr>
                <a:t>4(24)</a:t>
              </a:r>
            </a:p>
            <a:p>
              <a:pPr algn="ctr"/>
              <a:r>
                <a:rPr lang="fr-FR" sz="800" smtClean="0">
                  <a:solidFill>
                    <a:srgbClr val="B60D27"/>
                  </a:solidFill>
                </a:rPr>
                <a:t>8(10)</a:t>
              </a:r>
            </a:p>
            <a:p>
              <a:pPr algn="ctr"/>
              <a:r>
                <a:rPr lang="fr-FR" sz="800" smtClean="0">
                  <a:solidFill>
                    <a:schemeClr val="bg2"/>
                  </a:solidFill>
                </a:rPr>
                <a:t>77(157)</a:t>
              </a:r>
            </a:p>
            <a:p>
              <a:pPr algn="ctr"/>
              <a:r>
                <a:rPr lang="fr-FR" sz="800" smtClean="0"/>
                <a:t>111(169)</a:t>
              </a:r>
              <a:endParaRPr lang="fr-FR" sz="800"/>
            </a:p>
          </p:txBody>
        </p:sp>
        <p:sp>
          <p:nvSpPr>
            <p:cNvPr id="414" name="TextBox 413"/>
            <p:cNvSpPr txBox="1"/>
            <p:nvPr/>
          </p:nvSpPr>
          <p:spPr>
            <a:xfrm>
              <a:off x="8176886" y="3288420"/>
              <a:ext cx="540534" cy="707886"/>
            </a:xfrm>
            <a:prstGeom prst="rect">
              <a:avLst/>
            </a:prstGeom>
            <a:noFill/>
          </p:spPr>
          <p:txBody>
            <a:bodyPr wrap="none" rtlCol="0" anchor="t" anchorCtr="0">
              <a:spAutoFit/>
            </a:bodyPr>
            <a:lstStyle/>
            <a:p>
              <a:pPr algn="ctr"/>
              <a:r>
                <a:rPr lang="fr-FR" sz="800" smtClean="0"/>
                <a:t>84</a:t>
              </a:r>
            </a:p>
            <a:p>
              <a:pPr algn="ctr"/>
              <a:r>
                <a:rPr lang="fr-FR" sz="800" smtClean="0">
                  <a:solidFill>
                    <a:srgbClr val="F7899A"/>
                  </a:solidFill>
                </a:rPr>
                <a:t>1(28)</a:t>
              </a:r>
            </a:p>
            <a:p>
              <a:pPr algn="ctr"/>
              <a:r>
                <a:rPr lang="fr-FR" sz="800" smtClean="0">
                  <a:solidFill>
                    <a:srgbClr val="B60D27"/>
                  </a:solidFill>
                </a:rPr>
                <a:t>4(18)</a:t>
              </a:r>
            </a:p>
            <a:p>
              <a:pPr algn="ctr"/>
              <a:r>
                <a:rPr lang="fr-FR" sz="800" smtClean="0">
                  <a:solidFill>
                    <a:schemeClr val="bg2"/>
                  </a:solidFill>
                </a:rPr>
                <a:t>18(219)</a:t>
              </a:r>
            </a:p>
            <a:p>
              <a:pPr algn="ctr"/>
              <a:r>
                <a:rPr lang="fr-FR" sz="800" smtClean="0"/>
                <a:t>35(263)</a:t>
              </a:r>
              <a:endParaRPr lang="fr-FR" sz="800"/>
            </a:p>
          </p:txBody>
        </p:sp>
      </p:grpSp>
      <p:grpSp>
        <p:nvGrpSpPr>
          <p:cNvPr id="415" name="Group 2"/>
          <p:cNvGrpSpPr>
            <a:grpSpLocks/>
          </p:cNvGrpSpPr>
          <p:nvPr/>
        </p:nvGrpSpPr>
        <p:grpSpPr bwMode="auto">
          <a:xfrm>
            <a:off x="1607423" y="1674892"/>
            <a:ext cx="2918267" cy="369882"/>
            <a:chOff x="2161" y="2061"/>
            <a:chExt cx="1434" cy="198"/>
          </a:xfrm>
        </p:grpSpPr>
        <p:sp>
          <p:nvSpPr>
            <p:cNvPr id="416" name="Line 3"/>
            <p:cNvSpPr>
              <a:spLocks noChangeShapeType="1"/>
            </p:cNvSpPr>
            <p:nvPr/>
          </p:nvSpPr>
          <p:spPr bwMode="auto">
            <a:xfrm>
              <a:off x="2533" y="21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7" name="Line 4"/>
            <p:cNvSpPr>
              <a:spLocks noChangeShapeType="1"/>
            </p:cNvSpPr>
            <p:nvPr/>
          </p:nvSpPr>
          <p:spPr bwMode="auto">
            <a:xfrm>
              <a:off x="2581" y="217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8" name="Line 5"/>
            <p:cNvSpPr>
              <a:spLocks noChangeShapeType="1"/>
            </p:cNvSpPr>
            <p:nvPr/>
          </p:nvSpPr>
          <p:spPr bwMode="auto">
            <a:xfrm>
              <a:off x="2773" y="220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9" name="Line 6"/>
            <p:cNvSpPr>
              <a:spLocks noChangeShapeType="1"/>
            </p:cNvSpPr>
            <p:nvPr/>
          </p:nvSpPr>
          <p:spPr bwMode="auto">
            <a:xfrm>
              <a:off x="288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0" name="Line 7"/>
            <p:cNvSpPr>
              <a:spLocks noChangeShapeType="1"/>
            </p:cNvSpPr>
            <p:nvPr/>
          </p:nvSpPr>
          <p:spPr bwMode="auto">
            <a:xfrm>
              <a:off x="321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1" name="Line 8"/>
            <p:cNvSpPr>
              <a:spLocks noChangeShapeType="1"/>
            </p:cNvSpPr>
            <p:nvPr/>
          </p:nvSpPr>
          <p:spPr bwMode="auto">
            <a:xfrm>
              <a:off x="315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2" name="Line 9"/>
            <p:cNvSpPr>
              <a:spLocks noChangeShapeType="1"/>
            </p:cNvSpPr>
            <p:nvPr/>
          </p:nvSpPr>
          <p:spPr bwMode="auto">
            <a:xfrm>
              <a:off x="317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3" name="Line 10"/>
            <p:cNvSpPr>
              <a:spLocks noChangeShapeType="1"/>
            </p:cNvSpPr>
            <p:nvPr/>
          </p:nvSpPr>
          <p:spPr bwMode="auto">
            <a:xfrm>
              <a:off x="3589"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4" name="Line 11"/>
            <p:cNvSpPr>
              <a:spLocks noChangeShapeType="1"/>
            </p:cNvSpPr>
            <p:nvPr/>
          </p:nvSpPr>
          <p:spPr bwMode="auto">
            <a:xfrm>
              <a:off x="357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5" name="Line 12"/>
            <p:cNvSpPr>
              <a:spLocks noChangeShapeType="1"/>
            </p:cNvSpPr>
            <p:nvPr/>
          </p:nvSpPr>
          <p:spPr bwMode="auto">
            <a:xfrm>
              <a:off x="324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6" name="Line 13"/>
            <p:cNvSpPr>
              <a:spLocks noChangeShapeType="1"/>
            </p:cNvSpPr>
            <p:nvPr/>
          </p:nvSpPr>
          <p:spPr bwMode="auto">
            <a:xfrm>
              <a:off x="343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7" name="Line 14"/>
            <p:cNvSpPr>
              <a:spLocks noChangeShapeType="1"/>
            </p:cNvSpPr>
            <p:nvPr/>
          </p:nvSpPr>
          <p:spPr bwMode="auto">
            <a:xfrm>
              <a:off x="294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8" name="Line 15"/>
            <p:cNvSpPr>
              <a:spLocks noChangeShapeType="1"/>
            </p:cNvSpPr>
            <p:nvPr/>
          </p:nvSpPr>
          <p:spPr bwMode="auto">
            <a:xfrm>
              <a:off x="298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9" name="Line 16"/>
            <p:cNvSpPr>
              <a:spLocks noChangeShapeType="1"/>
            </p:cNvSpPr>
            <p:nvPr/>
          </p:nvSpPr>
          <p:spPr bwMode="auto">
            <a:xfrm>
              <a:off x="310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0" name="Line 17"/>
            <p:cNvSpPr>
              <a:spLocks noChangeShapeType="1"/>
            </p:cNvSpPr>
            <p:nvPr/>
          </p:nvSpPr>
          <p:spPr bwMode="auto">
            <a:xfrm>
              <a:off x="304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1" name="Line 18"/>
            <p:cNvSpPr>
              <a:spLocks noChangeShapeType="1"/>
            </p:cNvSpPr>
            <p:nvPr/>
          </p:nvSpPr>
          <p:spPr bwMode="auto">
            <a:xfrm>
              <a:off x="329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2" name="Line 19"/>
            <p:cNvSpPr>
              <a:spLocks noChangeShapeType="1"/>
            </p:cNvSpPr>
            <p:nvPr/>
          </p:nvSpPr>
          <p:spPr bwMode="auto">
            <a:xfrm>
              <a:off x="330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3" name="Line 20"/>
            <p:cNvSpPr>
              <a:spLocks noChangeShapeType="1"/>
            </p:cNvSpPr>
            <p:nvPr/>
          </p:nvSpPr>
          <p:spPr bwMode="auto">
            <a:xfrm>
              <a:off x="332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4" name="Line 21"/>
            <p:cNvSpPr>
              <a:spLocks noChangeShapeType="1"/>
            </p:cNvSpPr>
            <p:nvPr/>
          </p:nvSpPr>
          <p:spPr bwMode="auto">
            <a:xfrm>
              <a:off x="333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5" name="Freeform 22"/>
            <p:cNvSpPr>
              <a:spLocks/>
            </p:cNvSpPr>
            <p:nvPr/>
          </p:nvSpPr>
          <p:spPr bwMode="auto">
            <a:xfrm>
              <a:off x="2161" y="2061"/>
              <a:ext cx="1434" cy="180"/>
            </a:xfrm>
            <a:custGeom>
              <a:avLst/>
              <a:gdLst>
                <a:gd name="T0" fmla="*/ 239 w 239"/>
                <a:gd name="T1" fmla="*/ 30 h 30"/>
                <a:gd name="T2" fmla="*/ 111 w 239"/>
                <a:gd name="T3" fmla="*/ 30 h 30"/>
                <a:gd name="T4" fmla="*/ 111 w 239"/>
                <a:gd name="T5" fmla="*/ 26 h 30"/>
                <a:gd name="T6" fmla="*/ 85 w 239"/>
                <a:gd name="T7" fmla="*/ 26 h 30"/>
                <a:gd name="T8" fmla="*/ 85 w 239"/>
                <a:gd name="T9" fmla="*/ 21 h 30"/>
                <a:gd name="T10" fmla="*/ 43 w 239"/>
                <a:gd name="T11" fmla="*/ 21 h 30"/>
                <a:gd name="T12" fmla="*/ 43 w 239"/>
                <a:gd name="T13" fmla="*/ 18 h 30"/>
                <a:gd name="T14" fmla="*/ 34 w 239"/>
                <a:gd name="T15" fmla="*/ 18 h 30"/>
                <a:gd name="T16" fmla="*/ 34 w 239"/>
                <a:gd name="T17" fmla="*/ 13 h 30"/>
                <a:gd name="T18" fmla="*/ 16 w 239"/>
                <a:gd name="T19" fmla="*/ 13 h 30"/>
                <a:gd name="T20" fmla="*/ 16 w 239"/>
                <a:gd name="T21" fmla="*/ 10 h 30"/>
                <a:gd name="T22" fmla="*/ 13 w 239"/>
                <a:gd name="T23" fmla="*/ 10 h 30"/>
                <a:gd name="T24" fmla="*/ 13 w 239"/>
                <a:gd name="T25" fmla="*/ 8 h 30"/>
                <a:gd name="T26" fmla="*/ 10 w 239"/>
                <a:gd name="T27" fmla="*/ 8 h 30"/>
                <a:gd name="T28" fmla="*/ 10 w 239"/>
                <a:gd name="T29" fmla="*/ 3 h 30"/>
                <a:gd name="T30" fmla="*/ 5 w 239"/>
                <a:gd name="T31" fmla="*/ 3 h 30"/>
                <a:gd name="T32" fmla="*/ 5 w 239"/>
                <a:gd name="T33" fmla="*/ 0 h 30"/>
                <a:gd name="T34" fmla="*/ 0 w 239"/>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0">
                  <a:moveTo>
                    <a:pt x="239" y="30"/>
                  </a:moveTo>
                  <a:lnTo>
                    <a:pt x="111" y="30"/>
                  </a:lnTo>
                  <a:lnTo>
                    <a:pt x="111" y="26"/>
                  </a:lnTo>
                  <a:lnTo>
                    <a:pt x="85" y="26"/>
                  </a:lnTo>
                  <a:lnTo>
                    <a:pt x="85" y="21"/>
                  </a:lnTo>
                  <a:lnTo>
                    <a:pt x="43" y="21"/>
                  </a:lnTo>
                  <a:lnTo>
                    <a:pt x="43" y="18"/>
                  </a:lnTo>
                  <a:lnTo>
                    <a:pt x="34" y="18"/>
                  </a:lnTo>
                  <a:lnTo>
                    <a:pt x="34" y="13"/>
                  </a:lnTo>
                  <a:lnTo>
                    <a:pt x="16" y="13"/>
                  </a:lnTo>
                  <a:lnTo>
                    <a:pt x="16" y="10"/>
                  </a:lnTo>
                  <a:lnTo>
                    <a:pt x="13" y="10"/>
                  </a:lnTo>
                  <a:lnTo>
                    <a:pt x="13" y="8"/>
                  </a:lnTo>
                  <a:lnTo>
                    <a:pt x="10" y="8"/>
                  </a:lnTo>
                  <a:lnTo>
                    <a:pt x="10" y="3"/>
                  </a:lnTo>
                  <a:lnTo>
                    <a:pt x="5" y="3"/>
                  </a:lnTo>
                  <a:lnTo>
                    <a:pt x="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436" name="Group 23"/>
          <p:cNvGrpSpPr>
            <a:grpSpLocks/>
          </p:cNvGrpSpPr>
          <p:nvPr/>
        </p:nvGrpSpPr>
        <p:grpSpPr bwMode="auto">
          <a:xfrm>
            <a:off x="1607423" y="1674892"/>
            <a:ext cx="3011762" cy="1017815"/>
            <a:chOff x="2154" y="1853"/>
            <a:chExt cx="1452" cy="510"/>
          </a:xfrm>
        </p:grpSpPr>
        <p:sp>
          <p:nvSpPr>
            <p:cNvPr id="437" name="Line 24"/>
            <p:cNvSpPr>
              <a:spLocks noChangeShapeType="1"/>
            </p:cNvSpPr>
            <p:nvPr/>
          </p:nvSpPr>
          <p:spPr bwMode="auto">
            <a:xfrm>
              <a:off x="2544" y="217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8" name="Line 25"/>
            <p:cNvSpPr>
              <a:spLocks noChangeShapeType="1"/>
            </p:cNvSpPr>
            <p:nvPr/>
          </p:nvSpPr>
          <p:spPr bwMode="auto">
            <a:xfrm>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9" name="Line 26"/>
            <p:cNvSpPr>
              <a:spLocks noChangeShapeType="1"/>
            </p:cNvSpPr>
            <p:nvPr/>
          </p:nvSpPr>
          <p:spPr bwMode="auto">
            <a:xfrm>
              <a:off x="315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0" name="Line 27"/>
            <p:cNvSpPr>
              <a:spLocks noChangeShapeType="1"/>
            </p:cNvSpPr>
            <p:nvPr/>
          </p:nvSpPr>
          <p:spPr bwMode="auto">
            <a:xfrm>
              <a:off x="2586" y="218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1" name="Line 28"/>
            <p:cNvSpPr>
              <a:spLocks noChangeShapeType="1"/>
            </p:cNvSpPr>
            <p:nvPr/>
          </p:nvSpPr>
          <p:spPr bwMode="auto">
            <a:xfrm>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2" name="Line 29"/>
            <p:cNvSpPr>
              <a:spLocks noChangeShapeType="1"/>
            </p:cNvSpPr>
            <p:nvPr/>
          </p:nvSpPr>
          <p:spPr bwMode="auto">
            <a:xfrm>
              <a:off x="308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3" name="Line 30"/>
            <p:cNvSpPr>
              <a:spLocks noChangeShapeType="1"/>
            </p:cNvSpPr>
            <p:nvPr/>
          </p:nvSpPr>
          <p:spPr bwMode="auto">
            <a:xfrm>
              <a:off x="304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4" name="Line 31"/>
            <p:cNvSpPr>
              <a:spLocks noChangeShapeType="1"/>
            </p:cNvSpPr>
            <p:nvPr/>
          </p:nvSpPr>
          <p:spPr bwMode="auto">
            <a:xfrm>
              <a:off x="307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5" name="Line 32"/>
            <p:cNvSpPr>
              <a:spLocks noChangeShapeType="1"/>
            </p:cNvSpPr>
            <p:nvPr/>
          </p:nvSpPr>
          <p:spPr bwMode="auto">
            <a:xfrm>
              <a:off x="305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6" name="Line 33"/>
            <p:cNvSpPr>
              <a:spLocks noChangeShapeType="1"/>
            </p:cNvSpPr>
            <p:nvPr/>
          </p:nvSpPr>
          <p:spPr bwMode="auto">
            <a:xfrm>
              <a:off x="317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7" name="Line 34"/>
            <p:cNvSpPr>
              <a:spLocks noChangeShapeType="1"/>
            </p:cNvSpPr>
            <p:nvPr/>
          </p:nvSpPr>
          <p:spPr bwMode="auto">
            <a:xfrm>
              <a:off x="330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8" name="Line 35"/>
            <p:cNvSpPr>
              <a:spLocks noChangeShapeType="1"/>
            </p:cNvSpPr>
            <p:nvPr/>
          </p:nvSpPr>
          <p:spPr bwMode="auto">
            <a:xfrm>
              <a:off x="325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9" name="Line 36"/>
            <p:cNvSpPr>
              <a:spLocks noChangeShapeType="1"/>
            </p:cNvSpPr>
            <p:nvPr/>
          </p:nvSpPr>
          <p:spPr bwMode="auto">
            <a:xfrm>
              <a:off x="327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0" name="Line 37"/>
            <p:cNvSpPr>
              <a:spLocks noChangeShapeType="1"/>
            </p:cNvSpPr>
            <p:nvPr/>
          </p:nvSpPr>
          <p:spPr bwMode="auto">
            <a:xfrm>
              <a:off x="3342"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1" name="Line 38"/>
            <p:cNvSpPr>
              <a:spLocks noChangeShapeType="1"/>
            </p:cNvSpPr>
            <p:nvPr/>
          </p:nvSpPr>
          <p:spPr bwMode="auto">
            <a:xfrm>
              <a:off x="3366"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2" name="Line 39"/>
            <p:cNvSpPr>
              <a:spLocks noChangeShapeType="1"/>
            </p:cNvSpPr>
            <p:nvPr/>
          </p:nvSpPr>
          <p:spPr bwMode="auto">
            <a:xfrm>
              <a:off x="358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3" name="Line 40"/>
            <p:cNvSpPr>
              <a:spLocks noChangeShapeType="1"/>
            </p:cNvSpPr>
            <p:nvPr/>
          </p:nvSpPr>
          <p:spPr bwMode="auto">
            <a:xfrm>
              <a:off x="333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4" name="Line 41"/>
            <p:cNvSpPr>
              <a:spLocks noChangeShapeType="1"/>
            </p:cNvSpPr>
            <p:nvPr/>
          </p:nvSpPr>
          <p:spPr bwMode="auto">
            <a:xfrm>
              <a:off x="2514" y="21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5" name="Line 42"/>
            <p:cNvSpPr>
              <a:spLocks noChangeShapeType="1"/>
            </p:cNvSpPr>
            <p:nvPr/>
          </p:nvSpPr>
          <p:spPr bwMode="auto">
            <a:xfrm>
              <a:off x="2532" y="216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6" name="Line 43"/>
            <p:cNvSpPr>
              <a:spLocks noChangeShapeType="1"/>
            </p:cNvSpPr>
            <p:nvPr/>
          </p:nvSpPr>
          <p:spPr bwMode="auto">
            <a:xfrm>
              <a:off x="2208" y="18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7" name="Line 44"/>
            <p:cNvSpPr>
              <a:spLocks noChangeShapeType="1"/>
            </p:cNvSpPr>
            <p:nvPr/>
          </p:nvSpPr>
          <p:spPr bwMode="auto">
            <a:xfrm>
              <a:off x="2286" y="19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8" name="Line 45"/>
            <p:cNvSpPr>
              <a:spLocks noChangeShapeType="1"/>
            </p:cNvSpPr>
            <p:nvPr/>
          </p:nvSpPr>
          <p:spPr bwMode="auto">
            <a:xfrm>
              <a:off x="2166" y="18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9" name="Line 46"/>
            <p:cNvSpPr>
              <a:spLocks noChangeShapeType="1"/>
            </p:cNvSpPr>
            <p:nvPr/>
          </p:nvSpPr>
          <p:spPr bwMode="auto">
            <a:xfrm>
              <a:off x="2376" y="206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0" name="Line 47"/>
            <p:cNvSpPr>
              <a:spLocks noChangeShapeType="1"/>
            </p:cNvSpPr>
            <p:nvPr/>
          </p:nvSpPr>
          <p:spPr bwMode="auto">
            <a:xfrm>
              <a:off x="331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1" name="Line 48"/>
            <p:cNvSpPr>
              <a:spLocks noChangeShapeType="1"/>
            </p:cNvSpPr>
            <p:nvPr/>
          </p:nvSpPr>
          <p:spPr bwMode="auto">
            <a:xfrm>
              <a:off x="313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2" name="Line 49"/>
            <p:cNvSpPr>
              <a:spLocks noChangeShapeType="1"/>
            </p:cNvSpPr>
            <p:nvPr/>
          </p:nvSpPr>
          <p:spPr bwMode="auto">
            <a:xfrm>
              <a:off x="2478"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3" name="Line 50"/>
            <p:cNvSpPr>
              <a:spLocks noChangeShapeType="1"/>
            </p:cNvSpPr>
            <p:nvPr/>
          </p:nvSpPr>
          <p:spPr bwMode="auto">
            <a:xfrm>
              <a:off x="2340" y="20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4" name="Line 51"/>
            <p:cNvSpPr>
              <a:spLocks noChangeShapeType="1"/>
            </p:cNvSpPr>
            <p:nvPr/>
          </p:nvSpPr>
          <p:spPr bwMode="auto">
            <a:xfrm>
              <a:off x="318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5" name="Line 52"/>
            <p:cNvSpPr>
              <a:spLocks noChangeShapeType="1"/>
            </p:cNvSpPr>
            <p:nvPr/>
          </p:nvSpPr>
          <p:spPr bwMode="auto">
            <a:xfrm>
              <a:off x="320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6" name="Line 53"/>
            <p:cNvSpPr>
              <a:spLocks noChangeShapeType="1"/>
            </p:cNvSpPr>
            <p:nvPr/>
          </p:nvSpPr>
          <p:spPr bwMode="auto">
            <a:xfrm>
              <a:off x="323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7" name="Line 54"/>
            <p:cNvSpPr>
              <a:spLocks noChangeShapeType="1"/>
            </p:cNvSpPr>
            <p:nvPr/>
          </p:nvSpPr>
          <p:spPr bwMode="auto">
            <a:xfrm>
              <a:off x="321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8" name="Line 55"/>
            <p:cNvSpPr>
              <a:spLocks noChangeShapeType="1"/>
            </p:cNvSpPr>
            <p:nvPr/>
          </p:nvSpPr>
          <p:spPr bwMode="auto">
            <a:xfrm>
              <a:off x="2928"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9" name="Line 56"/>
            <p:cNvSpPr>
              <a:spLocks noChangeShapeType="1"/>
            </p:cNvSpPr>
            <p:nvPr/>
          </p:nvSpPr>
          <p:spPr bwMode="auto">
            <a:xfrm>
              <a:off x="3024"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0" name="Line 57"/>
            <p:cNvSpPr>
              <a:spLocks noChangeShapeType="1"/>
            </p:cNvSpPr>
            <p:nvPr/>
          </p:nvSpPr>
          <p:spPr bwMode="auto">
            <a:xfrm>
              <a:off x="2988"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1" name="Line 58"/>
            <p:cNvSpPr>
              <a:spLocks noChangeShapeType="1"/>
            </p:cNvSpPr>
            <p:nvPr/>
          </p:nvSpPr>
          <p:spPr bwMode="auto">
            <a:xfrm>
              <a:off x="2766" y="226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2" name="Line 59"/>
            <p:cNvSpPr>
              <a:spLocks noChangeShapeType="1"/>
            </p:cNvSpPr>
            <p:nvPr/>
          </p:nvSpPr>
          <p:spPr bwMode="auto">
            <a:xfrm>
              <a:off x="2862"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3" name="Line 60"/>
            <p:cNvSpPr>
              <a:spLocks noChangeShapeType="1"/>
            </p:cNvSpPr>
            <p:nvPr/>
          </p:nvSpPr>
          <p:spPr bwMode="auto">
            <a:xfrm>
              <a:off x="2892"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4" name="Line 61"/>
            <p:cNvSpPr>
              <a:spLocks noChangeShapeType="1"/>
            </p:cNvSpPr>
            <p:nvPr/>
          </p:nvSpPr>
          <p:spPr bwMode="auto">
            <a:xfrm>
              <a:off x="312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5" name="Line 62"/>
            <p:cNvSpPr>
              <a:spLocks noChangeShapeType="1"/>
            </p:cNvSpPr>
            <p:nvPr/>
          </p:nvSpPr>
          <p:spPr bwMode="auto">
            <a:xfrm>
              <a:off x="310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6" name="Line 63"/>
            <p:cNvSpPr>
              <a:spLocks noChangeShapeType="1"/>
            </p:cNvSpPr>
            <p:nvPr/>
          </p:nvSpPr>
          <p:spPr bwMode="auto">
            <a:xfrm>
              <a:off x="2736"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7" name="Line 64"/>
            <p:cNvSpPr>
              <a:spLocks noChangeShapeType="1"/>
            </p:cNvSpPr>
            <p:nvPr/>
          </p:nvSpPr>
          <p:spPr bwMode="auto">
            <a:xfrm>
              <a:off x="2730"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8" name="Line 65"/>
            <p:cNvSpPr>
              <a:spLocks noChangeShapeType="1"/>
            </p:cNvSpPr>
            <p:nvPr/>
          </p:nvSpPr>
          <p:spPr bwMode="auto">
            <a:xfrm>
              <a:off x="2874"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9" name="Line 66"/>
            <p:cNvSpPr>
              <a:spLocks noChangeShapeType="1"/>
            </p:cNvSpPr>
            <p:nvPr/>
          </p:nvSpPr>
          <p:spPr bwMode="auto">
            <a:xfrm>
              <a:off x="2940"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0" name="Line 67"/>
            <p:cNvSpPr>
              <a:spLocks noChangeShapeType="1"/>
            </p:cNvSpPr>
            <p:nvPr/>
          </p:nvSpPr>
          <p:spPr bwMode="auto">
            <a:xfrm>
              <a:off x="2706" y="22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1" name="Line 68"/>
            <p:cNvSpPr>
              <a:spLocks noChangeShapeType="1"/>
            </p:cNvSpPr>
            <p:nvPr/>
          </p:nvSpPr>
          <p:spPr bwMode="auto">
            <a:xfrm>
              <a:off x="339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2" name="Line 69"/>
            <p:cNvSpPr>
              <a:spLocks noChangeShapeType="1"/>
            </p:cNvSpPr>
            <p:nvPr/>
          </p:nvSpPr>
          <p:spPr bwMode="auto">
            <a:xfrm>
              <a:off x="340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3" name="Line 70"/>
            <p:cNvSpPr>
              <a:spLocks noChangeShapeType="1"/>
            </p:cNvSpPr>
            <p:nvPr/>
          </p:nvSpPr>
          <p:spPr bwMode="auto">
            <a:xfrm>
              <a:off x="342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4" name="Line 71"/>
            <p:cNvSpPr>
              <a:spLocks noChangeShapeType="1"/>
            </p:cNvSpPr>
            <p:nvPr/>
          </p:nvSpPr>
          <p:spPr bwMode="auto">
            <a:xfrm>
              <a:off x="343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5" name="Line 72"/>
            <p:cNvSpPr>
              <a:spLocks noChangeShapeType="1"/>
            </p:cNvSpPr>
            <p:nvPr/>
          </p:nvSpPr>
          <p:spPr bwMode="auto">
            <a:xfrm>
              <a:off x="344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6" name="Line 73"/>
            <p:cNvSpPr>
              <a:spLocks noChangeShapeType="1"/>
            </p:cNvSpPr>
            <p:nvPr/>
          </p:nvSpPr>
          <p:spPr bwMode="auto">
            <a:xfrm>
              <a:off x="346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7" name="Line 74"/>
            <p:cNvSpPr>
              <a:spLocks noChangeShapeType="1"/>
            </p:cNvSpPr>
            <p:nvPr/>
          </p:nvSpPr>
          <p:spPr bwMode="auto">
            <a:xfrm>
              <a:off x="347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8" name="Line 75"/>
            <p:cNvSpPr>
              <a:spLocks noChangeShapeType="1"/>
            </p:cNvSpPr>
            <p:nvPr/>
          </p:nvSpPr>
          <p:spPr bwMode="auto">
            <a:xfrm>
              <a:off x="348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9" name="Line 76"/>
            <p:cNvSpPr>
              <a:spLocks noChangeShapeType="1"/>
            </p:cNvSpPr>
            <p:nvPr/>
          </p:nvSpPr>
          <p:spPr bwMode="auto">
            <a:xfrm>
              <a:off x="349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0" name="Line 77"/>
            <p:cNvSpPr>
              <a:spLocks noChangeShapeType="1"/>
            </p:cNvSpPr>
            <p:nvPr/>
          </p:nvSpPr>
          <p:spPr bwMode="auto">
            <a:xfrm>
              <a:off x="351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1" name="Line 78"/>
            <p:cNvSpPr>
              <a:spLocks noChangeShapeType="1"/>
            </p:cNvSpPr>
            <p:nvPr/>
          </p:nvSpPr>
          <p:spPr bwMode="auto">
            <a:xfrm>
              <a:off x="352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2" name="Line 79"/>
            <p:cNvSpPr>
              <a:spLocks noChangeShapeType="1"/>
            </p:cNvSpPr>
            <p:nvPr/>
          </p:nvSpPr>
          <p:spPr bwMode="auto">
            <a:xfrm>
              <a:off x="354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3" name="Line 80"/>
            <p:cNvSpPr>
              <a:spLocks noChangeShapeType="1"/>
            </p:cNvSpPr>
            <p:nvPr/>
          </p:nvSpPr>
          <p:spPr bwMode="auto">
            <a:xfrm>
              <a:off x="2970" y="22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4" name="Line 81"/>
            <p:cNvSpPr>
              <a:spLocks noChangeShapeType="1"/>
            </p:cNvSpPr>
            <p:nvPr/>
          </p:nvSpPr>
          <p:spPr bwMode="auto">
            <a:xfrm>
              <a:off x="2910"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5" name="Line 82"/>
            <p:cNvSpPr>
              <a:spLocks noChangeShapeType="1"/>
            </p:cNvSpPr>
            <p:nvPr/>
          </p:nvSpPr>
          <p:spPr bwMode="auto">
            <a:xfrm>
              <a:off x="2748"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6" name="Line 83"/>
            <p:cNvSpPr>
              <a:spLocks noChangeShapeType="1"/>
            </p:cNvSpPr>
            <p:nvPr/>
          </p:nvSpPr>
          <p:spPr bwMode="auto">
            <a:xfrm>
              <a:off x="2772"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7" name="Line 84"/>
            <p:cNvSpPr>
              <a:spLocks noChangeShapeType="1"/>
            </p:cNvSpPr>
            <p:nvPr/>
          </p:nvSpPr>
          <p:spPr bwMode="auto">
            <a:xfrm>
              <a:off x="2958"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8" name="Freeform 85"/>
            <p:cNvSpPr>
              <a:spLocks/>
            </p:cNvSpPr>
            <p:nvPr/>
          </p:nvSpPr>
          <p:spPr bwMode="auto">
            <a:xfrm>
              <a:off x="2154" y="1871"/>
              <a:ext cx="1452" cy="474"/>
            </a:xfrm>
            <a:custGeom>
              <a:avLst/>
              <a:gdLst>
                <a:gd name="T0" fmla="*/ 205 w 242"/>
                <a:gd name="T1" fmla="*/ 79 h 79"/>
                <a:gd name="T2" fmla="*/ 199 w 242"/>
                <a:gd name="T3" fmla="*/ 77 h 79"/>
                <a:gd name="T4" fmla="*/ 195 w 242"/>
                <a:gd name="T5" fmla="*/ 76 h 79"/>
                <a:gd name="T6" fmla="*/ 164 w 242"/>
                <a:gd name="T7" fmla="*/ 75 h 79"/>
                <a:gd name="T8" fmla="*/ 146 w 242"/>
                <a:gd name="T9" fmla="*/ 74 h 79"/>
                <a:gd name="T10" fmla="*/ 138 w 242"/>
                <a:gd name="T11" fmla="*/ 73 h 79"/>
                <a:gd name="T12" fmla="*/ 136 w 242"/>
                <a:gd name="T13" fmla="*/ 73 h 79"/>
                <a:gd name="T14" fmla="*/ 135 w 242"/>
                <a:gd name="T15" fmla="*/ 72 h 79"/>
                <a:gd name="T16" fmla="*/ 120 w 242"/>
                <a:gd name="T17" fmla="*/ 70 h 79"/>
                <a:gd name="T18" fmla="*/ 116 w 242"/>
                <a:gd name="T19" fmla="*/ 69 h 79"/>
                <a:gd name="T20" fmla="*/ 110 w 242"/>
                <a:gd name="T21" fmla="*/ 68 h 79"/>
                <a:gd name="T22" fmla="*/ 100 w 242"/>
                <a:gd name="T23" fmla="*/ 67 h 79"/>
                <a:gd name="T24" fmla="*/ 95 w 242"/>
                <a:gd name="T25" fmla="*/ 66 h 79"/>
                <a:gd name="T26" fmla="*/ 92 w 242"/>
                <a:gd name="T27" fmla="*/ 64 h 79"/>
                <a:gd name="T28" fmla="*/ 90 w 242"/>
                <a:gd name="T29" fmla="*/ 63 h 79"/>
                <a:gd name="T30" fmla="*/ 87 w 242"/>
                <a:gd name="T31" fmla="*/ 61 h 79"/>
                <a:gd name="T32" fmla="*/ 76 w 242"/>
                <a:gd name="T33" fmla="*/ 58 h 79"/>
                <a:gd name="T34" fmla="*/ 73 w 242"/>
                <a:gd name="T35" fmla="*/ 57 h 79"/>
                <a:gd name="T36" fmla="*/ 71 w 242"/>
                <a:gd name="T37" fmla="*/ 56 h 79"/>
                <a:gd name="T38" fmla="*/ 69 w 242"/>
                <a:gd name="T39" fmla="*/ 55 h 79"/>
                <a:gd name="T40" fmla="*/ 65 w 242"/>
                <a:gd name="T41" fmla="*/ 54 h 79"/>
                <a:gd name="T42" fmla="*/ 62 w 242"/>
                <a:gd name="T43" fmla="*/ 53 h 79"/>
                <a:gd name="T44" fmla="*/ 60 w 242"/>
                <a:gd name="T45" fmla="*/ 51 h 79"/>
                <a:gd name="T46" fmla="*/ 55 w 242"/>
                <a:gd name="T47" fmla="*/ 50 h 79"/>
                <a:gd name="T48" fmla="*/ 53 w 242"/>
                <a:gd name="T49" fmla="*/ 48 h 79"/>
                <a:gd name="T50" fmla="*/ 52 w 242"/>
                <a:gd name="T51" fmla="*/ 47 h 79"/>
                <a:gd name="T52" fmla="*/ 50 w 242"/>
                <a:gd name="T53" fmla="*/ 46 h 79"/>
                <a:gd name="T54" fmla="*/ 46 w 242"/>
                <a:gd name="T55" fmla="*/ 45 h 79"/>
                <a:gd name="T56" fmla="*/ 45 w 242"/>
                <a:gd name="T57" fmla="*/ 44 h 79"/>
                <a:gd name="T58" fmla="*/ 44 w 242"/>
                <a:gd name="T59" fmla="*/ 42 h 79"/>
                <a:gd name="T60" fmla="*/ 42 w 242"/>
                <a:gd name="T61" fmla="*/ 41 h 79"/>
                <a:gd name="T62" fmla="*/ 41 w 242"/>
                <a:gd name="T63" fmla="*/ 40 h 79"/>
                <a:gd name="T64" fmla="*/ 38 w 242"/>
                <a:gd name="T65" fmla="*/ 37 h 79"/>
                <a:gd name="T66" fmla="*/ 37 w 242"/>
                <a:gd name="T67" fmla="*/ 36 h 79"/>
                <a:gd name="T68" fmla="*/ 36 w 242"/>
                <a:gd name="T69" fmla="*/ 34 h 79"/>
                <a:gd name="T70" fmla="*/ 35 w 242"/>
                <a:gd name="T71" fmla="*/ 31 h 79"/>
                <a:gd name="T72" fmla="*/ 33 w 242"/>
                <a:gd name="T73" fmla="*/ 31 h 79"/>
                <a:gd name="T74" fmla="*/ 32 w 242"/>
                <a:gd name="T75" fmla="*/ 30 h 79"/>
                <a:gd name="T76" fmla="*/ 30 w 242"/>
                <a:gd name="T77" fmla="*/ 29 h 79"/>
                <a:gd name="T78" fmla="*/ 28 w 242"/>
                <a:gd name="T79" fmla="*/ 27 h 79"/>
                <a:gd name="T80" fmla="*/ 27 w 242"/>
                <a:gd name="T81" fmla="*/ 25 h 79"/>
                <a:gd name="T82" fmla="*/ 24 w 242"/>
                <a:gd name="T83" fmla="*/ 23 h 79"/>
                <a:gd name="T84" fmla="*/ 22 w 242"/>
                <a:gd name="T85" fmla="*/ 22 h 79"/>
                <a:gd name="T86" fmla="*/ 21 w 242"/>
                <a:gd name="T87" fmla="*/ 21 h 79"/>
                <a:gd name="T88" fmla="*/ 20 w 242"/>
                <a:gd name="T89" fmla="*/ 17 h 79"/>
                <a:gd name="T90" fmla="*/ 18 w 242"/>
                <a:gd name="T91" fmla="*/ 16 h 79"/>
                <a:gd name="T92" fmla="*/ 16 w 242"/>
                <a:gd name="T93" fmla="*/ 13 h 79"/>
                <a:gd name="T94" fmla="*/ 15 w 242"/>
                <a:gd name="T95" fmla="*/ 11 h 79"/>
                <a:gd name="T96" fmla="*/ 13 w 242"/>
                <a:gd name="T97" fmla="*/ 9 h 79"/>
                <a:gd name="T98" fmla="*/ 10 w 242"/>
                <a:gd name="T99" fmla="*/ 7 h 79"/>
                <a:gd name="T100" fmla="*/ 7 w 242"/>
                <a:gd name="T101" fmla="*/ 5 h 79"/>
                <a:gd name="T102" fmla="*/ 5 w 242"/>
                <a:gd name="T103" fmla="*/ 4 h 79"/>
                <a:gd name="T104" fmla="*/ 4 w 242"/>
                <a:gd name="T105" fmla="*/ 2 h 79"/>
                <a:gd name="T106" fmla="*/ 0 w 242"/>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79">
                  <a:moveTo>
                    <a:pt x="242" y="79"/>
                  </a:moveTo>
                  <a:lnTo>
                    <a:pt x="205" y="79"/>
                  </a:lnTo>
                  <a:lnTo>
                    <a:pt x="205" y="77"/>
                  </a:lnTo>
                  <a:lnTo>
                    <a:pt x="199" y="77"/>
                  </a:lnTo>
                  <a:lnTo>
                    <a:pt x="199" y="76"/>
                  </a:lnTo>
                  <a:lnTo>
                    <a:pt x="195" y="76"/>
                  </a:lnTo>
                  <a:lnTo>
                    <a:pt x="195" y="75"/>
                  </a:lnTo>
                  <a:lnTo>
                    <a:pt x="164" y="75"/>
                  </a:lnTo>
                  <a:lnTo>
                    <a:pt x="164" y="74"/>
                  </a:lnTo>
                  <a:lnTo>
                    <a:pt x="146" y="74"/>
                  </a:lnTo>
                  <a:lnTo>
                    <a:pt x="146" y="73"/>
                  </a:lnTo>
                  <a:lnTo>
                    <a:pt x="138" y="73"/>
                  </a:lnTo>
                  <a:lnTo>
                    <a:pt x="138" y="73"/>
                  </a:lnTo>
                  <a:lnTo>
                    <a:pt x="136" y="73"/>
                  </a:lnTo>
                  <a:lnTo>
                    <a:pt x="136" y="72"/>
                  </a:lnTo>
                  <a:lnTo>
                    <a:pt x="135" y="72"/>
                  </a:lnTo>
                  <a:lnTo>
                    <a:pt x="135" y="70"/>
                  </a:lnTo>
                  <a:lnTo>
                    <a:pt x="120" y="70"/>
                  </a:lnTo>
                  <a:lnTo>
                    <a:pt x="120" y="69"/>
                  </a:lnTo>
                  <a:lnTo>
                    <a:pt x="116" y="69"/>
                  </a:lnTo>
                  <a:lnTo>
                    <a:pt x="116" y="68"/>
                  </a:lnTo>
                  <a:lnTo>
                    <a:pt x="110" y="68"/>
                  </a:lnTo>
                  <a:lnTo>
                    <a:pt x="110" y="67"/>
                  </a:lnTo>
                  <a:lnTo>
                    <a:pt x="100" y="67"/>
                  </a:lnTo>
                  <a:lnTo>
                    <a:pt x="100" y="66"/>
                  </a:lnTo>
                  <a:lnTo>
                    <a:pt x="95" y="66"/>
                  </a:lnTo>
                  <a:lnTo>
                    <a:pt x="95" y="64"/>
                  </a:lnTo>
                  <a:lnTo>
                    <a:pt x="92" y="64"/>
                  </a:lnTo>
                  <a:lnTo>
                    <a:pt x="92" y="63"/>
                  </a:lnTo>
                  <a:lnTo>
                    <a:pt x="90" y="63"/>
                  </a:lnTo>
                  <a:lnTo>
                    <a:pt x="90" y="61"/>
                  </a:lnTo>
                  <a:lnTo>
                    <a:pt x="87" y="61"/>
                  </a:lnTo>
                  <a:lnTo>
                    <a:pt x="87" y="58"/>
                  </a:lnTo>
                  <a:lnTo>
                    <a:pt x="76" y="58"/>
                  </a:lnTo>
                  <a:lnTo>
                    <a:pt x="76" y="57"/>
                  </a:lnTo>
                  <a:lnTo>
                    <a:pt x="73" y="57"/>
                  </a:lnTo>
                  <a:lnTo>
                    <a:pt x="73" y="56"/>
                  </a:lnTo>
                  <a:lnTo>
                    <a:pt x="71" y="56"/>
                  </a:lnTo>
                  <a:lnTo>
                    <a:pt x="71" y="55"/>
                  </a:lnTo>
                  <a:lnTo>
                    <a:pt x="69" y="55"/>
                  </a:lnTo>
                  <a:lnTo>
                    <a:pt x="69" y="54"/>
                  </a:lnTo>
                  <a:lnTo>
                    <a:pt x="65" y="54"/>
                  </a:lnTo>
                  <a:lnTo>
                    <a:pt x="65" y="53"/>
                  </a:lnTo>
                  <a:lnTo>
                    <a:pt x="62" y="53"/>
                  </a:lnTo>
                  <a:lnTo>
                    <a:pt x="62" y="51"/>
                  </a:lnTo>
                  <a:lnTo>
                    <a:pt x="60" y="51"/>
                  </a:lnTo>
                  <a:lnTo>
                    <a:pt x="60" y="50"/>
                  </a:lnTo>
                  <a:lnTo>
                    <a:pt x="55" y="50"/>
                  </a:lnTo>
                  <a:lnTo>
                    <a:pt x="55" y="48"/>
                  </a:lnTo>
                  <a:lnTo>
                    <a:pt x="53" y="48"/>
                  </a:lnTo>
                  <a:lnTo>
                    <a:pt x="53" y="47"/>
                  </a:lnTo>
                  <a:lnTo>
                    <a:pt x="52" y="47"/>
                  </a:lnTo>
                  <a:lnTo>
                    <a:pt x="52" y="46"/>
                  </a:lnTo>
                  <a:lnTo>
                    <a:pt x="50" y="46"/>
                  </a:lnTo>
                  <a:lnTo>
                    <a:pt x="50" y="45"/>
                  </a:lnTo>
                  <a:lnTo>
                    <a:pt x="46" y="45"/>
                  </a:lnTo>
                  <a:lnTo>
                    <a:pt x="46" y="44"/>
                  </a:lnTo>
                  <a:lnTo>
                    <a:pt x="45" y="44"/>
                  </a:lnTo>
                  <a:lnTo>
                    <a:pt x="45" y="42"/>
                  </a:lnTo>
                  <a:lnTo>
                    <a:pt x="44" y="42"/>
                  </a:lnTo>
                  <a:lnTo>
                    <a:pt x="44" y="41"/>
                  </a:lnTo>
                  <a:lnTo>
                    <a:pt x="42" y="41"/>
                  </a:lnTo>
                  <a:lnTo>
                    <a:pt x="42" y="40"/>
                  </a:lnTo>
                  <a:lnTo>
                    <a:pt x="41" y="40"/>
                  </a:lnTo>
                  <a:lnTo>
                    <a:pt x="41" y="37"/>
                  </a:lnTo>
                  <a:lnTo>
                    <a:pt x="38" y="37"/>
                  </a:lnTo>
                  <a:lnTo>
                    <a:pt x="38" y="36"/>
                  </a:lnTo>
                  <a:lnTo>
                    <a:pt x="37" y="36"/>
                  </a:lnTo>
                  <a:lnTo>
                    <a:pt x="37" y="34"/>
                  </a:lnTo>
                  <a:lnTo>
                    <a:pt x="36" y="34"/>
                  </a:lnTo>
                  <a:lnTo>
                    <a:pt x="36" y="31"/>
                  </a:lnTo>
                  <a:lnTo>
                    <a:pt x="35" y="31"/>
                  </a:lnTo>
                  <a:lnTo>
                    <a:pt x="35" y="31"/>
                  </a:lnTo>
                  <a:lnTo>
                    <a:pt x="33" y="31"/>
                  </a:lnTo>
                  <a:lnTo>
                    <a:pt x="33" y="30"/>
                  </a:lnTo>
                  <a:lnTo>
                    <a:pt x="32" y="30"/>
                  </a:lnTo>
                  <a:lnTo>
                    <a:pt x="32" y="29"/>
                  </a:lnTo>
                  <a:lnTo>
                    <a:pt x="30" y="29"/>
                  </a:lnTo>
                  <a:lnTo>
                    <a:pt x="30" y="27"/>
                  </a:lnTo>
                  <a:lnTo>
                    <a:pt x="28" y="27"/>
                  </a:lnTo>
                  <a:lnTo>
                    <a:pt x="28" y="25"/>
                  </a:lnTo>
                  <a:lnTo>
                    <a:pt x="27" y="25"/>
                  </a:lnTo>
                  <a:lnTo>
                    <a:pt x="27" y="23"/>
                  </a:lnTo>
                  <a:lnTo>
                    <a:pt x="24" y="23"/>
                  </a:lnTo>
                  <a:lnTo>
                    <a:pt x="24" y="22"/>
                  </a:lnTo>
                  <a:lnTo>
                    <a:pt x="22" y="22"/>
                  </a:lnTo>
                  <a:lnTo>
                    <a:pt x="22" y="21"/>
                  </a:lnTo>
                  <a:lnTo>
                    <a:pt x="21" y="21"/>
                  </a:lnTo>
                  <a:lnTo>
                    <a:pt x="21" y="17"/>
                  </a:lnTo>
                  <a:lnTo>
                    <a:pt x="20" y="17"/>
                  </a:lnTo>
                  <a:lnTo>
                    <a:pt x="20" y="16"/>
                  </a:lnTo>
                  <a:lnTo>
                    <a:pt x="18" y="16"/>
                  </a:lnTo>
                  <a:lnTo>
                    <a:pt x="18" y="13"/>
                  </a:lnTo>
                  <a:lnTo>
                    <a:pt x="16" y="13"/>
                  </a:lnTo>
                  <a:lnTo>
                    <a:pt x="16" y="11"/>
                  </a:lnTo>
                  <a:lnTo>
                    <a:pt x="15" y="11"/>
                  </a:lnTo>
                  <a:lnTo>
                    <a:pt x="15" y="9"/>
                  </a:lnTo>
                  <a:lnTo>
                    <a:pt x="13" y="9"/>
                  </a:lnTo>
                  <a:lnTo>
                    <a:pt x="13" y="7"/>
                  </a:lnTo>
                  <a:lnTo>
                    <a:pt x="10" y="7"/>
                  </a:lnTo>
                  <a:lnTo>
                    <a:pt x="10" y="5"/>
                  </a:lnTo>
                  <a:lnTo>
                    <a:pt x="7" y="5"/>
                  </a:lnTo>
                  <a:lnTo>
                    <a:pt x="7" y="4"/>
                  </a:lnTo>
                  <a:lnTo>
                    <a:pt x="5" y="4"/>
                  </a:lnTo>
                  <a:lnTo>
                    <a:pt x="5" y="2"/>
                  </a:lnTo>
                  <a:lnTo>
                    <a:pt x="4" y="2"/>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9" name="Line 86"/>
            <p:cNvSpPr>
              <a:spLocks noChangeShapeType="1"/>
            </p:cNvSpPr>
            <p:nvPr/>
          </p:nvSpPr>
          <p:spPr bwMode="auto">
            <a:xfrm>
              <a:off x="328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500" name="Group 267"/>
          <p:cNvGrpSpPr>
            <a:grpSpLocks/>
          </p:cNvGrpSpPr>
          <p:nvPr/>
        </p:nvGrpSpPr>
        <p:grpSpPr bwMode="auto">
          <a:xfrm>
            <a:off x="5628829" y="1616345"/>
            <a:ext cx="3098132" cy="799912"/>
            <a:chOff x="1963" y="1864"/>
            <a:chExt cx="1830" cy="588"/>
          </a:xfrm>
        </p:grpSpPr>
        <p:sp>
          <p:nvSpPr>
            <p:cNvPr id="501" name="Line 268"/>
            <p:cNvSpPr>
              <a:spLocks noChangeShapeType="1"/>
            </p:cNvSpPr>
            <p:nvPr/>
          </p:nvSpPr>
          <p:spPr bwMode="auto">
            <a:xfrm>
              <a:off x="2107" y="191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2" name="Line 269"/>
            <p:cNvSpPr>
              <a:spLocks noChangeShapeType="1"/>
            </p:cNvSpPr>
            <p:nvPr/>
          </p:nvSpPr>
          <p:spPr bwMode="auto">
            <a:xfrm>
              <a:off x="2113" y="191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3" name="Line 270"/>
            <p:cNvSpPr>
              <a:spLocks noChangeShapeType="1"/>
            </p:cNvSpPr>
            <p:nvPr/>
          </p:nvSpPr>
          <p:spPr bwMode="auto">
            <a:xfrm>
              <a:off x="2143" y="192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Line 271"/>
            <p:cNvSpPr>
              <a:spLocks noChangeShapeType="1"/>
            </p:cNvSpPr>
            <p:nvPr/>
          </p:nvSpPr>
          <p:spPr bwMode="auto">
            <a:xfrm>
              <a:off x="2149" y="193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5" name="Line 272"/>
            <p:cNvSpPr>
              <a:spLocks noChangeShapeType="1"/>
            </p:cNvSpPr>
            <p:nvPr/>
          </p:nvSpPr>
          <p:spPr bwMode="auto">
            <a:xfrm>
              <a:off x="2071" y="189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6" name="Line 273"/>
            <p:cNvSpPr>
              <a:spLocks noChangeShapeType="1"/>
            </p:cNvSpPr>
            <p:nvPr/>
          </p:nvSpPr>
          <p:spPr bwMode="auto">
            <a:xfrm>
              <a:off x="2059" y="189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7" name="Line 274"/>
            <p:cNvSpPr>
              <a:spLocks noChangeShapeType="1"/>
            </p:cNvSpPr>
            <p:nvPr/>
          </p:nvSpPr>
          <p:spPr bwMode="auto">
            <a:xfrm>
              <a:off x="2161" y="195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8" name="Line 275"/>
            <p:cNvSpPr>
              <a:spLocks noChangeShapeType="1"/>
            </p:cNvSpPr>
            <p:nvPr/>
          </p:nvSpPr>
          <p:spPr bwMode="auto">
            <a:xfrm>
              <a:off x="1975" y="186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9" name="Line 276"/>
            <p:cNvSpPr>
              <a:spLocks noChangeShapeType="1"/>
            </p:cNvSpPr>
            <p:nvPr/>
          </p:nvSpPr>
          <p:spPr bwMode="auto">
            <a:xfrm>
              <a:off x="1987" y="186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0" name="Line 277"/>
            <p:cNvSpPr>
              <a:spLocks noChangeShapeType="1"/>
            </p:cNvSpPr>
            <p:nvPr/>
          </p:nvSpPr>
          <p:spPr bwMode="auto">
            <a:xfrm>
              <a:off x="2023" y="188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1" name="Line 278"/>
            <p:cNvSpPr>
              <a:spLocks noChangeShapeType="1"/>
            </p:cNvSpPr>
            <p:nvPr/>
          </p:nvSpPr>
          <p:spPr bwMode="auto">
            <a:xfrm>
              <a:off x="2497" y="212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Line 279"/>
            <p:cNvSpPr>
              <a:spLocks noChangeShapeType="1"/>
            </p:cNvSpPr>
            <p:nvPr/>
          </p:nvSpPr>
          <p:spPr bwMode="auto">
            <a:xfrm>
              <a:off x="2467" y="21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 name="Line 280"/>
            <p:cNvSpPr>
              <a:spLocks noChangeShapeType="1"/>
            </p:cNvSpPr>
            <p:nvPr/>
          </p:nvSpPr>
          <p:spPr bwMode="auto">
            <a:xfrm>
              <a:off x="2311" y="202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 name="Line 281"/>
            <p:cNvSpPr>
              <a:spLocks noChangeShapeType="1"/>
            </p:cNvSpPr>
            <p:nvPr/>
          </p:nvSpPr>
          <p:spPr bwMode="auto">
            <a:xfrm>
              <a:off x="2419" y="209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 name="Line 282"/>
            <p:cNvSpPr>
              <a:spLocks noChangeShapeType="1"/>
            </p:cNvSpPr>
            <p:nvPr/>
          </p:nvSpPr>
          <p:spPr bwMode="auto">
            <a:xfrm>
              <a:off x="2203" y="19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 name="Line 283"/>
            <p:cNvSpPr>
              <a:spLocks noChangeShapeType="1"/>
            </p:cNvSpPr>
            <p:nvPr/>
          </p:nvSpPr>
          <p:spPr bwMode="auto">
            <a:xfrm>
              <a:off x="2191" y="19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 name="Line 284"/>
            <p:cNvSpPr>
              <a:spLocks noChangeShapeType="1"/>
            </p:cNvSpPr>
            <p:nvPr/>
          </p:nvSpPr>
          <p:spPr bwMode="auto">
            <a:xfrm>
              <a:off x="2239" y="199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 name="Line 285"/>
            <p:cNvSpPr>
              <a:spLocks noChangeShapeType="1"/>
            </p:cNvSpPr>
            <p:nvPr/>
          </p:nvSpPr>
          <p:spPr bwMode="auto">
            <a:xfrm>
              <a:off x="2353" y="206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 name="Line 286"/>
            <p:cNvSpPr>
              <a:spLocks noChangeShapeType="1"/>
            </p:cNvSpPr>
            <p:nvPr/>
          </p:nvSpPr>
          <p:spPr bwMode="auto">
            <a:xfrm>
              <a:off x="2269" y="201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 name="Line 287"/>
            <p:cNvSpPr>
              <a:spLocks noChangeShapeType="1"/>
            </p:cNvSpPr>
            <p:nvPr/>
          </p:nvSpPr>
          <p:spPr bwMode="auto">
            <a:xfrm>
              <a:off x="2359" y="206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 name="Line 288"/>
            <p:cNvSpPr>
              <a:spLocks noChangeShapeType="1"/>
            </p:cNvSpPr>
            <p:nvPr/>
          </p:nvSpPr>
          <p:spPr bwMode="auto">
            <a:xfrm>
              <a:off x="2479" y="2128"/>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 name="Line 289"/>
            <p:cNvSpPr>
              <a:spLocks noChangeShapeType="1"/>
            </p:cNvSpPr>
            <p:nvPr/>
          </p:nvSpPr>
          <p:spPr bwMode="auto">
            <a:xfrm>
              <a:off x="2431" y="21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 name="Line 290"/>
            <p:cNvSpPr>
              <a:spLocks noChangeShapeType="1"/>
            </p:cNvSpPr>
            <p:nvPr/>
          </p:nvSpPr>
          <p:spPr bwMode="auto">
            <a:xfrm>
              <a:off x="2323" y="204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 name="Line 291"/>
            <p:cNvSpPr>
              <a:spLocks noChangeShapeType="1"/>
            </p:cNvSpPr>
            <p:nvPr/>
          </p:nvSpPr>
          <p:spPr bwMode="auto">
            <a:xfrm>
              <a:off x="2581" y="217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 name="Line 292"/>
            <p:cNvSpPr>
              <a:spLocks noChangeShapeType="1"/>
            </p:cNvSpPr>
            <p:nvPr/>
          </p:nvSpPr>
          <p:spPr bwMode="auto">
            <a:xfrm>
              <a:off x="2551" y="216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 name="Line 293"/>
            <p:cNvSpPr>
              <a:spLocks noChangeShapeType="1"/>
            </p:cNvSpPr>
            <p:nvPr/>
          </p:nvSpPr>
          <p:spPr bwMode="auto">
            <a:xfrm>
              <a:off x="2515" y="214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 name="Line 294"/>
            <p:cNvSpPr>
              <a:spLocks noChangeShapeType="1"/>
            </p:cNvSpPr>
            <p:nvPr/>
          </p:nvSpPr>
          <p:spPr bwMode="auto">
            <a:xfrm>
              <a:off x="2617" y="218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Line 295"/>
            <p:cNvSpPr>
              <a:spLocks noChangeShapeType="1"/>
            </p:cNvSpPr>
            <p:nvPr/>
          </p:nvSpPr>
          <p:spPr bwMode="auto">
            <a:xfrm>
              <a:off x="2425" y="209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 name="Line 296"/>
            <p:cNvSpPr>
              <a:spLocks noChangeShapeType="1"/>
            </p:cNvSpPr>
            <p:nvPr/>
          </p:nvSpPr>
          <p:spPr bwMode="auto">
            <a:xfrm>
              <a:off x="2599" y="218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 name="Line 297"/>
            <p:cNvSpPr>
              <a:spLocks noChangeShapeType="1"/>
            </p:cNvSpPr>
            <p:nvPr/>
          </p:nvSpPr>
          <p:spPr bwMode="auto">
            <a:xfrm>
              <a:off x="2557" y="215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 name="Line 298"/>
            <p:cNvSpPr>
              <a:spLocks noChangeShapeType="1"/>
            </p:cNvSpPr>
            <p:nvPr/>
          </p:nvSpPr>
          <p:spPr bwMode="auto">
            <a:xfrm>
              <a:off x="2539" y="214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 name="Line 299"/>
            <p:cNvSpPr>
              <a:spLocks noChangeShapeType="1"/>
            </p:cNvSpPr>
            <p:nvPr/>
          </p:nvSpPr>
          <p:spPr bwMode="auto">
            <a:xfrm>
              <a:off x="2605" y="218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 name="Line 300"/>
            <p:cNvSpPr>
              <a:spLocks noChangeShapeType="1"/>
            </p:cNvSpPr>
            <p:nvPr/>
          </p:nvSpPr>
          <p:spPr bwMode="auto">
            <a:xfrm>
              <a:off x="2713" y="222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 name="Line 301"/>
            <p:cNvSpPr>
              <a:spLocks noChangeShapeType="1"/>
            </p:cNvSpPr>
            <p:nvPr/>
          </p:nvSpPr>
          <p:spPr bwMode="auto">
            <a:xfrm>
              <a:off x="2707" y="222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 name="Line 302"/>
            <p:cNvSpPr>
              <a:spLocks noChangeShapeType="1"/>
            </p:cNvSpPr>
            <p:nvPr/>
          </p:nvSpPr>
          <p:spPr bwMode="auto">
            <a:xfrm>
              <a:off x="2695" y="222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Line 303"/>
            <p:cNvSpPr>
              <a:spLocks noChangeShapeType="1"/>
            </p:cNvSpPr>
            <p:nvPr/>
          </p:nvSpPr>
          <p:spPr bwMode="auto">
            <a:xfrm>
              <a:off x="2701" y="222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 name="Line 304"/>
            <p:cNvSpPr>
              <a:spLocks noChangeShapeType="1"/>
            </p:cNvSpPr>
            <p:nvPr/>
          </p:nvSpPr>
          <p:spPr bwMode="auto">
            <a:xfrm>
              <a:off x="2755" y="223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 name="Line 305"/>
            <p:cNvSpPr>
              <a:spLocks noChangeShapeType="1"/>
            </p:cNvSpPr>
            <p:nvPr/>
          </p:nvSpPr>
          <p:spPr bwMode="auto">
            <a:xfrm>
              <a:off x="2749" y="223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 name="Line 306"/>
            <p:cNvSpPr>
              <a:spLocks noChangeShapeType="1"/>
            </p:cNvSpPr>
            <p:nvPr/>
          </p:nvSpPr>
          <p:spPr bwMode="auto">
            <a:xfrm>
              <a:off x="2737" y="223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 name="Line 307"/>
            <p:cNvSpPr>
              <a:spLocks noChangeShapeType="1"/>
            </p:cNvSpPr>
            <p:nvPr/>
          </p:nvSpPr>
          <p:spPr bwMode="auto">
            <a:xfrm>
              <a:off x="2743" y="223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 name="Line 308"/>
            <p:cNvSpPr>
              <a:spLocks noChangeShapeType="1"/>
            </p:cNvSpPr>
            <p:nvPr/>
          </p:nvSpPr>
          <p:spPr bwMode="auto">
            <a:xfrm>
              <a:off x="2797"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 name="Line 309"/>
            <p:cNvSpPr>
              <a:spLocks noChangeShapeType="1"/>
            </p:cNvSpPr>
            <p:nvPr/>
          </p:nvSpPr>
          <p:spPr bwMode="auto">
            <a:xfrm>
              <a:off x="2791"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 name="Line 310"/>
            <p:cNvSpPr>
              <a:spLocks noChangeShapeType="1"/>
            </p:cNvSpPr>
            <p:nvPr/>
          </p:nvSpPr>
          <p:spPr bwMode="auto">
            <a:xfrm>
              <a:off x="2779"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Line 311"/>
            <p:cNvSpPr>
              <a:spLocks noChangeShapeType="1"/>
            </p:cNvSpPr>
            <p:nvPr/>
          </p:nvSpPr>
          <p:spPr bwMode="auto">
            <a:xfrm>
              <a:off x="2785"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 name="Line 312"/>
            <p:cNvSpPr>
              <a:spLocks noChangeShapeType="1"/>
            </p:cNvSpPr>
            <p:nvPr/>
          </p:nvSpPr>
          <p:spPr bwMode="auto">
            <a:xfrm>
              <a:off x="2821"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 name="Line 313"/>
            <p:cNvSpPr>
              <a:spLocks noChangeShapeType="1"/>
            </p:cNvSpPr>
            <p:nvPr/>
          </p:nvSpPr>
          <p:spPr bwMode="auto">
            <a:xfrm>
              <a:off x="2815"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 name="Line 314"/>
            <p:cNvSpPr>
              <a:spLocks noChangeShapeType="1"/>
            </p:cNvSpPr>
            <p:nvPr/>
          </p:nvSpPr>
          <p:spPr bwMode="auto">
            <a:xfrm>
              <a:off x="2803"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 name="Line 315"/>
            <p:cNvSpPr>
              <a:spLocks noChangeShapeType="1"/>
            </p:cNvSpPr>
            <p:nvPr/>
          </p:nvSpPr>
          <p:spPr bwMode="auto">
            <a:xfrm>
              <a:off x="2809" y="225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 name="Line 316"/>
            <p:cNvSpPr>
              <a:spLocks noChangeShapeType="1"/>
            </p:cNvSpPr>
            <p:nvPr/>
          </p:nvSpPr>
          <p:spPr bwMode="auto">
            <a:xfrm>
              <a:off x="2851" y="22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 name="Line 317"/>
            <p:cNvSpPr>
              <a:spLocks noChangeShapeType="1"/>
            </p:cNvSpPr>
            <p:nvPr/>
          </p:nvSpPr>
          <p:spPr bwMode="auto">
            <a:xfrm>
              <a:off x="2845" y="22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 name="Line 318"/>
            <p:cNvSpPr>
              <a:spLocks noChangeShapeType="1"/>
            </p:cNvSpPr>
            <p:nvPr/>
          </p:nvSpPr>
          <p:spPr bwMode="auto">
            <a:xfrm>
              <a:off x="2833" y="22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Line 319"/>
            <p:cNvSpPr>
              <a:spLocks noChangeShapeType="1"/>
            </p:cNvSpPr>
            <p:nvPr/>
          </p:nvSpPr>
          <p:spPr bwMode="auto">
            <a:xfrm>
              <a:off x="2839" y="22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 name="Line 320"/>
            <p:cNvSpPr>
              <a:spLocks noChangeShapeType="1"/>
            </p:cNvSpPr>
            <p:nvPr/>
          </p:nvSpPr>
          <p:spPr bwMode="auto">
            <a:xfrm>
              <a:off x="2911" y="228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 name="Line 321"/>
            <p:cNvSpPr>
              <a:spLocks noChangeShapeType="1"/>
            </p:cNvSpPr>
            <p:nvPr/>
          </p:nvSpPr>
          <p:spPr bwMode="auto">
            <a:xfrm>
              <a:off x="2905" y="228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 name="Line 322"/>
            <p:cNvSpPr>
              <a:spLocks noChangeShapeType="1"/>
            </p:cNvSpPr>
            <p:nvPr/>
          </p:nvSpPr>
          <p:spPr bwMode="auto">
            <a:xfrm>
              <a:off x="2893" y="228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 name="Line 323"/>
            <p:cNvSpPr>
              <a:spLocks noChangeShapeType="1"/>
            </p:cNvSpPr>
            <p:nvPr/>
          </p:nvSpPr>
          <p:spPr bwMode="auto">
            <a:xfrm>
              <a:off x="2899" y="228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 name="Line 324"/>
            <p:cNvSpPr>
              <a:spLocks noChangeShapeType="1"/>
            </p:cNvSpPr>
            <p:nvPr/>
          </p:nvSpPr>
          <p:spPr bwMode="auto">
            <a:xfrm>
              <a:off x="2935"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 name="Line 325"/>
            <p:cNvSpPr>
              <a:spLocks noChangeShapeType="1"/>
            </p:cNvSpPr>
            <p:nvPr/>
          </p:nvSpPr>
          <p:spPr bwMode="auto">
            <a:xfrm>
              <a:off x="2929"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 name="Line 326"/>
            <p:cNvSpPr>
              <a:spLocks noChangeShapeType="1"/>
            </p:cNvSpPr>
            <p:nvPr/>
          </p:nvSpPr>
          <p:spPr bwMode="auto">
            <a:xfrm>
              <a:off x="2917"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 name="Line 327"/>
            <p:cNvSpPr>
              <a:spLocks noChangeShapeType="1"/>
            </p:cNvSpPr>
            <p:nvPr/>
          </p:nvSpPr>
          <p:spPr bwMode="auto">
            <a:xfrm>
              <a:off x="2923"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 name="Line 328"/>
            <p:cNvSpPr>
              <a:spLocks noChangeShapeType="1"/>
            </p:cNvSpPr>
            <p:nvPr/>
          </p:nvSpPr>
          <p:spPr bwMode="auto">
            <a:xfrm>
              <a:off x="2959"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 name="Line 329"/>
            <p:cNvSpPr>
              <a:spLocks noChangeShapeType="1"/>
            </p:cNvSpPr>
            <p:nvPr/>
          </p:nvSpPr>
          <p:spPr bwMode="auto">
            <a:xfrm>
              <a:off x="2953"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 name="Line 330"/>
            <p:cNvSpPr>
              <a:spLocks noChangeShapeType="1"/>
            </p:cNvSpPr>
            <p:nvPr/>
          </p:nvSpPr>
          <p:spPr bwMode="auto">
            <a:xfrm>
              <a:off x="2941"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 name="Line 331"/>
            <p:cNvSpPr>
              <a:spLocks noChangeShapeType="1"/>
            </p:cNvSpPr>
            <p:nvPr/>
          </p:nvSpPr>
          <p:spPr bwMode="auto">
            <a:xfrm>
              <a:off x="2947" y="229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 name="Line 332"/>
            <p:cNvSpPr>
              <a:spLocks noChangeShapeType="1"/>
            </p:cNvSpPr>
            <p:nvPr/>
          </p:nvSpPr>
          <p:spPr bwMode="auto">
            <a:xfrm>
              <a:off x="2977" y="229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 name="Line 333"/>
            <p:cNvSpPr>
              <a:spLocks noChangeShapeType="1"/>
            </p:cNvSpPr>
            <p:nvPr/>
          </p:nvSpPr>
          <p:spPr bwMode="auto">
            <a:xfrm>
              <a:off x="2971" y="229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 name="Line 334"/>
            <p:cNvSpPr>
              <a:spLocks noChangeShapeType="1"/>
            </p:cNvSpPr>
            <p:nvPr/>
          </p:nvSpPr>
          <p:spPr bwMode="auto">
            <a:xfrm>
              <a:off x="2959" y="229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 name="Line 335"/>
            <p:cNvSpPr>
              <a:spLocks noChangeShapeType="1"/>
            </p:cNvSpPr>
            <p:nvPr/>
          </p:nvSpPr>
          <p:spPr bwMode="auto">
            <a:xfrm>
              <a:off x="2965" y="229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 name="Line 336"/>
            <p:cNvSpPr>
              <a:spLocks noChangeShapeType="1"/>
            </p:cNvSpPr>
            <p:nvPr/>
          </p:nvSpPr>
          <p:spPr bwMode="auto">
            <a:xfrm>
              <a:off x="3001" y="230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 name="Line 337"/>
            <p:cNvSpPr>
              <a:spLocks noChangeShapeType="1"/>
            </p:cNvSpPr>
            <p:nvPr/>
          </p:nvSpPr>
          <p:spPr bwMode="auto">
            <a:xfrm>
              <a:off x="2995" y="230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 name="Line 338"/>
            <p:cNvSpPr>
              <a:spLocks noChangeShapeType="1"/>
            </p:cNvSpPr>
            <p:nvPr/>
          </p:nvSpPr>
          <p:spPr bwMode="auto">
            <a:xfrm>
              <a:off x="2977" y="230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 name="Line 339"/>
            <p:cNvSpPr>
              <a:spLocks noChangeShapeType="1"/>
            </p:cNvSpPr>
            <p:nvPr/>
          </p:nvSpPr>
          <p:spPr bwMode="auto">
            <a:xfrm>
              <a:off x="2989" y="230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 name="Line 340"/>
            <p:cNvSpPr>
              <a:spLocks noChangeShapeType="1"/>
            </p:cNvSpPr>
            <p:nvPr/>
          </p:nvSpPr>
          <p:spPr bwMode="auto">
            <a:xfrm>
              <a:off x="3019" y="230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 name="Line 341"/>
            <p:cNvSpPr>
              <a:spLocks noChangeShapeType="1"/>
            </p:cNvSpPr>
            <p:nvPr/>
          </p:nvSpPr>
          <p:spPr bwMode="auto">
            <a:xfrm>
              <a:off x="3013" y="230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 name="Line 342"/>
            <p:cNvSpPr>
              <a:spLocks noChangeShapeType="1"/>
            </p:cNvSpPr>
            <p:nvPr/>
          </p:nvSpPr>
          <p:spPr bwMode="auto">
            <a:xfrm>
              <a:off x="3001" y="230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 name="Line 343"/>
            <p:cNvSpPr>
              <a:spLocks noChangeShapeType="1"/>
            </p:cNvSpPr>
            <p:nvPr/>
          </p:nvSpPr>
          <p:spPr bwMode="auto">
            <a:xfrm>
              <a:off x="3007" y="230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 name="Line 344"/>
            <p:cNvSpPr>
              <a:spLocks noChangeShapeType="1"/>
            </p:cNvSpPr>
            <p:nvPr/>
          </p:nvSpPr>
          <p:spPr bwMode="auto">
            <a:xfrm>
              <a:off x="3061" y="231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 name="Line 345"/>
            <p:cNvSpPr>
              <a:spLocks noChangeShapeType="1"/>
            </p:cNvSpPr>
            <p:nvPr/>
          </p:nvSpPr>
          <p:spPr bwMode="auto">
            <a:xfrm>
              <a:off x="3055" y="231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 name="Line 346"/>
            <p:cNvSpPr>
              <a:spLocks noChangeShapeType="1"/>
            </p:cNvSpPr>
            <p:nvPr/>
          </p:nvSpPr>
          <p:spPr bwMode="auto">
            <a:xfrm>
              <a:off x="3043" y="231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 name="Line 347"/>
            <p:cNvSpPr>
              <a:spLocks noChangeShapeType="1"/>
            </p:cNvSpPr>
            <p:nvPr/>
          </p:nvSpPr>
          <p:spPr bwMode="auto">
            <a:xfrm>
              <a:off x="3049" y="231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 name="Line 348"/>
            <p:cNvSpPr>
              <a:spLocks noChangeShapeType="1"/>
            </p:cNvSpPr>
            <p:nvPr/>
          </p:nvSpPr>
          <p:spPr bwMode="auto">
            <a:xfrm>
              <a:off x="3133" y="233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 name="Line 349"/>
            <p:cNvSpPr>
              <a:spLocks noChangeShapeType="1"/>
            </p:cNvSpPr>
            <p:nvPr/>
          </p:nvSpPr>
          <p:spPr bwMode="auto">
            <a:xfrm>
              <a:off x="3127" y="233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 name="Line 350"/>
            <p:cNvSpPr>
              <a:spLocks noChangeShapeType="1"/>
            </p:cNvSpPr>
            <p:nvPr/>
          </p:nvSpPr>
          <p:spPr bwMode="auto">
            <a:xfrm>
              <a:off x="3115" y="233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 name="Line 351"/>
            <p:cNvSpPr>
              <a:spLocks noChangeShapeType="1"/>
            </p:cNvSpPr>
            <p:nvPr/>
          </p:nvSpPr>
          <p:spPr bwMode="auto">
            <a:xfrm>
              <a:off x="3121" y="233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 name="Line 352"/>
            <p:cNvSpPr>
              <a:spLocks noChangeShapeType="1"/>
            </p:cNvSpPr>
            <p:nvPr/>
          </p:nvSpPr>
          <p:spPr bwMode="auto">
            <a:xfrm>
              <a:off x="3157"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 name="Line 353"/>
            <p:cNvSpPr>
              <a:spLocks noChangeShapeType="1"/>
            </p:cNvSpPr>
            <p:nvPr/>
          </p:nvSpPr>
          <p:spPr bwMode="auto">
            <a:xfrm>
              <a:off x="3151"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 name="Line 354"/>
            <p:cNvSpPr>
              <a:spLocks noChangeShapeType="1"/>
            </p:cNvSpPr>
            <p:nvPr/>
          </p:nvSpPr>
          <p:spPr bwMode="auto">
            <a:xfrm>
              <a:off x="3139"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 name="Line 355"/>
            <p:cNvSpPr>
              <a:spLocks noChangeShapeType="1"/>
            </p:cNvSpPr>
            <p:nvPr/>
          </p:nvSpPr>
          <p:spPr bwMode="auto">
            <a:xfrm>
              <a:off x="3145"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 name="Line 356"/>
            <p:cNvSpPr>
              <a:spLocks noChangeShapeType="1"/>
            </p:cNvSpPr>
            <p:nvPr/>
          </p:nvSpPr>
          <p:spPr bwMode="auto">
            <a:xfrm>
              <a:off x="3283"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 name="Line 357"/>
            <p:cNvSpPr>
              <a:spLocks noChangeShapeType="1"/>
            </p:cNvSpPr>
            <p:nvPr/>
          </p:nvSpPr>
          <p:spPr bwMode="auto">
            <a:xfrm>
              <a:off x="3277"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 name="Line 358"/>
            <p:cNvSpPr>
              <a:spLocks noChangeShapeType="1"/>
            </p:cNvSpPr>
            <p:nvPr/>
          </p:nvSpPr>
          <p:spPr bwMode="auto">
            <a:xfrm>
              <a:off x="3265"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 name="Line 359"/>
            <p:cNvSpPr>
              <a:spLocks noChangeShapeType="1"/>
            </p:cNvSpPr>
            <p:nvPr/>
          </p:nvSpPr>
          <p:spPr bwMode="auto">
            <a:xfrm>
              <a:off x="3271"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 name="Line 360"/>
            <p:cNvSpPr>
              <a:spLocks noChangeShapeType="1"/>
            </p:cNvSpPr>
            <p:nvPr/>
          </p:nvSpPr>
          <p:spPr bwMode="auto">
            <a:xfrm>
              <a:off x="3535"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 name="Line 361"/>
            <p:cNvSpPr>
              <a:spLocks noChangeShapeType="1"/>
            </p:cNvSpPr>
            <p:nvPr/>
          </p:nvSpPr>
          <p:spPr bwMode="auto">
            <a:xfrm>
              <a:off x="3529"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 name="Line 362"/>
            <p:cNvSpPr>
              <a:spLocks noChangeShapeType="1"/>
            </p:cNvSpPr>
            <p:nvPr/>
          </p:nvSpPr>
          <p:spPr bwMode="auto">
            <a:xfrm>
              <a:off x="3517"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 name="Line 363"/>
            <p:cNvSpPr>
              <a:spLocks noChangeShapeType="1"/>
            </p:cNvSpPr>
            <p:nvPr/>
          </p:nvSpPr>
          <p:spPr bwMode="auto">
            <a:xfrm>
              <a:off x="3523"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 name="Line 364"/>
            <p:cNvSpPr>
              <a:spLocks noChangeShapeType="1"/>
            </p:cNvSpPr>
            <p:nvPr/>
          </p:nvSpPr>
          <p:spPr bwMode="auto">
            <a:xfrm>
              <a:off x="3559"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 name="Line 365"/>
            <p:cNvSpPr>
              <a:spLocks noChangeShapeType="1"/>
            </p:cNvSpPr>
            <p:nvPr/>
          </p:nvSpPr>
          <p:spPr bwMode="auto">
            <a:xfrm>
              <a:off x="3553"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 name="Line 366"/>
            <p:cNvSpPr>
              <a:spLocks noChangeShapeType="1"/>
            </p:cNvSpPr>
            <p:nvPr/>
          </p:nvSpPr>
          <p:spPr bwMode="auto">
            <a:xfrm>
              <a:off x="3541"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 name="Line 367"/>
            <p:cNvSpPr>
              <a:spLocks noChangeShapeType="1"/>
            </p:cNvSpPr>
            <p:nvPr/>
          </p:nvSpPr>
          <p:spPr bwMode="auto">
            <a:xfrm>
              <a:off x="3547"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 name="Line 368"/>
            <p:cNvSpPr>
              <a:spLocks noChangeShapeType="1"/>
            </p:cNvSpPr>
            <p:nvPr/>
          </p:nvSpPr>
          <p:spPr bwMode="auto">
            <a:xfrm>
              <a:off x="3343"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 name="Line 369"/>
            <p:cNvSpPr>
              <a:spLocks noChangeShapeType="1"/>
            </p:cNvSpPr>
            <p:nvPr/>
          </p:nvSpPr>
          <p:spPr bwMode="auto">
            <a:xfrm>
              <a:off x="3337"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 name="Line 370"/>
            <p:cNvSpPr>
              <a:spLocks noChangeShapeType="1"/>
            </p:cNvSpPr>
            <p:nvPr/>
          </p:nvSpPr>
          <p:spPr bwMode="auto">
            <a:xfrm>
              <a:off x="3325"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 name="Line 371"/>
            <p:cNvSpPr>
              <a:spLocks noChangeShapeType="1"/>
            </p:cNvSpPr>
            <p:nvPr/>
          </p:nvSpPr>
          <p:spPr bwMode="auto">
            <a:xfrm>
              <a:off x="3331"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 name="Line 372"/>
            <p:cNvSpPr>
              <a:spLocks noChangeShapeType="1"/>
            </p:cNvSpPr>
            <p:nvPr/>
          </p:nvSpPr>
          <p:spPr bwMode="auto">
            <a:xfrm>
              <a:off x="3319"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 name="Line 373"/>
            <p:cNvSpPr>
              <a:spLocks noChangeShapeType="1"/>
            </p:cNvSpPr>
            <p:nvPr/>
          </p:nvSpPr>
          <p:spPr bwMode="auto">
            <a:xfrm>
              <a:off x="3313"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 name="Line 374"/>
            <p:cNvSpPr>
              <a:spLocks noChangeShapeType="1"/>
            </p:cNvSpPr>
            <p:nvPr/>
          </p:nvSpPr>
          <p:spPr bwMode="auto">
            <a:xfrm>
              <a:off x="3295"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 name="Line 375"/>
            <p:cNvSpPr>
              <a:spLocks noChangeShapeType="1"/>
            </p:cNvSpPr>
            <p:nvPr/>
          </p:nvSpPr>
          <p:spPr bwMode="auto">
            <a:xfrm>
              <a:off x="3307"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 name="Line 376"/>
            <p:cNvSpPr>
              <a:spLocks noChangeShapeType="1"/>
            </p:cNvSpPr>
            <p:nvPr/>
          </p:nvSpPr>
          <p:spPr bwMode="auto">
            <a:xfrm>
              <a:off x="3259" y="235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 name="Line 377"/>
            <p:cNvSpPr>
              <a:spLocks noChangeShapeType="1"/>
            </p:cNvSpPr>
            <p:nvPr/>
          </p:nvSpPr>
          <p:spPr bwMode="auto">
            <a:xfrm>
              <a:off x="3253" y="235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1" name="Line 378"/>
            <p:cNvSpPr>
              <a:spLocks noChangeShapeType="1"/>
            </p:cNvSpPr>
            <p:nvPr/>
          </p:nvSpPr>
          <p:spPr bwMode="auto">
            <a:xfrm>
              <a:off x="3241" y="235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 name="Line 379"/>
            <p:cNvSpPr>
              <a:spLocks noChangeShapeType="1"/>
            </p:cNvSpPr>
            <p:nvPr/>
          </p:nvSpPr>
          <p:spPr bwMode="auto">
            <a:xfrm>
              <a:off x="3247" y="235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 name="Line 380"/>
            <p:cNvSpPr>
              <a:spLocks noChangeShapeType="1"/>
            </p:cNvSpPr>
            <p:nvPr/>
          </p:nvSpPr>
          <p:spPr bwMode="auto">
            <a:xfrm>
              <a:off x="2455" y="21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 name="Line 381"/>
            <p:cNvSpPr>
              <a:spLocks noChangeShapeType="1"/>
            </p:cNvSpPr>
            <p:nvPr/>
          </p:nvSpPr>
          <p:spPr bwMode="auto">
            <a:xfrm>
              <a:off x="2449" y="21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 name="Line 382"/>
            <p:cNvSpPr>
              <a:spLocks noChangeShapeType="1"/>
            </p:cNvSpPr>
            <p:nvPr/>
          </p:nvSpPr>
          <p:spPr bwMode="auto">
            <a:xfrm>
              <a:off x="2443" y="21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 name="Line 383"/>
            <p:cNvSpPr>
              <a:spLocks noChangeShapeType="1"/>
            </p:cNvSpPr>
            <p:nvPr/>
          </p:nvSpPr>
          <p:spPr bwMode="auto">
            <a:xfrm>
              <a:off x="2449" y="21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 name="Line 384"/>
            <p:cNvSpPr>
              <a:spLocks noChangeShapeType="1"/>
            </p:cNvSpPr>
            <p:nvPr/>
          </p:nvSpPr>
          <p:spPr bwMode="auto">
            <a:xfrm>
              <a:off x="3355"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 name="Line 385"/>
            <p:cNvSpPr>
              <a:spLocks noChangeShapeType="1"/>
            </p:cNvSpPr>
            <p:nvPr/>
          </p:nvSpPr>
          <p:spPr bwMode="auto">
            <a:xfrm>
              <a:off x="3379" y="2362"/>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 name="Line 386"/>
            <p:cNvSpPr>
              <a:spLocks noChangeShapeType="1"/>
            </p:cNvSpPr>
            <p:nvPr/>
          </p:nvSpPr>
          <p:spPr bwMode="auto">
            <a:xfrm>
              <a:off x="3085" y="232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 name="Line 387"/>
            <p:cNvSpPr>
              <a:spLocks noChangeShapeType="1"/>
            </p:cNvSpPr>
            <p:nvPr/>
          </p:nvSpPr>
          <p:spPr bwMode="auto">
            <a:xfrm>
              <a:off x="3217" y="2338"/>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 name="Line 388"/>
            <p:cNvSpPr>
              <a:spLocks noChangeShapeType="1"/>
            </p:cNvSpPr>
            <p:nvPr/>
          </p:nvSpPr>
          <p:spPr bwMode="auto">
            <a:xfrm>
              <a:off x="3403" y="235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 name="Line 389"/>
            <p:cNvSpPr>
              <a:spLocks noChangeShapeType="1"/>
            </p:cNvSpPr>
            <p:nvPr/>
          </p:nvSpPr>
          <p:spPr bwMode="auto">
            <a:xfrm>
              <a:off x="2635" y="218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 name="Line 390"/>
            <p:cNvSpPr>
              <a:spLocks noChangeShapeType="1"/>
            </p:cNvSpPr>
            <p:nvPr/>
          </p:nvSpPr>
          <p:spPr bwMode="auto">
            <a:xfrm>
              <a:off x="2773" y="224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 name="Line 391"/>
            <p:cNvSpPr>
              <a:spLocks noChangeShapeType="1"/>
            </p:cNvSpPr>
            <p:nvPr/>
          </p:nvSpPr>
          <p:spPr bwMode="auto">
            <a:xfrm>
              <a:off x="3031" y="230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 name="Line 392"/>
            <p:cNvSpPr>
              <a:spLocks noChangeShapeType="1"/>
            </p:cNvSpPr>
            <p:nvPr/>
          </p:nvSpPr>
          <p:spPr bwMode="auto">
            <a:xfrm>
              <a:off x="3097" y="232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 name="Line 393"/>
            <p:cNvSpPr>
              <a:spLocks noChangeShapeType="1"/>
            </p:cNvSpPr>
            <p:nvPr/>
          </p:nvSpPr>
          <p:spPr bwMode="auto">
            <a:xfrm>
              <a:off x="2563" y="215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 name="Line 394"/>
            <p:cNvSpPr>
              <a:spLocks noChangeShapeType="1"/>
            </p:cNvSpPr>
            <p:nvPr/>
          </p:nvSpPr>
          <p:spPr bwMode="auto">
            <a:xfrm>
              <a:off x="3169"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 name="Line 395"/>
            <p:cNvSpPr>
              <a:spLocks noChangeShapeType="1"/>
            </p:cNvSpPr>
            <p:nvPr/>
          </p:nvSpPr>
          <p:spPr bwMode="auto">
            <a:xfrm>
              <a:off x="2665" y="220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 name="Line 396"/>
            <p:cNvSpPr>
              <a:spLocks noChangeShapeType="1"/>
            </p:cNvSpPr>
            <p:nvPr/>
          </p:nvSpPr>
          <p:spPr bwMode="auto">
            <a:xfrm>
              <a:off x="2857" y="226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 name="Line 397"/>
            <p:cNvSpPr>
              <a:spLocks noChangeShapeType="1"/>
            </p:cNvSpPr>
            <p:nvPr/>
          </p:nvSpPr>
          <p:spPr bwMode="auto">
            <a:xfrm>
              <a:off x="3193"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1" name="Line 398"/>
            <p:cNvSpPr>
              <a:spLocks noChangeShapeType="1"/>
            </p:cNvSpPr>
            <p:nvPr/>
          </p:nvSpPr>
          <p:spPr bwMode="auto">
            <a:xfrm>
              <a:off x="3343" y="235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2" name="Line 399"/>
            <p:cNvSpPr>
              <a:spLocks noChangeShapeType="1"/>
            </p:cNvSpPr>
            <p:nvPr/>
          </p:nvSpPr>
          <p:spPr bwMode="auto">
            <a:xfrm>
              <a:off x="2725" y="2230"/>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3" name="Line 400"/>
            <p:cNvSpPr>
              <a:spLocks noChangeShapeType="1"/>
            </p:cNvSpPr>
            <p:nvPr/>
          </p:nvSpPr>
          <p:spPr bwMode="auto">
            <a:xfrm>
              <a:off x="2767" y="224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4" name="Line 401"/>
            <p:cNvSpPr>
              <a:spLocks noChangeShapeType="1"/>
            </p:cNvSpPr>
            <p:nvPr/>
          </p:nvSpPr>
          <p:spPr bwMode="auto">
            <a:xfrm>
              <a:off x="2881" y="226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5" name="Line 402"/>
            <p:cNvSpPr>
              <a:spLocks noChangeShapeType="1"/>
            </p:cNvSpPr>
            <p:nvPr/>
          </p:nvSpPr>
          <p:spPr bwMode="auto">
            <a:xfrm>
              <a:off x="3229" y="234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6" name="Line 403"/>
            <p:cNvSpPr>
              <a:spLocks noChangeShapeType="1"/>
            </p:cNvSpPr>
            <p:nvPr/>
          </p:nvSpPr>
          <p:spPr bwMode="auto">
            <a:xfrm>
              <a:off x="3187"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7" name="Line 404"/>
            <p:cNvSpPr>
              <a:spLocks noChangeShapeType="1"/>
            </p:cNvSpPr>
            <p:nvPr/>
          </p:nvSpPr>
          <p:spPr bwMode="auto">
            <a:xfrm>
              <a:off x="3289" y="2350"/>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8" name="Line 405"/>
            <p:cNvSpPr>
              <a:spLocks noChangeShapeType="1"/>
            </p:cNvSpPr>
            <p:nvPr/>
          </p:nvSpPr>
          <p:spPr bwMode="auto">
            <a:xfrm>
              <a:off x="3571" y="237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9" name="Line 406"/>
            <p:cNvSpPr>
              <a:spLocks noChangeShapeType="1"/>
            </p:cNvSpPr>
            <p:nvPr/>
          </p:nvSpPr>
          <p:spPr bwMode="auto">
            <a:xfrm>
              <a:off x="3595" y="2398"/>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0" name="Line 407"/>
            <p:cNvSpPr>
              <a:spLocks noChangeShapeType="1"/>
            </p:cNvSpPr>
            <p:nvPr/>
          </p:nvSpPr>
          <p:spPr bwMode="auto">
            <a:xfrm>
              <a:off x="3583" y="239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1" name="Line 408"/>
            <p:cNvSpPr>
              <a:spLocks noChangeShapeType="1"/>
            </p:cNvSpPr>
            <p:nvPr/>
          </p:nvSpPr>
          <p:spPr bwMode="auto">
            <a:xfrm>
              <a:off x="3643"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2" name="Line 409"/>
            <p:cNvSpPr>
              <a:spLocks noChangeShapeType="1"/>
            </p:cNvSpPr>
            <p:nvPr/>
          </p:nvSpPr>
          <p:spPr bwMode="auto">
            <a:xfrm>
              <a:off x="3463" y="237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3" name="Line 410"/>
            <p:cNvSpPr>
              <a:spLocks noChangeShapeType="1"/>
            </p:cNvSpPr>
            <p:nvPr/>
          </p:nvSpPr>
          <p:spPr bwMode="auto">
            <a:xfrm>
              <a:off x="3475" y="237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4" name="Line 411"/>
            <p:cNvSpPr>
              <a:spLocks noChangeShapeType="1"/>
            </p:cNvSpPr>
            <p:nvPr/>
          </p:nvSpPr>
          <p:spPr bwMode="auto">
            <a:xfrm>
              <a:off x="3487" y="237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5" name="Line 412"/>
            <p:cNvSpPr>
              <a:spLocks noChangeShapeType="1"/>
            </p:cNvSpPr>
            <p:nvPr/>
          </p:nvSpPr>
          <p:spPr bwMode="auto">
            <a:xfrm>
              <a:off x="3505" y="2374"/>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6" name="Line 413"/>
            <p:cNvSpPr>
              <a:spLocks noChangeShapeType="1"/>
            </p:cNvSpPr>
            <p:nvPr/>
          </p:nvSpPr>
          <p:spPr bwMode="auto">
            <a:xfrm>
              <a:off x="3613" y="2398"/>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7" name="Line 414"/>
            <p:cNvSpPr>
              <a:spLocks noChangeShapeType="1"/>
            </p:cNvSpPr>
            <p:nvPr/>
          </p:nvSpPr>
          <p:spPr bwMode="auto">
            <a:xfrm>
              <a:off x="3637"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8" name="Line 415"/>
            <p:cNvSpPr>
              <a:spLocks noChangeShapeType="1"/>
            </p:cNvSpPr>
            <p:nvPr/>
          </p:nvSpPr>
          <p:spPr bwMode="auto">
            <a:xfrm>
              <a:off x="3631"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9" name="Line 416"/>
            <p:cNvSpPr>
              <a:spLocks noChangeShapeType="1"/>
            </p:cNvSpPr>
            <p:nvPr/>
          </p:nvSpPr>
          <p:spPr bwMode="auto">
            <a:xfrm>
              <a:off x="3607" y="2398"/>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0" name="Line 417"/>
            <p:cNvSpPr>
              <a:spLocks noChangeShapeType="1"/>
            </p:cNvSpPr>
            <p:nvPr/>
          </p:nvSpPr>
          <p:spPr bwMode="auto">
            <a:xfrm>
              <a:off x="3205" y="2338"/>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1" name="Line 418"/>
            <p:cNvSpPr>
              <a:spLocks noChangeShapeType="1"/>
            </p:cNvSpPr>
            <p:nvPr/>
          </p:nvSpPr>
          <p:spPr bwMode="auto">
            <a:xfrm>
              <a:off x="3415" y="235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2" name="Line 419"/>
            <p:cNvSpPr>
              <a:spLocks noChangeShapeType="1"/>
            </p:cNvSpPr>
            <p:nvPr/>
          </p:nvSpPr>
          <p:spPr bwMode="auto">
            <a:xfrm>
              <a:off x="2671" y="2212"/>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3" name="Line 420"/>
            <p:cNvSpPr>
              <a:spLocks noChangeShapeType="1"/>
            </p:cNvSpPr>
            <p:nvPr/>
          </p:nvSpPr>
          <p:spPr bwMode="auto">
            <a:xfrm>
              <a:off x="3391" y="235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4" name="Freeform 421"/>
            <p:cNvSpPr>
              <a:spLocks/>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5" name="Line 422"/>
            <p:cNvSpPr>
              <a:spLocks noChangeShapeType="1"/>
            </p:cNvSpPr>
            <p:nvPr/>
          </p:nvSpPr>
          <p:spPr bwMode="auto">
            <a:xfrm>
              <a:off x="3685"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6" name="Line 423"/>
            <p:cNvSpPr>
              <a:spLocks noChangeShapeType="1"/>
            </p:cNvSpPr>
            <p:nvPr/>
          </p:nvSpPr>
          <p:spPr bwMode="auto">
            <a:xfrm>
              <a:off x="3697" y="24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7" name="Line 424"/>
            <p:cNvSpPr>
              <a:spLocks noChangeShapeType="1"/>
            </p:cNvSpPr>
            <p:nvPr/>
          </p:nvSpPr>
          <p:spPr bwMode="auto">
            <a:xfrm>
              <a:off x="3715" y="241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8" name="Line 425"/>
            <p:cNvSpPr>
              <a:spLocks noChangeShapeType="1"/>
            </p:cNvSpPr>
            <p:nvPr/>
          </p:nvSpPr>
          <p:spPr bwMode="auto">
            <a:xfrm>
              <a:off x="3727" y="24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9" name="Line 426"/>
            <p:cNvSpPr>
              <a:spLocks noChangeShapeType="1"/>
            </p:cNvSpPr>
            <p:nvPr/>
          </p:nvSpPr>
          <p:spPr bwMode="auto">
            <a:xfrm>
              <a:off x="3757" y="2416"/>
              <a:ext cx="0" cy="3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0" name="Line 427"/>
            <p:cNvSpPr>
              <a:spLocks noChangeShapeType="1"/>
            </p:cNvSpPr>
            <p:nvPr/>
          </p:nvSpPr>
          <p:spPr bwMode="auto">
            <a:xfrm>
              <a:off x="3787" y="2416"/>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1" name="Line 428"/>
            <p:cNvSpPr>
              <a:spLocks noChangeShapeType="1"/>
            </p:cNvSpPr>
            <p:nvPr/>
          </p:nvSpPr>
          <p:spPr bwMode="auto">
            <a:xfrm>
              <a:off x="3673"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2" name="Line 429"/>
            <p:cNvSpPr>
              <a:spLocks noChangeShapeType="1"/>
            </p:cNvSpPr>
            <p:nvPr/>
          </p:nvSpPr>
          <p:spPr bwMode="auto">
            <a:xfrm>
              <a:off x="3667"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3" name="Line 430"/>
            <p:cNvSpPr>
              <a:spLocks noChangeShapeType="1"/>
            </p:cNvSpPr>
            <p:nvPr/>
          </p:nvSpPr>
          <p:spPr bwMode="auto">
            <a:xfrm>
              <a:off x="3655"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4" name="Line 431"/>
            <p:cNvSpPr>
              <a:spLocks noChangeShapeType="1"/>
            </p:cNvSpPr>
            <p:nvPr/>
          </p:nvSpPr>
          <p:spPr bwMode="auto">
            <a:xfrm>
              <a:off x="3661" y="2404"/>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65" name="Group 432"/>
          <p:cNvGrpSpPr>
            <a:grpSpLocks/>
          </p:cNvGrpSpPr>
          <p:nvPr/>
        </p:nvGrpSpPr>
        <p:grpSpPr bwMode="auto">
          <a:xfrm>
            <a:off x="5628829" y="1616345"/>
            <a:ext cx="3087974" cy="902734"/>
            <a:chOff x="1966" y="1859"/>
            <a:chExt cx="1824" cy="600"/>
          </a:xfrm>
        </p:grpSpPr>
        <p:sp>
          <p:nvSpPr>
            <p:cNvPr id="666" name="Line 433"/>
            <p:cNvSpPr>
              <a:spLocks noChangeShapeType="1"/>
            </p:cNvSpPr>
            <p:nvPr/>
          </p:nvSpPr>
          <p:spPr bwMode="auto">
            <a:xfrm>
              <a:off x="2110"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7" name="Line 434"/>
            <p:cNvSpPr>
              <a:spLocks noChangeShapeType="1"/>
            </p:cNvSpPr>
            <p:nvPr/>
          </p:nvSpPr>
          <p:spPr bwMode="auto">
            <a:xfrm>
              <a:off x="2116"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8" name="Line 435"/>
            <p:cNvSpPr>
              <a:spLocks noChangeShapeType="1"/>
            </p:cNvSpPr>
            <p:nvPr/>
          </p:nvSpPr>
          <p:spPr bwMode="auto">
            <a:xfrm>
              <a:off x="2266" y="199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9" name="Line 436"/>
            <p:cNvSpPr>
              <a:spLocks noChangeShapeType="1"/>
            </p:cNvSpPr>
            <p:nvPr/>
          </p:nvSpPr>
          <p:spPr bwMode="auto">
            <a:xfrm>
              <a:off x="2500" y="202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0" name="Line 437"/>
            <p:cNvSpPr>
              <a:spLocks noChangeShapeType="1"/>
            </p:cNvSpPr>
            <p:nvPr/>
          </p:nvSpPr>
          <p:spPr bwMode="auto">
            <a:xfrm>
              <a:off x="2074"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1" name="Line 438"/>
            <p:cNvSpPr>
              <a:spLocks noChangeShapeType="1"/>
            </p:cNvSpPr>
            <p:nvPr/>
          </p:nvSpPr>
          <p:spPr bwMode="auto">
            <a:xfrm>
              <a:off x="2062"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2" name="Line 439"/>
            <p:cNvSpPr>
              <a:spLocks noChangeShapeType="1"/>
            </p:cNvSpPr>
            <p:nvPr/>
          </p:nvSpPr>
          <p:spPr bwMode="auto">
            <a:xfrm>
              <a:off x="2134" y="191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3" name="Line 440"/>
            <p:cNvSpPr>
              <a:spLocks noChangeShapeType="1"/>
            </p:cNvSpPr>
            <p:nvPr/>
          </p:nvSpPr>
          <p:spPr bwMode="auto">
            <a:xfrm>
              <a:off x="1990" y="185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4" name="Line 441"/>
            <p:cNvSpPr>
              <a:spLocks noChangeShapeType="1"/>
            </p:cNvSpPr>
            <p:nvPr/>
          </p:nvSpPr>
          <p:spPr bwMode="auto">
            <a:xfrm>
              <a:off x="2026" y="186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 name="Line 442"/>
            <p:cNvSpPr>
              <a:spLocks noChangeShapeType="1"/>
            </p:cNvSpPr>
            <p:nvPr/>
          </p:nvSpPr>
          <p:spPr bwMode="auto">
            <a:xfrm>
              <a:off x="2440" y="202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 name="Line 443"/>
            <p:cNvSpPr>
              <a:spLocks noChangeShapeType="1"/>
            </p:cNvSpPr>
            <p:nvPr/>
          </p:nvSpPr>
          <p:spPr bwMode="auto">
            <a:xfrm>
              <a:off x="281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 name="Line 444"/>
            <p:cNvSpPr>
              <a:spLocks noChangeShapeType="1"/>
            </p:cNvSpPr>
            <p:nvPr/>
          </p:nvSpPr>
          <p:spPr bwMode="auto">
            <a:xfrm>
              <a:off x="2698" y="205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 name="Line 445"/>
            <p:cNvSpPr>
              <a:spLocks noChangeShapeType="1"/>
            </p:cNvSpPr>
            <p:nvPr/>
          </p:nvSpPr>
          <p:spPr bwMode="auto">
            <a:xfrm>
              <a:off x="2608" y="205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 name="Line 446"/>
            <p:cNvSpPr>
              <a:spLocks noChangeShapeType="1"/>
            </p:cNvSpPr>
            <p:nvPr/>
          </p:nvSpPr>
          <p:spPr bwMode="auto">
            <a:xfrm>
              <a:off x="2728"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 name="Line 447"/>
            <p:cNvSpPr>
              <a:spLocks noChangeShapeType="1"/>
            </p:cNvSpPr>
            <p:nvPr/>
          </p:nvSpPr>
          <p:spPr bwMode="auto">
            <a:xfrm>
              <a:off x="284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 name="Line 448"/>
            <p:cNvSpPr>
              <a:spLocks noChangeShapeType="1"/>
            </p:cNvSpPr>
            <p:nvPr/>
          </p:nvSpPr>
          <p:spPr bwMode="auto">
            <a:xfrm>
              <a:off x="2770"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2" name="Line 449"/>
            <p:cNvSpPr>
              <a:spLocks noChangeShapeType="1"/>
            </p:cNvSpPr>
            <p:nvPr/>
          </p:nvSpPr>
          <p:spPr bwMode="auto">
            <a:xfrm>
              <a:off x="2860"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3" name="Line 450"/>
            <p:cNvSpPr>
              <a:spLocks noChangeShapeType="1"/>
            </p:cNvSpPr>
            <p:nvPr/>
          </p:nvSpPr>
          <p:spPr bwMode="auto">
            <a:xfrm>
              <a:off x="2836"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4" name="Line 451"/>
            <p:cNvSpPr>
              <a:spLocks noChangeShapeType="1"/>
            </p:cNvSpPr>
            <p:nvPr/>
          </p:nvSpPr>
          <p:spPr bwMode="auto">
            <a:xfrm>
              <a:off x="3058"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5" name="Line 452"/>
            <p:cNvSpPr>
              <a:spLocks noChangeShapeType="1"/>
            </p:cNvSpPr>
            <p:nvPr/>
          </p:nvSpPr>
          <p:spPr bwMode="auto">
            <a:xfrm>
              <a:off x="310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6" name="Line 453"/>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7" name="Line 454"/>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8" name="Line 455"/>
            <p:cNvSpPr>
              <a:spLocks noChangeShapeType="1"/>
            </p:cNvSpPr>
            <p:nvPr/>
          </p:nvSpPr>
          <p:spPr bwMode="auto">
            <a:xfrm>
              <a:off x="34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9" name="Line 456"/>
            <p:cNvSpPr>
              <a:spLocks noChangeShapeType="1"/>
            </p:cNvSpPr>
            <p:nvPr/>
          </p:nvSpPr>
          <p:spPr bwMode="auto">
            <a:xfrm>
              <a:off x="34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0" name="Line 457"/>
            <p:cNvSpPr>
              <a:spLocks noChangeShapeType="1"/>
            </p:cNvSpPr>
            <p:nvPr/>
          </p:nvSpPr>
          <p:spPr bwMode="auto">
            <a:xfrm>
              <a:off x="340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1" name="Line 458"/>
            <p:cNvSpPr>
              <a:spLocks noChangeShapeType="1"/>
            </p:cNvSpPr>
            <p:nvPr/>
          </p:nvSpPr>
          <p:spPr bwMode="auto">
            <a:xfrm>
              <a:off x="34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2" name="Line 459"/>
            <p:cNvSpPr>
              <a:spLocks noChangeShapeType="1"/>
            </p:cNvSpPr>
            <p:nvPr/>
          </p:nvSpPr>
          <p:spPr bwMode="auto">
            <a:xfrm>
              <a:off x="33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3" name="Line 460"/>
            <p:cNvSpPr>
              <a:spLocks noChangeShapeType="1"/>
            </p:cNvSpPr>
            <p:nvPr/>
          </p:nvSpPr>
          <p:spPr bwMode="auto">
            <a:xfrm>
              <a:off x="330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4" name="Line 461"/>
            <p:cNvSpPr>
              <a:spLocks noChangeShapeType="1"/>
            </p:cNvSpPr>
            <p:nvPr/>
          </p:nvSpPr>
          <p:spPr bwMode="auto">
            <a:xfrm>
              <a:off x="329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5" name="Line 462"/>
            <p:cNvSpPr>
              <a:spLocks noChangeShapeType="1"/>
            </p:cNvSpPr>
            <p:nvPr/>
          </p:nvSpPr>
          <p:spPr bwMode="auto">
            <a:xfrm>
              <a:off x="329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6" name="Line 463"/>
            <p:cNvSpPr>
              <a:spLocks noChangeShapeType="1"/>
            </p:cNvSpPr>
            <p:nvPr/>
          </p:nvSpPr>
          <p:spPr bwMode="auto">
            <a:xfrm>
              <a:off x="2890"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7" name="Line 464"/>
            <p:cNvSpPr>
              <a:spLocks noChangeShapeType="1"/>
            </p:cNvSpPr>
            <p:nvPr/>
          </p:nvSpPr>
          <p:spPr bwMode="auto">
            <a:xfrm>
              <a:off x="288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8" name="Line 465"/>
            <p:cNvSpPr>
              <a:spLocks noChangeShapeType="1"/>
            </p:cNvSpPr>
            <p:nvPr/>
          </p:nvSpPr>
          <p:spPr bwMode="auto">
            <a:xfrm>
              <a:off x="2866"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9" name="Line 466"/>
            <p:cNvSpPr>
              <a:spLocks noChangeShapeType="1"/>
            </p:cNvSpPr>
            <p:nvPr/>
          </p:nvSpPr>
          <p:spPr bwMode="auto">
            <a:xfrm>
              <a:off x="2878"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0" name="Line 467"/>
            <p:cNvSpPr>
              <a:spLocks noChangeShapeType="1"/>
            </p:cNvSpPr>
            <p:nvPr/>
          </p:nvSpPr>
          <p:spPr bwMode="auto">
            <a:xfrm>
              <a:off x="353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1" name="Line 468"/>
            <p:cNvSpPr>
              <a:spLocks noChangeShapeType="1"/>
            </p:cNvSpPr>
            <p:nvPr/>
          </p:nvSpPr>
          <p:spPr bwMode="auto">
            <a:xfrm>
              <a:off x="355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2" name="Line 469"/>
            <p:cNvSpPr>
              <a:spLocks noChangeShapeType="1"/>
            </p:cNvSpPr>
            <p:nvPr/>
          </p:nvSpPr>
          <p:spPr bwMode="auto">
            <a:xfrm>
              <a:off x="36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3" name="Line 470"/>
            <p:cNvSpPr>
              <a:spLocks noChangeShapeType="1"/>
            </p:cNvSpPr>
            <p:nvPr/>
          </p:nvSpPr>
          <p:spPr bwMode="auto">
            <a:xfrm>
              <a:off x="356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4" name="Line 471"/>
            <p:cNvSpPr>
              <a:spLocks noChangeShapeType="1"/>
            </p:cNvSpPr>
            <p:nvPr/>
          </p:nvSpPr>
          <p:spPr bwMode="auto">
            <a:xfrm>
              <a:off x="337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5" name="Line 472"/>
            <p:cNvSpPr>
              <a:spLocks noChangeShapeType="1"/>
            </p:cNvSpPr>
            <p:nvPr/>
          </p:nvSpPr>
          <p:spPr bwMode="auto">
            <a:xfrm>
              <a:off x="336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6" name="Line 473"/>
            <p:cNvSpPr>
              <a:spLocks noChangeShapeType="1"/>
            </p:cNvSpPr>
            <p:nvPr/>
          </p:nvSpPr>
          <p:spPr bwMode="auto">
            <a:xfrm>
              <a:off x="335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7" name="Line 474"/>
            <p:cNvSpPr>
              <a:spLocks noChangeShapeType="1"/>
            </p:cNvSpPr>
            <p:nvPr/>
          </p:nvSpPr>
          <p:spPr bwMode="auto">
            <a:xfrm>
              <a:off x="335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8" name="Line 475"/>
            <p:cNvSpPr>
              <a:spLocks noChangeShapeType="1"/>
            </p:cNvSpPr>
            <p:nvPr/>
          </p:nvSpPr>
          <p:spPr bwMode="auto">
            <a:xfrm>
              <a:off x="327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9" name="Line 476"/>
            <p:cNvSpPr>
              <a:spLocks noChangeShapeType="1"/>
            </p:cNvSpPr>
            <p:nvPr/>
          </p:nvSpPr>
          <p:spPr bwMode="auto">
            <a:xfrm>
              <a:off x="313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0" name="Line 477"/>
            <p:cNvSpPr>
              <a:spLocks noChangeShapeType="1"/>
            </p:cNvSpPr>
            <p:nvPr/>
          </p:nvSpPr>
          <p:spPr bwMode="auto">
            <a:xfrm>
              <a:off x="319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1" name="Line 478"/>
            <p:cNvSpPr>
              <a:spLocks noChangeShapeType="1"/>
            </p:cNvSpPr>
            <p:nvPr/>
          </p:nvSpPr>
          <p:spPr bwMode="auto">
            <a:xfrm>
              <a:off x="2998" y="210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2" name="Line 479"/>
            <p:cNvSpPr>
              <a:spLocks noChangeShapeType="1"/>
            </p:cNvSpPr>
            <p:nvPr/>
          </p:nvSpPr>
          <p:spPr bwMode="auto">
            <a:xfrm>
              <a:off x="316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3" name="Line 480"/>
            <p:cNvSpPr>
              <a:spLocks noChangeShapeType="1"/>
            </p:cNvSpPr>
            <p:nvPr/>
          </p:nvSpPr>
          <p:spPr bwMode="auto">
            <a:xfrm>
              <a:off x="3214"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4" name="Line 481"/>
            <p:cNvSpPr>
              <a:spLocks noChangeShapeType="1"/>
            </p:cNvSpPr>
            <p:nvPr/>
          </p:nvSpPr>
          <p:spPr bwMode="auto">
            <a:xfrm>
              <a:off x="3022" y="211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5" name="Line 482"/>
            <p:cNvSpPr>
              <a:spLocks noChangeShapeType="1"/>
            </p:cNvSpPr>
            <p:nvPr/>
          </p:nvSpPr>
          <p:spPr bwMode="auto">
            <a:xfrm>
              <a:off x="304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6" name="Line 483"/>
            <p:cNvSpPr>
              <a:spLocks noChangeShapeType="1"/>
            </p:cNvSpPr>
            <p:nvPr/>
          </p:nvSpPr>
          <p:spPr bwMode="auto">
            <a:xfrm>
              <a:off x="2968" y="209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 name="Line 484"/>
            <p:cNvSpPr>
              <a:spLocks noChangeShapeType="1"/>
            </p:cNvSpPr>
            <p:nvPr/>
          </p:nvSpPr>
          <p:spPr bwMode="auto">
            <a:xfrm>
              <a:off x="294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8" name="Line 485"/>
            <p:cNvSpPr>
              <a:spLocks noChangeShapeType="1"/>
            </p:cNvSpPr>
            <p:nvPr/>
          </p:nvSpPr>
          <p:spPr bwMode="auto">
            <a:xfrm>
              <a:off x="317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9" name="Line 486"/>
            <p:cNvSpPr>
              <a:spLocks noChangeShapeType="1"/>
            </p:cNvSpPr>
            <p:nvPr/>
          </p:nvSpPr>
          <p:spPr bwMode="auto">
            <a:xfrm>
              <a:off x="323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0" name="Line 487"/>
            <p:cNvSpPr>
              <a:spLocks noChangeShapeType="1"/>
            </p:cNvSpPr>
            <p:nvPr/>
          </p:nvSpPr>
          <p:spPr bwMode="auto">
            <a:xfrm>
              <a:off x="2908"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1" name="Line 488"/>
            <p:cNvSpPr>
              <a:spLocks noChangeShapeType="1"/>
            </p:cNvSpPr>
            <p:nvPr/>
          </p:nvSpPr>
          <p:spPr bwMode="auto">
            <a:xfrm>
              <a:off x="347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2" name="Line 489"/>
            <p:cNvSpPr>
              <a:spLocks noChangeShapeType="1"/>
            </p:cNvSpPr>
            <p:nvPr/>
          </p:nvSpPr>
          <p:spPr bwMode="auto">
            <a:xfrm>
              <a:off x="349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3" name="Line 490"/>
            <p:cNvSpPr>
              <a:spLocks noChangeShapeType="1"/>
            </p:cNvSpPr>
            <p:nvPr/>
          </p:nvSpPr>
          <p:spPr bwMode="auto">
            <a:xfrm>
              <a:off x="350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4" name="Line 491"/>
            <p:cNvSpPr>
              <a:spLocks noChangeShapeType="1"/>
            </p:cNvSpPr>
            <p:nvPr/>
          </p:nvSpPr>
          <p:spPr bwMode="auto">
            <a:xfrm>
              <a:off x="352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5" name="Line 492"/>
            <p:cNvSpPr>
              <a:spLocks noChangeShapeType="1"/>
            </p:cNvSpPr>
            <p:nvPr/>
          </p:nvSpPr>
          <p:spPr bwMode="auto">
            <a:xfrm>
              <a:off x="31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6" name="Line 493"/>
            <p:cNvSpPr>
              <a:spLocks noChangeShapeType="1"/>
            </p:cNvSpPr>
            <p:nvPr/>
          </p:nvSpPr>
          <p:spPr bwMode="auto">
            <a:xfrm>
              <a:off x="322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7" name="Line 494"/>
            <p:cNvSpPr>
              <a:spLocks noChangeShapeType="1"/>
            </p:cNvSpPr>
            <p:nvPr/>
          </p:nvSpPr>
          <p:spPr bwMode="auto">
            <a:xfrm>
              <a:off x="2992"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8" name="Line 495"/>
            <p:cNvSpPr>
              <a:spLocks noChangeShapeType="1"/>
            </p:cNvSpPr>
            <p:nvPr/>
          </p:nvSpPr>
          <p:spPr bwMode="auto">
            <a:xfrm>
              <a:off x="31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9" name="Line 496"/>
            <p:cNvSpPr>
              <a:spLocks noChangeShapeType="1"/>
            </p:cNvSpPr>
            <p:nvPr/>
          </p:nvSpPr>
          <p:spPr bwMode="auto">
            <a:xfrm>
              <a:off x="320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0" name="Line 497"/>
            <p:cNvSpPr>
              <a:spLocks noChangeShapeType="1"/>
            </p:cNvSpPr>
            <p:nvPr/>
          </p:nvSpPr>
          <p:spPr bwMode="auto">
            <a:xfrm>
              <a:off x="3790" y="24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1" name="Line 498"/>
            <p:cNvSpPr>
              <a:spLocks noChangeShapeType="1"/>
            </p:cNvSpPr>
            <p:nvPr/>
          </p:nvSpPr>
          <p:spPr bwMode="auto">
            <a:xfrm>
              <a:off x="3694" y="21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2" name="Line 499"/>
            <p:cNvSpPr>
              <a:spLocks noChangeShapeType="1"/>
            </p:cNvSpPr>
            <p:nvPr/>
          </p:nvSpPr>
          <p:spPr bwMode="auto">
            <a:xfrm>
              <a:off x="37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3" name="Line 500"/>
            <p:cNvSpPr>
              <a:spLocks noChangeShapeType="1"/>
            </p:cNvSpPr>
            <p:nvPr/>
          </p:nvSpPr>
          <p:spPr bwMode="auto">
            <a:xfrm>
              <a:off x="3736"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4" name="Line 501"/>
            <p:cNvSpPr>
              <a:spLocks noChangeShapeType="1"/>
            </p:cNvSpPr>
            <p:nvPr/>
          </p:nvSpPr>
          <p:spPr bwMode="auto">
            <a:xfrm>
              <a:off x="372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5" name="Line 502"/>
            <p:cNvSpPr>
              <a:spLocks noChangeShapeType="1"/>
            </p:cNvSpPr>
            <p:nvPr/>
          </p:nvSpPr>
          <p:spPr bwMode="auto">
            <a:xfrm>
              <a:off x="373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6" name="Freeform 503"/>
            <p:cNvSpPr>
              <a:spLocks/>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737" name="Group 87"/>
          <p:cNvGrpSpPr>
            <a:grpSpLocks/>
          </p:cNvGrpSpPr>
          <p:nvPr/>
        </p:nvGrpSpPr>
        <p:grpSpPr bwMode="auto">
          <a:xfrm>
            <a:off x="5628828" y="1616344"/>
            <a:ext cx="3037185" cy="355093"/>
            <a:chOff x="2157" y="2029"/>
            <a:chExt cx="1440" cy="156"/>
          </a:xfrm>
        </p:grpSpPr>
        <p:sp>
          <p:nvSpPr>
            <p:cNvPr id="738" name="Line 88"/>
            <p:cNvSpPr>
              <a:spLocks noChangeShapeType="1"/>
            </p:cNvSpPr>
            <p:nvPr/>
          </p:nvSpPr>
          <p:spPr bwMode="auto">
            <a:xfrm>
              <a:off x="290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9" name="Line 89"/>
            <p:cNvSpPr>
              <a:spLocks noChangeShapeType="1"/>
            </p:cNvSpPr>
            <p:nvPr/>
          </p:nvSpPr>
          <p:spPr bwMode="auto">
            <a:xfrm>
              <a:off x="296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0" name="Line 90"/>
            <p:cNvSpPr>
              <a:spLocks noChangeShapeType="1"/>
            </p:cNvSpPr>
            <p:nvPr/>
          </p:nvSpPr>
          <p:spPr bwMode="auto">
            <a:xfrm>
              <a:off x="30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1" name="Line 91"/>
            <p:cNvSpPr>
              <a:spLocks noChangeShapeType="1"/>
            </p:cNvSpPr>
            <p:nvPr/>
          </p:nvSpPr>
          <p:spPr bwMode="auto">
            <a:xfrm>
              <a:off x="317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2" name="Line 92"/>
            <p:cNvSpPr>
              <a:spLocks noChangeShapeType="1"/>
            </p:cNvSpPr>
            <p:nvPr/>
          </p:nvSpPr>
          <p:spPr bwMode="auto">
            <a:xfrm>
              <a:off x="359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3" name="Line 93"/>
            <p:cNvSpPr>
              <a:spLocks noChangeShapeType="1"/>
            </p:cNvSpPr>
            <p:nvPr/>
          </p:nvSpPr>
          <p:spPr bwMode="auto">
            <a:xfrm>
              <a:off x="299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4" name="Line 94"/>
            <p:cNvSpPr>
              <a:spLocks noChangeShapeType="1"/>
            </p:cNvSpPr>
            <p:nvPr/>
          </p:nvSpPr>
          <p:spPr bwMode="auto">
            <a:xfrm>
              <a:off x="255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5" name="Line 95"/>
            <p:cNvSpPr>
              <a:spLocks noChangeShapeType="1"/>
            </p:cNvSpPr>
            <p:nvPr/>
          </p:nvSpPr>
          <p:spPr bwMode="auto">
            <a:xfrm>
              <a:off x="2769"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6" name="Line 96"/>
            <p:cNvSpPr>
              <a:spLocks noChangeShapeType="1"/>
            </p:cNvSpPr>
            <p:nvPr/>
          </p:nvSpPr>
          <p:spPr bwMode="auto">
            <a:xfrm>
              <a:off x="322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7" name="Line 97"/>
            <p:cNvSpPr>
              <a:spLocks noChangeShapeType="1"/>
            </p:cNvSpPr>
            <p:nvPr/>
          </p:nvSpPr>
          <p:spPr bwMode="auto">
            <a:xfrm>
              <a:off x="325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8" name="Line 98"/>
            <p:cNvSpPr>
              <a:spLocks noChangeShapeType="1"/>
            </p:cNvSpPr>
            <p:nvPr/>
          </p:nvSpPr>
          <p:spPr bwMode="auto">
            <a:xfrm>
              <a:off x="318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9" name="Line 99"/>
            <p:cNvSpPr>
              <a:spLocks noChangeShapeType="1"/>
            </p:cNvSpPr>
            <p:nvPr/>
          </p:nvSpPr>
          <p:spPr bwMode="auto">
            <a:xfrm>
              <a:off x="357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0" name="Line 100"/>
            <p:cNvSpPr>
              <a:spLocks noChangeShapeType="1"/>
            </p:cNvSpPr>
            <p:nvPr/>
          </p:nvSpPr>
          <p:spPr bwMode="auto">
            <a:xfrm>
              <a:off x="312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1" name="Line 101"/>
            <p:cNvSpPr>
              <a:spLocks noChangeShapeType="1"/>
            </p:cNvSpPr>
            <p:nvPr/>
          </p:nvSpPr>
          <p:spPr bwMode="auto">
            <a:xfrm>
              <a:off x="313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2" name="Line 102"/>
            <p:cNvSpPr>
              <a:spLocks noChangeShapeType="1"/>
            </p:cNvSpPr>
            <p:nvPr/>
          </p:nvSpPr>
          <p:spPr bwMode="auto">
            <a:xfrm>
              <a:off x="315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3" name="Line 103"/>
            <p:cNvSpPr>
              <a:spLocks noChangeShapeType="1"/>
            </p:cNvSpPr>
            <p:nvPr/>
          </p:nvSpPr>
          <p:spPr bwMode="auto">
            <a:xfrm>
              <a:off x="344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4" name="Line 104"/>
            <p:cNvSpPr>
              <a:spLocks noChangeShapeType="1"/>
            </p:cNvSpPr>
            <p:nvPr/>
          </p:nvSpPr>
          <p:spPr bwMode="auto">
            <a:xfrm>
              <a:off x="330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5" name="Line 105"/>
            <p:cNvSpPr>
              <a:spLocks noChangeShapeType="1"/>
            </p:cNvSpPr>
            <p:nvPr/>
          </p:nvSpPr>
          <p:spPr bwMode="auto">
            <a:xfrm>
              <a:off x="332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6" name="Line 106"/>
            <p:cNvSpPr>
              <a:spLocks noChangeShapeType="1"/>
            </p:cNvSpPr>
            <p:nvPr/>
          </p:nvSpPr>
          <p:spPr bwMode="auto">
            <a:xfrm>
              <a:off x="333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7" name="Line 107"/>
            <p:cNvSpPr>
              <a:spLocks noChangeShapeType="1"/>
            </p:cNvSpPr>
            <p:nvPr/>
          </p:nvSpPr>
          <p:spPr bwMode="auto">
            <a:xfrm>
              <a:off x="33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8" name="Line 108"/>
            <p:cNvSpPr>
              <a:spLocks noChangeShapeType="1"/>
            </p:cNvSpPr>
            <p:nvPr/>
          </p:nvSpPr>
          <p:spPr bwMode="auto">
            <a:xfrm>
              <a:off x="2601"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9" name="Line 109"/>
            <p:cNvSpPr>
              <a:spLocks noChangeShapeType="1"/>
            </p:cNvSpPr>
            <p:nvPr/>
          </p:nvSpPr>
          <p:spPr bwMode="auto">
            <a:xfrm>
              <a:off x="279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0" name="Freeform 110"/>
            <p:cNvSpPr>
              <a:spLocks/>
            </p:cNvSpPr>
            <p:nvPr/>
          </p:nvSpPr>
          <p:spPr bwMode="auto">
            <a:xfrm>
              <a:off x="2157" y="2029"/>
              <a:ext cx="1440" cy="138"/>
            </a:xfrm>
            <a:custGeom>
              <a:avLst/>
              <a:gdLst>
                <a:gd name="T0" fmla="*/ 240 w 240"/>
                <a:gd name="T1" fmla="*/ 23 h 23"/>
                <a:gd name="T2" fmla="*/ 123 w 240"/>
                <a:gd name="T3" fmla="*/ 23 h 23"/>
                <a:gd name="T4" fmla="*/ 123 w 240"/>
                <a:gd name="T5" fmla="*/ 19 h 23"/>
                <a:gd name="T6" fmla="*/ 115 w 240"/>
                <a:gd name="T7" fmla="*/ 19 h 23"/>
                <a:gd name="T8" fmla="*/ 115 w 240"/>
                <a:gd name="T9" fmla="*/ 14 h 23"/>
                <a:gd name="T10" fmla="*/ 46 w 240"/>
                <a:gd name="T11" fmla="*/ 14 h 23"/>
                <a:gd name="T12" fmla="*/ 46 w 240"/>
                <a:gd name="T13" fmla="*/ 10 h 23"/>
                <a:gd name="T14" fmla="*/ 36 w 240"/>
                <a:gd name="T15" fmla="*/ 10 h 23"/>
                <a:gd name="T16" fmla="*/ 36 w 240"/>
                <a:gd name="T17" fmla="*/ 5 h 23"/>
                <a:gd name="T18" fmla="*/ 18 w 240"/>
                <a:gd name="T19" fmla="*/ 5 h 23"/>
                <a:gd name="T20" fmla="*/ 18 w 240"/>
                <a:gd name="T21" fmla="*/ 3 h 23"/>
                <a:gd name="T22" fmla="*/ 15 w 240"/>
                <a:gd name="T23" fmla="*/ 3 h 23"/>
                <a:gd name="T24" fmla="*/ 15 w 240"/>
                <a:gd name="T25" fmla="*/ 0 h 23"/>
                <a:gd name="T26" fmla="*/ 0 w 240"/>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3">
                  <a:moveTo>
                    <a:pt x="240" y="23"/>
                  </a:moveTo>
                  <a:lnTo>
                    <a:pt x="123" y="23"/>
                  </a:lnTo>
                  <a:lnTo>
                    <a:pt x="123" y="19"/>
                  </a:lnTo>
                  <a:lnTo>
                    <a:pt x="115" y="19"/>
                  </a:lnTo>
                  <a:lnTo>
                    <a:pt x="115" y="14"/>
                  </a:lnTo>
                  <a:lnTo>
                    <a:pt x="46" y="14"/>
                  </a:lnTo>
                  <a:lnTo>
                    <a:pt x="46" y="10"/>
                  </a:lnTo>
                  <a:lnTo>
                    <a:pt x="36" y="10"/>
                  </a:lnTo>
                  <a:lnTo>
                    <a:pt x="36" y="5"/>
                  </a:lnTo>
                  <a:lnTo>
                    <a:pt x="18" y="5"/>
                  </a:lnTo>
                  <a:lnTo>
                    <a:pt x="18" y="3"/>
                  </a:lnTo>
                  <a:lnTo>
                    <a:pt x="15" y="3"/>
                  </a:lnTo>
                  <a:lnTo>
                    <a:pt x="1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761" name="Group 111"/>
          <p:cNvGrpSpPr>
            <a:grpSpLocks/>
          </p:cNvGrpSpPr>
          <p:nvPr/>
        </p:nvGrpSpPr>
        <p:grpSpPr bwMode="auto">
          <a:xfrm>
            <a:off x="5628828" y="1616342"/>
            <a:ext cx="3057972" cy="972000"/>
            <a:chOff x="2148" y="1937"/>
            <a:chExt cx="1464" cy="444"/>
          </a:xfrm>
        </p:grpSpPr>
        <p:sp>
          <p:nvSpPr>
            <p:cNvPr id="762" name="Line 112"/>
            <p:cNvSpPr>
              <a:spLocks noChangeShapeType="1"/>
            </p:cNvSpPr>
            <p:nvPr/>
          </p:nvSpPr>
          <p:spPr bwMode="auto">
            <a:xfrm>
              <a:off x="2844" y="223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3" name="Line 113"/>
            <p:cNvSpPr>
              <a:spLocks noChangeShapeType="1"/>
            </p:cNvSpPr>
            <p:nvPr/>
          </p:nvSpPr>
          <p:spPr bwMode="auto">
            <a:xfrm>
              <a:off x="2820" y="224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4" name="Line 114"/>
            <p:cNvSpPr>
              <a:spLocks noChangeShapeType="1"/>
            </p:cNvSpPr>
            <p:nvPr/>
          </p:nvSpPr>
          <p:spPr bwMode="auto">
            <a:xfrm>
              <a:off x="2898" y="225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5" name="Line 115"/>
            <p:cNvSpPr>
              <a:spLocks noChangeShapeType="1"/>
            </p:cNvSpPr>
            <p:nvPr/>
          </p:nvSpPr>
          <p:spPr bwMode="auto">
            <a:xfrm>
              <a:off x="3072"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6" name="Line 116"/>
            <p:cNvSpPr>
              <a:spLocks noChangeShapeType="1"/>
            </p:cNvSpPr>
            <p:nvPr/>
          </p:nvSpPr>
          <p:spPr bwMode="auto">
            <a:xfrm>
              <a:off x="3096"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7" name="Line 117"/>
            <p:cNvSpPr>
              <a:spLocks noChangeShapeType="1"/>
            </p:cNvSpPr>
            <p:nvPr/>
          </p:nvSpPr>
          <p:spPr bwMode="auto">
            <a:xfrm>
              <a:off x="308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8" name="Line 118"/>
            <p:cNvSpPr>
              <a:spLocks noChangeShapeType="1"/>
            </p:cNvSpPr>
            <p:nvPr/>
          </p:nvSpPr>
          <p:spPr bwMode="auto">
            <a:xfrm>
              <a:off x="333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9" name="Line 119"/>
            <p:cNvSpPr>
              <a:spLocks noChangeShapeType="1"/>
            </p:cNvSpPr>
            <p:nvPr/>
          </p:nvSpPr>
          <p:spPr bwMode="auto">
            <a:xfrm>
              <a:off x="330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0" name="Line 120"/>
            <p:cNvSpPr>
              <a:spLocks noChangeShapeType="1"/>
            </p:cNvSpPr>
            <p:nvPr/>
          </p:nvSpPr>
          <p:spPr bwMode="auto">
            <a:xfrm>
              <a:off x="3324"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1" name="Line 121"/>
            <p:cNvSpPr>
              <a:spLocks noChangeShapeType="1"/>
            </p:cNvSpPr>
            <p:nvPr/>
          </p:nvSpPr>
          <p:spPr bwMode="auto">
            <a:xfrm>
              <a:off x="3294"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2" name="Line 122"/>
            <p:cNvSpPr>
              <a:spLocks noChangeShapeType="1"/>
            </p:cNvSpPr>
            <p:nvPr/>
          </p:nvSpPr>
          <p:spPr bwMode="auto">
            <a:xfrm>
              <a:off x="311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3" name="Line 123"/>
            <p:cNvSpPr>
              <a:spLocks noChangeShapeType="1"/>
            </p:cNvSpPr>
            <p:nvPr/>
          </p:nvSpPr>
          <p:spPr bwMode="auto">
            <a:xfrm>
              <a:off x="341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4" name="Line 124"/>
            <p:cNvSpPr>
              <a:spLocks noChangeShapeType="1"/>
            </p:cNvSpPr>
            <p:nvPr/>
          </p:nvSpPr>
          <p:spPr bwMode="auto">
            <a:xfrm>
              <a:off x="348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5" name="Line 125"/>
            <p:cNvSpPr>
              <a:spLocks noChangeShapeType="1"/>
            </p:cNvSpPr>
            <p:nvPr/>
          </p:nvSpPr>
          <p:spPr bwMode="auto">
            <a:xfrm>
              <a:off x="344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6" name="Line 126"/>
            <p:cNvSpPr>
              <a:spLocks noChangeShapeType="1"/>
            </p:cNvSpPr>
            <p:nvPr/>
          </p:nvSpPr>
          <p:spPr bwMode="auto">
            <a:xfrm>
              <a:off x="352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7" name="Line 127"/>
            <p:cNvSpPr>
              <a:spLocks noChangeShapeType="1"/>
            </p:cNvSpPr>
            <p:nvPr/>
          </p:nvSpPr>
          <p:spPr bwMode="auto">
            <a:xfrm>
              <a:off x="357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8" name="Line 128"/>
            <p:cNvSpPr>
              <a:spLocks noChangeShapeType="1"/>
            </p:cNvSpPr>
            <p:nvPr/>
          </p:nvSpPr>
          <p:spPr bwMode="auto">
            <a:xfrm>
              <a:off x="343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9" name="Line 129"/>
            <p:cNvSpPr>
              <a:spLocks noChangeShapeType="1"/>
            </p:cNvSpPr>
            <p:nvPr/>
          </p:nvSpPr>
          <p:spPr bwMode="auto">
            <a:xfrm>
              <a:off x="350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0" name="Line 130"/>
            <p:cNvSpPr>
              <a:spLocks noChangeShapeType="1"/>
            </p:cNvSpPr>
            <p:nvPr/>
          </p:nvSpPr>
          <p:spPr bwMode="auto">
            <a:xfrm>
              <a:off x="346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1" name="Line 131"/>
            <p:cNvSpPr>
              <a:spLocks noChangeShapeType="1"/>
            </p:cNvSpPr>
            <p:nvPr/>
          </p:nvSpPr>
          <p:spPr bwMode="auto">
            <a:xfrm>
              <a:off x="353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2" name="Line 132"/>
            <p:cNvSpPr>
              <a:spLocks noChangeShapeType="1"/>
            </p:cNvSpPr>
            <p:nvPr/>
          </p:nvSpPr>
          <p:spPr bwMode="auto">
            <a:xfrm>
              <a:off x="359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3" name="Line 133"/>
            <p:cNvSpPr>
              <a:spLocks noChangeShapeType="1"/>
            </p:cNvSpPr>
            <p:nvPr/>
          </p:nvSpPr>
          <p:spPr bwMode="auto">
            <a:xfrm>
              <a:off x="319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4" name="Line 134"/>
            <p:cNvSpPr>
              <a:spLocks noChangeShapeType="1"/>
            </p:cNvSpPr>
            <p:nvPr/>
          </p:nvSpPr>
          <p:spPr bwMode="auto">
            <a:xfrm>
              <a:off x="324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5" name="Line 135"/>
            <p:cNvSpPr>
              <a:spLocks noChangeShapeType="1"/>
            </p:cNvSpPr>
            <p:nvPr/>
          </p:nvSpPr>
          <p:spPr bwMode="auto">
            <a:xfrm>
              <a:off x="315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6" name="Line 136"/>
            <p:cNvSpPr>
              <a:spLocks noChangeShapeType="1"/>
            </p:cNvSpPr>
            <p:nvPr/>
          </p:nvSpPr>
          <p:spPr bwMode="auto">
            <a:xfrm>
              <a:off x="313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7" name="Line 137"/>
            <p:cNvSpPr>
              <a:spLocks noChangeShapeType="1"/>
            </p:cNvSpPr>
            <p:nvPr/>
          </p:nvSpPr>
          <p:spPr bwMode="auto">
            <a:xfrm>
              <a:off x="2568" y="212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8" name="Line 138"/>
            <p:cNvSpPr>
              <a:spLocks noChangeShapeType="1"/>
            </p:cNvSpPr>
            <p:nvPr/>
          </p:nvSpPr>
          <p:spPr bwMode="auto">
            <a:xfrm>
              <a:off x="316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9" name="Line 139"/>
            <p:cNvSpPr>
              <a:spLocks noChangeShapeType="1"/>
            </p:cNvSpPr>
            <p:nvPr/>
          </p:nvSpPr>
          <p:spPr bwMode="auto">
            <a:xfrm>
              <a:off x="3186"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0" name="Line 140"/>
            <p:cNvSpPr>
              <a:spLocks noChangeShapeType="1"/>
            </p:cNvSpPr>
            <p:nvPr/>
          </p:nvSpPr>
          <p:spPr bwMode="auto">
            <a:xfrm>
              <a:off x="2496" y="209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1" name="Line 141"/>
            <p:cNvSpPr>
              <a:spLocks noChangeShapeType="1"/>
            </p:cNvSpPr>
            <p:nvPr/>
          </p:nvSpPr>
          <p:spPr bwMode="auto">
            <a:xfrm>
              <a:off x="2784" y="22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2" name="Line 142"/>
            <p:cNvSpPr>
              <a:spLocks noChangeShapeType="1"/>
            </p:cNvSpPr>
            <p:nvPr/>
          </p:nvSpPr>
          <p:spPr bwMode="auto">
            <a:xfrm>
              <a:off x="2550"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3" name="Line 143"/>
            <p:cNvSpPr>
              <a:spLocks noChangeShapeType="1"/>
            </p:cNvSpPr>
            <p:nvPr/>
          </p:nvSpPr>
          <p:spPr bwMode="auto">
            <a:xfrm>
              <a:off x="2586" y="214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4" name="Line 144"/>
            <p:cNvSpPr>
              <a:spLocks noChangeShapeType="1"/>
            </p:cNvSpPr>
            <p:nvPr/>
          </p:nvSpPr>
          <p:spPr bwMode="auto">
            <a:xfrm>
              <a:off x="2610" y="21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5" name="Line 145"/>
            <p:cNvSpPr>
              <a:spLocks noChangeShapeType="1"/>
            </p:cNvSpPr>
            <p:nvPr/>
          </p:nvSpPr>
          <p:spPr bwMode="auto">
            <a:xfrm>
              <a:off x="2652" y="21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6" name="Line 146"/>
            <p:cNvSpPr>
              <a:spLocks noChangeShapeType="1"/>
            </p:cNvSpPr>
            <p:nvPr/>
          </p:nvSpPr>
          <p:spPr bwMode="auto">
            <a:xfrm>
              <a:off x="2766"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7" name="Line 147"/>
            <p:cNvSpPr>
              <a:spLocks noChangeShapeType="1"/>
            </p:cNvSpPr>
            <p:nvPr/>
          </p:nvSpPr>
          <p:spPr bwMode="auto">
            <a:xfrm>
              <a:off x="2928"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8" name="Line 148"/>
            <p:cNvSpPr>
              <a:spLocks noChangeShapeType="1"/>
            </p:cNvSpPr>
            <p:nvPr/>
          </p:nvSpPr>
          <p:spPr bwMode="auto">
            <a:xfrm>
              <a:off x="2622" y="21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9" name="Line 149"/>
            <p:cNvSpPr>
              <a:spLocks noChangeShapeType="1"/>
            </p:cNvSpPr>
            <p:nvPr/>
          </p:nvSpPr>
          <p:spPr bwMode="auto">
            <a:xfrm>
              <a:off x="3060"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0" name="Line 150"/>
            <p:cNvSpPr>
              <a:spLocks noChangeShapeType="1"/>
            </p:cNvSpPr>
            <p:nvPr/>
          </p:nvSpPr>
          <p:spPr bwMode="auto">
            <a:xfrm>
              <a:off x="3234"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1" name="Line 151"/>
            <p:cNvSpPr>
              <a:spLocks noChangeShapeType="1"/>
            </p:cNvSpPr>
            <p:nvPr/>
          </p:nvSpPr>
          <p:spPr bwMode="auto">
            <a:xfrm>
              <a:off x="338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2" name="Line 152"/>
            <p:cNvSpPr>
              <a:spLocks noChangeShapeType="1"/>
            </p:cNvSpPr>
            <p:nvPr/>
          </p:nvSpPr>
          <p:spPr bwMode="auto">
            <a:xfrm>
              <a:off x="340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3" name="Line 153"/>
            <p:cNvSpPr>
              <a:spLocks noChangeShapeType="1"/>
            </p:cNvSpPr>
            <p:nvPr/>
          </p:nvSpPr>
          <p:spPr bwMode="auto">
            <a:xfrm>
              <a:off x="347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4" name="Line 154"/>
            <p:cNvSpPr>
              <a:spLocks noChangeShapeType="1"/>
            </p:cNvSpPr>
            <p:nvPr/>
          </p:nvSpPr>
          <p:spPr bwMode="auto">
            <a:xfrm>
              <a:off x="3264"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5" name="Line 155"/>
            <p:cNvSpPr>
              <a:spLocks noChangeShapeType="1"/>
            </p:cNvSpPr>
            <p:nvPr/>
          </p:nvSpPr>
          <p:spPr bwMode="auto">
            <a:xfrm>
              <a:off x="3024" y="22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6" name="Line 156"/>
            <p:cNvSpPr>
              <a:spLocks noChangeShapeType="1"/>
            </p:cNvSpPr>
            <p:nvPr/>
          </p:nvSpPr>
          <p:spPr bwMode="auto">
            <a:xfrm>
              <a:off x="3012" y="228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7" name="Line 157"/>
            <p:cNvSpPr>
              <a:spLocks noChangeShapeType="1"/>
            </p:cNvSpPr>
            <p:nvPr/>
          </p:nvSpPr>
          <p:spPr bwMode="auto">
            <a:xfrm>
              <a:off x="360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8" name="Line 158"/>
            <p:cNvSpPr>
              <a:spLocks noChangeShapeType="1"/>
            </p:cNvSpPr>
            <p:nvPr/>
          </p:nvSpPr>
          <p:spPr bwMode="auto">
            <a:xfrm>
              <a:off x="2592"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9" name="Line 159"/>
            <p:cNvSpPr>
              <a:spLocks noChangeShapeType="1"/>
            </p:cNvSpPr>
            <p:nvPr/>
          </p:nvSpPr>
          <p:spPr bwMode="auto">
            <a:xfrm>
              <a:off x="2208" y="195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0" name="Line 160"/>
            <p:cNvSpPr>
              <a:spLocks noChangeShapeType="1"/>
            </p:cNvSpPr>
            <p:nvPr/>
          </p:nvSpPr>
          <p:spPr bwMode="auto">
            <a:xfrm>
              <a:off x="2448"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1" name="Line 161"/>
            <p:cNvSpPr>
              <a:spLocks noChangeShapeType="1"/>
            </p:cNvSpPr>
            <p:nvPr/>
          </p:nvSpPr>
          <p:spPr bwMode="auto">
            <a:xfrm>
              <a:off x="2460"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2" name="Line 162"/>
            <p:cNvSpPr>
              <a:spLocks noChangeShapeType="1"/>
            </p:cNvSpPr>
            <p:nvPr/>
          </p:nvSpPr>
          <p:spPr bwMode="auto">
            <a:xfrm>
              <a:off x="2520" y="210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3" name="Line 163"/>
            <p:cNvSpPr>
              <a:spLocks noChangeShapeType="1"/>
            </p:cNvSpPr>
            <p:nvPr/>
          </p:nvSpPr>
          <p:spPr bwMode="auto">
            <a:xfrm>
              <a:off x="3366" y="23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4" name="Line 164"/>
            <p:cNvSpPr>
              <a:spLocks noChangeShapeType="1"/>
            </p:cNvSpPr>
            <p:nvPr/>
          </p:nvSpPr>
          <p:spPr bwMode="auto">
            <a:xfrm>
              <a:off x="335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5" name="Line 165"/>
            <p:cNvSpPr>
              <a:spLocks noChangeShapeType="1"/>
            </p:cNvSpPr>
            <p:nvPr/>
          </p:nvSpPr>
          <p:spPr bwMode="auto">
            <a:xfrm>
              <a:off x="2358" y="202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6" name="Line 166"/>
            <p:cNvSpPr>
              <a:spLocks noChangeShapeType="1"/>
            </p:cNvSpPr>
            <p:nvPr/>
          </p:nvSpPr>
          <p:spPr bwMode="auto">
            <a:xfrm>
              <a:off x="327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7" name="Line 167"/>
            <p:cNvSpPr>
              <a:spLocks noChangeShapeType="1"/>
            </p:cNvSpPr>
            <p:nvPr/>
          </p:nvSpPr>
          <p:spPr bwMode="auto">
            <a:xfrm>
              <a:off x="2802"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8" name="Line 168"/>
            <p:cNvSpPr>
              <a:spLocks noChangeShapeType="1"/>
            </p:cNvSpPr>
            <p:nvPr/>
          </p:nvSpPr>
          <p:spPr bwMode="auto">
            <a:xfrm>
              <a:off x="2808"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9" name="Line 169"/>
            <p:cNvSpPr>
              <a:spLocks noChangeShapeType="1"/>
            </p:cNvSpPr>
            <p:nvPr/>
          </p:nvSpPr>
          <p:spPr bwMode="auto">
            <a:xfrm>
              <a:off x="2772"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0" name="Line 170"/>
            <p:cNvSpPr>
              <a:spLocks noChangeShapeType="1"/>
            </p:cNvSpPr>
            <p:nvPr/>
          </p:nvSpPr>
          <p:spPr bwMode="auto">
            <a:xfrm>
              <a:off x="2916"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1" name="Line 171"/>
            <p:cNvSpPr>
              <a:spLocks noChangeShapeType="1"/>
            </p:cNvSpPr>
            <p:nvPr/>
          </p:nvSpPr>
          <p:spPr bwMode="auto">
            <a:xfrm>
              <a:off x="2670" y="218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2" name="Line 172"/>
            <p:cNvSpPr>
              <a:spLocks noChangeShapeType="1"/>
            </p:cNvSpPr>
            <p:nvPr/>
          </p:nvSpPr>
          <p:spPr bwMode="auto">
            <a:xfrm>
              <a:off x="2694" y="21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3" name="Line 173"/>
            <p:cNvSpPr>
              <a:spLocks noChangeShapeType="1"/>
            </p:cNvSpPr>
            <p:nvPr/>
          </p:nvSpPr>
          <p:spPr bwMode="auto">
            <a:xfrm>
              <a:off x="2736" y="220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4" name="Line 174"/>
            <p:cNvSpPr>
              <a:spLocks noChangeShapeType="1"/>
            </p:cNvSpPr>
            <p:nvPr/>
          </p:nvSpPr>
          <p:spPr bwMode="auto">
            <a:xfrm>
              <a:off x="2880" y="224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5" name="Line 175"/>
            <p:cNvSpPr>
              <a:spLocks noChangeShapeType="1"/>
            </p:cNvSpPr>
            <p:nvPr/>
          </p:nvSpPr>
          <p:spPr bwMode="auto">
            <a:xfrm>
              <a:off x="294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6" name="Line 176"/>
            <p:cNvSpPr>
              <a:spLocks noChangeShapeType="1"/>
            </p:cNvSpPr>
            <p:nvPr/>
          </p:nvSpPr>
          <p:spPr bwMode="auto">
            <a:xfrm>
              <a:off x="2964"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7" name="Line 177"/>
            <p:cNvSpPr>
              <a:spLocks noChangeShapeType="1"/>
            </p:cNvSpPr>
            <p:nvPr/>
          </p:nvSpPr>
          <p:spPr bwMode="auto">
            <a:xfrm>
              <a:off x="297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8" name="Line 178"/>
            <p:cNvSpPr>
              <a:spLocks noChangeShapeType="1"/>
            </p:cNvSpPr>
            <p:nvPr/>
          </p:nvSpPr>
          <p:spPr bwMode="auto">
            <a:xfrm>
              <a:off x="2988"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9" name="Line 179"/>
            <p:cNvSpPr>
              <a:spLocks noChangeShapeType="1"/>
            </p:cNvSpPr>
            <p:nvPr/>
          </p:nvSpPr>
          <p:spPr bwMode="auto">
            <a:xfrm>
              <a:off x="2388" y="20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0" name="Line 180"/>
            <p:cNvSpPr>
              <a:spLocks noChangeShapeType="1"/>
            </p:cNvSpPr>
            <p:nvPr/>
          </p:nvSpPr>
          <p:spPr bwMode="auto">
            <a:xfrm>
              <a:off x="2538"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1" name="Line 181"/>
            <p:cNvSpPr>
              <a:spLocks noChangeShapeType="1"/>
            </p:cNvSpPr>
            <p:nvPr/>
          </p:nvSpPr>
          <p:spPr bwMode="auto">
            <a:xfrm>
              <a:off x="2346" y="20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2" name="Line 182"/>
            <p:cNvSpPr>
              <a:spLocks noChangeShapeType="1"/>
            </p:cNvSpPr>
            <p:nvPr/>
          </p:nvSpPr>
          <p:spPr bwMode="auto">
            <a:xfrm>
              <a:off x="2280" y="19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3" name="Freeform 183"/>
            <p:cNvSpPr>
              <a:spLocks/>
            </p:cNvSpPr>
            <p:nvPr/>
          </p:nvSpPr>
          <p:spPr bwMode="auto">
            <a:xfrm>
              <a:off x="2148" y="1937"/>
              <a:ext cx="1464" cy="426"/>
            </a:xfrm>
            <a:custGeom>
              <a:avLst/>
              <a:gdLst>
                <a:gd name="T0" fmla="*/ 208 w 244"/>
                <a:gd name="T1" fmla="*/ 71 h 71"/>
                <a:gd name="T2" fmla="*/ 201 w 244"/>
                <a:gd name="T3" fmla="*/ 70 h 71"/>
                <a:gd name="T4" fmla="*/ 199 w 244"/>
                <a:gd name="T5" fmla="*/ 68 h 71"/>
                <a:gd name="T6" fmla="*/ 194 w 244"/>
                <a:gd name="T7" fmla="*/ 67 h 71"/>
                <a:gd name="T8" fmla="*/ 191 w 244"/>
                <a:gd name="T9" fmla="*/ 66 h 71"/>
                <a:gd name="T10" fmla="*/ 189 w 244"/>
                <a:gd name="T11" fmla="*/ 66 h 71"/>
                <a:gd name="T12" fmla="*/ 178 w 244"/>
                <a:gd name="T13" fmla="*/ 65 h 71"/>
                <a:gd name="T14" fmla="*/ 172 w 244"/>
                <a:gd name="T15" fmla="*/ 65 h 71"/>
                <a:gd name="T16" fmla="*/ 162 w 244"/>
                <a:gd name="T17" fmla="*/ 64 h 71"/>
                <a:gd name="T18" fmla="*/ 152 w 244"/>
                <a:gd name="T19" fmla="*/ 63 h 71"/>
                <a:gd name="T20" fmla="*/ 147 w 244"/>
                <a:gd name="T21" fmla="*/ 62 h 71"/>
                <a:gd name="T22" fmla="*/ 144 w 244"/>
                <a:gd name="T23" fmla="*/ 61 h 71"/>
                <a:gd name="T24" fmla="*/ 141 w 244"/>
                <a:gd name="T25" fmla="*/ 61 h 71"/>
                <a:gd name="T26" fmla="*/ 134 w 244"/>
                <a:gd name="T27" fmla="*/ 59 h 71"/>
                <a:gd name="T28" fmla="*/ 130 w 244"/>
                <a:gd name="T29" fmla="*/ 58 h 71"/>
                <a:gd name="T30" fmla="*/ 128 w 244"/>
                <a:gd name="T31" fmla="*/ 57 h 71"/>
                <a:gd name="T32" fmla="*/ 126 w 244"/>
                <a:gd name="T33" fmla="*/ 57 h 71"/>
                <a:gd name="T34" fmla="*/ 123 w 244"/>
                <a:gd name="T35" fmla="*/ 55 h 71"/>
                <a:gd name="T36" fmla="*/ 120 w 244"/>
                <a:gd name="T37" fmla="*/ 54 h 71"/>
                <a:gd name="T38" fmla="*/ 111 w 244"/>
                <a:gd name="T39" fmla="*/ 53 h 71"/>
                <a:gd name="T40" fmla="*/ 108 w 244"/>
                <a:gd name="T41" fmla="*/ 52 h 71"/>
                <a:gd name="T42" fmla="*/ 106 w 244"/>
                <a:gd name="T43" fmla="*/ 51 h 71"/>
                <a:gd name="T44" fmla="*/ 102 w 244"/>
                <a:gd name="T45" fmla="*/ 50 h 71"/>
                <a:gd name="T46" fmla="*/ 99 w 244"/>
                <a:gd name="T47" fmla="*/ 49 h 71"/>
                <a:gd name="T48" fmla="*/ 96 w 244"/>
                <a:gd name="T49" fmla="*/ 47 h 71"/>
                <a:gd name="T50" fmla="*/ 93 w 244"/>
                <a:gd name="T51" fmla="*/ 46 h 71"/>
                <a:gd name="T52" fmla="*/ 88 w 244"/>
                <a:gd name="T53" fmla="*/ 45 h 71"/>
                <a:gd name="T54" fmla="*/ 85 w 244"/>
                <a:gd name="T55" fmla="*/ 43 h 71"/>
                <a:gd name="T56" fmla="*/ 82 w 244"/>
                <a:gd name="T57" fmla="*/ 41 h 71"/>
                <a:gd name="T58" fmla="*/ 76 w 244"/>
                <a:gd name="T59" fmla="*/ 40 h 71"/>
                <a:gd name="T60" fmla="*/ 74 w 244"/>
                <a:gd name="T61" fmla="*/ 38 h 71"/>
                <a:gd name="T62" fmla="*/ 72 w 244"/>
                <a:gd name="T63" fmla="*/ 37 h 71"/>
                <a:gd name="T64" fmla="*/ 70 w 244"/>
                <a:gd name="T65" fmla="*/ 36 h 71"/>
                <a:gd name="T66" fmla="*/ 67 w 244"/>
                <a:gd name="T67" fmla="*/ 35 h 71"/>
                <a:gd name="T68" fmla="*/ 64 w 244"/>
                <a:gd name="T69" fmla="*/ 34 h 71"/>
                <a:gd name="T70" fmla="*/ 63 w 244"/>
                <a:gd name="T71" fmla="*/ 32 h 71"/>
                <a:gd name="T72" fmla="*/ 60 w 244"/>
                <a:gd name="T73" fmla="*/ 31 h 71"/>
                <a:gd name="T74" fmla="*/ 56 w 244"/>
                <a:gd name="T75" fmla="*/ 28 h 71"/>
                <a:gd name="T76" fmla="*/ 53 w 244"/>
                <a:gd name="T77" fmla="*/ 26 h 71"/>
                <a:gd name="T78" fmla="*/ 49 w 244"/>
                <a:gd name="T79" fmla="*/ 25 h 71"/>
                <a:gd name="T80" fmla="*/ 46 w 244"/>
                <a:gd name="T81" fmla="*/ 23 h 71"/>
                <a:gd name="T82" fmla="*/ 44 w 244"/>
                <a:gd name="T83" fmla="*/ 21 h 71"/>
                <a:gd name="T84" fmla="*/ 38 w 244"/>
                <a:gd name="T85" fmla="*/ 20 h 71"/>
                <a:gd name="T86" fmla="*/ 37 w 244"/>
                <a:gd name="T87" fmla="*/ 19 h 71"/>
                <a:gd name="T88" fmla="*/ 35 w 244"/>
                <a:gd name="T89" fmla="*/ 17 h 71"/>
                <a:gd name="T90" fmla="*/ 32 w 244"/>
                <a:gd name="T91" fmla="*/ 16 h 71"/>
                <a:gd name="T92" fmla="*/ 29 w 244"/>
                <a:gd name="T93" fmla="*/ 15 h 71"/>
                <a:gd name="T94" fmla="*/ 25 w 244"/>
                <a:gd name="T95" fmla="*/ 13 h 71"/>
                <a:gd name="T96" fmla="*/ 20 w 244"/>
                <a:gd name="T97" fmla="*/ 11 h 71"/>
                <a:gd name="T98" fmla="*/ 18 w 244"/>
                <a:gd name="T99" fmla="*/ 10 h 71"/>
                <a:gd name="T100" fmla="*/ 16 w 244"/>
                <a:gd name="T101" fmla="*/ 9 h 71"/>
                <a:gd name="T102" fmla="*/ 14 w 244"/>
                <a:gd name="T103" fmla="*/ 8 h 71"/>
                <a:gd name="T104" fmla="*/ 11 w 244"/>
                <a:gd name="T105" fmla="*/ 7 h 71"/>
                <a:gd name="T106" fmla="*/ 6 w 244"/>
                <a:gd name="T107" fmla="*/ 6 h 71"/>
                <a:gd name="T108" fmla="*/ 5 w 244"/>
                <a:gd name="T109" fmla="*/ 4 h 71"/>
                <a:gd name="T110" fmla="*/ 4 w 244"/>
                <a:gd name="T111" fmla="*/ 3 h 71"/>
                <a:gd name="T112" fmla="*/ 0 w 244"/>
                <a:gd name="T11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71">
                  <a:moveTo>
                    <a:pt x="244" y="71"/>
                  </a:moveTo>
                  <a:lnTo>
                    <a:pt x="208" y="71"/>
                  </a:lnTo>
                  <a:lnTo>
                    <a:pt x="208" y="70"/>
                  </a:lnTo>
                  <a:lnTo>
                    <a:pt x="201" y="70"/>
                  </a:lnTo>
                  <a:lnTo>
                    <a:pt x="201" y="68"/>
                  </a:lnTo>
                  <a:lnTo>
                    <a:pt x="199" y="68"/>
                  </a:lnTo>
                  <a:lnTo>
                    <a:pt x="199" y="67"/>
                  </a:lnTo>
                  <a:lnTo>
                    <a:pt x="194" y="67"/>
                  </a:lnTo>
                  <a:lnTo>
                    <a:pt x="194" y="66"/>
                  </a:lnTo>
                  <a:lnTo>
                    <a:pt x="191" y="66"/>
                  </a:lnTo>
                  <a:lnTo>
                    <a:pt x="191" y="66"/>
                  </a:lnTo>
                  <a:lnTo>
                    <a:pt x="189" y="66"/>
                  </a:lnTo>
                  <a:lnTo>
                    <a:pt x="189" y="65"/>
                  </a:lnTo>
                  <a:lnTo>
                    <a:pt x="178" y="65"/>
                  </a:lnTo>
                  <a:lnTo>
                    <a:pt x="178" y="65"/>
                  </a:lnTo>
                  <a:lnTo>
                    <a:pt x="172" y="65"/>
                  </a:lnTo>
                  <a:lnTo>
                    <a:pt x="172" y="64"/>
                  </a:lnTo>
                  <a:lnTo>
                    <a:pt x="162" y="64"/>
                  </a:lnTo>
                  <a:lnTo>
                    <a:pt x="162" y="63"/>
                  </a:lnTo>
                  <a:lnTo>
                    <a:pt x="152" y="63"/>
                  </a:lnTo>
                  <a:lnTo>
                    <a:pt x="152" y="62"/>
                  </a:lnTo>
                  <a:lnTo>
                    <a:pt x="147" y="62"/>
                  </a:lnTo>
                  <a:lnTo>
                    <a:pt x="147" y="61"/>
                  </a:lnTo>
                  <a:lnTo>
                    <a:pt x="144" y="61"/>
                  </a:lnTo>
                  <a:lnTo>
                    <a:pt x="144" y="61"/>
                  </a:lnTo>
                  <a:lnTo>
                    <a:pt x="141" y="61"/>
                  </a:lnTo>
                  <a:lnTo>
                    <a:pt x="141" y="59"/>
                  </a:lnTo>
                  <a:lnTo>
                    <a:pt x="134" y="59"/>
                  </a:lnTo>
                  <a:lnTo>
                    <a:pt x="134" y="58"/>
                  </a:lnTo>
                  <a:lnTo>
                    <a:pt x="130" y="58"/>
                  </a:lnTo>
                  <a:lnTo>
                    <a:pt x="130" y="57"/>
                  </a:lnTo>
                  <a:lnTo>
                    <a:pt x="128" y="57"/>
                  </a:lnTo>
                  <a:lnTo>
                    <a:pt x="128" y="57"/>
                  </a:lnTo>
                  <a:lnTo>
                    <a:pt x="126" y="57"/>
                  </a:lnTo>
                  <a:lnTo>
                    <a:pt x="126" y="55"/>
                  </a:lnTo>
                  <a:lnTo>
                    <a:pt x="123" y="55"/>
                  </a:lnTo>
                  <a:lnTo>
                    <a:pt x="123" y="54"/>
                  </a:lnTo>
                  <a:lnTo>
                    <a:pt x="120" y="54"/>
                  </a:lnTo>
                  <a:lnTo>
                    <a:pt x="120" y="53"/>
                  </a:lnTo>
                  <a:lnTo>
                    <a:pt x="111" y="53"/>
                  </a:lnTo>
                  <a:lnTo>
                    <a:pt x="111" y="52"/>
                  </a:lnTo>
                  <a:lnTo>
                    <a:pt x="108" y="52"/>
                  </a:lnTo>
                  <a:lnTo>
                    <a:pt x="108" y="51"/>
                  </a:lnTo>
                  <a:lnTo>
                    <a:pt x="106" y="51"/>
                  </a:lnTo>
                  <a:lnTo>
                    <a:pt x="106" y="50"/>
                  </a:lnTo>
                  <a:lnTo>
                    <a:pt x="102" y="50"/>
                  </a:lnTo>
                  <a:lnTo>
                    <a:pt x="102" y="49"/>
                  </a:lnTo>
                  <a:lnTo>
                    <a:pt x="99" y="49"/>
                  </a:lnTo>
                  <a:lnTo>
                    <a:pt x="99" y="47"/>
                  </a:lnTo>
                  <a:lnTo>
                    <a:pt x="96" y="47"/>
                  </a:lnTo>
                  <a:lnTo>
                    <a:pt x="96" y="46"/>
                  </a:lnTo>
                  <a:lnTo>
                    <a:pt x="93" y="46"/>
                  </a:lnTo>
                  <a:lnTo>
                    <a:pt x="93" y="45"/>
                  </a:lnTo>
                  <a:lnTo>
                    <a:pt x="88" y="45"/>
                  </a:lnTo>
                  <a:lnTo>
                    <a:pt x="88" y="43"/>
                  </a:lnTo>
                  <a:lnTo>
                    <a:pt x="85" y="43"/>
                  </a:lnTo>
                  <a:lnTo>
                    <a:pt x="85" y="41"/>
                  </a:lnTo>
                  <a:lnTo>
                    <a:pt x="82" y="41"/>
                  </a:lnTo>
                  <a:lnTo>
                    <a:pt x="82" y="40"/>
                  </a:lnTo>
                  <a:lnTo>
                    <a:pt x="76" y="40"/>
                  </a:lnTo>
                  <a:lnTo>
                    <a:pt x="76" y="38"/>
                  </a:lnTo>
                  <a:lnTo>
                    <a:pt x="74" y="38"/>
                  </a:lnTo>
                  <a:lnTo>
                    <a:pt x="74" y="37"/>
                  </a:lnTo>
                  <a:lnTo>
                    <a:pt x="72" y="37"/>
                  </a:lnTo>
                  <a:lnTo>
                    <a:pt x="72" y="36"/>
                  </a:lnTo>
                  <a:lnTo>
                    <a:pt x="70" y="36"/>
                  </a:lnTo>
                  <a:lnTo>
                    <a:pt x="70" y="35"/>
                  </a:lnTo>
                  <a:lnTo>
                    <a:pt x="67" y="35"/>
                  </a:lnTo>
                  <a:lnTo>
                    <a:pt x="67" y="34"/>
                  </a:lnTo>
                  <a:lnTo>
                    <a:pt x="64" y="34"/>
                  </a:lnTo>
                  <a:lnTo>
                    <a:pt x="64" y="32"/>
                  </a:lnTo>
                  <a:lnTo>
                    <a:pt x="63" y="32"/>
                  </a:lnTo>
                  <a:lnTo>
                    <a:pt x="63" y="31"/>
                  </a:lnTo>
                  <a:lnTo>
                    <a:pt x="60" y="31"/>
                  </a:lnTo>
                  <a:lnTo>
                    <a:pt x="60" y="28"/>
                  </a:lnTo>
                  <a:lnTo>
                    <a:pt x="56" y="28"/>
                  </a:lnTo>
                  <a:lnTo>
                    <a:pt x="56" y="26"/>
                  </a:lnTo>
                  <a:lnTo>
                    <a:pt x="53" y="26"/>
                  </a:lnTo>
                  <a:lnTo>
                    <a:pt x="53" y="25"/>
                  </a:lnTo>
                  <a:lnTo>
                    <a:pt x="49" y="25"/>
                  </a:lnTo>
                  <a:lnTo>
                    <a:pt x="49" y="23"/>
                  </a:lnTo>
                  <a:lnTo>
                    <a:pt x="46" y="23"/>
                  </a:lnTo>
                  <a:lnTo>
                    <a:pt x="46" y="21"/>
                  </a:lnTo>
                  <a:lnTo>
                    <a:pt x="44" y="21"/>
                  </a:lnTo>
                  <a:lnTo>
                    <a:pt x="44" y="20"/>
                  </a:lnTo>
                  <a:lnTo>
                    <a:pt x="38" y="20"/>
                  </a:lnTo>
                  <a:lnTo>
                    <a:pt x="38" y="19"/>
                  </a:lnTo>
                  <a:lnTo>
                    <a:pt x="37" y="19"/>
                  </a:lnTo>
                  <a:lnTo>
                    <a:pt x="37" y="17"/>
                  </a:lnTo>
                  <a:lnTo>
                    <a:pt x="35" y="17"/>
                  </a:lnTo>
                  <a:lnTo>
                    <a:pt x="35" y="16"/>
                  </a:lnTo>
                  <a:lnTo>
                    <a:pt x="32" y="16"/>
                  </a:lnTo>
                  <a:lnTo>
                    <a:pt x="32" y="15"/>
                  </a:lnTo>
                  <a:lnTo>
                    <a:pt x="29" y="15"/>
                  </a:lnTo>
                  <a:lnTo>
                    <a:pt x="29" y="13"/>
                  </a:lnTo>
                  <a:lnTo>
                    <a:pt x="25" y="13"/>
                  </a:lnTo>
                  <a:lnTo>
                    <a:pt x="25" y="11"/>
                  </a:lnTo>
                  <a:lnTo>
                    <a:pt x="20" y="11"/>
                  </a:lnTo>
                  <a:lnTo>
                    <a:pt x="20" y="10"/>
                  </a:lnTo>
                  <a:lnTo>
                    <a:pt x="18" y="10"/>
                  </a:lnTo>
                  <a:lnTo>
                    <a:pt x="18" y="9"/>
                  </a:lnTo>
                  <a:lnTo>
                    <a:pt x="16" y="9"/>
                  </a:lnTo>
                  <a:lnTo>
                    <a:pt x="16" y="8"/>
                  </a:lnTo>
                  <a:lnTo>
                    <a:pt x="14" y="8"/>
                  </a:lnTo>
                  <a:lnTo>
                    <a:pt x="14" y="7"/>
                  </a:lnTo>
                  <a:lnTo>
                    <a:pt x="11" y="7"/>
                  </a:lnTo>
                  <a:lnTo>
                    <a:pt x="11" y="6"/>
                  </a:lnTo>
                  <a:lnTo>
                    <a:pt x="6" y="6"/>
                  </a:lnTo>
                  <a:lnTo>
                    <a:pt x="6" y="4"/>
                  </a:lnTo>
                  <a:lnTo>
                    <a:pt x="5" y="4"/>
                  </a:lnTo>
                  <a:lnTo>
                    <a:pt x="5" y="3"/>
                  </a:lnTo>
                  <a:lnTo>
                    <a:pt x="4" y="3"/>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834" name="Group 184"/>
          <p:cNvGrpSpPr>
            <a:grpSpLocks/>
          </p:cNvGrpSpPr>
          <p:nvPr/>
        </p:nvGrpSpPr>
        <p:grpSpPr bwMode="auto">
          <a:xfrm>
            <a:off x="1617663" y="4056119"/>
            <a:ext cx="3159047" cy="484168"/>
            <a:chOff x="2087" y="2033"/>
            <a:chExt cx="1584" cy="252"/>
          </a:xfrm>
        </p:grpSpPr>
        <p:sp>
          <p:nvSpPr>
            <p:cNvPr id="835" name="Line 185"/>
            <p:cNvSpPr>
              <a:spLocks noChangeShapeType="1"/>
            </p:cNvSpPr>
            <p:nvPr/>
          </p:nvSpPr>
          <p:spPr bwMode="auto">
            <a:xfrm>
              <a:off x="29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6" name="Line 186"/>
            <p:cNvSpPr>
              <a:spLocks noChangeShapeType="1"/>
            </p:cNvSpPr>
            <p:nvPr/>
          </p:nvSpPr>
          <p:spPr bwMode="auto">
            <a:xfrm>
              <a:off x="296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7" name="Line 187"/>
            <p:cNvSpPr>
              <a:spLocks noChangeShapeType="1"/>
            </p:cNvSpPr>
            <p:nvPr/>
          </p:nvSpPr>
          <p:spPr bwMode="auto">
            <a:xfrm>
              <a:off x="337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8" name="Line 188"/>
            <p:cNvSpPr>
              <a:spLocks noChangeShapeType="1"/>
            </p:cNvSpPr>
            <p:nvPr/>
          </p:nvSpPr>
          <p:spPr bwMode="auto">
            <a:xfrm>
              <a:off x="364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9" name="Line 189"/>
            <p:cNvSpPr>
              <a:spLocks noChangeShapeType="1"/>
            </p:cNvSpPr>
            <p:nvPr/>
          </p:nvSpPr>
          <p:spPr bwMode="auto">
            <a:xfrm>
              <a:off x="366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0" name="Line 190"/>
            <p:cNvSpPr>
              <a:spLocks noChangeShapeType="1"/>
            </p:cNvSpPr>
            <p:nvPr/>
          </p:nvSpPr>
          <p:spPr bwMode="auto">
            <a:xfrm>
              <a:off x="340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1" name="Line 191"/>
            <p:cNvSpPr>
              <a:spLocks noChangeShapeType="1"/>
            </p:cNvSpPr>
            <p:nvPr/>
          </p:nvSpPr>
          <p:spPr bwMode="auto">
            <a:xfrm>
              <a:off x="320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2" name="Line 192"/>
            <p:cNvSpPr>
              <a:spLocks noChangeShapeType="1"/>
            </p:cNvSpPr>
            <p:nvPr/>
          </p:nvSpPr>
          <p:spPr bwMode="auto">
            <a:xfrm>
              <a:off x="330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3" name="Line 193"/>
            <p:cNvSpPr>
              <a:spLocks noChangeShapeType="1"/>
            </p:cNvSpPr>
            <p:nvPr/>
          </p:nvSpPr>
          <p:spPr bwMode="auto">
            <a:xfrm>
              <a:off x="35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4" name="Line 194"/>
            <p:cNvSpPr>
              <a:spLocks noChangeShapeType="1"/>
            </p:cNvSpPr>
            <p:nvPr/>
          </p:nvSpPr>
          <p:spPr bwMode="auto">
            <a:xfrm>
              <a:off x="339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5" name="Line 195"/>
            <p:cNvSpPr>
              <a:spLocks noChangeShapeType="1"/>
            </p:cNvSpPr>
            <p:nvPr/>
          </p:nvSpPr>
          <p:spPr bwMode="auto">
            <a:xfrm>
              <a:off x="2087" y="203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6" name="Line 196"/>
            <p:cNvSpPr>
              <a:spLocks noChangeShapeType="1"/>
            </p:cNvSpPr>
            <p:nvPr/>
          </p:nvSpPr>
          <p:spPr bwMode="auto">
            <a:xfrm>
              <a:off x="326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7" name="Line 197"/>
            <p:cNvSpPr>
              <a:spLocks noChangeShapeType="1"/>
            </p:cNvSpPr>
            <p:nvPr/>
          </p:nvSpPr>
          <p:spPr bwMode="auto">
            <a:xfrm>
              <a:off x="2777" y="221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8" name="Line 198"/>
            <p:cNvSpPr>
              <a:spLocks noChangeShapeType="1"/>
            </p:cNvSpPr>
            <p:nvPr/>
          </p:nvSpPr>
          <p:spPr bwMode="auto">
            <a:xfrm>
              <a:off x="335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9" name="Line 199"/>
            <p:cNvSpPr>
              <a:spLocks noChangeShapeType="1"/>
            </p:cNvSpPr>
            <p:nvPr/>
          </p:nvSpPr>
          <p:spPr bwMode="auto">
            <a:xfrm>
              <a:off x="307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0" name="Line 200"/>
            <p:cNvSpPr>
              <a:spLocks noChangeShapeType="1"/>
            </p:cNvSpPr>
            <p:nvPr/>
          </p:nvSpPr>
          <p:spPr bwMode="auto">
            <a:xfrm>
              <a:off x="301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1" name="Line 201"/>
            <p:cNvSpPr>
              <a:spLocks noChangeShapeType="1"/>
            </p:cNvSpPr>
            <p:nvPr/>
          </p:nvSpPr>
          <p:spPr bwMode="auto">
            <a:xfrm>
              <a:off x="322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2" name="Line 202"/>
            <p:cNvSpPr>
              <a:spLocks noChangeShapeType="1"/>
            </p:cNvSpPr>
            <p:nvPr/>
          </p:nvSpPr>
          <p:spPr bwMode="auto">
            <a:xfrm>
              <a:off x="2561"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3" name="Line 203"/>
            <p:cNvSpPr>
              <a:spLocks noChangeShapeType="1"/>
            </p:cNvSpPr>
            <p:nvPr/>
          </p:nvSpPr>
          <p:spPr bwMode="auto">
            <a:xfrm>
              <a:off x="2513"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4" name="Line 204"/>
            <p:cNvSpPr>
              <a:spLocks noChangeShapeType="1"/>
            </p:cNvSpPr>
            <p:nvPr/>
          </p:nvSpPr>
          <p:spPr bwMode="auto">
            <a:xfrm>
              <a:off x="2153" y="206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5" name="Line 205"/>
            <p:cNvSpPr>
              <a:spLocks noChangeShapeType="1"/>
            </p:cNvSpPr>
            <p:nvPr/>
          </p:nvSpPr>
          <p:spPr bwMode="auto">
            <a:xfrm>
              <a:off x="315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6" name="Freeform 206"/>
            <p:cNvSpPr>
              <a:spLocks/>
            </p:cNvSpPr>
            <p:nvPr/>
          </p:nvSpPr>
          <p:spPr bwMode="auto">
            <a:xfrm>
              <a:off x="2093" y="2051"/>
              <a:ext cx="1578" cy="216"/>
            </a:xfrm>
            <a:custGeom>
              <a:avLst/>
              <a:gdLst>
                <a:gd name="T0" fmla="*/ 263 w 263"/>
                <a:gd name="T1" fmla="*/ 36 h 36"/>
                <a:gd name="T2" fmla="*/ 123 w 263"/>
                <a:gd name="T3" fmla="*/ 36 h 36"/>
                <a:gd name="T4" fmla="*/ 123 w 263"/>
                <a:gd name="T5" fmla="*/ 30 h 36"/>
                <a:gd name="T6" fmla="*/ 96 w 263"/>
                <a:gd name="T7" fmla="*/ 30 h 36"/>
                <a:gd name="T8" fmla="*/ 96 w 263"/>
                <a:gd name="T9" fmla="*/ 25 h 36"/>
                <a:gd name="T10" fmla="*/ 48 w 263"/>
                <a:gd name="T11" fmla="*/ 25 h 36"/>
                <a:gd name="T12" fmla="*/ 48 w 263"/>
                <a:gd name="T13" fmla="*/ 19 h 36"/>
                <a:gd name="T14" fmla="*/ 37 w 263"/>
                <a:gd name="T15" fmla="*/ 19 h 36"/>
                <a:gd name="T16" fmla="*/ 37 w 263"/>
                <a:gd name="T17" fmla="*/ 14 h 36"/>
                <a:gd name="T18" fmla="*/ 16 w 263"/>
                <a:gd name="T19" fmla="*/ 14 h 36"/>
                <a:gd name="T20" fmla="*/ 16 w 263"/>
                <a:gd name="T21" fmla="*/ 11 h 36"/>
                <a:gd name="T22" fmla="*/ 12 w 263"/>
                <a:gd name="T23" fmla="*/ 11 h 36"/>
                <a:gd name="T24" fmla="*/ 12 w 263"/>
                <a:gd name="T25" fmla="*/ 5 h 36"/>
                <a:gd name="T26" fmla="*/ 8 w 263"/>
                <a:gd name="T27" fmla="*/ 5 h 36"/>
                <a:gd name="T28" fmla="*/ 8 w 263"/>
                <a:gd name="T29" fmla="*/ 0 h 36"/>
                <a:gd name="T30" fmla="*/ 0 w 263"/>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6">
                  <a:moveTo>
                    <a:pt x="263" y="36"/>
                  </a:moveTo>
                  <a:lnTo>
                    <a:pt x="123" y="36"/>
                  </a:lnTo>
                  <a:lnTo>
                    <a:pt x="123" y="30"/>
                  </a:lnTo>
                  <a:lnTo>
                    <a:pt x="96" y="30"/>
                  </a:lnTo>
                  <a:lnTo>
                    <a:pt x="96" y="25"/>
                  </a:lnTo>
                  <a:lnTo>
                    <a:pt x="48" y="25"/>
                  </a:lnTo>
                  <a:lnTo>
                    <a:pt x="48" y="19"/>
                  </a:lnTo>
                  <a:lnTo>
                    <a:pt x="37" y="19"/>
                  </a:lnTo>
                  <a:lnTo>
                    <a:pt x="37" y="14"/>
                  </a:lnTo>
                  <a:lnTo>
                    <a:pt x="16" y="14"/>
                  </a:lnTo>
                  <a:lnTo>
                    <a:pt x="16" y="11"/>
                  </a:lnTo>
                  <a:lnTo>
                    <a:pt x="12" y="11"/>
                  </a:lnTo>
                  <a:lnTo>
                    <a:pt x="12" y="5"/>
                  </a:lnTo>
                  <a:lnTo>
                    <a:pt x="8" y="5"/>
                  </a:lnTo>
                  <a:lnTo>
                    <a:pt x="8"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857" name="Group 207"/>
          <p:cNvGrpSpPr>
            <a:grpSpLocks/>
          </p:cNvGrpSpPr>
          <p:nvPr/>
        </p:nvGrpSpPr>
        <p:grpSpPr bwMode="auto">
          <a:xfrm>
            <a:off x="1617663" y="4098407"/>
            <a:ext cx="3134046" cy="663873"/>
            <a:chOff x="2100" y="1982"/>
            <a:chExt cx="1560" cy="354"/>
          </a:xfrm>
        </p:grpSpPr>
        <p:sp>
          <p:nvSpPr>
            <p:cNvPr id="858" name="Line 208"/>
            <p:cNvSpPr>
              <a:spLocks noChangeShapeType="1"/>
            </p:cNvSpPr>
            <p:nvPr/>
          </p:nvSpPr>
          <p:spPr bwMode="auto">
            <a:xfrm>
              <a:off x="312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59" name="Line 209"/>
            <p:cNvSpPr>
              <a:spLocks noChangeShapeType="1"/>
            </p:cNvSpPr>
            <p:nvPr/>
          </p:nvSpPr>
          <p:spPr bwMode="auto">
            <a:xfrm>
              <a:off x="354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0" name="Line 210"/>
            <p:cNvSpPr>
              <a:spLocks noChangeShapeType="1"/>
            </p:cNvSpPr>
            <p:nvPr/>
          </p:nvSpPr>
          <p:spPr bwMode="auto">
            <a:xfrm>
              <a:off x="3504"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1" name="Line 211"/>
            <p:cNvSpPr>
              <a:spLocks noChangeShapeType="1"/>
            </p:cNvSpPr>
            <p:nvPr/>
          </p:nvSpPr>
          <p:spPr bwMode="auto">
            <a:xfrm>
              <a:off x="3228"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2" name="Line 212"/>
            <p:cNvSpPr>
              <a:spLocks noChangeShapeType="1"/>
            </p:cNvSpPr>
            <p:nvPr/>
          </p:nvSpPr>
          <p:spPr bwMode="auto">
            <a:xfrm>
              <a:off x="3282"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3" name="Line 213"/>
            <p:cNvSpPr>
              <a:spLocks noChangeShapeType="1"/>
            </p:cNvSpPr>
            <p:nvPr/>
          </p:nvSpPr>
          <p:spPr bwMode="auto">
            <a:xfrm>
              <a:off x="330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4" name="Line 214"/>
            <p:cNvSpPr>
              <a:spLocks noChangeShapeType="1"/>
            </p:cNvSpPr>
            <p:nvPr/>
          </p:nvSpPr>
          <p:spPr bwMode="auto">
            <a:xfrm>
              <a:off x="3642"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5" name="Line 215"/>
            <p:cNvSpPr>
              <a:spLocks noChangeShapeType="1"/>
            </p:cNvSpPr>
            <p:nvPr/>
          </p:nvSpPr>
          <p:spPr bwMode="auto">
            <a:xfrm>
              <a:off x="366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6" name="Line 216"/>
            <p:cNvSpPr>
              <a:spLocks noChangeShapeType="1"/>
            </p:cNvSpPr>
            <p:nvPr/>
          </p:nvSpPr>
          <p:spPr bwMode="auto">
            <a:xfrm>
              <a:off x="2154" y="20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7" name="Line 217"/>
            <p:cNvSpPr>
              <a:spLocks noChangeShapeType="1"/>
            </p:cNvSpPr>
            <p:nvPr/>
          </p:nvSpPr>
          <p:spPr bwMode="auto">
            <a:xfrm>
              <a:off x="342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8" name="Line 218"/>
            <p:cNvSpPr>
              <a:spLocks noChangeShapeType="1"/>
            </p:cNvSpPr>
            <p:nvPr/>
          </p:nvSpPr>
          <p:spPr bwMode="auto">
            <a:xfrm>
              <a:off x="3204"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69" name="Line 219"/>
            <p:cNvSpPr>
              <a:spLocks noChangeShapeType="1"/>
            </p:cNvSpPr>
            <p:nvPr/>
          </p:nvSpPr>
          <p:spPr bwMode="auto">
            <a:xfrm>
              <a:off x="3348"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70" name="Line 220"/>
            <p:cNvSpPr>
              <a:spLocks noChangeShapeType="1"/>
            </p:cNvSpPr>
            <p:nvPr/>
          </p:nvSpPr>
          <p:spPr bwMode="auto">
            <a:xfrm>
              <a:off x="315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71" name="Line 221"/>
            <p:cNvSpPr>
              <a:spLocks noChangeShapeType="1"/>
            </p:cNvSpPr>
            <p:nvPr/>
          </p:nvSpPr>
          <p:spPr bwMode="auto">
            <a:xfrm>
              <a:off x="2682" y="2234"/>
              <a:ext cx="0" cy="3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72" name="Line 222"/>
            <p:cNvSpPr>
              <a:spLocks noChangeShapeType="1"/>
            </p:cNvSpPr>
            <p:nvPr/>
          </p:nvSpPr>
          <p:spPr bwMode="auto">
            <a:xfrm>
              <a:off x="2586" y="222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873" name="Freeform 223"/>
            <p:cNvSpPr>
              <a:spLocks/>
            </p:cNvSpPr>
            <p:nvPr/>
          </p:nvSpPr>
          <p:spPr bwMode="auto">
            <a:xfrm>
              <a:off x="2100" y="1982"/>
              <a:ext cx="1560" cy="336"/>
            </a:xfrm>
            <a:custGeom>
              <a:avLst/>
              <a:gdLst>
                <a:gd name="T0" fmla="*/ 260 w 260"/>
                <a:gd name="T1" fmla="*/ 56 h 56"/>
                <a:gd name="T2" fmla="*/ 170 w 260"/>
                <a:gd name="T3" fmla="*/ 56 h 56"/>
                <a:gd name="T4" fmla="*/ 170 w 260"/>
                <a:gd name="T5" fmla="*/ 50 h 56"/>
                <a:gd name="T6" fmla="*/ 119 w 260"/>
                <a:gd name="T7" fmla="*/ 50 h 56"/>
                <a:gd name="T8" fmla="*/ 119 w 260"/>
                <a:gd name="T9" fmla="*/ 44 h 56"/>
                <a:gd name="T10" fmla="*/ 62 w 260"/>
                <a:gd name="T11" fmla="*/ 44 h 56"/>
                <a:gd name="T12" fmla="*/ 62 w 260"/>
                <a:gd name="T13" fmla="*/ 39 h 56"/>
                <a:gd name="T14" fmla="*/ 44 w 260"/>
                <a:gd name="T15" fmla="*/ 39 h 56"/>
                <a:gd name="T16" fmla="*/ 44 w 260"/>
                <a:gd name="T17" fmla="*/ 27 h 56"/>
                <a:gd name="T18" fmla="*/ 38 w 260"/>
                <a:gd name="T19" fmla="*/ 27 h 56"/>
                <a:gd name="T20" fmla="*/ 38 w 260"/>
                <a:gd name="T21" fmla="*/ 23 h 56"/>
                <a:gd name="T22" fmla="*/ 30 w 260"/>
                <a:gd name="T23" fmla="*/ 23 h 56"/>
                <a:gd name="T24" fmla="*/ 30 w 260"/>
                <a:gd name="T25" fmla="*/ 18 h 56"/>
                <a:gd name="T26" fmla="*/ 16 w 260"/>
                <a:gd name="T27" fmla="*/ 18 h 56"/>
                <a:gd name="T28" fmla="*/ 16 w 260"/>
                <a:gd name="T29" fmla="*/ 11 h 56"/>
                <a:gd name="T30" fmla="*/ 14 w 260"/>
                <a:gd name="T31" fmla="*/ 11 h 56"/>
                <a:gd name="T32" fmla="*/ 14 w 260"/>
                <a:gd name="T33" fmla="*/ 6 h 56"/>
                <a:gd name="T34" fmla="*/ 6 w 260"/>
                <a:gd name="T35" fmla="*/ 6 h 56"/>
                <a:gd name="T36" fmla="*/ 6 w 260"/>
                <a:gd name="T37" fmla="*/ 0 h 56"/>
                <a:gd name="T38" fmla="*/ 0 w 260"/>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6">
                  <a:moveTo>
                    <a:pt x="260" y="56"/>
                  </a:moveTo>
                  <a:lnTo>
                    <a:pt x="170" y="56"/>
                  </a:lnTo>
                  <a:lnTo>
                    <a:pt x="170" y="50"/>
                  </a:lnTo>
                  <a:lnTo>
                    <a:pt x="119" y="50"/>
                  </a:lnTo>
                  <a:lnTo>
                    <a:pt x="119" y="44"/>
                  </a:lnTo>
                  <a:lnTo>
                    <a:pt x="62" y="44"/>
                  </a:lnTo>
                  <a:lnTo>
                    <a:pt x="62" y="39"/>
                  </a:lnTo>
                  <a:lnTo>
                    <a:pt x="44" y="39"/>
                  </a:lnTo>
                  <a:lnTo>
                    <a:pt x="44" y="27"/>
                  </a:lnTo>
                  <a:lnTo>
                    <a:pt x="38" y="27"/>
                  </a:lnTo>
                  <a:lnTo>
                    <a:pt x="38" y="23"/>
                  </a:lnTo>
                  <a:lnTo>
                    <a:pt x="30" y="23"/>
                  </a:lnTo>
                  <a:lnTo>
                    <a:pt x="30" y="18"/>
                  </a:lnTo>
                  <a:lnTo>
                    <a:pt x="16" y="18"/>
                  </a:lnTo>
                  <a:lnTo>
                    <a:pt x="16" y="11"/>
                  </a:lnTo>
                  <a:lnTo>
                    <a:pt x="14" y="11"/>
                  </a:lnTo>
                  <a:lnTo>
                    <a:pt x="14" y="6"/>
                  </a:lnTo>
                  <a:lnTo>
                    <a:pt x="6" y="6"/>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grpSp>
      <p:grpSp>
        <p:nvGrpSpPr>
          <p:cNvPr id="874" name="Group 224"/>
          <p:cNvGrpSpPr>
            <a:grpSpLocks/>
          </p:cNvGrpSpPr>
          <p:nvPr/>
        </p:nvGrpSpPr>
        <p:grpSpPr bwMode="auto">
          <a:xfrm>
            <a:off x="1617662" y="4098407"/>
            <a:ext cx="3165759" cy="972000"/>
            <a:chOff x="2093" y="1908"/>
            <a:chExt cx="1572" cy="504"/>
          </a:xfrm>
        </p:grpSpPr>
        <p:sp>
          <p:nvSpPr>
            <p:cNvPr id="875" name="Line 225"/>
            <p:cNvSpPr>
              <a:spLocks noChangeShapeType="1"/>
            </p:cNvSpPr>
            <p:nvPr/>
          </p:nvSpPr>
          <p:spPr bwMode="auto">
            <a:xfrm>
              <a:off x="349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6" name="Line 226"/>
            <p:cNvSpPr>
              <a:spLocks noChangeShapeType="1"/>
            </p:cNvSpPr>
            <p:nvPr/>
          </p:nvSpPr>
          <p:spPr bwMode="auto">
            <a:xfrm>
              <a:off x="330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7" name="Line 227"/>
            <p:cNvSpPr>
              <a:spLocks noChangeShapeType="1"/>
            </p:cNvSpPr>
            <p:nvPr/>
          </p:nvSpPr>
          <p:spPr bwMode="auto">
            <a:xfrm>
              <a:off x="2699" y="222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8" name="Line 228"/>
            <p:cNvSpPr>
              <a:spLocks noChangeShapeType="1"/>
            </p:cNvSpPr>
            <p:nvPr/>
          </p:nvSpPr>
          <p:spPr bwMode="auto">
            <a:xfrm>
              <a:off x="316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9" name="Line 229"/>
            <p:cNvSpPr>
              <a:spLocks noChangeShapeType="1"/>
            </p:cNvSpPr>
            <p:nvPr/>
          </p:nvSpPr>
          <p:spPr bwMode="auto">
            <a:xfrm>
              <a:off x="3131"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0" name="Line 230"/>
            <p:cNvSpPr>
              <a:spLocks noChangeShapeType="1"/>
            </p:cNvSpPr>
            <p:nvPr/>
          </p:nvSpPr>
          <p:spPr bwMode="auto">
            <a:xfrm>
              <a:off x="3149"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1" name="Line 231"/>
            <p:cNvSpPr>
              <a:spLocks noChangeShapeType="1"/>
            </p:cNvSpPr>
            <p:nvPr/>
          </p:nvSpPr>
          <p:spPr bwMode="auto">
            <a:xfrm>
              <a:off x="306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2" name="Line 232"/>
            <p:cNvSpPr>
              <a:spLocks noChangeShapeType="1"/>
            </p:cNvSpPr>
            <p:nvPr/>
          </p:nvSpPr>
          <p:spPr bwMode="auto">
            <a:xfrm>
              <a:off x="3599"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3" name="Line 233"/>
            <p:cNvSpPr>
              <a:spLocks noChangeShapeType="1"/>
            </p:cNvSpPr>
            <p:nvPr/>
          </p:nvSpPr>
          <p:spPr bwMode="auto">
            <a:xfrm>
              <a:off x="2987" y="2268"/>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4" name="Line 234"/>
            <p:cNvSpPr>
              <a:spLocks noChangeShapeType="1"/>
            </p:cNvSpPr>
            <p:nvPr/>
          </p:nvSpPr>
          <p:spPr bwMode="auto">
            <a:xfrm>
              <a:off x="3107"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5" name="Line 235"/>
            <p:cNvSpPr>
              <a:spLocks noChangeShapeType="1"/>
            </p:cNvSpPr>
            <p:nvPr/>
          </p:nvSpPr>
          <p:spPr bwMode="auto">
            <a:xfrm>
              <a:off x="3251"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6" name="Line 236"/>
            <p:cNvSpPr>
              <a:spLocks noChangeShapeType="1"/>
            </p:cNvSpPr>
            <p:nvPr/>
          </p:nvSpPr>
          <p:spPr bwMode="auto">
            <a:xfrm>
              <a:off x="3233"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7" name="Line 237"/>
            <p:cNvSpPr>
              <a:spLocks noChangeShapeType="1"/>
            </p:cNvSpPr>
            <p:nvPr/>
          </p:nvSpPr>
          <p:spPr bwMode="auto">
            <a:xfrm>
              <a:off x="2867"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8" name="Line 238"/>
            <p:cNvSpPr>
              <a:spLocks noChangeShapeType="1"/>
            </p:cNvSpPr>
            <p:nvPr/>
          </p:nvSpPr>
          <p:spPr bwMode="auto">
            <a:xfrm>
              <a:off x="2543"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9" name="Line 239"/>
            <p:cNvSpPr>
              <a:spLocks noChangeShapeType="1"/>
            </p:cNvSpPr>
            <p:nvPr/>
          </p:nvSpPr>
          <p:spPr bwMode="auto">
            <a:xfrm>
              <a:off x="328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0" name="Line 240"/>
            <p:cNvSpPr>
              <a:spLocks noChangeShapeType="1"/>
            </p:cNvSpPr>
            <p:nvPr/>
          </p:nvSpPr>
          <p:spPr bwMode="auto">
            <a:xfrm>
              <a:off x="2807" y="224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1" name="Line 241"/>
            <p:cNvSpPr>
              <a:spLocks noChangeShapeType="1"/>
            </p:cNvSpPr>
            <p:nvPr/>
          </p:nvSpPr>
          <p:spPr bwMode="auto">
            <a:xfrm>
              <a:off x="2879"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2" name="Line 242"/>
            <p:cNvSpPr>
              <a:spLocks noChangeShapeType="1"/>
            </p:cNvSpPr>
            <p:nvPr/>
          </p:nvSpPr>
          <p:spPr bwMode="auto">
            <a:xfrm>
              <a:off x="2627"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3" name="Line 243"/>
            <p:cNvSpPr>
              <a:spLocks noChangeShapeType="1"/>
            </p:cNvSpPr>
            <p:nvPr/>
          </p:nvSpPr>
          <p:spPr bwMode="auto">
            <a:xfrm>
              <a:off x="307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4" name="Line 244"/>
            <p:cNvSpPr>
              <a:spLocks noChangeShapeType="1"/>
            </p:cNvSpPr>
            <p:nvPr/>
          </p:nvSpPr>
          <p:spPr bwMode="auto">
            <a:xfrm>
              <a:off x="350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5" name="Line 245"/>
            <p:cNvSpPr>
              <a:spLocks noChangeShapeType="1"/>
            </p:cNvSpPr>
            <p:nvPr/>
          </p:nvSpPr>
          <p:spPr bwMode="auto">
            <a:xfrm>
              <a:off x="263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6" name="Line 246"/>
            <p:cNvSpPr>
              <a:spLocks noChangeShapeType="1"/>
            </p:cNvSpPr>
            <p:nvPr/>
          </p:nvSpPr>
          <p:spPr bwMode="auto">
            <a:xfrm>
              <a:off x="329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7" name="Line 247"/>
            <p:cNvSpPr>
              <a:spLocks noChangeShapeType="1"/>
            </p:cNvSpPr>
            <p:nvPr/>
          </p:nvSpPr>
          <p:spPr bwMode="auto">
            <a:xfrm>
              <a:off x="3611"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8" name="Line 248"/>
            <p:cNvSpPr>
              <a:spLocks noChangeShapeType="1"/>
            </p:cNvSpPr>
            <p:nvPr/>
          </p:nvSpPr>
          <p:spPr bwMode="auto">
            <a:xfrm>
              <a:off x="353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9" name="Line 249"/>
            <p:cNvSpPr>
              <a:spLocks noChangeShapeType="1"/>
            </p:cNvSpPr>
            <p:nvPr/>
          </p:nvSpPr>
          <p:spPr bwMode="auto">
            <a:xfrm>
              <a:off x="3197"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0" name="Line 250"/>
            <p:cNvSpPr>
              <a:spLocks noChangeShapeType="1"/>
            </p:cNvSpPr>
            <p:nvPr/>
          </p:nvSpPr>
          <p:spPr bwMode="auto">
            <a:xfrm>
              <a:off x="3215"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1" name="Line 251"/>
            <p:cNvSpPr>
              <a:spLocks noChangeShapeType="1"/>
            </p:cNvSpPr>
            <p:nvPr/>
          </p:nvSpPr>
          <p:spPr bwMode="auto">
            <a:xfrm>
              <a:off x="309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2" name="Line 252"/>
            <p:cNvSpPr>
              <a:spLocks noChangeShapeType="1"/>
            </p:cNvSpPr>
            <p:nvPr/>
          </p:nvSpPr>
          <p:spPr bwMode="auto">
            <a:xfrm>
              <a:off x="2189" y="1932"/>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3" name="Line 253"/>
            <p:cNvSpPr>
              <a:spLocks noChangeShapeType="1"/>
            </p:cNvSpPr>
            <p:nvPr/>
          </p:nvSpPr>
          <p:spPr bwMode="auto">
            <a:xfrm>
              <a:off x="2363" y="2058"/>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4" name="Line 254"/>
            <p:cNvSpPr>
              <a:spLocks noChangeShapeType="1"/>
            </p:cNvSpPr>
            <p:nvPr/>
          </p:nvSpPr>
          <p:spPr bwMode="auto">
            <a:xfrm>
              <a:off x="2525" y="216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5" name="Line 255"/>
            <p:cNvSpPr>
              <a:spLocks noChangeShapeType="1"/>
            </p:cNvSpPr>
            <p:nvPr/>
          </p:nvSpPr>
          <p:spPr bwMode="auto">
            <a:xfrm>
              <a:off x="3581"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6" name="Line 256"/>
            <p:cNvSpPr>
              <a:spLocks noChangeShapeType="1"/>
            </p:cNvSpPr>
            <p:nvPr/>
          </p:nvSpPr>
          <p:spPr bwMode="auto">
            <a:xfrm>
              <a:off x="356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7" name="Line 257"/>
            <p:cNvSpPr>
              <a:spLocks noChangeShapeType="1"/>
            </p:cNvSpPr>
            <p:nvPr/>
          </p:nvSpPr>
          <p:spPr bwMode="auto">
            <a:xfrm>
              <a:off x="2939" y="226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8" name="Line 258"/>
            <p:cNvSpPr>
              <a:spLocks noChangeShapeType="1"/>
            </p:cNvSpPr>
            <p:nvPr/>
          </p:nvSpPr>
          <p:spPr bwMode="auto">
            <a:xfrm>
              <a:off x="2783"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9" name="Line 259"/>
            <p:cNvSpPr>
              <a:spLocks noChangeShapeType="1"/>
            </p:cNvSpPr>
            <p:nvPr/>
          </p:nvSpPr>
          <p:spPr bwMode="auto">
            <a:xfrm>
              <a:off x="317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0" name="Line 260"/>
            <p:cNvSpPr>
              <a:spLocks noChangeShapeType="1"/>
            </p:cNvSpPr>
            <p:nvPr/>
          </p:nvSpPr>
          <p:spPr bwMode="auto">
            <a:xfrm>
              <a:off x="2897" y="225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1" name="Line 261"/>
            <p:cNvSpPr>
              <a:spLocks noChangeShapeType="1"/>
            </p:cNvSpPr>
            <p:nvPr/>
          </p:nvSpPr>
          <p:spPr bwMode="auto">
            <a:xfrm>
              <a:off x="352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2" name="Line 262"/>
            <p:cNvSpPr>
              <a:spLocks noChangeShapeType="1"/>
            </p:cNvSpPr>
            <p:nvPr/>
          </p:nvSpPr>
          <p:spPr bwMode="auto">
            <a:xfrm>
              <a:off x="2651"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3" name="Line 263"/>
            <p:cNvSpPr>
              <a:spLocks noChangeShapeType="1"/>
            </p:cNvSpPr>
            <p:nvPr/>
          </p:nvSpPr>
          <p:spPr bwMode="auto">
            <a:xfrm>
              <a:off x="2669" y="222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4" name="Line 264"/>
            <p:cNvSpPr>
              <a:spLocks noChangeShapeType="1"/>
            </p:cNvSpPr>
            <p:nvPr/>
          </p:nvSpPr>
          <p:spPr bwMode="auto">
            <a:xfrm>
              <a:off x="2771"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5" name="Line 265"/>
            <p:cNvSpPr>
              <a:spLocks noChangeShapeType="1"/>
            </p:cNvSpPr>
            <p:nvPr/>
          </p:nvSpPr>
          <p:spPr bwMode="auto">
            <a:xfrm>
              <a:off x="331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6" name="Line 266"/>
            <p:cNvSpPr>
              <a:spLocks noChangeShapeType="1"/>
            </p:cNvSpPr>
            <p:nvPr/>
          </p:nvSpPr>
          <p:spPr bwMode="auto">
            <a:xfrm>
              <a:off x="333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7" name="Line 267"/>
            <p:cNvSpPr>
              <a:spLocks noChangeShapeType="1"/>
            </p:cNvSpPr>
            <p:nvPr/>
          </p:nvSpPr>
          <p:spPr bwMode="auto">
            <a:xfrm>
              <a:off x="334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8" name="Line 268"/>
            <p:cNvSpPr>
              <a:spLocks noChangeShapeType="1"/>
            </p:cNvSpPr>
            <p:nvPr/>
          </p:nvSpPr>
          <p:spPr bwMode="auto">
            <a:xfrm>
              <a:off x="335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9" name="Line 269"/>
            <p:cNvSpPr>
              <a:spLocks noChangeShapeType="1"/>
            </p:cNvSpPr>
            <p:nvPr/>
          </p:nvSpPr>
          <p:spPr bwMode="auto">
            <a:xfrm>
              <a:off x="337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0" name="Line 270"/>
            <p:cNvSpPr>
              <a:spLocks noChangeShapeType="1"/>
            </p:cNvSpPr>
            <p:nvPr/>
          </p:nvSpPr>
          <p:spPr bwMode="auto">
            <a:xfrm>
              <a:off x="338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1" name="Line 271"/>
            <p:cNvSpPr>
              <a:spLocks noChangeShapeType="1"/>
            </p:cNvSpPr>
            <p:nvPr/>
          </p:nvSpPr>
          <p:spPr bwMode="auto">
            <a:xfrm>
              <a:off x="340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2" name="Line 272"/>
            <p:cNvSpPr>
              <a:spLocks noChangeShapeType="1"/>
            </p:cNvSpPr>
            <p:nvPr/>
          </p:nvSpPr>
          <p:spPr bwMode="auto">
            <a:xfrm>
              <a:off x="341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3" name="Line 273"/>
            <p:cNvSpPr>
              <a:spLocks noChangeShapeType="1"/>
            </p:cNvSpPr>
            <p:nvPr/>
          </p:nvSpPr>
          <p:spPr bwMode="auto">
            <a:xfrm>
              <a:off x="342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4" name="Line 274"/>
            <p:cNvSpPr>
              <a:spLocks noChangeShapeType="1"/>
            </p:cNvSpPr>
            <p:nvPr/>
          </p:nvSpPr>
          <p:spPr bwMode="auto">
            <a:xfrm>
              <a:off x="343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5" name="Line 275"/>
            <p:cNvSpPr>
              <a:spLocks noChangeShapeType="1"/>
            </p:cNvSpPr>
            <p:nvPr/>
          </p:nvSpPr>
          <p:spPr bwMode="auto">
            <a:xfrm>
              <a:off x="344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6" name="Line 276"/>
            <p:cNvSpPr>
              <a:spLocks noChangeShapeType="1"/>
            </p:cNvSpPr>
            <p:nvPr/>
          </p:nvSpPr>
          <p:spPr bwMode="auto">
            <a:xfrm>
              <a:off x="346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7" name="Line 277"/>
            <p:cNvSpPr>
              <a:spLocks noChangeShapeType="1"/>
            </p:cNvSpPr>
            <p:nvPr/>
          </p:nvSpPr>
          <p:spPr bwMode="auto">
            <a:xfrm>
              <a:off x="2561"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8" name="Line 278"/>
            <p:cNvSpPr>
              <a:spLocks noChangeShapeType="1"/>
            </p:cNvSpPr>
            <p:nvPr/>
          </p:nvSpPr>
          <p:spPr bwMode="auto">
            <a:xfrm>
              <a:off x="266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9" name="Line 279"/>
            <p:cNvSpPr>
              <a:spLocks noChangeShapeType="1"/>
            </p:cNvSpPr>
            <p:nvPr/>
          </p:nvSpPr>
          <p:spPr bwMode="auto">
            <a:xfrm>
              <a:off x="326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0" name="Freeform 280"/>
            <p:cNvSpPr>
              <a:spLocks/>
            </p:cNvSpPr>
            <p:nvPr/>
          </p:nvSpPr>
          <p:spPr bwMode="auto">
            <a:xfrm>
              <a:off x="2093" y="1908"/>
              <a:ext cx="1572" cy="504"/>
            </a:xfrm>
            <a:custGeom>
              <a:avLst/>
              <a:gdLst>
                <a:gd name="T0" fmla="*/ 259 w 262"/>
                <a:gd name="T1" fmla="*/ 84 h 84"/>
                <a:gd name="T2" fmla="*/ 249 w 262"/>
                <a:gd name="T3" fmla="*/ 72 h 84"/>
                <a:gd name="T4" fmla="*/ 237 w 262"/>
                <a:gd name="T5" fmla="*/ 69 h 84"/>
                <a:gd name="T6" fmla="*/ 232 w 262"/>
                <a:gd name="T7" fmla="*/ 68 h 84"/>
                <a:gd name="T8" fmla="*/ 197 w 262"/>
                <a:gd name="T9" fmla="*/ 65 h 84"/>
                <a:gd name="T10" fmla="*/ 177 w 262"/>
                <a:gd name="T11" fmla="*/ 63 h 84"/>
                <a:gd name="T12" fmla="*/ 145 w 262"/>
                <a:gd name="T13" fmla="*/ 63 h 84"/>
                <a:gd name="T14" fmla="*/ 140 w 262"/>
                <a:gd name="T15" fmla="*/ 61 h 84"/>
                <a:gd name="T16" fmla="*/ 127 w 262"/>
                <a:gd name="T17" fmla="*/ 60 h 84"/>
                <a:gd name="T18" fmla="*/ 118 w 262"/>
                <a:gd name="T19" fmla="*/ 58 h 84"/>
                <a:gd name="T20" fmla="*/ 113 w 262"/>
                <a:gd name="T21" fmla="*/ 57 h 84"/>
                <a:gd name="T22" fmla="*/ 101 w 262"/>
                <a:gd name="T23" fmla="*/ 55 h 84"/>
                <a:gd name="T24" fmla="*/ 89 w 262"/>
                <a:gd name="T25" fmla="*/ 55 h 84"/>
                <a:gd name="T26" fmla="*/ 81 w 262"/>
                <a:gd name="T27" fmla="*/ 52 h 84"/>
                <a:gd name="T28" fmla="*/ 75 w 262"/>
                <a:gd name="T29" fmla="*/ 49 h 84"/>
                <a:gd name="T30" fmla="*/ 71 w 262"/>
                <a:gd name="T31" fmla="*/ 46 h 84"/>
                <a:gd name="T32" fmla="*/ 66 w 262"/>
                <a:gd name="T33" fmla="*/ 44 h 84"/>
                <a:gd name="T34" fmla="*/ 62 w 262"/>
                <a:gd name="T35" fmla="*/ 42 h 84"/>
                <a:gd name="T36" fmla="*/ 56 w 262"/>
                <a:gd name="T37" fmla="*/ 37 h 84"/>
                <a:gd name="T38" fmla="*/ 53 w 262"/>
                <a:gd name="T39" fmla="*/ 35 h 84"/>
                <a:gd name="T40" fmla="*/ 49 w 262"/>
                <a:gd name="T41" fmla="*/ 32 h 84"/>
                <a:gd name="T42" fmla="*/ 44 w 262"/>
                <a:gd name="T43" fmla="*/ 28 h 84"/>
                <a:gd name="T44" fmla="*/ 39 w 262"/>
                <a:gd name="T45" fmla="*/ 25 h 84"/>
                <a:gd name="T46" fmla="*/ 35 w 262"/>
                <a:gd name="T47" fmla="*/ 22 h 84"/>
                <a:gd name="T48" fmla="*/ 31 w 262"/>
                <a:gd name="T49" fmla="*/ 20 h 84"/>
                <a:gd name="T50" fmla="*/ 27 w 262"/>
                <a:gd name="T51" fmla="*/ 17 h 84"/>
                <a:gd name="T52" fmla="*/ 23 w 262"/>
                <a:gd name="T53" fmla="*/ 13 h 84"/>
                <a:gd name="T54" fmla="*/ 19 w 262"/>
                <a:gd name="T55" fmla="*/ 11 h 84"/>
                <a:gd name="T56" fmla="*/ 16 w 262"/>
                <a:gd name="T57" fmla="*/ 7 h 84"/>
                <a:gd name="T58" fmla="*/ 12 w 262"/>
                <a:gd name="T59" fmla="*/ 5 h 84"/>
                <a:gd name="T60" fmla="*/ 9 w 262"/>
                <a:gd name="T61" fmla="*/ 2 h 84"/>
                <a:gd name="T62" fmla="*/ 0 w 262"/>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84">
                  <a:moveTo>
                    <a:pt x="262" y="84"/>
                  </a:moveTo>
                  <a:lnTo>
                    <a:pt x="259" y="84"/>
                  </a:lnTo>
                  <a:lnTo>
                    <a:pt x="259" y="72"/>
                  </a:lnTo>
                  <a:lnTo>
                    <a:pt x="249" y="72"/>
                  </a:lnTo>
                  <a:lnTo>
                    <a:pt x="249" y="69"/>
                  </a:lnTo>
                  <a:lnTo>
                    <a:pt x="237" y="69"/>
                  </a:lnTo>
                  <a:lnTo>
                    <a:pt x="237" y="68"/>
                  </a:lnTo>
                  <a:lnTo>
                    <a:pt x="232" y="68"/>
                  </a:lnTo>
                  <a:lnTo>
                    <a:pt x="197" y="68"/>
                  </a:lnTo>
                  <a:lnTo>
                    <a:pt x="197" y="65"/>
                  </a:lnTo>
                  <a:lnTo>
                    <a:pt x="177" y="65"/>
                  </a:lnTo>
                  <a:lnTo>
                    <a:pt x="177" y="63"/>
                  </a:lnTo>
                  <a:lnTo>
                    <a:pt x="150" y="63"/>
                  </a:lnTo>
                  <a:lnTo>
                    <a:pt x="145" y="63"/>
                  </a:lnTo>
                  <a:lnTo>
                    <a:pt x="145" y="61"/>
                  </a:lnTo>
                  <a:lnTo>
                    <a:pt x="140" y="61"/>
                  </a:lnTo>
                  <a:lnTo>
                    <a:pt x="140" y="60"/>
                  </a:lnTo>
                  <a:lnTo>
                    <a:pt x="127" y="60"/>
                  </a:lnTo>
                  <a:lnTo>
                    <a:pt x="127" y="58"/>
                  </a:lnTo>
                  <a:lnTo>
                    <a:pt x="118" y="58"/>
                  </a:lnTo>
                  <a:lnTo>
                    <a:pt x="118" y="57"/>
                  </a:lnTo>
                  <a:lnTo>
                    <a:pt x="113" y="57"/>
                  </a:lnTo>
                  <a:lnTo>
                    <a:pt x="101" y="57"/>
                  </a:lnTo>
                  <a:lnTo>
                    <a:pt x="101" y="55"/>
                  </a:lnTo>
                  <a:lnTo>
                    <a:pt x="97" y="55"/>
                  </a:lnTo>
                  <a:lnTo>
                    <a:pt x="89" y="55"/>
                  </a:lnTo>
                  <a:lnTo>
                    <a:pt x="89" y="52"/>
                  </a:lnTo>
                  <a:lnTo>
                    <a:pt x="81" y="52"/>
                  </a:lnTo>
                  <a:lnTo>
                    <a:pt x="81" y="49"/>
                  </a:lnTo>
                  <a:lnTo>
                    <a:pt x="75" y="49"/>
                  </a:lnTo>
                  <a:lnTo>
                    <a:pt x="75" y="46"/>
                  </a:lnTo>
                  <a:lnTo>
                    <a:pt x="71" y="46"/>
                  </a:lnTo>
                  <a:lnTo>
                    <a:pt x="71" y="44"/>
                  </a:lnTo>
                  <a:lnTo>
                    <a:pt x="66" y="44"/>
                  </a:lnTo>
                  <a:lnTo>
                    <a:pt x="66" y="42"/>
                  </a:lnTo>
                  <a:lnTo>
                    <a:pt x="62" y="42"/>
                  </a:lnTo>
                  <a:lnTo>
                    <a:pt x="62" y="37"/>
                  </a:lnTo>
                  <a:lnTo>
                    <a:pt x="56" y="37"/>
                  </a:lnTo>
                  <a:lnTo>
                    <a:pt x="56" y="35"/>
                  </a:lnTo>
                  <a:lnTo>
                    <a:pt x="53" y="35"/>
                  </a:lnTo>
                  <a:lnTo>
                    <a:pt x="53" y="32"/>
                  </a:lnTo>
                  <a:lnTo>
                    <a:pt x="49" y="32"/>
                  </a:lnTo>
                  <a:lnTo>
                    <a:pt x="49" y="28"/>
                  </a:lnTo>
                  <a:lnTo>
                    <a:pt x="44" y="28"/>
                  </a:lnTo>
                  <a:lnTo>
                    <a:pt x="44" y="25"/>
                  </a:lnTo>
                  <a:lnTo>
                    <a:pt x="39" y="25"/>
                  </a:lnTo>
                  <a:lnTo>
                    <a:pt x="39" y="22"/>
                  </a:lnTo>
                  <a:lnTo>
                    <a:pt x="35" y="22"/>
                  </a:lnTo>
                  <a:lnTo>
                    <a:pt x="35" y="20"/>
                  </a:lnTo>
                  <a:lnTo>
                    <a:pt x="31" y="20"/>
                  </a:lnTo>
                  <a:lnTo>
                    <a:pt x="31" y="17"/>
                  </a:lnTo>
                  <a:lnTo>
                    <a:pt x="27" y="17"/>
                  </a:lnTo>
                  <a:lnTo>
                    <a:pt x="27" y="13"/>
                  </a:lnTo>
                  <a:lnTo>
                    <a:pt x="23" y="13"/>
                  </a:lnTo>
                  <a:lnTo>
                    <a:pt x="23" y="11"/>
                  </a:lnTo>
                  <a:lnTo>
                    <a:pt x="19" y="11"/>
                  </a:lnTo>
                  <a:lnTo>
                    <a:pt x="19" y="7"/>
                  </a:lnTo>
                  <a:lnTo>
                    <a:pt x="16" y="7"/>
                  </a:lnTo>
                  <a:lnTo>
                    <a:pt x="16" y="5"/>
                  </a:lnTo>
                  <a:lnTo>
                    <a:pt x="12" y="5"/>
                  </a:lnTo>
                  <a:lnTo>
                    <a:pt x="12" y="2"/>
                  </a:lnTo>
                  <a:lnTo>
                    <a:pt x="9" y="2"/>
                  </a:lnTo>
                  <a:lnTo>
                    <a:pt x="9" y="0"/>
                  </a:lnTo>
                  <a:lnTo>
                    <a:pt x="0" y="0"/>
                  </a:lnTo>
                </a:path>
              </a:pathLst>
            </a:cu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931" name="Group 930"/>
          <p:cNvGrpSpPr/>
          <p:nvPr/>
        </p:nvGrpSpPr>
        <p:grpSpPr>
          <a:xfrm>
            <a:off x="5834901" y="2760332"/>
            <a:ext cx="249889" cy="407871"/>
            <a:chOff x="1860955" y="2748267"/>
            <a:chExt cx="249889" cy="407871"/>
          </a:xfrm>
        </p:grpSpPr>
        <p:cxnSp>
          <p:nvCxnSpPr>
            <p:cNvPr id="932" name="Straight Connector 931"/>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0" name="Group 939"/>
          <p:cNvGrpSpPr/>
          <p:nvPr/>
        </p:nvGrpSpPr>
        <p:grpSpPr>
          <a:xfrm>
            <a:off x="5834901" y="5170594"/>
            <a:ext cx="249889" cy="407871"/>
            <a:chOff x="1860955" y="2748267"/>
            <a:chExt cx="249889" cy="407871"/>
          </a:xfrm>
        </p:grpSpPr>
        <p:cxnSp>
          <p:nvCxnSpPr>
            <p:cNvPr id="941" name="Straight Connector 940"/>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9" name="Group 281"/>
          <p:cNvGrpSpPr>
            <a:grpSpLocks/>
          </p:cNvGrpSpPr>
          <p:nvPr/>
        </p:nvGrpSpPr>
        <p:grpSpPr bwMode="auto">
          <a:xfrm>
            <a:off x="1617662" y="4086529"/>
            <a:ext cx="3162156" cy="1080000"/>
            <a:chOff x="2094" y="1882"/>
            <a:chExt cx="1566" cy="552"/>
          </a:xfrm>
        </p:grpSpPr>
        <p:sp>
          <p:nvSpPr>
            <p:cNvPr id="950" name="Line 282"/>
            <p:cNvSpPr>
              <a:spLocks noChangeShapeType="1"/>
            </p:cNvSpPr>
            <p:nvPr/>
          </p:nvSpPr>
          <p:spPr bwMode="auto">
            <a:xfrm>
              <a:off x="3378" y="238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1" name="Line 283"/>
            <p:cNvSpPr>
              <a:spLocks noChangeShapeType="1"/>
            </p:cNvSpPr>
            <p:nvPr/>
          </p:nvSpPr>
          <p:spPr bwMode="auto">
            <a:xfrm>
              <a:off x="325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2" name="Line 284"/>
            <p:cNvSpPr>
              <a:spLocks noChangeShapeType="1"/>
            </p:cNvSpPr>
            <p:nvPr/>
          </p:nvSpPr>
          <p:spPr bwMode="auto">
            <a:xfrm>
              <a:off x="2598" y="226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3" name="Line 285"/>
            <p:cNvSpPr>
              <a:spLocks noChangeShapeType="1"/>
            </p:cNvSpPr>
            <p:nvPr/>
          </p:nvSpPr>
          <p:spPr bwMode="auto">
            <a:xfrm>
              <a:off x="312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4" name="Line 286"/>
            <p:cNvSpPr>
              <a:spLocks noChangeShapeType="1"/>
            </p:cNvSpPr>
            <p:nvPr/>
          </p:nvSpPr>
          <p:spPr bwMode="auto">
            <a:xfrm>
              <a:off x="308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5" name="Line 287"/>
            <p:cNvSpPr>
              <a:spLocks noChangeShapeType="1"/>
            </p:cNvSpPr>
            <p:nvPr/>
          </p:nvSpPr>
          <p:spPr bwMode="auto">
            <a:xfrm>
              <a:off x="310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6" name="Line 288"/>
            <p:cNvSpPr>
              <a:spLocks noChangeShapeType="1"/>
            </p:cNvSpPr>
            <p:nvPr/>
          </p:nvSpPr>
          <p:spPr bwMode="auto">
            <a:xfrm>
              <a:off x="2922"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7" name="Line 289"/>
            <p:cNvSpPr>
              <a:spLocks noChangeShapeType="1"/>
            </p:cNvSpPr>
            <p:nvPr/>
          </p:nvSpPr>
          <p:spPr bwMode="auto">
            <a:xfrm>
              <a:off x="356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8" name="Line 290"/>
            <p:cNvSpPr>
              <a:spLocks noChangeShapeType="1"/>
            </p:cNvSpPr>
            <p:nvPr/>
          </p:nvSpPr>
          <p:spPr bwMode="auto">
            <a:xfrm>
              <a:off x="291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9" name="Line 291"/>
            <p:cNvSpPr>
              <a:spLocks noChangeShapeType="1"/>
            </p:cNvSpPr>
            <p:nvPr/>
          </p:nvSpPr>
          <p:spPr bwMode="auto">
            <a:xfrm>
              <a:off x="2976"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0" name="Line 292"/>
            <p:cNvSpPr>
              <a:spLocks noChangeShapeType="1"/>
            </p:cNvSpPr>
            <p:nvPr/>
          </p:nvSpPr>
          <p:spPr bwMode="auto">
            <a:xfrm>
              <a:off x="320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1" name="Line 293"/>
            <p:cNvSpPr>
              <a:spLocks noChangeShapeType="1"/>
            </p:cNvSpPr>
            <p:nvPr/>
          </p:nvSpPr>
          <p:spPr bwMode="auto">
            <a:xfrm>
              <a:off x="318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2" name="Line 294"/>
            <p:cNvSpPr>
              <a:spLocks noChangeShapeType="1"/>
            </p:cNvSpPr>
            <p:nvPr/>
          </p:nvSpPr>
          <p:spPr bwMode="auto">
            <a:xfrm>
              <a:off x="2766"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3" name="Line 295"/>
            <p:cNvSpPr>
              <a:spLocks noChangeShapeType="1"/>
            </p:cNvSpPr>
            <p:nvPr/>
          </p:nvSpPr>
          <p:spPr bwMode="auto">
            <a:xfrm>
              <a:off x="2352" y="211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4" name="Line 296"/>
            <p:cNvSpPr>
              <a:spLocks noChangeShapeType="1"/>
            </p:cNvSpPr>
            <p:nvPr/>
          </p:nvSpPr>
          <p:spPr bwMode="auto">
            <a:xfrm>
              <a:off x="323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5" name="Line 297"/>
            <p:cNvSpPr>
              <a:spLocks noChangeShapeType="1"/>
            </p:cNvSpPr>
            <p:nvPr/>
          </p:nvSpPr>
          <p:spPr bwMode="auto">
            <a:xfrm>
              <a:off x="2748"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6" name="Line 298"/>
            <p:cNvSpPr>
              <a:spLocks noChangeShapeType="1"/>
            </p:cNvSpPr>
            <p:nvPr/>
          </p:nvSpPr>
          <p:spPr bwMode="auto">
            <a:xfrm>
              <a:off x="2784"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7" name="Line 299"/>
            <p:cNvSpPr>
              <a:spLocks noChangeShapeType="1"/>
            </p:cNvSpPr>
            <p:nvPr/>
          </p:nvSpPr>
          <p:spPr bwMode="auto">
            <a:xfrm>
              <a:off x="2496" y="221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8" name="Line 300"/>
            <p:cNvSpPr>
              <a:spLocks noChangeShapeType="1"/>
            </p:cNvSpPr>
            <p:nvPr/>
          </p:nvSpPr>
          <p:spPr bwMode="auto">
            <a:xfrm>
              <a:off x="294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9" name="Line 301"/>
            <p:cNvSpPr>
              <a:spLocks noChangeShapeType="1"/>
            </p:cNvSpPr>
            <p:nvPr/>
          </p:nvSpPr>
          <p:spPr bwMode="auto">
            <a:xfrm>
              <a:off x="3414" y="239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0" name="Line 302"/>
            <p:cNvSpPr>
              <a:spLocks noChangeShapeType="1"/>
            </p:cNvSpPr>
            <p:nvPr/>
          </p:nvSpPr>
          <p:spPr bwMode="auto">
            <a:xfrm>
              <a:off x="2520" y="221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1" name="Line 303"/>
            <p:cNvSpPr>
              <a:spLocks noChangeShapeType="1"/>
            </p:cNvSpPr>
            <p:nvPr/>
          </p:nvSpPr>
          <p:spPr bwMode="auto">
            <a:xfrm>
              <a:off x="346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2" name="Line 304"/>
            <p:cNvSpPr>
              <a:spLocks noChangeShapeType="1"/>
            </p:cNvSpPr>
            <p:nvPr/>
          </p:nvSpPr>
          <p:spPr bwMode="auto">
            <a:xfrm>
              <a:off x="3480"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3" name="Line 305"/>
            <p:cNvSpPr>
              <a:spLocks noChangeShapeType="1"/>
            </p:cNvSpPr>
            <p:nvPr/>
          </p:nvSpPr>
          <p:spPr bwMode="auto">
            <a:xfrm>
              <a:off x="3498"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4" name="Line 306"/>
            <p:cNvSpPr>
              <a:spLocks noChangeShapeType="1"/>
            </p:cNvSpPr>
            <p:nvPr/>
          </p:nvSpPr>
          <p:spPr bwMode="auto">
            <a:xfrm>
              <a:off x="363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5" name="Line 307"/>
            <p:cNvSpPr>
              <a:spLocks noChangeShapeType="1"/>
            </p:cNvSpPr>
            <p:nvPr/>
          </p:nvSpPr>
          <p:spPr bwMode="auto">
            <a:xfrm>
              <a:off x="357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6" name="Line 308"/>
            <p:cNvSpPr>
              <a:spLocks noChangeShapeType="1"/>
            </p:cNvSpPr>
            <p:nvPr/>
          </p:nvSpPr>
          <p:spPr bwMode="auto">
            <a:xfrm>
              <a:off x="350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7" name="Line 309"/>
            <p:cNvSpPr>
              <a:spLocks noChangeShapeType="1"/>
            </p:cNvSpPr>
            <p:nvPr/>
          </p:nvSpPr>
          <p:spPr bwMode="auto">
            <a:xfrm>
              <a:off x="315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8" name="Line 310"/>
            <p:cNvSpPr>
              <a:spLocks noChangeShapeType="1"/>
            </p:cNvSpPr>
            <p:nvPr/>
          </p:nvSpPr>
          <p:spPr bwMode="auto">
            <a:xfrm>
              <a:off x="316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9" name="Line 311"/>
            <p:cNvSpPr>
              <a:spLocks noChangeShapeType="1"/>
            </p:cNvSpPr>
            <p:nvPr/>
          </p:nvSpPr>
          <p:spPr bwMode="auto">
            <a:xfrm>
              <a:off x="2958"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0" name="Line 312"/>
            <p:cNvSpPr>
              <a:spLocks noChangeShapeType="1"/>
            </p:cNvSpPr>
            <p:nvPr/>
          </p:nvSpPr>
          <p:spPr bwMode="auto">
            <a:xfrm>
              <a:off x="2094" y="188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1" name="Line 313"/>
            <p:cNvSpPr>
              <a:spLocks noChangeShapeType="1"/>
            </p:cNvSpPr>
            <p:nvPr/>
          </p:nvSpPr>
          <p:spPr bwMode="auto">
            <a:xfrm>
              <a:off x="2238" y="202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2" name="Line 314"/>
            <p:cNvSpPr>
              <a:spLocks noChangeShapeType="1"/>
            </p:cNvSpPr>
            <p:nvPr/>
          </p:nvSpPr>
          <p:spPr bwMode="auto">
            <a:xfrm>
              <a:off x="2142" y="192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3" name="Line 315"/>
            <p:cNvSpPr>
              <a:spLocks noChangeShapeType="1"/>
            </p:cNvSpPr>
            <p:nvPr/>
          </p:nvSpPr>
          <p:spPr bwMode="auto">
            <a:xfrm>
              <a:off x="355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4" name="Line 316"/>
            <p:cNvSpPr>
              <a:spLocks noChangeShapeType="1"/>
            </p:cNvSpPr>
            <p:nvPr/>
          </p:nvSpPr>
          <p:spPr bwMode="auto">
            <a:xfrm>
              <a:off x="353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5" name="Line 317"/>
            <p:cNvSpPr>
              <a:spLocks noChangeShapeType="1"/>
            </p:cNvSpPr>
            <p:nvPr/>
          </p:nvSpPr>
          <p:spPr bwMode="auto">
            <a:xfrm>
              <a:off x="2886" y="233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6" name="Line 318"/>
            <p:cNvSpPr>
              <a:spLocks noChangeShapeType="1"/>
            </p:cNvSpPr>
            <p:nvPr/>
          </p:nvSpPr>
          <p:spPr bwMode="auto">
            <a:xfrm>
              <a:off x="2742"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7" name="Line 319"/>
            <p:cNvSpPr>
              <a:spLocks noChangeShapeType="1"/>
            </p:cNvSpPr>
            <p:nvPr/>
          </p:nvSpPr>
          <p:spPr bwMode="auto">
            <a:xfrm>
              <a:off x="313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8" name="Line 320"/>
            <p:cNvSpPr>
              <a:spLocks noChangeShapeType="1"/>
            </p:cNvSpPr>
            <p:nvPr/>
          </p:nvSpPr>
          <p:spPr bwMode="auto">
            <a:xfrm>
              <a:off x="2796"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9" name="Line 321"/>
            <p:cNvSpPr>
              <a:spLocks noChangeShapeType="1"/>
            </p:cNvSpPr>
            <p:nvPr/>
          </p:nvSpPr>
          <p:spPr bwMode="auto">
            <a:xfrm>
              <a:off x="344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0" name="Line 322"/>
            <p:cNvSpPr>
              <a:spLocks noChangeShapeType="1"/>
            </p:cNvSpPr>
            <p:nvPr/>
          </p:nvSpPr>
          <p:spPr bwMode="auto">
            <a:xfrm>
              <a:off x="2532" y="223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1" name="Line 323"/>
            <p:cNvSpPr>
              <a:spLocks noChangeShapeType="1"/>
            </p:cNvSpPr>
            <p:nvPr/>
          </p:nvSpPr>
          <p:spPr bwMode="auto">
            <a:xfrm>
              <a:off x="2550" y="224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2" name="Line 324"/>
            <p:cNvSpPr>
              <a:spLocks noChangeShapeType="1"/>
            </p:cNvSpPr>
            <p:nvPr/>
          </p:nvSpPr>
          <p:spPr bwMode="auto">
            <a:xfrm>
              <a:off x="2712" y="229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3" name="Line 325"/>
            <p:cNvSpPr>
              <a:spLocks noChangeShapeType="1"/>
            </p:cNvSpPr>
            <p:nvPr/>
          </p:nvSpPr>
          <p:spPr bwMode="auto">
            <a:xfrm>
              <a:off x="327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4" name="Line 326"/>
            <p:cNvSpPr>
              <a:spLocks noChangeShapeType="1"/>
            </p:cNvSpPr>
            <p:nvPr/>
          </p:nvSpPr>
          <p:spPr bwMode="auto">
            <a:xfrm>
              <a:off x="328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5" name="Line 327"/>
            <p:cNvSpPr>
              <a:spLocks noChangeShapeType="1"/>
            </p:cNvSpPr>
            <p:nvPr/>
          </p:nvSpPr>
          <p:spPr bwMode="auto">
            <a:xfrm>
              <a:off x="330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6" name="Line 328"/>
            <p:cNvSpPr>
              <a:spLocks noChangeShapeType="1"/>
            </p:cNvSpPr>
            <p:nvPr/>
          </p:nvSpPr>
          <p:spPr bwMode="auto">
            <a:xfrm>
              <a:off x="331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7" name="Line 329"/>
            <p:cNvSpPr>
              <a:spLocks noChangeShapeType="1"/>
            </p:cNvSpPr>
            <p:nvPr/>
          </p:nvSpPr>
          <p:spPr bwMode="auto">
            <a:xfrm>
              <a:off x="332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8" name="Line 330"/>
            <p:cNvSpPr>
              <a:spLocks noChangeShapeType="1"/>
            </p:cNvSpPr>
            <p:nvPr/>
          </p:nvSpPr>
          <p:spPr bwMode="auto">
            <a:xfrm>
              <a:off x="333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9" name="Line 331"/>
            <p:cNvSpPr>
              <a:spLocks noChangeShapeType="1"/>
            </p:cNvSpPr>
            <p:nvPr/>
          </p:nvSpPr>
          <p:spPr bwMode="auto">
            <a:xfrm>
              <a:off x="335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0" name="Line 332"/>
            <p:cNvSpPr>
              <a:spLocks noChangeShapeType="1"/>
            </p:cNvSpPr>
            <p:nvPr/>
          </p:nvSpPr>
          <p:spPr bwMode="auto">
            <a:xfrm>
              <a:off x="336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1" name="Line 333"/>
            <p:cNvSpPr>
              <a:spLocks noChangeShapeType="1"/>
            </p:cNvSpPr>
            <p:nvPr/>
          </p:nvSpPr>
          <p:spPr bwMode="auto">
            <a:xfrm>
              <a:off x="3018"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2" name="Line 334"/>
            <p:cNvSpPr>
              <a:spLocks noChangeShapeType="1"/>
            </p:cNvSpPr>
            <p:nvPr/>
          </p:nvSpPr>
          <p:spPr bwMode="auto">
            <a:xfrm>
              <a:off x="303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3" name="Line 335"/>
            <p:cNvSpPr>
              <a:spLocks noChangeShapeType="1"/>
            </p:cNvSpPr>
            <p:nvPr/>
          </p:nvSpPr>
          <p:spPr bwMode="auto">
            <a:xfrm>
              <a:off x="3042"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4" name="Line 336"/>
            <p:cNvSpPr>
              <a:spLocks noChangeShapeType="1"/>
            </p:cNvSpPr>
            <p:nvPr/>
          </p:nvSpPr>
          <p:spPr bwMode="auto">
            <a:xfrm>
              <a:off x="306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5" name="Line 337"/>
            <p:cNvSpPr>
              <a:spLocks noChangeShapeType="1"/>
            </p:cNvSpPr>
            <p:nvPr/>
          </p:nvSpPr>
          <p:spPr bwMode="auto">
            <a:xfrm>
              <a:off x="2466" y="220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6" name="Line 338"/>
            <p:cNvSpPr>
              <a:spLocks noChangeShapeType="1"/>
            </p:cNvSpPr>
            <p:nvPr/>
          </p:nvSpPr>
          <p:spPr bwMode="auto">
            <a:xfrm>
              <a:off x="2544" y="223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7" name="Line 339"/>
            <p:cNvSpPr>
              <a:spLocks noChangeShapeType="1"/>
            </p:cNvSpPr>
            <p:nvPr/>
          </p:nvSpPr>
          <p:spPr bwMode="auto">
            <a:xfrm>
              <a:off x="322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8" name="Freeform 340"/>
            <p:cNvSpPr>
              <a:spLocks/>
            </p:cNvSpPr>
            <p:nvPr/>
          </p:nvSpPr>
          <p:spPr bwMode="auto">
            <a:xfrm>
              <a:off x="2094" y="1894"/>
              <a:ext cx="1566" cy="522"/>
            </a:xfrm>
            <a:custGeom>
              <a:avLst/>
              <a:gdLst>
                <a:gd name="T0" fmla="*/ 223 w 261"/>
                <a:gd name="T1" fmla="*/ 87 h 87"/>
                <a:gd name="T2" fmla="*/ 217 w 261"/>
                <a:gd name="T3" fmla="*/ 85 h 87"/>
                <a:gd name="T4" fmla="*/ 212 w 261"/>
                <a:gd name="T5" fmla="*/ 84 h 87"/>
                <a:gd name="T6" fmla="*/ 162 w 261"/>
                <a:gd name="T7" fmla="*/ 83 h 87"/>
                <a:gd name="T8" fmla="*/ 151 w 261"/>
                <a:gd name="T9" fmla="*/ 82 h 87"/>
                <a:gd name="T10" fmla="*/ 149 w 261"/>
                <a:gd name="T11" fmla="*/ 80 h 87"/>
                <a:gd name="T12" fmla="*/ 135 w 261"/>
                <a:gd name="T13" fmla="*/ 78 h 87"/>
                <a:gd name="T14" fmla="*/ 131 w 261"/>
                <a:gd name="T15" fmla="*/ 77 h 87"/>
                <a:gd name="T16" fmla="*/ 126 w 261"/>
                <a:gd name="T17" fmla="*/ 76 h 87"/>
                <a:gd name="T18" fmla="*/ 119 w 261"/>
                <a:gd name="T19" fmla="*/ 75 h 87"/>
                <a:gd name="T20" fmla="*/ 113 w 261"/>
                <a:gd name="T21" fmla="*/ 74 h 87"/>
                <a:gd name="T22" fmla="*/ 107 w 261"/>
                <a:gd name="T23" fmla="*/ 73 h 87"/>
                <a:gd name="T24" fmla="*/ 104 w 261"/>
                <a:gd name="T25" fmla="*/ 71 h 87"/>
                <a:gd name="T26" fmla="*/ 101 w 261"/>
                <a:gd name="T27" fmla="*/ 70 h 87"/>
                <a:gd name="T28" fmla="*/ 99 w 261"/>
                <a:gd name="T29" fmla="*/ 68 h 87"/>
                <a:gd name="T30" fmla="*/ 85 w 261"/>
                <a:gd name="T31" fmla="*/ 65 h 87"/>
                <a:gd name="T32" fmla="*/ 82 w 261"/>
                <a:gd name="T33" fmla="*/ 64 h 87"/>
                <a:gd name="T34" fmla="*/ 81 w 261"/>
                <a:gd name="T35" fmla="*/ 63 h 87"/>
                <a:gd name="T36" fmla="*/ 77 w 261"/>
                <a:gd name="T37" fmla="*/ 61 h 87"/>
                <a:gd name="T38" fmla="*/ 71 w 261"/>
                <a:gd name="T39" fmla="*/ 60 h 87"/>
                <a:gd name="T40" fmla="*/ 68 w 261"/>
                <a:gd name="T41" fmla="*/ 57 h 87"/>
                <a:gd name="T42" fmla="*/ 64 w 261"/>
                <a:gd name="T43" fmla="*/ 55 h 87"/>
                <a:gd name="T44" fmla="*/ 61 w 261"/>
                <a:gd name="T45" fmla="*/ 54 h 87"/>
                <a:gd name="T46" fmla="*/ 59 w 261"/>
                <a:gd name="T47" fmla="*/ 53 h 87"/>
                <a:gd name="T48" fmla="*/ 56 w 261"/>
                <a:gd name="T49" fmla="*/ 52 h 87"/>
                <a:gd name="T50" fmla="*/ 52 w 261"/>
                <a:gd name="T51" fmla="*/ 50 h 87"/>
                <a:gd name="T52" fmla="*/ 50 w 261"/>
                <a:gd name="T53" fmla="*/ 48 h 87"/>
                <a:gd name="T54" fmla="*/ 47 w 261"/>
                <a:gd name="T55" fmla="*/ 46 h 87"/>
                <a:gd name="T56" fmla="*/ 45 w 261"/>
                <a:gd name="T57" fmla="*/ 43 h 87"/>
                <a:gd name="T58" fmla="*/ 44 w 261"/>
                <a:gd name="T59" fmla="*/ 42 h 87"/>
                <a:gd name="T60" fmla="*/ 42 w 261"/>
                <a:gd name="T61" fmla="*/ 40 h 87"/>
                <a:gd name="T62" fmla="*/ 40 w 261"/>
                <a:gd name="T63" fmla="*/ 38 h 87"/>
                <a:gd name="T64" fmla="*/ 37 w 261"/>
                <a:gd name="T65" fmla="*/ 35 h 87"/>
                <a:gd name="T66" fmla="*/ 35 w 261"/>
                <a:gd name="T67" fmla="*/ 33 h 87"/>
                <a:gd name="T68" fmla="*/ 34 w 261"/>
                <a:gd name="T69" fmla="*/ 32 h 87"/>
                <a:gd name="T70" fmla="*/ 31 w 261"/>
                <a:gd name="T71" fmla="*/ 30 h 87"/>
                <a:gd name="T72" fmla="*/ 27 w 261"/>
                <a:gd name="T73" fmla="*/ 27 h 87"/>
                <a:gd name="T74" fmla="*/ 23 w 261"/>
                <a:gd name="T75" fmla="*/ 25 h 87"/>
                <a:gd name="T76" fmla="*/ 22 w 261"/>
                <a:gd name="T77" fmla="*/ 19 h 87"/>
                <a:gd name="T78" fmla="*/ 20 w 261"/>
                <a:gd name="T79" fmla="*/ 17 h 87"/>
                <a:gd name="T80" fmla="*/ 18 w 261"/>
                <a:gd name="T81" fmla="*/ 15 h 87"/>
                <a:gd name="T82" fmla="*/ 16 w 261"/>
                <a:gd name="T83" fmla="*/ 13 h 87"/>
                <a:gd name="T84" fmla="*/ 12 w 261"/>
                <a:gd name="T85" fmla="*/ 9 h 87"/>
                <a:gd name="T86" fmla="*/ 8 w 261"/>
                <a:gd name="T87" fmla="*/ 8 h 87"/>
                <a:gd name="T88" fmla="*/ 7 w 261"/>
                <a:gd name="T89" fmla="*/ 6 h 87"/>
                <a:gd name="T90" fmla="*/ 5 w 261"/>
                <a:gd name="T91" fmla="*/ 5 h 87"/>
                <a:gd name="T92" fmla="*/ 3 w 261"/>
                <a:gd name="T93" fmla="*/ 4 h 87"/>
                <a:gd name="T94" fmla="*/ 3 w 261"/>
                <a:gd name="T9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 h="87">
                  <a:moveTo>
                    <a:pt x="261" y="87"/>
                  </a:moveTo>
                  <a:lnTo>
                    <a:pt x="223" y="87"/>
                  </a:lnTo>
                  <a:lnTo>
                    <a:pt x="223" y="85"/>
                  </a:lnTo>
                  <a:lnTo>
                    <a:pt x="217" y="85"/>
                  </a:lnTo>
                  <a:lnTo>
                    <a:pt x="217" y="84"/>
                  </a:lnTo>
                  <a:lnTo>
                    <a:pt x="212" y="84"/>
                  </a:lnTo>
                  <a:lnTo>
                    <a:pt x="212" y="83"/>
                  </a:lnTo>
                  <a:lnTo>
                    <a:pt x="162" y="83"/>
                  </a:lnTo>
                  <a:lnTo>
                    <a:pt x="162" y="82"/>
                  </a:lnTo>
                  <a:lnTo>
                    <a:pt x="151" y="82"/>
                  </a:lnTo>
                  <a:lnTo>
                    <a:pt x="151" y="80"/>
                  </a:lnTo>
                  <a:lnTo>
                    <a:pt x="149" y="80"/>
                  </a:lnTo>
                  <a:lnTo>
                    <a:pt x="149" y="78"/>
                  </a:lnTo>
                  <a:lnTo>
                    <a:pt x="135" y="78"/>
                  </a:lnTo>
                  <a:lnTo>
                    <a:pt x="135" y="77"/>
                  </a:lnTo>
                  <a:lnTo>
                    <a:pt x="131" y="77"/>
                  </a:lnTo>
                  <a:lnTo>
                    <a:pt x="131" y="76"/>
                  </a:lnTo>
                  <a:lnTo>
                    <a:pt x="126" y="76"/>
                  </a:lnTo>
                  <a:lnTo>
                    <a:pt x="126" y="75"/>
                  </a:lnTo>
                  <a:lnTo>
                    <a:pt x="119" y="75"/>
                  </a:lnTo>
                  <a:lnTo>
                    <a:pt x="119" y="74"/>
                  </a:lnTo>
                  <a:lnTo>
                    <a:pt x="113" y="74"/>
                  </a:lnTo>
                  <a:lnTo>
                    <a:pt x="113" y="73"/>
                  </a:lnTo>
                  <a:lnTo>
                    <a:pt x="107" y="73"/>
                  </a:lnTo>
                  <a:lnTo>
                    <a:pt x="107" y="71"/>
                  </a:lnTo>
                  <a:lnTo>
                    <a:pt x="104" y="71"/>
                  </a:lnTo>
                  <a:lnTo>
                    <a:pt x="104" y="70"/>
                  </a:lnTo>
                  <a:lnTo>
                    <a:pt x="101" y="70"/>
                  </a:lnTo>
                  <a:lnTo>
                    <a:pt x="101" y="68"/>
                  </a:lnTo>
                  <a:lnTo>
                    <a:pt x="99" y="68"/>
                  </a:lnTo>
                  <a:lnTo>
                    <a:pt x="99" y="65"/>
                  </a:lnTo>
                  <a:lnTo>
                    <a:pt x="85" y="65"/>
                  </a:lnTo>
                  <a:lnTo>
                    <a:pt x="85" y="64"/>
                  </a:lnTo>
                  <a:lnTo>
                    <a:pt x="82" y="64"/>
                  </a:lnTo>
                  <a:lnTo>
                    <a:pt x="82" y="63"/>
                  </a:lnTo>
                  <a:lnTo>
                    <a:pt x="81" y="63"/>
                  </a:lnTo>
                  <a:lnTo>
                    <a:pt x="81" y="61"/>
                  </a:lnTo>
                  <a:lnTo>
                    <a:pt x="77" y="61"/>
                  </a:lnTo>
                  <a:lnTo>
                    <a:pt x="77" y="60"/>
                  </a:lnTo>
                  <a:lnTo>
                    <a:pt x="71" y="60"/>
                  </a:lnTo>
                  <a:lnTo>
                    <a:pt x="71" y="57"/>
                  </a:lnTo>
                  <a:lnTo>
                    <a:pt x="68" y="57"/>
                  </a:lnTo>
                  <a:lnTo>
                    <a:pt x="68" y="55"/>
                  </a:lnTo>
                  <a:lnTo>
                    <a:pt x="64" y="55"/>
                  </a:lnTo>
                  <a:lnTo>
                    <a:pt x="64" y="54"/>
                  </a:lnTo>
                  <a:lnTo>
                    <a:pt x="61" y="54"/>
                  </a:lnTo>
                  <a:lnTo>
                    <a:pt x="61" y="53"/>
                  </a:lnTo>
                  <a:lnTo>
                    <a:pt x="59" y="53"/>
                  </a:lnTo>
                  <a:lnTo>
                    <a:pt x="59" y="52"/>
                  </a:lnTo>
                  <a:lnTo>
                    <a:pt x="56" y="52"/>
                  </a:lnTo>
                  <a:lnTo>
                    <a:pt x="56" y="50"/>
                  </a:lnTo>
                  <a:lnTo>
                    <a:pt x="52" y="50"/>
                  </a:lnTo>
                  <a:lnTo>
                    <a:pt x="52" y="48"/>
                  </a:lnTo>
                  <a:lnTo>
                    <a:pt x="50" y="48"/>
                  </a:lnTo>
                  <a:lnTo>
                    <a:pt x="50" y="46"/>
                  </a:lnTo>
                  <a:lnTo>
                    <a:pt x="47" y="46"/>
                  </a:lnTo>
                  <a:lnTo>
                    <a:pt x="47" y="43"/>
                  </a:lnTo>
                  <a:lnTo>
                    <a:pt x="45" y="43"/>
                  </a:lnTo>
                  <a:lnTo>
                    <a:pt x="45" y="42"/>
                  </a:lnTo>
                  <a:lnTo>
                    <a:pt x="44" y="42"/>
                  </a:lnTo>
                  <a:lnTo>
                    <a:pt x="44" y="40"/>
                  </a:lnTo>
                  <a:lnTo>
                    <a:pt x="42" y="40"/>
                  </a:lnTo>
                  <a:lnTo>
                    <a:pt x="42" y="38"/>
                  </a:lnTo>
                  <a:lnTo>
                    <a:pt x="40" y="38"/>
                  </a:lnTo>
                  <a:lnTo>
                    <a:pt x="40" y="35"/>
                  </a:lnTo>
                  <a:lnTo>
                    <a:pt x="37" y="35"/>
                  </a:lnTo>
                  <a:lnTo>
                    <a:pt x="37" y="33"/>
                  </a:lnTo>
                  <a:lnTo>
                    <a:pt x="35" y="33"/>
                  </a:lnTo>
                  <a:lnTo>
                    <a:pt x="35" y="32"/>
                  </a:lnTo>
                  <a:lnTo>
                    <a:pt x="34" y="32"/>
                  </a:lnTo>
                  <a:lnTo>
                    <a:pt x="34" y="30"/>
                  </a:lnTo>
                  <a:lnTo>
                    <a:pt x="31" y="30"/>
                  </a:lnTo>
                  <a:lnTo>
                    <a:pt x="31" y="27"/>
                  </a:lnTo>
                  <a:lnTo>
                    <a:pt x="27" y="27"/>
                  </a:lnTo>
                  <a:lnTo>
                    <a:pt x="27" y="25"/>
                  </a:lnTo>
                  <a:lnTo>
                    <a:pt x="23" y="25"/>
                  </a:lnTo>
                  <a:lnTo>
                    <a:pt x="23" y="19"/>
                  </a:lnTo>
                  <a:lnTo>
                    <a:pt x="22" y="19"/>
                  </a:lnTo>
                  <a:lnTo>
                    <a:pt x="22" y="17"/>
                  </a:lnTo>
                  <a:lnTo>
                    <a:pt x="20" y="17"/>
                  </a:lnTo>
                  <a:lnTo>
                    <a:pt x="20" y="15"/>
                  </a:lnTo>
                  <a:lnTo>
                    <a:pt x="18" y="15"/>
                  </a:lnTo>
                  <a:lnTo>
                    <a:pt x="18" y="13"/>
                  </a:lnTo>
                  <a:lnTo>
                    <a:pt x="16" y="13"/>
                  </a:lnTo>
                  <a:lnTo>
                    <a:pt x="16" y="9"/>
                  </a:lnTo>
                  <a:lnTo>
                    <a:pt x="12" y="9"/>
                  </a:lnTo>
                  <a:lnTo>
                    <a:pt x="12" y="8"/>
                  </a:lnTo>
                  <a:lnTo>
                    <a:pt x="8" y="8"/>
                  </a:lnTo>
                  <a:lnTo>
                    <a:pt x="8" y="6"/>
                  </a:lnTo>
                  <a:lnTo>
                    <a:pt x="7" y="6"/>
                  </a:lnTo>
                  <a:lnTo>
                    <a:pt x="7" y="5"/>
                  </a:lnTo>
                  <a:lnTo>
                    <a:pt x="5" y="5"/>
                  </a:lnTo>
                  <a:lnTo>
                    <a:pt x="5" y="4"/>
                  </a:lnTo>
                  <a:lnTo>
                    <a:pt x="3" y="4"/>
                  </a:lnTo>
                  <a:lnTo>
                    <a:pt x="3" y="2"/>
                  </a:lnTo>
                  <a:lnTo>
                    <a:pt x="3"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009" name="Group 1008"/>
          <p:cNvGrpSpPr/>
          <p:nvPr/>
        </p:nvGrpSpPr>
        <p:grpSpPr>
          <a:xfrm>
            <a:off x="1860955" y="5164350"/>
            <a:ext cx="249889" cy="407871"/>
            <a:chOff x="1860955" y="2748267"/>
            <a:chExt cx="249889" cy="407871"/>
          </a:xfrm>
        </p:grpSpPr>
        <p:cxnSp>
          <p:nvCxnSpPr>
            <p:cNvPr id="1010" name="Straight Connector 1009"/>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8" name="Group 341"/>
          <p:cNvGrpSpPr>
            <a:grpSpLocks/>
          </p:cNvGrpSpPr>
          <p:nvPr/>
        </p:nvGrpSpPr>
        <p:grpSpPr bwMode="auto">
          <a:xfrm>
            <a:off x="5601656" y="4014812"/>
            <a:ext cx="3146742" cy="396000"/>
            <a:chOff x="2083" y="2069"/>
            <a:chExt cx="1590" cy="180"/>
          </a:xfrm>
        </p:grpSpPr>
        <p:sp>
          <p:nvSpPr>
            <p:cNvPr id="1019" name="Line 342"/>
            <p:cNvSpPr>
              <a:spLocks noChangeShapeType="1"/>
            </p:cNvSpPr>
            <p:nvPr/>
          </p:nvSpPr>
          <p:spPr bwMode="auto">
            <a:xfrm>
              <a:off x="366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0" name="Line 343"/>
            <p:cNvSpPr>
              <a:spLocks noChangeShapeType="1"/>
            </p:cNvSpPr>
            <p:nvPr/>
          </p:nvSpPr>
          <p:spPr bwMode="auto">
            <a:xfrm>
              <a:off x="278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1" name="Line 344"/>
            <p:cNvSpPr>
              <a:spLocks noChangeShapeType="1"/>
            </p:cNvSpPr>
            <p:nvPr/>
          </p:nvSpPr>
          <p:spPr bwMode="auto">
            <a:xfrm>
              <a:off x="326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2" name="Line 345"/>
            <p:cNvSpPr>
              <a:spLocks noChangeShapeType="1"/>
            </p:cNvSpPr>
            <p:nvPr/>
          </p:nvSpPr>
          <p:spPr bwMode="auto">
            <a:xfrm>
              <a:off x="320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3" name="Line 346"/>
            <p:cNvSpPr>
              <a:spLocks noChangeShapeType="1"/>
            </p:cNvSpPr>
            <p:nvPr/>
          </p:nvSpPr>
          <p:spPr bwMode="auto">
            <a:xfrm>
              <a:off x="3223"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4" name="Line 347"/>
            <p:cNvSpPr>
              <a:spLocks noChangeShapeType="1"/>
            </p:cNvSpPr>
            <p:nvPr/>
          </p:nvSpPr>
          <p:spPr bwMode="auto">
            <a:xfrm>
              <a:off x="294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5" name="Line 348"/>
            <p:cNvSpPr>
              <a:spLocks noChangeShapeType="1"/>
            </p:cNvSpPr>
            <p:nvPr/>
          </p:nvSpPr>
          <p:spPr bwMode="auto">
            <a:xfrm>
              <a:off x="292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6" name="Line 349"/>
            <p:cNvSpPr>
              <a:spLocks noChangeShapeType="1"/>
            </p:cNvSpPr>
            <p:nvPr/>
          </p:nvSpPr>
          <p:spPr bwMode="auto">
            <a:xfrm>
              <a:off x="30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7" name="Line 350"/>
            <p:cNvSpPr>
              <a:spLocks noChangeShapeType="1"/>
            </p:cNvSpPr>
            <p:nvPr/>
          </p:nvSpPr>
          <p:spPr bwMode="auto">
            <a:xfrm>
              <a:off x="340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8" name="Line 351"/>
            <p:cNvSpPr>
              <a:spLocks noChangeShapeType="1"/>
            </p:cNvSpPr>
            <p:nvPr/>
          </p:nvSpPr>
          <p:spPr bwMode="auto">
            <a:xfrm>
              <a:off x="34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9" name="Line 352"/>
            <p:cNvSpPr>
              <a:spLocks noChangeShapeType="1"/>
            </p:cNvSpPr>
            <p:nvPr/>
          </p:nvSpPr>
          <p:spPr bwMode="auto">
            <a:xfrm>
              <a:off x="275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0" name="Line 353"/>
            <p:cNvSpPr>
              <a:spLocks noChangeShapeType="1"/>
            </p:cNvSpPr>
            <p:nvPr/>
          </p:nvSpPr>
          <p:spPr bwMode="auto">
            <a:xfrm>
              <a:off x="36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1" name="Line 354"/>
            <p:cNvSpPr>
              <a:spLocks noChangeShapeType="1"/>
            </p:cNvSpPr>
            <p:nvPr/>
          </p:nvSpPr>
          <p:spPr bwMode="auto">
            <a:xfrm>
              <a:off x="295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2" name="Line 355"/>
            <p:cNvSpPr>
              <a:spLocks noChangeShapeType="1"/>
            </p:cNvSpPr>
            <p:nvPr/>
          </p:nvSpPr>
          <p:spPr bwMode="auto">
            <a:xfrm>
              <a:off x="33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3" name="Line 356"/>
            <p:cNvSpPr>
              <a:spLocks noChangeShapeType="1"/>
            </p:cNvSpPr>
            <p:nvPr/>
          </p:nvSpPr>
          <p:spPr bwMode="auto">
            <a:xfrm>
              <a:off x="33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4" name="Line 357"/>
            <p:cNvSpPr>
              <a:spLocks noChangeShapeType="1"/>
            </p:cNvSpPr>
            <p:nvPr/>
          </p:nvSpPr>
          <p:spPr bwMode="auto">
            <a:xfrm>
              <a:off x="30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5" name="Line 358"/>
            <p:cNvSpPr>
              <a:spLocks noChangeShapeType="1"/>
            </p:cNvSpPr>
            <p:nvPr/>
          </p:nvSpPr>
          <p:spPr bwMode="auto">
            <a:xfrm>
              <a:off x="2089" y="20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6" name="Line 359"/>
            <p:cNvSpPr>
              <a:spLocks noChangeShapeType="1"/>
            </p:cNvSpPr>
            <p:nvPr/>
          </p:nvSpPr>
          <p:spPr bwMode="auto">
            <a:xfrm>
              <a:off x="257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7" name="Line 360"/>
            <p:cNvSpPr>
              <a:spLocks noChangeShapeType="1"/>
            </p:cNvSpPr>
            <p:nvPr/>
          </p:nvSpPr>
          <p:spPr bwMode="auto">
            <a:xfrm>
              <a:off x="2521"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8" name="Line 361"/>
            <p:cNvSpPr>
              <a:spLocks noChangeShapeType="1"/>
            </p:cNvSpPr>
            <p:nvPr/>
          </p:nvSpPr>
          <p:spPr bwMode="auto">
            <a:xfrm>
              <a:off x="291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9" name="Line 362"/>
            <p:cNvSpPr>
              <a:spLocks noChangeShapeType="1"/>
            </p:cNvSpPr>
            <p:nvPr/>
          </p:nvSpPr>
          <p:spPr bwMode="auto">
            <a:xfrm>
              <a:off x="33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0" name="Line 363"/>
            <p:cNvSpPr>
              <a:spLocks noChangeShapeType="1"/>
            </p:cNvSpPr>
            <p:nvPr/>
          </p:nvSpPr>
          <p:spPr bwMode="auto">
            <a:xfrm>
              <a:off x="315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1" name="Line 364"/>
            <p:cNvSpPr>
              <a:spLocks noChangeShapeType="1"/>
            </p:cNvSpPr>
            <p:nvPr/>
          </p:nvSpPr>
          <p:spPr bwMode="auto">
            <a:xfrm>
              <a:off x="316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2" name="Line 365"/>
            <p:cNvSpPr>
              <a:spLocks noChangeShapeType="1"/>
            </p:cNvSpPr>
            <p:nvPr/>
          </p:nvSpPr>
          <p:spPr bwMode="auto">
            <a:xfrm>
              <a:off x="318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3" name="Line 366"/>
            <p:cNvSpPr>
              <a:spLocks noChangeShapeType="1"/>
            </p:cNvSpPr>
            <p:nvPr/>
          </p:nvSpPr>
          <p:spPr bwMode="auto">
            <a:xfrm>
              <a:off x="31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4" name="Line 367"/>
            <p:cNvSpPr>
              <a:spLocks noChangeShapeType="1"/>
            </p:cNvSpPr>
            <p:nvPr/>
          </p:nvSpPr>
          <p:spPr bwMode="auto">
            <a:xfrm>
              <a:off x="339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5" name="Freeform 368"/>
            <p:cNvSpPr>
              <a:spLocks/>
            </p:cNvSpPr>
            <p:nvPr/>
          </p:nvSpPr>
          <p:spPr bwMode="auto">
            <a:xfrm>
              <a:off x="2083" y="2081"/>
              <a:ext cx="1590" cy="150"/>
            </a:xfrm>
            <a:custGeom>
              <a:avLst/>
              <a:gdLst>
                <a:gd name="T0" fmla="*/ 265 w 265"/>
                <a:gd name="T1" fmla="*/ 25 h 25"/>
                <a:gd name="T2" fmla="*/ 136 w 265"/>
                <a:gd name="T3" fmla="*/ 25 h 25"/>
                <a:gd name="T4" fmla="*/ 136 w 265"/>
                <a:gd name="T5" fmla="*/ 20 h 25"/>
                <a:gd name="T6" fmla="*/ 127 w 265"/>
                <a:gd name="T7" fmla="*/ 20 h 25"/>
                <a:gd name="T8" fmla="*/ 127 w 265"/>
                <a:gd name="T9" fmla="*/ 15 h 25"/>
                <a:gd name="T10" fmla="*/ 51 w 265"/>
                <a:gd name="T11" fmla="*/ 15 h 25"/>
                <a:gd name="T12" fmla="*/ 51 w 265"/>
                <a:gd name="T13" fmla="*/ 11 h 25"/>
                <a:gd name="T14" fmla="*/ 40 w 265"/>
                <a:gd name="T15" fmla="*/ 11 h 25"/>
                <a:gd name="T16" fmla="*/ 40 w 265"/>
                <a:gd name="T17" fmla="*/ 6 h 25"/>
                <a:gd name="T18" fmla="*/ 17 w 265"/>
                <a:gd name="T19" fmla="*/ 6 h 25"/>
                <a:gd name="T20" fmla="*/ 17 w 265"/>
                <a:gd name="T21" fmla="*/ 0 h 25"/>
                <a:gd name="T22" fmla="*/ 0 w 265"/>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5">
                  <a:moveTo>
                    <a:pt x="265" y="25"/>
                  </a:moveTo>
                  <a:lnTo>
                    <a:pt x="136" y="25"/>
                  </a:lnTo>
                  <a:lnTo>
                    <a:pt x="136" y="20"/>
                  </a:lnTo>
                  <a:lnTo>
                    <a:pt x="127" y="20"/>
                  </a:lnTo>
                  <a:lnTo>
                    <a:pt x="127" y="15"/>
                  </a:lnTo>
                  <a:lnTo>
                    <a:pt x="51" y="15"/>
                  </a:lnTo>
                  <a:lnTo>
                    <a:pt x="51" y="11"/>
                  </a:lnTo>
                  <a:lnTo>
                    <a:pt x="40" y="11"/>
                  </a:lnTo>
                  <a:lnTo>
                    <a:pt x="40" y="6"/>
                  </a:lnTo>
                  <a:lnTo>
                    <a:pt x="17" y="6"/>
                  </a:lnTo>
                  <a:lnTo>
                    <a:pt x="17"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046" name="Group 369"/>
          <p:cNvGrpSpPr>
            <a:grpSpLocks/>
          </p:cNvGrpSpPr>
          <p:nvPr/>
        </p:nvGrpSpPr>
        <p:grpSpPr bwMode="auto">
          <a:xfrm>
            <a:off x="5635517" y="4014812"/>
            <a:ext cx="3071380" cy="743083"/>
            <a:chOff x="2099" y="1980"/>
            <a:chExt cx="1560" cy="354"/>
          </a:xfrm>
        </p:grpSpPr>
        <p:sp>
          <p:nvSpPr>
            <p:cNvPr id="1047" name="Line 370"/>
            <p:cNvSpPr>
              <a:spLocks noChangeShapeType="1"/>
            </p:cNvSpPr>
            <p:nvPr/>
          </p:nvSpPr>
          <p:spPr bwMode="auto">
            <a:xfrm>
              <a:off x="3119" y="226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48" name="Line 371"/>
            <p:cNvSpPr>
              <a:spLocks noChangeShapeType="1"/>
            </p:cNvSpPr>
            <p:nvPr/>
          </p:nvSpPr>
          <p:spPr bwMode="auto">
            <a:xfrm>
              <a:off x="2099" y="198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49" name="Line 372"/>
            <p:cNvSpPr>
              <a:spLocks noChangeShapeType="1"/>
            </p:cNvSpPr>
            <p:nvPr/>
          </p:nvSpPr>
          <p:spPr bwMode="auto">
            <a:xfrm>
              <a:off x="2831" y="223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0" name="Line 373"/>
            <p:cNvSpPr>
              <a:spLocks noChangeShapeType="1"/>
            </p:cNvSpPr>
            <p:nvPr/>
          </p:nvSpPr>
          <p:spPr bwMode="auto">
            <a:xfrm>
              <a:off x="2687" y="2238"/>
              <a:ext cx="0" cy="3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1" name="Line 374"/>
            <p:cNvSpPr>
              <a:spLocks noChangeShapeType="1"/>
            </p:cNvSpPr>
            <p:nvPr/>
          </p:nvSpPr>
          <p:spPr bwMode="auto">
            <a:xfrm>
              <a:off x="329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2" name="Line 375"/>
            <p:cNvSpPr>
              <a:spLocks noChangeShapeType="1"/>
            </p:cNvSpPr>
            <p:nvPr/>
          </p:nvSpPr>
          <p:spPr bwMode="auto">
            <a:xfrm>
              <a:off x="365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3" name="Line 376"/>
            <p:cNvSpPr>
              <a:spLocks noChangeShapeType="1"/>
            </p:cNvSpPr>
            <p:nvPr/>
          </p:nvSpPr>
          <p:spPr bwMode="auto">
            <a:xfrm>
              <a:off x="354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4" name="Line 377"/>
            <p:cNvSpPr>
              <a:spLocks noChangeShapeType="1"/>
            </p:cNvSpPr>
            <p:nvPr/>
          </p:nvSpPr>
          <p:spPr bwMode="auto">
            <a:xfrm>
              <a:off x="363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5" name="Line 378"/>
            <p:cNvSpPr>
              <a:spLocks noChangeShapeType="1"/>
            </p:cNvSpPr>
            <p:nvPr/>
          </p:nvSpPr>
          <p:spPr bwMode="auto">
            <a:xfrm>
              <a:off x="3347"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6" name="Line 379"/>
            <p:cNvSpPr>
              <a:spLocks noChangeShapeType="1"/>
            </p:cNvSpPr>
            <p:nvPr/>
          </p:nvSpPr>
          <p:spPr bwMode="auto">
            <a:xfrm>
              <a:off x="350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7" name="Line 380"/>
            <p:cNvSpPr>
              <a:spLocks noChangeShapeType="1"/>
            </p:cNvSpPr>
            <p:nvPr/>
          </p:nvSpPr>
          <p:spPr bwMode="auto">
            <a:xfrm>
              <a:off x="327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8" name="Line 381"/>
            <p:cNvSpPr>
              <a:spLocks noChangeShapeType="1"/>
            </p:cNvSpPr>
            <p:nvPr/>
          </p:nvSpPr>
          <p:spPr bwMode="auto">
            <a:xfrm>
              <a:off x="3161"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59" name="Line 382"/>
            <p:cNvSpPr>
              <a:spLocks noChangeShapeType="1"/>
            </p:cNvSpPr>
            <p:nvPr/>
          </p:nvSpPr>
          <p:spPr bwMode="auto">
            <a:xfrm>
              <a:off x="317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0" name="Line 383"/>
            <p:cNvSpPr>
              <a:spLocks noChangeShapeType="1"/>
            </p:cNvSpPr>
            <p:nvPr/>
          </p:nvSpPr>
          <p:spPr bwMode="auto">
            <a:xfrm>
              <a:off x="3191"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1" name="Line 384"/>
            <p:cNvSpPr>
              <a:spLocks noChangeShapeType="1"/>
            </p:cNvSpPr>
            <p:nvPr/>
          </p:nvSpPr>
          <p:spPr bwMode="auto">
            <a:xfrm>
              <a:off x="320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2" name="Line 385"/>
            <p:cNvSpPr>
              <a:spLocks noChangeShapeType="1"/>
            </p:cNvSpPr>
            <p:nvPr/>
          </p:nvSpPr>
          <p:spPr bwMode="auto">
            <a:xfrm>
              <a:off x="341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3" name="Freeform 386"/>
            <p:cNvSpPr>
              <a:spLocks/>
            </p:cNvSpPr>
            <p:nvPr/>
          </p:nvSpPr>
          <p:spPr bwMode="auto">
            <a:xfrm>
              <a:off x="2099" y="1998"/>
              <a:ext cx="1560" cy="318"/>
            </a:xfrm>
            <a:custGeom>
              <a:avLst/>
              <a:gdLst>
                <a:gd name="T0" fmla="*/ 260 w 260"/>
                <a:gd name="T1" fmla="*/ 53 h 53"/>
                <a:gd name="T2" fmla="*/ 173 w 260"/>
                <a:gd name="T3" fmla="*/ 53 h 53"/>
                <a:gd name="T4" fmla="*/ 173 w 260"/>
                <a:gd name="T5" fmla="*/ 48 h 53"/>
                <a:gd name="T6" fmla="*/ 156 w 260"/>
                <a:gd name="T7" fmla="*/ 48 h 53"/>
                <a:gd name="T8" fmla="*/ 156 w 260"/>
                <a:gd name="T9" fmla="*/ 43 h 53"/>
                <a:gd name="T10" fmla="*/ 84 w 260"/>
                <a:gd name="T11" fmla="*/ 43 h 53"/>
                <a:gd name="T12" fmla="*/ 84 w 260"/>
                <a:gd name="T13" fmla="*/ 38 h 53"/>
                <a:gd name="T14" fmla="*/ 47 w 260"/>
                <a:gd name="T15" fmla="*/ 38 h 53"/>
                <a:gd name="T16" fmla="*/ 47 w 260"/>
                <a:gd name="T17" fmla="*/ 27 h 53"/>
                <a:gd name="T18" fmla="*/ 40 w 260"/>
                <a:gd name="T19" fmla="*/ 27 h 53"/>
                <a:gd name="T20" fmla="*/ 40 w 260"/>
                <a:gd name="T21" fmla="*/ 22 h 53"/>
                <a:gd name="T22" fmla="*/ 33 w 260"/>
                <a:gd name="T23" fmla="*/ 22 h 53"/>
                <a:gd name="T24" fmla="*/ 33 w 260"/>
                <a:gd name="T25" fmla="*/ 17 h 53"/>
                <a:gd name="T26" fmla="*/ 30 w 260"/>
                <a:gd name="T27" fmla="*/ 17 h 53"/>
                <a:gd name="T28" fmla="*/ 30 w 260"/>
                <a:gd name="T29" fmla="*/ 12 h 53"/>
                <a:gd name="T30" fmla="*/ 16 w 260"/>
                <a:gd name="T31" fmla="*/ 12 h 53"/>
                <a:gd name="T32" fmla="*/ 16 w 260"/>
                <a:gd name="T33" fmla="*/ 6 h 53"/>
                <a:gd name="T34" fmla="*/ 15 w 260"/>
                <a:gd name="T35" fmla="*/ 6 h 53"/>
                <a:gd name="T36" fmla="*/ 15 w 260"/>
                <a:gd name="T37" fmla="*/ 0 h 53"/>
                <a:gd name="T38" fmla="*/ 0 w 26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3">
                  <a:moveTo>
                    <a:pt x="260" y="53"/>
                  </a:moveTo>
                  <a:lnTo>
                    <a:pt x="173" y="53"/>
                  </a:lnTo>
                  <a:lnTo>
                    <a:pt x="173" y="48"/>
                  </a:lnTo>
                  <a:lnTo>
                    <a:pt x="156" y="48"/>
                  </a:lnTo>
                  <a:lnTo>
                    <a:pt x="156" y="43"/>
                  </a:lnTo>
                  <a:lnTo>
                    <a:pt x="84" y="43"/>
                  </a:lnTo>
                  <a:lnTo>
                    <a:pt x="84" y="38"/>
                  </a:lnTo>
                  <a:lnTo>
                    <a:pt x="47" y="38"/>
                  </a:lnTo>
                  <a:lnTo>
                    <a:pt x="47" y="27"/>
                  </a:lnTo>
                  <a:lnTo>
                    <a:pt x="40" y="27"/>
                  </a:lnTo>
                  <a:lnTo>
                    <a:pt x="40" y="22"/>
                  </a:lnTo>
                  <a:lnTo>
                    <a:pt x="33" y="22"/>
                  </a:lnTo>
                  <a:lnTo>
                    <a:pt x="33" y="17"/>
                  </a:lnTo>
                  <a:lnTo>
                    <a:pt x="30" y="17"/>
                  </a:lnTo>
                  <a:lnTo>
                    <a:pt x="30" y="12"/>
                  </a:lnTo>
                  <a:lnTo>
                    <a:pt x="16" y="12"/>
                  </a:lnTo>
                  <a:lnTo>
                    <a:pt x="16" y="6"/>
                  </a:lnTo>
                  <a:lnTo>
                    <a:pt x="15" y="6"/>
                  </a:lnTo>
                  <a:lnTo>
                    <a:pt x="1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p>
          </p:txBody>
        </p:sp>
      </p:grpSp>
      <p:grpSp>
        <p:nvGrpSpPr>
          <p:cNvPr id="1064" name="Group 387"/>
          <p:cNvGrpSpPr>
            <a:grpSpLocks/>
          </p:cNvGrpSpPr>
          <p:nvPr/>
        </p:nvGrpSpPr>
        <p:grpSpPr bwMode="auto">
          <a:xfrm>
            <a:off x="5601656" y="4014812"/>
            <a:ext cx="3240000" cy="828000"/>
            <a:chOff x="2068" y="1965"/>
            <a:chExt cx="1620" cy="390"/>
          </a:xfrm>
        </p:grpSpPr>
        <p:sp>
          <p:nvSpPr>
            <p:cNvPr id="1065" name="Line 388"/>
            <p:cNvSpPr>
              <a:spLocks noChangeShapeType="1"/>
            </p:cNvSpPr>
            <p:nvPr/>
          </p:nvSpPr>
          <p:spPr bwMode="auto">
            <a:xfrm>
              <a:off x="3436"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6" name="Line 389"/>
            <p:cNvSpPr>
              <a:spLocks noChangeShapeType="1"/>
            </p:cNvSpPr>
            <p:nvPr/>
          </p:nvSpPr>
          <p:spPr bwMode="auto">
            <a:xfrm>
              <a:off x="3418"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7" name="Line 390"/>
            <p:cNvSpPr>
              <a:spLocks noChangeShapeType="1"/>
            </p:cNvSpPr>
            <p:nvPr/>
          </p:nvSpPr>
          <p:spPr bwMode="auto">
            <a:xfrm>
              <a:off x="3472"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8" name="Line 391"/>
            <p:cNvSpPr>
              <a:spLocks noChangeShapeType="1"/>
            </p:cNvSpPr>
            <p:nvPr/>
          </p:nvSpPr>
          <p:spPr bwMode="auto">
            <a:xfrm>
              <a:off x="3202"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69" name="Line 392"/>
            <p:cNvSpPr>
              <a:spLocks noChangeShapeType="1"/>
            </p:cNvSpPr>
            <p:nvPr/>
          </p:nvSpPr>
          <p:spPr bwMode="auto">
            <a:xfrm>
              <a:off x="3448"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0" name="Line 393"/>
            <p:cNvSpPr>
              <a:spLocks noChangeShapeType="1"/>
            </p:cNvSpPr>
            <p:nvPr/>
          </p:nvSpPr>
          <p:spPr bwMode="auto">
            <a:xfrm>
              <a:off x="2086" y="196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1" name="Line 394"/>
            <p:cNvSpPr>
              <a:spLocks noChangeShapeType="1"/>
            </p:cNvSpPr>
            <p:nvPr/>
          </p:nvSpPr>
          <p:spPr bwMode="auto">
            <a:xfrm>
              <a:off x="3400"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2" name="Line 395"/>
            <p:cNvSpPr>
              <a:spLocks noChangeShapeType="1"/>
            </p:cNvSpPr>
            <p:nvPr/>
          </p:nvSpPr>
          <p:spPr bwMode="auto">
            <a:xfrm>
              <a:off x="3526" y="230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3" name="Line 396"/>
            <p:cNvSpPr>
              <a:spLocks noChangeShapeType="1"/>
            </p:cNvSpPr>
            <p:nvPr/>
          </p:nvSpPr>
          <p:spPr bwMode="auto">
            <a:xfrm>
              <a:off x="3628" y="231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4" name="Line 397"/>
            <p:cNvSpPr>
              <a:spLocks noChangeShapeType="1"/>
            </p:cNvSpPr>
            <p:nvPr/>
          </p:nvSpPr>
          <p:spPr bwMode="auto">
            <a:xfrm>
              <a:off x="3592" y="230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5" name="Line 398"/>
            <p:cNvSpPr>
              <a:spLocks noChangeShapeType="1"/>
            </p:cNvSpPr>
            <p:nvPr/>
          </p:nvSpPr>
          <p:spPr bwMode="auto">
            <a:xfrm>
              <a:off x="3610" y="231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6" name="Line 399"/>
            <p:cNvSpPr>
              <a:spLocks noChangeShapeType="1"/>
            </p:cNvSpPr>
            <p:nvPr/>
          </p:nvSpPr>
          <p:spPr bwMode="auto">
            <a:xfrm>
              <a:off x="3538"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7" name="Line 400"/>
            <p:cNvSpPr>
              <a:spLocks noChangeShapeType="1"/>
            </p:cNvSpPr>
            <p:nvPr/>
          </p:nvSpPr>
          <p:spPr bwMode="auto">
            <a:xfrm>
              <a:off x="3574" y="230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8" name="Line 401"/>
            <p:cNvSpPr>
              <a:spLocks noChangeShapeType="1"/>
            </p:cNvSpPr>
            <p:nvPr/>
          </p:nvSpPr>
          <p:spPr bwMode="auto">
            <a:xfrm>
              <a:off x="3496"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79" name="Line 402"/>
            <p:cNvSpPr>
              <a:spLocks noChangeShapeType="1"/>
            </p:cNvSpPr>
            <p:nvPr/>
          </p:nvSpPr>
          <p:spPr bwMode="auto">
            <a:xfrm>
              <a:off x="2944" y="225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0" name="Line 403"/>
            <p:cNvSpPr>
              <a:spLocks noChangeShapeType="1"/>
            </p:cNvSpPr>
            <p:nvPr/>
          </p:nvSpPr>
          <p:spPr bwMode="auto">
            <a:xfrm>
              <a:off x="2962" y="225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1" name="Line 404"/>
            <p:cNvSpPr>
              <a:spLocks noChangeShapeType="1"/>
            </p:cNvSpPr>
            <p:nvPr/>
          </p:nvSpPr>
          <p:spPr bwMode="auto">
            <a:xfrm>
              <a:off x="2974" y="225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2" name="Line 405"/>
            <p:cNvSpPr>
              <a:spLocks noChangeShapeType="1"/>
            </p:cNvSpPr>
            <p:nvPr/>
          </p:nvSpPr>
          <p:spPr bwMode="auto">
            <a:xfrm>
              <a:off x="2986" y="225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3" name="Line 406"/>
            <p:cNvSpPr>
              <a:spLocks noChangeShapeType="1"/>
            </p:cNvSpPr>
            <p:nvPr/>
          </p:nvSpPr>
          <p:spPr bwMode="auto">
            <a:xfrm>
              <a:off x="3556" y="2307"/>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4" name="Freeform 407"/>
            <p:cNvSpPr>
              <a:spLocks/>
            </p:cNvSpPr>
            <p:nvPr/>
          </p:nvSpPr>
          <p:spPr bwMode="auto">
            <a:xfrm>
              <a:off x="2068" y="1983"/>
              <a:ext cx="1620" cy="354"/>
            </a:xfrm>
            <a:custGeom>
              <a:avLst/>
              <a:gdLst>
                <a:gd name="T0" fmla="*/ 257 w 270"/>
                <a:gd name="T1" fmla="*/ 59 h 59"/>
                <a:gd name="T2" fmla="*/ 240 w 270"/>
                <a:gd name="T3" fmla="*/ 57 h 59"/>
                <a:gd name="T4" fmla="*/ 238 w 270"/>
                <a:gd name="T5" fmla="*/ 55 h 59"/>
                <a:gd name="T6" fmla="*/ 211 w 270"/>
                <a:gd name="T7" fmla="*/ 54 h 59"/>
                <a:gd name="T8" fmla="*/ 193 w 270"/>
                <a:gd name="T9" fmla="*/ 53 h 59"/>
                <a:gd name="T10" fmla="*/ 181 w 270"/>
                <a:gd name="T11" fmla="*/ 52 h 59"/>
                <a:gd name="T12" fmla="*/ 178 w 270"/>
                <a:gd name="T13" fmla="*/ 51 h 59"/>
                <a:gd name="T14" fmla="*/ 158 w 270"/>
                <a:gd name="T15" fmla="*/ 50 h 59"/>
                <a:gd name="T16" fmla="*/ 155 w 270"/>
                <a:gd name="T17" fmla="*/ 48 h 59"/>
                <a:gd name="T18" fmla="*/ 145 w 270"/>
                <a:gd name="T19" fmla="*/ 47 h 59"/>
                <a:gd name="T20" fmla="*/ 131 w 270"/>
                <a:gd name="T21" fmla="*/ 47 h 59"/>
                <a:gd name="T22" fmla="*/ 127 w 270"/>
                <a:gd name="T23" fmla="*/ 45 h 59"/>
                <a:gd name="T24" fmla="*/ 122 w 270"/>
                <a:gd name="T25" fmla="*/ 44 h 59"/>
                <a:gd name="T26" fmla="*/ 114 w 270"/>
                <a:gd name="T27" fmla="*/ 42 h 59"/>
                <a:gd name="T28" fmla="*/ 108 w 270"/>
                <a:gd name="T29" fmla="*/ 41 h 59"/>
                <a:gd name="T30" fmla="*/ 104 w 270"/>
                <a:gd name="T31" fmla="*/ 39 h 59"/>
                <a:gd name="T32" fmla="*/ 98 w 270"/>
                <a:gd name="T33" fmla="*/ 38 h 59"/>
                <a:gd name="T34" fmla="*/ 95 w 270"/>
                <a:gd name="T35" fmla="*/ 37 h 59"/>
                <a:gd name="T36" fmla="*/ 89 w 270"/>
                <a:gd name="T37" fmla="*/ 36 h 59"/>
                <a:gd name="T38" fmla="*/ 86 w 270"/>
                <a:gd name="T39" fmla="*/ 35 h 59"/>
                <a:gd name="T40" fmla="*/ 84 w 270"/>
                <a:gd name="T41" fmla="*/ 33 h 59"/>
                <a:gd name="T42" fmla="*/ 78 w 270"/>
                <a:gd name="T43" fmla="*/ 32 h 59"/>
                <a:gd name="T44" fmla="*/ 73 w 270"/>
                <a:gd name="T45" fmla="*/ 30 h 59"/>
                <a:gd name="T46" fmla="*/ 69 w 270"/>
                <a:gd name="T47" fmla="*/ 27 h 59"/>
                <a:gd name="T48" fmla="*/ 66 w 270"/>
                <a:gd name="T49" fmla="*/ 27 h 59"/>
                <a:gd name="T50" fmla="*/ 63 w 270"/>
                <a:gd name="T51" fmla="*/ 25 h 59"/>
                <a:gd name="T52" fmla="*/ 57 w 270"/>
                <a:gd name="T53" fmla="*/ 24 h 59"/>
                <a:gd name="T54" fmla="*/ 54 w 270"/>
                <a:gd name="T55" fmla="*/ 23 h 59"/>
                <a:gd name="T56" fmla="*/ 52 w 270"/>
                <a:gd name="T57" fmla="*/ 21 h 59"/>
                <a:gd name="T58" fmla="*/ 47 w 270"/>
                <a:gd name="T59" fmla="*/ 19 h 59"/>
                <a:gd name="T60" fmla="*/ 45 w 270"/>
                <a:gd name="T61" fmla="*/ 17 h 59"/>
                <a:gd name="T62" fmla="*/ 41 w 270"/>
                <a:gd name="T63" fmla="*/ 16 h 59"/>
                <a:gd name="T64" fmla="*/ 36 w 270"/>
                <a:gd name="T65" fmla="*/ 14 h 59"/>
                <a:gd name="T66" fmla="*/ 33 w 270"/>
                <a:gd name="T67" fmla="*/ 13 h 59"/>
                <a:gd name="T68" fmla="*/ 30 w 270"/>
                <a:gd name="T69" fmla="*/ 10 h 59"/>
                <a:gd name="T70" fmla="*/ 27 w 270"/>
                <a:gd name="T71" fmla="*/ 9 h 59"/>
                <a:gd name="T72" fmla="*/ 24 w 270"/>
                <a:gd name="T73" fmla="*/ 7 h 59"/>
                <a:gd name="T74" fmla="*/ 20 w 270"/>
                <a:gd name="T75" fmla="*/ 6 h 59"/>
                <a:gd name="T76" fmla="*/ 17 w 270"/>
                <a:gd name="T77" fmla="*/ 4 h 59"/>
                <a:gd name="T78" fmla="*/ 13 w 270"/>
                <a:gd name="T79" fmla="*/ 2 h 59"/>
                <a:gd name="T80" fmla="*/ 10 w 270"/>
                <a:gd name="T81" fmla="*/ 1 h 59"/>
                <a:gd name="T82" fmla="*/ 0 w 270"/>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59">
                  <a:moveTo>
                    <a:pt x="270" y="59"/>
                  </a:moveTo>
                  <a:lnTo>
                    <a:pt x="257" y="59"/>
                  </a:lnTo>
                  <a:lnTo>
                    <a:pt x="257" y="57"/>
                  </a:lnTo>
                  <a:lnTo>
                    <a:pt x="240" y="57"/>
                  </a:lnTo>
                  <a:lnTo>
                    <a:pt x="240" y="55"/>
                  </a:lnTo>
                  <a:lnTo>
                    <a:pt x="238" y="55"/>
                  </a:lnTo>
                  <a:lnTo>
                    <a:pt x="238" y="54"/>
                  </a:lnTo>
                  <a:lnTo>
                    <a:pt x="211" y="54"/>
                  </a:lnTo>
                  <a:lnTo>
                    <a:pt x="211" y="53"/>
                  </a:lnTo>
                  <a:lnTo>
                    <a:pt x="193" y="53"/>
                  </a:lnTo>
                  <a:lnTo>
                    <a:pt x="181" y="53"/>
                  </a:lnTo>
                  <a:lnTo>
                    <a:pt x="181" y="52"/>
                  </a:lnTo>
                  <a:lnTo>
                    <a:pt x="178" y="52"/>
                  </a:lnTo>
                  <a:lnTo>
                    <a:pt x="178" y="51"/>
                  </a:lnTo>
                  <a:lnTo>
                    <a:pt x="158" y="51"/>
                  </a:lnTo>
                  <a:lnTo>
                    <a:pt x="158" y="50"/>
                  </a:lnTo>
                  <a:lnTo>
                    <a:pt x="155" y="50"/>
                  </a:lnTo>
                  <a:lnTo>
                    <a:pt x="155" y="48"/>
                  </a:lnTo>
                  <a:lnTo>
                    <a:pt x="145" y="48"/>
                  </a:lnTo>
                  <a:lnTo>
                    <a:pt x="145" y="47"/>
                  </a:lnTo>
                  <a:lnTo>
                    <a:pt x="139" y="47"/>
                  </a:lnTo>
                  <a:lnTo>
                    <a:pt x="131" y="47"/>
                  </a:lnTo>
                  <a:lnTo>
                    <a:pt x="131" y="45"/>
                  </a:lnTo>
                  <a:lnTo>
                    <a:pt x="127" y="45"/>
                  </a:lnTo>
                  <a:lnTo>
                    <a:pt x="127" y="44"/>
                  </a:lnTo>
                  <a:lnTo>
                    <a:pt x="122" y="44"/>
                  </a:lnTo>
                  <a:lnTo>
                    <a:pt x="122" y="42"/>
                  </a:lnTo>
                  <a:lnTo>
                    <a:pt x="114" y="42"/>
                  </a:lnTo>
                  <a:lnTo>
                    <a:pt x="114" y="41"/>
                  </a:lnTo>
                  <a:lnTo>
                    <a:pt x="108" y="41"/>
                  </a:lnTo>
                  <a:lnTo>
                    <a:pt x="108" y="39"/>
                  </a:lnTo>
                  <a:lnTo>
                    <a:pt x="104" y="39"/>
                  </a:lnTo>
                  <a:lnTo>
                    <a:pt x="104" y="38"/>
                  </a:lnTo>
                  <a:lnTo>
                    <a:pt x="98" y="38"/>
                  </a:lnTo>
                  <a:lnTo>
                    <a:pt x="98" y="37"/>
                  </a:lnTo>
                  <a:lnTo>
                    <a:pt x="95" y="37"/>
                  </a:lnTo>
                  <a:lnTo>
                    <a:pt x="95" y="36"/>
                  </a:lnTo>
                  <a:lnTo>
                    <a:pt x="89" y="36"/>
                  </a:lnTo>
                  <a:lnTo>
                    <a:pt x="89" y="35"/>
                  </a:lnTo>
                  <a:lnTo>
                    <a:pt x="86" y="35"/>
                  </a:lnTo>
                  <a:lnTo>
                    <a:pt x="86" y="33"/>
                  </a:lnTo>
                  <a:lnTo>
                    <a:pt x="84" y="33"/>
                  </a:lnTo>
                  <a:lnTo>
                    <a:pt x="84" y="32"/>
                  </a:lnTo>
                  <a:lnTo>
                    <a:pt x="78" y="32"/>
                  </a:lnTo>
                  <a:lnTo>
                    <a:pt x="78" y="30"/>
                  </a:lnTo>
                  <a:lnTo>
                    <a:pt x="73" y="30"/>
                  </a:lnTo>
                  <a:lnTo>
                    <a:pt x="73" y="27"/>
                  </a:lnTo>
                  <a:lnTo>
                    <a:pt x="69" y="27"/>
                  </a:lnTo>
                  <a:lnTo>
                    <a:pt x="69" y="27"/>
                  </a:lnTo>
                  <a:lnTo>
                    <a:pt x="66" y="27"/>
                  </a:lnTo>
                  <a:lnTo>
                    <a:pt x="66" y="25"/>
                  </a:lnTo>
                  <a:lnTo>
                    <a:pt x="63" y="25"/>
                  </a:lnTo>
                  <a:lnTo>
                    <a:pt x="63" y="24"/>
                  </a:lnTo>
                  <a:lnTo>
                    <a:pt x="57" y="24"/>
                  </a:lnTo>
                  <a:lnTo>
                    <a:pt x="57" y="23"/>
                  </a:lnTo>
                  <a:lnTo>
                    <a:pt x="54" y="23"/>
                  </a:lnTo>
                  <a:lnTo>
                    <a:pt x="54" y="21"/>
                  </a:lnTo>
                  <a:lnTo>
                    <a:pt x="52" y="21"/>
                  </a:lnTo>
                  <a:lnTo>
                    <a:pt x="52" y="19"/>
                  </a:lnTo>
                  <a:lnTo>
                    <a:pt x="47" y="19"/>
                  </a:lnTo>
                  <a:lnTo>
                    <a:pt x="47" y="17"/>
                  </a:lnTo>
                  <a:lnTo>
                    <a:pt x="45" y="17"/>
                  </a:lnTo>
                  <a:lnTo>
                    <a:pt x="45" y="16"/>
                  </a:lnTo>
                  <a:lnTo>
                    <a:pt x="41" y="16"/>
                  </a:lnTo>
                  <a:lnTo>
                    <a:pt x="41" y="14"/>
                  </a:lnTo>
                  <a:lnTo>
                    <a:pt x="36" y="14"/>
                  </a:lnTo>
                  <a:lnTo>
                    <a:pt x="36" y="13"/>
                  </a:lnTo>
                  <a:lnTo>
                    <a:pt x="33" y="13"/>
                  </a:lnTo>
                  <a:lnTo>
                    <a:pt x="33" y="10"/>
                  </a:lnTo>
                  <a:lnTo>
                    <a:pt x="30" y="10"/>
                  </a:lnTo>
                  <a:lnTo>
                    <a:pt x="30" y="9"/>
                  </a:lnTo>
                  <a:lnTo>
                    <a:pt x="27" y="9"/>
                  </a:lnTo>
                  <a:lnTo>
                    <a:pt x="27" y="7"/>
                  </a:lnTo>
                  <a:lnTo>
                    <a:pt x="24" y="7"/>
                  </a:lnTo>
                  <a:lnTo>
                    <a:pt x="24" y="6"/>
                  </a:lnTo>
                  <a:lnTo>
                    <a:pt x="20" y="6"/>
                  </a:lnTo>
                  <a:lnTo>
                    <a:pt x="20" y="4"/>
                  </a:lnTo>
                  <a:lnTo>
                    <a:pt x="17" y="4"/>
                  </a:lnTo>
                  <a:lnTo>
                    <a:pt x="17" y="2"/>
                  </a:lnTo>
                  <a:lnTo>
                    <a:pt x="13" y="2"/>
                  </a:lnTo>
                  <a:lnTo>
                    <a:pt x="13" y="1"/>
                  </a:lnTo>
                  <a:lnTo>
                    <a:pt x="10" y="1"/>
                  </a:lnTo>
                  <a:lnTo>
                    <a:pt x="10" y="0"/>
                  </a:lnTo>
                  <a:lnTo>
                    <a:pt x="0" y="0"/>
                  </a:lnTo>
                </a:path>
              </a:pathLst>
            </a:cu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5" name="Line 408"/>
            <p:cNvSpPr>
              <a:spLocks noChangeShapeType="1"/>
            </p:cNvSpPr>
            <p:nvPr/>
          </p:nvSpPr>
          <p:spPr bwMode="auto">
            <a:xfrm>
              <a:off x="2764" y="222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6" name="Line 409"/>
            <p:cNvSpPr>
              <a:spLocks noChangeShapeType="1"/>
            </p:cNvSpPr>
            <p:nvPr/>
          </p:nvSpPr>
          <p:spPr bwMode="auto">
            <a:xfrm>
              <a:off x="2782" y="222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7" name="Line 410"/>
            <p:cNvSpPr>
              <a:spLocks noChangeShapeType="1"/>
            </p:cNvSpPr>
            <p:nvPr/>
          </p:nvSpPr>
          <p:spPr bwMode="auto">
            <a:xfrm>
              <a:off x="2254" y="203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8" name="Line 411"/>
            <p:cNvSpPr>
              <a:spLocks noChangeShapeType="1"/>
            </p:cNvSpPr>
            <p:nvPr/>
          </p:nvSpPr>
          <p:spPr bwMode="auto">
            <a:xfrm>
              <a:off x="2770" y="222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89" name="Line 412"/>
            <p:cNvSpPr>
              <a:spLocks noChangeShapeType="1"/>
            </p:cNvSpPr>
            <p:nvPr/>
          </p:nvSpPr>
          <p:spPr bwMode="auto">
            <a:xfrm>
              <a:off x="2800" y="222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0" name="Line 413"/>
            <p:cNvSpPr>
              <a:spLocks noChangeShapeType="1"/>
            </p:cNvSpPr>
            <p:nvPr/>
          </p:nvSpPr>
          <p:spPr bwMode="auto">
            <a:xfrm>
              <a:off x="2746" y="221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1" name="Line 414"/>
            <p:cNvSpPr>
              <a:spLocks noChangeShapeType="1"/>
            </p:cNvSpPr>
            <p:nvPr/>
          </p:nvSpPr>
          <p:spPr bwMode="auto">
            <a:xfrm>
              <a:off x="2926"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2" name="Line 415"/>
            <p:cNvSpPr>
              <a:spLocks noChangeShapeType="1"/>
            </p:cNvSpPr>
            <p:nvPr/>
          </p:nvSpPr>
          <p:spPr bwMode="auto">
            <a:xfrm>
              <a:off x="2728" y="221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3" name="Line 416"/>
            <p:cNvSpPr>
              <a:spLocks noChangeShapeType="1"/>
            </p:cNvSpPr>
            <p:nvPr/>
          </p:nvSpPr>
          <p:spPr bwMode="auto">
            <a:xfrm>
              <a:off x="2674" y="219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4" name="Line 417"/>
            <p:cNvSpPr>
              <a:spLocks noChangeShapeType="1"/>
            </p:cNvSpPr>
            <p:nvPr/>
          </p:nvSpPr>
          <p:spPr bwMode="auto">
            <a:xfrm>
              <a:off x="3292"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5" name="Line 418"/>
            <p:cNvSpPr>
              <a:spLocks noChangeShapeType="1"/>
            </p:cNvSpPr>
            <p:nvPr/>
          </p:nvSpPr>
          <p:spPr bwMode="auto">
            <a:xfrm>
              <a:off x="3286"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6" name="Line 419"/>
            <p:cNvSpPr>
              <a:spLocks noChangeShapeType="1"/>
            </p:cNvSpPr>
            <p:nvPr/>
          </p:nvSpPr>
          <p:spPr bwMode="auto">
            <a:xfrm>
              <a:off x="3274"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7" name="Line 420"/>
            <p:cNvSpPr>
              <a:spLocks noChangeShapeType="1"/>
            </p:cNvSpPr>
            <p:nvPr/>
          </p:nvSpPr>
          <p:spPr bwMode="auto">
            <a:xfrm>
              <a:off x="3280"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8" name="Line 421"/>
            <p:cNvSpPr>
              <a:spLocks noChangeShapeType="1"/>
            </p:cNvSpPr>
            <p:nvPr/>
          </p:nvSpPr>
          <p:spPr bwMode="auto">
            <a:xfrm>
              <a:off x="3376"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099" name="Line 422"/>
            <p:cNvSpPr>
              <a:spLocks noChangeShapeType="1"/>
            </p:cNvSpPr>
            <p:nvPr/>
          </p:nvSpPr>
          <p:spPr bwMode="auto">
            <a:xfrm>
              <a:off x="3370"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0" name="Line 423"/>
            <p:cNvSpPr>
              <a:spLocks noChangeShapeType="1"/>
            </p:cNvSpPr>
            <p:nvPr/>
          </p:nvSpPr>
          <p:spPr bwMode="auto">
            <a:xfrm>
              <a:off x="3358"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1" name="Line 424"/>
            <p:cNvSpPr>
              <a:spLocks noChangeShapeType="1"/>
            </p:cNvSpPr>
            <p:nvPr/>
          </p:nvSpPr>
          <p:spPr bwMode="auto">
            <a:xfrm>
              <a:off x="3364" y="229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2" name="Line 425"/>
            <p:cNvSpPr>
              <a:spLocks noChangeShapeType="1"/>
            </p:cNvSpPr>
            <p:nvPr/>
          </p:nvSpPr>
          <p:spPr bwMode="auto">
            <a:xfrm>
              <a:off x="2890"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3" name="Line 426"/>
            <p:cNvSpPr>
              <a:spLocks noChangeShapeType="1"/>
            </p:cNvSpPr>
            <p:nvPr/>
          </p:nvSpPr>
          <p:spPr bwMode="auto">
            <a:xfrm>
              <a:off x="2890"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4" name="Line 427"/>
            <p:cNvSpPr>
              <a:spLocks noChangeShapeType="1"/>
            </p:cNvSpPr>
            <p:nvPr/>
          </p:nvSpPr>
          <p:spPr bwMode="auto">
            <a:xfrm>
              <a:off x="2878"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5" name="Line 428"/>
            <p:cNvSpPr>
              <a:spLocks noChangeShapeType="1"/>
            </p:cNvSpPr>
            <p:nvPr/>
          </p:nvSpPr>
          <p:spPr bwMode="auto">
            <a:xfrm>
              <a:off x="2884"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6" name="Line 429"/>
            <p:cNvSpPr>
              <a:spLocks noChangeShapeType="1"/>
            </p:cNvSpPr>
            <p:nvPr/>
          </p:nvSpPr>
          <p:spPr bwMode="auto">
            <a:xfrm>
              <a:off x="2512" y="2145"/>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7" name="Line 430"/>
            <p:cNvSpPr>
              <a:spLocks noChangeShapeType="1"/>
            </p:cNvSpPr>
            <p:nvPr/>
          </p:nvSpPr>
          <p:spPr bwMode="auto">
            <a:xfrm>
              <a:off x="3328"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8" name="Line 431"/>
            <p:cNvSpPr>
              <a:spLocks noChangeShapeType="1"/>
            </p:cNvSpPr>
            <p:nvPr/>
          </p:nvSpPr>
          <p:spPr bwMode="auto">
            <a:xfrm>
              <a:off x="3256"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09" name="Line 432"/>
            <p:cNvSpPr>
              <a:spLocks noChangeShapeType="1"/>
            </p:cNvSpPr>
            <p:nvPr/>
          </p:nvSpPr>
          <p:spPr bwMode="auto">
            <a:xfrm>
              <a:off x="3316"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0" name="Line 433"/>
            <p:cNvSpPr>
              <a:spLocks noChangeShapeType="1"/>
            </p:cNvSpPr>
            <p:nvPr/>
          </p:nvSpPr>
          <p:spPr bwMode="auto">
            <a:xfrm>
              <a:off x="3136" y="227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1" name="Line 434"/>
            <p:cNvSpPr>
              <a:spLocks noChangeShapeType="1"/>
            </p:cNvSpPr>
            <p:nvPr/>
          </p:nvSpPr>
          <p:spPr bwMode="auto">
            <a:xfrm>
              <a:off x="2854" y="224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2" name="Line 435"/>
            <p:cNvSpPr>
              <a:spLocks noChangeShapeType="1"/>
            </p:cNvSpPr>
            <p:nvPr/>
          </p:nvSpPr>
          <p:spPr bwMode="auto">
            <a:xfrm>
              <a:off x="3244"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3" name="Line 436"/>
            <p:cNvSpPr>
              <a:spLocks noChangeShapeType="1"/>
            </p:cNvSpPr>
            <p:nvPr/>
          </p:nvSpPr>
          <p:spPr bwMode="auto">
            <a:xfrm>
              <a:off x="2788" y="222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4" name="Line 437"/>
            <p:cNvSpPr>
              <a:spLocks noChangeShapeType="1"/>
            </p:cNvSpPr>
            <p:nvPr/>
          </p:nvSpPr>
          <p:spPr bwMode="auto">
            <a:xfrm>
              <a:off x="3154"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5" name="Line 438"/>
            <p:cNvSpPr>
              <a:spLocks noChangeShapeType="1"/>
            </p:cNvSpPr>
            <p:nvPr/>
          </p:nvSpPr>
          <p:spPr bwMode="auto">
            <a:xfrm>
              <a:off x="3172"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6" name="Line 439"/>
            <p:cNvSpPr>
              <a:spLocks noChangeShapeType="1"/>
            </p:cNvSpPr>
            <p:nvPr/>
          </p:nvSpPr>
          <p:spPr bwMode="auto">
            <a:xfrm>
              <a:off x="3226"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7" name="Line 440"/>
            <p:cNvSpPr>
              <a:spLocks noChangeShapeType="1"/>
            </p:cNvSpPr>
            <p:nvPr/>
          </p:nvSpPr>
          <p:spPr bwMode="auto">
            <a:xfrm>
              <a:off x="3184" y="2289"/>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8" name="Line 441"/>
            <p:cNvSpPr>
              <a:spLocks noChangeShapeType="1"/>
            </p:cNvSpPr>
            <p:nvPr/>
          </p:nvSpPr>
          <p:spPr bwMode="auto">
            <a:xfrm>
              <a:off x="2908"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19" name="Line 442"/>
            <p:cNvSpPr>
              <a:spLocks noChangeShapeType="1"/>
            </p:cNvSpPr>
            <p:nvPr/>
          </p:nvSpPr>
          <p:spPr bwMode="auto">
            <a:xfrm>
              <a:off x="2866" y="224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0" name="Line 443"/>
            <p:cNvSpPr>
              <a:spLocks noChangeShapeType="1"/>
            </p:cNvSpPr>
            <p:nvPr/>
          </p:nvSpPr>
          <p:spPr bwMode="auto">
            <a:xfrm>
              <a:off x="2626" y="218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1" name="Line 444"/>
            <p:cNvSpPr>
              <a:spLocks noChangeShapeType="1"/>
            </p:cNvSpPr>
            <p:nvPr/>
          </p:nvSpPr>
          <p:spPr bwMode="auto">
            <a:xfrm>
              <a:off x="2176" y="198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2" name="Line 445"/>
            <p:cNvSpPr>
              <a:spLocks noChangeShapeType="1"/>
            </p:cNvSpPr>
            <p:nvPr/>
          </p:nvSpPr>
          <p:spPr bwMode="auto">
            <a:xfrm>
              <a:off x="2692" y="2205"/>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3" name="Line 446"/>
            <p:cNvSpPr>
              <a:spLocks noChangeShapeType="1"/>
            </p:cNvSpPr>
            <p:nvPr/>
          </p:nvSpPr>
          <p:spPr bwMode="auto">
            <a:xfrm>
              <a:off x="2656" y="2193"/>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4" name="Line 447"/>
            <p:cNvSpPr>
              <a:spLocks noChangeShapeType="1"/>
            </p:cNvSpPr>
            <p:nvPr/>
          </p:nvSpPr>
          <p:spPr bwMode="auto">
            <a:xfrm>
              <a:off x="2530" y="215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5" name="Line 448"/>
            <p:cNvSpPr>
              <a:spLocks noChangeShapeType="1"/>
            </p:cNvSpPr>
            <p:nvPr/>
          </p:nvSpPr>
          <p:spPr bwMode="auto">
            <a:xfrm>
              <a:off x="2542" y="215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6" name="Line 449"/>
            <p:cNvSpPr>
              <a:spLocks noChangeShapeType="1"/>
            </p:cNvSpPr>
            <p:nvPr/>
          </p:nvSpPr>
          <p:spPr bwMode="auto">
            <a:xfrm>
              <a:off x="2614" y="218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7" name="Line 450"/>
            <p:cNvSpPr>
              <a:spLocks noChangeShapeType="1"/>
            </p:cNvSpPr>
            <p:nvPr/>
          </p:nvSpPr>
          <p:spPr bwMode="auto">
            <a:xfrm>
              <a:off x="2494" y="213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8" name="Line 451"/>
            <p:cNvSpPr>
              <a:spLocks noChangeShapeType="1"/>
            </p:cNvSpPr>
            <p:nvPr/>
          </p:nvSpPr>
          <p:spPr bwMode="auto">
            <a:xfrm>
              <a:off x="2230" y="2013"/>
              <a:ext cx="0" cy="30"/>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29" name="Line 452"/>
            <p:cNvSpPr>
              <a:spLocks noChangeShapeType="1"/>
            </p:cNvSpPr>
            <p:nvPr/>
          </p:nvSpPr>
          <p:spPr bwMode="auto">
            <a:xfrm>
              <a:off x="2602" y="2181"/>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30" name="Line 453"/>
            <p:cNvSpPr>
              <a:spLocks noChangeShapeType="1"/>
            </p:cNvSpPr>
            <p:nvPr/>
          </p:nvSpPr>
          <p:spPr bwMode="auto">
            <a:xfrm>
              <a:off x="2356" y="2079"/>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sp>
          <p:nvSpPr>
            <p:cNvPr id="1131" name="Line 454"/>
            <p:cNvSpPr>
              <a:spLocks noChangeShapeType="1"/>
            </p:cNvSpPr>
            <p:nvPr/>
          </p:nvSpPr>
          <p:spPr bwMode="auto">
            <a:xfrm>
              <a:off x="2392" y="2097"/>
              <a:ext cx="0" cy="36"/>
            </a:xfrm>
            <a:prstGeom prst="line">
              <a:avLst/>
            </a:prstGeom>
            <a:noFill/>
            <a:ln w="127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800"/>
            </a:p>
          </p:txBody>
        </p:sp>
      </p:grpSp>
      <p:grpSp>
        <p:nvGrpSpPr>
          <p:cNvPr id="1132" name="Group 455"/>
          <p:cNvGrpSpPr>
            <a:grpSpLocks/>
          </p:cNvGrpSpPr>
          <p:nvPr/>
        </p:nvGrpSpPr>
        <p:grpSpPr bwMode="auto">
          <a:xfrm>
            <a:off x="5601656" y="4014812"/>
            <a:ext cx="3185628" cy="1007652"/>
            <a:chOff x="2083" y="1921"/>
            <a:chExt cx="1590" cy="474"/>
          </a:xfrm>
        </p:grpSpPr>
        <p:sp>
          <p:nvSpPr>
            <p:cNvPr id="1133" name="Line 456"/>
            <p:cNvSpPr>
              <a:spLocks noChangeShapeType="1"/>
            </p:cNvSpPr>
            <p:nvPr/>
          </p:nvSpPr>
          <p:spPr bwMode="auto">
            <a:xfrm>
              <a:off x="3007" y="229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4" name="Line 457"/>
            <p:cNvSpPr>
              <a:spLocks noChangeShapeType="1"/>
            </p:cNvSpPr>
            <p:nvPr/>
          </p:nvSpPr>
          <p:spPr bwMode="auto">
            <a:xfrm>
              <a:off x="3031" y="230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5" name="Line 458"/>
            <p:cNvSpPr>
              <a:spLocks noChangeShapeType="1"/>
            </p:cNvSpPr>
            <p:nvPr/>
          </p:nvSpPr>
          <p:spPr bwMode="auto">
            <a:xfrm>
              <a:off x="3217" y="23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6" name="Line 459"/>
            <p:cNvSpPr>
              <a:spLocks noChangeShapeType="1"/>
            </p:cNvSpPr>
            <p:nvPr/>
          </p:nvSpPr>
          <p:spPr bwMode="auto">
            <a:xfrm>
              <a:off x="2083" y="19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7" name="Line 460"/>
            <p:cNvSpPr>
              <a:spLocks noChangeShapeType="1"/>
            </p:cNvSpPr>
            <p:nvPr/>
          </p:nvSpPr>
          <p:spPr bwMode="auto">
            <a:xfrm>
              <a:off x="2923" y="228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8" name="Line 461"/>
            <p:cNvSpPr>
              <a:spLocks noChangeShapeType="1"/>
            </p:cNvSpPr>
            <p:nvPr/>
          </p:nvSpPr>
          <p:spPr bwMode="auto">
            <a:xfrm>
              <a:off x="325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9" name="Line 462"/>
            <p:cNvSpPr>
              <a:spLocks noChangeShapeType="1"/>
            </p:cNvSpPr>
            <p:nvPr/>
          </p:nvSpPr>
          <p:spPr bwMode="auto">
            <a:xfrm>
              <a:off x="318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0" name="Line 463"/>
            <p:cNvSpPr>
              <a:spLocks noChangeShapeType="1"/>
            </p:cNvSpPr>
            <p:nvPr/>
          </p:nvSpPr>
          <p:spPr bwMode="auto">
            <a:xfrm>
              <a:off x="315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1" name="Line 464"/>
            <p:cNvSpPr>
              <a:spLocks noChangeShapeType="1"/>
            </p:cNvSpPr>
            <p:nvPr/>
          </p:nvSpPr>
          <p:spPr bwMode="auto">
            <a:xfrm>
              <a:off x="3247" y="232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2" name="Line 465"/>
            <p:cNvSpPr>
              <a:spLocks noChangeShapeType="1"/>
            </p:cNvSpPr>
            <p:nvPr/>
          </p:nvSpPr>
          <p:spPr bwMode="auto">
            <a:xfrm>
              <a:off x="3277"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3" name="Line 466"/>
            <p:cNvSpPr>
              <a:spLocks noChangeShapeType="1"/>
            </p:cNvSpPr>
            <p:nvPr/>
          </p:nvSpPr>
          <p:spPr bwMode="auto">
            <a:xfrm>
              <a:off x="328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4" name="Line 467"/>
            <p:cNvSpPr>
              <a:spLocks noChangeShapeType="1"/>
            </p:cNvSpPr>
            <p:nvPr/>
          </p:nvSpPr>
          <p:spPr bwMode="auto">
            <a:xfrm>
              <a:off x="330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5" name="Line 468"/>
            <p:cNvSpPr>
              <a:spLocks noChangeShapeType="1"/>
            </p:cNvSpPr>
            <p:nvPr/>
          </p:nvSpPr>
          <p:spPr bwMode="auto">
            <a:xfrm>
              <a:off x="331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6" name="Line 469"/>
            <p:cNvSpPr>
              <a:spLocks noChangeShapeType="1"/>
            </p:cNvSpPr>
            <p:nvPr/>
          </p:nvSpPr>
          <p:spPr bwMode="auto">
            <a:xfrm>
              <a:off x="2803"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7" name="Line 470"/>
            <p:cNvSpPr>
              <a:spLocks noChangeShapeType="1"/>
            </p:cNvSpPr>
            <p:nvPr/>
          </p:nvSpPr>
          <p:spPr bwMode="auto">
            <a:xfrm>
              <a:off x="2335" y="20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8" name="Line 471"/>
            <p:cNvSpPr>
              <a:spLocks noChangeShapeType="1"/>
            </p:cNvSpPr>
            <p:nvPr/>
          </p:nvSpPr>
          <p:spPr bwMode="auto">
            <a:xfrm>
              <a:off x="2785"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9" name="Line 472"/>
            <p:cNvSpPr>
              <a:spLocks noChangeShapeType="1"/>
            </p:cNvSpPr>
            <p:nvPr/>
          </p:nvSpPr>
          <p:spPr bwMode="auto">
            <a:xfrm>
              <a:off x="2833" y="22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0" name="Line 473"/>
            <p:cNvSpPr>
              <a:spLocks noChangeShapeType="1"/>
            </p:cNvSpPr>
            <p:nvPr/>
          </p:nvSpPr>
          <p:spPr bwMode="auto">
            <a:xfrm>
              <a:off x="2749"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1" name="Line 474"/>
            <p:cNvSpPr>
              <a:spLocks noChangeShapeType="1"/>
            </p:cNvSpPr>
            <p:nvPr/>
          </p:nvSpPr>
          <p:spPr bwMode="auto">
            <a:xfrm>
              <a:off x="3385" y="235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2" name="Line 475"/>
            <p:cNvSpPr>
              <a:spLocks noChangeShapeType="1"/>
            </p:cNvSpPr>
            <p:nvPr/>
          </p:nvSpPr>
          <p:spPr bwMode="auto">
            <a:xfrm>
              <a:off x="2743"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3" name="Line 476"/>
            <p:cNvSpPr>
              <a:spLocks noChangeShapeType="1"/>
            </p:cNvSpPr>
            <p:nvPr/>
          </p:nvSpPr>
          <p:spPr bwMode="auto">
            <a:xfrm>
              <a:off x="2719" y="22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4" name="Line 477"/>
            <p:cNvSpPr>
              <a:spLocks noChangeShapeType="1"/>
            </p:cNvSpPr>
            <p:nvPr/>
          </p:nvSpPr>
          <p:spPr bwMode="auto">
            <a:xfrm>
              <a:off x="2989"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5" name="Line 478"/>
            <p:cNvSpPr>
              <a:spLocks noChangeShapeType="1"/>
            </p:cNvSpPr>
            <p:nvPr/>
          </p:nvSpPr>
          <p:spPr bwMode="auto">
            <a:xfrm>
              <a:off x="2983"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6" name="Line 479"/>
            <p:cNvSpPr>
              <a:spLocks noChangeShapeType="1"/>
            </p:cNvSpPr>
            <p:nvPr/>
          </p:nvSpPr>
          <p:spPr bwMode="auto">
            <a:xfrm>
              <a:off x="2971"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7" name="Line 480"/>
            <p:cNvSpPr>
              <a:spLocks noChangeShapeType="1"/>
            </p:cNvSpPr>
            <p:nvPr/>
          </p:nvSpPr>
          <p:spPr bwMode="auto">
            <a:xfrm>
              <a:off x="2977"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8" name="Line 481"/>
            <p:cNvSpPr>
              <a:spLocks noChangeShapeType="1"/>
            </p:cNvSpPr>
            <p:nvPr/>
          </p:nvSpPr>
          <p:spPr bwMode="auto">
            <a:xfrm>
              <a:off x="312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9" name="Line 482"/>
            <p:cNvSpPr>
              <a:spLocks noChangeShapeType="1"/>
            </p:cNvSpPr>
            <p:nvPr/>
          </p:nvSpPr>
          <p:spPr bwMode="auto">
            <a:xfrm>
              <a:off x="3115"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0" name="Line 483"/>
            <p:cNvSpPr>
              <a:spLocks noChangeShapeType="1"/>
            </p:cNvSpPr>
            <p:nvPr/>
          </p:nvSpPr>
          <p:spPr bwMode="auto">
            <a:xfrm>
              <a:off x="3079"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1" name="Line 484"/>
            <p:cNvSpPr>
              <a:spLocks noChangeShapeType="1"/>
            </p:cNvSpPr>
            <p:nvPr/>
          </p:nvSpPr>
          <p:spPr bwMode="auto">
            <a:xfrm>
              <a:off x="309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2" name="Line 485"/>
            <p:cNvSpPr>
              <a:spLocks noChangeShapeType="1"/>
            </p:cNvSpPr>
            <p:nvPr/>
          </p:nvSpPr>
          <p:spPr bwMode="auto">
            <a:xfrm>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3" name="Line 486"/>
            <p:cNvSpPr>
              <a:spLocks noChangeShapeType="1"/>
            </p:cNvSpPr>
            <p:nvPr/>
          </p:nvSpPr>
          <p:spPr bwMode="auto">
            <a:xfrm>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4" name="Line 487"/>
            <p:cNvSpPr>
              <a:spLocks noChangeShapeType="1"/>
            </p:cNvSpPr>
            <p:nvPr/>
          </p:nvSpPr>
          <p:spPr bwMode="auto">
            <a:xfrm>
              <a:off x="334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5" name="Line 488"/>
            <p:cNvSpPr>
              <a:spLocks noChangeShapeType="1"/>
            </p:cNvSpPr>
            <p:nvPr/>
          </p:nvSpPr>
          <p:spPr bwMode="auto">
            <a:xfrm>
              <a:off x="3355"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6" name="Line 489"/>
            <p:cNvSpPr>
              <a:spLocks noChangeShapeType="1"/>
            </p:cNvSpPr>
            <p:nvPr/>
          </p:nvSpPr>
          <p:spPr bwMode="auto">
            <a:xfrm>
              <a:off x="348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7" name="Line 490"/>
            <p:cNvSpPr>
              <a:spLocks noChangeShapeType="1"/>
            </p:cNvSpPr>
            <p:nvPr/>
          </p:nvSpPr>
          <p:spPr bwMode="auto">
            <a:xfrm>
              <a:off x="347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8" name="Line 491"/>
            <p:cNvSpPr>
              <a:spLocks noChangeShapeType="1"/>
            </p:cNvSpPr>
            <p:nvPr/>
          </p:nvSpPr>
          <p:spPr bwMode="auto">
            <a:xfrm>
              <a:off x="345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9" name="Line 492"/>
            <p:cNvSpPr>
              <a:spLocks noChangeShapeType="1"/>
            </p:cNvSpPr>
            <p:nvPr/>
          </p:nvSpPr>
          <p:spPr bwMode="auto">
            <a:xfrm>
              <a:off x="346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0" name="Line 493"/>
            <p:cNvSpPr>
              <a:spLocks noChangeShapeType="1"/>
            </p:cNvSpPr>
            <p:nvPr/>
          </p:nvSpPr>
          <p:spPr bwMode="auto">
            <a:xfrm>
              <a:off x="353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1" name="Line 494"/>
            <p:cNvSpPr>
              <a:spLocks noChangeShapeType="1"/>
            </p:cNvSpPr>
            <p:nvPr/>
          </p:nvSpPr>
          <p:spPr bwMode="auto">
            <a:xfrm>
              <a:off x="352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2" name="Line 495"/>
            <p:cNvSpPr>
              <a:spLocks noChangeShapeType="1"/>
            </p:cNvSpPr>
            <p:nvPr/>
          </p:nvSpPr>
          <p:spPr bwMode="auto">
            <a:xfrm>
              <a:off x="349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3" name="Line 496"/>
            <p:cNvSpPr>
              <a:spLocks noChangeShapeType="1"/>
            </p:cNvSpPr>
            <p:nvPr/>
          </p:nvSpPr>
          <p:spPr bwMode="auto">
            <a:xfrm>
              <a:off x="351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4" name="Line 497"/>
            <p:cNvSpPr>
              <a:spLocks noChangeShapeType="1"/>
            </p:cNvSpPr>
            <p:nvPr/>
          </p:nvSpPr>
          <p:spPr bwMode="auto">
            <a:xfrm>
              <a:off x="358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5" name="Line 498"/>
            <p:cNvSpPr>
              <a:spLocks noChangeShapeType="1"/>
            </p:cNvSpPr>
            <p:nvPr/>
          </p:nvSpPr>
          <p:spPr bwMode="auto">
            <a:xfrm>
              <a:off x="357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6" name="Line 499"/>
            <p:cNvSpPr>
              <a:spLocks noChangeShapeType="1"/>
            </p:cNvSpPr>
            <p:nvPr/>
          </p:nvSpPr>
          <p:spPr bwMode="auto">
            <a:xfrm>
              <a:off x="354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7" name="Line 500"/>
            <p:cNvSpPr>
              <a:spLocks noChangeShapeType="1"/>
            </p:cNvSpPr>
            <p:nvPr/>
          </p:nvSpPr>
          <p:spPr bwMode="auto">
            <a:xfrm>
              <a:off x="3559"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8" name="Line 501"/>
            <p:cNvSpPr>
              <a:spLocks noChangeShapeType="1"/>
            </p:cNvSpPr>
            <p:nvPr/>
          </p:nvSpPr>
          <p:spPr bwMode="auto">
            <a:xfrm>
              <a:off x="366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9" name="Line 502"/>
            <p:cNvSpPr>
              <a:spLocks noChangeShapeType="1"/>
            </p:cNvSpPr>
            <p:nvPr/>
          </p:nvSpPr>
          <p:spPr bwMode="auto">
            <a:xfrm>
              <a:off x="365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0" name="Line 503"/>
            <p:cNvSpPr>
              <a:spLocks noChangeShapeType="1"/>
            </p:cNvSpPr>
            <p:nvPr/>
          </p:nvSpPr>
          <p:spPr bwMode="auto">
            <a:xfrm>
              <a:off x="363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1" name="Line 504"/>
            <p:cNvSpPr>
              <a:spLocks noChangeShapeType="1"/>
            </p:cNvSpPr>
            <p:nvPr/>
          </p:nvSpPr>
          <p:spPr bwMode="auto">
            <a:xfrm>
              <a:off x="364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2" name="Line 505"/>
            <p:cNvSpPr>
              <a:spLocks noChangeShapeType="1"/>
            </p:cNvSpPr>
            <p:nvPr/>
          </p:nvSpPr>
          <p:spPr bwMode="auto">
            <a:xfrm>
              <a:off x="2419" y="207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3" name="Line 506"/>
            <p:cNvSpPr>
              <a:spLocks noChangeShapeType="1"/>
            </p:cNvSpPr>
            <p:nvPr/>
          </p:nvSpPr>
          <p:spPr bwMode="auto">
            <a:xfrm>
              <a:off x="2899" y="226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4" name="Line 507"/>
            <p:cNvSpPr>
              <a:spLocks noChangeShapeType="1"/>
            </p:cNvSpPr>
            <p:nvPr/>
          </p:nvSpPr>
          <p:spPr bwMode="auto">
            <a:xfrm>
              <a:off x="3403"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5" name="Line 508"/>
            <p:cNvSpPr>
              <a:spLocks noChangeShapeType="1"/>
            </p:cNvSpPr>
            <p:nvPr/>
          </p:nvSpPr>
          <p:spPr bwMode="auto">
            <a:xfrm>
              <a:off x="2869" y="225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6" name="Line 509"/>
            <p:cNvSpPr>
              <a:spLocks noChangeShapeType="1"/>
            </p:cNvSpPr>
            <p:nvPr/>
          </p:nvSpPr>
          <p:spPr bwMode="auto">
            <a:xfrm>
              <a:off x="3415"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7" name="Line 510"/>
            <p:cNvSpPr>
              <a:spLocks noChangeShapeType="1"/>
            </p:cNvSpPr>
            <p:nvPr/>
          </p:nvSpPr>
          <p:spPr bwMode="auto">
            <a:xfrm>
              <a:off x="343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8" name="Line 511"/>
            <p:cNvSpPr>
              <a:spLocks noChangeShapeType="1"/>
            </p:cNvSpPr>
            <p:nvPr/>
          </p:nvSpPr>
          <p:spPr bwMode="auto">
            <a:xfrm>
              <a:off x="2653" y="21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9" name="Line 512"/>
            <p:cNvSpPr>
              <a:spLocks noChangeShapeType="1"/>
            </p:cNvSpPr>
            <p:nvPr/>
          </p:nvSpPr>
          <p:spPr bwMode="auto">
            <a:xfrm>
              <a:off x="2173" y="19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0" name="Line 513"/>
            <p:cNvSpPr>
              <a:spLocks noChangeShapeType="1"/>
            </p:cNvSpPr>
            <p:nvPr/>
          </p:nvSpPr>
          <p:spPr bwMode="auto">
            <a:xfrm>
              <a:off x="2737" y="22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1" name="Line 514"/>
            <p:cNvSpPr>
              <a:spLocks noChangeShapeType="1"/>
            </p:cNvSpPr>
            <p:nvPr/>
          </p:nvSpPr>
          <p:spPr bwMode="auto">
            <a:xfrm>
              <a:off x="2665" y="21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2" name="Line 515"/>
            <p:cNvSpPr>
              <a:spLocks noChangeShapeType="1"/>
            </p:cNvSpPr>
            <p:nvPr/>
          </p:nvSpPr>
          <p:spPr bwMode="auto">
            <a:xfrm>
              <a:off x="2503" y="21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3" name="Line 516"/>
            <p:cNvSpPr>
              <a:spLocks noChangeShapeType="1"/>
            </p:cNvSpPr>
            <p:nvPr/>
          </p:nvSpPr>
          <p:spPr bwMode="auto">
            <a:xfrm>
              <a:off x="2515" y="21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4" name="Line 517"/>
            <p:cNvSpPr>
              <a:spLocks noChangeShapeType="1"/>
            </p:cNvSpPr>
            <p:nvPr/>
          </p:nvSpPr>
          <p:spPr bwMode="auto">
            <a:xfrm>
              <a:off x="2629" y="21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5" name="Line 518"/>
            <p:cNvSpPr>
              <a:spLocks noChangeShapeType="1"/>
            </p:cNvSpPr>
            <p:nvPr/>
          </p:nvSpPr>
          <p:spPr bwMode="auto">
            <a:xfrm>
              <a:off x="2137" y="196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6" name="Line 519"/>
            <p:cNvSpPr>
              <a:spLocks noChangeShapeType="1"/>
            </p:cNvSpPr>
            <p:nvPr/>
          </p:nvSpPr>
          <p:spPr bwMode="auto">
            <a:xfrm>
              <a:off x="2401" y="20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7" name="Line 520"/>
            <p:cNvSpPr>
              <a:spLocks noChangeShapeType="1"/>
            </p:cNvSpPr>
            <p:nvPr/>
          </p:nvSpPr>
          <p:spPr bwMode="auto">
            <a:xfrm>
              <a:off x="2551" y="214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8" name="Freeform 521"/>
            <p:cNvSpPr>
              <a:spLocks/>
            </p:cNvSpPr>
            <p:nvPr/>
          </p:nvSpPr>
          <p:spPr bwMode="auto">
            <a:xfrm>
              <a:off x="2083" y="1939"/>
              <a:ext cx="1590" cy="438"/>
            </a:xfrm>
            <a:custGeom>
              <a:avLst/>
              <a:gdLst>
                <a:gd name="T0" fmla="*/ 227 w 265"/>
                <a:gd name="T1" fmla="*/ 73 h 73"/>
                <a:gd name="T2" fmla="*/ 218 w 265"/>
                <a:gd name="T3" fmla="*/ 72 h 73"/>
                <a:gd name="T4" fmla="*/ 215 w 265"/>
                <a:gd name="T5" fmla="*/ 71 h 73"/>
                <a:gd name="T6" fmla="*/ 209 w 265"/>
                <a:gd name="T7" fmla="*/ 69 h 73"/>
                <a:gd name="T8" fmla="*/ 203 w 265"/>
                <a:gd name="T9" fmla="*/ 68 h 73"/>
                <a:gd name="T10" fmla="*/ 193 w 265"/>
                <a:gd name="T11" fmla="*/ 67 h 73"/>
                <a:gd name="T12" fmla="*/ 186 w 265"/>
                <a:gd name="T13" fmla="*/ 66 h 73"/>
                <a:gd name="T14" fmla="*/ 175 w 265"/>
                <a:gd name="T15" fmla="*/ 65 h 73"/>
                <a:gd name="T16" fmla="*/ 165 w 265"/>
                <a:gd name="T17" fmla="*/ 64 h 73"/>
                <a:gd name="T18" fmla="*/ 156 w 265"/>
                <a:gd name="T19" fmla="*/ 64 h 73"/>
                <a:gd name="T20" fmla="*/ 152 w 265"/>
                <a:gd name="T21" fmla="*/ 62 h 73"/>
                <a:gd name="T22" fmla="*/ 147 w 265"/>
                <a:gd name="T23" fmla="*/ 61 h 73"/>
                <a:gd name="T24" fmla="*/ 144 w 265"/>
                <a:gd name="T25" fmla="*/ 60 h 73"/>
                <a:gd name="T26" fmla="*/ 138 w 265"/>
                <a:gd name="T27" fmla="*/ 60 h 73"/>
                <a:gd name="T28" fmla="*/ 135 w 265"/>
                <a:gd name="T29" fmla="*/ 58 h 73"/>
                <a:gd name="T30" fmla="*/ 132 w 265"/>
                <a:gd name="T31" fmla="*/ 57 h 73"/>
                <a:gd name="T32" fmla="*/ 130 w 265"/>
                <a:gd name="T33" fmla="*/ 56 h 73"/>
                <a:gd name="T34" fmla="*/ 124 w 265"/>
                <a:gd name="T35" fmla="*/ 55 h 73"/>
                <a:gd name="T36" fmla="*/ 118 w 265"/>
                <a:gd name="T37" fmla="*/ 54 h 73"/>
                <a:gd name="T38" fmla="*/ 114 w 265"/>
                <a:gd name="T39" fmla="*/ 53 h 73"/>
                <a:gd name="T40" fmla="*/ 109 w 265"/>
                <a:gd name="T41" fmla="*/ 51 h 73"/>
                <a:gd name="T42" fmla="*/ 106 w 265"/>
                <a:gd name="T43" fmla="*/ 50 h 73"/>
                <a:gd name="T44" fmla="*/ 104 w 265"/>
                <a:gd name="T45" fmla="*/ 48 h 73"/>
                <a:gd name="T46" fmla="*/ 103 w 265"/>
                <a:gd name="T47" fmla="*/ 48 h 73"/>
                <a:gd name="T48" fmla="*/ 100 w 265"/>
                <a:gd name="T49" fmla="*/ 46 h 73"/>
                <a:gd name="T50" fmla="*/ 94 w 265"/>
                <a:gd name="T51" fmla="*/ 46 h 73"/>
                <a:gd name="T52" fmla="*/ 90 w 265"/>
                <a:gd name="T53" fmla="*/ 44 h 73"/>
                <a:gd name="T54" fmla="*/ 88 w 265"/>
                <a:gd name="T55" fmla="*/ 42 h 73"/>
                <a:gd name="T56" fmla="*/ 83 w 265"/>
                <a:gd name="T57" fmla="*/ 40 h 73"/>
                <a:gd name="T58" fmla="*/ 80 w 265"/>
                <a:gd name="T59" fmla="*/ 39 h 73"/>
                <a:gd name="T60" fmla="*/ 78 w 265"/>
                <a:gd name="T61" fmla="*/ 38 h 73"/>
                <a:gd name="T62" fmla="*/ 77 w 265"/>
                <a:gd name="T63" fmla="*/ 37 h 73"/>
                <a:gd name="T64" fmla="*/ 73 w 265"/>
                <a:gd name="T65" fmla="*/ 36 h 73"/>
                <a:gd name="T66" fmla="*/ 71 w 265"/>
                <a:gd name="T67" fmla="*/ 35 h 73"/>
                <a:gd name="T68" fmla="*/ 69 w 265"/>
                <a:gd name="T69" fmla="*/ 34 h 73"/>
                <a:gd name="T70" fmla="*/ 66 w 265"/>
                <a:gd name="T71" fmla="*/ 32 h 73"/>
                <a:gd name="T72" fmla="*/ 65 w 265"/>
                <a:gd name="T73" fmla="*/ 30 h 73"/>
                <a:gd name="T74" fmla="*/ 63 w 265"/>
                <a:gd name="T75" fmla="*/ 30 h 73"/>
                <a:gd name="T76" fmla="*/ 60 w 265"/>
                <a:gd name="T77" fmla="*/ 28 h 73"/>
                <a:gd name="T78" fmla="*/ 57 w 265"/>
                <a:gd name="T79" fmla="*/ 27 h 73"/>
                <a:gd name="T80" fmla="*/ 54 w 265"/>
                <a:gd name="T81" fmla="*/ 26 h 73"/>
                <a:gd name="T82" fmla="*/ 51 w 265"/>
                <a:gd name="T83" fmla="*/ 24 h 73"/>
                <a:gd name="T84" fmla="*/ 49 w 265"/>
                <a:gd name="T85" fmla="*/ 23 h 73"/>
                <a:gd name="T86" fmla="*/ 47 w 265"/>
                <a:gd name="T87" fmla="*/ 22 h 73"/>
                <a:gd name="T88" fmla="*/ 42 w 265"/>
                <a:gd name="T89" fmla="*/ 21 h 73"/>
                <a:gd name="T90" fmla="*/ 40 w 265"/>
                <a:gd name="T91" fmla="*/ 20 h 73"/>
                <a:gd name="T92" fmla="*/ 38 w 265"/>
                <a:gd name="T93" fmla="*/ 19 h 73"/>
                <a:gd name="T94" fmla="*/ 34 w 265"/>
                <a:gd name="T95" fmla="*/ 17 h 73"/>
                <a:gd name="T96" fmla="*/ 32 w 265"/>
                <a:gd name="T97" fmla="*/ 16 h 73"/>
                <a:gd name="T98" fmla="*/ 29 w 265"/>
                <a:gd name="T99" fmla="*/ 14 h 73"/>
                <a:gd name="T100" fmla="*/ 21 w 265"/>
                <a:gd name="T101" fmla="*/ 11 h 73"/>
                <a:gd name="T102" fmla="*/ 16 w 265"/>
                <a:gd name="T103" fmla="*/ 10 h 73"/>
                <a:gd name="T104" fmla="*/ 14 w 265"/>
                <a:gd name="T105" fmla="*/ 8 h 73"/>
                <a:gd name="T106" fmla="*/ 8 w 265"/>
                <a:gd name="T107" fmla="*/ 6 h 73"/>
                <a:gd name="T108" fmla="*/ 5 w 265"/>
                <a:gd name="T109" fmla="*/ 5 h 73"/>
                <a:gd name="T110" fmla="*/ 3 w 265"/>
                <a:gd name="T111" fmla="*/ 4 h 73"/>
                <a:gd name="T112" fmla="*/ 1 w 265"/>
                <a:gd name="T113" fmla="*/ 3 h 73"/>
                <a:gd name="T114" fmla="*/ 0 w 265"/>
                <a:gd name="T11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 h="73">
                  <a:moveTo>
                    <a:pt x="265" y="73"/>
                  </a:moveTo>
                  <a:lnTo>
                    <a:pt x="227" y="73"/>
                  </a:lnTo>
                  <a:lnTo>
                    <a:pt x="227" y="72"/>
                  </a:lnTo>
                  <a:lnTo>
                    <a:pt x="218" y="72"/>
                  </a:lnTo>
                  <a:lnTo>
                    <a:pt x="218" y="71"/>
                  </a:lnTo>
                  <a:lnTo>
                    <a:pt x="215" y="71"/>
                  </a:lnTo>
                  <a:lnTo>
                    <a:pt x="215" y="69"/>
                  </a:lnTo>
                  <a:lnTo>
                    <a:pt x="209" y="69"/>
                  </a:lnTo>
                  <a:lnTo>
                    <a:pt x="209" y="68"/>
                  </a:lnTo>
                  <a:lnTo>
                    <a:pt x="203" y="68"/>
                  </a:lnTo>
                  <a:lnTo>
                    <a:pt x="193" y="68"/>
                  </a:lnTo>
                  <a:lnTo>
                    <a:pt x="193" y="67"/>
                  </a:lnTo>
                  <a:lnTo>
                    <a:pt x="186" y="67"/>
                  </a:lnTo>
                  <a:lnTo>
                    <a:pt x="186" y="66"/>
                  </a:lnTo>
                  <a:lnTo>
                    <a:pt x="175" y="66"/>
                  </a:lnTo>
                  <a:lnTo>
                    <a:pt x="175" y="65"/>
                  </a:lnTo>
                  <a:lnTo>
                    <a:pt x="165" y="65"/>
                  </a:lnTo>
                  <a:lnTo>
                    <a:pt x="165" y="64"/>
                  </a:lnTo>
                  <a:lnTo>
                    <a:pt x="161" y="64"/>
                  </a:lnTo>
                  <a:lnTo>
                    <a:pt x="156" y="64"/>
                  </a:lnTo>
                  <a:lnTo>
                    <a:pt x="156" y="62"/>
                  </a:lnTo>
                  <a:lnTo>
                    <a:pt x="152" y="62"/>
                  </a:lnTo>
                  <a:lnTo>
                    <a:pt x="152" y="61"/>
                  </a:lnTo>
                  <a:lnTo>
                    <a:pt x="147" y="61"/>
                  </a:lnTo>
                  <a:lnTo>
                    <a:pt x="147" y="60"/>
                  </a:lnTo>
                  <a:lnTo>
                    <a:pt x="144" y="60"/>
                  </a:lnTo>
                  <a:lnTo>
                    <a:pt x="144" y="60"/>
                  </a:lnTo>
                  <a:lnTo>
                    <a:pt x="138" y="60"/>
                  </a:lnTo>
                  <a:lnTo>
                    <a:pt x="138" y="58"/>
                  </a:lnTo>
                  <a:lnTo>
                    <a:pt x="135" y="58"/>
                  </a:lnTo>
                  <a:lnTo>
                    <a:pt x="135" y="57"/>
                  </a:lnTo>
                  <a:lnTo>
                    <a:pt x="132" y="57"/>
                  </a:lnTo>
                  <a:lnTo>
                    <a:pt x="132" y="56"/>
                  </a:lnTo>
                  <a:lnTo>
                    <a:pt x="130" y="56"/>
                  </a:lnTo>
                  <a:lnTo>
                    <a:pt x="130" y="55"/>
                  </a:lnTo>
                  <a:lnTo>
                    <a:pt x="124" y="55"/>
                  </a:lnTo>
                  <a:lnTo>
                    <a:pt x="124" y="54"/>
                  </a:lnTo>
                  <a:lnTo>
                    <a:pt x="118" y="54"/>
                  </a:lnTo>
                  <a:lnTo>
                    <a:pt x="118" y="53"/>
                  </a:lnTo>
                  <a:lnTo>
                    <a:pt x="114" y="53"/>
                  </a:lnTo>
                  <a:lnTo>
                    <a:pt x="114" y="51"/>
                  </a:lnTo>
                  <a:lnTo>
                    <a:pt x="109" y="51"/>
                  </a:lnTo>
                  <a:lnTo>
                    <a:pt x="109" y="50"/>
                  </a:lnTo>
                  <a:lnTo>
                    <a:pt x="106" y="50"/>
                  </a:lnTo>
                  <a:lnTo>
                    <a:pt x="106" y="48"/>
                  </a:lnTo>
                  <a:lnTo>
                    <a:pt x="104" y="48"/>
                  </a:lnTo>
                  <a:lnTo>
                    <a:pt x="104" y="48"/>
                  </a:lnTo>
                  <a:lnTo>
                    <a:pt x="103" y="48"/>
                  </a:lnTo>
                  <a:lnTo>
                    <a:pt x="103" y="46"/>
                  </a:lnTo>
                  <a:lnTo>
                    <a:pt x="100" y="46"/>
                  </a:lnTo>
                  <a:lnTo>
                    <a:pt x="100" y="46"/>
                  </a:lnTo>
                  <a:lnTo>
                    <a:pt x="94" y="46"/>
                  </a:lnTo>
                  <a:lnTo>
                    <a:pt x="94" y="44"/>
                  </a:lnTo>
                  <a:lnTo>
                    <a:pt x="90" y="44"/>
                  </a:lnTo>
                  <a:lnTo>
                    <a:pt x="90" y="42"/>
                  </a:lnTo>
                  <a:lnTo>
                    <a:pt x="88" y="42"/>
                  </a:lnTo>
                  <a:lnTo>
                    <a:pt x="88" y="40"/>
                  </a:lnTo>
                  <a:lnTo>
                    <a:pt x="83" y="40"/>
                  </a:lnTo>
                  <a:lnTo>
                    <a:pt x="83" y="39"/>
                  </a:lnTo>
                  <a:lnTo>
                    <a:pt x="80" y="39"/>
                  </a:lnTo>
                  <a:lnTo>
                    <a:pt x="80" y="38"/>
                  </a:lnTo>
                  <a:lnTo>
                    <a:pt x="78" y="38"/>
                  </a:lnTo>
                  <a:lnTo>
                    <a:pt x="78" y="37"/>
                  </a:lnTo>
                  <a:lnTo>
                    <a:pt x="77" y="37"/>
                  </a:lnTo>
                  <a:lnTo>
                    <a:pt x="77" y="36"/>
                  </a:lnTo>
                  <a:lnTo>
                    <a:pt x="73" y="36"/>
                  </a:lnTo>
                  <a:lnTo>
                    <a:pt x="73" y="35"/>
                  </a:lnTo>
                  <a:lnTo>
                    <a:pt x="71" y="35"/>
                  </a:lnTo>
                  <a:lnTo>
                    <a:pt x="71" y="34"/>
                  </a:lnTo>
                  <a:lnTo>
                    <a:pt x="69" y="34"/>
                  </a:lnTo>
                  <a:lnTo>
                    <a:pt x="69" y="32"/>
                  </a:lnTo>
                  <a:lnTo>
                    <a:pt x="66" y="32"/>
                  </a:lnTo>
                  <a:lnTo>
                    <a:pt x="66" y="30"/>
                  </a:lnTo>
                  <a:lnTo>
                    <a:pt x="65" y="30"/>
                  </a:lnTo>
                  <a:lnTo>
                    <a:pt x="65" y="30"/>
                  </a:lnTo>
                  <a:lnTo>
                    <a:pt x="63" y="30"/>
                  </a:lnTo>
                  <a:lnTo>
                    <a:pt x="63" y="28"/>
                  </a:lnTo>
                  <a:lnTo>
                    <a:pt x="60" y="28"/>
                  </a:lnTo>
                  <a:lnTo>
                    <a:pt x="60" y="27"/>
                  </a:lnTo>
                  <a:lnTo>
                    <a:pt x="57" y="27"/>
                  </a:lnTo>
                  <a:lnTo>
                    <a:pt x="57" y="26"/>
                  </a:lnTo>
                  <a:lnTo>
                    <a:pt x="54" y="26"/>
                  </a:lnTo>
                  <a:lnTo>
                    <a:pt x="54" y="24"/>
                  </a:lnTo>
                  <a:lnTo>
                    <a:pt x="51" y="24"/>
                  </a:lnTo>
                  <a:lnTo>
                    <a:pt x="51" y="23"/>
                  </a:lnTo>
                  <a:lnTo>
                    <a:pt x="49" y="23"/>
                  </a:lnTo>
                  <a:lnTo>
                    <a:pt x="49" y="22"/>
                  </a:lnTo>
                  <a:lnTo>
                    <a:pt x="47" y="22"/>
                  </a:lnTo>
                  <a:lnTo>
                    <a:pt x="47" y="21"/>
                  </a:lnTo>
                  <a:lnTo>
                    <a:pt x="42" y="21"/>
                  </a:lnTo>
                  <a:lnTo>
                    <a:pt x="42" y="20"/>
                  </a:lnTo>
                  <a:lnTo>
                    <a:pt x="40" y="20"/>
                  </a:lnTo>
                  <a:lnTo>
                    <a:pt x="40" y="19"/>
                  </a:lnTo>
                  <a:lnTo>
                    <a:pt x="38" y="19"/>
                  </a:lnTo>
                  <a:lnTo>
                    <a:pt x="38" y="17"/>
                  </a:lnTo>
                  <a:lnTo>
                    <a:pt x="34" y="17"/>
                  </a:lnTo>
                  <a:lnTo>
                    <a:pt x="34" y="16"/>
                  </a:lnTo>
                  <a:lnTo>
                    <a:pt x="32" y="16"/>
                  </a:lnTo>
                  <a:lnTo>
                    <a:pt x="32" y="14"/>
                  </a:lnTo>
                  <a:lnTo>
                    <a:pt x="29" y="14"/>
                  </a:lnTo>
                  <a:lnTo>
                    <a:pt x="29" y="11"/>
                  </a:lnTo>
                  <a:lnTo>
                    <a:pt x="21" y="11"/>
                  </a:lnTo>
                  <a:lnTo>
                    <a:pt x="21" y="10"/>
                  </a:lnTo>
                  <a:lnTo>
                    <a:pt x="16" y="10"/>
                  </a:lnTo>
                  <a:lnTo>
                    <a:pt x="16" y="8"/>
                  </a:lnTo>
                  <a:lnTo>
                    <a:pt x="14" y="8"/>
                  </a:lnTo>
                  <a:lnTo>
                    <a:pt x="14" y="6"/>
                  </a:lnTo>
                  <a:lnTo>
                    <a:pt x="8" y="6"/>
                  </a:lnTo>
                  <a:lnTo>
                    <a:pt x="8" y="5"/>
                  </a:lnTo>
                  <a:lnTo>
                    <a:pt x="5" y="5"/>
                  </a:lnTo>
                  <a:lnTo>
                    <a:pt x="5" y="4"/>
                  </a:lnTo>
                  <a:lnTo>
                    <a:pt x="3" y="4"/>
                  </a:lnTo>
                  <a:lnTo>
                    <a:pt x="3" y="3"/>
                  </a:lnTo>
                  <a:lnTo>
                    <a:pt x="1" y="3"/>
                  </a:lnTo>
                  <a:lnTo>
                    <a:pt x="1"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9" name="Line 522"/>
            <p:cNvSpPr>
              <a:spLocks noChangeShapeType="1"/>
            </p:cNvSpPr>
            <p:nvPr/>
          </p:nvSpPr>
          <p:spPr bwMode="auto">
            <a:xfrm>
              <a:off x="2443"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0" name="Line 523"/>
            <p:cNvSpPr>
              <a:spLocks noChangeShapeType="1"/>
            </p:cNvSpPr>
            <p:nvPr/>
          </p:nvSpPr>
          <p:spPr bwMode="auto">
            <a:xfrm>
              <a:off x="2455"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1201" name="TextBox 1200"/>
          <p:cNvSpPr txBox="1"/>
          <p:nvPr/>
        </p:nvSpPr>
        <p:spPr>
          <a:xfrm>
            <a:off x="2810571" y="1365019"/>
            <a:ext cx="684878" cy="369332"/>
          </a:xfrm>
          <a:prstGeom prst="rect">
            <a:avLst/>
          </a:prstGeom>
          <a:noFill/>
        </p:spPr>
        <p:txBody>
          <a:bodyPr wrap="none" rtlCol="0">
            <a:spAutoFit/>
          </a:bodyPr>
          <a:lstStyle/>
          <a:p>
            <a:r>
              <a:rPr lang="fr-FR" b="1" dirty="0" smtClean="0"/>
              <a:t>SSM</a:t>
            </a:r>
            <a:endParaRPr lang="fr-FR" b="1" dirty="0"/>
          </a:p>
        </p:txBody>
      </p:sp>
      <p:sp>
        <p:nvSpPr>
          <p:cNvPr id="1202" name="TextBox 1201"/>
          <p:cNvSpPr txBox="1"/>
          <p:nvPr/>
        </p:nvSpPr>
        <p:spPr>
          <a:xfrm>
            <a:off x="6952350" y="1351164"/>
            <a:ext cx="518178" cy="369332"/>
          </a:xfrm>
          <a:prstGeom prst="rect">
            <a:avLst/>
          </a:prstGeom>
          <a:noFill/>
        </p:spPr>
        <p:txBody>
          <a:bodyPr wrap="none" rtlCol="0">
            <a:spAutoFit/>
          </a:bodyPr>
          <a:lstStyle/>
          <a:p>
            <a:r>
              <a:rPr lang="fr-FR" b="1" dirty="0" smtClean="0"/>
              <a:t>SG</a:t>
            </a:r>
            <a:endParaRPr lang="fr-FR" b="1" dirty="0"/>
          </a:p>
        </p:txBody>
      </p:sp>
    </p:spTree>
    <p:extLst>
      <p:ext uri="{BB962C8B-B14F-4D97-AF65-F5344CB8AC3E}">
        <p14:creationId xmlns:p14="http://schemas.microsoft.com/office/powerpoint/2010/main" val="255564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a:t>
            </a:r>
            <a:r>
              <a:rPr lang="fr-FR" b="0" dirty="0" smtClean="0"/>
              <a:t>2019</a:t>
            </a:r>
            <a:endParaRPr lang="en-GB" b="0" dirty="0"/>
          </a:p>
        </p:txBody>
      </p:sp>
      <p:sp>
        <p:nvSpPr>
          <p:cNvPr id="6" name="Content Placeholder 9"/>
          <p:cNvSpPr txBox="1">
            <a:spLocks/>
          </p:cNvSpPr>
          <p:nvPr/>
        </p:nvSpPr>
        <p:spPr bwMode="auto">
          <a:xfrm>
            <a:off x="215224" y="5031296"/>
            <a:ext cx="8698058"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001" y="5031295"/>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215224" y="1307745"/>
            <a:ext cx="8684549"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chirurgie I, </a:t>
            </a:r>
            <a:r>
              <a:rPr lang="fr-FR" sz="1100" dirty="0" smtClean="0">
                <a:solidFill>
                  <a:srgbClr val="4D4D4D"/>
                </a:solidFill>
              </a:rPr>
              <a:t>Centre </a:t>
            </a:r>
            <a:r>
              <a:rPr lang="fr-FR" sz="1100" dirty="0">
                <a:solidFill>
                  <a:srgbClr val="4D4D4D"/>
                </a:solidFill>
              </a:rPr>
              <a:t>Médicosocial Sud, Centre Clinique HPB de Vienne</a:t>
            </a:r>
            <a:r>
              <a:rPr lang="fr-FR" sz="1100" dirty="0" smtClean="0">
                <a:solidFill>
                  <a:srgbClr val="4D4D4D"/>
                </a:solidFill>
              </a:rPr>
              <a:t>, Vienne</a:t>
            </a:r>
            <a:r>
              <a:rPr lang="fr-FR" sz="1100" dirty="0">
                <a:solidFill>
                  <a:srgbClr val="4D4D4D"/>
                </a:solidFill>
              </a:rPr>
              <a:t>,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sp>
        <p:nvSpPr>
          <p:cNvPr id="3" name="Content Placeholder 9"/>
          <p:cNvSpPr txBox="1">
            <a:spLocks/>
          </p:cNvSpPr>
          <p:nvPr/>
        </p:nvSpPr>
        <p:spPr>
          <a:xfrm>
            <a:off x="215224" y="2748652"/>
            <a:ext cx="8695886"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pic>
        <p:nvPicPr>
          <p:cNvPr id="13"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958" y="2748654"/>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49" y="2748652"/>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b="17216"/>
          <a:stretch/>
        </p:blipFill>
        <p:spPr>
          <a:xfrm>
            <a:off x="8301339" y="2748652"/>
            <a:ext cx="603110" cy="729886"/>
          </a:xfrm>
          <a:prstGeom prst="rect">
            <a:avLst/>
          </a:prstGeom>
        </p:spPr>
      </p:pic>
      <p:sp>
        <p:nvSpPr>
          <p:cNvPr id="5" name="Content Placeholder 9"/>
          <p:cNvSpPr txBox="1">
            <a:spLocks/>
          </p:cNvSpPr>
          <p:nvPr/>
        </p:nvSpPr>
        <p:spPr bwMode="auto">
          <a:xfrm>
            <a:off x="215224" y="3921782"/>
            <a:ext cx="8684549"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a:t>
            </a:r>
            <a:r>
              <a:rPr lang="en-GB" sz="1100" dirty="0" smtClean="0">
                <a:solidFill>
                  <a:srgbClr val="4D4D4D"/>
                </a:solidFill>
              </a:rPr>
              <a:t>digestives</a:t>
            </a:r>
            <a:br>
              <a:rPr lang="en-GB" sz="1100" dirty="0" smtClean="0">
                <a:solidFill>
                  <a:srgbClr val="4D4D4D"/>
                </a:solidFill>
              </a:rPr>
            </a:br>
            <a:r>
              <a:rPr lang="en-GB" sz="1100" dirty="0" smtClean="0">
                <a:solidFill>
                  <a:srgbClr val="4D4D4D"/>
                </a:solidFill>
              </a:rPr>
              <a:t>	Nantes</a:t>
            </a:r>
            <a:r>
              <a:rPr lang="en-GB" sz="1100" dirty="0" smtClean="0">
                <a:solidFill>
                  <a:srgbClr val="4D4D4D"/>
                </a:solidFill>
              </a:rPr>
              <a:t>, France</a:t>
            </a:r>
            <a:endParaRPr lang="en-GB" sz="1100" dirty="0">
              <a:solidFill>
                <a:srgbClr val="4D4D4D"/>
              </a:solidFill>
            </a:endParaRPr>
          </a:p>
        </p:txBody>
      </p:sp>
      <p:pic>
        <p:nvPicPr>
          <p:cNvPr id="12"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635"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19305" t="10567" r="8517" b="24084"/>
          <a:stretch/>
        </p:blipFill>
        <p:spPr>
          <a:xfrm>
            <a:off x="8325016" y="3921781"/>
            <a:ext cx="586094" cy="707524"/>
          </a:xfrm>
          <a:prstGeom prst="rect">
            <a:avLst/>
          </a:prstGeom>
        </p:spPr>
      </p:pic>
      <p:pic>
        <p:nvPicPr>
          <p:cNvPr id="30" name="Picture 29"/>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13664" y="1307745"/>
            <a:ext cx="603111" cy="723731"/>
          </a:xfrm>
          <a:prstGeom prst="rect">
            <a:avLst/>
          </a:prstGeom>
        </p:spPr>
      </p:pic>
      <p:pic>
        <p:nvPicPr>
          <p:cNvPr id="31" name="Picture 3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0665"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rotWithShape="1">
          <a:blip r:embed="rId10" cstate="print">
            <a:extLst>
              <a:ext uri="{28A0092B-C50C-407E-A947-70E740481C1C}">
                <a14:useLocalDpi xmlns:a14="http://schemas.microsoft.com/office/drawing/2010/main" val="0"/>
              </a:ext>
            </a:extLst>
          </a:blip>
          <a:srcRect t="5212" b="14357"/>
          <a:stretch/>
        </p:blipFill>
        <p:spPr>
          <a:xfrm>
            <a:off x="8307666" y="1307743"/>
            <a:ext cx="592108" cy="711044"/>
          </a:xfrm>
          <a:prstGeom prst="rect">
            <a:avLst/>
          </a:prstGeom>
        </p:spPr>
      </p:pic>
      <p:pic>
        <p:nvPicPr>
          <p:cNvPr id="33" name="Picture 32"/>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382390" y="1297495"/>
            <a:ext cx="587384" cy="727360"/>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660444" y="5031295"/>
            <a:ext cx="587384" cy="727360"/>
          </a:xfrm>
          <a:prstGeom prst="rect">
            <a:avLst/>
          </a:prstGeom>
        </p:spPr>
      </p:pic>
    </p:spTree>
    <p:extLst>
      <p:ext uri="{BB962C8B-B14F-4D97-AF65-F5344CB8AC3E}">
        <p14:creationId xmlns:p14="http://schemas.microsoft.com/office/powerpoint/2010/main" val="225394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66: MSI-GC-01: méta-analyse des données individuelles d’instabilité microsatellitaire (IMS) des patients avec cancer de l’estomac inclus dans quatre essais randomisés contrôlés – </a:t>
            </a:r>
            <a:r>
              <a:rPr lang="fr-FR" dirty="0" err="1" smtClean="0"/>
              <a:t>Pietrantonio</a:t>
            </a:r>
            <a:r>
              <a:rPr lang="fr-FR" dirty="0" smtClean="0"/>
              <a:t> F,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Chez les patients avec cancer de l’estomac résécable, le statut d’instabilité microsatellitaire est un marqueur pronostique indépendant et il devrait être envisagé comme facteur de stratification dans les futures études</a:t>
            </a:r>
          </a:p>
          <a:p>
            <a:r>
              <a:rPr lang="fr-FR" b="1" dirty="0"/>
              <a:t>Chez les patients avec cancer de l’estomac </a:t>
            </a:r>
            <a:r>
              <a:rPr lang="fr-FR" b="1" dirty="0" smtClean="0"/>
              <a:t>IMS élevée, des études complémentaires sont nécessaires sur l’omission de la chimiothérapie et/ou le blocage des checkpoints immunitaires, en fonction du risque de rechute</a:t>
            </a:r>
            <a:endParaRPr lang="fr-FR" b="1" dirty="0"/>
          </a:p>
        </p:txBody>
      </p:sp>
      <p:sp>
        <p:nvSpPr>
          <p:cNvPr id="5" name="Text Placeholder 4"/>
          <p:cNvSpPr>
            <a:spLocks noGrp="1"/>
          </p:cNvSpPr>
          <p:nvPr>
            <p:ph type="body" sz="quarter" idx="11"/>
          </p:nvPr>
        </p:nvSpPr>
        <p:spPr/>
        <p:txBody>
          <a:bodyPr/>
          <a:lstStyle/>
          <a:p>
            <a:r>
              <a:rPr lang="fr-FR" smtClean="0"/>
              <a:t>Pietrantonio F, et al, J Clin Oncol 2019;37(Suppl):Abstr 66</a:t>
            </a:r>
            <a:endParaRPr lang="fr-FR"/>
          </a:p>
        </p:txBody>
      </p:sp>
    </p:spTree>
    <p:extLst>
      <p:ext uri="{BB962C8B-B14F-4D97-AF65-F5344CB8AC3E}">
        <p14:creationId xmlns:p14="http://schemas.microsoft.com/office/powerpoint/2010/main" val="3826378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Cancers du pancréas, de l’intestin grêle et des voies biliaires</a:t>
            </a:r>
            <a:endParaRPr lang="fr-F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DU PANCREAS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quarter" idx="10"/>
          </p:nvPr>
        </p:nvSpPr>
        <p:spPr>
          <a:xfrm>
            <a:off x="365126" y="6096000"/>
            <a:ext cx="4049478" cy="487363"/>
          </a:xfrm>
        </p:spPr>
        <p:txBody>
          <a:bodyPr/>
          <a:lstStyle/>
          <a:p>
            <a:r>
              <a:rPr lang="fr-FR" dirty="0" smtClean="0"/>
              <a:t>*Gemcitabine 1 g/m</a:t>
            </a:r>
            <a:r>
              <a:rPr lang="fr-FR" baseline="30000" dirty="0" smtClean="0"/>
              <a:t>2</a:t>
            </a:r>
            <a:r>
              <a:rPr lang="fr-FR" dirty="0" smtClean="0"/>
              <a:t> J1, 8 + S-1 oral 40 mg/m</a:t>
            </a:r>
            <a:r>
              <a:rPr lang="fr-FR" baseline="30000" dirty="0" smtClean="0"/>
              <a:t>2</a:t>
            </a:r>
            <a:r>
              <a:rPr lang="fr-FR" dirty="0" smtClean="0"/>
              <a:t> 2x/j J1–14 p</a:t>
            </a:r>
            <a:r>
              <a:rPr lang="fr-FR" dirty="0"/>
              <a:t>e</a:t>
            </a:r>
            <a:r>
              <a:rPr lang="fr-FR" dirty="0" smtClean="0"/>
              <a:t>ndant 2 cycles; </a:t>
            </a:r>
            <a:r>
              <a:rPr lang="fr-FR" baseline="30000" dirty="0" smtClean="0"/>
              <a:t>†</a:t>
            </a:r>
            <a:r>
              <a:rPr lang="fr-FR" dirty="0" smtClean="0"/>
              <a:t>S-1 pendant </a:t>
            </a:r>
            <a:r>
              <a:rPr lang="fr-FR" dirty="0" smtClean="0"/>
              <a:t>6 </a:t>
            </a:r>
            <a:r>
              <a:rPr lang="fr-FR" dirty="0" smtClean="0"/>
              <a:t>mois chez les patients avec résection curative ayant totalement récupéré au cours des 10 semaines suivant la chirurgie</a:t>
            </a:r>
            <a:endParaRPr lang="fr-FR" dirty="0"/>
          </a:p>
        </p:txBody>
      </p:sp>
      <p:sp>
        <p:nvSpPr>
          <p:cNvPr id="52" name="Title 1"/>
          <p:cNvSpPr>
            <a:spLocks noGrp="1"/>
          </p:cNvSpPr>
          <p:nvPr>
            <p:ph type="title"/>
          </p:nvPr>
        </p:nvSpPr>
        <p:spPr>
          <a:xfrm>
            <a:off x="365124" y="179614"/>
            <a:ext cx="8238945" cy="807720"/>
          </a:xfrm>
        </p:spPr>
        <p:txBody>
          <a:bodyPr/>
          <a:lstStyle/>
          <a:p>
            <a:r>
              <a:rPr lang="fr-FR" dirty="0" smtClean="0"/>
              <a:t>189: Etude randomisée de phase II/III de chimiothérapie néoadjuvante par gemcitabine et S-1 versus chirurgie d’emblée dans le cancer du pancréas résécable (Prep-02/JSAP-05) – </a:t>
            </a:r>
            <a:r>
              <a:rPr lang="fr-FR" dirty="0" err="1" smtClean="0"/>
              <a:t>Unno</a:t>
            </a:r>
            <a:r>
              <a:rPr lang="fr-FR" dirty="0" smtClean="0"/>
              <a:t> M, et al</a:t>
            </a:r>
            <a:endParaRPr lang="fr-FR" dirty="0"/>
          </a:p>
        </p:txBody>
      </p:sp>
      <p:sp>
        <p:nvSpPr>
          <p:cNvPr id="53" name="Content Placeholder 2"/>
          <p:cNvSpPr>
            <a:spLocks noGrp="1"/>
          </p:cNvSpPr>
          <p:nvPr>
            <p:ph idx="1"/>
          </p:nvPr>
        </p:nvSpPr>
        <p:spPr>
          <a:xfrm>
            <a:off x="365124" y="1254035"/>
            <a:ext cx="8606489" cy="4746172"/>
          </a:xfrm>
        </p:spPr>
        <p:txBody>
          <a:bodyPr/>
          <a:lstStyle/>
          <a:p>
            <a:pPr marL="0" indent="0">
              <a:buNone/>
            </a:pPr>
            <a:r>
              <a:rPr lang="fr-FR" b="1" dirty="0" smtClean="0"/>
              <a:t>Objectif</a:t>
            </a:r>
          </a:p>
          <a:p>
            <a:r>
              <a:rPr lang="fr-FR" dirty="0" smtClean="0"/>
              <a:t>Evaluer l’efficacité et la tolérance d’une chimiothérapie néoadjuvante par rapport à la chirurgie d’emblée chez les patients avec adénocarcinome canalaire pancréatique résécable</a:t>
            </a:r>
            <a:endParaRPr lang="fr-FR" dirty="0"/>
          </a:p>
        </p:txBody>
      </p:sp>
      <p:sp>
        <p:nvSpPr>
          <p:cNvPr id="54" name="Text Placeholder 4"/>
          <p:cNvSpPr>
            <a:spLocks noGrp="1"/>
          </p:cNvSpPr>
          <p:nvPr>
            <p:ph type="body" sz="quarter" idx="11"/>
          </p:nvPr>
        </p:nvSpPr>
        <p:spPr>
          <a:xfrm>
            <a:off x="4648200" y="6096000"/>
            <a:ext cx="4130675" cy="487363"/>
          </a:xfrm>
        </p:spPr>
        <p:txBody>
          <a:bodyPr/>
          <a:lstStyle/>
          <a:p>
            <a:r>
              <a:rPr lang="fr-FR" smtClean="0"/>
              <a:t>Unno M, et al, J Clin Oncol 2019;37(Suppl):Abstr 189</a:t>
            </a:r>
            <a:endParaRPr lang="fr-FR"/>
          </a:p>
        </p:txBody>
      </p:sp>
      <p:sp>
        <p:nvSpPr>
          <p:cNvPr id="56" name="Rectangle 9"/>
          <p:cNvSpPr txBox="1">
            <a:spLocks noChangeArrowheads="1"/>
          </p:cNvSpPr>
          <p:nvPr/>
        </p:nvSpPr>
        <p:spPr bwMode="auto">
          <a:xfrm>
            <a:off x="386932" y="5199811"/>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a:p>
        </p:txBody>
      </p:sp>
      <p:sp>
        <p:nvSpPr>
          <p:cNvPr id="57" name="Content Placeholder 26"/>
          <p:cNvSpPr txBox="1">
            <a:spLocks/>
          </p:cNvSpPr>
          <p:nvPr/>
        </p:nvSpPr>
        <p:spPr>
          <a:xfrm>
            <a:off x="4670008" y="5199811"/>
            <a:ext cx="4130675" cy="74760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Taux </a:t>
            </a:r>
            <a:r>
              <a:rPr lang="fr-FR" dirty="0" smtClean="0"/>
              <a:t>de résection, SSR, tolérance</a:t>
            </a:r>
            <a:endParaRPr lang="fr-FR" dirty="0"/>
          </a:p>
        </p:txBody>
      </p:sp>
      <p:sp>
        <p:nvSpPr>
          <p:cNvPr id="58" name="AutoShape 9"/>
          <p:cNvSpPr>
            <a:spLocks noChangeArrowheads="1"/>
          </p:cNvSpPr>
          <p:nvPr/>
        </p:nvSpPr>
        <p:spPr bwMode="auto">
          <a:xfrm>
            <a:off x="845487" y="2623083"/>
            <a:ext cx="272877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Adénocarcinome canalaire du pancréas</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Naïf de traitement</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Résécable R0/R1</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defRPr/>
            </a:pPr>
            <a:r>
              <a:rPr lang="fr-FR" altLang="zh-CN" sz="1600" dirty="0" smtClean="0">
                <a:solidFill>
                  <a:srgbClr val="FFFFFF"/>
                </a:solidFill>
                <a:ea typeface="SimSun" pitchFamily="2" charset="-122"/>
              </a:rPr>
              <a:t>(n=364)</a:t>
            </a:r>
            <a:endParaRPr lang="fr-FR" altLang="zh-CN" sz="1600" dirty="0">
              <a:solidFill>
                <a:srgbClr val="FFFFFF"/>
              </a:solidFill>
              <a:ea typeface="SimSun" pitchFamily="2" charset="-122"/>
            </a:endParaRPr>
          </a:p>
        </p:txBody>
      </p:sp>
      <p:sp>
        <p:nvSpPr>
          <p:cNvPr id="59" name="Oval 14"/>
          <p:cNvSpPr>
            <a:spLocks noChangeArrowheads="1"/>
          </p:cNvSpPr>
          <p:nvPr/>
        </p:nvSpPr>
        <p:spPr bwMode="auto">
          <a:xfrm>
            <a:off x="3754165" y="34223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60" name="AutoShape 15"/>
          <p:cNvCxnSpPr>
            <a:cxnSpLocks noChangeShapeType="1"/>
            <a:stCxn id="59" idx="0"/>
            <a:endCxn id="65" idx="1"/>
          </p:cNvCxnSpPr>
          <p:nvPr/>
        </p:nvCxnSpPr>
        <p:spPr bwMode="auto">
          <a:xfrm rot="5400000" flipH="1" flipV="1">
            <a:off x="3932336" y="2843052"/>
            <a:ext cx="692883" cy="465629"/>
          </a:xfrm>
          <a:prstGeom prst="bentConnector2">
            <a:avLst/>
          </a:prstGeom>
          <a:noFill/>
          <a:ln w="57150">
            <a:solidFill>
              <a:schemeClr val="bg2">
                <a:lumMod val="60000"/>
                <a:lumOff val="40000"/>
              </a:schemeClr>
            </a:solidFill>
            <a:round/>
            <a:headEnd/>
            <a:tailEnd type="triangle" w="med" len="med"/>
          </a:ln>
        </p:spPr>
      </p:cxnSp>
      <p:sp>
        <p:nvSpPr>
          <p:cNvPr id="62" name="Content Placeholder 26"/>
          <p:cNvSpPr txBox="1">
            <a:spLocks/>
          </p:cNvSpPr>
          <p:nvPr/>
        </p:nvSpPr>
        <p:spPr bwMode="auto">
          <a:xfrm>
            <a:off x="4593058" y="3289933"/>
            <a:ext cx="3464156" cy="892175"/>
          </a:xfrm>
          <a:prstGeom prst="rect">
            <a:avLst/>
          </a:prstGeom>
          <a:noFill/>
          <a:ln w="9525">
            <a:noFill/>
            <a:miter lim="800000"/>
            <a:headEnd/>
            <a:tailEnd/>
          </a:ln>
        </p:spPr>
        <p:txBody>
          <a:bodyPr/>
          <a:lstStyle/>
          <a:p>
            <a:pPr marL="190500" indent="-190500">
              <a:spcBef>
                <a:spcPts val="0"/>
              </a:spcBef>
              <a:spcAft>
                <a:spcPts val="0"/>
              </a:spcAft>
              <a:defRPr/>
            </a:pPr>
            <a:r>
              <a:rPr lang="fr-FR" sz="1400" b="1"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smtClean="0">
                <a:solidFill>
                  <a:srgbClr val="4D4D4D"/>
                </a:solidFill>
                <a:latin typeface="Arial"/>
                <a:cs typeface="Arial"/>
              </a:rPr>
              <a:t>CA19-9</a:t>
            </a:r>
          </a:p>
          <a:p>
            <a:pPr marL="203200" indent="-203200">
              <a:spcBef>
                <a:spcPts val="0"/>
              </a:spcBef>
              <a:spcAft>
                <a:spcPts val="0"/>
              </a:spcAft>
              <a:buFont typeface="Arial" pitchFamily="34" charset="0"/>
              <a:buChar char="•"/>
              <a:defRPr/>
            </a:pPr>
            <a:r>
              <a:rPr lang="fr-FR" sz="1400" spc="-20" smtClean="0">
                <a:solidFill>
                  <a:srgbClr val="4D4D4D"/>
                </a:solidFill>
                <a:latin typeface="Arial"/>
                <a:cs typeface="Arial"/>
              </a:rPr>
              <a:t>Institutions</a:t>
            </a:r>
            <a:endParaRPr lang="fr-FR" sz="1400" spc="-20">
              <a:solidFill>
                <a:srgbClr val="4D4D4D"/>
              </a:solidFill>
              <a:latin typeface="Arial"/>
              <a:cs typeface="Arial"/>
            </a:endParaRPr>
          </a:p>
        </p:txBody>
      </p:sp>
      <p:cxnSp>
        <p:nvCxnSpPr>
          <p:cNvPr id="63" name="AutoShape 19"/>
          <p:cNvCxnSpPr>
            <a:cxnSpLocks noChangeShapeType="1"/>
            <a:stCxn id="58" idx="3"/>
            <a:endCxn id="59" idx="2"/>
          </p:cNvCxnSpPr>
          <p:nvPr/>
        </p:nvCxnSpPr>
        <p:spPr bwMode="auto">
          <a:xfrm flipV="1">
            <a:off x="3574258" y="3714407"/>
            <a:ext cx="179907" cy="1"/>
          </a:xfrm>
          <a:prstGeom prst="straightConnector1">
            <a:avLst/>
          </a:prstGeom>
          <a:noFill/>
          <a:ln w="57150">
            <a:solidFill>
              <a:schemeClr val="bg2">
                <a:lumMod val="60000"/>
                <a:lumOff val="40000"/>
              </a:schemeClr>
            </a:solidFill>
            <a:round/>
            <a:headEnd type="none" w="med" len="med"/>
            <a:tailEnd type="none" w="med" len="med"/>
          </a:ln>
        </p:spPr>
      </p:cxnSp>
      <p:sp>
        <p:nvSpPr>
          <p:cNvPr id="65" name="AutoShape 8"/>
          <p:cNvSpPr>
            <a:spLocks noChangeArrowheads="1"/>
          </p:cNvSpPr>
          <p:nvPr/>
        </p:nvSpPr>
        <p:spPr bwMode="auto">
          <a:xfrm>
            <a:off x="4511592" y="2183696"/>
            <a:ext cx="3437931" cy="109145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Chimiothérapie néoadjuvante (gemcitabine + S-1)* +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chirurgie + S-1 adjuvant</a:t>
            </a:r>
            <a:r>
              <a:rPr lang="fr-FR" altLang="zh-CN" baseline="30000" dirty="0" smtClean="0">
                <a:solidFill>
                  <a:srgbClr val="FFFFFF"/>
                </a:solidFill>
                <a:ea typeface="SimSun" pitchFamily="2" charset="-122"/>
              </a:rPr>
              <a:t>†</a:t>
            </a:r>
          </a:p>
          <a:p>
            <a:pPr algn="ctr" defTabSz="892175" eaLnBrk="0" hangingPunct="0"/>
            <a:r>
              <a:rPr lang="fr-FR" altLang="zh-CN" dirty="0" smtClean="0">
                <a:solidFill>
                  <a:srgbClr val="FFFFFF"/>
                </a:solidFill>
                <a:ea typeface="SimSun" pitchFamily="2" charset="-122"/>
              </a:rPr>
              <a:t>(n=182)</a:t>
            </a:r>
            <a:endParaRPr lang="fr-FR" altLang="zh-CN" dirty="0">
              <a:solidFill>
                <a:srgbClr val="FFFFFF"/>
              </a:solidFill>
              <a:ea typeface="SimSun" pitchFamily="2" charset="-122"/>
            </a:endParaRPr>
          </a:p>
        </p:txBody>
      </p:sp>
      <p:cxnSp>
        <p:nvCxnSpPr>
          <p:cNvPr id="66" name="AutoShape 16"/>
          <p:cNvCxnSpPr>
            <a:cxnSpLocks noChangeShapeType="1"/>
            <a:stCxn id="59" idx="4"/>
            <a:endCxn id="69" idx="1"/>
          </p:cNvCxnSpPr>
          <p:nvPr/>
        </p:nvCxnSpPr>
        <p:spPr bwMode="auto">
          <a:xfrm rot="16200000" flipH="1">
            <a:off x="3959487" y="4092982"/>
            <a:ext cx="639028" cy="466077"/>
          </a:xfrm>
          <a:prstGeom prst="bentConnector2">
            <a:avLst/>
          </a:prstGeom>
          <a:noFill/>
          <a:ln w="57150">
            <a:solidFill>
              <a:schemeClr val="bg2">
                <a:lumMod val="60000"/>
                <a:lumOff val="40000"/>
              </a:schemeClr>
            </a:solidFill>
            <a:round/>
            <a:headEnd/>
            <a:tailEnd type="triangle" w="med" len="med"/>
          </a:ln>
        </p:spPr>
      </p:cxnSp>
      <p:sp>
        <p:nvSpPr>
          <p:cNvPr id="69" name="AutoShape 12"/>
          <p:cNvSpPr>
            <a:spLocks noChangeArrowheads="1"/>
          </p:cNvSpPr>
          <p:nvPr/>
        </p:nvSpPr>
        <p:spPr bwMode="auto">
          <a:xfrm>
            <a:off x="4512040" y="4099808"/>
            <a:ext cx="3435903" cy="10914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Chirurgie + S-1 adjuvant</a:t>
            </a:r>
            <a:r>
              <a:rPr lang="fr-FR" altLang="zh-CN" baseline="30000" dirty="0" smtClean="0">
                <a:ea typeface="SimSun" pitchFamily="2" charset="-122"/>
              </a:rPr>
              <a:t>†</a:t>
            </a:r>
            <a:endParaRPr lang="fr-FR" altLang="zh-CN" dirty="0" smtClean="0">
              <a:ea typeface="SimSun" pitchFamily="2" charset="-122"/>
            </a:endParaRPr>
          </a:p>
          <a:p>
            <a:pPr algn="ctr" defTabSz="892175" eaLnBrk="0" hangingPunct="0"/>
            <a:r>
              <a:rPr lang="fr-FR" altLang="zh-CN" dirty="0" smtClean="0">
                <a:solidFill>
                  <a:srgbClr val="4D4D4D"/>
                </a:solidFill>
                <a:ea typeface="SimSun" pitchFamily="2" charset="-122"/>
              </a:rPr>
              <a:t>(n=180)</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543828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fr-FR" dirty="0" smtClean="0"/>
              <a:t>189: Etude randomisée de phase II/III de chimiothérapie néoadjuvante par gemcitabine et S-1 versus chirurgie d’emblée dans le cancer du pancréas résécable (Prep-02/JSAP-05) – </a:t>
            </a:r>
            <a:r>
              <a:rPr lang="fr-FR" dirty="0" err="1" smtClean="0"/>
              <a:t>Unno</a:t>
            </a:r>
            <a:r>
              <a:rPr lang="fr-FR" dirty="0" smtClean="0"/>
              <a:t> M, et al</a:t>
            </a:r>
            <a:endParaRPr lang="fr-FR"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fr-FR" b="1" smtClean="0"/>
              <a:t>Résultats </a:t>
            </a:r>
          </a:p>
        </p:txBody>
      </p:sp>
      <p:sp>
        <p:nvSpPr>
          <p:cNvPr id="54" name="Text Placeholder 4"/>
          <p:cNvSpPr>
            <a:spLocks noGrp="1"/>
          </p:cNvSpPr>
          <p:nvPr>
            <p:ph type="body" sz="quarter" idx="11"/>
          </p:nvPr>
        </p:nvSpPr>
        <p:spPr>
          <a:xfrm>
            <a:off x="4648200" y="6096000"/>
            <a:ext cx="4130675" cy="487363"/>
          </a:xfrm>
        </p:spPr>
        <p:txBody>
          <a:bodyPr/>
          <a:lstStyle/>
          <a:p>
            <a:r>
              <a:rPr lang="fr-FR" smtClean="0"/>
              <a:t>Unno M, et al, J Clin Oncol 2019;37(Suppl):Abstr 189</a:t>
            </a:r>
            <a:endParaRPr lang="fr-FR"/>
          </a:p>
        </p:txBody>
      </p:sp>
      <p:sp>
        <p:nvSpPr>
          <p:cNvPr id="19" name="TextBox 18"/>
          <p:cNvSpPr txBox="1"/>
          <p:nvPr/>
        </p:nvSpPr>
        <p:spPr>
          <a:xfrm>
            <a:off x="4365420" y="1546034"/>
            <a:ext cx="518178" cy="369332"/>
          </a:xfrm>
          <a:prstGeom prst="rect">
            <a:avLst/>
          </a:prstGeom>
          <a:noFill/>
        </p:spPr>
        <p:txBody>
          <a:bodyPr wrap="none" rtlCol="0">
            <a:spAutoFit/>
          </a:bodyPr>
          <a:lstStyle/>
          <a:p>
            <a:r>
              <a:rPr lang="fr-FR" b="1" dirty="0" smtClean="0"/>
              <a:t>SG</a:t>
            </a:r>
            <a:endParaRPr lang="fr-FR" b="1" dirty="0"/>
          </a:p>
        </p:txBody>
      </p:sp>
      <p:sp>
        <p:nvSpPr>
          <p:cNvPr id="4" name="TextBox 3"/>
          <p:cNvSpPr txBox="1"/>
          <p:nvPr/>
        </p:nvSpPr>
        <p:spPr>
          <a:xfrm>
            <a:off x="6021796" y="1855406"/>
            <a:ext cx="3024987" cy="2062103"/>
          </a:xfrm>
          <a:prstGeom prst="rect">
            <a:avLst/>
          </a:prstGeom>
          <a:noFill/>
        </p:spPr>
        <p:txBody>
          <a:bodyPr wrap="none" rtlCol="0">
            <a:spAutoFit/>
          </a:bodyPr>
          <a:lstStyle/>
          <a:p>
            <a:r>
              <a:rPr lang="fr-FR" sz="1600" dirty="0" smtClean="0"/>
              <a:t>Chimiothérapie néoadjuvante: </a:t>
            </a:r>
          </a:p>
          <a:p>
            <a:r>
              <a:rPr lang="fr-FR" sz="1600" dirty="0" smtClean="0"/>
              <a:t>36,7 mois (IC95% 28,7 - 43,3)</a:t>
            </a:r>
          </a:p>
          <a:p>
            <a:r>
              <a:rPr lang="fr-FR" sz="1600" dirty="0" smtClean="0"/>
              <a:t>Chirurgie d’emblée:</a:t>
            </a:r>
          </a:p>
          <a:p>
            <a:r>
              <a:rPr lang="fr-FR" sz="1600" dirty="0" smtClean="0"/>
              <a:t>26,7 mois (IC95% 21,0 - 31,3)</a:t>
            </a:r>
          </a:p>
          <a:p>
            <a:r>
              <a:rPr lang="fr-FR" sz="1600" dirty="0" smtClean="0"/>
              <a:t>HR 0,72 (IC95% 0,55 - 0,94); </a:t>
            </a:r>
            <a:br>
              <a:rPr lang="fr-FR" sz="1600" dirty="0" smtClean="0"/>
            </a:br>
            <a:r>
              <a:rPr lang="fr-FR" sz="1600" dirty="0" smtClean="0"/>
              <a:t>Test log-</a:t>
            </a:r>
            <a:r>
              <a:rPr lang="fr-FR" sz="1600" dirty="0" err="1" smtClean="0"/>
              <a:t>rank</a:t>
            </a:r>
            <a:r>
              <a:rPr lang="fr-FR" sz="1600" dirty="0" smtClean="0"/>
              <a:t> p=0,015</a:t>
            </a:r>
          </a:p>
          <a:p>
            <a:endParaRPr lang="fr-FR" sz="1600" dirty="0" smtClean="0"/>
          </a:p>
          <a:p>
            <a:r>
              <a:rPr lang="fr-FR" sz="1600" dirty="0" smtClean="0"/>
              <a:t>SG à 2 ans: 63,7% vs. 52,5%</a:t>
            </a:r>
            <a:endParaRPr lang="fr-FR" sz="1600" dirty="0"/>
          </a:p>
        </p:txBody>
      </p:sp>
      <p:grpSp>
        <p:nvGrpSpPr>
          <p:cNvPr id="146" name="Group 145"/>
          <p:cNvGrpSpPr/>
          <p:nvPr/>
        </p:nvGrpSpPr>
        <p:grpSpPr>
          <a:xfrm>
            <a:off x="-1" y="1887189"/>
            <a:ext cx="6000494" cy="3891208"/>
            <a:chOff x="-2224313" y="2185723"/>
            <a:chExt cx="10333204" cy="3680992"/>
          </a:xfrm>
        </p:grpSpPr>
        <p:sp>
          <p:nvSpPr>
            <p:cNvPr id="147" name="Freeform 146"/>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48"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49"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0"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1"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2"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3"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4" name="TextBox 153"/>
            <p:cNvSpPr txBox="1"/>
            <p:nvPr/>
          </p:nvSpPr>
          <p:spPr>
            <a:xfrm rot="16200000">
              <a:off x="-134608" y="3369821"/>
              <a:ext cx="666004" cy="530010"/>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SG, </a:t>
              </a:r>
              <a:r>
                <a:rPr lang="fr-FR" sz="1400" dirty="0" smtClean="0">
                  <a:cs typeface="Arial" panose="020B0604020202020204" pitchFamily="34" charset="0"/>
                </a:rPr>
                <a:t>%</a:t>
              </a:r>
              <a:endParaRPr lang="fr-FR" sz="1400" dirty="0">
                <a:cs typeface="Arial" panose="020B0604020202020204" pitchFamily="34" charset="0"/>
              </a:endParaRPr>
            </a:p>
          </p:txBody>
        </p:sp>
        <p:sp>
          <p:nvSpPr>
            <p:cNvPr id="155" name="TextBox 154"/>
            <p:cNvSpPr txBox="1"/>
            <p:nvPr/>
          </p:nvSpPr>
          <p:spPr>
            <a:xfrm>
              <a:off x="3972559" y="5177948"/>
              <a:ext cx="1366595" cy="291150"/>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Années</a:t>
              </a:r>
              <a:endParaRPr lang="fr-FR" sz="1400" dirty="0">
                <a:cs typeface="Arial" panose="020B0604020202020204" pitchFamily="34" charset="0"/>
              </a:endParaRPr>
            </a:p>
          </p:txBody>
        </p:sp>
        <p:sp>
          <p:nvSpPr>
            <p:cNvPr id="156" name="TextBox 155"/>
            <p:cNvSpPr txBox="1"/>
            <p:nvPr/>
          </p:nvSpPr>
          <p:spPr>
            <a:xfrm>
              <a:off x="295200" y="2185723"/>
              <a:ext cx="831451" cy="291150"/>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157" name="TextBox 156"/>
            <p:cNvSpPr txBox="1"/>
            <p:nvPr/>
          </p:nvSpPr>
          <p:spPr>
            <a:xfrm>
              <a:off x="466354" y="2723170"/>
              <a:ext cx="660303" cy="291150"/>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158" name="TextBox 157"/>
            <p:cNvSpPr txBox="1"/>
            <p:nvPr/>
          </p:nvSpPr>
          <p:spPr>
            <a:xfrm>
              <a:off x="466354" y="3221702"/>
              <a:ext cx="660303" cy="291150"/>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159" name="TextBox 158"/>
            <p:cNvSpPr txBox="1"/>
            <p:nvPr/>
          </p:nvSpPr>
          <p:spPr>
            <a:xfrm>
              <a:off x="466354" y="3723047"/>
              <a:ext cx="660303" cy="291150"/>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160" name="TextBox 159"/>
            <p:cNvSpPr txBox="1"/>
            <p:nvPr/>
          </p:nvSpPr>
          <p:spPr>
            <a:xfrm>
              <a:off x="466354" y="4226949"/>
              <a:ext cx="660303" cy="291150"/>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161" name="TextBox 160"/>
            <p:cNvSpPr txBox="1"/>
            <p:nvPr/>
          </p:nvSpPr>
          <p:spPr>
            <a:xfrm>
              <a:off x="637511" y="4736225"/>
              <a:ext cx="489154" cy="291150"/>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grpSp>
          <p:nvGrpSpPr>
            <p:cNvPr id="162" name="Group 161"/>
            <p:cNvGrpSpPr/>
            <p:nvPr/>
          </p:nvGrpSpPr>
          <p:grpSpPr>
            <a:xfrm>
              <a:off x="1005486" y="4920702"/>
              <a:ext cx="638647" cy="946013"/>
              <a:chOff x="836575" y="4920702"/>
              <a:chExt cx="533229" cy="946013"/>
            </a:xfrm>
          </p:grpSpPr>
          <p:sp>
            <p:nvSpPr>
              <p:cNvPr id="180" name="Line 21"/>
              <p:cNvSpPr>
                <a:spLocks noChangeShapeType="1"/>
              </p:cNvSpPr>
              <p:nvPr/>
            </p:nvSpPr>
            <p:spPr bwMode="auto">
              <a:xfrm>
                <a:off x="109595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81" name="TextBox 180"/>
              <p:cNvSpPr txBox="1"/>
              <p:nvPr/>
            </p:nvSpPr>
            <p:spPr>
              <a:xfrm>
                <a:off x="836575" y="4982720"/>
                <a:ext cx="533229"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182</a:t>
                </a:r>
              </a:p>
              <a:p>
                <a:pPr algn="ctr"/>
                <a:r>
                  <a:rPr lang="fr-FR" sz="1400" smtClean="0">
                    <a:solidFill>
                      <a:schemeClr val="accent2"/>
                    </a:solidFill>
                    <a:cs typeface="Arial" panose="020B0604020202020204" pitchFamily="34" charset="0"/>
                  </a:rPr>
                  <a:t>180</a:t>
                </a:r>
                <a:endParaRPr lang="fr-FR" sz="1400">
                  <a:solidFill>
                    <a:schemeClr val="accent2"/>
                  </a:solidFill>
                  <a:cs typeface="Arial" panose="020B0604020202020204" pitchFamily="34" charset="0"/>
                </a:endParaRPr>
              </a:p>
            </p:txBody>
          </p:sp>
        </p:grpSp>
        <p:grpSp>
          <p:nvGrpSpPr>
            <p:cNvPr id="163" name="Group 162"/>
            <p:cNvGrpSpPr/>
            <p:nvPr/>
          </p:nvGrpSpPr>
          <p:grpSpPr>
            <a:xfrm>
              <a:off x="2341841" y="4920702"/>
              <a:ext cx="638648" cy="946013"/>
              <a:chOff x="999843" y="4920702"/>
              <a:chExt cx="533229" cy="946013"/>
            </a:xfrm>
          </p:grpSpPr>
          <p:sp>
            <p:nvSpPr>
              <p:cNvPr id="178" name="Line 19"/>
              <p:cNvSpPr>
                <a:spLocks noChangeShapeType="1"/>
              </p:cNvSpPr>
              <p:nvPr/>
            </p:nvSpPr>
            <p:spPr bwMode="auto">
              <a:xfrm>
                <a:off x="1266458"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9" name="TextBox 178"/>
              <p:cNvSpPr txBox="1"/>
              <p:nvPr/>
            </p:nvSpPr>
            <p:spPr>
              <a:xfrm>
                <a:off x="999843" y="4982720"/>
                <a:ext cx="533229"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154</a:t>
                </a:r>
              </a:p>
              <a:p>
                <a:pPr algn="ctr"/>
                <a:r>
                  <a:rPr lang="fr-FR" sz="1400" smtClean="0">
                    <a:solidFill>
                      <a:schemeClr val="accent2"/>
                    </a:solidFill>
                    <a:cs typeface="Arial" panose="020B0604020202020204" pitchFamily="34" charset="0"/>
                  </a:rPr>
                  <a:t>135</a:t>
                </a:r>
                <a:endParaRPr lang="fr-FR" sz="1400">
                  <a:solidFill>
                    <a:schemeClr val="accent2"/>
                  </a:solidFill>
                  <a:cs typeface="Arial" panose="020B0604020202020204" pitchFamily="34" charset="0"/>
                </a:endParaRPr>
              </a:p>
            </p:txBody>
          </p:sp>
        </p:grpSp>
        <p:grpSp>
          <p:nvGrpSpPr>
            <p:cNvPr id="164" name="Group 163"/>
            <p:cNvGrpSpPr/>
            <p:nvPr/>
          </p:nvGrpSpPr>
          <p:grpSpPr>
            <a:xfrm>
              <a:off x="3694578" y="4920702"/>
              <a:ext cx="592711" cy="946013"/>
              <a:chOff x="700541" y="4920702"/>
              <a:chExt cx="494875" cy="946013"/>
            </a:xfrm>
          </p:grpSpPr>
          <p:sp>
            <p:nvSpPr>
              <p:cNvPr id="176" name="Line 21"/>
              <p:cNvSpPr>
                <a:spLocks noChangeShapeType="1"/>
              </p:cNvSpPr>
              <p:nvPr/>
            </p:nvSpPr>
            <p:spPr bwMode="auto">
              <a:xfrm>
                <a:off x="94074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77" name="TextBox 176"/>
              <p:cNvSpPr txBox="1"/>
              <p:nvPr/>
            </p:nvSpPr>
            <p:spPr>
              <a:xfrm>
                <a:off x="700541" y="4982720"/>
                <a:ext cx="494875"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2</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111</a:t>
                </a:r>
              </a:p>
              <a:p>
                <a:pPr algn="r"/>
                <a:r>
                  <a:rPr lang="fr-FR" sz="1400" smtClean="0">
                    <a:solidFill>
                      <a:schemeClr val="accent2"/>
                    </a:solidFill>
                    <a:cs typeface="Arial" panose="020B0604020202020204" pitchFamily="34" charset="0"/>
                  </a:rPr>
                  <a:t>94</a:t>
                </a:r>
                <a:endParaRPr lang="fr-FR" sz="1400">
                  <a:solidFill>
                    <a:schemeClr val="accent2"/>
                  </a:solidFill>
                  <a:cs typeface="Arial" panose="020B0604020202020204" pitchFamily="34" charset="0"/>
                </a:endParaRPr>
              </a:p>
            </p:txBody>
          </p:sp>
        </p:grpSp>
        <p:grpSp>
          <p:nvGrpSpPr>
            <p:cNvPr id="165" name="Group 164"/>
            <p:cNvGrpSpPr/>
            <p:nvPr/>
          </p:nvGrpSpPr>
          <p:grpSpPr>
            <a:xfrm>
              <a:off x="5095430" y="4920702"/>
              <a:ext cx="467497" cy="946013"/>
              <a:chOff x="879562" y="4920702"/>
              <a:chExt cx="390330" cy="946013"/>
            </a:xfrm>
          </p:grpSpPr>
          <p:sp>
            <p:nvSpPr>
              <p:cNvPr id="174" name="Line 19"/>
              <p:cNvSpPr>
                <a:spLocks noChangeShapeType="1"/>
              </p:cNvSpPr>
              <p:nvPr/>
            </p:nvSpPr>
            <p:spPr bwMode="auto">
              <a:xfrm>
                <a:off x="107472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5" name="TextBox 174"/>
              <p:cNvSpPr txBox="1"/>
              <p:nvPr/>
            </p:nvSpPr>
            <p:spPr>
              <a:xfrm>
                <a:off x="879562" y="4982720"/>
                <a:ext cx="390330"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70</a:t>
                </a:r>
              </a:p>
              <a:p>
                <a:pPr algn="ctr"/>
                <a:r>
                  <a:rPr lang="fr-FR" sz="1400" smtClean="0">
                    <a:solidFill>
                      <a:schemeClr val="accent2"/>
                    </a:solidFill>
                    <a:cs typeface="Arial" panose="020B0604020202020204" pitchFamily="34" charset="0"/>
                  </a:rPr>
                  <a:t>53</a:t>
                </a:r>
                <a:endParaRPr lang="fr-FR" sz="1400">
                  <a:solidFill>
                    <a:schemeClr val="accent2"/>
                  </a:solidFill>
                  <a:cs typeface="Arial" panose="020B0604020202020204" pitchFamily="34" charset="0"/>
                </a:endParaRPr>
              </a:p>
            </p:txBody>
          </p:sp>
        </p:grpSp>
        <p:grpSp>
          <p:nvGrpSpPr>
            <p:cNvPr id="166" name="Group 165"/>
            <p:cNvGrpSpPr/>
            <p:nvPr/>
          </p:nvGrpSpPr>
          <p:grpSpPr>
            <a:xfrm>
              <a:off x="6406926" y="4920702"/>
              <a:ext cx="467496" cy="946013"/>
              <a:chOff x="1034773" y="4920702"/>
              <a:chExt cx="390328" cy="946013"/>
            </a:xfrm>
          </p:grpSpPr>
          <p:sp>
            <p:nvSpPr>
              <p:cNvPr id="172" name="Line 19"/>
              <p:cNvSpPr>
                <a:spLocks noChangeShapeType="1"/>
              </p:cNvSpPr>
              <p:nvPr/>
            </p:nvSpPr>
            <p:spPr bwMode="auto">
              <a:xfrm>
                <a:off x="122993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3" name="TextBox 172"/>
              <p:cNvSpPr txBox="1"/>
              <p:nvPr/>
            </p:nvSpPr>
            <p:spPr>
              <a:xfrm>
                <a:off x="1034773" y="4982720"/>
                <a:ext cx="390328"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4</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29</a:t>
                </a:r>
              </a:p>
              <a:p>
                <a:pPr algn="r"/>
                <a:r>
                  <a:rPr lang="fr-FR" sz="1400" smtClean="0">
                    <a:solidFill>
                      <a:schemeClr val="accent2"/>
                    </a:solidFill>
                    <a:cs typeface="Arial" panose="020B0604020202020204" pitchFamily="34" charset="0"/>
                  </a:rPr>
                  <a:t>18</a:t>
                </a:r>
                <a:endParaRPr lang="fr-FR" sz="1400">
                  <a:solidFill>
                    <a:schemeClr val="accent2"/>
                  </a:solidFill>
                  <a:cs typeface="Arial" panose="020B0604020202020204" pitchFamily="34" charset="0"/>
                </a:endParaRPr>
              </a:p>
            </p:txBody>
          </p:sp>
        </p:grpSp>
        <p:grpSp>
          <p:nvGrpSpPr>
            <p:cNvPr id="167" name="Group 166"/>
            <p:cNvGrpSpPr/>
            <p:nvPr/>
          </p:nvGrpSpPr>
          <p:grpSpPr>
            <a:xfrm>
              <a:off x="7812543" y="4920702"/>
              <a:ext cx="296348" cy="946013"/>
              <a:chOff x="1243173" y="4920702"/>
              <a:chExt cx="247431" cy="946013"/>
            </a:xfrm>
          </p:grpSpPr>
          <p:sp>
            <p:nvSpPr>
              <p:cNvPr id="170" name="Line 19"/>
              <p:cNvSpPr>
                <a:spLocks noChangeShapeType="1"/>
              </p:cNvSpPr>
              <p:nvPr/>
            </p:nvSpPr>
            <p:spPr bwMode="auto">
              <a:xfrm>
                <a:off x="1366888"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1" name="TextBox 170"/>
              <p:cNvSpPr txBox="1"/>
              <p:nvPr/>
            </p:nvSpPr>
            <p:spPr>
              <a:xfrm>
                <a:off x="1243173" y="4982720"/>
                <a:ext cx="247431" cy="883995"/>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5</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a:t>
                </a:r>
              </a:p>
              <a:p>
                <a:pPr algn="ctr"/>
                <a:r>
                  <a:rPr lang="fr-FR" sz="1400" smtClean="0">
                    <a:solidFill>
                      <a:schemeClr val="accent2"/>
                    </a:solidFill>
                    <a:cs typeface="Arial" panose="020B0604020202020204" pitchFamily="34" charset="0"/>
                  </a:rPr>
                  <a:t>6</a:t>
                </a:r>
                <a:endParaRPr lang="fr-FR" sz="1400">
                  <a:solidFill>
                    <a:schemeClr val="accent2"/>
                  </a:solidFill>
                  <a:cs typeface="Arial" panose="020B0604020202020204" pitchFamily="34" charset="0"/>
                </a:endParaRPr>
              </a:p>
            </p:txBody>
          </p:sp>
        </p:grpSp>
        <p:sp>
          <p:nvSpPr>
            <p:cNvPr id="168" name="TextBox 167"/>
            <p:cNvSpPr txBox="1"/>
            <p:nvPr/>
          </p:nvSpPr>
          <p:spPr>
            <a:xfrm>
              <a:off x="-2224313" y="5167956"/>
              <a:ext cx="3257056" cy="698759"/>
            </a:xfrm>
            <a:prstGeom prst="rect">
              <a:avLst/>
            </a:prstGeom>
            <a:noFill/>
          </p:spPr>
          <p:txBody>
            <a:bodyPr wrap="square" rtlCol="0">
              <a:spAutoFit/>
            </a:bodyPr>
            <a:lstStyle/>
            <a:p>
              <a:pPr algn="r" fontAlgn="base">
                <a:spcBef>
                  <a:spcPct val="0"/>
                </a:spcBef>
                <a:spcAft>
                  <a:spcPct val="0"/>
                </a:spcAft>
              </a:pPr>
              <a:r>
                <a:rPr lang="fr-FR" sz="1400" dirty="0" smtClean="0">
                  <a:cs typeface="Arial" panose="020B0604020202020204" pitchFamily="34" charset="0"/>
                </a:rPr>
                <a:t>N</a:t>
              </a:r>
            </a:p>
            <a:p>
              <a:pPr algn="r" fontAlgn="base">
                <a:spcBef>
                  <a:spcPct val="0"/>
                </a:spcBef>
                <a:spcAft>
                  <a:spcPct val="0"/>
                </a:spcAft>
              </a:pPr>
              <a:r>
                <a:rPr lang="fr-FR" sz="1400" dirty="0" smtClean="0">
                  <a:solidFill>
                    <a:schemeClr val="accent3"/>
                  </a:solidFill>
                  <a:cs typeface="Arial" panose="020B0604020202020204" pitchFamily="34" charset="0"/>
                </a:rPr>
                <a:t>Chimio néoadjuvante</a:t>
              </a:r>
            </a:p>
            <a:p>
              <a:pPr algn="r" fontAlgn="base">
                <a:spcBef>
                  <a:spcPct val="0"/>
                </a:spcBef>
                <a:spcAft>
                  <a:spcPct val="0"/>
                </a:spcAft>
              </a:pPr>
              <a:r>
                <a:rPr lang="fr-FR" sz="1400" dirty="0" smtClean="0">
                  <a:solidFill>
                    <a:schemeClr val="accent2"/>
                  </a:solidFill>
                  <a:cs typeface="Arial" panose="020B0604020202020204" pitchFamily="34" charset="0"/>
                </a:rPr>
                <a:t>Chirurgie d’emblée</a:t>
              </a:r>
              <a:endParaRPr lang="fr-FR" sz="1400" dirty="0">
                <a:solidFill>
                  <a:schemeClr val="accent2"/>
                </a:solidFill>
                <a:cs typeface="Arial" panose="020B0604020202020204" pitchFamily="34" charset="0"/>
              </a:endParaRPr>
            </a:p>
          </p:txBody>
        </p:sp>
        <p:sp>
          <p:nvSpPr>
            <p:cNvPr id="169" name="TextBox 168"/>
            <p:cNvSpPr txBox="1"/>
            <p:nvPr/>
          </p:nvSpPr>
          <p:spPr>
            <a:xfrm>
              <a:off x="2119729" y="4384061"/>
              <a:ext cx="3222683" cy="494954"/>
            </a:xfrm>
            <a:prstGeom prst="rect">
              <a:avLst/>
            </a:prstGeom>
            <a:noFill/>
          </p:spPr>
          <p:txBody>
            <a:bodyPr wrap="none" rtlCol="0">
              <a:spAutoFit/>
            </a:bodyPr>
            <a:lstStyle/>
            <a:p>
              <a:r>
                <a:rPr lang="fr-FR" sz="1400" dirty="0">
                  <a:solidFill>
                    <a:schemeClr val="accent3"/>
                  </a:solidFill>
                  <a:cs typeface="Arial" panose="020B0604020202020204" pitchFamily="34" charset="0"/>
                </a:rPr>
                <a:t>Chimio néoadjuvante</a:t>
              </a:r>
            </a:p>
            <a:p>
              <a:pPr fontAlgn="base">
                <a:spcBef>
                  <a:spcPct val="0"/>
                </a:spcBef>
                <a:spcAft>
                  <a:spcPct val="0"/>
                </a:spcAft>
              </a:pPr>
              <a:r>
                <a:rPr lang="fr-FR" sz="1400" dirty="0" smtClean="0">
                  <a:solidFill>
                    <a:schemeClr val="accent2"/>
                  </a:solidFill>
                  <a:cs typeface="Arial" panose="020B0604020202020204" pitchFamily="34" charset="0"/>
                </a:rPr>
                <a:t>Chirurgie d’emblée</a:t>
              </a:r>
              <a:endParaRPr lang="fr-FR" sz="1400" dirty="0">
                <a:solidFill>
                  <a:schemeClr val="accent2"/>
                </a:solidFill>
                <a:cs typeface="Arial" panose="020B0604020202020204" pitchFamily="34" charset="0"/>
              </a:endParaRPr>
            </a:p>
          </p:txBody>
        </p:sp>
      </p:grpSp>
      <p:cxnSp>
        <p:nvCxnSpPr>
          <p:cNvPr id="182" name="Straight Connector 181"/>
          <p:cNvCxnSpPr/>
          <p:nvPr/>
        </p:nvCxnSpPr>
        <p:spPr>
          <a:xfrm>
            <a:off x="2160076" y="458089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60076" y="4358759"/>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4" name="Group 2"/>
          <p:cNvGrpSpPr>
            <a:grpSpLocks/>
          </p:cNvGrpSpPr>
          <p:nvPr/>
        </p:nvGrpSpPr>
        <p:grpSpPr bwMode="auto">
          <a:xfrm>
            <a:off x="2060975" y="2013308"/>
            <a:ext cx="3858776" cy="1854000"/>
            <a:chOff x="1969" y="1711"/>
            <a:chExt cx="1825" cy="894"/>
          </a:xfrm>
        </p:grpSpPr>
        <p:sp>
          <p:nvSpPr>
            <p:cNvPr id="185" name="Line 3"/>
            <p:cNvSpPr>
              <a:spLocks noChangeShapeType="1"/>
            </p:cNvSpPr>
            <p:nvPr/>
          </p:nvSpPr>
          <p:spPr bwMode="auto">
            <a:xfrm>
              <a:off x="2545" y="20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6" name="Line 4"/>
            <p:cNvSpPr>
              <a:spLocks noChangeShapeType="1"/>
            </p:cNvSpPr>
            <p:nvPr/>
          </p:nvSpPr>
          <p:spPr bwMode="auto">
            <a:xfrm>
              <a:off x="2155" y="175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7" name="Line 5"/>
            <p:cNvSpPr>
              <a:spLocks noChangeShapeType="1"/>
            </p:cNvSpPr>
            <p:nvPr/>
          </p:nvSpPr>
          <p:spPr bwMode="auto">
            <a:xfrm>
              <a:off x="342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8" name="Line 6"/>
            <p:cNvSpPr>
              <a:spLocks noChangeShapeType="1"/>
            </p:cNvSpPr>
            <p:nvPr/>
          </p:nvSpPr>
          <p:spPr bwMode="auto">
            <a:xfrm>
              <a:off x="343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9" name="Line 7"/>
            <p:cNvSpPr>
              <a:spLocks noChangeShapeType="1"/>
            </p:cNvSpPr>
            <p:nvPr/>
          </p:nvSpPr>
          <p:spPr bwMode="auto">
            <a:xfrm>
              <a:off x="304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0" name="Line 8"/>
            <p:cNvSpPr>
              <a:spLocks noChangeShapeType="1"/>
            </p:cNvSpPr>
            <p:nvPr/>
          </p:nvSpPr>
          <p:spPr bwMode="auto">
            <a:xfrm>
              <a:off x="1969"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1" name="Line 9"/>
            <p:cNvSpPr>
              <a:spLocks noChangeShapeType="1"/>
            </p:cNvSpPr>
            <p:nvPr/>
          </p:nvSpPr>
          <p:spPr bwMode="auto">
            <a:xfrm>
              <a:off x="1981"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2" name="Line 10"/>
            <p:cNvSpPr>
              <a:spLocks noChangeShapeType="1"/>
            </p:cNvSpPr>
            <p:nvPr/>
          </p:nvSpPr>
          <p:spPr bwMode="auto">
            <a:xfrm>
              <a:off x="2209" y="17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3" name="Line 11"/>
            <p:cNvSpPr>
              <a:spLocks noChangeShapeType="1"/>
            </p:cNvSpPr>
            <p:nvPr/>
          </p:nvSpPr>
          <p:spPr bwMode="auto">
            <a:xfrm>
              <a:off x="2521" y="20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4" name="Line 12"/>
            <p:cNvSpPr>
              <a:spLocks noChangeShapeType="1"/>
            </p:cNvSpPr>
            <p:nvPr/>
          </p:nvSpPr>
          <p:spPr bwMode="auto">
            <a:xfrm>
              <a:off x="2101" y="17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5" name="Line 13"/>
            <p:cNvSpPr>
              <a:spLocks noChangeShapeType="1"/>
            </p:cNvSpPr>
            <p:nvPr/>
          </p:nvSpPr>
          <p:spPr bwMode="auto">
            <a:xfrm>
              <a:off x="3067"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6" name="Line 14"/>
            <p:cNvSpPr>
              <a:spLocks noChangeShapeType="1"/>
            </p:cNvSpPr>
            <p:nvPr/>
          </p:nvSpPr>
          <p:spPr bwMode="auto">
            <a:xfrm>
              <a:off x="3175" y="238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7" name="Line 15"/>
            <p:cNvSpPr>
              <a:spLocks noChangeShapeType="1"/>
            </p:cNvSpPr>
            <p:nvPr/>
          </p:nvSpPr>
          <p:spPr bwMode="auto">
            <a:xfrm>
              <a:off x="3085"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8" name="Line 16"/>
            <p:cNvSpPr>
              <a:spLocks noChangeShapeType="1"/>
            </p:cNvSpPr>
            <p:nvPr/>
          </p:nvSpPr>
          <p:spPr bwMode="auto">
            <a:xfrm>
              <a:off x="3331"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9" name="Line 17"/>
            <p:cNvSpPr>
              <a:spLocks noChangeShapeType="1"/>
            </p:cNvSpPr>
            <p:nvPr/>
          </p:nvSpPr>
          <p:spPr bwMode="auto">
            <a:xfrm>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0" name="Line 18"/>
            <p:cNvSpPr>
              <a:spLocks noChangeShapeType="1"/>
            </p:cNvSpPr>
            <p:nvPr/>
          </p:nvSpPr>
          <p:spPr bwMode="auto">
            <a:xfrm>
              <a:off x="3025"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1" name="Line 19"/>
            <p:cNvSpPr>
              <a:spLocks noChangeShapeType="1"/>
            </p:cNvSpPr>
            <p:nvPr/>
          </p:nvSpPr>
          <p:spPr bwMode="auto">
            <a:xfrm>
              <a:off x="3319"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2" name="Line 20"/>
            <p:cNvSpPr>
              <a:spLocks noChangeShapeType="1"/>
            </p:cNvSpPr>
            <p:nvPr/>
          </p:nvSpPr>
          <p:spPr bwMode="auto">
            <a:xfrm>
              <a:off x="3271"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3" name="Line 21"/>
            <p:cNvSpPr>
              <a:spLocks noChangeShapeType="1"/>
            </p:cNvSpPr>
            <p:nvPr/>
          </p:nvSpPr>
          <p:spPr bwMode="auto">
            <a:xfrm>
              <a:off x="3253"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4" name="Line 22"/>
            <p:cNvSpPr>
              <a:spLocks noChangeShapeType="1"/>
            </p:cNvSpPr>
            <p:nvPr/>
          </p:nvSpPr>
          <p:spPr bwMode="auto">
            <a:xfrm>
              <a:off x="3235"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5" name="Line 23"/>
            <p:cNvSpPr>
              <a:spLocks noChangeShapeType="1"/>
            </p:cNvSpPr>
            <p:nvPr/>
          </p:nvSpPr>
          <p:spPr bwMode="auto">
            <a:xfrm>
              <a:off x="3469"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6" name="Line 24"/>
            <p:cNvSpPr>
              <a:spLocks noChangeShapeType="1"/>
            </p:cNvSpPr>
            <p:nvPr/>
          </p:nvSpPr>
          <p:spPr bwMode="auto">
            <a:xfrm>
              <a:off x="348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7" name="Line 25"/>
            <p:cNvSpPr>
              <a:spLocks noChangeShapeType="1"/>
            </p:cNvSpPr>
            <p:nvPr/>
          </p:nvSpPr>
          <p:spPr bwMode="auto">
            <a:xfrm>
              <a:off x="349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8" name="Line 26"/>
            <p:cNvSpPr>
              <a:spLocks noChangeShapeType="1"/>
            </p:cNvSpPr>
            <p:nvPr/>
          </p:nvSpPr>
          <p:spPr bwMode="auto">
            <a:xfrm>
              <a:off x="351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9" name="Line 27"/>
            <p:cNvSpPr>
              <a:spLocks noChangeShapeType="1"/>
            </p:cNvSpPr>
            <p:nvPr/>
          </p:nvSpPr>
          <p:spPr bwMode="auto">
            <a:xfrm>
              <a:off x="358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0" name="Line 28"/>
            <p:cNvSpPr>
              <a:spLocks noChangeShapeType="1"/>
            </p:cNvSpPr>
            <p:nvPr/>
          </p:nvSpPr>
          <p:spPr bwMode="auto">
            <a:xfrm>
              <a:off x="360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1" name="Line 29"/>
            <p:cNvSpPr>
              <a:spLocks noChangeShapeType="1"/>
            </p:cNvSpPr>
            <p:nvPr/>
          </p:nvSpPr>
          <p:spPr bwMode="auto">
            <a:xfrm>
              <a:off x="361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2" name="Line 30"/>
            <p:cNvSpPr>
              <a:spLocks noChangeShapeType="1"/>
            </p:cNvSpPr>
            <p:nvPr/>
          </p:nvSpPr>
          <p:spPr bwMode="auto">
            <a:xfrm>
              <a:off x="363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3" name="Line 31"/>
            <p:cNvSpPr>
              <a:spLocks noChangeShapeType="1"/>
            </p:cNvSpPr>
            <p:nvPr/>
          </p:nvSpPr>
          <p:spPr bwMode="auto">
            <a:xfrm>
              <a:off x="2977"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4" name="Line 32"/>
            <p:cNvSpPr>
              <a:spLocks noChangeShapeType="1"/>
            </p:cNvSpPr>
            <p:nvPr/>
          </p:nvSpPr>
          <p:spPr bwMode="auto">
            <a:xfrm>
              <a:off x="2989"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5" name="Line 33"/>
            <p:cNvSpPr>
              <a:spLocks noChangeShapeType="1"/>
            </p:cNvSpPr>
            <p:nvPr/>
          </p:nvSpPr>
          <p:spPr bwMode="auto">
            <a:xfrm>
              <a:off x="3001"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6" name="Line 34"/>
            <p:cNvSpPr>
              <a:spLocks noChangeShapeType="1"/>
            </p:cNvSpPr>
            <p:nvPr/>
          </p:nvSpPr>
          <p:spPr bwMode="auto">
            <a:xfrm>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7" name="Line 35"/>
            <p:cNvSpPr>
              <a:spLocks noChangeShapeType="1"/>
            </p:cNvSpPr>
            <p:nvPr/>
          </p:nvSpPr>
          <p:spPr bwMode="auto">
            <a:xfrm>
              <a:off x="3355"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8" name="Line 36"/>
            <p:cNvSpPr>
              <a:spLocks noChangeShapeType="1"/>
            </p:cNvSpPr>
            <p:nvPr/>
          </p:nvSpPr>
          <p:spPr bwMode="auto">
            <a:xfrm>
              <a:off x="336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9" name="Line 37"/>
            <p:cNvSpPr>
              <a:spLocks noChangeShapeType="1"/>
            </p:cNvSpPr>
            <p:nvPr/>
          </p:nvSpPr>
          <p:spPr bwMode="auto">
            <a:xfrm>
              <a:off x="337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0" name="Line 38"/>
            <p:cNvSpPr>
              <a:spLocks noChangeShapeType="1"/>
            </p:cNvSpPr>
            <p:nvPr/>
          </p:nvSpPr>
          <p:spPr bwMode="auto">
            <a:xfrm>
              <a:off x="3391"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1" name="Line 39"/>
            <p:cNvSpPr>
              <a:spLocks noChangeShapeType="1"/>
            </p:cNvSpPr>
            <p:nvPr/>
          </p:nvSpPr>
          <p:spPr bwMode="auto">
            <a:xfrm>
              <a:off x="3127"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2" name="Line 40"/>
            <p:cNvSpPr>
              <a:spLocks noChangeShapeType="1"/>
            </p:cNvSpPr>
            <p:nvPr/>
          </p:nvSpPr>
          <p:spPr bwMode="auto">
            <a:xfrm>
              <a:off x="3139"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3" name="Line 41"/>
            <p:cNvSpPr>
              <a:spLocks noChangeShapeType="1"/>
            </p:cNvSpPr>
            <p:nvPr/>
          </p:nvSpPr>
          <p:spPr bwMode="auto">
            <a:xfrm>
              <a:off x="3151"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4" name="Line 42"/>
            <p:cNvSpPr>
              <a:spLocks noChangeShapeType="1"/>
            </p:cNvSpPr>
            <p:nvPr/>
          </p:nvSpPr>
          <p:spPr bwMode="auto">
            <a:xfrm>
              <a:off x="3163"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5" name="Line 43"/>
            <p:cNvSpPr>
              <a:spLocks noChangeShapeType="1"/>
            </p:cNvSpPr>
            <p:nvPr/>
          </p:nvSpPr>
          <p:spPr bwMode="auto">
            <a:xfrm>
              <a:off x="352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6" name="Line 44"/>
            <p:cNvSpPr>
              <a:spLocks noChangeShapeType="1"/>
            </p:cNvSpPr>
            <p:nvPr/>
          </p:nvSpPr>
          <p:spPr bwMode="auto">
            <a:xfrm>
              <a:off x="3547"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7" name="Line 45"/>
            <p:cNvSpPr>
              <a:spLocks noChangeShapeType="1"/>
            </p:cNvSpPr>
            <p:nvPr/>
          </p:nvSpPr>
          <p:spPr bwMode="auto">
            <a:xfrm>
              <a:off x="3788" y="2564"/>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8" name="Line 46"/>
            <p:cNvSpPr>
              <a:spLocks noChangeShapeType="1"/>
            </p:cNvSpPr>
            <p:nvPr/>
          </p:nvSpPr>
          <p:spPr bwMode="auto">
            <a:xfrm>
              <a:off x="364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29" name="Line 47"/>
            <p:cNvSpPr>
              <a:spLocks noChangeShapeType="1"/>
            </p:cNvSpPr>
            <p:nvPr/>
          </p:nvSpPr>
          <p:spPr bwMode="auto">
            <a:xfrm>
              <a:off x="3685"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0" name="Line 48"/>
            <p:cNvSpPr>
              <a:spLocks noChangeShapeType="1"/>
            </p:cNvSpPr>
            <p:nvPr/>
          </p:nvSpPr>
          <p:spPr bwMode="auto">
            <a:xfrm>
              <a:off x="307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1" name="Line 49"/>
            <p:cNvSpPr>
              <a:spLocks noChangeShapeType="1"/>
            </p:cNvSpPr>
            <p:nvPr/>
          </p:nvSpPr>
          <p:spPr bwMode="auto">
            <a:xfrm>
              <a:off x="2947" y="231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2" name="Line 50"/>
            <p:cNvSpPr>
              <a:spLocks noChangeShapeType="1"/>
            </p:cNvSpPr>
            <p:nvPr/>
          </p:nvSpPr>
          <p:spPr bwMode="auto">
            <a:xfrm>
              <a:off x="2923" y="22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3" name="Line 51"/>
            <p:cNvSpPr>
              <a:spLocks noChangeShapeType="1"/>
            </p:cNvSpPr>
            <p:nvPr/>
          </p:nvSpPr>
          <p:spPr bwMode="auto">
            <a:xfrm>
              <a:off x="2905" y="22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4" name="Line 52"/>
            <p:cNvSpPr>
              <a:spLocks noChangeShapeType="1"/>
            </p:cNvSpPr>
            <p:nvPr/>
          </p:nvSpPr>
          <p:spPr bwMode="auto">
            <a:xfrm>
              <a:off x="2935" y="23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5" name="Line 53"/>
            <p:cNvSpPr>
              <a:spLocks noChangeShapeType="1"/>
            </p:cNvSpPr>
            <p:nvPr/>
          </p:nvSpPr>
          <p:spPr bwMode="auto">
            <a:xfrm>
              <a:off x="3049"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6" name="Line 54"/>
            <p:cNvSpPr>
              <a:spLocks noChangeShapeType="1"/>
            </p:cNvSpPr>
            <p:nvPr/>
          </p:nvSpPr>
          <p:spPr bwMode="auto">
            <a:xfrm>
              <a:off x="3223"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7" name="Line 55"/>
            <p:cNvSpPr>
              <a:spLocks noChangeShapeType="1"/>
            </p:cNvSpPr>
            <p:nvPr/>
          </p:nvSpPr>
          <p:spPr bwMode="auto">
            <a:xfrm>
              <a:off x="3199" y="240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38" name="Freeform 56"/>
            <p:cNvSpPr>
              <a:spLocks/>
            </p:cNvSpPr>
            <p:nvPr/>
          </p:nvSpPr>
          <p:spPr bwMode="auto">
            <a:xfrm>
              <a:off x="1969" y="1741"/>
              <a:ext cx="1825" cy="864"/>
            </a:xfrm>
            <a:custGeom>
              <a:avLst/>
              <a:gdLst>
                <a:gd name="T0" fmla="*/ 301 w 303"/>
                <a:gd name="T1" fmla="*/ 135 h 144"/>
                <a:gd name="T2" fmla="*/ 247 w 303"/>
                <a:gd name="T3" fmla="*/ 130 h 144"/>
                <a:gd name="T4" fmla="*/ 230 w 303"/>
                <a:gd name="T5" fmla="*/ 124 h 144"/>
                <a:gd name="T6" fmla="*/ 213 w 303"/>
                <a:gd name="T7" fmla="*/ 122 h 144"/>
                <a:gd name="T8" fmla="*/ 205 w 303"/>
                <a:gd name="T9" fmla="*/ 116 h 144"/>
                <a:gd name="T10" fmla="*/ 200 w 303"/>
                <a:gd name="T11" fmla="*/ 114 h 144"/>
                <a:gd name="T12" fmla="*/ 192 w 303"/>
                <a:gd name="T13" fmla="*/ 110 h 144"/>
                <a:gd name="T14" fmla="*/ 187 w 303"/>
                <a:gd name="T15" fmla="*/ 109 h 144"/>
                <a:gd name="T16" fmla="*/ 185 w 303"/>
                <a:gd name="T17" fmla="*/ 106 h 144"/>
                <a:gd name="T18" fmla="*/ 167 w 303"/>
                <a:gd name="T19" fmla="*/ 105 h 144"/>
                <a:gd name="T20" fmla="*/ 165 w 303"/>
                <a:gd name="T21" fmla="*/ 102 h 144"/>
                <a:gd name="T22" fmla="*/ 160 w 303"/>
                <a:gd name="T23" fmla="*/ 100 h 144"/>
                <a:gd name="T24" fmla="*/ 157 w 303"/>
                <a:gd name="T25" fmla="*/ 96 h 144"/>
                <a:gd name="T26" fmla="*/ 146 w 303"/>
                <a:gd name="T27" fmla="*/ 95 h 144"/>
                <a:gd name="T28" fmla="*/ 144 w 303"/>
                <a:gd name="T29" fmla="*/ 89 h 144"/>
                <a:gd name="T30" fmla="*/ 131 w 303"/>
                <a:gd name="T31" fmla="*/ 88 h 144"/>
                <a:gd name="T32" fmla="*/ 124 w 303"/>
                <a:gd name="T33" fmla="*/ 80 h 144"/>
                <a:gd name="T34" fmla="*/ 119 w 303"/>
                <a:gd name="T35" fmla="*/ 78 h 144"/>
                <a:gd name="T36" fmla="*/ 116 w 303"/>
                <a:gd name="T37" fmla="*/ 73 h 144"/>
                <a:gd name="T38" fmla="*/ 113 w 303"/>
                <a:gd name="T39" fmla="*/ 72 h 144"/>
                <a:gd name="T40" fmla="*/ 110 w 303"/>
                <a:gd name="T41" fmla="*/ 69 h 144"/>
                <a:gd name="T42" fmla="*/ 106 w 303"/>
                <a:gd name="T43" fmla="*/ 67 h 144"/>
                <a:gd name="T44" fmla="*/ 104 w 303"/>
                <a:gd name="T45" fmla="*/ 64 h 144"/>
                <a:gd name="T46" fmla="*/ 102 w 303"/>
                <a:gd name="T47" fmla="*/ 61 h 144"/>
                <a:gd name="T48" fmla="*/ 98 w 303"/>
                <a:gd name="T49" fmla="*/ 57 h 144"/>
                <a:gd name="T50" fmla="*/ 94 w 303"/>
                <a:gd name="T51" fmla="*/ 53 h 144"/>
                <a:gd name="T52" fmla="*/ 86 w 303"/>
                <a:gd name="T53" fmla="*/ 48 h 144"/>
                <a:gd name="T54" fmla="*/ 79 w 303"/>
                <a:gd name="T55" fmla="*/ 46 h 144"/>
                <a:gd name="T56" fmla="*/ 76 w 303"/>
                <a:gd name="T57" fmla="*/ 41 h 144"/>
                <a:gd name="T58" fmla="*/ 73 w 303"/>
                <a:gd name="T59" fmla="*/ 38 h 144"/>
                <a:gd name="T60" fmla="*/ 68 w 303"/>
                <a:gd name="T61" fmla="*/ 34 h 144"/>
                <a:gd name="T62" fmla="*/ 65 w 303"/>
                <a:gd name="T63" fmla="*/ 32 h 144"/>
                <a:gd name="T64" fmla="*/ 63 w 303"/>
                <a:gd name="T65" fmla="*/ 30 h 144"/>
                <a:gd name="T66" fmla="*/ 60 w 303"/>
                <a:gd name="T67" fmla="*/ 27 h 144"/>
                <a:gd name="T68" fmla="*/ 58 w 303"/>
                <a:gd name="T69" fmla="*/ 22 h 144"/>
                <a:gd name="T70" fmla="*/ 53 w 303"/>
                <a:gd name="T71" fmla="*/ 21 h 144"/>
                <a:gd name="T72" fmla="*/ 52 w 303"/>
                <a:gd name="T73" fmla="*/ 18 h 144"/>
                <a:gd name="T74" fmla="*/ 45 w 303"/>
                <a:gd name="T75" fmla="*/ 17 h 144"/>
                <a:gd name="T76" fmla="*/ 43 w 303"/>
                <a:gd name="T77" fmla="*/ 13 h 144"/>
                <a:gd name="T78" fmla="*/ 33 w 303"/>
                <a:gd name="T79" fmla="*/ 12 h 144"/>
                <a:gd name="T80" fmla="*/ 30 w 303"/>
                <a:gd name="T81" fmla="*/ 7 h 144"/>
                <a:gd name="T82" fmla="*/ 24 w 303"/>
                <a:gd name="T83" fmla="*/ 5 h 144"/>
                <a:gd name="T84" fmla="*/ 21 w 303"/>
                <a:gd name="T85" fmla="*/ 2 h 144"/>
                <a:gd name="T86" fmla="*/ 11 w 303"/>
                <a:gd name="T87" fmla="*/ 1 h 144"/>
                <a:gd name="connsiteX0" fmla="*/ 10037 w 10037"/>
                <a:gd name="connsiteY0" fmla="*/ 9987 h 10000"/>
                <a:gd name="connsiteX1" fmla="*/ 9934 w 10037"/>
                <a:gd name="connsiteY1" fmla="*/ 10000 h 10000"/>
                <a:gd name="connsiteX2" fmla="*/ 9934 w 10037"/>
                <a:gd name="connsiteY2" fmla="*/ 9375 h 10000"/>
                <a:gd name="connsiteX3" fmla="*/ 8779 w 10037"/>
                <a:gd name="connsiteY3" fmla="*/ 9375 h 10000"/>
                <a:gd name="connsiteX4" fmla="*/ 8779 w 10037"/>
                <a:gd name="connsiteY4" fmla="*/ 9028 h 10000"/>
                <a:gd name="connsiteX5" fmla="*/ 8152 w 10037"/>
                <a:gd name="connsiteY5" fmla="*/ 9028 h 10000"/>
                <a:gd name="connsiteX6" fmla="*/ 8152 w 10037"/>
                <a:gd name="connsiteY6" fmla="*/ 8889 h 10000"/>
                <a:gd name="connsiteX7" fmla="*/ 7591 w 10037"/>
                <a:gd name="connsiteY7" fmla="*/ 8889 h 10000"/>
                <a:gd name="connsiteX8" fmla="*/ 7591 w 10037"/>
                <a:gd name="connsiteY8" fmla="*/ 8611 h 10000"/>
                <a:gd name="connsiteX9" fmla="*/ 7228 w 10037"/>
                <a:gd name="connsiteY9" fmla="*/ 8611 h 10000"/>
                <a:gd name="connsiteX10" fmla="*/ 7228 w 10037"/>
                <a:gd name="connsiteY10" fmla="*/ 8472 h 10000"/>
                <a:gd name="connsiteX11" fmla="*/ 7030 w 10037"/>
                <a:gd name="connsiteY11" fmla="*/ 8472 h 10000"/>
                <a:gd name="connsiteX12" fmla="*/ 7030 w 10037"/>
                <a:gd name="connsiteY12" fmla="*/ 8194 h 10000"/>
                <a:gd name="connsiteX13" fmla="*/ 6766 w 10037"/>
                <a:gd name="connsiteY13" fmla="*/ 8194 h 10000"/>
                <a:gd name="connsiteX14" fmla="*/ 6766 w 10037"/>
                <a:gd name="connsiteY14" fmla="*/ 8056 h 10000"/>
                <a:gd name="connsiteX15" fmla="*/ 6667 w 10037"/>
                <a:gd name="connsiteY15" fmla="*/ 8056 h 10000"/>
                <a:gd name="connsiteX16" fmla="*/ 6667 w 10037"/>
                <a:gd name="connsiteY16" fmla="*/ 7917 h 10000"/>
                <a:gd name="connsiteX17" fmla="*/ 6601 w 10037"/>
                <a:gd name="connsiteY17" fmla="*/ 7917 h 10000"/>
                <a:gd name="connsiteX18" fmla="*/ 6601 w 10037"/>
                <a:gd name="connsiteY18" fmla="*/ 7778 h 10000"/>
                <a:gd name="connsiteX19" fmla="*/ 6337 w 10037"/>
                <a:gd name="connsiteY19" fmla="*/ 7778 h 10000"/>
                <a:gd name="connsiteX20" fmla="*/ 6337 w 10037"/>
                <a:gd name="connsiteY20" fmla="*/ 7639 h 10000"/>
                <a:gd name="connsiteX21" fmla="*/ 6271 w 10037"/>
                <a:gd name="connsiteY21" fmla="*/ 7639 h 10000"/>
                <a:gd name="connsiteX22" fmla="*/ 6271 w 10037"/>
                <a:gd name="connsiteY22" fmla="*/ 7569 h 10000"/>
                <a:gd name="connsiteX23" fmla="*/ 6172 w 10037"/>
                <a:gd name="connsiteY23" fmla="*/ 7569 h 10000"/>
                <a:gd name="connsiteX24" fmla="*/ 6172 w 10037"/>
                <a:gd name="connsiteY24" fmla="*/ 7500 h 10000"/>
                <a:gd name="connsiteX25" fmla="*/ 6106 w 10037"/>
                <a:gd name="connsiteY25" fmla="*/ 7500 h 10000"/>
                <a:gd name="connsiteX26" fmla="*/ 6106 w 10037"/>
                <a:gd name="connsiteY26" fmla="*/ 7361 h 10000"/>
                <a:gd name="connsiteX27" fmla="*/ 5875 w 10037"/>
                <a:gd name="connsiteY27" fmla="*/ 7361 h 10000"/>
                <a:gd name="connsiteX28" fmla="*/ 5875 w 10037"/>
                <a:gd name="connsiteY28" fmla="*/ 7292 h 10000"/>
                <a:gd name="connsiteX29" fmla="*/ 5512 w 10037"/>
                <a:gd name="connsiteY29" fmla="*/ 7292 h 10000"/>
                <a:gd name="connsiteX30" fmla="*/ 5512 w 10037"/>
                <a:gd name="connsiteY30" fmla="*/ 7153 h 10000"/>
                <a:gd name="connsiteX31" fmla="*/ 5446 w 10037"/>
                <a:gd name="connsiteY31" fmla="*/ 7153 h 10000"/>
                <a:gd name="connsiteX32" fmla="*/ 5446 w 10037"/>
                <a:gd name="connsiteY32" fmla="*/ 7083 h 10000"/>
                <a:gd name="connsiteX33" fmla="*/ 5380 w 10037"/>
                <a:gd name="connsiteY33" fmla="*/ 7083 h 10000"/>
                <a:gd name="connsiteX34" fmla="*/ 5380 w 10037"/>
                <a:gd name="connsiteY34" fmla="*/ 6944 h 10000"/>
                <a:gd name="connsiteX35" fmla="*/ 5281 w 10037"/>
                <a:gd name="connsiteY35" fmla="*/ 6944 h 10000"/>
                <a:gd name="connsiteX36" fmla="*/ 5281 w 10037"/>
                <a:gd name="connsiteY36" fmla="*/ 6875 h 10000"/>
                <a:gd name="connsiteX37" fmla="*/ 5182 w 10037"/>
                <a:gd name="connsiteY37" fmla="*/ 6875 h 10000"/>
                <a:gd name="connsiteX38" fmla="*/ 5182 w 10037"/>
                <a:gd name="connsiteY38" fmla="*/ 6667 h 10000"/>
                <a:gd name="connsiteX39" fmla="*/ 4917 w 10037"/>
                <a:gd name="connsiteY39" fmla="*/ 6667 h 10000"/>
                <a:gd name="connsiteX40" fmla="*/ 4917 w 10037"/>
                <a:gd name="connsiteY40" fmla="*/ 6597 h 10000"/>
                <a:gd name="connsiteX41" fmla="*/ 4818 w 10037"/>
                <a:gd name="connsiteY41" fmla="*/ 6597 h 10000"/>
                <a:gd name="connsiteX42" fmla="*/ 4818 w 10037"/>
                <a:gd name="connsiteY42" fmla="*/ 6458 h 10000"/>
                <a:gd name="connsiteX43" fmla="*/ 4752 w 10037"/>
                <a:gd name="connsiteY43" fmla="*/ 6458 h 10000"/>
                <a:gd name="connsiteX44" fmla="*/ 4752 w 10037"/>
                <a:gd name="connsiteY44" fmla="*/ 6181 h 10000"/>
                <a:gd name="connsiteX45" fmla="*/ 4422 w 10037"/>
                <a:gd name="connsiteY45" fmla="*/ 6181 h 10000"/>
                <a:gd name="connsiteX46" fmla="*/ 4422 w 10037"/>
                <a:gd name="connsiteY46" fmla="*/ 6111 h 10000"/>
                <a:gd name="connsiteX47" fmla="*/ 4323 w 10037"/>
                <a:gd name="connsiteY47" fmla="*/ 6111 h 10000"/>
                <a:gd name="connsiteX48" fmla="*/ 4323 w 10037"/>
                <a:gd name="connsiteY48" fmla="*/ 5694 h 10000"/>
                <a:gd name="connsiteX49" fmla="*/ 4092 w 10037"/>
                <a:gd name="connsiteY49" fmla="*/ 5694 h 10000"/>
                <a:gd name="connsiteX50" fmla="*/ 4092 w 10037"/>
                <a:gd name="connsiteY50" fmla="*/ 5556 h 10000"/>
                <a:gd name="connsiteX51" fmla="*/ 4059 w 10037"/>
                <a:gd name="connsiteY51" fmla="*/ 5556 h 10000"/>
                <a:gd name="connsiteX52" fmla="*/ 4059 w 10037"/>
                <a:gd name="connsiteY52" fmla="*/ 5417 h 10000"/>
                <a:gd name="connsiteX53" fmla="*/ 3927 w 10037"/>
                <a:gd name="connsiteY53" fmla="*/ 5417 h 10000"/>
                <a:gd name="connsiteX54" fmla="*/ 3927 w 10037"/>
                <a:gd name="connsiteY54" fmla="*/ 5139 h 10000"/>
                <a:gd name="connsiteX55" fmla="*/ 3828 w 10037"/>
                <a:gd name="connsiteY55" fmla="*/ 5139 h 10000"/>
                <a:gd name="connsiteX56" fmla="*/ 3828 w 10037"/>
                <a:gd name="connsiteY56" fmla="*/ 5069 h 10000"/>
                <a:gd name="connsiteX57" fmla="*/ 3762 w 10037"/>
                <a:gd name="connsiteY57" fmla="*/ 5069 h 10000"/>
                <a:gd name="connsiteX58" fmla="*/ 3762 w 10037"/>
                <a:gd name="connsiteY58" fmla="*/ 5000 h 10000"/>
                <a:gd name="connsiteX59" fmla="*/ 3729 w 10037"/>
                <a:gd name="connsiteY59" fmla="*/ 5000 h 10000"/>
                <a:gd name="connsiteX60" fmla="*/ 3729 w 10037"/>
                <a:gd name="connsiteY60" fmla="*/ 4931 h 10000"/>
                <a:gd name="connsiteX61" fmla="*/ 3630 w 10037"/>
                <a:gd name="connsiteY61" fmla="*/ 4931 h 10000"/>
                <a:gd name="connsiteX62" fmla="*/ 3630 w 10037"/>
                <a:gd name="connsiteY62" fmla="*/ 4792 h 10000"/>
                <a:gd name="connsiteX63" fmla="*/ 3564 w 10037"/>
                <a:gd name="connsiteY63" fmla="*/ 4792 h 10000"/>
                <a:gd name="connsiteX64" fmla="*/ 3564 w 10037"/>
                <a:gd name="connsiteY64" fmla="*/ 4653 h 10000"/>
                <a:gd name="connsiteX65" fmla="*/ 3498 w 10037"/>
                <a:gd name="connsiteY65" fmla="*/ 4653 h 10000"/>
                <a:gd name="connsiteX66" fmla="*/ 3498 w 10037"/>
                <a:gd name="connsiteY66" fmla="*/ 4514 h 10000"/>
                <a:gd name="connsiteX67" fmla="*/ 3432 w 10037"/>
                <a:gd name="connsiteY67" fmla="*/ 4514 h 10000"/>
                <a:gd name="connsiteX68" fmla="*/ 3432 w 10037"/>
                <a:gd name="connsiteY68" fmla="*/ 4444 h 10000"/>
                <a:gd name="connsiteX69" fmla="*/ 3399 w 10037"/>
                <a:gd name="connsiteY69" fmla="*/ 4444 h 10000"/>
                <a:gd name="connsiteX70" fmla="*/ 3399 w 10037"/>
                <a:gd name="connsiteY70" fmla="*/ 4236 h 10000"/>
                <a:gd name="connsiteX71" fmla="*/ 3366 w 10037"/>
                <a:gd name="connsiteY71" fmla="*/ 4236 h 10000"/>
                <a:gd name="connsiteX72" fmla="*/ 3366 w 10037"/>
                <a:gd name="connsiteY72" fmla="*/ 4097 h 10000"/>
                <a:gd name="connsiteX73" fmla="*/ 3234 w 10037"/>
                <a:gd name="connsiteY73" fmla="*/ 4097 h 10000"/>
                <a:gd name="connsiteX74" fmla="*/ 3234 w 10037"/>
                <a:gd name="connsiteY74" fmla="*/ 3958 h 10000"/>
                <a:gd name="connsiteX75" fmla="*/ 3135 w 10037"/>
                <a:gd name="connsiteY75" fmla="*/ 3958 h 10000"/>
                <a:gd name="connsiteX76" fmla="*/ 3135 w 10037"/>
                <a:gd name="connsiteY76" fmla="*/ 3681 h 10000"/>
                <a:gd name="connsiteX77" fmla="*/ 3102 w 10037"/>
                <a:gd name="connsiteY77" fmla="*/ 3681 h 10000"/>
                <a:gd name="connsiteX78" fmla="*/ 3102 w 10037"/>
                <a:gd name="connsiteY78" fmla="*/ 3403 h 10000"/>
                <a:gd name="connsiteX79" fmla="*/ 2838 w 10037"/>
                <a:gd name="connsiteY79" fmla="*/ 3403 h 10000"/>
                <a:gd name="connsiteX80" fmla="*/ 2838 w 10037"/>
                <a:gd name="connsiteY80" fmla="*/ 3333 h 10000"/>
                <a:gd name="connsiteX81" fmla="*/ 2673 w 10037"/>
                <a:gd name="connsiteY81" fmla="*/ 3333 h 10000"/>
                <a:gd name="connsiteX82" fmla="*/ 2673 w 10037"/>
                <a:gd name="connsiteY82" fmla="*/ 3194 h 10000"/>
                <a:gd name="connsiteX83" fmla="*/ 2607 w 10037"/>
                <a:gd name="connsiteY83" fmla="*/ 3194 h 10000"/>
                <a:gd name="connsiteX84" fmla="*/ 2607 w 10037"/>
                <a:gd name="connsiteY84" fmla="*/ 3056 h 10000"/>
                <a:gd name="connsiteX85" fmla="*/ 2508 w 10037"/>
                <a:gd name="connsiteY85" fmla="*/ 3056 h 10000"/>
                <a:gd name="connsiteX86" fmla="*/ 2508 w 10037"/>
                <a:gd name="connsiteY86" fmla="*/ 2847 h 10000"/>
                <a:gd name="connsiteX87" fmla="*/ 2442 w 10037"/>
                <a:gd name="connsiteY87" fmla="*/ 2847 h 10000"/>
                <a:gd name="connsiteX88" fmla="*/ 2442 w 10037"/>
                <a:gd name="connsiteY88" fmla="*/ 2639 h 10000"/>
                <a:gd name="connsiteX89" fmla="*/ 2409 w 10037"/>
                <a:gd name="connsiteY89" fmla="*/ 2639 h 10000"/>
                <a:gd name="connsiteX90" fmla="*/ 2409 w 10037"/>
                <a:gd name="connsiteY90" fmla="*/ 2500 h 10000"/>
                <a:gd name="connsiteX91" fmla="*/ 2244 w 10037"/>
                <a:gd name="connsiteY91" fmla="*/ 2500 h 10000"/>
                <a:gd name="connsiteX92" fmla="*/ 2244 w 10037"/>
                <a:gd name="connsiteY92" fmla="*/ 2361 h 10000"/>
                <a:gd name="connsiteX93" fmla="*/ 2178 w 10037"/>
                <a:gd name="connsiteY93" fmla="*/ 2361 h 10000"/>
                <a:gd name="connsiteX94" fmla="*/ 2178 w 10037"/>
                <a:gd name="connsiteY94" fmla="*/ 2222 h 10000"/>
                <a:gd name="connsiteX95" fmla="*/ 2145 w 10037"/>
                <a:gd name="connsiteY95" fmla="*/ 2222 h 10000"/>
                <a:gd name="connsiteX96" fmla="*/ 2145 w 10037"/>
                <a:gd name="connsiteY96" fmla="*/ 2153 h 10000"/>
                <a:gd name="connsiteX97" fmla="*/ 2079 w 10037"/>
                <a:gd name="connsiteY97" fmla="*/ 2153 h 10000"/>
                <a:gd name="connsiteX98" fmla="*/ 2079 w 10037"/>
                <a:gd name="connsiteY98" fmla="*/ 2083 h 10000"/>
                <a:gd name="connsiteX99" fmla="*/ 2046 w 10037"/>
                <a:gd name="connsiteY99" fmla="*/ 2083 h 10000"/>
                <a:gd name="connsiteX100" fmla="*/ 2046 w 10037"/>
                <a:gd name="connsiteY100" fmla="*/ 1875 h 10000"/>
                <a:gd name="connsiteX101" fmla="*/ 1980 w 10037"/>
                <a:gd name="connsiteY101" fmla="*/ 1875 h 10000"/>
                <a:gd name="connsiteX102" fmla="*/ 1980 w 10037"/>
                <a:gd name="connsiteY102" fmla="*/ 1667 h 10000"/>
                <a:gd name="connsiteX103" fmla="*/ 1914 w 10037"/>
                <a:gd name="connsiteY103" fmla="*/ 1667 h 10000"/>
                <a:gd name="connsiteX104" fmla="*/ 1914 w 10037"/>
                <a:gd name="connsiteY104" fmla="*/ 1528 h 10000"/>
                <a:gd name="connsiteX105" fmla="*/ 1782 w 10037"/>
                <a:gd name="connsiteY105" fmla="*/ 1528 h 10000"/>
                <a:gd name="connsiteX106" fmla="*/ 1782 w 10037"/>
                <a:gd name="connsiteY106" fmla="*/ 1458 h 10000"/>
                <a:gd name="connsiteX107" fmla="*/ 1749 w 10037"/>
                <a:gd name="connsiteY107" fmla="*/ 1458 h 10000"/>
                <a:gd name="connsiteX108" fmla="*/ 1749 w 10037"/>
                <a:gd name="connsiteY108" fmla="*/ 1389 h 10000"/>
                <a:gd name="connsiteX109" fmla="*/ 1716 w 10037"/>
                <a:gd name="connsiteY109" fmla="*/ 1389 h 10000"/>
                <a:gd name="connsiteX110" fmla="*/ 1716 w 10037"/>
                <a:gd name="connsiteY110" fmla="*/ 1250 h 10000"/>
                <a:gd name="connsiteX111" fmla="*/ 1518 w 10037"/>
                <a:gd name="connsiteY111" fmla="*/ 1250 h 10000"/>
                <a:gd name="connsiteX112" fmla="*/ 1518 w 10037"/>
                <a:gd name="connsiteY112" fmla="*/ 1181 h 10000"/>
                <a:gd name="connsiteX113" fmla="*/ 1485 w 10037"/>
                <a:gd name="connsiteY113" fmla="*/ 1181 h 10000"/>
                <a:gd name="connsiteX114" fmla="*/ 1485 w 10037"/>
                <a:gd name="connsiteY114" fmla="*/ 1042 h 10000"/>
                <a:gd name="connsiteX115" fmla="*/ 1419 w 10037"/>
                <a:gd name="connsiteY115" fmla="*/ 1042 h 10000"/>
                <a:gd name="connsiteX116" fmla="*/ 1419 w 10037"/>
                <a:gd name="connsiteY116" fmla="*/ 903 h 10000"/>
                <a:gd name="connsiteX117" fmla="*/ 1353 w 10037"/>
                <a:gd name="connsiteY117" fmla="*/ 903 h 10000"/>
                <a:gd name="connsiteX118" fmla="*/ 1353 w 10037"/>
                <a:gd name="connsiteY118" fmla="*/ 833 h 10000"/>
                <a:gd name="connsiteX119" fmla="*/ 1089 w 10037"/>
                <a:gd name="connsiteY119" fmla="*/ 833 h 10000"/>
                <a:gd name="connsiteX120" fmla="*/ 1089 w 10037"/>
                <a:gd name="connsiteY120" fmla="*/ 625 h 10000"/>
                <a:gd name="connsiteX121" fmla="*/ 990 w 10037"/>
                <a:gd name="connsiteY121" fmla="*/ 625 h 10000"/>
                <a:gd name="connsiteX122" fmla="*/ 990 w 10037"/>
                <a:gd name="connsiteY122" fmla="*/ 486 h 10000"/>
                <a:gd name="connsiteX123" fmla="*/ 891 w 10037"/>
                <a:gd name="connsiteY123" fmla="*/ 486 h 10000"/>
                <a:gd name="connsiteX124" fmla="*/ 891 w 10037"/>
                <a:gd name="connsiteY124" fmla="*/ 347 h 10000"/>
                <a:gd name="connsiteX125" fmla="*/ 792 w 10037"/>
                <a:gd name="connsiteY125" fmla="*/ 347 h 10000"/>
                <a:gd name="connsiteX126" fmla="*/ 792 w 10037"/>
                <a:gd name="connsiteY126" fmla="*/ 278 h 10000"/>
                <a:gd name="connsiteX127" fmla="*/ 693 w 10037"/>
                <a:gd name="connsiteY127" fmla="*/ 278 h 10000"/>
                <a:gd name="connsiteX128" fmla="*/ 693 w 10037"/>
                <a:gd name="connsiteY128" fmla="*/ 139 h 10000"/>
                <a:gd name="connsiteX129" fmla="*/ 627 w 10037"/>
                <a:gd name="connsiteY129" fmla="*/ 139 h 10000"/>
                <a:gd name="connsiteX130" fmla="*/ 627 w 10037"/>
                <a:gd name="connsiteY130" fmla="*/ 69 h 10000"/>
                <a:gd name="connsiteX131" fmla="*/ 363 w 10037"/>
                <a:gd name="connsiteY131" fmla="*/ 69 h 10000"/>
                <a:gd name="connsiteX132" fmla="*/ 363 w 10037"/>
                <a:gd name="connsiteY132" fmla="*/ 0 h 10000"/>
                <a:gd name="connsiteX133" fmla="*/ 0 w 10037"/>
                <a:gd name="connsiteY1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037" h="10000">
                  <a:moveTo>
                    <a:pt x="10037" y="9987"/>
                  </a:moveTo>
                  <a:lnTo>
                    <a:pt x="9934" y="10000"/>
                  </a:lnTo>
                  <a:lnTo>
                    <a:pt x="9934" y="9375"/>
                  </a:lnTo>
                  <a:lnTo>
                    <a:pt x="8779" y="9375"/>
                  </a:lnTo>
                  <a:lnTo>
                    <a:pt x="8779" y="9028"/>
                  </a:lnTo>
                  <a:lnTo>
                    <a:pt x="8152" y="9028"/>
                  </a:lnTo>
                  <a:lnTo>
                    <a:pt x="8152" y="8889"/>
                  </a:lnTo>
                  <a:lnTo>
                    <a:pt x="7591" y="8889"/>
                  </a:lnTo>
                  <a:lnTo>
                    <a:pt x="7591" y="8611"/>
                  </a:lnTo>
                  <a:lnTo>
                    <a:pt x="7228" y="8611"/>
                  </a:lnTo>
                  <a:lnTo>
                    <a:pt x="7228" y="8472"/>
                  </a:lnTo>
                  <a:lnTo>
                    <a:pt x="7030" y="8472"/>
                  </a:lnTo>
                  <a:lnTo>
                    <a:pt x="7030" y="8194"/>
                  </a:lnTo>
                  <a:lnTo>
                    <a:pt x="6766" y="8194"/>
                  </a:lnTo>
                  <a:lnTo>
                    <a:pt x="6766" y="8056"/>
                  </a:lnTo>
                  <a:lnTo>
                    <a:pt x="6667" y="8056"/>
                  </a:lnTo>
                  <a:lnTo>
                    <a:pt x="6667" y="7917"/>
                  </a:lnTo>
                  <a:lnTo>
                    <a:pt x="6601" y="7917"/>
                  </a:lnTo>
                  <a:lnTo>
                    <a:pt x="6601" y="7778"/>
                  </a:lnTo>
                  <a:lnTo>
                    <a:pt x="6337" y="7778"/>
                  </a:lnTo>
                  <a:lnTo>
                    <a:pt x="6337" y="7639"/>
                  </a:lnTo>
                  <a:lnTo>
                    <a:pt x="6271" y="7639"/>
                  </a:lnTo>
                  <a:lnTo>
                    <a:pt x="6271" y="7569"/>
                  </a:lnTo>
                  <a:lnTo>
                    <a:pt x="6172" y="7569"/>
                  </a:lnTo>
                  <a:lnTo>
                    <a:pt x="6172" y="7500"/>
                  </a:lnTo>
                  <a:lnTo>
                    <a:pt x="6106" y="7500"/>
                  </a:lnTo>
                  <a:lnTo>
                    <a:pt x="6106" y="7361"/>
                  </a:lnTo>
                  <a:lnTo>
                    <a:pt x="5875" y="7361"/>
                  </a:lnTo>
                  <a:lnTo>
                    <a:pt x="5875" y="7292"/>
                  </a:lnTo>
                  <a:lnTo>
                    <a:pt x="5512" y="7292"/>
                  </a:lnTo>
                  <a:lnTo>
                    <a:pt x="5512" y="7153"/>
                  </a:lnTo>
                  <a:lnTo>
                    <a:pt x="5446" y="7153"/>
                  </a:lnTo>
                  <a:lnTo>
                    <a:pt x="5446" y="7083"/>
                  </a:lnTo>
                  <a:lnTo>
                    <a:pt x="5380" y="7083"/>
                  </a:lnTo>
                  <a:lnTo>
                    <a:pt x="5380" y="6944"/>
                  </a:lnTo>
                  <a:lnTo>
                    <a:pt x="5281" y="6944"/>
                  </a:lnTo>
                  <a:lnTo>
                    <a:pt x="5281" y="6875"/>
                  </a:lnTo>
                  <a:lnTo>
                    <a:pt x="5182" y="6875"/>
                  </a:lnTo>
                  <a:lnTo>
                    <a:pt x="5182" y="6667"/>
                  </a:lnTo>
                  <a:lnTo>
                    <a:pt x="4917" y="6667"/>
                  </a:lnTo>
                  <a:lnTo>
                    <a:pt x="4917" y="6597"/>
                  </a:lnTo>
                  <a:lnTo>
                    <a:pt x="4818" y="6597"/>
                  </a:lnTo>
                  <a:lnTo>
                    <a:pt x="4818" y="6458"/>
                  </a:lnTo>
                  <a:lnTo>
                    <a:pt x="4752" y="6458"/>
                  </a:lnTo>
                  <a:lnTo>
                    <a:pt x="4752" y="6181"/>
                  </a:lnTo>
                  <a:lnTo>
                    <a:pt x="4422" y="6181"/>
                  </a:lnTo>
                  <a:lnTo>
                    <a:pt x="4422" y="6111"/>
                  </a:lnTo>
                  <a:lnTo>
                    <a:pt x="4323" y="6111"/>
                  </a:lnTo>
                  <a:lnTo>
                    <a:pt x="4323" y="5694"/>
                  </a:lnTo>
                  <a:lnTo>
                    <a:pt x="4092" y="5694"/>
                  </a:lnTo>
                  <a:lnTo>
                    <a:pt x="4092" y="5556"/>
                  </a:lnTo>
                  <a:lnTo>
                    <a:pt x="4059" y="5556"/>
                  </a:lnTo>
                  <a:lnTo>
                    <a:pt x="4059" y="5417"/>
                  </a:lnTo>
                  <a:lnTo>
                    <a:pt x="3927" y="5417"/>
                  </a:lnTo>
                  <a:lnTo>
                    <a:pt x="3927" y="5139"/>
                  </a:lnTo>
                  <a:lnTo>
                    <a:pt x="3828" y="5139"/>
                  </a:lnTo>
                  <a:lnTo>
                    <a:pt x="3828" y="5069"/>
                  </a:lnTo>
                  <a:lnTo>
                    <a:pt x="3762" y="5069"/>
                  </a:lnTo>
                  <a:lnTo>
                    <a:pt x="3762" y="5000"/>
                  </a:lnTo>
                  <a:lnTo>
                    <a:pt x="3729" y="5000"/>
                  </a:lnTo>
                  <a:lnTo>
                    <a:pt x="3729" y="4931"/>
                  </a:lnTo>
                  <a:lnTo>
                    <a:pt x="3630" y="4931"/>
                  </a:lnTo>
                  <a:lnTo>
                    <a:pt x="3630" y="4792"/>
                  </a:lnTo>
                  <a:lnTo>
                    <a:pt x="3564" y="4792"/>
                  </a:lnTo>
                  <a:lnTo>
                    <a:pt x="3564" y="4653"/>
                  </a:lnTo>
                  <a:lnTo>
                    <a:pt x="3498" y="4653"/>
                  </a:lnTo>
                  <a:lnTo>
                    <a:pt x="3498" y="4514"/>
                  </a:lnTo>
                  <a:lnTo>
                    <a:pt x="3432" y="4514"/>
                  </a:lnTo>
                  <a:lnTo>
                    <a:pt x="3432" y="4444"/>
                  </a:lnTo>
                  <a:lnTo>
                    <a:pt x="3399" y="4444"/>
                  </a:lnTo>
                  <a:lnTo>
                    <a:pt x="3399" y="4236"/>
                  </a:lnTo>
                  <a:lnTo>
                    <a:pt x="3366" y="4236"/>
                  </a:lnTo>
                  <a:lnTo>
                    <a:pt x="3366" y="4097"/>
                  </a:lnTo>
                  <a:lnTo>
                    <a:pt x="3234" y="4097"/>
                  </a:lnTo>
                  <a:lnTo>
                    <a:pt x="3234" y="3958"/>
                  </a:lnTo>
                  <a:lnTo>
                    <a:pt x="3135" y="3958"/>
                  </a:lnTo>
                  <a:lnTo>
                    <a:pt x="3135" y="3681"/>
                  </a:lnTo>
                  <a:lnTo>
                    <a:pt x="3102" y="3681"/>
                  </a:lnTo>
                  <a:lnTo>
                    <a:pt x="3102" y="3403"/>
                  </a:lnTo>
                  <a:lnTo>
                    <a:pt x="2838" y="3403"/>
                  </a:lnTo>
                  <a:lnTo>
                    <a:pt x="2838" y="3333"/>
                  </a:lnTo>
                  <a:lnTo>
                    <a:pt x="2673" y="3333"/>
                  </a:lnTo>
                  <a:lnTo>
                    <a:pt x="2673" y="3194"/>
                  </a:lnTo>
                  <a:lnTo>
                    <a:pt x="2607" y="3194"/>
                  </a:lnTo>
                  <a:lnTo>
                    <a:pt x="2607" y="3056"/>
                  </a:lnTo>
                  <a:lnTo>
                    <a:pt x="2508" y="3056"/>
                  </a:lnTo>
                  <a:lnTo>
                    <a:pt x="2508" y="2847"/>
                  </a:lnTo>
                  <a:lnTo>
                    <a:pt x="2442" y="2847"/>
                  </a:lnTo>
                  <a:lnTo>
                    <a:pt x="2442" y="2639"/>
                  </a:lnTo>
                  <a:lnTo>
                    <a:pt x="2409" y="2639"/>
                  </a:lnTo>
                  <a:lnTo>
                    <a:pt x="2409" y="2500"/>
                  </a:lnTo>
                  <a:lnTo>
                    <a:pt x="2244" y="2500"/>
                  </a:lnTo>
                  <a:lnTo>
                    <a:pt x="2244" y="2361"/>
                  </a:lnTo>
                  <a:lnTo>
                    <a:pt x="2178" y="2361"/>
                  </a:lnTo>
                  <a:lnTo>
                    <a:pt x="2178" y="2222"/>
                  </a:lnTo>
                  <a:lnTo>
                    <a:pt x="2145" y="2222"/>
                  </a:lnTo>
                  <a:lnTo>
                    <a:pt x="2145" y="2153"/>
                  </a:lnTo>
                  <a:lnTo>
                    <a:pt x="2079" y="2153"/>
                  </a:lnTo>
                  <a:lnTo>
                    <a:pt x="2079" y="2083"/>
                  </a:lnTo>
                  <a:lnTo>
                    <a:pt x="2046" y="2083"/>
                  </a:lnTo>
                  <a:lnTo>
                    <a:pt x="2046" y="1875"/>
                  </a:lnTo>
                  <a:lnTo>
                    <a:pt x="1980" y="1875"/>
                  </a:lnTo>
                  <a:lnTo>
                    <a:pt x="1980" y="1667"/>
                  </a:lnTo>
                  <a:lnTo>
                    <a:pt x="1914" y="1667"/>
                  </a:lnTo>
                  <a:lnTo>
                    <a:pt x="1914" y="1528"/>
                  </a:lnTo>
                  <a:lnTo>
                    <a:pt x="1782" y="1528"/>
                  </a:lnTo>
                  <a:lnTo>
                    <a:pt x="1782" y="1458"/>
                  </a:lnTo>
                  <a:lnTo>
                    <a:pt x="1749" y="1458"/>
                  </a:lnTo>
                  <a:lnTo>
                    <a:pt x="1749" y="1389"/>
                  </a:lnTo>
                  <a:lnTo>
                    <a:pt x="1716" y="1389"/>
                  </a:lnTo>
                  <a:lnTo>
                    <a:pt x="1716" y="1250"/>
                  </a:lnTo>
                  <a:lnTo>
                    <a:pt x="1518" y="1250"/>
                  </a:lnTo>
                  <a:lnTo>
                    <a:pt x="1518" y="1181"/>
                  </a:lnTo>
                  <a:lnTo>
                    <a:pt x="1485" y="1181"/>
                  </a:lnTo>
                  <a:lnTo>
                    <a:pt x="1485" y="1042"/>
                  </a:lnTo>
                  <a:lnTo>
                    <a:pt x="1419" y="1042"/>
                  </a:lnTo>
                  <a:lnTo>
                    <a:pt x="1419" y="903"/>
                  </a:lnTo>
                  <a:lnTo>
                    <a:pt x="1353" y="903"/>
                  </a:lnTo>
                  <a:lnTo>
                    <a:pt x="1353" y="833"/>
                  </a:lnTo>
                  <a:lnTo>
                    <a:pt x="1089" y="833"/>
                  </a:lnTo>
                  <a:lnTo>
                    <a:pt x="1089" y="625"/>
                  </a:lnTo>
                  <a:lnTo>
                    <a:pt x="990" y="625"/>
                  </a:lnTo>
                  <a:lnTo>
                    <a:pt x="990" y="486"/>
                  </a:lnTo>
                  <a:lnTo>
                    <a:pt x="891" y="486"/>
                  </a:lnTo>
                  <a:lnTo>
                    <a:pt x="891" y="347"/>
                  </a:lnTo>
                  <a:lnTo>
                    <a:pt x="792" y="347"/>
                  </a:lnTo>
                  <a:lnTo>
                    <a:pt x="792" y="278"/>
                  </a:lnTo>
                  <a:lnTo>
                    <a:pt x="693" y="278"/>
                  </a:lnTo>
                  <a:lnTo>
                    <a:pt x="693" y="139"/>
                  </a:lnTo>
                  <a:lnTo>
                    <a:pt x="627" y="139"/>
                  </a:lnTo>
                  <a:lnTo>
                    <a:pt x="627" y="69"/>
                  </a:lnTo>
                  <a:lnTo>
                    <a:pt x="363" y="69"/>
                  </a:lnTo>
                  <a:lnTo>
                    <a:pt x="36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nvGrpSpPr>
          <p:cNvPr id="239" name="Group 57"/>
          <p:cNvGrpSpPr>
            <a:grpSpLocks/>
          </p:cNvGrpSpPr>
          <p:nvPr/>
        </p:nvGrpSpPr>
        <p:grpSpPr bwMode="auto">
          <a:xfrm>
            <a:off x="2060975" y="2069650"/>
            <a:ext cx="3852000" cy="1908000"/>
            <a:chOff x="1968" y="1700"/>
            <a:chExt cx="1818" cy="918"/>
          </a:xfrm>
        </p:grpSpPr>
        <p:sp>
          <p:nvSpPr>
            <p:cNvPr id="240" name="Line 58"/>
            <p:cNvSpPr>
              <a:spLocks noChangeShapeType="1"/>
            </p:cNvSpPr>
            <p:nvPr/>
          </p:nvSpPr>
          <p:spPr bwMode="auto">
            <a:xfrm>
              <a:off x="2802" y="233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1" name="Line 59"/>
            <p:cNvSpPr>
              <a:spLocks noChangeShapeType="1"/>
            </p:cNvSpPr>
            <p:nvPr/>
          </p:nvSpPr>
          <p:spPr bwMode="auto">
            <a:xfrm>
              <a:off x="2898" y="237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2" name="Line 60"/>
            <p:cNvSpPr>
              <a:spLocks noChangeShapeType="1"/>
            </p:cNvSpPr>
            <p:nvPr/>
          </p:nvSpPr>
          <p:spPr bwMode="auto">
            <a:xfrm>
              <a:off x="3168"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3" name="Line 61"/>
            <p:cNvSpPr>
              <a:spLocks noChangeShapeType="1"/>
            </p:cNvSpPr>
            <p:nvPr/>
          </p:nvSpPr>
          <p:spPr bwMode="auto">
            <a:xfrm>
              <a:off x="310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4" name="Line 62"/>
            <p:cNvSpPr>
              <a:spLocks noChangeShapeType="1"/>
            </p:cNvSpPr>
            <p:nvPr/>
          </p:nvSpPr>
          <p:spPr bwMode="auto">
            <a:xfrm>
              <a:off x="287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5" name="Line 63"/>
            <p:cNvSpPr>
              <a:spLocks noChangeShapeType="1"/>
            </p:cNvSpPr>
            <p:nvPr/>
          </p:nvSpPr>
          <p:spPr bwMode="auto">
            <a:xfrm>
              <a:off x="294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6" name="Line 64"/>
            <p:cNvSpPr>
              <a:spLocks noChangeShapeType="1"/>
            </p:cNvSpPr>
            <p:nvPr/>
          </p:nvSpPr>
          <p:spPr bwMode="auto">
            <a:xfrm>
              <a:off x="291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7" name="Line 65"/>
            <p:cNvSpPr>
              <a:spLocks noChangeShapeType="1"/>
            </p:cNvSpPr>
            <p:nvPr/>
          </p:nvSpPr>
          <p:spPr bwMode="auto">
            <a:xfrm>
              <a:off x="337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8" name="Line 66"/>
            <p:cNvSpPr>
              <a:spLocks noChangeShapeType="1"/>
            </p:cNvSpPr>
            <p:nvPr/>
          </p:nvSpPr>
          <p:spPr bwMode="auto">
            <a:xfrm>
              <a:off x="3192"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49" name="Line 67"/>
            <p:cNvSpPr>
              <a:spLocks noChangeShapeType="1"/>
            </p:cNvSpPr>
            <p:nvPr/>
          </p:nvSpPr>
          <p:spPr bwMode="auto">
            <a:xfrm>
              <a:off x="3054"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0" name="Line 68"/>
            <p:cNvSpPr>
              <a:spLocks noChangeShapeType="1"/>
            </p:cNvSpPr>
            <p:nvPr/>
          </p:nvSpPr>
          <p:spPr bwMode="auto">
            <a:xfrm>
              <a:off x="3066"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1" name="Line 69"/>
            <p:cNvSpPr>
              <a:spLocks noChangeShapeType="1"/>
            </p:cNvSpPr>
            <p:nvPr/>
          </p:nvSpPr>
          <p:spPr bwMode="auto">
            <a:xfrm>
              <a:off x="3222" y="253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2" name="Line 70"/>
            <p:cNvSpPr>
              <a:spLocks noChangeShapeType="1"/>
            </p:cNvSpPr>
            <p:nvPr/>
          </p:nvSpPr>
          <p:spPr bwMode="auto">
            <a:xfrm>
              <a:off x="3270"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3" name="Line 71"/>
            <p:cNvSpPr>
              <a:spLocks noChangeShapeType="1"/>
            </p:cNvSpPr>
            <p:nvPr/>
          </p:nvSpPr>
          <p:spPr bwMode="auto">
            <a:xfrm>
              <a:off x="3288"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4" name="Line 72"/>
            <p:cNvSpPr>
              <a:spLocks noChangeShapeType="1"/>
            </p:cNvSpPr>
            <p:nvPr/>
          </p:nvSpPr>
          <p:spPr bwMode="auto">
            <a:xfrm>
              <a:off x="3312"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5" name="Line 73"/>
            <p:cNvSpPr>
              <a:spLocks noChangeShapeType="1"/>
            </p:cNvSpPr>
            <p:nvPr/>
          </p:nvSpPr>
          <p:spPr bwMode="auto">
            <a:xfrm>
              <a:off x="312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6" name="Line 74"/>
            <p:cNvSpPr>
              <a:spLocks noChangeShapeType="1"/>
            </p:cNvSpPr>
            <p:nvPr/>
          </p:nvSpPr>
          <p:spPr bwMode="auto">
            <a:xfrm>
              <a:off x="313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7" name="Line 75"/>
            <p:cNvSpPr>
              <a:spLocks noChangeShapeType="1"/>
            </p:cNvSpPr>
            <p:nvPr/>
          </p:nvSpPr>
          <p:spPr bwMode="auto">
            <a:xfrm>
              <a:off x="3144"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8" name="Line 76"/>
            <p:cNvSpPr>
              <a:spLocks noChangeShapeType="1"/>
            </p:cNvSpPr>
            <p:nvPr/>
          </p:nvSpPr>
          <p:spPr bwMode="auto">
            <a:xfrm>
              <a:off x="3156"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59" name="Line 77"/>
            <p:cNvSpPr>
              <a:spLocks noChangeShapeType="1"/>
            </p:cNvSpPr>
            <p:nvPr/>
          </p:nvSpPr>
          <p:spPr bwMode="auto">
            <a:xfrm>
              <a:off x="350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0" name="Line 78"/>
            <p:cNvSpPr>
              <a:spLocks noChangeShapeType="1"/>
            </p:cNvSpPr>
            <p:nvPr/>
          </p:nvSpPr>
          <p:spPr bwMode="auto">
            <a:xfrm>
              <a:off x="352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1" name="Line 79"/>
            <p:cNvSpPr>
              <a:spLocks noChangeShapeType="1"/>
            </p:cNvSpPr>
            <p:nvPr/>
          </p:nvSpPr>
          <p:spPr bwMode="auto">
            <a:xfrm>
              <a:off x="354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2" name="Line 80"/>
            <p:cNvSpPr>
              <a:spLocks noChangeShapeType="1"/>
            </p:cNvSpPr>
            <p:nvPr/>
          </p:nvSpPr>
          <p:spPr bwMode="auto">
            <a:xfrm>
              <a:off x="357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3" name="Line 81"/>
            <p:cNvSpPr>
              <a:spLocks noChangeShapeType="1"/>
            </p:cNvSpPr>
            <p:nvPr/>
          </p:nvSpPr>
          <p:spPr bwMode="auto">
            <a:xfrm>
              <a:off x="339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4" name="Line 82"/>
            <p:cNvSpPr>
              <a:spLocks noChangeShapeType="1"/>
            </p:cNvSpPr>
            <p:nvPr/>
          </p:nvSpPr>
          <p:spPr bwMode="auto">
            <a:xfrm>
              <a:off x="340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5" name="Line 83"/>
            <p:cNvSpPr>
              <a:spLocks noChangeShapeType="1"/>
            </p:cNvSpPr>
            <p:nvPr/>
          </p:nvSpPr>
          <p:spPr bwMode="auto">
            <a:xfrm>
              <a:off x="345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6" name="Line 84"/>
            <p:cNvSpPr>
              <a:spLocks noChangeShapeType="1"/>
            </p:cNvSpPr>
            <p:nvPr/>
          </p:nvSpPr>
          <p:spPr bwMode="auto">
            <a:xfrm>
              <a:off x="342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7" name="Line 85"/>
            <p:cNvSpPr>
              <a:spLocks noChangeShapeType="1"/>
            </p:cNvSpPr>
            <p:nvPr/>
          </p:nvSpPr>
          <p:spPr bwMode="auto">
            <a:xfrm>
              <a:off x="347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8" name="Line 86"/>
            <p:cNvSpPr>
              <a:spLocks noChangeShapeType="1"/>
            </p:cNvSpPr>
            <p:nvPr/>
          </p:nvSpPr>
          <p:spPr bwMode="auto">
            <a:xfrm>
              <a:off x="343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69" name="Line 87"/>
            <p:cNvSpPr>
              <a:spLocks noChangeShapeType="1"/>
            </p:cNvSpPr>
            <p:nvPr/>
          </p:nvSpPr>
          <p:spPr bwMode="auto">
            <a:xfrm>
              <a:off x="359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0" name="Line 88"/>
            <p:cNvSpPr>
              <a:spLocks noChangeShapeType="1"/>
            </p:cNvSpPr>
            <p:nvPr/>
          </p:nvSpPr>
          <p:spPr bwMode="auto">
            <a:xfrm>
              <a:off x="3174"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1" name="Line 89"/>
            <p:cNvSpPr>
              <a:spLocks noChangeShapeType="1"/>
            </p:cNvSpPr>
            <p:nvPr/>
          </p:nvSpPr>
          <p:spPr bwMode="auto">
            <a:xfrm>
              <a:off x="376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2" name="Line 90"/>
            <p:cNvSpPr>
              <a:spLocks noChangeShapeType="1"/>
            </p:cNvSpPr>
            <p:nvPr/>
          </p:nvSpPr>
          <p:spPr bwMode="auto">
            <a:xfrm>
              <a:off x="372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3" name="Line 91"/>
            <p:cNvSpPr>
              <a:spLocks noChangeShapeType="1"/>
            </p:cNvSpPr>
            <p:nvPr/>
          </p:nvSpPr>
          <p:spPr bwMode="auto">
            <a:xfrm>
              <a:off x="2994"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4" name="Line 92"/>
            <p:cNvSpPr>
              <a:spLocks noChangeShapeType="1"/>
            </p:cNvSpPr>
            <p:nvPr/>
          </p:nvSpPr>
          <p:spPr bwMode="auto">
            <a:xfrm>
              <a:off x="3012" y="245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5" name="Line 93"/>
            <p:cNvSpPr>
              <a:spLocks noChangeShapeType="1"/>
            </p:cNvSpPr>
            <p:nvPr/>
          </p:nvSpPr>
          <p:spPr bwMode="auto">
            <a:xfrm>
              <a:off x="2958"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6" name="Line 94"/>
            <p:cNvSpPr>
              <a:spLocks noChangeShapeType="1"/>
            </p:cNvSpPr>
            <p:nvPr/>
          </p:nvSpPr>
          <p:spPr bwMode="auto">
            <a:xfrm>
              <a:off x="2982"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7" name="Line 95"/>
            <p:cNvSpPr>
              <a:spLocks noChangeShapeType="1"/>
            </p:cNvSpPr>
            <p:nvPr/>
          </p:nvSpPr>
          <p:spPr bwMode="auto">
            <a:xfrm>
              <a:off x="336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8" name="Line 96"/>
            <p:cNvSpPr>
              <a:spLocks noChangeShapeType="1"/>
            </p:cNvSpPr>
            <p:nvPr/>
          </p:nvSpPr>
          <p:spPr bwMode="auto">
            <a:xfrm>
              <a:off x="309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79" name="Freeform 97"/>
            <p:cNvSpPr>
              <a:spLocks/>
            </p:cNvSpPr>
            <p:nvPr/>
          </p:nvSpPr>
          <p:spPr bwMode="auto">
            <a:xfrm>
              <a:off x="1968" y="1700"/>
              <a:ext cx="1818" cy="918"/>
            </a:xfrm>
            <a:custGeom>
              <a:avLst/>
              <a:gdLst>
                <a:gd name="T0" fmla="*/ 230 w 303"/>
                <a:gd name="T1" fmla="*/ 149 h 153"/>
                <a:gd name="T2" fmla="*/ 210 w 303"/>
                <a:gd name="T3" fmla="*/ 148 h 153"/>
                <a:gd name="T4" fmla="*/ 206 w 303"/>
                <a:gd name="T5" fmla="*/ 141 h 153"/>
                <a:gd name="T6" fmla="*/ 188 w 303"/>
                <a:gd name="T7" fmla="*/ 139 h 153"/>
                <a:gd name="T8" fmla="*/ 187 w 303"/>
                <a:gd name="T9" fmla="*/ 137 h 153"/>
                <a:gd name="T10" fmla="*/ 179 w 303"/>
                <a:gd name="T11" fmla="*/ 135 h 153"/>
                <a:gd name="T12" fmla="*/ 176 w 303"/>
                <a:gd name="T13" fmla="*/ 130 h 153"/>
                <a:gd name="T14" fmla="*/ 168 w 303"/>
                <a:gd name="T15" fmla="*/ 127 h 153"/>
                <a:gd name="T16" fmla="*/ 165 w 303"/>
                <a:gd name="T17" fmla="*/ 124 h 153"/>
                <a:gd name="T18" fmla="*/ 157 w 303"/>
                <a:gd name="T19" fmla="*/ 121 h 153"/>
                <a:gd name="T20" fmla="*/ 155 w 303"/>
                <a:gd name="T21" fmla="*/ 116 h 153"/>
                <a:gd name="T22" fmla="*/ 144 w 303"/>
                <a:gd name="T23" fmla="*/ 115 h 153"/>
                <a:gd name="T24" fmla="*/ 142 w 303"/>
                <a:gd name="T25" fmla="*/ 112 h 153"/>
                <a:gd name="T26" fmla="*/ 138 w 303"/>
                <a:gd name="T27" fmla="*/ 110 h 153"/>
                <a:gd name="T28" fmla="*/ 136 w 303"/>
                <a:gd name="T29" fmla="*/ 107 h 153"/>
                <a:gd name="T30" fmla="*/ 131 w 303"/>
                <a:gd name="T31" fmla="*/ 106 h 153"/>
                <a:gd name="T32" fmla="*/ 123 w 303"/>
                <a:gd name="T33" fmla="*/ 103 h 153"/>
                <a:gd name="T34" fmla="*/ 120 w 303"/>
                <a:gd name="T35" fmla="*/ 102 h 153"/>
                <a:gd name="T36" fmla="*/ 118 w 303"/>
                <a:gd name="T37" fmla="*/ 98 h 153"/>
                <a:gd name="T38" fmla="*/ 112 w 303"/>
                <a:gd name="T39" fmla="*/ 95 h 153"/>
                <a:gd name="T40" fmla="*/ 109 w 303"/>
                <a:gd name="T41" fmla="*/ 91 h 153"/>
                <a:gd name="T42" fmla="*/ 104 w 303"/>
                <a:gd name="T43" fmla="*/ 88 h 153"/>
                <a:gd name="T44" fmla="*/ 101 w 303"/>
                <a:gd name="T45" fmla="*/ 85 h 153"/>
                <a:gd name="T46" fmla="*/ 96 w 303"/>
                <a:gd name="T47" fmla="*/ 82 h 153"/>
                <a:gd name="T48" fmla="*/ 93 w 303"/>
                <a:gd name="T49" fmla="*/ 78 h 153"/>
                <a:gd name="T50" fmla="*/ 90 w 303"/>
                <a:gd name="T51" fmla="*/ 76 h 153"/>
                <a:gd name="T52" fmla="*/ 88 w 303"/>
                <a:gd name="T53" fmla="*/ 68 h 153"/>
                <a:gd name="T54" fmla="*/ 80 w 303"/>
                <a:gd name="T55" fmla="*/ 64 h 153"/>
                <a:gd name="T56" fmla="*/ 79 w 303"/>
                <a:gd name="T57" fmla="*/ 61 h 153"/>
                <a:gd name="T58" fmla="*/ 65 w 303"/>
                <a:gd name="T59" fmla="*/ 60 h 153"/>
                <a:gd name="T60" fmla="*/ 63 w 303"/>
                <a:gd name="T61" fmla="*/ 55 h 153"/>
                <a:gd name="T62" fmla="*/ 58 w 303"/>
                <a:gd name="T63" fmla="*/ 51 h 153"/>
                <a:gd name="T64" fmla="*/ 57 w 303"/>
                <a:gd name="T65" fmla="*/ 46 h 153"/>
                <a:gd name="T66" fmla="*/ 53 w 303"/>
                <a:gd name="T67" fmla="*/ 42 h 153"/>
                <a:gd name="T68" fmla="*/ 51 w 303"/>
                <a:gd name="T69" fmla="*/ 36 h 153"/>
                <a:gd name="T70" fmla="*/ 48 w 303"/>
                <a:gd name="T71" fmla="*/ 34 h 153"/>
                <a:gd name="T72" fmla="*/ 46 w 303"/>
                <a:gd name="T73" fmla="*/ 29 h 153"/>
                <a:gd name="T74" fmla="*/ 41 w 303"/>
                <a:gd name="T75" fmla="*/ 27 h 153"/>
                <a:gd name="T76" fmla="*/ 39 w 303"/>
                <a:gd name="T77" fmla="*/ 24 h 153"/>
                <a:gd name="T78" fmla="*/ 35 w 303"/>
                <a:gd name="T79" fmla="*/ 22 h 153"/>
                <a:gd name="T80" fmla="*/ 33 w 303"/>
                <a:gd name="T81" fmla="*/ 15 h 153"/>
                <a:gd name="T82" fmla="*/ 29 w 303"/>
                <a:gd name="T83" fmla="*/ 11 h 153"/>
                <a:gd name="T84" fmla="*/ 24 w 303"/>
                <a:gd name="T85" fmla="*/ 6 h 153"/>
                <a:gd name="T86" fmla="*/ 16 w 303"/>
                <a:gd name="T87" fmla="*/ 4 h 153"/>
                <a:gd name="T88" fmla="*/ 11 w 303"/>
                <a:gd name="T8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 h="153">
                  <a:moveTo>
                    <a:pt x="303" y="153"/>
                  </a:moveTo>
                  <a:lnTo>
                    <a:pt x="230" y="153"/>
                  </a:lnTo>
                  <a:lnTo>
                    <a:pt x="230" y="149"/>
                  </a:lnTo>
                  <a:lnTo>
                    <a:pt x="212" y="149"/>
                  </a:lnTo>
                  <a:lnTo>
                    <a:pt x="212" y="148"/>
                  </a:lnTo>
                  <a:lnTo>
                    <a:pt x="210" y="148"/>
                  </a:lnTo>
                  <a:lnTo>
                    <a:pt x="210" y="145"/>
                  </a:lnTo>
                  <a:lnTo>
                    <a:pt x="206" y="145"/>
                  </a:lnTo>
                  <a:lnTo>
                    <a:pt x="206" y="141"/>
                  </a:lnTo>
                  <a:lnTo>
                    <a:pt x="199" y="141"/>
                  </a:lnTo>
                  <a:lnTo>
                    <a:pt x="199" y="139"/>
                  </a:lnTo>
                  <a:lnTo>
                    <a:pt x="188" y="139"/>
                  </a:lnTo>
                  <a:lnTo>
                    <a:pt x="188" y="138"/>
                  </a:lnTo>
                  <a:lnTo>
                    <a:pt x="187" y="138"/>
                  </a:lnTo>
                  <a:lnTo>
                    <a:pt x="187" y="137"/>
                  </a:lnTo>
                  <a:lnTo>
                    <a:pt x="180" y="137"/>
                  </a:lnTo>
                  <a:lnTo>
                    <a:pt x="180" y="135"/>
                  </a:lnTo>
                  <a:lnTo>
                    <a:pt x="179" y="135"/>
                  </a:lnTo>
                  <a:lnTo>
                    <a:pt x="179" y="133"/>
                  </a:lnTo>
                  <a:lnTo>
                    <a:pt x="176" y="133"/>
                  </a:lnTo>
                  <a:lnTo>
                    <a:pt x="176" y="130"/>
                  </a:lnTo>
                  <a:lnTo>
                    <a:pt x="172" y="130"/>
                  </a:lnTo>
                  <a:lnTo>
                    <a:pt x="172" y="127"/>
                  </a:lnTo>
                  <a:lnTo>
                    <a:pt x="168" y="127"/>
                  </a:lnTo>
                  <a:lnTo>
                    <a:pt x="168" y="126"/>
                  </a:lnTo>
                  <a:lnTo>
                    <a:pt x="165" y="126"/>
                  </a:lnTo>
                  <a:lnTo>
                    <a:pt x="165" y="124"/>
                  </a:lnTo>
                  <a:lnTo>
                    <a:pt x="158" y="124"/>
                  </a:lnTo>
                  <a:lnTo>
                    <a:pt x="158" y="121"/>
                  </a:lnTo>
                  <a:lnTo>
                    <a:pt x="157" y="121"/>
                  </a:lnTo>
                  <a:lnTo>
                    <a:pt x="157" y="118"/>
                  </a:lnTo>
                  <a:lnTo>
                    <a:pt x="155" y="118"/>
                  </a:lnTo>
                  <a:lnTo>
                    <a:pt x="155" y="116"/>
                  </a:lnTo>
                  <a:lnTo>
                    <a:pt x="147" y="116"/>
                  </a:lnTo>
                  <a:lnTo>
                    <a:pt x="147" y="115"/>
                  </a:lnTo>
                  <a:lnTo>
                    <a:pt x="144" y="115"/>
                  </a:lnTo>
                  <a:lnTo>
                    <a:pt x="144" y="114"/>
                  </a:lnTo>
                  <a:lnTo>
                    <a:pt x="142" y="114"/>
                  </a:lnTo>
                  <a:lnTo>
                    <a:pt x="142" y="112"/>
                  </a:lnTo>
                  <a:lnTo>
                    <a:pt x="139" y="112"/>
                  </a:lnTo>
                  <a:lnTo>
                    <a:pt x="139" y="110"/>
                  </a:lnTo>
                  <a:lnTo>
                    <a:pt x="138" y="110"/>
                  </a:lnTo>
                  <a:lnTo>
                    <a:pt x="138" y="108"/>
                  </a:lnTo>
                  <a:lnTo>
                    <a:pt x="136" y="108"/>
                  </a:lnTo>
                  <a:lnTo>
                    <a:pt x="136" y="107"/>
                  </a:lnTo>
                  <a:lnTo>
                    <a:pt x="134" y="107"/>
                  </a:lnTo>
                  <a:lnTo>
                    <a:pt x="134" y="106"/>
                  </a:lnTo>
                  <a:lnTo>
                    <a:pt x="131" y="106"/>
                  </a:lnTo>
                  <a:lnTo>
                    <a:pt x="131" y="105"/>
                  </a:lnTo>
                  <a:lnTo>
                    <a:pt x="123" y="105"/>
                  </a:lnTo>
                  <a:lnTo>
                    <a:pt x="123" y="103"/>
                  </a:lnTo>
                  <a:lnTo>
                    <a:pt x="122" y="103"/>
                  </a:lnTo>
                  <a:lnTo>
                    <a:pt x="122" y="102"/>
                  </a:lnTo>
                  <a:lnTo>
                    <a:pt x="120" y="102"/>
                  </a:lnTo>
                  <a:lnTo>
                    <a:pt x="120" y="99"/>
                  </a:lnTo>
                  <a:lnTo>
                    <a:pt x="118" y="99"/>
                  </a:lnTo>
                  <a:lnTo>
                    <a:pt x="118" y="98"/>
                  </a:lnTo>
                  <a:lnTo>
                    <a:pt x="117" y="98"/>
                  </a:lnTo>
                  <a:lnTo>
                    <a:pt x="117" y="95"/>
                  </a:lnTo>
                  <a:lnTo>
                    <a:pt x="112" y="95"/>
                  </a:lnTo>
                  <a:lnTo>
                    <a:pt x="112" y="93"/>
                  </a:lnTo>
                  <a:lnTo>
                    <a:pt x="109" y="93"/>
                  </a:lnTo>
                  <a:lnTo>
                    <a:pt x="109" y="91"/>
                  </a:lnTo>
                  <a:lnTo>
                    <a:pt x="105" y="91"/>
                  </a:lnTo>
                  <a:lnTo>
                    <a:pt x="105" y="88"/>
                  </a:lnTo>
                  <a:lnTo>
                    <a:pt x="104" y="88"/>
                  </a:lnTo>
                  <a:lnTo>
                    <a:pt x="104" y="86"/>
                  </a:lnTo>
                  <a:lnTo>
                    <a:pt x="101" y="86"/>
                  </a:lnTo>
                  <a:lnTo>
                    <a:pt x="101" y="85"/>
                  </a:lnTo>
                  <a:lnTo>
                    <a:pt x="98" y="85"/>
                  </a:lnTo>
                  <a:lnTo>
                    <a:pt x="98" y="82"/>
                  </a:lnTo>
                  <a:lnTo>
                    <a:pt x="96" y="82"/>
                  </a:lnTo>
                  <a:lnTo>
                    <a:pt x="96" y="80"/>
                  </a:lnTo>
                  <a:lnTo>
                    <a:pt x="93" y="80"/>
                  </a:lnTo>
                  <a:lnTo>
                    <a:pt x="93" y="78"/>
                  </a:lnTo>
                  <a:lnTo>
                    <a:pt x="92" y="78"/>
                  </a:lnTo>
                  <a:lnTo>
                    <a:pt x="92" y="76"/>
                  </a:lnTo>
                  <a:lnTo>
                    <a:pt x="90" y="76"/>
                  </a:lnTo>
                  <a:lnTo>
                    <a:pt x="90" y="72"/>
                  </a:lnTo>
                  <a:lnTo>
                    <a:pt x="88" y="72"/>
                  </a:lnTo>
                  <a:lnTo>
                    <a:pt x="88" y="68"/>
                  </a:lnTo>
                  <a:lnTo>
                    <a:pt x="82" y="68"/>
                  </a:lnTo>
                  <a:lnTo>
                    <a:pt x="82" y="64"/>
                  </a:lnTo>
                  <a:lnTo>
                    <a:pt x="80" y="64"/>
                  </a:lnTo>
                  <a:lnTo>
                    <a:pt x="80" y="63"/>
                  </a:lnTo>
                  <a:lnTo>
                    <a:pt x="79" y="63"/>
                  </a:lnTo>
                  <a:lnTo>
                    <a:pt x="79" y="61"/>
                  </a:lnTo>
                  <a:lnTo>
                    <a:pt x="75" y="61"/>
                  </a:lnTo>
                  <a:lnTo>
                    <a:pt x="75" y="60"/>
                  </a:lnTo>
                  <a:lnTo>
                    <a:pt x="65" y="60"/>
                  </a:lnTo>
                  <a:lnTo>
                    <a:pt x="65" y="56"/>
                  </a:lnTo>
                  <a:lnTo>
                    <a:pt x="63" y="56"/>
                  </a:lnTo>
                  <a:lnTo>
                    <a:pt x="63" y="55"/>
                  </a:lnTo>
                  <a:lnTo>
                    <a:pt x="61" y="55"/>
                  </a:lnTo>
                  <a:lnTo>
                    <a:pt x="61" y="51"/>
                  </a:lnTo>
                  <a:lnTo>
                    <a:pt x="58" y="51"/>
                  </a:lnTo>
                  <a:lnTo>
                    <a:pt x="58" y="48"/>
                  </a:lnTo>
                  <a:lnTo>
                    <a:pt x="57" y="48"/>
                  </a:lnTo>
                  <a:lnTo>
                    <a:pt x="57" y="46"/>
                  </a:lnTo>
                  <a:lnTo>
                    <a:pt x="56" y="46"/>
                  </a:lnTo>
                  <a:lnTo>
                    <a:pt x="56" y="42"/>
                  </a:lnTo>
                  <a:lnTo>
                    <a:pt x="53" y="42"/>
                  </a:lnTo>
                  <a:lnTo>
                    <a:pt x="53" y="40"/>
                  </a:lnTo>
                  <a:lnTo>
                    <a:pt x="51" y="40"/>
                  </a:lnTo>
                  <a:lnTo>
                    <a:pt x="51" y="36"/>
                  </a:lnTo>
                  <a:lnTo>
                    <a:pt x="49" y="36"/>
                  </a:lnTo>
                  <a:lnTo>
                    <a:pt x="49" y="34"/>
                  </a:lnTo>
                  <a:lnTo>
                    <a:pt x="48" y="34"/>
                  </a:lnTo>
                  <a:lnTo>
                    <a:pt x="48" y="32"/>
                  </a:lnTo>
                  <a:lnTo>
                    <a:pt x="46" y="32"/>
                  </a:lnTo>
                  <a:lnTo>
                    <a:pt x="46" y="29"/>
                  </a:lnTo>
                  <a:lnTo>
                    <a:pt x="44" y="29"/>
                  </a:lnTo>
                  <a:lnTo>
                    <a:pt x="44" y="27"/>
                  </a:lnTo>
                  <a:lnTo>
                    <a:pt x="41" y="27"/>
                  </a:lnTo>
                  <a:lnTo>
                    <a:pt x="41" y="25"/>
                  </a:lnTo>
                  <a:lnTo>
                    <a:pt x="39" y="25"/>
                  </a:lnTo>
                  <a:lnTo>
                    <a:pt x="39" y="24"/>
                  </a:lnTo>
                  <a:lnTo>
                    <a:pt x="38" y="24"/>
                  </a:lnTo>
                  <a:lnTo>
                    <a:pt x="38" y="22"/>
                  </a:lnTo>
                  <a:lnTo>
                    <a:pt x="35" y="22"/>
                  </a:lnTo>
                  <a:lnTo>
                    <a:pt x="35" y="20"/>
                  </a:lnTo>
                  <a:lnTo>
                    <a:pt x="33" y="20"/>
                  </a:lnTo>
                  <a:lnTo>
                    <a:pt x="33" y="15"/>
                  </a:lnTo>
                  <a:lnTo>
                    <a:pt x="31" y="15"/>
                  </a:lnTo>
                  <a:lnTo>
                    <a:pt x="31" y="11"/>
                  </a:lnTo>
                  <a:lnTo>
                    <a:pt x="29" y="11"/>
                  </a:lnTo>
                  <a:lnTo>
                    <a:pt x="29" y="8"/>
                  </a:lnTo>
                  <a:lnTo>
                    <a:pt x="24" y="8"/>
                  </a:lnTo>
                  <a:lnTo>
                    <a:pt x="24" y="6"/>
                  </a:lnTo>
                  <a:lnTo>
                    <a:pt x="18" y="6"/>
                  </a:lnTo>
                  <a:lnTo>
                    <a:pt x="18" y="4"/>
                  </a:lnTo>
                  <a:lnTo>
                    <a:pt x="16" y="4"/>
                  </a:lnTo>
                  <a:lnTo>
                    <a:pt x="16" y="3"/>
                  </a:lnTo>
                  <a:lnTo>
                    <a:pt x="11" y="3"/>
                  </a:lnTo>
                  <a:lnTo>
                    <a:pt x="1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spTree>
    <p:extLst>
      <p:ext uri="{BB962C8B-B14F-4D97-AF65-F5344CB8AC3E}">
        <p14:creationId xmlns:p14="http://schemas.microsoft.com/office/powerpoint/2010/main" val="654924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en-GB" dirty="0" smtClean="0"/>
              <a:t>189: </a:t>
            </a:r>
            <a:r>
              <a:rPr lang="fr-FR" dirty="0"/>
              <a:t>Etude randomisée de phase II/III de chimiothérapie néoadjuvante par gemcitabine et S-1 versus chirurgie d’emblée dans le cancer du pancréas résécable (Prep-02/JSAP-05) – </a:t>
            </a:r>
            <a:r>
              <a:rPr lang="fr-FR" dirty="0" err="1"/>
              <a:t>Unno</a:t>
            </a:r>
            <a:r>
              <a:rPr lang="fr-FR" dirty="0"/>
              <a:t> M, et al</a:t>
            </a:r>
            <a:endParaRPr lang="en-GB"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en-GB" b="1" dirty="0" err="1" smtClean="0"/>
              <a:t>Résultats</a:t>
            </a:r>
            <a:r>
              <a:rPr lang="en-GB" b="1" dirty="0" smtClean="0"/>
              <a:t> </a:t>
            </a:r>
          </a:p>
        </p:txBody>
      </p:sp>
      <p:sp>
        <p:nvSpPr>
          <p:cNvPr id="54" name="Text Placeholder 4"/>
          <p:cNvSpPr>
            <a:spLocks noGrp="1"/>
          </p:cNvSpPr>
          <p:nvPr>
            <p:ph type="body" sz="quarter" idx="11"/>
          </p:nvPr>
        </p:nvSpPr>
        <p:spPr>
          <a:xfrm>
            <a:off x="4648200" y="6096000"/>
            <a:ext cx="4130675" cy="487363"/>
          </a:xfrm>
        </p:spPr>
        <p:txBody>
          <a:bodyPr/>
          <a:lstStyle/>
          <a:p>
            <a:r>
              <a:rPr lang="en-GB" dirty="0" err="1" smtClean="0"/>
              <a:t>Unno</a:t>
            </a:r>
            <a:r>
              <a:rPr lang="en-GB" dirty="0" smtClean="0"/>
              <a:t> M, </a:t>
            </a:r>
            <a:r>
              <a:rPr lang="en-GB" dirty="0"/>
              <a:t>et </a:t>
            </a:r>
            <a:r>
              <a:rPr lang="en-GB" dirty="0" smtClean="0"/>
              <a:t>al, </a:t>
            </a:r>
            <a:r>
              <a:rPr lang="en-GB" dirty="0"/>
              <a:t>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189</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474741705"/>
              </p:ext>
            </p:extLst>
          </p:nvPr>
        </p:nvGraphicFramePr>
        <p:xfrm>
          <a:off x="337563" y="1702775"/>
          <a:ext cx="8468875" cy="2834640"/>
        </p:xfrm>
        <a:graphic>
          <a:graphicData uri="http://schemas.openxmlformats.org/drawingml/2006/table">
            <a:tbl>
              <a:tblPr firstRow="1" bandRow="1">
                <a:tableStyleId>{69012ECD-51FC-41F1-AA8D-1B2483CD663E}</a:tableStyleId>
              </a:tblPr>
              <a:tblGrid>
                <a:gridCol w="2525558">
                  <a:extLst>
                    <a:ext uri="{9D8B030D-6E8A-4147-A177-3AD203B41FA5}">
                      <a16:colId xmlns:a16="http://schemas.microsoft.com/office/drawing/2014/main" val="3738378432"/>
                    </a:ext>
                  </a:extLst>
                </a:gridCol>
                <a:gridCol w="2765402">
                  <a:extLst>
                    <a:ext uri="{9D8B030D-6E8A-4147-A177-3AD203B41FA5}">
                      <a16:colId xmlns:a16="http://schemas.microsoft.com/office/drawing/2014/main" val="3733704063"/>
                    </a:ext>
                  </a:extLst>
                </a:gridCol>
                <a:gridCol w="2053652">
                  <a:extLst>
                    <a:ext uri="{9D8B030D-6E8A-4147-A177-3AD203B41FA5}">
                      <a16:colId xmlns:a16="http://schemas.microsoft.com/office/drawing/2014/main" val="3910278064"/>
                    </a:ext>
                  </a:extLst>
                </a:gridCol>
                <a:gridCol w="1124263">
                  <a:extLst>
                    <a:ext uri="{9D8B030D-6E8A-4147-A177-3AD203B41FA5}">
                      <a16:colId xmlns:a16="http://schemas.microsoft.com/office/drawing/2014/main" val="3800479022"/>
                    </a:ext>
                  </a:extLst>
                </a:gridCol>
              </a:tblGrid>
              <a:tr h="497326">
                <a:tc>
                  <a:txBody>
                    <a:bodyPr/>
                    <a:lstStyle/>
                    <a:p>
                      <a:r>
                        <a:rPr lang="fr-FR" sz="1600" noProof="0" dirty="0" smtClean="0">
                          <a:solidFill>
                            <a:schemeClr val="tx2"/>
                          </a:solidFill>
                        </a:rPr>
                        <a:t>Récidive, n</a:t>
                      </a:r>
                      <a:r>
                        <a:rPr lang="fr-FR" sz="1600" baseline="0" noProof="0" dirty="0" smtClean="0">
                          <a:solidFill>
                            <a:schemeClr val="tx2"/>
                          </a:solidFill>
                        </a:rPr>
                        <a:t> (%)</a:t>
                      </a:r>
                      <a:endParaRPr lang="fr-FR" sz="1600" noProof="0" dirty="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Chimiothérapie </a:t>
                      </a:r>
                      <a:r>
                        <a:rPr lang="fr-FR" sz="1600" noProof="0" dirty="0" err="1" smtClean="0">
                          <a:solidFill>
                            <a:schemeClr val="tx2"/>
                          </a:solidFill>
                        </a:rPr>
                        <a:t>néoadjuvante</a:t>
                      </a:r>
                      <a:r>
                        <a:rPr lang="fr-FR" sz="1600" noProof="0" dirty="0" smtClean="0">
                          <a:solidFill>
                            <a:schemeClr val="tx2"/>
                          </a:solidFill>
                        </a:rPr>
                        <a:t> </a:t>
                      </a:r>
                      <a:r>
                        <a:rPr lang="fr-FR" sz="1600" noProof="0" dirty="0" smtClean="0">
                          <a:solidFill>
                            <a:schemeClr val="tx2"/>
                          </a:solidFill>
                        </a:rPr>
                        <a:t/>
                      </a:r>
                      <a:br>
                        <a:rPr lang="fr-FR" sz="1600" noProof="0" dirty="0" smtClean="0">
                          <a:solidFill>
                            <a:schemeClr val="tx2"/>
                          </a:solidFill>
                        </a:rPr>
                      </a:br>
                      <a:r>
                        <a:rPr lang="fr-FR" sz="1600" noProof="0" dirty="0" smtClean="0">
                          <a:solidFill>
                            <a:schemeClr val="tx2"/>
                          </a:solidFill>
                        </a:rPr>
                        <a:t>(</a:t>
                      </a:r>
                      <a:r>
                        <a:rPr lang="fr-FR" sz="1600" noProof="0" dirty="0" smtClean="0">
                          <a:solidFill>
                            <a:schemeClr val="tx2"/>
                          </a:solidFill>
                        </a:rPr>
                        <a:t>n=182)</a:t>
                      </a:r>
                      <a:endParaRPr lang="fr-FR" sz="1600" noProof="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Chirurgie</a:t>
                      </a:r>
                      <a:r>
                        <a:rPr lang="fr-FR" sz="1600" baseline="0" noProof="0" dirty="0" smtClean="0">
                          <a:solidFill>
                            <a:schemeClr val="tx2"/>
                          </a:solidFill>
                        </a:rPr>
                        <a:t> d’emblée</a:t>
                      </a:r>
                      <a:r>
                        <a:rPr lang="fr-FR" sz="1600" noProof="0" dirty="0" smtClean="0">
                          <a:solidFill>
                            <a:schemeClr val="tx2"/>
                          </a:solidFill>
                        </a:rPr>
                        <a:t> (n=180)</a:t>
                      </a:r>
                      <a:endParaRPr lang="fr-FR" sz="1600" noProof="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p</a:t>
                      </a:r>
                      <a:endParaRPr lang="fr-FR" sz="1600" noProof="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600" noProof="0" dirty="0" smtClean="0"/>
                        <a:t>Locale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30 (27,3)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27 (22,9)</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0,54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fr-FR" sz="1600" noProof="0" dirty="0" smtClean="0"/>
                        <a:t>Foie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33</a:t>
                      </a:r>
                      <a:r>
                        <a:rPr lang="fr-FR" sz="1600" baseline="0" noProof="0" smtClean="0"/>
                        <a:t> (30,0)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56</a:t>
                      </a:r>
                      <a:r>
                        <a:rPr lang="fr-FR" sz="1600" baseline="0" noProof="0" smtClean="0"/>
                        <a:t> (47,5)</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0,01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fr-FR" sz="1600" noProof="0" dirty="0" smtClean="0"/>
                        <a:t>Adénopathies à distance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18</a:t>
                      </a:r>
                      <a:r>
                        <a:rPr lang="fr-FR" sz="1600" baseline="0" noProof="0" smtClean="0"/>
                        <a:t> (16,4)</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28</a:t>
                      </a:r>
                      <a:r>
                        <a:rPr lang="fr-FR" sz="1600" baseline="0" noProof="0" smtClean="0"/>
                        <a:t> (23,7)</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0,22</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fr-FR" sz="1600" noProof="0" dirty="0" smtClean="0"/>
                        <a:t>Poumon</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20</a:t>
                      </a:r>
                      <a:r>
                        <a:rPr lang="fr-FR" sz="1600" baseline="0" noProof="0" smtClean="0"/>
                        <a:t> (18,2)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16</a:t>
                      </a:r>
                      <a:r>
                        <a:rPr lang="fr-FR" sz="1600" baseline="0" noProof="0" smtClean="0"/>
                        <a:t> (13,6)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0,44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t>Dissémination péritonéale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23</a:t>
                      </a:r>
                      <a:r>
                        <a:rPr lang="fr-FR" sz="1600" baseline="0" noProof="0" smtClean="0"/>
                        <a:t> (20,9)</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17</a:t>
                      </a:r>
                      <a:r>
                        <a:rPr lang="fr-FR" sz="1600" baseline="0" noProof="0" smtClean="0"/>
                        <a:t> (14,4)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0,26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fr-FR" sz="1600" noProof="0" dirty="0" smtClean="0"/>
                        <a:t>Autres</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8</a:t>
                      </a:r>
                      <a:r>
                        <a:rPr lang="fr-FR" sz="1600" baseline="0" noProof="0" smtClean="0"/>
                        <a:t> (7,3)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13</a:t>
                      </a:r>
                      <a:r>
                        <a:rPr lang="fr-FR" sz="1600" baseline="0" noProof="0" smtClean="0"/>
                        <a:t> (11,0)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t>0,46</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3119050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fr-FR" dirty="0" smtClean="0"/>
              <a:t>189: Etude randomisée de phase II/III de chimiothérapie néoadjuvante par gemcitabine et S-1 versus chirurgie d’emblée dans le cancer du pancréas résécable (Prep-02/JSAP-05) – </a:t>
            </a:r>
            <a:r>
              <a:rPr lang="fr-FR" dirty="0" err="1" smtClean="0"/>
              <a:t>Unno</a:t>
            </a:r>
            <a:r>
              <a:rPr lang="fr-FR" dirty="0" smtClean="0"/>
              <a:t> M, et al</a:t>
            </a:r>
            <a:endParaRPr lang="fr-FR"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fr-FR" b="1" dirty="0" smtClean="0"/>
              <a:t>Résultats </a:t>
            </a:r>
          </a:p>
          <a:p>
            <a:pPr marL="0" indent="0">
              <a:spcBef>
                <a:spcPts val="26400"/>
              </a:spcBef>
              <a:buNone/>
            </a:pPr>
            <a:r>
              <a:rPr lang="fr-FR" b="1" dirty="0" smtClean="0"/>
              <a:t>Conclusion</a:t>
            </a:r>
          </a:p>
          <a:p>
            <a:r>
              <a:rPr lang="fr-FR" b="1" dirty="0" smtClean="0"/>
              <a:t>Chez ces patients avec adénocarcinome canalaire du pancréas, la chimiothérapie néoadjuvante a significativement amélioré la survie par rapport à la chirurgie d’emblée et pourrait constituer un nouveau standard de traitement dans cette population</a:t>
            </a:r>
          </a:p>
        </p:txBody>
      </p:sp>
      <p:sp>
        <p:nvSpPr>
          <p:cNvPr id="54" name="Text Placeholder 4"/>
          <p:cNvSpPr>
            <a:spLocks noGrp="1"/>
          </p:cNvSpPr>
          <p:nvPr>
            <p:ph type="body" sz="quarter" idx="11"/>
          </p:nvPr>
        </p:nvSpPr>
        <p:spPr>
          <a:xfrm>
            <a:off x="4648200" y="6096000"/>
            <a:ext cx="4130675" cy="487363"/>
          </a:xfrm>
        </p:spPr>
        <p:txBody>
          <a:bodyPr/>
          <a:lstStyle/>
          <a:p>
            <a:r>
              <a:rPr lang="fr-FR" smtClean="0"/>
              <a:t>Unno M, et al, J Clin Oncol 2019;37(Suppl):Abstr 189</a:t>
            </a:r>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756223358"/>
              </p:ext>
            </p:extLst>
          </p:nvPr>
        </p:nvGraphicFramePr>
        <p:xfrm>
          <a:off x="464836" y="1605991"/>
          <a:ext cx="8214328" cy="3138960"/>
        </p:xfrm>
        <a:graphic>
          <a:graphicData uri="http://schemas.openxmlformats.org/drawingml/2006/table">
            <a:tbl>
              <a:tblPr firstRow="1" bandRow="1">
                <a:tableStyleId>{69012ECD-51FC-41F1-AA8D-1B2483CD663E}</a:tableStyleId>
              </a:tblPr>
              <a:tblGrid>
                <a:gridCol w="4092030">
                  <a:extLst>
                    <a:ext uri="{9D8B030D-6E8A-4147-A177-3AD203B41FA5}">
                      <a16:colId xmlns:a16="http://schemas.microsoft.com/office/drawing/2014/main" val="3738378432"/>
                    </a:ext>
                  </a:extLst>
                </a:gridCol>
                <a:gridCol w="2061149">
                  <a:extLst>
                    <a:ext uri="{9D8B030D-6E8A-4147-A177-3AD203B41FA5}">
                      <a16:colId xmlns:a16="http://schemas.microsoft.com/office/drawing/2014/main" val="3733704063"/>
                    </a:ext>
                  </a:extLst>
                </a:gridCol>
                <a:gridCol w="2061149">
                  <a:extLst>
                    <a:ext uri="{9D8B030D-6E8A-4147-A177-3AD203B41FA5}">
                      <a16:colId xmlns:a16="http://schemas.microsoft.com/office/drawing/2014/main" val="3910278064"/>
                    </a:ext>
                  </a:extLst>
                </a:gridCol>
              </a:tblGrid>
              <a:tr h="174567">
                <a:tc>
                  <a:txBody>
                    <a:bodyPr/>
                    <a:lstStyle/>
                    <a:p>
                      <a:r>
                        <a:rPr lang="fr-FR" sz="1400" noProof="0" dirty="0" smtClean="0">
                          <a:solidFill>
                            <a:schemeClr val="tx2"/>
                          </a:solidFill>
                        </a:rPr>
                        <a:t>EIs avec chimiothérapie néoadjuvante</a:t>
                      </a:r>
                      <a:r>
                        <a:rPr lang="fr-FR" sz="1400" baseline="0" noProof="0" dirty="0" smtClean="0">
                          <a:solidFill>
                            <a:schemeClr val="tx2"/>
                          </a:solidFill>
                        </a:rPr>
                        <a:t>, </a:t>
                      </a:r>
                      <a:r>
                        <a:rPr lang="fr-FR" sz="1400" noProof="0" dirty="0" smtClean="0">
                          <a:solidFill>
                            <a:schemeClr val="tx2"/>
                          </a:solidFill>
                        </a:rPr>
                        <a:t>n</a:t>
                      </a:r>
                      <a:r>
                        <a:rPr lang="fr-FR" sz="1400" baseline="0" noProof="0" dirty="0" smtClean="0">
                          <a:solidFill>
                            <a:schemeClr val="tx2"/>
                          </a:solidFill>
                        </a:rPr>
                        <a:t> (%)</a:t>
                      </a:r>
                      <a:endParaRPr lang="fr-FR" sz="1400" noProof="0" dirty="0">
                        <a:solidFill>
                          <a:schemeClr val="tx2"/>
                        </a:solidFill>
                      </a:endParaRPr>
                    </a:p>
                  </a:txBody>
                  <a:tcPr marT="36000" marB="36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rPr>
                        <a:t>Grade 3</a:t>
                      </a:r>
                      <a:endParaRPr lang="fr-FR" sz="1400" noProof="0">
                        <a:solidFill>
                          <a:schemeClr val="tx2"/>
                        </a:solidFill>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rPr>
                        <a:t>Grade 4</a:t>
                      </a:r>
                      <a:endParaRPr lang="fr-FR" sz="1400" noProof="0">
                        <a:solidFill>
                          <a:schemeClr val="tx2"/>
                        </a:solidFill>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400" noProof="0" smtClean="0"/>
                        <a:t>Total</a:t>
                      </a:r>
                      <a:endParaRPr lang="fr-FR" sz="1400" noProof="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84 (48,8)</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41 (23,8)</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fr-FR" sz="1400" noProof="0" dirty="0" smtClean="0"/>
                        <a:t>Hématologiques</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71</a:t>
                      </a:r>
                      <a:r>
                        <a:rPr lang="fr-FR" sz="1400" baseline="0" noProof="0" smtClean="0"/>
                        <a:t> (41,3)</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41</a:t>
                      </a:r>
                      <a:r>
                        <a:rPr lang="fr-FR" sz="1400" baseline="0" noProof="0" smtClean="0"/>
                        <a:t> (23,8)</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r>
                        <a:rPr lang="fr-FR" sz="1400" noProof="0" dirty="0" smtClean="0"/>
                        <a:t>Leucopénie</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46</a:t>
                      </a:r>
                      <a:r>
                        <a:rPr lang="fr-FR" sz="1400" baseline="0" noProof="0" smtClean="0"/>
                        <a:t> (26,7)</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a:t>
                      </a:r>
                      <a:r>
                        <a:rPr lang="fr-FR" sz="1400" baseline="0" noProof="0" smtClean="0"/>
                        <a:t> (4,1)</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179388" indent="0"/>
                      <a:r>
                        <a:rPr lang="fr-FR" sz="1400" noProof="0" dirty="0" smtClean="0"/>
                        <a:t>Augmentation neutrophiles</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60</a:t>
                      </a:r>
                      <a:r>
                        <a:rPr lang="fr-FR" sz="1400" baseline="0" noProof="0" smtClean="0"/>
                        <a:t> (34,9)</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39</a:t>
                      </a:r>
                      <a:r>
                        <a:rPr lang="fr-FR" sz="1400" baseline="0" noProof="0" smtClean="0"/>
                        <a:t> (22,7)</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Anémie</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a:t>
                      </a:r>
                      <a:r>
                        <a:rPr lang="fr-FR" sz="1400" baseline="0" noProof="0" smtClean="0"/>
                        <a:t> (4,1)</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1</a:t>
                      </a:r>
                      <a:r>
                        <a:rPr lang="fr-FR" sz="1400" baseline="0" noProof="0" smtClean="0"/>
                        <a:t> (0,6)</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179388" indent="0"/>
                      <a:r>
                        <a:rPr lang="fr-FR" sz="1400" noProof="0" dirty="0" smtClean="0"/>
                        <a:t>Thrombocytopénie</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6</a:t>
                      </a:r>
                      <a:r>
                        <a:rPr lang="fr-FR" sz="1400" baseline="0" noProof="0" smtClean="0"/>
                        <a:t> (3,5)</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4</a:t>
                      </a:r>
                      <a:r>
                        <a:rPr lang="fr-FR" sz="1400" baseline="0" noProof="0" smtClean="0"/>
                        <a:t> (2,3)</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fr-FR" sz="1400" baseline="0" noProof="0" dirty="0" smtClean="0"/>
                        <a:t>Neutropénie fé</a:t>
                      </a:r>
                      <a:r>
                        <a:rPr lang="fr-FR" sz="1400" noProof="0" dirty="0" smtClean="0"/>
                        <a:t>brile</a:t>
                      </a:r>
                      <a:r>
                        <a:rPr lang="fr-FR" sz="1400" baseline="0" noProof="0" dirty="0" smtClean="0"/>
                        <a:t> </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fr-FR" sz="1400" noProof="0" smtClean="0"/>
                        <a:t>11 (6,4)</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fr-FR" sz="1400" noProof="0" smtClean="0"/>
                        <a:t>0</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40643952"/>
                  </a:ext>
                </a:extLst>
              </a:tr>
              <a:tr h="121921">
                <a:tc>
                  <a:txBody>
                    <a:bodyPr/>
                    <a:lstStyle/>
                    <a:p>
                      <a:pPr marL="0" indent="0"/>
                      <a:r>
                        <a:rPr lang="fr-FR" sz="1400" noProof="0" dirty="0" smtClean="0"/>
                        <a:t>Stomatite</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10 (5,8)</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0</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227788"/>
                  </a:ext>
                </a:extLst>
              </a:tr>
              <a:tr h="121921">
                <a:tc>
                  <a:txBody>
                    <a:bodyPr/>
                    <a:lstStyle/>
                    <a:p>
                      <a:pPr marL="0" indent="0"/>
                      <a:r>
                        <a:rPr lang="fr-FR" sz="1400" noProof="0" dirty="0" smtClean="0"/>
                        <a:t>Perte d’appétit</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13 (7,6)</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0</a:t>
                      </a:r>
                      <a:endParaRPr lang="fr-FR" sz="1400" noProof="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00181995"/>
                  </a:ext>
                </a:extLst>
              </a:tr>
              <a:tr h="121921">
                <a:tc>
                  <a:txBody>
                    <a:bodyPr/>
                    <a:lstStyle/>
                    <a:p>
                      <a:pPr marL="0" indent="0"/>
                      <a:r>
                        <a:rPr lang="fr-FR" sz="1400" noProof="0" dirty="0" smtClean="0"/>
                        <a:t>Rash cutané</a:t>
                      </a:r>
                      <a:endParaRPr lang="fr-FR"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15 (8,7)</a:t>
                      </a:r>
                      <a:endParaRPr lang="fr-FR" sz="1400" noProof="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0</a:t>
                      </a:r>
                      <a:endParaRPr lang="fr-FR"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462093353"/>
                  </a:ext>
                </a:extLst>
              </a:tr>
            </a:tbl>
          </a:graphicData>
        </a:graphic>
      </p:graphicFrame>
    </p:spTree>
    <p:extLst>
      <p:ext uri="{BB962C8B-B14F-4D97-AF65-F5344CB8AC3E}">
        <p14:creationId xmlns:p14="http://schemas.microsoft.com/office/powerpoint/2010/main" val="2768939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192: Inhibition des checkpoints immunitaires (ICI) en association à la radiothérapie stéréotaxique corporelle (RSC) chez les patients avec adénocarcinome pancréatique avancé – Brar G,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ICI + RSC chez des patients avec adénocarcinome pancréatique avancé </a:t>
            </a:r>
            <a:endParaRPr lang="fr-FR" dirty="0"/>
          </a:p>
        </p:txBody>
      </p:sp>
      <p:sp>
        <p:nvSpPr>
          <p:cNvPr id="5" name="Text Placeholder 4"/>
          <p:cNvSpPr>
            <a:spLocks noGrp="1"/>
          </p:cNvSpPr>
          <p:nvPr>
            <p:ph type="body" sz="quarter" idx="11"/>
          </p:nvPr>
        </p:nvSpPr>
        <p:spPr/>
        <p:txBody>
          <a:bodyPr/>
          <a:lstStyle/>
          <a:p>
            <a:r>
              <a:rPr lang="fr-FR" smtClean="0"/>
              <a:t>Brar G, et al, J Clin Oncol 2019;37(Suppl):Abstr 192</a:t>
            </a:r>
            <a:endParaRPr lang="fr-FR"/>
          </a:p>
        </p:txBody>
      </p:sp>
      <p:sp>
        <p:nvSpPr>
          <p:cNvPr id="7" name="Rectangle 9"/>
          <p:cNvSpPr txBox="1">
            <a:spLocks noChangeArrowheads="1"/>
          </p:cNvSpPr>
          <p:nvPr/>
        </p:nvSpPr>
        <p:spPr bwMode="auto">
          <a:xfrm>
            <a:off x="386932" y="5718382"/>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Tolérance</a:t>
            </a:r>
            <a:endParaRPr lang="fr-FR" dirty="0" smtClean="0"/>
          </a:p>
          <a:p>
            <a:pPr>
              <a:buClr>
                <a:srgbClr val="043882"/>
              </a:buClr>
            </a:pPr>
            <a:endParaRPr lang="fr-FR" dirty="0"/>
          </a:p>
        </p:txBody>
      </p:sp>
      <p:sp>
        <p:nvSpPr>
          <p:cNvPr id="8" name="Content Placeholder 26"/>
          <p:cNvSpPr txBox="1">
            <a:spLocks/>
          </p:cNvSpPr>
          <p:nvPr/>
        </p:nvSpPr>
        <p:spPr>
          <a:xfrm>
            <a:off x="4670008" y="5718382"/>
            <a:ext cx="4130675" cy="74760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a:t>
            </a:r>
            <a:r>
              <a:rPr lang="fr-FR" dirty="0" smtClean="0"/>
              <a:t>, SSP, SG</a:t>
            </a:r>
            <a:endParaRPr lang="fr-FR" dirty="0"/>
          </a:p>
        </p:txBody>
      </p:sp>
      <p:sp>
        <p:nvSpPr>
          <p:cNvPr id="9" name="AutoShape 12"/>
          <p:cNvSpPr>
            <a:spLocks noChangeArrowheads="1"/>
          </p:cNvSpPr>
          <p:nvPr/>
        </p:nvSpPr>
        <p:spPr bwMode="auto">
          <a:xfrm>
            <a:off x="5452160" y="1966150"/>
            <a:ext cx="3517568" cy="886926"/>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spcAft>
                <a:spcPts val="1200"/>
              </a:spcAft>
              <a:defRPr/>
            </a:pPr>
            <a:r>
              <a:rPr lang="fr-FR" altLang="zh-CN" dirty="0" smtClean="0">
                <a:solidFill>
                  <a:srgbClr val="FFFFFF"/>
                </a:solidFill>
                <a:ea typeface="SimSun" pitchFamily="2" charset="-122"/>
              </a:rPr>
              <a:t>Durvalumab 1500 mg iv /4S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(n=14)</a:t>
            </a:r>
          </a:p>
        </p:txBody>
      </p:sp>
      <p:cxnSp>
        <p:nvCxnSpPr>
          <p:cNvPr id="10" name="AutoShape 19"/>
          <p:cNvCxnSpPr>
            <a:cxnSpLocks noChangeShapeType="1"/>
            <a:stCxn id="13" idx="3"/>
            <a:endCxn id="14" idx="1"/>
          </p:cNvCxnSpPr>
          <p:nvPr/>
        </p:nvCxnSpPr>
        <p:spPr bwMode="auto">
          <a:xfrm flipV="1">
            <a:off x="2903042" y="2889502"/>
            <a:ext cx="474989" cy="929389"/>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174271" y="3207698"/>
            <a:ext cx="2728771"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sz="1600" dirty="0" smtClean="0">
                <a:solidFill>
                  <a:schemeClr val="tx2"/>
                </a:solidFill>
              </a:rPr>
              <a:t>Adénocarcinome </a:t>
            </a:r>
            <a:r>
              <a:rPr lang="fr-FR" sz="1600" dirty="0">
                <a:solidFill>
                  <a:schemeClr val="tx2"/>
                </a:solidFill>
              </a:rPr>
              <a:t>pancréatique avancé </a:t>
            </a:r>
            <a:endParaRPr lang="fr-FR" altLang="zh-CN" sz="1600" dirty="0" smtClean="0">
              <a:solidFill>
                <a:schemeClr val="tx2"/>
              </a:solidFill>
              <a:ea typeface="SimSun" pitchFamily="2" charset="-122"/>
            </a:endParaRPr>
          </a:p>
          <a:p>
            <a:pPr marL="292100" indent="-292100" defTabSz="892175" eaLnBrk="0" hangingPunct="0">
              <a:spcAft>
                <a:spcPct val="30000"/>
              </a:spcAft>
              <a:buFont typeface="Wingdings" pitchFamily="2" charset="2"/>
              <a:buNone/>
              <a:defRPr/>
            </a:pPr>
            <a:r>
              <a:rPr lang="fr-FR" altLang="zh-CN" sz="1600" dirty="0" smtClean="0">
                <a:solidFill>
                  <a:srgbClr val="FFFFFF"/>
                </a:solidFill>
                <a:ea typeface="SimSun" pitchFamily="2" charset="-122"/>
              </a:rPr>
              <a:t>(n=51)</a:t>
            </a:r>
            <a:endParaRPr lang="fr-FR" altLang="zh-CN" sz="1600" dirty="0">
              <a:solidFill>
                <a:srgbClr val="FFFFFF"/>
              </a:solidFill>
              <a:ea typeface="SimSun" pitchFamily="2" charset="-122"/>
            </a:endParaRPr>
          </a:p>
        </p:txBody>
      </p:sp>
      <p:sp>
        <p:nvSpPr>
          <p:cNvPr id="14" name="AutoShape 12"/>
          <p:cNvSpPr>
            <a:spLocks noChangeArrowheads="1"/>
          </p:cNvSpPr>
          <p:nvPr/>
        </p:nvSpPr>
        <p:spPr bwMode="auto">
          <a:xfrm>
            <a:off x="3378031" y="2493771"/>
            <a:ext cx="1397179" cy="791462"/>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fr-FR" altLang="zh-CN" dirty="0" smtClean="0">
                <a:solidFill>
                  <a:schemeClr val="tx2"/>
                </a:solidFill>
                <a:ea typeface="SimSun" pitchFamily="2" charset="-122"/>
              </a:rPr>
              <a:t>RSC</a:t>
            </a:r>
            <a:br>
              <a:rPr lang="fr-FR" altLang="zh-CN" dirty="0" smtClean="0">
                <a:solidFill>
                  <a:schemeClr val="tx2"/>
                </a:solidFill>
                <a:ea typeface="SimSun" pitchFamily="2" charset="-122"/>
              </a:rPr>
            </a:br>
            <a:r>
              <a:rPr lang="fr-FR" altLang="zh-CN" dirty="0" smtClean="0">
                <a:solidFill>
                  <a:schemeClr val="tx2"/>
                </a:solidFill>
                <a:ea typeface="SimSun" pitchFamily="2" charset="-122"/>
              </a:rPr>
              <a:t>8 Gy x 1</a:t>
            </a:r>
            <a:endParaRPr lang="fr-FR" altLang="zh-CN" b="1" dirty="0">
              <a:solidFill>
                <a:schemeClr val="tx2"/>
              </a:solidFill>
              <a:ea typeface="SimSun" pitchFamily="2" charset="-122"/>
            </a:endParaRPr>
          </a:p>
        </p:txBody>
      </p:sp>
      <p:sp>
        <p:nvSpPr>
          <p:cNvPr id="16" name="AutoShape 12"/>
          <p:cNvSpPr>
            <a:spLocks noChangeArrowheads="1"/>
          </p:cNvSpPr>
          <p:nvPr/>
        </p:nvSpPr>
        <p:spPr bwMode="auto">
          <a:xfrm>
            <a:off x="3378031" y="4404793"/>
            <a:ext cx="1397179" cy="791462"/>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fr-FR" altLang="zh-CN" dirty="0" smtClean="0">
                <a:solidFill>
                  <a:schemeClr val="tx2"/>
                </a:solidFill>
                <a:ea typeface="SimSun" pitchFamily="2" charset="-122"/>
              </a:rPr>
              <a:t>RSC</a:t>
            </a:r>
          </a:p>
          <a:p>
            <a:pPr algn="ctr" defTabSz="892175" eaLnBrk="0" hangingPunct="0">
              <a:defRPr/>
            </a:pPr>
            <a:r>
              <a:rPr lang="fr-FR" altLang="zh-CN" dirty="0" smtClean="0">
                <a:solidFill>
                  <a:schemeClr val="tx2"/>
                </a:solidFill>
                <a:ea typeface="SimSun" pitchFamily="2" charset="-122"/>
              </a:rPr>
              <a:t>5 Gy x 5</a:t>
            </a:r>
            <a:endParaRPr lang="fr-FR" altLang="zh-CN" b="1" dirty="0">
              <a:solidFill>
                <a:schemeClr val="tx2"/>
              </a:solidFill>
              <a:ea typeface="SimSun" pitchFamily="2" charset="-122"/>
            </a:endParaRPr>
          </a:p>
        </p:txBody>
      </p:sp>
      <p:cxnSp>
        <p:nvCxnSpPr>
          <p:cNvPr id="18" name="AutoShape 19"/>
          <p:cNvCxnSpPr>
            <a:cxnSpLocks noChangeShapeType="1"/>
            <a:stCxn id="13" idx="3"/>
            <a:endCxn id="16" idx="1"/>
          </p:cNvCxnSpPr>
          <p:nvPr/>
        </p:nvCxnSpPr>
        <p:spPr bwMode="auto">
          <a:xfrm>
            <a:off x="2903042" y="3818891"/>
            <a:ext cx="474989" cy="981633"/>
          </a:xfrm>
          <a:prstGeom prst="straightConnector1">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452160" y="2906498"/>
            <a:ext cx="3517568" cy="886926"/>
          </a:xfrm>
          <a:prstGeom prst="roundRect">
            <a:avLst>
              <a:gd name="adj" fmla="val 0"/>
            </a:avLst>
          </a:prstGeom>
          <a:solidFill>
            <a:schemeClr val="accent3">
              <a:lumMod val="40000"/>
              <a:lumOff val="60000"/>
            </a:schemeClr>
          </a:solidFill>
          <a:ln w="9525" algn="ctr">
            <a:noFill/>
            <a:round/>
            <a:headEnd/>
            <a:tailEnd/>
          </a:ln>
        </p:spPr>
        <p:txBody>
          <a:bodyPr lIns="36000" tIns="0" rIns="36000" bIns="0" anchor="ctr"/>
          <a:lstStyle/>
          <a:p>
            <a:pPr algn="ctr" defTabSz="892175" eaLnBrk="0" hangingPunct="0">
              <a:spcAft>
                <a:spcPts val="1200"/>
              </a:spcAft>
              <a:defRPr/>
            </a:pPr>
            <a:r>
              <a:rPr lang="fr-FR" altLang="zh-CN" dirty="0" smtClean="0">
                <a:solidFill>
                  <a:srgbClr val="FFFFFF"/>
                </a:solidFill>
                <a:ea typeface="SimSun" pitchFamily="2" charset="-122"/>
              </a:rPr>
              <a:t>Durvalumab 1500 mg iv /4S + tremelimumab 75 mg iv /4S x 4 (n=17)</a:t>
            </a:r>
          </a:p>
        </p:txBody>
      </p:sp>
      <p:sp>
        <p:nvSpPr>
          <p:cNvPr id="23" name="AutoShape 12"/>
          <p:cNvSpPr>
            <a:spLocks noChangeArrowheads="1"/>
          </p:cNvSpPr>
          <p:nvPr/>
        </p:nvSpPr>
        <p:spPr bwMode="auto">
          <a:xfrm>
            <a:off x="5452160" y="3885403"/>
            <a:ext cx="3517568" cy="886926"/>
          </a:xfrm>
          <a:prstGeom prst="roundRect">
            <a:avLst>
              <a:gd name="adj" fmla="val 0"/>
            </a:avLst>
          </a:prstGeom>
          <a:solidFill>
            <a:schemeClr val="accent2">
              <a:lumMod val="50000"/>
            </a:schemeClr>
          </a:solidFill>
          <a:ln w="9525" algn="ctr">
            <a:noFill/>
            <a:round/>
            <a:headEnd/>
            <a:tailEnd/>
          </a:ln>
        </p:spPr>
        <p:txBody>
          <a:bodyPr lIns="36000" tIns="0" rIns="36000" bIns="0" anchor="ctr"/>
          <a:lstStyle/>
          <a:p>
            <a:pPr algn="ctr" defTabSz="892175" eaLnBrk="0" hangingPunct="0">
              <a:spcAft>
                <a:spcPts val="1200"/>
              </a:spcAft>
              <a:defRPr/>
            </a:pPr>
            <a:r>
              <a:rPr lang="fr-FR" altLang="zh-CN" dirty="0" smtClean="0">
                <a:solidFill>
                  <a:srgbClr val="FFFFFF"/>
                </a:solidFill>
                <a:ea typeface="SimSun" pitchFamily="2" charset="-122"/>
              </a:rPr>
              <a:t>Durvalumab 1500 mg iv /2S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(n=10)</a:t>
            </a:r>
          </a:p>
        </p:txBody>
      </p:sp>
      <p:sp>
        <p:nvSpPr>
          <p:cNvPr id="24" name="AutoShape 12"/>
          <p:cNvSpPr>
            <a:spLocks noChangeArrowheads="1"/>
          </p:cNvSpPr>
          <p:nvPr/>
        </p:nvSpPr>
        <p:spPr bwMode="auto">
          <a:xfrm>
            <a:off x="5452160" y="4825751"/>
            <a:ext cx="3517568" cy="886926"/>
          </a:xfrm>
          <a:prstGeom prst="roundRect">
            <a:avLst>
              <a:gd name="adj" fmla="val 0"/>
            </a:avLst>
          </a:prstGeom>
          <a:solidFill>
            <a:schemeClr val="accent2"/>
          </a:solidFill>
          <a:ln w="9525" algn="ctr">
            <a:noFill/>
            <a:round/>
            <a:headEnd/>
            <a:tailEnd/>
          </a:ln>
        </p:spPr>
        <p:txBody>
          <a:bodyPr lIns="36000" tIns="0" rIns="36000" bIns="0" anchor="ctr"/>
          <a:lstStyle/>
          <a:p>
            <a:pPr algn="ctr" defTabSz="892175" eaLnBrk="0" hangingPunct="0">
              <a:spcAft>
                <a:spcPts val="1200"/>
              </a:spcAft>
              <a:defRPr/>
            </a:pPr>
            <a:r>
              <a:rPr lang="fr-FR" altLang="zh-CN" dirty="0" smtClean="0">
                <a:ea typeface="SimSun" pitchFamily="2" charset="-122"/>
              </a:rPr>
              <a:t>Durvalumab 1500 mg iv /4S + tremelimumab 75 mg iv /4S x 4 (n=10)</a:t>
            </a:r>
          </a:p>
        </p:txBody>
      </p:sp>
      <p:cxnSp>
        <p:nvCxnSpPr>
          <p:cNvPr id="30" name="AutoShape 19"/>
          <p:cNvCxnSpPr>
            <a:cxnSpLocks noChangeShapeType="1"/>
            <a:stCxn id="14" idx="3"/>
            <a:endCxn id="9" idx="1"/>
          </p:cNvCxnSpPr>
          <p:nvPr/>
        </p:nvCxnSpPr>
        <p:spPr bwMode="auto">
          <a:xfrm flipV="1">
            <a:off x="4775210" y="2409613"/>
            <a:ext cx="676950" cy="479889"/>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a:stCxn id="14" idx="3"/>
            <a:endCxn id="22" idx="1"/>
          </p:cNvCxnSpPr>
          <p:nvPr/>
        </p:nvCxnSpPr>
        <p:spPr bwMode="auto">
          <a:xfrm>
            <a:off x="4775210" y="2889502"/>
            <a:ext cx="676950" cy="460459"/>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16" idx="3"/>
            <a:endCxn id="23" idx="1"/>
          </p:cNvCxnSpPr>
          <p:nvPr/>
        </p:nvCxnSpPr>
        <p:spPr bwMode="auto">
          <a:xfrm flipV="1">
            <a:off x="4775210" y="4328866"/>
            <a:ext cx="676950" cy="471658"/>
          </a:xfrm>
          <a:prstGeom prst="straightConnector1">
            <a:avLst/>
          </a:prstGeom>
          <a:noFill/>
          <a:ln w="57150">
            <a:solidFill>
              <a:schemeClr val="bg2">
                <a:lumMod val="60000"/>
                <a:lumOff val="40000"/>
              </a:schemeClr>
            </a:solidFill>
            <a:round/>
            <a:headEnd/>
            <a:tailEnd type="triangle" w="med" len="med"/>
          </a:ln>
        </p:spPr>
      </p:cxnSp>
      <p:cxnSp>
        <p:nvCxnSpPr>
          <p:cNvPr id="41" name="AutoShape 19"/>
          <p:cNvCxnSpPr>
            <a:cxnSpLocks noChangeShapeType="1"/>
            <a:stCxn id="16" idx="3"/>
            <a:endCxn id="24" idx="1"/>
          </p:cNvCxnSpPr>
          <p:nvPr/>
        </p:nvCxnSpPr>
        <p:spPr bwMode="auto">
          <a:xfrm>
            <a:off x="4775210" y="4800524"/>
            <a:ext cx="676950" cy="46869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11300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192: Inhibition des checkpoints immunitaires (ICI) en association à la radiothérapie stéréotaxique corporelle (RSC) chez les patients avec adénocarcinome pancréatique avancé – Brar G,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Brar G, et al, J Clin Oncol 2019;37(Suppl):Abstr 192</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2118358715"/>
              </p:ext>
            </p:extLst>
          </p:nvPr>
        </p:nvGraphicFramePr>
        <p:xfrm>
          <a:off x="5743942" y="2011942"/>
          <a:ext cx="2900507" cy="1712160"/>
        </p:xfrm>
        <a:graphic>
          <a:graphicData uri="http://schemas.openxmlformats.org/drawingml/2006/table">
            <a:tbl>
              <a:tblPr firstRow="1" bandRow="1">
                <a:tableStyleId>{69012ECD-51FC-41F1-AA8D-1B2483CD663E}</a:tableStyleId>
              </a:tblPr>
              <a:tblGrid>
                <a:gridCol w="1709016">
                  <a:extLst>
                    <a:ext uri="{9D8B030D-6E8A-4147-A177-3AD203B41FA5}">
                      <a16:colId xmlns:a16="http://schemas.microsoft.com/office/drawing/2014/main" val="3733704063"/>
                    </a:ext>
                  </a:extLst>
                </a:gridCol>
                <a:gridCol w="1191491">
                  <a:extLst>
                    <a:ext uri="{9D8B030D-6E8A-4147-A177-3AD203B41FA5}">
                      <a16:colId xmlns:a16="http://schemas.microsoft.com/office/drawing/2014/main" val="3910278064"/>
                    </a:ext>
                  </a:extLst>
                </a:gridCol>
              </a:tblGrid>
              <a:tr h="193964">
                <a:tc>
                  <a:txBody>
                    <a:bodyPr/>
                    <a:lstStyle/>
                    <a:p>
                      <a:pPr algn="l"/>
                      <a:r>
                        <a:rPr lang="en-US" sz="1400" noProof="0" dirty="0" err="1" smtClean="0">
                          <a:solidFill>
                            <a:schemeClr val="tx2"/>
                          </a:solidFill>
                          <a:latin typeface="+mn-lt"/>
                        </a:rPr>
                        <a:t>Réponse</a:t>
                      </a:r>
                      <a:r>
                        <a:rPr lang="en-US" sz="1400" noProof="0" dirty="0" smtClean="0">
                          <a:solidFill>
                            <a:schemeClr val="tx2"/>
                          </a:solidFill>
                          <a:latin typeface="+mn-lt"/>
                        </a:rPr>
                        <a:t>, n (%)</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TRO</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 (10,3)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en-US" sz="1400" noProof="0" dirty="0" smtClean="0">
                          <a:latin typeface="+mn-lt"/>
                        </a:rPr>
                        <a:t>RC</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en-US" sz="1400" noProof="0" dirty="0" smtClean="0">
                          <a:latin typeface="+mn-lt"/>
                        </a:rPr>
                        <a:t>RP</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 (10,3)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algn="l"/>
                      <a:r>
                        <a:rPr lang="en-US" sz="1400" noProof="0" dirty="0" smtClean="0">
                          <a:latin typeface="+mn-lt"/>
                        </a:rPr>
                        <a:t>MS</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8 (27,6)</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algn="l"/>
                      <a:r>
                        <a:rPr lang="en-US" sz="1400" noProof="0" dirty="0" smtClean="0">
                          <a:latin typeface="+mn-lt"/>
                        </a:rPr>
                        <a:t>Progression</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18</a:t>
                      </a:r>
                      <a:r>
                        <a:rPr lang="en-US" sz="1400" baseline="0" noProof="0" dirty="0" smtClean="0">
                          <a:latin typeface="+mn-lt"/>
                        </a:rPr>
                        <a:t> (62,1)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sp>
        <p:nvSpPr>
          <p:cNvPr id="8" name="Rectangle 7"/>
          <p:cNvSpPr/>
          <p:nvPr/>
        </p:nvSpPr>
        <p:spPr>
          <a:xfrm rot="10800000">
            <a:off x="4252912" y="4247292"/>
            <a:ext cx="76200" cy="7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rot="10800000">
            <a:off x="3759994" y="4157292"/>
            <a:ext cx="76200" cy="16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rot="10800000">
            <a:off x="2790826" y="3887292"/>
            <a:ext cx="76200"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rot="10800000">
            <a:off x="1821658" y="3383292"/>
            <a:ext cx="76200" cy="93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rot="10800000">
            <a:off x="2424907" y="3671292"/>
            <a:ext cx="76200" cy="64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rot="10800000">
            <a:off x="4999526" y="2404295"/>
            <a:ext cx="108000" cy="10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p:cNvSpPr/>
          <p:nvPr/>
        </p:nvSpPr>
        <p:spPr>
          <a:xfrm>
            <a:off x="4601545" y="4313967"/>
            <a:ext cx="76200" cy="12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4733541" y="4313967"/>
            <a:ext cx="76200" cy="19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p:cNvSpPr/>
          <p:nvPr/>
        </p:nvSpPr>
        <p:spPr>
          <a:xfrm>
            <a:off x="4856681" y="4313967"/>
            <a:ext cx="76200" cy="45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16"/>
          <p:cNvSpPr/>
          <p:nvPr/>
        </p:nvSpPr>
        <p:spPr>
          <a:xfrm>
            <a:off x="4999526" y="22139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17"/>
          <p:cNvSpPr/>
          <p:nvPr/>
        </p:nvSpPr>
        <p:spPr>
          <a:xfrm rot="10800000">
            <a:off x="4119781" y="4229292"/>
            <a:ext cx="762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Rectangle 18"/>
          <p:cNvSpPr/>
          <p:nvPr/>
        </p:nvSpPr>
        <p:spPr>
          <a:xfrm rot="10800000">
            <a:off x="3998309" y="4222092"/>
            <a:ext cx="762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p:cNvSpPr/>
          <p:nvPr/>
        </p:nvSpPr>
        <p:spPr>
          <a:xfrm rot="10800000">
            <a:off x="3886357" y="4200492"/>
            <a:ext cx="76200" cy="11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20"/>
          <p:cNvSpPr/>
          <p:nvPr/>
        </p:nvSpPr>
        <p:spPr>
          <a:xfrm rot="10800000">
            <a:off x="3514386" y="3995292"/>
            <a:ext cx="76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Rectangle 21"/>
          <p:cNvSpPr/>
          <p:nvPr/>
        </p:nvSpPr>
        <p:spPr>
          <a:xfrm rot="10800000">
            <a:off x="3280824" y="3977292"/>
            <a:ext cx="76200"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Rectangle 22"/>
          <p:cNvSpPr/>
          <p:nvPr/>
        </p:nvSpPr>
        <p:spPr>
          <a:xfrm rot="10800000">
            <a:off x="2918283" y="3887292"/>
            <a:ext cx="762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Rectangle 23"/>
          <p:cNvSpPr/>
          <p:nvPr/>
        </p:nvSpPr>
        <p:spPr>
          <a:xfrm rot="10800000">
            <a:off x="1703171" y="3239292"/>
            <a:ext cx="762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Rectangle 24"/>
          <p:cNvSpPr/>
          <p:nvPr/>
        </p:nvSpPr>
        <p:spPr>
          <a:xfrm rot="10800000">
            <a:off x="1580140" y="2699292"/>
            <a:ext cx="76200" cy="16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Rectangle 25"/>
          <p:cNvSpPr/>
          <p:nvPr/>
        </p:nvSpPr>
        <p:spPr>
          <a:xfrm>
            <a:off x="4979726" y="4313967"/>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26"/>
          <p:cNvSpPr/>
          <p:nvPr/>
        </p:nvSpPr>
        <p:spPr>
          <a:xfrm rot="10800000">
            <a:off x="4999526" y="2756474"/>
            <a:ext cx="108000" cy="1080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Rectangle 27"/>
          <p:cNvSpPr/>
          <p:nvPr/>
        </p:nvSpPr>
        <p:spPr>
          <a:xfrm>
            <a:off x="5094026" y="4313967"/>
            <a:ext cx="76200" cy="68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Rectangle 28"/>
          <p:cNvSpPr/>
          <p:nvPr/>
        </p:nvSpPr>
        <p:spPr>
          <a:xfrm rot="10800000">
            <a:off x="3639083" y="4157292"/>
            <a:ext cx="76200" cy="16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Rectangle 29"/>
          <p:cNvSpPr/>
          <p:nvPr/>
        </p:nvSpPr>
        <p:spPr>
          <a:xfrm rot="10800000">
            <a:off x="2669915" y="3725292"/>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p:nvPr/>
        </p:nvSpPr>
        <p:spPr>
          <a:xfrm rot="10800000">
            <a:off x="2188903" y="3599292"/>
            <a:ext cx="76200" cy="72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p:nvPr/>
        </p:nvSpPr>
        <p:spPr>
          <a:xfrm rot="10800000">
            <a:off x="1941254" y="3527292"/>
            <a:ext cx="76200" cy="79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Rectangle 32"/>
          <p:cNvSpPr/>
          <p:nvPr/>
        </p:nvSpPr>
        <p:spPr>
          <a:xfrm rot="10800000">
            <a:off x="1457861" y="1961292"/>
            <a:ext cx="76200" cy="235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Rectangle 33"/>
          <p:cNvSpPr/>
          <p:nvPr/>
        </p:nvSpPr>
        <p:spPr>
          <a:xfrm rot="10800000">
            <a:off x="3394232" y="3977292"/>
            <a:ext cx="76200" cy="34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Rectangle 34"/>
          <p:cNvSpPr/>
          <p:nvPr/>
        </p:nvSpPr>
        <p:spPr>
          <a:xfrm rot="10800000">
            <a:off x="3156107" y="3959292"/>
            <a:ext cx="76200" cy="36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Rectangle 35"/>
          <p:cNvSpPr/>
          <p:nvPr/>
        </p:nvSpPr>
        <p:spPr>
          <a:xfrm rot="10800000">
            <a:off x="3032282" y="3923292"/>
            <a:ext cx="76200" cy="39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Rectangle 36"/>
          <p:cNvSpPr/>
          <p:nvPr/>
        </p:nvSpPr>
        <p:spPr>
          <a:xfrm rot="10800000">
            <a:off x="2543332" y="3718092"/>
            <a:ext cx="76200" cy="60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p:cNvSpPr/>
          <p:nvPr/>
        </p:nvSpPr>
        <p:spPr>
          <a:xfrm rot="10800000">
            <a:off x="2302032" y="3671292"/>
            <a:ext cx="762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p:nvPr/>
        </p:nvSpPr>
        <p:spPr>
          <a:xfrm rot="10800000">
            <a:off x="2060732" y="3581292"/>
            <a:ext cx="76200" cy="73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Rectangle 39"/>
          <p:cNvSpPr/>
          <p:nvPr/>
        </p:nvSpPr>
        <p:spPr>
          <a:xfrm rot="10800000">
            <a:off x="4999526" y="2570748"/>
            <a:ext cx="108000" cy="1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TextBox 40"/>
          <p:cNvSpPr txBox="1"/>
          <p:nvPr/>
        </p:nvSpPr>
        <p:spPr>
          <a:xfrm>
            <a:off x="2080210" y="2113569"/>
            <a:ext cx="2908168" cy="830997"/>
          </a:xfrm>
          <a:prstGeom prst="rect">
            <a:avLst/>
          </a:prstGeom>
          <a:noFill/>
        </p:spPr>
        <p:txBody>
          <a:bodyPr wrap="none" rtlCol="0">
            <a:spAutoFit/>
          </a:bodyPr>
          <a:lstStyle/>
          <a:p>
            <a:pPr algn="r"/>
            <a:r>
              <a:rPr lang="fr-FR" sz="1200" dirty="0" smtClean="0">
                <a:solidFill>
                  <a:schemeClr val="accent3"/>
                </a:solidFill>
              </a:rPr>
              <a:t>8 Gy x 1 + durvalumab</a:t>
            </a:r>
          </a:p>
          <a:p>
            <a:pPr algn="r"/>
            <a:r>
              <a:rPr lang="fr-FR" sz="1200" dirty="0" smtClean="0">
                <a:solidFill>
                  <a:schemeClr val="accent2">
                    <a:lumMod val="50000"/>
                  </a:schemeClr>
                </a:solidFill>
              </a:rPr>
              <a:t>5 Gy x 5 + durvalumab</a:t>
            </a:r>
          </a:p>
          <a:p>
            <a:pPr algn="r"/>
            <a:r>
              <a:rPr lang="fr-FR" sz="1200" dirty="0" smtClean="0">
                <a:solidFill>
                  <a:schemeClr val="accent3">
                    <a:lumMod val="40000"/>
                    <a:lumOff val="60000"/>
                  </a:schemeClr>
                </a:solidFill>
              </a:rPr>
              <a:t>8 Gy x 1 + durvalumab + tremelimumab</a:t>
            </a:r>
          </a:p>
          <a:p>
            <a:pPr algn="r"/>
            <a:r>
              <a:rPr lang="fr-FR" sz="1200" dirty="0" smtClean="0">
                <a:solidFill>
                  <a:schemeClr val="accent2"/>
                </a:solidFill>
              </a:rPr>
              <a:t>5 Gy x 5 + durvalumab + tremelimumab</a:t>
            </a:r>
            <a:endParaRPr lang="fr-FR" sz="1200" dirty="0">
              <a:solidFill>
                <a:schemeClr val="accent2"/>
              </a:solidFill>
            </a:endParaRPr>
          </a:p>
        </p:txBody>
      </p:sp>
      <p:grpSp>
        <p:nvGrpSpPr>
          <p:cNvPr id="42" name="Group 41"/>
          <p:cNvGrpSpPr/>
          <p:nvPr/>
        </p:nvGrpSpPr>
        <p:grpSpPr>
          <a:xfrm>
            <a:off x="643193" y="1633336"/>
            <a:ext cx="4717629" cy="4076520"/>
            <a:chOff x="2336054" y="2163437"/>
            <a:chExt cx="4717629" cy="2337020"/>
          </a:xfrm>
        </p:grpSpPr>
        <p:grpSp>
          <p:nvGrpSpPr>
            <p:cNvPr id="43" name="Group 42"/>
            <p:cNvGrpSpPr/>
            <p:nvPr/>
          </p:nvGrpSpPr>
          <p:grpSpPr>
            <a:xfrm>
              <a:off x="2972561" y="2333162"/>
              <a:ext cx="4081122" cy="2065594"/>
              <a:chOff x="2291341" y="1973094"/>
              <a:chExt cx="5177083" cy="3914122"/>
            </a:xfrm>
          </p:grpSpPr>
          <p:cxnSp>
            <p:nvCxnSpPr>
              <p:cNvPr id="52" name="Straight Connector 51"/>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2619924"/>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267787"/>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392327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91341" y="522615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58872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4569679"/>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93359" y="4334676"/>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93359" y="4967312"/>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1321433" y="3178058"/>
              <a:ext cx="2337020" cy="307777"/>
            </a:xfrm>
            <a:prstGeom prst="rect">
              <a:avLst/>
            </a:prstGeom>
            <a:noFill/>
          </p:spPr>
          <p:txBody>
            <a:bodyPr wrap="none" rtlCol="0">
              <a:spAutoFit/>
            </a:bodyPr>
            <a:lstStyle/>
            <a:p>
              <a:pPr algn="ctr"/>
              <a:r>
                <a:rPr lang="fr-FR" sz="1400" dirty="0" smtClean="0">
                  <a:latin typeface="Arial" panose="020B0604020202020204" pitchFamily="34" charset="0"/>
                  <a:cs typeface="Arial" panose="020B0604020202020204" pitchFamily="34" charset="0"/>
                </a:rPr>
                <a:t>Réduction maximale par rapport à l’inclusion, %</a:t>
              </a:r>
              <a:endParaRPr lang="fr-FR" sz="1400" dirty="0">
                <a:latin typeface="Arial" panose="020B0604020202020204" pitchFamily="34" charset="0"/>
                <a:cs typeface="Arial" panose="020B0604020202020204" pitchFamily="34" charset="0"/>
              </a:endParaRPr>
            </a:p>
          </p:txBody>
        </p:sp>
        <p:sp>
          <p:nvSpPr>
            <p:cNvPr id="45" name="TextBox 44"/>
            <p:cNvSpPr txBox="1"/>
            <p:nvPr/>
          </p:nvSpPr>
          <p:spPr>
            <a:xfrm>
              <a:off x="2629646" y="2269417"/>
              <a:ext cx="37702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200</a:t>
              </a:r>
              <a:endParaRPr lang="fr-FR" sz="900">
                <a:latin typeface="Arial" panose="020B0604020202020204" pitchFamily="34" charset="0"/>
                <a:cs typeface="Arial" panose="020B0604020202020204" pitchFamily="34" charset="0"/>
              </a:endParaRPr>
            </a:p>
          </p:txBody>
        </p:sp>
        <p:sp>
          <p:nvSpPr>
            <p:cNvPr id="46" name="TextBox 45"/>
            <p:cNvSpPr txBox="1"/>
            <p:nvPr/>
          </p:nvSpPr>
          <p:spPr>
            <a:xfrm>
              <a:off x="2629646" y="2616150"/>
              <a:ext cx="37702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150</a:t>
              </a:r>
              <a:endParaRPr lang="fr-FR" sz="900">
                <a:latin typeface="Arial" panose="020B0604020202020204" pitchFamily="34" charset="0"/>
                <a:cs typeface="Arial" panose="020B0604020202020204" pitchFamily="34" charset="0"/>
              </a:endParaRPr>
            </a:p>
          </p:txBody>
        </p:sp>
        <p:sp>
          <p:nvSpPr>
            <p:cNvPr id="47" name="TextBox 46"/>
            <p:cNvSpPr txBox="1"/>
            <p:nvPr/>
          </p:nvSpPr>
          <p:spPr>
            <a:xfrm>
              <a:off x="2629646" y="2945078"/>
              <a:ext cx="37702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48" name="TextBox 47"/>
            <p:cNvSpPr txBox="1"/>
            <p:nvPr/>
          </p:nvSpPr>
          <p:spPr>
            <a:xfrm>
              <a:off x="2693766" y="3296434"/>
              <a:ext cx="31290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49" name="TextBox 48"/>
            <p:cNvSpPr txBox="1"/>
            <p:nvPr/>
          </p:nvSpPr>
          <p:spPr>
            <a:xfrm>
              <a:off x="2757886" y="3636015"/>
              <a:ext cx="24878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50" name="TextBox 49"/>
            <p:cNvSpPr txBox="1"/>
            <p:nvPr/>
          </p:nvSpPr>
          <p:spPr>
            <a:xfrm>
              <a:off x="2629646" y="3978117"/>
              <a:ext cx="37702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51" name="TextBox 50"/>
            <p:cNvSpPr txBox="1"/>
            <p:nvPr/>
          </p:nvSpPr>
          <p:spPr>
            <a:xfrm>
              <a:off x="2565526" y="4322829"/>
              <a:ext cx="441146" cy="132333"/>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0196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192: Inhibition des checkpoints immunitaires (ICI) en association à la radiothérapie stéréotaxique corporelle (RSC) chez les patients avec adénocarcinome pancréatique avancé – Brar G,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Brar G, et al, J Clin Oncol 2019;37(Suppl):Abstr 192</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3026600877"/>
              </p:ext>
            </p:extLst>
          </p:nvPr>
        </p:nvGraphicFramePr>
        <p:xfrm>
          <a:off x="5465185" y="2109377"/>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en-US" sz="1400" noProof="0" dirty="0" err="1" smtClean="0">
                          <a:solidFill>
                            <a:schemeClr val="tx2"/>
                          </a:solidFill>
                          <a:latin typeface="+mn-lt"/>
                        </a:rPr>
                        <a:t>Cohorte</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SSP, </a:t>
                      </a:r>
                      <a:r>
                        <a:rPr lang="en-US" sz="1400" noProof="0" dirty="0" err="1" smtClean="0">
                          <a:solidFill>
                            <a:schemeClr val="tx2"/>
                          </a:solidFill>
                          <a:latin typeface="+mn-lt"/>
                        </a:rPr>
                        <a:t>mois</a:t>
                      </a:r>
                      <a:r>
                        <a:rPr lang="en-US" sz="1400" baseline="0" noProof="0" dirty="0" smtClean="0">
                          <a:solidFill>
                            <a:schemeClr val="tx2"/>
                          </a:solidFill>
                          <a:latin typeface="+mn-lt"/>
                        </a:rPr>
                        <a:t> (IC95%)</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8 </a:t>
                      </a:r>
                      <a:r>
                        <a:rPr lang="en-US" sz="1400" noProof="0" dirty="0" err="1" smtClean="0">
                          <a:latin typeface="+mn-lt"/>
                        </a:rPr>
                        <a:t>Gy</a:t>
                      </a:r>
                      <a:r>
                        <a:rPr lang="en-US" sz="1400" baseline="0" noProof="0" dirty="0" smtClean="0">
                          <a:latin typeface="+mn-lt"/>
                        </a:rPr>
                        <a:t> x 1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1,7 (0,7 - 2,8)</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5 </a:t>
                      </a:r>
                      <a:r>
                        <a:rPr lang="en-US" sz="1400" noProof="0" dirty="0" err="1" smtClean="0">
                          <a:latin typeface="+mn-lt"/>
                        </a:rPr>
                        <a:t>Gy</a:t>
                      </a:r>
                      <a:r>
                        <a:rPr lang="en-US" sz="1400" noProof="0" dirty="0" smtClean="0">
                          <a:latin typeface="+mn-lt"/>
                        </a:rPr>
                        <a:t> x 5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2,6</a:t>
                      </a:r>
                      <a:r>
                        <a:rPr lang="en-US" sz="1400" baseline="0" noProof="0" dirty="0" smtClean="0">
                          <a:latin typeface="+mn-lt"/>
                        </a:rPr>
                        <a:t> (2,1 - 4,7)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en-US" sz="1400" noProof="0" dirty="0" smtClean="0">
                          <a:latin typeface="+mn-lt"/>
                        </a:rPr>
                        <a:t>8 </a:t>
                      </a:r>
                      <a:r>
                        <a:rPr lang="en-US" sz="1400" noProof="0" dirty="0" err="1" smtClean="0">
                          <a:latin typeface="+mn-lt"/>
                        </a:rPr>
                        <a:t>Gy</a:t>
                      </a:r>
                      <a:r>
                        <a:rPr lang="en-US" sz="1400" noProof="0" dirty="0" smtClean="0">
                          <a:latin typeface="+mn-lt"/>
                        </a:rPr>
                        <a:t> x 1</a:t>
                      </a:r>
                      <a:r>
                        <a:rPr lang="en-US" sz="1400" baseline="0" noProof="0" dirty="0" smtClean="0">
                          <a:latin typeface="+mn-lt"/>
                        </a:rPr>
                        <a:t> </a:t>
                      </a:r>
                      <a:r>
                        <a:rPr lang="en-US" sz="1400" noProof="0" dirty="0" smtClean="0">
                          <a:latin typeface="+mn-lt"/>
                        </a:rPr>
                        <a:t>+ durvalumab + tremelimumab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1,6 (0,5 - 4,0)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 </a:t>
                      </a:r>
                      <a:r>
                        <a:rPr lang="en-US" sz="1400" noProof="0" dirty="0" err="1" smtClean="0">
                          <a:latin typeface="+mn-lt"/>
                        </a:rPr>
                        <a:t>Gy</a:t>
                      </a:r>
                      <a:r>
                        <a:rPr lang="en-US" sz="1400" noProof="0" dirty="0" smtClean="0">
                          <a:latin typeface="+mn-lt"/>
                        </a:rPr>
                        <a:t>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3,2 (1,5 -</a:t>
                      </a:r>
                      <a:r>
                        <a:rPr lang="en-US" sz="1400" baseline="0" noProof="0" dirty="0" smtClean="0">
                          <a:latin typeface="+mn-lt"/>
                        </a:rPr>
                        <a:t> 16,5)</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1995526" y="2079507"/>
            <a:ext cx="3357009" cy="954107"/>
          </a:xfrm>
          <a:prstGeom prst="rect">
            <a:avLst/>
          </a:prstGeom>
          <a:noFill/>
        </p:spPr>
        <p:txBody>
          <a:bodyPr wrap="none" rtlCol="0">
            <a:spAutoFit/>
          </a:bodyPr>
          <a:lstStyle/>
          <a:p>
            <a:r>
              <a:rPr lang="fr-FR" sz="1400" dirty="0" smtClean="0">
                <a:solidFill>
                  <a:schemeClr val="accent3"/>
                </a:solidFill>
              </a:rPr>
              <a:t>8 Gy x 1 + durvalumab</a:t>
            </a:r>
          </a:p>
          <a:p>
            <a:r>
              <a:rPr lang="fr-FR" sz="1400" dirty="0" smtClean="0">
                <a:solidFill>
                  <a:schemeClr val="accent2">
                    <a:lumMod val="50000"/>
                  </a:schemeClr>
                </a:solidFill>
              </a:rPr>
              <a:t>5 Gy x 5 + durvalumab</a:t>
            </a:r>
          </a:p>
          <a:p>
            <a:r>
              <a:rPr lang="fr-FR" sz="1400" dirty="0" smtClean="0">
                <a:solidFill>
                  <a:schemeClr val="accent3">
                    <a:lumMod val="40000"/>
                    <a:lumOff val="60000"/>
                  </a:schemeClr>
                </a:solidFill>
              </a:rPr>
              <a:t>8 Gy x 1 + durvalumab + tremelimumab</a:t>
            </a:r>
          </a:p>
          <a:p>
            <a:r>
              <a:rPr lang="fr-FR" sz="1400" dirty="0" smtClean="0">
                <a:solidFill>
                  <a:schemeClr val="accent2"/>
                </a:solidFill>
              </a:rPr>
              <a:t>5 Gy x 5 + durvalumab + tremelimumab</a:t>
            </a:r>
            <a:endParaRPr lang="fr-FR" sz="1400" dirty="0">
              <a:solidFill>
                <a:schemeClr val="accent2"/>
              </a:solidFill>
            </a:endParaRPr>
          </a:p>
        </p:txBody>
      </p:sp>
      <p:cxnSp>
        <p:nvCxnSpPr>
          <p:cNvPr id="9" name="Straight Connector 8"/>
          <p:cNvCxnSpPr/>
          <p:nvPr/>
        </p:nvCxnSpPr>
        <p:spPr>
          <a:xfrm>
            <a:off x="1595066" y="2222631"/>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5065" y="2418560"/>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5064" y="2642625"/>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5063" y="2866690"/>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56137" y="2384023"/>
            <a:ext cx="4577186" cy="2928501"/>
            <a:chOff x="1859411" y="1936639"/>
            <a:chExt cx="5553378" cy="2961611"/>
          </a:xfrm>
        </p:grpSpPr>
        <p:sp>
          <p:nvSpPr>
            <p:cNvPr id="14" name="Line 3"/>
            <p:cNvSpPr>
              <a:spLocks noChangeShapeType="1"/>
            </p:cNvSpPr>
            <p:nvPr/>
          </p:nvSpPr>
          <p:spPr bwMode="auto">
            <a:xfrm>
              <a:off x="2676946" y="206951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 name="Line 7"/>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0"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1" name="Line 12"/>
            <p:cNvSpPr>
              <a:spLocks noChangeShapeType="1"/>
            </p:cNvSpPr>
            <p:nvPr/>
          </p:nvSpPr>
          <p:spPr bwMode="auto">
            <a:xfrm flipV="1">
              <a:off x="4981260"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2" name="Line 13"/>
            <p:cNvSpPr>
              <a:spLocks noChangeShapeType="1"/>
            </p:cNvSpPr>
            <p:nvPr/>
          </p:nvSpPr>
          <p:spPr bwMode="auto">
            <a:xfrm flipV="1">
              <a:off x="3863416"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3" name="Line 14"/>
            <p:cNvSpPr>
              <a:spLocks noChangeShapeType="1"/>
            </p:cNvSpPr>
            <p:nvPr/>
          </p:nvSpPr>
          <p:spPr bwMode="auto">
            <a:xfrm flipV="1">
              <a:off x="6084022"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4" name="Line 16"/>
            <p:cNvSpPr>
              <a:spLocks noChangeShapeType="1"/>
            </p:cNvSpPr>
            <p:nvPr/>
          </p:nvSpPr>
          <p:spPr bwMode="auto">
            <a:xfrm flipV="1">
              <a:off x="7160665"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6" name="TextBox 25"/>
            <p:cNvSpPr txBox="1"/>
            <p:nvPr/>
          </p:nvSpPr>
          <p:spPr>
            <a:xfrm rot="16200000">
              <a:off x="827529" y="3017849"/>
              <a:ext cx="2437182" cy="373418"/>
            </a:xfrm>
            <a:prstGeom prst="rect">
              <a:avLst/>
            </a:prstGeom>
            <a:noFill/>
          </p:spPr>
          <p:txBody>
            <a:bodyPr wrap="none" rtlCol="0">
              <a:spAutoFit/>
            </a:bodyPr>
            <a:lstStyle/>
            <a:p>
              <a:pPr algn="ctr" fontAlgn="base">
                <a:spcBef>
                  <a:spcPct val="0"/>
                </a:spcBef>
                <a:spcAft>
                  <a:spcPct val="0"/>
                </a:spcAft>
              </a:pPr>
              <a:r>
                <a:rPr lang="fr-FR" sz="1400" dirty="0" smtClean="0"/>
                <a:t>Survie sans progression, %</a:t>
              </a:r>
              <a:endParaRPr lang="fr-FR" sz="1400" dirty="0"/>
            </a:p>
          </p:txBody>
        </p:sp>
        <p:sp>
          <p:nvSpPr>
            <p:cNvPr id="27" name="TextBox 26"/>
            <p:cNvSpPr txBox="1"/>
            <p:nvPr/>
          </p:nvSpPr>
          <p:spPr>
            <a:xfrm>
              <a:off x="2100805" y="1936639"/>
              <a:ext cx="585797" cy="311257"/>
            </a:xfrm>
            <a:prstGeom prst="rect">
              <a:avLst/>
            </a:prstGeom>
            <a:noFill/>
          </p:spPr>
          <p:txBody>
            <a:bodyPr wrap="none" rtlCol="0">
              <a:spAutoFit/>
            </a:bodyPr>
            <a:lstStyle/>
            <a:p>
              <a:pPr algn="r" fontAlgn="base">
                <a:spcBef>
                  <a:spcPct val="0"/>
                </a:spcBef>
                <a:spcAft>
                  <a:spcPct val="0"/>
                </a:spcAft>
              </a:pPr>
              <a:r>
                <a:rPr lang="fr-FR" sz="1400" smtClean="0"/>
                <a:t>100</a:t>
              </a:r>
              <a:endParaRPr lang="fr-FR" sz="1400"/>
            </a:p>
          </p:txBody>
        </p:sp>
        <p:sp>
          <p:nvSpPr>
            <p:cNvPr id="28" name="TextBox 27"/>
            <p:cNvSpPr txBox="1"/>
            <p:nvPr/>
          </p:nvSpPr>
          <p:spPr>
            <a:xfrm>
              <a:off x="2245241" y="2493987"/>
              <a:ext cx="465215" cy="311257"/>
            </a:xfrm>
            <a:prstGeom prst="rect">
              <a:avLst/>
            </a:prstGeom>
            <a:noFill/>
          </p:spPr>
          <p:txBody>
            <a:bodyPr wrap="none" rtlCol="0">
              <a:spAutoFit/>
            </a:bodyPr>
            <a:lstStyle/>
            <a:p>
              <a:pPr algn="r" fontAlgn="base">
                <a:spcBef>
                  <a:spcPct val="0"/>
                </a:spcBef>
                <a:spcAft>
                  <a:spcPct val="0"/>
                </a:spcAft>
              </a:pPr>
              <a:r>
                <a:rPr lang="fr-FR" sz="1400" smtClean="0"/>
                <a:t>75</a:t>
              </a:r>
              <a:endParaRPr lang="fr-FR" sz="1400"/>
            </a:p>
          </p:txBody>
        </p:sp>
        <p:sp>
          <p:nvSpPr>
            <p:cNvPr id="29" name="TextBox 28"/>
            <p:cNvSpPr txBox="1"/>
            <p:nvPr/>
          </p:nvSpPr>
          <p:spPr>
            <a:xfrm>
              <a:off x="2245241" y="3060558"/>
              <a:ext cx="465215" cy="311257"/>
            </a:xfrm>
            <a:prstGeom prst="rect">
              <a:avLst/>
            </a:prstGeom>
            <a:noFill/>
          </p:spPr>
          <p:txBody>
            <a:bodyPr wrap="none" rtlCol="0">
              <a:spAutoFit/>
            </a:bodyPr>
            <a:lstStyle/>
            <a:p>
              <a:pPr algn="r" fontAlgn="base">
                <a:spcBef>
                  <a:spcPct val="0"/>
                </a:spcBef>
                <a:spcAft>
                  <a:spcPct val="0"/>
                </a:spcAft>
              </a:pPr>
              <a:r>
                <a:rPr lang="fr-FR" sz="1400" smtClean="0"/>
                <a:t>50</a:t>
              </a:r>
              <a:endParaRPr lang="fr-FR" sz="1400"/>
            </a:p>
          </p:txBody>
        </p:sp>
        <p:sp>
          <p:nvSpPr>
            <p:cNvPr id="30" name="TextBox 29"/>
            <p:cNvSpPr txBox="1"/>
            <p:nvPr/>
          </p:nvSpPr>
          <p:spPr>
            <a:xfrm>
              <a:off x="2245241" y="3627129"/>
              <a:ext cx="465215" cy="311257"/>
            </a:xfrm>
            <a:prstGeom prst="rect">
              <a:avLst/>
            </a:prstGeom>
            <a:noFill/>
          </p:spPr>
          <p:txBody>
            <a:bodyPr wrap="none" rtlCol="0">
              <a:spAutoFit/>
            </a:bodyPr>
            <a:lstStyle/>
            <a:p>
              <a:pPr algn="r" fontAlgn="base">
                <a:spcBef>
                  <a:spcPct val="0"/>
                </a:spcBef>
                <a:spcAft>
                  <a:spcPct val="0"/>
                </a:spcAft>
              </a:pPr>
              <a:r>
                <a:rPr lang="fr-FR" sz="1400" smtClean="0"/>
                <a:t>25</a:t>
              </a:r>
              <a:endParaRPr lang="fr-FR" sz="1400"/>
            </a:p>
          </p:txBody>
        </p:sp>
        <p:sp>
          <p:nvSpPr>
            <p:cNvPr id="31" name="TextBox 30"/>
            <p:cNvSpPr txBox="1"/>
            <p:nvPr/>
          </p:nvSpPr>
          <p:spPr>
            <a:xfrm>
              <a:off x="2365824" y="4193700"/>
              <a:ext cx="344633" cy="311257"/>
            </a:xfrm>
            <a:prstGeom prst="rect">
              <a:avLst/>
            </a:prstGeom>
            <a:noFill/>
          </p:spPr>
          <p:txBody>
            <a:bodyPr wrap="none" rtlCol="0">
              <a:spAutoFit/>
            </a:bodyPr>
            <a:lstStyle/>
            <a:p>
              <a:pPr algn="r" fontAlgn="base">
                <a:spcBef>
                  <a:spcPct val="0"/>
                </a:spcBef>
                <a:spcAft>
                  <a:spcPct val="0"/>
                </a:spcAft>
              </a:pPr>
              <a:r>
                <a:rPr lang="fr-FR" sz="1400" smtClean="0"/>
                <a:t>0</a:t>
              </a:r>
              <a:endParaRPr lang="fr-FR" sz="1400"/>
            </a:p>
          </p:txBody>
        </p:sp>
        <p:sp>
          <p:nvSpPr>
            <p:cNvPr id="32" name="TextBox 31"/>
            <p:cNvSpPr txBox="1"/>
            <p:nvPr/>
          </p:nvSpPr>
          <p:spPr>
            <a:xfrm>
              <a:off x="2576617" y="4387536"/>
              <a:ext cx="344634" cy="311257"/>
            </a:xfrm>
            <a:prstGeom prst="rect">
              <a:avLst/>
            </a:prstGeom>
            <a:noFill/>
          </p:spPr>
          <p:txBody>
            <a:bodyPr wrap="none" rtlCol="0">
              <a:spAutoFit/>
            </a:bodyPr>
            <a:lstStyle/>
            <a:p>
              <a:pPr algn="ctr" fontAlgn="base">
                <a:spcBef>
                  <a:spcPct val="0"/>
                </a:spcBef>
                <a:spcAft>
                  <a:spcPct val="0"/>
                </a:spcAft>
              </a:pPr>
              <a:r>
                <a:rPr lang="fr-FR" sz="1400" smtClean="0"/>
                <a:t>0</a:t>
              </a:r>
              <a:endParaRPr lang="fr-FR" sz="1400"/>
            </a:p>
          </p:txBody>
        </p:sp>
        <p:sp>
          <p:nvSpPr>
            <p:cNvPr id="33" name="TextBox 32"/>
            <p:cNvSpPr txBox="1"/>
            <p:nvPr/>
          </p:nvSpPr>
          <p:spPr>
            <a:xfrm>
              <a:off x="3695248" y="4387536"/>
              <a:ext cx="344633" cy="311257"/>
            </a:xfrm>
            <a:prstGeom prst="rect">
              <a:avLst/>
            </a:prstGeom>
            <a:noFill/>
          </p:spPr>
          <p:txBody>
            <a:bodyPr wrap="none" rtlCol="0">
              <a:spAutoFit/>
            </a:bodyPr>
            <a:lstStyle/>
            <a:p>
              <a:pPr algn="ctr" fontAlgn="base">
                <a:spcBef>
                  <a:spcPct val="0"/>
                </a:spcBef>
                <a:spcAft>
                  <a:spcPct val="0"/>
                </a:spcAft>
              </a:pPr>
              <a:r>
                <a:rPr lang="fr-FR" sz="1400" smtClean="0"/>
                <a:t>5</a:t>
              </a:r>
              <a:endParaRPr lang="fr-FR" sz="1400"/>
            </a:p>
          </p:txBody>
        </p:sp>
        <p:sp>
          <p:nvSpPr>
            <p:cNvPr id="34" name="TextBox 33"/>
            <p:cNvSpPr txBox="1"/>
            <p:nvPr/>
          </p:nvSpPr>
          <p:spPr>
            <a:xfrm>
              <a:off x="4747060" y="4387536"/>
              <a:ext cx="465215" cy="311257"/>
            </a:xfrm>
            <a:prstGeom prst="rect">
              <a:avLst/>
            </a:prstGeom>
            <a:noFill/>
          </p:spPr>
          <p:txBody>
            <a:bodyPr wrap="none" rtlCol="0">
              <a:spAutoFit/>
            </a:bodyPr>
            <a:lstStyle/>
            <a:p>
              <a:pPr algn="ctr" fontAlgn="base">
                <a:spcBef>
                  <a:spcPct val="0"/>
                </a:spcBef>
                <a:spcAft>
                  <a:spcPct val="0"/>
                </a:spcAft>
              </a:pPr>
              <a:r>
                <a:rPr lang="fr-FR" sz="1400" smtClean="0"/>
                <a:t>10</a:t>
              </a:r>
              <a:endParaRPr lang="fr-FR" sz="1400"/>
            </a:p>
          </p:txBody>
        </p:sp>
        <p:sp>
          <p:nvSpPr>
            <p:cNvPr id="35" name="TextBox 34"/>
            <p:cNvSpPr txBox="1"/>
            <p:nvPr/>
          </p:nvSpPr>
          <p:spPr>
            <a:xfrm>
              <a:off x="5857632" y="4387536"/>
              <a:ext cx="465215" cy="311257"/>
            </a:xfrm>
            <a:prstGeom prst="rect">
              <a:avLst/>
            </a:prstGeom>
            <a:noFill/>
          </p:spPr>
          <p:txBody>
            <a:bodyPr wrap="none" rtlCol="0">
              <a:spAutoFit/>
            </a:bodyPr>
            <a:lstStyle/>
            <a:p>
              <a:pPr algn="ctr" fontAlgn="base">
                <a:spcBef>
                  <a:spcPct val="0"/>
                </a:spcBef>
                <a:spcAft>
                  <a:spcPct val="0"/>
                </a:spcAft>
              </a:pPr>
              <a:r>
                <a:rPr lang="fr-FR" sz="1400" smtClean="0"/>
                <a:t>15</a:t>
              </a:r>
              <a:endParaRPr lang="fr-FR" sz="1400"/>
            </a:p>
          </p:txBody>
        </p:sp>
        <p:sp>
          <p:nvSpPr>
            <p:cNvPr id="36" name="TextBox 35"/>
            <p:cNvSpPr txBox="1"/>
            <p:nvPr/>
          </p:nvSpPr>
          <p:spPr>
            <a:xfrm>
              <a:off x="6947574" y="4387536"/>
              <a:ext cx="465215" cy="311257"/>
            </a:xfrm>
            <a:prstGeom prst="rect">
              <a:avLst/>
            </a:prstGeom>
            <a:noFill/>
          </p:spPr>
          <p:txBody>
            <a:bodyPr wrap="none" rtlCol="0">
              <a:spAutoFit/>
            </a:bodyPr>
            <a:lstStyle/>
            <a:p>
              <a:pPr algn="ctr" fontAlgn="base">
                <a:spcBef>
                  <a:spcPct val="0"/>
                </a:spcBef>
                <a:spcAft>
                  <a:spcPct val="0"/>
                </a:spcAft>
              </a:pPr>
              <a:r>
                <a:rPr lang="fr-FR" sz="1400" smtClean="0"/>
                <a:t>20</a:t>
              </a:r>
              <a:endParaRPr lang="fr-FR" sz="1400"/>
            </a:p>
          </p:txBody>
        </p:sp>
        <p:sp>
          <p:nvSpPr>
            <p:cNvPr id="37" name="TextBox 36"/>
            <p:cNvSpPr txBox="1"/>
            <p:nvPr/>
          </p:nvSpPr>
          <p:spPr>
            <a:xfrm>
              <a:off x="4648054" y="4586993"/>
              <a:ext cx="683954" cy="31125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grpSp>
      <p:sp>
        <p:nvSpPr>
          <p:cNvPr id="38" name="Freeform 2"/>
          <p:cNvSpPr>
            <a:spLocks/>
          </p:cNvSpPr>
          <p:nvPr/>
        </p:nvSpPr>
        <p:spPr bwMode="auto">
          <a:xfrm>
            <a:off x="989295" y="2516888"/>
            <a:ext cx="517220" cy="2230285"/>
          </a:xfrm>
          <a:custGeom>
            <a:avLst/>
            <a:gdLst>
              <a:gd name="T0" fmla="*/ 39 w 39"/>
              <a:gd name="T1" fmla="*/ 175 h 175"/>
              <a:gd name="T2" fmla="*/ 39 w 39"/>
              <a:gd name="T3" fmla="*/ 138 h 175"/>
              <a:gd name="T4" fmla="*/ 28 w 39"/>
              <a:gd name="T5" fmla="*/ 138 h 175"/>
              <a:gd name="T6" fmla="*/ 28 w 39"/>
              <a:gd name="T7" fmla="*/ 125 h 175"/>
              <a:gd name="T8" fmla="*/ 26 w 39"/>
              <a:gd name="T9" fmla="*/ 125 h 175"/>
              <a:gd name="T10" fmla="*/ 26 w 39"/>
              <a:gd name="T11" fmla="*/ 88 h 175"/>
              <a:gd name="T12" fmla="*/ 21 w 39"/>
              <a:gd name="T13" fmla="*/ 88 h 175"/>
              <a:gd name="T14" fmla="*/ 21 w 39"/>
              <a:gd name="T15" fmla="*/ 50 h 175"/>
              <a:gd name="T16" fmla="*/ 19 w 39"/>
              <a:gd name="T17" fmla="*/ 50 h 175"/>
              <a:gd name="T18" fmla="*/ 19 w 39"/>
              <a:gd name="T19" fmla="*/ 38 h 175"/>
              <a:gd name="T20" fmla="*/ 10 w 39"/>
              <a:gd name="T21" fmla="*/ 38 h 175"/>
              <a:gd name="T22" fmla="*/ 10 w 39"/>
              <a:gd name="T23" fmla="*/ 13 h 175"/>
              <a:gd name="T24" fmla="*/ 9 w 39"/>
              <a:gd name="T25" fmla="*/ 13 h 175"/>
              <a:gd name="T26" fmla="*/ 9 w 39"/>
              <a:gd name="T27" fmla="*/ 0 h 175"/>
              <a:gd name="T28" fmla="*/ 0 w 39"/>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75">
                <a:moveTo>
                  <a:pt x="39" y="175"/>
                </a:moveTo>
                <a:lnTo>
                  <a:pt x="39" y="138"/>
                </a:lnTo>
                <a:lnTo>
                  <a:pt x="28" y="138"/>
                </a:lnTo>
                <a:lnTo>
                  <a:pt x="28" y="125"/>
                </a:lnTo>
                <a:lnTo>
                  <a:pt x="26" y="125"/>
                </a:lnTo>
                <a:lnTo>
                  <a:pt x="26" y="88"/>
                </a:lnTo>
                <a:lnTo>
                  <a:pt x="21" y="88"/>
                </a:lnTo>
                <a:lnTo>
                  <a:pt x="21" y="50"/>
                </a:lnTo>
                <a:lnTo>
                  <a:pt x="19" y="50"/>
                </a:lnTo>
                <a:lnTo>
                  <a:pt x="19" y="38"/>
                </a:lnTo>
                <a:lnTo>
                  <a:pt x="10" y="38"/>
                </a:lnTo>
                <a:lnTo>
                  <a:pt x="10" y="13"/>
                </a:lnTo>
                <a:lnTo>
                  <a:pt x="9" y="13"/>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39" name="Group 3"/>
          <p:cNvGrpSpPr>
            <a:grpSpLocks/>
          </p:cNvGrpSpPr>
          <p:nvPr/>
        </p:nvGrpSpPr>
        <p:grpSpPr bwMode="auto">
          <a:xfrm>
            <a:off x="989295" y="2516887"/>
            <a:ext cx="735080" cy="2230285"/>
            <a:chOff x="2704" y="1637"/>
            <a:chExt cx="348" cy="1044"/>
          </a:xfrm>
        </p:grpSpPr>
        <p:sp>
          <p:nvSpPr>
            <p:cNvPr id="40" name="Freeform 4"/>
            <p:cNvSpPr>
              <a:spLocks/>
            </p:cNvSpPr>
            <p:nvPr/>
          </p:nvSpPr>
          <p:spPr bwMode="auto">
            <a:xfrm>
              <a:off x="2704" y="1637"/>
              <a:ext cx="348" cy="1044"/>
            </a:xfrm>
            <a:custGeom>
              <a:avLst/>
              <a:gdLst>
                <a:gd name="T0" fmla="*/ 58 w 58"/>
                <a:gd name="T1" fmla="*/ 174 h 174"/>
                <a:gd name="T2" fmla="*/ 58 w 58"/>
                <a:gd name="T3" fmla="*/ 141 h 174"/>
                <a:gd name="T4" fmla="*/ 31 w 58"/>
                <a:gd name="T5" fmla="*/ 141 h 174"/>
                <a:gd name="T6" fmla="*/ 31 w 58"/>
                <a:gd name="T7" fmla="*/ 106 h 174"/>
                <a:gd name="T8" fmla="*/ 26 w 58"/>
                <a:gd name="T9" fmla="*/ 106 h 174"/>
                <a:gd name="T10" fmla="*/ 26 w 58"/>
                <a:gd name="T11" fmla="*/ 89 h 174"/>
                <a:gd name="T12" fmla="*/ 23 w 58"/>
                <a:gd name="T13" fmla="*/ 89 h 174"/>
                <a:gd name="T14" fmla="*/ 23 w 58"/>
                <a:gd name="T15" fmla="*/ 71 h 174"/>
                <a:gd name="T16" fmla="*/ 13 w 58"/>
                <a:gd name="T17" fmla="*/ 71 h 174"/>
                <a:gd name="T18" fmla="*/ 13 w 58"/>
                <a:gd name="T19" fmla="*/ 33 h 174"/>
                <a:gd name="T20" fmla="*/ 11 w 58"/>
                <a:gd name="T21" fmla="*/ 33 h 174"/>
                <a:gd name="T22" fmla="*/ 11 w 58"/>
                <a:gd name="T23" fmla="*/ 23 h 174"/>
                <a:gd name="T24" fmla="*/ 9 w 58"/>
                <a:gd name="T25" fmla="*/ 23 h 174"/>
                <a:gd name="T26" fmla="*/ 9 w 58"/>
                <a:gd name="T27" fmla="*/ 12 h 174"/>
                <a:gd name="T28" fmla="*/ 7 w 58"/>
                <a:gd name="T29" fmla="*/ 12 h 174"/>
                <a:gd name="T30" fmla="*/ 7 w 58"/>
                <a:gd name="T31" fmla="*/ 0 h 174"/>
                <a:gd name="T32" fmla="*/ 0 w 58"/>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74">
                  <a:moveTo>
                    <a:pt x="58" y="174"/>
                  </a:moveTo>
                  <a:lnTo>
                    <a:pt x="58" y="141"/>
                  </a:lnTo>
                  <a:lnTo>
                    <a:pt x="31" y="141"/>
                  </a:lnTo>
                  <a:lnTo>
                    <a:pt x="31" y="106"/>
                  </a:lnTo>
                  <a:lnTo>
                    <a:pt x="26" y="106"/>
                  </a:lnTo>
                  <a:lnTo>
                    <a:pt x="26" y="89"/>
                  </a:lnTo>
                  <a:lnTo>
                    <a:pt x="23" y="89"/>
                  </a:lnTo>
                  <a:lnTo>
                    <a:pt x="23" y="71"/>
                  </a:lnTo>
                  <a:lnTo>
                    <a:pt x="13" y="71"/>
                  </a:lnTo>
                  <a:lnTo>
                    <a:pt x="13" y="33"/>
                  </a:lnTo>
                  <a:lnTo>
                    <a:pt x="11" y="33"/>
                  </a:lnTo>
                  <a:lnTo>
                    <a:pt x="11" y="23"/>
                  </a:lnTo>
                  <a:lnTo>
                    <a:pt x="9" y="23"/>
                  </a:lnTo>
                  <a:lnTo>
                    <a:pt x="9" y="12"/>
                  </a:lnTo>
                  <a:lnTo>
                    <a:pt x="7" y="12"/>
                  </a:lnTo>
                  <a:lnTo>
                    <a:pt x="7"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 name="Line 5"/>
            <p:cNvSpPr>
              <a:spLocks noChangeShapeType="1"/>
            </p:cNvSpPr>
            <p:nvPr/>
          </p:nvSpPr>
          <p:spPr bwMode="auto">
            <a:xfrm>
              <a:off x="2818" y="205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42" name="Freeform 6"/>
          <p:cNvSpPr>
            <a:spLocks/>
          </p:cNvSpPr>
          <p:nvPr/>
        </p:nvSpPr>
        <p:spPr bwMode="auto">
          <a:xfrm>
            <a:off x="989295" y="2516886"/>
            <a:ext cx="860781" cy="2230285"/>
          </a:xfrm>
          <a:custGeom>
            <a:avLst/>
            <a:gdLst>
              <a:gd name="T0" fmla="*/ 67 w 67"/>
              <a:gd name="T1" fmla="*/ 174 h 174"/>
              <a:gd name="T2" fmla="*/ 67 w 67"/>
              <a:gd name="T3" fmla="*/ 154 h 174"/>
              <a:gd name="T4" fmla="*/ 54 w 67"/>
              <a:gd name="T5" fmla="*/ 154 h 174"/>
              <a:gd name="T6" fmla="*/ 54 w 67"/>
              <a:gd name="T7" fmla="*/ 111 h 174"/>
              <a:gd name="T8" fmla="*/ 37 w 67"/>
              <a:gd name="T9" fmla="*/ 111 h 174"/>
              <a:gd name="T10" fmla="*/ 37 w 67"/>
              <a:gd name="T11" fmla="*/ 88 h 174"/>
              <a:gd name="T12" fmla="*/ 35 w 67"/>
              <a:gd name="T13" fmla="*/ 88 h 174"/>
              <a:gd name="T14" fmla="*/ 35 w 67"/>
              <a:gd name="T15" fmla="*/ 66 h 174"/>
              <a:gd name="T16" fmla="*/ 31 w 67"/>
              <a:gd name="T17" fmla="*/ 66 h 174"/>
              <a:gd name="T18" fmla="*/ 31 w 67"/>
              <a:gd name="T19" fmla="*/ 22 h 174"/>
              <a:gd name="T20" fmla="*/ 28 w 67"/>
              <a:gd name="T21" fmla="*/ 22 h 174"/>
              <a:gd name="T22" fmla="*/ 28 w 67"/>
              <a:gd name="T23" fmla="*/ 0 h 174"/>
              <a:gd name="T24" fmla="*/ 0 w 67"/>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74">
                <a:moveTo>
                  <a:pt x="67" y="174"/>
                </a:moveTo>
                <a:lnTo>
                  <a:pt x="67" y="154"/>
                </a:lnTo>
                <a:lnTo>
                  <a:pt x="54" y="154"/>
                </a:lnTo>
                <a:lnTo>
                  <a:pt x="54" y="111"/>
                </a:lnTo>
                <a:lnTo>
                  <a:pt x="37" y="111"/>
                </a:lnTo>
                <a:lnTo>
                  <a:pt x="37" y="88"/>
                </a:lnTo>
                <a:lnTo>
                  <a:pt x="35" y="88"/>
                </a:lnTo>
                <a:lnTo>
                  <a:pt x="35" y="66"/>
                </a:lnTo>
                <a:lnTo>
                  <a:pt x="31" y="66"/>
                </a:lnTo>
                <a:lnTo>
                  <a:pt x="31" y="22"/>
                </a:lnTo>
                <a:lnTo>
                  <a:pt x="28" y="22"/>
                </a:lnTo>
                <a:lnTo>
                  <a:pt x="28"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43" name="Group 7"/>
          <p:cNvGrpSpPr>
            <a:grpSpLocks/>
          </p:cNvGrpSpPr>
          <p:nvPr/>
        </p:nvGrpSpPr>
        <p:grpSpPr bwMode="auto">
          <a:xfrm>
            <a:off x="989295" y="2516887"/>
            <a:ext cx="3096000" cy="1656000"/>
            <a:chOff x="2164" y="1767"/>
            <a:chExt cx="1428" cy="786"/>
          </a:xfrm>
        </p:grpSpPr>
        <p:sp>
          <p:nvSpPr>
            <p:cNvPr id="44" name="Line 8"/>
            <p:cNvSpPr>
              <a:spLocks noChangeShapeType="1"/>
            </p:cNvSpPr>
            <p:nvPr/>
          </p:nvSpPr>
          <p:spPr bwMode="auto">
            <a:xfrm>
              <a:off x="3268"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 name="Line 9"/>
            <p:cNvSpPr>
              <a:spLocks noChangeShapeType="1"/>
            </p:cNvSpPr>
            <p:nvPr/>
          </p:nvSpPr>
          <p:spPr bwMode="auto">
            <a:xfrm>
              <a:off x="3586"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 name="Freeform 10"/>
            <p:cNvSpPr>
              <a:spLocks/>
            </p:cNvSpPr>
            <p:nvPr/>
          </p:nvSpPr>
          <p:spPr bwMode="auto">
            <a:xfrm>
              <a:off x="2164" y="1767"/>
              <a:ext cx="1428" cy="768"/>
            </a:xfrm>
            <a:custGeom>
              <a:avLst/>
              <a:gdLst>
                <a:gd name="T0" fmla="*/ 238 w 238"/>
                <a:gd name="T1" fmla="*/ 128 h 128"/>
                <a:gd name="T2" fmla="*/ 48 w 238"/>
                <a:gd name="T3" fmla="*/ 128 h 128"/>
                <a:gd name="T4" fmla="*/ 48 w 238"/>
                <a:gd name="T5" fmla="*/ 103 h 128"/>
                <a:gd name="T6" fmla="*/ 44 w 238"/>
                <a:gd name="T7" fmla="*/ 103 h 128"/>
                <a:gd name="T8" fmla="*/ 44 w 238"/>
                <a:gd name="T9" fmla="*/ 79 h 128"/>
                <a:gd name="T10" fmla="*/ 32 w 238"/>
                <a:gd name="T11" fmla="*/ 79 h 128"/>
                <a:gd name="T12" fmla="*/ 32 w 238"/>
                <a:gd name="T13" fmla="*/ 59 h 128"/>
                <a:gd name="T14" fmla="*/ 28 w 238"/>
                <a:gd name="T15" fmla="*/ 59 h 128"/>
                <a:gd name="T16" fmla="*/ 28 w 238"/>
                <a:gd name="T17" fmla="*/ 39 h 128"/>
                <a:gd name="T18" fmla="*/ 25 w 238"/>
                <a:gd name="T19" fmla="*/ 39 h 128"/>
                <a:gd name="T20" fmla="*/ 25 w 238"/>
                <a:gd name="T21" fmla="*/ 20 h 128"/>
                <a:gd name="T22" fmla="*/ 20 w 238"/>
                <a:gd name="T23" fmla="*/ 20 h 128"/>
                <a:gd name="T24" fmla="*/ 20 w 238"/>
                <a:gd name="T25" fmla="*/ 0 h 128"/>
                <a:gd name="T26" fmla="*/ 0 w 238"/>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28">
                  <a:moveTo>
                    <a:pt x="238" y="128"/>
                  </a:moveTo>
                  <a:lnTo>
                    <a:pt x="48" y="128"/>
                  </a:lnTo>
                  <a:lnTo>
                    <a:pt x="48" y="103"/>
                  </a:lnTo>
                  <a:lnTo>
                    <a:pt x="44" y="103"/>
                  </a:lnTo>
                  <a:lnTo>
                    <a:pt x="44" y="79"/>
                  </a:lnTo>
                  <a:lnTo>
                    <a:pt x="32" y="79"/>
                  </a:lnTo>
                  <a:lnTo>
                    <a:pt x="32" y="59"/>
                  </a:lnTo>
                  <a:lnTo>
                    <a:pt x="28" y="59"/>
                  </a:lnTo>
                  <a:lnTo>
                    <a:pt x="28" y="39"/>
                  </a:lnTo>
                  <a:lnTo>
                    <a:pt x="25" y="39"/>
                  </a:lnTo>
                  <a:lnTo>
                    <a:pt x="25" y="20"/>
                  </a:lnTo>
                  <a:lnTo>
                    <a:pt x="20" y="20"/>
                  </a:lnTo>
                  <a:lnTo>
                    <a:pt x="20"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4" name="TextBox 3"/>
          <p:cNvSpPr txBox="1"/>
          <p:nvPr/>
        </p:nvSpPr>
        <p:spPr>
          <a:xfrm>
            <a:off x="2319431" y="1659447"/>
            <a:ext cx="642386" cy="369332"/>
          </a:xfrm>
          <a:prstGeom prst="rect">
            <a:avLst/>
          </a:prstGeom>
          <a:noFill/>
        </p:spPr>
        <p:txBody>
          <a:bodyPr wrap="none" rtlCol="0">
            <a:spAutoFit/>
          </a:bodyPr>
          <a:lstStyle/>
          <a:p>
            <a:r>
              <a:rPr lang="fr-FR" b="1" smtClean="0"/>
              <a:t>SSP</a:t>
            </a:r>
            <a:endParaRPr lang="fr-FR" b="1"/>
          </a:p>
        </p:txBody>
      </p:sp>
    </p:spTree>
    <p:extLst>
      <p:ext uri="{BB962C8B-B14F-4D97-AF65-F5344CB8AC3E}">
        <p14:creationId xmlns:p14="http://schemas.microsoft.com/office/powerpoint/2010/main" val="410919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Glossary</a:t>
            </a:r>
            <a:endParaRPr lang="fr-FR"/>
          </a:p>
        </p:txBody>
      </p:sp>
      <p:sp>
        <p:nvSpPr>
          <p:cNvPr id="6" name="Rectangle 3"/>
          <p:cNvSpPr txBox="1">
            <a:spLocks noChangeArrowheads="1"/>
          </p:cNvSpPr>
          <p:nvPr/>
        </p:nvSpPr>
        <p:spPr>
          <a:xfrm>
            <a:off x="71935" y="1273369"/>
            <a:ext cx="9072065" cy="4407903"/>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smtClean="0">
                <a:solidFill>
                  <a:schemeClr val="tx1"/>
                </a:solidFill>
              </a:rPr>
              <a:t>/</a:t>
            </a:r>
            <a:r>
              <a:rPr lang="fr-FR" sz="1000" dirty="0" err="1" smtClean="0">
                <a:solidFill>
                  <a:schemeClr val="tx1"/>
                </a:solidFill>
              </a:rPr>
              <a:t>xS</a:t>
            </a:r>
            <a:r>
              <a:rPr lang="fr-FR" sz="1000" dirty="0" smtClean="0">
                <a:solidFill>
                  <a:schemeClr val="tx1"/>
                </a:solidFill>
              </a:rPr>
              <a:t>	toutes les x semaines</a:t>
            </a:r>
          </a:p>
          <a:p>
            <a:pPr marL="0" indent="0">
              <a:lnSpc>
                <a:spcPts val="1300"/>
              </a:lnSpc>
              <a:spcAft>
                <a:spcPts val="0"/>
              </a:spcAft>
              <a:buClr>
                <a:srgbClr val="043882"/>
              </a:buClr>
              <a:buNone/>
              <a:tabLst>
                <a:tab pos="806450" algn="l"/>
              </a:tabLst>
            </a:pPr>
            <a:r>
              <a:rPr lang="fr-FR" sz="1000" dirty="0" smtClean="0">
                <a:solidFill>
                  <a:schemeClr val="tx1"/>
                </a:solidFill>
              </a:rPr>
              <a:t>5FU	5-fluorouracile</a:t>
            </a:r>
          </a:p>
          <a:p>
            <a:pPr marL="0" lvl="0" indent="0">
              <a:lnSpc>
                <a:spcPts val="1300"/>
              </a:lnSpc>
              <a:spcAft>
                <a:spcPts val="0"/>
              </a:spcAft>
              <a:buClr>
                <a:srgbClr val="043882"/>
              </a:buClr>
              <a:buNone/>
              <a:tabLst>
                <a:tab pos="806450" algn="l"/>
              </a:tabLst>
              <a:defRPr/>
            </a:pPr>
            <a:r>
              <a:rPr lang="en-US" sz="1000" dirty="0">
                <a:solidFill>
                  <a:schemeClr val="tx1"/>
                </a:solidFill>
              </a:rPr>
              <a:t>ADX	</a:t>
            </a:r>
            <a:r>
              <a:rPr lang="en-US" sz="1000" dirty="0" err="1">
                <a:solidFill>
                  <a:schemeClr val="tx1"/>
                </a:solidFill>
              </a:rPr>
              <a:t>andecaliximab</a:t>
            </a:r>
            <a:endParaRPr lang="en-US" sz="1000" dirty="0">
              <a:solidFill>
                <a:schemeClr val="tx1"/>
              </a:solidFill>
            </a:endParaRPr>
          </a:p>
          <a:p>
            <a:pPr marL="0" lvl="0" indent="0">
              <a:lnSpc>
                <a:spcPts val="1300"/>
              </a:lnSpc>
              <a:spcAft>
                <a:spcPts val="0"/>
              </a:spcAft>
              <a:buClr>
                <a:srgbClr val="043882"/>
              </a:buClr>
              <a:buNone/>
              <a:tabLst>
                <a:tab pos="806450" algn="l"/>
              </a:tabLst>
              <a:defRPr/>
            </a:pPr>
            <a:r>
              <a:rPr lang="en-US" sz="1000" dirty="0">
                <a:solidFill>
                  <a:schemeClr val="tx1"/>
                </a:solidFill>
              </a:rPr>
              <a:t>AFP	</a:t>
            </a:r>
            <a:r>
              <a:rPr lang="en-US" sz="1000" dirty="0" smtClean="0">
                <a:solidFill>
                  <a:schemeClr val="tx1"/>
                </a:solidFill>
              </a:rPr>
              <a:t>alpha </a:t>
            </a:r>
            <a:r>
              <a:rPr lang="en-US" sz="1000" dirty="0" err="1" smtClean="0">
                <a:solidFill>
                  <a:schemeClr val="tx1"/>
                </a:solidFill>
              </a:rPr>
              <a:t>fetoprotéine</a:t>
            </a:r>
            <a:endParaRPr lang="en-US" sz="1000" dirty="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ALT</a:t>
            </a:r>
            <a:r>
              <a:rPr lang="fr-FR" sz="1000" dirty="0">
                <a:solidFill>
                  <a:schemeClr val="tx1"/>
                </a:solidFill>
              </a:rPr>
              <a:t>	alanine </a:t>
            </a:r>
            <a:r>
              <a:rPr lang="fr-FR" sz="1000" dirty="0" err="1" smtClean="0">
                <a:solidFill>
                  <a:schemeClr val="tx1"/>
                </a:solidFill>
              </a:rPr>
              <a:t>aminotransférase</a:t>
            </a:r>
            <a:endParaRPr lang="fr-FR" sz="1000" dirty="0" smtClean="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AST</a:t>
            </a:r>
            <a:r>
              <a:rPr lang="fr-FR" sz="1000" dirty="0">
                <a:solidFill>
                  <a:schemeClr val="tx1"/>
                </a:solidFill>
              </a:rPr>
              <a:t>	</a:t>
            </a:r>
            <a:r>
              <a:rPr lang="fr-FR" sz="1000" dirty="0" err="1">
                <a:solidFill>
                  <a:schemeClr val="tx1"/>
                </a:solidFill>
              </a:rPr>
              <a:t>aspartate</a:t>
            </a:r>
            <a:r>
              <a:rPr lang="fr-FR" sz="1000" dirty="0">
                <a:solidFill>
                  <a:schemeClr val="tx1"/>
                </a:solidFill>
              </a:rPr>
              <a:t> </a:t>
            </a:r>
            <a:r>
              <a:rPr lang="fr-FR" sz="1000" dirty="0" err="1" smtClean="0">
                <a:solidFill>
                  <a:schemeClr val="tx1"/>
                </a:solidFill>
              </a:rPr>
              <a:t>aminotransférase</a:t>
            </a:r>
            <a:endParaRPr lang="fr-FR" sz="1000" dirty="0" smtClean="0">
              <a:solidFill>
                <a:schemeClr val="tx1"/>
              </a:solidFill>
            </a:endParaRPr>
          </a:p>
          <a:p>
            <a:pPr marL="0" lvl="0" indent="0">
              <a:lnSpc>
                <a:spcPts val="1300"/>
              </a:lnSpc>
              <a:spcAft>
                <a:spcPts val="0"/>
              </a:spcAft>
              <a:buClr>
                <a:srgbClr val="043882"/>
              </a:buClr>
              <a:buNone/>
              <a:tabLst>
                <a:tab pos="806450" algn="l"/>
              </a:tabLst>
            </a:pPr>
            <a:r>
              <a:rPr lang="en-US" sz="1000" dirty="0">
                <a:solidFill>
                  <a:schemeClr val="tx1"/>
                </a:solidFill>
              </a:rPr>
              <a:t>BCLC	Barcelona Clinic Liver Cancer</a:t>
            </a:r>
          </a:p>
          <a:p>
            <a:pPr marL="0" indent="0">
              <a:lnSpc>
                <a:spcPts val="1300"/>
              </a:lnSpc>
              <a:spcAft>
                <a:spcPts val="0"/>
              </a:spcAft>
              <a:buClr>
                <a:srgbClr val="043882"/>
              </a:buClr>
              <a:buNone/>
              <a:tabLst>
                <a:tab pos="806450" algn="l"/>
              </a:tabLst>
            </a:pPr>
            <a:r>
              <a:rPr lang="fr-FR" sz="1000" dirty="0" smtClean="0">
                <a:solidFill>
                  <a:schemeClr val="tx1"/>
                </a:solidFill>
              </a:rPr>
              <a:t>CAPOX</a:t>
            </a:r>
            <a:r>
              <a:rPr lang="fr-FR" sz="1000" dirty="0">
                <a:solidFill>
                  <a:schemeClr val="tx1"/>
                </a:solidFill>
              </a:rPr>
              <a:t>	capécitabine + </a:t>
            </a:r>
            <a:r>
              <a:rPr lang="fr-FR" sz="1000" dirty="0" smtClean="0">
                <a:solidFill>
                  <a:schemeClr val="tx1"/>
                </a:solidFill>
              </a:rPr>
              <a:t>oxaliplatine</a:t>
            </a:r>
            <a:endParaRPr lang="fr-FR" sz="1000" dirty="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CCR(m)</a:t>
            </a:r>
            <a:r>
              <a:rPr lang="fr-FR" sz="1000" dirty="0">
                <a:solidFill>
                  <a:schemeClr val="tx1"/>
                </a:solidFill>
              </a:rPr>
              <a:t>	cancer colorectal </a:t>
            </a:r>
            <a:r>
              <a:rPr lang="fr-FR" sz="1000" dirty="0" smtClean="0">
                <a:solidFill>
                  <a:schemeClr val="tx1"/>
                </a:solidFill>
              </a:rPr>
              <a:t>(métastatique)</a:t>
            </a:r>
          </a:p>
          <a:p>
            <a:pPr marL="0" indent="0">
              <a:lnSpc>
                <a:spcPts val="1300"/>
              </a:lnSpc>
              <a:spcAft>
                <a:spcPts val="0"/>
              </a:spcAft>
              <a:buClr>
                <a:srgbClr val="043882"/>
              </a:buClr>
              <a:buNone/>
              <a:tabLst>
                <a:tab pos="806450" algn="l"/>
              </a:tabLst>
            </a:pPr>
            <a:r>
              <a:rPr lang="fr-FR" sz="1000" dirty="0" smtClean="0">
                <a:solidFill>
                  <a:schemeClr val="tx1"/>
                </a:solidFill>
              </a:rPr>
              <a:t>CE	carcinome épidermoïde</a:t>
            </a:r>
          </a:p>
          <a:p>
            <a:pPr marL="0" indent="0">
              <a:lnSpc>
                <a:spcPts val="1300"/>
              </a:lnSpc>
              <a:spcAft>
                <a:spcPts val="0"/>
              </a:spcAft>
              <a:buClr>
                <a:srgbClr val="043882"/>
              </a:buClr>
              <a:buNone/>
              <a:tabLst>
                <a:tab pos="806450" algn="l"/>
              </a:tabLst>
            </a:pPr>
            <a:r>
              <a:rPr lang="fr-FR" sz="1000" dirty="0">
                <a:solidFill>
                  <a:schemeClr val="tx1"/>
                </a:solidFill>
              </a:rPr>
              <a:t>CHC	carcinome </a:t>
            </a:r>
            <a:r>
              <a:rPr lang="fr-FR" sz="1000" dirty="0" smtClean="0">
                <a:solidFill>
                  <a:schemeClr val="tx1"/>
                </a:solidFill>
              </a:rPr>
              <a:t>hépatocellulaire</a:t>
            </a:r>
          </a:p>
          <a:p>
            <a:pPr marL="0" indent="0">
              <a:lnSpc>
                <a:spcPts val="1300"/>
              </a:lnSpc>
              <a:spcAft>
                <a:spcPts val="0"/>
              </a:spcAft>
              <a:buClr>
                <a:srgbClr val="043882"/>
              </a:buClr>
              <a:buNone/>
              <a:tabLst>
                <a:tab pos="806450" algn="l"/>
              </a:tabLst>
            </a:pPr>
            <a:r>
              <a:rPr lang="fr-FR" sz="1000" dirty="0" smtClean="0">
                <a:solidFill>
                  <a:schemeClr val="tx1"/>
                </a:solidFill>
              </a:rPr>
              <a:t>CMT	charge mutationnelle tumorale</a:t>
            </a:r>
            <a:endParaRPr lang="fr-FR" sz="1000" dirty="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CPK</a:t>
            </a:r>
            <a:r>
              <a:rPr lang="fr-FR" sz="1000" dirty="0">
                <a:solidFill>
                  <a:schemeClr val="tx1"/>
                </a:solidFill>
              </a:rPr>
              <a:t>	créatinine </a:t>
            </a:r>
            <a:r>
              <a:rPr lang="fr-FR" sz="1000" dirty="0" err="1" smtClean="0">
                <a:solidFill>
                  <a:schemeClr val="tx1"/>
                </a:solidFill>
              </a:rPr>
              <a:t>phosphokinase</a:t>
            </a:r>
            <a:endParaRPr lang="fr-FR" sz="1000" dirty="0" smtClean="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CPS	score combiné positif</a:t>
            </a:r>
            <a:endParaRPr lang="fr-FR" sz="1000" dirty="0">
              <a:solidFill>
                <a:schemeClr val="tx1"/>
              </a:solidFill>
            </a:endParaRPr>
          </a:p>
          <a:p>
            <a:pPr marL="0" indent="0">
              <a:lnSpc>
                <a:spcPts val="1300"/>
              </a:lnSpc>
              <a:spcAft>
                <a:spcPts val="0"/>
              </a:spcAft>
              <a:buClr>
                <a:srgbClr val="043882"/>
              </a:buClr>
              <a:buNone/>
              <a:tabLst>
                <a:tab pos="806450" algn="l"/>
              </a:tabLst>
            </a:pPr>
            <a:r>
              <a:rPr lang="fr-FR" sz="1000" dirty="0">
                <a:solidFill>
                  <a:schemeClr val="tx1"/>
                </a:solidFill>
              </a:rPr>
              <a:t>CT	</a:t>
            </a:r>
            <a:r>
              <a:rPr lang="fr-FR" sz="1000" dirty="0" smtClean="0">
                <a:solidFill>
                  <a:schemeClr val="tx1"/>
                </a:solidFill>
              </a:rPr>
              <a:t>chimiothérapie</a:t>
            </a:r>
          </a:p>
          <a:p>
            <a:pPr marL="0" indent="0">
              <a:lnSpc>
                <a:spcPts val="1300"/>
              </a:lnSpc>
              <a:spcAft>
                <a:spcPts val="0"/>
              </a:spcAft>
              <a:buClr>
                <a:srgbClr val="043882"/>
              </a:buClr>
              <a:buNone/>
              <a:tabLst>
                <a:tab pos="806450" algn="l"/>
              </a:tabLst>
            </a:pPr>
            <a:r>
              <a:rPr lang="fr-FR" sz="1000" dirty="0" smtClean="0">
                <a:solidFill>
                  <a:schemeClr val="tx1"/>
                </a:solidFill>
              </a:rPr>
              <a:t>CVB	carcinome des voies biliaires</a:t>
            </a:r>
          </a:p>
          <a:p>
            <a:pPr marL="0" indent="0">
              <a:lnSpc>
                <a:spcPts val="1300"/>
              </a:lnSpc>
              <a:spcAft>
                <a:spcPts val="0"/>
              </a:spcAft>
              <a:buClr>
                <a:srgbClr val="043882"/>
              </a:buClr>
              <a:buNone/>
              <a:tabLst>
                <a:tab pos="806450" algn="l"/>
              </a:tabLst>
            </a:pPr>
            <a:r>
              <a:rPr lang="fr-FR" sz="1000" dirty="0" smtClean="0">
                <a:solidFill>
                  <a:schemeClr val="tx1"/>
                </a:solidFill>
              </a:rPr>
              <a:t>ECOG</a:t>
            </a:r>
            <a:r>
              <a:rPr lang="fr-FR" sz="1000" dirty="0">
                <a:solidFill>
                  <a:schemeClr val="tx1"/>
                </a:solidFill>
              </a:rPr>
              <a:t>	</a:t>
            </a:r>
            <a:r>
              <a:rPr lang="fr-FR" sz="1000" dirty="0" err="1">
                <a:solidFill>
                  <a:schemeClr val="tx1"/>
                </a:solidFill>
              </a:rPr>
              <a:t>Eastern</a:t>
            </a:r>
            <a:r>
              <a:rPr lang="fr-FR" sz="1000" dirty="0">
                <a:solidFill>
                  <a:schemeClr val="tx1"/>
                </a:solidFill>
              </a:rPr>
              <a:t> </a:t>
            </a:r>
            <a:r>
              <a:rPr lang="fr-FR" sz="1000" dirty="0" err="1">
                <a:solidFill>
                  <a:schemeClr val="tx1"/>
                </a:solidFill>
              </a:rPr>
              <a:t>Cooperative</a:t>
            </a:r>
            <a:r>
              <a:rPr lang="fr-FR" sz="1000" dirty="0">
                <a:solidFill>
                  <a:schemeClr val="tx1"/>
                </a:solidFill>
              </a:rPr>
              <a:t> </a:t>
            </a:r>
            <a:r>
              <a:rPr lang="fr-FR" sz="1000" dirty="0" err="1">
                <a:solidFill>
                  <a:schemeClr val="tx1"/>
                </a:solidFill>
              </a:rPr>
              <a:t>Oncology</a:t>
            </a:r>
            <a:r>
              <a:rPr lang="fr-FR" sz="1000" dirty="0">
                <a:solidFill>
                  <a:schemeClr val="tx1"/>
                </a:solidFill>
              </a:rPr>
              <a:t> Group</a:t>
            </a:r>
          </a:p>
          <a:p>
            <a:pPr marL="0" indent="0">
              <a:lnSpc>
                <a:spcPts val="1300"/>
              </a:lnSpc>
              <a:spcAft>
                <a:spcPts val="0"/>
              </a:spcAft>
              <a:buClr>
                <a:srgbClr val="043882"/>
              </a:buClr>
              <a:buNone/>
              <a:tabLst>
                <a:tab pos="806450" algn="l"/>
              </a:tabLst>
            </a:pPr>
            <a:r>
              <a:rPr lang="fr-FR" sz="1000" dirty="0" smtClean="0">
                <a:solidFill>
                  <a:schemeClr val="tx1"/>
                </a:solidFill>
              </a:rPr>
              <a:t>EEH</a:t>
            </a:r>
            <a:r>
              <a:rPr lang="fr-FR" sz="1000" dirty="0">
                <a:solidFill>
                  <a:schemeClr val="tx1"/>
                </a:solidFill>
              </a:rPr>
              <a:t>	extension extra-hépatique </a:t>
            </a:r>
          </a:p>
          <a:p>
            <a:pPr marL="0" indent="0">
              <a:lnSpc>
                <a:spcPts val="1300"/>
              </a:lnSpc>
              <a:spcAft>
                <a:spcPts val="0"/>
              </a:spcAft>
              <a:buClr>
                <a:srgbClr val="043882"/>
              </a:buClr>
              <a:buNone/>
              <a:tabLst>
                <a:tab pos="806450" algn="l"/>
              </a:tabLst>
            </a:pPr>
            <a:r>
              <a:rPr lang="fr-FR" sz="1000" dirty="0" smtClean="0">
                <a:solidFill>
                  <a:schemeClr val="tx1"/>
                </a:solidFill>
              </a:rPr>
              <a:t>EI	évènement indésirable</a:t>
            </a:r>
          </a:p>
          <a:p>
            <a:pPr marL="0" indent="0">
              <a:lnSpc>
                <a:spcPts val="1300"/>
              </a:lnSpc>
              <a:spcAft>
                <a:spcPts val="0"/>
              </a:spcAft>
              <a:buClr>
                <a:srgbClr val="043882"/>
              </a:buClr>
              <a:buNone/>
              <a:tabLst>
                <a:tab pos="806450" algn="l"/>
              </a:tabLst>
            </a:pPr>
            <a:r>
              <a:rPr lang="fr-FR" sz="1000" dirty="0">
                <a:solidFill>
                  <a:schemeClr val="tx1"/>
                </a:solidFill>
              </a:rPr>
              <a:t>EIG	événement indésirable grave </a:t>
            </a:r>
            <a:endParaRPr lang="fr-FR" sz="1000" dirty="0" smtClean="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EILT</a:t>
            </a:r>
            <a:r>
              <a:rPr lang="fr-FR" sz="1000" dirty="0">
                <a:solidFill>
                  <a:schemeClr val="tx1"/>
                </a:solidFill>
              </a:rPr>
              <a:t>	événement indésirable lié au </a:t>
            </a:r>
            <a:r>
              <a:rPr lang="fr-FR" sz="1000" dirty="0" smtClean="0">
                <a:solidFill>
                  <a:schemeClr val="tx1"/>
                </a:solidFill>
              </a:rPr>
              <a:t>	traitement</a:t>
            </a:r>
            <a:endParaRPr lang="fr-FR" sz="1000" dirty="0" smtClean="0">
              <a:solidFill>
                <a:schemeClr val="tx1"/>
              </a:solidFill>
            </a:endParaRPr>
          </a:p>
          <a:p>
            <a:pPr marL="0" indent="0">
              <a:lnSpc>
                <a:spcPts val="1300"/>
              </a:lnSpc>
              <a:spcAft>
                <a:spcPts val="0"/>
              </a:spcAft>
              <a:buClr>
                <a:srgbClr val="043882"/>
              </a:buClr>
              <a:buNone/>
              <a:tabLst>
                <a:tab pos="806450" algn="l"/>
              </a:tabLst>
            </a:pPr>
            <a:r>
              <a:rPr lang="fr-FR" sz="1000" dirty="0" err="1" smtClean="0">
                <a:solidFill>
                  <a:schemeClr val="tx1"/>
                </a:solidFill>
              </a:rPr>
              <a:t>Evt</a:t>
            </a:r>
            <a:r>
              <a:rPr lang="fr-FR" sz="1000" dirty="0" smtClean="0">
                <a:solidFill>
                  <a:schemeClr val="tx1"/>
                </a:solidFill>
              </a:rPr>
              <a:t>	événement</a:t>
            </a:r>
          </a:p>
          <a:p>
            <a:pPr marL="0" lvl="0" indent="0">
              <a:lnSpc>
                <a:spcPts val="1300"/>
              </a:lnSpc>
              <a:spcAft>
                <a:spcPts val="0"/>
              </a:spcAft>
              <a:buClr>
                <a:srgbClr val="043882"/>
              </a:buClr>
              <a:buNone/>
              <a:tabLst>
                <a:tab pos="806450" algn="l"/>
              </a:tabLst>
            </a:pPr>
            <a:r>
              <a:rPr lang="en-US" sz="1000" dirty="0">
                <a:solidFill>
                  <a:schemeClr val="tx1"/>
                </a:solidFill>
              </a:rPr>
              <a:t>FISH	</a:t>
            </a:r>
            <a:r>
              <a:rPr lang="en-US" sz="1000" dirty="0" smtClean="0">
                <a:solidFill>
                  <a:schemeClr val="tx1"/>
                </a:solidFill>
              </a:rPr>
              <a:t>hybridation par fluorescence </a:t>
            </a:r>
            <a:r>
              <a:rPr lang="en-US" sz="1000" dirty="0">
                <a:solidFill>
                  <a:schemeClr val="tx1"/>
                </a:solidFill>
              </a:rPr>
              <a:t>in </a:t>
            </a:r>
            <a:r>
              <a:rPr lang="en-US" sz="1000" dirty="0" smtClean="0">
                <a:solidFill>
                  <a:schemeClr val="tx1"/>
                </a:solidFill>
              </a:rPr>
              <a:t>situ</a:t>
            </a:r>
            <a:endParaRPr lang="fr-FR" sz="1000" dirty="0" smtClean="0">
              <a:solidFill>
                <a:schemeClr val="tx1"/>
              </a:solidFill>
            </a:endParaRPr>
          </a:p>
          <a:p>
            <a:pPr marL="0" indent="0">
              <a:lnSpc>
                <a:spcPts val="1300"/>
              </a:lnSpc>
              <a:spcAft>
                <a:spcPts val="0"/>
              </a:spcAft>
              <a:buClr>
                <a:srgbClr val="043882"/>
              </a:buClr>
              <a:buNone/>
              <a:tabLst>
                <a:tab pos="806450" algn="l"/>
              </a:tabLst>
            </a:pPr>
            <a:r>
              <a:rPr lang="fr-FR" sz="1000" dirty="0" smtClean="0">
                <a:solidFill>
                  <a:schemeClr val="tx1"/>
                </a:solidFill>
              </a:rPr>
              <a:t>FOLFOX</a:t>
            </a:r>
            <a:r>
              <a:rPr lang="fr-FR" sz="1000" dirty="0">
                <a:solidFill>
                  <a:schemeClr val="tx1"/>
                </a:solidFill>
              </a:rPr>
              <a:t>	leucovorine + 5-fluorouracile + </a:t>
            </a:r>
            <a:br>
              <a:rPr lang="fr-FR" sz="1000" dirty="0">
                <a:solidFill>
                  <a:schemeClr val="tx1"/>
                </a:solidFill>
              </a:rPr>
            </a:br>
            <a:r>
              <a:rPr lang="fr-FR" sz="1000" dirty="0" smtClean="0">
                <a:solidFill>
                  <a:schemeClr val="tx1"/>
                </a:solidFill>
              </a:rPr>
              <a:t>	oxaliplatine</a:t>
            </a:r>
          </a:p>
          <a:p>
            <a:pPr marL="90488" indent="0">
              <a:lnSpc>
                <a:spcPts val="1300"/>
              </a:lnSpc>
              <a:spcAft>
                <a:spcPts val="0"/>
              </a:spcAft>
              <a:buClr>
                <a:srgbClr val="043882"/>
              </a:buClr>
              <a:buNone/>
              <a:tabLst>
                <a:tab pos="900113" algn="l"/>
              </a:tabLst>
            </a:pPr>
            <a:r>
              <a:rPr lang="fr-FR" sz="1000" dirty="0" smtClean="0">
                <a:solidFill>
                  <a:schemeClr val="tx1"/>
                </a:solidFill>
              </a:rPr>
              <a:t>GEM</a:t>
            </a:r>
            <a:r>
              <a:rPr lang="fr-FR" sz="1000" dirty="0">
                <a:solidFill>
                  <a:schemeClr val="tx1"/>
                </a:solidFill>
              </a:rPr>
              <a:t>	</a:t>
            </a:r>
            <a:r>
              <a:rPr lang="fr-FR" sz="1000" dirty="0" err="1" smtClean="0">
                <a:solidFill>
                  <a:schemeClr val="tx1"/>
                </a:solidFill>
              </a:rPr>
              <a:t>gemcitabine</a:t>
            </a:r>
            <a:endParaRPr lang="fr-FR" sz="1000" dirty="0" smtClean="0">
              <a:solidFill>
                <a:schemeClr val="tx1"/>
              </a:solidFill>
            </a:endParaRPr>
          </a:p>
          <a:p>
            <a:pPr marL="90488" indent="0">
              <a:lnSpc>
                <a:spcPts val="1300"/>
              </a:lnSpc>
              <a:spcAft>
                <a:spcPts val="0"/>
              </a:spcAft>
              <a:buClr>
                <a:srgbClr val="043882"/>
              </a:buClr>
              <a:buNone/>
              <a:tabLst>
                <a:tab pos="900113" algn="l"/>
              </a:tabLst>
            </a:pPr>
            <a:r>
              <a:rPr lang="fr-FR" sz="1000" dirty="0" smtClean="0">
                <a:solidFill>
                  <a:schemeClr val="tx1"/>
                </a:solidFill>
              </a:rPr>
              <a:t>HER2</a:t>
            </a:r>
            <a:r>
              <a:rPr lang="fr-FR" sz="1000" dirty="0">
                <a:solidFill>
                  <a:schemeClr val="tx1"/>
                </a:solidFill>
              </a:rPr>
              <a:t>	</a:t>
            </a:r>
            <a:r>
              <a:rPr lang="fr-FR" sz="1000" dirty="0" err="1" smtClean="0">
                <a:solidFill>
                  <a:schemeClr val="tx1"/>
                </a:solidFill>
              </a:rPr>
              <a:t>human</a:t>
            </a:r>
            <a:r>
              <a:rPr lang="fr-FR" sz="1000" dirty="0" smtClean="0">
                <a:solidFill>
                  <a:schemeClr val="tx1"/>
                </a:solidFill>
              </a:rPr>
              <a:t> </a:t>
            </a:r>
            <a:r>
              <a:rPr lang="fr-FR" sz="1000" dirty="0" err="1">
                <a:solidFill>
                  <a:schemeClr val="tx1"/>
                </a:solidFill>
              </a:rPr>
              <a:t>epidermal</a:t>
            </a:r>
            <a:r>
              <a:rPr lang="fr-FR" sz="1000" dirty="0">
                <a:solidFill>
                  <a:schemeClr val="tx1"/>
                </a:solidFill>
              </a:rPr>
              <a:t> </a:t>
            </a:r>
            <a:r>
              <a:rPr lang="fr-FR" sz="1000" dirty="0" err="1">
                <a:solidFill>
                  <a:schemeClr val="tx1"/>
                </a:solidFill>
              </a:rPr>
              <a:t>growth</a:t>
            </a:r>
            <a:r>
              <a:rPr lang="fr-FR" sz="1000" dirty="0">
                <a:solidFill>
                  <a:schemeClr val="tx1"/>
                </a:solidFill>
              </a:rPr>
              <a:t> factor </a:t>
            </a:r>
            <a:r>
              <a:rPr lang="fr-FR" sz="1000" dirty="0" smtClean="0">
                <a:solidFill>
                  <a:schemeClr val="tx1"/>
                </a:solidFill>
              </a:rPr>
              <a:t>	</a:t>
            </a:r>
            <a:r>
              <a:rPr lang="fr-FR" sz="1000" dirty="0">
                <a:solidFill>
                  <a:schemeClr val="tx1"/>
                </a:solidFill>
              </a:rPr>
              <a:t>	</a:t>
            </a:r>
            <a:r>
              <a:rPr lang="fr-FR" sz="1000" dirty="0" err="1" smtClean="0">
                <a:solidFill>
                  <a:schemeClr val="tx1"/>
                </a:solidFill>
              </a:rPr>
              <a:t>receptor</a:t>
            </a:r>
            <a:r>
              <a:rPr lang="fr-FR" sz="1000" dirty="0" smtClean="0">
                <a:solidFill>
                  <a:schemeClr val="tx1"/>
                </a:solidFill>
              </a:rPr>
              <a:t> </a:t>
            </a:r>
            <a:r>
              <a:rPr lang="fr-FR" sz="1000" dirty="0">
                <a:solidFill>
                  <a:schemeClr val="tx1"/>
                </a:solidFill>
              </a:rPr>
              <a:t>2</a:t>
            </a:r>
          </a:p>
          <a:p>
            <a:pPr marL="90488" indent="0">
              <a:lnSpc>
                <a:spcPts val="1300"/>
              </a:lnSpc>
              <a:spcAft>
                <a:spcPts val="0"/>
              </a:spcAft>
              <a:buClr>
                <a:srgbClr val="043882"/>
              </a:buClr>
              <a:buNone/>
              <a:tabLst>
                <a:tab pos="900113" algn="l"/>
              </a:tabLst>
            </a:pPr>
            <a:r>
              <a:rPr lang="fr-FR" sz="1000" dirty="0">
                <a:solidFill>
                  <a:schemeClr val="tx1"/>
                </a:solidFill>
              </a:rPr>
              <a:t>HR	</a:t>
            </a:r>
            <a:r>
              <a:rPr lang="fr-FR" sz="1000" dirty="0" err="1" smtClean="0">
                <a:solidFill>
                  <a:schemeClr val="tx1"/>
                </a:solidFill>
              </a:rPr>
              <a:t>hazard</a:t>
            </a:r>
            <a:r>
              <a:rPr lang="fr-FR" sz="1000" dirty="0" smtClean="0">
                <a:solidFill>
                  <a:schemeClr val="tx1"/>
                </a:solidFill>
              </a:rPr>
              <a:t> </a:t>
            </a:r>
            <a:r>
              <a:rPr lang="fr-FR" sz="1000" dirty="0">
                <a:solidFill>
                  <a:schemeClr val="tx1"/>
                </a:solidFill>
              </a:rPr>
              <a:t>ratio </a:t>
            </a:r>
            <a:endParaRPr lang="fr-FR" sz="1000" dirty="0" smtClean="0">
              <a:solidFill>
                <a:schemeClr val="tx1"/>
              </a:solidFill>
            </a:endParaRPr>
          </a:p>
          <a:p>
            <a:pPr marL="90488" indent="0">
              <a:lnSpc>
                <a:spcPts val="1300"/>
              </a:lnSpc>
              <a:spcAft>
                <a:spcPts val="0"/>
              </a:spcAft>
              <a:buClr>
                <a:srgbClr val="043882"/>
              </a:buClr>
              <a:buNone/>
              <a:tabLst>
                <a:tab pos="900113" algn="l"/>
              </a:tabLst>
            </a:pPr>
            <a:r>
              <a:rPr lang="fr-FR" sz="1000" dirty="0" smtClean="0">
                <a:solidFill>
                  <a:schemeClr val="tx1"/>
                </a:solidFill>
              </a:rPr>
              <a:t>IC</a:t>
            </a:r>
            <a:r>
              <a:rPr lang="fr-FR" sz="1000" dirty="0">
                <a:solidFill>
                  <a:schemeClr val="tx1"/>
                </a:solidFill>
              </a:rPr>
              <a:t>	</a:t>
            </a:r>
            <a:r>
              <a:rPr lang="fr-FR" sz="1000" dirty="0" smtClean="0">
                <a:solidFill>
                  <a:schemeClr val="tx1"/>
                </a:solidFill>
              </a:rPr>
              <a:t>intervalle </a:t>
            </a:r>
            <a:r>
              <a:rPr lang="fr-FR" sz="1000" dirty="0">
                <a:solidFill>
                  <a:schemeClr val="tx1"/>
                </a:solidFill>
              </a:rPr>
              <a:t>de </a:t>
            </a:r>
            <a:r>
              <a:rPr lang="fr-FR" sz="1000" dirty="0" smtClean="0">
                <a:solidFill>
                  <a:schemeClr val="tx1"/>
                </a:solidFill>
              </a:rPr>
              <a:t>confiance</a:t>
            </a:r>
          </a:p>
          <a:p>
            <a:pPr marL="90488" indent="0">
              <a:lnSpc>
                <a:spcPts val="1300"/>
              </a:lnSpc>
              <a:spcAft>
                <a:spcPts val="0"/>
              </a:spcAft>
              <a:buClr>
                <a:srgbClr val="043882"/>
              </a:buClr>
              <a:buNone/>
              <a:tabLst>
                <a:tab pos="900113" algn="l"/>
              </a:tabLst>
            </a:pPr>
            <a:r>
              <a:rPr lang="fr-FR" sz="1000" dirty="0" smtClean="0">
                <a:solidFill>
                  <a:schemeClr val="tx1"/>
                </a:solidFill>
              </a:rPr>
              <a:t>ICI	inhibition checkpoints immunitaires</a:t>
            </a:r>
          </a:p>
          <a:p>
            <a:pPr marL="90488" indent="0">
              <a:lnSpc>
                <a:spcPts val="1300"/>
              </a:lnSpc>
              <a:spcAft>
                <a:spcPts val="0"/>
              </a:spcAft>
              <a:buClr>
                <a:srgbClr val="043882"/>
              </a:buClr>
              <a:buNone/>
              <a:tabLst>
                <a:tab pos="900113" algn="l"/>
              </a:tabLst>
            </a:pPr>
            <a:r>
              <a:rPr lang="fr-FR" sz="1000" dirty="0" smtClean="0">
                <a:solidFill>
                  <a:schemeClr val="tx1"/>
                </a:solidFill>
              </a:rPr>
              <a:t>IHC</a:t>
            </a:r>
            <a:r>
              <a:rPr lang="fr-FR" sz="1000" dirty="0">
                <a:solidFill>
                  <a:schemeClr val="tx1"/>
                </a:solidFill>
              </a:rPr>
              <a:t>	</a:t>
            </a:r>
            <a:r>
              <a:rPr lang="fr-FR" sz="1000" dirty="0" smtClean="0">
                <a:solidFill>
                  <a:schemeClr val="tx1"/>
                </a:solidFill>
              </a:rPr>
              <a:t>immunohistochimie</a:t>
            </a:r>
          </a:p>
          <a:p>
            <a:pPr marL="90488" indent="0">
              <a:lnSpc>
                <a:spcPts val="1300"/>
              </a:lnSpc>
              <a:spcAft>
                <a:spcPts val="0"/>
              </a:spcAft>
              <a:buClr>
                <a:srgbClr val="043882"/>
              </a:buClr>
              <a:buNone/>
              <a:tabLst>
                <a:tab pos="900113" algn="l"/>
              </a:tabLst>
            </a:pPr>
            <a:r>
              <a:rPr lang="fr-FR" sz="1000" dirty="0">
                <a:solidFill>
                  <a:schemeClr val="tx1"/>
                </a:solidFill>
              </a:rPr>
              <a:t>IMS	instabilité microsatellitaire </a:t>
            </a:r>
          </a:p>
          <a:p>
            <a:pPr marL="90488" indent="0">
              <a:lnSpc>
                <a:spcPts val="1300"/>
              </a:lnSpc>
              <a:spcAft>
                <a:spcPts val="0"/>
              </a:spcAft>
              <a:buClr>
                <a:srgbClr val="043882"/>
              </a:buClr>
              <a:buNone/>
              <a:tabLst>
                <a:tab pos="900113" algn="l"/>
              </a:tabLst>
            </a:pPr>
            <a:r>
              <a:rPr lang="fr-FR" sz="1000" dirty="0" smtClean="0">
                <a:solidFill>
                  <a:schemeClr val="tx1"/>
                </a:solidFill>
              </a:rPr>
              <a:t>iv</a:t>
            </a:r>
            <a:r>
              <a:rPr lang="fr-FR" sz="1000" dirty="0">
                <a:solidFill>
                  <a:schemeClr val="tx1"/>
                </a:solidFill>
              </a:rPr>
              <a:t>	</a:t>
            </a:r>
            <a:r>
              <a:rPr lang="fr-FR" sz="1000" dirty="0" smtClean="0">
                <a:solidFill>
                  <a:schemeClr val="tx1"/>
                </a:solidFill>
              </a:rPr>
              <a:t>intraveineux</a:t>
            </a:r>
          </a:p>
          <a:p>
            <a:pPr marL="90488" indent="0">
              <a:lnSpc>
                <a:spcPts val="1300"/>
              </a:lnSpc>
              <a:spcAft>
                <a:spcPts val="0"/>
              </a:spcAft>
              <a:buClr>
                <a:srgbClr val="043882"/>
              </a:buClr>
              <a:buNone/>
              <a:tabLst>
                <a:tab pos="900113" algn="l"/>
              </a:tabLst>
            </a:pPr>
            <a:r>
              <a:rPr lang="fr-FR" sz="1000" dirty="0" smtClean="0">
                <a:solidFill>
                  <a:schemeClr val="tx1"/>
                </a:solidFill>
              </a:rPr>
              <a:t>IMVP</a:t>
            </a:r>
            <a:r>
              <a:rPr lang="fr-FR" sz="1000" dirty="0">
                <a:solidFill>
                  <a:schemeClr val="tx1"/>
                </a:solidFill>
              </a:rPr>
              <a:t>	invasion </a:t>
            </a:r>
            <a:r>
              <a:rPr lang="fr-FR" sz="1000" dirty="0" smtClean="0">
                <a:solidFill>
                  <a:schemeClr val="tx1"/>
                </a:solidFill>
              </a:rPr>
              <a:t>macroscopique veine porte </a:t>
            </a:r>
            <a:endParaRPr lang="fr-FR" sz="1000" dirty="0">
              <a:solidFill>
                <a:schemeClr val="tx1"/>
              </a:solidFill>
            </a:endParaRPr>
          </a:p>
          <a:p>
            <a:pPr marL="90488" indent="0">
              <a:lnSpc>
                <a:spcPts val="1300"/>
              </a:lnSpc>
              <a:spcAft>
                <a:spcPts val="0"/>
              </a:spcAft>
              <a:buClr>
                <a:srgbClr val="043882"/>
              </a:buClr>
              <a:buNone/>
              <a:tabLst>
                <a:tab pos="900113" algn="l"/>
              </a:tabLst>
            </a:pPr>
            <a:r>
              <a:rPr lang="fr-FR" sz="1000" dirty="0" smtClean="0">
                <a:solidFill>
                  <a:schemeClr val="tx1"/>
                </a:solidFill>
              </a:rPr>
              <a:t>J	jour</a:t>
            </a:r>
          </a:p>
          <a:p>
            <a:pPr marL="90488" indent="0">
              <a:lnSpc>
                <a:spcPts val="1300"/>
              </a:lnSpc>
              <a:spcAft>
                <a:spcPts val="0"/>
              </a:spcAft>
              <a:buClr>
                <a:srgbClr val="043882"/>
              </a:buClr>
              <a:buNone/>
              <a:tabLst>
                <a:tab pos="900113" algn="l"/>
              </a:tabLst>
            </a:pPr>
            <a:r>
              <a:rPr lang="fr-FR" sz="1000" dirty="0">
                <a:solidFill>
                  <a:schemeClr val="tx1"/>
                </a:solidFill>
              </a:rPr>
              <a:t>JGO	jonction gastro-</a:t>
            </a:r>
            <a:r>
              <a:rPr lang="fr-FR" sz="1000" dirty="0" smtClean="0">
                <a:solidFill>
                  <a:schemeClr val="tx1"/>
                </a:solidFill>
              </a:rPr>
              <a:t>oesophagienne</a:t>
            </a:r>
            <a:endParaRPr lang="fr-FR" sz="1000" dirty="0">
              <a:solidFill>
                <a:schemeClr val="tx1"/>
              </a:solidFill>
            </a:endParaRPr>
          </a:p>
          <a:p>
            <a:pPr marL="90488" lvl="0" indent="0">
              <a:lnSpc>
                <a:spcPts val="1300"/>
              </a:lnSpc>
              <a:spcAft>
                <a:spcPts val="0"/>
              </a:spcAft>
              <a:buClr>
                <a:srgbClr val="043882"/>
              </a:buClr>
              <a:buNone/>
              <a:tabLst>
                <a:tab pos="900113" algn="l"/>
              </a:tabLst>
            </a:pPr>
            <a:r>
              <a:rPr lang="en-US" sz="1000" spc="-10" dirty="0" smtClean="0">
                <a:solidFill>
                  <a:schemeClr val="tx1"/>
                </a:solidFill>
              </a:rPr>
              <a:t>(</a:t>
            </a:r>
            <a:r>
              <a:rPr lang="en-US" sz="1000" spc="-10" dirty="0" smtClean="0">
                <a:solidFill>
                  <a:schemeClr val="tx1"/>
                </a:solidFill>
              </a:rPr>
              <a:t>m)FOLFOX	(</a:t>
            </a:r>
            <a:r>
              <a:rPr lang="en-US" sz="1000" spc="-10" dirty="0">
                <a:solidFill>
                  <a:schemeClr val="tx1"/>
                </a:solidFill>
              </a:rPr>
              <a:t>modified) </a:t>
            </a:r>
            <a:r>
              <a:rPr lang="en-US" sz="1000" spc="-10" dirty="0" err="1" smtClean="0">
                <a:solidFill>
                  <a:schemeClr val="tx1"/>
                </a:solidFill>
              </a:rPr>
              <a:t>leucovorine</a:t>
            </a:r>
            <a:r>
              <a:rPr lang="en-US" sz="1000" spc="-10" dirty="0" smtClean="0">
                <a:solidFill>
                  <a:schemeClr val="tx1"/>
                </a:solidFill>
              </a:rPr>
              <a:t> </a:t>
            </a:r>
            <a:r>
              <a:rPr lang="en-US" sz="1000" spc="-10" dirty="0">
                <a:solidFill>
                  <a:schemeClr val="tx1"/>
                </a:solidFill>
              </a:rPr>
              <a:t>+ </a:t>
            </a:r>
            <a:br>
              <a:rPr lang="en-US" sz="1000" spc="-10" dirty="0">
                <a:solidFill>
                  <a:schemeClr val="tx1"/>
                </a:solidFill>
              </a:rPr>
            </a:br>
            <a:r>
              <a:rPr lang="en-US" sz="1000" spc="-10" dirty="0" smtClean="0">
                <a:solidFill>
                  <a:schemeClr val="tx1"/>
                </a:solidFill>
              </a:rPr>
              <a:t>	5-fluorouraciel </a:t>
            </a:r>
            <a:r>
              <a:rPr lang="en-US" sz="1000" dirty="0">
                <a:solidFill>
                  <a:schemeClr val="tx1"/>
                </a:solidFill>
              </a:rPr>
              <a:t>+ </a:t>
            </a:r>
            <a:r>
              <a:rPr lang="en-US" sz="1000" dirty="0" smtClean="0">
                <a:solidFill>
                  <a:schemeClr val="tx1"/>
                </a:solidFill>
              </a:rPr>
              <a:t>oxaliplatine</a:t>
            </a:r>
            <a:endParaRPr lang="en-US" sz="1000" dirty="0">
              <a:solidFill>
                <a:schemeClr val="tx1"/>
              </a:solidFill>
            </a:endParaRPr>
          </a:p>
          <a:p>
            <a:pPr marL="93663" indent="0">
              <a:lnSpc>
                <a:spcPts val="1300"/>
              </a:lnSpc>
              <a:spcAft>
                <a:spcPts val="0"/>
              </a:spcAft>
              <a:buClr>
                <a:srgbClr val="043882"/>
              </a:buClr>
              <a:buNone/>
              <a:tabLst>
                <a:tab pos="900113" algn="l"/>
              </a:tabLst>
            </a:pPr>
            <a:r>
              <a:rPr lang="fr-FR" sz="1000" dirty="0" smtClean="0">
                <a:solidFill>
                  <a:schemeClr val="tx1"/>
                </a:solidFill>
              </a:rPr>
              <a:t>MRG</a:t>
            </a:r>
            <a:r>
              <a:rPr lang="fr-FR" sz="1000" dirty="0">
                <a:solidFill>
                  <a:schemeClr val="tx1"/>
                </a:solidFill>
              </a:rPr>
              <a:t>	meilleure réponse globale </a:t>
            </a:r>
            <a:endParaRPr lang="fr-FR" sz="1000" dirty="0" smtClean="0">
              <a:solidFill>
                <a:schemeClr val="tx1"/>
              </a:solidFill>
            </a:endParaRPr>
          </a:p>
          <a:p>
            <a:pPr marL="93663" indent="0">
              <a:lnSpc>
                <a:spcPts val="1300"/>
              </a:lnSpc>
              <a:spcAft>
                <a:spcPts val="0"/>
              </a:spcAft>
              <a:buClr>
                <a:srgbClr val="043882"/>
              </a:buClr>
              <a:buNone/>
              <a:tabLst>
                <a:tab pos="900113" algn="l"/>
              </a:tabLst>
            </a:pPr>
            <a:r>
              <a:rPr lang="fr-FR" sz="1000" dirty="0">
                <a:solidFill>
                  <a:schemeClr val="tx1"/>
                </a:solidFill>
              </a:rPr>
              <a:t>MS	maladie stable</a:t>
            </a:r>
          </a:p>
          <a:p>
            <a:pPr marL="93663" indent="0">
              <a:lnSpc>
                <a:spcPts val="1300"/>
              </a:lnSpc>
              <a:spcAft>
                <a:spcPts val="0"/>
              </a:spcAft>
              <a:buClr>
                <a:srgbClr val="043882"/>
              </a:buClr>
              <a:buNone/>
              <a:tabLst>
                <a:tab pos="900113" algn="l"/>
              </a:tabLst>
            </a:pPr>
            <a:r>
              <a:rPr lang="fr-FR" sz="1000" dirty="0" smtClean="0">
                <a:solidFill>
                  <a:schemeClr val="tx1"/>
                </a:solidFill>
              </a:rPr>
              <a:t>MSS</a:t>
            </a:r>
            <a:r>
              <a:rPr lang="fr-FR" sz="1000" dirty="0">
                <a:solidFill>
                  <a:schemeClr val="tx1"/>
                </a:solidFill>
              </a:rPr>
              <a:t>	microsatellite </a:t>
            </a:r>
            <a:r>
              <a:rPr lang="fr-FR" sz="1000" dirty="0" smtClean="0">
                <a:solidFill>
                  <a:schemeClr val="tx1"/>
                </a:solidFill>
              </a:rPr>
              <a:t>stable</a:t>
            </a:r>
          </a:p>
          <a:p>
            <a:pPr marL="93663" indent="0">
              <a:lnSpc>
                <a:spcPts val="1300"/>
              </a:lnSpc>
              <a:spcAft>
                <a:spcPts val="0"/>
              </a:spcAft>
              <a:buClr>
                <a:srgbClr val="043882"/>
              </a:buClr>
              <a:buNone/>
              <a:tabLst>
                <a:tab pos="900113" algn="l"/>
              </a:tabLst>
            </a:pPr>
            <a:r>
              <a:rPr lang="fr-FR" sz="1000" dirty="0" smtClean="0">
                <a:solidFill>
                  <a:schemeClr val="tx1"/>
                </a:solidFill>
              </a:rPr>
              <a:t>MSSup	meilleurs soins de support</a:t>
            </a:r>
          </a:p>
          <a:p>
            <a:pPr marL="93663" indent="0">
              <a:lnSpc>
                <a:spcPts val="1300"/>
              </a:lnSpc>
              <a:spcAft>
                <a:spcPts val="0"/>
              </a:spcAft>
              <a:buClr>
                <a:srgbClr val="043882"/>
              </a:buClr>
              <a:buNone/>
              <a:tabLst>
                <a:tab pos="900113" algn="l"/>
              </a:tabLst>
            </a:pPr>
            <a:r>
              <a:rPr lang="fr-FR" sz="1000" dirty="0" smtClean="0">
                <a:solidFill>
                  <a:schemeClr val="tx1"/>
                </a:solidFill>
              </a:rPr>
              <a:t>NA	non atteinte</a:t>
            </a:r>
          </a:p>
          <a:p>
            <a:pPr marL="93663" indent="0">
              <a:lnSpc>
                <a:spcPts val="1300"/>
              </a:lnSpc>
              <a:spcAft>
                <a:spcPts val="0"/>
              </a:spcAft>
              <a:buClr>
                <a:srgbClr val="043882"/>
              </a:buClr>
              <a:buNone/>
              <a:tabLst>
                <a:tab pos="900113" algn="l"/>
              </a:tabLst>
            </a:pPr>
            <a:r>
              <a:rPr lang="fr-FR" sz="1000" dirty="0" smtClean="0">
                <a:solidFill>
                  <a:schemeClr val="tx1"/>
                </a:solidFill>
              </a:rPr>
              <a:t>ND	non disponible</a:t>
            </a:r>
          </a:p>
          <a:p>
            <a:pPr marL="93663" indent="0">
              <a:lnSpc>
                <a:spcPts val="1300"/>
              </a:lnSpc>
              <a:spcAft>
                <a:spcPts val="0"/>
              </a:spcAft>
              <a:buClr>
                <a:srgbClr val="043882"/>
              </a:buClr>
              <a:buNone/>
              <a:tabLst>
                <a:tab pos="900113" algn="l"/>
              </a:tabLst>
            </a:pPr>
            <a:r>
              <a:rPr lang="fr-FR" sz="1000" dirty="0">
                <a:solidFill>
                  <a:schemeClr val="tx1"/>
                </a:solidFill>
              </a:rPr>
              <a:t>NE	non </a:t>
            </a:r>
            <a:r>
              <a:rPr lang="fr-FR" sz="1000" dirty="0" smtClean="0">
                <a:solidFill>
                  <a:schemeClr val="tx1"/>
                </a:solidFill>
              </a:rPr>
              <a:t>évaluable</a:t>
            </a:r>
          </a:p>
          <a:p>
            <a:pPr marL="93663" indent="0">
              <a:lnSpc>
                <a:spcPts val="1300"/>
              </a:lnSpc>
              <a:spcAft>
                <a:spcPts val="0"/>
              </a:spcAft>
              <a:buClr>
                <a:srgbClr val="043882"/>
              </a:buClr>
              <a:buNone/>
              <a:tabLst>
                <a:tab pos="900113" algn="l"/>
              </a:tabLst>
            </a:pPr>
            <a:r>
              <a:rPr lang="fr-FR" sz="1000" dirty="0" err="1" smtClean="0">
                <a:solidFill>
                  <a:schemeClr val="tx1"/>
                </a:solidFill>
              </a:rPr>
              <a:t>pCR</a:t>
            </a:r>
            <a:r>
              <a:rPr lang="fr-FR" sz="1000" dirty="0" smtClean="0">
                <a:solidFill>
                  <a:schemeClr val="tx1"/>
                </a:solidFill>
              </a:rPr>
              <a:t>	réponse pathologique complète</a:t>
            </a:r>
            <a:endParaRPr lang="fr-FR" sz="1000" dirty="0">
              <a:solidFill>
                <a:schemeClr val="tx1"/>
              </a:solidFill>
            </a:endParaRPr>
          </a:p>
          <a:p>
            <a:pPr marL="93663" indent="0">
              <a:lnSpc>
                <a:spcPts val="1300"/>
              </a:lnSpc>
              <a:spcAft>
                <a:spcPts val="0"/>
              </a:spcAft>
              <a:buClr>
                <a:srgbClr val="043882"/>
              </a:buClr>
              <a:buNone/>
              <a:tabLst>
                <a:tab pos="900113" algn="l"/>
              </a:tabLst>
            </a:pPr>
            <a:r>
              <a:rPr lang="fr-FR" sz="1000" dirty="0" smtClean="0">
                <a:solidFill>
                  <a:schemeClr val="tx1"/>
                </a:solidFill>
              </a:rPr>
              <a:t>PD</a:t>
            </a:r>
            <a:r>
              <a:rPr lang="fr-FR" sz="1000" dirty="0">
                <a:solidFill>
                  <a:schemeClr val="tx1"/>
                </a:solidFill>
              </a:rPr>
              <a:t>-1	</a:t>
            </a:r>
            <a:r>
              <a:rPr lang="fr-FR" sz="1000" dirty="0" err="1">
                <a:solidFill>
                  <a:schemeClr val="tx1"/>
                </a:solidFill>
              </a:rPr>
              <a:t>programmed</a:t>
            </a:r>
            <a:r>
              <a:rPr lang="fr-FR" sz="1000" dirty="0">
                <a:solidFill>
                  <a:schemeClr val="tx1"/>
                </a:solidFill>
              </a:rPr>
              <a:t> </a:t>
            </a:r>
            <a:r>
              <a:rPr lang="fr-FR" sz="1000" dirty="0" err="1">
                <a:solidFill>
                  <a:schemeClr val="tx1"/>
                </a:solidFill>
              </a:rPr>
              <a:t>death-protein</a:t>
            </a:r>
            <a:r>
              <a:rPr lang="fr-FR" sz="1000" dirty="0">
                <a:solidFill>
                  <a:schemeClr val="tx1"/>
                </a:solidFill>
              </a:rPr>
              <a:t> 1</a:t>
            </a:r>
          </a:p>
          <a:p>
            <a:pPr marL="90488" indent="0">
              <a:lnSpc>
                <a:spcPts val="1300"/>
              </a:lnSpc>
              <a:spcAft>
                <a:spcPts val="0"/>
              </a:spcAft>
              <a:buClr>
                <a:srgbClr val="043882"/>
              </a:buClr>
              <a:buNone/>
              <a:tabLst>
                <a:tab pos="900113" algn="l"/>
              </a:tabLst>
            </a:pPr>
            <a:r>
              <a:rPr lang="fr-FR" sz="1000" dirty="0">
                <a:solidFill>
                  <a:schemeClr val="tx1"/>
                </a:solidFill>
              </a:rPr>
              <a:t>PD-L1	</a:t>
            </a:r>
            <a:r>
              <a:rPr lang="fr-FR" sz="1000" dirty="0" err="1">
                <a:solidFill>
                  <a:schemeClr val="tx1"/>
                </a:solidFill>
              </a:rPr>
              <a:t>programmed</a:t>
            </a:r>
            <a:r>
              <a:rPr lang="fr-FR" sz="1000" dirty="0">
                <a:solidFill>
                  <a:schemeClr val="tx1"/>
                </a:solidFill>
              </a:rPr>
              <a:t> </a:t>
            </a:r>
            <a:r>
              <a:rPr lang="fr-FR" sz="1000" dirty="0" err="1">
                <a:solidFill>
                  <a:schemeClr val="tx1"/>
                </a:solidFill>
              </a:rPr>
              <a:t>death</a:t>
            </a:r>
            <a:r>
              <a:rPr lang="fr-FR" sz="1000" dirty="0">
                <a:solidFill>
                  <a:schemeClr val="tx1"/>
                </a:solidFill>
              </a:rPr>
              <a:t>-ligand 1</a:t>
            </a:r>
          </a:p>
          <a:p>
            <a:pPr marL="90488" indent="0">
              <a:lnSpc>
                <a:spcPts val="1300"/>
              </a:lnSpc>
              <a:spcAft>
                <a:spcPts val="0"/>
              </a:spcAft>
              <a:buClr>
                <a:srgbClr val="043882"/>
              </a:buClr>
              <a:buNone/>
              <a:tabLst>
                <a:tab pos="900113" algn="l"/>
              </a:tabLst>
            </a:pPr>
            <a:r>
              <a:rPr lang="fr-FR" sz="1000" dirty="0">
                <a:solidFill>
                  <a:schemeClr val="tx1"/>
                </a:solidFill>
              </a:rPr>
              <a:t>PK	pharmacocinétique </a:t>
            </a:r>
            <a:endParaRPr lang="fr-FR" sz="1000" dirty="0" smtClean="0">
              <a:solidFill>
                <a:schemeClr val="tx1"/>
              </a:solidFill>
            </a:endParaRPr>
          </a:p>
          <a:p>
            <a:pPr marL="90488" indent="0">
              <a:lnSpc>
                <a:spcPts val="1300"/>
              </a:lnSpc>
              <a:spcAft>
                <a:spcPts val="0"/>
              </a:spcAft>
              <a:buClr>
                <a:srgbClr val="043882"/>
              </a:buClr>
              <a:buNone/>
              <a:tabLst>
                <a:tab pos="900113" algn="l"/>
              </a:tabLst>
            </a:pPr>
            <a:r>
              <a:rPr lang="fr-FR" sz="1000" dirty="0" err="1">
                <a:solidFill>
                  <a:schemeClr val="tx1"/>
                </a:solidFill>
              </a:rPr>
              <a:t>Prog</a:t>
            </a:r>
            <a:r>
              <a:rPr lang="fr-FR" sz="1000" dirty="0">
                <a:solidFill>
                  <a:schemeClr val="tx1"/>
                </a:solidFill>
              </a:rPr>
              <a:t>	progression </a:t>
            </a:r>
          </a:p>
          <a:p>
            <a:pPr marL="90488" indent="0">
              <a:lnSpc>
                <a:spcPts val="1300"/>
              </a:lnSpc>
              <a:spcAft>
                <a:spcPts val="0"/>
              </a:spcAft>
              <a:buClr>
                <a:srgbClr val="043882"/>
              </a:buClr>
              <a:buNone/>
              <a:tabLst>
                <a:tab pos="809625" algn="l"/>
              </a:tabLst>
            </a:pPr>
            <a:r>
              <a:rPr lang="fr-FR" sz="1000" dirty="0" smtClean="0">
                <a:solidFill>
                  <a:schemeClr val="tx1"/>
                </a:solidFill>
              </a:rPr>
              <a:t>PS</a:t>
            </a:r>
            <a:r>
              <a:rPr lang="fr-FR" sz="1000" dirty="0">
                <a:solidFill>
                  <a:schemeClr val="tx1"/>
                </a:solidFill>
              </a:rPr>
              <a:t>	performance </a:t>
            </a:r>
            <a:r>
              <a:rPr lang="fr-FR" sz="1000" dirty="0" err="1">
                <a:solidFill>
                  <a:schemeClr val="tx1"/>
                </a:solidFill>
              </a:rPr>
              <a:t>status</a:t>
            </a:r>
            <a:endParaRPr lang="fr-FR" sz="1000" dirty="0">
              <a:solidFill>
                <a:schemeClr val="tx1"/>
              </a:solidFill>
            </a:endParaRPr>
          </a:p>
          <a:p>
            <a:pPr marL="93663" indent="0">
              <a:lnSpc>
                <a:spcPts val="1300"/>
              </a:lnSpc>
              <a:spcAft>
                <a:spcPts val="0"/>
              </a:spcAft>
              <a:buClr>
                <a:srgbClr val="043882"/>
              </a:buClr>
              <a:buNone/>
              <a:tabLst>
                <a:tab pos="809625" algn="l"/>
              </a:tabLst>
            </a:pPr>
            <a:r>
              <a:rPr lang="fr-FR" sz="1000" dirty="0" smtClean="0">
                <a:solidFill>
                  <a:schemeClr val="tx1"/>
                </a:solidFill>
              </a:rPr>
              <a:t>QoL</a:t>
            </a:r>
            <a:r>
              <a:rPr lang="fr-FR" sz="1000" dirty="0">
                <a:solidFill>
                  <a:schemeClr val="tx1"/>
                </a:solidFill>
              </a:rPr>
              <a:t>	qualité de vie </a:t>
            </a:r>
          </a:p>
          <a:p>
            <a:pPr marL="90488" indent="0">
              <a:lnSpc>
                <a:spcPts val="1300"/>
              </a:lnSpc>
              <a:spcAft>
                <a:spcPts val="0"/>
              </a:spcAft>
              <a:buClr>
                <a:srgbClr val="043882"/>
              </a:buClr>
              <a:buNone/>
              <a:tabLst>
                <a:tab pos="809625" algn="l"/>
              </a:tabLst>
            </a:pPr>
            <a:r>
              <a:rPr lang="fr-FR" sz="1000" dirty="0">
                <a:solidFill>
                  <a:schemeClr val="tx1"/>
                </a:solidFill>
              </a:rPr>
              <a:t>R	</a:t>
            </a:r>
            <a:r>
              <a:rPr lang="fr-FR" sz="1000" dirty="0" smtClean="0">
                <a:solidFill>
                  <a:schemeClr val="tx1"/>
                </a:solidFill>
              </a:rPr>
              <a:t>randomisation</a:t>
            </a:r>
          </a:p>
          <a:p>
            <a:pPr marL="90488" indent="0">
              <a:lnSpc>
                <a:spcPts val="1300"/>
              </a:lnSpc>
              <a:spcAft>
                <a:spcPts val="0"/>
              </a:spcAft>
              <a:buClr>
                <a:srgbClr val="043882"/>
              </a:buClr>
              <a:buNone/>
              <a:tabLst>
                <a:tab pos="809625" algn="l"/>
              </a:tabLst>
            </a:pPr>
            <a:r>
              <a:rPr lang="fr-FR" sz="1000" dirty="0">
                <a:solidFill>
                  <a:schemeClr val="tx1"/>
                </a:solidFill>
              </a:rPr>
              <a:t>RC	réponse </a:t>
            </a:r>
            <a:r>
              <a:rPr lang="fr-FR" sz="1000" dirty="0" smtClean="0">
                <a:solidFill>
                  <a:schemeClr val="tx1"/>
                </a:solidFill>
              </a:rPr>
              <a:t>complète</a:t>
            </a:r>
          </a:p>
          <a:p>
            <a:pPr marL="90488" indent="0">
              <a:lnSpc>
                <a:spcPts val="1300"/>
              </a:lnSpc>
              <a:spcAft>
                <a:spcPts val="0"/>
              </a:spcAft>
              <a:buClr>
                <a:srgbClr val="043882"/>
              </a:buClr>
              <a:buNone/>
              <a:tabLst>
                <a:tab pos="809625" algn="l"/>
              </a:tabLst>
            </a:pPr>
            <a:r>
              <a:rPr lang="fr-FR" sz="1000" dirty="0" smtClean="0">
                <a:solidFill>
                  <a:schemeClr val="tx1"/>
                </a:solidFill>
              </a:rPr>
              <a:t>RCT	radiochimiothérapie</a:t>
            </a:r>
            <a:endParaRPr lang="fr-FR" sz="1000" dirty="0">
              <a:solidFill>
                <a:schemeClr val="tx1"/>
              </a:solidFill>
            </a:endParaRPr>
          </a:p>
          <a:p>
            <a:pPr marL="90488" indent="0">
              <a:lnSpc>
                <a:spcPts val="1300"/>
              </a:lnSpc>
              <a:spcAft>
                <a:spcPts val="0"/>
              </a:spcAft>
              <a:buClr>
                <a:srgbClr val="043882"/>
              </a:buClr>
              <a:buNone/>
              <a:tabLst>
                <a:tab pos="809625" algn="l"/>
              </a:tabLst>
            </a:pPr>
            <a:r>
              <a:rPr lang="fr-FR" sz="1000" dirty="0" smtClean="0">
                <a:solidFill>
                  <a:schemeClr val="tx1"/>
                </a:solidFill>
              </a:rPr>
              <a:t>RECIST </a:t>
            </a:r>
            <a:r>
              <a:rPr lang="fr-FR" sz="1000" dirty="0" smtClean="0">
                <a:solidFill>
                  <a:schemeClr val="tx1"/>
                </a:solidFill>
              </a:rPr>
              <a:t>	</a:t>
            </a:r>
            <a:r>
              <a:rPr lang="fr-FR" sz="1000" dirty="0" err="1" smtClean="0">
                <a:solidFill>
                  <a:schemeClr val="tx1"/>
                </a:solidFill>
              </a:rPr>
              <a:t>Response</a:t>
            </a:r>
            <a:r>
              <a:rPr lang="fr-FR" sz="1000" dirty="0" smtClean="0">
                <a:solidFill>
                  <a:schemeClr val="tx1"/>
                </a:solidFill>
              </a:rPr>
              <a:t> </a:t>
            </a:r>
            <a:r>
              <a:rPr lang="fr-FR" sz="1000" dirty="0">
                <a:solidFill>
                  <a:schemeClr val="tx1"/>
                </a:solidFill>
              </a:rPr>
              <a:t>Evaluation </a:t>
            </a:r>
            <a:r>
              <a:rPr lang="fr-FR" sz="1000" dirty="0" err="1">
                <a:solidFill>
                  <a:schemeClr val="tx1"/>
                </a:solidFill>
              </a:rPr>
              <a:t>Criteria</a:t>
            </a:r>
            <a:r>
              <a:rPr lang="fr-FR" sz="1000" dirty="0">
                <a:solidFill>
                  <a:schemeClr val="tx1"/>
                </a:solidFill>
              </a:rPr>
              <a:t> In </a:t>
            </a:r>
            <a:r>
              <a:rPr lang="fr-FR" sz="1000" dirty="0" smtClean="0">
                <a:solidFill>
                  <a:schemeClr val="tx1"/>
                </a:solidFill>
              </a:rPr>
              <a:t>	Solid</a:t>
            </a:r>
            <a:r>
              <a:rPr lang="fr-FR" sz="1000" dirty="0">
                <a:solidFill>
                  <a:schemeClr val="tx1"/>
                </a:solidFill>
              </a:rPr>
              <a:t> </a:t>
            </a:r>
            <a:r>
              <a:rPr lang="fr-FR" sz="1000" dirty="0" err="1" smtClean="0">
                <a:solidFill>
                  <a:schemeClr val="tx1"/>
                </a:solidFill>
              </a:rPr>
              <a:t>Tumors</a:t>
            </a:r>
            <a:endParaRPr lang="fr-FR" sz="1000" dirty="0" smtClean="0">
              <a:solidFill>
                <a:schemeClr val="tx1"/>
              </a:solidFill>
            </a:endParaRPr>
          </a:p>
          <a:p>
            <a:pPr marL="90488" indent="0">
              <a:lnSpc>
                <a:spcPts val="1300"/>
              </a:lnSpc>
              <a:spcAft>
                <a:spcPts val="0"/>
              </a:spcAft>
              <a:buClr>
                <a:srgbClr val="043882"/>
              </a:buClr>
              <a:buNone/>
              <a:tabLst>
                <a:tab pos="809625" algn="l"/>
              </a:tabLst>
            </a:pPr>
            <a:r>
              <a:rPr lang="fr-FR" sz="1000" dirty="0" smtClean="0">
                <a:solidFill>
                  <a:schemeClr val="tx1"/>
                </a:solidFill>
              </a:rPr>
              <a:t>RNL	ratio neutrophiles / lymphocytes</a:t>
            </a:r>
          </a:p>
          <a:p>
            <a:pPr marL="90488" indent="0">
              <a:lnSpc>
                <a:spcPts val="1300"/>
              </a:lnSpc>
              <a:spcAft>
                <a:spcPts val="0"/>
              </a:spcAft>
              <a:buClr>
                <a:srgbClr val="043882"/>
              </a:buClr>
              <a:buNone/>
              <a:tabLst>
                <a:tab pos="809625" algn="l"/>
              </a:tabLst>
            </a:pPr>
            <a:r>
              <a:rPr lang="fr-FR" sz="1000" dirty="0" smtClean="0">
                <a:solidFill>
                  <a:schemeClr val="tx1"/>
                </a:solidFill>
              </a:rPr>
              <a:t>RO	réponse objective</a:t>
            </a:r>
          </a:p>
          <a:p>
            <a:pPr marL="90488" indent="0">
              <a:lnSpc>
                <a:spcPts val="1300"/>
              </a:lnSpc>
              <a:spcAft>
                <a:spcPts val="0"/>
              </a:spcAft>
              <a:buClr>
                <a:srgbClr val="043882"/>
              </a:buClr>
              <a:buNone/>
              <a:tabLst>
                <a:tab pos="809625" algn="l"/>
              </a:tabLst>
            </a:pPr>
            <a:r>
              <a:rPr lang="fr-FR" sz="1000" dirty="0">
                <a:solidFill>
                  <a:schemeClr val="tx1"/>
                </a:solidFill>
              </a:rPr>
              <a:t>RP	réponse </a:t>
            </a:r>
            <a:r>
              <a:rPr lang="fr-FR" sz="1000" dirty="0" smtClean="0">
                <a:solidFill>
                  <a:schemeClr val="tx1"/>
                </a:solidFill>
              </a:rPr>
              <a:t>partielle</a:t>
            </a:r>
          </a:p>
          <a:p>
            <a:pPr marL="90488" indent="0">
              <a:lnSpc>
                <a:spcPts val="1300"/>
              </a:lnSpc>
              <a:spcAft>
                <a:spcPts val="0"/>
              </a:spcAft>
              <a:buClr>
                <a:srgbClr val="043882"/>
              </a:buClr>
              <a:buNone/>
              <a:tabLst>
                <a:tab pos="806450" algn="l"/>
              </a:tabLst>
            </a:pPr>
            <a:r>
              <a:rPr lang="fr-FR" sz="1000" dirty="0" smtClean="0">
                <a:solidFill>
                  <a:schemeClr val="tx1"/>
                </a:solidFill>
              </a:rPr>
              <a:t>RSC	radiothérapie stéréotaxique corporelle</a:t>
            </a:r>
            <a:endParaRPr lang="fr-FR" sz="1000" dirty="0">
              <a:solidFill>
                <a:schemeClr val="tx1"/>
              </a:solidFill>
            </a:endParaRPr>
          </a:p>
          <a:p>
            <a:pPr marL="90488" indent="0">
              <a:lnSpc>
                <a:spcPts val="1300"/>
              </a:lnSpc>
              <a:spcAft>
                <a:spcPts val="0"/>
              </a:spcAft>
              <a:buClr>
                <a:srgbClr val="043882"/>
              </a:buClr>
              <a:buNone/>
              <a:tabLst>
                <a:tab pos="806450" algn="l"/>
              </a:tabLst>
            </a:pPr>
            <a:r>
              <a:rPr lang="fr-FR" sz="1000" dirty="0" smtClean="0">
                <a:solidFill>
                  <a:schemeClr val="tx1"/>
                </a:solidFill>
              </a:rPr>
              <a:t>RT</a:t>
            </a:r>
            <a:r>
              <a:rPr lang="fr-FR" sz="1000" dirty="0">
                <a:solidFill>
                  <a:schemeClr val="tx1"/>
                </a:solidFill>
              </a:rPr>
              <a:t>	radiothérapie</a:t>
            </a:r>
          </a:p>
          <a:p>
            <a:pPr marL="90488" indent="0">
              <a:lnSpc>
                <a:spcPts val="1300"/>
              </a:lnSpc>
              <a:spcAft>
                <a:spcPts val="0"/>
              </a:spcAft>
              <a:buClr>
                <a:srgbClr val="043882"/>
              </a:buClr>
              <a:buNone/>
              <a:tabLst>
                <a:tab pos="806450" algn="l"/>
              </a:tabLst>
            </a:pPr>
            <a:r>
              <a:rPr lang="fr-FR" sz="1000" dirty="0" smtClean="0">
                <a:solidFill>
                  <a:schemeClr val="tx1"/>
                </a:solidFill>
              </a:rPr>
              <a:t>S</a:t>
            </a:r>
            <a:r>
              <a:rPr lang="fr-FR" sz="1000" dirty="0">
                <a:solidFill>
                  <a:schemeClr val="tx1"/>
                </a:solidFill>
              </a:rPr>
              <a:t>-1	</a:t>
            </a:r>
            <a:r>
              <a:rPr lang="fr-FR" sz="1000" dirty="0" err="1">
                <a:solidFill>
                  <a:schemeClr val="tx1"/>
                </a:solidFill>
              </a:rPr>
              <a:t>tegafur</a:t>
            </a:r>
            <a:r>
              <a:rPr lang="fr-FR" sz="1000" dirty="0">
                <a:solidFill>
                  <a:schemeClr val="tx1"/>
                </a:solidFill>
              </a:rPr>
              <a:t> + </a:t>
            </a:r>
            <a:r>
              <a:rPr lang="fr-FR" sz="1000" dirty="0" err="1">
                <a:solidFill>
                  <a:schemeClr val="tx1"/>
                </a:solidFill>
              </a:rPr>
              <a:t>gimeracil</a:t>
            </a:r>
            <a:r>
              <a:rPr lang="fr-FR" sz="1000" dirty="0">
                <a:solidFill>
                  <a:schemeClr val="tx1"/>
                </a:solidFill>
              </a:rPr>
              <a:t> + </a:t>
            </a:r>
            <a:r>
              <a:rPr lang="fr-FR" sz="1000" dirty="0" err="1" smtClean="0">
                <a:solidFill>
                  <a:schemeClr val="tx1"/>
                </a:solidFill>
              </a:rPr>
              <a:t>oteracil</a:t>
            </a:r>
            <a:endParaRPr lang="fr-FR" sz="1000" dirty="0" smtClean="0">
              <a:solidFill>
                <a:schemeClr val="tx1"/>
              </a:solidFill>
            </a:endParaRPr>
          </a:p>
          <a:p>
            <a:pPr marL="90488" indent="0">
              <a:lnSpc>
                <a:spcPts val="1300"/>
              </a:lnSpc>
              <a:spcAft>
                <a:spcPts val="0"/>
              </a:spcAft>
              <a:buClr>
                <a:srgbClr val="043882"/>
              </a:buClr>
              <a:buNone/>
              <a:tabLst>
                <a:tab pos="806450" algn="l"/>
              </a:tabLst>
            </a:pPr>
            <a:r>
              <a:rPr lang="fr-FR" sz="1000" dirty="0">
                <a:solidFill>
                  <a:schemeClr val="tx1"/>
                </a:solidFill>
              </a:rPr>
              <a:t>SG(m)	survie globale (médiane) </a:t>
            </a:r>
          </a:p>
          <a:p>
            <a:pPr marL="90488" indent="0">
              <a:lnSpc>
                <a:spcPts val="1300"/>
              </a:lnSpc>
              <a:spcAft>
                <a:spcPts val="0"/>
              </a:spcAft>
              <a:buClr>
                <a:srgbClr val="043882"/>
              </a:buClr>
              <a:buNone/>
              <a:tabLst>
                <a:tab pos="806450" algn="l"/>
              </a:tabLst>
            </a:pPr>
            <a:r>
              <a:rPr lang="fr-FR" sz="1000" dirty="0" smtClean="0">
                <a:solidFill>
                  <a:schemeClr val="tx1"/>
                </a:solidFill>
              </a:rPr>
              <a:t>SLD	somme </a:t>
            </a:r>
            <a:r>
              <a:rPr lang="fr-FR" sz="1000" dirty="0">
                <a:solidFill>
                  <a:schemeClr val="tx1"/>
                </a:solidFill>
              </a:rPr>
              <a:t>des plus long diamètres</a:t>
            </a:r>
          </a:p>
          <a:p>
            <a:pPr marL="90488" indent="0">
              <a:lnSpc>
                <a:spcPts val="1300"/>
              </a:lnSpc>
              <a:spcAft>
                <a:spcPts val="0"/>
              </a:spcAft>
              <a:buClr>
                <a:srgbClr val="043882"/>
              </a:buClr>
              <a:buNone/>
              <a:tabLst>
                <a:tab pos="806450" algn="l"/>
              </a:tabLst>
            </a:pPr>
            <a:r>
              <a:rPr lang="fr-FR" sz="1000" dirty="0" smtClean="0">
                <a:solidFill>
                  <a:schemeClr val="tx1"/>
                </a:solidFill>
              </a:rPr>
              <a:t>SSM</a:t>
            </a:r>
            <a:r>
              <a:rPr lang="fr-FR" sz="1000" dirty="0">
                <a:solidFill>
                  <a:schemeClr val="tx1"/>
                </a:solidFill>
              </a:rPr>
              <a:t>	survie sans </a:t>
            </a:r>
            <a:r>
              <a:rPr lang="fr-FR" sz="1000" dirty="0" smtClean="0">
                <a:solidFill>
                  <a:schemeClr val="tx1"/>
                </a:solidFill>
              </a:rPr>
              <a:t>maladie</a:t>
            </a:r>
          </a:p>
          <a:p>
            <a:pPr marL="90488" indent="0">
              <a:lnSpc>
                <a:spcPts val="1300"/>
              </a:lnSpc>
              <a:spcAft>
                <a:spcPts val="0"/>
              </a:spcAft>
              <a:buClr>
                <a:srgbClr val="043882"/>
              </a:buClr>
              <a:buNone/>
              <a:tabLst>
                <a:tab pos="806450" algn="l"/>
              </a:tabLst>
            </a:pPr>
            <a:r>
              <a:rPr lang="fr-FR" sz="1000" dirty="0">
                <a:solidFill>
                  <a:schemeClr val="tx1"/>
                </a:solidFill>
              </a:rPr>
              <a:t>SSP(m</a:t>
            </a:r>
            <a:r>
              <a:rPr lang="fr-FR" sz="1000" dirty="0" smtClean="0">
                <a:solidFill>
                  <a:schemeClr val="tx1"/>
                </a:solidFill>
              </a:rPr>
              <a:t>) </a:t>
            </a:r>
            <a:r>
              <a:rPr lang="fr-FR" sz="1000" dirty="0" smtClean="0">
                <a:solidFill>
                  <a:schemeClr val="tx1"/>
                </a:solidFill>
              </a:rPr>
              <a:t>	survie </a:t>
            </a:r>
            <a:r>
              <a:rPr lang="fr-FR" sz="1000" dirty="0">
                <a:solidFill>
                  <a:schemeClr val="tx1"/>
                </a:solidFill>
              </a:rPr>
              <a:t>sans progression (</a:t>
            </a:r>
            <a:r>
              <a:rPr lang="fr-FR" sz="1000" dirty="0" smtClean="0">
                <a:solidFill>
                  <a:schemeClr val="tx1"/>
                </a:solidFill>
              </a:rPr>
              <a:t>médiane) </a:t>
            </a:r>
            <a:endParaRPr lang="fr-FR" sz="1000" dirty="0">
              <a:solidFill>
                <a:schemeClr val="tx1"/>
              </a:solidFill>
            </a:endParaRPr>
          </a:p>
          <a:p>
            <a:pPr marL="90488" indent="0">
              <a:lnSpc>
                <a:spcPts val="1300"/>
              </a:lnSpc>
              <a:spcAft>
                <a:spcPts val="0"/>
              </a:spcAft>
              <a:buClr>
                <a:srgbClr val="043882"/>
              </a:buClr>
              <a:buNone/>
              <a:tabLst>
                <a:tab pos="806450" algn="l"/>
              </a:tabLst>
            </a:pPr>
            <a:r>
              <a:rPr lang="fr-FR" sz="1000" dirty="0">
                <a:solidFill>
                  <a:schemeClr val="tx1"/>
                </a:solidFill>
              </a:rPr>
              <a:t>SSR	survie sans </a:t>
            </a:r>
            <a:r>
              <a:rPr lang="fr-FR" sz="1000" dirty="0" smtClean="0">
                <a:solidFill>
                  <a:schemeClr val="tx1"/>
                </a:solidFill>
              </a:rPr>
              <a:t>récidive</a:t>
            </a:r>
          </a:p>
          <a:p>
            <a:pPr marL="90488" indent="0">
              <a:lnSpc>
                <a:spcPts val="1300"/>
              </a:lnSpc>
              <a:spcAft>
                <a:spcPts val="0"/>
              </a:spcAft>
              <a:buClr>
                <a:srgbClr val="043882"/>
              </a:buClr>
              <a:buNone/>
              <a:tabLst>
                <a:tab pos="806450" algn="l"/>
              </a:tabLst>
            </a:pPr>
            <a:r>
              <a:rPr lang="fr-FR" sz="1000" dirty="0" smtClean="0">
                <a:solidFill>
                  <a:schemeClr val="tx1"/>
                </a:solidFill>
              </a:rPr>
              <a:t>TCM</a:t>
            </a:r>
            <a:r>
              <a:rPr lang="fr-FR" sz="1000" dirty="0">
                <a:solidFill>
                  <a:schemeClr val="tx1"/>
                </a:solidFill>
              </a:rPr>
              <a:t>	taux de contrôle de la </a:t>
            </a:r>
            <a:r>
              <a:rPr lang="fr-FR" sz="1000" dirty="0" smtClean="0">
                <a:solidFill>
                  <a:schemeClr val="tx1"/>
                </a:solidFill>
              </a:rPr>
              <a:t>maladie</a:t>
            </a:r>
          </a:p>
          <a:p>
            <a:pPr marL="90488" indent="0">
              <a:lnSpc>
                <a:spcPts val="1300"/>
              </a:lnSpc>
              <a:spcAft>
                <a:spcPts val="0"/>
              </a:spcAft>
              <a:buClr>
                <a:srgbClr val="043882"/>
              </a:buClr>
              <a:buNone/>
              <a:tabLst>
                <a:tab pos="806450" algn="l"/>
              </a:tabLst>
            </a:pPr>
            <a:r>
              <a:rPr lang="fr-FR" sz="1000" dirty="0" smtClean="0">
                <a:solidFill>
                  <a:schemeClr val="tx1"/>
                </a:solidFill>
              </a:rPr>
              <a:t>TNE	tumeur neuroendocrine</a:t>
            </a:r>
            <a:endParaRPr lang="fr-FR" sz="1000" dirty="0">
              <a:solidFill>
                <a:schemeClr val="tx1"/>
              </a:solidFill>
            </a:endParaRPr>
          </a:p>
          <a:p>
            <a:pPr marL="90488" indent="0">
              <a:lnSpc>
                <a:spcPts val="1300"/>
              </a:lnSpc>
              <a:spcAft>
                <a:spcPts val="0"/>
              </a:spcAft>
              <a:buClr>
                <a:srgbClr val="043882"/>
              </a:buClr>
              <a:buNone/>
              <a:tabLst>
                <a:tab pos="806450" algn="l"/>
              </a:tabLst>
            </a:pPr>
            <a:r>
              <a:rPr lang="fr-FR" sz="1000" dirty="0">
                <a:solidFill>
                  <a:schemeClr val="tx1"/>
                </a:solidFill>
              </a:rPr>
              <a:t>TRO	taux de réponse objective </a:t>
            </a:r>
          </a:p>
          <a:p>
            <a:pPr marL="90488" lvl="0" indent="0">
              <a:lnSpc>
                <a:spcPts val="1300"/>
              </a:lnSpc>
              <a:spcAft>
                <a:spcPts val="0"/>
              </a:spcAft>
              <a:buClr>
                <a:srgbClr val="043882"/>
              </a:buClr>
              <a:buNone/>
              <a:tabLst>
                <a:tab pos="806450" algn="l"/>
              </a:tabLst>
            </a:pPr>
            <a:r>
              <a:rPr lang="en-US" sz="1000" dirty="0">
                <a:solidFill>
                  <a:schemeClr val="tx1"/>
                </a:solidFill>
              </a:rPr>
              <a:t>UFT	</a:t>
            </a:r>
            <a:r>
              <a:rPr lang="en-US" sz="1000" dirty="0" err="1">
                <a:solidFill>
                  <a:schemeClr val="tx1"/>
                </a:solidFill>
              </a:rPr>
              <a:t>tegafur</a:t>
            </a:r>
            <a:r>
              <a:rPr lang="en-US" sz="1000" dirty="0">
                <a:solidFill>
                  <a:schemeClr val="tx1"/>
                </a:solidFill>
              </a:rPr>
              <a:t> + uracil</a:t>
            </a:r>
          </a:p>
          <a:p>
            <a:pPr marL="93663" indent="0">
              <a:lnSpc>
                <a:spcPts val="1300"/>
              </a:lnSpc>
              <a:spcAft>
                <a:spcPts val="0"/>
              </a:spcAft>
              <a:buClr>
                <a:srgbClr val="043882"/>
              </a:buClr>
              <a:buNone/>
              <a:tabLst>
                <a:tab pos="809625" algn="l"/>
              </a:tabLst>
            </a:pPr>
            <a:r>
              <a:rPr lang="fr-FR" sz="1000" dirty="0" smtClean="0">
                <a:solidFill>
                  <a:schemeClr val="tx1"/>
                </a:solidFill>
              </a:rPr>
              <a:t>VHB	virus hépatite B</a:t>
            </a:r>
          </a:p>
          <a:p>
            <a:pPr marL="93663" indent="0">
              <a:lnSpc>
                <a:spcPts val="1300"/>
              </a:lnSpc>
              <a:spcAft>
                <a:spcPts val="0"/>
              </a:spcAft>
              <a:buClr>
                <a:srgbClr val="043882"/>
              </a:buClr>
              <a:buNone/>
              <a:tabLst>
                <a:tab pos="809625" algn="l"/>
              </a:tabLst>
            </a:pPr>
            <a:r>
              <a:rPr lang="fr-FR" sz="1000" dirty="0" smtClean="0">
                <a:solidFill>
                  <a:schemeClr val="tx1"/>
                </a:solidFill>
              </a:rPr>
              <a:t>VHC	virus hépatite </a:t>
            </a:r>
            <a:r>
              <a:rPr lang="fr-FR" sz="1000" dirty="0" smtClean="0">
                <a:solidFill>
                  <a:schemeClr val="tx1"/>
                </a:solidFill>
              </a:rPr>
              <a:t>C</a:t>
            </a:r>
            <a:endParaRPr lang="fr-FR" sz="1000" dirty="0" smtClean="0">
              <a:solidFill>
                <a:schemeClr val="tx1"/>
              </a:solidFill>
            </a:endParaRPr>
          </a:p>
        </p:txBody>
      </p:sp>
    </p:spTree>
    <p:custDataLst>
      <p:tags r:id="rId1"/>
    </p:custDataLst>
    <p:extLst>
      <p:ext uri="{BB962C8B-B14F-4D97-AF65-F5344CB8AC3E}">
        <p14:creationId xmlns:p14="http://schemas.microsoft.com/office/powerpoint/2010/main" val="2729867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192: Inhibition des checkpoints immunitaires (ICI) en association à la radiothérapie stéréotaxique corporelle (RSC) chez les patients avec adénocarcinome pancréatique avancé – Brar G,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endParaRPr lang="fr-FR" dirty="0"/>
          </a:p>
        </p:txBody>
      </p:sp>
      <p:sp>
        <p:nvSpPr>
          <p:cNvPr id="5" name="Text Placeholder 4"/>
          <p:cNvSpPr>
            <a:spLocks noGrp="1"/>
          </p:cNvSpPr>
          <p:nvPr>
            <p:ph type="body" sz="quarter" idx="11"/>
          </p:nvPr>
        </p:nvSpPr>
        <p:spPr/>
        <p:txBody>
          <a:bodyPr/>
          <a:lstStyle/>
          <a:p>
            <a:r>
              <a:rPr lang="fr-FR" smtClean="0"/>
              <a:t>Brar G, et al, J Clin Oncol 2019;37(Suppl):Abstr 192</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691321157"/>
              </p:ext>
            </p:extLst>
          </p:nvPr>
        </p:nvGraphicFramePr>
        <p:xfrm>
          <a:off x="5465185" y="2116872"/>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en-US" sz="1400" noProof="0" dirty="0" err="1" smtClean="0">
                          <a:solidFill>
                            <a:schemeClr val="tx2"/>
                          </a:solidFill>
                          <a:latin typeface="+mn-lt"/>
                        </a:rPr>
                        <a:t>Cohorte</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SG, </a:t>
                      </a:r>
                      <a:r>
                        <a:rPr lang="en-US" sz="1400" noProof="0" dirty="0" err="1" smtClean="0">
                          <a:solidFill>
                            <a:schemeClr val="tx2"/>
                          </a:solidFill>
                          <a:latin typeface="+mn-lt"/>
                        </a:rPr>
                        <a:t>mois</a:t>
                      </a:r>
                      <a:r>
                        <a:rPr lang="en-US" sz="1400" baseline="0" noProof="0" dirty="0" smtClean="0">
                          <a:solidFill>
                            <a:schemeClr val="tx2"/>
                          </a:solidFill>
                          <a:latin typeface="+mn-lt"/>
                        </a:rPr>
                        <a:t> (IC95%)</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8 </a:t>
                      </a:r>
                      <a:r>
                        <a:rPr lang="en-US" sz="1400" noProof="0" dirty="0" err="1" smtClean="0">
                          <a:latin typeface="+mn-lt"/>
                        </a:rPr>
                        <a:t>Gy</a:t>
                      </a:r>
                      <a:r>
                        <a:rPr lang="en-US" sz="1400" baseline="0" noProof="0" dirty="0" smtClean="0">
                          <a:latin typeface="+mn-lt"/>
                        </a:rPr>
                        <a:t> x 1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3,4 (0,9 - 11,4)</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5 </a:t>
                      </a:r>
                      <a:r>
                        <a:rPr lang="en-US" sz="1400" noProof="0" dirty="0" err="1" smtClean="0">
                          <a:latin typeface="+mn-lt"/>
                        </a:rPr>
                        <a:t>Gy</a:t>
                      </a:r>
                      <a:r>
                        <a:rPr lang="en-US" sz="1400" noProof="0" dirty="0" smtClean="0">
                          <a:latin typeface="+mn-lt"/>
                        </a:rPr>
                        <a:t> x 5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9,1</a:t>
                      </a:r>
                      <a:r>
                        <a:rPr lang="en-US" sz="1400" baseline="0" noProof="0" dirty="0" smtClean="0">
                          <a:latin typeface="+mn-lt"/>
                        </a:rPr>
                        <a:t> (3,4 </a:t>
                      </a:r>
                      <a:r>
                        <a:rPr lang="en-US" sz="1400" baseline="0" noProof="0" dirty="0" smtClean="0">
                          <a:latin typeface="+mn-lt"/>
                        </a:rPr>
                        <a:t>- 18,7</a:t>
                      </a:r>
                      <a:r>
                        <a:rPr lang="en-US" sz="1400" baseline="0" noProof="0" dirty="0" smtClean="0">
                          <a:latin typeface="+mn-lt"/>
                        </a:rPr>
                        <a:t>)</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en-US" sz="1400" noProof="0" dirty="0" smtClean="0">
                          <a:latin typeface="+mn-lt"/>
                        </a:rPr>
                        <a:t>8 </a:t>
                      </a:r>
                      <a:r>
                        <a:rPr lang="en-US" sz="1400" noProof="0" dirty="0" err="1" smtClean="0">
                          <a:latin typeface="+mn-lt"/>
                        </a:rPr>
                        <a:t>Gy</a:t>
                      </a:r>
                      <a:r>
                        <a:rPr lang="en-US" sz="1400" noProof="0" dirty="0" smtClean="0">
                          <a:latin typeface="+mn-lt"/>
                        </a:rPr>
                        <a:t> x 1</a:t>
                      </a:r>
                      <a:r>
                        <a:rPr lang="en-US" sz="1400" baseline="0" noProof="0" dirty="0" smtClean="0">
                          <a:latin typeface="+mn-lt"/>
                        </a:rPr>
                        <a:t> </a:t>
                      </a:r>
                      <a:r>
                        <a:rPr lang="en-US" sz="1400" noProof="0" dirty="0" smtClean="0">
                          <a:latin typeface="+mn-lt"/>
                        </a:rPr>
                        <a:t>+ durvalumab + tremelimumab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3,0 (0,7 - 6,6)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 </a:t>
                      </a:r>
                      <a:r>
                        <a:rPr lang="en-US" sz="1400" noProof="0" dirty="0" err="1" smtClean="0">
                          <a:latin typeface="+mn-lt"/>
                        </a:rPr>
                        <a:t>Gy</a:t>
                      </a:r>
                      <a:r>
                        <a:rPr lang="en-US" sz="1400" noProof="0" dirty="0" smtClean="0">
                          <a:latin typeface="+mn-lt"/>
                        </a:rPr>
                        <a:t>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6,4 (1,5 -</a:t>
                      </a:r>
                      <a:r>
                        <a:rPr lang="en-US" sz="1400" baseline="0" noProof="0" dirty="0" smtClean="0">
                          <a:latin typeface="+mn-lt"/>
                        </a:rPr>
                        <a:t> 17,6)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2210354" y="2087002"/>
            <a:ext cx="3326552" cy="954107"/>
          </a:xfrm>
          <a:prstGeom prst="rect">
            <a:avLst/>
          </a:prstGeom>
          <a:noFill/>
        </p:spPr>
        <p:txBody>
          <a:bodyPr wrap="none" rtlCol="0">
            <a:spAutoFit/>
          </a:bodyPr>
          <a:lstStyle/>
          <a:p>
            <a:r>
              <a:rPr lang="fr-FR" sz="1400" dirty="0" smtClean="0">
                <a:solidFill>
                  <a:schemeClr val="accent3"/>
                </a:solidFill>
              </a:rPr>
              <a:t>8 Gy x 1 + durvalumab</a:t>
            </a:r>
          </a:p>
          <a:p>
            <a:r>
              <a:rPr lang="fr-FR" sz="1400" dirty="0" smtClean="0">
                <a:solidFill>
                  <a:schemeClr val="accent2">
                    <a:lumMod val="50000"/>
                  </a:schemeClr>
                </a:solidFill>
              </a:rPr>
              <a:t>5 Gy x 5 + durvalumab</a:t>
            </a:r>
          </a:p>
          <a:p>
            <a:r>
              <a:rPr lang="fr-FR" sz="1400" dirty="0" smtClean="0">
                <a:solidFill>
                  <a:schemeClr val="accent3">
                    <a:lumMod val="40000"/>
                    <a:lumOff val="60000"/>
                  </a:schemeClr>
                </a:solidFill>
              </a:rPr>
              <a:t>8 Gy x 1 + durvalumab + tremelimumab</a:t>
            </a:r>
          </a:p>
          <a:p>
            <a:r>
              <a:rPr lang="fr-FR" sz="1400" dirty="0" smtClean="0">
                <a:solidFill>
                  <a:schemeClr val="accent2"/>
                </a:solidFill>
              </a:rPr>
              <a:t>5 Gy x 5 + durvalumab + tremelimumab</a:t>
            </a:r>
            <a:endParaRPr lang="fr-FR" sz="1400" dirty="0">
              <a:solidFill>
                <a:schemeClr val="accent2"/>
              </a:solidFill>
            </a:endParaRPr>
          </a:p>
        </p:txBody>
      </p:sp>
      <p:cxnSp>
        <p:nvCxnSpPr>
          <p:cNvPr id="9" name="Straight Connector 8"/>
          <p:cNvCxnSpPr/>
          <p:nvPr/>
        </p:nvCxnSpPr>
        <p:spPr>
          <a:xfrm>
            <a:off x="1842234" y="2230126"/>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42233" y="2448540"/>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2232" y="2650120"/>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2231" y="2874185"/>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3708" y="2391517"/>
            <a:ext cx="4577186" cy="2928500"/>
            <a:chOff x="1859411" y="1936639"/>
            <a:chExt cx="5553378" cy="2961611"/>
          </a:xfrm>
        </p:grpSpPr>
        <p:sp>
          <p:nvSpPr>
            <p:cNvPr id="14" name="Line 3"/>
            <p:cNvSpPr>
              <a:spLocks noChangeShapeType="1"/>
            </p:cNvSpPr>
            <p:nvPr/>
          </p:nvSpPr>
          <p:spPr bwMode="auto">
            <a:xfrm>
              <a:off x="2686191" y="206951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0"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1" name="Line 12"/>
            <p:cNvSpPr>
              <a:spLocks noChangeShapeType="1"/>
            </p:cNvSpPr>
            <p:nvPr/>
          </p:nvSpPr>
          <p:spPr bwMode="auto">
            <a:xfrm flipV="1">
              <a:off x="4981260"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2" name="Line 13"/>
            <p:cNvSpPr>
              <a:spLocks noChangeShapeType="1"/>
            </p:cNvSpPr>
            <p:nvPr/>
          </p:nvSpPr>
          <p:spPr bwMode="auto">
            <a:xfrm flipV="1">
              <a:off x="3863416"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3" name="Line 14"/>
            <p:cNvSpPr>
              <a:spLocks noChangeShapeType="1"/>
            </p:cNvSpPr>
            <p:nvPr/>
          </p:nvSpPr>
          <p:spPr bwMode="auto">
            <a:xfrm flipV="1">
              <a:off x="6084022"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4" name="Line 16"/>
            <p:cNvSpPr>
              <a:spLocks noChangeShapeType="1"/>
            </p:cNvSpPr>
            <p:nvPr/>
          </p:nvSpPr>
          <p:spPr bwMode="auto">
            <a:xfrm flipV="1">
              <a:off x="7160665"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6" name="TextBox 25"/>
            <p:cNvSpPr txBox="1"/>
            <p:nvPr/>
          </p:nvSpPr>
          <p:spPr>
            <a:xfrm rot="16200000">
              <a:off x="1226079" y="3017853"/>
              <a:ext cx="1640082" cy="373418"/>
            </a:xfrm>
            <a:prstGeom prst="rect">
              <a:avLst/>
            </a:prstGeom>
            <a:noFill/>
          </p:spPr>
          <p:txBody>
            <a:bodyPr wrap="none" rtlCol="0">
              <a:spAutoFit/>
            </a:bodyPr>
            <a:lstStyle/>
            <a:p>
              <a:pPr algn="ctr" fontAlgn="base">
                <a:spcBef>
                  <a:spcPct val="0"/>
                </a:spcBef>
                <a:spcAft>
                  <a:spcPct val="0"/>
                </a:spcAft>
              </a:pPr>
              <a:r>
                <a:rPr lang="fr-FR" sz="1400" dirty="0" smtClean="0"/>
                <a:t>Survie globale, %</a:t>
              </a:r>
              <a:endParaRPr lang="fr-FR" sz="1400" dirty="0"/>
            </a:p>
          </p:txBody>
        </p:sp>
        <p:sp>
          <p:nvSpPr>
            <p:cNvPr id="27" name="TextBox 26"/>
            <p:cNvSpPr txBox="1"/>
            <p:nvPr/>
          </p:nvSpPr>
          <p:spPr>
            <a:xfrm>
              <a:off x="2100805" y="1936639"/>
              <a:ext cx="585797" cy="311257"/>
            </a:xfrm>
            <a:prstGeom prst="rect">
              <a:avLst/>
            </a:prstGeom>
            <a:noFill/>
          </p:spPr>
          <p:txBody>
            <a:bodyPr wrap="none" rtlCol="0">
              <a:spAutoFit/>
            </a:bodyPr>
            <a:lstStyle/>
            <a:p>
              <a:pPr algn="r" fontAlgn="base">
                <a:spcBef>
                  <a:spcPct val="0"/>
                </a:spcBef>
                <a:spcAft>
                  <a:spcPct val="0"/>
                </a:spcAft>
              </a:pPr>
              <a:r>
                <a:rPr lang="fr-FR" sz="1400" smtClean="0"/>
                <a:t>100</a:t>
              </a:r>
              <a:endParaRPr lang="fr-FR" sz="1400"/>
            </a:p>
          </p:txBody>
        </p:sp>
        <p:sp>
          <p:nvSpPr>
            <p:cNvPr id="28" name="TextBox 27"/>
            <p:cNvSpPr txBox="1"/>
            <p:nvPr/>
          </p:nvSpPr>
          <p:spPr>
            <a:xfrm>
              <a:off x="2245241" y="2493987"/>
              <a:ext cx="465215" cy="311257"/>
            </a:xfrm>
            <a:prstGeom prst="rect">
              <a:avLst/>
            </a:prstGeom>
            <a:noFill/>
          </p:spPr>
          <p:txBody>
            <a:bodyPr wrap="none" rtlCol="0">
              <a:spAutoFit/>
            </a:bodyPr>
            <a:lstStyle/>
            <a:p>
              <a:pPr algn="r" fontAlgn="base">
                <a:spcBef>
                  <a:spcPct val="0"/>
                </a:spcBef>
                <a:spcAft>
                  <a:spcPct val="0"/>
                </a:spcAft>
              </a:pPr>
              <a:r>
                <a:rPr lang="fr-FR" sz="1400" smtClean="0"/>
                <a:t>75</a:t>
              </a:r>
              <a:endParaRPr lang="fr-FR" sz="1400"/>
            </a:p>
          </p:txBody>
        </p:sp>
        <p:sp>
          <p:nvSpPr>
            <p:cNvPr id="29" name="TextBox 28"/>
            <p:cNvSpPr txBox="1"/>
            <p:nvPr/>
          </p:nvSpPr>
          <p:spPr>
            <a:xfrm>
              <a:off x="2245241" y="3060558"/>
              <a:ext cx="465215" cy="311257"/>
            </a:xfrm>
            <a:prstGeom prst="rect">
              <a:avLst/>
            </a:prstGeom>
            <a:noFill/>
          </p:spPr>
          <p:txBody>
            <a:bodyPr wrap="none" rtlCol="0">
              <a:spAutoFit/>
            </a:bodyPr>
            <a:lstStyle/>
            <a:p>
              <a:pPr algn="r" fontAlgn="base">
                <a:spcBef>
                  <a:spcPct val="0"/>
                </a:spcBef>
                <a:spcAft>
                  <a:spcPct val="0"/>
                </a:spcAft>
              </a:pPr>
              <a:r>
                <a:rPr lang="fr-FR" sz="1400" smtClean="0"/>
                <a:t>50</a:t>
              </a:r>
              <a:endParaRPr lang="fr-FR" sz="1400"/>
            </a:p>
          </p:txBody>
        </p:sp>
        <p:sp>
          <p:nvSpPr>
            <p:cNvPr id="30" name="TextBox 29"/>
            <p:cNvSpPr txBox="1"/>
            <p:nvPr/>
          </p:nvSpPr>
          <p:spPr>
            <a:xfrm>
              <a:off x="2245241" y="3627129"/>
              <a:ext cx="465215" cy="311257"/>
            </a:xfrm>
            <a:prstGeom prst="rect">
              <a:avLst/>
            </a:prstGeom>
            <a:noFill/>
          </p:spPr>
          <p:txBody>
            <a:bodyPr wrap="none" rtlCol="0">
              <a:spAutoFit/>
            </a:bodyPr>
            <a:lstStyle/>
            <a:p>
              <a:pPr algn="r" fontAlgn="base">
                <a:spcBef>
                  <a:spcPct val="0"/>
                </a:spcBef>
                <a:spcAft>
                  <a:spcPct val="0"/>
                </a:spcAft>
              </a:pPr>
              <a:r>
                <a:rPr lang="fr-FR" sz="1400" smtClean="0"/>
                <a:t>25</a:t>
              </a:r>
              <a:endParaRPr lang="fr-FR" sz="1400"/>
            </a:p>
          </p:txBody>
        </p:sp>
        <p:sp>
          <p:nvSpPr>
            <p:cNvPr id="31" name="TextBox 30"/>
            <p:cNvSpPr txBox="1"/>
            <p:nvPr/>
          </p:nvSpPr>
          <p:spPr>
            <a:xfrm>
              <a:off x="2365824" y="4193700"/>
              <a:ext cx="344633" cy="311257"/>
            </a:xfrm>
            <a:prstGeom prst="rect">
              <a:avLst/>
            </a:prstGeom>
            <a:noFill/>
          </p:spPr>
          <p:txBody>
            <a:bodyPr wrap="none" rtlCol="0">
              <a:spAutoFit/>
            </a:bodyPr>
            <a:lstStyle/>
            <a:p>
              <a:pPr algn="r" fontAlgn="base">
                <a:spcBef>
                  <a:spcPct val="0"/>
                </a:spcBef>
                <a:spcAft>
                  <a:spcPct val="0"/>
                </a:spcAft>
              </a:pPr>
              <a:r>
                <a:rPr lang="fr-FR" sz="1400" smtClean="0"/>
                <a:t>0</a:t>
              </a:r>
              <a:endParaRPr lang="fr-FR" sz="1400"/>
            </a:p>
          </p:txBody>
        </p:sp>
        <p:sp>
          <p:nvSpPr>
            <p:cNvPr id="32" name="TextBox 31"/>
            <p:cNvSpPr txBox="1"/>
            <p:nvPr/>
          </p:nvSpPr>
          <p:spPr>
            <a:xfrm>
              <a:off x="2576617" y="4387536"/>
              <a:ext cx="344634" cy="311257"/>
            </a:xfrm>
            <a:prstGeom prst="rect">
              <a:avLst/>
            </a:prstGeom>
            <a:noFill/>
          </p:spPr>
          <p:txBody>
            <a:bodyPr wrap="none" rtlCol="0">
              <a:spAutoFit/>
            </a:bodyPr>
            <a:lstStyle/>
            <a:p>
              <a:pPr algn="ctr" fontAlgn="base">
                <a:spcBef>
                  <a:spcPct val="0"/>
                </a:spcBef>
                <a:spcAft>
                  <a:spcPct val="0"/>
                </a:spcAft>
              </a:pPr>
              <a:r>
                <a:rPr lang="fr-FR" sz="1400" smtClean="0"/>
                <a:t>0</a:t>
              </a:r>
              <a:endParaRPr lang="fr-FR" sz="1400"/>
            </a:p>
          </p:txBody>
        </p:sp>
        <p:sp>
          <p:nvSpPr>
            <p:cNvPr id="33" name="TextBox 32"/>
            <p:cNvSpPr txBox="1"/>
            <p:nvPr/>
          </p:nvSpPr>
          <p:spPr>
            <a:xfrm>
              <a:off x="3695248" y="4387536"/>
              <a:ext cx="344633" cy="311257"/>
            </a:xfrm>
            <a:prstGeom prst="rect">
              <a:avLst/>
            </a:prstGeom>
            <a:noFill/>
          </p:spPr>
          <p:txBody>
            <a:bodyPr wrap="none" rtlCol="0">
              <a:spAutoFit/>
            </a:bodyPr>
            <a:lstStyle/>
            <a:p>
              <a:pPr algn="ctr" fontAlgn="base">
                <a:spcBef>
                  <a:spcPct val="0"/>
                </a:spcBef>
                <a:spcAft>
                  <a:spcPct val="0"/>
                </a:spcAft>
              </a:pPr>
              <a:r>
                <a:rPr lang="fr-FR" sz="1400" smtClean="0"/>
                <a:t>5</a:t>
              </a:r>
              <a:endParaRPr lang="fr-FR" sz="1400"/>
            </a:p>
          </p:txBody>
        </p:sp>
        <p:sp>
          <p:nvSpPr>
            <p:cNvPr id="34" name="TextBox 33"/>
            <p:cNvSpPr txBox="1"/>
            <p:nvPr/>
          </p:nvSpPr>
          <p:spPr>
            <a:xfrm>
              <a:off x="4747060" y="4387536"/>
              <a:ext cx="465215" cy="311257"/>
            </a:xfrm>
            <a:prstGeom prst="rect">
              <a:avLst/>
            </a:prstGeom>
            <a:noFill/>
          </p:spPr>
          <p:txBody>
            <a:bodyPr wrap="none" rtlCol="0">
              <a:spAutoFit/>
            </a:bodyPr>
            <a:lstStyle/>
            <a:p>
              <a:pPr algn="ctr" fontAlgn="base">
                <a:spcBef>
                  <a:spcPct val="0"/>
                </a:spcBef>
                <a:spcAft>
                  <a:spcPct val="0"/>
                </a:spcAft>
              </a:pPr>
              <a:r>
                <a:rPr lang="fr-FR" sz="1400" smtClean="0"/>
                <a:t>10</a:t>
              </a:r>
              <a:endParaRPr lang="fr-FR" sz="1400"/>
            </a:p>
          </p:txBody>
        </p:sp>
        <p:sp>
          <p:nvSpPr>
            <p:cNvPr id="35" name="TextBox 34"/>
            <p:cNvSpPr txBox="1"/>
            <p:nvPr/>
          </p:nvSpPr>
          <p:spPr>
            <a:xfrm>
              <a:off x="5857632" y="4387536"/>
              <a:ext cx="465215" cy="311257"/>
            </a:xfrm>
            <a:prstGeom prst="rect">
              <a:avLst/>
            </a:prstGeom>
            <a:noFill/>
          </p:spPr>
          <p:txBody>
            <a:bodyPr wrap="none" rtlCol="0">
              <a:spAutoFit/>
            </a:bodyPr>
            <a:lstStyle/>
            <a:p>
              <a:pPr algn="ctr" fontAlgn="base">
                <a:spcBef>
                  <a:spcPct val="0"/>
                </a:spcBef>
                <a:spcAft>
                  <a:spcPct val="0"/>
                </a:spcAft>
              </a:pPr>
              <a:r>
                <a:rPr lang="fr-FR" sz="1400" smtClean="0"/>
                <a:t>15</a:t>
              </a:r>
              <a:endParaRPr lang="fr-FR" sz="1400"/>
            </a:p>
          </p:txBody>
        </p:sp>
        <p:sp>
          <p:nvSpPr>
            <p:cNvPr id="36" name="TextBox 35"/>
            <p:cNvSpPr txBox="1"/>
            <p:nvPr/>
          </p:nvSpPr>
          <p:spPr>
            <a:xfrm>
              <a:off x="6947574" y="4387536"/>
              <a:ext cx="465215" cy="311257"/>
            </a:xfrm>
            <a:prstGeom prst="rect">
              <a:avLst/>
            </a:prstGeom>
            <a:noFill/>
          </p:spPr>
          <p:txBody>
            <a:bodyPr wrap="none" rtlCol="0">
              <a:spAutoFit/>
            </a:bodyPr>
            <a:lstStyle/>
            <a:p>
              <a:pPr algn="ctr" fontAlgn="base">
                <a:spcBef>
                  <a:spcPct val="0"/>
                </a:spcBef>
                <a:spcAft>
                  <a:spcPct val="0"/>
                </a:spcAft>
              </a:pPr>
              <a:r>
                <a:rPr lang="fr-FR" sz="1400" smtClean="0"/>
                <a:t>20</a:t>
              </a:r>
              <a:endParaRPr lang="fr-FR" sz="1400"/>
            </a:p>
          </p:txBody>
        </p:sp>
        <p:sp>
          <p:nvSpPr>
            <p:cNvPr id="37" name="TextBox 36"/>
            <p:cNvSpPr txBox="1"/>
            <p:nvPr/>
          </p:nvSpPr>
          <p:spPr>
            <a:xfrm>
              <a:off x="4650528" y="4586993"/>
              <a:ext cx="683954" cy="31125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grpSp>
      <p:grpSp>
        <p:nvGrpSpPr>
          <p:cNvPr id="38" name="Group 2"/>
          <p:cNvGrpSpPr>
            <a:grpSpLocks/>
          </p:cNvGrpSpPr>
          <p:nvPr/>
        </p:nvGrpSpPr>
        <p:grpSpPr bwMode="auto">
          <a:xfrm>
            <a:off x="882360" y="2529765"/>
            <a:ext cx="1231816" cy="2093578"/>
            <a:chOff x="2600" y="1669"/>
            <a:chExt cx="558" cy="978"/>
          </a:xfrm>
        </p:grpSpPr>
        <p:sp>
          <p:nvSpPr>
            <p:cNvPr id="39" name="Line 3"/>
            <p:cNvSpPr>
              <a:spLocks noChangeShapeType="1"/>
            </p:cNvSpPr>
            <p:nvPr/>
          </p:nvSpPr>
          <p:spPr bwMode="auto">
            <a:xfrm>
              <a:off x="3152" y="261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 name="Line 4"/>
            <p:cNvSpPr>
              <a:spLocks noChangeShapeType="1"/>
            </p:cNvSpPr>
            <p:nvPr/>
          </p:nvSpPr>
          <p:spPr bwMode="auto">
            <a:xfrm>
              <a:off x="2708"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 name="Line 5"/>
            <p:cNvSpPr>
              <a:spLocks noChangeShapeType="1"/>
            </p:cNvSpPr>
            <p:nvPr/>
          </p:nvSpPr>
          <p:spPr bwMode="auto">
            <a:xfrm>
              <a:off x="2720"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 name="Freeform 6"/>
            <p:cNvSpPr>
              <a:spLocks/>
            </p:cNvSpPr>
            <p:nvPr/>
          </p:nvSpPr>
          <p:spPr bwMode="auto">
            <a:xfrm>
              <a:off x="2600" y="1669"/>
              <a:ext cx="558" cy="960"/>
            </a:xfrm>
            <a:custGeom>
              <a:avLst/>
              <a:gdLst>
                <a:gd name="T0" fmla="*/ 93 w 93"/>
                <a:gd name="T1" fmla="*/ 160 h 160"/>
                <a:gd name="T2" fmla="*/ 80 w 93"/>
                <a:gd name="T3" fmla="*/ 160 h 160"/>
                <a:gd name="T4" fmla="*/ 80 w 93"/>
                <a:gd name="T5" fmla="*/ 145 h 160"/>
                <a:gd name="T6" fmla="*/ 72 w 93"/>
                <a:gd name="T7" fmla="*/ 145 h 160"/>
                <a:gd name="T8" fmla="*/ 72 w 93"/>
                <a:gd name="T9" fmla="*/ 129 h 160"/>
                <a:gd name="T10" fmla="*/ 61 w 93"/>
                <a:gd name="T11" fmla="*/ 129 h 160"/>
                <a:gd name="T12" fmla="*/ 61 w 93"/>
                <a:gd name="T13" fmla="*/ 99 h 160"/>
                <a:gd name="T14" fmla="*/ 41 w 93"/>
                <a:gd name="T15" fmla="*/ 99 h 160"/>
                <a:gd name="T16" fmla="*/ 41 w 93"/>
                <a:gd name="T17" fmla="*/ 84 h 160"/>
                <a:gd name="T18" fmla="*/ 25 w 93"/>
                <a:gd name="T19" fmla="*/ 84 h 160"/>
                <a:gd name="T20" fmla="*/ 25 w 93"/>
                <a:gd name="T21" fmla="*/ 67 h 160"/>
                <a:gd name="T22" fmla="*/ 23 w 93"/>
                <a:gd name="T23" fmla="*/ 67 h 160"/>
                <a:gd name="T24" fmla="*/ 23 w 93"/>
                <a:gd name="T25" fmla="*/ 55 h 160"/>
                <a:gd name="T26" fmla="*/ 17 w 93"/>
                <a:gd name="T27" fmla="*/ 55 h 160"/>
                <a:gd name="T28" fmla="*/ 17 w 93"/>
                <a:gd name="T29" fmla="*/ 43 h 160"/>
                <a:gd name="T30" fmla="*/ 13 w 93"/>
                <a:gd name="T31" fmla="*/ 43 h 160"/>
                <a:gd name="T32" fmla="*/ 13 w 93"/>
                <a:gd name="T33" fmla="*/ 33 h 160"/>
                <a:gd name="T34" fmla="*/ 9 w 93"/>
                <a:gd name="T35" fmla="*/ 33 h 160"/>
                <a:gd name="T36" fmla="*/ 9 w 93"/>
                <a:gd name="T37" fmla="*/ 22 h 160"/>
                <a:gd name="T38" fmla="*/ 7 w 93"/>
                <a:gd name="T39" fmla="*/ 22 h 160"/>
                <a:gd name="T40" fmla="*/ 7 w 93"/>
                <a:gd name="T41" fmla="*/ 11 h 160"/>
                <a:gd name="T42" fmla="*/ 4 w 93"/>
                <a:gd name="T43" fmla="*/ 11 h 160"/>
                <a:gd name="T44" fmla="*/ 4 w 93"/>
                <a:gd name="T45" fmla="*/ 0 h 160"/>
                <a:gd name="T46" fmla="*/ 0 w 93"/>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60">
                  <a:moveTo>
                    <a:pt x="93" y="160"/>
                  </a:moveTo>
                  <a:lnTo>
                    <a:pt x="80" y="160"/>
                  </a:lnTo>
                  <a:lnTo>
                    <a:pt x="80" y="145"/>
                  </a:lnTo>
                  <a:lnTo>
                    <a:pt x="72" y="145"/>
                  </a:lnTo>
                  <a:lnTo>
                    <a:pt x="72" y="129"/>
                  </a:lnTo>
                  <a:lnTo>
                    <a:pt x="61" y="129"/>
                  </a:lnTo>
                  <a:lnTo>
                    <a:pt x="61" y="99"/>
                  </a:lnTo>
                  <a:lnTo>
                    <a:pt x="41" y="99"/>
                  </a:lnTo>
                  <a:lnTo>
                    <a:pt x="41" y="84"/>
                  </a:lnTo>
                  <a:lnTo>
                    <a:pt x="25" y="84"/>
                  </a:lnTo>
                  <a:lnTo>
                    <a:pt x="25" y="67"/>
                  </a:lnTo>
                  <a:lnTo>
                    <a:pt x="23" y="67"/>
                  </a:lnTo>
                  <a:lnTo>
                    <a:pt x="23" y="55"/>
                  </a:lnTo>
                  <a:lnTo>
                    <a:pt x="17" y="55"/>
                  </a:lnTo>
                  <a:lnTo>
                    <a:pt x="17" y="43"/>
                  </a:lnTo>
                  <a:lnTo>
                    <a:pt x="13" y="43"/>
                  </a:lnTo>
                  <a:lnTo>
                    <a:pt x="13" y="33"/>
                  </a:lnTo>
                  <a:lnTo>
                    <a:pt x="9" y="33"/>
                  </a:lnTo>
                  <a:lnTo>
                    <a:pt x="9" y="22"/>
                  </a:lnTo>
                  <a:lnTo>
                    <a:pt x="7" y="22"/>
                  </a:lnTo>
                  <a:lnTo>
                    <a:pt x="7" y="11"/>
                  </a:lnTo>
                  <a:lnTo>
                    <a:pt x="4" y="11"/>
                  </a:lnTo>
                  <a:lnTo>
                    <a:pt x="4"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43" name="Freeform 7"/>
          <p:cNvSpPr>
            <a:spLocks/>
          </p:cNvSpPr>
          <p:nvPr/>
        </p:nvSpPr>
        <p:spPr bwMode="auto">
          <a:xfrm>
            <a:off x="882360" y="2529764"/>
            <a:ext cx="2102401" cy="2224903"/>
          </a:xfrm>
          <a:custGeom>
            <a:avLst/>
            <a:gdLst>
              <a:gd name="T0" fmla="*/ 163 w 163"/>
              <a:gd name="T1" fmla="*/ 174 h 174"/>
              <a:gd name="T2" fmla="*/ 163 w 163"/>
              <a:gd name="T3" fmla="*/ 159 h 174"/>
              <a:gd name="T4" fmla="*/ 136 w 163"/>
              <a:gd name="T5" fmla="*/ 159 h 174"/>
              <a:gd name="T6" fmla="*/ 136 w 163"/>
              <a:gd name="T7" fmla="*/ 144 h 174"/>
              <a:gd name="T8" fmla="*/ 95 w 163"/>
              <a:gd name="T9" fmla="*/ 144 h 174"/>
              <a:gd name="T10" fmla="*/ 95 w 163"/>
              <a:gd name="T11" fmla="*/ 128 h 174"/>
              <a:gd name="T12" fmla="*/ 69 w 163"/>
              <a:gd name="T13" fmla="*/ 128 h 174"/>
              <a:gd name="T14" fmla="*/ 69 w 163"/>
              <a:gd name="T15" fmla="*/ 113 h 174"/>
              <a:gd name="T16" fmla="*/ 53 w 163"/>
              <a:gd name="T17" fmla="*/ 113 h 174"/>
              <a:gd name="T18" fmla="*/ 53 w 163"/>
              <a:gd name="T19" fmla="*/ 100 h 174"/>
              <a:gd name="T20" fmla="*/ 48 w 163"/>
              <a:gd name="T21" fmla="*/ 100 h 174"/>
              <a:gd name="T22" fmla="*/ 48 w 163"/>
              <a:gd name="T23" fmla="*/ 88 h 174"/>
              <a:gd name="T24" fmla="*/ 46 w 163"/>
              <a:gd name="T25" fmla="*/ 88 h 174"/>
              <a:gd name="T26" fmla="*/ 46 w 163"/>
              <a:gd name="T27" fmla="*/ 74 h 174"/>
              <a:gd name="T28" fmla="*/ 34 w 163"/>
              <a:gd name="T29" fmla="*/ 74 h 174"/>
              <a:gd name="T30" fmla="*/ 34 w 163"/>
              <a:gd name="T31" fmla="*/ 63 h 174"/>
              <a:gd name="T32" fmla="*/ 29 w 163"/>
              <a:gd name="T33" fmla="*/ 63 h 174"/>
              <a:gd name="T34" fmla="*/ 29 w 163"/>
              <a:gd name="T35" fmla="*/ 50 h 174"/>
              <a:gd name="T36" fmla="*/ 24 w 163"/>
              <a:gd name="T37" fmla="*/ 50 h 174"/>
              <a:gd name="T38" fmla="*/ 24 w 163"/>
              <a:gd name="T39" fmla="*/ 38 h 174"/>
              <a:gd name="T40" fmla="*/ 16 w 163"/>
              <a:gd name="T41" fmla="*/ 38 h 174"/>
              <a:gd name="T42" fmla="*/ 16 w 163"/>
              <a:gd name="T43" fmla="*/ 25 h 174"/>
              <a:gd name="T44" fmla="*/ 12 w 163"/>
              <a:gd name="T45" fmla="*/ 25 h 174"/>
              <a:gd name="T46" fmla="*/ 12 w 163"/>
              <a:gd name="T47" fmla="*/ 0 h 174"/>
              <a:gd name="T48" fmla="*/ 0 w 163"/>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4">
                <a:moveTo>
                  <a:pt x="163" y="174"/>
                </a:moveTo>
                <a:lnTo>
                  <a:pt x="163" y="159"/>
                </a:lnTo>
                <a:lnTo>
                  <a:pt x="136" y="159"/>
                </a:lnTo>
                <a:lnTo>
                  <a:pt x="136" y="144"/>
                </a:lnTo>
                <a:lnTo>
                  <a:pt x="95" y="144"/>
                </a:lnTo>
                <a:lnTo>
                  <a:pt x="95" y="128"/>
                </a:lnTo>
                <a:lnTo>
                  <a:pt x="69" y="128"/>
                </a:lnTo>
                <a:lnTo>
                  <a:pt x="69" y="113"/>
                </a:lnTo>
                <a:lnTo>
                  <a:pt x="53" y="113"/>
                </a:lnTo>
                <a:lnTo>
                  <a:pt x="53" y="100"/>
                </a:lnTo>
                <a:lnTo>
                  <a:pt x="48" y="100"/>
                </a:lnTo>
                <a:lnTo>
                  <a:pt x="48" y="88"/>
                </a:lnTo>
                <a:lnTo>
                  <a:pt x="46" y="88"/>
                </a:lnTo>
                <a:lnTo>
                  <a:pt x="46" y="74"/>
                </a:lnTo>
                <a:lnTo>
                  <a:pt x="34" y="74"/>
                </a:lnTo>
                <a:lnTo>
                  <a:pt x="34" y="63"/>
                </a:lnTo>
                <a:lnTo>
                  <a:pt x="29" y="63"/>
                </a:lnTo>
                <a:lnTo>
                  <a:pt x="29" y="50"/>
                </a:lnTo>
                <a:lnTo>
                  <a:pt x="24" y="50"/>
                </a:lnTo>
                <a:lnTo>
                  <a:pt x="24" y="38"/>
                </a:lnTo>
                <a:lnTo>
                  <a:pt x="16" y="38"/>
                </a:lnTo>
                <a:lnTo>
                  <a:pt x="16" y="25"/>
                </a:lnTo>
                <a:lnTo>
                  <a:pt x="12" y="25"/>
                </a:lnTo>
                <a:lnTo>
                  <a:pt x="12"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 name="Freeform 8"/>
          <p:cNvSpPr>
            <a:spLocks/>
          </p:cNvSpPr>
          <p:nvPr/>
        </p:nvSpPr>
        <p:spPr bwMode="auto">
          <a:xfrm>
            <a:off x="882360" y="2529765"/>
            <a:ext cx="3455096" cy="2224902"/>
          </a:xfrm>
          <a:custGeom>
            <a:avLst/>
            <a:gdLst>
              <a:gd name="T0" fmla="*/ 269 w 269"/>
              <a:gd name="T1" fmla="*/ 175 h 175"/>
              <a:gd name="T2" fmla="*/ 269 w 269"/>
              <a:gd name="T3" fmla="*/ 151 h 175"/>
              <a:gd name="T4" fmla="*/ 161 w 269"/>
              <a:gd name="T5" fmla="*/ 151 h 175"/>
              <a:gd name="T6" fmla="*/ 161 w 269"/>
              <a:gd name="T7" fmla="*/ 125 h 175"/>
              <a:gd name="T8" fmla="*/ 146 w 269"/>
              <a:gd name="T9" fmla="*/ 125 h 175"/>
              <a:gd name="T10" fmla="*/ 146 w 269"/>
              <a:gd name="T11" fmla="*/ 101 h 175"/>
              <a:gd name="T12" fmla="*/ 129 w 269"/>
              <a:gd name="T13" fmla="*/ 101 h 175"/>
              <a:gd name="T14" fmla="*/ 129 w 269"/>
              <a:gd name="T15" fmla="*/ 75 h 175"/>
              <a:gd name="T16" fmla="*/ 66 w 269"/>
              <a:gd name="T17" fmla="*/ 75 h 175"/>
              <a:gd name="T18" fmla="*/ 66 w 269"/>
              <a:gd name="T19" fmla="*/ 50 h 175"/>
              <a:gd name="T20" fmla="*/ 64 w 269"/>
              <a:gd name="T21" fmla="*/ 50 h 175"/>
              <a:gd name="T22" fmla="*/ 64 w 269"/>
              <a:gd name="T23" fmla="*/ 25 h 175"/>
              <a:gd name="T24" fmla="*/ 60 w 269"/>
              <a:gd name="T25" fmla="*/ 25 h 175"/>
              <a:gd name="T26" fmla="*/ 60 w 269"/>
              <a:gd name="T27" fmla="*/ 0 h 175"/>
              <a:gd name="T28" fmla="*/ 0 w 269"/>
              <a:gd name="T29" fmla="*/ 0 h 175"/>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10000" y="10000"/>
                </a:moveTo>
                <a:lnTo>
                  <a:pt x="10000" y="8629"/>
                </a:lnTo>
                <a:lnTo>
                  <a:pt x="5985" y="8629"/>
                </a:lnTo>
                <a:lnTo>
                  <a:pt x="5985" y="7143"/>
                </a:lnTo>
                <a:lnTo>
                  <a:pt x="5428" y="7143"/>
                </a:lnTo>
                <a:lnTo>
                  <a:pt x="5428" y="5771"/>
                </a:lnTo>
                <a:lnTo>
                  <a:pt x="4796" y="5771"/>
                </a:lnTo>
                <a:lnTo>
                  <a:pt x="4796" y="4286"/>
                </a:lnTo>
                <a:lnTo>
                  <a:pt x="2454" y="4286"/>
                </a:lnTo>
                <a:lnTo>
                  <a:pt x="2454" y="2857"/>
                </a:lnTo>
                <a:lnTo>
                  <a:pt x="2379" y="2857"/>
                </a:lnTo>
                <a:lnTo>
                  <a:pt x="2379" y="1429"/>
                </a:lnTo>
                <a:lnTo>
                  <a:pt x="2230" y="1429"/>
                </a:lnTo>
                <a:lnTo>
                  <a:pt x="2230"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45" name="Group 9"/>
          <p:cNvGrpSpPr>
            <a:grpSpLocks/>
          </p:cNvGrpSpPr>
          <p:nvPr/>
        </p:nvGrpSpPr>
        <p:grpSpPr bwMode="auto">
          <a:xfrm>
            <a:off x="882360" y="2529765"/>
            <a:ext cx="2628000" cy="1728000"/>
            <a:chOff x="2267" y="1753"/>
            <a:chExt cx="1224" cy="810"/>
          </a:xfrm>
        </p:grpSpPr>
        <p:sp>
          <p:nvSpPr>
            <p:cNvPr id="46" name="Line 10"/>
            <p:cNvSpPr>
              <a:spLocks noChangeShapeType="1"/>
            </p:cNvSpPr>
            <p:nvPr/>
          </p:nvSpPr>
          <p:spPr bwMode="auto">
            <a:xfrm>
              <a:off x="3488" y="252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 name="Freeform 11"/>
            <p:cNvSpPr>
              <a:spLocks/>
            </p:cNvSpPr>
            <p:nvPr/>
          </p:nvSpPr>
          <p:spPr bwMode="auto">
            <a:xfrm>
              <a:off x="2267" y="1753"/>
              <a:ext cx="1224" cy="786"/>
            </a:xfrm>
            <a:custGeom>
              <a:avLst/>
              <a:gdLst>
                <a:gd name="T0" fmla="*/ 204 w 204"/>
                <a:gd name="T1" fmla="*/ 131 h 131"/>
                <a:gd name="T2" fmla="*/ 137 w 204"/>
                <a:gd name="T3" fmla="*/ 131 h 131"/>
                <a:gd name="T4" fmla="*/ 137 w 204"/>
                <a:gd name="T5" fmla="*/ 109 h 131"/>
                <a:gd name="T6" fmla="*/ 91 w 204"/>
                <a:gd name="T7" fmla="*/ 109 h 131"/>
                <a:gd name="T8" fmla="*/ 91 w 204"/>
                <a:gd name="T9" fmla="*/ 88 h 131"/>
                <a:gd name="T10" fmla="*/ 58 w 204"/>
                <a:gd name="T11" fmla="*/ 88 h 131"/>
                <a:gd name="T12" fmla="*/ 58 w 204"/>
                <a:gd name="T13" fmla="*/ 65 h 131"/>
                <a:gd name="T14" fmla="*/ 41 w 204"/>
                <a:gd name="T15" fmla="*/ 65 h 131"/>
                <a:gd name="T16" fmla="*/ 41 w 204"/>
                <a:gd name="T17" fmla="*/ 43 h 131"/>
                <a:gd name="T18" fmla="*/ 33 w 204"/>
                <a:gd name="T19" fmla="*/ 43 h 131"/>
                <a:gd name="T20" fmla="*/ 33 w 204"/>
                <a:gd name="T21" fmla="*/ 22 h 131"/>
                <a:gd name="T22" fmla="*/ 22 w 204"/>
                <a:gd name="T23" fmla="*/ 22 h 131"/>
                <a:gd name="T24" fmla="*/ 22 w 204"/>
                <a:gd name="T25" fmla="*/ 0 h 131"/>
                <a:gd name="T26" fmla="*/ 0 w 204"/>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1">
                  <a:moveTo>
                    <a:pt x="204" y="131"/>
                  </a:moveTo>
                  <a:lnTo>
                    <a:pt x="137" y="131"/>
                  </a:lnTo>
                  <a:lnTo>
                    <a:pt x="137" y="109"/>
                  </a:lnTo>
                  <a:lnTo>
                    <a:pt x="91" y="109"/>
                  </a:lnTo>
                  <a:lnTo>
                    <a:pt x="91" y="88"/>
                  </a:lnTo>
                  <a:lnTo>
                    <a:pt x="58" y="88"/>
                  </a:lnTo>
                  <a:lnTo>
                    <a:pt x="58" y="65"/>
                  </a:lnTo>
                  <a:lnTo>
                    <a:pt x="41" y="65"/>
                  </a:lnTo>
                  <a:lnTo>
                    <a:pt x="41" y="43"/>
                  </a:lnTo>
                  <a:lnTo>
                    <a:pt x="33" y="43"/>
                  </a:lnTo>
                  <a:lnTo>
                    <a:pt x="33" y="22"/>
                  </a:lnTo>
                  <a:lnTo>
                    <a:pt x="22" y="22"/>
                  </a:lnTo>
                  <a:lnTo>
                    <a:pt x="22"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48" name="TextBox 47"/>
          <p:cNvSpPr txBox="1"/>
          <p:nvPr/>
        </p:nvSpPr>
        <p:spPr>
          <a:xfrm>
            <a:off x="2319431" y="1659447"/>
            <a:ext cx="518178" cy="369332"/>
          </a:xfrm>
          <a:prstGeom prst="rect">
            <a:avLst/>
          </a:prstGeom>
          <a:noFill/>
        </p:spPr>
        <p:txBody>
          <a:bodyPr wrap="none" rtlCol="0">
            <a:spAutoFit/>
          </a:bodyPr>
          <a:lstStyle/>
          <a:p>
            <a:r>
              <a:rPr lang="fr-FR" b="1" dirty="0" smtClean="0"/>
              <a:t>SG</a:t>
            </a:r>
            <a:endParaRPr lang="fr-FR" b="1" dirty="0"/>
          </a:p>
        </p:txBody>
      </p:sp>
    </p:spTree>
    <p:extLst>
      <p:ext uri="{BB962C8B-B14F-4D97-AF65-F5344CB8AC3E}">
        <p14:creationId xmlns:p14="http://schemas.microsoft.com/office/powerpoint/2010/main" val="191337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192: Inhibition des checkpoints immunitaires (ICI) en association à la radiothérapie stéréotaxique corporelle (RSC) chez les patients avec adénocarcinome pancréatique avancé – Brar G, et al</a:t>
            </a:r>
            <a:endParaRPr lang="fr-FR" dirty="0"/>
          </a:p>
        </p:txBody>
      </p:sp>
      <p:sp>
        <p:nvSpPr>
          <p:cNvPr id="3" name="Content Placeholder 2"/>
          <p:cNvSpPr>
            <a:spLocks noGrp="1"/>
          </p:cNvSpPr>
          <p:nvPr>
            <p:ph idx="1"/>
          </p:nvPr>
        </p:nvSpPr>
        <p:spPr>
          <a:xfrm>
            <a:off x="365124" y="1254035"/>
            <a:ext cx="8546528" cy="4746172"/>
          </a:xfrm>
        </p:spPr>
        <p:txBody>
          <a:bodyPr/>
          <a:lstStyle/>
          <a:p>
            <a:pPr marL="0" indent="0">
              <a:buNone/>
            </a:pPr>
            <a:r>
              <a:rPr lang="fr-FR" b="1" dirty="0" smtClean="0"/>
              <a:t>Résultats</a:t>
            </a:r>
          </a:p>
          <a:p>
            <a:r>
              <a:rPr lang="fr-FR" dirty="0" smtClean="0"/>
              <a:t>Les EILTs de grade 2 les plus fréquents ont été l’hypothyroïdie (6,5%) et les rash (3,2%); pour les EILTs de grade 3, il s’agissait de l’hyperthyroïdie (3,2%), de la lymphopénie (3,2%), de la diarrhée (3,2%) et de la dysgueusie (3,2%)</a:t>
            </a:r>
          </a:p>
          <a:p>
            <a:pPr marL="0" indent="0">
              <a:spcBef>
                <a:spcPts val="1200"/>
              </a:spcBef>
              <a:buNone/>
            </a:pPr>
            <a:r>
              <a:rPr lang="fr-FR" b="1" dirty="0" smtClean="0"/>
              <a:t>Conclusion</a:t>
            </a:r>
          </a:p>
          <a:p>
            <a:r>
              <a:rPr lang="fr-FR" b="1" dirty="0" smtClean="0"/>
              <a:t>Chez ces patients avec adénocarcinome pancréatique avancé, la RSC combinée à l’ICI a été en général bien tolérée et a permis d’obtenir quelques réponses durables</a:t>
            </a:r>
          </a:p>
        </p:txBody>
      </p:sp>
      <p:sp>
        <p:nvSpPr>
          <p:cNvPr id="5" name="Text Placeholder 4"/>
          <p:cNvSpPr>
            <a:spLocks noGrp="1"/>
          </p:cNvSpPr>
          <p:nvPr>
            <p:ph type="body" sz="quarter" idx="11"/>
          </p:nvPr>
        </p:nvSpPr>
        <p:spPr/>
        <p:txBody>
          <a:bodyPr/>
          <a:lstStyle/>
          <a:p>
            <a:r>
              <a:rPr lang="fr-FR" smtClean="0"/>
              <a:t>Brar G, et al, J Clin Oncol 2019;37(Suppl):Abstr 192</a:t>
            </a:r>
            <a:endParaRPr lang="fr-FR"/>
          </a:p>
        </p:txBody>
      </p:sp>
    </p:spTree>
    <p:extLst>
      <p:ext uri="{BB962C8B-B14F-4D97-AF65-F5344CB8AC3E}">
        <p14:creationId xmlns:p14="http://schemas.microsoft.com/office/powerpoint/2010/main" val="165680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CARCINOME </a:t>
            </a:r>
            <a:r>
              <a:rPr lang="fr-FR" dirty="0" err="1" smtClean="0"/>
              <a:t>HÉpatocellulaIrE</a:t>
            </a:r>
            <a:endParaRPr lang="fr-FR" dirty="0"/>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185: Etude de phase II randomisée, en ouvert, évaluant nivolumab seul versus nivolumab plus </a:t>
            </a:r>
            <a:r>
              <a:rPr lang="fr-FR" dirty="0"/>
              <a:t>ipilimumab en périopératoire chez </a:t>
            </a:r>
            <a:r>
              <a:rPr lang="fr-FR" dirty="0" smtClean="0"/>
              <a:t>les patients avec CHC résécable – </a:t>
            </a:r>
            <a:r>
              <a:rPr lang="fr-FR" dirty="0" err="1" smtClean="0"/>
              <a:t>Kaseb</a:t>
            </a:r>
            <a:r>
              <a:rPr lang="fr-FR" dirty="0" smtClean="0"/>
              <a:t> AO,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en périopératoire de nivolumab ± ipilimumab chez des patients avec CHC</a:t>
            </a:r>
            <a:endParaRPr lang="fr-FR" dirty="0"/>
          </a:p>
        </p:txBody>
      </p:sp>
      <p:sp>
        <p:nvSpPr>
          <p:cNvPr id="5" name="Text Placeholder 4"/>
          <p:cNvSpPr>
            <a:spLocks noGrp="1"/>
          </p:cNvSpPr>
          <p:nvPr>
            <p:ph type="body" sz="quarter" idx="11"/>
          </p:nvPr>
        </p:nvSpPr>
        <p:spPr/>
        <p:txBody>
          <a:bodyPr/>
          <a:lstStyle/>
          <a:p>
            <a:r>
              <a:rPr lang="fr-FR" smtClean="0"/>
              <a:t>Kaseb AO, et al, J Clin Oncol 2019;37(Suppl):Abstr 185</a:t>
            </a:r>
            <a:endParaRPr lang="fr-FR"/>
          </a:p>
        </p:txBody>
      </p:sp>
      <p:sp>
        <p:nvSpPr>
          <p:cNvPr id="7" name="Rectangle 9"/>
          <p:cNvSpPr txBox="1">
            <a:spLocks noChangeArrowheads="1"/>
          </p:cNvSpPr>
          <p:nvPr/>
        </p:nvSpPr>
        <p:spPr bwMode="auto">
          <a:xfrm>
            <a:off x="365124" y="5421049"/>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Tolérance</a:t>
            </a:r>
            <a:endParaRPr lang="fr-FR" dirty="0" smtClean="0"/>
          </a:p>
          <a:p>
            <a:pPr marL="0" indent="0">
              <a:buClr>
                <a:srgbClr val="043882"/>
              </a:buClr>
              <a:buFontTx/>
              <a:buNone/>
            </a:pPr>
            <a:endParaRPr lang="fr-FR" dirty="0"/>
          </a:p>
        </p:txBody>
      </p:sp>
      <p:sp>
        <p:nvSpPr>
          <p:cNvPr id="8" name="Oval 14"/>
          <p:cNvSpPr>
            <a:spLocks noChangeArrowheads="1"/>
          </p:cNvSpPr>
          <p:nvPr/>
        </p:nvSpPr>
        <p:spPr bwMode="auto">
          <a:xfrm>
            <a:off x="2391801" y="34163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2000" b="1" smtClean="0">
                <a:solidFill>
                  <a:srgbClr val="043882"/>
                </a:solidFill>
                <a:ea typeface="SimSun" pitchFamily="2" charset="-122"/>
              </a:rPr>
              <a:t>R</a:t>
            </a:r>
            <a:endParaRPr lang="fr-FR" altLang="zh-CN" sz="20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2665762" y="2844616"/>
            <a:ext cx="589537" cy="553862"/>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flipV="1">
            <a:off x="2153531" y="3708415"/>
            <a:ext cx="238270"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2" idx="1"/>
          </p:cNvCxnSpPr>
          <p:nvPr/>
        </p:nvCxnSpPr>
        <p:spPr bwMode="auto">
          <a:xfrm>
            <a:off x="5555946" y="2826778"/>
            <a:ext cx="306391" cy="881638"/>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237461" y="2005181"/>
            <a:ext cx="2318485" cy="164319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Nivolumab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240 mg /2S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 ipilimumab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1 mg/kg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pendant </a:t>
            </a:r>
            <a:r>
              <a:rPr lang="fr-FR" altLang="zh-CN" dirty="0" smtClean="0">
                <a:solidFill>
                  <a:srgbClr val="FFFFFF"/>
                </a:solidFill>
                <a:ea typeface="SimSun" pitchFamily="2" charset="-122"/>
              </a:rPr>
              <a:t>6 </a:t>
            </a:r>
            <a:r>
              <a:rPr lang="fr-FR" altLang="zh-CN" dirty="0" smtClean="0">
                <a:solidFill>
                  <a:srgbClr val="FFFFFF"/>
                </a:solidFill>
                <a:ea typeface="SimSun" pitchFamily="2" charset="-122"/>
              </a:rPr>
              <a:t>semaines (n=3)</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102797" y="3220333"/>
            <a:ext cx="2050734"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CHC résécable</a:t>
            </a:r>
          </a:p>
          <a:p>
            <a:pPr defTabSz="892175" eaLnBrk="0" hangingPunct="0">
              <a:spcAft>
                <a:spcPct val="30000"/>
              </a:spcAft>
              <a:defRPr/>
            </a:pPr>
            <a:r>
              <a:rPr lang="fr-FR" altLang="zh-CN" sz="1600" dirty="0" smtClean="0">
                <a:solidFill>
                  <a:srgbClr val="FFFFFF"/>
                </a:solidFill>
                <a:ea typeface="SimSun" pitchFamily="2" charset="-122"/>
              </a:rPr>
              <a:t>(n=30)</a:t>
            </a:r>
          </a:p>
        </p:txBody>
      </p:sp>
      <p:cxnSp>
        <p:nvCxnSpPr>
          <p:cNvPr id="16" name="AutoShape 16"/>
          <p:cNvCxnSpPr>
            <a:cxnSpLocks noChangeShapeType="1"/>
            <a:stCxn id="8" idx="4"/>
            <a:endCxn id="19" idx="1"/>
          </p:cNvCxnSpPr>
          <p:nvPr/>
        </p:nvCxnSpPr>
        <p:spPr bwMode="auto">
          <a:xfrm rot="16200000" flipH="1">
            <a:off x="2664642" y="4019472"/>
            <a:ext cx="592038" cy="554124"/>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32" idx="1"/>
          </p:cNvCxnSpPr>
          <p:nvPr/>
        </p:nvCxnSpPr>
        <p:spPr bwMode="auto">
          <a:xfrm flipV="1">
            <a:off x="5554840" y="3708416"/>
            <a:ext cx="307497" cy="884137"/>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237723" y="3770957"/>
            <a:ext cx="2317117" cy="164319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Nivolumab </a:t>
            </a:r>
            <a:br>
              <a:rPr lang="fr-FR" altLang="zh-CN" dirty="0" smtClean="0">
                <a:ea typeface="SimSun" pitchFamily="2" charset="-122"/>
              </a:rPr>
            </a:br>
            <a:r>
              <a:rPr lang="fr-FR" altLang="zh-CN" dirty="0" smtClean="0">
                <a:ea typeface="SimSun" pitchFamily="2" charset="-122"/>
              </a:rPr>
              <a:t>240 mg /2S pendant 6 semaines </a:t>
            </a:r>
            <a:br>
              <a:rPr lang="fr-FR" altLang="zh-CN" dirty="0" smtClean="0">
                <a:ea typeface="SimSun" pitchFamily="2" charset="-122"/>
              </a:rPr>
            </a:br>
            <a:r>
              <a:rPr lang="fr-FR" altLang="zh-CN" dirty="0" smtClean="0">
                <a:ea typeface="SimSun" pitchFamily="2" charset="-122"/>
              </a:rPr>
              <a:t>(n=5)</a:t>
            </a:r>
            <a:endParaRPr lang="fr-FR" altLang="zh-CN" sz="1200" dirty="0">
              <a:ea typeface="SimSun" pitchFamily="2" charset="-122"/>
            </a:endParaRPr>
          </a:p>
        </p:txBody>
      </p:sp>
      <p:sp>
        <p:nvSpPr>
          <p:cNvPr id="20" name="Content Placeholder 26"/>
          <p:cNvSpPr txBox="1">
            <a:spLocks/>
          </p:cNvSpPr>
          <p:nvPr/>
        </p:nvSpPr>
        <p:spPr>
          <a:xfrm>
            <a:off x="4278313" y="5421049"/>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a:t>
            </a:r>
            <a:r>
              <a:rPr lang="fr-FR" dirty="0" smtClean="0"/>
              <a:t>, </a:t>
            </a:r>
            <a:r>
              <a:rPr lang="fr-FR" dirty="0" err="1" smtClean="0"/>
              <a:t>pCR</a:t>
            </a:r>
            <a:r>
              <a:rPr lang="fr-FR" dirty="0" smtClean="0"/>
              <a:t>, délai jusqu’à progression</a:t>
            </a:r>
            <a:endParaRPr lang="fr-FR" dirty="0"/>
          </a:p>
        </p:txBody>
      </p:sp>
      <p:sp>
        <p:nvSpPr>
          <p:cNvPr id="32" name="AutoShape 8"/>
          <p:cNvSpPr>
            <a:spLocks noChangeArrowheads="1"/>
          </p:cNvSpPr>
          <p:nvPr/>
        </p:nvSpPr>
        <p:spPr bwMode="auto">
          <a:xfrm>
            <a:off x="5862337" y="2810978"/>
            <a:ext cx="1164887" cy="1794875"/>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fr-FR" altLang="zh-CN" sz="1400" dirty="0" smtClean="0">
                <a:solidFill>
                  <a:srgbClr val="FFFFFF"/>
                </a:solidFill>
                <a:ea typeface="SimSun" pitchFamily="2" charset="-122"/>
              </a:rPr>
              <a:t>Résection chirurgicale au cours des </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4 semaines du </a:t>
            </a:r>
            <a:r>
              <a:rPr lang="fr-FR" altLang="zh-CN" sz="1400" dirty="0" smtClean="0">
                <a:solidFill>
                  <a:srgbClr val="FFFFFF"/>
                </a:solidFill>
                <a:ea typeface="SimSun" pitchFamily="2" charset="-122"/>
              </a:rPr>
              <a:t>dernier </a:t>
            </a:r>
            <a:r>
              <a:rPr lang="fr-FR" altLang="zh-CN" sz="1400" dirty="0" smtClean="0">
                <a:solidFill>
                  <a:srgbClr val="FFFFFF"/>
                </a:solidFill>
                <a:ea typeface="SimSun" pitchFamily="2" charset="-122"/>
              </a:rPr>
              <a:t>cycle</a:t>
            </a:r>
            <a:endParaRPr lang="fr-FR" altLang="zh-CN" sz="1100" dirty="0">
              <a:solidFill>
                <a:srgbClr val="FFFFFF"/>
              </a:solidFill>
              <a:ea typeface="SimSun" pitchFamily="2" charset="-122"/>
            </a:endParaRPr>
          </a:p>
        </p:txBody>
      </p:sp>
      <p:sp>
        <p:nvSpPr>
          <p:cNvPr id="35" name="AutoShape 8"/>
          <p:cNvSpPr>
            <a:spLocks noChangeArrowheads="1"/>
          </p:cNvSpPr>
          <p:nvPr/>
        </p:nvSpPr>
        <p:spPr bwMode="auto">
          <a:xfrm>
            <a:off x="7251192" y="2832599"/>
            <a:ext cx="1812496" cy="175163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600" dirty="0" smtClean="0">
                <a:solidFill>
                  <a:srgbClr val="FFFFFF"/>
                </a:solidFill>
                <a:ea typeface="SimSun" pitchFamily="2" charset="-122"/>
              </a:rPr>
              <a:t>Immunothérapie adjuvante continue jusqu’à 2 ans après la résection</a:t>
            </a:r>
            <a:endParaRPr lang="fr-FR" altLang="zh-CN" sz="1200" dirty="0">
              <a:solidFill>
                <a:srgbClr val="FFFFFF"/>
              </a:solidFill>
              <a:ea typeface="SimSun" pitchFamily="2" charset="-122"/>
            </a:endParaRPr>
          </a:p>
        </p:txBody>
      </p:sp>
      <p:cxnSp>
        <p:nvCxnSpPr>
          <p:cNvPr id="48" name="AutoShape 21"/>
          <p:cNvCxnSpPr>
            <a:cxnSpLocks noChangeShapeType="1"/>
            <a:stCxn id="32" idx="3"/>
            <a:endCxn id="35" idx="1"/>
          </p:cNvCxnSpPr>
          <p:nvPr/>
        </p:nvCxnSpPr>
        <p:spPr bwMode="auto">
          <a:xfrm>
            <a:off x="7027224" y="3708416"/>
            <a:ext cx="223968"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279654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185: Etude de phase II randomisée, en ouvert, évaluant nivolumab seul versus nivolumab plus ipilimumab en périopératoire chez les patients avec CHC résécable – </a:t>
            </a:r>
            <a:r>
              <a:rPr lang="fr-FR" dirty="0" err="1" smtClean="0"/>
              <a:t>Kaseb</a:t>
            </a:r>
            <a:r>
              <a:rPr lang="fr-FR" dirty="0" smtClean="0"/>
              <a:t> AO,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4" name="Text Placeholder 3"/>
          <p:cNvSpPr>
            <a:spLocks noGrp="1"/>
          </p:cNvSpPr>
          <p:nvPr>
            <p:ph type="body" sz="quarter" idx="10"/>
          </p:nvPr>
        </p:nvSpPr>
        <p:spPr>
          <a:xfrm>
            <a:off x="365125" y="6096000"/>
            <a:ext cx="3824626" cy="487363"/>
          </a:xfrm>
        </p:spPr>
        <p:txBody>
          <a:bodyPr/>
          <a:lstStyle/>
          <a:p>
            <a:r>
              <a:rPr lang="fr-FR" dirty="0" smtClean="0"/>
              <a:t>*Echantillon chirurgical post traitement non disponible pour 1 patient</a:t>
            </a:r>
            <a:endParaRPr lang="fr-FR" dirty="0"/>
          </a:p>
        </p:txBody>
      </p:sp>
      <p:sp>
        <p:nvSpPr>
          <p:cNvPr id="5" name="Text Placeholder 4"/>
          <p:cNvSpPr>
            <a:spLocks noGrp="1"/>
          </p:cNvSpPr>
          <p:nvPr>
            <p:ph type="body" sz="quarter" idx="11"/>
          </p:nvPr>
        </p:nvSpPr>
        <p:spPr/>
        <p:txBody>
          <a:bodyPr/>
          <a:lstStyle/>
          <a:p>
            <a:r>
              <a:rPr lang="fr-FR" smtClean="0"/>
              <a:t>Kaseb AO, et al, J Clin Oncol 2019;37(Suppl):Abstr 185</a:t>
            </a:r>
            <a:endParaRPr lang="fr-FR"/>
          </a:p>
        </p:txBody>
      </p:sp>
      <p:grpSp>
        <p:nvGrpSpPr>
          <p:cNvPr id="7" name="Group 6"/>
          <p:cNvGrpSpPr/>
          <p:nvPr/>
        </p:nvGrpSpPr>
        <p:grpSpPr>
          <a:xfrm>
            <a:off x="127603" y="2325885"/>
            <a:ext cx="2557235" cy="3302623"/>
            <a:chOff x="1590616" y="1936639"/>
            <a:chExt cx="5582243" cy="3425615"/>
          </a:xfrm>
        </p:grpSpPr>
        <p:sp>
          <p:nvSpPr>
            <p:cNvPr id="8" name="Line 3"/>
            <p:cNvSpPr>
              <a:spLocks noChangeShapeType="1"/>
            </p:cNvSpPr>
            <p:nvPr/>
          </p:nvSpPr>
          <p:spPr bwMode="auto">
            <a:xfrm>
              <a:off x="2676947" y="2085066"/>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 name="Line 7"/>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4"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5"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6"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7"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8" name="TextBox 17"/>
            <p:cNvSpPr txBox="1"/>
            <p:nvPr/>
          </p:nvSpPr>
          <p:spPr>
            <a:xfrm rot="16200000">
              <a:off x="946638" y="2923646"/>
              <a:ext cx="1849772" cy="56181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smtClean="0"/>
                <a:t>Fréquence (% de CD45)</a:t>
              </a:r>
              <a:endParaRPr lang="fr-FR" sz="1200" dirty="0"/>
            </a:p>
          </p:txBody>
        </p:sp>
        <p:sp>
          <p:nvSpPr>
            <p:cNvPr id="19" name="TextBox 18"/>
            <p:cNvSpPr txBox="1"/>
            <p:nvPr/>
          </p:nvSpPr>
          <p:spPr>
            <a:xfrm>
              <a:off x="1936423" y="1936639"/>
              <a:ext cx="774031" cy="287315"/>
            </a:xfrm>
            <a:prstGeom prst="rect">
              <a:avLst/>
            </a:prstGeom>
            <a:noFill/>
          </p:spPr>
          <p:txBody>
            <a:bodyPr wrap="none" rtlCol="0">
              <a:spAutoFit/>
            </a:bodyPr>
            <a:lstStyle/>
            <a:p>
              <a:pPr algn="r" fontAlgn="base">
                <a:spcBef>
                  <a:spcPct val="0"/>
                </a:spcBef>
                <a:spcAft>
                  <a:spcPct val="0"/>
                </a:spcAft>
              </a:pPr>
              <a:r>
                <a:rPr lang="fr-FR" sz="1200" smtClean="0"/>
                <a:t>40</a:t>
              </a:r>
              <a:endParaRPr lang="fr-FR" sz="1200"/>
            </a:p>
          </p:txBody>
        </p:sp>
        <p:sp>
          <p:nvSpPr>
            <p:cNvPr id="20" name="TextBox 19"/>
            <p:cNvSpPr txBox="1"/>
            <p:nvPr/>
          </p:nvSpPr>
          <p:spPr>
            <a:xfrm>
              <a:off x="1936423" y="2493987"/>
              <a:ext cx="774031" cy="287315"/>
            </a:xfrm>
            <a:prstGeom prst="rect">
              <a:avLst/>
            </a:prstGeom>
            <a:noFill/>
          </p:spPr>
          <p:txBody>
            <a:bodyPr wrap="none" rtlCol="0">
              <a:spAutoFit/>
            </a:bodyPr>
            <a:lstStyle/>
            <a:p>
              <a:pPr algn="r" fontAlgn="base">
                <a:spcBef>
                  <a:spcPct val="0"/>
                </a:spcBef>
                <a:spcAft>
                  <a:spcPct val="0"/>
                </a:spcAft>
              </a:pPr>
              <a:r>
                <a:rPr lang="fr-FR" sz="1200" smtClean="0"/>
                <a:t>30</a:t>
              </a:r>
              <a:endParaRPr lang="fr-FR" sz="1200"/>
            </a:p>
          </p:txBody>
        </p:sp>
        <p:sp>
          <p:nvSpPr>
            <p:cNvPr id="21" name="TextBox 20"/>
            <p:cNvSpPr txBox="1"/>
            <p:nvPr/>
          </p:nvSpPr>
          <p:spPr>
            <a:xfrm>
              <a:off x="1936423" y="3060558"/>
              <a:ext cx="774031" cy="287315"/>
            </a:xfrm>
            <a:prstGeom prst="rect">
              <a:avLst/>
            </a:prstGeom>
            <a:noFill/>
          </p:spPr>
          <p:txBody>
            <a:bodyPr wrap="none" rtlCol="0">
              <a:spAutoFit/>
            </a:bodyPr>
            <a:lstStyle/>
            <a:p>
              <a:pPr algn="r" fontAlgn="base">
                <a:spcBef>
                  <a:spcPct val="0"/>
                </a:spcBef>
                <a:spcAft>
                  <a:spcPct val="0"/>
                </a:spcAft>
              </a:pPr>
              <a:r>
                <a:rPr lang="fr-FR" sz="1200" smtClean="0"/>
                <a:t>20</a:t>
              </a:r>
              <a:endParaRPr lang="fr-FR" sz="1200"/>
            </a:p>
          </p:txBody>
        </p:sp>
        <p:sp>
          <p:nvSpPr>
            <p:cNvPr id="22" name="TextBox 21"/>
            <p:cNvSpPr txBox="1"/>
            <p:nvPr/>
          </p:nvSpPr>
          <p:spPr>
            <a:xfrm>
              <a:off x="1936423" y="3627129"/>
              <a:ext cx="774031" cy="287315"/>
            </a:xfrm>
            <a:prstGeom prst="rect">
              <a:avLst/>
            </a:prstGeom>
            <a:noFill/>
          </p:spPr>
          <p:txBody>
            <a:bodyPr wrap="none" rtlCol="0">
              <a:spAutoFit/>
            </a:bodyPr>
            <a:lstStyle/>
            <a:p>
              <a:pPr algn="r" fontAlgn="base">
                <a:spcBef>
                  <a:spcPct val="0"/>
                </a:spcBef>
                <a:spcAft>
                  <a:spcPct val="0"/>
                </a:spcAft>
              </a:pPr>
              <a:r>
                <a:rPr lang="fr-FR" sz="1200" smtClean="0"/>
                <a:t>10</a:t>
              </a:r>
              <a:endParaRPr lang="fr-FR" sz="1200"/>
            </a:p>
          </p:txBody>
        </p:sp>
        <p:sp>
          <p:nvSpPr>
            <p:cNvPr id="23" name="TextBox 22"/>
            <p:cNvSpPr txBox="1"/>
            <p:nvPr/>
          </p:nvSpPr>
          <p:spPr>
            <a:xfrm>
              <a:off x="2121882" y="4193700"/>
              <a:ext cx="588572" cy="287315"/>
            </a:xfrm>
            <a:prstGeom prst="rect">
              <a:avLst/>
            </a:prstGeom>
            <a:noFill/>
          </p:spPr>
          <p:txBody>
            <a:bodyPr wrap="none" rtlCol="0">
              <a:spAutoFit/>
            </a:bodyPr>
            <a:lstStyle/>
            <a:p>
              <a:pPr algn="r" fontAlgn="base">
                <a:spcBef>
                  <a:spcPct val="0"/>
                </a:spcBef>
                <a:spcAft>
                  <a:spcPct val="0"/>
                </a:spcAft>
              </a:pPr>
              <a:r>
                <a:rPr lang="fr-FR" sz="1200" smtClean="0"/>
                <a:t>0</a:t>
              </a:r>
              <a:endParaRPr lang="fr-FR" sz="1200"/>
            </a:p>
          </p:txBody>
        </p:sp>
        <p:sp>
          <p:nvSpPr>
            <p:cNvPr id="24" name="TextBox 23"/>
            <p:cNvSpPr txBox="1"/>
            <p:nvPr/>
          </p:nvSpPr>
          <p:spPr>
            <a:xfrm rot="18900000">
              <a:off x="2099416" y="4793286"/>
              <a:ext cx="2512820" cy="287315"/>
            </a:xfrm>
            <a:prstGeom prst="rect">
              <a:avLst/>
            </a:prstGeom>
            <a:noFill/>
          </p:spPr>
          <p:txBody>
            <a:bodyPr wrap="none" rtlCol="0">
              <a:spAutoFit/>
            </a:bodyPr>
            <a:lstStyle/>
            <a:p>
              <a:pPr algn="r" fontAlgn="base">
                <a:spcBef>
                  <a:spcPct val="0"/>
                </a:spcBef>
                <a:spcAft>
                  <a:spcPct val="0"/>
                </a:spcAft>
              </a:pPr>
              <a:r>
                <a:rPr lang="fr-FR" sz="1200" dirty="0" smtClean="0"/>
                <a:t>Pré traitement</a:t>
              </a:r>
              <a:endParaRPr lang="fr-FR" sz="1200" dirty="0"/>
            </a:p>
          </p:txBody>
        </p:sp>
        <p:sp>
          <p:nvSpPr>
            <p:cNvPr id="25" name="TextBox 24"/>
            <p:cNvSpPr txBox="1"/>
            <p:nvPr/>
          </p:nvSpPr>
          <p:spPr>
            <a:xfrm rot="18900000">
              <a:off x="3340452" y="4883396"/>
              <a:ext cx="3558978" cy="478858"/>
            </a:xfrm>
            <a:prstGeom prst="rect">
              <a:avLst/>
            </a:prstGeom>
            <a:noFill/>
          </p:spPr>
          <p:txBody>
            <a:bodyPr wrap="none" rtlCol="0">
              <a:spAutoFit/>
            </a:bodyPr>
            <a:lstStyle/>
            <a:p>
              <a:pPr algn="r" fontAlgn="base">
                <a:spcBef>
                  <a:spcPct val="0"/>
                </a:spcBef>
                <a:spcAft>
                  <a:spcPct val="0"/>
                </a:spcAft>
              </a:pPr>
              <a:r>
                <a:rPr lang="fr-FR" sz="1200" dirty="0" smtClean="0"/>
                <a:t>Post traitement</a:t>
              </a:r>
              <a:br>
                <a:rPr lang="fr-FR" sz="1200" dirty="0" smtClean="0"/>
              </a:br>
              <a:r>
                <a:rPr lang="fr-FR" sz="1200" dirty="0" smtClean="0"/>
                <a:t>(résection hépatique)</a:t>
              </a:r>
              <a:endParaRPr lang="fr-FR" sz="1200" dirty="0"/>
            </a:p>
          </p:txBody>
        </p:sp>
      </p:grpSp>
      <p:sp>
        <p:nvSpPr>
          <p:cNvPr id="26" name="TextBox 25"/>
          <p:cNvSpPr txBox="1"/>
          <p:nvPr/>
        </p:nvSpPr>
        <p:spPr>
          <a:xfrm>
            <a:off x="140539" y="1882438"/>
            <a:ext cx="3314594" cy="307777"/>
          </a:xfrm>
          <a:prstGeom prst="rect">
            <a:avLst/>
          </a:prstGeom>
          <a:noFill/>
        </p:spPr>
        <p:txBody>
          <a:bodyPr wrap="square" rtlCol="0">
            <a:spAutoFit/>
          </a:bodyPr>
          <a:lstStyle/>
          <a:p>
            <a:pPr algn="ctr"/>
            <a:r>
              <a:rPr lang="fr-FR" sz="1400" b="1" smtClean="0"/>
              <a:t>CD3+CD8+CD45RO+Eomes+</a:t>
            </a:r>
            <a:endParaRPr lang="fr-FR" sz="1400" b="1"/>
          </a:p>
        </p:txBody>
      </p:sp>
      <p:grpSp>
        <p:nvGrpSpPr>
          <p:cNvPr id="27" name="Group 26"/>
          <p:cNvGrpSpPr/>
          <p:nvPr/>
        </p:nvGrpSpPr>
        <p:grpSpPr>
          <a:xfrm>
            <a:off x="2996804" y="2316363"/>
            <a:ext cx="2511631" cy="3312144"/>
            <a:chOff x="1690169" y="1926759"/>
            <a:chExt cx="5482690" cy="3435494"/>
          </a:xfrm>
        </p:grpSpPr>
        <p:sp>
          <p:nvSpPr>
            <p:cNvPr id="28" name="Line 3"/>
            <p:cNvSpPr>
              <a:spLocks noChangeShapeType="1"/>
            </p:cNvSpPr>
            <p:nvPr/>
          </p:nvSpPr>
          <p:spPr bwMode="auto">
            <a:xfrm>
              <a:off x="2676946" y="2085066"/>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9" name="Line 4"/>
            <p:cNvSpPr>
              <a:spLocks noChangeShapeType="1"/>
            </p:cNvSpPr>
            <p:nvPr/>
          </p:nvSpPr>
          <p:spPr bwMode="auto">
            <a:xfrm>
              <a:off x="2676947" y="282118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0" name="Line 6"/>
            <p:cNvSpPr>
              <a:spLocks noChangeShapeType="1"/>
            </p:cNvSpPr>
            <p:nvPr/>
          </p:nvSpPr>
          <p:spPr bwMode="auto">
            <a:xfrm>
              <a:off x="2676947" y="3576336"/>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3"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4"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5"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6"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7" name="TextBox 36"/>
            <p:cNvSpPr txBox="1"/>
            <p:nvPr/>
          </p:nvSpPr>
          <p:spPr>
            <a:xfrm rot="16200000">
              <a:off x="1068363" y="2923641"/>
              <a:ext cx="1805427" cy="561816"/>
            </a:xfrm>
            <a:prstGeom prst="rect">
              <a:avLst/>
            </a:prstGeom>
            <a:noFill/>
          </p:spPr>
          <p:txBody>
            <a:bodyPr wrap="none" lIns="36000" tIns="36000" rIns="36000" bIns="36000" rtlCol="0" anchor="ctr" anchorCtr="0">
              <a:spAutoFit/>
            </a:bodyPr>
            <a:lstStyle/>
            <a:p>
              <a:pPr algn="ctr"/>
              <a:r>
                <a:rPr lang="fr-FR" sz="1200" dirty="0"/>
                <a:t>Fréquence (% de CD45</a:t>
              </a:r>
              <a:r>
                <a:rPr lang="fr-FR" sz="1200" dirty="0" smtClean="0"/>
                <a:t>)</a:t>
              </a:r>
              <a:endParaRPr lang="fr-FR" sz="1200" dirty="0"/>
            </a:p>
          </p:txBody>
        </p:sp>
        <p:sp>
          <p:nvSpPr>
            <p:cNvPr id="38" name="TextBox 37"/>
            <p:cNvSpPr txBox="1"/>
            <p:nvPr/>
          </p:nvSpPr>
          <p:spPr>
            <a:xfrm>
              <a:off x="2034015" y="1926759"/>
              <a:ext cx="774029" cy="287315"/>
            </a:xfrm>
            <a:prstGeom prst="rect">
              <a:avLst/>
            </a:prstGeom>
            <a:noFill/>
          </p:spPr>
          <p:txBody>
            <a:bodyPr wrap="none" rtlCol="0">
              <a:spAutoFit/>
            </a:bodyPr>
            <a:lstStyle/>
            <a:p>
              <a:pPr algn="r" fontAlgn="base">
                <a:spcBef>
                  <a:spcPct val="0"/>
                </a:spcBef>
                <a:spcAft>
                  <a:spcPct val="0"/>
                </a:spcAft>
              </a:pPr>
              <a:r>
                <a:rPr lang="fr-FR" sz="1200" smtClean="0"/>
                <a:t>15</a:t>
              </a:r>
              <a:endParaRPr lang="fr-FR" sz="1200"/>
            </a:p>
          </p:txBody>
        </p:sp>
        <p:sp>
          <p:nvSpPr>
            <p:cNvPr id="39" name="TextBox 38"/>
            <p:cNvSpPr txBox="1"/>
            <p:nvPr/>
          </p:nvSpPr>
          <p:spPr>
            <a:xfrm>
              <a:off x="2034015" y="2686621"/>
              <a:ext cx="774029" cy="287315"/>
            </a:xfrm>
            <a:prstGeom prst="rect">
              <a:avLst/>
            </a:prstGeom>
            <a:noFill/>
          </p:spPr>
          <p:txBody>
            <a:bodyPr wrap="none" rtlCol="0">
              <a:spAutoFit/>
            </a:bodyPr>
            <a:lstStyle/>
            <a:p>
              <a:pPr algn="r" fontAlgn="base">
                <a:spcBef>
                  <a:spcPct val="0"/>
                </a:spcBef>
                <a:spcAft>
                  <a:spcPct val="0"/>
                </a:spcAft>
              </a:pPr>
              <a:r>
                <a:rPr lang="fr-FR" sz="1200" smtClean="0"/>
                <a:t>10</a:t>
              </a:r>
              <a:endParaRPr lang="fr-FR" sz="1200"/>
            </a:p>
          </p:txBody>
        </p:sp>
        <p:sp>
          <p:nvSpPr>
            <p:cNvPr id="40" name="TextBox 39"/>
            <p:cNvSpPr txBox="1"/>
            <p:nvPr/>
          </p:nvSpPr>
          <p:spPr>
            <a:xfrm>
              <a:off x="2219474" y="3434495"/>
              <a:ext cx="588570" cy="287315"/>
            </a:xfrm>
            <a:prstGeom prst="rect">
              <a:avLst/>
            </a:prstGeom>
            <a:noFill/>
          </p:spPr>
          <p:txBody>
            <a:bodyPr wrap="none" rtlCol="0">
              <a:spAutoFit/>
            </a:bodyPr>
            <a:lstStyle/>
            <a:p>
              <a:pPr algn="r" fontAlgn="base">
                <a:spcBef>
                  <a:spcPct val="0"/>
                </a:spcBef>
                <a:spcAft>
                  <a:spcPct val="0"/>
                </a:spcAft>
              </a:pPr>
              <a:r>
                <a:rPr lang="fr-FR" sz="1200" smtClean="0"/>
                <a:t>5</a:t>
              </a:r>
              <a:endParaRPr lang="fr-FR" sz="1200"/>
            </a:p>
          </p:txBody>
        </p:sp>
        <p:sp>
          <p:nvSpPr>
            <p:cNvPr id="41" name="TextBox 40"/>
            <p:cNvSpPr txBox="1"/>
            <p:nvPr/>
          </p:nvSpPr>
          <p:spPr>
            <a:xfrm>
              <a:off x="2219472" y="4193700"/>
              <a:ext cx="588572" cy="287315"/>
            </a:xfrm>
            <a:prstGeom prst="rect">
              <a:avLst/>
            </a:prstGeom>
            <a:noFill/>
          </p:spPr>
          <p:txBody>
            <a:bodyPr wrap="none" rtlCol="0">
              <a:spAutoFit/>
            </a:bodyPr>
            <a:lstStyle/>
            <a:p>
              <a:pPr algn="r" fontAlgn="base">
                <a:spcBef>
                  <a:spcPct val="0"/>
                </a:spcBef>
                <a:spcAft>
                  <a:spcPct val="0"/>
                </a:spcAft>
              </a:pPr>
              <a:r>
                <a:rPr lang="fr-FR" sz="1200" smtClean="0"/>
                <a:t>0</a:t>
              </a:r>
              <a:endParaRPr lang="fr-FR" sz="1200"/>
            </a:p>
          </p:txBody>
        </p:sp>
        <p:sp>
          <p:nvSpPr>
            <p:cNvPr id="42" name="TextBox 41"/>
            <p:cNvSpPr txBox="1"/>
            <p:nvPr/>
          </p:nvSpPr>
          <p:spPr>
            <a:xfrm rot="18900000">
              <a:off x="2099412" y="4793285"/>
              <a:ext cx="2512816" cy="287315"/>
            </a:xfrm>
            <a:prstGeom prst="rect">
              <a:avLst/>
            </a:prstGeom>
            <a:noFill/>
          </p:spPr>
          <p:txBody>
            <a:bodyPr wrap="none" rtlCol="0">
              <a:spAutoFit/>
            </a:bodyPr>
            <a:lstStyle/>
            <a:p>
              <a:pPr algn="r"/>
              <a:r>
                <a:rPr lang="fr-FR" sz="1200" dirty="0"/>
                <a:t>Pré </a:t>
              </a:r>
              <a:r>
                <a:rPr lang="fr-FR" sz="1200" dirty="0" smtClean="0"/>
                <a:t>traitement</a:t>
              </a:r>
              <a:endParaRPr lang="fr-FR" sz="1200" dirty="0"/>
            </a:p>
          </p:txBody>
        </p:sp>
        <p:sp>
          <p:nvSpPr>
            <p:cNvPr id="43" name="TextBox 42"/>
            <p:cNvSpPr txBox="1"/>
            <p:nvPr/>
          </p:nvSpPr>
          <p:spPr>
            <a:xfrm rot="18900000">
              <a:off x="3340448" y="4883395"/>
              <a:ext cx="3558976" cy="478858"/>
            </a:xfrm>
            <a:prstGeom prst="rect">
              <a:avLst/>
            </a:prstGeom>
            <a:noFill/>
          </p:spPr>
          <p:txBody>
            <a:bodyPr wrap="none" rtlCol="0">
              <a:spAutoFit/>
            </a:bodyPr>
            <a:lstStyle/>
            <a:p>
              <a:pPr algn="r"/>
              <a:r>
                <a:rPr lang="fr-FR" sz="1200" dirty="0"/>
                <a:t>Post traitement</a:t>
              </a:r>
              <a:br>
                <a:rPr lang="fr-FR" sz="1200" dirty="0"/>
              </a:br>
              <a:r>
                <a:rPr lang="fr-FR" sz="1200" dirty="0"/>
                <a:t>(résection hépatique</a:t>
              </a:r>
              <a:r>
                <a:rPr lang="fr-FR" sz="1200" dirty="0" smtClean="0"/>
                <a:t>)</a:t>
              </a:r>
              <a:endParaRPr lang="fr-FR" sz="1200" dirty="0"/>
            </a:p>
          </p:txBody>
        </p:sp>
      </p:grpSp>
      <p:grpSp>
        <p:nvGrpSpPr>
          <p:cNvPr id="44" name="Group 43"/>
          <p:cNvGrpSpPr/>
          <p:nvPr/>
        </p:nvGrpSpPr>
        <p:grpSpPr>
          <a:xfrm>
            <a:off x="5891465" y="2325885"/>
            <a:ext cx="2573304" cy="3302622"/>
            <a:chOff x="1555546" y="1936639"/>
            <a:chExt cx="5617313" cy="3425615"/>
          </a:xfrm>
        </p:grpSpPr>
        <p:sp>
          <p:nvSpPr>
            <p:cNvPr id="45" name="Line 3"/>
            <p:cNvSpPr>
              <a:spLocks noChangeShapeType="1"/>
            </p:cNvSpPr>
            <p:nvPr/>
          </p:nvSpPr>
          <p:spPr bwMode="auto">
            <a:xfrm>
              <a:off x="2676946" y="2085066"/>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6" name="Line 4"/>
            <p:cNvSpPr>
              <a:spLocks noChangeShapeType="1"/>
            </p:cNvSpPr>
            <p:nvPr/>
          </p:nvSpPr>
          <p:spPr bwMode="auto">
            <a:xfrm>
              <a:off x="2676947" y="2486888"/>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7" name="Line 5"/>
            <p:cNvSpPr>
              <a:spLocks noChangeShapeType="1"/>
            </p:cNvSpPr>
            <p:nvPr/>
          </p:nvSpPr>
          <p:spPr bwMode="auto">
            <a:xfrm>
              <a:off x="2676947" y="3383180"/>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8" name="Line 6"/>
            <p:cNvSpPr>
              <a:spLocks noChangeShapeType="1"/>
            </p:cNvSpPr>
            <p:nvPr/>
          </p:nvSpPr>
          <p:spPr bwMode="auto">
            <a:xfrm>
              <a:off x="2676947" y="3842880"/>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9"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0"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1"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2"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3"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4"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5" name="TextBox 54"/>
            <p:cNvSpPr txBox="1"/>
            <p:nvPr/>
          </p:nvSpPr>
          <p:spPr>
            <a:xfrm rot="16200000">
              <a:off x="654368" y="2923649"/>
              <a:ext cx="2364171" cy="56181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smtClean="0"/>
                <a:t>Ratio effecteurs CD8/</a:t>
              </a:r>
              <a:r>
                <a:rPr lang="fr-FR" sz="1200" dirty="0" err="1" smtClean="0"/>
                <a:t>Tregs</a:t>
              </a:r>
              <a:r>
                <a:rPr lang="fr-FR" sz="1200" dirty="0" smtClean="0"/>
                <a:t> CD4</a:t>
              </a:r>
              <a:endParaRPr lang="fr-FR" sz="1200" dirty="0"/>
            </a:p>
          </p:txBody>
        </p:sp>
        <p:sp>
          <p:nvSpPr>
            <p:cNvPr id="56" name="TextBox 55"/>
            <p:cNvSpPr txBox="1"/>
            <p:nvPr/>
          </p:nvSpPr>
          <p:spPr>
            <a:xfrm>
              <a:off x="2007273" y="1936639"/>
              <a:ext cx="774029" cy="287315"/>
            </a:xfrm>
            <a:prstGeom prst="rect">
              <a:avLst/>
            </a:prstGeom>
            <a:noFill/>
          </p:spPr>
          <p:txBody>
            <a:bodyPr wrap="none" rtlCol="0">
              <a:spAutoFit/>
            </a:bodyPr>
            <a:lstStyle/>
            <a:p>
              <a:pPr algn="r" fontAlgn="base">
                <a:spcBef>
                  <a:spcPct val="0"/>
                </a:spcBef>
                <a:spcAft>
                  <a:spcPct val="0"/>
                </a:spcAft>
              </a:pPr>
              <a:r>
                <a:rPr lang="fr-FR" sz="1200" smtClean="0"/>
                <a:t>25</a:t>
              </a:r>
              <a:endParaRPr lang="fr-FR" sz="1200"/>
            </a:p>
          </p:txBody>
        </p:sp>
        <p:sp>
          <p:nvSpPr>
            <p:cNvPr id="57" name="TextBox 56"/>
            <p:cNvSpPr txBox="1"/>
            <p:nvPr/>
          </p:nvSpPr>
          <p:spPr>
            <a:xfrm>
              <a:off x="2031125" y="2352327"/>
              <a:ext cx="774029" cy="287315"/>
            </a:xfrm>
            <a:prstGeom prst="rect">
              <a:avLst/>
            </a:prstGeom>
            <a:noFill/>
          </p:spPr>
          <p:txBody>
            <a:bodyPr wrap="none" rtlCol="0">
              <a:spAutoFit/>
            </a:bodyPr>
            <a:lstStyle/>
            <a:p>
              <a:pPr algn="r" fontAlgn="base">
                <a:spcBef>
                  <a:spcPct val="0"/>
                </a:spcBef>
                <a:spcAft>
                  <a:spcPct val="0"/>
                </a:spcAft>
              </a:pPr>
              <a:r>
                <a:rPr lang="fr-FR" sz="1200" smtClean="0"/>
                <a:t>20</a:t>
              </a:r>
              <a:endParaRPr lang="fr-FR" sz="1200"/>
            </a:p>
          </p:txBody>
        </p:sp>
        <p:sp>
          <p:nvSpPr>
            <p:cNvPr id="58" name="TextBox 57"/>
            <p:cNvSpPr txBox="1"/>
            <p:nvPr/>
          </p:nvSpPr>
          <p:spPr>
            <a:xfrm>
              <a:off x="2031125" y="3257651"/>
              <a:ext cx="774029" cy="287315"/>
            </a:xfrm>
            <a:prstGeom prst="rect">
              <a:avLst/>
            </a:prstGeom>
            <a:noFill/>
          </p:spPr>
          <p:txBody>
            <a:bodyPr wrap="none" rtlCol="0">
              <a:spAutoFit/>
            </a:bodyPr>
            <a:lstStyle/>
            <a:p>
              <a:pPr algn="r" fontAlgn="base">
                <a:spcBef>
                  <a:spcPct val="0"/>
                </a:spcBef>
                <a:spcAft>
                  <a:spcPct val="0"/>
                </a:spcAft>
              </a:pPr>
              <a:r>
                <a:rPr lang="fr-FR" sz="1200" smtClean="0"/>
                <a:t>10</a:t>
              </a:r>
              <a:endParaRPr lang="fr-FR" sz="1200"/>
            </a:p>
          </p:txBody>
        </p:sp>
        <p:sp>
          <p:nvSpPr>
            <p:cNvPr id="59" name="TextBox 58"/>
            <p:cNvSpPr txBox="1"/>
            <p:nvPr/>
          </p:nvSpPr>
          <p:spPr>
            <a:xfrm>
              <a:off x="2216584" y="3701039"/>
              <a:ext cx="588570" cy="287315"/>
            </a:xfrm>
            <a:prstGeom prst="rect">
              <a:avLst/>
            </a:prstGeom>
            <a:noFill/>
          </p:spPr>
          <p:txBody>
            <a:bodyPr wrap="none" rtlCol="0">
              <a:spAutoFit/>
            </a:bodyPr>
            <a:lstStyle/>
            <a:p>
              <a:pPr algn="r" fontAlgn="base">
                <a:spcBef>
                  <a:spcPct val="0"/>
                </a:spcBef>
                <a:spcAft>
                  <a:spcPct val="0"/>
                </a:spcAft>
              </a:pPr>
              <a:r>
                <a:rPr lang="fr-FR" sz="1200" smtClean="0"/>
                <a:t>5</a:t>
              </a:r>
              <a:endParaRPr lang="fr-FR" sz="1200"/>
            </a:p>
          </p:txBody>
        </p:sp>
        <p:sp>
          <p:nvSpPr>
            <p:cNvPr id="60" name="TextBox 59"/>
            <p:cNvSpPr txBox="1"/>
            <p:nvPr/>
          </p:nvSpPr>
          <p:spPr>
            <a:xfrm>
              <a:off x="2216583" y="4193700"/>
              <a:ext cx="588572" cy="287315"/>
            </a:xfrm>
            <a:prstGeom prst="rect">
              <a:avLst/>
            </a:prstGeom>
            <a:noFill/>
          </p:spPr>
          <p:txBody>
            <a:bodyPr wrap="none" rtlCol="0">
              <a:spAutoFit/>
            </a:bodyPr>
            <a:lstStyle/>
            <a:p>
              <a:pPr algn="r" fontAlgn="base">
                <a:spcBef>
                  <a:spcPct val="0"/>
                </a:spcBef>
                <a:spcAft>
                  <a:spcPct val="0"/>
                </a:spcAft>
              </a:pPr>
              <a:r>
                <a:rPr lang="fr-FR" sz="1200" smtClean="0"/>
                <a:t>0</a:t>
              </a:r>
              <a:endParaRPr lang="fr-FR" sz="1200"/>
            </a:p>
          </p:txBody>
        </p:sp>
        <p:sp>
          <p:nvSpPr>
            <p:cNvPr id="61" name="TextBox 60"/>
            <p:cNvSpPr txBox="1"/>
            <p:nvPr/>
          </p:nvSpPr>
          <p:spPr>
            <a:xfrm rot="18900000">
              <a:off x="2099414" y="4793286"/>
              <a:ext cx="2512814" cy="287315"/>
            </a:xfrm>
            <a:prstGeom prst="rect">
              <a:avLst/>
            </a:prstGeom>
            <a:noFill/>
          </p:spPr>
          <p:txBody>
            <a:bodyPr wrap="none" rtlCol="0">
              <a:spAutoFit/>
            </a:bodyPr>
            <a:lstStyle/>
            <a:p>
              <a:pPr algn="r"/>
              <a:r>
                <a:rPr lang="fr-FR" sz="1200" dirty="0"/>
                <a:t>Pré </a:t>
              </a:r>
              <a:r>
                <a:rPr lang="fr-FR" sz="1200" dirty="0" smtClean="0"/>
                <a:t>traitement</a:t>
              </a:r>
              <a:endParaRPr lang="fr-FR" sz="1200" dirty="0"/>
            </a:p>
          </p:txBody>
        </p:sp>
        <p:sp>
          <p:nvSpPr>
            <p:cNvPr id="62" name="TextBox 61"/>
            <p:cNvSpPr txBox="1"/>
            <p:nvPr/>
          </p:nvSpPr>
          <p:spPr>
            <a:xfrm rot="18900000">
              <a:off x="3340453" y="4883396"/>
              <a:ext cx="3558974" cy="478858"/>
            </a:xfrm>
            <a:prstGeom prst="rect">
              <a:avLst/>
            </a:prstGeom>
            <a:noFill/>
          </p:spPr>
          <p:txBody>
            <a:bodyPr wrap="none" rtlCol="0">
              <a:spAutoFit/>
            </a:bodyPr>
            <a:lstStyle/>
            <a:p>
              <a:pPr algn="r"/>
              <a:r>
                <a:rPr lang="fr-FR" sz="1200" dirty="0"/>
                <a:t>Post traitement</a:t>
              </a:r>
              <a:br>
                <a:rPr lang="fr-FR" sz="1200" dirty="0"/>
              </a:br>
              <a:r>
                <a:rPr lang="fr-FR" sz="1200" dirty="0"/>
                <a:t>(résection hépatique</a:t>
              </a:r>
              <a:r>
                <a:rPr lang="fr-FR" sz="1200" dirty="0" smtClean="0"/>
                <a:t>)</a:t>
              </a:r>
              <a:endParaRPr lang="fr-FR" sz="1200" dirty="0"/>
            </a:p>
          </p:txBody>
        </p:sp>
        <p:sp>
          <p:nvSpPr>
            <p:cNvPr id="63" name="Line 5"/>
            <p:cNvSpPr>
              <a:spLocks noChangeShapeType="1"/>
            </p:cNvSpPr>
            <p:nvPr/>
          </p:nvSpPr>
          <p:spPr bwMode="auto">
            <a:xfrm>
              <a:off x="2685569" y="2925341"/>
              <a:ext cx="6327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4" name="TextBox 63"/>
            <p:cNvSpPr txBox="1"/>
            <p:nvPr/>
          </p:nvSpPr>
          <p:spPr>
            <a:xfrm>
              <a:off x="2039748" y="2799812"/>
              <a:ext cx="774029" cy="287315"/>
            </a:xfrm>
            <a:prstGeom prst="rect">
              <a:avLst/>
            </a:prstGeom>
            <a:noFill/>
          </p:spPr>
          <p:txBody>
            <a:bodyPr wrap="none" rtlCol="0">
              <a:spAutoFit/>
            </a:bodyPr>
            <a:lstStyle/>
            <a:p>
              <a:pPr algn="r" fontAlgn="base">
                <a:spcBef>
                  <a:spcPct val="0"/>
                </a:spcBef>
                <a:spcAft>
                  <a:spcPct val="0"/>
                </a:spcAft>
              </a:pPr>
              <a:r>
                <a:rPr lang="fr-FR" sz="1200" smtClean="0"/>
                <a:t>15</a:t>
              </a:r>
              <a:endParaRPr lang="fr-FR" sz="1200"/>
            </a:p>
          </p:txBody>
        </p:sp>
      </p:grpSp>
      <p:grpSp>
        <p:nvGrpSpPr>
          <p:cNvPr id="65" name="Group 64"/>
          <p:cNvGrpSpPr/>
          <p:nvPr/>
        </p:nvGrpSpPr>
        <p:grpSpPr>
          <a:xfrm>
            <a:off x="8152240" y="2683603"/>
            <a:ext cx="625049" cy="646331"/>
            <a:chOff x="8729591" y="2114789"/>
            <a:chExt cx="625049" cy="646331"/>
          </a:xfrm>
        </p:grpSpPr>
        <p:sp>
          <p:nvSpPr>
            <p:cNvPr id="66" name="TextBox 65"/>
            <p:cNvSpPr txBox="1"/>
            <p:nvPr/>
          </p:nvSpPr>
          <p:spPr>
            <a:xfrm>
              <a:off x="8830137" y="2114789"/>
              <a:ext cx="524503" cy="646331"/>
            </a:xfrm>
            <a:prstGeom prst="rect">
              <a:avLst/>
            </a:prstGeom>
            <a:noFill/>
          </p:spPr>
          <p:txBody>
            <a:bodyPr wrap="none" rtlCol="0">
              <a:spAutoFit/>
            </a:bodyPr>
            <a:lstStyle/>
            <a:p>
              <a:r>
                <a:rPr lang="fr-FR" sz="1200" smtClean="0"/>
                <a:t>3075</a:t>
              </a:r>
            </a:p>
            <a:p>
              <a:r>
                <a:rPr lang="fr-FR" sz="1200" smtClean="0"/>
                <a:t>3169</a:t>
              </a:r>
            </a:p>
            <a:p>
              <a:r>
                <a:rPr lang="fr-FR" sz="1200" smtClean="0"/>
                <a:t>3246</a:t>
              </a:r>
              <a:endParaRPr lang="fr-FR" sz="1200"/>
            </a:p>
          </p:txBody>
        </p:sp>
        <p:sp>
          <p:nvSpPr>
            <p:cNvPr id="67" name="Rectangle 66"/>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 name="Isosceles Triangle 67"/>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Rectangle 68"/>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70" name="Rectangle 69"/>
          <p:cNvSpPr/>
          <p:nvPr/>
        </p:nvSpPr>
        <p:spPr>
          <a:xfrm>
            <a:off x="6967311" y="430342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1" name="Group 70"/>
          <p:cNvGrpSpPr/>
          <p:nvPr/>
        </p:nvGrpSpPr>
        <p:grpSpPr>
          <a:xfrm>
            <a:off x="6967311" y="2536899"/>
            <a:ext cx="865548" cy="1961975"/>
            <a:chOff x="7350759" y="2197695"/>
            <a:chExt cx="865548" cy="1961975"/>
          </a:xfrm>
        </p:grpSpPr>
        <p:sp>
          <p:nvSpPr>
            <p:cNvPr id="72" name="Rectangle 71"/>
            <p:cNvSpPr/>
            <p:nvPr/>
          </p:nvSpPr>
          <p:spPr>
            <a:xfrm rot="2700000">
              <a:off x="8108307"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Rectangle 72"/>
            <p:cNvSpPr/>
            <p:nvPr/>
          </p:nvSpPr>
          <p:spPr>
            <a:xfrm rot="2700000">
              <a:off x="7350759" y="405167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4" name="Straight Connector 73"/>
            <p:cNvCxnSpPr>
              <a:stCxn id="72" idx="2"/>
              <a:endCxn id="73" idx="2"/>
            </p:cNvCxnSpPr>
            <p:nvPr/>
          </p:nvCxnSpPr>
          <p:spPr>
            <a:xfrm flipH="1">
              <a:off x="7366575" y="2289879"/>
              <a:ext cx="757548" cy="185397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5" name="Isosceles Triangle 74"/>
          <p:cNvSpPr>
            <a:spLocks noChangeAspect="1"/>
          </p:cNvSpPr>
          <p:nvPr/>
        </p:nvSpPr>
        <p:spPr>
          <a:xfrm>
            <a:off x="6958671" y="4465686"/>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Rectangle 75"/>
          <p:cNvSpPr/>
          <p:nvPr/>
        </p:nvSpPr>
        <p:spPr>
          <a:xfrm>
            <a:off x="7777374" y="3058797"/>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7" name="Straight Connector 76"/>
          <p:cNvCxnSpPr>
            <a:stCxn id="76" idx="0"/>
            <a:endCxn id="73" idx="1"/>
          </p:cNvCxnSpPr>
          <p:nvPr/>
        </p:nvCxnSpPr>
        <p:spPr>
          <a:xfrm flipH="1">
            <a:off x="6983127" y="3058797"/>
            <a:ext cx="848247" cy="1347893"/>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189303" y="2683603"/>
            <a:ext cx="625049" cy="646331"/>
            <a:chOff x="5690735" y="2526349"/>
            <a:chExt cx="625049" cy="646331"/>
          </a:xfrm>
        </p:grpSpPr>
        <p:sp>
          <p:nvSpPr>
            <p:cNvPr id="79" name="TextBox 78"/>
            <p:cNvSpPr txBox="1"/>
            <p:nvPr/>
          </p:nvSpPr>
          <p:spPr>
            <a:xfrm>
              <a:off x="5791281" y="2526349"/>
              <a:ext cx="524503" cy="646331"/>
            </a:xfrm>
            <a:prstGeom prst="rect">
              <a:avLst/>
            </a:prstGeom>
            <a:noFill/>
          </p:spPr>
          <p:txBody>
            <a:bodyPr wrap="none" rtlCol="0">
              <a:spAutoFit/>
            </a:bodyPr>
            <a:lstStyle/>
            <a:p>
              <a:r>
                <a:rPr lang="fr-FR" sz="1200" smtClean="0"/>
                <a:t>3075</a:t>
              </a:r>
            </a:p>
            <a:p>
              <a:r>
                <a:rPr lang="fr-FR" sz="1200" smtClean="0"/>
                <a:t>3169</a:t>
              </a:r>
            </a:p>
            <a:p>
              <a:r>
                <a:rPr lang="fr-FR" sz="1200" smtClean="0"/>
                <a:t>3246</a:t>
              </a:r>
              <a:endParaRPr lang="fr-FR" sz="1200"/>
            </a:p>
          </p:txBody>
        </p:sp>
        <p:sp>
          <p:nvSpPr>
            <p:cNvPr id="80" name="Rectangle 79"/>
            <p:cNvSpPr/>
            <p:nvPr/>
          </p:nvSpPr>
          <p:spPr>
            <a:xfrm rot="2700000">
              <a:off x="5699375" y="260925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1" name="Isosceles Triangle 80"/>
            <p:cNvSpPr>
              <a:spLocks noChangeAspect="1"/>
            </p:cNvSpPr>
            <p:nvPr/>
          </p:nvSpPr>
          <p:spPr>
            <a:xfrm>
              <a:off x="5690735" y="279352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2" name="Rectangle 81"/>
            <p:cNvSpPr/>
            <p:nvPr/>
          </p:nvSpPr>
          <p:spPr>
            <a:xfrm>
              <a:off x="5699375" y="299211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83" name="Group 82"/>
          <p:cNvGrpSpPr/>
          <p:nvPr/>
        </p:nvGrpSpPr>
        <p:grpSpPr>
          <a:xfrm>
            <a:off x="2295414" y="2683603"/>
            <a:ext cx="625049" cy="646331"/>
            <a:chOff x="8729591" y="2114789"/>
            <a:chExt cx="625049" cy="646331"/>
          </a:xfrm>
        </p:grpSpPr>
        <p:sp>
          <p:nvSpPr>
            <p:cNvPr id="84" name="TextBox 83"/>
            <p:cNvSpPr txBox="1"/>
            <p:nvPr/>
          </p:nvSpPr>
          <p:spPr>
            <a:xfrm>
              <a:off x="8830137" y="2114789"/>
              <a:ext cx="524503" cy="646331"/>
            </a:xfrm>
            <a:prstGeom prst="rect">
              <a:avLst/>
            </a:prstGeom>
            <a:noFill/>
          </p:spPr>
          <p:txBody>
            <a:bodyPr wrap="none" rtlCol="0">
              <a:spAutoFit/>
            </a:bodyPr>
            <a:lstStyle/>
            <a:p>
              <a:r>
                <a:rPr lang="fr-FR" sz="1200" smtClean="0"/>
                <a:t>3075</a:t>
              </a:r>
            </a:p>
            <a:p>
              <a:r>
                <a:rPr lang="fr-FR" sz="1200" smtClean="0"/>
                <a:t>3169</a:t>
              </a:r>
            </a:p>
            <a:p>
              <a:r>
                <a:rPr lang="fr-FR" sz="1200" smtClean="0"/>
                <a:t>3246</a:t>
              </a:r>
              <a:endParaRPr lang="fr-FR" sz="1200"/>
            </a:p>
          </p:txBody>
        </p:sp>
        <p:sp>
          <p:nvSpPr>
            <p:cNvPr id="85" name="Rectangle 84"/>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6" name="Isosceles Triangle 85"/>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7" name="Rectangle 86"/>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88" name="Isosceles Triangle 87"/>
          <p:cNvSpPr>
            <a:spLocks noChangeAspect="1"/>
          </p:cNvSpPr>
          <p:nvPr/>
        </p:nvSpPr>
        <p:spPr>
          <a:xfrm>
            <a:off x="3973763" y="4120194"/>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9" name="Rectangle 88"/>
          <p:cNvSpPr/>
          <p:nvPr/>
        </p:nvSpPr>
        <p:spPr>
          <a:xfrm>
            <a:off x="3992900" y="4422506"/>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0" name="Rectangle 89"/>
          <p:cNvSpPr/>
          <p:nvPr/>
        </p:nvSpPr>
        <p:spPr>
          <a:xfrm rot="2700000">
            <a:off x="3982403" y="4266144"/>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1" name="Rectangle 90"/>
          <p:cNvSpPr/>
          <p:nvPr/>
        </p:nvSpPr>
        <p:spPr>
          <a:xfrm>
            <a:off x="4832540" y="4255622"/>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2" name="Rectangle 91"/>
          <p:cNvSpPr/>
          <p:nvPr/>
        </p:nvSpPr>
        <p:spPr>
          <a:xfrm rot="2700000">
            <a:off x="4810172" y="2793433"/>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3" name="Isosceles Triangle 92"/>
          <p:cNvSpPr>
            <a:spLocks noChangeAspect="1"/>
          </p:cNvSpPr>
          <p:nvPr/>
        </p:nvSpPr>
        <p:spPr>
          <a:xfrm>
            <a:off x="1206801" y="4096571"/>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4" name="Rectangle 93"/>
          <p:cNvSpPr/>
          <p:nvPr/>
        </p:nvSpPr>
        <p:spPr>
          <a:xfrm>
            <a:off x="1215441" y="398904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5" name="Rectangle 94"/>
          <p:cNvSpPr/>
          <p:nvPr/>
        </p:nvSpPr>
        <p:spPr>
          <a:xfrm rot="2700000">
            <a:off x="1215441" y="4293931"/>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6" name="Rectangle 95"/>
          <p:cNvSpPr/>
          <p:nvPr/>
        </p:nvSpPr>
        <p:spPr>
          <a:xfrm>
            <a:off x="2085776" y="2697061"/>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7" name="Rectangle 96"/>
          <p:cNvSpPr/>
          <p:nvPr/>
        </p:nvSpPr>
        <p:spPr>
          <a:xfrm rot="2700000">
            <a:off x="2051865" y="350874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98" name="Straight Connector 97"/>
          <p:cNvCxnSpPr>
            <a:stCxn id="90" idx="0"/>
            <a:endCxn id="92" idx="2"/>
          </p:cNvCxnSpPr>
          <p:nvPr/>
        </p:nvCxnSpPr>
        <p:spPr>
          <a:xfrm flipV="1">
            <a:off x="4074587" y="2885617"/>
            <a:ext cx="751401" cy="1396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a:endCxn id="91" idx="1"/>
          </p:cNvCxnSpPr>
          <p:nvPr/>
        </p:nvCxnSpPr>
        <p:spPr>
          <a:xfrm flipV="1">
            <a:off x="4100900" y="4309622"/>
            <a:ext cx="731640" cy="166884"/>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0"/>
            <a:endCxn id="96" idx="0"/>
          </p:cNvCxnSpPr>
          <p:nvPr/>
        </p:nvCxnSpPr>
        <p:spPr>
          <a:xfrm flipV="1">
            <a:off x="1269441" y="2697061"/>
            <a:ext cx="870335" cy="1291979"/>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5" idx="0"/>
            <a:endCxn id="97" idx="2"/>
          </p:cNvCxnSpPr>
          <p:nvPr/>
        </p:nvCxnSpPr>
        <p:spPr>
          <a:xfrm flipV="1">
            <a:off x="1307625" y="3600929"/>
            <a:ext cx="760056" cy="7088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964134" y="1882438"/>
            <a:ext cx="3314594" cy="523220"/>
          </a:xfrm>
          <a:prstGeom prst="rect">
            <a:avLst/>
          </a:prstGeom>
          <a:noFill/>
        </p:spPr>
        <p:txBody>
          <a:bodyPr wrap="square" rtlCol="0">
            <a:spAutoFit/>
          </a:bodyPr>
          <a:lstStyle/>
          <a:p>
            <a:pPr algn="ctr"/>
            <a:r>
              <a:rPr lang="fr-FR" sz="1400" b="1" smtClean="0"/>
              <a:t>CD3+CD8+CD45RO+Eomes</a:t>
            </a:r>
          </a:p>
          <a:p>
            <a:pPr algn="ctr"/>
            <a:r>
              <a:rPr lang="fr-FR" sz="1400" b="1" smtClean="0"/>
              <a:t>+CD57+CD38low</a:t>
            </a:r>
            <a:endParaRPr lang="fr-FR" sz="1400" b="1"/>
          </a:p>
        </p:txBody>
      </p:sp>
      <p:sp>
        <p:nvSpPr>
          <p:cNvPr id="103" name="TextBox 102"/>
          <p:cNvSpPr txBox="1"/>
          <p:nvPr/>
        </p:nvSpPr>
        <p:spPr>
          <a:xfrm>
            <a:off x="5837867" y="1882438"/>
            <a:ext cx="3314594" cy="523220"/>
          </a:xfrm>
          <a:prstGeom prst="rect">
            <a:avLst/>
          </a:prstGeom>
          <a:noFill/>
        </p:spPr>
        <p:txBody>
          <a:bodyPr wrap="square" rtlCol="0">
            <a:spAutoFit/>
          </a:bodyPr>
          <a:lstStyle/>
          <a:p>
            <a:pPr algn="ctr"/>
            <a:r>
              <a:rPr lang="fr-FR" sz="1400" b="1" dirty="0" smtClean="0"/>
              <a:t>Cellules </a:t>
            </a:r>
            <a:r>
              <a:rPr lang="fr-FR" sz="1400" b="1" dirty="0" err="1" smtClean="0"/>
              <a:t>T</a:t>
            </a:r>
            <a:r>
              <a:rPr lang="fr-FR" sz="1400" b="1" dirty="0" smtClean="0"/>
              <a:t> effectrices CD8 /</a:t>
            </a:r>
            <a:r>
              <a:rPr lang="fr-FR" sz="1400" b="1" dirty="0" err="1" smtClean="0"/>
              <a:t>T</a:t>
            </a:r>
            <a:r>
              <a:rPr lang="fr-FR" sz="1400" b="1" dirty="0" smtClean="0"/>
              <a:t> regs CD4 dans le tissu tumoral</a:t>
            </a:r>
            <a:endParaRPr lang="fr-FR" sz="1400" b="1" dirty="0"/>
          </a:p>
        </p:txBody>
      </p:sp>
    </p:spTree>
    <p:extLst>
      <p:ext uri="{BB962C8B-B14F-4D97-AF65-F5344CB8AC3E}">
        <p14:creationId xmlns:p14="http://schemas.microsoft.com/office/powerpoint/2010/main" val="839812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185: Etude de phase II randomisée, en ouvert, évaluant nivolumab seul versus nivolumab plus ipilimumab en périopératoire chez les patients avec CHC résécable – </a:t>
            </a:r>
            <a:r>
              <a:rPr lang="fr-FR" dirty="0" err="1" smtClean="0"/>
              <a:t>Kaseb</a:t>
            </a:r>
            <a:r>
              <a:rPr lang="fr-FR" dirty="0" smtClean="0"/>
              <a:t> AO,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Kaseb AO, et al, J Clin Oncol 2019;37(Suppl):Abstr 185</a:t>
            </a:r>
            <a:endParaRPr lang="fr-FR"/>
          </a:p>
        </p:txBody>
      </p:sp>
      <p:sp>
        <p:nvSpPr>
          <p:cNvPr id="7" name="TextBox 6"/>
          <p:cNvSpPr txBox="1"/>
          <p:nvPr/>
        </p:nvSpPr>
        <p:spPr>
          <a:xfrm>
            <a:off x="843936" y="1629954"/>
            <a:ext cx="3314594" cy="307777"/>
          </a:xfrm>
          <a:prstGeom prst="rect">
            <a:avLst/>
          </a:prstGeom>
          <a:noFill/>
        </p:spPr>
        <p:txBody>
          <a:bodyPr wrap="square" rtlCol="0">
            <a:spAutoFit/>
          </a:bodyPr>
          <a:lstStyle/>
          <a:p>
            <a:pPr algn="ctr"/>
            <a:r>
              <a:rPr lang="fr-FR" sz="1400" b="1" smtClean="0"/>
              <a:t>CD3+CD8+CD45RO+Eomes+</a:t>
            </a:r>
            <a:endParaRPr lang="fr-FR" sz="1400" b="1"/>
          </a:p>
        </p:txBody>
      </p:sp>
      <p:grpSp>
        <p:nvGrpSpPr>
          <p:cNvPr id="9" name="Group 8"/>
          <p:cNvGrpSpPr/>
          <p:nvPr/>
        </p:nvGrpSpPr>
        <p:grpSpPr>
          <a:xfrm>
            <a:off x="1035662" y="1816362"/>
            <a:ext cx="2286856" cy="1544326"/>
            <a:chOff x="824642" y="1816362"/>
            <a:chExt cx="2286856" cy="1544326"/>
          </a:xfrm>
        </p:grpSpPr>
        <p:sp>
          <p:nvSpPr>
            <p:cNvPr id="10"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1" name="Line 4"/>
            <p:cNvSpPr>
              <a:spLocks noChangeShapeType="1"/>
            </p:cNvSpPr>
            <p:nvPr/>
          </p:nvSpPr>
          <p:spPr bwMode="auto">
            <a:xfrm>
              <a:off x="1051913" y="2237082"/>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2" name="Line 5"/>
            <p:cNvSpPr>
              <a:spLocks noChangeShapeType="1"/>
            </p:cNvSpPr>
            <p:nvPr/>
          </p:nvSpPr>
          <p:spPr bwMode="auto">
            <a:xfrm>
              <a:off x="1051913" y="2534064"/>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3" name="Line 6"/>
            <p:cNvSpPr>
              <a:spLocks noChangeShapeType="1"/>
            </p:cNvSpPr>
            <p:nvPr/>
          </p:nvSpPr>
          <p:spPr bwMode="auto">
            <a:xfrm>
              <a:off x="1051913" y="2844547"/>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4" name="Line 7"/>
            <p:cNvSpPr>
              <a:spLocks noChangeShapeType="1"/>
            </p:cNvSpPr>
            <p:nvPr/>
          </p:nvSpPr>
          <p:spPr bwMode="auto">
            <a:xfrm>
              <a:off x="1051913" y="3142160"/>
              <a:ext cx="28985"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6"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8" name="TextBox 17"/>
            <p:cNvSpPr txBox="1"/>
            <p:nvPr/>
          </p:nvSpPr>
          <p:spPr>
            <a:xfrm>
              <a:off x="824642"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40</a:t>
              </a:r>
              <a:endParaRPr lang="fr-FR" sz="1200"/>
            </a:p>
          </p:txBody>
        </p:sp>
        <p:sp>
          <p:nvSpPr>
            <p:cNvPr id="19" name="TextBox 18"/>
            <p:cNvSpPr txBox="1"/>
            <p:nvPr/>
          </p:nvSpPr>
          <p:spPr>
            <a:xfrm>
              <a:off x="824642" y="2113243"/>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30</a:t>
              </a:r>
              <a:endParaRPr lang="fr-FR" sz="1200"/>
            </a:p>
          </p:txBody>
        </p:sp>
        <p:sp>
          <p:nvSpPr>
            <p:cNvPr id="20" name="TextBox 19"/>
            <p:cNvSpPr txBox="1"/>
            <p:nvPr/>
          </p:nvSpPr>
          <p:spPr>
            <a:xfrm>
              <a:off x="824642" y="2415036"/>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20</a:t>
              </a:r>
              <a:endParaRPr lang="fr-FR" sz="1200"/>
            </a:p>
          </p:txBody>
        </p:sp>
        <p:sp>
          <p:nvSpPr>
            <p:cNvPr id="21" name="TextBox 20"/>
            <p:cNvSpPr txBox="1"/>
            <p:nvPr/>
          </p:nvSpPr>
          <p:spPr>
            <a:xfrm>
              <a:off x="824642" y="2716830"/>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10</a:t>
              </a:r>
              <a:endParaRPr lang="fr-FR" sz="1200"/>
            </a:p>
          </p:txBody>
        </p:sp>
        <p:sp>
          <p:nvSpPr>
            <p:cNvPr id="22" name="TextBox 21"/>
            <p:cNvSpPr txBox="1"/>
            <p:nvPr/>
          </p:nvSpPr>
          <p:spPr>
            <a:xfrm>
              <a:off x="909601"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23" name="TextBox 22"/>
            <p:cNvSpPr txBox="1"/>
            <p:nvPr/>
          </p:nvSpPr>
          <p:spPr>
            <a:xfrm>
              <a:off x="1417754" y="3103319"/>
              <a:ext cx="31155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Pre</a:t>
              </a:r>
              <a:endParaRPr lang="fr-FR" sz="1200"/>
            </a:p>
          </p:txBody>
        </p:sp>
        <p:sp>
          <p:nvSpPr>
            <p:cNvPr id="24" name="TextBox 23"/>
            <p:cNvSpPr txBox="1"/>
            <p:nvPr/>
          </p:nvSpPr>
          <p:spPr>
            <a:xfrm>
              <a:off x="2408503" y="3087499"/>
              <a:ext cx="38063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t>Post </a:t>
              </a:r>
              <a:endParaRPr lang="fr-FR" sz="1200" dirty="0"/>
            </a:p>
          </p:txBody>
        </p:sp>
        <p:sp>
          <p:nvSpPr>
            <p:cNvPr id="25" name="TextBox 24"/>
            <p:cNvSpPr txBox="1"/>
            <p:nvPr/>
          </p:nvSpPr>
          <p:spPr>
            <a:xfrm>
              <a:off x="1186805" y="1917750"/>
              <a:ext cx="1070535" cy="349702"/>
            </a:xfrm>
            <a:prstGeom prst="rect">
              <a:avLst/>
            </a:prstGeom>
            <a:noFill/>
          </p:spPr>
          <p:txBody>
            <a:bodyPr wrap="none" lIns="36000" tIns="36000" rIns="36000" bIns="36000" rtlCol="0" anchor="ctr" anchorCtr="0">
              <a:spAutoFit/>
            </a:bodyPr>
            <a:lstStyle/>
            <a:p>
              <a:pPr fontAlgn="base">
                <a:spcBef>
                  <a:spcPct val="0"/>
                </a:spcBef>
                <a:spcAft>
                  <a:spcPct val="0"/>
                </a:spcAft>
              </a:pPr>
              <a:r>
                <a:rPr lang="fr-FR" sz="900" dirty="0" smtClean="0"/>
                <a:t>Répondeur n=3</a:t>
              </a:r>
            </a:p>
            <a:p>
              <a:pPr fontAlgn="base">
                <a:spcBef>
                  <a:spcPct val="0"/>
                </a:spcBef>
                <a:spcAft>
                  <a:spcPct val="0"/>
                </a:spcAft>
              </a:pPr>
              <a:r>
                <a:rPr lang="fr-FR" sz="900" dirty="0" smtClean="0"/>
                <a:t>Non répondeur n=5</a:t>
              </a:r>
              <a:endParaRPr lang="fr-FR" sz="900" dirty="0"/>
            </a:p>
          </p:txBody>
        </p:sp>
        <p:sp>
          <p:nvSpPr>
            <p:cNvPr id="26" name="Rectangle 25"/>
            <p:cNvSpPr>
              <a:spLocks noChangeAspect="1"/>
            </p:cNvSpPr>
            <p:nvPr/>
          </p:nvSpPr>
          <p:spPr>
            <a:xfrm>
              <a:off x="1125405"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26"/>
            <p:cNvSpPr>
              <a:spLocks noChangeAspect="1"/>
            </p:cNvSpPr>
            <p:nvPr/>
          </p:nvSpPr>
          <p:spPr>
            <a:xfrm rot="2700000">
              <a:off x="1125405"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Rectangle 27"/>
            <p:cNvSpPr>
              <a:spLocks noChangeAspect="1"/>
            </p:cNvSpPr>
            <p:nvPr/>
          </p:nvSpPr>
          <p:spPr>
            <a:xfrm>
              <a:off x="1513701" y="2771928"/>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Rectangle 28"/>
            <p:cNvSpPr>
              <a:spLocks noChangeAspect="1"/>
            </p:cNvSpPr>
            <p:nvPr/>
          </p:nvSpPr>
          <p:spPr>
            <a:xfrm>
              <a:off x="1513701" y="292817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Rectangle 29"/>
            <p:cNvSpPr>
              <a:spLocks noChangeAspect="1"/>
            </p:cNvSpPr>
            <p:nvPr/>
          </p:nvSpPr>
          <p:spPr>
            <a:xfrm>
              <a:off x="2479605" y="211324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a:spLocks noChangeAspect="1"/>
            </p:cNvSpPr>
            <p:nvPr/>
          </p:nvSpPr>
          <p:spPr>
            <a:xfrm>
              <a:off x="2515605"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a:spLocks noChangeAspect="1"/>
            </p:cNvSpPr>
            <p:nvPr/>
          </p:nvSpPr>
          <p:spPr>
            <a:xfrm>
              <a:off x="1513701" y="2680830"/>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33" name="Straight Connector 32"/>
            <p:cNvCxnSpPr>
              <a:stCxn id="28" idx="3"/>
              <a:endCxn id="30" idx="1"/>
            </p:cNvCxnSpPr>
            <p:nvPr/>
          </p:nvCxnSpPr>
          <p:spPr>
            <a:xfrm flipV="1">
              <a:off x="1585701" y="2149243"/>
              <a:ext cx="893904" cy="6586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67983" y="2250680"/>
              <a:ext cx="983622" cy="7123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2494517" y="26967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Rectangle 35"/>
            <p:cNvSpPr>
              <a:spLocks noChangeAspect="1"/>
            </p:cNvSpPr>
            <p:nvPr/>
          </p:nvSpPr>
          <p:spPr>
            <a:xfrm rot="2700000">
              <a:off x="2504821" y="28538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Rectangle 36"/>
            <p:cNvSpPr>
              <a:spLocks noChangeAspect="1"/>
            </p:cNvSpPr>
            <p:nvPr/>
          </p:nvSpPr>
          <p:spPr>
            <a:xfrm rot="2700000">
              <a:off x="2504821" y="303353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p:cNvSpPr>
              <a:spLocks noChangeAspect="1"/>
            </p:cNvSpPr>
            <p:nvPr/>
          </p:nvSpPr>
          <p:spPr>
            <a:xfrm rot="2700000">
              <a:off x="2504821" y="294510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a:spLocks noChangeAspect="1"/>
            </p:cNvSpPr>
            <p:nvPr/>
          </p:nvSpPr>
          <p:spPr>
            <a:xfrm rot="2700000">
              <a:off x="1528612"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Rectangle 39"/>
            <p:cNvSpPr>
              <a:spLocks noChangeAspect="1"/>
            </p:cNvSpPr>
            <p:nvPr/>
          </p:nvSpPr>
          <p:spPr>
            <a:xfrm rot="2700000">
              <a:off x="1528612" y="30569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Rectangle 40"/>
            <p:cNvSpPr>
              <a:spLocks noChangeAspect="1"/>
            </p:cNvSpPr>
            <p:nvPr/>
          </p:nvSpPr>
          <p:spPr>
            <a:xfrm rot="2700000">
              <a:off x="1528612" y="301372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2" name="Straight Connector 41"/>
            <p:cNvCxnSpPr>
              <a:endCxn id="37" idx="1"/>
            </p:cNvCxnSpPr>
            <p:nvPr/>
          </p:nvCxnSpPr>
          <p:spPr>
            <a:xfrm flipV="1">
              <a:off x="1590068" y="3044079"/>
              <a:ext cx="925297" cy="6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48884" y="2983561"/>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33732" y="2892886"/>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1172" y="2752830"/>
              <a:ext cx="966752" cy="360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859278" y="3237261"/>
            <a:ext cx="829073" cy="276999"/>
          </a:xfrm>
          <a:prstGeom prst="rect">
            <a:avLst/>
          </a:prstGeom>
          <a:noFill/>
        </p:spPr>
        <p:txBody>
          <a:bodyPr wrap="none" rtlCol="0">
            <a:spAutoFit/>
          </a:bodyPr>
          <a:lstStyle/>
          <a:p>
            <a:pPr algn="ctr"/>
            <a:r>
              <a:rPr lang="fr-FR" sz="1200" smtClean="0"/>
              <a:t>p = 0,003</a:t>
            </a:r>
            <a:endParaRPr lang="fr-FR" sz="1200"/>
          </a:p>
        </p:txBody>
      </p:sp>
      <p:grpSp>
        <p:nvGrpSpPr>
          <p:cNvPr id="47" name="Group 46"/>
          <p:cNvGrpSpPr/>
          <p:nvPr/>
        </p:nvGrpSpPr>
        <p:grpSpPr>
          <a:xfrm>
            <a:off x="1741409" y="3521823"/>
            <a:ext cx="263661" cy="345939"/>
            <a:chOff x="3814675" y="2906085"/>
            <a:chExt cx="263661" cy="345939"/>
          </a:xfrm>
        </p:grpSpPr>
        <p:cxnSp>
          <p:nvCxnSpPr>
            <p:cNvPr id="48" name="Straight Connector 4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rot="16200000">
            <a:off x="196840" y="3759347"/>
            <a:ext cx="962144"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smtClean="0"/>
              <a:t>Fréquence </a:t>
            </a:r>
            <a:br>
              <a:rPr lang="fr-FR" sz="1200" dirty="0" smtClean="0"/>
            </a:br>
            <a:r>
              <a:rPr lang="fr-FR" sz="1200" dirty="0" smtClean="0"/>
              <a:t>(% de CD45)</a:t>
            </a:r>
            <a:endParaRPr lang="fr-FR" sz="1200" dirty="0"/>
          </a:p>
        </p:txBody>
      </p:sp>
      <p:grpSp>
        <p:nvGrpSpPr>
          <p:cNvPr id="51" name="Group 50"/>
          <p:cNvGrpSpPr/>
          <p:nvPr/>
        </p:nvGrpSpPr>
        <p:grpSpPr>
          <a:xfrm>
            <a:off x="1009350" y="3252024"/>
            <a:ext cx="2313168" cy="1535801"/>
            <a:chOff x="798330" y="1816362"/>
            <a:chExt cx="2313168" cy="1535801"/>
          </a:xfrm>
        </p:grpSpPr>
        <p:sp>
          <p:nvSpPr>
            <p:cNvPr id="52"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3"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4"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5"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6"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7"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8"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59" name="TextBox 58"/>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15</a:t>
              </a:r>
              <a:endParaRPr lang="fr-FR" sz="1200"/>
            </a:p>
          </p:txBody>
        </p:sp>
        <p:sp>
          <p:nvSpPr>
            <p:cNvPr id="60" name="TextBox 59"/>
            <p:cNvSpPr txBox="1"/>
            <p:nvPr/>
          </p:nvSpPr>
          <p:spPr>
            <a:xfrm>
              <a:off x="798330" y="222506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10</a:t>
              </a:r>
              <a:endParaRPr lang="fr-FR" sz="1200"/>
            </a:p>
          </p:txBody>
        </p:sp>
        <p:sp>
          <p:nvSpPr>
            <p:cNvPr id="61" name="TextBox 60"/>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5</a:t>
              </a:r>
              <a:endParaRPr lang="fr-FR" sz="1200"/>
            </a:p>
          </p:txBody>
        </p:sp>
        <p:sp>
          <p:nvSpPr>
            <p:cNvPr id="62" name="TextBox 61"/>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63" name="TextBox 62"/>
            <p:cNvSpPr txBox="1"/>
            <p:nvPr/>
          </p:nvSpPr>
          <p:spPr>
            <a:xfrm>
              <a:off x="1273295" y="3110183"/>
              <a:ext cx="770723"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100" dirty="0" smtClean="0"/>
                <a:t>Répondeur</a:t>
              </a:r>
              <a:endParaRPr lang="fr-FR" sz="1100" dirty="0"/>
            </a:p>
          </p:txBody>
        </p:sp>
        <p:sp>
          <p:nvSpPr>
            <p:cNvPr id="64" name="TextBox 63"/>
            <p:cNvSpPr txBox="1"/>
            <p:nvPr/>
          </p:nvSpPr>
          <p:spPr>
            <a:xfrm>
              <a:off x="2020351" y="3110183"/>
              <a:ext cx="1013797"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100" dirty="0" smtClean="0"/>
                <a:t>Non répondeur</a:t>
              </a:r>
              <a:endParaRPr lang="fr-FR" sz="1100" dirty="0"/>
            </a:p>
          </p:txBody>
        </p:sp>
      </p:grpSp>
      <p:cxnSp>
        <p:nvCxnSpPr>
          <p:cNvPr id="65" name="Straight Connector 64"/>
          <p:cNvCxnSpPr/>
          <p:nvPr/>
        </p:nvCxnSpPr>
        <p:spPr>
          <a:xfrm>
            <a:off x="182654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612523" y="4189989"/>
            <a:ext cx="263661" cy="249119"/>
            <a:chOff x="3814675" y="2906085"/>
            <a:chExt cx="263661" cy="345939"/>
          </a:xfrm>
        </p:grpSpPr>
        <p:cxnSp>
          <p:nvCxnSpPr>
            <p:cNvPr id="67" name="Straight Connector 66"/>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158523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Rectangle 69"/>
          <p:cNvSpPr/>
          <p:nvPr/>
        </p:nvSpPr>
        <p:spPr>
          <a:xfrm>
            <a:off x="245635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1" name="Group 70"/>
          <p:cNvGrpSpPr/>
          <p:nvPr/>
        </p:nvGrpSpPr>
        <p:grpSpPr>
          <a:xfrm>
            <a:off x="456897" y="4824347"/>
            <a:ext cx="2865621" cy="1535559"/>
            <a:chOff x="245877" y="4826108"/>
            <a:chExt cx="2865621" cy="1535559"/>
          </a:xfrm>
        </p:grpSpPr>
        <p:grpSp>
          <p:nvGrpSpPr>
            <p:cNvPr id="72" name="Group 71"/>
            <p:cNvGrpSpPr/>
            <p:nvPr/>
          </p:nvGrpSpPr>
          <p:grpSpPr>
            <a:xfrm>
              <a:off x="1530389" y="4980355"/>
              <a:ext cx="263661" cy="345939"/>
              <a:chOff x="3814675" y="2906085"/>
              <a:chExt cx="263661" cy="345939"/>
            </a:xfrm>
          </p:grpSpPr>
          <p:cxnSp>
            <p:nvCxnSpPr>
              <p:cNvPr id="98" name="Straight Connector 9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rot="16200000">
              <a:off x="-176857" y="5259691"/>
              <a:ext cx="1287504"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smtClean="0"/>
                <a:t>Données post pré </a:t>
              </a:r>
              <a:br>
                <a:rPr lang="fr-FR" sz="1200" dirty="0" smtClean="0"/>
              </a:br>
              <a:r>
                <a:rPr lang="fr-FR" sz="1200" dirty="0" smtClean="0"/>
                <a:t>(% de CD45)</a:t>
              </a:r>
              <a:endParaRPr lang="fr-FR" sz="1200" dirty="0"/>
            </a:p>
          </p:txBody>
        </p:sp>
        <p:grpSp>
          <p:nvGrpSpPr>
            <p:cNvPr id="74" name="Group 73"/>
            <p:cNvGrpSpPr/>
            <p:nvPr/>
          </p:nvGrpSpPr>
          <p:grpSpPr>
            <a:xfrm>
              <a:off x="794937" y="4826108"/>
              <a:ext cx="2316561" cy="1535559"/>
              <a:chOff x="794937" y="1816362"/>
              <a:chExt cx="2316561" cy="1535559"/>
            </a:xfrm>
          </p:grpSpPr>
          <p:sp>
            <p:nvSpPr>
              <p:cNvPr id="81"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2" name="Line 4"/>
              <p:cNvSpPr>
                <a:spLocks noChangeShapeType="1"/>
              </p:cNvSpPr>
              <p:nvPr/>
            </p:nvSpPr>
            <p:spPr bwMode="auto">
              <a:xfrm>
                <a:off x="1051913" y="2388668"/>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3" name="Line 6"/>
              <p:cNvSpPr>
                <a:spLocks noChangeShapeType="1"/>
              </p:cNvSpPr>
              <p:nvPr/>
            </p:nvSpPr>
            <p:spPr bwMode="auto">
              <a:xfrm>
                <a:off x="1051913" y="2894681"/>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4"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5"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6"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7"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88" name="TextBox 87"/>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25</a:t>
                </a:r>
                <a:endParaRPr lang="fr-FR" sz="1200"/>
              </a:p>
            </p:txBody>
          </p:sp>
          <p:sp>
            <p:nvSpPr>
              <p:cNvPr id="89" name="TextBox 88"/>
              <p:cNvSpPr txBox="1"/>
              <p:nvPr/>
            </p:nvSpPr>
            <p:spPr>
              <a:xfrm>
                <a:off x="798330" y="226482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15</a:t>
                </a:r>
                <a:endParaRPr lang="fr-FR" sz="1200"/>
              </a:p>
            </p:txBody>
          </p:sp>
          <p:sp>
            <p:nvSpPr>
              <p:cNvPr id="90" name="TextBox 89"/>
              <p:cNvSpPr txBox="1"/>
              <p:nvPr/>
            </p:nvSpPr>
            <p:spPr>
              <a:xfrm>
                <a:off x="883289" y="2766964"/>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5</a:t>
                </a:r>
                <a:endParaRPr lang="fr-FR" sz="1200"/>
              </a:p>
            </p:txBody>
          </p:sp>
          <p:sp>
            <p:nvSpPr>
              <p:cNvPr id="91" name="TextBox 90"/>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92" name="TextBox 91"/>
              <p:cNvSpPr txBox="1"/>
              <p:nvPr/>
            </p:nvSpPr>
            <p:spPr>
              <a:xfrm>
                <a:off x="1273295" y="3109941"/>
                <a:ext cx="770723"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100" dirty="0" smtClean="0"/>
                  <a:t>Répondeur</a:t>
                </a:r>
                <a:endParaRPr lang="fr-FR" sz="1100" dirty="0"/>
              </a:p>
            </p:txBody>
          </p:sp>
          <p:sp>
            <p:nvSpPr>
              <p:cNvPr id="93" name="TextBox 92"/>
              <p:cNvSpPr txBox="1"/>
              <p:nvPr/>
            </p:nvSpPr>
            <p:spPr>
              <a:xfrm>
                <a:off x="2020351" y="3109941"/>
                <a:ext cx="1013797"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100" dirty="0" smtClean="0"/>
                  <a:t>Non répondeur</a:t>
                </a:r>
                <a:endParaRPr lang="fr-FR" sz="1100" dirty="0"/>
              </a:p>
            </p:txBody>
          </p:sp>
          <p:sp>
            <p:nvSpPr>
              <p:cNvPr id="94" name="Line 4"/>
              <p:cNvSpPr>
                <a:spLocks noChangeShapeType="1"/>
              </p:cNvSpPr>
              <p:nvPr/>
            </p:nvSpPr>
            <p:spPr bwMode="auto">
              <a:xfrm>
                <a:off x="1057087" y="2157631"/>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95" name="TextBox 94"/>
              <p:cNvSpPr txBox="1"/>
              <p:nvPr/>
            </p:nvSpPr>
            <p:spPr>
              <a:xfrm>
                <a:off x="803504" y="203379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20</a:t>
                </a:r>
                <a:endParaRPr lang="fr-FR" sz="1200"/>
              </a:p>
            </p:txBody>
          </p:sp>
          <p:sp>
            <p:nvSpPr>
              <p:cNvPr id="96" name="Line 6"/>
              <p:cNvSpPr>
                <a:spLocks noChangeShapeType="1"/>
              </p:cNvSpPr>
              <p:nvPr/>
            </p:nvSpPr>
            <p:spPr bwMode="auto">
              <a:xfrm>
                <a:off x="1048520" y="2645128"/>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97" name="TextBox 96"/>
              <p:cNvSpPr txBox="1"/>
              <p:nvPr/>
            </p:nvSpPr>
            <p:spPr>
              <a:xfrm>
                <a:off x="794937" y="2517411"/>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10</a:t>
                </a:r>
                <a:endParaRPr lang="fr-FR" sz="1200"/>
              </a:p>
            </p:txBody>
          </p:sp>
        </p:grpSp>
        <p:cxnSp>
          <p:nvCxnSpPr>
            <p:cNvPr id="75" name="Straight Connector 74"/>
            <p:cNvCxnSpPr/>
            <p:nvPr/>
          </p:nvCxnSpPr>
          <p:spPr>
            <a:xfrm>
              <a:off x="1615524" y="4939118"/>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401503" y="5623401"/>
              <a:ext cx="263661" cy="353097"/>
              <a:chOff x="3814675" y="2906085"/>
              <a:chExt cx="263661" cy="345939"/>
            </a:xfrm>
          </p:grpSpPr>
          <p:cxnSp>
            <p:nvCxnSpPr>
              <p:cNvPr id="79" name="Straight Connector 78"/>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1374219" y="5043538"/>
              <a:ext cx="576000" cy="1107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8" name="Rectangle 77"/>
            <p:cNvSpPr/>
            <p:nvPr/>
          </p:nvSpPr>
          <p:spPr>
            <a:xfrm>
              <a:off x="2245333" y="5929549"/>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00" name="TextBox 99"/>
          <p:cNvSpPr txBox="1"/>
          <p:nvPr/>
        </p:nvSpPr>
        <p:spPr>
          <a:xfrm>
            <a:off x="1748091" y="4691615"/>
            <a:ext cx="998991" cy="276999"/>
          </a:xfrm>
          <a:prstGeom prst="rect">
            <a:avLst/>
          </a:prstGeom>
          <a:noFill/>
        </p:spPr>
        <p:txBody>
          <a:bodyPr wrap="none" rtlCol="0">
            <a:spAutoFit/>
          </a:bodyPr>
          <a:lstStyle/>
          <a:p>
            <a:pPr algn="ctr"/>
            <a:r>
              <a:rPr lang="fr-FR" sz="1200" smtClean="0"/>
              <a:t>p = 0,01448</a:t>
            </a:r>
            <a:endParaRPr lang="fr-FR" sz="1200"/>
          </a:p>
        </p:txBody>
      </p:sp>
      <p:sp>
        <p:nvSpPr>
          <p:cNvPr id="101" name="TextBox 100"/>
          <p:cNvSpPr txBox="1"/>
          <p:nvPr/>
        </p:nvSpPr>
        <p:spPr>
          <a:xfrm>
            <a:off x="4783020" y="1414511"/>
            <a:ext cx="3314594" cy="523220"/>
          </a:xfrm>
          <a:prstGeom prst="rect">
            <a:avLst/>
          </a:prstGeom>
          <a:noFill/>
        </p:spPr>
        <p:txBody>
          <a:bodyPr wrap="square" rtlCol="0">
            <a:spAutoFit/>
          </a:bodyPr>
          <a:lstStyle/>
          <a:p>
            <a:pPr algn="ctr"/>
            <a:r>
              <a:rPr lang="fr-FR" sz="1400" b="1" smtClean="0"/>
              <a:t>CD3+CD8+CD45RO+Eomes</a:t>
            </a:r>
          </a:p>
          <a:p>
            <a:pPr algn="ctr"/>
            <a:r>
              <a:rPr lang="fr-FR" sz="1400" b="1" smtClean="0"/>
              <a:t>+CD57+CD38low</a:t>
            </a:r>
            <a:endParaRPr lang="fr-FR" sz="1400" b="1"/>
          </a:p>
        </p:txBody>
      </p:sp>
      <p:grpSp>
        <p:nvGrpSpPr>
          <p:cNvPr id="102" name="Group 101"/>
          <p:cNvGrpSpPr/>
          <p:nvPr/>
        </p:nvGrpSpPr>
        <p:grpSpPr>
          <a:xfrm>
            <a:off x="5326504" y="1816362"/>
            <a:ext cx="2286856" cy="1544326"/>
            <a:chOff x="5215788" y="1816362"/>
            <a:chExt cx="2286856" cy="1544326"/>
          </a:xfrm>
        </p:grpSpPr>
        <p:sp>
          <p:nvSpPr>
            <p:cNvPr id="103" name="Line 3"/>
            <p:cNvSpPr>
              <a:spLocks noChangeShapeType="1"/>
            </p:cNvSpPr>
            <p:nvPr/>
          </p:nvSpPr>
          <p:spPr bwMode="auto">
            <a:xfrm>
              <a:off x="5443059" y="1944067"/>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4" name="Line 4"/>
            <p:cNvSpPr>
              <a:spLocks noChangeShapeType="1"/>
            </p:cNvSpPr>
            <p:nvPr/>
          </p:nvSpPr>
          <p:spPr bwMode="auto">
            <a:xfrm>
              <a:off x="5443059" y="2237082"/>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5" name="Line 5"/>
            <p:cNvSpPr>
              <a:spLocks noChangeShapeType="1"/>
            </p:cNvSpPr>
            <p:nvPr/>
          </p:nvSpPr>
          <p:spPr bwMode="auto">
            <a:xfrm>
              <a:off x="5443059" y="2534064"/>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6" name="Line 6"/>
            <p:cNvSpPr>
              <a:spLocks noChangeShapeType="1"/>
            </p:cNvSpPr>
            <p:nvPr/>
          </p:nvSpPr>
          <p:spPr bwMode="auto">
            <a:xfrm>
              <a:off x="5443059" y="2844547"/>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7" name="Line 7"/>
            <p:cNvSpPr>
              <a:spLocks noChangeShapeType="1"/>
            </p:cNvSpPr>
            <p:nvPr/>
          </p:nvSpPr>
          <p:spPr bwMode="auto">
            <a:xfrm>
              <a:off x="5443059"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8" name="Line 8"/>
            <p:cNvSpPr>
              <a:spLocks noChangeShapeType="1"/>
            </p:cNvSpPr>
            <p:nvPr/>
          </p:nvSpPr>
          <p:spPr bwMode="auto">
            <a:xfrm>
              <a:off x="5443059"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09" name="Line 9"/>
            <p:cNvSpPr>
              <a:spLocks noChangeShapeType="1"/>
            </p:cNvSpPr>
            <p:nvPr/>
          </p:nvSpPr>
          <p:spPr bwMode="auto">
            <a:xfrm flipV="1">
              <a:off x="5472044"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10" name="Freeform 17"/>
            <p:cNvSpPr>
              <a:spLocks/>
            </p:cNvSpPr>
            <p:nvPr/>
          </p:nvSpPr>
          <p:spPr bwMode="auto">
            <a:xfrm>
              <a:off x="5473694"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11" name="TextBox 110"/>
            <p:cNvSpPr txBox="1"/>
            <p:nvPr/>
          </p:nvSpPr>
          <p:spPr>
            <a:xfrm>
              <a:off x="5215788"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20</a:t>
              </a:r>
              <a:endParaRPr lang="fr-FR" sz="1200"/>
            </a:p>
          </p:txBody>
        </p:sp>
        <p:sp>
          <p:nvSpPr>
            <p:cNvPr id="112" name="TextBox 111"/>
            <p:cNvSpPr txBox="1"/>
            <p:nvPr/>
          </p:nvSpPr>
          <p:spPr>
            <a:xfrm>
              <a:off x="5215788" y="2113243"/>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15</a:t>
              </a:r>
              <a:endParaRPr lang="fr-FR" sz="1200"/>
            </a:p>
          </p:txBody>
        </p:sp>
        <p:sp>
          <p:nvSpPr>
            <p:cNvPr id="113" name="TextBox 112"/>
            <p:cNvSpPr txBox="1"/>
            <p:nvPr/>
          </p:nvSpPr>
          <p:spPr>
            <a:xfrm>
              <a:off x="5215788" y="2415036"/>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10</a:t>
              </a:r>
              <a:endParaRPr lang="fr-FR" sz="1200"/>
            </a:p>
          </p:txBody>
        </p:sp>
        <p:sp>
          <p:nvSpPr>
            <p:cNvPr id="114" name="TextBox 113"/>
            <p:cNvSpPr txBox="1"/>
            <p:nvPr/>
          </p:nvSpPr>
          <p:spPr>
            <a:xfrm>
              <a:off x="5300747" y="2716830"/>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5</a:t>
              </a:r>
              <a:endParaRPr lang="fr-FR" sz="1200"/>
            </a:p>
          </p:txBody>
        </p:sp>
        <p:sp>
          <p:nvSpPr>
            <p:cNvPr id="115" name="TextBox 114"/>
            <p:cNvSpPr txBox="1"/>
            <p:nvPr/>
          </p:nvSpPr>
          <p:spPr>
            <a:xfrm>
              <a:off x="5300747"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116" name="TextBox 115"/>
            <p:cNvSpPr txBox="1"/>
            <p:nvPr/>
          </p:nvSpPr>
          <p:spPr>
            <a:xfrm>
              <a:off x="5808900" y="3103319"/>
              <a:ext cx="31155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Pre</a:t>
              </a:r>
              <a:endParaRPr lang="fr-FR" sz="1200"/>
            </a:p>
          </p:txBody>
        </p:sp>
        <p:sp>
          <p:nvSpPr>
            <p:cNvPr id="117" name="TextBox 116"/>
            <p:cNvSpPr txBox="1"/>
            <p:nvPr/>
          </p:nvSpPr>
          <p:spPr>
            <a:xfrm>
              <a:off x="6799649" y="3087499"/>
              <a:ext cx="38063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t>Post</a:t>
              </a:r>
              <a:endParaRPr lang="fr-FR" sz="1200" dirty="0"/>
            </a:p>
          </p:txBody>
        </p:sp>
        <p:sp>
          <p:nvSpPr>
            <p:cNvPr id="118" name="TextBox 117"/>
            <p:cNvSpPr txBox="1"/>
            <p:nvPr/>
          </p:nvSpPr>
          <p:spPr>
            <a:xfrm>
              <a:off x="5577951" y="1917750"/>
              <a:ext cx="1070535" cy="349702"/>
            </a:xfrm>
            <a:prstGeom prst="rect">
              <a:avLst/>
            </a:prstGeom>
            <a:noFill/>
          </p:spPr>
          <p:txBody>
            <a:bodyPr wrap="none" lIns="36000" tIns="36000" rIns="36000" bIns="36000" rtlCol="0" anchor="ctr" anchorCtr="0">
              <a:spAutoFit/>
            </a:bodyPr>
            <a:lstStyle/>
            <a:p>
              <a:pPr fontAlgn="base">
                <a:spcBef>
                  <a:spcPct val="0"/>
                </a:spcBef>
                <a:spcAft>
                  <a:spcPct val="0"/>
                </a:spcAft>
              </a:pPr>
              <a:r>
                <a:rPr lang="fr-FR" sz="900" dirty="0" smtClean="0"/>
                <a:t>Répondeur n=3</a:t>
              </a:r>
            </a:p>
            <a:p>
              <a:pPr fontAlgn="base">
                <a:spcBef>
                  <a:spcPct val="0"/>
                </a:spcBef>
                <a:spcAft>
                  <a:spcPct val="0"/>
                </a:spcAft>
              </a:pPr>
              <a:r>
                <a:rPr lang="fr-FR" sz="900" dirty="0" smtClean="0"/>
                <a:t>Non répondeur n=5</a:t>
              </a:r>
              <a:endParaRPr lang="fr-FR" sz="900" dirty="0"/>
            </a:p>
          </p:txBody>
        </p:sp>
        <p:sp>
          <p:nvSpPr>
            <p:cNvPr id="119" name="Rectangle 118"/>
            <p:cNvSpPr>
              <a:spLocks noChangeAspect="1"/>
            </p:cNvSpPr>
            <p:nvPr/>
          </p:nvSpPr>
          <p:spPr>
            <a:xfrm>
              <a:off x="5516551"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0" name="Rectangle 119"/>
            <p:cNvSpPr>
              <a:spLocks noChangeAspect="1"/>
            </p:cNvSpPr>
            <p:nvPr/>
          </p:nvSpPr>
          <p:spPr>
            <a:xfrm rot="2700000">
              <a:off x="5516551"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Rectangle 120"/>
            <p:cNvSpPr>
              <a:spLocks noChangeAspect="1"/>
            </p:cNvSpPr>
            <p:nvPr/>
          </p:nvSpPr>
          <p:spPr>
            <a:xfrm>
              <a:off x="5922438" y="2645799"/>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Rectangle 121"/>
            <p:cNvSpPr>
              <a:spLocks noChangeAspect="1"/>
            </p:cNvSpPr>
            <p:nvPr/>
          </p:nvSpPr>
          <p:spPr>
            <a:xfrm>
              <a:off x="5922438" y="278362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3" name="Rectangle 122"/>
            <p:cNvSpPr>
              <a:spLocks noChangeAspect="1"/>
            </p:cNvSpPr>
            <p:nvPr/>
          </p:nvSpPr>
          <p:spPr>
            <a:xfrm>
              <a:off x="6925079" y="2442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4" name="Rectangle 123"/>
            <p:cNvSpPr>
              <a:spLocks noChangeAspect="1"/>
            </p:cNvSpPr>
            <p:nvPr/>
          </p:nvSpPr>
          <p:spPr>
            <a:xfrm>
              <a:off x="6925079"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5" name="Rectangle 124"/>
            <p:cNvSpPr>
              <a:spLocks noChangeAspect="1"/>
            </p:cNvSpPr>
            <p:nvPr/>
          </p:nvSpPr>
          <p:spPr>
            <a:xfrm>
              <a:off x="5922438" y="2514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26" name="Straight Connector 125"/>
            <p:cNvCxnSpPr>
              <a:stCxn id="121" idx="3"/>
              <a:endCxn id="123" idx="1"/>
            </p:cNvCxnSpPr>
            <p:nvPr/>
          </p:nvCxnSpPr>
          <p:spPr>
            <a:xfrm flipV="1">
              <a:off x="5994438" y="2478585"/>
              <a:ext cx="930641" cy="20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970670" y="2269331"/>
              <a:ext cx="972081" cy="29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spect="1"/>
            </p:cNvSpPr>
            <p:nvPr/>
          </p:nvSpPr>
          <p:spPr>
            <a:xfrm rot="2700000">
              <a:off x="6925079" y="265149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9" name="Rectangle 128"/>
            <p:cNvSpPr>
              <a:spLocks noChangeAspect="1"/>
            </p:cNvSpPr>
            <p:nvPr/>
          </p:nvSpPr>
          <p:spPr>
            <a:xfrm rot="2700000">
              <a:off x="6925079" y="274335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0" name="Rectangle 129"/>
            <p:cNvSpPr>
              <a:spLocks noChangeAspect="1"/>
            </p:cNvSpPr>
            <p:nvPr/>
          </p:nvSpPr>
          <p:spPr>
            <a:xfrm rot="2700000">
              <a:off x="6925079" y="29883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1" name="Rectangle 130"/>
            <p:cNvSpPr>
              <a:spLocks noChangeAspect="1"/>
            </p:cNvSpPr>
            <p:nvPr/>
          </p:nvSpPr>
          <p:spPr>
            <a:xfrm rot="2700000">
              <a:off x="6925079" y="284462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2" name="Rectangle 131"/>
            <p:cNvSpPr>
              <a:spLocks noChangeAspect="1"/>
            </p:cNvSpPr>
            <p:nvPr/>
          </p:nvSpPr>
          <p:spPr>
            <a:xfrm rot="2700000">
              <a:off x="5925556"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3" name="Rectangle 132"/>
            <p:cNvSpPr>
              <a:spLocks noChangeAspect="1"/>
            </p:cNvSpPr>
            <p:nvPr/>
          </p:nvSpPr>
          <p:spPr>
            <a:xfrm rot="2700000">
              <a:off x="5925556" y="303277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34" name="Straight Connector 133"/>
            <p:cNvCxnSpPr/>
            <p:nvPr/>
          </p:nvCxnSpPr>
          <p:spPr>
            <a:xfrm flipV="1">
              <a:off x="5994438" y="3024187"/>
              <a:ext cx="999830" cy="19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968941" y="2885994"/>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31" idx="2"/>
            </p:cNvCxnSpPr>
            <p:nvPr/>
          </p:nvCxnSpPr>
          <p:spPr>
            <a:xfrm flipV="1">
              <a:off x="5970670" y="2906085"/>
              <a:ext cx="964953" cy="13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944152" y="2701627"/>
              <a:ext cx="1018860" cy="324139"/>
            </a:xfrm>
            <a:prstGeom prst="line">
              <a:avLst/>
            </a:prstGeom>
          </p:spPr>
          <p:style>
            <a:lnRef idx="1">
              <a:schemeClr val="accent1"/>
            </a:lnRef>
            <a:fillRef idx="0">
              <a:schemeClr val="accent1"/>
            </a:fillRef>
            <a:effectRef idx="0">
              <a:schemeClr val="accent1"/>
            </a:effectRef>
            <a:fontRef idx="minor">
              <a:schemeClr val="tx1"/>
            </a:fontRef>
          </p:style>
        </p:cxnSp>
        <p:sp>
          <p:nvSpPr>
            <p:cNvPr id="138" name="Rectangle 137"/>
            <p:cNvSpPr>
              <a:spLocks noChangeAspect="1"/>
            </p:cNvSpPr>
            <p:nvPr/>
          </p:nvSpPr>
          <p:spPr>
            <a:xfrm rot="2700000">
              <a:off x="5925556" y="298185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39" name="TextBox 138"/>
          <p:cNvSpPr txBox="1"/>
          <p:nvPr/>
        </p:nvSpPr>
        <p:spPr>
          <a:xfrm>
            <a:off x="6176432" y="3237261"/>
            <a:ext cx="829073" cy="276999"/>
          </a:xfrm>
          <a:prstGeom prst="rect">
            <a:avLst/>
          </a:prstGeom>
          <a:noFill/>
        </p:spPr>
        <p:txBody>
          <a:bodyPr wrap="none" rtlCol="0">
            <a:spAutoFit/>
          </a:bodyPr>
          <a:lstStyle/>
          <a:p>
            <a:pPr algn="ctr"/>
            <a:r>
              <a:rPr lang="fr-FR" sz="1200" smtClean="0"/>
              <a:t>p = 0,001</a:t>
            </a:r>
            <a:endParaRPr lang="fr-FR" sz="1200"/>
          </a:p>
        </p:txBody>
      </p:sp>
      <p:grpSp>
        <p:nvGrpSpPr>
          <p:cNvPr id="140" name="Group 139"/>
          <p:cNvGrpSpPr/>
          <p:nvPr/>
        </p:nvGrpSpPr>
        <p:grpSpPr>
          <a:xfrm>
            <a:off x="5326504" y="3252024"/>
            <a:ext cx="2313168" cy="1535801"/>
            <a:chOff x="798330" y="3252024"/>
            <a:chExt cx="2313168" cy="1535801"/>
          </a:xfrm>
        </p:grpSpPr>
        <p:grpSp>
          <p:nvGrpSpPr>
            <p:cNvPr id="141" name="Group 140"/>
            <p:cNvGrpSpPr/>
            <p:nvPr/>
          </p:nvGrpSpPr>
          <p:grpSpPr>
            <a:xfrm>
              <a:off x="1530389" y="3521823"/>
              <a:ext cx="263661" cy="345939"/>
              <a:chOff x="3814675" y="2906085"/>
              <a:chExt cx="263661" cy="345939"/>
            </a:xfrm>
          </p:grpSpPr>
          <p:cxnSp>
            <p:nvCxnSpPr>
              <p:cNvPr id="162" name="Straight Connector 161"/>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798330" y="3252024"/>
              <a:ext cx="2313168" cy="1535801"/>
              <a:chOff x="798330" y="1816362"/>
              <a:chExt cx="2313168" cy="1535801"/>
            </a:xfrm>
          </p:grpSpPr>
          <p:sp>
            <p:nvSpPr>
              <p:cNvPr id="149" name="Line 3"/>
              <p:cNvSpPr>
                <a:spLocks noChangeShapeType="1"/>
              </p:cNvSpPr>
              <p:nvPr/>
            </p:nvSpPr>
            <p:spPr bwMode="auto">
              <a:xfrm>
                <a:off x="1051913" y="1944067"/>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0"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1"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2"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3"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4"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5"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56" name="TextBox 155"/>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15</a:t>
                </a:r>
                <a:endParaRPr lang="fr-FR" sz="1200"/>
              </a:p>
            </p:txBody>
          </p:sp>
          <p:sp>
            <p:nvSpPr>
              <p:cNvPr id="157" name="TextBox 156"/>
              <p:cNvSpPr txBox="1"/>
              <p:nvPr/>
            </p:nvSpPr>
            <p:spPr>
              <a:xfrm>
                <a:off x="798330" y="222506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10</a:t>
                </a:r>
                <a:endParaRPr lang="fr-FR" sz="1200"/>
              </a:p>
            </p:txBody>
          </p:sp>
          <p:sp>
            <p:nvSpPr>
              <p:cNvPr id="158" name="TextBox 157"/>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5</a:t>
                </a:r>
                <a:endParaRPr lang="fr-FR" sz="1200"/>
              </a:p>
            </p:txBody>
          </p:sp>
          <p:sp>
            <p:nvSpPr>
              <p:cNvPr id="159" name="TextBox 158"/>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160" name="TextBox 159"/>
              <p:cNvSpPr txBox="1"/>
              <p:nvPr/>
            </p:nvSpPr>
            <p:spPr>
              <a:xfrm>
                <a:off x="1273295" y="3110183"/>
                <a:ext cx="770723"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100" dirty="0" smtClean="0"/>
                  <a:t>Répondeur</a:t>
                </a:r>
                <a:endParaRPr lang="fr-FR" sz="1100" dirty="0"/>
              </a:p>
            </p:txBody>
          </p:sp>
          <p:sp>
            <p:nvSpPr>
              <p:cNvPr id="161" name="TextBox 160"/>
              <p:cNvSpPr txBox="1"/>
              <p:nvPr/>
            </p:nvSpPr>
            <p:spPr>
              <a:xfrm>
                <a:off x="2049847" y="3110183"/>
                <a:ext cx="1013797"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100" dirty="0" smtClean="0"/>
                  <a:t>Non répondeur</a:t>
                </a:r>
                <a:endParaRPr lang="fr-FR" sz="1100" dirty="0"/>
              </a:p>
            </p:txBody>
          </p:sp>
        </p:grpSp>
        <p:cxnSp>
          <p:nvCxnSpPr>
            <p:cNvPr id="143" name="Straight Connector 142"/>
            <p:cNvCxnSpPr/>
            <p:nvPr/>
          </p:nvCxnSpPr>
          <p:spPr>
            <a:xfrm>
              <a:off x="161552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376093" y="4275717"/>
              <a:ext cx="263661" cy="249119"/>
              <a:chOff x="3814675" y="3025131"/>
              <a:chExt cx="263661" cy="345939"/>
            </a:xfrm>
          </p:grpSpPr>
          <p:cxnSp>
            <p:nvCxnSpPr>
              <p:cNvPr id="147" name="Straight Connector 146"/>
              <p:cNvCxnSpPr/>
              <p:nvPr/>
            </p:nvCxnSpPr>
            <p:spPr>
              <a:xfrm>
                <a:off x="3814675" y="3025131"/>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46505" y="3025131"/>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5" name="Rectangle 144"/>
            <p:cNvSpPr/>
            <p:nvPr/>
          </p:nvSpPr>
          <p:spPr>
            <a:xfrm>
              <a:off x="137421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6" name="Rectangle 145"/>
            <p:cNvSpPr/>
            <p:nvPr/>
          </p:nvSpPr>
          <p:spPr>
            <a:xfrm>
              <a:off x="224533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64" name="Group 163"/>
          <p:cNvGrpSpPr/>
          <p:nvPr/>
        </p:nvGrpSpPr>
        <p:grpSpPr>
          <a:xfrm>
            <a:off x="6058563" y="5207291"/>
            <a:ext cx="263661" cy="345939"/>
            <a:chOff x="3814675" y="2906085"/>
            <a:chExt cx="263661" cy="345939"/>
          </a:xfrm>
        </p:grpSpPr>
        <p:cxnSp>
          <p:nvCxnSpPr>
            <p:cNvPr id="165" name="Straight Connector 164"/>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5411463" y="4855604"/>
            <a:ext cx="2228209" cy="1535559"/>
            <a:chOff x="883289" y="1816362"/>
            <a:chExt cx="2228209" cy="1535559"/>
          </a:xfrm>
        </p:grpSpPr>
        <p:sp>
          <p:nvSpPr>
            <p:cNvPr id="168" name="Line 3"/>
            <p:cNvSpPr>
              <a:spLocks noChangeShapeType="1"/>
            </p:cNvSpPr>
            <p:nvPr/>
          </p:nvSpPr>
          <p:spPr bwMode="auto">
            <a:xfrm>
              <a:off x="1051913" y="1944067"/>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69"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0"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1"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2"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3"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4"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fr-FR"/>
            </a:p>
          </p:txBody>
        </p:sp>
        <p:sp>
          <p:nvSpPr>
            <p:cNvPr id="175" name="TextBox 174"/>
            <p:cNvSpPr txBox="1"/>
            <p:nvPr/>
          </p:nvSpPr>
          <p:spPr>
            <a:xfrm>
              <a:off x="883289" y="1816362"/>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6</a:t>
              </a:r>
              <a:endParaRPr lang="fr-FR" sz="1200"/>
            </a:p>
          </p:txBody>
        </p:sp>
        <p:sp>
          <p:nvSpPr>
            <p:cNvPr id="176" name="TextBox 175"/>
            <p:cNvSpPr txBox="1"/>
            <p:nvPr/>
          </p:nvSpPr>
          <p:spPr>
            <a:xfrm>
              <a:off x="883289" y="2225069"/>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4</a:t>
              </a:r>
              <a:endParaRPr lang="fr-FR" sz="1200"/>
            </a:p>
          </p:txBody>
        </p:sp>
        <p:sp>
          <p:nvSpPr>
            <p:cNvPr id="177" name="TextBox 176"/>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2</a:t>
              </a:r>
              <a:endParaRPr lang="fr-FR" sz="1200"/>
            </a:p>
          </p:txBody>
        </p:sp>
        <p:sp>
          <p:nvSpPr>
            <p:cNvPr id="178" name="TextBox 177"/>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smtClean="0"/>
                <a:t>0</a:t>
              </a:r>
              <a:endParaRPr lang="fr-FR" sz="1200"/>
            </a:p>
          </p:txBody>
        </p:sp>
        <p:sp>
          <p:nvSpPr>
            <p:cNvPr id="179" name="TextBox 178"/>
            <p:cNvSpPr txBox="1"/>
            <p:nvPr/>
          </p:nvSpPr>
          <p:spPr>
            <a:xfrm>
              <a:off x="1273295" y="3109941"/>
              <a:ext cx="770723"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100" dirty="0" smtClean="0"/>
                <a:t>Répondeur</a:t>
              </a:r>
              <a:endParaRPr lang="fr-FR" sz="1100" dirty="0"/>
            </a:p>
          </p:txBody>
        </p:sp>
        <p:sp>
          <p:nvSpPr>
            <p:cNvPr id="180" name="TextBox 179"/>
            <p:cNvSpPr txBox="1"/>
            <p:nvPr/>
          </p:nvSpPr>
          <p:spPr>
            <a:xfrm>
              <a:off x="2049847" y="3109941"/>
              <a:ext cx="1013797"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100" dirty="0" smtClean="0"/>
                <a:t>Non répondeur</a:t>
              </a:r>
              <a:endParaRPr lang="fr-FR" sz="1100" dirty="0"/>
            </a:p>
          </p:txBody>
        </p:sp>
      </p:grpSp>
      <p:cxnSp>
        <p:nvCxnSpPr>
          <p:cNvPr id="181" name="Straight Connector 180"/>
          <p:cNvCxnSpPr/>
          <p:nvPr/>
        </p:nvCxnSpPr>
        <p:spPr>
          <a:xfrm>
            <a:off x="6143698" y="507185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6904267" y="5268121"/>
            <a:ext cx="263661" cy="531121"/>
            <a:chOff x="3814675" y="2906085"/>
            <a:chExt cx="263661" cy="345939"/>
          </a:xfrm>
        </p:grpSpPr>
        <p:cxnSp>
          <p:nvCxnSpPr>
            <p:cNvPr id="183" name="Straight Connector 182"/>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5902393" y="540636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6" name="Rectangle 185"/>
          <p:cNvSpPr/>
          <p:nvPr/>
        </p:nvSpPr>
        <p:spPr>
          <a:xfrm>
            <a:off x="6773507" y="5746988"/>
            <a:ext cx="576000" cy="44234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7" name="TextBox 186"/>
          <p:cNvSpPr txBox="1"/>
          <p:nvPr/>
        </p:nvSpPr>
        <p:spPr>
          <a:xfrm>
            <a:off x="6150204" y="4824347"/>
            <a:ext cx="829073" cy="276999"/>
          </a:xfrm>
          <a:prstGeom prst="rect">
            <a:avLst/>
          </a:prstGeom>
          <a:noFill/>
        </p:spPr>
        <p:txBody>
          <a:bodyPr wrap="none" rtlCol="0">
            <a:spAutoFit/>
          </a:bodyPr>
          <a:lstStyle/>
          <a:p>
            <a:pPr algn="ctr"/>
            <a:r>
              <a:rPr lang="fr-FR" sz="1200" smtClean="0"/>
              <a:t>p = 0,431</a:t>
            </a:r>
            <a:endParaRPr lang="fr-FR" sz="1200"/>
          </a:p>
        </p:txBody>
      </p:sp>
    </p:spTree>
    <p:extLst>
      <p:ext uri="{BB962C8B-B14F-4D97-AF65-F5344CB8AC3E}">
        <p14:creationId xmlns:p14="http://schemas.microsoft.com/office/powerpoint/2010/main" val="2116805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185: Etude de phase II randomisée, en ouvert, évaluant nivolumab seul versus nivolumab plus ipilimumab en périopératoire chez les patients avec CHC résécable – </a:t>
            </a:r>
            <a:r>
              <a:rPr lang="fr-FR" dirty="0" err="1" smtClean="0"/>
              <a:t>Kaseb</a:t>
            </a:r>
            <a:r>
              <a:rPr lang="fr-FR" dirty="0" smtClean="0"/>
              <a:t> AO, et al</a:t>
            </a:r>
            <a:endParaRPr lang="fr-FR" dirty="0"/>
          </a:p>
        </p:txBody>
      </p:sp>
      <p:sp>
        <p:nvSpPr>
          <p:cNvPr id="3" name="Content Placeholder 2"/>
          <p:cNvSpPr>
            <a:spLocks noGrp="1"/>
          </p:cNvSpPr>
          <p:nvPr>
            <p:ph idx="1"/>
          </p:nvPr>
        </p:nvSpPr>
        <p:spPr>
          <a:xfrm>
            <a:off x="365124" y="1254035"/>
            <a:ext cx="8486568" cy="4746172"/>
          </a:xfrm>
        </p:spPr>
        <p:txBody>
          <a:bodyPr/>
          <a:lstStyle/>
          <a:p>
            <a:pPr marL="0" indent="0">
              <a:buNone/>
            </a:pPr>
            <a:r>
              <a:rPr lang="fr-FR" b="1" dirty="0" smtClean="0"/>
              <a:t>Key </a:t>
            </a:r>
            <a:r>
              <a:rPr lang="fr-FR" b="1" dirty="0" err="1" smtClean="0"/>
              <a:t>results</a:t>
            </a:r>
            <a:r>
              <a:rPr lang="fr-FR" b="1" dirty="0" smtClean="0"/>
              <a:t> </a:t>
            </a:r>
            <a:r>
              <a:rPr lang="fr-FR" b="1" dirty="0" smtClean="0"/>
              <a:t>(</a:t>
            </a:r>
            <a:r>
              <a:rPr lang="fr-FR" b="1" dirty="0" err="1" smtClean="0"/>
              <a:t>cont</a:t>
            </a:r>
            <a:r>
              <a:rPr lang="fr-FR" b="1" dirty="0" smtClean="0"/>
              <a:t>.)</a:t>
            </a:r>
          </a:p>
          <a:p>
            <a:r>
              <a:rPr lang="fr-FR" dirty="0" smtClean="0"/>
              <a:t>Une </a:t>
            </a:r>
            <a:r>
              <a:rPr lang="fr-FR" dirty="0"/>
              <a:t>réponse complète pathologique a été obtenue chez 3 des 8 patients</a:t>
            </a:r>
            <a:endParaRPr lang="fr-FR" dirty="0" smtClean="0"/>
          </a:p>
          <a:p>
            <a:r>
              <a:rPr lang="fr-FR" dirty="0"/>
              <a:t>Les </a:t>
            </a:r>
            <a:r>
              <a:rPr lang="fr-FR" dirty="0" err="1"/>
              <a:t>EIs</a:t>
            </a:r>
            <a:r>
              <a:rPr lang="fr-FR" dirty="0"/>
              <a:t> de grade 3/4 les plus fréquents ont été l’élévation de ALT/AST chez un patient en préopératoire, la colite et l’élévation de amylase/lipase chez un patient chacun en </a:t>
            </a:r>
            <a:r>
              <a:rPr lang="fr-FR" dirty="0" smtClean="0"/>
              <a:t>postopératoire</a:t>
            </a:r>
          </a:p>
          <a:p>
            <a:pPr marL="0" indent="0">
              <a:spcBef>
                <a:spcPts val="1200"/>
              </a:spcBef>
              <a:buNone/>
            </a:pPr>
            <a:r>
              <a:rPr lang="fr-FR" b="1" dirty="0" smtClean="0"/>
              <a:t>Conclusion</a:t>
            </a:r>
            <a:endParaRPr lang="fr-FR" b="1" dirty="0" smtClean="0"/>
          </a:p>
          <a:p>
            <a:r>
              <a:rPr lang="fr-FR" b="1" dirty="0" smtClean="0"/>
              <a:t>Chez ces patients avec CHC résécable, le nivolumab + ipilimumab en périopératoire a démontré des réponses encourageantes et a été globalement bien toléré sans entraîner de retard à la résection chirurgicale dans cette analyse intermédiaire</a:t>
            </a:r>
            <a:endParaRPr lang="fr-FR" dirty="0"/>
          </a:p>
        </p:txBody>
      </p:sp>
      <p:sp>
        <p:nvSpPr>
          <p:cNvPr id="5" name="Text Placeholder 4"/>
          <p:cNvSpPr>
            <a:spLocks noGrp="1"/>
          </p:cNvSpPr>
          <p:nvPr>
            <p:ph type="body" sz="quarter" idx="11"/>
          </p:nvPr>
        </p:nvSpPr>
        <p:spPr/>
        <p:txBody>
          <a:bodyPr/>
          <a:lstStyle/>
          <a:p>
            <a:r>
              <a:rPr lang="fr-FR" smtClean="0"/>
              <a:t>Kaseb AO, et al, J Clin Oncol 2019;37(Suppl):Abstr 185</a:t>
            </a:r>
            <a:endParaRPr lang="fr-FR"/>
          </a:p>
        </p:txBody>
      </p:sp>
    </p:spTree>
    <p:extLst>
      <p:ext uri="{BB962C8B-B14F-4D97-AF65-F5344CB8AC3E}">
        <p14:creationId xmlns:p14="http://schemas.microsoft.com/office/powerpoint/2010/main" val="872489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186: Analyse de survie et réponse objective chez les patients avec carcinome hépatocellulaire dans une étude de phase III évaluant le lenvatinib (REFLECT) – Kudo 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la relation entre réponse objective (RO) et SG chez des patients avec CHC traités par lenvatinib ou </a:t>
            </a:r>
            <a:r>
              <a:rPr lang="fr-FR" dirty="0" err="1" smtClean="0"/>
              <a:t>sorafénib</a:t>
            </a:r>
            <a:r>
              <a:rPr lang="fr-FR" dirty="0" smtClean="0"/>
              <a:t> dans l’étude REFLECT</a:t>
            </a:r>
            <a:endParaRPr lang="fr-FR" dirty="0"/>
          </a:p>
        </p:txBody>
      </p:sp>
      <p:sp>
        <p:nvSpPr>
          <p:cNvPr id="4" name="Text Placeholder 3"/>
          <p:cNvSpPr>
            <a:spLocks noGrp="1"/>
          </p:cNvSpPr>
          <p:nvPr>
            <p:ph type="body" sz="quarter" idx="10"/>
          </p:nvPr>
        </p:nvSpPr>
        <p:spPr/>
        <p:txBody>
          <a:bodyPr/>
          <a:lstStyle/>
          <a:p>
            <a:r>
              <a:rPr lang="fr-FR" baseline="30000" dirty="0" smtClean="0"/>
              <a:t>†</a:t>
            </a:r>
            <a:r>
              <a:rPr lang="fr-FR" dirty="0" smtClean="0"/>
              <a:t>Exclusion des patients avec atteinte hépatique ≥50%, invasion des canaux biliaires ou de la veine porte principale</a:t>
            </a:r>
            <a:endParaRPr lang="fr-FR" dirty="0"/>
          </a:p>
        </p:txBody>
      </p:sp>
      <p:sp>
        <p:nvSpPr>
          <p:cNvPr id="5" name="Text Placeholder 4"/>
          <p:cNvSpPr>
            <a:spLocks noGrp="1"/>
          </p:cNvSpPr>
          <p:nvPr>
            <p:ph type="body" sz="quarter" idx="11"/>
          </p:nvPr>
        </p:nvSpPr>
        <p:spPr/>
        <p:txBody>
          <a:bodyPr/>
          <a:lstStyle/>
          <a:p>
            <a:r>
              <a:rPr lang="fr-FR" smtClean="0"/>
              <a:t>Kudo M, et al, J Clin Oncol 2019;37(Suppl):Abstr 186</a:t>
            </a:r>
            <a:endParaRPr lang="fr-FR" dirty="0"/>
          </a:p>
        </p:txBody>
      </p:sp>
      <p:sp>
        <p:nvSpPr>
          <p:cNvPr id="7" name="Oval 14"/>
          <p:cNvSpPr>
            <a:spLocks noChangeArrowheads="1"/>
          </p:cNvSpPr>
          <p:nvPr/>
        </p:nvSpPr>
        <p:spPr bwMode="auto">
          <a:xfrm>
            <a:off x="3941537" y="34247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40244" y="2845413"/>
            <a:ext cx="672473" cy="486291"/>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88003"/>
            <a:ext cx="91502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sp>
        <p:nvSpPr>
          <p:cNvPr id="10" name="Content Placeholder 26"/>
          <p:cNvSpPr txBox="1">
            <a:spLocks/>
          </p:cNvSpPr>
          <p:nvPr/>
        </p:nvSpPr>
        <p:spPr bwMode="auto">
          <a:xfrm>
            <a:off x="4855936" y="3163487"/>
            <a:ext cx="3657297" cy="1239180"/>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Région (Asie Pacifique vs. Occident)</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IMVP et /ou </a:t>
            </a:r>
            <a:r>
              <a:rPr lang="fr-FR" sz="1400" dirty="0" smtClean="0">
                <a:solidFill>
                  <a:srgbClr val="4D4D4D"/>
                </a:solidFill>
                <a:latin typeface="Arial"/>
              </a:rPr>
              <a:t>EEH </a:t>
            </a:r>
            <a:r>
              <a:rPr lang="fr-FR" sz="1400" dirty="0" smtClean="0">
                <a:solidFill>
                  <a:srgbClr val="4D4D4D"/>
                </a:solidFill>
                <a:latin typeface="Arial"/>
              </a:rPr>
              <a:t>(oui vs. non)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ECOG PS (0 vs. 1)</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Poids (&lt;60 kg vs. ≥60 kg)</a:t>
            </a:r>
            <a:endParaRPr lang="fr-FR" sz="14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827219" y="3716894"/>
            <a:ext cx="114318"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677298" y="2752321"/>
            <a:ext cx="439136"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19626" y="2297918"/>
            <a:ext cx="2957672" cy="9088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Lenvatinib 8 mg/j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(poids &lt;60 kg) ou 12 mg/j (poids ≥60 kg) (n=478)</a:t>
            </a:r>
            <a:endParaRPr lang="fr-FR" altLang="zh-CN" dirty="0">
              <a:solidFill>
                <a:srgbClr val="FFFFFF"/>
              </a:solidFill>
              <a:ea typeface="SimSun" pitchFamily="2" charset="-122"/>
            </a:endParaRPr>
          </a:p>
        </p:txBody>
      </p:sp>
      <p:sp>
        <p:nvSpPr>
          <p:cNvPr id="14" name="AutoShape 9"/>
          <p:cNvSpPr>
            <a:spLocks noChangeArrowheads="1"/>
          </p:cNvSpPr>
          <p:nvPr/>
        </p:nvSpPr>
        <p:spPr bwMode="auto">
          <a:xfrm>
            <a:off x="142405" y="2176216"/>
            <a:ext cx="3684814"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r>
              <a:rPr lang="fr-FR" altLang="zh-CN" baseline="30000" dirty="0" smtClean="0">
                <a:solidFill>
                  <a:srgbClr val="FFFFFF"/>
                </a:solidFill>
                <a:ea typeface="SimSun" pitchFamily="2" charset="-122"/>
              </a:rPr>
              <a:t>†</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CHC non résécable sans traitement systémique préalable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cible mesurable selon </a:t>
            </a:r>
            <a:r>
              <a:rPr lang="fr-FR" altLang="zh-CN" dirty="0" err="1" smtClean="0">
                <a:solidFill>
                  <a:srgbClr val="FFFFFF"/>
                </a:solidFill>
                <a:ea typeface="SimSun" pitchFamily="2" charset="-122"/>
              </a:rPr>
              <a:t>mRECIST</a:t>
            </a:r>
            <a:endParaRPr lang="fr-FR"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BCLC stade B ou C</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Child-</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A</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a:t>
            </a:r>
          </a:p>
          <a:p>
            <a:pPr defTabSz="892175" eaLnBrk="0" hangingPunct="0">
              <a:spcAft>
                <a:spcPct val="30000"/>
              </a:spcAft>
            </a:pPr>
            <a:r>
              <a:rPr lang="fr-FR" altLang="zh-CN" dirty="0" smtClean="0">
                <a:solidFill>
                  <a:srgbClr val="FFFFFF"/>
                </a:solidFill>
                <a:ea typeface="SimSun" pitchFamily="2" charset="-122"/>
              </a:rPr>
              <a:t>(n=954)</a:t>
            </a:r>
            <a:endParaRPr lang="fr-FR" altLang="zh-CN" dirty="0">
              <a:solidFill>
                <a:srgbClr val="FFFFFF"/>
              </a:solidFill>
              <a:ea typeface="SimSun" pitchFamily="2" charset="-122"/>
            </a:endParaRPr>
          </a:p>
        </p:txBody>
      </p:sp>
      <p:sp>
        <p:nvSpPr>
          <p:cNvPr id="15" name="Rectangle 9"/>
          <p:cNvSpPr txBox="1">
            <a:spLocks noChangeArrowheads="1"/>
          </p:cNvSpPr>
          <p:nvPr/>
        </p:nvSpPr>
        <p:spPr bwMode="auto">
          <a:xfrm>
            <a:off x="232340" y="5295948"/>
            <a:ext cx="4796859"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EXPLORATOIRE</a:t>
            </a:r>
          </a:p>
          <a:p>
            <a:pPr>
              <a:buClr>
                <a:srgbClr val="043882"/>
              </a:buClr>
            </a:pPr>
            <a:r>
              <a:rPr lang="fr-FR" dirty="0" smtClean="0"/>
              <a:t>RO </a:t>
            </a:r>
            <a:r>
              <a:rPr lang="fr-FR" dirty="0" smtClean="0"/>
              <a:t>et SG chez les répondeurs (RC ou RP) et les non répondeurs (MS, progression ou inconnu)</a:t>
            </a:r>
            <a:endParaRPr lang="fr-FR" dirty="0"/>
          </a:p>
        </p:txBody>
      </p:sp>
      <p:cxnSp>
        <p:nvCxnSpPr>
          <p:cNvPr id="17" name="AutoShape 16"/>
          <p:cNvCxnSpPr>
            <a:cxnSpLocks noChangeShapeType="1"/>
            <a:stCxn id="7" idx="4"/>
            <a:endCxn id="20" idx="1"/>
          </p:cNvCxnSpPr>
          <p:nvPr/>
        </p:nvCxnSpPr>
        <p:spPr bwMode="auto">
          <a:xfrm rot="16200000" flipH="1">
            <a:off x="4124787" y="4117542"/>
            <a:ext cx="703472" cy="4863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4" y="4448147"/>
            <a:ext cx="91502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675638" y="4712466"/>
            <a:ext cx="440796"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19711" y="4302098"/>
            <a:ext cx="295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a:solidFill>
                  <a:srgbClr val="4D4D4D"/>
                </a:solidFill>
                <a:ea typeface="SimSun" pitchFamily="2" charset="-122"/>
              </a:rPr>
              <a:t>S</a:t>
            </a:r>
            <a:r>
              <a:rPr lang="fr-FR" altLang="zh-CN" dirty="0" smtClean="0">
                <a:solidFill>
                  <a:srgbClr val="4D4D4D"/>
                </a:solidFill>
                <a:ea typeface="SimSun" pitchFamily="2" charset="-122"/>
              </a:rPr>
              <a:t>orafénib 400 mg 2x/j</a:t>
            </a:r>
          </a:p>
          <a:p>
            <a:pPr algn="ctr" defTabSz="892175" eaLnBrk="0" hangingPunct="0"/>
            <a:r>
              <a:rPr lang="fr-FR" altLang="zh-CN" dirty="0" smtClean="0">
                <a:solidFill>
                  <a:srgbClr val="4D4D4D"/>
                </a:solidFill>
                <a:ea typeface="SimSun" pitchFamily="2" charset="-122"/>
              </a:rPr>
              <a:t>(n=476)</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3251538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186: Analyse de survie et réponse objective chez les patients avec carcinome hépatocellulaire dans une étude de phase III évaluant le lenvatinib (REFLECT) – </a:t>
            </a:r>
            <a:r>
              <a:rPr lang="fr-FR" dirty="0" err="1" smtClean="0"/>
              <a:t>Kudo</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Kudo M, et al, J Clin Oncol 2019;37(Suppl):Abstr 186</a:t>
            </a:r>
            <a:endParaRPr lang="fr-FR"/>
          </a:p>
        </p:txBody>
      </p:sp>
      <p:sp>
        <p:nvSpPr>
          <p:cNvPr id="10" name="TextBox 9"/>
          <p:cNvSpPr txBox="1"/>
          <p:nvPr/>
        </p:nvSpPr>
        <p:spPr>
          <a:xfrm>
            <a:off x="546136" y="1634839"/>
            <a:ext cx="4635178" cy="369332"/>
          </a:xfrm>
          <a:prstGeom prst="rect">
            <a:avLst/>
          </a:prstGeom>
          <a:noFill/>
        </p:spPr>
        <p:txBody>
          <a:bodyPr wrap="none" rtlCol="0">
            <a:spAutoFit/>
          </a:bodyPr>
          <a:lstStyle/>
          <a:p>
            <a:r>
              <a:rPr lang="fr-FR" b="1" dirty="0" smtClean="0"/>
              <a:t>SG selon la RO dans la population totale</a:t>
            </a:r>
            <a:endParaRPr lang="fr-FR" b="1" dirty="0"/>
          </a:p>
        </p:txBody>
      </p:sp>
      <p:sp>
        <p:nvSpPr>
          <p:cNvPr id="11" name="TextBox 10"/>
          <p:cNvSpPr txBox="1"/>
          <p:nvPr/>
        </p:nvSpPr>
        <p:spPr>
          <a:xfrm>
            <a:off x="5260400" y="1357840"/>
            <a:ext cx="3813865" cy="646331"/>
          </a:xfrm>
          <a:prstGeom prst="rect">
            <a:avLst/>
          </a:prstGeom>
          <a:noFill/>
        </p:spPr>
        <p:txBody>
          <a:bodyPr wrap="none" rtlCol="0">
            <a:spAutoFit/>
          </a:bodyPr>
          <a:lstStyle/>
          <a:p>
            <a:pPr algn="ctr"/>
            <a:r>
              <a:rPr lang="fr-FR" b="1" dirty="0" smtClean="0"/>
              <a:t>SG selon la RO en </a:t>
            </a:r>
            <a:r>
              <a:rPr lang="fr-FR" b="1" dirty="0" smtClean="0"/>
              <a:t>fonction </a:t>
            </a:r>
            <a:r>
              <a:rPr lang="fr-FR" b="1" dirty="0" smtClean="0"/>
              <a:t>de la </a:t>
            </a:r>
            <a:r>
              <a:rPr lang="fr-FR" b="1" dirty="0" smtClean="0"/>
              <a:t/>
            </a:r>
            <a:br>
              <a:rPr lang="fr-FR" b="1" dirty="0" smtClean="0"/>
            </a:br>
            <a:r>
              <a:rPr lang="fr-FR" b="1" dirty="0" smtClean="0"/>
              <a:t>réponse </a:t>
            </a:r>
            <a:r>
              <a:rPr lang="fr-FR" b="1" dirty="0" smtClean="0"/>
              <a:t>tumorale </a:t>
            </a:r>
            <a:r>
              <a:rPr lang="fr-FR" b="1" dirty="0" smtClean="0"/>
              <a:t>à </a:t>
            </a:r>
            <a:r>
              <a:rPr lang="fr-FR" b="1" dirty="0" smtClean="0"/>
              <a:t>6 mois</a:t>
            </a:r>
            <a:endParaRPr lang="fr-FR" b="1" dirty="0"/>
          </a:p>
        </p:txBody>
      </p:sp>
      <p:grpSp>
        <p:nvGrpSpPr>
          <p:cNvPr id="12" name="Group 11"/>
          <p:cNvGrpSpPr/>
          <p:nvPr/>
        </p:nvGrpSpPr>
        <p:grpSpPr>
          <a:xfrm>
            <a:off x="28222" y="2140098"/>
            <a:ext cx="4782036" cy="3430110"/>
            <a:chOff x="28222" y="1958586"/>
            <a:chExt cx="4782036" cy="3430110"/>
          </a:xfrm>
        </p:grpSpPr>
        <p:grpSp>
          <p:nvGrpSpPr>
            <p:cNvPr id="13" name="Group 12"/>
            <p:cNvGrpSpPr/>
            <p:nvPr/>
          </p:nvGrpSpPr>
          <p:grpSpPr>
            <a:xfrm>
              <a:off x="28222" y="1958586"/>
              <a:ext cx="4782036" cy="3430110"/>
              <a:chOff x="-869701" y="2082457"/>
              <a:chExt cx="9185110" cy="3961853"/>
            </a:xfrm>
          </p:grpSpPr>
          <p:sp>
            <p:nvSpPr>
              <p:cNvPr id="138" name="Freeform 137"/>
              <p:cNvSpPr>
                <a:spLocks/>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3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45" name="TextBox 144"/>
              <p:cNvSpPr txBox="1"/>
              <p:nvPr/>
            </p:nvSpPr>
            <p:spPr>
              <a:xfrm rot="16200000">
                <a:off x="-387768" y="3383581"/>
                <a:ext cx="1490339" cy="502488"/>
              </a:xfrm>
              <a:prstGeom prst="rect">
                <a:avLst/>
              </a:prstGeom>
              <a:noFill/>
            </p:spPr>
            <p:txBody>
              <a:bodyPr wrap="none" rtlCol="0">
                <a:spAutoFit/>
              </a:bodyPr>
              <a:lstStyle/>
              <a:p>
                <a:pPr algn="ctr" fontAlgn="base">
                  <a:spcBef>
                    <a:spcPct val="0"/>
                  </a:spcBef>
                  <a:spcAft>
                    <a:spcPct val="0"/>
                  </a:spcAft>
                </a:pPr>
                <a:r>
                  <a:rPr lang="fr-FR" sz="1100" dirty="0" smtClean="0">
                    <a:cs typeface="Arial" panose="020B0604020202020204" pitchFamily="34" charset="0"/>
                  </a:rPr>
                  <a:t>Probabilité de SG</a:t>
                </a:r>
                <a:endParaRPr lang="fr-FR" sz="1100" dirty="0">
                  <a:cs typeface="Arial" panose="020B0604020202020204" pitchFamily="34" charset="0"/>
                </a:endParaRPr>
              </a:p>
            </p:txBody>
          </p:sp>
          <p:sp>
            <p:nvSpPr>
              <p:cNvPr id="146" name="TextBox 145"/>
              <p:cNvSpPr txBox="1"/>
              <p:nvPr/>
            </p:nvSpPr>
            <p:spPr>
              <a:xfrm>
                <a:off x="2582249" y="5272764"/>
                <a:ext cx="4224985" cy="302165"/>
              </a:xfrm>
              <a:prstGeom prst="rect">
                <a:avLst/>
              </a:prstGeom>
              <a:noFill/>
            </p:spPr>
            <p:txBody>
              <a:bodyPr wrap="none" rtlCol="0">
                <a:spAutoFit/>
              </a:bodyPr>
              <a:lstStyle/>
              <a:p>
                <a:pPr algn="ctr" fontAlgn="base">
                  <a:spcBef>
                    <a:spcPct val="0"/>
                  </a:spcBef>
                  <a:spcAft>
                    <a:spcPct val="0"/>
                  </a:spcAft>
                </a:pPr>
                <a:r>
                  <a:rPr lang="fr-FR" sz="1100" dirty="0" smtClean="0">
                    <a:cs typeface="Arial" panose="020B0604020202020204" pitchFamily="34" charset="0"/>
                  </a:rPr>
                  <a:t>Délai après randomisation, mois</a:t>
                </a:r>
                <a:endParaRPr lang="fr-FR" sz="1100" dirty="0">
                  <a:cs typeface="Arial" panose="020B0604020202020204" pitchFamily="34" charset="0"/>
                </a:endParaRPr>
              </a:p>
            </p:txBody>
          </p:sp>
          <p:sp>
            <p:nvSpPr>
              <p:cNvPr id="147" name="TextBox 146"/>
              <p:cNvSpPr txBox="1"/>
              <p:nvPr/>
            </p:nvSpPr>
            <p:spPr>
              <a:xfrm>
                <a:off x="258719" y="2082457"/>
                <a:ext cx="897980" cy="497684"/>
              </a:xfrm>
              <a:prstGeom prst="rect">
                <a:avLst/>
              </a:prstGeom>
              <a:noFill/>
            </p:spPr>
            <p:txBody>
              <a:bodyPr wrap="none" rtlCol="0" anchor="ctr" anchorCtr="0">
                <a:spAutoFit/>
              </a:bodyPr>
              <a:lstStyle/>
              <a:p>
                <a:pPr algn="r"/>
                <a:r>
                  <a:rPr lang="fr-FR" sz="1100" smtClean="0">
                    <a:cs typeface="Arial" panose="020B0604020202020204" pitchFamily="34" charset="0"/>
                  </a:rPr>
                  <a:t>100	</a:t>
                </a:r>
                <a:endParaRPr lang="fr-FR" sz="1100">
                  <a:cs typeface="Arial" panose="020B0604020202020204" pitchFamily="34" charset="0"/>
                </a:endParaRPr>
              </a:p>
            </p:txBody>
          </p:sp>
          <p:sp>
            <p:nvSpPr>
              <p:cNvPr id="148" name="TextBox 147"/>
              <p:cNvSpPr txBox="1"/>
              <p:nvPr/>
            </p:nvSpPr>
            <p:spPr>
              <a:xfrm>
                <a:off x="500270" y="2704355"/>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80</a:t>
                </a:r>
                <a:endParaRPr lang="fr-FR" sz="1100">
                  <a:cs typeface="Arial" panose="020B0604020202020204" pitchFamily="34" charset="0"/>
                </a:endParaRPr>
              </a:p>
            </p:txBody>
          </p:sp>
          <p:sp>
            <p:nvSpPr>
              <p:cNvPr id="149" name="TextBox 148"/>
              <p:cNvSpPr txBox="1"/>
              <p:nvPr/>
            </p:nvSpPr>
            <p:spPr>
              <a:xfrm>
                <a:off x="500270" y="3202887"/>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60</a:t>
                </a:r>
                <a:endParaRPr lang="fr-FR" sz="1100">
                  <a:cs typeface="Arial" panose="020B0604020202020204" pitchFamily="34" charset="0"/>
                </a:endParaRPr>
              </a:p>
            </p:txBody>
          </p:sp>
          <p:sp>
            <p:nvSpPr>
              <p:cNvPr id="150" name="TextBox 149"/>
              <p:cNvSpPr txBox="1"/>
              <p:nvPr/>
            </p:nvSpPr>
            <p:spPr>
              <a:xfrm>
                <a:off x="500270" y="3717539"/>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40</a:t>
                </a:r>
                <a:endParaRPr lang="fr-FR" sz="1100">
                  <a:cs typeface="Arial" panose="020B0604020202020204" pitchFamily="34" charset="0"/>
                </a:endParaRPr>
              </a:p>
            </p:txBody>
          </p:sp>
          <p:sp>
            <p:nvSpPr>
              <p:cNvPr id="151" name="TextBox 150"/>
              <p:cNvSpPr txBox="1"/>
              <p:nvPr/>
            </p:nvSpPr>
            <p:spPr>
              <a:xfrm>
                <a:off x="500271" y="4221442"/>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20</a:t>
                </a:r>
                <a:endParaRPr lang="fr-FR" sz="1100">
                  <a:cs typeface="Arial" panose="020B0604020202020204" pitchFamily="34" charset="0"/>
                </a:endParaRPr>
              </a:p>
            </p:txBody>
          </p:sp>
          <p:sp>
            <p:nvSpPr>
              <p:cNvPr id="152" name="TextBox 151"/>
              <p:cNvSpPr txBox="1"/>
              <p:nvPr/>
            </p:nvSpPr>
            <p:spPr>
              <a:xfrm>
                <a:off x="651145" y="4730718"/>
                <a:ext cx="505567" cy="302165"/>
              </a:xfrm>
              <a:prstGeom prst="rect">
                <a:avLst/>
              </a:prstGeom>
              <a:noFill/>
            </p:spPr>
            <p:txBody>
              <a:bodyPr wrap="none" rtlCol="0" anchor="ctr" anchorCtr="0">
                <a:spAutoFit/>
              </a:bodyPr>
              <a:lstStyle/>
              <a:p>
                <a:pPr algn="r"/>
                <a:r>
                  <a:rPr lang="fr-FR" sz="1100" smtClean="0">
                    <a:cs typeface="Arial" panose="020B0604020202020204" pitchFamily="34" charset="0"/>
                  </a:rPr>
                  <a:t>0</a:t>
                </a:r>
                <a:endParaRPr lang="fr-FR" sz="1100">
                  <a:cs typeface="Arial" panose="020B0604020202020204" pitchFamily="34" charset="0"/>
                </a:endParaRPr>
              </a:p>
            </p:txBody>
          </p:sp>
          <p:grpSp>
            <p:nvGrpSpPr>
              <p:cNvPr id="153" name="Group 152"/>
              <p:cNvGrpSpPr/>
              <p:nvPr/>
            </p:nvGrpSpPr>
            <p:grpSpPr>
              <a:xfrm>
                <a:off x="992089" y="4920702"/>
                <a:ext cx="1080435" cy="1123586"/>
                <a:chOff x="825390" y="4920702"/>
                <a:chExt cx="902089" cy="1123586"/>
              </a:xfrm>
            </p:grpSpPr>
            <p:sp>
              <p:nvSpPr>
                <p:cNvPr id="192" name="Line 19"/>
                <p:cNvSpPr>
                  <a:spLocks noChangeShapeType="1"/>
                </p:cNvSpPr>
                <p:nvPr/>
              </p:nvSpPr>
              <p:spPr bwMode="auto">
                <a:xfrm>
                  <a:off x="148022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93" name="Line 21"/>
                <p:cNvSpPr>
                  <a:spLocks noChangeShapeType="1"/>
                </p:cNvSpPr>
                <p:nvPr/>
              </p:nvSpPr>
              <p:spPr bwMode="auto">
                <a:xfrm>
                  <a:off x="106540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194" name="TextBox 193"/>
                <p:cNvSpPr txBox="1"/>
                <p:nvPr/>
              </p:nvSpPr>
              <p:spPr>
                <a:xfrm>
                  <a:off x="825390" y="4982720"/>
                  <a:ext cx="494491" cy="1061568"/>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0</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ctr"/>
                  <a:r>
                    <a:rPr lang="fr-FR" sz="1100" dirty="0" smtClean="0">
                      <a:solidFill>
                        <a:schemeClr val="accent6"/>
                      </a:solidFill>
                      <a:cs typeface="Arial" panose="020B0604020202020204" pitchFamily="34" charset="0"/>
                    </a:rPr>
                    <a:t>159</a:t>
                  </a:r>
                </a:p>
                <a:p>
                  <a:pPr algn="ctr"/>
                  <a:r>
                    <a:rPr lang="fr-FR" sz="1100" dirty="0" smtClean="0">
                      <a:solidFill>
                        <a:schemeClr val="accent5"/>
                      </a:solidFill>
                      <a:cs typeface="Arial" panose="020B0604020202020204" pitchFamily="34" charset="0"/>
                    </a:rPr>
                    <a:t>795</a:t>
                  </a:r>
                  <a:endParaRPr lang="fr-FR" sz="1100" dirty="0">
                    <a:solidFill>
                      <a:schemeClr val="accent5"/>
                    </a:solidFill>
                    <a:cs typeface="Arial" panose="020B0604020202020204" pitchFamily="34" charset="0"/>
                  </a:endParaRPr>
                </a:p>
              </p:txBody>
            </p:sp>
            <p:sp>
              <p:nvSpPr>
                <p:cNvPr id="195" name="TextBox 194"/>
                <p:cNvSpPr txBox="1"/>
                <p:nvPr/>
              </p:nvSpPr>
              <p:spPr>
                <a:xfrm>
                  <a:off x="1232988" y="4982720"/>
                  <a:ext cx="494491"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155</a:t>
                  </a:r>
                </a:p>
                <a:p>
                  <a:pPr algn="ctr"/>
                  <a:r>
                    <a:rPr lang="fr-FR" sz="1100" smtClean="0">
                      <a:solidFill>
                        <a:schemeClr val="accent5"/>
                      </a:solidFill>
                      <a:cs typeface="Arial" panose="020B0604020202020204" pitchFamily="34" charset="0"/>
                    </a:rPr>
                    <a:t>721</a:t>
                  </a:r>
                  <a:endParaRPr lang="fr-FR" sz="1100">
                    <a:solidFill>
                      <a:schemeClr val="accent5"/>
                    </a:solidFill>
                    <a:cs typeface="Arial" panose="020B0604020202020204" pitchFamily="34" charset="0"/>
                  </a:endParaRPr>
                </a:p>
              </p:txBody>
            </p:sp>
          </p:grpSp>
          <p:grpSp>
            <p:nvGrpSpPr>
              <p:cNvPr id="154" name="Group 153"/>
              <p:cNvGrpSpPr/>
              <p:nvPr/>
            </p:nvGrpSpPr>
            <p:grpSpPr>
              <a:xfrm>
                <a:off x="1967260" y="4920702"/>
                <a:ext cx="592254" cy="1123586"/>
                <a:chOff x="1163343" y="4920702"/>
                <a:chExt cx="494495" cy="1123586"/>
              </a:xfrm>
            </p:grpSpPr>
            <p:sp>
              <p:nvSpPr>
                <p:cNvPr id="190" name="Line 19"/>
                <p:cNvSpPr>
                  <a:spLocks noChangeShapeType="1"/>
                </p:cNvSpPr>
                <p:nvPr/>
              </p:nvSpPr>
              <p:spPr bwMode="auto">
                <a:xfrm>
                  <a:off x="141059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91" name="TextBox 190"/>
                <p:cNvSpPr txBox="1"/>
                <p:nvPr/>
              </p:nvSpPr>
              <p:spPr>
                <a:xfrm>
                  <a:off x="1163343" y="4982720"/>
                  <a:ext cx="494495"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6</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151</a:t>
                  </a:r>
                </a:p>
                <a:p>
                  <a:pPr algn="ctr"/>
                  <a:r>
                    <a:rPr lang="fr-FR" sz="1100" smtClean="0">
                      <a:solidFill>
                        <a:schemeClr val="accent5"/>
                      </a:solidFill>
                      <a:cs typeface="Arial" panose="020B0604020202020204" pitchFamily="34" charset="0"/>
                    </a:rPr>
                    <a:t>571</a:t>
                  </a:r>
                  <a:endParaRPr lang="fr-FR" sz="1100">
                    <a:solidFill>
                      <a:schemeClr val="accent5"/>
                    </a:solidFill>
                    <a:cs typeface="Arial" panose="020B0604020202020204" pitchFamily="34" charset="0"/>
                  </a:endParaRPr>
                </a:p>
              </p:txBody>
            </p:sp>
          </p:grpSp>
          <p:grpSp>
            <p:nvGrpSpPr>
              <p:cNvPr id="155" name="Group 154"/>
              <p:cNvGrpSpPr/>
              <p:nvPr/>
            </p:nvGrpSpPr>
            <p:grpSpPr>
              <a:xfrm>
                <a:off x="2452512" y="4920702"/>
                <a:ext cx="592254" cy="1123586"/>
                <a:chOff x="1092249" y="4920702"/>
                <a:chExt cx="494495" cy="1123586"/>
              </a:xfrm>
            </p:grpSpPr>
            <p:sp>
              <p:nvSpPr>
                <p:cNvPr id="188"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89" name="TextBox 188"/>
                <p:cNvSpPr txBox="1"/>
                <p:nvPr/>
              </p:nvSpPr>
              <p:spPr>
                <a:xfrm>
                  <a:off x="1092249" y="4982720"/>
                  <a:ext cx="494495"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9</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138</a:t>
                  </a:r>
                </a:p>
                <a:p>
                  <a:pPr algn="ctr"/>
                  <a:r>
                    <a:rPr lang="fr-FR" sz="1100" smtClean="0">
                      <a:solidFill>
                        <a:schemeClr val="accent5"/>
                      </a:solidFill>
                      <a:cs typeface="Arial" panose="020B0604020202020204" pitchFamily="34" charset="0"/>
                    </a:rPr>
                    <a:t>441</a:t>
                  </a:r>
                  <a:endParaRPr lang="fr-FR" sz="1100">
                    <a:solidFill>
                      <a:schemeClr val="accent5"/>
                    </a:solidFill>
                    <a:cs typeface="Arial" panose="020B0604020202020204" pitchFamily="34" charset="0"/>
                  </a:endParaRPr>
                </a:p>
              </p:txBody>
            </p:sp>
          </p:grpSp>
          <p:grpSp>
            <p:nvGrpSpPr>
              <p:cNvPr id="156" name="Group 155"/>
              <p:cNvGrpSpPr/>
              <p:nvPr/>
            </p:nvGrpSpPr>
            <p:grpSpPr>
              <a:xfrm>
                <a:off x="2917727" y="4920702"/>
                <a:ext cx="592252" cy="1123585"/>
                <a:chOff x="1004428" y="4920702"/>
                <a:chExt cx="494493" cy="1123585"/>
              </a:xfrm>
            </p:grpSpPr>
            <p:sp>
              <p:nvSpPr>
                <p:cNvPr id="186" name="Line 19"/>
                <p:cNvSpPr>
                  <a:spLocks noChangeShapeType="1"/>
                </p:cNvSpPr>
                <p:nvPr/>
              </p:nvSpPr>
              <p:spPr bwMode="auto">
                <a:xfrm>
                  <a:off x="1251676"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87" name="TextBox 186"/>
                <p:cNvSpPr txBox="1"/>
                <p:nvPr/>
              </p:nvSpPr>
              <p:spPr>
                <a:xfrm>
                  <a:off x="1004428" y="4982720"/>
                  <a:ext cx="494493" cy="1061567"/>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12</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r"/>
                  <a:r>
                    <a:rPr lang="fr-FR" sz="1100" dirty="0" smtClean="0">
                      <a:solidFill>
                        <a:schemeClr val="accent6"/>
                      </a:solidFill>
                      <a:cs typeface="Arial" panose="020B0604020202020204" pitchFamily="34" charset="0"/>
                    </a:rPr>
                    <a:t>121</a:t>
                  </a:r>
                </a:p>
                <a:p>
                  <a:pPr algn="r"/>
                  <a:r>
                    <a:rPr lang="fr-FR" sz="1100" dirty="0" smtClean="0">
                      <a:solidFill>
                        <a:schemeClr val="accent5"/>
                      </a:solidFill>
                      <a:cs typeface="Arial" panose="020B0604020202020204" pitchFamily="34" charset="0"/>
                    </a:rPr>
                    <a:t>362</a:t>
                  </a:r>
                  <a:endParaRPr lang="fr-FR" sz="1100" dirty="0">
                    <a:solidFill>
                      <a:schemeClr val="accent5"/>
                    </a:solidFill>
                    <a:cs typeface="Arial" panose="020B0604020202020204" pitchFamily="34" charset="0"/>
                  </a:endParaRPr>
                </a:p>
              </p:txBody>
            </p:sp>
          </p:grpSp>
          <p:grpSp>
            <p:nvGrpSpPr>
              <p:cNvPr id="157" name="Group 156"/>
              <p:cNvGrpSpPr/>
              <p:nvPr/>
            </p:nvGrpSpPr>
            <p:grpSpPr>
              <a:xfrm>
                <a:off x="3418005" y="4920702"/>
                <a:ext cx="592252" cy="1123586"/>
                <a:chOff x="945880" y="4920702"/>
                <a:chExt cx="494493" cy="1123586"/>
              </a:xfrm>
            </p:grpSpPr>
            <p:sp>
              <p:nvSpPr>
                <p:cNvPr id="184" name="Line 19"/>
                <p:cNvSpPr>
                  <a:spLocks noChangeShapeType="1"/>
                </p:cNvSpPr>
                <p:nvPr/>
              </p:nvSpPr>
              <p:spPr bwMode="auto">
                <a:xfrm>
                  <a:off x="119312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85" name="TextBox 184"/>
                <p:cNvSpPr txBox="1"/>
                <p:nvPr/>
              </p:nvSpPr>
              <p:spPr>
                <a:xfrm>
                  <a:off x="945880" y="4982720"/>
                  <a:ext cx="494493"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15</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108</a:t>
                  </a:r>
                </a:p>
                <a:p>
                  <a:pPr algn="r"/>
                  <a:r>
                    <a:rPr lang="fr-FR" sz="1100" smtClean="0">
                      <a:solidFill>
                        <a:schemeClr val="accent5"/>
                      </a:solidFill>
                      <a:cs typeface="Arial" panose="020B0604020202020204" pitchFamily="34" charset="0"/>
                    </a:rPr>
                    <a:t>291</a:t>
                  </a:r>
                  <a:endParaRPr lang="fr-FR" sz="1100">
                    <a:solidFill>
                      <a:schemeClr val="accent5"/>
                    </a:solidFill>
                    <a:cs typeface="Arial" panose="020B0604020202020204" pitchFamily="34" charset="0"/>
                  </a:endParaRPr>
                </a:p>
              </p:txBody>
            </p:sp>
          </p:grpSp>
          <p:grpSp>
            <p:nvGrpSpPr>
              <p:cNvPr id="158" name="Group 157"/>
              <p:cNvGrpSpPr/>
              <p:nvPr/>
            </p:nvGrpSpPr>
            <p:grpSpPr>
              <a:xfrm>
                <a:off x="3893236" y="4920702"/>
                <a:ext cx="592252" cy="1123586"/>
                <a:chOff x="866419" y="4920702"/>
                <a:chExt cx="494493" cy="1123586"/>
              </a:xfrm>
            </p:grpSpPr>
            <p:sp>
              <p:nvSpPr>
                <p:cNvPr id="182" name="Line 19"/>
                <p:cNvSpPr>
                  <a:spLocks noChangeShapeType="1"/>
                </p:cNvSpPr>
                <p:nvPr/>
              </p:nvSpPr>
              <p:spPr bwMode="auto">
                <a:xfrm>
                  <a:off x="111366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83" name="TextBox 182"/>
                <p:cNvSpPr txBox="1"/>
                <p:nvPr/>
              </p:nvSpPr>
              <p:spPr>
                <a:xfrm>
                  <a:off x="866419" y="4982720"/>
                  <a:ext cx="494493"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18</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93</a:t>
                  </a:r>
                </a:p>
                <a:p>
                  <a:pPr algn="r"/>
                  <a:r>
                    <a:rPr lang="fr-FR" sz="1100" smtClean="0">
                      <a:solidFill>
                        <a:schemeClr val="accent5"/>
                      </a:solidFill>
                      <a:cs typeface="Arial" panose="020B0604020202020204" pitchFamily="34" charset="0"/>
                    </a:rPr>
                    <a:t>241</a:t>
                  </a:r>
                  <a:endParaRPr lang="fr-FR" sz="1100">
                    <a:solidFill>
                      <a:schemeClr val="accent5"/>
                    </a:solidFill>
                    <a:cs typeface="Arial" panose="020B0604020202020204" pitchFamily="34" charset="0"/>
                  </a:endParaRPr>
                </a:p>
              </p:txBody>
            </p:sp>
          </p:grpSp>
          <p:grpSp>
            <p:nvGrpSpPr>
              <p:cNvPr id="159" name="Group 158"/>
              <p:cNvGrpSpPr/>
              <p:nvPr/>
            </p:nvGrpSpPr>
            <p:grpSpPr>
              <a:xfrm>
                <a:off x="4391289" y="4920702"/>
                <a:ext cx="592253" cy="1123586"/>
                <a:chOff x="786965" y="4920702"/>
                <a:chExt cx="494494" cy="1123586"/>
              </a:xfrm>
            </p:grpSpPr>
            <p:sp>
              <p:nvSpPr>
                <p:cNvPr id="180" name="Line 19"/>
                <p:cNvSpPr>
                  <a:spLocks noChangeShapeType="1"/>
                </p:cNvSpPr>
                <p:nvPr/>
              </p:nvSpPr>
              <p:spPr bwMode="auto">
                <a:xfrm>
                  <a:off x="103421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81" name="TextBox 180"/>
                <p:cNvSpPr txBox="1"/>
                <p:nvPr/>
              </p:nvSpPr>
              <p:spPr>
                <a:xfrm>
                  <a:off x="786965" y="4982720"/>
                  <a:ext cx="494494"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21</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76</a:t>
                  </a:r>
                </a:p>
                <a:p>
                  <a:pPr algn="ctr"/>
                  <a:r>
                    <a:rPr lang="fr-FR" sz="1100" smtClean="0">
                      <a:solidFill>
                        <a:schemeClr val="accent5"/>
                      </a:solidFill>
                      <a:cs typeface="Arial" panose="020B0604020202020204" pitchFamily="34" charset="0"/>
                    </a:rPr>
                    <a:t>180</a:t>
                  </a:r>
                  <a:endParaRPr lang="fr-FR" sz="1100">
                    <a:solidFill>
                      <a:schemeClr val="accent5"/>
                    </a:solidFill>
                    <a:cs typeface="Arial" panose="020B0604020202020204" pitchFamily="34" charset="0"/>
                  </a:endParaRPr>
                </a:p>
              </p:txBody>
            </p:sp>
          </p:grpSp>
          <p:grpSp>
            <p:nvGrpSpPr>
              <p:cNvPr id="160" name="Group 159"/>
              <p:cNvGrpSpPr/>
              <p:nvPr/>
            </p:nvGrpSpPr>
            <p:grpSpPr>
              <a:xfrm>
                <a:off x="4874313" y="4920702"/>
                <a:ext cx="592254" cy="1123586"/>
                <a:chOff x="694963" y="4920702"/>
                <a:chExt cx="494495" cy="1123586"/>
              </a:xfrm>
            </p:grpSpPr>
            <p:sp>
              <p:nvSpPr>
                <p:cNvPr id="178" name="Line 19"/>
                <p:cNvSpPr>
                  <a:spLocks noChangeShapeType="1"/>
                </p:cNvSpPr>
                <p:nvPr/>
              </p:nvSpPr>
              <p:spPr bwMode="auto">
                <a:xfrm>
                  <a:off x="94220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79" name="TextBox 178"/>
                <p:cNvSpPr txBox="1"/>
                <p:nvPr/>
              </p:nvSpPr>
              <p:spPr>
                <a:xfrm>
                  <a:off x="694963" y="4982720"/>
                  <a:ext cx="494495"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24</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56</a:t>
                  </a:r>
                </a:p>
                <a:p>
                  <a:pPr algn="ctr"/>
                  <a:r>
                    <a:rPr lang="fr-FR" sz="1100" smtClean="0">
                      <a:solidFill>
                        <a:schemeClr val="accent5"/>
                      </a:solidFill>
                      <a:cs typeface="Arial" panose="020B0604020202020204" pitchFamily="34" charset="0"/>
                    </a:rPr>
                    <a:t>129</a:t>
                  </a:r>
                  <a:endParaRPr lang="fr-FR" sz="1100">
                    <a:solidFill>
                      <a:schemeClr val="accent5"/>
                    </a:solidFill>
                    <a:cs typeface="Arial" panose="020B0604020202020204" pitchFamily="34" charset="0"/>
                  </a:endParaRPr>
                </a:p>
              </p:txBody>
            </p:sp>
          </p:grpSp>
          <p:grpSp>
            <p:nvGrpSpPr>
              <p:cNvPr id="161" name="Group 160"/>
              <p:cNvGrpSpPr/>
              <p:nvPr/>
            </p:nvGrpSpPr>
            <p:grpSpPr>
              <a:xfrm>
                <a:off x="5434720" y="4920702"/>
                <a:ext cx="456778" cy="1123586"/>
                <a:chOff x="692967" y="4920702"/>
                <a:chExt cx="381380" cy="1123586"/>
              </a:xfrm>
            </p:grpSpPr>
            <p:sp>
              <p:nvSpPr>
                <p:cNvPr id="176" name="Line 19"/>
                <p:cNvSpPr>
                  <a:spLocks noChangeShapeType="1"/>
                </p:cNvSpPr>
                <p:nvPr/>
              </p:nvSpPr>
              <p:spPr bwMode="auto">
                <a:xfrm>
                  <a:off x="88365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77" name="TextBox 176"/>
                <p:cNvSpPr txBox="1"/>
                <p:nvPr/>
              </p:nvSpPr>
              <p:spPr>
                <a:xfrm>
                  <a:off x="692967" y="4982720"/>
                  <a:ext cx="381380"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27</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41</a:t>
                  </a:r>
                </a:p>
                <a:p>
                  <a:pPr algn="r"/>
                  <a:r>
                    <a:rPr lang="fr-FR" sz="1100" smtClean="0">
                      <a:solidFill>
                        <a:schemeClr val="accent5"/>
                      </a:solidFill>
                      <a:cs typeface="Arial" panose="020B0604020202020204" pitchFamily="34" charset="0"/>
                    </a:rPr>
                    <a:t>83</a:t>
                  </a:r>
                  <a:endParaRPr lang="fr-FR" sz="1100">
                    <a:solidFill>
                      <a:schemeClr val="accent5"/>
                    </a:solidFill>
                    <a:cs typeface="Arial" panose="020B0604020202020204" pitchFamily="34" charset="0"/>
                  </a:endParaRPr>
                </a:p>
              </p:txBody>
            </p:sp>
          </p:grpSp>
          <p:grpSp>
            <p:nvGrpSpPr>
              <p:cNvPr id="162" name="Group 161"/>
              <p:cNvGrpSpPr/>
              <p:nvPr/>
            </p:nvGrpSpPr>
            <p:grpSpPr>
              <a:xfrm>
                <a:off x="5912365" y="4920702"/>
                <a:ext cx="456778" cy="1123586"/>
                <a:chOff x="621873" y="4920702"/>
                <a:chExt cx="381380" cy="1123586"/>
              </a:xfrm>
            </p:grpSpPr>
            <p:sp>
              <p:nvSpPr>
                <p:cNvPr id="174" name="Line 19"/>
                <p:cNvSpPr>
                  <a:spLocks noChangeShapeType="1"/>
                </p:cNvSpPr>
                <p:nvPr/>
              </p:nvSpPr>
              <p:spPr bwMode="auto">
                <a:xfrm>
                  <a:off x="812565"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75" name="TextBox 174"/>
                <p:cNvSpPr txBox="1"/>
                <p:nvPr/>
              </p:nvSpPr>
              <p:spPr>
                <a:xfrm>
                  <a:off x="621873" y="4982720"/>
                  <a:ext cx="381380" cy="1061568"/>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30</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r"/>
                  <a:r>
                    <a:rPr lang="fr-FR" sz="1100" dirty="0" smtClean="0">
                      <a:solidFill>
                        <a:schemeClr val="accent6"/>
                      </a:solidFill>
                      <a:cs typeface="Arial" panose="020B0604020202020204" pitchFamily="34" charset="0"/>
                    </a:rPr>
                    <a:t>22</a:t>
                  </a:r>
                </a:p>
                <a:p>
                  <a:pPr algn="r"/>
                  <a:r>
                    <a:rPr lang="fr-FR" sz="1100" dirty="0" smtClean="0">
                      <a:solidFill>
                        <a:schemeClr val="accent5"/>
                      </a:solidFill>
                      <a:cs typeface="Arial" panose="020B0604020202020204" pitchFamily="34" charset="0"/>
                    </a:rPr>
                    <a:t>51</a:t>
                  </a:r>
                  <a:endParaRPr lang="fr-FR" sz="1100" dirty="0">
                    <a:solidFill>
                      <a:schemeClr val="accent5"/>
                    </a:solidFill>
                    <a:cs typeface="Arial" panose="020B0604020202020204" pitchFamily="34" charset="0"/>
                  </a:endParaRPr>
                </a:p>
              </p:txBody>
            </p:sp>
          </p:grpSp>
          <p:grpSp>
            <p:nvGrpSpPr>
              <p:cNvPr id="163" name="Group 162"/>
              <p:cNvGrpSpPr/>
              <p:nvPr/>
            </p:nvGrpSpPr>
            <p:grpSpPr>
              <a:xfrm>
                <a:off x="6417744" y="4920702"/>
                <a:ext cx="441383" cy="1123586"/>
                <a:chOff x="573936" y="4920702"/>
                <a:chExt cx="368527" cy="1123586"/>
              </a:xfrm>
            </p:grpSpPr>
            <p:sp>
              <p:nvSpPr>
                <p:cNvPr id="172" name="Line 19"/>
                <p:cNvSpPr>
                  <a:spLocks noChangeShapeType="1"/>
                </p:cNvSpPr>
                <p:nvPr/>
              </p:nvSpPr>
              <p:spPr bwMode="auto">
                <a:xfrm>
                  <a:off x="75819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73" name="TextBox 172"/>
                <p:cNvSpPr txBox="1"/>
                <p:nvPr/>
              </p:nvSpPr>
              <p:spPr>
                <a:xfrm>
                  <a:off x="573936" y="4982720"/>
                  <a:ext cx="368527" cy="1061568"/>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33</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ctr"/>
                  <a:r>
                    <a:rPr lang="fr-FR" sz="1100" dirty="0" smtClean="0">
                      <a:solidFill>
                        <a:schemeClr val="accent6"/>
                      </a:solidFill>
                      <a:cs typeface="Arial" panose="020B0604020202020204" pitchFamily="34" charset="0"/>
                    </a:rPr>
                    <a:t>11</a:t>
                  </a:r>
                </a:p>
                <a:p>
                  <a:pPr algn="ctr"/>
                  <a:r>
                    <a:rPr lang="fr-FR" sz="1100" dirty="0" smtClean="0">
                      <a:solidFill>
                        <a:schemeClr val="accent5"/>
                      </a:solidFill>
                      <a:cs typeface="Arial" panose="020B0604020202020204" pitchFamily="34" charset="0"/>
                    </a:rPr>
                    <a:t>26</a:t>
                  </a:r>
                  <a:endParaRPr lang="fr-FR" sz="1100" dirty="0">
                    <a:solidFill>
                      <a:schemeClr val="accent5"/>
                    </a:solidFill>
                    <a:cs typeface="Arial" panose="020B0604020202020204" pitchFamily="34" charset="0"/>
                  </a:endParaRPr>
                </a:p>
              </p:txBody>
            </p:sp>
          </p:grpSp>
          <p:grpSp>
            <p:nvGrpSpPr>
              <p:cNvPr id="164" name="Group 163"/>
              <p:cNvGrpSpPr/>
              <p:nvPr/>
            </p:nvGrpSpPr>
            <p:grpSpPr>
              <a:xfrm>
                <a:off x="6908279" y="4920702"/>
                <a:ext cx="1407130" cy="1123608"/>
                <a:chOff x="488185" y="4920702"/>
                <a:chExt cx="1174838" cy="1123608"/>
              </a:xfrm>
            </p:grpSpPr>
            <p:sp>
              <p:nvSpPr>
                <p:cNvPr id="166" name="Line 19"/>
                <p:cNvSpPr>
                  <a:spLocks noChangeShapeType="1"/>
                </p:cNvSpPr>
                <p:nvPr/>
              </p:nvSpPr>
              <p:spPr bwMode="auto">
                <a:xfrm>
                  <a:off x="147876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167" name="Line 21"/>
                <p:cNvSpPr>
                  <a:spLocks noChangeShapeType="1"/>
                </p:cNvSpPr>
                <p:nvPr/>
              </p:nvSpPr>
              <p:spPr bwMode="auto">
                <a:xfrm>
                  <a:off x="66520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168" name="TextBox 167"/>
                <p:cNvSpPr txBox="1"/>
                <p:nvPr/>
              </p:nvSpPr>
              <p:spPr>
                <a:xfrm>
                  <a:off x="488185" y="4982720"/>
                  <a:ext cx="368518" cy="1061569"/>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36</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6</a:t>
                  </a:r>
                </a:p>
                <a:p>
                  <a:pPr algn="ctr"/>
                  <a:r>
                    <a:rPr lang="fr-FR" sz="1100" smtClean="0">
                      <a:solidFill>
                        <a:schemeClr val="accent5"/>
                      </a:solidFill>
                      <a:cs typeface="Arial" panose="020B0604020202020204" pitchFamily="34" charset="0"/>
                    </a:rPr>
                    <a:t>10</a:t>
                  </a:r>
                  <a:endParaRPr lang="fr-FR" sz="1100">
                    <a:solidFill>
                      <a:schemeClr val="accent5"/>
                    </a:solidFill>
                    <a:cs typeface="Arial" panose="020B0604020202020204" pitchFamily="34" charset="0"/>
                  </a:endParaRPr>
                </a:p>
              </p:txBody>
            </p:sp>
            <p:sp>
              <p:nvSpPr>
                <p:cNvPr id="169" name="TextBox 168"/>
                <p:cNvSpPr txBox="1"/>
                <p:nvPr/>
              </p:nvSpPr>
              <p:spPr>
                <a:xfrm>
                  <a:off x="1294505" y="4982720"/>
                  <a:ext cx="368518"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42</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0</a:t>
                  </a:r>
                </a:p>
                <a:p>
                  <a:pPr algn="ctr"/>
                  <a:r>
                    <a:rPr lang="fr-FR" sz="1100" smtClean="0">
                      <a:solidFill>
                        <a:schemeClr val="accent5"/>
                      </a:solidFill>
                      <a:cs typeface="Arial" panose="020B0604020202020204" pitchFamily="34" charset="0"/>
                    </a:rPr>
                    <a:t>0</a:t>
                  </a:r>
                  <a:endParaRPr lang="fr-FR" sz="1100">
                    <a:solidFill>
                      <a:schemeClr val="accent5"/>
                    </a:solidFill>
                    <a:cs typeface="Arial" panose="020B0604020202020204" pitchFamily="34" charset="0"/>
                  </a:endParaRPr>
                </a:p>
              </p:txBody>
            </p:sp>
            <p:sp>
              <p:nvSpPr>
                <p:cNvPr id="170" name="Line 21"/>
                <p:cNvSpPr>
                  <a:spLocks noChangeShapeType="1"/>
                </p:cNvSpPr>
                <p:nvPr/>
              </p:nvSpPr>
              <p:spPr bwMode="auto">
                <a:xfrm>
                  <a:off x="1070892" y="492072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171" name="TextBox 170"/>
                <p:cNvSpPr txBox="1"/>
                <p:nvPr/>
              </p:nvSpPr>
              <p:spPr>
                <a:xfrm>
                  <a:off x="893868" y="4982741"/>
                  <a:ext cx="368518" cy="1061569"/>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39</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a:t>
                  </a:r>
                </a:p>
                <a:p>
                  <a:pPr algn="ctr"/>
                  <a:r>
                    <a:rPr lang="fr-FR" sz="1100" smtClean="0">
                      <a:solidFill>
                        <a:schemeClr val="accent5"/>
                      </a:solidFill>
                      <a:cs typeface="Arial" panose="020B0604020202020204" pitchFamily="34" charset="0"/>
                    </a:rPr>
                    <a:t>5</a:t>
                  </a:r>
                  <a:endParaRPr lang="fr-FR" sz="1100">
                    <a:solidFill>
                      <a:schemeClr val="accent5"/>
                    </a:solidFill>
                    <a:cs typeface="Arial" panose="020B0604020202020204" pitchFamily="34" charset="0"/>
                  </a:endParaRPr>
                </a:p>
              </p:txBody>
            </p:sp>
          </p:grpSp>
          <p:sp>
            <p:nvSpPr>
              <p:cNvPr id="165" name="TextBox 164"/>
              <p:cNvSpPr txBox="1"/>
              <p:nvPr/>
            </p:nvSpPr>
            <p:spPr>
              <a:xfrm>
                <a:off x="-869701" y="5341051"/>
                <a:ext cx="1932516" cy="693203"/>
              </a:xfrm>
              <a:prstGeom prst="rect">
                <a:avLst/>
              </a:prstGeom>
              <a:noFill/>
            </p:spPr>
            <p:txBody>
              <a:bodyPr wrap="none" rtlCol="0">
                <a:spAutoFit/>
              </a:bodyPr>
              <a:lstStyle/>
              <a:p>
                <a:pPr algn="r" fontAlgn="base">
                  <a:spcBef>
                    <a:spcPct val="0"/>
                  </a:spcBef>
                  <a:spcAft>
                    <a:spcPct val="0"/>
                  </a:spcAft>
                </a:pPr>
                <a:r>
                  <a:rPr lang="fr-FR" sz="1100" dirty="0" smtClean="0">
                    <a:cs typeface="Arial" panose="020B0604020202020204" pitchFamily="34" charset="0"/>
                  </a:rPr>
                  <a:t>N</a:t>
                </a:r>
              </a:p>
              <a:p>
                <a:pPr algn="r" fontAlgn="base">
                  <a:spcBef>
                    <a:spcPct val="0"/>
                  </a:spcBef>
                  <a:spcAft>
                    <a:spcPct val="0"/>
                  </a:spcAft>
                </a:pPr>
                <a:r>
                  <a:rPr lang="fr-FR" sz="1100" dirty="0" smtClean="0">
                    <a:solidFill>
                      <a:schemeClr val="accent6"/>
                    </a:solidFill>
                    <a:cs typeface="Arial" panose="020B0604020202020204" pitchFamily="34" charset="0"/>
                  </a:rPr>
                  <a:t>réponse</a:t>
                </a:r>
              </a:p>
              <a:p>
                <a:pPr algn="r" fontAlgn="base">
                  <a:spcBef>
                    <a:spcPct val="0"/>
                  </a:spcBef>
                  <a:spcAft>
                    <a:spcPct val="0"/>
                  </a:spcAft>
                </a:pPr>
                <a:r>
                  <a:rPr lang="fr-FR" sz="1100" dirty="0" smtClean="0">
                    <a:solidFill>
                      <a:schemeClr val="accent5"/>
                    </a:solidFill>
                    <a:cs typeface="Arial" panose="020B0604020202020204" pitchFamily="34" charset="0"/>
                  </a:rPr>
                  <a:t>non réponse</a:t>
                </a:r>
                <a:endParaRPr lang="fr-FR" sz="1100" dirty="0">
                  <a:solidFill>
                    <a:schemeClr val="accent5"/>
                  </a:solidFill>
                  <a:cs typeface="Arial" panose="020B0604020202020204" pitchFamily="34" charset="0"/>
                </a:endParaRPr>
              </a:p>
            </p:txBody>
          </p:sp>
        </p:grpSp>
        <p:grpSp>
          <p:nvGrpSpPr>
            <p:cNvPr id="14" name="Group 13"/>
            <p:cNvGrpSpPr/>
            <p:nvPr/>
          </p:nvGrpSpPr>
          <p:grpSpPr>
            <a:xfrm>
              <a:off x="2379994" y="2102788"/>
              <a:ext cx="2089271" cy="861774"/>
              <a:chOff x="2379994" y="1955308"/>
              <a:chExt cx="2089271" cy="861774"/>
            </a:xfrm>
          </p:grpSpPr>
          <p:sp>
            <p:nvSpPr>
              <p:cNvPr id="135" name="TextBox 134"/>
              <p:cNvSpPr txBox="1"/>
              <p:nvPr/>
            </p:nvSpPr>
            <p:spPr>
              <a:xfrm>
                <a:off x="2498942" y="1955308"/>
                <a:ext cx="1970323" cy="861774"/>
              </a:xfrm>
              <a:prstGeom prst="rect">
                <a:avLst/>
              </a:prstGeom>
              <a:noFill/>
            </p:spPr>
            <p:txBody>
              <a:bodyPr wrap="none" rtlCol="0">
                <a:spAutoFit/>
              </a:bodyPr>
              <a:lstStyle/>
              <a:p>
                <a:r>
                  <a:rPr lang="fr-FR" sz="1000" dirty="0" smtClean="0"/>
                  <a:t>SG médiane, mois (IC95%)</a:t>
                </a:r>
              </a:p>
              <a:p>
                <a:r>
                  <a:rPr lang="fr-FR" sz="1000" dirty="0" smtClean="0">
                    <a:solidFill>
                      <a:schemeClr val="accent6"/>
                    </a:solidFill>
                  </a:rPr>
                  <a:t>réponse: 22,4 (19,7 -</a:t>
                </a:r>
                <a:r>
                  <a:rPr lang="fr-FR" sz="1000" dirty="0" smtClean="0">
                    <a:solidFill>
                      <a:schemeClr val="accent6"/>
                    </a:solidFill>
                    <a:cs typeface="Arial"/>
                  </a:rPr>
                  <a:t> 26,0)</a:t>
                </a:r>
              </a:p>
              <a:p>
                <a:r>
                  <a:rPr lang="fr-FR" sz="1000" dirty="0" smtClean="0">
                    <a:solidFill>
                      <a:schemeClr val="accent5"/>
                    </a:solidFill>
                    <a:cs typeface="Arial"/>
                  </a:rPr>
                  <a:t>non réponse: </a:t>
                </a:r>
                <a:r>
                  <a:rPr lang="fr-FR" sz="1000" dirty="0" smtClean="0">
                    <a:solidFill>
                      <a:schemeClr val="accent5"/>
                    </a:solidFill>
                  </a:rPr>
                  <a:t>11,4 (10,3 - 12,3)</a:t>
                </a:r>
              </a:p>
              <a:p>
                <a:r>
                  <a:rPr lang="fr-FR" sz="1000" dirty="0" smtClean="0"/>
                  <a:t>HR (IC95%): 0,61 (0,49 - 0,76)</a:t>
                </a:r>
              </a:p>
              <a:p>
                <a:r>
                  <a:rPr lang="fr-FR" sz="1000" dirty="0" smtClean="0"/>
                  <a:t>Test de </a:t>
                </a:r>
                <a:r>
                  <a:rPr lang="fr-FR" sz="1000" dirty="0" err="1" smtClean="0"/>
                  <a:t>Mantel-Byar</a:t>
                </a:r>
                <a:r>
                  <a:rPr lang="fr-FR" sz="1000" dirty="0" smtClean="0"/>
                  <a:t>, p &lt;0,001</a:t>
                </a:r>
                <a:endParaRPr lang="fr-FR" sz="1000" dirty="0"/>
              </a:p>
            </p:txBody>
          </p:sp>
          <p:cxnSp>
            <p:nvCxnSpPr>
              <p:cNvPr id="136" name="Straight Connector 13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2"/>
            <p:cNvGrpSpPr>
              <a:grpSpLocks/>
            </p:cNvGrpSpPr>
            <p:nvPr/>
          </p:nvGrpSpPr>
          <p:grpSpPr bwMode="auto">
            <a:xfrm>
              <a:off x="1152589" y="2142795"/>
              <a:ext cx="3407844" cy="2232000"/>
              <a:chOff x="2080" y="1692"/>
              <a:chExt cx="1596" cy="1062"/>
            </a:xfrm>
          </p:grpSpPr>
          <p:sp>
            <p:nvSpPr>
              <p:cNvPr id="92" name="Line 3"/>
              <p:cNvSpPr>
                <a:spLocks noChangeShapeType="1"/>
              </p:cNvSpPr>
              <p:nvPr/>
            </p:nvSpPr>
            <p:spPr bwMode="auto">
              <a:xfrm>
                <a:off x="2548" y="191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4"/>
              <p:cNvSpPr>
                <a:spLocks noChangeShapeType="1"/>
              </p:cNvSpPr>
              <p:nvPr/>
            </p:nvSpPr>
            <p:spPr bwMode="auto">
              <a:xfrm>
                <a:off x="2728" y="205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Line 5"/>
              <p:cNvSpPr>
                <a:spLocks noChangeShapeType="1"/>
              </p:cNvSpPr>
              <p:nvPr/>
            </p:nvSpPr>
            <p:spPr bwMode="auto">
              <a:xfrm>
                <a:off x="2980"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 name="Line 6"/>
              <p:cNvSpPr>
                <a:spLocks noChangeShapeType="1"/>
              </p:cNvSpPr>
              <p:nvPr/>
            </p:nvSpPr>
            <p:spPr bwMode="auto">
              <a:xfrm>
                <a:off x="2992"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7"/>
              <p:cNvSpPr>
                <a:spLocks noChangeShapeType="1"/>
              </p:cNvSpPr>
              <p:nvPr/>
            </p:nvSpPr>
            <p:spPr bwMode="auto">
              <a:xfrm>
                <a:off x="2848" y="211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8"/>
              <p:cNvSpPr>
                <a:spLocks noChangeShapeType="1"/>
              </p:cNvSpPr>
              <p:nvPr/>
            </p:nvSpPr>
            <p:spPr bwMode="auto">
              <a:xfrm>
                <a:off x="2584" y="196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9"/>
              <p:cNvSpPr>
                <a:spLocks noChangeShapeType="1"/>
              </p:cNvSpPr>
              <p:nvPr/>
            </p:nvSpPr>
            <p:spPr bwMode="auto">
              <a:xfrm>
                <a:off x="2602" y="195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10"/>
              <p:cNvSpPr>
                <a:spLocks noChangeShapeType="1"/>
              </p:cNvSpPr>
              <p:nvPr/>
            </p:nvSpPr>
            <p:spPr bwMode="auto">
              <a:xfrm>
                <a:off x="2686" y="205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11"/>
              <p:cNvSpPr>
                <a:spLocks noChangeShapeType="1"/>
              </p:cNvSpPr>
              <p:nvPr/>
            </p:nvSpPr>
            <p:spPr bwMode="auto">
              <a:xfrm>
                <a:off x="2704" y="205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12"/>
              <p:cNvSpPr>
                <a:spLocks noChangeShapeType="1"/>
              </p:cNvSpPr>
              <p:nvPr/>
            </p:nvSpPr>
            <p:spPr bwMode="auto">
              <a:xfrm>
                <a:off x="2962" y="22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13"/>
              <p:cNvSpPr>
                <a:spLocks noChangeShapeType="1"/>
              </p:cNvSpPr>
              <p:nvPr/>
            </p:nvSpPr>
            <p:spPr bwMode="auto">
              <a:xfrm>
                <a:off x="2944" y="218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Line 14"/>
              <p:cNvSpPr>
                <a:spLocks noChangeShapeType="1"/>
              </p:cNvSpPr>
              <p:nvPr/>
            </p:nvSpPr>
            <p:spPr bwMode="auto">
              <a:xfrm>
                <a:off x="337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 name="Line 15"/>
              <p:cNvSpPr>
                <a:spLocks noChangeShapeType="1"/>
              </p:cNvSpPr>
              <p:nvPr/>
            </p:nvSpPr>
            <p:spPr bwMode="auto">
              <a:xfrm>
                <a:off x="340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5" name="Line 16"/>
              <p:cNvSpPr>
                <a:spLocks noChangeShapeType="1"/>
              </p:cNvSpPr>
              <p:nvPr/>
            </p:nvSpPr>
            <p:spPr bwMode="auto">
              <a:xfrm>
                <a:off x="332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6" name="Line 17"/>
              <p:cNvSpPr>
                <a:spLocks noChangeShapeType="1"/>
              </p:cNvSpPr>
              <p:nvPr/>
            </p:nvSpPr>
            <p:spPr bwMode="auto">
              <a:xfrm>
                <a:off x="334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7" name="Line 18"/>
              <p:cNvSpPr>
                <a:spLocks noChangeShapeType="1"/>
              </p:cNvSpPr>
              <p:nvPr/>
            </p:nvSpPr>
            <p:spPr bwMode="auto">
              <a:xfrm>
                <a:off x="2914" y="216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8" name="Line 19"/>
              <p:cNvSpPr>
                <a:spLocks noChangeShapeType="1"/>
              </p:cNvSpPr>
              <p:nvPr/>
            </p:nvSpPr>
            <p:spPr bwMode="auto">
              <a:xfrm>
                <a:off x="2164" y="169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9" name="Line 20"/>
              <p:cNvSpPr>
                <a:spLocks noChangeShapeType="1"/>
              </p:cNvSpPr>
              <p:nvPr/>
            </p:nvSpPr>
            <p:spPr bwMode="auto">
              <a:xfrm>
                <a:off x="2998" y="223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0" name="Line 21"/>
              <p:cNvSpPr>
                <a:spLocks noChangeShapeType="1"/>
              </p:cNvSpPr>
              <p:nvPr/>
            </p:nvSpPr>
            <p:spPr bwMode="auto">
              <a:xfrm>
                <a:off x="3520"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1" name="Line 22"/>
              <p:cNvSpPr>
                <a:spLocks noChangeShapeType="1"/>
              </p:cNvSpPr>
              <p:nvPr/>
            </p:nvSpPr>
            <p:spPr bwMode="auto">
              <a:xfrm>
                <a:off x="343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2" name="Line 23"/>
              <p:cNvSpPr>
                <a:spLocks noChangeShapeType="1"/>
              </p:cNvSpPr>
              <p:nvPr/>
            </p:nvSpPr>
            <p:spPr bwMode="auto">
              <a:xfrm>
                <a:off x="3034" y="224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 name="Line 24"/>
              <p:cNvSpPr>
                <a:spLocks noChangeShapeType="1"/>
              </p:cNvSpPr>
              <p:nvPr/>
            </p:nvSpPr>
            <p:spPr bwMode="auto">
              <a:xfrm>
                <a:off x="3058" y="227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 name="Line 25"/>
              <p:cNvSpPr>
                <a:spLocks noChangeShapeType="1"/>
              </p:cNvSpPr>
              <p:nvPr/>
            </p:nvSpPr>
            <p:spPr bwMode="auto">
              <a:xfrm>
                <a:off x="3130"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 name="Line 26"/>
              <p:cNvSpPr>
                <a:spLocks noChangeShapeType="1"/>
              </p:cNvSpPr>
              <p:nvPr/>
            </p:nvSpPr>
            <p:spPr bwMode="auto">
              <a:xfrm>
                <a:off x="3202" y="2346"/>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 name="Line 27"/>
              <p:cNvSpPr>
                <a:spLocks noChangeShapeType="1"/>
              </p:cNvSpPr>
              <p:nvPr/>
            </p:nvSpPr>
            <p:spPr bwMode="auto">
              <a:xfrm>
                <a:off x="3154"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 name="Line 28"/>
              <p:cNvSpPr>
                <a:spLocks noChangeShapeType="1"/>
              </p:cNvSpPr>
              <p:nvPr/>
            </p:nvSpPr>
            <p:spPr bwMode="auto">
              <a:xfrm>
                <a:off x="3166"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 name="Line 29"/>
              <p:cNvSpPr>
                <a:spLocks noChangeShapeType="1"/>
              </p:cNvSpPr>
              <p:nvPr/>
            </p:nvSpPr>
            <p:spPr bwMode="auto">
              <a:xfrm>
                <a:off x="3352" y="2412"/>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 name="Line 30"/>
              <p:cNvSpPr>
                <a:spLocks noChangeShapeType="1"/>
              </p:cNvSpPr>
              <p:nvPr/>
            </p:nvSpPr>
            <p:spPr bwMode="auto">
              <a:xfrm>
                <a:off x="2926" y="2208"/>
                <a:ext cx="3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 name="Line 31"/>
              <p:cNvSpPr>
                <a:spLocks noChangeShapeType="1"/>
              </p:cNvSpPr>
              <p:nvPr/>
            </p:nvSpPr>
            <p:spPr bwMode="auto">
              <a:xfrm>
                <a:off x="3184" y="232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1" name="Line 32"/>
              <p:cNvSpPr>
                <a:spLocks noChangeShapeType="1"/>
              </p:cNvSpPr>
              <p:nvPr/>
            </p:nvSpPr>
            <p:spPr bwMode="auto">
              <a:xfrm>
                <a:off x="3604"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2" name="Line 33"/>
              <p:cNvSpPr>
                <a:spLocks noChangeShapeType="1"/>
              </p:cNvSpPr>
              <p:nvPr/>
            </p:nvSpPr>
            <p:spPr bwMode="auto">
              <a:xfrm>
                <a:off x="3016" y="223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3" name="Line 34"/>
              <p:cNvSpPr>
                <a:spLocks noChangeShapeType="1"/>
              </p:cNvSpPr>
              <p:nvPr/>
            </p:nvSpPr>
            <p:spPr bwMode="auto">
              <a:xfrm>
                <a:off x="3106" y="228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4" name="Line 35"/>
              <p:cNvSpPr>
                <a:spLocks noChangeShapeType="1"/>
              </p:cNvSpPr>
              <p:nvPr/>
            </p:nvSpPr>
            <p:spPr bwMode="auto">
              <a:xfrm>
                <a:off x="2950" y="221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5" name="Line 36"/>
              <p:cNvSpPr>
                <a:spLocks noChangeShapeType="1"/>
              </p:cNvSpPr>
              <p:nvPr/>
            </p:nvSpPr>
            <p:spPr bwMode="auto">
              <a:xfrm>
                <a:off x="2896" y="218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6" name="Line 37"/>
              <p:cNvSpPr>
                <a:spLocks noChangeShapeType="1"/>
              </p:cNvSpPr>
              <p:nvPr/>
            </p:nvSpPr>
            <p:spPr bwMode="auto">
              <a:xfrm>
                <a:off x="3052" y="2268"/>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7" name="Line 38"/>
              <p:cNvSpPr>
                <a:spLocks noChangeShapeType="1"/>
              </p:cNvSpPr>
              <p:nvPr/>
            </p:nvSpPr>
            <p:spPr bwMode="auto">
              <a:xfrm>
                <a:off x="331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8" name="Line 39"/>
              <p:cNvSpPr>
                <a:spLocks noChangeShapeType="1"/>
              </p:cNvSpPr>
              <p:nvPr/>
            </p:nvSpPr>
            <p:spPr bwMode="auto">
              <a:xfrm>
                <a:off x="3244"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9" name="Line 40"/>
              <p:cNvSpPr>
                <a:spLocks noChangeShapeType="1"/>
              </p:cNvSpPr>
              <p:nvPr/>
            </p:nvSpPr>
            <p:spPr bwMode="auto">
              <a:xfrm>
                <a:off x="3256"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0" name="Line 41"/>
              <p:cNvSpPr>
                <a:spLocks noChangeShapeType="1"/>
              </p:cNvSpPr>
              <p:nvPr/>
            </p:nvSpPr>
            <p:spPr bwMode="auto">
              <a:xfrm>
                <a:off x="3622"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1" name="Line 42"/>
              <p:cNvSpPr>
                <a:spLocks noChangeShapeType="1"/>
              </p:cNvSpPr>
              <p:nvPr/>
            </p:nvSpPr>
            <p:spPr bwMode="auto">
              <a:xfrm>
                <a:off x="3424"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2" name="Line 43"/>
              <p:cNvSpPr>
                <a:spLocks noChangeShapeType="1"/>
              </p:cNvSpPr>
              <p:nvPr/>
            </p:nvSpPr>
            <p:spPr bwMode="auto">
              <a:xfrm>
                <a:off x="3538"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3" name="Line 44"/>
              <p:cNvSpPr>
                <a:spLocks noChangeShapeType="1"/>
              </p:cNvSpPr>
              <p:nvPr/>
            </p:nvSpPr>
            <p:spPr bwMode="auto">
              <a:xfrm>
                <a:off x="335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4" name="Freeform 45"/>
              <p:cNvSpPr>
                <a:spLocks/>
              </p:cNvSpPr>
              <p:nvPr/>
            </p:nvSpPr>
            <p:spPr bwMode="auto">
              <a:xfrm>
                <a:off x="2080" y="1710"/>
                <a:ext cx="1596" cy="1044"/>
              </a:xfrm>
              <a:custGeom>
                <a:avLst/>
                <a:gdLst>
                  <a:gd name="T0" fmla="*/ 236 w 266"/>
                  <a:gd name="T1" fmla="*/ 135 h 174"/>
                  <a:gd name="T2" fmla="*/ 229 w 266"/>
                  <a:gd name="T3" fmla="*/ 121 h 174"/>
                  <a:gd name="T4" fmla="*/ 202 w 266"/>
                  <a:gd name="T5" fmla="*/ 117 h 174"/>
                  <a:gd name="T6" fmla="*/ 200 w 266"/>
                  <a:gd name="T7" fmla="*/ 112 h 174"/>
                  <a:gd name="T8" fmla="*/ 189 w 266"/>
                  <a:gd name="T9" fmla="*/ 109 h 174"/>
                  <a:gd name="T10" fmla="*/ 183 w 266"/>
                  <a:gd name="T11" fmla="*/ 105 h 174"/>
                  <a:gd name="T12" fmla="*/ 173 w 266"/>
                  <a:gd name="T13" fmla="*/ 103 h 174"/>
                  <a:gd name="T14" fmla="*/ 170 w 266"/>
                  <a:gd name="T15" fmla="*/ 99 h 174"/>
                  <a:gd name="T16" fmla="*/ 162 w 266"/>
                  <a:gd name="T17" fmla="*/ 97 h 174"/>
                  <a:gd name="T18" fmla="*/ 160 w 266"/>
                  <a:gd name="T19" fmla="*/ 92 h 174"/>
                  <a:gd name="T20" fmla="*/ 155 w 266"/>
                  <a:gd name="T21" fmla="*/ 91 h 174"/>
                  <a:gd name="T22" fmla="*/ 149 w 266"/>
                  <a:gd name="T23" fmla="*/ 86 h 174"/>
                  <a:gd name="T24" fmla="*/ 144 w 266"/>
                  <a:gd name="T25" fmla="*/ 84 h 174"/>
                  <a:gd name="T26" fmla="*/ 141 w 266"/>
                  <a:gd name="T27" fmla="*/ 80 h 174"/>
                  <a:gd name="T28" fmla="*/ 138 w 266"/>
                  <a:gd name="T29" fmla="*/ 78 h 174"/>
                  <a:gd name="T30" fmla="*/ 136 w 266"/>
                  <a:gd name="T31" fmla="*/ 74 h 174"/>
                  <a:gd name="T32" fmla="*/ 131 w 266"/>
                  <a:gd name="T33" fmla="*/ 73 h 174"/>
                  <a:gd name="T34" fmla="*/ 130 w 266"/>
                  <a:gd name="T35" fmla="*/ 70 h 174"/>
                  <a:gd name="T36" fmla="*/ 123 w 266"/>
                  <a:gd name="T37" fmla="*/ 66 h 174"/>
                  <a:gd name="T38" fmla="*/ 121 w 266"/>
                  <a:gd name="T39" fmla="*/ 63 h 174"/>
                  <a:gd name="T40" fmla="*/ 114 w 266"/>
                  <a:gd name="T41" fmla="*/ 62 h 174"/>
                  <a:gd name="T42" fmla="*/ 107 w 266"/>
                  <a:gd name="T43" fmla="*/ 60 h 174"/>
                  <a:gd name="T44" fmla="*/ 104 w 266"/>
                  <a:gd name="T45" fmla="*/ 58 h 174"/>
                  <a:gd name="T46" fmla="*/ 102 w 266"/>
                  <a:gd name="T47" fmla="*/ 55 h 174"/>
                  <a:gd name="T48" fmla="*/ 98 w 266"/>
                  <a:gd name="T49" fmla="*/ 53 h 174"/>
                  <a:gd name="T50" fmla="*/ 96 w 266"/>
                  <a:gd name="T51" fmla="*/ 49 h 174"/>
                  <a:gd name="T52" fmla="*/ 92 w 266"/>
                  <a:gd name="T53" fmla="*/ 47 h 174"/>
                  <a:gd name="T54" fmla="*/ 89 w 266"/>
                  <a:gd name="T55" fmla="*/ 44 h 174"/>
                  <a:gd name="T56" fmla="*/ 83 w 266"/>
                  <a:gd name="T57" fmla="*/ 42 h 174"/>
                  <a:gd name="T58" fmla="*/ 79 w 266"/>
                  <a:gd name="T59" fmla="*/ 36 h 174"/>
                  <a:gd name="T60" fmla="*/ 75 w 266"/>
                  <a:gd name="T61" fmla="*/ 32 h 174"/>
                  <a:gd name="T62" fmla="*/ 69 w 266"/>
                  <a:gd name="T63" fmla="*/ 28 h 174"/>
                  <a:gd name="T64" fmla="*/ 66 w 266"/>
                  <a:gd name="T65" fmla="*/ 26 h 174"/>
                  <a:gd name="T66" fmla="*/ 64 w 266"/>
                  <a:gd name="T67" fmla="*/ 23 h 174"/>
                  <a:gd name="T68" fmla="*/ 58 w 266"/>
                  <a:gd name="T69" fmla="*/ 22 h 174"/>
                  <a:gd name="T70" fmla="*/ 56 w 266"/>
                  <a:gd name="T71" fmla="*/ 18 h 174"/>
                  <a:gd name="T72" fmla="*/ 53 w 266"/>
                  <a:gd name="T73" fmla="*/ 15 h 174"/>
                  <a:gd name="T74" fmla="*/ 51 w 266"/>
                  <a:gd name="T75" fmla="*/ 12 h 174"/>
                  <a:gd name="T76" fmla="*/ 46 w 266"/>
                  <a:gd name="T77" fmla="*/ 11 h 174"/>
                  <a:gd name="T78" fmla="*/ 43 w 266"/>
                  <a:gd name="T79" fmla="*/ 7 h 174"/>
                  <a:gd name="T80" fmla="*/ 36 w 266"/>
                  <a:gd name="T81" fmla="*/ 6 h 174"/>
                  <a:gd name="T82" fmla="*/ 31 w 266"/>
                  <a:gd name="T83" fmla="*/ 3 h 174"/>
                  <a:gd name="T84" fmla="*/ 17 w 266"/>
                  <a:gd name="T85"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74">
                    <a:moveTo>
                      <a:pt x="266" y="174"/>
                    </a:moveTo>
                    <a:lnTo>
                      <a:pt x="266" y="135"/>
                    </a:lnTo>
                    <a:lnTo>
                      <a:pt x="236" y="135"/>
                    </a:lnTo>
                    <a:lnTo>
                      <a:pt x="236" y="128"/>
                    </a:lnTo>
                    <a:lnTo>
                      <a:pt x="229" y="128"/>
                    </a:lnTo>
                    <a:lnTo>
                      <a:pt x="229" y="121"/>
                    </a:lnTo>
                    <a:lnTo>
                      <a:pt x="215" y="121"/>
                    </a:lnTo>
                    <a:lnTo>
                      <a:pt x="215" y="117"/>
                    </a:lnTo>
                    <a:lnTo>
                      <a:pt x="202" y="117"/>
                    </a:lnTo>
                    <a:lnTo>
                      <a:pt x="202" y="114"/>
                    </a:lnTo>
                    <a:lnTo>
                      <a:pt x="200" y="114"/>
                    </a:lnTo>
                    <a:lnTo>
                      <a:pt x="200" y="112"/>
                    </a:lnTo>
                    <a:lnTo>
                      <a:pt x="193" y="112"/>
                    </a:lnTo>
                    <a:lnTo>
                      <a:pt x="193" y="109"/>
                    </a:lnTo>
                    <a:lnTo>
                      <a:pt x="189" y="109"/>
                    </a:lnTo>
                    <a:lnTo>
                      <a:pt x="189" y="107"/>
                    </a:lnTo>
                    <a:lnTo>
                      <a:pt x="183" y="107"/>
                    </a:lnTo>
                    <a:lnTo>
                      <a:pt x="183" y="105"/>
                    </a:lnTo>
                    <a:lnTo>
                      <a:pt x="174" y="105"/>
                    </a:lnTo>
                    <a:lnTo>
                      <a:pt x="174" y="103"/>
                    </a:lnTo>
                    <a:lnTo>
                      <a:pt x="173" y="103"/>
                    </a:lnTo>
                    <a:lnTo>
                      <a:pt x="173" y="100"/>
                    </a:lnTo>
                    <a:lnTo>
                      <a:pt x="170" y="100"/>
                    </a:lnTo>
                    <a:lnTo>
                      <a:pt x="170" y="99"/>
                    </a:lnTo>
                    <a:lnTo>
                      <a:pt x="169" y="99"/>
                    </a:lnTo>
                    <a:lnTo>
                      <a:pt x="169" y="97"/>
                    </a:lnTo>
                    <a:lnTo>
                      <a:pt x="162" y="97"/>
                    </a:lnTo>
                    <a:lnTo>
                      <a:pt x="162" y="95"/>
                    </a:lnTo>
                    <a:lnTo>
                      <a:pt x="160" y="95"/>
                    </a:lnTo>
                    <a:lnTo>
                      <a:pt x="160" y="92"/>
                    </a:lnTo>
                    <a:lnTo>
                      <a:pt x="158" y="92"/>
                    </a:lnTo>
                    <a:lnTo>
                      <a:pt x="158" y="91"/>
                    </a:lnTo>
                    <a:lnTo>
                      <a:pt x="155" y="91"/>
                    </a:lnTo>
                    <a:lnTo>
                      <a:pt x="155" y="89"/>
                    </a:lnTo>
                    <a:lnTo>
                      <a:pt x="149" y="89"/>
                    </a:lnTo>
                    <a:lnTo>
                      <a:pt x="149" y="86"/>
                    </a:lnTo>
                    <a:lnTo>
                      <a:pt x="147" y="86"/>
                    </a:lnTo>
                    <a:lnTo>
                      <a:pt x="147" y="84"/>
                    </a:lnTo>
                    <a:lnTo>
                      <a:pt x="144" y="84"/>
                    </a:lnTo>
                    <a:lnTo>
                      <a:pt x="144" y="82"/>
                    </a:lnTo>
                    <a:lnTo>
                      <a:pt x="141" y="82"/>
                    </a:lnTo>
                    <a:lnTo>
                      <a:pt x="141" y="80"/>
                    </a:lnTo>
                    <a:lnTo>
                      <a:pt x="139" y="80"/>
                    </a:lnTo>
                    <a:lnTo>
                      <a:pt x="139" y="78"/>
                    </a:lnTo>
                    <a:lnTo>
                      <a:pt x="138" y="78"/>
                    </a:lnTo>
                    <a:lnTo>
                      <a:pt x="138" y="76"/>
                    </a:lnTo>
                    <a:lnTo>
                      <a:pt x="136" y="76"/>
                    </a:lnTo>
                    <a:lnTo>
                      <a:pt x="136" y="74"/>
                    </a:lnTo>
                    <a:lnTo>
                      <a:pt x="133" y="74"/>
                    </a:lnTo>
                    <a:lnTo>
                      <a:pt x="133" y="73"/>
                    </a:lnTo>
                    <a:lnTo>
                      <a:pt x="131" y="73"/>
                    </a:lnTo>
                    <a:lnTo>
                      <a:pt x="131" y="72"/>
                    </a:lnTo>
                    <a:lnTo>
                      <a:pt x="130" y="72"/>
                    </a:lnTo>
                    <a:lnTo>
                      <a:pt x="130" y="70"/>
                    </a:lnTo>
                    <a:lnTo>
                      <a:pt x="124" y="70"/>
                    </a:lnTo>
                    <a:lnTo>
                      <a:pt x="124" y="66"/>
                    </a:lnTo>
                    <a:lnTo>
                      <a:pt x="123" y="66"/>
                    </a:lnTo>
                    <a:lnTo>
                      <a:pt x="123" y="65"/>
                    </a:lnTo>
                    <a:lnTo>
                      <a:pt x="121" y="65"/>
                    </a:lnTo>
                    <a:lnTo>
                      <a:pt x="121" y="63"/>
                    </a:lnTo>
                    <a:lnTo>
                      <a:pt x="116" y="63"/>
                    </a:lnTo>
                    <a:lnTo>
                      <a:pt x="116" y="62"/>
                    </a:lnTo>
                    <a:lnTo>
                      <a:pt x="114" y="62"/>
                    </a:lnTo>
                    <a:lnTo>
                      <a:pt x="114" y="61"/>
                    </a:lnTo>
                    <a:lnTo>
                      <a:pt x="107" y="61"/>
                    </a:lnTo>
                    <a:lnTo>
                      <a:pt x="107" y="60"/>
                    </a:lnTo>
                    <a:lnTo>
                      <a:pt x="106" y="60"/>
                    </a:lnTo>
                    <a:lnTo>
                      <a:pt x="106" y="58"/>
                    </a:lnTo>
                    <a:lnTo>
                      <a:pt x="104" y="58"/>
                    </a:lnTo>
                    <a:lnTo>
                      <a:pt x="104" y="57"/>
                    </a:lnTo>
                    <a:lnTo>
                      <a:pt x="102" y="57"/>
                    </a:lnTo>
                    <a:lnTo>
                      <a:pt x="102" y="55"/>
                    </a:lnTo>
                    <a:lnTo>
                      <a:pt x="100" y="55"/>
                    </a:lnTo>
                    <a:lnTo>
                      <a:pt x="100" y="53"/>
                    </a:lnTo>
                    <a:lnTo>
                      <a:pt x="98" y="53"/>
                    </a:lnTo>
                    <a:lnTo>
                      <a:pt x="98" y="52"/>
                    </a:lnTo>
                    <a:lnTo>
                      <a:pt x="96" y="52"/>
                    </a:lnTo>
                    <a:lnTo>
                      <a:pt x="96" y="49"/>
                    </a:lnTo>
                    <a:lnTo>
                      <a:pt x="93" y="49"/>
                    </a:lnTo>
                    <a:lnTo>
                      <a:pt x="93" y="47"/>
                    </a:lnTo>
                    <a:lnTo>
                      <a:pt x="92" y="47"/>
                    </a:lnTo>
                    <a:lnTo>
                      <a:pt x="92" y="46"/>
                    </a:lnTo>
                    <a:lnTo>
                      <a:pt x="89" y="46"/>
                    </a:lnTo>
                    <a:lnTo>
                      <a:pt x="89" y="44"/>
                    </a:lnTo>
                    <a:lnTo>
                      <a:pt x="87" y="44"/>
                    </a:lnTo>
                    <a:lnTo>
                      <a:pt x="87" y="42"/>
                    </a:lnTo>
                    <a:lnTo>
                      <a:pt x="83" y="42"/>
                    </a:lnTo>
                    <a:lnTo>
                      <a:pt x="83" y="40"/>
                    </a:lnTo>
                    <a:lnTo>
                      <a:pt x="79" y="40"/>
                    </a:lnTo>
                    <a:lnTo>
                      <a:pt x="79" y="36"/>
                    </a:lnTo>
                    <a:lnTo>
                      <a:pt x="77" y="36"/>
                    </a:lnTo>
                    <a:lnTo>
                      <a:pt x="77" y="32"/>
                    </a:lnTo>
                    <a:lnTo>
                      <a:pt x="75" y="32"/>
                    </a:lnTo>
                    <a:lnTo>
                      <a:pt x="75" y="30"/>
                    </a:lnTo>
                    <a:lnTo>
                      <a:pt x="69" y="30"/>
                    </a:lnTo>
                    <a:lnTo>
                      <a:pt x="69" y="28"/>
                    </a:lnTo>
                    <a:lnTo>
                      <a:pt x="67" y="28"/>
                    </a:lnTo>
                    <a:lnTo>
                      <a:pt x="67" y="26"/>
                    </a:lnTo>
                    <a:lnTo>
                      <a:pt x="66" y="26"/>
                    </a:lnTo>
                    <a:lnTo>
                      <a:pt x="66" y="24"/>
                    </a:lnTo>
                    <a:lnTo>
                      <a:pt x="64" y="24"/>
                    </a:lnTo>
                    <a:lnTo>
                      <a:pt x="64" y="23"/>
                    </a:lnTo>
                    <a:lnTo>
                      <a:pt x="60" y="23"/>
                    </a:lnTo>
                    <a:lnTo>
                      <a:pt x="60" y="22"/>
                    </a:lnTo>
                    <a:lnTo>
                      <a:pt x="58" y="22"/>
                    </a:lnTo>
                    <a:lnTo>
                      <a:pt x="58" y="20"/>
                    </a:lnTo>
                    <a:lnTo>
                      <a:pt x="56" y="20"/>
                    </a:lnTo>
                    <a:lnTo>
                      <a:pt x="56" y="18"/>
                    </a:lnTo>
                    <a:lnTo>
                      <a:pt x="54" y="18"/>
                    </a:lnTo>
                    <a:lnTo>
                      <a:pt x="54" y="15"/>
                    </a:lnTo>
                    <a:lnTo>
                      <a:pt x="53" y="15"/>
                    </a:lnTo>
                    <a:lnTo>
                      <a:pt x="53" y="13"/>
                    </a:lnTo>
                    <a:lnTo>
                      <a:pt x="51" y="13"/>
                    </a:lnTo>
                    <a:lnTo>
                      <a:pt x="51" y="12"/>
                    </a:lnTo>
                    <a:lnTo>
                      <a:pt x="50" y="12"/>
                    </a:lnTo>
                    <a:lnTo>
                      <a:pt x="50" y="11"/>
                    </a:lnTo>
                    <a:lnTo>
                      <a:pt x="46" y="11"/>
                    </a:lnTo>
                    <a:lnTo>
                      <a:pt x="46" y="9"/>
                    </a:lnTo>
                    <a:lnTo>
                      <a:pt x="43" y="9"/>
                    </a:lnTo>
                    <a:lnTo>
                      <a:pt x="43" y="7"/>
                    </a:lnTo>
                    <a:lnTo>
                      <a:pt x="39" y="7"/>
                    </a:lnTo>
                    <a:lnTo>
                      <a:pt x="39" y="6"/>
                    </a:lnTo>
                    <a:lnTo>
                      <a:pt x="36" y="6"/>
                    </a:lnTo>
                    <a:lnTo>
                      <a:pt x="36" y="4"/>
                    </a:lnTo>
                    <a:lnTo>
                      <a:pt x="31" y="4"/>
                    </a:lnTo>
                    <a:lnTo>
                      <a:pt x="31" y="3"/>
                    </a:lnTo>
                    <a:lnTo>
                      <a:pt x="19" y="3"/>
                    </a:lnTo>
                    <a:lnTo>
                      <a:pt x="19" y="1"/>
                    </a:lnTo>
                    <a:lnTo>
                      <a:pt x="17" y="1"/>
                    </a:lnTo>
                    <a:lnTo>
                      <a:pt x="1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6" name="Group 46"/>
            <p:cNvGrpSpPr>
              <a:grpSpLocks/>
            </p:cNvGrpSpPr>
            <p:nvPr/>
          </p:nvGrpSpPr>
          <p:grpSpPr bwMode="auto">
            <a:xfrm>
              <a:off x="1152589" y="2142794"/>
              <a:ext cx="3407844" cy="1983007"/>
              <a:chOff x="2074" y="1686"/>
              <a:chExt cx="1608" cy="948"/>
            </a:xfrm>
          </p:grpSpPr>
          <p:sp>
            <p:nvSpPr>
              <p:cNvPr id="17" name="Line 47"/>
              <p:cNvSpPr>
                <a:spLocks noChangeShapeType="1"/>
              </p:cNvSpPr>
              <p:nvPr/>
            </p:nvSpPr>
            <p:spPr bwMode="auto">
              <a:xfrm>
                <a:off x="3460"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 name="Line 48"/>
              <p:cNvSpPr>
                <a:spLocks noChangeShapeType="1"/>
              </p:cNvSpPr>
              <p:nvPr/>
            </p:nvSpPr>
            <p:spPr bwMode="auto">
              <a:xfrm>
                <a:off x="3502"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 name="Line 49"/>
              <p:cNvSpPr>
                <a:spLocks noChangeShapeType="1"/>
              </p:cNvSpPr>
              <p:nvPr/>
            </p:nvSpPr>
            <p:spPr bwMode="auto">
              <a:xfrm>
                <a:off x="3436"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 name="Line 50"/>
              <p:cNvSpPr>
                <a:spLocks noChangeShapeType="1"/>
              </p:cNvSpPr>
              <p:nvPr/>
            </p:nvSpPr>
            <p:spPr bwMode="auto">
              <a:xfrm>
                <a:off x="3610"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 name="Line 51"/>
              <p:cNvSpPr>
                <a:spLocks noChangeShapeType="1"/>
              </p:cNvSpPr>
              <p:nvPr/>
            </p:nvSpPr>
            <p:spPr bwMode="auto">
              <a:xfrm>
                <a:off x="3370"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 name="Line 52"/>
              <p:cNvSpPr>
                <a:spLocks noChangeShapeType="1"/>
              </p:cNvSpPr>
              <p:nvPr/>
            </p:nvSpPr>
            <p:spPr bwMode="auto">
              <a:xfrm>
                <a:off x="3412"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 name="Line 53"/>
              <p:cNvSpPr>
                <a:spLocks noChangeShapeType="1"/>
              </p:cNvSpPr>
              <p:nvPr/>
            </p:nvSpPr>
            <p:spPr bwMode="auto">
              <a:xfrm>
                <a:off x="363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 name="Line 54"/>
              <p:cNvSpPr>
                <a:spLocks noChangeShapeType="1"/>
              </p:cNvSpPr>
              <p:nvPr/>
            </p:nvSpPr>
            <p:spPr bwMode="auto">
              <a:xfrm>
                <a:off x="3514"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 name="Line 55"/>
              <p:cNvSpPr>
                <a:spLocks noChangeShapeType="1"/>
              </p:cNvSpPr>
              <p:nvPr/>
            </p:nvSpPr>
            <p:spPr bwMode="auto">
              <a:xfrm>
                <a:off x="3658"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 name="Line 56"/>
              <p:cNvSpPr>
                <a:spLocks noChangeShapeType="1"/>
              </p:cNvSpPr>
              <p:nvPr/>
            </p:nvSpPr>
            <p:spPr bwMode="auto">
              <a:xfrm>
                <a:off x="3334"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 name="Line 57"/>
              <p:cNvSpPr>
                <a:spLocks noChangeShapeType="1"/>
              </p:cNvSpPr>
              <p:nvPr/>
            </p:nvSpPr>
            <p:spPr bwMode="auto">
              <a:xfrm>
                <a:off x="3496"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 name="Line 58"/>
              <p:cNvSpPr>
                <a:spLocks noChangeShapeType="1"/>
              </p:cNvSpPr>
              <p:nvPr/>
            </p:nvSpPr>
            <p:spPr bwMode="auto">
              <a:xfrm>
                <a:off x="347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 name="Line 59"/>
              <p:cNvSpPr>
                <a:spLocks noChangeShapeType="1"/>
              </p:cNvSpPr>
              <p:nvPr/>
            </p:nvSpPr>
            <p:spPr bwMode="auto">
              <a:xfrm>
                <a:off x="3388" y="255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 name="Line 60"/>
              <p:cNvSpPr>
                <a:spLocks noChangeShapeType="1"/>
              </p:cNvSpPr>
              <p:nvPr/>
            </p:nvSpPr>
            <p:spPr bwMode="auto">
              <a:xfrm>
                <a:off x="364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 name="Line 61"/>
              <p:cNvSpPr>
                <a:spLocks noChangeShapeType="1"/>
              </p:cNvSpPr>
              <p:nvPr/>
            </p:nvSpPr>
            <p:spPr bwMode="auto">
              <a:xfrm>
                <a:off x="3424"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2" name="Line 62"/>
              <p:cNvSpPr>
                <a:spLocks noChangeShapeType="1"/>
              </p:cNvSpPr>
              <p:nvPr/>
            </p:nvSpPr>
            <p:spPr bwMode="auto">
              <a:xfrm>
                <a:off x="3376"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3" name="Line 63"/>
              <p:cNvSpPr>
                <a:spLocks noChangeShapeType="1"/>
              </p:cNvSpPr>
              <p:nvPr/>
            </p:nvSpPr>
            <p:spPr bwMode="auto">
              <a:xfrm>
                <a:off x="3400"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4" name="Line 64"/>
              <p:cNvSpPr>
                <a:spLocks noChangeShapeType="1"/>
              </p:cNvSpPr>
              <p:nvPr/>
            </p:nvSpPr>
            <p:spPr bwMode="auto">
              <a:xfrm>
                <a:off x="334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5" name="Line 65"/>
              <p:cNvSpPr>
                <a:spLocks noChangeShapeType="1"/>
              </p:cNvSpPr>
              <p:nvPr/>
            </p:nvSpPr>
            <p:spPr bwMode="auto">
              <a:xfrm>
                <a:off x="3406" y="256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 name="Line 66"/>
              <p:cNvSpPr>
                <a:spLocks noChangeShapeType="1"/>
              </p:cNvSpPr>
              <p:nvPr/>
            </p:nvSpPr>
            <p:spPr bwMode="auto">
              <a:xfrm>
                <a:off x="344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 name="Line 67"/>
              <p:cNvSpPr>
                <a:spLocks noChangeShapeType="1"/>
              </p:cNvSpPr>
              <p:nvPr/>
            </p:nvSpPr>
            <p:spPr bwMode="auto">
              <a:xfrm>
                <a:off x="357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 name="Line 68"/>
              <p:cNvSpPr>
                <a:spLocks noChangeShapeType="1"/>
              </p:cNvSpPr>
              <p:nvPr/>
            </p:nvSpPr>
            <p:spPr bwMode="auto">
              <a:xfrm>
                <a:off x="367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 name="Line 69"/>
              <p:cNvSpPr>
                <a:spLocks noChangeShapeType="1"/>
              </p:cNvSpPr>
              <p:nvPr/>
            </p:nvSpPr>
            <p:spPr bwMode="auto">
              <a:xfrm>
                <a:off x="2134" y="171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 name="Line 70"/>
              <p:cNvSpPr>
                <a:spLocks noChangeShapeType="1"/>
              </p:cNvSpPr>
              <p:nvPr/>
            </p:nvSpPr>
            <p:spPr bwMode="auto">
              <a:xfrm>
                <a:off x="2722"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 name="Line 71"/>
              <p:cNvSpPr>
                <a:spLocks noChangeShapeType="1"/>
              </p:cNvSpPr>
              <p:nvPr/>
            </p:nvSpPr>
            <p:spPr bwMode="auto">
              <a:xfrm>
                <a:off x="2734"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 name="Line 72"/>
              <p:cNvSpPr>
                <a:spLocks noChangeShapeType="1"/>
              </p:cNvSpPr>
              <p:nvPr/>
            </p:nvSpPr>
            <p:spPr bwMode="auto">
              <a:xfrm>
                <a:off x="2152" y="17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 name="Line 73"/>
              <p:cNvSpPr>
                <a:spLocks noChangeShapeType="1"/>
              </p:cNvSpPr>
              <p:nvPr/>
            </p:nvSpPr>
            <p:spPr bwMode="auto">
              <a:xfrm>
                <a:off x="2200" y="1824"/>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 name="Line 74"/>
              <p:cNvSpPr>
                <a:spLocks noChangeShapeType="1"/>
              </p:cNvSpPr>
              <p:nvPr/>
            </p:nvSpPr>
            <p:spPr bwMode="auto">
              <a:xfrm>
                <a:off x="2116" y="16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 name="Line 75"/>
              <p:cNvSpPr>
                <a:spLocks noChangeShapeType="1"/>
              </p:cNvSpPr>
              <p:nvPr/>
            </p:nvSpPr>
            <p:spPr bwMode="auto">
              <a:xfrm>
                <a:off x="2392" y="211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 name="Line 76"/>
              <p:cNvSpPr>
                <a:spLocks noChangeShapeType="1"/>
              </p:cNvSpPr>
              <p:nvPr/>
            </p:nvSpPr>
            <p:spPr bwMode="auto">
              <a:xfrm>
                <a:off x="2122" y="16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 name="Line 77"/>
              <p:cNvSpPr>
                <a:spLocks noChangeShapeType="1"/>
              </p:cNvSpPr>
              <p:nvPr/>
            </p:nvSpPr>
            <p:spPr bwMode="auto">
              <a:xfrm>
                <a:off x="2356" y="202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 name="Line 78"/>
              <p:cNvSpPr>
                <a:spLocks noChangeShapeType="1"/>
              </p:cNvSpPr>
              <p:nvPr/>
            </p:nvSpPr>
            <p:spPr bwMode="auto">
              <a:xfrm>
                <a:off x="2278" y="190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 name="Line 79"/>
              <p:cNvSpPr>
                <a:spLocks noChangeShapeType="1"/>
              </p:cNvSpPr>
              <p:nvPr/>
            </p:nvSpPr>
            <p:spPr bwMode="auto">
              <a:xfrm>
                <a:off x="2896"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 name="Line 80"/>
              <p:cNvSpPr>
                <a:spLocks noChangeShapeType="1"/>
              </p:cNvSpPr>
              <p:nvPr/>
            </p:nvSpPr>
            <p:spPr bwMode="auto">
              <a:xfrm>
                <a:off x="2944"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 name="Line 81"/>
              <p:cNvSpPr>
                <a:spLocks noChangeShapeType="1"/>
              </p:cNvSpPr>
              <p:nvPr/>
            </p:nvSpPr>
            <p:spPr bwMode="auto">
              <a:xfrm>
                <a:off x="2788" y="237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 name="Line 82"/>
              <p:cNvSpPr>
                <a:spLocks noChangeShapeType="1"/>
              </p:cNvSpPr>
              <p:nvPr/>
            </p:nvSpPr>
            <p:spPr bwMode="auto">
              <a:xfrm>
                <a:off x="2764" y="237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 name="Line 83"/>
              <p:cNvSpPr>
                <a:spLocks noChangeShapeType="1"/>
              </p:cNvSpPr>
              <p:nvPr/>
            </p:nvSpPr>
            <p:spPr bwMode="auto">
              <a:xfrm>
                <a:off x="2170" y="17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84"/>
              <p:cNvSpPr>
                <a:spLocks noChangeShapeType="1"/>
              </p:cNvSpPr>
              <p:nvPr/>
            </p:nvSpPr>
            <p:spPr bwMode="auto">
              <a:xfrm>
                <a:off x="2098" y="168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85"/>
              <p:cNvSpPr>
                <a:spLocks noChangeShapeType="1"/>
              </p:cNvSpPr>
              <p:nvPr/>
            </p:nvSpPr>
            <p:spPr bwMode="auto">
              <a:xfrm>
                <a:off x="2410" y="210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86"/>
              <p:cNvSpPr>
                <a:spLocks noChangeShapeType="1"/>
              </p:cNvSpPr>
              <p:nvPr/>
            </p:nvSpPr>
            <p:spPr bwMode="auto">
              <a:xfrm>
                <a:off x="2962"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87"/>
              <p:cNvSpPr>
                <a:spLocks noChangeShapeType="1"/>
              </p:cNvSpPr>
              <p:nvPr/>
            </p:nvSpPr>
            <p:spPr bwMode="auto">
              <a:xfrm>
                <a:off x="2914"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88"/>
              <p:cNvSpPr>
                <a:spLocks noChangeShapeType="1"/>
              </p:cNvSpPr>
              <p:nvPr/>
            </p:nvSpPr>
            <p:spPr bwMode="auto">
              <a:xfrm>
                <a:off x="2554" y="223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89"/>
              <p:cNvSpPr>
                <a:spLocks noChangeShapeType="1"/>
              </p:cNvSpPr>
              <p:nvPr/>
            </p:nvSpPr>
            <p:spPr bwMode="auto">
              <a:xfrm>
                <a:off x="2752"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90"/>
              <p:cNvSpPr>
                <a:spLocks noChangeShapeType="1"/>
              </p:cNvSpPr>
              <p:nvPr/>
            </p:nvSpPr>
            <p:spPr bwMode="auto">
              <a:xfrm>
                <a:off x="3148"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91"/>
              <p:cNvSpPr>
                <a:spLocks noChangeShapeType="1"/>
              </p:cNvSpPr>
              <p:nvPr/>
            </p:nvSpPr>
            <p:spPr bwMode="auto">
              <a:xfrm>
                <a:off x="3160"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92"/>
              <p:cNvSpPr>
                <a:spLocks noChangeShapeType="1"/>
              </p:cNvSpPr>
              <p:nvPr/>
            </p:nvSpPr>
            <p:spPr bwMode="auto">
              <a:xfrm>
                <a:off x="2710" y="234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93"/>
              <p:cNvSpPr>
                <a:spLocks noChangeShapeType="1"/>
              </p:cNvSpPr>
              <p:nvPr/>
            </p:nvSpPr>
            <p:spPr bwMode="auto">
              <a:xfrm>
                <a:off x="2806"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94"/>
              <p:cNvSpPr>
                <a:spLocks noChangeShapeType="1"/>
              </p:cNvSpPr>
              <p:nvPr/>
            </p:nvSpPr>
            <p:spPr bwMode="auto">
              <a:xfrm>
                <a:off x="2818"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95"/>
              <p:cNvSpPr>
                <a:spLocks noChangeShapeType="1"/>
              </p:cNvSpPr>
              <p:nvPr/>
            </p:nvSpPr>
            <p:spPr bwMode="auto">
              <a:xfrm>
                <a:off x="2692" y="23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96"/>
              <p:cNvSpPr>
                <a:spLocks noChangeShapeType="1"/>
              </p:cNvSpPr>
              <p:nvPr/>
            </p:nvSpPr>
            <p:spPr bwMode="auto">
              <a:xfrm>
                <a:off x="3088"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97"/>
              <p:cNvSpPr>
                <a:spLocks noChangeShapeType="1"/>
              </p:cNvSpPr>
              <p:nvPr/>
            </p:nvSpPr>
            <p:spPr bwMode="auto">
              <a:xfrm>
                <a:off x="2374" y="20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98"/>
              <p:cNvSpPr>
                <a:spLocks noChangeShapeType="1"/>
              </p:cNvSpPr>
              <p:nvPr/>
            </p:nvSpPr>
            <p:spPr bwMode="auto">
              <a:xfrm>
                <a:off x="2614" y="228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99"/>
              <p:cNvSpPr>
                <a:spLocks noChangeShapeType="1"/>
              </p:cNvSpPr>
              <p:nvPr/>
            </p:nvSpPr>
            <p:spPr bwMode="auto">
              <a:xfrm>
                <a:off x="2602" y="229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100"/>
              <p:cNvSpPr>
                <a:spLocks noChangeShapeType="1"/>
              </p:cNvSpPr>
              <p:nvPr/>
            </p:nvSpPr>
            <p:spPr bwMode="auto">
              <a:xfrm>
                <a:off x="2746"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101"/>
              <p:cNvSpPr>
                <a:spLocks noChangeShapeType="1"/>
              </p:cNvSpPr>
              <p:nvPr/>
            </p:nvSpPr>
            <p:spPr bwMode="auto">
              <a:xfrm>
                <a:off x="2830" y="240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102"/>
              <p:cNvSpPr>
                <a:spLocks noChangeShapeType="1"/>
              </p:cNvSpPr>
              <p:nvPr/>
            </p:nvSpPr>
            <p:spPr bwMode="auto">
              <a:xfrm>
                <a:off x="2842"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103"/>
              <p:cNvSpPr>
                <a:spLocks noChangeShapeType="1"/>
              </p:cNvSpPr>
              <p:nvPr/>
            </p:nvSpPr>
            <p:spPr bwMode="auto">
              <a:xfrm>
                <a:off x="2854"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104"/>
              <p:cNvSpPr>
                <a:spLocks noChangeShapeType="1"/>
              </p:cNvSpPr>
              <p:nvPr/>
            </p:nvSpPr>
            <p:spPr bwMode="auto">
              <a:xfrm>
                <a:off x="3028"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105"/>
              <p:cNvSpPr>
                <a:spLocks noChangeShapeType="1"/>
              </p:cNvSpPr>
              <p:nvPr/>
            </p:nvSpPr>
            <p:spPr bwMode="auto">
              <a:xfrm>
                <a:off x="3040"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106"/>
              <p:cNvSpPr>
                <a:spLocks noChangeShapeType="1"/>
              </p:cNvSpPr>
              <p:nvPr/>
            </p:nvSpPr>
            <p:spPr bwMode="auto">
              <a:xfrm>
                <a:off x="3052"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107"/>
              <p:cNvSpPr>
                <a:spLocks noChangeShapeType="1"/>
              </p:cNvSpPr>
              <p:nvPr/>
            </p:nvSpPr>
            <p:spPr bwMode="auto">
              <a:xfrm>
                <a:off x="3064"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108"/>
              <p:cNvSpPr>
                <a:spLocks noChangeShapeType="1"/>
              </p:cNvSpPr>
              <p:nvPr/>
            </p:nvSpPr>
            <p:spPr bwMode="auto">
              <a:xfrm>
                <a:off x="3124" y="249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109"/>
              <p:cNvSpPr>
                <a:spLocks noChangeShapeType="1"/>
              </p:cNvSpPr>
              <p:nvPr/>
            </p:nvSpPr>
            <p:spPr bwMode="auto">
              <a:xfrm>
                <a:off x="3136" y="25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110"/>
              <p:cNvSpPr>
                <a:spLocks noChangeShapeType="1"/>
              </p:cNvSpPr>
              <p:nvPr/>
            </p:nvSpPr>
            <p:spPr bwMode="auto">
              <a:xfrm>
                <a:off x="3166"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111"/>
              <p:cNvSpPr>
                <a:spLocks noChangeShapeType="1"/>
              </p:cNvSpPr>
              <p:nvPr/>
            </p:nvSpPr>
            <p:spPr bwMode="auto">
              <a:xfrm>
                <a:off x="3100"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112"/>
              <p:cNvSpPr>
                <a:spLocks noChangeShapeType="1"/>
              </p:cNvSpPr>
              <p:nvPr/>
            </p:nvSpPr>
            <p:spPr bwMode="auto">
              <a:xfrm>
                <a:off x="328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113"/>
              <p:cNvSpPr>
                <a:spLocks noChangeShapeType="1"/>
              </p:cNvSpPr>
              <p:nvPr/>
            </p:nvSpPr>
            <p:spPr bwMode="auto">
              <a:xfrm>
                <a:off x="329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114"/>
              <p:cNvSpPr>
                <a:spLocks noChangeShapeType="1"/>
              </p:cNvSpPr>
              <p:nvPr/>
            </p:nvSpPr>
            <p:spPr bwMode="auto">
              <a:xfrm>
                <a:off x="3310"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115"/>
              <p:cNvSpPr>
                <a:spLocks noChangeShapeType="1"/>
              </p:cNvSpPr>
              <p:nvPr/>
            </p:nvSpPr>
            <p:spPr bwMode="auto">
              <a:xfrm>
                <a:off x="332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116"/>
              <p:cNvSpPr>
                <a:spLocks noChangeShapeType="1"/>
              </p:cNvSpPr>
              <p:nvPr/>
            </p:nvSpPr>
            <p:spPr bwMode="auto">
              <a:xfrm>
                <a:off x="293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117"/>
              <p:cNvSpPr>
                <a:spLocks noChangeShapeType="1"/>
              </p:cNvSpPr>
              <p:nvPr/>
            </p:nvSpPr>
            <p:spPr bwMode="auto">
              <a:xfrm>
                <a:off x="296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118"/>
              <p:cNvSpPr>
                <a:spLocks noChangeShapeType="1"/>
              </p:cNvSpPr>
              <p:nvPr/>
            </p:nvSpPr>
            <p:spPr bwMode="auto">
              <a:xfrm>
                <a:off x="2926" y="24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Line 119"/>
              <p:cNvSpPr>
                <a:spLocks noChangeShapeType="1"/>
              </p:cNvSpPr>
              <p:nvPr/>
            </p:nvSpPr>
            <p:spPr bwMode="auto">
              <a:xfrm>
                <a:off x="3112"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120"/>
              <p:cNvSpPr>
                <a:spLocks noChangeShapeType="1"/>
              </p:cNvSpPr>
              <p:nvPr/>
            </p:nvSpPr>
            <p:spPr bwMode="auto">
              <a:xfrm>
                <a:off x="2884" y="24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Freeform 121"/>
              <p:cNvSpPr>
                <a:spLocks/>
              </p:cNvSpPr>
              <p:nvPr/>
            </p:nvSpPr>
            <p:spPr bwMode="auto">
              <a:xfrm>
                <a:off x="2074" y="1698"/>
                <a:ext cx="1608" cy="918"/>
              </a:xfrm>
              <a:custGeom>
                <a:avLst/>
                <a:gdLst>
                  <a:gd name="T0" fmla="*/ 244 w 268"/>
                  <a:gd name="T1" fmla="*/ 150 h 153"/>
                  <a:gd name="T2" fmla="*/ 224 w 268"/>
                  <a:gd name="T3" fmla="*/ 148 h 153"/>
                  <a:gd name="T4" fmla="*/ 218 w 268"/>
                  <a:gd name="T5" fmla="*/ 146 h 153"/>
                  <a:gd name="T6" fmla="*/ 197 w 268"/>
                  <a:gd name="T7" fmla="*/ 144 h 153"/>
                  <a:gd name="T8" fmla="*/ 189 w 268"/>
                  <a:gd name="T9" fmla="*/ 142 h 153"/>
                  <a:gd name="T10" fmla="*/ 178 w 268"/>
                  <a:gd name="T11" fmla="*/ 139 h 153"/>
                  <a:gd name="T12" fmla="*/ 174 w 268"/>
                  <a:gd name="T13" fmla="*/ 137 h 153"/>
                  <a:gd name="T14" fmla="*/ 167 w 268"/>
                  <a:gd name="T15" fmla="*/ 133 h 153"/>
                  <a:gd name="T16" fmla="*/ 154 w 268"/>
                  <a:gd name="T17" fmla="*/ 131 h 153"/>
                  <a:gd name="T18" fmla="*/ 150 w 268"/>
                  <a:gd name="T19" fmla="*/ 128 h 153"/>
                  <a:gd name="T20" fmla="*/ 136 w 268"/>
                  <a:gd name="T21" fmla="*/ 126 h 153"/>
                  <a:gd name="T22" fmla="*/ 131 w 268"/>
                  <a:gd name="T23" fmla="*/ 122 h 153"/>
                  <a:gd name="T24" fmla="*/ 124 w 268"/>
                  <a:gd name="T25" fmla="*/ 120 h 153"/>
                  <a:gd name="T26" fmla="*/ 121 w 268"/>
                  <a:gd name="T27" fmla="*/ 116 h 153"/>
                  <a:gd name="T28" fmla="*/ 114 w 268"/>
                  <a:gd name="T29" fmla="*/ 114 h 153"/>
                  <a:gd name="T30" fmla="*/ 107 w 268"/>
                  <a:gd name="T31" fmla="*/ 110 h 153"/>
                  <a:gd name="T32" fmla="*/ 99 w 268"/>
                  <a:gd name="T33" fmla="*/ 108 h 153"/>
                  <a:gd name="T34" fmla="*/ 95 w 268"/>
                  <a:gd name="T35" fmla="*/ 104 h 153"/>
                  <a:gd name="T36" fmla="*/ 90 w 268"/>
                  <a:gd name="T37" fmla="*/ 102 h 153"/>
                  <a:gd name="T38" fmla="*/ 89 w 268"/>
                  <a:gd name="T39" fmla="*/ 97 h 153"/>
                  <a:gd name="T40" fmla="*/ 81 w 268"/>
                  <a:gd name="T41" fmla="*/ 95 h 153"/>
                  <a:gd name="T42" fmla="*/ 80 w 268"/>
                  <a:gd name="T43" fmla="*/ 91 h 153"/>
                  <a:gd name="T44" fmla="*/ 76 w 268"/>
                  <a:gd name="T45" fmla="*/ 88 h 153"/>
                  <a:gd name="T46" fmla="*/ 73 w 268"/>
                  <a:gd name="T47" fmla="*/ 84 h 153"/>
                  <a:gd name="T48" fmla="*/ 67 w 268"/>
                  <a:gd name="T49" fmla="*/ 83 h 153"/>
                  <a:gd name="T50" fmla="*/ 65 w 268"/>
                  <a:gd name="T51" fmla="*/ 78 h 153"/>
                  <a:gd name="T52" fmla="*/ 60 w 268"/>
                  <a:gd name="T53" fmla="*/ 76 h 153"/>
                  <a:gd name="T54" fmla="*/ 58 w 268"/>
                  <a:gd name="T55" fmla="*/ 71 h 153"/>
                  <a:gd name="T56" fmla="*/ 55 w 268"/>
                  <a:gd name="T57" fmla="*/ 69 h 153"/>
                  <a:gd name="T58" fmla="*/ 53 w 268"/>
                  <a:gd name="T59" fmla="*/ 63 h 153"/>
                  <a:gd name="T60" fmla="*/ 48 w 268"/>
                  <a:gd name="T61" fmla="*/ 61 h 153"/>
                  <a:gd name="T62" fmla="*/ 46 w 268"/>
                  <a:gd name="T63" fmla="*/ 55 h 153"/>
                  <a:gd name="T64" fmla="*/ 43 w 268"/>
                  <a:gd name="T65" fmla="*/ 52 h 153"/>
                  <a:gd name="T66" fmla="*/ 42 w 268"/>
                  <a:gd name="T67" fmla="*/ 47 h 153"/>
                  <a:gd name="T68" fmla="*/ 37 w 268"/>
                  <a:gd name="T69" fmla="*/ 43 h 153"/>
                  <a:gd name="T70" fmla="*/ 35 w 268"/>
                  <a:gd name="T71" fmla="*/ 37 h 153"/>
                  <a:gd name="T72" fmla="*/ 32 w 268"/>
                  <a:gd name="T73" fmla="*/ 35 h 153"/>
                  <a:gd name="T74" fmla="*/ 31 w 268"/>
                  <a:gd name="T75" fmla="*/ 31 h 153"/>
                  <a:gd name="T76" fmla="*/ 28 w 268"/>
                  <a:gd name="T77" fmla="*/ 28 h 153"/>
                  <a:gd name="T78" fmla="*/ 26 w 268"/>
                  <a:gd name="T79" fmla="*/ 23 h 153"/>
                  <a:gd name="T80" fmla="*/ 23 w 268"/>
                  <a:gd name="T81" fmla="*/ 20 h 153"/>
                  <a:gd name="T82" fmla="*/ 21 w 268"/>
                  <a:gd name="T83" fmla="*/ 16 h 153"/>
                  <a:gd name="T84" fmla="*/ 19 w 268"/>
                  <a:gd name="T85" fmla="*/ 14 h 153"/>
                  <a:gd name="T86" fmla="*/ 16 w 268"/>
                  <a:gd name="T87" fmla="*/ 10 h 153"/>
                  <a:gd name="T88" fmla="*/ 12 w 268"/>
                  <a:gd name="T89" fmla="*/ 8 h 153"/>
                  <a:gd name="T90" fmla="*/ 9 w 268"/>
                  <a:gd name="T91" fmla="*/ 3 h 153"/>
                  <a:gd name="T92" fmla="*/ 4 w 268"/>
                  <a:gd name="T93"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 h="153">
                    <a:moveTo>
                      <a:pt x="268" y="153"/>
                    </a:moveTo>
                    <a:lnTo>
                      <a:pt x="244" y="153"/>
                    </a:lnTo>
                    <a:lnTo>
                      <a:pt x="244" y="150"/>
                    </a:lnTo>
                    <a:lnTo>
                      <a:pt x="235" y="150"/>
                    </a:lnTo>
                    <a:lnTo>
                      <a:pt x="235" y="148"/>
                    </a:lnTo>
                    <a:lnTo>
                      <a:pt x="224" y="148"/>
                    </a:lnTo>
                    <a:lnTo>
                      <a:pt x="224" y="147"/>
                    </a:lnTo>
                    <a:lnTo>
                      <a:pt x="218" y="147"/>
                    </a:lnTo>
                    <a:lnTo>
                      <a:pt x="218" y="146"/>
                    </a:lnTo>
                    <a:lnTo>
                      <a:pt x="201" y="146"/>
                    </a:lnTo>
                    <a:lnTo>
                      <a:pt x="201" y="144"/>
                    </a:lnTo>
                    <a:lnTo>
                      <a:pt x="197" y="144"/>
                    </a:lnTo>
                    <a:lnTo>
                      <a:pt x="197" y="143"/>
                    </a:lnTo>
                    <a:lnTo>
                      <a:pt x="189" y="143"/>
                    </a:lnTo>
                    <a:lnTo>
                      <a:pt x="189" y="142"/>
                    </a:lnTo>
                    <a:lnTo>
                      <a:pt x="185" y="142"/>
                    </a:lnTo>
                    <a:lnTo>
                      <a:pt x="185" y="139"/>
                    </a:lnTo>
                    <a:lnTo>
                      <a:pt x="178" y="139"/>
                    </a:lnTo>
                    <a:lnTo>
                      <a:pt x="178" y="138"/>
                    </a:lnTo>
                    <a:lnTo>
                      <a:pt x="178" y="137"/>
                    </a:lnTo>
                    <a:lnTo>
                      <a:pt x="174" y="137"/>
                    </a:lnTo>
                    <a:lnTo>
                      <a:pt x="174" y="135"/>
                    </a:lnTo>
                    <a:lnTo>
                      <a:pt x="167" y="135"/>
                    </a:lnTo>
                    <a:lnTo>
                      <a:pt x="167" y="133"/>
                    </a:lnTo>
                    <a:lnTo>
                      <a:pt x="157" y="133"/>
                    </a:lnTo>
                    <a:lnTo>
                      <a:pt x="157" y="131"/>
                    </a:lnTo>
                    <a:lnTo>
                      <a:pt x="154" y="131"/>
                    </a:lnTo>
                    <a:lnTo>
                      <a:pt x="154" y="129"/>
                    </a:lnTo>
                    <a:lnTo>
                      <a:pt x="150" y="129"/>
                    </a:lnTo>
                    <a:lnTo>
                      <a:pt x="150" y="128"/>
                    </a:lnTo>
                    <a:lnTo>
                      <a:pt x="141" y="128"/>
                    </a:lnTo>
                    <a:lnTo>
                      <a:pt x="141" y="126"/>
                    </a:lnTo>
                    <a:lnTo>
                      <a:pt x="136" y="126"/>
                    </a:lnTo>
                    <a:lnTo>
                      <a:pt x="136" y="124"/>
                    </a:lnTo>
                    <a:lnTo>
                      <a:pt x="131" y="124"/>
                    </a:lnTo>
                    <a:lnTo>
                      <a:pt x="131" y="122"/>
                    </a:lnTo>
                    <a:lnTo>
                      <a:pt x="128" y="122"/>
                    </a:lnTo>
                    <a:lnTo>
                      <a:pt x="128" y="120"/>
                    </a:lnTo>
                    <a:lnTo>
                      <a:pt x="124" y="120"/>
                    </a:lnTo>
                    <a:lnTo>
                      <a:pt x="124" y="118"/>
                    </a:lnTo>
                    <a:lnTo>
                      <a:pt x="121" y="118"/>
                    </a:lnTo>
                    <a:lnTo>
                      <a:pt x="121" y="116"/>
                    </a:lnTo>
                    <a:lnTo>
                      <a:pt x="118" y="116"/>
                    </a:lnTo>
                    <a:lnTo>
                      <a:pt x="118" y="114"/>
                    </a:lnTo>
                    <a:lnTo>
                      <a:pt x="114" y="114"/>
                    </a:lnTo>
                    <a:lnTo>
                      <a:pt x="114" y="112"/>
                    </a:lnTo>
                    <a:lnTo>
                      <a:pt x="107" y="112"/>
                    </a:lnTo>
                    <a:lnTo>
                      <a:pt x="107" y="110"/>
                    </a:lnTo>
                    <a:lnTo>
                      <a:pt x="104" y="110"/>
                    </a:lnTo>
                    <a:lnTo>
                      <a:pt x="104" y="108"/>
                    </a:lnTo>
                    <a:lnTo>
                      <a:pt x="99" y="108"/>
                    </a:lnTo>
                    <a:lnTo>
                      <a:pt x="99" y="106"/>
                    </a:lnTo>
                    <a:lnTo>
                      <a:pt x="95" y="106"/>
                    </a:lnTo>
                    <a:lnTo>
                      <a:pt x="95" y="104"/>
                    </a:lnTo>
                    <a:lnTo>
                      <a:pt x="93" y="104"/>
                    </a:lnTo>
                    <a:lnTo>
                      <a:pt x="93" y="102"/>
                    </a:lnTo>
                    <a:lnTo>
                      <a:pt x="90" y="102"/>
                    </a:lnTo>
                    <a:lnTo>
                      <a:pt x="90" y="100"/>
                    </a:lnTo>
                    <a:lnTo>
                      <a:pt x="89" y="100"/>
                    </a:lnTo>
                    <a:lnTo>
                      <a:pt x="89" y="97"/>
                    </a:lnTo>
                    <a:lnTo>
                      <a:pt x="86" y="97"/>
                    </a:lnTo>
                    <a:lnTo>
                      <a:pt x="86" y="95"/>
                    </a:lnTo>
                    <a:lnTo>
                      <a:pt x="81" y="95"/>
                    </a:lnTo>
                    <a:lnTo>
                      <a:pt x="81" y="93"/>
                    </a:lnTo>
                    <a:lnTo>
                      <a:pt x="80" y="93"/>
                    </a:lnTo>
                    <a:lnTo>
                      <a:pt x="80" y="91"/>
                    </a:lnTo>
                    <a:lnTo>
                      <a:pt x="77" y="91"/>
                    </a:lnTo>
                    <a:lnTo>
                      <a:pt x="77" y="88"/>
                    </a:lnTo>
                    <a:lnTo>
                      <a:pt x="76" y="88"/>
                    </a:lnTo>
                    <a:lnTo>
                      <a:pt x="76" y="86"/>
                    </a:lnTo>
                    <a:lnTo>
                      <a:pt x="73" y="86"/>
                    </a:lnTo>
                    <a:lnTo>
                      <a:pt x="73" y="84"/>
                    </a:lnTo>
                    <a:lnTo>
                      <a:pt x="69" y="84"/>
                    </a:lnTo>
                    <a:lnTo>
                      <a:pt x="69" y="83"/>
                    </a:lnTo>
                    <a:lnTo>
                      <a:pt x="67" y="83"/>
                    </a:lnTo>
                    <a:lnTo>
                      <a:pt x="67" y="80"/>
                    </a:lnTo>
                    <a:lnTo>
                      <a:pt x="65" y="80"/>
                    </a:lnTo>
                    <a:lnTo>
                      <a:pt x="65" y="78"/>
                    </a:lnTo>
                    <a:lnTo>
                      <a:pt x="63" y="78"/>
                    </a:lnTo>
                    <a:lnTo>
                      <a:pt x="63" y="76"/>
                    </a:lnTo>
                    <a:lnTo>
                      <a:pt x="60" y="76"/>
                    </a:lnTo>
                    <a:lnTo>
                      <a:pt x="60" y="74"/>
                    </a:lnTo>
                    <a:lnTo>
                      <a:pt x="58" y="74"/>
                    </a:lnTo>
                    <a:lnTo>
                      <a:pt x="58" y="71"/>
                    </a:lnTo>
                    <a:lnTo>
                      <a:pt x="56" y="71"/>
                    </a:lnTo>
                    <a:lnTo>
                      <a:pt x="56" y="69"/>
                    </a:lnTo>
                    <a:lnTo>
                      <a:pt x="55" y="69"/>
                    </a:lnTo>
                    <a:lnTo>
                      <a:pt x="55" y="66"/>
                    </a:lnTo>
                    <a:lnTo>
                      <a:pt x="53" y="66"/>
                    </a:lnTo>
                    <a:lnTo>
                      <a:pt x="53" y="63"/>
                    </a:lnTo>
                    <a:lnTo>
                      <a:pt x="51" y="63"/>
                    </a:lnTo>
                    <a:lnTo>
                      <a:pt x="51" y="61"/>
                    </a:lnTo>
                    <a:lnTo>
                      <a:pt x="48" y="61"/>
                    </a:lnTo>
                    <a:lnTo>
                      <a:pt x="48" y="57"/>
                    </a:lnTo>
                    <a:lnTo>
                      <a:pt x="46" y="57"/>
                    </a:lnTo>
                    <a:lnTo>
                      <a:pt x="46" y="55"/>
                    </a:lnTo>
                    <a:lnTo>
                      <a:pt x="44" y="55"/>
                    </a:lnTo>
                    <a:lnTo>
                      <a:pt x="44" y="52"/>
                    </a:lnTo>
                    <a:lnTo>
                      <a:pt x="43" y="52"/>
                    </a:lnTo>
                    <a:lnTo>
                      <a:pt x="43" y="50"/>
                    </a:lnTo>
                    <a:lnTo>
                      <a:pt x="42" y="50"/>
                    </a:lnTo>
                    <a:lnTo>
                      <a:pt x="42" y="47"/>
                    </a:lnTo>
                    <a:lnTo>
                      <a:pt x="39" y="47"/>
                    </a:lnTo>
                    <a:lnTo>
                      <a:pt x="39" y="43"/>
                    </a:lnTo>
                    <a:lnTo>
                      <a:pt x="37" y="43"/>
                    </a:lnTo>
                    <a:lnTo>
                      <a:pt x="37" y="40"/>
                    </a:lnTo>
                    <a:lnTo>
                      <a:pt x="35" y="40"/>
                    </a:lnTo>
                    <a:lnTo>
                      <a:pt x="35" y="37"/>
                    </a:lnTo>
                    <a:lnTo>
                      <a:pt x="34" y="37"/>
                    </a:lnTo>
                    <a:lnTo>
                      <a:pt x="34" y="35"/>
                    </a:lnTo>
                    <a:lnTo>
                      <a:pt x="32" y="35"/>
                    </a:lnTo>
                    <a:lnTo>
                      <a:pt x="32" y="33"/>
                    </a:lnTo>
                    <a:lnTo>
                      <a:pt x="31" y="33"/>
                    </a:lnTo>
                    <a:lnTo>
                      <a:pt x="31" y="31"/>
                    </a:lnTo>
                    <a:lnTo>
                      <a:pt x="29" y="31"/>
                    </a:lnTo>
                    <a:lnTo>
                      <a:pt x="29" y="28"/>
                    </a:lnTo>
                    <a:lnTo>
                      <a:pt x="28" y="28"/>
                    </a:lnTo>
                    <a:lnTo>
                      <a:pt x="28" y="26"/>
                    </a:lnTo>
                    <a:lnTo>
                      <a:pt x="26" y="26"/>
                    </a:lnTo>
                    <a:lnTo>
                      <a:pt x="26" y="23"/>
                    </a:lnTo>
                    <a:lnTo>
                      <a:pt x="24" y="23"/>
                    </a:lnTo>
                    <a:lnTo>
                      <a:pt x="24" y="20"/>
                    </a:lnTo>
                    <a:lnTo>
                      <a:pt x="23" y="20"/>
                    </a:lnTo>
                    <a:lnTo>
                      <a:pt x="23" y="18"/>
                    </a:lnTo>
                    <a:lnTo>
                      <a:pt x="21" y="18"/>
                    </a:lnTo>
                    <a:lnTo>
                      <a:pt x="21" y="16"/>
                    </a:lnTo>
                    <a:lnTo>
                      <a:pt x="20" y="16"/>
                    </a:lnTo>
                    <a:lnTo>
                      <a:pt x="20" y="14"/>
                    </a:lnTo>
                    <a:lnTo>
                      <a:pt x="19" y="14"/>
                    </a:lnTo>
                    <a:lnTo>
                      <a:pt x="19" y="12"/>
                    </a:lnTo>
                    <a:lnTo>
                      <a:pt x="16" y="12"/>
                    </a:lnTo>
                    <a:lnTo>
                      <a:pt x="16" y="10"/>
                    </a:lnTo>
                    <a:lnTo>
                      <a:pt x="15" y="10"/>
                    </a:lnTo>
                    <a:lnTo>
                      <a:pt x="15" y="8"/>
                    </a:lnTo>
                    <a:lnTo>
                      <a:pt x="12" y="8"/>
                    </a:lnTo>
                    <a:lnTo>
                      <a:pt x="12" y="5"/>
                    </a:lnTo>
                    <a:lnTo>
                      <a:pt x="9" y="5"/>
                    </a:lnTo>
                    <a:lnTo>
                      <a:pt x="9" y="3"/>
                    </a:lnTo>
                    <a:lnTo>
                      <a:pt x="7" y="3"/>
                    </a:lnTo>
                    <a:lnTo>
                      <a:pt x="7" y="1"/>
                    </a:lnTo>
                    <a:lnTo>
                      <a:pt x="4" y="1"/>
                    </a:lnTo>
                    <a:lnTo>
                      <a:pt x="4"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grpSp>
        <p:nvGrpSpPr>
          <p:cNvPr id="196" name="Group 195"/>
          <p:cNvGrpSpPr/>
          <p:nvPr/>
        </p:nvGrpSpPr>
        <p:grpSpPr>
          <a:xfrm>
            <a:off x="4725390" y="2224736"/>
            <a:ext cx="4273979" cy="3345470"/>
            <a:chOff x="5772498" y="2016328"/>
            <a:chExt cx="4273979" cy="3345470"/>
          </a:xfrm>
        </p:grpSpPr>
        <p:grpSp>
          <p:nvGrpSpPr>
            <p:cNvPr id="197" name="Group 196"/>
            <p:cNvGrpSpPr/>
            <p:nvPr/>
          </p:nvGrpSpPr>
          <p:grpSpPr>
            <a:xfrm>
              <a:off x="5772498" y="2016328"/>
              <a:ext cx="4273979" cy="3345470"/>
              <a:chOff x="106156" y="2180216"/>
              <a:chExt cx="8209253" cy="3864094"/>
            </a:xfrm>
          </p:grpSpPr>
          <p:sp>
            <p:nvSpPr>
              <p:cNvPr id="318" name="Freeform 317"/>
              <p:cNvSpPr>
                <a:spLocks/>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1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25" name="TextBox 324"/>
              <p:cNvSpPr txBox="1"/>
              <p:nvPr/>
            </p:nvSpPr>
            <p:spPr>
              <a:xfrm rot="16200000">
                <a:off x="-387770" y="3383581"/>
                <a:ext cx="1490340" cy="502488"/>
              </a:xfrm>
              <a:prstGeom prst="rect">
                <a:avLst/>
              </a:prstGeom>
              <a:noFill/>
            </p:spPr>
            <p:txBody>
              <a:bodyPr wrap="none" rtlCol="0">
                <a:spAutoFit/>
              </a:bodyPr>
              <a:lstStyle/>
              <a:p>
                <a:pPr algn="ctr" fontAlgn="base">
                  <a:spcBef>
                    <a:spcPct val="0"/>
                  </a:spcBef>
                  <a:spcAft>
                    <a:spcPct val="0"/>
                  </a:spcAft>
                </a:pPr>
                <a:r>
                  <a:rPr lang="fr-FR" sz="1100" dirty="0" smtClean="0">
                    <a:cs typeface="Arial" panose="020B0604020202020204" pitchFamily="34" charset="0"/>
                  </a:rPr>
                  <a:t>Probabilité de SG</a:t>
                </a:r>
                <a:endParaRPr lang="fr-FR" sz="1100" dirty="0">
                  <a:cs typeface="Arial" panose="020B0604020202020204" pitchFamily="34" charset="0"/>
                </a:endParaRPr>
              </a:p>
            </p:txBody>
          </p:sp>
          <p:sp>
            <p:nvSpPr>
              <p:cNvPr id="326" name="TextBox 325"/>
              <p:cNvSpPr txBox="1"/>
              <p:nvPr/>
            </p:nvSpPr>
            <p:spPr>
              <a:xfrm>
                <a:off x="1542761" y="5289793"/>
                <a:ext cx="6468789" cy="302165"/>
              </a:xfrm>
              <a:prstGeom prst="rect">
                <a:avLst/>
              </a:prstGeom>
              <a:noFill/>
            </p:spPr>
            <p:txBody>
              <a:bodyPr wrap="none" rtlCol="0">
                <a:spAutoFit/>
              </a:bodyPr>
              <a:lstStyle/>
              <a:p>
                <a:pPr algn="ctr" fontAlgn="base">
                  <a:spcBef>
                    <a:spcPct val="0"/>
                  </a:spcBef>
                  <a:spcAft>
                    <a:spcPct val="0"/>
                  </a:spcAft>
                </a:pPr>
                <a:r>
                  <a:rPr lang="fr-FR" sz="1100" dirty="0" smtClean="0">
                    <a:cs typeface="Arial" panose="020B0604020202020204" pitchFamily="34" charset="0"/>
                  </a:rPr>
                  <a:t>Délai à partir de 6 mois après randomisation, mois</a:t>
                </a:r>
                <a:endParaRPr lang="fr-FR" sz="1100" dirty="0">
                  <a:cs typeface="Arial" panose="020B0604020202020204" pitchFamily="34" charset="0"/>
                </a:endParaRPr>
              </a:p>
            </p:txBody>
          </p:sp>
          <p:sp>
            <p:nvSpPr>
              <p:cNvPr id="327" name="TextBox 326"/>
              <p:cNvSpPr txBox="1"/>
              <p:nvPr/>
            </p:nvSpPr>
            <p:spPr>
              <a:xfrm>
                <a:off x="349393" y="2180216"/>
                <a:ext cx="807305" cy="302165"/>
              </a:xfrm>
              <a:prstGeom prst="rect">
                <a:avLst/>
              </a:prstGeom>
              <a:noFill/>
            </p:spPr>
            <p:txBody>
              <a:bodyPr wrap="none" rtlCol="0" anchor="ctr" anchorCtr="0">
                <a:spAutoFit/>
              </a:bodyPr>
              <a:lstStyle/>
              <a:p>
                <a:pPr algn="r"/>
                <a:r>
                  <a:rPr lang="fr-FR" sz="1100" smtClean="0">
                    <a:cs typeface="Arial" panose="020B0604020202020204" pitchFamily="34" charset="0"/>
                  </a:rPr>
                  <a:t>100</a:t>
                </a:r>
                <a:endParaRPr lang="fr-FR" sz="1100">
                  <a:cs typeface="Arial" panose="020B0604020202020204" pitchFamily="34" charset="0"/>
                </a:endParaRPr>
              </a:p>
            </p:txBody>
          </p:sp>
          <p:sp>
            <p:nvSpPr>
              <p:cNvPr id="328" name="TextBox 327"/>
              <p:cNvSpPr txBox="1"/>
              <p:nvPr/>
            </p:nvSpPr>
            <p:spPr>
              <a:xfrm>
                <a:off x="500270" y="2704355"/>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80</a:t>
                </a:r>
                <a:endParaRPr lang="fr-FR" sz="1100">
                  <a:cs typeface="Arial" panose="020B0604020202020204" pitchFamily="34" charset="0"/>
                </a:endParaRPr>
              </a:p>
            </p:txBody>
          </p:sp>
          <p:sp>
            <p:nvSpPr>
              <p:cNvPr id="329" name="TextBox 328"/>
              <p:cNvSpPr txBox="1"/>
              <p:nvPr/>
            </p:nvSpPr>
            <p:spPr>
              <a:xfrm>
                <a:off x="500270" y="3202887"/>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60</a:t>
                </a:r>
                <a:endParaRPr lang="fr-FR" sz="1100">
                  <a:cs typeface="Arial" panose="020B0604020202020204" pitchFamily="34" charset="0"/>
                </a:endParaRPr>
              </a:p>
            </p:txBody>
          </p:sp>
          <p:sp>
            <p:nvSpPr>
              <p:cNvPr id="330" name="TextBox 329"/>
              <p:cNvSpPr txBox="1"/>
              <p:nvPr/>
            </p:nvSpPr>
            <p:spPr>
              <a:xfrm>
                <a:off x="500270" y="3717539"/>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40</a:t>
                </a:r>
                <a:endParaRPr lang="fr-FR" sz="1100">
                  <a:cs typeface="Arial" panose="020B0604020202020204" pitchFamily="34" charset="0"/>
                </a:endParaRPr>
              </a:p>
            </p:txBody>
          </p:sp>
          <p:sp>
            <p:nvSpPr>
              <p:cNvPr id="331" name="TextBox 330"/>
              <p:cNvSpPr txBox="1"/>
              <p:nvPr/>
            </p:nvSpPr>
            <p:spPr>
              <a:xfrm>
                <a:off x="500270" y="4221442"/>
                <a:ext cx="656436" cy="302165"/>
              </a:xfrm>
              <a:prstGeom prst="rect">
                <a:avLst/>
              </a:prstGeom>
              <a:noFill/>
            </p:spPr>
            <p:txBody>
              <a:bodyPr wrap="none" rtlCol="0" anchor="ctr" anchorCtr="0">
                <a:spAutoFit/>
              </a:bodyPr>
              <a:lstStyle/>
              <a:p>
                <a:pPr algn="r"/>
                <a:r>
                  <a:rPr lang="fr-FR" sz="1100" smtClean="0">
                    <a:cs typeface="Arial" panose="020B0604020202020204" pitchFamily="34" charset="0"/>
                  </a:rPr>
                  <a:t>20</a:t>
                </a:r>
                <a:endParaRPr lang="fr-FR" sz="1100">
                  <a:cs typeface="Arial" panose="020B0604020202020204" pitchFamily="34" charset="0"/>
                </a:endParaRPr>
              </a:p>
            </p:txBody>
          </p:sp>
          <p:sp>
            <p:nvSpPr>
              <p:cNvPr id="332" name="TextBox 331"/>
              <p:cNvSpPr txBox="1"/>
              <p:nvPr/>
            </p:nvSpPr>
            <p:spPr>
              <a:xfrm>
                <a:off x="651145" y="4730718"/>
                <a:ext cx="505567" cy="302165"/>
              </a:xfrm>
              <a:prstGeom prst="rect">
                <a:avLst/>
              </a:prstGeom>
              <a:noFill/>
            </p:spPr>
            <p:txBody>
              <a:bodyPr wrap="none" rtlCol="0" anchor="ctr" anchorCtr="0">
                <a:spAutoFit/>
              </a:bodyPr>
              <a:lstStyle/>
              <a:p>
                <a:pPr algn="r"/>
                <a:r>
                  <a:rPr lang="fr-FR" sz="1100" smtClean="0">
                    <a:cs typeface="Arial" panose="020B0604020202020204" pitchFamily="34" charset="0"/>
                  </a:rPr>
                  <a:t>0</a:t>
                </a:r>
                <a:endParaRPr lang="fr-FR" sz="1100">
                  <a:cs typeface="Arial" panose="020B0604020202020204" pitchFamily="34" charset="0"/>
                </a:endParaRPr>
              </a:p>
            </p:txBody>
          </p:sp>
          <p:grpSp>
            <p:nvGrpSpPr>
              <p:cNvPr id="333" name="Group 332"/>
              <p:cNvGrpSpPr/>
              <p:nvPr/>
            </p:nvGrpSpPr>
            <p:grpSpPr>
              <a:xfrm>
                <a:off x="992092" y="4920702"/>
                <a:ext cx="1080432" cy="1123586"/>
                <a:chOff x="825392" y="4920702"/>
                <a:chExt cx="902086" cy="1123586"/>
              </a:xfrm>
            </p:grpSpPr>
            <p:sp>
              <p:nvSpPr>
                <p:cNvPr id="371" name="Line 19"/>
                <p:cNvSpPr>
                  <a:spLocks noChangeShapeType="1"/>
                </p:cNvSpPr>
                <p:nvPr/>
              </p:nvSpPr>
              <p:spPr bwMode="auto">
                <a:xfrm>
                  <a:off x="148023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72" name="Line 21"/>
                <p:cNvSpPr>
                  <a:spLocks noChangeShapeType="1"/>
                </p:cNvSpPr>
                <p:nvPr/>
              </p:nvSpPr>
              <p:spPr bwMode="auto">
                <a:xfrm>
                  <a:off x="106540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373" name="TextBox 372"/>
                <p:cNvSpPr txBox="1"/>
                <p:nvPr/>
              </p:nvSpPr>
              <p:spPr>
                <a:xfrm>
                  <a:off x="825392" y="4982720"/>
                  <a:ext cx="494491"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0</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126</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596</a:t>
                  </a:r>
                  <a:endParaRPr lang="fr-FR" sz="1100">
                    <a:solidFill>
                      <a:schemeClr val="accent5"/>
                    </a:solidFill>
                    <a:cs typeface="Arial" panose="020B0604020202020204" pitchFamily="34" charset="0"/>
                  </a:endParaRPr>
                </a:p>
              </p:txBody>
            </p:sp>
            <p:sp>
              <p:nvSpPr>
                <p:cNvPr id="374" name="TextBox 373"/>
                <p:cNvSpPr txBox="1"/>
                <p:nvPr/>
              </p:nvSpPr>
              <p:spPr>
                <a:xfrm>
                  <a:off x="1232987" y="4982720"/>
                  <a:ext cx="494491"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113</a:t>
                  </a:r>
                  <a:endParaRPr lang="fr-FR" sz="1100" smtClean="0">
                    <a:solidFill>
                      <a:srgbClr val="B60D27"/>
                    </a:solidFill>
                    <a:cs typeface="Arial" panose="020B0604020202020204" pitchFamily="34" charset="0"/>
                  </a:endParaRPr>
                </a:p>
                <a:p>
                  <a:pPr algn="ctr"/>
                  <a:r>
                    <a:rPr lang="fr-FR" sz="1100" smtClean="0">
                      <a:solidFill>
                        <a:schemeClr val="accent5"/>
                      </a:solidFill>
                      <a:cs typeface="Arial" panose="020B0604020202020204" pitchFamily="34" charset="0"/>
                    </a:rPr>
                    <a:t>466</a:t>
                  </a:r>
                  <a:endParaRPr lang="fr-FR" sz="1100">
                    <a:solidFill>
                      <a:schemeClr val="accent5"/>
                    </a:solidFill>
                    <a:cs typeface="Arial" panose="020B0604020202020204" pitchFamily="34" charset="0"/>
                  </a:endParaRPr>
                </a:p>
              </p:txBody>
            </p:sp>
          </p:grpSp>
          <p:grpSp>
            <p:nvGrpSpPr>
              <p:cNvPr id="334" name="Group 333"/>
              <p:cNvGrpSpPr/>
              <p:nvPr/>
            </p:nvGrpSpPr>
            <p:grpSpPr>
              <a:xfrm>
                <a:off x="1966459" y="4920702"/>
                <a:ext cx="593854" cy="1123586"/>
                <a:chOff x="1162674" y="4920702"/>
                <a:chExt cx="495831" cy="1123586"/>
              </a:xfrm>
            </p:grpSpPr>
            <p:sp>
              <p:nvSpPr>
                <p:cNvPr id="369" name="Line 19"/>
                <p:cNvSpPr>
                  <a:spLocks noChangeShapeType="1"/>
                </p:cNvSpPr>
                <p:nvPr/>
              </p:nvSpPr>
              <p:spPr bwMode="auto">
                <a:xfrm>
                  <a:off x="141059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70" name="TextBox 369"/>
                <p:cNvSpPr txBox="1"/>
                <p:nvPr/>
              </p:nvSpPr>
              <p:spPr>
                <a:xfrm>
                  <a:off x="1162674" y="4982720"/>
                  <a:ext cx="495831" cy="1061568"/>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6</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r"/>
                  <a:r>
                    <a:rPr lang="fr-FR" sz="1100" dirty="0" smtClean="0">
                      <a:solidFill>
                        <a:schemeClr val="accent6"/>
                      </a:solidFill>
                      <a:cs typeface="Arial" panose="020B0604020202020204" pitchFamily="34" charset="0"/>
                    </a:rPr>
                    <a:t>96</a:t>
                  </a:r>
                  <a:endParaRPr lang="fr-FR" sz="1100" dirty="0" smtClean="0">
                    <a:solidFill>
                      <a:srgbClr val="043882"/>
                    </a:solidFill>
                    <a:cs typeface="Arial" panose="020B0604020202020204" pitchFamily="34" charset="0"/>
                  </a:endParaRPr>
                </a:p>
                <a:p>
                  <a:pPr algn="ctr"/>
                  <a:r>
                    <a:rPr lang="fr-FR" sz="1100" dirty="0" smtClean="0">
                      <a:solidFill>
                        <a:schemeClr val="accent5"/>
                      </a:solidFill>
                      <a:cs typeface="Arial" panose="020B0604020202020204" pitchFamily="34" charset="0"/>
                    </a:rPr>
                    <a:t>387</a:t>
                  </a:r>
                  <a:endParaRPr lang="fr-FR" sz="1100" dirty="0">
                    <a:solidFill>
                      <a:schemeClr val="accent5"/>
                    </a:solidFill>
                    <a:cs typeface="Arial" panose="020B0604020202020204" pitchFamily="34" charset="0"/>
                  </a:endParaRPr>
                </a:p>
              </p:txBody>
            </p:sp>
          </p:grpSp>
          <p:grpSp>
            <p:nvGrpSpPr>
              <p:cNvPr id="335" name="Group 334"/>
              <p:cNvGrpSpPr/>
              <p:nvPr/>
            </p:nvGrpSpPr>
            <p:grpSpPr>
              <a:xfrm>
                <a:off x="2451713" y="4920702"/>
                <a:ext cx="593854" cy="1123586"/>
                <a:chOff x="1091582" y="4920702"/>
                <a:chExt cx="495831" cy="1123586"/>
              </a:xfrm>
            </p:grpSpPr>
            <p:sp>
              <p:nvSpPr>
                <p:cNvPr id="367"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68" name="TextBox 367"/>
                <p:cNvSpPr txBox="1"/>
                <p:nvPr/>
              </p:nvSpPr>
              <p:spPr>
                <a:xfrm>
                  <a:off x="1091582" y="4982720"/>
                  <a:ext cx="495831"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9</a:t>
                  </a:r>
                </a:p>
                <a:p>
                  <a:pPr algn="ctr"/>
                  <a:endParaRPr lang="fr-FR" sz="1100" smtClean="0">
                    <a:solidFill>
                      <a:srgbClr val="000000"/>
                    </a:solidFill>
                    <a:cs typeface="Arial" panose="020B0604020202020204" pitchFamily="34" charset="0"/>
                  </a:endParaRPr>
                </a:p>
                <a:p>
                  <a:pPr algn="ctr"/>
                  <a:endParaRPr lang="fr-FR" sz="1100" smtClean="0">
                    <a:solidFill>
                      <a:schemeClr val="accent6"/>
                    </a:solidFill>
                    <a:cs typeface="Arial" panose="020B0604020202020204" pitchFamily="34" charset="0"/>
                  </a:endParaRPr>
                </a:p>
                <a:p>
                  <a:pPr algn="r"/>
                  <a:r>
                    <a:rPr lang="fr-FR" sz="1100" smtClean="0">
                      <a:solidFill>
                        <a:schemeClr val="accent6"/>
                      </a:solidFill>
                      <a:cs typeface="Arial" panose="020B0604020202020204" pitchFamily="34" charset="0"/>
                    </a:rPr>
                    <a:t>84</a:t>
                  </a:r>
                  <a:endParaRPr lang="fr-FR" sz="1100" smtClean="0">
                    <a:solidFill>
                      <a:srgbClr val="B60D27"/>
                    </a:solidFill>
                    <a:cs typeface="Arial" panose="020B0604020202020204" pitchFamily="34" charset="0"/>
                  </a:endParaRPr>
                </a:p>
                <a:p>
                  <a:pPr algn="ctr"/>
                  <a:r>
                    <a:rPr lang="fr-FR" sz="1100" smtClean="0">
                      <a:solidFill>
                        <a:schemeClr val="accent5"/>
                      </a:solidFill>
                      <a:cs typeface="Arial" panose="020B0604020202020204" pitchFamily="34" charset="0"/>
                    </a:rPr>
                    <a:t>315</a:t>
                  </a:r>
                  <a:endParaRPr lang="fr-FR" sz="1100">
                    <a:solidFill>
                      <a:schemeClr val="accent5"/>
                    </a:solidFill>
                    <a:cs typeface="Arial" panose="020B0604020202020204" pitchFamily="34" charset="0"/>
                  </a:endParaRPr>
                </a:p>
              </p:txBody>
            </p:sp>
          </p:grpSp>
          <p:grpSp>
            <p:nvGrpSpPr>
              <p:cNvPr id="336" name="Group 335"/>
              <p:cNvGrpSpPr/>
              <p:nvPr/>
            </p:nvGrpSpPr>
            <p:grpSpPr>
              <a:xfrm>
                <a:off x="2917730" y="4920702"/>
                <a:ext cx="592251" cy="1123586"/>
                <a:chOff x="1004430" y="4920702"/>
                <a:chExt cx="494492" cy="1123586"/>
              </a:xfrm>
            </p:grpSpPr>
            <p:sp>
              <p:nvSpPr>
                <p:cNvPr id="365" name="Line 19"/>
                <p:cNvSpPr>
                  <a:spLocks noChangeShapeType="1"/>
                </p:cNvSpPr>
                <p:nvPr/>
              </p:nvSpPr>
              <p:spPr bwMode="auto">
                <a:xfrm>
                  <a:off x="1251676"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66" name="TextBox 365"/>
                <p:cNvSpPr txBox="1"/>
                <p:nvPr/>
              </p:nvSpPr>
              <p:spPr>
                <a:xfrm>
                  <a:off x="1004430" y="4982723"/>
                  <a:ext cx="494492" cy="1061565"/>
                </a:xfrm>
                <a:prstGeom prst="rect">
                  <a:avLst/>
                </a:prstGeom>
                <a:noFill/>
              </p:spPr>
              <p:txBody>
                <a:bodyPr wrap="none" lIns="36000" tIns="36000" rIns="36000" bIns="36000" rtlCol="0" anchor="t" anchorCtr="0">
                  <a:spAutoFit/>
                </a:bodyPr>
                <a:lstStyle/>
                <a:p>
                  <a:pPr algn="ctr"/>
                  <a:r>
                    <a:rPr lang="fr-FR" sz="1100" dirty="0" smtClean="0">
                      <a:cs typeface="Arial" panose="020B0604020202020204" pitchFamily="34" charset="0"/>
                    </a:rPr>
                    <a:t>12</a:t>
                  </a:r>
                </a:p>
                <a:p>
                  <a:pPr algn="ctr"/>
                  <a:endParaRPr lang="fr-FR" sz="1100" dirty="0" smtClean="0">
                    <a:solidFill>
                      <a:srgbClr val="000000"/>
                    </a:solidFill>
                    <a:cs typeface="Arial" panose="020B0604020202020204" pitchFamily="34" charset="0"/>
                  </a:endParaRPr>
                </a:p>
                <a:p>
                  <a:pPr algn="ctr"/>
                  <a:endParaRPr lang="fr-FR" sz="1100" dirty="0" smtClean="0">
                    <a:solidFill>
                      <a:srgbClr val="000000"/>
                    </a:solidFill>
                    <a:cs typeface="Arial" panose="020B0604020202020204" pitchFamily="34" charset="0"/>
                  </a:endParaRPr>
                </a:p>
                <a:p>
                  <a:pPr algn="r"/>
                  <a:r>
                    <a:rPr lang="fr-FR" sz="1100" dirty="0" smtClean="0">
                      <a:solidFill>
                        <a:schemeClr val="accent6"/>
                      </a:solidFill>
                      <a:cs typeface="Arial" panose="020B0604020202020204" pitchFamily="34" charset="0"/>
                    </a:rPr>
                    <a:t>70</a:t>
                  </a:r>
                  <a:endParaRPr lang="fr-FR" sz="1100" dirty="0" smtClean="0">
                    <a:solidFill>
                      <a:srgbClr val="043882"/>
                    </a:solidFill>
                    <a:cs typeface="Arial" panose="020B0604020202020204" pitchFamily="34" charset="0"/>
                  </a:endParaRPr>
                </a:p>
                <a:p>
                  <a:pPr algn="r"/>
                  <a:r>
                    <a:rPr lang="fr-FR" sz="1100" dirty="0" smtClean="0">
                      <a:solidFill>
                        <a:schemeClr val="accent5"/>
                      </a:solidFill>
                      <a:cs typeface="Arial" panose="020B0604020202020204" pitchFamily="34" charset="0"/>
                    </a:rPr>
                    <a:t>264</a:t>
                  </a:r>
                  <a:endParaRPr lang="fr-FR" sz="1100" dirty="0">
                    <a:solidFill>
                      <a:schemeClr val="accent5"/>
                    </a:solidFill>
                    <a:cs typeface="Arial" panose="020B0604020202020204" pitchFamily="34" charset="0"/>
                  </a:endParaRPr>
                </a:p>
              </p:txBody>
            </p:sp>
          </p:grpSp>
          <p:grpSp>
            <p:nvGrpSpPr>
              <p:cNvPr id="337" name="Group 336"/>
              <p:cNvGrpSpPr/>
              <p:nvPr/>
            </p:nvGrpSpPr>
            <p:grpSpPr>
              <a:xfrm>
                <a:off x="3418008" y="4920702"/>
                <a:ext cx="592251" cy="1123586"/>
                <a:chOff x="945882" y="4920702"/>
                <a:chExt cx="494492" cy="1123586"/>
              </a:xfrm>
            </p:grpSpPr>
            <p:sp>
              <p:nvSpPr>
                <p:cNvPr id="363" name="Line 19"/>
                <p:cNvSpPr>
                  <a:spLocks noChangeShapeType="1"/>
                </p:cNvSpPr>
                <p:nvPr/>
              </p:nvSpPr>
              <p:spPr bwMode="auto">
                <a:xfrm>
                  <a:off x="119312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64" name="TextBox 363"/>
                <p:cNvSpPr txBox="1"/>
                <p:nvPr/>
              </p:nvSpPr>
              <p:spPr>
                <a:xfrm>
                  <a:off x="945882" y="4982720"/>
                  <a:ext cx="494492"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15</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57</a:t>
                  </a:r>
                  <a:endParaRPr lang="fr-FR" sz="1100" smtClean="0">
                    <a:solidFill>
                      <a:srgbClr val="043882"/>
                    </a:solidFill>
                    <a:cs typeface="Arial" panose="020B0604020202020204" pitchFamily="34" charset="0"/>
                  </a:endParaRPr>
                </a:p>
                <a:p>
                  <a:pPr algn="r"/>
                  <a:r>
                    <a:rPr lang="fr-FR" sz="1100" smtClean="0">
                      <a:solidFill>
                        <a:schemeClr val="accent5"/>
                      </a:solidFill>
                      <a:cs typeface="Arial" panose="020B0604020202020204" pitchFamily="34" charset="0"/>
                    </a:rPr>
                    <a:t>199</a:t>
                  </a:r>
                  <a:endParaRPr lang="fr-FR" sz="1100">
                    <a:solidFill>
                      <a:schemeClr val="accent5"/>
                    </a:solidFill>
                    <a:cs typeface="Arial" panose="020B0604020202020204" pitchFamily="34" charset="0"/>
                  </a:endParaRPr>
                </a:p>
              </p:txBody>
            </p:sp>
          </p:grpSp>
          <p:grpSp>
            <p:nvGrpSpPr>
              <p:cNvPr id="338" name="Group 337"/>
              <p:cNvGrpSpPr/>
              <p:nvPr/>
            </p:nvGrpSpPr>
            <p:grpSpPr>
              <a:xfrm>
                <a:off x="3893239" y="4920702"/>
                <a:ext cx="592251" cy="1123586"/>
                <a:chOff x="866421" y="4920702"/>
                <a:chExt cx="494492" cy="1123586"/>
              </a:xfrm>
            </p:grpSpPr>
            <p:sp>
              <p:nvSpPr>
                <p:cNvPr id="361" name="Line 19"/>
                <p:cNvSpPr>
                  <a:spLocks noChangeShapeType="1"/>
                </p:cNvSpPr>
                <p:nvPr/>
              </p:nvSpPr>
              <p:spPr bwMode="auto">
                <a:xfrm>
                  <a:off x="111366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62" name="TextBox 361"/>
                <p:cNvSpPr txBox="1"/>
                <p:nvPr/>
              </p:nvSpPr>
              <p:spPr>
                <a:xfrm>
                  <a:off x="866421" y="4982720"/>
                  <a:ext cx="494492"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18</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42</a:t>
                  </a:r>
                  <a:endParaRPr lang="fr-FR" sz="1100" smtClean="0">
                    <a:solidFill>
                      <a:srgbClr val="043882"/>
                    </a:solidFill>
                    <a:cs typeface="Arial" panose="020B0604020202020204" pitchFamily="34" charset="0"/>
                  </a:endParaRPr>
                </a:p>
                <a:p>
                  <a:pPr algn="r"/>
                  <a:r>
                    <a:rPr lang="fr-FR" sz="1100" smtClean="0">
                      <a:solidFill>
                        <a:schemeClr val="accent5"/>
                      </a:solidFill>
                      <a:cs typeface="Arial" panose="020B0604020202020204" pitchFamily="34" charset="0"/>
                    </a:rPr>
                    <a:t>143</a:t>
                  </a:r>
                  <a:endParaRPr lang="fr-FR" sz="1100">
                    <a:solidFill>
                      <a:schemeClr val="accent5"/>
                    </a:solidFill>
                    <a:cs typeface="Arial" panose="020B0604020202020204" pitchFamily="34" charset="0"/>
                  </a:endParaRPr>
                </a:p>
              </p:txBody>
            </p:sp>
          </p:grpSp>
          <p:grpSp>
            <p:nvGrpSpPr>
              <p:cNvPr id="339" name="Group 338"/>
              <p:cNvGrpSpPr/>
              <p:nvPr/>
            </p:nvGrpSpPr>
            <p:grpSpPr>
              <a:xfrm>
                <a:off x="4466723" y="4920702"/>
                <a:ext cx="441383" cy="1123586"/>
                <a:chOff x="849947" y="4920702"/>
                <a:chExt cx="368527" cy="1123586"/>
              </a:xfrm>
            </p:grpSpPr>
            <p:sp>
              <p:nvSpPr>
                <p:cNvPr id="359" name="Line 19"/>
                <p:cNvSpPr>
                  <a:spLocks noChangeShapeType="1"/>
                </p:cNvSpPr>
                <p:nvPr/>
              </p:nvSpPr>
              <p:spPr bwMode="auto">
                <a:xfrm>
                  <a:off x="103421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60" name="TextBox 359"/>
                <p:cNvSpPr txBox="1"/>
                <p:nvPr/>
              </p:nvSpPr>
              <p:spPr>
                <a:xfrm>
                  <a:off x="849947" y="4982720"/>
                  <a:ext cx="368527"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21</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31</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93</a:t>
                  </a:r>
                  <a:endParaRPr lang="fr-FR" sz="1100">
                    <a:solidFill>
                      <a:schemeClr val="accent5"/>
                    </a:solidFill>
                    <a:cs typeface="Arial" panose="020B0604020202020204" pitchFamily="34" charset="0"/>
                  </a:endParaRPr>
                </a:p>
              </p:txBody>
            </p:sp>
          </p:grpSp>
          <p:grpSp>
            <p:nvGrpSpPr>
              <p:cNvPr id="340" name="Group 339"/>
              <p:cNvGrpSpPr/>
              <p:nvPr/>
            </p:nvGrpSpPr>
            <p:grpSpPr>
              <a:xfrm>
                <a:off x="4949747" y="4920702"/>
                <a:ext cx="441383" cy="1123586"/>
                <a:chOff x="757945" y="4920702"/>
                <a:chExt cx="368527" cy="1123586"/>
              </a:xfrm>
            </p:grpSpPr>
            <p:sp>
              <p:nvSpPr>
                <p:cNvPr id="357" name="Line 19"/>
                <p:cNvSpPr>
                  <a:spLocks noChangeShapeType="1"/>
                </p:cNvSpPr>
                <p:nvPr/>
              </p:nvSpPr>
              <p:spPr bwMode="auto">
                <a:xfrm>
                  <a:off x="94220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58" name="TextBox 357"/>
                <p:cNvSpPr txBox="1"/>
                <p:nvPr/>
              </p:nvSpPr>
              <p:spPr>
                <a:xfrm>
                  <a:off x="757945" y="4982720"/>
                  <a:ext cx="368527"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24</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19</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54</a:t>
                  </a:r>
                  <a:endParaRPr lang="fr-FR" sz="1100">
                    <a:solidFill>
                      <a:schemeClr val="accent5"/>
                    </a:solidFill>
                    <a:cs typeface="Arial" panose="020B0604020202020204" pitchFamily="34" charset="0"/>
                  </a:endParaRPr>
                </a:p>
              </p:txBody>
            </p:sp>
          </p:grpSp>
          <p:grpSp>
            <p:nvGrpSpPr>
              <p:cNvPr id="341" name="Group 340"/>
              <p:cNvGrpSpPr/>
              <p:nvPr/>
            </p:nvGrpSpPr>
            <p:grpSpPr>
              <a:xfrm>
                <a:off x="5434720" y="4920702"/>
                <a:ext cx="456778" cy="1123586"/>
                <a:chOff x="692967" y="4920702"/>
                <a:chExt cx="381380" cy="1123586"/>
              </a:xfrm>
            </p:grpSpPr>
            <p:sp>
              <p:nvSpPr>
                <p:cNvPr id="355" name="Line 19"/>
                <p:cNvSpPr>
                  <a:spLocks noChangeShapeType="1"/>
                </p:cNvSpPr>
                <p:nvPr/>
              </p:nvSpPr>
              <p:spPr bwMode="auto">
                <a:xfrm>
                  <a:off x="88365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56" name="TextBox 355"/>
                <p:cNvSpPr txBox="1"/>
                <p:nvPr/>
              </p:nvSpPr>
              <p:spPr>
                <a:xfrm>
                  <a:off x="692967" y="4982720"/>
                  <a:ext cx="381380"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27</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10</a:t>
                  </a:r>
                  <a:endParaRPr lang="fr-FR" sz="1100" smtClean="0">
                    <a:solidFill>
                      <a:srgbClr val="043882"/>
                    </a:solidFill>
                    <a:cs typeface="Arial" panose="020B0604020202020204" pitchFamily="34" charset="0"/>
                  </a:endParaRPr>
                </a:p>
                <a:p>
                  <a:pPr algn="r"/>
                  <a:r>
                    <a:rPr lang="fr-FR" sz="1100" smtClean="0">
                      <a:solidFill>
                        <a:schemeClr val="accent5"/>
                      </a:solidFill>
                      <a:cs typeface="Arial" panose="020B0604020202020204" pitchFamily="34" charset="0"/>
                    </a:rPr>
                    <a:t>27</a:t>
                  </a:r>
                  <a:endParaRPr lang="fr-FR" sz="1100">
                    <a:solidFill>
                      <a:schemeClr val="accent5"/>
                    </a:solidFill>
                    <a:cs typeface="Arial" panose="020B0604020202020204" pitchFamily="34" charset="0"/>
                  </a:endParaRPr>
                </a:p>
              </p:txBody>
            </p:sp>
          </p:grpSp>
          <p:grpSp>
            <p:nvGrpSpPr>
              <p:cNvPr id="342" name="Group 341"/>
              <p:cNvGrpSpPr/>
              <p:nvPr/>
            </p:nvGrpSpPr>
            <p:grpSpPr>
              <a:xfrm>
                <a:off x="5912365" y="4920702"/>
                <a:ext cx="456778" cy="1123586"/>
                <a:chOff x="621873" y="4920702"/>
                <a:chExt cx="381380" cy="1123586"/>
              </a:xfrm>
            </p:grpSpPr>
            <p:sp>
              <p:nvSpPr>
                <p:cNvPr id="353" name="Line 19"/>
                <p:cNvSpPr>
                  <a:spLocks noChangeShapeType="1"/>
                </p:cNvSpPr>
                <p:nvPr/>
              </p:nvSpPr>
              <p:spPr bwMode="auto">
                <a:xfrm>
                  <a:off x="812565"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54" name="TextBox 353"/>
                <p:cNvSpPr txBox="1"/>
                <p:nvPr/>
              </p:nvSpPr>
              <p:spPr>
                <a:xfrm>
                  <a:off x="621873" y="4982720"/>
                  <a:ext cx="381380"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30</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r"/>
                  <a:r>
                    <a:rPr lang="fr-FR" sz="1100" smtClean="0">
                      <a:solidFill>
                        <a:schemeClr val="accent6"/>
                      </a:solidFill>
                      <a:cs typeface="Arial" panose="020B0604020202020204" pitchFamily="34" charset="0"/>
                    </a:rPr>
                    <a:t>6</a:t>
                  </a:r>
                  <a:endParaRPr lang="fr-FR" sz="1100" smtClean="0">
                    <a:solidFill>
                      <a:srgbClr val="043882"/>
                    </a:solidFill>
                    <a:cs typeface="Arial" panose="020B0604020202020204" pitchFamily="34" charset="0"/>
                  </a:endParaRPr>
                </a:p>
                <a:p>
                  <a:pPr algn="r"/>
                  <a:r>
                    <a:rPr lang="fr-FR" sz="1100" smtClean="0">
                      <a:solidFill>
                        <a:schemeClr val="accent5"/>
                      </a:solidFill>
                      <a:cs typeface="Arial" panose="020B0604020202020204" pitchFamily="34" charset="0"/>
                    </a:rPr>
                    <a:t>10</a:t>
                  </a:r>
                  <a:endParaRPr lang="fr-FR" sz="1100">
                    <a:solidFill>
                      <a:schemeClr val="accent5"/>
                    </a:solidFill>
                    <a:cs typeface="Arial" panose="020B0604020202020204" pitchFamily="34" charset="0"/>
                  </a:endParaRPr>
                </a:p>
              </p:txBody>
            </p:sp>
          </p:grpSp>
          <p:grpSp>
            <p:nvGrpSpPr>
              <p:cNvPr id="343" name="Group 342"/>
              <p:cNvGrpSpPr/>
              <p:nvPr/>
            </p:nvGrpSpPr>
            <p:grpSpPr>
              <a:xfrm>
                <a:off x="6417744" y="4920702"/>
                <a:ext cx="441383" cy="1123586"/>
                <a:chOff x="573936" y="4920702"/>
                <a:chExt cx="368527" cy="1123586"/>
              </a:xfrm>
            </p:grpSpPr>
            <p:sp>
              <p:nvSpPr>
                <p:cNvPr id="351" name="Line 19"/>
                <p:cNvSpPr>
                  <a:spLocks noChangeShapeType="1"/>
                </p:cNvSpPr>
                <p:nvPr/>
              </p:nvSpPr>
              <p:spPr bwMode="auto">
                <a:xfrm>
                  <a:off x="75819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52" name="TextBox 351"/>
                <p:cNvSpPr txBox="1"/>
                <p:nvPr/>
              </p:nvSpPr>
              <p:spPr>
                <a:xfrm>
                  <a:off x="573936" y="4982720"/>
                  <a:ext cx="368527" cy="1061568"/>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33</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1</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5</a:t>
                  </a:r>
                  <a:endParaRPr lang="fr-FR" sz="1100">
                    <a:solidFill>
                      <a:schemeClr val="accent5"/>
                    </a:solidFill>
                    <a:cs typeface="Arial" panose="020B0604020202020204" pitchFamily="34" charset="0"/>
                  </a:endParaRPr>
                </a:p>
              </p:txBody>
            </p:sp>
          </p:grpSp>
          <p:grpSp>
            <p:nvGrpSpPr>
              <p:cNvPr id="344" name="Group 343"/>
              <p:cNvGrpSpPr/>
              <p:nvPr/>
            </p:nvGrpSpPr>
            <p:grpSpPr>
              <a:xfrm>
                <a:off x="6908279" y="4920702"/>
                <a:ext cx="1407130" cy="1123608"/>
                <a:chOff x="488185" y="4920702"/>
                <a:chExt cx="1174838" cy="1123608"/>
              </a:xfrm>
            </p:grpSpPr>
            <p:sp>
              <p:nvSpPr>
                <p:cNvPr id="345" name="Line 19"/>
                <p:cNvSpPr>
                  <a:spLocks noChangeShapeType="1"/>
                </p:cNvSpPr>
                <p:nvPr/>
              </p:nvSpPr>
              <p:spPr bwMode="auto">
                <a:xfrm>
                  <a:off x="147876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endParaRPr>
                </a:p>
              </p:txBody>
            </p:sp>
            <p:sp>
              <p:nvSpPr>
                <p:cNvPr id="346" name="Line 21"/>
                <p:cNvSpPr>
                  <a:spLocks noChangeShapeType="1"/>
                </p:cNvSpPr>
                <p:nvPr/>
              </p:nvSpPr>
              <p:spPr bwMode="auto">
                <a:xfrm>
                  <a:off x="66520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347" name="TextBox 346"/>
                <p:cNvSpPr txBox="1"/>
                <p:nvPr/>
              </p:nvSpPr>
              <p:spPr>
                <a:xfrm>
                  <a:off x="488185" y="4982720"/>
                  <a:ext cx="368518" cy="1061569"/>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36</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0</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0</a:t>
                  </a:r>
                  <a:endParaRPr lang="fr-FR" sz="1100">
                    <a:solidFill>
                      <a:schemeClr val="accent5"/>
                    </a:solidFill>
                    <a:cs typeface="Arial" panose="020B0604020202020204" pitchFamily="34" charset="0"/>
                  </a:endParaRPr>
                </a:p>
              </p:txBody>
            </p:sp>
            <p:sp>
              <p:nvSpPr>
                <p:cNvPr id="348" name="TextBox 347"/>
                <p:cNvSpPr txBox="1"/>
                <p:nvPr/>
              </p:nvSpPr>
              <p:spPr>
                <a:xfrm>
                  <a:off x="1294505" y="4982720"/>
                  <a:ext cx="368518" cy="866050"/>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42</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endParaRPr lang="fr-FR" sz="1100">
                    <a:solidFill>
                      <a:srgbClr val="B60D27"/>
                    </a:solidFill>
                    <a:cs typeface="Arial" panose="020B0604020202020204" pitchFamily="34" charset="0"/>
                  </a:endParaRPr>
                </a:p>
              </p:txBody>
            </p:sp>
            <p:sp>
              <p:nvSpPr>
                <p:cNvPr id="349" name="Line 21"/>
                <p:cNvSpPr>
                  <a:spLocks noChangeShapeType="1"/>
                </p:cNvSpPr>
                <p:nvPr/>
              </p:nvSpPr>
              <p:spPr bwMode="auto">
                <a:xfrm>
                  <a:off x="1070892" y="492072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a:solidFill>
                      <a:srgbClr val="000000"/>
                    </a:solidFill>
                    <a:cs typeface="Arial" panose="020B0604020202020204" pitchFamily="34" charset="0"/>
                  </a:endParaRPr>
                </a:p>
              </p:txBody>
            </p:sp>
            <p:sp>
              <p:nvSpPr>
                <p:cNvPr id="350" name="TextBox 349"/>
                <p:cNvSpPr txBox="1"/>
                <p:nvPr/>
              </p:nvSpPr>
              <p:spPr>
                <a:xfrm>
                  <a:off x="893868" y="4982741"/>
                  <a:ext cx="368518" cy="1061569"/>
                </a:xfrm>
                <a:prstGeom prst="rect">
                  <a:avLst/>
                </a:prstGeom>
                <a:noFill/>
              </p:spPr>
              <p:txBody>
                <a:bodyPr wrap="none" lIns="36000" tIns="36000" rIns="36000" bIns="36000" rtlCol="0" anchor="t" anchorCtr="0">
                  <a:spAutoFit/>
                </a:bodyPr>
                <a:lstStyle/>
                <a:p>
                  <a:pPr algn="ctr"/>
                  <a:r>
                    <a:rPr lang="fr-FR" sz="1100" smtClean="0">
                      <a:cs typeface="Arial" panose="020B0604020202020204" pitchFamily="34" charset="0"/>
                    </a:rPr>
                    <a:t>39</a:t>
                  </a:r>
                </a:p>
                <a:p>
                  <a:pPr algn="ctr"/>
                  <a:endParaRPr lang="fr-FR" sz="1100" smtClean="0">
                    <a:solidFill>
                      <a:srgbClr val="000000"/>
                    </a:solidFill>
                    <a:cs typeface="Arial" panose="020B0604020202020204" pitchFamily="34" charset="0"/>
                  </a:endParaRPr>
                </a:p>
                <a:p>
                  <a:pPr algn="ctr"/>
                  <a:endParaRPr lang="fr-FR" sz="1100" smtClean="0">
                    <a:solidFill>
                      <a:srgbClr val="000000"/>
                    </a:solidFill>
                    <a:cs typeface="Arial" panose="020B0604020202020204" pitchFamily="34" charset="0"/>
                  </a:endParaRPr>
                </a:p>
                <a:p>
                  <a:pPr algn="ctr"/>
                  <a:r>
                    <a:rPr lang="fr-FR" sz="1100" smtClean="0">
                      <a:solidFill>
                        <a:schemeClr val="accent6"/>
                      </a:solidFill>
                      <a:cs typeface="Arial" panose="020B0604020202020204" pitchFamily="34" charset="0"/>
                    </a:rPr>
                    <a:t>0</a:t>
                  </a:r>
                  <a:endParaRPr lang="fr-FR" sz="1100" smtClean="0">
                    <a:solidFill>
                      <a:srgbClr val="043882"/>
                    </a:solidFill>
                    <a:cs typeface="Arial" panose="020B0604020202020204" pitchFamily="34" charset="0"/>
                  </a:endParaRPr>
                </a:p>
                <a:p>
                  <a:pPr algn="ctr"/>
                  <a:r>
                    <a:rPr lang="fr-FR" sz="1100" smtClean="0">
                      <a:solidFill>
                        <a:schemeClr val="accent5"/>
                      </a:solidFill>
                      <a:cs typeface="Arial" panose="020B0604020202020204" pitchFamily="34" charset="0"/>
                    </a:rPr>
                    <a:t>0</a:t>
                  </a:r>
                  <a:endParaRPr lang="fr-FR" sz="1100">
                    <a:solidFill>
                      <a:schemeClr val="accent5"/>
                    </a:solidFill>
                    <a:cs typeface="Arial" panose="020B0604020202020204" pitchFamily="34" charset="0"/>
                  </a:endParaRPr>
                </a:p>
              </p:txBody>
            </p:sp>
          </p:grpSp>
        </p:grpSp>
        <p:grpSp>
          <p:nvGrpSpPr>
            <p:cNvPr id="198" name="Group 197"/>
            <p:cNvGrpSpPr/>
            <p:nvPr/>
          </p:nvGrpSpPr>
          <p:grpSpPr>
            <a:xfrm>
              <a:off x="7833686" y="2075892"/>
              <a:ext cx="2049823" cy="861774"/>
              <a:chOff x="2379994" y="1955308"/>
              <a:chExt cx="2049823" cy="861774"/>
            </a:xfrm>
          </p:grpSpPr>
          <p:sp>
            <p:nvSpPr>
              <p:cNvPr id="315" name="TextBox 314"/>
              <p:cNvSpPr txBox="1"/>
              <p:nvPr/>
            </p:nvSpPr>
            <p:spPr>
              <a:xfrm>
                <a:off x="2498942" y="1955308"/>
                <a:ext cx="1930875" cy="861774"/>
              </a:xfrm>
              <a:prstGeom prst="rect">
                <a:avLst/>
              </a:prstGeom>
              <a:noFill/>
            </p:spPr>
            <p:txBody>
              <a:bodyPr wrap="none" rtlCol="0">
                <a:spAutoFit/>
              </a:bodyPr>
              <a:lstStyle/>
              <a:p>
                <a:r>
                  <a:rPr lang="fr-FR" sz="1000" dirty="0" smtClean="0"/>
                  <a:t>SG médiane, mois (IC95%)</a:t>
                </a:r>
              </a:p>
              <a:p>
                <a:r>
                  <a:rPr lang="fr-FR" sz="1000" dirty="0" smtClean="0">
                    <a:solidFill>
                      <a:schemeClr val="accent6"/>
                    </a:solidFill>
                  </a:rPr>
                  <a:t>réponse: 15,8 (12,6 -</a:t>
                </a:r>
                <a:r>
                  <a:rPr lang="fr-FR" sz="1000" dirty="0" smtClean="0">
                    <a:solidFill>
                      <a:schemeClr val="accent6"/>
                    </a:solidFill>
                    <a:cs typeface="Arial"/>
                  </a:rPr>
                  <a:t> 20,0)</a:t>
                </a:r>
              </a:p>
              <a:p>
                <a:r>
                  <a:rPr lang="fr-FR" sz="1000" dirty="0" smtClean="0">
                    <a:solidFill>
                      <a:schemeClr val="accent5"/>
                    </a:solidFill>
                    <a:cs typeface="Arial"/>
                  </a:rPr>
                  <a:t>non réponse: </a:t>
                </a:r>
                <a:r>
                  <a:rPr lang="fr-FR" sz="1000" dirty="0" smtClean="0">
                    <a:solidFill>
                      <a:schemeClr val="accent5"/>
                    </a:solidFill>
                  </a:rPr>
                  <a:t>10,9 (8,7 - 12,5)</a:t>
                </a:r>
              </a:p>
              <a:p>
                <a:r>
                  <a:rPr lang="fr-FR" sz="1000" dirty="0" smtClean="0"/>
                  <a:t>HR (IC95%): 0,73 (0,57 - 0,93)</a:t>
                </a:r>
              </a:p>
              <a:p>
                <a:r>
                  <a:rPr lang="fr-FR" sz="1000" dirty="0" smtClean="0"/>
                  <a:t>Test du Log-</a:t>
                </a:r>
                <a:r>
                  <a:rPr lang="fr-FR" sz="1000" dirty="0" err="1" smtClean="0"/>
                  <a:t>rank</a:t>
                </a:r>
                <a:r>
                  <a:rPr lang="fr-FR" sz="1000" dirty="0" smtClean="0"/>
                  <a:t>: p = 0,010</a:t>
                </a:r>
                <a:endParaRPr lang="fr-FR" sz="1000" dirty="0"/>
              </a:p>
            </p:txBody>
          </p:sp>
          <p:cxnSp>
            <p:nvCxnSpPr>
              <p:cNvPr id="316" name="Straight Connector 31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9" name="Group 123"/>
            <p:cNvGrpSpPr>
              <a:grpSpLocks/>
            </p:cNvGrpSpPr>
            <p:nvPr/>
          </p:nvGrpSpPr>
          <p:grpSpPr bwMode="auto">
            <a:xfrm>
              <a:off x="6416523" y="2141748"/>
              <a:ext cx="2863144" cy="2197839"/>
              <a:chOff x="2204" y="1645"/>
              <a:chExt cx="1350" cy="1026"/>
            </a:xfrm>
          </p:grpSpPr>
          <p:sp>
            <p:nvSpPr>
              <p:cNvPr id="285" name="Line 124"/>
              <p:cNvSpPr>
                <a:spLocks noChangeShapeType="1"/>
              </p:cNvSpPr>
              <p:nvPr/>
            </p:nvSpPr>
            <p:spPr bwMode="auto">
              <a:xfrm>
                <a:off x="2828"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 name="Line 125"/>
              <p:cNvSpPr>
                <a:spLocks noChangeShapeType="1"/>
              </p:cNvSpPr>
              <p:nvPr/>
            </p:nvSpPr>
            <p:spPr bwMode="auto">
              <a:xfrm>
                <a:off x="2876"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 name="Line 126"/>
              <p:cNvSpPr>
                <a:spLocks noChangeShapeType="1"/>
              </p:cNvSpPr>
              <p:nvPr/>
            </p:nvSpPr>
            <p:spPr bwMode="auto">
              <a:xfrm>
                <a:off x="2612" y="201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 name="Line 127"/>
              <p:cNvSpPr>
                <a:spLocks noChangeShapeType="1"/>
              </p:cNvSpPr>
              <p:nvPr/>
            </p:nvSpPr>
            <p:spPr bwMode="auto">
              <a:xfrm>
                <a:off x="2852" y="2143"/>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 name="Line 128"/>
              <p:cNvSpPr>
                <a:spLocks noChangeShapeType="1"/>
              </p:cNvSpPr>
              <p:nvPr/>
            </p:nvSpPr>
            <p:spPr bwMode="auto">
              <a:xfrm>
                <a:off x="2840"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 name="Line 129"/>
              <p:cNvSpPr>
                <a:spLocks noChangeShapeType="1"/>
              </p:cNvSpPr>
              <p:nvPr/>
            </p:nvSpPr>
            <p:spPr bwMode="auto">
              <a:xfrm>
                <a:off x="2918" y="218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1" name="Line 130"/>
              <p:cNvSpPr>
                <a:spLocks noChangeShapeType="1"/>
              </p:cNvSpPr>
              <p:nvPr/>
            </p:nvSpPr>
            <p:spPr bwMode="auto">
              <a:xfrm>
                <a:off x="2786" y="2095"/>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2" name="Line 131"/>
              <p:cNvSpPr>
                <a:spLocks noChangeShapeType="1"/>
              </p:cNvSpPr>
              <p:nvPr/>
            </p:nvSpPr>
            <p:spPr bwMode="auto">
              <a:xfrm>
                <a:off x="2864"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3" name="Line 132"/>
              <p:cNvSpPr>
                <a:spLocks noChangeShapeType="1"/>
              </p:cNvSpPr>
              <p:nvPr/>
            </p:nvSpPr>
            <p:spPr bwMode="auto">
              <a:xfrm>
                <a:off x="2990" y="2233"/>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4" name="Line 133"/>
              <p:cNvSpPr>
                <a:spLocks noChangeShapeType="1"/>
              </p:cNvSpPr>
              <p:nvPr/>
            </p:nvSpPr>
            <p:spPr bwMode="auto">
              <a:xfrm>
                <a:off x="2486" y="1891"/>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5" name="Line 134"/>
              <p:cNvSpPr>
                <a:spLocks noChangeShapeType="1"/>
              </p:cNvSpPr>
              <p:nvPr/>
            </p:nvSpPr>
            <p:spPr bwMode="auto">
              <a:xfrm>
                <a:off x="2426" y="183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6" name="Freeform 135"/>
              <p:cNvSpPr>
                <a:spLocks/>
              </p:cNvSpPr>
              <p:nvPr/>
            </p:nvSpPr>
            <p:spPr bwMode="auto">
              <a:xfrm>
                <a:off x="2204" y="1645"/>
                <a:ext cx="1350" cy="1026"/>
              </a:xfrm>
              <a:custGeom>
                <a:avLst/>
                <a:gdLst>
                  <a:gd name="T0" fmla="*/ 225 w 225"/>
                  <a:gd name="T1" fmla="*/ 135 h 171"/>
                  <a:gd name="T2" fmla="*/ 196 w 225"/>
                  <a:gd name="T3" fmla="*/ 129 h 171"/>
                  <a:gd name="T4" fmla="*/ 190 w 225"/>
                  <a:gd name="T5" fmla="*/ 123 h 171"/>
                  <a:gd name="T6" fmla="*/ 176 w 225"/>
                  <a:gd name="T7" fmla="*/ 119 h 171"/>
                  <a:gd name="T8" fmla="*/ 162 w 225"/>
                  <a:gd name="T9" fmla="*/ 116 h 171"/>
                  <a:gd name="T10" fmla="*/ 160 w 225"/>
                  <a:gd name="T11" fmla="*/ 113 h 171"/>
                  <a:gd name="T12" fmla="*/ 153 w 225"/>
                  <a:gd name="T13" fmla="*/ 110 h 171"/>
                  <a:gd name="T14" fmla="*/ 150 w 225"/>
                  <a:gd name="T15" fmla="*/ 107 h 171"/>
                  <a:gd name="T16" fmla="*/ 144 w 225"/>
                  <a:gd name="T17" fmla="*/ 104 h 171"/>
                  <a:gd name="T18" fmla="*/ 133 w 225"/>
                  <a:gd name="T19" fmla="*/ 101 h 171"/>
                  <a:gd name="T20" fmla="*/ 130 w 225"/>
                  <a:gd name="T21" fmla="*/ 98 h 171"/>
                  <a:gd name="T22" fmla="*/ 128 w 225"/>
                  <a:gd name="T23" fmla="*/ 96 h 171"/>
                  <a:gd name="T24" fmla="*/ 123 w 225"/>
                  <a:gd name="T25" fmla="*/ 94 h 171"/>
                  <a:gd name="T26" fmla="*/ 121 w 225"/>
                  <a:gd name="T27" fmla="*/ 93 h 171"/>
                  <a:gd name="T28" fmla="*/ 116 w 225"/>
                  <a:gd name="T29" fmla="*/ 90 h 171"/>
                  <a:gd name="T30" fmla="*/ 113 w 225"/>
                  <a:gd name="T31" fmla="*/ 87 h 171"/>
                  <a:gd name="T32" fmla="*/ 108 w 225"/>
                  <a:gd name="T33" fmla="*/ 85 h 171"/>
                  <a:gd name="T34" fmla="*/ 104 w 225"/>
                  <a:gd name="T35" fmla="*/ 84 h 171"/>
                  <a:gd name="T36" fmla="*/ 99 w 225"/>
                  <a:gd name="T37" fmla="*/ 80 h 171"/>
                  <a:gd name="T38" fmla="*/ 97 w 225"/>
                  <a:gd name="T39" fmla="*/ 78 h 171"/>
                  <a:gd name="T40" fmla="*/ 96 w 225"/>
                  <a:gd name="T41" fmla="*/ 77 h 171"/>
                  <a:gd name="T42" fmla="*/ 93 w 225"/>
                  <a:gd name="T43" fmla="*/ 75 h 171"/>
                  <a:gd name="T44" fmla="*/ 91 w 225"/>
                  <a:gd name="T45" fmla="*/ 72 h 171"/>
                  <a:gd name="T46" fmla="*/ 84 w 225"/>
                  <a:gd name="T47" fmla="*/ 70 h 171"/>
                  <a:gd name="T48" fmla="*/ 83 w 225"/>
                  <a:gd name="T49" fmla="*/ 68 h 171"/>
                  <a:gd name="T50" fmla="*/ 81 w 225"/>
                  <a:gd name="T51" fmla="*/ 66 h 171"/>
                  <a:gd name="T52" fmla="*/ 76 w 225"/>
                  <a:gd name="T53" fmla="*/ 64 h 171"/>
                  <a:gd name="T54" fmla="*/ 66 w 225"/>
                  <a:gd name="T55" fmla="*/ 62 h 171"/>
                  <a:gd name="T56" fmla="*/ 64 w 225"/>
                  <a:gd name="T57" fmla="*/ 60 h 171"/>
                  <a:gd name="T58" fmla="*/ 62 w 225"/>
                  <a:gd name="T59" fmla="*/ 58 h 171"/>
                  <a:gd name="T60" fmla="*/ 60 w 225"/>
                  <a:gd name="T61" fmla="*/ 54 h 171"/>
                  <a:gd name="T62" fmla="*/ 57 w 225"/>
                  <a:gd name="T63" fmla="*/ 51 h 171"/>
                  <a:gd name="T64" fmla="*/ 55 w 225"/>
                  <a:gd name="T65" fmla="*/ 49 h 171"/>
                  <a:gd name="T66" fmla="*/ 53 w 225"/>
                  <a:gd name="T67" fmla="*/ 47 h 171"/>
                  <a:gd name="T68" fmla="*/ 51 w 225"/>
                  <a:gd name="T69" fmla="*/ 45 h 171"/>
                  <a:gd name="T70" fmla="*/ 48 w 225"/>
                  <a:gd name="T71" fmla="*/ 44 h 171"/>
                  <a:gd name="T72" fmla="*/ 46 w 225"/>
                  <a:gd name="T73" fmla="*/ 42 h 171"/>
                  <a:gd name="T74" fmla="*/ 43 w 225"/>
                  <a:gd name="T75" fmla="*/ 41 h 171"/>
                  <a:gd name="T76" fmla="*/ 42 w 225"/>
                  <a:gd name="T77" fmla="*/ 39 h 171"/>
                  <a:gd name="T78" fmla="*/ 40 w 225"/>
                  <a:gd name="T79" fmla="*/ 36 h 171"/>
                  <a:gd name="T80" fmla="*/ 38 w 225"/>
                  <a:gd name="T81" fmla="*/ 34 h 171"/>
                  <a:gd name="T82" fmla="*/ 36 w 225"/>
                  <a:gd name="T83" fmla="*/ 28 h 171"/>
                  <a:gd name="T84" fmla="*/ 29 w 225"/>
                  <a:gd name="T85" fmla="*/ 26 h 171"/>
                  <a:gd name="T86" fmla="*/ 28 w 225"/>
                  <a:gd name="T87" fmla="*/ 23 h 171"/>
                  <a:gd name="T88" fmla="*/ 27 w 225"/>
                  <a:gd name="T89" fmla="*/ 21 h 171"/>
                  <a:gd name="T90" fmla="*/ 25 w 225"/>
                  <a:gd name="T91" fmla="*/ 19 h 171"/>
                  <a:gd name="T92" fmla="*/ 21 w 225"/>
                  <a:gd name="T93" fmla="*/ 17 h 171"/>
                  <a:gd name="T94" fmla="*/ 17 w 225"/>
                  <a:gd name="T95" fmla="*/ 14 h 171"/>
                  <a:gd name="T96" fmla="*/ 15 w 225"/>
                  <a:gd name="T97" fmla="*/ 11 h 171"/>
                  <a:gd name="T98" fmla="*/ 13 w 225"/>
                  <a:gd name="T99" fmla="*/ 7 h 171"/>
                  <a:gd name="T100" fmla="*/ 12 w 225"/>
                  <a:gd name="T101" fmla="*/ 6 h 171"/>
                  <a:gd name="T102" fmla="*/ 10 w 225"/>
                  <a:gd name="T103" fmla="*/ 5 h 171"/>
                  <a:gd name="T104" fmla="*/ 7 w 225"/>
                  <a:gd name="T105" fmla="*/ 1 h 171"/>
                  <a:gd name="T106" fmla="*/ 3 w 225"/>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71">
                    <a:moveTo>
                      <a:pt x="225" y="171"/>
                    </a:moveTo>
                    <a:lnTo>
                      <a:pt x="225" y="135"/>
                    </a:lnTo>
                    <a:lnTo>
                      <a:pt x="196" y="135"/>
                    </a:lnTo>
                    <a:lnTo>
                      <a:pt x="196" y="129"/>
                    </a:lnTo>
                    <a:lnTo>
                      <a:pt x="190" y="129"/>
                    </a:lnTo>
                    <a:lnTo>
                      <a:pt x="190" y="123"/>
                    </a:lnTo>
                    <a:lnTo>
                      <a:pt x="176" y="123"/>
                    </a:lnTo>
                    <a:lnTo>
                      <a:pt x="176" y="119"/>
                    </a:lnTo>
                    <a:lnTo>
                      <a:pt x="162" y="119"/>
                    </a:lnTo>
                    <a:lnTo>
                      <a:pt x="162" y="116"/>
                    </a:lnTo>
                    <a:lnTo>
                      <a:pt x="160" y="116"/>
                    </a:lnTo>
                    <a:lnTo>
                      <a:pt x="160" y="113"/>
                    </a:lnTo>
                    <a:lnTo>
                      <a:pt x="153" y="113"/>
                    </a:lnTo>
                    <a:lnTo>
                      <a:pt x="153" y="110"/>
                    </a:lnTo>
                    <a:lnTo>
                      <a:pt x="150" y="110"/>
                    </a:lnTo>
                    <a:lnTo>
                      <a:pt x="150" y="107"/>
                    </a:lnTo>
                    <a:lnTo>
                      <a:pt x="144" y="107"/>
                    </a:lnTo>
                    <a:lnTo>
                      <a:pt x="144" y="104"/>
                    </a:lnTo>
                    <a:lnTo>
                      <a:pt x="133" y="104"/>
                    </a:lnTo>
                    <a:lnTo>
                      <a:pt x="133" y="101"/>
                    </a:lnTo>
                    <a:lnTo>
                      <a:pt x="130" y="101"/>
                    </a:lnTo>
                    <a:lnTo>
                      <a:pt x="130" y="98"/>
                    </a:lnTo>
                    <a:lnTo>
                      <a:pt x="128" y="98"/>
                    </a:lnTo>
                    <a:lnTo>
                      <a:pt x="128" y="96"/>
                    </a:lnTo>
                    <a:lnTo>
                      <a:pt x="123" y="96"/>
                    </a:lnTo>
                    <a:lnTo>
                      <a:pt x="123" y="94"/>
                    </a:lnTo>
                    <a:lnTo>
                      <a:pt x="121" y="94"/>
                    </a:lnTo>
                    <a:lnTo>
                      <a:pt x="121" y="93"/>
                    </a:lnTo>
                    <a:lnTo>
                      <a:pt x="116" y="93"/>
                    </a:lnTo>
                    <a:lnTo>
                      <a:pt x="116" y="90"/>
                    </a:lnTo>
                    <a:lnTo>
                      <a:pt x="113" y="90"/>
                    </a:lnTo>
                    <a:lnTo>
                      <a:pt x="113" y="87"/>
                    </a:lnTo>
                    <a:lnTo>
                      <a:pt x="108" y="87"/>
                    </a:lnTo>
                    <a:lnTo>
                      <a:pt x="108" y="85"/>
                    </a:lnTo>
                    <a:lnTo>
                      <a:pt x="104" y="85"/>
                    </a:lnTo>
                    <a:lnTo>
                      <a:pt x="104" y="84"/>
                    </a:lnTo>
                    <a:lnTo>
                      <a:pt x="99" y="84"/>
                    </a:lnTo>
                    <a:lnTo>
                      <a:pt x="99" y="80"/>
                    </a:lnTo>
                    <a:lnTo>
                      <a:pt x="97" y="80"/>
                    </a:lnTo>
                    <a:lnTo>
                      <a:pt x="97" y="78"/>
                    </a:lnTo>
                    <a:lnTo>
                      <a:pt x="96" y="78"/>
                    </a:lnTo>
                    <a:lnTo>
                      <a:pt x="96" y="77"/>
                    </a:lnTo>
                    <a:lnTo>
                      <a:pt x="93" y="77"/>
                    </a:lnTo>
                    <a:lnTo>
                      <a:pt x="93" y="75"/>
                    </a:lnTo>
                    <a:lnTo>
                      <a:pt x="91" y="75"/>
                    </a:lnTo>
                    <a:lnTo>
                      <a:pt x="91" y="72"/>
                    </a:lnTo>
                    <a:lnTo>
                      <a:pt x="84" y="72"/>
                    </a:lnTo>
                    <a:lnTo>
                      <a:pt x="84" y="70"/>
                    </a:lnTo>
                    <a:lnTo>
                      <a:pt x="83" y="70"/>
                    </a:lnTo>
                    <a:lnTo>
                      <a:pt x="83" y="68"/>
                    </a:lnTo>
                    <a:lnTo>
                      <a:pt x="81" y="68"/>
                    </a:lnTo>
                    <a:lnTo>
                      <a:pt x="81" y="66"/>
                    </a:lnTo>
                    <a:lnTo>
                      <a:pt x="76" y="66"/>
                    </a:lnTo>
                    <a:lnTo>
                      <a:pt x="76" y="64"/>
                    </a:lnTo>
                    <a:lnTo>
                      <a:pt x="66" y="64"/>
                    </a:lnTo>
                    <a:lnTo>
                      <a:pt x="66" y="62"/>
                    </a:lnTo>
                    <a:lnTo>
                      <a:pt x="64" y="62"/>
                    </a:lnTo>
                    <a:lnTo>
                      <a:pt x="64" y="60"/>
                    </a:lnTo>
                    <a:lnTo>
                      <a:pt x="62" y="60"/>
                    </a:lnTo>
                    <a:lnTo>
                      <a:pt x="62" y="58"/>
                    </a:lnTo>
                    <a:lnTo>
                      <a:pt x="60" y="58"/>
                    </a:lnTo>
                    <a:lnTo>
                      <a:pt x="60" y="54"/>
                    </a:lnTo>
                    <a:lnTo>
                      <a:pt x="57" y="54"/>
                    </a:lnTo>
                    <a:lnTo>
                      <a:pt x="57" y="51"/>
                    </a:lnTo>
                    <a:lnTo>
                      <a:pt x="55" y="51"/>
                    </a:lnTo>
                    <a:lnTo>
                      <a:pt x="55" y="49"/>
                    </a:lnTo>
                    <a:lnTo>
                      <a:pt x="53" y="49"/>
                    </a:lnTo>
                    <a:lnTo>
                      <a:pt x="53" y="47"/>
                    </a:lnTo>
                    <a:lnTo>
                      <a:pt x="51" y="47"/>
                    </a:lnTo>
                    <a:lnTo>
                      <a:pt x="51" y="45"/>
                    </a:lnTo>
                    <a:lnTo>
                      <a:pt x="48" y="45"/>
                    </a:lnTo>
                    <a:lnTo>
                      <a:pt x="48" y="44"/>
                    </a:lnTo>
                    <a:lnTo>
                      <a:pt x="46" y="44"/>
                    </a:lnTo>
                    <a:lnTo>
                      <a:pt x="46" y="42"/>
                    </a:lnTo>
                    <a:lnTo>
                      <a:pt x="43" y="42"/>
                    </a:lnTo>
                    <a:lnTo>
                      <a:pt x="43" y="41"/>
                    </a:lnTo>
                    <a:lnTo>
                      <a:pt x="42" y="41"/>
                    </a:lnTo>
                    <a:lnTo>
                      <a:pt x="42" y="39"/>
                    </a:lnTo>
                    <a:lnTo>
                      <a:pt x="40" y="39"/>
                    </a:lnTo>
                    <a:lnTo>
                      <a:pt x="40" y="36"/>
                    </a:lnTo>
                    <a:lnTo>
                      <a:pt x="38" y="36"/>
                    </a:lnTo>
                    <a:lnTo>
                      <a:pt x="38" y="34"/>
                    </a:lnTo>
                    <a:lnTo>
                      <a:pt x="36" y="34"/>
                    </a:lnTo>
                    <a:lnTo>
                      <a:pt x="36" y="28"/>
                    </a:lnTo>
                    <a:lnTo>
                      <a:pt x="29" y="28"/>
                    </a:lnTo>
                    <a:lnTo>
                      <a:pt x="29" y="26"/>
                    </a:lnTo>
                    <a:lnTo>
                      <a:pt x="28" y="26"/>
                    </a:lnTo>
                    <a:lnTo>
                      <a:pt x="28" y="23"/>
                    </a:lnTo>
                    <a:lnTo>
                      <a:pt x="27" y="23"/>
                    </a:lnTo>
                    <a:lnTo>
                      <a:pt x="27" y="21"/>
                    </a:lnTo>
                    <a:lnTo>
                      <a:pt x="25" y="21"/>
                    </a:lnTo>
                    <a:lnTo>
                      <a:pt x="25" y="19"/>
                    </a:lnTo>
                    <a:lnTo>
                      <a:pt x="21" y="19"/>
                    </a:lnTo>
                    <a:lnTo>
                      <a:pt x="21" y="17"/>
                    </a:lnTo>
                    <a:lnTo>
                      <a:pt x="17" y="17"/>
                    </a:lnTo>
                    <a:lnTo>
                      <a:pt x="17" y="14"/>
                    </a:lnTo>
                    <a:lnTo>
                      <a:pt x="15" y="14"/>
                    </a:lnTo>
                    <a:lnTo>
                      <a:pt x="15" y="11"/>
                    </a:lnTo>
                    <a:lnTo>
                      <a:pt x="13" y="11"/>
                    </a:lnTo>
                    <a:lnTo>
                      <a:pt x="13" y="7"/>
                    </a:lnTo>
                    <a:lnTo>
                      <a:pt x="12" y="7"/>
                    </a:lnTo>
                    <a:lnTo>
                      <a:pt x="12" y="6"/>
                    </a:lnTo>
                    <a:lnTo>
                      <a:pt x="10" y="6"/>
                    </a:lnTo>
                    <a:lnTo>
                      <a:pt x="10" y="5"/>
                    </a:lnTo>
                    <a:lnTo>
                      <a:pt x="7" y="5"/>
                    </a:lnTo>
                    <a:lnTo>
                      <a:pt x="7" y="1"/>
                    </a:lnTo>
                    <a:lnTo>
                      <a:pt x="3" y="1"/>
                    </a:lnTo>
                    <a:lnTo>
                      <a:pt x="3"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7" name="Line 136"/>
              <p:cNvSpPr>
                <a:spLocks noChangeShapeType="1"/>
              </p:cNvSpPr>
              <p:nvPr/>
            </p:nvSpPr>
            <p:spPr bwMode="auto">
              <a:xfrm>
                <a:off x="3068" y="227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8" name="Line 137"/>
              <p:cNvSpPr>
                <a:spLocks noChangeShapeType="1"/>
              </p:cNvSpPr>
              <p:nvPr/>
            </p:nvSpPr>
            <p:spPr bwMode="auto">
              <a:xfrm>
                <a:off x="325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9" name="Line 138"/>
              <p:cNvSpPr>
                <a:spLocks noChangeShapeType="1"/>
              </p:cNvSpPr>
              <p:nvPr/>
            </p:nvSpPr>
            <p:spPr bwMode="auto">
              <a:xfrm>
                <a:off x="301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0" name="Line 139"/>
              <p:cNvSpPr>
                <a:spLocks noChangeShapeType="1"/>
              </p:cNvSpPr>
              <p:nvPr/>
            </p:nvSpPr>
            <p:spPr bwMode="auto">
              <a:xfrm>
                <a:off x="3326"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1" name="Line 140"/>
              <p:cNvSpPr>
                <a:spLocks noChangeShapeType="1"/>
              </p:cNvSpPr>
              <p:nvPr/>
            </p:nvSpPr>
            <p:spPr bwMode="auto">
              <a:xfrm>
                <a:off x="322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2" name="Line 141"/>
              <p:cNvSpPr>
                <a:spLocks noChangeShapeType="1"/>
              </p:cNvSpPr>
              <p:nvPr/>
            </p:nvSpPr>
            <p:spPr bwMode="auto">
              <a:xfrm>
                <a:off x="3098" y="2269"/>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3" name="Line 142"/>
              <p:cNvSpPr>
                <a:spLocks noChangeShapeType="1"/>
              </p:cNvSpPr>
              <p:nvPr/>
            </p:nvSpPr>
            <p:spPr bwMode="auto">
              <a:xfrm>
                <a:off x="319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4" name="Line 143"/>
              <p:cNvSpPr>
                <a:spLocks noChangeShapeType="1"/>
              </p:cNvSpPr>
              <p:nvPr/>
            </p:nvSpPr>
            <p:spPr bwMode="auto">
              <a:xfrm>
                <a:off x="3308"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5" name="Line 144"/>
              <p:cNvSpPr>
                <a:spLocks noChangeShapeType="1"/>
              </p:cNvSpPr>
              <p:nvPr/>
            </p:nvSpPr>
            <p:spPr bwMode="auto">
              <a:xfrm>
                <a:off x="3056" y="225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6" name="Line 145"/>
              <p:cNvSpPr>
                <a:spLocks noChangeShapeType="1"/>
              </p:cNvSpPr>
              <p:nvPr/>
            </p:nvSpPr>
            <p:spPr bwMode="auto">
              <a:xfrm>
                <a:off x="3212"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7" name="Line 146"/>
              <p:cNvSpPr>
                <a:spLocks noChangeShapeType="1"/>
              </p:cNvSpPr>
              <p:nvPr/>
            </p:nvSpPr>
            <p:spPr bwMode="auto">
              <a:xfrm>
                <a:off x="304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8" name="Line 147"/>
              <p:cNvSpPr>
                <a:spLocks noChangeShapeType="1"/>
              </p:cNvSpPr>
              <p:nvPr/>
            </p:nvSpPr>
            <p:spPr bwMode="auto">
              <a:xfrm>
                <a:off x="3410" y="243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9" name="Line 148"/>
              <p:cNvSpPr>
                <a:spLocks noChangeShapeType="1"/>
              </p:cNvSpPr>
              <p:nvPr/>
            </p:nvSpPr>
            <p:spPr bwMode="auto">
              <a:xfrm>
                <a:off x="3116" y="228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0" name="Line 149"/>
              <p:cNvSpPr>
                <a:spLocks noChangeShapeType="1"/>
              </p:cNvSpPr>
              <p:nvPr/>
            </p:nvSpPr>
            <p:spPr bwMode="auto">
              <a:xfrm>
                <a:off x="3236" y="2359"/>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1" name="Line 150"/>
              <p:cNvSpPr>
                <a:spLocks noChangeShapeType="1"/>
              </p:cNvSpPr>
              <p:nvPr/>
            </p:nvSpPr>
            <p:spPr bwMode="auto">
              <a:xfrm>
                <a:off x="3086" y="2287"/>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2" name="Line 151"/>
              <p:cNvSpPr>
                <a:spLocks noChangeShapeType="1"/>
              </p:cNvSpPr>
              <p:nvPr/>
            </p:nvSpPr>
            <p:spPr bwMode="auto">
              <a:xfrm>
                <a:off x="3506"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3" name="Line 152"/>
              <p:cNvSpPr>
                <a:spLocks noChangeShapeType="1"/>
              </p:cNvSpPr>
              <p:nvPr/>
            </p:nvSpPr>
            <p:spPr bwMode="auto">
              <a:xfrm>
                <a:off x="3488"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4" name="Line 153"/>
              <p:cNvSpPr>
                <a:spLocks noChangeShapeType="1"/>
              </p:cNvSpPr>
              <p:nvPr/>
            </p:nvSpPr>
            <p:spPr bwMode="auto">
              <a:xfrm>
                <a:off x="3422"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200" name="Group 154"/>
            <p:cNvGrpSpPr>
              <a:grpSpLocks/>
            </p:cNvGrpSpPr>
            <p:nvPr/>
          </p:nvGrpSpPr>
          <p:grpSpPr bwMode="auto">
            <a:xfrm>
              <a:off x="6416523" y="2141748"/>
              <a:ext cx="2844000" cy="1833445"/>
              <a:chOff x="2191" y="1724"/>
              <a:chExt cx="1374" cy="867"/>
            </a:xfrm>
          </p:grpSpPr>
          <p:sp>
            <p:nvSpPr>
              <p:cNvPr id="201" name="Line 155"/>
              <p:cNvSpPr>
                <a:spLocks noChangeShapeType="1"/>
              </p:cNvSpPr>
              <p:nvPr/>
            </p:nvSpPr>
            <p:spPr bwMode="auto">
              <a:xfrm>
                <a:off x="3289"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 name="Line 156"/>
              <p:cNvSpPr>
                <a:spLocks noChangeShapeType="1"/>
              </p:cNvSpPr>
              <p:nvPr/>
            </p:nvSpPr>
            <p:spPr bwMode="auto">
              <a:xfrm>
                <a:off x="330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 name="Line 157"/>
              <p:cNvSpPr>
                <a:spLocks noChangeShapeType="1"/>
              </p:cNvSpPr>
              <p:nvPr/>
            </p:nvSpPr>
            <p:spPr bwMode="auto">
              <a:xfrm>
                <a:off x="2617"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 name="Line 158"/>
              <p:cNvSpPr>
                <a:spLocks noChangeShapeType="1"/>
              </p:cNvSpPr>
              <p:nvPr/>
            </p:nvSpPr>
            <p:spPr bwMode="auto">
              <a:xfrm>
                <a:off x="2767"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 name="Line 159"/>
              <p:cNvSpPr>
                <a:spLocks noChangeShapeType="1"/>
              </p:cNvSpPr>
              <p:nvPr/>
            </p:nvSpPr>
            <p:spPr bwMode="auto">
              <a:xfrm>
                <a:off x="3109"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 name="Line 160"/>
              <p:cNvSpPr>
                <a:spLocks noChangeShapeType="1"/>
              </p:cNvSpPr>
              <p:nvPr/>
            </p:nvSpPr>
            <p:spPr bwMode="auto">
              <a:xfrm>
                <a:off x="3283"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 name="Line 161"/>
              <p:cNvSpPr>
                <a:spLocks noChangeShapeType="1"/>
              </p:cNvSpPr>
              <p:nvPr/>
            </p:nvSpPr>
            <p:spPr bwMode="auto">
              <a:xfrm>
                <a:off x="3385"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 name="Line 162"/>
              <p:cNvSpPr>
                <a:spLocks noChangeShapeType="1"/>
              </p:cNvSpPr>
              <p:nvPr/>
            </p:nvSpPr>
            <p:spPr bwMode="auto">
              <a:xfrm>
                <a:off x="344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 name="Line 163"/>
              <p:cNvSpPr>
                <a:spLocks noChangeShapeType="1"/>
              </p:cNvSpPr>
              <p:nvPr/>
            </p:nvSpPr>
            <p:spPr bwMode="auto">
              <a:xfrm>
                <a:off x="3493"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 name="Line 164"/>
              <p:cNvSpPr>
                <a:spLocks noChangeShapeType="1"/>
              </p:cNvSpPr>
              <p:nvPr/>
            </p:nvSpPr>
            <p:spPr bwMode="auto">
              <a:xfrm>
                <a:off x="2599"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 name="Line 165"/>
              <p:cNvSpPr>
                <a:spLocks noChangeShapeType="1"/>
              </p:cNvSpPr>
              <p:nvPr/>
            </p:nvSpPr>
            <p:spPr bwMode="auto">
              <a:xfrm>
                <a:off x="3517"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 name="Line 166"/>
              <p:cNvSpPr>
                <a:spLocks noChangeShapeType="1"/>
              </p:cNvSpPr>
              <p:nvPr/>
            </p:nvSpPr>
            <p:spPr bwMode="auto">
              <a:xfrm>
                <a:off x="3559"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 name="Line 167"/>
              <p:cNvSpPr>
                <a:spLocks noChangeShapeType="1"/>
              </p:cNvSpPr>
              <p:nvPr/>
            </p:nvSpPr>
            <p:spPr bwMode="auto">
              <a:xfrm>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 name="Line 168"/>
              <p:cNvSpPr>
                <a:spLocks noChangeShapeType="1"/>
              </p:cNvSpPr>
              <p:nvPr/>
            </p:nvSpPr>
            <p:spPr bwMode="auto">
              <a:xfrm>
                <a:off x="2785" y="23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 name="Line 169"/>
              <p:cNvSpPr>
                <a:spLocks noChangeShapeType="1"/>
              </p:cNvSpPr>
              <p:nvPr/>
            </p:nvSpPr>
            <p:spPr bwMode="auto">
              <a:xfrm>
                <a:off x="3391"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 name="Line 170"/>
              <p:cNvSpPr>
                <a:spLocks noChangeShapeType="1"/>
              </p:cNvSpPr>
              <p:nvPr/>
            </p:nvSpPr>
            <p:spPr bwMode="auto">
              <a:xfrm>
                <a:off x="345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 name="Line 171"/>
              <p:cNvSpPr>
                <a:spLocks noChangeShapeType="1"/>
              </p:cNvSpPr>
              <p:nvPr/>
            </p:nvSpPr>
            <p:spPr bwMode="auto">
              <a:xfrm>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 name="Line 172"/>
              <p:cNvSpPr>
                <a:spLocks noChangeShapeType="1"/>
              </p:cNvSpPr>
              <p:nvPr/>
            </p:nvSpPr>
            <p:spPr bwMode="auto">
              <a:xfrm>
                <a:off x="350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 name="Line 173"/>
              <p:cNvSpPr>
                <a:spLocks noChangeShapeType="1"/>
              </p:cNvSpPr>
              <p:nvPr/>
            </p:nvSpPr>
            <p:spPr bwMode="auto">
              <a:xfrm>
                <a:off x="2635" y="22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 name="Line 174"/>
              <p:cNvSpPr>
                <a:spLocks noChangeShapeType="1"/>
              </p:cNvSpPr>
              <p:nvPr/>
            </p:nvSpPr>
            <p:spPr bwMode="auto">
              <a:xfrm>
                <a:off x="2647" y="224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 name="Line 175"/>
              <p:cNvSpPr>
                <a:spLocks noChangeShapeType="1"/>
              </p:cNvSpPr>
              <p:nvPr/>
            </p:nvSpPr>
            <p:spPr bwMode="auto">
              <a:xfrm>
                <a:off x="3121"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 name="Line 176"/>
              <p:cNvSpPr>
                <a:spLocks noChangeShapeType="1"/>
              </p:cNvSpPr>
              <p:nvPr/>
            </p:nvSpPr>
            <p:spPr bwMode="auto">
              <a:xfrm>
                <a:off x="2611"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 name="Line 177"/>
              <p:cNvSpPr>
                <a:spLocks noChangeShapeType="1"/>
              </p:cNvSpPr>
              <p:nvPr/>
            </p:nvSpPr>
            <p:spPr bwMode="auto">
              <a:xfrm>
                <a:off x="2773"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 name="Line 178"/>
              <p:cNvSpPr>
                <a:spLocks noChangeShapeType="1"/>
              </p:cNvSpPr>
              <p:nvPr/>
            </p:nvSpPr>
            <p:spPr bwMode="auto">
              <a:xfrm>
                <a:off x="2671"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 name="Line 179"/>
              <p:cNvSpPr>
                <a:spLocks noChangeShapeType="1"/>
              </p:cNvSpPr>
              <p:nvPr/>
            </p:nvSpPr>
            <p:spPr bwMode="auto">
              <a:xfrm>
                <a:off x="2683"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 name="Line 180"/>
              <p:cNvSpPr>
                <a:spLocks noChangeShapeType="1"/>
              </p:cNvSpPr>
              <p:nvPr/>
            </p:nvSpPr>
            <p:spPr bwMode="auto">
              <a:xfrm>
                <a:off x="3373" y="25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 name="Line 181"/>
              <p:cNvSpPr>
                <a:spLocks noChangeShapeType="1"/>
              </p:cNvSpPr>
              <p:nvPr/>
            </p:nvSpPr>
            <p:spPr bwMode="auto">
              <a:xfrm>
                <a:off x="2581" y="21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 name="Line 182"/>
              <p:cNvSpPr>
                <a:spLocks noChangeShapeType="1"/>
              </p:cNvSpPr>
              <p:nvPr/>
            </p:nvSpPr>
            <p:spPr bwMode="auto">
              <a:xfrm>
                <a:off x="2503" y="21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 name="Line 183"/>
              <p:cNvSpPr>
                <a:spLocks noChangeShapeType="1"/>
              </p:cNvSpPr>
              <p:nvPr/>
            </p:nvSpPr>
            <p:spPr bwMode="auto">
              <a:xfrm>
                <a:off x="2707"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 name="Line 184"/>
              <p:cNvSpPr>
                <a:spLocks noChangeShapeType="1"/>
              </p:cNvSpPr>
              <p:nvPr/>
            </p:nvSpPr>
            <p:spPr bwMode="auto">
              <a:xfrm>
                <a:off x="2827"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 name="Line 185"/>
              <p:cNvSpPr>
                <a:spLocks noChangeShapeType="1"/>
              </p:cNvSpPr>
              <p:nvPr/>
            </p:nvSpPr>
            <p:spPr bwMode="auto">
              <a:xfrm>
                <a:off x="2677"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 name="Line 186"/>
              <p:cNvSpPr>
                <a:spLocks noChangeShapeType="1"/>
              </p:cNvSpPr>
              <p:nvPr/>
            </p:nvSpPr>
            <p:spPr bwMode="auto">
              <a:xfrm>
                <a:off x="2689"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 name="Line 187"/>
              <p:cNvSpPr>
                <a:spLocks noChangeShapeType="1"/>
              </p:cNvSpPr>
              <p:nvPr/>
            </p:nvSpPr>
            <p:spPr bwMode="auto">
              <a:xfrm>
                <a:off x="2851" y="235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 name="Line 188"/>
              <p:cNvSpPr>
                <a:spLocks noChangeShapeType="1"/>
              </p:cNvSpPr>
              <p:nvPr/>
            </p:nvSpPr>
            <p:spPr bwMode="auto">
              <a:xfrm>
                <a:off x="2803"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 name="Line 189"/>
              <p:cNvSpPr>
                <a:spLocks noChangeShapeType="1"/>
              </p:cNvSpPr>
              <p:nvPr/>
            </p:nvSpPr>
            <p:spPr bwMode="auto">
              <a:xfrm>
                <a:off x="2731" y="229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 name="Line 190"/>
              <p:cNvSpPr>
                <a:spLocks noChangeShapeType="1"/>
              </p:cNvSpPr>
              <p:nvPr/>
            </p:nvSpPr>
            <p:spPr bwMode="auto">
              <a:xfrm>
                <a:off x="2809"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 name="Line 191"/>
              <p:cNvSpPr>
                <a:spLocks noChangeShapeType="1"/>
              </p:cNvSpPr>
              <p:nvPr/>
            </p:nvSpPr>
            <p:spPr bwMode="auto">
              <a:xfrm>
                <a:off x="2839" y="23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 name="Line 192"/>
              <p:cNvSpPr>
                <a:spLocks noChangeShapeType="1"/>
              </p:cNvSpPr>
              <p:nvPr/>
            </p:nvSpPr>
            <p:spPr bwMode="auto">
              <a:xfrm>
                <a:off x="2719" y="22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9" name="Line 193"/>
              <p:cNvSpPr>
                <a:spLocks noChangeShapeType="1"/>
              </p:cNvSpPr>
              <p:nvPr/>
            </p:nvSpPr>
            <p:spPr bwMode="auto">
              <a:xfrm>
                <a:off x="2815"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0" name="Line 194"/>
              <p:cNvSpPr>
                <a:spLocks noChangeShapeType="1"/>
              </p:cNvSpPr>
              <p:nvPr/>
            </p:nvSpPr>
            <p:spPr bwMode="auto">
              <a:xfrm>
                <a:off x="2695"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1" name="Line 195"/>
              <p:cNvSpPr>
                <a:spLocks noChangeShapeType="1"/>
              </p:cNvSpPr>
              <p:nvPr/>
            </p:nvSpPr>
            <p:spPr bwMode="auto">
              <a:xfrm>
                <a:off x="2857"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2" name="Line 196"/>
              <p:cNvSpPr>
                <a:spLocks noChangeShapeType="1"/>
              </p:cNvSpPr>
              <p:nvPr/>
            </p:nvSpPr>
            <p:spPr bwMode="auto">
              <a:xfrm>
                <a:off x="2749" y="23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 name="Line 197"/>
              <p:cNvSpPr>
                <a:spLocks noChangeShapeType="1"/>
              </p:cNvSpPr>
              <p:nvPr/>
            </p:nvSpPr>
            <p:spPr bwMode="auto">
              <a:xfrm>
                <a:off x="2713" y="2306"/>
                <a:ext cx="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 name="Line 198"/>
              <p:cNvSpPr>
                <a:spLocks noChangeShapeType="1"/>
              </p:cNvSpPr>
              <p:nvPr/>
            </p:nvSpPr>
            <p:spPr bwMode="auto">
              <a:xfrm>
                <a:off x="2875"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 name="Line 199"/>
              <p:cNvSpPr>
                <a:spLocks noChangeShapeType="1"/>
              </p:cNvSpPr>
              <p:nvPr/>
            </p:nvSpPr>
            <p:spPr bwMode="auto">
              <a:xfrm>
                <a:off x="2869"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 name="Line 200"/>
              <p:cNvSpPr>
                <a:spLocks noChangeShapeType="1"/>
              </p:cNvSpPr>
              <p:nvPr/>
            </p:nvSpPr>
            <p:spPr bwMode="auto">
              <a:xfrm>
                <a:off x="2863"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 name="Freeform 201"/>
              <p:cNvSpPr>
                <a:spLocks/>
              </p:cNvSpPr>
              <p:nvPr/>
            </p:nvSpPr>
            <p:spPr bwMode="auto">
              <a:xfrm>
                <a:off x="2191" y="1724"/>
                <a:ext cx="1374" cy="846"/>
              </a:xfrm>
              <a:custGeom>
                <a:avLst/>
                <a:gdLst>
                  <a:gd name="T0" fmla="*/ 204 w 229"/>
                  <a:gd name="T1" fmla="*/ 141 h 141"/>
                  <a:gd name="T2" fmla="*/ 195 w 229"/>
                  <a:gd name="T3" fmla="*/ 137 h 141"/>
                  <a:gd name="T4" fmla="*/ 186 w 229"/>
                  <a:gd name="T5" fmla="*/ 135 h 141"/>
                  <a:gd name="T6" fmla="*/ 179 w 229"/>
                  <a:gd name="T7" fmla="*/ 132 h 141"/>
                  <a:gd name="T8" fmla="*/ 160 w 229"/>
                  <a:gd name="T9" fmla="*/ 131 h 141"/>
                  <a:gd name="T10" fmla="*/ 153 w 229"/>
                  <a:gd name="T11" fmla="*/ 129 h 141"/>
                  <a:gd name="T12" fmla="*/ 149 w 229"/>
                  <a:gd name="T13" fmla="*/ 127 h 141"/>
                  <a:gd name="T14" fmla="*/ 147 w 229"/>
                  <a:gd name="T15" fmla="*/ 126 h 141"/>
                  <a:gd name="T16" fmla="*/ 144 w 229"/>
                  <a:gd name="T17" fmla="*/ 125 h 141"/>
                  <a:gd name="T18" fmla="*/ 140 w 229"/>
                  <a:gd name="T19" fmla="*/ 123 h 141"/>
                  <a:gd name="T20" fmla="*/ 136 w 229"/>
                  <a:gd name="T21" fmla="*/ 121 h 141"/>
                  <a:gd name="T22" fmla="*/ 134 w 229"/>
                  <a:gd name="T23" fmla="*/ 118 h 141"/>
                  <a:gd name="T24" fmla="*/ 122 w 229"/>
                  <a:gd name="T25" fmla="*/ 116 h 141"/>
                  <a:gd name="T26" fmla="*/ 118 w 229"/>
                  <a:gd name="T27" fmla="*/ 114 h 141"/>
                  <a:gd name="T28" fmla="*/ 115 w 229"/>
                  <a:gd name="T29" fmla="*/ 112 h 141"/>
                  <a:gd name="T30" fmla="*/ 113 w 229"/>
                  <a:gd name="T31" fmla="*/ 110 h 141"/>
                  <a:gd name="T32" fmla="*/ 109 w 229"/>
                  <a:gd name="T33" fmla="*/ 108 h 141"/>
                  <a:gd name="T34" fmla="*/ 106 w 229"/>
                  <a:gd name="T35" fmla="*/ 107 h 141"/>
                  <a:gd name="T36" fmla="*/ 101 w 229"/>
                  <a:gd name="T37" fmla="*/ 106 h 141"/>
                  <a:gd name="T38" fmla="*/ 98 w 229"/>
                  <a:gd name="T39" fmla="*/ 104 h 141"/>
                  <a:gd name="T40" fmla="*/ 94 w 229"/>
                  <a:gd name="T41" fmla="*/ 102 h 141"/>
                  <a:gd name="T42" fmla="*/ 92 w 229"/>
                  <a:gd name="T43" fmla="*/ 101 h 141"/>
                  <a:gd name="T44" fmla="*/ 90 w 229"/>
                  <a:gd name="T45" fmla="*/ 100 h 141"/>
                  <a:gd name="T46" fmla="*/ 87 w 229"/>
                  <a:gd name="T47" fmla="*/ 97 h 141"/>
                  <a:gd name="T48" fmla="*/ 82 w 229"/>
                  <a:gd name="T49" fmla="*/ 94 h 141"/>
                  <a:gd name="T50" fmla="*/ 79 w 229"/>
                  <a:gd name="T51" fmla="*/ 90 h 141"/>
                  <a:gd name="T52" fmla="*/ 75 w 229"/>
                  <a:gd name="T53" fmla="*/ 88 h 141"/>
                  <a:gd name="T54" fmla="*/ 73 w 229"/>
                  <a:gd name="T55" fmla="*/ 86 h 141"/>
                  <a:gd name="T56" fmla="*/ 67 w 229"/>
                  <a:gd name="T57" fmla="*/ 85 h 141"/>
                  <a:gd name="T58" fmla="*/ 65 w 229"/>
                  <a:gd name="T59" fmla="*/ 83 h 141"/>
                  <a:gd name="T60" fmla="*/ 60 w 229"/>
                  <a:gd name="T61" fmla="*/ 80 h 141"/>
                  <a:gd name="T62" fmla="*/ 57 w 229"/>
                  <a:gd name="T63" fmla="*/ 78 h 141"/>
                  <a:gd name="T64" fmla="*/ 55 w 229"/>
                  <a:gd name="T65" fmla="*/ 76 h 141"/>
                  <a:gd name="T66" fmla="*/ 52 w 229"/>
                  <a:gd name="T67" fmla="*/ 73 h 141"/>
                  <a:gd name="T68" fmla="*/ 51 w 229"/>
                  <a:gd name="T69" fmla="*/ 70 h 141"/>
                  <a:gd name="T70" fmla="*/ 49 w 229"/>
                  <a:gd name="T71" fmla="*/ 69 h 141"/>
                  <a:gd name="T72" fmla="*/ 48 w 229"/>
                  <a:gd name="T73" fmla="*/ 67 h 141"/>
                  <a:gd name="T74" fmla="*/ 44 w 229"/>
                  <a:gd name="T75" fmla="*/ 65 h 141"/>
                  <a:gd name="T76" fmla="*/ 42 w 229"/>
                  <a:gd name="T77" fmla="*/ 63 h 141"/>
                  <a:gd name="T78" fmla="*/ 40 w 229"/>
                  <a:gd name="T79" fmla="*/ 61 h 141"/>
                  <a:gd name="T80" fmla="*/ 38 w 229"/>
                  <a:gd name="T81" fmla="*/ 57 h 141"/>
                  <a:gd name="T82" fmla="*/ 36 w 229"/>
                  <a:gd name="T83" fmla="*/ 55 h 141"/>
                  <a:gd name="T84" fmla="*/ 34 w 229"/>
                  <a:gd name="T85" fmla="*/ 52 h 141"/>
                  <a:gd name="T86" fmla="*/ 31 w 229"/>
                  <a:gd name="T87" fmla="*/ 51 h 141"/>
                  <a:gd name="T88" fmla="*/ 29 w 229"/>
                  <a:gd name="T89" fmla="*/ 48 h 141"/>
                  <a:gd name="T90" fmla="*/ 27 w 229"/>
                  <a:gd name="T91" fmla="*/ 44 h 141"/>
                  <a:gd name="T92" fmla="*/ 24 w 229"/>
                  <a:gd name="T93" fmla="*/ 42 h 141"/>
                  <a:gd name="T94" fmla="*/ 22 w 229"/>
                  <a:gd name="T95" fmla="*/ 40 h 141"/>
                  <a:gd name="T96" fmla="*/ 20 w 229"/>
                  <a:gd name="T97" fmla="*/ 37 h 141"/>
                  <a:gd name="T98" fmla="*/ 17 w 229"/>
                  <a:gd name="T99" fmla="*/ 33 h 141"/>
                  <a:gd name="T100" fmla="*/ 15 w 229"/>
                  <a:gd name="T101" fmla="*/ 29 h 141"/>
                  <a:gd name="T102" fmla="*/ 14 w 229"/>
                  <a:gd name="T103" fmla="*/ 27 h 141"/>
                  <a:gd name="T104" fmla="*/ 12 w 229"/>
                  <a:gd name="T105" fmla="*/ 24 h 141"/>
                  <a:gd name="T106" fmla="*/ 11 w 229"/>
                  <a:gd name="T107" fmla="*/ 20 h 141"/>
                  <a:gd name="T108" fmla="*/ 9 w 229"/>
                  <a:gd name="T109" fmla="*/ 17 h 141"/>
                  <a:gd name="T110" fmla="*/ 6 w 229"/>
                  <a:gd name="T111" fmla="*/ 14 h 141"/>
                  <a:gd name="T112" fmla="*/ 5 w 229"/>
                  <a:gd name="T113" fmla="*/ 11 h 141"/>
                  <a:gd name="T114" fmla="*/ 3 w 229"/>
                  <a:gd name="T115" fmla="*/ 9 h 141"/>
                  <a:gd name="T116" fmla="*/ 2 w 229"/>
                  <a:gd name="T117" fmla="*/ 6 h 141"/>
                  <a:gd name="T118" fmla="*/ 1 w 229"/>
                  <a:gd name="T119" fmla="*/ 4 h 141"/>
                  <a:gd name="T120" fmla="*/ 0 w 229"/>
                  <a:gd name="T121"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141">
                    <a:moveTo>
                      <a:pt x="229" y="141"/>
                    </a:moveTo>
                    <a:lnTo>
                      <a:pt x="204" y="141"/>
                    </a:lnTo>
                    <a:lnTo>
                      <a:pt x="204" y="137"/>
                    </a:lnTo>
                    <a:lnTo>
                      <a:pt x="195" y="137"/>
                    </a:lnTo>
                    <a:lnTo>
                      <a:pt x="195" y="135"/>
                    </a:lnTo>
                    <a:lnTo>
                      <a:pt x="186" y="135"/>
                    </a:lnTo>
                    <a:lnTo>
                      <a:pt x="186" y="132"/>
                    </a:lnTo>
                    <a:lnTo>
                      <a:pt x="179" y="132"/>
                    </a:lnTo>
                    <a:lnTo>
                      <a:pt x="179" y="131"/>
                    </a:lnTo>
                    <a:lnTo>
                      <a:pt x="160" y="131"/>
                    </a:lnTo>
                    <a:lnTo>
                      <a:pt x="160" y="129"/>
                    </a:lnTo>
                    <a:lnTo>
                      <a:pt x="153" y="129"/>
                    </a:lnTo>
                    <a:lnTo>
                      <a:pt x="153" y="127"/>
                    </a:lnTo>
                    <a:lnTo>
                      <a:pt x="149" y="127"/>
                    </a:lnTo>
                    <a:lnTo>
                      <a:pt x="149" y="126"/>
                    </a:lnTo>
                    <a:lnTo>
                      <a:pt x="147" y="126"/>
                    </a:lnTo>
                    <a:lnTo>
                      <a:pt x="147" y="125"/>
                    </a:lnTo>
                    <a:lnTo>
                      <a:pt x="144" y="125"/>
                    </a:lnTo>
                    <a:lnTo>
                      <a:pt x="144" y="123"/>
                    </a:lnTo>
                    <a:lnTo>
                      <a:pt x="140" y="123"/>
                    </a:lnTo>
                    <a:lnTo>
                      <a:pt x="140" y="121"/>
                    </a:lnTo>
                    <a:lnTo>
                      <a:pt x="136" y="121"/>
                    </a:lnTo>
                    <a:lnTo>
                      <a:pt x="136" y="118"/>
                    </a:lnTo>
                    <a:lnTo>
                      <a:pt x="134" y="118"/>
                    </a:lnTo>
                    <a:lnTo>
                      <a:pt x="134" y="116"/>
                    </a:lnTo>
                    <a:lnTo>
                      <a:pt x="122" y="116"/>
                    </a:lnTo>
                    <a:lnTo>
                      <a:pt x="122" y="114"/>
                    </a:lnTo>
                    <a:lnTo>
                      <a:pt x="118" y="114"/>
                    </a:lnTo>
                    <a:lnTo>
                      <a:pt x="118" y="112"/>
                    </a:lnTo>
                    <a:lnTo>
                      <a:pt x="115" y="112"/>
                    </a:lnTo>
                    <a:lnTo>
                      <a:pt x="115" y="110"/>
                    </a:lnTo>
                    <a:lnTo>
                      <a:pt x="113" y="110"/>
                    </a:lnTo>
                    <a:lnTo>
                      <a:pt x="113" y="108"/>
                    </a:lnTo>
                    <a:lnTo>
                      <a:pt x="109" y="108"/>
                    </a:lnTo>
                    <a:lnTo>
                      <a:pt x="109" y="107"/>
                    </a:lnTo>
                    <a:lnTo>
                      <a:pt x="106" y="107"/>
                    </a:lnTo>
                    <a:lnTo>
                      <a:pt x="106" y="106"/>
                    </a:lnTo>
                    <a:lnTo>
                      <a:pt x="101" y="106"/>
                    </a:lnTo>
                    <a:lnTo>
                      <a:pt x="101" y="104"/>
                    </a:lnTo>
                    <a:lnTo>
                      <a:pt x="98" y="104"/>
                    </a:lnTo>
                    <a:lnTo>
                      <a:pt x="98" y="102"/>
                    </a:lnTo>
                    <a:lnTo>
                      <a:pt x="94" y="102"/>
                    </a:lnTo>
                    <a:lnTo>
                      <a:pt x="94" y="101"/>
                    </a:lnTo>
                    <a:lnTo>
                      <a:pt x="92" y="101"/>
                    </a:lnTo>
                    <a:lnTo>
                      <a:pt x="92" y="100"/>
                    </a:lnTo>
                    <a:lnTo>
                      <a:pt x="90" y="100"/>
                    </a:lnTo>
                    <a:lnTo>
                      <a:pt x="90" y="97"/>
                    </a:lnTo>
                    <a:lnTo>
                      <a:pt x="87" y="97"/>
                    </a:lnTo>
                    <a:lnTo>
                      <a:pt x="87" y="94"/>
                    </a:lnTo>
                    <a:lnTo>
                      <a:pt x="82" y="94"/>
                    </a:lnTo>
                    <a:lnTo>
                      <a:pt x="82" y="90"/>
                    </a:lnTo>
                    <a:lnTo>
                      <a:pt x="79" y="90"/>
                    </a:lnTo>
                    <a:lnTo>
                      <a:pt x="79" y="88"/>
                    </a:lnTo>
                    <a:lnTo>
                      <a:pt x="75" y="88"/>
                    </a:lnTo>
                    <a:lnTo>
                      <a:pt x="75" y="86"/>
                    </a:lnTo>
                    <a:lnTo>
                      <a:pt x="73" y="86"/>
                    </a:lnTo>
                    <a:lnTo>
                      <a:pt x="73" y="85"/>
                    </a:lnTo>
                    <a:lnTo>
                      <a:pt x="67" y="85"/>
                    </a:lnTo>
                    <a:lnTo>
                      <a:pt x="67" y="83"/>
                    </a:lnTo>
                    <a:lnTo>
                      <a:pt x="65" y="83"/>
                    </a:lnTo>
                    <a:lnTo>
                      <a:pt x="65" y="80"/>
                    </a:lnTo>
                    <a:lnTo>
                      <a:pt x="60" y="80"/>
                    </a:lnTo>
                    <a:lnTo>
                      <a:pt x="60" y="78"/>
                    </a:lnTo>
                    <a:lnTo>
                      <a:pt x="57" y="78"/>
                    </a:lnTo>
                    <a:lnTo>
                      <a:pt x="57" y="76"/>
                    </a:lnTo>
                    <a:lnTo>
                      <a:pt x="55" y="76"/>
                    </a:lnTo>
                    <a:lnTo>
                      <a:pt x="55" y="73"/>
                    </a:lnTo>
                    <a:lnTo>
                      <a:pt x="52" y="73"/>
                    </a:lnTo>
                    <a:lnTo>
                      <a:pt x="52" y="70"/>
                    </a:lnTo>
                    <a:lnTo>
                      <a:pt x="51" y="70"/>
                    </a:lnTo>
                    <a:lnTo>
                      <a:pt x="51" y="69"/>
                    </a:lnTo>
                    <a:lnTo>
                      <a:pt x="49" y="69"/>
                    </a:lnTo>
                    <a:lnTo>
                      <a:pt x="49" y="67"/>
                    </a:lnTo>
                    <a:lnTo>
                      <a:pt x="48" y="67"/>
                    </a:lnTo>
                    <a:lnTo>
                      <a:pt x="48" y="65"/>
                    </a:lnTo>
                    <a:lnTo>
                      <a:pt x="44" y="65"/>
                    </a:lnTo>
                    <a:lnTo>
                      <a:pt x="44" y="63"/>
                    </a:lnTo>
                    <a:lnTo>
                      <a:pt x="42" y="63"/>
                    </a:lnTo>
                    <a:lnTo>
                      <a:pt x="42" y="61"/>
                    </a:lnTo>
                    <a:lnTo>
                      <a:pt x="40" y="61"/>
                    </a:lnTo>
                    <a:lnTo>
                      <a:pt x="40" y="57"/>
                    </a:lnTo>
                    <a:lnTo>
                      <a:pt x="38" y="57"/>
                    </a:lnTo>
                    <a:lnTo>
                      <a:pt x="38" y="55"/>
                    </a:lnTo>
                    <a:lnTo>
                      <a:pt x="36" y="55"/>
                    </a:lnTo>
                    <a:lnTo>
                      <a:pt x="36" y="52"/>
                    </a:lnTo>
                    <a:lnTo>
                      <a:pt x="34" y="52"/>
                    </a:lnTo>
                    <a:lnTo>
                      <a:pt x="34" y="51"/>
                    </a:lnTo>
                    <a:lnTo>
                      <a:pt x="31" y="51"/>
                    </a:lnTo>
                    <a:lnTo>
                      <a:pt x="31" y="48"/>
                    </a:lnTo>
                    <a:lnTo>
                      <a:pt x="29" y="48"/>
                    </a:lnTo>
                    <a:lnTo>
                      <a:pt x="29" y="44"/>
                    </a:lnTo>
                    <a:lnTo>
                      <a:pt x="27" y="44"/>
                    </a:lnTo>
                    <a:lnTo>
                      <a:pt x="27" y="42"/>
                    </a:lnTo>
                    <a:lnTo>
                      <a:pt x="24" y="42"/>
                    </a:lnTo>
                    <a:lnTo>
                      <a:pt x="24" y="40"/>
                    </a:lnTo>
                    <a:lnTo>
                      <a:pt x="22" y="40"/>
                    </a:lnTo>
                    <a:lnTo>
                      <a:pt x="22" y="37"/>
                    </a:lnTo>
                    <a:lnTo>
                      <a:pt x="20" y="37"/>
                    </a:lnTo>
                    <a:lnTo>
                      <a:pt x="20" y="33"/>
                    </a:lnTo>
                    <a:lnTo>
                      <a:pt x="17" y="33"/>
                    </a:lnTo>
                    <a:lnTo>
                      <a:pt x="17" y="29"/>
                    </a:lnTo>
                    <a:lnTo>
                      <a:pt x="15" y="29"/>
                    </a:lnTo>
                    <a:lnTo>
                      <a:pt x="15" y="27"/>
                    </a:lnTo>
                    <a:lnTo>
                      <a:pt x="14" y="27"/>
                    </a:lnTo>
                    <a:lnTo>
                      <a:pt x="14" y="24"/>
                    </a:lnTo>
                    <a:lnTo>
                      <a:pt x="12" y="24"/>
                    </a:lnTo>
                    <a:lnTo>
                      <a:pt x="12" y="20"/>
                    </a:lnTo>
                    <a:lnTo>
                      <a:pt x="11" y="20"/>
                    </a:lnTo>
                    <a:lnTo>
                      <a:pt x="11" y="17"/>
                    </a:lnTo>
                    <a:lnTo>
                      <a:pt x="9" y="17"/>
                    </a:lnTo>
                    <a:lnTo>
                      <a:pt x="9" y="14"/>
                    </a:lnTo>
                    <a:lnTo>
                      <a:pt x="6" y="14"/>
                    </a:lnTo>
                    <a:lnTo>
                      <a:pt x="6" y="11"/>
                    </a:lnTo>
                    <a:lnTo>
                      <a:pt x="5" y="11"/>
                    </a:lnTo>
                    <a:lnTo>
                      <a:pt x="5" y="9"/>
                    </a:lnTo>
                    <a:lnTo>
                      <a:pt x="3" y="9"/>
                    </a:lnTo>
                    <a:lnTo>
                      <a:pt x="3" y="6"/>
                    </a:lnTo>
                    <a:lnTo>
                      <a:pt x="2" y="6"/>
                    </a:lnTo>
                    <a:lnTo>
                      <a:pt x="2" y="4"/>
                    </a:lnTo>
                    <a:lnTo>
                      <a:pt x="1" y="4"/>
                    </a:lnTo>
                    <a:lnTo>
                      <a:pt x="1" y="2"/>
                    </a:lnTo>
                    <a:lnTo>
                      <a:pt x="0" y="2"/>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 name="Line 202"/>
              <p:cNvSpPr>
                <a:spLocks noChangeShapeType="1"/>
              </p:cNvSpPr>
              <p:nvPr/>
            </p:nvSpPr>
            <p:spPr bwMode="auto">
              <a:xfrm>
                <a:off x="2701" y="227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 name="Line 203"/>
              <p:cNvSpPr>
                <a:spLocks noChangeShapeType="1"/>
              </p:cNvSpPr>
              <p:nvPr/>
            </p:nvSpPr>
            <p:spPr bwMode="auto">
              <a:xfrm>
                <a:off x="3055"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 name="Line 204"/>
              <p:cNvSpPr>
                <a:spLocks noChangeShapeType="1"/>
              </p:cNvSpPr>
              <p:nvPr/>
            </p:nvSpPr>
            <p:spPr bwMode="auto">
              <a:xfrm>
                <a:off x="3049"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 name="Line 205"/>
              <p:cNvSpPr>
                <a:spLocks noChangeShapeType="1"/>
              </p:cNvSpPr>
              <p:nvPr/>
            </p:nvSpPr>
            <p:spPr bwMode="auto">
              <a:xfrm>
                <a:off x="3013" y="243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 name="Line 206"/>
              <p:cNvSpPr>
                <a:spLocks noChangeShapeType="1"/>
              </p:cNvSpPr>
              <p:nvPr/>
            </p:nvSpPr>
            <p:spPr bwMode="auto">
              <a:xfrm>
                <a:off x="2971"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 name="Line 207"/>
              <p:cNvSpPr>
                <a:spLocks noChangeShapeType="1"/>
              </p:cNvSpPr>
              <p:nvPr/>
            </p:nvSpPr>
            <p:spPr bwMode="auto">
              <a:xfrm>
                <a:off x="2989"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 name="Line 208"/>
              <p:cNvSpPr>
                <a:spLocks noChangeShapeType="1"/>
              </p:cNvSpPr>
              <p:nvPr/>
            </p:nvSpPr>
            <p:spPr bwMode="auto">
              <a:xfrm>
                <a:off x="3085"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 name="Line 209"/>
              <p:cNvSpPr>
                <a:spLocks noChangeShapeType="1"/>
              </p:cNvSpPr>
              <p:nvPr/>
            </p:nvSpPr>
            <p:spPr bwMode="auto">
              <a:xfrm>
                <a:off x="2947"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 name="Line 210"/>
              <p:cNvSpPr>
                <a:spLocks noChangeShapeType="1"/>
              </p:cNvSpPr>
              <p:nvPr/>
            </p:nvSpPr>
            <p:spPr bwMode="auto">
              <a:xfrm>
                <a:off x="2899"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 name="Line 211"/>
              <p:cNvSpPr>
                <a:spLocks noChangeShapeType="1"/>
              </p:cNvSpPr>
              <p:nvPr/>
            </p:nvSpPr>
            <p:spPr bwMode="auto">
              <a:xfrm>
                <a:off x="2917"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 name="Line 212"/>
              <p:cNvSpPr>
                <a:spLocks noChangeShapeType="1"/>
              </p:cNvSpPr>
              <p:nvPr/>
            </p:nvSpPr>
            <p:spPr bwMode="auto">
              <a:xfrm>
                <a:off x="3163" y="249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 name="Line 213"/>
              <p:cNvSpPr>
                <a:spLocks noChangeShapeType="1"/>
              </p:cNvSpPr>
              <p:nvPr/>
            </p:nvSpPr>
            <p:spPr bwMode="auto">
              <a:xfrm>
                <a:off x="3025" y="243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 name="Line 214"/>
              <p:cNvSpPr>
                <a:spLocks noChangeShapeType="1"/>
              </p:cNvSpPr>
              <p:nvPr/>
            </p:nvSpPr>
            <p:spPr bwMode="auto">
              <a:xfrm>
                <a:off x="3019" y="24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 name="Line 215"/>
              <p:cNvSpPr>
                <a:spLocks noChangeShapeType="1"/>
              </p:cNvSpPr>
              <p:nvPr/>
            </p:nvSpPr>
            <p:spPr bwMode="auto">
              <a:xfrm>
                <a:off x="292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 name="Line 216"/>
              <p:cNvSpPr>
                <a:spLocks noChangeShapeType="1"/>
              </p:cNvSpPr>
              <p:nvPr/>
            </p:nvSpPr>
            <p:spPr bwMode="auto">
              <a:xfrm>
                <a:off x="2935"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 name="Line 217"/>
              <p:cNvSpPr>
                <a:spLocks noChangeShapeType="1"/>
              </p:cNvSpPr>
              <p:nvPr/>
            </p:nvSpPr>
            <p:spPr bwMode="auto">
              <a:xfrm>
                <a:off x="3181"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 name="Line 218"/>
              <p:cNvSpPr>
                <a:spLocks noChangeShapeType="1"/>
              </p:cNvSpPr>
              <p:nvPr/>
            </p:nvSpPr>
            <p:spPr bwMode="auto">
              <a:xfrm>
                <a:off x="319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 name="Line 219"/>
              <p:cNvSpPr>
                <a:spLocks noChangeShapeType="1"/>
              </p:cNvSpPr>
              <p:nvPr/>
            </p:nvSpPr>
            <p:spPr bwMode="auto">
              <a:xfrm>
                <a:off x="320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 name="Line 220"/>
              <p:cNvSpPr>
                <a:spLocks noChangeShapeType="1"/>
              </p:cNvSpPr>
              <p:nvPr/>
            </p:nvSpPr>
            <p:spPr bwMode="auto">
              <a:xfrm>
                <a:off x="322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 name="Line 221"/>
              <p:cNvSpPr>
                <a:spLocks noChangeShapeType="1"/>
              </p:cNvSpPr>
              <p:nvPr/>
            </p:nvSpPr>
            <p:spPr bwMode="auto">
              <a:xfrm>
                <a:off x="3319"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 name="Line 222"/>
              <p:cNvSpPr>
                <a:spLocks noChangeShapeType="1"/>
              </p:cNvSpPr>
              <p:nvPr/>
            </p:nvSpPr>
            <p:spPr bwMode="auto">
              <a:xfrm>
                <a:off x="333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 name="Line 223"/>
              <p:cNvSpPr>
                <a:spLocks noChangeShapeType="1"/>
              </p:cNvSpPr>
              <p:nvPr/>
            </p:nvSpPr>
            <p:spPr bwMode="auto">
              <a:xfrm>
                <a:off x="3343"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 name="Line 224"/>
              <p:cNvSpPr>
                <a:spLocks noChangeShapeType="1"/>
              </p:cNvSpPr>
              <p:nvPr/>
            </p:nvSpPr>
            <p:spPr bwMode="auto">
              <a:xfrm>
                <a:off x="336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 name="Line 225"/>
              <p:cNvSpPr>
                <a:spLocks noChangeShapeType="1"/>
              </p:cNvSpPr>
              <p:nvPr/>
            </p:nvSpPr>
            <p:spPr bwMode="auto">
              <a:xfrm>
                <a:off x="311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 name="Line 226"/>
              <p:cNvSpPr>
                <a:spLocks noChangeShapeType="1"/>
              </p:cNvSpPr>
              <p:nvPr/>
            </p:nvSpPr>
            <p:spPr bwMode="auto">
              <a:xfrm>
                <a:off x="312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 name="Line 227"/>
              <p:cNvSpPr>
                <a:spLocks noChangeShapeType="1"/>
              </p:cNvSpPr>
              <p:nvPr/>
            </p:nvSpPr>
            <p:spPr bwMode="auto">
              <a:xfrm>
                <a:off x="314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 name="Line 228"/>
              <p:cNvSpPr>
                <a:spLocks noChangeShapeType="1"/>
              </p:cNvSpPr>
              <p:nvPr/>
            </p:nvSpPr>
            <p:spPr bwMode="auto">
              <a:xfrm>
                <a:off x="315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 name="Line 229"/>
              <p:cNvSpPr>
                <a:spLocks noChangeShapeType="1"/>
              </p:cNvSpPr>
              <p:nvPr/>
            </p:nvSpPr>
            <p:spPr bwMode="auto">
              <a:xfrm>
                <a:off x="3229"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 name="Line 230"/>
              <p:cNvSpPr>
                <a:spLocks noChangeShapeType="1"/>
              </p:cNvSpPr>
              <p:nvPr/>
            </p:nvSpPr>
            <p:spPr bwMode="auto">
              <a:xfrm>
                <a:off x="3265"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 name="Line 231"/>
              <p:cNvSpPr>
                <a:spLocks noChangeShapeType="1"/>
              </p:cNvSpPr>
              <p:nvPr/>
            </p:nvSpPr>
            <p:spPr bwMode="auto">
              <a:xfrm>
                <a:off x="3277"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 name="Line 232"/>
              <p:cNvSpPr>
                <a:spLocks noChangeShapeType="1"/>
              </p:cNvSpPr>
              <p:nvPr/>
            </p:nvSpPr>
            <p:spPr bwMode="auto">
              <a:xfrm>
                <a:off x="3253"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 name="Line 233"/>
              <p:cNvSpPr>
                <a:spLocks noChangeShapeType="1"/>
              </p:cNvSpPr>
              <p:nvPr/>
            </p:nvSpPr>
            <p:spPr bwMode="auto">
              <a:xfrm>
                <a:off x="3271"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 name="Line 234"/>
              <p:cNvSpPr>
                <a:spLocks noChangeShapeType="1"/>
              </p:cNvSpPr>
              <p:nvPr/>
            </p:nvSpPr>
            <p:spPr bwMode="auto">
              <a:xfrm>
                <a:off x="3097"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 name="Line 235"/>
              <p:cNvSpPr>
                <a:spLocks noChangeShapeType="1"/>
              </p:cNvSpPr>
              <p:nvPr/>
            </p:nvSpPr>
            <p:spPr bwMode="auto">
              <a:xfrm>
                <a:off x="298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 name="Line 236"/>
              <p:cNvSpPr>
                <a:spLocks noChangeShapeType="1"/>
              </p:cNvSpPr>
              <p:nvPr/>
            </p:nvSpPr>
            <p:spPr bwMode="auto">
              <a:xfrm>
                <a:off x="3037"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 name="Line 237"/>
              <p:cNvSpPr>
                <a:spLocks noChangeShapeType="1"/>
              </p:cNvSpPr>
              <p:nvPr/>
            </p:nvSpPr>
            <p:spPr bwMode="auto">
              <a:xfrm>
                <a:off x="317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 name="Line 238"/>
              <p:cNvSpPr>
                <a:spLocks noChangeShapeType="1"/>
              </p:cNvSpPr>
              <p:nvPr/>
            </p:nvSpPr>
            <p:spPr bwMode="auto">
              <a:xfrm>
                <a:off x="3031"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2028180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186: Analyse de survie et réponse objective chez les patients avec carcinome hépatocellulaire dans une étude de phase III évaluant le lenvatinib (REFLECT) – Kudo M,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r>
              <a:rPr lang="fr-FR" b="1" dirty="0" smtClean="0"/>
              <a:t> </a:t>
            </a:r>
          </a:p>
          <a:p>
            <a:pPr marL="0" indent="0">
              <a:buNone/>
            </a:pPr>
            <a:endParaRPr lang="fr-FR" b="1" dirty="0" smtClean="0"/>
          </a:p>
          <a:p>
            <a:pPr marL="0" indent="0">
              <a:spcBef>
                <a:spcPts val="19800"/>
              </a:spcBef>
              <a:buNone/>
            </a:pPr>
            <a:r>
              <a:rPr lang="fr-FR" b="1" dirty="0" smtClean="0"/>
              <a:t>Conclusions</a:t>
            </a:r>
          </a:p>
          <a:p>
            <a:r>
              <a:rPr lang="fr-FR" b="1" dirty="0" smtClean="0"/>
              <a:t>Chez ces patients avec CHC, la RO selon </a:t>
            </a:r>
            <a:r>
              <a:rPr lang="fr-FR" b="1" dirty="0" err="1" smtClean="0"/>
              <a:t>mRECIST</a:t>
            </a:r>
            <a:r>
              <a:rPr lang="fr-FR" b="1" dirty="0" smtClean="0"/>
              <a:t> était un facteur prédictif indépendant de SG quel que soit le traitement reçu </a:t>
            </a:r>
          </a:p>
          <a:p>
            <a:r>
              <a:rPr lang="fr-FR" b="1" dirty="0" smtClean="0"/>
              <a:t>Les patients qui ont une RO ont une probabilité plus élevée de survie prolongée </a:t>
            </a:r>
            <a:endParaRPr lang="fr-FR" dirty="0"/>
          </a:p>
        </p:txBody>
      </p:sp>
      <p:sp>
        <p:nvSpPr>
          <p:cNvPr id="5" name="Text Placeholder 4"/>
          <p:cNvSpPr>
            <a:spLocks noGrp="1"/>
          </p:cNvSpPr>
          <p:nvPr>
            <p:ph type="body" sz="quarter" idx="11"/>
          </p:nvPr>
        </p:nvSpPr>
        <p:spPr/>
        <p:txBody>
          <a:bodyPr/>
          <a:lstStyle/>
          <a:p>
            <a:r>
              <a:rPr lang="fr-FR" smtClean="0"/>
              <a:t>Kudo M, et al, J Clin Oncol 2019;37(Suppl):Abstr 186</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916254527"/>
              </p:ext>
            </p:extLst>
          </p:nvPr>
        </p:nvGraphicFramePr>
        <p:xfrm>
          <a:off x="450273" y="1627691"/>
          <a:ext cx="8243454" cy="2853600"/>
        </p:xfrm>
        <a:graphic>
          <a:graphicData uri="http://schemas.openxmlformats.org/drawingml/2006/table">
            <a:tbl>
              <a:tblPr firstRow="1" bandRow="1">
                <a:tableStyleId>{69012ECD-51FC-41F1-AA8D-1B2483CD663E}</a:tableStyleId>
              </a:tblPr>
              <a:tblGrid>
                <a:gridCol w="4557825">
                  <a:extLst>
                    <a:ext uri="{9D8B030D-6E8A-4147-A177-3AD203B41FA5}">
                      <a16:colId xmlns:a16="http://schemas.microsoft.com/office/drawing/2014/main" val="3738378432"/>
                    </a:ext>
                  </a:extLst>
                </a:gridCol>
                <a:gridCol w="2377440">
                  <a:extLst>
                    <a:ext uri="{9D8B030D-6E8A-4147-A177-3AD203B41FA5}">
                      <a16:colId xmlns:a16="http://schemas.microsoft.com/office/drawing/2014/main" val="3733704063"/>
                    </a:ext>
                  </a:extLst>
                </a:gridCol>
                <a:gridCol w="1308189">
                  <a:extLst>
                    <a:ext uri="{9D8B030D-6E8A-4147-A177-3AD203B41FA5}">
                      <a16:colId xmlns:a16="http://schemas.microsoft.com/office/drawing/2014/main" val="3910278064"/>
                    </a:ext>
                  </a:extLst>
                </a:gridCol>
              </a:tblGrid>
              <a:tr h="193964">
                <a:tc>
                  <a:txBody>
                    <a:bodyPr/>
                    <a:lstStyle/>
                    <a:p>
                      <a:r>
                        <a:rPr lang="fr-FR" sz="1400" noProof="0" dirty="0" smtClean="0">
                          <a:solidFill>
                            <a:schemeClr val="tx2"/>
                          </a:solidFill>
                          <a:latin typeface="+mn-lt"/>
                        </a:rPr>
                        <a:t>Analyse multivariée des facteurs </a:t>
                      </a:r>
                      <a:r>
                        <a:rPr lang="fr-FR" sz="1400" baseline="0" noProof="0" dirty="0" smtClean="0">
                          <a:solidFill>
                            <a:schemeClr val="tx2"/>
                          </a:solidFill>
                          <a:latin typeface="+mn-lt"/>
                        </a:rPr>
                        <a:t>associés à la SG</a:t>
                      </a:r>
                      <a:endParaRPr lang="fr-FR" sz="1400" noProof="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mn-lt"/>
                        </a:rPr>
                        <a:t>HR</a:t>
                      </a:r>
                      <a:r>
                        <a:rPr lang="fr-FR" sz="1400" baseline="0" noProof="0" smtClean="0">
                          <a:solidFill>
                            <a:schemeClr val="tx2"/>
                          </a:solidFill>
                          <a:latin typeface="+mn-lt"/>
                        </a:rPr>
                        <a:t> (IC95%)</a:t>
                      </a:r>
                      <a:endParaRPr lang="fr-FR" sz="14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p</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fr-FR" sz="1400" noProof="0" dirty="0" smtClean="0">
                          <a:latin typeface="+mn-lt"/>
                        </a:rPr>
                        <a:t>Invasion macroscopique de la veine porte</a:t>
                      </a:r>
                      <a:r>
                        <a:rPr lang="fr-FR" sz="1400" baseline="0" noProof="0" dirty="0" smtClean="0">
                          <a:latin typeface="+mn-lt"/>
                        </a:rPr>
                        <a:t> (oui vs. non)</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1,366 (</a:t>
                      </a:r>
                      <a:r>
                        <a:rPr lang="fr-FR" sz="1400" noProof="0" dirty="0" smtClean="0">
                          <a:latin typeface="+mn-lt"/>
                        </a:rPr>
                        <a:t>1,141 - </a:t>
                      </a:r>
                      <a:r>
                        <a:rPr lang="fr-FR" sz="1400" noProof="0" dirty="0" smtClean="0">
                          <a:latin typeface="+mn-lt"/>
                        </a:rPr>
                        <a:t>1,636)</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0,0007</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fr-FR" sz="1400" baseline="0" noProof="0" dirty="0" smtClean="0">
                          <a:latin typeface="+mn-lt"/>
                        </a:rPr>
                        <a:t>AFP à l’inclusion (&lt;200 vs. </a:t>
                      </a:r>
                      <a:r>
                        <a:rPr lang="fr-FR" sz="1400" baseline="0" noProof="0" dirty="0" smtClean="0">
                          <a:latin typeface="Arial" panose="020B0604020202020204" pitchFamily="34" charset="0"/>
                          <a:cs typeface="Arial" panose="020B0604020202020204" pitchFamily="34" charset="0"/>
                        </a:rPr>
                        <a:t>≥</a:t>
                      </a:r>
                      <a:r>
                        <a:rPr lang="fr-FR" sz="1400" baseline="0" noProof="0" dirty="0" smtClean="0">
                          <a:latin typeface="+mn-lt"/>
                        </a:rPr>
                        <a:t>200 mg/</a:t>
                      </a:r>
                      <a:r>
                        <a:rPr lang="fr-FR" sz="1400" baseline="0" noProof="0" dirty="0" err="1" smtClean="0">
                          <a:latin typeface="+mn-lt"/>
                        </a:rPr>
                        <a:t>mL</a:t>
                      </a:r>
                      <a:r>
                        <a:rPr lang="fr-FR" sz="1400" baseline="0" noProof="0" dirty="0" smtClean="0">
                          <a:latin typeface="+mn-lt"/>
                        </a:rPr>
                        <a:t>)</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0,564 (</a:t>
                      </a:r>
                      <a:r>
                        <a:rPr lang="fr-FR" sz="1400" noProof="0" dirty="0" smtClean="0">
                          <a:latin typeface="+mn-lt"/>
                        </a:rPr>
                        <a:t>0,483</a:t>
                      </a:r>
                      <a:r>
                        <a:rPr lang="fr-FR" sz="1400" baseline="0" noProof="0" dirty="0" smtClean="0">
                          <a:latin typeface="+mn-lt"/>
                        </a:rPr>
                        <a:t> -</a:t>
                      </a:r>
                      <a:r>
                        <a:rPr lang="fr-FR" sz="1400" noProof="0" dirty="0" smtClean="0">
                          <a:latin typeface="+mn-lt"/>
                        </a:rPr>
                        <a:t> </a:t>
                      </a:r>
                      <a:r>
                        <a:rPr lang="fr-FR" sz="1400" noProof="0" dirty="0" smtClean="0">
                          <a:latin typeface="+mn-lt"/>
                        </a:rPr>
                        <a:t>0,659)</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&lt;0,0001</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fr-FR" sz="1400" noProof="0" dirty="0" smtClean="0">
                          <a:latin typeface="+mn-lt"/>
                        </a:rPr>
                        <a:t>Nombre</a:t>
                      </a:r>
                      <a:r>
                        <a:rPr lang="fr-FR" sz="1400" baseline="0" noProof="0" dirty="0" smtClean="0">
                          <a:latin typeface="+mn-lt"/>
                        </a:rPr>
                        <a:t> de sites tumoraux à l’inclusion (2 vs. 1)</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1,400 (</a:t>
                      </a:r>
                      <a:r>
                        <a:rPr lang="fr-FR" sz="1400" noProof="0" dirty="0" smtClean="0">
                          <a:latin typeface="+mn-lt"/>
                        </a:rPr>
                        <a:t>1,180</a:t>
                      </a:r>
                      <a:r>
                        <a:rPr lang="fr-FR" sz="1400" baseline="0" noProof="0" dirty="0" smtClean="0">
                          <a:latin typeface="+mn-lt"/>
                        </a:rPr>
                        <a:t> -</a:t>
                      </a:r>
                      <a:r>
                        <a:rPr lang="fr-FR" sz="1400" noProof="0" dirty="0" smtClean="0">
                          <a:latin typeface="+mn-lt"/>
                        </a:rPr>
                        <a:t> </a:t>
                      </a:r>
                      <a:r>
                        <a:rPr lang="fr-FR" sz="1400" noProof="0" dirty="0" smtClean="0">
                          <a:latin typeface="+mn-lt"/>
                        </a:rPr>
                        <a:t>1,662)</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&lt;0,0001</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fr-FR" sz="1400" noProof="0" dirty="0" smtClean="0">
                          <a:latin typeface="+mn-lt"/>
                        </a:rPr>
                        <a:t>Nombre</a:t>
                      </a:r>
                      <a:r>
                        <a:rPr lang="fr-FR" sz="1400" baseline="0" noProof="0" dirty="0" smtClean="0">
                          <a:latin typeface="+mn-lt"/>
                        </a:rPr>
                        <a:t> de sites tumoraux à l’inclusion (</a:t>
                      </a:r>
                      <a:r>
                        <a:rPr lang="fr-FR" sz="1400" baseline="0" noProof="0" dirty="0" smtClean="0">
                          <a:latin typeface="Arial" panose="020B0604020202020204" pitchFamily="34" charset="0"/>
                          <a:cs typeface="Arial" panose="020B0604020202020204" pitchFamily="34" charset="0"/>
                        </a:rPr>
                        <a:t>≥</a:t>
                      </a:r>
                      <a:r>
                        <a:rPr lang="fr-FR" sz="1400" baseline="0" noProof="0" dirty="0" smtClean="0">
                          <a:latin typeface="+mn-lt"/>
                        </a:rPr>
                        <a:t>3 vs. 1)</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2,024 (</a:t>
                      </a:r>
                      <a:r>
                        <a:rPr lang="fr-FR" sz="1400" noProof="0" dirty="0" smtClean="0">
                          <a:latin typeface="+mn-lt"/>
                        </a:rPr>
                        <a:t>1,659</a:t>
                      </a:r>
                      <a:r>
                        <a:rPr lang="fr-FR" sz="1400" baseline="0" noProof="0" dirty="0" smtClean="0">
                          <a:latin typeface="+mn-lt"/>
                        </a:rPr>
                        <a:t> -</a:t>
                      </a:r>
                      <a:r>
                        <a:rPr lang="fr-FR" sz="1400" noProof="0" dirty="0" smtClean="0">
                          <a:latin typeface="+mn-lt"/>
                        </a:rPr>
                        <a:t> </a:t>
                      </a:r>
                      <a:r>
                        <a:rPr lang="fr-FR" sz="1400" noProof="0" dirty="0" smtClean="0">
                          <a:latin typeface="+mn-lt"/>
                        </a:rPr>
                        <a:t>2,469)</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&lt;0,0001</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fr-FR" sz="1400" noProof="0" dirty="0" smtClean="0">
                          <a:latin typeface="+mn-lt"/>
                        </a:rPr>
                        <a:t>Site tumoral concerné – foie (oui</a:t>
                      </a:r>
                      <a:r>
                        <a:rPr lang="fr-FR" sz="1400" baseline="0" noProof="0" dirty="0" smtClean="0">
                          <a:latin typeface="+mn-lt"/>
                        </a:rPr>
                        <a:t> vs. non)</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1,675</a:t>
                      </a:r>
                      <a:r>
                        <a:rPr lang="fr-FR" sz="1400" baseline="0" noProof="0" dirty="0" smtClean="0">
                          <a:latin typeface="+mn-lt"/>
                        </a:rPr>
                        <a:t> (</a:t>
                      </a:r>
                      <a:r>
                        <a:rPr lang="fr-FR" sz="1400" baseline="0" noProof="0" dirty="0" smtClean="0">
                          <a:latin typeface="+mn-lt"/>
                        </a:rPr>
                        <a:t>1,203 - </a:t>
                      </a:r>
                      <a:r>
                        <a:rPr lang="fr-FR" sz="1400" baseline="0" noProof="0" dirty="0" smtClean="0">
                          <a:latin typeface="+mn-lt"/>
                        </a:rPr>
                        <a:t>2,332)</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0,0022</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fr-FR" sz="1400" noProof="0" dirty="0" smtClean="0">
                          <a:latin typeface="+mn-lt"/>
                        </a:rPr>
                        <a:t>Etiologie VHB (oui vs. non)</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1,199 (</a:t>
                      </a:r>
                      <a:r>
                        <a:rPr lang="fr-FR" sz="1400" noProof="0" dirty="0" smtClean="0">
                          <a:latin typeface="+mn-lt"/>
                        </a:rPr>
                        <a:t>1,031</a:t>
                      </a:r>
                      <a:r>
                        <a:rPr lang="fr-FR" sz="1400" baseline="0" noProof="0" dirty="0" smtClean="0">
                          <a:latin typeface="+mn-lt"/>
                        </a:rPr>
                        <a:t> -</a:t>
                      </a:r>
                      <a:r>
                        <a:rPr lang="fr-FR" sz="1400" noProof="0" dirty="0" smtClean="0">
                          <a:latin typeface="+mn-lt"/>
                        </a:rPr>
                        <a:t> </a:t>
                      </a:r>
                      <a:r>
                        <a:rPr lang="fr-FR" sz="1400" noProof="0" dirty="0" smtClean="0">
                          <a:latin typeface="+mn-lt"/>
                        </a:rPr>
                        <a:t>1,395)</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0,0185</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fr-FR" sz="1400" noProof="0" dirty="0" smtClean="0">
                          <a:latin typeface="+mn-lt"/>
                        </a:rPr>
                        <a:t>Procédure préalable pour le</a:t>
                      </a:r>
                      <a:r>
                        <a:rPr lang="fr-FR" sz="1400" baseline="0" noProof="0" dirty="0" smtClean="0">
                          <a:latin typeface="+mn-lt"/>
                        </a:rPr>
                        <a:t> CHC (oui vs. non)</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0,844 (</a:t>
                      </a:r>
                      <a:r>
                        <a:rPr lang="fr-FR" sz="1400" noProof="0" dirty="0" smtClean="0">
                          <a:latin typeface="+mn-lt"/>
                        </a:rPr>
                        <a:t>0,723</a:t>
                      </a:r>
                      <a:r>
                        <a:rPr lang="fr-FR" sz="1400" baseline="0" noProof="0" dirty="0" smtClean="0">
                          <a:latin typeface="+mn-lt"/>
                        </a:rPr>
                        <a:t> -</a:t>
                      </a:r>
                      <a:r>
                        <a:rPr lang="fr-FR" sz="1400" noProof="0" dirty="0" smtClean="0">
                          <a:latin typeface="+mn-lt"/>
                        </a:rPr>
                        <a:t> </a:t>
                      </a:r>
                      <a:r>
                        <a:rPr lang="fr-FR" sz="1400" noProof="0" dirty="0" smtClean="0">
                          <a:latin typeface="+mn-lt"/>
                        </a:rPr>
                        <a:t>0,986)</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0,0323</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fr-FR" sz="1400" noProof="0" dirty="0" smtClean="0">
                          <a:latin typeface="+mn-lt"/>
                        </a:rPr>
                        <a:t>Traitement</a:t>
                      </a:r>
                      <a:r>
                        <a:rPr lang="fr-FR" sz="1400" baseline="0" noProof="0" dirty="0" smtClean="0">
                          <a:latin typeface="+mn-lt"/>
                        </a:rPr>
                        <a:t> (lenvatinib vs. sorafénib)</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0,855 (</a:t>
                      </a:r>
                      <a:r>
                        <a:rPr lang="fr-FR" sz="1400" noProof="0" dirty="0" smtClean="0">
                          <a:latin typeface="+mn-lt"/>
                        </a:rPr>
                        <a:t>0,734</a:t>
                      </a:r>
                      <a:r>
                        <a:rPr lang="fr-FR" sz="1400" baseline="0" noProof="0" dirty="0" smtClean="0">
                          <a:latin typeface="+mn-lt"/>
                        </a:rPr>
                        <a:t> -</a:t>
                      </a:r>
                      <a:r>
                        <a:rPr lang="fr-FR" sz="1400" noProof="0" dirty="0" smtClean="0">
                          <a:latin typeface="+mn-lt"/>
                        </a:rPr>
                        <a:t> </a:t>
                      </a:r>
                      <a:r>
                        <a:rPr lang="fr-FR" sz="1400" noProof="0" dirty="0" smtClean="0">
                          <a:latin typeface="+mn-lt"/>
                        </a:rPr>
                        <a:t>0,996)</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0,0439</a:t>
                      </a:r>
                      <a:endParaRPr lang="fr-FR"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0" indent="0"/>
                      <a:r>
                        <a:rPr lang="fr-FR" sz="1400" noProof="0" dirty="0" smtClean="0">
                          <a:latin typeface="+mn-lt"/>
                        </a:rPr>
                        <a:t>Réponse objective (oui vs. non)</a:t>
                      </a:r>
                      <a:endParaRPr lang="fr-FR"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0,611</a:t>
                      </a:r>
                      <a:r>
                        <a:rPr lang="fr-FR" sz="1400" baseline="0" noProof="0" dirty="0" smtClean="0">
                          <a:latin typeface="+mn-lt"/>
                        </a:rPr>
                        <a:t> (</a:t>
                      </a:r>
                      <a:r>
                        <a:rPr lang="fr-FR" sz="1400" baseline="0" noProof="0" dirty="0" smtClean="0">
                          <a:latin typeface="+mn-lt"/>
                        </a:rPr>
                        <a:t>0,490 - </a:t>
                      </a:r>
                      <a:r>
                        <a:rPr lang="fr-FR" sz="1400" baseline="0" noProof="0" dirty="0" smtClean="0">
                          <a:latin typeface="+mn-lt"/>
                        </a:rPr>
                        <a:t>0,762)</a:t>
                      </a:r>
                      <a:endParaRPr lang="fr-FR"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&lt;0,0001</a:t>
                      </a:r>
                      <a:endParaRPr lang="fr-FR"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bl>
          </a:graphicData>
        </a:graphic>
      </p:graphicFrame>
    </p:spTree>
    <p:extLst>
      <p:ext uri="{BB962C8B-B14F-4D97-AF65-F5344CB8AC3E}">
        <p14:creationId xmlns:p14="http://schemas.microsoft.com/office/powerpoint/2010/main" val="374799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Sommaire</a:t>
            </a:r>
            <a:endParaRPr lang="fr-F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smtClean="0">
                <a:solidFill>
                  <a:schemeClr val="accent1"/>
                </a:solidFill>
              </a:rPr>
              <a:t>Cancers de l’oesophage et de l’estomac</a:t>
            </a:r>
            <a:r>
              <a:rPr lang="fr-FR" sz="1800" u="dotted" dirty="0" smtClean="0">
                <a:solidFill>
                  <a:schemeClr val="accent1"/>
                </a:solidFill>
                <a:uFill>
                  <a:solidFill>
                    <a:schemeClr val="accent1"/>
                  </a:solidFill>
                </a:uFill>
              </a:rPr>
              <a:t>	</a:t>
            </a:r>
            <a:r>
              <a:rPr lang="fr-FR" sz="1800" u="dotted" dirty="0">
                <a:solidFill>
                  <a:schemeClr val="accent1"/>
                </a:solidFill>
                <a:uFill>
                  <a:solidFill>
                    <a:schemeClr val="accent1"/>
                  </a:solidFill>
                </a:uFill>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intestin grêle et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31</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32</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42</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54</a:t>
            </a:r>
            <a:endParaRPr lang="fr-FR" sz="1800" u="dotted" dirty="0">
              <a:solidFill>
                <a:schemeClr val="bg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Tumeur neuroendocrine </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62</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côlon, rectum et 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8" action="ppaction://hlinksldjump"/>
              </a:rPr>
              <a:t>70</a:t>
            </a:r>
            <a:endParaRPr lang="fr-FR" sz="1800" u="sng" dirty="0">
              <a:solidFill>
                <a:schemeClr val="accent1"/>
              </a:solidFill>
              <a:uFill>
                <a:solidFill>
                  <a:schemeClr val="accent1"/>
                </a:solidFill>
              </a:uFill>
            </a:endParaRPr>
          </a:p>
        </p:txBody>
      </p:sp>
      <p:sp>
        <p:nvSpPr>
          <p:cNvPr id="5" name="Text Placeholder 6"/>
          <p:cNvSpPr>
            <a:spLocks noGrp="1"/>
          </p:cNvSpPr>
          <p:nvPr>
            <p:ph type="body" sz="quarter" idx="10"/>
          </p:nvPr>
        </p:nvSpPr>
        <p:spPr>
          <a:xfrm>
            <a:off x="365125" y="6096000"/>
            <a:ext cx="4879975" cy="487363"/>
          </a:xfrm>
        </p:spPr>
        <p:txBody>
          <a:bodyPr/>
          <a:lstStyle/>
          <a:p>
            <a:pPr marL="0" lvl="2" indent="0">
              <a:spcBef>
                <a:spcPts val="600"/>
              </a:spcBef>
              <a:spcAft>
                <a:spcPts val="0"/>
              </a:spcAft>
              <a:buSzPct val="110000"/>
              <a:buNone/>
            </a:pPr>
            <a:r>
              <a:rPr lang="fr-FR" sz="1100" dirty="0">
                <a:solidFill>
                  <a:srgbClr val="363636"/>
                </a:solidFill>
              </a:rPr>
              <a:t>Note: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365124" y="179614"/>
            <a:ext cx="8408989" cy="807720"/>
          </a:xfrm>
        </p:spPr>
        <p:txBody>
          <a:bodyPr/>
          <a:lstStyle/>
          <a:p>
            <a:r>
              <a:rPr lang="fr-FR" dirty="0" smtClean="0"/>
              <a:t>336: Inhibition des checkpoints immunitaires (ICI) associée à tremelimumab et durvalumab chez les patients avec carcinome hépatocellulaire ou carcinome des voies biliaires (CVB) avancés – </a:t>
            </a:r>
            <a:r>
              <a:rPr lang="fr-FR" dirty="0" err="1" smtClean="0"/>
              <a:t>Floudas</a:t>
            </a:r>
            <a:r>
              <a:rPr lang="fr-FR" dirty="0" smtClean="0"/>
              <a:t> CS, et al</a:t>
            </a:r>
            <a:endParaRPr lang="fr-FR" dirty="0"/>
          </a:p>
        </p:txBody>
      </p:sp>
      <p:sp>
        <p:nvSpPr>
          <p:cNvPr id="2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tremelimumab + durvalumab chez des patients avec CHC ou CVB avancés </a:t>
            </a:r>
            <a:endParaRPr lang="fr-FR" dirty="0"/>
          </a:p>
        </p:txBody>
      </p:sp>
      <p:sp>
        <p:nvSpPr>
          <p:cNvPr id="16" name="Text Placeholder 15"/>
          <p:cNvSpPr>
            <a:spLocks noGrp="1"/>
          </p:cNvSpPr>
          <p:nvPr>
            <p:ph type="body" sz="quarter" idx="10"/>
          </p:nvPr>
        </p:nvSpPr>
        <p:spPr/>
        <p:txBody>
          <a:bodyPr/>
          <a:lstStyle/>
          <a:p>
            <a:r>
              <a:rPr lang="fr-FR" smtClean="0"/>
              <a:t>*Sorafénib pour CHC et chimiothérapie pour CVB</a:t>
            </a:r>
            <a:endParaRPr lang="fr-FR" dirty="0"/>
          </a:p>
        </p:txBody>
      </p:sp>
      <p:sp>
        <p:nvSpPr>
          <p:cNvPr id="24" name="Text Placeholder 4"/>
          <p:cNvSpPr>
            <a:spLocks noGrp="1"/>
          </p:cNvSpPr>
          <p:nvPr>
            <p:ph type="body" sz="quarter" idx="11"/>
          </p:nvPr>
        </p:nvSpPr>
        <p:spPr/>
        <p:txBody>
          <a:bodyPr/>
          <a:lstStyle/>
          <a:p>
            <a:r>
              <a:rPr lang="fr-FR" smtClean="0"/>
              <a:t>Floudas CS, et al, J Clin Oncol 2019;37(Suppl):Abstr 336</a:t>
            </a:r>
            <a:endParaRPr lang="fr-FR"/>
          </a:p>
        </p:txBody>
      </p:sp>
      <p:sp>
        <p:nvSpPr>
          <p:cNvPr id="26" name="Rectangle 9"/>
          <p:cNvSpPr txBox="1">
            <a:spLocks noChangeArrowheads="1"/>
          </p:cNvSpPr>
          <p:nvPr/>
        </p:nvSpPr>
        <p:spPr bwMode="auto">
          <a:xfrm>
            <a:off x="281394" y="5653394"/>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r>
              <a:rPr lang="fr-FR" dirty="0" smtClean="0"/>
              <a:t>à 6 mois</a:t>
            </a:r>
            <a:endParaRPr lang="fr-FR" dirty="0"/>
          </a:p>
        </p:txBody>
      </p:sp>
      <p:sp>
        <p:nvSpPr>
          <p:cNvPr id="27" name="AutoShape 12"/>
          <p:cNvSpPr>
            <a:spLocks noChangeArrowheads="1"/>
          </p:cNvSpPr>
          <p:nvPr/>
        </p:nvSpPr>
        <p:spPr bwMode="auto">
          <a:xfrm>
            <a:off x="7973165" y="3596828"/>
            <a:ext cx="1027566" cy="67468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endParaRPr lang="fr-FR" altLang="zh-CN" b="1" dirty="0">
              <a:solidFill>
                <a:srgbClr val="FFFFFF"/>
              </a:solidFill>
              <a:ea typeface="SimSun" pitchFamily="2" charset="-122"/>
            </a:endParaRPr>
          </a:p>
        </p:txBody>
      </p:sp>
      <p:cxnSp>
        <p:nvCxnSpPr>
          <p:cNvPr id="28" name="AutoShape 21"/>
          <p:cNvCxnSpPr>
            <a:cxnSpLocks noChangeShapeType="1"/>
            <a:stCxn id="29" idx="3"/>
            <a:endCxn id="33" idx="1"/>
          </p:cNvCxnSpPr>
          <p:nvPr/>
        </p:nvCxnSpPr>
        <p:spPr bwMode="auto">
          <a:xfrm flipV="1">
            <a:off x="5788794" y="3934171"/>
            <a:ext cx="239530"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3189122" y="3491377"/>
            <a:ext cx="2599672" cy="88558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Tremelimumab 75 mg + durvalumab 1500 mg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4 doses</a:t>
            </a:r>
            <a:endParaRPr lang="fr-FR" altLang="zh-CN" sz="1400" dirty="0">
              <a:solidFill>
                <a:srgbClr val="FFFFFF"/>
              </a:solidFill>
              <a:ea typeface="SimSun" pitchFamily="2" charset="-122"/>
            </a:endParaRPr>
          </a:p>
        </p:txBody>
      </p:sp>
      <p:sp>
        <p:nvSpPr>
          <p:cNvPr id="30" name="AutoShape 9"/>
          <p:cNvSpPr>
            <a:spLocks noChangeArrowheads="1"/>
          </p:cNvSpPr>
          <p:nvPr/>
        </p:nvSpPr>
        <p:spPr bwMode="auto">
          <a:xfrm>
            <a:off x="140271" y="2227294"/>
            <a:ext cx="2809321" cy="34137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CHC ou CVB avancé (intra-hépatique, extra-hépatique, vésicule biliaire ou ampoule)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Non éligible à la résection</a:t>
            </a:r>
            <a:r>
              <a:rPr lang="fr-FR" altLang="zh-CN" sz="1600" dirty="0" smtClean="0">
                <a:solidFill>
                  <a:srgbClr val="FFFFFF"/>
                </a:solidFill>
                <a:ea typeface="SimSun" pitchFamily="2" charset="-122"/>
              </a:rPr>
              <a:t>, </a:t>
            </a:r>
            <a:r>
              <a:rPr lang="fr-FR" altLang="zh-CN" sz="1600" dirty="0" smtClean="0">
                <a:solidFill>
                  <a:srgbClr val="FFFFFF"/>
                </a:solidFill>
                <a:ea typeface="SimSun" pitchFamily="2" charset="-122"/>
              </a:rPr>
              <a:t>transplantation ou thérapie ablative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Progression sous </a:t>
            </a:r>
            <a:r>
              <a:rPr lang="fr-FR"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smtClean="0">
                <a:solidFill>
                  <a:srgbClr val="FFFFFF"/>
                </a:solidFill>
                <a:ea typeface="SimSun" pitchFamily="2" charset="-122"/>
              </a:rPr>
              <a:t>1 traitement préalable*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0–2</a:t>
            </a:r>
          </a:p>
          <a:p>
            <a:pPr defTabSz="892175" eaLnBrk="0" hangingPunct="0">
              <a:spcAft>
                <a:spcPct val="30000"/>
              </a:spcAft>
              <a:defRPr/>
            </a:pPr>
            <a:r>
              <a:rPr lang="fr-FR" altLang="zh-CN" sz="1600" dirty="0" smtClean="0">
                <a:solidFill>
                  <a:srgbClr val="FFFFFF"/>
                </a:solidFill>
                <a:ea typeface="SimSun" pitchFamily="2" charset="-122"/>
              </a:rPr>
              <a:t>(n=22)</a:t>
            </a:r>
          </a:p>
        </p:txBody>
      </p:sp>
      <p:sp>
        <p:nvSpPr>
          <p:cNvPr id="31" name="Content Placeholder 26"/>
          <p:cNvSpPr txBox="1">
            <a:spLocks/>
          </p:cNvSpPr>
          <p:nvPr/>
        </p:nvSpPr>
        <p:spPr>
          <a:xfrm>
            <a:off x="4278313" y="565339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smtClean="0"/>
              <a:t>, TCM, tolérance</a:t>
            </a:r>
            <a:endParaRPr lang="fr-FR" dirty="0"/>
          </a:p>
        </p:txBody>
      </p:sp>
      <p:cxnSp>
        <p:nvCxnSpPr>
          <p:cNvPr id="32" name="AutoShape 21"/>
          <p:cNvCxnSpPr>
            <a:cxnSpLocks noChangeShapeType="1"/>
            <a:stCxn id="30" idx="3"/>
            <a:endCxn id="29" idx="1"/>
          </p:cNvCxnSpPr>
          <p:nvPr/>
        </p:nvCxnSpPr>
        <p:spPr bwMode="auto">
          <a:xfrm>
            <a:off x="2949592" y="3934172"/>
            <a:ext cx="239530"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6028324" y="3624727"/>
            <a:ext cx="1705310" cy="61888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solidFill>
                  <a:srgbClr val="4D4D4D"/>
                </a:solidFill>
                <a:ea typeface="SimSun" pitchFamily="2" charset="-122"/>
              </a:rPr>
              <a:t>Durvalumab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1500 mg /4S</a:t>
            </a:r>
            <a:endParaRPr lang="fr-FR" altLang="zh-CN" sz="1400" dirty="0">
              <a:solidFill>
                <a:srgbClr val="4D4D4D"/>
              </a:solidFill>
              <a:ea typeface="SimSun" pitchFamily="2" charset="-122"/>
            </a:endParaRPr>
          </a:p>
        </p:txBody>
      </p:sp>
      <p:cxnSp>
        <p:nvCxnSpPr>
          <p:cNvPr id="34" name="AutoShape 21"/>
          <p:cNvCxnSpPr>
            <a:cxnSpLocks noChangeShapeType="1"/>
            <a:stCxn id="33" idx="3"/>
            <a:endCxn id="27" idx="1"/>
          </p:cNvCxnSpPr>
          <p:nvPr/>
        </p:nvCxnSpPr>
        <p:spPr bwMode="auto">
          <a:xfrm>
            <a:off x="7733634" y="3934171"/>
            <a:ext cx="239531"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104683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26513" cy="807720"/>
          </a:xfrm>
        </p:spPr>
        <p:txBody>
          <a:bodyPr/>
          <a:lstStyle/>
          <a:p>
            <a:r>
              <a:rPr lang="fr-FR" dirty="0" smtClean="0"/>
              <a:t>336: Inhibition des checkpoints immunitaires (ICI) associée à tremelimumab et durvalumab chez les patients avec carcinome hépatocellulaire ou carcinome des voies biliaires (CVB) avancés – </a:t>
            </a:r>
            <a:r>
              <a:rPr lang="fr-FR" dirty="0" err="1" smtClean="0"/>
              <a:t>Floudas</a:t>
            </a:r>
            <a:r>
              <a:rPr lang="fr-FR" dirty="0" smtClean="0"/>
              <a:t> CS,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Floudas CS, et al, J Clin Oncol 2019;37(Suppl):Abstr 336</a:t>
            </a:r>
            <a:endParaRPr lang="fr-FR"/>
          </a:p>
        </p:txBody>
      </p:sp>
      <p:grpSp>
        <p:nvGrpSpPr>
          <p:cNvPr id="6" name="Group 5"/>
          <p:cNvGrpSpPr/>
          <p:nvPr/>
        </p:nvGrpSpPr>
        <p:grpSpPr>
          <a:xfrm>
            <a:off x="643328" y="1638708"/>
            <a:ext cx="3636971" cy="2450704"/>
            <a:chOff x="643328" y="1548526"/>
            <a:chExt cx="3636971" cy="2450704"/>
          </a:xfrm>
        </p:grpSpPr>
        <p:sp>
          <p:nvSpPr>
            <p:cNvPr id="7" name="TextBox 6"/>
            <p:cNvSpPr txBox="1"/>
            <p:nvPr/>
          </p:nvSpPr>
          <p:spPr>
            <a:xfrm>
              <a:off x="643328" y="1548526"/>
              <a:ext cx="3636971" cy="307777"/>
            </a:xfrm>
            <a:prstGeom prst="rect">
              <a:avLst/>
            </a:prstGeom>
            <a:noFill/>
          </p:spPr>
          <p:txBody>
            <a:bodyPr wrap="none" rtlCol="0">
              <a:spAutoFit/>
            </a:bodyPr>
            <a:lstStyle/>
            <a:p>
              <a:pPr algn="ctr"/>
              <a:r>
                <a:rPr lang="fr-FR" sz="1400" b="1" dirty="0" smtClean="0"/>
                <a:t>CVB: médiane 3,1 mois (IC95% 0,8 - </a:t>
              </a:r>
              <a:r>
                <a:rPr lang="fr-FR" sz="1400" b="1" dirty="0" smtClean="0">
                  <a:cs typeface="Arial"/>
                </a:rPr>
                <a:t>4,6)</a:t>
              </a:r>
              <a:endParaRPr lang="fr-FR" sz="1400" b="1" dirty="0"/>
            </a:p>
          </p:txBody>
        </p:sp>
        <p:grpSp>
          <p:nvGrpSpPr>
            <p:cNvPr id="8" name="Group 7"/>
            <p:cNvGrpSpPr/>
            <p:nvPr/>
          </p:nvGrpSpPr>
          <p:grpSpPr>
            <a:xfrm>
              <a:off x="699260" y="1887873"/>
              <a:ext cx="3525101" cy="2111357"/>
              <a:chOff x="632880" y="1887873"/>
              <a:chExt cx="3525101" cy="2111357"/>
            </a:xfrm>
          </p:grpSpPr>
          <p:grpSp>
            <p:nvGrpSpPr>
              <p:cNvPr id="9" name="Group 8"/>
              <p:cNvGrpSpPr/>
              <p:nvPr/>
            </p:nvGrpSpPr>
            <p:grpSpPr>
              <a:xfrm>
                <a:off x="1455015" y="2043293"/>
                <a:ext cx="2558949" cy="1494843"/>
                <a:chOff x="836615" y="2448719"/>
                <a:chExt cx="3906738" cy="2171700"/>
              </a:xfrm>
            </p:grpSpPr>
            <p:sp>
              <p:nvSpPr>
                <p:cNvPr id="26" name="Freeform 2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1"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2"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4"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grpSp>
          <p:sp>
            <p:nvSpPr>
              <p:cNvPr id="10" name="TextBox 9"/>
              <p:cNvSpPr txBox="1"/>
              <p:nvPr/>
            </p:nvSpPr>
            <p:spPr>
              <a:xfrm rot="16200000">
                <a:off x="203410" y="2501536"/>
                <a:ext cx="1382159" cy="523220"/>
              </a:xfrm>
              <a:prstGeom prst="rect">
                <a:avLst/>
              </a:prstGeom>
              <a:noFill/>
            </p:spPr>
            <p:txBody>
              <a:bodyPr wrap="none" rtlCol="0">
                <a:spAutoFit/>
              </a:bodyPr>
              <a:lstStyle/>
              <a:p>
                <a:pPr algn="ctr" fontAlgn="base">
                  <a:spcBef>
                    <a:spcPct val="0"/>
                  </a:spcBef>
                  <a:spcAft>
                    <a:spcPct val="0"/>
                  </a:spcAft>
                </a:pPr>
                <a:r>
                  <a:rPr lang="fr-FR" sz="1400" dirty="0" smtClean="0"/>
                  <a:t>Survie sans </a:t>
                </a:r>
                <a:br>
                  <a:rPr lang="fr-FR" sz="1400" dirty="0" smtClean="0"/>
                </a:br>
                <a:r>
                  <a:rPr lang="fr-FR" sz="1400" dirty="0" smtClean="0"/>
                  <a:t>progression, %</a:t>
                </a:r>
                <a:endParaRPr lang="fr-FR" sz="1400" dirty="0"/>
              </a:p>
            </p:txBody>
          </p:sp>
          <p:sp>
            <p:nvSpPr>
              <p:cNvPr id="11" name="TextBox 10"/>
              <p:cNvSpPr txBox="1"/>
              <p:nvPr/>
            </p:nvSpPr>
            <p:spPr>
              <a:xfrm>
                <a:off x="2489345" y="3691453"/>
                <a:ext cx="563726" cy="30777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sp>
            <p:nvSpPr>
              <p:cNvPr id="12" name="TextBox 11"/>
              <p:cNvSpPr txBox="1"/>
              <p:nvPr/>
            </p:nvSpPr>
            <p:spPr>
              <a:xfrm>
                <a:off x="1017288" y="1887873"/>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13" name="TextBox 12"/>
              <p:cNvSpPr txBox="1"/>
              <p:nvPr/>
            </p:nvSpPr>
            <p:spPr>
              <a:xfrm>
                <a:off x="1116673" y="2604808"/>
                <a:ext cx="383438" cy="307777"/>
              </a:xfrm>
              <a:prstGeom prst="rect">
                <a:avLst/>
              </a:prstGeom>
              <a:noFill/>
            </p:spPr>
            <p:txBody>
              <a:bodyPr wrap="none" rtlCol="0" anchor="ctr" anchorCtr="0">
                <a:spAutoFit/>
              </a:bodyPr>
              <a:lstStyle/>
              <a:p>
                <a:pPr algn="r"/>
                <a:r>
                  <a:rPr lang="fr-FR" sz="1400" smtClean="0"/>
                  <a:t>50</a:t>
                </a:r>
                <a:endParaRPr lang="fr-FR" sz="1400"/>
              </a:p>
            </p:txBody>
          </p:sp>
          <p:sp>
            <p:nvSpPr>
              <p:cNvPr id="14" name="TextBox 13"/>
              <p:cNvSpPr txBox="1"/>
              <p:nvPr/>
            </p:nvSpPr>
            <p:spPr>
              <a:xfrm>
                <a:off x="1216061" y="3319898"/>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15" name="TextBox 14"/>
              <p:cNvSpPr txBox="1"/>
              <p:nvPr/>
            </p:nvSpPr>
            <p:spPr>
              <a:xfrm>
                <a:off x="1374398" y="3506874"/>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16" name="TextBox 15"/>
              <p:cNvSpPr txBox="1"/>
              <p:nvPr/>
            </p:nvSpPr>
            <p:spPr>
              <a:xfrm>
                <a:off x="1965310" y="3506874"/>
                <a:ext cx="284052" cy="307777"/>
              </a:xfrm>
              <a:prstGeom prst="rect">
                <a:avLst/>
              </a:prstGeom>
              <a:noFill/>
            </p:spPr>
            <p:txBody>
              <a:bodyPr wrap="none" rtlCol="0" anchor="t" anchorCtr="0">
                <a:spAutoFit/>
              </a:bodyPr>
              <a:lstStyle/>
              <a:p>
                <a:pPr algn="ctr"/>
                <a:r>
                  <a:rPr lang="fr-FR" sz="1400" smtClean="0"/>
                  <a:t>1</a:t>
                </a:r>
                <a:endParaRPr lang="fr-FR" sz="1400"/>
              </a:p>
            </p:txBody>
          </p:sp>
          <p:sp>
            <p:nvSpPr>
              <p:cNvPr id="17" name="TextBox 16"/>
              <p:cNvSpPr txBox="1"/>
              <p:nvPr/>
            </p:nvSpPr>
            <p:spPr>
              <a:xfrm>
                <a:off x="2445928" y="3506874"/>
                <a:ext cx="284052" cy="307777"/>
              </a:xfrm>
              <a:prstGeom prst="rect">
                <a:avLst/>
              </a:prstGeom>
              <a:noFill/>
            </p:spPr>
            <p:txBody>
              <a:bodyPr wrap="none" rtlCol="0" anchor="t" anchorCtr="0">
                <a:spAutoFit/>
              </a:bodyPr>
              <a:lstStyle/>
              <a:p>
                <a:pPr algn="ctr"/>
                <a:r>
                  <a:rPr lang="fr-FR" sz="1400" smtClean="0"/>
                  <a:t>2</a:t>
                </a:r>
                <a:endParaRPr lang="fr-FR" sz="1400"/>
              </a:p>
            </p:txBody>
          </p:sp>
          <p:sp>
            <p:nvSpPr>
              <p:cNvPr id="18" name="TextBox 17"/>
              <p:cNvSpPr txBox="1"/>
              <p:nvPr/>
            </p:nvSpPr>
            <p:spPr>
              <a:xfrm>
                <a:off x="2941995" y="3506874"/>
                <a:ext cx="284052" cy="307777"/>
              </a:xfrm>
              <a:prstGeom prst="rect">
                <a:avLst/>
              </a:prstGeom>
              <a:noFill/>
            </p:spPr>
            <p:txBody>
              <a:bodyPr wrap="none" rtlCol="0" anchor="t" anchorCtr="0">
                <a:spAutoFit/>
              </a:bodyPr>
              <a:lstStyle/>
              <a:p>
                <a:pPr algn="ctr"/>
                <a:r>
                  <a:rPr lang="fr-FR" sz="1400" smtClean="0"/>
                  <a:t>3</a:t>
                </a:r>
                <a:endParaRPr lang="fr-FR" sz="1400"/>
              </a:p>
            </p:txBody>
          </p:sp>
          <p:sp>
            <p:nvSpPr>
              <p:cNvPr id="19" name="TextBox 18"/>
              <p:cNvSpPr txBox="1"/>
              <p:nvPr/>
            </p:nvSpPr>
            <p:spPr>
              <a:xfrm>
                <a:off x="3402516" y="3506874"/>
                <a:ext cx="284052" cy="307777"/>
              </a:xfrm>
              <a:prstGeom prst="rect">
                <a:avLst/>
              </a:prstGeom>
              <a:noFill/>
            </p:spPr>
            <p:txBody>
              <a:bodyPr wrap="none" rtlCol="0" anchor="t" anchorCtr="0">
                <a:spAutoFit/>
              </a:bodyPr>
              <a:lstStyle/>
              <a:p>
                <a:pPr algn="ctr"/>
                <a:r>
                  <a:rPr lang="fr-FR" sz="1400" smtClean="0"/>
                  <a:t>4</a:t>
                </a:r>
                <a:endParaRPr lang="fr-FR" sz="1400"/>
              </a:p>
            </p:txBody>
          </p:sp>
          <p:sp>
            <p:nvSpPr>
              <p:cNvPr id="20" name="TextBox 19"/>
              <p:cNvSpPr txBox="1"/>
              <p:nvPr/>
            </p:nvSpPr>
            <p:spPr>
              <a:xfrm>
                <a:off x="3873929" y="3506874"/>
                <a:ext cx="284052" cy="307777"/>
              </a:xfrm>
              <a:prstGeom prst="rect">
                <a:avLst/>
              </a:prstGeom>
              <a:noFill/>
            </p:spPr>
            <p:txBody>
              <a:bodyPr wrap="none" rtlCol="0" anchor="t" anchorCtr="0">
                <a:spAutoFit/>
              </a:bodyPr>
              <a:lstStyle/>
              <a:p>
                <a:pPr algn="ctr"/>
                <a:r>
                  <a:rPr lang="fr-FR" sz="1400" smtClean="0"/>
                  <a:t>5</a:t>
                </a:r>
                <a:endParaRPr lang="fr-FR" sz="1400"/>
              </a:p>
            </p:txBody>
          </p:sp>
          <p:grpSp>
            <p:nvGrpSpPr>
              <p:cNvPr id="21" name="Group 2"/>
              <p:cNvGrpSpPr>
                <a:grpSpLocks/>
              </p:cNvGrpSpPr>
              <p:nvPr/>
            </p:nvGrpSpPr>
            <p:grpSpPr bwMode="auto">
              <a:xfrm>
                <a:off x="1523176" y="2027474"/>
                <a:ext cx="2151417" cy="1459228"/>
                <a:chOff x="2384" y="1824"/>
                <a:chExt cx="990" cy="678"/>
              </a:xfrm>
            </p:grpSpPr>
            <p:sp>
              <p:nvSpPr>
                <p:cNvPr id="22" name="Freeform 3"/>
                <p:cNvSpPr>
                  <a:spLocks/>
                </p:cNvSpPr>
                <p:nvPr/>
              </p:nvSpPr>
              <p:spPr bwMode="auto">
                <a:xfrm>
                  <a:off x="2384" y="1842"/>
                  <a:ext cx="990" cy="660"/>
                </a:xfrm>
                <a:custGeom>
                  <a:avLst/>
                  <a:gdLst>
                    <a:gd name="T0" fmla="*/ 165 w 165"/>
                    <a:gd name="T1" fmla="*/ 110 h 110"/>
                    <a:gd name="T2" fmla="*/ 165 w 165"/>
                    <a:gd name="T3" fmla="*/ 92 h 110"/>
                    <a:gd name="T4" fmla="*/ 150 w 165"/>
                    <a:gd name="T5" fmla="*/ 92 h 110"/>
                    <a:gd name="T6" fmla="*/ 150 w 165"/>
                    <a:gd name="T7" fmla="*/ 72 h 110"/>
                    <a:gd name="T8" fmla="*/ 132 w 165"/>
                    <a:gd name="T9" fmla="*/ 72 h 110"/>
                    <a:gd name="T10" fmla="*/ 132 w 165"/>
                    <a:gd name="T11" fmla="*/ 60 h 110"/>
                    <a:gd name="T12" fmla="*/ 119 w 165"/>
                    <a:gd name="T13" fmla="*/ 60 h 110"/>
                    <a:gd name="T14" fmla="*/ 119 w 165"/>
                    <a:gd name="T15" fmla="*/ 46 h 110"/>
                    <a:gd name="T16" fmla="*/ 96 w 165"/>
                    <a:gd name="T17" fmla="*/ 46 h 110"/>
                    <a:gd name="T18" fmla="*/ 96 w 165"/>
                    <a:gd name="T19" fmla="*/ 34 h 110"/>
                    <a:gd name="T20" fmla="*/ 89 w 165"/>
                    <a:gd name="T21" fmla="*/ 34 h 110"/>
                    <a:gd name="T22" fmla="*/ 89 w 165"/>
                    <a:gd name="T23" fmla="*/ 22 h 110"/>
                    <a:gd name="T24" fmla="*/ 73 w 165"/>
                    <a:gd name="T25" fmla="*/ 22 h 110"/>
                    <a:gd name="T26" fmla="*/ 73 w 165"/>
                    <a:gd name="T27" fmla="*/ 11 h 110"/>
                    <a:gd name="T28" fmla="*/ 50 w 165"/>
                    <a:gd name="T29" fmla="*/ 11 h 110"/>
                    <a:gd name="T30" fmla="*/ 50 w 165"/>
                    <a:gd name="T31" fmla="*/ 0 h 110"/>
                    <a:gd name="T32" fmla="*/ 0 w 165"/>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10">
                      <a:moveTo>
                        <a:pt x="165" y="110"/>
                      </a:moveTo>
                      <a:lnTo>
                        <a:pt x="165" y="92"/>
                      </a:lnTo>
                      <a:lnTo>
                        <a:pt x="150" y="92"/>
                      </a:lnTo>
                      <a:lnTo>
                        <a:pt x="150" y="72"/>
                      </a:lnTo>
                      <a:lnTo>
                        <a:pt x="132" y="72"/>
                      </a:lnTo>
                      <a:lnTo>
                        <a:pt x="132" y="60"/>
                      </a:lnTo>
                      <a:lnTo>
                        <a:pt x="119" y="60"/>
                      </a:lnTo>
                      <a:lnTo>
                        <a:pt x="119" y="46"/>
                      </a:lnTo>
                      <a:lnTo>
                        <a:pt x="96" y="46"/>
                      </a:lnTo>
                      <a:lnTo>
                        <a:pt x="96" y="34"/>
                      </a:lnTo>
                      <a:lnTo>
                        <a:pt x="89" y="34"/>
                      </a:lnTo>
                      <a:lnTo>
                        <a:pt x="89" y="22"/>
                      </a:lnTo>
                      <a:lnTo>
                        <a:pt x="73" y="22"/>
                      </a:lnTo>
                      <a:lnTo>
                        <a:pt x="73" y="11"/>
                      </a:lnTo>
                      <a:lnTo>
                        <a:pt x="50" y="11"/>
                      </a:lnTo>
                      <a:lnTo>
                        <a:pt x="50"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Line 4"/>
                <p:cNvSpPr>
                  <a:spLocks noChangeShapeType="1"/>
                </p:cNvSpPr>
                <p:nvPr/>
              </p:nvSpPr>
              <p:spPr bwMode="auto">
                <a:xfrm>
                  <a:off x="3260" y="2254"/>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4" name="Line 5"/>
                <p:cNvSpPr>
                  <a:spLocks noChangeShapeType="1"/>
                </p:cNvSpPr>
                <p:nvPr/>
              </p:nvSpPr>
              <p:spPr bwMode="auto">
                <a:xfrm>
                  <a:off x="2660" y="1824"/>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5" name="Line 6"/>
                <p:cNvSpPr>
                  <a:spLocks noChangeShapeType="1"/>
                </p:cNvSpPr>
                <p:nvPr/>
              </p:nvSpPr>
              <p:spPr bwMode="auto">
                <a:xfrm>
                  <a:off x="2798" y="1888"/>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grpSp>
        </p:grpSp>
      </p:grpSp>
      <p:grpSp>
        <p:nvGrpSpPr>
          <p:cNvPr id="36" name="Group 35"/>
          <p:cNvGrpSpPr/>
          <p:nvPr/>
        </p:nvGrpSpPr>
        <p:grpSpPr>
          <a:xfrm>
            <a:off x="588449" y="4040605"/>
            <a:ext cx="3746726" cy="2406618"/>
            <a:chOff x="588449" y="4055353"/>
            <a:chExt cx="3746726" cy="2406618"/>
          </a:xfrm>
        </p:grpSpPr>
        <p:sp>
          <p:nvSpPr>
            <p:cNvPr id="37" name="TextBox 36"/>
            <p:cNvSpPr txBox="1"/>
            <p:nvPr/>
          </p:nvSpPr>
          <p:spPr>
            <a:xfrm>
              <a:off x="588449" y="4055353"/>
              <a:ext cx="3746726" cy="307777"/>
            </a:xfrm>
            <a:prstGeom prst="rect">
              <a:avLst/>
            </a:prstGeom>
            <a:noFill/>
          </p:spPr>
          <p:txBody>
            <a:bodyPr wrap="none" rtlCol="0">
              <a:spAutoFit/>
            </a:bodyPr>
            <a:lstStyle/>
            <a:p>
              <a:pPr algn="ctr"/>
              <a:r>
                <a:rPr lang="fr-FR" sz="1400" b="1" dirty="0" smtClean="0"/>
                <a:t>CHC: médiane 7,8 mois (IC95% 2,6 - </a:t>
              </a:r>
              <a:r>
                <a:rPr lang="fr-FR" sz="1400" b="1" dirty="0" smtClean="0">
                  <a:cs typeface="Arial"/>
                </a:rPr>
                <a:t>10,6)</a:t>
              </a:r>
              <a:endParaRPr lang="fr-FR" sz="1400" b="1" dirty="0"/>
            </a:p>
          </p:txBody>
        </p:sp>
        <p:grpSp>
          <p:nvGrpSpPr>
            <p:cNvPr id="38" name="Group 37"/>
            <p:cNvGrpSpPr/>
            <p:nvPr/>
          </p:nvGrpSpPr>
          <p:grpSpPr>
            <a:xfrm>
              <a:off x="674413" y="4319750"/>
              <a:ext cx="3574795" cy="2142221"/>
              <a:chOff x="434390" y="4334498"/>
              <a:chExt cx="3574795" cy="2142221"/>
            </a:xfrm>
          </p:grpSpPr>
          <p:grpSp>
            <p:nvGrpSpPr>
              <p:cNvPr id="39" name="Group 38"/>
              <p:cNvGrpSpPr/>
              <p:nvPr/>
            </p:nvGrpSpPr>
            <p:grpSpPr>
              <a:xfrm>
                <a:off x="1256525" y="4489918"/>
                <a:ext cx="2558950" cy="1494843"/>
                <a:chOff x="836615" y="2448719"/>
                <a:chExt cx="3906738"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3"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5"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6"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7"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8"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69"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70"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grpSp>
          <p:sp>
            <p:nvSpPr>
              <p:cNvPr id="40" name="TextBox 39"/>
              <p:cNvSpPr txBox="1"/>
              <p:nvPr/>
            </p:nvSpPr>
            <p:spPr>
              <a:xfrm rot="16200000">
                <a:off x="4920" y="4948161"/>
                <a:ext cx="1382159" cy="523220"/>
              </a:xfrm>
              <a:prstGeom prst="rect">
                <a:avLst/>
              </a:prstGeom>
              <a:noFill/>
            </p:spPr>
            <p:txBody>
              <a:bodyPr wrap="none" rtlCol="0">
                <a:spAutoFit/>
              </a:bodyPr>
              <a:lstStyle/>
              <a:p>
                <a:pPr algn="ctr" fontAlgn="base">
                  <a:spcBef>
                    <a:spcPct val="0"/>
                  </a:spcBef>
                  <a:spcAft>
                    <a:spcPct val="0"/>
                  </a:spcAft>
                </a:pPr>
                <a:r>
                  <a:rPr lang="fr-FR" sz="1400" dirty="0" smtClean="0"/>
                  <a:t>Survie sans </a:t>
                </a:r>
                <a:br>
                  <a:rPr lang="fr-FR" sz="1400" dirty="0" smtClean="0"/>
                </a:br>
                <a:r>
                  <a:rPr lang="fr-FR" sz="1400" dirty="0" smtClean="0"/>
                  <a:t>progression, %</a:t>
                </a:r>
                <a:endParaRPr lang="fr-FR" sz="1400" dirty="0"/>
              </a:p>
            </p:txBody>
          </p:sp>
          <p:sp>
            <p:nvSpPr>
              <p:cNvPr id="41" name="TextBox 40"/>
              <p:cNvSpPr txBox="1"/>
              <p:nvPr/>
            </p:nvSpPr>
            <p:spPr>
              <a:xfrm>
                <a:off x="2290856" y="6138078"/>
                <a:ext cx="563726" cy="30777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sp>
            <p:nvSpPr>
              <p:cNvPr id="42" name="TextBox 41"/>
              <p:cNvSpPr txBox="1"/>
              <p:nvPr/>
            </p:nvSpPr>
            <p:spPr>
              <a:xfrm>
                <a:off x="818798" y="4334498"/>
                <a:ext cx="482824" cy="307777"/>
              </a:xfrm>
              <a:prstGeom prst="rect">
                <a:avLst/>
              </a:prstGeom>
              <a:noFill/>
            </p:spPr>
            <p:txBody>
              <a:bodyPr wrap="none" rtlCol="0" anchor="ctr" anchorCtr="0">
                <a:spAutoFit/>
              </a:bodyPr>
              <a:lstStyle/>
              <a:p>
                <a:pPr algn="r"/>
                <a:r>
                  <a:rPr lang="fr-FR" sz="1400" smtClean="0"/>
                  <a:t>100</a:t>
                </a:r>
                <a:endParaRPr lang="fr-FR" sz="1400"/>
              </a:p>
            </p:txBody>
          </p:sp>
          <p:sp>
            <p:nvSpPr>
              <p:cNvPr id="43" name="TextBox 42"/>
              <p:cNvSpPr txBox="1"/>
              <p:nvPr/>
            </p:nvSpPr>
            <p:spPr>
              <a:xfrm>
                <a:off x="918184" y="5051433"/>
                <a:ext cx="383438" cy="307777"/>
              </a:xfrm>
              <a:prstGeom prst="rect">
                <a:avLst/>
              </a:prstGeom>
              <a:noFill/>
            </p:spPr>
            <p:txBody>
              <a:bodyPr wrap="none" rtlCol="0" anchor="ctr" anchorCtr="0">
                <a:spAutoFit/>
              </a:bodyPr>
              <a:lstStyle/>
              <a:p>
                <a:pPr algn="r"/>
                <a:r>
                  <a:rPr lang="fr-FR" sz="1400" smtClean="0"/>
                  <a:t>50</a:t>
                </a:r>
                <a:endParaRPr lang="fr-FR" sz="1400"/>
              </a:p>
            </p:txBody>
          </p:sp>
          <p:sp>
            <p:nvSpPr>
              <p:cNvPr id="44" name="TextBox 43"/>
              <p:cNvSpPr txBox="1"/>
              <p:nvPr/>
            </p:nvSpPr>
            <p:spPr>
              <a:xfrm>
                <a:off x="1017571" y="5766523"/>
                <a:ext cx="284052" cy="307777"/>
              </a:xfrm>
              <a:prstGeom prst="rect">
                <a:avLst/>
              </a:prstGeom>
              <a:noFill/>
            </p:spPr>
            <p:txBody>
              <a:bodyPr wrap="none" rtlCol="0" anchor="ctr" anchorCtr="0">
                <a:spAutoFit/>
              </a:bodyPr>
              <a:lstStyle/>
              <a:p>
                <a:pPr algn="r"/>
                <a:r>
                  <a:rPr lang="fr-FR" sz="1400" smtClean="0"/>
                  <a:t>0</a:t>
                </a:r>
                <a:endParaRPr lang="fr-FR" sz="1400"/>
              </a:p>
            </p:txBody>
          </p:sp>
          <p:sp>
            <p:nvSpPr>
              <p:cNvPr id="45" name="TextBox 44"/>
              <p:cNvSpPr txBox="1"/>
              <p:nvPr/>
            </p:nvSpPr>
            <p:spPr>
              <a:xfrm>
                <a:off x="1175909" y="5953499"/>
                <a:ext cx="284052" cy="307777"/>
              </a:xfrm>
              <a:prstGeom prst="rect">
                <a:avLst/>
              </a:prstGeom>
              <a:noFill/>
            </p:spPr>
            <p:txBody>
              <a:bodyPr wrap="none" rtlCol="0" anchor="t" anchorCtr="0">
                <a:spAutoFit/>
              </a:bodyPr>
              <a:lstStyle/>
              <a:p>
                <a:pPr algn="ctr"/>
                <a:r>
                  <a:rPr lang="fr-FR" sz="1400" smtClean="0"/>
                  <a:t>0</a:t>
                </a:r>
                <a:endParaRPr lang="fr-FR" sz="1400"/>
              </a:p>
            </p:txBody>
          </p:sp>
          <p:sp>
            <p:nvSpPr>
              <p:cNvPr id="46" name="TextBox 45"/>
              <p:cNvSpPr txBox="1"/>
              <p:nvPr/>
            </p:nvSpPr>
            <p:spPr>
              <a:xfrm>
                <a:off x="1766591" y="5953499"/>
                <a:ext cx="284515" cy="523220"/>
              </a:xfrm>
              <a:prstGeom prst="rect">
                <a:avLst/>
              </a:prstGeom>
              <a:noFill/>
            </p:spPr>
            <p:txBody>
              <a:bodyPr wrap="none" rtlCol="0" anchor="t" anchorCtr="0">
                <a:spAutoFit/>
              </a:bodyPr>
              <a:lstStyle/>
              <a:p>
                <a:pPr algn="ctr"/>
                <a:r>
                  <a:rPr lang="fr-FR" sz="1400" smtClean="0"/>
                  <a:t>5	</a:t>
                </a:r>
                <a:endParaRPr lang="fr-FR" sz="1400"/>
              </a:p>
            </p:txBody>
          </p:sp>
          <p:sp>
            <p:nvSpPr>
              <p:cNvPr id="47" name="TextBox 46"/>
              <p:cNvSpPr txBox="1"/>
              <p:nvPr/>
            </p:nvSpPr>
            <p:spPr>
              <a:xfrm>
                <a:off x="2197746" y="5953500"/>
                <a:ext cx="383438" cy="307777"/>
              </a:xfrm>
              <a:prstGeom prst="rect">
                <a:avLst/>
              </a:prstGeom>
              <a:noFill/>
            </p:spPr>
            <p:txBody>
              <a:bodyPr wrap="none" rtlCol="0" anchor="t" anchorCtr="0">
                <a:spAutoFit/>
              </a:bodyPr>
              <a:lstStyle/>
              <a:p>
                <a:pPr algn="ctr"/>
                <a:r>
                  <a:rPr lang="fr-FR" sz="1400" smtClean="0"/>
                  <a:t>10</a:t>
                </a:r>
                <a:endParaRPr lang="fr-FR" sz="1400"/>
              </a:p>
            </p:txBody>
          </p:sp>
          <p:sp>
            <p:nvSpPr>
              <p:cNvPr id="48" name="TextBox 47"/>
              <p:cNvSpPr txBox="1"/>
              <p:nvPr/>
            </p:nvSpPr>
            <p:spPr>
              <a:xfrm>
                <a:off x="2693813" y="5953500"/>
                <a:ext cx="383438" cy="307777"/>
              </a:xfrm>
              <a:prstGeom prst="rect">
                <a:avLst/>
              </a:prstGeom>
              <a:noFill/>
            </p:spPr>
            <p:txBody>
              <a:bodyPr wrap="none" rtlCol="0" anchor="t" anchorCtr="0">
                <a:spAutoFit/>
              </a:bodyPr>
              <a:lstStyle/>
              <a:p>
                <a:pPr algn="ctr"/>
                <a:r>
                  <a:rPr lang="fr-FR" sz="1400" smtClean="0"/>
                  <a:t>15</a:t>
                </a:r>
                <a:endParaRPr lang="fr-FR" sz="1400"/>
              </a:p>
            </p:txBody>
          </p:sp>
          <p:sp>
            <p:nvSpPr>
              <p:cNvPr id="49" name="TextBox 48"/>
              <p:cNvSpPr txBox="1"/>
              <p:nvPr/>
            </p:nvSpPr>
            <p:spPr>
              <a:xfrm>
                <a:off x="3154335" y="5953500"/>
                <a:ext cx="383438" cy="307777"/>
              </a:xfrm>
              <a:prstGeom prst="rect">
                <a:avLst/>
              </a:prstGeom>
              <a:noFill/>
            </p:spPr>
            <p:txBody>
              <a:bodyPr wrap="none" rtlCol="0" anchor="t" anchorCtr="0">
                <a:spAutoFit/>
              </a:bodyPr>
              <a:lstStyle/>
              <a:p>
                <a:pPr algn="ctr"/>
                <a:r>
                  <a:rPr lang="fr-FR" sz="1400" smtClean="0"/>
                  <a:t>20</a:t>
                </a:r>
                <a:endParaRPr lang="fr-FR" sz="1400"/>
              </a:p>
            </p:txBody>
          </p:sp>
          <p:sp>
            <p:nvSpPr>
              <p:cNvPr id="50" name="TextBox 49"/>
              <p:cNvSpPr txBox="1"/>
              <p:nvPr/>
            </p:nvSpPr>
            <p:spPr>
              <a:xfrm>
                <a:off x="3625747" y="5953500"/>
                <a:ext cx="383438" cy="307777"/>
              </a:xfrm>
              <a:prstGeom prst="rect">
                <a:avLst/>
              </a:prstGeom>
              <a:noFill/>
            </p:spPr>
            <p:txBody>
              <a:bodyPr wrap="none" rtlCol="0" anchor="t" anchorCtr="0">
                <a:spAutoFit/>
              </a:bodyPr>
              <a:lstStyle/>
              <a:p>
                <a:pPr algn="ctr"/>
                <a:r>
                  <a:rPr lang="fr-FR" sz="1400" smtClean="0"/>
                  <a:t>25</a:t>
                </a:r>
                <a:endParaRPr lang="fr-FR" sz="1400"/>
              </a:p>
            </p:txBody>
          </p:sp>
          <p:grpSp>
            <p:nvGrpSpPr>
              <p:cNvPr id="51" name="Group 50"/>
              <p:cNvGrpSpPr/>
              <p:nvPr/>
            </p:nvGrpSpPr>
            <p:grpSpPr>
              <a:xfrm>
                <a:off x="1301623" y="5064129"/>
                <a:ext cx="607224" cy="857254"/>
                <a:chOff x="1301623" y="5152617"/>
                <a:chExt cx="607224" cy="857254"/>
              </a:xfrm>
            </p:grpSpPr>
            <p:cxnSp>
              <p:nvCxnSpPr>
                <p:cNvPr id="59" name="Straight Connector 58"/>
                <p:cNvCxnSpPr/>
                <p:nvPr/>
              </p:nvCxnSpPr>
              <p:spPr>
                <a:xfrm>
                  <a:off x="1301623" y="5152617"/>
                  <a:ext cx="6072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9" idx="0"/>
                </p:cNvCxnSpPr>
                <p:nvPr/>
              </p:nvCxnSpPr>
              <p:spPr>
                <a:xfrm flipV="1">
                  <a:off x="1907643" y="5152617"/>
                  <a:ext cx="1204" cy="8572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7"/>
              <p:cNvGrpSpPr>
                <a:grpSpLocks/>
              </p:cNvGrpSpPr>
              <p:nvPr/>
            </p:nvGrpSpPr>
            <p:grpSpPr bwMode="auto">
              <a:xfrm>
                <a:off x="1321159" y="4473946"/>
                <a:ext cx="1936391" cy="1044000"/>
                <a:chOff x="2468" y="1957"/>
                <a:chExt cx="822" cy="402"/>
              </a:xfrm>
            </p:grpSpPr>
            <p:sp>
              <p:nvSpPr>
                <p:cNvPr id="53" name="Line 8"/>
                <p:cNvSpPr>
                  <a:spLocks noChangeShapeType="1"/>
                </p:cNvSpPr>
                <p:nvPr/>
              </p:nvSpPr>
              <p:spPr bwMode="auto">
                <a:xfrm>
                  <a:off x="2912" y="232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4" name="Line 9"/>
                <p:cNvSpPr>
                  <a:spLocks noChangeShapeType="1"/>
                </p:cNvSpPr>
                <p:nvPr/>
              </p:nvSpPr>
              <p:spPr bwMode="auto">
                <a:xfrm>
                  <a:off x="2648" y="207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5" name="Line 10"/>
                <p:cNvSpPr>
                  <a:spLocks noChangeShapeType="1"/>
                </p:cNvSpPr>
                <p:nvPr/>
              </p:nvSpPr>
              <p:spPr bwMode="auto">
                <a:xfrm>
                  <a:off x="3290" y="232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6" name="Line 11"/>
                <p:cNvSpPr>
                  <a:spLocks noChangeShapeType="1"/>
                </p:cNvSpPr>
                <p:nvPr/>
              </p:nvSpPr>
              <p:spPr bwMode="auto">
                <a:xfrm>
                  <a:off x="2522" y="195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7" name="Line 12"/>
                <p:cNvSpPr>
                  <a:spLocks noChangeShapeType="1"/>
                </p:cNvSpPr>
                <p:nvPr/>
              </p:nvSpPr>
              <p:spPr bwMode="auto">
                <a:xfrm>
                  <a:off x="2552" y="20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8" name="Freeform 13"/>
                <p:cNvSpPr>
                  <a:spLocks/>
                </p:cNvSpPr>
                <p:nvPr/>
              </p:nvSpPr>
              <p:spPr bwMode="auto">
                <a:xfrm>
                  <a:off x="2468" y="1969"/>
                  <a:ext cx="822" cy="372"/>
                </a:xfrm>
                <a:custGeom>
                  <a:avLst/>
                  <a:gdLst>
                    <a:gd name="T0" fmla="*/ 137 w 137"/>
                    <a:gd name="T1" fmla="*/ 62 h 62"/>
                    <a:gd name="T2" fmla="*/ 73 w 137"/>
                    <a:gd name="T3" fmla="*/ 62 h 62"/>
                    <a:gd name="T4" fmla="*/ 73 w 137"/>
                    <a:gd name="T5" fmla="*/ 49 h 62"/>
                    <a:gd name="T6" fmla="*/ 57 w 137"/>
                    <a:gd name="T7" fmla="*/ 49 h 62"/>
                    <a:gd name="T8" fmla="*/ 57 w 137"/>
                    <a:gd name="T9" fmla="*/ 36 h 62"/>
                    <a:gd name="T10" fmla="*/ 41 w 137"/>
                    <a:gd name="T11" fmla="*/ 36 h 62"/>
                    <a:gd name="T12" fmla="*/ 41 w 137"/>
                    <a:gd name="T13" fmla="*/ 21 h 62"/>
                    <a:gd name="T14" fmla="*/ 26 w 137"/>
                    <a:gd name="T15" fmla="*/ 21 h 62"/>
                    <a:gd name="T16" fmla="*/ 26 w 137"/>
                    <a:gd name="T17" fmla="*/ 10 h 62"/>
                    <a:gd name="T18" fmla="*/ 13 w 137"/>
                    <a:gd name="T19" fmla="*/ 10 h 62"/>
                    <a:gd name="T20" fmla="*/ 13 w 137"/>
                    <a:gd name="T21" fmla="*/ 0 h 62"/>
                    <a:gd name="T22" fmla="*/ 0 w 13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2">
                      <a:moveTo>
                        <a:pt x="137" y="62"/>
                      </a:moveTo>
                      <a:lnTo>
                        <a:pt x="73" y="62"/>
                      </a:lnTo>
                      <a:lnTo>
                        <a:pt x="73" y="49"/>
                      </a:lnTo>
                      <a:lnTo>
                        <a:pt x="57" y="49"/>
                      </a:lnTo>
                      <a:lnTo>
                        <a:pt x="57" y="36"/>
                      </a:lnTo>
                      <a:lnTo>
                        <a:pt x="41" y="36"/>
                      </a:lnTo>
                      <a:lnTo>
                        <a:pt x="41" y="21"/>
                      </a:lnTo>
                      <a:lnTo>
                        <a:pt x="26" y="21"/>
                      </a:lnTo>
                      <a:lnTo>
                        <a:pt x="26" y="10"/>
                      </a:lnTo>
                      <a:lnTo>
                        <a:pt x="13" y="10"/>
                      </a:lnTo>
                      <a:lnTo>
                        <a:pt x="1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grpSp>
      </p:grpSp>
      <p:grpSp>
        <p:nvGrpSpPr>
          <p:cNvPr id="71" name="Group 70"/>
          <p:cNvGrpSpPr/>
          <p:nvPr/>
        </p:nvGrpSpPr>
        <p:grpSpPr>
          <a:xfrm>
            <a:off x="4889313" y="1638708"/>
            <a:ext cx="3736820" cy="2450705"/>
            <a:chOff x="4889313" y="1533778"/>
            <a:chExt cx="3736820" cy="2450705"/>
          </a:xfrm>
        </p:grpSpPr>
        <p:sp>
          <p:nvSpPr>
            <p:cNvPr id="72" name="TextBox 71"/>
            <p:cNvSpPr txBox="1"/>
            <p:nvPr/>
          </p:nvSpPr>
          <p:spPr>
            <a:xfrm>
              <a:off x="4889313" y="1533778"/>
              <a:ext cx="3736820" cy="307777"/>
            </a:xfrm>
            <a:prstGeom prst="rect">
              <a:avLst/>
            </a:prstGeom>
            <a:noFill/>
          </p:spPr>
          <p:txBody>
            <a:bodyPr wrap="none" rtlCol="0">
              <a:spAutoFit/>
            </a:bodyPr>
            <a:lstStyle/>
            <a:p>
              <a:pPr algn="ctr"/>
              <a:r>
                <a:rPr lang="fr-FR" sz="1400" b="1" dirty="0" smtClean="0"/>
                <a:t>CVB: médiane 5,45 mois (IC95% 4,6 - </a:t>
              </a:r>
              <a:r>
                <a:rPr lang="fr-FR" sz="1400" b="1" dirty="0" smtClean="0">
                  <a:cs typeface="Arial"/>
                </a:rPr>
                <a:t>8,3)</a:t>
              </a:r>
              <a:endParaRPr lang="fr-FR" sz="1400" b="1" dirty="0"/>
            </a:p>
          </p:txBody>
        </p:sp>
        <p:grpSp>
          <p:nvGrpSpPr>
            <p:cNvPr id="73" name="Group 72"/>
            <p:cNvGrpSpPr/>
            <p:nvPr/>
          </p:nvGrpSpPr>
          <p:grpSpPr>
            <a:xfrm>
              <a:off x="5016041" y="1873125"/>
              <a:ext cx="3401475" cy="2111358"/>
              <a:chOff x="1624072" y="2170671"/>
              <a:chExt cx="5193026" cy="3067369"/>
            </a:xfrm>
          </p:grpSpPr>
          <p:grpSp>
            <p:nvGrpSpPr>
              <p:cNvPr id="75" name="Group 74"/>
              <p:cNvGrpSpPr/>
              <p:nvPr/>
            </p:nvGrpSpPr>
            <p:grpSpPr>
              <a:xfrm>
                <a:off x="2614623" y="2396465"/>
                <a:ext cx="3906738" cy="2171700"/>
                <a:chOff x="836615" y="2448719"/>
                <a:chExt cx="3906738" cy="2171700"/>
              </a:xfrm>
            </p:grpSpPr>
            <p:sp>
              <p:nvSpPr>
                <p:cNvPr id="85" name="Freeform 8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7"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9" name="Line 12"/>
                <p:cNvSpPr>
                  <a:spLocks noChangeShapeType="1"/>
                </p:cNvSpPr>
                <p:nvPr/>
              </p:nvSpPr>
              <p:spPr bwMode="auto">
                <a:xfrm>
                  <a:off x="342065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0"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1" name="Line 19"/>
                <p:cNvSpPr>
                  <a:spLocks noChangeShapeType="1"/>
                </p:cNvSpPr>
                <p:nvPr/>
              </p:nvSpPr>
              <p:spPr bwMode="auto">
                <a:xfrm>
                  <a:off x="215613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grpSp>
          <p:sp>
            <p:nvSpPr>
              <p:cNvPr id="76" name="TextBox 75"/>
              <p:cNvSpPr txBox="1"/>
              <p:nvPr/>
            </p:nvSpPr>
            <p:spPr>
              <a:xfrm rot="16200000">
                <a:off x="709957" y="3207325"/>
                <a:ext cx="2298114" cy="469883"/>
              </a:xfrm>
              <a:prstGeom prst="rect">
                <a:avLst/>
              </a:prstGeom>
              <a:noFill/>
            </p:spPr>
            <p:txBody>
              <a:bodyPr wrap="none" rtlCol="0">
                <a:spAutoFit/>
              </a:bodyPr>
              <a:lstStyle/>
              <a:p>
                <a:pPr algn="ctr" fontAlgn="base">
                  <a:spcBef>
                    <a:spcPct val="0"/>
                  </a:spcBef>
                  <a:spcAft>
                    <a:spcPct val="0"/>
                  </a:spcAft>
                </a:pPr>
                <a:r>
                  <a:rPr lang="fr-FR" sz="1400" dirty="0" smtClean="0"/>
                  <a:t>Survie globale, %</a:t>
                </a:r>
                <a:endParaRPr lang="fr-FR" sz="1400" dirty="0"/>
              </a:p>
            </p:txBody>
          </p:sp>
          <p:sp>
            <p:nvSpPr>
              <p:cNvPr id="77" name="TextBox 76"/>
              <p:cNvSpPr txBox="1"/>
              <p:nvPr/>
            </p:nvSpPr>
            <p:spPr>
              <a:xfrm>
                <a:off x="4193732" y="4790903"/>
                <a:ext cx="860639" cy="44713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sp>
            <p:nvSpPr>
              <p:cNvPr id="78" name="TextBox 77"/>
              <p:cNvSpPr txBox="1"/>
              <p:nvPr/>
            </p:nvSpPr>
            <p:spPr>
              <a:xfrm>
                <a:off x="1946346" y="2170671"/>
                <a:ext cx="737126" cy="447137"/>
              </a:xfrm>
              <a:prstGeom prst="rect">
                <a:avLst/>
              </a:prstGeom>
              <a:noFill/>
            </p:spPr>
            <p:txBody>
              <a:bodyPr wrap="none" rtlCol="0" anchor="ctr" anchorCtr="0">
                <a:spAutoFit/>
              </a:bodyPr>
              <a:lstStyle/>
              <a:p>
                <a:pPr algn="r"/>
                <a:r>
                  <a:rPr lang="fr-FR" sz="1400" smtClean="0"/>
                  <a:t>100</a:t>
                </a:r>
                <a:endParaRPr lang="fr-FR" sz="1400"/>
              </a:p>
            </p:txBody>
          </p:sp>
          <p:sp>
            <p:nvSpPr>
              <p:cNvPr id="79" name="TextBox 78"/>
              <p:cNvSpPr txBox="1"/>
              <p:nvPr/>
            </p:nvSpPr>
            <p:spPr>
              <a:xfrm>
                <a:off x="2098078" y="3212230"/>
                <a:ext cx="585393" cy="447137"/>
              </a:xfrm>
              <a:prstGeom prst="rect">
                <a:avLst/>
              </a:prstGeom>
              <a:noFill/>
            </p:spPr>
            <p:txBody>
              <a:bodyPr wrap="none" rtlCol="0" anchor="ctr" anchorCtr="0">
                <a:spAutoFit/>
              </a:bodyPr>
              <a:lstStyle/>
              <a:p>
                <a:pPr algn="r"/>
                <a:r>
                  <a:rPr lang="fr-FR" sz="1400" smtClean="0"/>
                  <a:t>50</a:t>
                </a:r>
                <a:endParaRPr lang="fr-FR" sz="1400"/>
              </a:p>
            </p:txBody>
          </p:sp>
          <p:sp>
            <p:nvSpPr>
              <p:cNvPr id="80" name="TextBox 79"/>
              <p:cNvSpPr txBox="1"/>
              <p:nvPr/>
            </p:nvSpPr>
            <p:spPr>
              <a:xfrm>
                <a:off x="2249813" y="4251109"/>
                <a:ext cx="433661" cy="447137"/>
              </a:xfrm>
              <a:prstGeom prst="rect">
                <a:avLst/>
              </a:prstGeom>
              <a:noFill/>
            </p:spPr>
            <p:txBody>
              <a:bodyPr wrap="none" rtlCol="0" anchor="ctr" anchorCtr="0">
                <a:spAutoFit/>
              </a:bodyPr>
              <a:lstStyle/>
              <a:p>
                <a:pPr algn="r"/>
                <a:r>
                  <a:rPr lang="fr-FR" sz="1400" smtClean="0"/>
                  <a:t>0</a:t>
                </a:r>
                <a:endParaRPr lang="fr-FR" sz="1400"/>
              </a:p>
            </p:txBody>
          </p:sp>
          <p:sp>
            <p:nvSpPr>
              <p:cNvPr id="81" name="TextBox 80"/>
              <p:cNvSpPr txBox="1"/>
              <p:nvPr/>
            </p:nvSpPr>
            <p:spPr>
              <a:xfrm>
                <a:off x="2491546" y="4522747"/>
                <a:ext cx="433661" cy="447137"/>
              </a:xfrm>
              <a:prstGeom prst="rect">
                <a:avLst/>
              </a:prstGeom>
              <a:noFill/>
            </p:spPr>
            <p:txBody>
              <a:bodyPr wrap="none" rtlCol="0" anchor="t" anchorCtr="0">
                <a:spAutoFit/>
              </a:bodyPr>
              <a:lstStyle/>
              <a:p>
                <a:pPr algn="ctr"/>
                <a:r>
                  <a:rPr lang="fr-FR" sz="1400" smtClean="0"/>
                  <a:t>0</a:t>
                </a:r>
                <a:endParaRPr lang="fr-FR" sz="1400"/>
              </a:p>
            </p:txBody>
          </p:sp>
          <p:sp>
            <p:nvSpPr>
              <p:cNvPr id="82" name="TextBox 81"/>
              <p:cNvSpPr txBox="1"/>
              <p:nvPr/>
            </p:nvSpPr>
            <p:spPr>
              <a:xfrm>
                <a:off x="3719151" y="4522748"/>
                <a:ext cx="433662" cy="447137"/>
              </a:xfrm>
              <a:prstGeom prst="rect">
                <a:avLst/>
              </a:prstGeom>
              <a:noFill/>
            </p:spPr>
            <p:txBody>
              <a:bodyPr wrap="none" rtlCol="0" anchor="t" anchorCtr="0">
                <a:spAutoFit/>
              </a:bodyPr>
              <a:lstStyle/>
              <a:p>
                <a:pPr algn="ctr"/>
                <a:r>
                  <a:rPr lang="fr-FR" sz="1400" smtClean="0"/>
                  <a:t>5</a:t>
                </a:r>
                <a:endParaRPr lang="fr-FR" sz="1400"/>
              </a:p>
            </p:txBody>
          </p:sp>
          <p:sp>
            <p:nvSpPr>
              <p:cNvPr id="83" name="TextBox 82"/>
              <p:cNvSpPr txBox="1"/>
              <p:nvPr/>
            </p:nvSpPr>
            <p:spPr>
              <a:xfrm>
                <a:off x="4911702" y="4522748"/>
                <a:ext cx="585394" cy="447137"/>
              </a:xfrm>
              <a:prstGeom prst="rect">
                <a:avLst/>
              </a:prstGeom>
              <a:noFill/>
            </p:spPr>
            <p:txBody>
              <a:bodyPr wrap="none" rtlCol="0" anchor="t" anchorCtr="0">
                <a:spAutoFit/>
              </a:bodyPr>
              <a:lstStyle/>
              <a:p>
                <a:pPr algn="ctr"/>
                <a:r>
                  <a:rPr lang="fr-FR" sz="1400" smtClean="0"/>
                  <a:t>10</a:t>
                </a:r>
                <a:endParaRPr lang="fr-FR" sz="1400"/>
              </a:p>
            </p:txBody>
          </p:sp>
          <p:sp>
            <p:nvSpPr>
              <p:cNvPr id="84" name="TextBox 83"/>
              <p:cNvSpPr txBox="1"/>
              <p:nvPr/>
            </p:nvSpPr>
            <p:spPr>
              <a:xfrm>
                <a:off x="6231704" y="4522748"/>
                <a:ext cx="585394" cy="447137"/>
              </a:xfrm>
              <a:prstGeom prst="rect">
                <a:avLst/>
              </a:prstGeom>
              <a:noFill/>
            </p:spPr>
            <p:txBody>
              <a:bodyPr wrap="none" rtlCol="0" anchor="t" anchorCtr="0">
                <a:spAutoFit/>
              </a:bodyPr>
              <a:lstStyle/>
              <a:p>
                <a:pPr algn="ctr"/>
                <a:r>
                  <a:rPr lang="fr-FR" sz="1400" smtClean="0"/>
                  <a:t>15</a:t>
                </a:r>
                <a:endParaRPr lang="fr-FR" sz="1400"/>
              </a:p>
            </p:txBody>
          </p:sp>
        </p:grpSp>
        <p:sp>
          <p:nvSpPr>
            <p:cNvPr id="74" name="Freeform 14"/>
            <p:cNvSpPr>
              <a:spLocks/>
            </p:cNvSpPr>
            <p:nvPr/>
          </p:nvSpPr>
          <p:spPr bwMode="auto">
            <a:xfrm>
              <a:off x="5731011" y="2105581"/>
              <a:ext cx="2135309" cy="1429200"/>
            </a:xfrm>
            <a:custGeom>
              <a:avLst/>
              <a:gdLst>
                <a:gd name="T0" fmla="*/ 167 w 167"/>
                <a:gd name="T1" fmla="*/ 108 h 108"/>
                <a:gd name="T2" fmla="*/ 167 w 167"/>
                <a:gd name="T3" fmla="*/ 100 h 108"/>
                <a:gd name="T4" fmla="*/ 119 w 167"/>
                <a:gd name="T5" fmla="*/ 100 h 108"/>
                <a:gd name="T6" fmla="*/ 119 w 167"/>
                <a:gd name="T7" fmla="*/ 91 h 108"/>
                <a:gd name="T8" fmla="*/ 97 w 167"/>
                <a:gd name="T9" fmla="*/ 91 h 108"/>
                <a:gd name="T10" fmla="*/ 97 w 167"/>
                <a:gd name="T11" fmla="*/ 82 h 108"/>
                <a:gd name="T12" fmla="*/ 91 w 167"/>
                <a:gd name="T13" fmla="*/ 82 h 108"/>
                <a:gd name="T14" fmla="*/ 91 w 167"/>
                <a:gd name="T15" fmla="*/ 73 h 108"/>
                <a:gd name="T16" fmla="*/ 82 w 167"/>
                <a:gd name="T17" fmla="*/ 73 h 108"/>
                <a:gd name="T18" fmla="*/ 82 w 167"/>
                <a:gd name="T19" fmla="*/ 64 h 108"/>
                <a:gd name="T20" fmla="*/ 76 w 167"/>
                <a:gd name="T21" fmla="*/ 64 h 108"/>
                <a:gd name="T22" fmla="*/ 76 w 167"/>
                <a:gd name="T23" fmla="*/ 55 h 108"/>
                <a:gd name="T24" fmla="*/ 68 w 167"/>
                <a:gd name="T25" fmla="*/ 55 h 108"/>
                <a:gd name="T26" fmla="*/ 68 w 167"/>
                <a:gd name="T27" fmla="*/ 46 h 108"/>
                <a:gd name="T28" fmla="*/ 62 w 167"/>
                <a:gd name="T29" fmla="*/ 46 h 108"/>
                <a:gd name="T30" fmla="*/ 62 w 167"/>
                <a:gd name="T31" fmla="*/ 37 h 108"/>
                <a:gd name="T32" fmla="*/ 57 w 167"/>
                <a:gd name="T33" fmla="*/ 37 h 108"/>
                <a:gd name="T34" fmla="*/ 57 w 167"/>
                <a:gd name="T35" fmla="*/ 28 h 108"/>
                <a:gd name="T36" fmla="*/ 51 w 167"/>
                <a:gd name="T37" fmla="*/ 28 h 108"/>
                <a:gd name="T38" fmla="*/ 51 w 167"/>
                <a:gd name="T39" fmla="*/ 19 h 108"/>
                <a:gd name="T40" fmla="*/ 46 w 167"/>
                <a:gd name="T41" fmla="*/ 19 h 108"/>
                <a:gd name="T42" fmla="*/ 46 w 167"/>
                <a:gd name="T43" fmla="*/ 10 h 108"/>
                <a:gd name="T44" fmla="*/ 34 w 167"/>
                <a:gd name="T45" fmla="*/ 10 h 108"/>
                <a:gd name="T46" fmla="*/ 34 w 167"/>
                <a:gd name="T47" fmla="*/ 0 h 108"/>
                <a:gd name="T48" fmla="*/ 0 w 167"/>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67" y="108"/>
                  </a:moveTo>
                  <a:lnTo>
                    <a:pt x="167" y="100"/>
                  </a:lnTo>
                  <a:lnTo>
                    <a:pt x="119" y="100"/>
                  </a:lnTo>
                  <a:lnTo>
                    <a:pt x="119" y="91"/>
                  </a:lnTo>
                  <a:lnTo>
                    <a:pt x="97" y="91"/>
                  </a:lnTo>
                  <a:lnTo>
                    <a:pt x="97" y="82"/>
                  </a:lnTo>
                  <a:lnTo>
                    <a:pt x="91" y="82"/>
                  </a:lnTo>
                  <a:lnTo>
                    <a:pt x="91" y="73"/>
                  </a:lnTo>
                  <a:lnTo>
                    <a:pt x="82" y="73"/>
                  </a:lnTo>
                  <a:lnTo>
                    <a:pt x="82" y="64"/>
                  </a:lnTo>
                  <a:lnTo>
                    <a:pt x="76" y="64"/>
                  </a:lnTo>
                  <a:lnTo>
                    <a:pt x="76" y="55"/>
                  </a:lnTo>
                  <a:lnTo>
                    <a:pt x="68" y="55"/>
                  </a:lnTo>
                  <a:lnTo>
                    <a:pt x="68" y="46"/>
                  </a:lnTo>
                  <a:lnTo>
                    <a:pt x="62" y="46"/>
                  </a:lnTo>
                  <a:lnTo>
                    <a:pt x="62" y="37"/>
                  </a:lnTo>
                  <a:lnTo>
                    <a:pt x="57" y="37"/>
                  </a:lnTo>
                  <a:lnTo>
                    <a:pt x="57" y="28"/>
                  </a:lnTo>
                  <a:lnTo>
                    <a:pt x="51" y="28"/>
                  </a:lnTo>
                  <a:lnTo>
                    <a:pt x="51" y="19"/>
                  </a:lnTo>
                  <a:lnTo>
                    <a:pt x="46" y="19"/>
                  </a:lnTo>
                  <a:lnTo>
                    <a:pt x="46" y="10"/>
                  </a:lnTo>
                  <a:lnTo>
                    <a:pt x="34" y="10"/>
                  </a:lnTo>
                  <a:lnTo>
                    <a:pt x="34"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grpSp>
        <p:nvGrpSpPr>
          <p:cNvPr id="93" name="Group 92"/>
          <p:cNvGrpSpPr/>
          <p:nvPr/>
        </p:nvGrpSpPr>
        <p:grpSpPr>
          <a:xfrm>
            <a:off x="4834438" y="4040605"/>
            <a:ext cx="3846576" cy="2375753"/>
            <a:chOff x="4834438" y="4040605"/>
            <a:chExt cx="3846576" cy="2375753"/>
          </a:xfrm>
        </p:grpSpPr>
        <p:sp>
          <p:nvSpPr>
            <p:cNvPr id="94" name="TextBox 93"/>
            <p:cNvSpPr txBox="1"/>
            <p:nvPr/>
          </p:nvSpPr>
          <p:spPr>
            <a:xfrm>
              <a:off x="4834438" y="4040605"/>
              <a:ext cx="3846576" cy="307777"/>
            </a:xfrm>
            <a:prstGeom prst="rect">
              <a:avLst/>
            </a:prstGeom>
            <a:noFill/>
          </p:spPr>
          <p:txBody>
            <a:bodyPr wrap="none" rtlCol="0">
              <a:spAutoFit/>
            </a:bodyPr>
            <a:lstStyle/>
            <a:p>
              <a:pPr algn="ctr"/>
              <a:r>
                <a:rPr lang="fr-FR" sz="1400" b="1" dirty="0" smtClean="0"/>
                <a:t>CHC: médiane 15,9 mois (IC95% 7,1 - </a:t>
              </a:r>
              <a:r>
                <a:rPr lang="fr-FR" sz="1400" b="1" dirty="0" smtClean="0">
                  <a:cs typeface="Arial"/>
                </a:rPr>
                <a:t>16,3)</a:t>
              </a:r>
              <a:endParaRPr lang="fr-FR" sz="1400" b="1" dirty="0"/>
            </a:p>
          </p:txBody>
        </p:sp>
        <p:grpSp>
          <p:nvGrpSpPr>
            <p:cNvPr id="95" name="Group 94"/>
            <p:cNvGrpSpPr/>
            <p:nvPr/>
          </p:nvGrpSpPr>
          <p:grpSpPr>
            <a:xfrm>
              <a:off x="5016039" y="4305001"/>
              <a:ext cx="3401475" cy="2111357"/>
              <a:chOff x="1624070" y="2170671"/>
              <a:chExt cx="5193027" cy="3067369"/>
            </a:xfrm>
          </p:grpSpPr>
          <p:grpSp>
            <p:nvGrpSpPr>
              <p:cNvPr id="104" name="Group 103"/>
              <p:cNvGrpSpPr/>
              <p:nvPr/>
            </p:nvGrpSpPr>
            <p:grpSpPr>
              <a:xfrm>
                <a:off x="2614623" y="2396465"/>
                <a:ext cx="3906738" cy="2171700"/>
                <a:chOff x="836615" y="2448719"/>
                <a:chExt cx="3906738" cy="2171700"/>
              </a:xfrm>
            </p:grpSpPr>
            <p:sp>
              <p:nvSpPr>
                <p:cNvPr id="116" name="Freeform 11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1"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2"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4"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grpSp>
          <p:sp>
            <p:nvSpPr>
              <p:cNvPr id="105" name="TextBox 104"/>
              <p:cNvSpPr txBox="1"/>
              <p:nvPr/>
            </p:nvSpPr>
            <p:spPr>
              <a:xfrm rot="16200000">
                <a:off x="680979" y="3207323"/>
                <a:ext cx="2356065" cy="469883"/>
              </a:xfrm>
              <a:prstGeom prst="rect">
                <a:avLst/>
              </a:prstGeom>
              <a:noFill/>
            </p:spPr>
            <p:txBody>
              <a:bodyPr wrap="none" rtlCol="0">
                <a:spAutoFit/>
              </a:bodyPr>
              <a:lstStyle/>
              <a:p>
                <a:pPr algn="ctr" fontAlgn="base">
                  <a:spcBef>
                    <a:spcPct val="0"/>
                  </a:spcBef>
                  <a:spcAft>
                    <a:spcPct val="0"/>
                  </a:spcAft>
                </a:pPr>
                <a:r>
                  <a:rPr lang="fr-FR" sz="1400" dirty="0" smtClean="0"/>
                  <a:t>Survie globale, %</a:t>
                </a:r>
                <a:endParaRPr lang="fr-FR" sz="1400" dirty="0"/>
              </a:p>
            </p:txBody>
          </p:sp>
          <p:sp>
            <p:nvSpPr>
              <p:cNvPr id="106" name="TextBox 105"/>
              <p:cNvSpPr txBox="1"/>
              <p:nvPr/>
            </p:nvSpPr>
            <p:spPr>
              <a:xfrm>
                <a:off x="4193729" y="4790903"/>
                <a:ext cx="860639" cy="447137"/>
              </a:xfrm>
              <a:prstGeom prst="rect">
                <a:avLst/>
              </a:prstGeom>
              <a:noFill/>
            </p:spPr>
            <p:txBody>
              <a:bodyPr wrap="none" rtlCol="0">
                <a:spAutoFit/>
              </a:bodyPr>
              <a:lstStyle/>
              <a:p>
                <a:pPr algn="ctr" fontAlgn="base">
                  <a:spcBef>
                    <a:spcPct val="0"/>
                  </a:spcBef>
                  <a:spcAft>
                    <a:spcPct val="0"/>
                  </a:spcAft>
                </a:pPr>
                <a:r>
                  <a:rPr lang="fr-FR" sz="1400" smtClean="0"/>
                  <a:t>Mois</a:t>
                </a:r>
                <a:endParaRPr lang="fr-FR" sz="1400"/>
              </a:p>
            </p:txBody>
          </p:sp>
          <p:sp>
            <p:nvSpPr>
              <p:cNvPr id="107" name="TextBox 106"/>
              <p:cNvSpPr txBox="1"/>
              <p:nvPr/>
            </p:nvSpPr>
            <p:spPr>
              <a:xfrm>
                <a:off x="1946346" y="2170671"/>
                <a:ext cx="737126" cy="447137"/>
              </a:xfrm>
              <a:prstGeom prst="rect">
                <a:avLst/>
              </a:prstGeom>
              <a:noFill/>
            </p:spPr>
            <p:txBody>
              <a:bodyPr wrap="none" rtlCol="0" anchor="ctr" anchorCtr="0">
                <a:spAutoFit/>
              </a:bodyPr>
              <a:lstStyle/>
              <a:p>
                <a:pPr algn="r"/>
                <a:r>
                  <a:rPr lang="fr-FR" sz="1400" smtClean="0"/>
                  <a:t>100</a:t>
                </a:r>
                <a:endParaRPr lang="fr-FR" sz="1400"/>
              </a:p>
            </p:txBody>
          </p:sp>
          <p:sp>
            <p:nvSpPr>
              <p:cNvPr id="108" name="TextBox 107"/>
              <p:cNvSpPr txBox="1"/>
              <p:nvPr/>
            </p:nvSpPr>
            <p:spPr>
              <a:xfrm>
                <a:off x="2098078" y="3212230"/>
                <a:ext cx="585393" cy="447137"/>
              </a:xfrm>
              <a:prstGeom prst="rect">
                <a:avLst/>
              </a:prstGeom>
              <a:noFill/>
            </p:spPr>
            <p:txBody>
              <a:bodyPr wrap="none" rtlCol="0" anchor="ctr" anchorCtr="0">
                <a:spAutoFit/>
              </a:bodyPr>
              <a:lstStyle/>
              <a:p>
                <a:pPr algn="r"/>
                <a:r>
                  <a:rPr lang="fr-FR" sz="1400" smtClean="0"/>
                  <a:t>50</a:t>
                </a:r>
                <a:endParaRPr lang="fr-FR" sz="1400"/>
              </a:p>
            </p:txBody>
          </p:sp>
          <p:sp>
            <p:nvSpPr>
              <p:cNvPr id="109" name="TextBox 108"/>
              <p:cNvSpPr txBox="1"/>
              <p:nvPr/>
            </p:nvSpPr>
            <p:spPr>
              <a:xfrm>
                <a:off x="2249813" y="4251109"/>
                <a:ext cx="433661" cy="447137"/>
              </a:xfrm>
              <a:prstGeom prst="rect">
                <a:avLst/>
              </a:prstGeom>
              <a:noFill/>
            </p:spPr>
            <p:txBody>
              <a:bodyPr wrap="none" rtlCol="0" anchor="ctr" anchorCtr="0">
                <a:spAutoFit/>
              </a:bodyPr>
              <a:lstStyle/>
              <a:p>
                <a:pPr algn="r"/>
                <a:r>
                  <a:rPr lang="fr-FR" sz="1400" smtClean="0"/>
                  <a:t>0</a:t>
                </a:r>
                <a:endParaRPr lang="fr-FR" sz="1400"/>
              </a:p>
            </p:txBody>
          </p:sp>
          <p:sp>
            <p:nvSpPr>
              <p:cNvPr id="110" name="TextBox 109"/>
              <p:cNvSpPr txBox="1"/>
              <p:nvPr/>
            </p:nvSpPr>
            <p:spPr>
              <a:xfrm>
                <a:off x="2491546" y="4522747"/>
                <a:ext cx="433661" cy="447137"/>
              </a:xfrm>
              <a:prstGeom prst="rect">
                <a:avLst/>
              </a:prstGeom>
              <a:noFill/>
            </p:spPr>
            <p:txBody>
              <a:bodyPr wrap="none" rtlCol="0" anchor="t" anchorCtr="0">
                <a:spAutoFit/>
              </a:bodyPr>
              <a:lstStyle/>
              <a:p>
                <a:pPr algn="ctr"/>
                <a:r>
                  <a:rPr lang="fr-FR" sz="1400" smtClean="0"/>
                  <a:t>0</a:t>
                </a:r>
                <a:endParaRPr lang="fr-FR" sz="1400"/>
              </a:p>
            </p:txBody>
          </p:sp>
          <p:sp>
            <p:nvSpPr>
              <p:cNvPr id="111" name="TextBox 110"/>
              <p:cNvSpPr txBox="1"/>
              <p:nvPr/>
            </p:nvSpPr>
            <p:spPr>
              <a:xfrm>
                <a:off x="3393691" y="4522747"/>
                <a:ext cx="433661" cy="447137"/>
              </a:xfrm>
              <a:prstGeom prst="rect">
                <a:avLst/>
              </a:prstGeom>
              <a:noFill/>
            </p:spPr>
            <p:txBody>
              <a:bodyPr wrap="none" rtlCol="0" anchor="t" anchorCtr="0">
                <a:spAutoFit/>
              </a:bodyPr>
              <a:lstStyle/>
              <a:p>
                <a:pPr algn="ctr"/>
                <a:r>
                  <a:rPr lang="fr-FR" sz="1400" smtClean="0"/>
                  <a:t>5</a:t>
                </a:r>
                <a:endParaRPr lang="fr-FR" sz="1400"/>
              </a:p>
            </p:txBody>
          </p:sp>
          <p:sp>
            <p:nvSpPr>
              <p:cNvPr id="112" name="TextBox 111"/>
              <p:cNvSpPr txBox="1"/>
              <p:nvPr/>
            </p:nvSpPr>
            <p:spPr>
              <a:xfrm>
                <a:off x="4051581" y="4522749"/>
                <a:ext cx="585393" cy="447137"/>
              </a:xfrm>
              <a:prstGeom prst="rect">
                <a:avLst/>
              </a:prstGeom>
              <a:noFill/>
            </p:spPr>
            <p:txBody>
              <a:bodyPr wrap="none" rtlCol="0" anchor="t" anchorCtr="0">
                <a:spAutoFit/>
              </a:bodyPr>
              <a:lstStyle/>
              <a:p>
                <a:pPr algn="ctr"/>
                <a:r>
                  <a:rPr lang="fr-FR" sz="1400" smtClean="0"/>
                  <a:t>10</a:t>
                </a:r>
                <a:endParaRPr lang="fr-FR" sz="1400"/>
              </a:p>
            </p:txBody>
          </p:sp>
          <p:sp>
            <p:nvSpPr>
              <p:cNvPr id="113" name="TextBox 112"/>
              <p:cNvSpPr txBox="1"/>
              <p:nvPr/>
            </p:nvSpPr>
            <p:spPr>
              <a:xfrm>
                <a:off x="4808924" y="4522749"/>
                <a:ext cx="585393" cy="447137"/>
              </a:xfrm>
              <a:prstGeom prst="rect">
                <a:avLst/>
              </a:prstGeom>
              <a:noFill/>
            </p:spPr>
            <p:txBody>
              <a:bodyPr wrap="none" rtlCol="0" anchor="t" anchorCtr="0">
                <a:spAutoFit/>
              </a:bodyPr>
              <a:lstStyle/>
              <a:p>
                <a:pPr algn="ctr"/>
                <a:r>
                  <a:rPr lang="fr-FR" sz="1400" smtClean="0"/>
                  <a:t>15</a:t>
                </a:r>
                <a:endParaRPr lang="fr-FR" sz="1400"/>
              </a:p>
            </p:txBody>
          </p:sp>
          <p:sp>
            <p:nvSpPr>
              <p:cNvPr id="114" name="TextBox 113"/>
              <p:cNvSpPr txBox="1"/>
              <p:nvPr/>
            </p:nvSpPr>
            <p:spPr>
              <a:xfrm>
                <a:off x="5512001" y="4522749"/>
                <a:ext cx="585393" cy="447137"/>
              </a:xfrm>
              <a:prstGeom prst="rect">
                <a:avLst/>
              </a:prstGeom>
              <a:noFill/>
            </p:spPr>
            <p:txBody>
              <a:bodyPr wrap="none" rtlCol="0" anchor="t" anchorCtr="0">
                <a:spAutoFit/>
              </a:bodyPr>
              <a:lstStyle/>
              <a:p>
                <a:pPr algn="ctr"/>
                <a:r>
                  <a:rPr lang="fr-FR" sz="1400" smtClean="0"/>
                  <a:t>20</a:t>
                </a:r>
                <a:endParaRPr lang="fr-FR" sz="1400"/>
              </a:p>
            </p:txBody>
          </p:sp>
          <p:sp>
            <p:nvSpPr>
              <p:cNvPr id="115" name="TextBox 114"/>
              <p:cNvSpPr txBox="1"/>
              <p:nvPr/>
            </p:nvSpPr>
            <p:spPr>
              <a:xfrm>
                <a:off x="6231704" y="4522749"/>
                <a:ext cx="585393" cy="447137"/>
              </a:xfrm>
              <a:prstGeom prst="rect">
                <a:avLst/>
              </a:prstGeom>
              <a:noFill/>
            </p:spPr>
            <p:txBody>
              <a:bodyPr wrap="none" rtlCol="0" anchor="t" anchorCtr="0">
                <a:spAutoFit/>
              </a:bodyPr>
              <a:lstStyle/>
              <a:p>
                <a:pPr algn="ctr"/>
                <a:r>
                  <a:rPr lang="fr-FR" sz="1400" smtClean="0"/>
                  <a:t>25</a:t>
                </a:r>
                <a:endParaRPr lang="fr-FR" sz="1400"/>
              </a:p>
            </p:txBody>
          </p:sp>
        </p:grpSp>
        <p:grpSp>
          <p:nvGrpSpPr>
            <p:cNvPr id="96" name="Group 15"/>
            <p:cNvGrpSpPr>
              <a:grpSpLocks/>
            </p:cNvGrpSpPr>
            <p:nvPr/>
          </p:nvGrpSpPr>
          <p:grpSpPr bwMode="auto">
            <a:xfrm>
              <a:off x="5730999" y="4670373"/>
              <a:ext cx="2232000" cy="835526"/>
              <a:chOff x="2395" y="1982"/>
              <a:chExt cx="1050" cy="350"/>
            </a:xfrm>
          </p:grpSpPr>
          <p:sp>
            <p:nvSpPr>
              <p:cNvPr id="97" name="Line 16"/>
              <p:cNvSpPr>
                <a:spLocks noChangeShapeType="1"/>
              </p:cNvSpPr>
              <p:nvPr/>
            </p:nvSpPr>
            <p:spPr bwMode="auto">
              <a:xfrm>
                <a:off x="3289" y="229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98" name="Line 17"/>
              <p:cNvSpPr>
                <a:spLocks noChangeShapeType="1"/>
              </p:cNvSpPr>
              <p:nvPr/>
            </p:nvSpPr>
            <p:spPr bwMode="auto">
              <a:xfrm>
                <a:off x="3091"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99" name="Line 18"/>
              <p:cNvSpPr>
                <a:spLocks noChangeShapeType="1"/>
              </p:cNvSpPr>
              <p:nvPr/>
            </p:nvSpPr>
            <p:spPr bwMode="auto">
              <a:xfrm>
                <a:off x="2899"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0" name="Line 19"/>
              <p:cNvSpPr>
                <a:spLocks noChangeShapeType="1"/>
              </p:cNvSpPr>
              <p:nvPr/>
            </p:nvSpPr>
            <p:spPr bwMode="auto">
              <a:xfrm>
                <a:off x="3043"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1" name="Line 20"/>
              <p:cNvSpPr>
                <a:spLocks noChangeShapeType="1"/>
              </p:cNvSpPr>
              <p:nvPr/>
            </p:nvSpPr>
            <p:spPr bwMode="auto">
              <a:xfrm>
                <a:off x="3403" y="229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2" name="Line 21"/>
              <p:cNvSpPr>
                <a:spLocks noChangeShapeType="1"/>
              </p:cNvSpPr>
              <p:nvPr/>
            </p:nvSpPr>
            <p:spPr bwMode="auto">
              <a:xfrm>
                <a:off x="2667" y="209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3" name="Freeform 22"/>
              <p:cNvSpPr>
                <a:spLocks/>
              </p:cNvSpPr>
              <p:nvPr/>
            </p:nvSpPr>
            <p:spPr bwMode="auto">
              <a:xfrm>
                <a:off x="2395" y="1982"/>
                <a:ext cx="1050" cy="330"/>
              </a:xfrm>
              <a:custGeom>
                <a:avLst/>
                <a:gdLst>
                  <a:gd name="T0" fmla="*/ 175 w 175"/>
                  <a:gd name="T1" fmla="*/ 55 h 55"/>
                  <a:gd name="T2" fmla="*/ 130 w 175"/>
                  <a:gd name="T3" fmla="*/ 55 h 55"/>
                  <a:gd name="T4" fmla="*/ 130 w 175"/>
                  <a:gd name="T5" fmla="*/ 33 h 55"/>
                  <a:gd name="T6" fmla="*/ 63 w 175"/>
                  <a:gd name="T7" fmla="*/ 33 h 55"/>
                  <a:gd name="T8" fmla="*/ 63 w 175"/>
                  <a:gd name="T9" fmla="*/ 21 h 55"/>
                  <a:gd name="T10" fmla="*/ 42 w 175"/>
                  <a:gd name="T11" fmla="*/ 21 h 55"/>
                  <a:gd name="T12" fmla="*/ 42 w 175"/>
                  <a:gd name="T13" fmla="*/ 10 h 55"/>
                  <a:gd name="T14" fmla="*/ 16 w 175"/>
                  <a:gd name="T15" fmla="*/ 10 h 55"/>
                  <a:gd name="T16" fmla="*/ 16 w 175"/>
                  <a:gd name="T17" fmla="*/ 0 h 55"/>
                  <a:gd name="T18" fmla="*/ 0 w 175"/>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55">
                    <a:moveTo>
                      <a:pt x="175" y="55"/>
                    </a:moveTo>
                    <a:lnTo>
                      <a:pt x="130" y="55"/>
                    </a:lnTo>
                    <a:lnTo>
                      <a:pt x="130" y="33"/>
                    </a:lnTo>
                    <a:lnTo>
                      <a:pt x="63" y="33"/>
                    </a:lnTo>
                    <a:lnTo>
                      <a:pt x="63" y="21"/>
                    </a:lnTo>
                    <a:lnTo>
                      <a:pt x="42" y="21"/>
                    </a:lnTo>
                    <a:lnTo>
                      <a:pt x="42" y="10"/>
                    </a:lnTo>
                    <a:lnTo>
                      <a:pt x="16" y="10"/>
                    </a:lnTo>
                    <a:lnTo>
                      <a:pt x="1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grpSp>
      <p:sp>
        <p:nvSpPr>
          <p:cNvPr id="126" name="TextBox 125"/>
          <p:cNvSpPr txBox="1"/>
          <p:nvPr/>
        </p:nvSpPr>
        <p:spPr>
          <a:xfrm>
            <a:off x="2213282" y="1359404"/>
            <a:ext cx="642386" cy="369332"/>
          </a:xfrm>
          <a:prstGeom prst="rect">
            <a:avLst/>
          </a:prstGeom>
          <a:noFill/>
        </p:spPr>
        <p:txBody>
          <a:bodyPr wrap="none" rtlCol="0">
            <a:spAutoFit/>
          </a:bodyPr>
          <a:lstStyle/>
          <a:p>
            <a:r>
              <a:rPr lang="fr-FR" b="1" smtClean="0"/>
              <a:t>SSP</a:t>
            </a:r>
            <a:endParaRPr lang="fr-FR" b="1"/>
          </a:p>
        </p:txBody>
      </p:sp>
      <p:sp>
        <p:nvSpPr>
          <p:cNvPr id="127" name="TextBox 126"/>
          <p:cNvSpPr txBox="1"/>
          <p:nvPr/>
        </p:nvSpPr>
        <p:spPr>
          <a:xfrm>
            <a:off x="6606078" y="1359404"/>
            <a:ext cx="518178" cy="369332"/>
          </a:xfrm>
          <a:prstGeom prst="rect">
            <a:avLst/>
          </a:prstGeom>
          <a:noFill/>
        </p:spPr>
        <p:txBody>
          <a:bodyPr wrap="none" rtlCol="0">
            <a:spAutoFit/>
          </a:bodyPr>
          <a:lstStyle/>
          <a:p>
            <a:r>
              <a:rPr lang="fr-FR" b="1" dirty="0" smtClean="0"/>
              <a:t>SG</a:t>
            </a:r>
            <a:endParaRPr lang="fr-FR" b="1" dirty="0"/>
          </a:p>
        </p:txBody>
      </p:sp>
    </p:spTree>
    <p:extLst>
      <p:ext uri="{BB962C8B-B14F-4D97-AF65-F5344CB8AC3E}">
        <p14:creationId xmlns:p14="http://schemas.microsoft.com/office/powerpoint/2010/main" val="1560691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6666" cy="807720"/>
          </a:xfrm>
        </p:spPr>
        <p:txBody>
          <a:bodyPr/>
          <a:lstStyle/>
          <a:p>
            <a:r>
              <a:rPr lang="en-GB" dirty="0" smtClean="0"/>
              <a:t>336: </a:t>
            </a:r>
            <a:r>
              <a:rPr lang="fr-FR" dirty="0"/>
              <a:t>Inhibition des checkpoints immunitaires (ICI) associée à tremelimumab et durvalumab chez les patients avec carcinome hépatocellulaire ou carcinome des voies biliaires (CVB) avancés – </a:t>
            </a:r>
            <a:r>
              <a:rPr lang="fr-FR" dirty="0" err="1"/>
              <a:t>Floudas</a:t>
            </a:r>
            <a:r>
              <a:rPr lang="fr-FR" dirty="0"/>
              <a:t> CS,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smtClean="0"/>
          </a:p>
          <a:p>
            <a:endParaRPr lang="en-GB" dirty="0"/>
          </a:p>
        </p:txBody>
      </p:sp>
      <p:sp>
        <p:nvSpPr>
          <p:cNvPr id="5" name="Text Placeholder 4"/>
          <p:cNvSpPr>
            <a:spLocks noGrp="1"/>
          </p:cNvSpPr>
          <p:nvPr>
            <p:ph type="body" sz="quarter" idx="11"/>
          </p:nvPr>
        </p:nvSpPr>
        <p:spPr/>
        <p:txBody>
          <a:bodyPr/>
          <a:lstStyle/>
          <a:p>
            <a:r>
              <a:rPr lang="en-GB" dirty="0" err="1" smtClean="0"/>
              <a:t>Floudas</a:t>
            </a:r>
            <a:r>
              <a:rPr lang="en-GB" dirty="0" smtClean="0"/>
              <a:t> CS, </a:t>
            </a:r>
            <a:r>
              <a:rPr lang="en-GB" dirty="0"/>
              <a:t>et </a:t>
            </a:r>
            <a:r>
              <a:rPr lang="en-GB" dirty="0" smtClean="0"/>
              <a:t>al, </a:t>
            </a:r>
            <a:r>
              <a:rPr lang="en-GB" dirty="0"/>
              <a:t>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68572219"/>
              </p:ext>
            </p:extLst>
          </p:nvPr>
        </p:nvGraphicFramePr>
        <p:xfrm>
          <a:off x="953618" y="1862973"/>
          <a:ext cx="7236764" cy="2210880"/>
        </p:xfrm>
        <a:graphic>
          <a:graphicData uri="http://schemas.openxmlformats.org/drawingml/2006/table">
            <a:tbl>
              <a:tblPr firstRow="1" bandRow="1">
                <a:tableStyleId>{69012ECD-51FC-41F1-AA8D-1B2483CD663E}</a:tableStyleId>
              </a:tblPr>
              <a:tblGrid>
                <a:gridCol w="2883864">
                  <a:extLst>
                    <a:ext uri="{9D8B030D-6E8A-4147-A177-3AD203B41FA5}">
                      <a16:colId xmlns:a16="http://schemas.microsoft.com/office/drawing/2014/main" val="3733704063"/>
                    </a:ext>
                  </a:extLst>
                </a:gridCol>
                <a:gridCol w="2176450">
                  <a:extLst>
                    <a:ext uri="{9D8B030D-6E8A-4147-A177-3AD203B41FA5}">
                      <a16:colId xmlns:a16="http://schemas.microsoft.com/office/drawing/2014/main" val="3910278064"/>
                    </a:ext>
                  </a:extLst>
                </a:gridCol>
                <a:gridCol w="2176450">
                  <a:extLst>
                    <a:ext uri="{9D8B030D-6E8A-4147-A177-3AD203B41FA5}">
                      <a16:colId xmlns:a16="http://schemas.microsoft.com/office/drawing/2014/main" val="2335845812"/>
                    </a:ext>
                  </a:extLst>
                </a:gridCol>
              </a:tblGrid>
              <a:tr h="193964">
                <a:tc>
                  <a:txBody>
                    <a:bodyPr/>
                    <a:lstStyle/>
                    <a:p>
                      <a:pPr algn="l"/>
                      <a:r>
                        <a:rPr lang="fr-FR" sz="1400" noProof="0" dirty="0" smtClean="0">
                          <a:solidFill>
                            <a:schemeClr val="tx2"/>
                          </a:solidFill>
                          <a:latin typeface="+mn-lt"/>
                        </a:rPr>
                        <a:t>Réponse</a:t>
                      </a:r>
                      <a:endParaRPr lang="fr-FR" sz="14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CHC </a:t>
                      </a:r>
                      <a:br>
                        <a:rPr lang="fr-FR" sz="1400" noProof="0" dirty="0" smtClean="0">
                          <a:solidFill>
                            <a:schemeClr val="tx2"/>
                          </a:solidFill>
                          <a:latin typeface="+mn-lt"/>
                        </a:rPr>
                      </a:br>
                      <a:r>
                        <a:rPr lang="fr-FR" sz="1400" noProof="0" dirty="0" smtClean="0">
                          <a:solidFill>
                            <a:schemeClr val="tx2"/>
                          </a:solidFill>
                          <a:latin typeface="+mn-lt"/>
                        </a:rPr>
                        <a:t>(n=10)</a:t>
                      </a:r>
                      <a:endParaRPr lang="fr-FR" sz="14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CVB </a:t>
                      </a:r>
                      <a:br>
                        <a:rPr lang="fr-FR" sz="1400" noProof="0" dirty="0" smtClean="0">
                          <a:solidFill>
                            <a:schemeClr val="tx2"/>
                          </a:solidFill>
                          <a:latin typeface="+mn-lt"/>
                        </a:rPr>
                      </a:br>
                      <a:r>
                        <a:rPr lang="fr-FR" sz="1400" noProof="0" dirty="0" smtClean="0">
                          <a:solidFill>
                            <a:schemeClr val="tx2"/>
                          </a:solidFill>
                          <a:latin typeface="+mn-lt"/>
                        </a:rPr>
                        <a:t>(n=12)</a:t>
                      </a:r>
                      <a:endParaRPr lang="fr-FR" sz="14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400" noProof="0" dirty="0" smtClean="0">
                          <a:latin typeface="+mn-lt"/>
                        </a:rPr>
                        <a:t>Meilleure</a:t>
                      </a:r>
                      <a:r>
                        <a:rPr lang="fr-FR" sz="1400" baseline="0" noProof="0" dirty="0" smtClean="0">
                          <a:latin typeface="+mn-lt"/>
                        </a:rPr>
                        <a:t> réponse objective</a:t>
                      </a:r>
                      <a:r>
                        <a:rPr lang="fr-FR" sz="1400" noProof="0" dirty="0" smtClean="0">
                          <a:latin typeface="+mn-lt"/>
                        </a:rPr>
                        <a:t>, n (%)</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fr-FR" sz="1400" noProof="0" dirty="0" smtClean="0">
                          <a:latin typeface="+mn-lt"/>
                        </a:rPr>
                        <a:t>RP</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 (20,0)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fr-FR" sz="1400" noProof="0" dirty="0" smtClean="0">
                          <a:latin typeface="+mn-lt"/>
                        </a:rPr>
                        <a:t>MS</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5 (50,0)</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5</a:t>
                      </a:r>
                      <a:r>
                        <a:rPr lang="fr-FR" sz="1400" baseline="0" noProof="0" smtClean="0">
                          <a:latin typeface="+mn-lt"/>
                        </a:rPr>
                        <a:t> (41,7)</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Progression</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 (20,0)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Non disponible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(10,0)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(8,3)</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5846280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TCM,</a:t>
                      </a:r>
                      <a:r>
                        <a:rPr lang="fr-FR" sz="1400" baseline="0" noProof="0" dirty="0" smtClean="0">
                          <a:latin typeface="+mn-lt"/>
                        </a:rPr>
                        <a:t> n (%) [IC95%]</a:t>
                      </a:r>
                      <a:endParaRPr lang="fr-FR"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7 (70,0) [39,6 - 89,2]</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6 (50,0) [25,3 - 74,6]</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803615853"/>
                  </a:ext>
                </a:extLst>
              </a:tr>
            </a:tbl>
          </a:graphicData>
        </a:graphic>
      </p:graphicFrame>
    </p:spTree>
    <p:extLst>
      <p:ext uri="{BB962C8B-B14F-4D97-AF65-F5344CB8AC3E}">
        <p14:creationId xmlns:p14="http://schemas.microsoft.com/office/powerpoint/2010/main" val="1860223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26513" cy="807720"/>
          </a:xfrm>
        </p:spPr>
        <p:txBody>
          <a:bodyPr/>
          <a:lstStyle/>
          <a:p>
            <a:r>
              <a:rPr lang="fr-FR" dirty="0" smtClean="0"/>
              <a:t>336: Inhibition des checkpoints immunitaires (ICI) associée à tremelimumab et durvalumab chez les patients avec carcinome hépatocellulaire ou carcinome des voies biliaires (CVB) avancés – </a:t>
            </a:r>
            <a:r>
              <a:rPr lang="fr-FR" dirty="0" err="1" smtClean="0"/>
              <a:t>Floudas</a:t>
            </a:r>
            <a:r>
              <a:rPr lang="fr-FR" dirty="0" smtClean="0"/>
              <a:t> CS,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Les EILTs de grade </a:t>
            </a:r>
            <a:r>
              <a:rPr lang="fr-FR" dirty="0" smtClean="0">
                <a:latin typeface="Arial" panose="020B0604020202020204" pitchFamily="34" charset="0"/>
                <a:cs typeface="Arial" panose="020B0604020202020204" pitchFamily="34" charset="0"/>
              </a:rPr>
              <a:t>≥</a:t>
            </a:r>
            <a:r>
              <a:rPr lang="fr-FR" dirty="0" smtClean="0"/>
              <a:t>3 ont été hyponatrémie, lymphopénie, dermatite bulleuse, hypophosphatémie, infection, mucite buccale, douleur, rash maculopapulaire, anaphylaxie, insuffisance respiratoire, épanchement pleural et dyspnée</a:t>
            </a:r>
          </a:p>
          <a:p>
            <a:pPr marL="0" indent="0">
              <a:spcBef>
                <a:spcPts val="1200"/>
              </a:spcBef>
              <a:buNone/>
            </a:pPr>
            <a:r>
              <a:rPr lang="fr-FR" b="1" dirty="0" smtClean="0"/>
              <a:t>Conclusion</a:t>
            </a:r>
          </a:p>
          <a:p>
            <a:r>
              <a:rPr lang="fr-FR" b="1" dirty="0" smtClean="0"/>
              <a:t>Chez ces patients avec CHC ou CVB, la combinaison tremelimumab + durvalumab a montré une activité encourageante et a été globalement bien tolérée</a:t>
            </a:r>
            <a:endParaRPr lang="fr-FR" dirty="0"/>
          </a:p>
        </p:txBody>
      </p:sp>
      <p:sp>
        <p:nvSpPr>
          <p:cNvPr id="5" name="Text Placeholder 4"/>
          <p:cNvSpPr>
            <a:spLocks noGrp="1"/>
          </p:cNvSpPr>
          <p:nvPr>
            <p:ph type="body" sz="quarter" idx="11"/>
          </p:nvPr>
        </p:nvSpPr>
        <p:spPr/>
        <p:txBody>
          <a:bodyPr/>
          <a:lstStyle/>
          <a:p>
            <a:r>
              <a:rPr lang="fr-FR" smtClean="0"/>
              <a:t>Floudas CS, et al, J Clin Oncol 2019;37(Suppl):Abstr 336</a:t>
            </a:r>
            <a:endParaRPr lang="fr-FR"/>
          </a:p>
        </p:txBody>
      </p:sp>
    </p:spTree>
    <p:extLst>
      <p:ext uri="{BB962C8B-B14F-4D97-AF65-F5344CB8AC3E}">
        <p14:creationId xmlns:p14="http://schemas.microsoft.com/office/powerpoint/2010/main" val="2976321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DES VOIES BILIAIRES</a:t>
            </a:r>
            <a:endParaRPr lang="fr-FR"/>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187: Efficacité et tolérance de dabrafenib et trametinib chez les patients avec cancer des voies biliaires (CVB) muté BRAF V600E : une cohorte de l’étude basket ROAR – </a:t>
            </a:r>
            <a:r>
              <a:rPr lang="fr-FR" dirty="0" err="1" smtClean="0"/>
              <a:t>Wainberg</a:t>
            </a:r>
            <a:r>
              <a:rPr lang="fr-FR" dirty="0" smtClean="0"/>
              <a:t> ZA, et al</a:t>
            </a:r>
            <a:endParaRPr lang="fr-FR" dirty="0"/>
          </a:p>
        </p:txBody>
      </p:sp>
      <p:sp>
        <p:nvSpPr>
          <p:cNvPr id="3" name="Content Placeholder 2"/>
          <p:cNvSpPr>
            <a:spLocks noGrp="1"/>
          </p:cNvSpPr>
          <p:nvPr>
            <p:ph idx="1"/>
          </p:nvPr>
        </p:nvSpPr>
        <p:spPr>
          <a:xfrm>
            <a:off x="365124" y="1254035"/>
            <a:ext cx="8516548" cy="4746172"/>
          </a:xfrm>
        </p:spPr>
        <p:txBody>
          <a:bodyPr/>
          <a:lstStyle/>
          <a:p>
            <a:pPr marL="0" indent="0">
              <a:buNone/>
            </a:pPr>
            <a:r>
              <a:rPr lang="fr-FR" b="1" dirty="0" smtClean="0"/>
              <a:t>Objectif</a:t>
            </a:r>
          </a:p>
          <a:p>
            <a:r>
              <a:rPr lang="fr-FR" dirty="0" smtClean="0"/>
              <a:t>Evaluer l’efficacité et la tolérance de dabrafenib (inhibiteur de BRAF) + trametinib (inhibiteur de MEK) dans la cohorte de patients avec CVB muté BRAF V600E de l’essai ROAR</a:t>
            </a:r>
            <a:endParaRPr lang="fr-FR" dirty="0"/>
          </a:p>
        </p:txBody>
      </p:sp>
      <p:sp>
        <p:nvSpPr>
          <p:cNvPr id="5" name="Text Placeholder 4"/>
          <p:cNvSpPr>
            <a:spLocks noGrp="1"/>
          </p:cNvSpPr>
          <p:nvPr>
            <p:ph type="body" sz="quarter" idx="11"/>
          </p:nvPr>
        </p:nvSpPr>
        <p:spPr/>
        <p:txBody>
          <a:bodyPr/>
          <a:lstStyle/>
          <a:p>
            <a:r>
              <a:rPr lang="fr-FR" smtClean="0"/>
              <a:t>Wainberg ZA, et al, J Clin Oncol 2019;37(Suppl):Abstr 187</a:t>
            </a:r>
            <a:endParaRPr lang="fr-FR"/>
          </a:p>
        </p:txBody>
      </p:sp>
      <p:sp>
        <p:nvSpPr>
          <p:cNvPr id="7" name="Rectangle 9"/>
          <p:cNvSpPr txBox="1">
            <a:spLocks noChangeArrowheads="1"/>
          </p:cNvSpPr>
          <p:nvPr/>
        </p:nvSpPr>
        <p:spPr bwMode="auto">
          <a:xfrm>
            <a:off x="365124" y="4938537"/>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TRO </a:t>
            </a:r>
            <a:r>
              <a:rPr lang="fr-FR" dirty="0" smtClean="0"/>
              <a:t>(RECIST v1,1)</a:t>
            </a:r>
          </a:p>
          <a:p>
            <a:pPr marL="0" indent="0">
              <a:buClr>
                <a:srgbClr val="043882"/>
              </a:buClr>
              <a:buFontTx/>
              <a:buNone/>
            </a:pPr>
            <a:endParaRPr lang="fr-FR" dirty="0"/>
          </a:p>
        </p:txBody>
      </p:sp>
      <p:sp>
        <p:nvSpPr>
          <p:cNvPr id="10" name="AutoShape 12"/>
          <p:cNvSpPr>
            <a:spLocks noChangeArrowheads="1"/>
          </p:cNvSpPr>
          <p:nvPr/>
        </p:nvSpPr>
        <p:spPr bwMode="auto">
          <a:xfrm>
            <a:off x="7633306" y="3094333"/>
            <a:ext cx="1087526" cy="931245"/>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décès</a:t>
            </a:r>
            <a:endParaRPr lang="fr-FR" altLang="zh-CN" b="1" dirty="0">
              <a:solidFill>
                <a:srgbClr val="FFFFFF"/>
              </a:solidFill>
              <a:ea typeface="SimSun" pitchFamily="2" charset="-122"/>
            </a:endParaRPr>
          </a:p>
        </p:txBody>
      </p:sp>
      <p:cxnSp>
        <p:nvCxnSpPr>
          <p:cNvPr id="13" name="AutoShape 21"/>
          <p:cNvCxnSpPr>
            <a:cxnSpLocks noChangeShapeType="1"/>
            <a:stCxn id="14" idx="3"/>
            <a:endCxn id="10" idx="1"/>
          </p:cNvCxnSpPr>
          <p:nvPr/>
        </p:nvCxnSpPr>
        <p:spPr bwMode="auto">
          <a:xfrm>
            <a:off x="7036167" y="3559956"/>
            <a:ext cx="597139"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40439" y="3149587"/>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Dabrafenib 150 mg 2x/j + trametinib 2 mg/j</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365124" y="2591741"/>
            <a:ext cx="317817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CVB avancé ou métastatique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Mutation BRAF V600E </a:t>
            </a:r>
          </a:p>
          <a:p>
            <a:pPr marL="228600" indent="-228600" defTabSz="892175" eaLnBrk="0" hangingPunct="0">
              <a:spcAft>
                <a:spcPct val="30000"/>
              </a:spcAft>
              <a:buFont typeface="Arial" pitchFamily="34" charset="0"/>
              <a:buChar char="•"/>
              <a:defRPr/>
            </a:pPr>
            <a:r>
              <a:rPr lang="fr-FR" altLang="zh-CN" sz="1600" dirty="0" smtClean="0">
                <a:solidFill>
                  <a:srgbClr val="FFFFFF"/>
                </a:solidFill>
                <a:latin typeface="Arial" panose="020B0604020202020204" pitchFamily="34" charset="0"/>
                <a:ea typeface="SimSun" pitchFamily="2" charset="-122"/>
                <a:cs typeface="Arial" panose="020B0604020202020204" pitchFamily="34" charset="0"/>
              </a:rPr>
              <a:t>Progression sous gemcitabine</a:t>
            </a:r>
            <a:endParaRPr lang="fr-FR"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≤2</a:t>
            </a:r>
          </a:p>
          <a:p>
            <a:pPr defTabSz="892175" eaLnBrk="0" hangingPunct="0">
              <a:spcAft>
                <a:spcPct val="30000"/>
              </a:spcAft>
              <a:defRPr/>
            </a:pPr>
            <a:r>
              <a:rPr lang="fr-FR" altLang="zh-CN" sz="1600" dirty="0" smtClean="0">
                <a:solidFill>
                  <a:srgbClr val="FFFFFF"/>
                </a:solidFill>
                <a:ea typeface="SimSun" pitchFamily="2" charset="-122"/>
              </a:rPr>
              <a:t>(n=35)</a:t>
            </a:r>
          </a:p>
        </p:txBody>
      </p:sp>
      <p:sp>
        <p:nvSpPr>
          <p:cNvPr id="20" name="Content Placeholder 26"/>
          <p:cNvSpPr txBox="1">
            <a:spLocks/>
          </p:cNvSpPr>
          <p:nvPr/>
        </p:nvSpPr>
        <p:spPr>
          <a:xfrm>
            <a:off x="4278313" y="4938537"/>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Durée </a:t>
            </a:r>
            <a:r>
              <a:rPr lang="fr-FR" dirty="0" smtClean="0"/>
              <a:t>de réponse, SSP, SG, biomarqueurs, tolérance</a:t>
            </a:r>
            <a:endParaRPr lang="fr-FR" dirty="0"/>
          </a:p>
        </p:txBody>
      </p:sp>
      <p:cxnSp>
        <p:nvCxnSpPr>
          <p:cNvPr id="21" name="AutoShape 21"/>
          <p:cNvCxnSpPr>
            <a:cxnSpLocks noChangeShapeType="1"/>
            <a:stCxn id="15" idx="3"/>
            <a:endCxn id="14" idx="1"/>
          </p:cNvCxnSpPr>
          <p:nvPr/>
        </p:nvCxnSpPr>
        <p:spPr bwMode="auto">
          <a:xfrm>
            <a:off x="3543300" y="3559955"/>
            <a:ext cx="597139"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80821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187: Efficacité et tolérance de dabrafenib et trametinib chez les patients avec cancer des voies biliaires (CVB) muté BRAF V600E : une cohorte de l’étude basket ROAR – </a:t>
            </a:r>
            <a:r>
              <a:rPr lang="fr-FR" dirty="0" err="1" smtClean="0"/>
              <a:t>Wainberg</a:t>
            </a:r>
            <a:r>
              <a:rPr lang="fr-FR" dirty="0" smtClean="0"/>
              <a:t> ZA, et al</a:t>
            </a:r>
            <a:endParaRPr lang="fr-FR" dirty="0"/>
          </a:p>
        </p:txBody>
      </p:sp>
      <p:sp>
        <p:nvSpPr>
          <p:cNvPr id="3" name="Content Placeholder 2"/>
          <p:cNvSpPr>
            <a:spLocks noGrp="1"/>
          </p:cNvSpPr>
          <p:nvPr>
            <p:ph idx="1"/>
          </p:nvPr>
        </p:nvSpPr>
        <p:spPr>
          <a:xfrm>
            <a:off x="295349" y="1212164"/>
            <a:ext cx="8413751" cy="4746172"/>
          </a:xfrm>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Wainberg ZA, et al, J Clin Oncol 2019;37(Suppl):Abstr 187</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2483686103"/>
              </p:ext>
            </p:extLst>
          </p:nvPr>
        </p:nvGraphicFramePr>
        <p:xfrm>
          <a:off x="350884" y="1561773"/>
          <a:ext cx="8442232" cy="2282880"/>
        </p:xfrm>
        <a:graphic>
          <a:graphicData uri="http://schemas.openxmlformats.org/drawingml/2006/table">
            <a:tbl>
              <a:tblPr firstRow="1" bandRow="1">
                <a:tableStyleId>{69012ECD-51FC-41F1-AA8D-1B2483CD663E}</a:tableStyleId>
              </a:tblPr>
              <a:tblGrid>
                <a:gridCol w="3432395">
                  <a:extLst>
                    <a:ext uri="{9D8B030D-6E8A-4147-A177-3AD203B41FA5}">
                      <a16:colId xmlns:a16="http://schemas.microsoft.com/office/drawing/2014/main" val="3733704063"/>
                    </a:ext>
                  </a:extLst>
                </a:gridCol>
                <a:gridCol w="2818906">
                  <a:extLst>
                    <a:ext uri="{9D8B030D-6E8A-4147-A177-3AD203B41FA5}">
                      <a16:colId xmlns:a16="http://schemas.microsoft.com/office/drawing/2014/main" val="3910278064"/>
                    </a:ext>
                  </a:extLst>
                </a:gridCol>
                <a:gridCol w="2190931">
                  <a:extLst>
                    <a:ext uri="{9D8B030D-6E8A-4147-A177-3AD203B41FA5}">
                      <a16:colId xmlns:a16="http://schemas.microsoft.com/office/drawing/2014/main" val="2322703896"/>
                    </a:ext>
                  </a:extLst>
                </a:gridCol>
              </a:tblGrid>
              <a:tr h="193964">
                <a:tc>
                  <a:txBody>
                    <a:bodyPr/>
                    <a:lstStyle/>
                    <a:p>
                      <a:pPr algn="l"/>
                      <a:r>
                        <a:rPr lang="fr-FR" sz="1400" noProof="0" dirty="0" smtClean="0">
                          <a:solidFill>
                            <a:schemeClr val="tx2"/>
                          </a:solidFill>
                          <a:latin typeface="+mn-lt"/>
                        </a:rPr>
                        <a:t>Réponse</a:t>
                      </a:r>
                      <a:endParaRPr lang="fr-FR"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Evaluation de l’investigateur</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Revue indépendante</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400" noProof="0" dirty="0" smtClean="0">
                          <a:latin typeface="+mn-lt"/>
                        </a:rPr>
                        <a:t>Meilleure</a:t>
                      </a:r>
                      <a:r>
                        <a:rPr lang="fr-FR" sz="1400" baseline="0" noProof="0" dirty="0" smtClean="0">
                          <a:latin typeface="+mn-lt"/>
                        </a:rPr>
                        <a:t> réponse objective</a:t>
                      </a:r>
                      <a:r>
                        <a:rPr lang="fr-FR" sz="1400" noProof="0" dirty="0" smtClean="0">
                          <a:latin typeface="+mn-lt"/>
                        </a:rPr>
                        <a:t>, n (%)</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fr-FR" sz="1400" noProof="0" dirty="0" smtClean="0">
                          <a:latin typeface="+mn-lt"/>
                        </a:rPr>
                        <a:t>RC</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fr-FR" sz="1400" noProof="0" dirty="0" smtClean="0">
                          <a:latin typeface="+mn-lt"/>
                        </a:rPr>
                        <a:t>RP</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14 (42)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12 (36)</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MS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15 (45)</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13 (39)</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Progression</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4 (12)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4 (12)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Non estimée/manquante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4 (12)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TRO, n (%) [IC95%]</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14 (42) [25,5</a:t>
                      </a:r>
                      <a:r>
                        <a:rPr lang="fr-FR" sz="1400" baseline="0" noProof="0" dirty="0" smtClean="0">
                          <a:latin typeface="+mn-lt"/>
                        </a:rPr>
                        <a:t> -</a:t>
                      </a:r>
                      <a:r>
                        <a:rPr lang="fr-FR" sz="1400" noProof="0" dirty="0" smtClean="0">
                          <a:latin typeface="+mn-lt"/>
                        </a:rPr>
                        <a:t> 60,8]</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12 (36) [20,4 - 54,9]</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bl>
          </a:graphicData>
        </a:graphic>
      </p:graphicFrame>
      <p:grpSp>
        <p:nvGrpSpPr>
          <p:cNvPr id="8" name="Group 7"/>
          <p:cNvGrpSpPr/>
          <p:nvPr/>
        </p:nvGrpSpPr>
        <p:grpSpPr>
          <a:xfrm>
            <a:off x="2215333" y="3983016"/>
            <a:ext cx="113222" cy="2204474"/>
            <a:chOff x="2232375" y="3921307"/>
            <a:chExt cx="91156" cy="2063294"/>
          </a:xfrm>
        </p:grpSpPr>
        <p:cxnSp>
          <p:nvCxnSpPr>
            <p:cNvPr id="9" name="Straight Connector 8"/>
            <p:cNvCxnSpPr/>
            <p:nvPr/>
          </p:nvCxnSpPr>
          <p:spPr>
            <a:xfrm>
              <a:off x="2319327" y="3921307"/>
              <a:ext cx="0" cy="2061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2375" y="414514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2375" y="437449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32375" y="4609097"/>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32375" y="5293573"/>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375" y="5523916"/>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32375" y="575425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32375" y="5984601"/>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32375" y="392620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6579" y="507368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812230" y="4882471"/>
            <a:ext cx="1974018" cy="400110"/>
          </a:xfrm>
          <a:prstGeom prst="rect">
            <a:avLst/>
          </a:prstGeom>
          <a:noFill/>
        </p:spPr>
        <p:txBody>
          <a:bodyPr wrap="none" rtlCol="0">
            <a:spAutoFit/>
          </a:bodyPr>
          <a:lstStyle/>
          <a:p>
            <a:pPr algn="ctr"/>
            <a:r>
              <a:rPr lang="fr-FR" sz="1000" dirty="0" smtClean="0">
                <a:latin typeface="Arial" panose="020B0604020202020204" pitchFamily="34" charset="0"/>
                <a:cs typeface="Arial" panose="020B0604020202020204" pitchFamily="34" charset="0"/>
              </a:rPr>
              <a:t>Réduction maximale de la SLD</a:t>
            </a:r>
            <a:br>
              <a:rPr lang="fr-FR" sz="1000" dirty="0" smtClean="0">
                <a:latin typeface="Arial" panose="020B0604020202020204" pitchFamily="34" charset="0"/>
                <a:cs typeface="Arial" panose="020B0604020202020204" pitchFamily="34" charset="0"/>
              </a:rPr>
            </a:br>
            <a:r>
              <a:rPr lang="fr-FR" sz="1000" dirty="0" smtClean="0">
                <a:latin typeface="Arial" panose="020B0604020202020204" pitchFamily="34" charset="0"/>
                <a:cs typeface="Arial" panose="020B0604020202020204" pitchFamily="34" charset="0"/>
              </a:rPr>
              <a:t>de la lésion cible</a:t>
            </a:r>
            <a:endParaRPr lang="fr-FR" sz="1000" dirty="0">
              <a:latin typeface="Arial" panose="020B0604020202020204" pitchFamily="34" charset="0"/>
              <a:cs typeface="Arial" panose="020B0604020202020204" pitchFamily="34" charset="0"/>
            </a:endParaRPr>
          </a:p>
        </p:txBody>
      </p:sp>
      <p:sp>
        <p:nvSpPr>
          <p:cNvPr id="20" name="TextBox 19"/>
          <p:cNvSpPr txBox="1"/>
          <p:nvPr/>
        </p:nvSpPr>
        <p:spPr>
          <a:xfrm>
            <a:off x="1974575" y="3864413"/>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sp>
        <p:nvSpPr>
          <p:cNvPr id="21" name="TextBox 20"/>
          <p:cNvSpPr txBox="1"/>
          <p:nvPr/>
        </p:nvSpPr>
        <p:spPr>
          <a:xfrm>
            <a:off x="1974575" y="4108307"/>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22" name="TextBox 21"/>
          <p:cNvSpPr txBox="1"/>
          <p:nvPr/>
        </p:nvSpPr>
        <p:spPr>
          <a:xfrm>
            <a:off x="1974575" y="4350580"/>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3" name="TextBox 22"/>
          <p:cNvSpPr txBox="1"/>
          <p:nvPr/>
        </p:nvSpPr>
        <p:spPr>
          <a:xfrm>
            <a:off x="1974575" y="4608542"/>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4" name="TextBox 23"/>
          <p:cNvSpPr txBox="1"/>
          <p:nvPr/>
        </p:nvSpPr>
        <p:spPr>
          <a:xfrm>
            <a:off x="2038695" y="4841946"/>
            <a:ext cx="24878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25" name="TextBox 24"/>
          <p:cNvSpPr txBox="1"/>
          <p:nvPr/>
        </p:nvSpPr>
        <p:spPr>
          <a:xfrm>
            <a:off x="1910455" y="5098826"/>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6" name="TextBox 25"/>
          <p:cNvSpPr txBox="1"/>
          <p:nvPr/>
        </p:nvSpPr>
        <p:spPr>
          <a:xfrm>
            <a:off x="1910455" y="5331833"/>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7" name="TextBox 26"/>
          <p:cNvSpPr txBox="1"/>
          <p:nvPr/>
        </p:nvSpPr>
        <p:spPr>
          <a:xfrm>
            <a:off x="1910455" y="5831625"/>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sp>
        <p:nvSpPr>
          <p:cNvPr id="28" name="TextBox 27"/>
          <p:cNvSpPr txBox="1"/>
          <p:nvPr/>
        </p:nvSpPr>
        <p:spPr>
          <a:xfrm>
            <a:off x="1846335" y="6081521"/>
            <a:ext cx="44114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29" name="TextBox 28"/>
          <p:cNvSpPr txBox="1"/>
          <p:nvPr/>
        </p:nvSpPr>
        <p:spPr>
          <a:xfrm>
            <a:off x="1910455" y="5581729"/>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30" name="Rectangle 29"/>
          <p:cNvSpPr/>
          <p:nvPr/>
        </p:nvSpPr>
        <p:spPr>
          <a:xfrm rot="10800000">
            <a:off x="2793687" y="4929638"/>
            <a:ext cx="108000"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p:nvPr/>
        </p:nvSpPr>
        <p:spPr>
          <a:xfrm rot="5400000">
            <a:off x="2900531" y="6013188"/>
            <a:ext cx="108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p:nvPr/>
        </p:nvSpPr>
        <p:spPr>
          <a:xfrm rot="5400000">
            <a:off x="2900531" y="5833103"/>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Rectangle 32"/>
          <p:cNvSpPr/>
          <p:nvPr/>
        </p:nvSpPr>
        <p:spPr>
          <a:xfrm rot="5400000">
            <a:off x="2900531" y="5648491"/>
            <a:ext cx="108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Rectangle 33"/>
          <p:cNvSpPr/>
          <p:nvPr/>
        </p:nvSpPr>
        <p:spPr>
          <a:xfrm rot="10800000">
            <a:off x="2643147" y="4677638"/>
            <a:ext cx="108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Rectangle 34"/>
          <p:cNvSpPr/>
          <p:nvPr/>
        </p:nvSpPr>
        <p:spPr>
          <a:xfrm rot="10800000">
            <a:off x="2492607" y="4641638"/>
            <a:ext cx="108000"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Rectangle 35"/>
          <p:cNvSpPr/>
          <p:nvPr/>
        </p:nvSpPr>
        <p:spPr>
          <a:xfrm rot="10800000">
            <a:off x="2342067" y="4065638"/>
            <a:ext cx="1080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Rectangle 36"/>
          <p:cNvSpPr/>
          <p:nvPr/>
        </p:nvSpPr>
        <p:spPr>
          <a:xfrm>
            <a:off x="2946187" y="4965638"/>
            <a:ext cx="108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p:cNvSpPr/>
          <p:nvPr/>
        </p:nvSpPr>
        <p:spPr>
          <a:xfrm>
            <a:off x="3093663" y="4965638"/>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p:nvPr/>
        </p:nvSpPr>
        <p:spPr>
          <a:xfrm>
            <a:off x="3241139" y="4965638"/>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Rectangle 39"/>
          <p:cNvSpPr/>
          <p:nvPr/>
        </p:nvSpPr>
        <p:spPr>
          <a:xfrm>
            <a:off x="3388615" y="4965638"/>
            <a:ext cx="108000" cy="2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Rectangle 40"/>
          <p:cNvSpPr/>
          <p:nvPr/>
        </p:nvSpPr>
        <p:spPr>
          <a:xfrm>
            <a:off x="3541115" y="4965638"/>
            <a:ext cx="108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Rectangle 41"/>
          <p:cNvSpPr/>
          <p:nvPr/>
        </p:nvSpPr>
        <p:spPr>
          <a:xfrm>
            <a:off x="3693615" y="4965638"/>
            <a:ext cx="108000" cy="27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Rectangle 42"/>
          <p:cNvSpPr/>
          <p:nvPr/>
        </p:nvSpPr>
        <p:spPr>
          <a:xfrm>
            <a:off x="3846115" y="4965638"/>
            <a:ext cx="1080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Rectangle 43"/>
          <p:cNvSpPr/>
          <p:nvPr/>
        </p:nvSpPr>
        <p:spPr>
          <a:xfrm>
            <a:off x="40036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Rectangle 44"/>
          <p:cNvSpPr/>
          <p:nvPr/>
        </p:nvSpPr>
        <p:spPr>
          <a:xfrm>
            <a:off x="41561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Rectangle 45"/>
          <p:cNvSpPr/>
          <p:nvPr/>
        </p:nvSpPr>
        <p:spPr>
          <a:xfrm>
            <a:off x="4308639"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p:cNvSpPr/>
          <p:nvPr/>
        </p:nvSpPr>
        <p:spPr>
          <a:xfrm>
            <a:off x="4456115"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Rectangle 47"/>
          <p:cNvSpPr/>
          <p:nvPr/>
        </p:nvSpPr>
        <p:spPr>
          <a:xfrm>
            <a:off x="4603591" y="4965638"/>
            <a:ext cx="108000" cy="45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p:cNvSpPr/>
          <p:nvPr/>
        </p:nvSpPr>
        <p:spPr>
          <a:xfrm>
            <a:off x="4751067" y="4965638"/>
            <a:ext cx="108000" cy="46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p:cNvSpPr/>
          <p:nvPr/>
        </p:nvSpPr>
        <p:spPr>
          <a:xfrm>
            <a:off x="4898543" y="4965638"/>
            <a:ext cx="108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p:cNvSpPr/>
          <p:nvPr/>
        </p:nvSpPr>
        <p:spPr>
          <a:xfrm>
            <a:off x="5046019" y="4965638"/>
            <a:ext cx="108000" cy="54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Rectangle 51"/>
          <p:cNvSpPr/>
          <p:nvPr/>
        </p:nvSpPr>
        <p:spPr>
          <a:xfrm>
            <a:off x="5198519" y="4965638"/>
            <a:ext cx="108000" cy="5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Rectangle 52"/>
          <p:cNvSpPr/>
          <p:nvPr/>
        </p:nvSpPr>
        <p:spPr>
          <a:xfrm>
            <a:off x="53510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Rectangle 53"/>
          <p:cNvSpPr/>
          <p:nvPr/>
        </p:nvSpPr>
        <p:spPr>
          <a:xfrm>
            <a:off x="55035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5" name="Rectangle 54"/>
          <p:cNvSpPr/>
          <p:nvPr/>
        </p:nvSpPr>
        <p:spPr>
          <a:xfrm>
            <a:off x="5656019" y="4965638"/>
            <a:ext cx="108000" cy="61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Rectangle 55"/>
          <p:cNvSpPr/>
          <p:nvPr/>
        </p:nvSpPr>
        <p:spPr>
          <a:xfrm>
            <a:off x="5808519" y="4965638"/>
            <a:ext cx="108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Rectangle 56"/>
          <p:cNvSpPr/>
          <p:nvPr/>
        </p:nvSpPr>
        <p:spPr>
          <a:xfrm>
            <a:off x="5961019" y="4965638"/>
            <a:ext cx="108000" cy="72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8" name="Rectangle 57"/>
          <p:cNvSpPr/>
          <p:nvPr/>
        </p:nvSpPr>
        <p:spPr>
          <a:xfrm>
            <a:off x="61135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9" name="Rectangle 58"/>
          <p:cNvSpPr/>
          <p:nvPr/>
        </p:nvSpPr>
        <p:spPr>
          <a:xfrm>
            <a:off x="62660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0" name="Rectangle 59"/>
          <p:cNvSpPr/>
          <p:nvPr/>
        </p:nvSpPr>
        <p:spPr>
          <a:xfrm>
            <a:off x="6413495" y="4965638"/>
            <a:ext cx="108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1" name="Rectangle 60"/>
          <p:cNvSpPr/>
          <p:nvPr/>
        </p:nvSpPr>
        <p:spPr>
          <a:xfrm>
            <a:off x="6560971" y="4965638"/>
            <a:ext cx="108000" cy="82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Rectangle 61"/>
          <p:cNvSpPr/>
          <p:nvPr/>
        </p:nvSpPr>
        <p:spPr>
          <a:xfrm>
            <a:off x="6713471" y="4965638"/>
            <a:ext cx="108000" cy="86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3" name="Rectangle 62"/>
          <p:cNvSpPr/>
          <p:nvPr/>
        </p:nvSpPr>
        <p:spPr>
          <a:xfrm>
            <a:off x="68659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4" name="Rectangle 63"/>
          <p:cNvSpPr/>
          <p:nvPr/>
        </p:nvSpPr>
        <p:spPr>
          <a:xfrm>
            <a:off x="70184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Rectangle 64"/>
          <p:cNvSpPr/>
          <p:nvPr/>
        </p:nvSpPr>
        <p:spPr>
          <a:xfrm>
            <a:off x="7170971" y="4965638"/>
            <a:ext cx="108000" cy="91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TextBox 65"/>
          <p:cNvSpPr txBox="1"/>
          <p:nvPr/>
        </p:nvSpPr>
        <p:spPr>
          <a:xfrm>
            <a:off x="3044531" y="5605346"/>
            <a:ext cx="1005804" cy="646331"/>
          </a:xfrm>
          <a:prstGeom prst="rect">
            <a:avLst/>
          </a:prstGeom>
          <a:noFill/>
        </p:spPr>
        <p:txBody>
          <a:bodyPr wrap="none" rtlCol="0">
            <a:spAutoFit/>
          </a:bodyPr>
          <a:lstStyle/>
          <a:p>
            <a:r>
              <a:rPr lang="fr-FR" sz="1200" dirty="0" smtClean="0"/>
              <a:t>RP</a:t>
            </a:r>
          </a:p>
          <a:p>
            <a:r>
              <a:rPr lang="fr-FR" sz="1200" dirty="0" smtClean="0"/>
              <a:t>MS</a:t>
            </a:r>
          </a:p>
          <a:p>
            <a:r>
              <a:rPr lang="fr-FR" sz="1200" dirty="0" smtClean="0"/>
              <a:t>Progression</a:t>
            </a:r>
            <a:endParaRPr lang="fr-FR" sz="1200" dirty="0"/>
          </a:p>
        </p:txBody>
      </p:sp>
      <p:sp>
        <p:nvSpPr>
          <p:cNvPr id="67" name="TextBox 66"/>
          <p:cNvSpPr txBox="1"/>
          <p:nvPr/>
        </p:nvSpPr>
        <p:spPr>
          <a:xfrm>
            <a:off x="2342066" y="5406904"/>
            <a:ext cx="2126303" cy="276999"/>
          </a:xfrm>
          <a:prstGeom prst="rect">
            <a:avLst/>
          </a:prstGeom>
          <a:noFill/>
        </p:spPr>
        <p:txBody>
          <a:bodyPr wrap="none" rtlCol="0">
            <a:spAutoFit/>
          </a:bodyPr>
          <a:lstStyle/>
          <a:p>
            <a:r>
              <a:rPr lang="fr-FR" sz="1200" smtClean="0"/>
              <a:t>Meilleure réponse confirmée</a:t>
            </a:r>
            <a:endParaRPr lang="fr-FR" sz="1200"/>
          </a:p>
        </p:txBody>
      </p:sp>
      <p:cxnSp>
        <p:nvCxnSpPr>
          <p:cNvPr id="68" name="Straight Connector 67"/>
          <p:cNvCxnSpPr/>
          <p:nvPr/>
        </p:nvCxnSpPr>
        <p:spPr>
          <a:xfrm>
            <a:off x="2232375" y="4959211"/>
            <a:ext cx="51120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47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187: Efficacité et tolérance de dabrafenib et trametinib chez les patients avec cancer des voies biliaires (CVB) muté BRAF V600E : une cohorte de l’étude basket ROAR – </a:t>
            </a:r>
            <a:r>
              <a:rPr lang="fr-FR" dirty="0" err="1" smtClean="0"/>
              <a:t>Wainberg</a:t>
            </a:r>
            <a:r>
              <a:rPr lang="fr-FR" dirty="0" smtClean="0"/>
              <a:t> ZA,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Wainberg ZA, et al, J Clin Oncol 2019;37(Suppl):Abstr 187</a:t>
            </a:r>
            <a:endParaRPr lang="fr-FR"/>
          </a:p>
        </p:txBody>
      </p:sp>
      <p:sp>
        <p:nvSpPr>
          <p:cNvPr id="8" name="TextBox 7"/>
          <p:cNvSpPr txBox="1"/>
          <p:nvPr/>
        </p:nvSpPr>
        <p:spPr>
          <a:xfrm>
            <a:off x="4255247" y="1406229"/>
            <a:ext cx="642386" cy="369332"/>
          </a:xfrm>
          <a:prstGeom prst="rect">
            <a:avLst/>
          </a:prstGeom>
          <a:noFill/>
        </p:spPr>
        <p:txBody>
          <a:bodyPr wrap="none" rtlCol="0">
            <a:spAutoFit/>
          </a:bodyPr>
          <a:lstStyle/>
          <a:p>
            <a:r>
              <a:rPr lang="fr-FR" b="1" smtClean="0"/>
              <a:t>SSP</a:t>
            </a:r>
            <a:endParaRPr lang="fr-FR" b="1"/>
          </a:p>
        </p:txBody>
      </p:sp>
      <p:sp>
        <p:nvSpPr>
          <p:cNvPr id="9" name="TextBox 8"/>
          <p:cNvSpPr txBox="1"/>
          <p:nvPr/>
        </p:nvSpPr>
        <p:spPr>
          <a:xfrm>
            <a:off x="4312955" y="3779948"/>
            <a:ext cx="518178" cy="369332"/>
          </a:xfrm>
          <a:prstGeom prst="rect">
            <a:avLst/>
          </a:prstGeom>
          <a:noFill/>
        </p:spPr>
        <p:txBody>
          <a:bodyPr wrap="none" rtlCol="0">
            <a:spAutoFit/>
          </a:bodyPr>
          <a:lstStyle/>
          <a:p>
            <a:r>
              <a:rPr lang="fr-FR" b="1" dirty="0" smtClean="0"/>
              <a:t>SG</a:t>
            </a:r>
            <a:endParaRPr lang="fr-FR" b="1" dirty="0"/>
          </a:p>
        </p:txBody>
      </p:sp>
      <p:grpSp>
        <p:nvGrpSpPr>
          <p:cNvPr id="10" name="Group 9"/>
          <p:cNvGrpSpPr/>
          <p:nvPr/>
        </p:nvGrpSpPr>
        <p:grpSpPr>
          <a:xfrm>
            <a:off x="1310552" y="1621406"/>
            <a:ext cx="7833447" cy="2216218"/>
            <a:chOff x="1310552" y="1621406"/>
            <a:chExt cx="7833447" cy="2216218"/>
          </a:xfrm>
        </p:grpSpPr>
        <p:sp>
          <p:nvSpPr>
            <p:cNvPr id="11" name="Freeform 10"/>
            <p:cNvSpPr>
              <a:spLocks/>
            </p:cNvSpPr>
            <p:nvPr/>
          </p:nvSpPr>
          <p:spPr bwMode="auto">
            <a:xfrm>
              <a:off x="2016750" y="1924477"/>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2" name="Line 6"/>
            <p:cNvSpPr>
              <a:spLocks noChangeShapeType="1"/>
            </p:cNvSpPr>
            <p:nvPr/>
          </p:nvSpPr>
          <p:spPr bwMode="auto">
            <a:xfrm>
              <a:off x="1942248" y="1924477"/>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3" name="Line 7"/>
            <p:cNvSpPr>
              <a:spLocks noChangeShapeType="1"/>
            </p:cNvSpPr>
            <p:nvPr/>
          </p:nvSpPr>
          <p:spPr bwMode="auto">
            <a:xfrm>
              <a:off x="1942248" y="2178112"/>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 name="Line 8"/>
            <p:cNvSpPr>
              <a:spLocks noChangeShapeType="1"/>
            </p:cNvSpPr>
            <p:nvPr/>
          </p:nvSpPr>
          <p:spPr bwMode="auto">
            <a:xfrm>
              <a:off x="1942248" y="2420360"/>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5" name="Line 9"/>
            <p:cNvSpPr>
              <a:spLocks noChangeShapeType="1"/>
            </p:cNvSpPr>
            <p:nvPr/>
          </p:nvSpPr>
          <p:spPr bwMode="auto">
            <a:xfrm>
              <a:off x="1942248" y="2670436"/>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6" name="Line 10"/>
            <p:cNvSpPr>
              <a:spLocks noChangeShapeType="1"/>
            </p:cNvSpPr>
            <p:nvPr/>
          </p:nvSpPr>
          <p:spPr bwMode="auto">
            <a:xfrm>
              <a:off x="1942248" y="2915294"/>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7" name="Line 11"/>
            <p:cNvSpPr>
              <a:spLocks noChangeShapeType="1"/>
            </p:cNvSpPr>
            <p:nvPr/>
          </p:nvSpPr>
          <p:spPr bwMode="auto">
            <a:xfrm>
              <a:off x="1942248" y="3162761"/>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8" name="TextBox 17"/>
            <p:cNvSpPr txBox="1"/>
            <p:nvPr/>
          </p:nvSpPr>
          <p:spPr>
            <a:xfrm rot="16200000">
              <a:off x="514203" y="2417755"/>
              <a:ext cx="1869698" cy="276999"/>
            </a:xfrm>
            <a:prstGeom prst="rect">
              <a:avLst/>
            </a:prstGeom>
            <a:noFill/>
          </p:spPr>
          <p:txBody>
            <a:bodyPr wrap="none" rtlCol="0">
              <a:spAutoFit/>
            </a:bodyPr>
            <a:lstStyle/>
            <a:p>
              <a:pPr algn="ctr" fontAlgn="base">
                <a:spcBef>
                  <a:spcPct val="0"/>
                </a:spcBef>
                <a:spcAft>
                  <a:spcPct val="0"/>
                </a:spcAft>
              </a:pPr>
              <a:r>
                <a:rPr lang="fr-FR" sz="1200" dirty="0" smtClean="0">
                  <a:cs typeface="Arial" panose="020B0604020202020204" pitchFamily="34" charset="0"/>
                </a:rPr>
                <a:t>Survie sans progression</a:t>
              </a:r>
              <a:endParaRPr lang="fr-FR" sz="1200" dirty="0">
                <a:cs typeface="Arial" panose="020B0604020202020204" pitchFamily="34" charset="0"/>
              </a:endParaRPr>
            </a:p>
          </p:txBody>
        </p:sp>
        <p:sp>
          <p:nvSpPr>
            <p:cNvPr id="19" name="TextBox 18"/>
            <p:cNvSpPr txBox="1"/>
            <p:nvPr/>
          </p:nvSpPr>
          <p:spPr>
            <a:xfrm>
              <a:off x="3690680" y="3399798"/>
              <a:ext cx="2288833" cy="276999"/>
            </a:xfrm>
            <a:prstGeom prst="rect">
              <a:avLst/>
            </a:prstGeom>
            <a:noFill/>
          </p:spPr>
          <p:txBody>
            <a:bodyPr wrap="none" rtlCol="0">
              <a:spAutoFit/>
            </a:bodyPr>
            <a:lstStyle/>
            <a:p>
              <a:pPr algn="ctr" fontAlgn="base">
                <a:spcBef>
                  <a:spcPct val="0"/>
                </a:spcBef>
                <a:spcAft>
                  <a:spcPct val="0"/>
                </a:spcAft>
              </a:pPr>
              <a:r>
                <a:rPr lang="fr-FR" sz="1200" dirty="0" smtClean="0">
                  <a:cs typeface="Arial" panose="020B0604020202020204" pitchFamily="34" charset="0"/>
                </a:rPr>
                <a:t>Durée du traitement, semaines</a:t>
              </a:r>
              <a:endParaRPr lang="fr-FR" sz="1200" dirty="0">
                <a:cs typeface="Arial" panose="020B0604020202020204" pitchFamily="34" charset="0"/>
              </a:endParaRPr>
            </a:p>
          </p:txBody>
        </p:sp>
        <p:sp>
          <p:nvSpPr>
            <p:cNvPr id="20" name="TextBox 19"/>
            <p:cNvSpPr txBox="1"/>
            <p:nvPr/>
          </p:nvSpPr>
          <p:spPr>
            <a:xfrm>
              <a:off x="1619432" y="1784633"/>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1,0</a:t>
              </a:r>
              <a:endParaRPr lang="fr-FR" sz="1200">
                <a:cs typeface="Arial" panose="020B0604020202020204" pitchFamily="34" charset="0"/>
              </a:endParaRPr>
            </a:p>
          </p:txBody>
        </p:sp>
        <p:sp>
          <p:nvSpPr>
            <p:cNvPr id="21" name="TextBox 20"/>
            <p:cNvSpPr txBox="1"/>
            <p:nvPr/>
          </p:nvSpPr>
          <p:spPr>
            <a:xfrm>
              <a:off x="1619432" y="2039206"/>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0,8</a:t>
              </a:r>
              <a:endParaRPr lang="fr-FR" sz="1200">
                <a:cs typeface="Arial" panose="020B0604020202020204" pitchFamily="34" charset="0"/>
              </a:endParaRPr>
            </a:p>
          </p:txBody>
        </p:sp>
        <p:sp>
          <p:nvSpPr>
            <p:cNvPr id="22" name="TextBox 21"/>
            <p:cNvSpPr txBox="1"/>
            <p:nvPr/>
          </p:nvSpPr>
          <p:spPr>
            <a:xfrm>
              <a:off x="1619432" y="2281342"/>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0,6</a:t>
              </a:r>
              <a:endParaRPr lang="fr-FR" sz="1200">
                <a:cs typeface="Arial" panose="020B0604020202020204" pitchFamily="34" charset="0"/>
              </a:endParaRPr>
            </a:p>
          </p:txBody>
        </p:sp>
        <p:sp>
          <p:nvSpPr>
            <p:cNvPr id="23" name="TextBox 22"/>
            <p:cNvSpPr txBox="1"/>
            <p:nvPr/>
          </p:nvSpPr>
          <p:spPr>
            <a:xfrm>
              <a:off x="1619432" y="2531308"/>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0,4</a:t>
              </a:r>
              <a:endParaRPr lang="fr-FR" sz="1200">
                <a:cs typeface="Arial" panose="020B0604020202020204" pitchFamily="34" charset="0"/>
              </a:endParaRPr>
            </a:p>
          </p:txBody>
        </p:sp>
        <p:sp>
          <p:nvSpPr>
            <p:cNvPr id="24" name="TextBox 23"/>
            <p:cNvSpPr txBox="1"/>
            <p:nvPr/>
          </p:nvSpPr>
          <p:spPr>
            <a:xfrm>
              <a:off x="1619432" y="2776053"/>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0,2</a:t>
              </a:r>
              <a:endParaRPr lang="fr-FR" sz="1200">
                <a:cs typeface="Arial" panose="020B0604020202020204" pitchFamily="34" charset="0"/>
              </a:endParaRPr>
            </a:p>
          </p:txBody>
        </p:sp>
        <p:sp>
          <p:nvSpPr>
            <p:cNvPr id="25" name="TextBox 24"/>
            <p:cNvSpPr txBox="1"/>
            <p:nvPr/>
          </p:nvSpPr>
          <p:spPr>
            <a:xfrm>
              <a:off x="1747673" y="3023408"/>
              <a:ext cx="269625" cy="276999"/>
            </a:xfrm>
            <a:prstGeom prst="rect">
              <a:avLst/>
            </a:prstGeom>
            <a:noFill/>
          </p:spPr>
          <p:txBody>
            <a:bodyPr wrap="none" rtlCol="0" anchor="ctr" anchorCtr="0">
              <a:spAutoFit/>
            </a:bodyPr>
            <a:lstStyle/>
            <a:p>
              <a:pPr algn="r"/>
              <a:r>
                <a:rPr lang="fr-FR" sz="1200" dirty="0" smtClean="0">
                  <a:cs typeface="Arial" panose="020B0604020202020204" pitchFamily="34" charset="0"/>
                </a:rPr>
                <a:t>0</a:t>
              </a:r>
              <a:endParaRPr lang="fr-FR" sz="1200" dirty="0">
                <a:cs typeface="Arial" panose="020B0604020202020204" pitchFamily="34" charset="0"/>
              </a:endParaRPr>
            </a:p>
          </p:txBody>
        </p:sp>
        <p:grpSp>
          <p:nvGrpSpPr>
            <p:cNvPr id="26" name="Group 25"/>
            <p:cNvGrpSpPr/>
            <p:nvPr/>
          </p:nvGrpSpPr>
          <p:grpSpPr>
            <a:xfrm>
              <a:off x="1939437" y="3180801"/>
              <a:ext cx="514411" cy="656823"/>
              <a:chOff x="869751" y="4920702"/>
              <a:chExt cx="520174" cy="1352327"/>
            </a:xfrm>
          </p:grpSpPr>
          <p:sp>
            <p:nvSpPr>
              <p:cNvPr id="87" name="Line 19"/>
              <p:cNvSpPr>
                <a:spLocks noChangeShapeType="1"/>
              </p:cNvSpPr>
              <p:nvPr/>
            </p:nvSpPr>
            <p:spPr bwMode="auto">
              <a:xfrm>
                <a:off x="126725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88" name="Line 21"/>
              <p:cNvSpPr>
                <a:spLocks noChangeShapeType="1"/>
              </p:cNvSpPr>
              <p:nvPr/>
            </p:nvSpPr>
            <p:spPr bwMode="auto">
              <a:xfrm>
                <a:off x="1023722"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89" name="TextBox 88"/>
              <p:cNvSpPr txBox="1"/>
              <p:nvPr/>
            </p:nvSpPr>
            <p:spPr>
              <a:xfrm>
                <a:off x="869751"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0</a:t>
                </a:r>
              </a:p>
              <a:p>
                <a:pPr algn="ctr"/>
                <a:endParaRPr lang="fr-FR" sz="1200" smtClean="0">
                  <a:cs typeface="Arial" panose="020B0604020202020204" pitchFamily="34" charset="0"/>
                </a:endParaRPr>
              </a:p>
              <a:p>
                <a:pPr algn="ctr"/>
                <a:r>
                  <a:rPr lang="fr-FR" sz="1200" smtClean="0">
                    <a:cs typeface="Arial" panose="020B0604020202020204" pitchFamily="34" charset="0"/>
                  </a:rPr>
                  <a:t>33</a:t>
                </a:r>
                <a:endParaRPr lang="fr-FR" sz="1200">
                  <a:cs typeface="Arial" panose="020B0604020202020204" pitchFamily="34" charset="0"/>
                </a:endParaRPr>
              </a:p>
            </p:txBody>
          </p:sp>
          <p:sp>
            <p:nvSpPr>
              <p:cNvPr id="90" name="TextBox 89"/>
              <p:cNvSpPr txBox="1"/>
              <p:nvPr/>
            </p:nvSpPr>
            <p:spPr>
              <a:xfrm>
                <a:off x="1144586"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10</a:t>
                </a:r>
              </a:p>
              <a:p>
                <a:pPr algn="ctr"/>
                <a:endParaRPr lang="fr-FR" sz="1200" smtClean="0">
                  <a:cs typeface="Arial" panose="020B0604020202020204" pitchFamily="34" charset="0"/>
                </a:endParaRPr>
              </a:p>
              <a:p>
                <a:pPr algn="ctr"/>
                <a:r>
                  <a:rPr lang="fr-FR" sz="1200" smtClean="0">
                    <a:cs typeface="Arial" panose="020B0604020202020204" pitchFamily="34" charset="0"/>
                  </a:rPr>
                  <a:t>28</a:t>
                </a:r>
                <a:endParaRPr lang="fr-FR" sz="1200">
                  <a:cs typeface="Arial" panose="020B0604020202020204" pitchFamily="34" charset="0"/>
                </a:endParaRPr>
              </a:p>
            </p:txBody>
          </p:sp>
        </p:grpSp>
        <p:grpSp>
          <p:nvGrpSpPr>
            <p:cNvPr id="27" name="Group 26"/>
            <p:cNvGrpSpPr/>
            <p:nvPr/>
          </p:nvGrpSpPr>
          <p:grpSpPr>
            <a:xfrm>
              <a:off x="2498517" y="3180801"/>
              <a:ext cx="512028" cy="656823"/>
              <a:chOff x="958848" y="4920702"/>
              <a:chExt cx="517765" cy="1352327"/>
            </a:xfrm>
          </p:grpSpPr>
          <p:sp>
            <p:nvSpPr>
              <p:cNvPr id="83" name="Line 19"/>
              <p:cNvSpPr>
                <a:spLocks noChangeShapeType="1"/>
              </p:cNvSpPr>
              <p:nvPr/>
            </p:nvSpPr>
            <p:spPr bwMode="auto">
              <a:xfrm>
                <a:off x="1353943"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84" name="Line 21"/>
              <p:cNvSpPr>
                <a:spLocks noChangeShapeType="1"/>
              </p:cNvSpPr>
              <p:nvPr/>
            </p:nvSpPr>
            <p:spPr bwMode="auto">
              <a:xfrm>
                <a:off x="107429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85" name="TextBox 84"/>
              <p:cNvSpPr txBox="1"/>
              <p:nvPr/>
            </p:nvSpPr>
            <p:spPr>
              <a:xfrm>
                <a:off x="958848" y="4982720"/>
                <a:ext cx="245340"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20</a:t>
                </a:r>
              </a:p>
              <a:p>
                <a:pPr algn="ctr"/>
                <a:endParaRPr lang="fr-FR" sz="1200" smtClean="0">
                  <a:cs typeface="Arial" panose="020B0604020202020204" pitchFamily="34" charset="0"/>
                </a:endParaRPr>
              </a:p>
              <a:p>
                <a:pPr algn="ctr"/>
                <a:r>
                  <a:rPr lang="fr-FR" sz="1200" smtClean="0">
                    <a:cs typeface="Arial" panose="020B0604020202020204" pitchFamily="34" charset="0"/>
                  </a:rPr>
                  <a:t>21</a:t>
                </a:r>
                <a:endParaRPr lang="fr-FR" sz="1200">
                  <a:cs typeface="Arial" panose="020B0604020202020204" pitchFamily="34" charset="0"/>
                </a:endParaRPr>
              </a:p>
            </p:txBody>
          </p:sp>
          <p:sp>
            <p:nvSpPr>
              <p:cNvPr id="86" name="TextBox 85"/>
              <p:cNvSpPr txBox="1"/>
              <p:nvPr/>
            </p:nvSpPr>
            <p:spPr>
              <a:xfrm>
                <a:off x="1231273" y="4982720"/>
                <a:ext cx="245340"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30</a:t>
                </a:r>
              </a:p>
              <a:p>
                <a:pPr algn="ctr"/>
                <a:endParaRPr lang="fr-FR" sz="1200" smtClean="0">
                  <a:cs typeface="Arial" panose="020B0604020202020204" pitchFamily="34" charset="0"/>
                </a:endParaRPr>
              </a:p>
              <a:p>
                <a:pPr algn="ctr"/>
                <a:r>
                  <a:rPr lang="fr-FR" sz="1200" smtClean="0">
                    <a:cs typeface="Arial" panose="020B0604020202020204" pitchFamily="34" charset="0"/>
                  </a:rPr>
                  <a:t>14</a:t>
                </a:r>
                <a:endParaRPr lang="fr-FR" sz="1200">
                  <a:cs typeface="Arial" panose="020B0604020202020204" pitchFamily="34" charset="0"/>
                </a:endParaRPr>
              </a:p>
            </p:txBody>
          </p:sp>
        </p:grpSp>
        <p:grpSp>
          <p:nvGrpSpPr>
            <p:cNvPr id="28" name="Group 27"/>
            <p:cNvGrpSpPr/>
            <p:nvPr/>
          </p:nvGrpSpPr>
          <p:grpSpPr>
            <a:xfrm>
              <a:off x="3055215" y="3180801"/>
              <a:ext cx="509642" cy="656823"/>
              <a:chOff x="1045535" y="4920702"/>
              <a:chExt cx="515352" cy="1352327"/>
            </a:xfrm>
          </p:grpSpPr>
          <p:sp>
            <p:nvSpPr>
              <p:cNvPr id="79" name="Line 19"/>
              <p:cNvSpPr>
                <a:spLocks noChangeShapeType="1"/>
              </p:cNvSpPr>
              <p:nvPr/>
            </p:nvSpPr>
            <p:spPr bwMode="auto">
              <a:xfrm>
                <a:off x="1438220"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80" name="Line 21"/>
              <p:cNvSpPr>
                <a:spLocks noChangeShapeType="1"/>
              </p:cNvSpPr>
              <p:nvPr/>
            </p:nvSpPr>
            <p:spPr bwMode="auto">
              <a:xfrm>
                <a:off x="11609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81" name="TextBox 80"/>
              <p:cNvSpPr txBox="1"/>
              <p:nvPr/>
            </p:nvSpPr>
            <p:spPr>
              <a:xfrm>
                <a:off x="1045535"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40</a:t>
                </a:r>
              </a:p>
              <a:p>
                <a:pPr algn="ctr"/>
                <a:endParaRPr lang="fr-FR" sz="1200" smtClean="0">
                  <a:cs typeface="Arial" panose="020B0604020202020204" pitchFamily="34" charset="0"/>
                </a:endParaRPr>
              </a:p>
              <a:p>
                <a:pPr algn="ctr"/>
                <a:r>
                  <a:rPr lang="fr-FR" sz="1200" smtClean="0">
                    <a:cs typeface="Arial" panose="020B0604020202020204" pitchFamily="34" charset="0"/>
                  </a:rPr>
                  <a:t>8</a:t>
                </a:r>
                <a:endParaRPr lang="fr-FR" sz="1200">
                  <a:cs typeface="Arial" panose="020B0604020202020204" pitchFamily="34" charset="0"/>
                </a:endParaRPr>
              </a:p>
            </p:txBody>
          </p:sp>
          <p:sp>
            <p:nvSpPr>
              <p:cNvPr id="82" name="TextBox 81"/>
              <p:cNvSpPr txBox="1"/>
              <p:nvPr/>
            </p:nvSpPr>
            <p:spPr>
              <a:xfrm>
                <a:off x="1315548"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50</a:t>
                </a:r>
              </a:p>
              <a:p>
                <a:pPr algn="ctr"/>
                <a:endParaRPr lang="fr-FR" sz="1200" smtClean="0">
                  <a:cs typeface="Arial" panose="020B0604020202020204" pitchFamily="34" charset="0"/>
                </a:endParaRPr>
              </a:p>
              <a:p>
                <a:pPr algn="ctr"/>
                <a:r>
                  <a:rPr lang="fr-FR" sz="1200" smtClean="0">
                    <a:cs typeface="Arial" panose="020B0604020202020204" pitchFamily="34" charset="0"/>
                  </a:rPr>
                  <a:t>5</a:t>
                </a:r>
                <a:endParaRPr lang="fr-FR" sz="1200">
                  <a:cs typeface="Arial" panose="020B0604020202020204" pitchFamily="34" charset="0"/>
                </a:endParaRPr>
              </a:p>
            </p:txBody>
          </p:sp>
        </p:grpSp>
        <p:grpSp>
          <p:nvGrpSpPr>
            <p:cNvPr id="29" name="Group 28"/>
            <p:cNvGrpSpPr/>
            <p:nvPr/>
          </p:nvGrpSpPr>
          <p:grpSpPr>
            <a:xfrm>
              <a:off x="3609532" y="3180801"/>
              <a:ext cx="514406" cy="656823"/>
              <a:chOff x="1129816" y="4920702"/>
              <a:chExt cx="520169" cy="1352327"/>
            </a:xfrm>
          </p:grpSpPr>
          <p:sp>
            <p:nvSpPr>
              <p:cNvPr id="75" name="Line 19"/>
              <p:cNvSpPr>
                <a:spLocks noChangeShapeType="1"/>
              </p:cNvSpPr>
              <p:nvPr/>
            </p:nvSpPr>
            <p:spPr bwMode="auto">
              <a:xfrm>
                <a:off x="152731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76" name="Line 21"/>
              <p:cNvSpPr>
                <a:spLocks noChangeShapeType="1"/>
              </p:cNvSpPr>
              <p:nvPr/>
            </p:nvSpPr>
            <p:spPr bwMode="auto">
              <a:xfrm>
                <a:off x="124525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77" name="TextBox 76"/>
              <p:cNvSpPr txBox="1"/>
              <p:nvPr/>
            </p:nvSpPr>
            <p:spPr>
              <a:xfrm>
                <a:off x="1129816" y="4982720"/>
                <a:ext cx="245339"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60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5</a:t>
                </a:r>
                <a:endParaRPr lang="fr-FR" sz="1200" dirty="0">
                  <a:cs typeface="Arial" panose="020B0604020202020204" pitchFamily="34" charset="0"/>
                </a:endParaRPr>
              </a:p>
            </p:txBody>
          </p:sp>
          <p:sp>
            <p:nvSpPr>
              <p:cNvPr id="78" name="TextBox 77"/>
              <p:cNvSpPr txBox="1"/>
              <p:nvPr/>
            </p:nvSpPr>
            <p:spPr>
              <a:xfrm>
                <a:off x="1404646" y="4982720"/>
                <a:ext cx="245339"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70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5</a:t>
                </a:r>
                <a:endParaRPr lang="fr-FR" sz="1200" dirty="0">
                  <a:cs typeface="Arial" panose="020B0604020202020204" pitchFamily="34" charset="0"/>
                </a:endParaRPr>
              </a:p>
            </p:txBody>
          </p:sp>
        </p:grpSp>
        <p:grpSp>
          <p:nvGrpSpPr>
            <p:cNvPr id="30" name="Group 29"/>
            <p:cNvGrpSpPr/>
            <p:nvPr/>
          </p:nvGrpSpPr>
          <p:grpSpPr>
            <a:xfrm>
              <a:off x="4163847" y="3180801"/>
              <a:ext cx="512023" cy="656823"/>
              <a:chOff x="1214096" y="4920702"/>
              <a:chExt cx="517759" cy="1352327"/>
            </a:xfrm>
          </p:grpSpPr>
          <p:sp>
            <p:nvSpPr>
              <p:cNvPr id="71" name="Line 19"/>
              <p:cNvSpPr>
                <a:spLocks noChangeShapeType="1"/>
              </p:cNvSpPr>
              <p:nvPr/>
            </p:nvSpPr>
            <p:spPr bwMode="auto">
              <a:xfrm>
                <a:off x="160918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72" name="Line 21"/>
              <p:cNvSpPr>
                <a:spLocks noChangeShapeType="1"/>
              </p:cNvSpPr>
              <p:nvPr/>
            </p:nvSpPr>
            <p:spPr bwMode="auto">
              <a:xfrm>
                <a:off x="132953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73" name="TextBox 72"/>
              <p:cNvSpPr txBox="1"/>
              <p:nvPr/>
            </p:nvSpPr>
            <p:spPr>
              <a:xfrm>
                <a:off x="1214096" y="4982720"/>
                <a:ext cx="245339"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80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3</a:t>
                </a:r>
                <a:endParaRPr lang="fr-FR" sz="1200" dirty="0">
                  <a:cs typeface="Arial" panose="020B0604020202020204" pitchFamily="34" charset="0"/>
                </a:endParaRPr>
              </a:p>
            </p:txBody>
          </p:sp>
          <p:sp>
            <p:nvSpPr>
              <p:cNvPr id="74" name="TextBox 73"/>
              <p:cNvSpPr txBox="1"/>
              <p:nvPr/>
            </p:nvSpPr>
            <p:spPr>
              <a:xfrm>
                <a:off x="1486516" y="4982720"/>
                <a:ext cx="245339"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90</a:t>
                </a:r>
              </a:p>
              <a:p>
                <a:pPr algn="ctr"/>
                <a:endParaRPr lang="fr-FR" sz="1200" dirty="0" smtClean="0">
                  <a:cs typeface="Arial" panose="020B0604020202020204" pitchFamily="34" charset="0"/>
                </a:endParaRPr>
              </a:p>
              <a:p>
                <a:pPr algn="r"/>
                <a:r>
                  <a:rPr lang="fr-FR" sz="1200" dirty="0" smtClean="0">
                    <a:cs typeface="Arial" panose="020B0604020202020204" pitchFamily="34" charset="0"/>
                  </a:rPr>
                  <a:t>2</a:t>
                </a:r>
                <a:endParaRPr lang="fr-FR" sz="1200" dirty="0">
                  <a:cs typeface="Arial" panose="020B0604020202020204" pitchFamily="34" charset="0"/>
                </a:endParaRPr>
              </a:p>
            </p:txBody>
          </p:sp>
        </p:grpSp>
        <p:grpSp>
          <p:nvGrpSpPr>
            <p:cNvPr id="31" name="Group 30"/>
            <p:cNvGrpSpPr/>
            <p:nvPr/>
          </p:nvGrpSpPr>
          <p:grpSpPr>
            <a:xfrm>
              <a:off x="4675690" y="3180801"/>
              <a:ext cx="596002" cy="656823"/>
              <a:chOff x="1255423" y="4920702"/>
              <a:chExt cx="602672" cy="1352327"/>
            </a:xfrm>
          </p:grpSpPr>
          <p:sp>
            <p:nvSpPr>
              <p:cNvPr id="67" name="Line 19"/>
              <p:cNvSpPr>
                <a:spLocks noChangeShapeType="1"/>
              </p:cNvSpPr>
              <p:nvPr/>
            </p:nvSpPr>
            <p:spPr bwMode="auto">
              <a:xfrm>
                <a:off x="169824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68" name="Line 21"/>
              <p:cNvSpPr>
                <a:spLocks noChangeShapeType="1"/>
              </p:cNvSpPr>
              <p:nvPr/>
            </p:nvSpPr>
            <p:spPr bwMode="auto">
              <a:xfrm>
                <a:off x="141378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69" name="TextBox 68"/>
              <p:cNvSpPr txBox="1"/>
              <p:nvPr/>
            </p:nvSpPr>
            <p:spPr>
              <a:xfrm>
                <a:off x="1255423" y="4982720"/>
                <a:ext cx="331247"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100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1</a:t>
                </a:r>
                <a:endParaRPr lang="fr-FR" sz="1200" dirty="0">
                  <a:cs typeface="Arial" panose="020B0604020202020204" pitchFamily="34" charset="0"/>
                </a:endParaRPr>
              </a:p>
            </p:txBody>
          </p:sp>
          <p:sp>
            <p:nvSpPr>
              <p:cNvPr id="70" name="TextBox 69"/>
              <p:cNvSpPr txBox="1"/>
              <p:nvPr/>
            </p:nvSpPr>
            <p:spPr>
              <a:xfrm>
                <a:off x="1538388" y="4982720"/>
                <a:ext cx="319707"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110</a:t>
                </a:r>
              </a:p>
              <a:p>
                <a:pPr algn="ctr"/>
                <a:endParaRPr lang="fr-FR" sz="1200" smtClean="0">
                  <a:cs typeface="Arial" panose="020B0604020202020204" pitchFamily="34" charset="0"/>
                </a:endParaRPr>
              </a:p>
              <a:p>
                <a:pPr algn="ctr"/>
                <a:r>
                  <a:rPr lang="fr-FR" sz="1200" smtClean="0">
                    <a:cs typeface="Arial" panose="020B0604020202020204" pitchFamily="34" charset="0"/>
                  </a:rPr>
                  <a:t>1</a:t>
                </a:r>
                <a:endParaRPr lang="fr-FR" sz="1200">
                  <a:cs typeface="Arial" panose="020B0604020202020204" pitchFamily="34" charset="0"/>
                </a:endParaRPr>
              </a:p>
            </p:txBody>
          </p:sp>
        </p:grpSp>
        <p:grpSp>
          <p:nvGrpSpPr>
            <p:cNvPr id="32" name="Group 31"/>
            <p:cNvGrpSpPr/>
            <p:nvPr/>
          </p:nvGrpSpPr>
          <p:grpSpPr>
            <a:xfrm>
              <a:off x="5232174" y="3180801"/>
              <a:ext cx="596984" cy="656823"/>
              <a:chOff x="1322844" y="4920702"/>
              <a:chExt cx="603672" cy="1352327"/>
            </a:xfrm>
          </p:grpSpPr>
          <p:sp>
            <p:nvSpPr>
              <p:cNvPr id="63" name="Line 19"/>
              <p:cNvSpPr>
                <a:spLocks noChangeShapeType="1"/>
              </p:cNvSpPr>
              <p:nvPr/>
            </p:nvSpPr>
            <p:spPr bwMode="auto">
              <a:xfrm>
                <a:off x="176089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64" name="Line 21"/>
              <p:cNvSpPr>
                <a:spLocks noChangeShapeType="1"/>
              </p:cNvSpPr>
              <p:nvPr/>
            </p:nvSpPr>
            <p:spPr bwMode="auto">
              <a:xfrm>
                <a:off x="148123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65" name="TextBox 64"/>
              <p:cNvSpPr txBox="1"/>
              <p:nvPr/>
            </p:nvSpPr>
            <p:spPr>
              <a:xfrm>
                <a:off x="1322844" y="4982720"/>
                <a:ext cx="331251" cy="1290309"/>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120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1</a:t>
                </a:r>
                <a:endParaRPr lang="fr-FR" sz="1200" dirty="0">
                  <a:cs typeface="Arial" panose="020B0604020202020204" pitchFamily="34" charset="0"/>
                </a:endParaRPr>
              </a:p>
            </p:txBody>
          </p:sp>
          <p:sp>
            <p:nvSpPr>
              <p:cNvPr id="66" name="TextBox 65"/>
              <p:cNvSpPr txBox="1"/>
              <p:nvPr/>
            </p:nvSpPr>
            <p:spPr>
              <a:xfrm>
                <a:off x="1595265" y="4982720"/>
                <a:ext cx="331251"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130</a:t>
                </a:r>
              </a:p>
              <a:p>
                <a:pPr algn="ctr"/>
                <a:endParaRPr lang="fr-FR" sz="1200" smtClean="0">
                  <a:cs typeface="Arial" panose="020B0604020202020204" pitchFamily="34" charset="0"/>
                </a:endParaRPr>
              </a:p>
              <a:p>
                <a:pPr algn="ctr"/>
                <a:r>
                  <a:rPr lang="fr-FR" sz="1200" smtClean="0">
                    <a:cs typeface="Arial" panose="020B0604020202020204" pitchFamily="34" charset="0"/>
                  </a:rPr>
                  <a:t>1</a:t>
                </a:r>
                <a:endParaRPr lang="fr-FR" sz="1200">
                  <a:cs typeface="Arial" panose="020B0604020202020204" pitchFamily="34" charset="0"/>
                </a:endParaRPr>
              </a:p>
            </p:txBody>
          </p:sp>
        </p:grpSp>
        <p:grpSp>
          <p:nvGrpSpPr>
            <p:cNvPr id="33" name="Group 32"/>
            <p:cNvGrpSpPr/>
            <p:nvPr/>
          </p:nvGrpSpPr>
          <p:grpSpPr>
            <a:xfrm>
              <a:off x="5788660" y="3180801"/>
              <a:ext cx="601745" cy="656823"/>
              <a:chOff x="1390269" y="4920702"/>
              <a:chExt cx="608487" cy="1352327"/>
            </a:xfrm>
          </p:grpSpPr>
          <p:sp>
            <p:nvSpPr>
              <p:cNvPr id="59" name="Line 19"/>
              <p:cNvSpPr>
                <a:spLocks noChangeShapeType="1"/>
              </p:cNvSpPr>
              <p:nvPr/>
            </p:nvSpPr>
            <p:spPr bwMode="auto">
              <a:xfrm>
                <a:off x="183312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60" name="Line 21"/>
              <p:cNvSpPr>
                <a:spLocks noChangeShapeType="1"/>
              </p:cNvSpPr>
              <p:nvPr/>
            </p:nvSpPr>
            <p:spPr bwMode="auto">
              <a:xfrm>
                <a:off x="154866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61" name="TextBox 60"/>
              <p:cNvSpPr txBox="1"/>
              <p:nvPr/>
            </p:nvSpPr>
            <p:spPr>
              <a:xfrm>
                <a:off x="1390269" y="4982720"/>
                <a:ext cx="331251"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140</a:t>
                </a:r>
              </a:p>
              <a:p>
                <a:pPr algn="ctr"/>
                <a:endParaRPr lang="fr-FR" sz="1200" smtClean="0">
                  <a:cs typeface="Arial" panose="020B0604020202020204" pitchFamily="34" charset="0"/>
                </a:endParaRPr>
              </a:p>
              <a:p>
                <a:pPr algn="ctr"/>
                <a:r>
                  <a:rPr lang="fr-FR" sz="1200" smtClean="0">
                    <a:cs typeface="Arial" panose="020B0604020202020204" pitchFamily="34" charset="0"/>
                  </a:rPr>
                  <a:t>1</a:t>
                </a:r>
                <a:endParaRPr lang="fr-FR" sz="1200">
                  <a:cs typeface="Arial" panose="020B0604020202020204" pitchFamily="34" charset="0"/>
                </a:endParaRPr>
              </a:p>
            </p:txBody>
          </p:sp>
          <p:sp>
            <p:nvSpPr>
              <p:cNvPr id="62" name="TextBox 61"/>
              <p:cNvSpPr txBox="1"/>
              <p:nvPr/>
            </p:nvSpPr>
            <p:spPr>
              <a:xfrm>
                <a:off x="166750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150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34" name="Group 33"/>
            <p:cNvGrpSpPr/>
            <p:nvPr/>
          </p:nvGrpSpPr>
          <p:grpSpPr>
            <a:xfrm>
              <a:off x="6341460" y="3180801"/>
              <a:ext cx="601749" cy="656823"/>
              <a:chOff x="1479364" y="4920702"/>
              <a:chExt cx="608492" cy="1352327"/>
            </a:xfrm>
          </p:grpSpPr>
          <p:sp>
            <p:nvSpPr>
              <p:cNvPr id="55" name="Line 19"/>
              <p:cNvSpPr>
                <a:spLocks noChangeShapeType="1"/>
              </p:cNvSpPr>
              <p:nvPr/>
            </p:nvSpPr>
            <p:spPr bwMode="auto">
              <a:xfrm>
                <a:off x="1919818"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6" name="Line 21"/>
              <p:cNvSpPr>
                <a:spLocks noChangeShapeType="1"/>
              </p:cNvSpPr>
              <p:nvPr/>
            </p:nvSpPr>
            <p:spPr bwMode="auto">
              <a:xfrm>
                <a:off x="16425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57" name="TextBox 56"/>
              <p:cNvSpPr txBox="1"/>
              <p:nvPr/>
            </p:nvSpPr>
            <p:spPr>
              <a:xfrm>
                <a:off x="147936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160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sp>
            <p:nvSpPr>
              <p:cNvPr id="58" name="TextBox 57"/>
              <p:cNvSpPr txBox="1"/>
              <p:nvPr/>
            </p:nvSpPr>
            <p:spPr>
              <a:xfrm>
                <a:off x="175660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170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35" name="Group 34"/>
            <p:cNvGrpSpPr/>
            <p:nvPr/>
          </p:nvGrpSpPr>
          <p:grpSpPr>
            <a:xfrm>
              <a:off x="6901401" y="3180801"/>
              <a:ext cx="596989" cy="656823"/>
              <a:chOff x="1575682" y="4920702"/>
              <a:chExt cx="603679" cy="1352327"/>
            </a:xfrm>
          </p:grpSpPr>
          <p:sp>
            <p:nvSpPr>
              <p:cNvPr id="51" name="Line 19"/>
              <p:cNvSpPr>
                <a:spLocks noChangeShapeType="1"/>
              </p:cNvSpPr>
              <p:nvPr/>
            </p:nvSpPr>
            <p:spPr bwMode="auto">
              <a:xfrm>
                <a:off x="201372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52" name="Line 21"/>
              <p:cNvSpPr>
                <a:spLocks noChangeShapeType="1"/>
              </p:cNvSpPr>
              <p:nvPr/>
            </p:nvSpPr>
            <p:spPr bwMode="auto">
              <a:xfrm>
                <a:off x="173407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53" name="TextBox 52"/>
              <p:cNvSpPr txBox="1"/>
              <p:nvPr/>
            </p:nvSpPr>
            <p:spPr>
              <a:xfrm>
                <a:off x="1575682"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180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p>
            </p:txBody>
          </p:sp>
          <p:sp>
            <p:nvSpPr>
              <p:cNvPr id="54" name="TextBox 53"/>
              <p:cNvSpPr txBox="1"/>
              <p:nvPr/>
            </p:nvSpPr>
            <p:spPr>
              <a:xfrm>
                <a:off x="1848109"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190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36" name="Group 35"/>
            <p:cNvGrpSpPr/>
            <p:nvPr/>
          </p:nvGrpSpPr>
          <p:grpSpPr>
            <a:xfrm>
              <a:off x="7454200" y="3180801"/>
              <a:ext cx="327581" cy="656823"/>
              <a:chOff x="1664779" y="4920702"/>
              <a:chExt cx="331252" cy="1352327"/>
            </a:xfrm>
          </p:grpSpPr>
          <p:sp>
            <p:nvSpPr>
              <p:cNvPr id="49" name="Line 21"/>
              <p:cNvSpPr>
                <a:spLocks noChangeShapeType="1"/>
              </p:cNvSpPr>
              <p:nvPr/>
            </p:nvSpPr>
            <p:spPr bwMode="auto">
              <a:xfrm>
                <a:off x="18231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50" name="TextBox 49"/>
              <p:cNvSpPr txBox="1"/>
              <p:nvPr/>
            </p:nvSpPr>
            <p:spPr>
              <a:xfrm>
                <a:off x="1664779"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200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sp>
          <p:nvSpPr>
            <p:cNvPr id="37" name="TextBox 36"/>
            <p:cNvSpPr txBox="1"/>
            <p:nvPr/>
          </p:nvSpPr>
          <p:spPr>
            <a:xfrm>
              <a:off x="1815582" y="3415536"/>
              <a:ext cx="295799" cy="276999"/>
            </a:xfrm>
            <a:prstGeom prst="rect">
              <a:avLst/>
            </a:prstGeom>
            <a:noFill/>
          </p:spPr>
          <p:txBody>
            <a:bodyPr wrap="none" rtlCol="0">
              <a:spAutoFit/>
            </a:bodyPr>
            <a:lstStyle/>
            <a:p>
              <a:pPr algn="r" fontAlgn="base">
                <a:spcBef>
                  <a:spcPct val="0"/>
                </a:spcBef>
                <a:spcAft>
                  <a:spcPct val="0"/>
                </a:spcAft>
              </a:pPr>
              <a:r>
                <a:rPr lang="fr-FR" sz="1200" dirty="0" smtClean="0">
                  <a:cs typeface="Arial" panose="020B0604020202020204" pitchFamily="34" charset="0"/>
                </a:rPr>
                <a:t>N</a:t>
              </a:r>
            </a:p>
          </p:txBody>
        </p:sp>
        <p:sp>
          <p:nvSpPr>
            <p:cNvPr id="38" name="TextBox 37"/>
            <p:cNvSpPr txBox="1"/>
            <p:nvPr/>
          </p:nvSpPr>
          <p:spPr>
            <a:xfrm>
              <a:off x="3638026" y="1939308"/>
              <a:ext cx="5505973" cy="584776"/>
            </a:xfrm>
            <a:prstGeom prst="rect">
              <a:avLst/>
            </a:prstGeom>
            <a:noFill/>
          </p:spPr>
          <p:txBody>
            <a:bodyPr wrap="square" rtlCol="0">
              <a:spAutoFit/>
            </a:bodyPr>
            <a:lstStyle/>
            <a:p>
              <a:r>
                <a:rPr lang="fr-FR" sz="1600" dirty="0" smtClean="0"/>
                <a:t>SSP médiane 9,2 mois selon l’évaluation de l’investigateur </a:t>
              </a:r>
            </a:p>
            <a:p>
              <a:r>
                <a:rPr lang="fr-FR" sz="1600" dirty="0" smtClean="0"/>
                <a:t>(IC95% 5,4 - </a:t>
              </a:r>
              <a:r>
                <a:rPr lang="fr-FR" sz="1600" dirty="0" smtClean="0">
                  <a:cs typeface="Arial"/>
                </a:rPr>
                <a:t>10,1)</a:t>
              </a:r>
              <a:endParaRPr lang="fr-FR" sz="1600" dirty="0"/>
            </a:p>
          </p:txBody>
        </p:sp>
        <p:sp>
          <p:nvSpPr>
            <p:cNvPr id="39" name="Freeform 2"/>
            <p:cNvSpPr>
              <a:spLocks/>
            </p:cNvSpPr>
            <p:nvPr/>
          </p:nvSpPr>
          <p:spPr bwMode="auto">
            <a:xfrm>
              <a:off x="2060747" y="1929986"/>
              <a:ext cx="5544000" cy="1231921"/>
            </a:xfrm>
            <a:custGeom>
              <a:avLst/>
              <a:gdLst>
                <a:gd name="T0" fmla="*/ 435 w 435"/>
                <a:gd name="T1" fmla="*/ 97 h 97"/>
                <a:gd name="T2" fmla="*/ 316 w 435"/>
                <a:gd name="T3" fmla="*/ 97 h 97"/>
                <a:gd name="T4" fmla="*/ 316 w 435"/>
                <a:gd name="T5" fmla="*/ 88 h 97"/>
                <a:gd name="T6" fmla="*/ 209 w 435"/>
                <a:gd name="T7" fmla="*/ 88 h 97"/>
                <a:gd name="T8" fmla="*/ 209 w 435"/>
                <a:gd name="T9" fmla="*/ 78 h 97"/>
                <a:gd name="T10" fmla="*/ 184 w 435"/>
                <a:gd name="T11" fmla="*/ 78 h 97"/>
                <a:gd name="T12" fmla="*/ 184 w 435"/>
                <a:gd name="T13" fmla="*/ 68 h 97"/>
                <a:gd name="T14" fmla="*/ 95 w 435"/>
                <a:gd name="T15" fmla="*/ 68 h 97"/>
                <a:gd name="T16" fmla="*/ 95 w 435"/>
                <a:gd name="T17" fmla="*/ 64 h 97"/>
                <a:gd name="T18" fmla="*/ 91 w 435"/>
                <a:gd name="T19" fmla="*/ 64 h 97"/>
                <a:gd name="T20" fmla="*/ 91 w 435"/>
                <a:gd name="T21" fmla="*/ 57 h 97"/>
                <a:gd name="T22" fmla="*/ 88 w 435"/>
                <a:gd name="T23" fmla="*/ 57 h 97"/>
                <a:gd name="T24" fmla="*/ 88 w 435"/>
                <a:gd name="T25" fmla="*/ 52 h 97"/>
                <a:gd name="T26" fmla="*/ 86 w 435"/>
                <a:gd name="T27" fmla="*/ 52 h 97"/>
                <a:gd name="T28" fmla="*/ 86 w 435"/>
                <a:gd name="T29" fmla="*/ 46 h 97"/>
                <a:gd name="T30" fmla="*/ 68 w 435"/>
                <a:gd name="T31" fmla="*/ 46 h 97"/>
                <a:gd name="T32" fmla="*/ 68 w 435"/>
                <a:gd name="T33" fmla="*/ 42 h 97"/>
                <a:gd name="T34" fmla="*/ 66 w 435"/>
                <a:gd name="T35" fmla="*/ 42 h 97"/>
                <a:gd name="T36" fmla="*/ 66 w 435"/>
                <a:gd name="T37" fmla="*/ 38 h 97"/>
                <a:gd name="T38" fmla="*/ 53 w 435"/>
                <a:gd name="T39" fmla="*/ 38 h 97"/>
                <a:gd name="T40" fmla="*/ 53 w 435"/>
                <a:gd name="T41" fmla="*/ 30 h 97"/>
                <a:gd name="T42" fmla="*/ 51 w 435"/>
                <a:gd name="T43" fmla="*/ 30 h 97"/>
                <a:gd name="T44" fmla="*/ 51 w 435"/>
                <a:gd name="T45" fmla="*/ 26 h 97"/>
                <a:gd name="T46" fmla="*/ 43 w 435"/>
                <a:gd name="T47" fmla="*/ 26 h 97"/>
                <a:gd name="T48" fmla="*/ 43 w 435"/>
                <a:gd name="T49" fmla="*/ 23 h 97"/>
                <a:gd name="T50" fmla="*/ 42 w 435"/>
                <a:gd name="T51" fmla="*/ 23 h 97"/>
                <a:gd name="T52" fmla="*/ 42 w 435"/>
                <a:gd name="T53" fmla="*/ 20 h 97"/>
                <a:gd name="T54" fmla="*/ 37 w 435"/>
                <a:gd name="T55" fmla="*/ 20 h 97"/>
                <a:gd name="T56" fmla="*/ 37 w 435"/>
                <a:gd name="T57" fmla="*/ 16 h 97"/>
                <a:gd name="T58" fmla="*/ 35 w 435"/>
                <a:gd name="T59" fmla="*/ 16 h 97"/>
                <a:gd name="T60" fmla="*/ 35 w 435"/>
                <a:gd name="T61" fmla="*/ 10 h 97"/>
                <a:gd name="T62" fmla="*/ 33 w 435"/>
                <a:gd name="T63" fmla="*/ 10 h 97"/>
                <a:gd name="T64" fmla="*/ 33 w 435"/>
                <a:gd name="T65" fmla="*/ 6 h 97"/>
                <a:gd name="T66" fmla="*/ 18 w 435"/>
                <a:gd name="T67" fmla="*/ 6 h 97"/>
                <a:gd name="T68" fmla="*/ 18 w 435"/>
                <a:gd name="T69" fmla="*/ 4 h 97"/>
                <a:gd name="T70" fmla="*/ 16 w 435"/>
                <a:gd name="T71" fmla="*/ 4 h 97"/>
                <a:gd name="T72" fmla="*/ 16 w 435"/>
                <a:gd name="T73" fmla="*/ 0 h 97"/>
                <a:gd name="T74" fmla="*/ 0 w 435"/>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5" h="97">
                  <a:moveTo>
                    <a:pt x="435" y="97"/>
                  </a:moveTo>
                  <a:lnTo>
                    <a:pt x="316" y="97"/>
                  </a:lnTo>
                  <a:lnTo>
                    <a:pt x="316" y="88"/>
                  </a:lnTo>
                  <a:lnTo>
                    <a:pt x="209" y="88"/>
                  </a:lnTo>
                  <a:lnTo>
                    <a:pt x="209" y="78"/>
                  </a:lnTo>
                  <a:lnTo>
                    <a:pt x="184" y="78"/>
                  </a:lnTo>
                  <a:lnTo>
                    <a:pt x="184" y="68"/>
                  </a:lnTo>
                  <a:lnTo>
                    <a:pt x="95" y="68"/>
                  </a:lnTo>
                  <a:lnTo>
                    <a:pt x="95" y="64"/>
                  </a:lnTo>
                  <a:lnTo>
                    <a:pt x="91" y="64"/>
                  </a:lnTo>
                  <a:lnTo>
                    <a:pt x="91" y="57"/>
                  </a:lnTo>
                  <a:lnTo>
                    <a:pt x="88" y="57"/>
                  </a:lnTo>
                  <a:lnTo>
                    <a:pt x="88" y="52"/>
                  </a:lnTo>
                  <a:lnTo>
                    <a:pt x="86" y="52"/>
                  </a:lnTo>
                  <a:lnTo>
                    <a:pt x="86" y="46"/>
                  </a:lnTo>
                  <a:lnTo>
                    <a:pt x="68" y="46"/>
                  </a:lnTo>
                  <a:lnTo>
                    <a:pt x="68" y="42"/>
                  </a:lnTo>
                  <a:lnTo>
                    <a:pt x="66" y="42"/>
                  </a:lnTo>
                  <a:lnTo>
                    <a:pt x="66" y="38"/>
                  </a:lnTo>
                  <a:lnTo>
                    <a:pt x="53" y="38"/>
                  </a:lnTo>
                  <a:lnTo>
                    <a:pt x="53" y="30"/>
                  </a:lnTo>
                  <a:lnTo>
                    <a:pt x="51" y="30"/>
                  </a:lnTo>
                  <a:lnTo>
                    <a:pt x="51" y="26"/>
                  </a:lnTo>
                  <a:lnTo>
                    <a:pt x="43" y="26"/>
                  </a:lnTo>
                  <a:lnTo>
                    <a:pt x="43" y="23"/>
                  </a:lnTo>
                  <a:lnTo>
                    <a:pt x="42" y="23"/>
                  </a:lnTo>
                  <a:lnTo>
                    <a:pt x="42" y="20"/>
                  </a:lnTo>
                  <a:lnTo>
                    <a:pt x="37" y="20"/>
                  </a:lnTo>
                  <a:lnTo>
                    <a:pt x="37" y="16"/>
                  </a:lnTo>
                  <a:lnTo>
                    <a:pt x="35" y="16"/>
                  </a:lnTo>
                  <a:lnTo>
                    <a:pt x="35" y="10"/>
                  </a:lnTo>
                  <a:lnTo>
                    <a:pt x="33" y="10"/>
                  </a:lnTo>
                  <a:lnTo>
                    <a:pt x="33" y="6"/>
                  </a:lnTo>
                  <a:lnTo>
                    <a:pt x="18" y="6"/>
                  </a:lnTo>
                  <a:lnTo>
                    <a:pt x="18" y="4"/>
                  </a:lnTo>
                  <a:lnTo>
                    <a:pt x="16" y="4"/>
                  </a:lnTo>
                  <a:lnTo>
                    <a:pt x="16"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0" name="5-Point Star 39"/>
            <p:cNvSpPr>
              <a:spLocks noChangeAspect="1"/>
            </p:cNvSpPr>
            <p:nvPr/>
          </p:nvSpPr>
          <p:spPr>
            <a:xfrm>
              <a:off x="4112460"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1" name="5-Point Star 40"/>
            <p:cNvSpPr>
              <a:spLocks noChangeAspect="1"/>
            </p:cNvSpPr>
            <p:nvPr/>
          </p:nvSpPr>
          <p:spPr>
            <a:xfrm>
              <a:off x="3994792"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2" name="5-Point Star 41"/>
            <p:cNvSpPr>
              <a:spLocks noChangeAspect="1"/>
            </p:cNvSpPr>
            <p:nvPr/>
          </p:nvSpPr>
          <p:spPr>
            <a:xfrm>
              <a:off x="2906118" y="245295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3" name="5-Point Star 42"/>
            <p:cNvSpPr>
              <a:spLocks noChangeAspect="1"/>
            </p:cNvSpPr>
            <p:nvPr/>
          </p:nvSpPr>
          <p:spPr>
            <a:xfrm>
              <a:off x="2687336" y="234040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4" name="5-Point Star 43"/>
            <p:cNvSpPr>
              <a:spLocks noChangeAspect="1"/>
            </p:cNvSpPr>
            <p:nvPr/>
          </p:nvSpPr>
          <p:spPr>
            <a:xfrm>
              <a:off x="2666498"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5" name="5-Point Star 44"/>
            <p:cNvSpPr>
              <a:spLocks noChangeAspect="1"/>
            </p:cNvSpPr>
            <p:nvPr/>
          </p:nvSpPr>
          <p:spPr>
            <a:xfrm>
              <a:off x="2554224"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6" name="5-Point Star 45"/>
            <p:cNvSpPr>
              <a:spLocks noChangeAspect="1"/>
            </p:cNvSpPr>
            <p:nvPr/>
          </p:nvSpPr>
          <p:spPr>
            <a:xfrm>
              <a:off x="2501712" y="212306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7" name="5-Point Star 46"/>
            <p:cNvSpPr>
              <a:spLocks noChangeAspect="1"/>
            </p:cNvSpPr>
            <p:nvPr/>
          </p:nvSpPr>
          <p:spPr>
            <a:xfrm>
              <a:off x="2225655"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48" name="5-Point Star 47"/>
            <p:cNvSpPr>
              <a:spLocks noChangeAspect="1"/>
            </p:cNvSpPr>
            <p:nvPr/>
          </p:nvSpPr>
          <p:spPr>
            <a:xfrm>
              <a:off x="2017298"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grpSp>
      <p:grpSp>
        <p:nvGrpSpPr>
          <p:cNvPr id="91" name="Group 90"/>
          <p:cNvGrpSpPr/>
          <p:nvPr/>
        </p:nvGrpSpPr>
        <p:grpSpPr>
          <a:xfrm>
            <a:off x="1424692" y="3779948"/>
            <a:ext cx="6378895" cy="2422333"/>
            <a:chOff x="1424692" y="3779948"/>
            <a:chExt cx="6378895" cy="2422333"/>
          </a:xfrm>
        </p:grpSpPr>
        <p:sp>
          <p:nvSpPr>
            <p:cNvPr id="92" name="TextBox 91"/>
            <p:cNvSpPr txBox="1"/>
            <p:nvPr/>
          </p:nvSpPr>
          <p:spPr>
            <a:xfrm>
              <a:off x="4312955" y="3779948"/>
              <a:ext cx="18466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1" i="0" u="none" strike="noStrike" kern="1200" cap="none" spc="0" normalizeH="0" baseline="0" dirty="0">
                <a:ln>
                  <a:noFill/>
                </a:ln>
                <a:effectLst/>
                <a:uLnTx/>
                <a:uFillTx/>
                <a:latin typeface="Arial" charset="0"/>
                <a:ea typeface="+mn-ea"/>
                <a:cs typeface="Arial" charset="0"/>
              </a:endParaRPr>
            </a:p>
          </p:txBody>
        </p:sp>
        <p:sp>
          <p:nvSpPr>
            <p:cNvPr id="93" name="Freeform 92"/>
            <p:cNvSpPr>
              <a:spLocks/>
            </p:cNvSpPr>
            <p:nvPr/>
          </p:nvSpPr>
          <p:spPr bwMode="auto">
            <a:xfrm>
              <a:off x="2038556" y="4289124"/>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4" name="Line 6"/>
            <p:cNvSpPr>
              <a:spLocks noChangeShapeType="1"/>
            </p:cNvSpPr>
            <p:nvPr/>
          </p:nvSpPr>
          <p:spPr bwMode="auto">
            <a:xfrm>
              <a:off x="1964054" y="4289124"/>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5" name="Line 7"/>
            <p:cNvSpPr>
              <a:spLocks noChangeShapeType="1"/>
            </p:cNvSpPr>
            <p:nvPr/>
          </p:nvSpPr>
          <p:spPr bwMode="auto">
            <a:xfrm>
              <a:off x="1964054" y="4542759"/>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6" name="Line 8"/>
            <p:cNvSpPr>
              <a:spLocks noChangeShapeType="1"/>
            </p:cNvSpPr>
            <p:nvPr/>
          </p:nvSpPr>
          <p:spPr bwMode="auto">
            <a:xfrm>
              <a:off x="1964054" y="4785007"/>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7" name="Line 9"/>
            <p:cNvSpPr>
              <a:spLocks noChangeShapeType="1"/>
            </p:cNvSpPr>
            <p:nvPr/>
          </p:nvSpPr>
          <p:spPr bwMode="auto">
            <a:xfrm>
              <a:off x="1964054" y="5035083"/>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8" name="Line 10"/>
            <p:cNvSpPr>
              <a:spLocks noChangeShapeType="1"/>
            </p:cNvSpPr>
            <p:nvPr/>
          </p:nvSpPr>
          <p:spPr bwMode="auto">
            <a:xfrm>
              <a:off x="1964054" y="5279941"/>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99" name="Line 11"/>
            <p:cNvSpPr>
              <a:spLocks noChangeShapeType="1"/>
            </p:cNvSpPr>
            <p:nvPr/>
          </p:nvSpPr>
          <p:spPr bwMode="auto">
            <a:xfrm>
              <a:off x="1964054" y="5527408"/>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00" name="TextBox 99"/>
            <p:cNvSpPr txBox="1"/>
            <p:nvPr/>
          </p:nvSpPr>
          <p:spPr>
            <a:xfrm rot="16200000">
              <a:off x="966138" y="4782402"/>
              <a:ext cx="1194107" cy="276999"/>
            </a:xfrm>
            <a:prstGeom prst="rect">
              <a:avLst/>
            </a:prstGeom>
            <a:noFill/>
          </p:spPr>
          <p:txBody>
            <a:bodyPr wrap="none" rtlCol="0">
              <a:spAutoFit/>
            </a:bodyPr>
            <a:lstStyle/>
            <a:p>
              <a:pPr algn="ctr" fontAlgn="base">
                <a:spcBef>
                  <a:spcPct val="0"/>
                </a:spcBef>
                <a:spcAft>
                  <a:spcPct val="0"/>
                </a:spcAft>
              </a:pPr>
              <a:r>
                <a:rPr lang="fr-FR" sz="1200" dirty="0" smtClean="0">
                  <a:cs typeface="Arial" panose="020B0604020202020204" pitchFamily="34" charset="0"/>
                </a:rPr>
                <a:t>Survie globale</a:t>
              </a:r>
              <a:endParaRPr lang="fr-FR" sz="1200" dirty="0">
                <a:cs typeface="Arial" panose="020B0604020202020204" pitchFamily="34" charset="0"/>
              </a:endParaRPr>
            </a:p>
          </p:txBody>
        </p:sp>
        <p:sp>
          <p:nvSpPr>
            <p:cNvPr id="101" name="TextBox 100"/>
            <p:cNvSpPr txBox="1"/>
            <p:nvPr/>
          </p:nvSpPr>
          <p:spPr>
            <a:xfrm>
              <a:off x="3712485" y="5764445"/>
              <a:ext cx="2288833" cy="276999"/>
            </a:xfrm>
            <a:prstGeom prst="rect">
              <a:avLst/>
            </a:prstGeom>
            <a:noFill/>
          </p:spPr>
          <p:txBody>
            <a:bodyPr wrap="none" rtlCol="0">
              <a:spAutoFit/>
            </a:bodyPr>
            <a:lstStyle/>
            <a:p>
              <a:pPr algn="ctr" fontAlgn="base">
                <a:spcBef>
                  <a:spcPct val="0"/>
                </a:spcBef>
                <a:spcAft>
                  <a:spcPct val="0"/>
                </a:spcAft>
              </a:pPr>
              <a:r>
                <a:rPr lang="fr-FR" sz="1200" dirty="0" smtClean="0">
                  <a:cs typeface="Arial" panose="020B0604020202020204" pitchFamily="34" charset="0"/>
                </a:rPr>
                <a:t>Durée du traitement, semaines</a:t>
              </a:r>
              <a:endParaRPr lang="fr-FR" sz="1200" dirty="0">
                <a:cs typeface="Arial" panose="020B0604020202020204" pitchFamily="34" charset="0"/>
              </a:endParaRPr>
            </a:p>
          </p:txBody>
        </p:sp>
        <p:sp>
          <p:nvSpPr>
            <p:cNvPr id="102" name="TextBox 101"/>
            <p:cNvSpPr txBox="1"/>
            <p:nvPr/>
          </p:nvSpPr>
          <p:spPr>
            <a:xfrm>
              <a:off x="1641238" y="4149280"/>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1,0</a:t>
              </a:r>
              <a:endParaRPr lang="fr-FR" sz="1200">
                <a:cs typeface="Arial" panose="020B0604020202020204" pitchFamily="34" charset="0"/>
              </a:endParaRPr>
            </a:p>
          </p:txBody>
        </p:sp>
        <p:sp>
          <p:nvSpPr>
            <p:cNvPr id="103" name="TextBox 102"/>
            <p:cNvSpPr txBox="1"/>
            <p:nvPr/>
          </p:nvSpPr>
          <p:spPr>
            <a:xfrm>
              <a:off x="1641238" y="4403853"/>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0,8</a:t>
              </a:r>
              <a:endParaRPr lang="fr-FR" sz="1200">
                <a:cs typeface="Arial" panose="020B0604020202020204" pitchFamily="34" charset="0"/>
              </a:endParaRPr>
            </a:p>
          </p:txBody>
        </p:sp>
        <p:sp>
          <p:nvSpPr>
            <p:cNvPr id="104" name="TextBox 103"/>
            <p:cNvSpPr txBox="1"/>
            <p:nvPr/>
          </p:nvSpPr>
          <p:spPr>
            <a:xfrm>
              <a:off x="1641238" y="4645989"/>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0,6</a:t>
              </a:r>
              <a:endParaRPr lang="fr-FR" sz="1200">
                <a:cs typeface="Arial" panose="020B0604020202020204" pitchFamily="34" charset="0"/>
              </a:endParaRPr>
            </a:p>
          </p:txBody>
        </p:sp>
        <p:sp>
          <p:nvSpPr>
            <p:cNvPr id="105" name="TextBox 104"/>
            <p:cNvSpPr txBox="1"/>
            <p:nvPr/>
          </p:nvSpPr>
          <p:spPr>
            <a:xfrm>
              <a:off x="1641238" y="4895955"/>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0,4</a:t>
              </a:r>
              <a:endParaRPr lang="fr-FR" sz="1200">
                <a:cs typeface="Arial" panose="020B0604020202020204" pitchFamily="34" charset="0"/>
              </a:endParaRPr>
            </a:p>
          </p:txBody>
        </p:sp>
        <p:sp>
          <p:nvSpPr>
            <p:cNvPr id="106" name="TextBox 105"/>
            <p:cNvSpPr txBox="1"/>
            <p:nvPr/>
          </p:nvSpPr>
          <p:spPr>
            <a:xfrm>
              <a:off x="1641238" y="5140700"/>
              <a:ext cx="397866" cy="276999"/>
            </a:xfrm>
            <a:prstGeom prst="rect">
              <a:avLst/>
            </a:prstGeom>
            <a:noFill/>
          </p:spPr>
          <p:txBody>
            <a:bodyPr wrap="none" rtlCol="0" anchor="ctr" anchorCtr="0">
              <a:spAutoFit/>
            </a:bodyPr>
            <a:lstStyle/>
            <a:p>
              <a:pPr algn="r"/>
              <a:r>
                <a:rPr lang="fr-FR" sz="1200" smtClean="0">
                  <a:cs typeface="Arial" panose="020B0604020202020204" pitchFamily="34" charset="0"/>
                </a:rPr>
                <a:t>0,2</a:t>
              </a:r>
              <a:endParaRPr lang="fr-FR" sz="1200">
                <a:cs typeface="Arial" panose="020B0604020202020204" pitchFamily="34" charset="0"/>
              </a:endParaRPr>
            </a:p>
          </p:txBody>
        </p:sp>
        <p:sp>
          <p:nvSpPr>
            <p:cNvPr id="107" name="TextBox 106"/>
            <p:cNvSpPr txBox="1"/>
            <p:nvPr/>
          </p:nvSpPr>
          <p:spPr>
            <a:xfrm>
              <a:off x="1769479" y="5388055"/>
              <a:ext cx="269625" cy="276999"/>
            </a:xfrm>
            <a:prstGeom prst="rect">
              <a:avLst/>
            </a:prstGeom>
            <a:noFill/>
          </p:spPr>
          <p:txBody>
            <a:bodyPr wrap="none" rtlCol="0" anchor="ctr" anchorCtr="0">
              <a:spAutoFit/>
            </a:bodyPr>
            <a:lstStyle/>
            <a:p>
              <a:pPr algn="r"/>
              <a:r>
                <a:rPr lang="fr-FR" sz="1200" dirty="0" smtClean="0">
                  <a:cs typeface="Arial" panose="020B0604020202020204" pitchFamily="34" charset="0"/>
                </a:rPr>
                <a:t>0</a:t>
              </a:r>
              <a:endParaRPr lang="fr-FR" sz="1200" dirty="0">
                <a:cs typeface="Arial" panose="020B0604020202020204" pitchFamily="34" charset="0"/>
              </a:endParaRPr>
            </a:p>
          </p:txBody>
        </p:sp>
        <p:grpSp>
          <p:nvGrpSpPr>
            <p:cNvPr id="108" name="Group 107"/>
            <p:cNvGrpSpPr/>
            <p:nvPr/>
          </p:nvGrpSpPr>
          <p:grpSpPr>
            <a:xfrm>
              <a:off x="1961243" y="5545448"/>
              <a:ext cx="514411" cy="656823"/>
              <a:chOff x="869751" y="4920702"/>
              <a:chExt cx="520174" cy="1352327"/>
            </a:xfrm>
          </p:grpSpPr>
          <p:sp>
            <p:nvSpPr>
              <p:cNvPr id="173" name="Line 19"/>
              <p:cNvSpPr>
                <a:spLocks noChangeShapeType="1"/>
              </p:cNvSpPr>
              <p:nvPr/>
            </p:nvSpPr>
            <p:spPr bwMode="auto">
              <a:xfrm>
                <a:off x="126725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74" name="Line 21"/>
              <p:cNvSpPr>
                <a:spLocks noChangeShapeType="1"/>
              </p:cNvSpPr>
              <p:nvPr/>
            </p:nvSpPr>
            <p:spPr bwMode="auto">
              <a:xfrm>
                <a:off x="1023722"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75" name="TextBox 174"/>
              <p:cNvSpPr txBox="1"/>
              <p:nvPr/>
            </p:nvSpPr>
            <p:spPr>
              <a:xfrm>
                <a:off x="869751"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0</a:t>
                </a:r>
              </a:p>
              <a:p>
                <a:pPr algn="ctr"/>
                <a:endParaRPr lang="fr-FR" sz="1200" smtClean="0">
                  <a:cs typeface="Arial" panose="020B0604020202020204" pitchFamily="34" charset="0"/>
                </a:endParaRPr>
              </a:p>
              <a:p>
                <a:pPr algn="ctr"/>
                <a:r>
                  <a:rPr lang="fr-FR" sz="1200" smtClean="0">
                    <a:cs typeface="Arial" panose="020B0604020202020204" pitchFamily="34" charset="0"/>
                  </a:rPr>
                  <a:t>33</a:t>
                </a:r>
                <a:endParaRPr lang="fr-FR" sz="1200">
                  <a:cs typeface="Arial" panose="020B0604020202020204" pitchFamily="34" charset="0"/>
                </a:endParaRPr>
              </a:p>
            </p:txBody>
          </p:sp>
          <p:sp>
            <p:nvSpPr>
              <p:cNvPr id="176" name="TextBox 175"/>
              <p:cNvSpPr txBox="1"/>
              <p:nvPr/>
            </p:nvSpPr>
            <p:spPr>
              <a:xfrm>
                <a:off x="1144586"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10</a:t>
                </a:r>
              </a:p>
              <a:p>
                <a:pPr algn="ctr"/>
                <a:endParaRPr lang="fr-FR" sz="1200" smtClean="0">
                  <a:cs typeface="Arial" panose="020B0604020202020204" pitchFamily="34" charset="0"/>
                </a:endParaRPr>
              </a:p>
              <a:p>
                <a:pPr algn="ctr"/>
                <a:r>
                  <a:rPr lang="fr-FR" sz="1200" smtClean="0">
                    <a:cs typeface="Arial" panose="020B0604020202020204" pitchFamily="34" charset="0"/>
                  </a:rPr>
                  <a:t>32</a:t>
                </a:r>
                <a:endParaRPr lang="fr-FR" sz="1200">
                  <a:cs typeface="Arial" panose="020B0604020202020204" pitchFamily="34" charset="0"/>
                </a:endParaRPr>
              </a:p>
            </p:txBody>
          </p:sp>
        </p:grpSp>
        <p:grpSp>
          <p:nvGrpSpPr>
            <p:cNvPr id="109" name="Group 108"/>
            <p:cNvGrpSpPr/>
            <p:nvPr/>
          </p:nvGrpSpPr>
          <p:grpSpPr>
            <a:xfrm>
              <a:off x="2520323" y="5545448"/>
              <a:ext cx="512028" cy="656823"/>
              <a:chOff x="958848" y="4920702"/>
              <a:chExt cx="517765" cy="1352327"/>
            </a:xfrm>
          </p:grpSpPr>
          <p:sp>
            <p:nvSpPr>
              <p:cNvPr id="169" name="Line 19"/>
              <p:cNvSpPr>
                <a:spLocks noChangeShapeType="1"/>
              </p:cNvSpPr>
              <p:nvPr/>
            </p:nvSpPr>
            <p:spPr bwMode="auto">
              <a:xfrm>
                <a:off x="1353943"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70" name="Line 21"/>
              <p:cNvSpPr>
                <a:spLocks noChangeShapeType="1"/>
              </p:cNvSpPr>
              <p:nvPr/>
            </p:nvSpPr>
            <p:spPr bwMode="auto">
              <a:xfrm>
                <a:off x="107429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71" name="TextBox 170"/>
              <p:cNvSpPr txBox="1"/>
              <p:nvPr/>
            </p:nvSpPr>
            <p:spPr>
              <a:xfrm>
                <a:off x="958848" y="4982720"/>
                <a:ext cx="245340"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20</a:t>
                </a:r>
              </a:p>
              <a:p>
                <a:pPr algn="ctr"/>
                <a:endParaRPr lang="fr-FR" sz="1200" smtClean="0">
                  <a:cs typeface="Arial" panose="020B0604020202020204" pitchFamily="34" charset="0"/>
                </a:endParaRPr>
              </a:p>
              <a:p>
                <a:pPr algn="ctr"/>
                <a:r>
                  <a:rPr lang="fr-FR" sz="1200" smtClean="0">
                    <a:cs typeface="Arial" panose="020B0604020202020204" pitchFamily="34" charset="0"/>
                  </a:rPr>
                  <a:t>28</a:t>
                </a:r>
                <a:endParaRPr lang="fr-FR" sz="1200">
                  <a:cs typeface="Arial" panose="020B0604020202020204" pitchFamily="34" charset="0"/>
                </a:endParaRPr>
              </a:p>
            </p:txBody>
          </p:sp>
          <p:sp>
            <p:nvSpPr>
              <p:cNvPr id="172" name="TextBox 171"/>
              <p:cNvSpPr txBox="1"/>
              <p:nvPr/>
            </p:nvSpPr>
            <p:spPr>
              <a:xfrm>
                <a:off x="1231273" y="4982720"/>
                <a:ext cx="245340"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30</a:t>
                </a:r>
              </a:p>
              <a:p>
                <a:pPr algn="ctr"/>
                <a:endParaRPr lang="fr-FR" sz="1200" smtClean="0">
                  <a:cs typeface="Arial" panose="020B0604020202020204" pitchFamily="34" charset="0"/>
                </a:endParaRPr>
              </a:p>
              <a:p>
                <a:pPr algn="ctr"/>
                <a:r>
                  <a:rPr lang="fr-FR" sz="1200" smtClean="0">
                    <a:cs typeface="Arial" panose="020B0604020202020204" pitchFamily="34" charset="0"/>
                  </a:rPr>
                  <a:t>20</a:t>
                </a:r>
                <a:endParaRPr lang="fr-FR" sz="1200">
                  <a:cs typeface="Arial" panose="020B0604020202020204" pitchFamily="34" charset="0"/>
                </a:endParaRPr>
              </a:p>
            </p:txBody>
          </p:sp>
        </p:grpSp>
        <p:grpSp>
          <p:nvGrpSpPr>
            <p:cNvPr id="110" name="Group 109"/>
            <p:cNvGrpSpPr/>
            <p:nvPr/>
          </p:nvGrpSpPr>
          <p:grpSpPr>
            <a:xfrm>
              <a:off x="3077021" y="5545448"/>
              <a:ext cx="509642" cy="656823"/>
              <a:chOff x="1045535" y="4920702"/>
              <a:chExt cx="515352" cy="1352327"/>
            </a:xfrm>
          </p:grpSpPr>
          <p:sp>
            <p:nvSpPr>
              <p:cNvPr id="165" name="Line 19"/>
              <p:cNvSpPr>
                <a:spLocks noChangeShapeType="1"/>
              </p:cNvSpPr>
              <p:nvPr/>
            </p:nvSpPr>
            <p:spPr bwMode="auto">
              <a:xfrm>
                <a:off x="1438220"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66" name="Line 21"/>
              <p:cNvSpPr>
                <a:spLocks noChangeShapeType="1"/>
              </p:cNvSpPr>
              <p:nvPr/>
            </p:nvSpPr>
            <p:spPr bwMode="auto">
              <a:xfrm>
                <a:off x="11609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67" name="TextBox 166"/>
              <p:cNvSpPr txBox="1"/>
              <p:nvPr/>
            </p:nvSpPr>
            <p:spPr>
              <a:xfrm>
                <a:off x="1045535"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40</a:t>
                </a:r>
              </a:p>
              <a:p>
                <a:pPr algn="ctr"/>
                <a:endParaRPr lang="fr-FR" sz="1200" smtClean="0">
                  <a:cs typeface="Arial" panose="020B0604020202020204" pitchFamily="34" charset="0"/>
                </a:endParaRPr>
              </a:p>
              <a:p>
                <a:pPr algn="ctr"/>
                <a:r>
                  <a:rPr lang="fr-FR" sz="1200" smtClean="0">
                    <a:cs typeface="Arial" panose="020B0604020202020204" pitchFamily="34" charset="0"/>
                  </a:rPr>
                  <a:t>13</a:t>
                </a:r>
                <a:endParaRPr lang="fr-FR" sz="1200">
                  <a:cs typeface="Arial" panose="020B0604020202020204" pitchFamily="34" charset="0"/>
                </a:endParaRPr>
              </a:p>
            </p:txBody>
          </p:sp>
          <p:sp>
            <p:nvSpPr>
              <p:cNvPr id="168" name="TextBox 167"/>
              <p:cNvSpPr txBox="1"/>
              <p:nvPr/>
            </p:nvSpPr>
            <p:spPr>
              <a:xfrm>
                <a:off x="1315548"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50</a:t>
                </a:r>
              </a:p>
              <a:p>
                <a:pPr algn="ctr"/>
                <a:endParaRPr lang="fr-FR" sz="1200" smtClean="0">
                  <a:cs typeface="Arial" panose="020B0604020202020204" pitchFamily="34" charset="0"/>
                </a:endParaRPr>
              </a:p>
              <a:p>
                <a:pPr algn="ctr"/>
                <a:r>
                  <a:rPr lang="fr-FR" sz="1200" smtClean="0">
                    <a:cs typeface="Arial" panose="020B0604020202020204" pitchFamily="34" charset="0"/>
                  </a:rPr>
                  <a:t>9</a:t>
                </a:r>
                <a:endParaRPr lang="fr-FR" sz="1200">
                  <a:cs typeface="Arial" panose="020B0604020202020204" pitchFamily="34" charset="0"/>
                </a:endParaRPr>
              </a:p>
            </p:txBody>
          </p:sp>
        </p:grpSp>
        <p:grpSp>
          <p:nvGrpSpPr>
            <p:cNvPr id="111" name="Group 110"/>
            <p:cNvGrpSpPr/>
            <p:nvPr/>
          </p:nvGrpSpPr>
          <p:grpSpPr>
            <a:xfrm>
              <a:off x="3631339" y="5545446"/>
              <a:ext cx="528361" cy="656835"/>
              <a:chOff x="1129816" y="4920702"/>
              <a:chExt cx="534280" cy="1352350"/>
            </a:xfrm>
          </p:grpSpPr>
          <p:sp>
            <p:nvSpPr>
              <p:cNvPr id="161" name="Line 19"/>
              <p:cNvSpPr>
                <a:spLocks noChangeShapeType="1"/>
              </p:cNvSpPr>
              <p:nvPr/>
            </p:nvSpPr>
            <p:spPr bwMode="auto">
              <a:xfrm>
                <a:off x="152731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62" name="Line 21"/>
              <p:cNvSpPr>
                <a:spLocks noChangeShapeType="1"/>
              </p:cNvSpPr>
              <p:nvPr/>
            </p:nvSpPr>
            <p:spPr bwMode="auto">
              <a:xfrm>
                <a:off x="124525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63" name="TextBox 162"/>
              <p:cNvSpPr txBox="1"/>
              <p:nvPr/>
            </p:nvSpPr>
            <p:spPr>
              <a:xfrm>
                <a:off x="1129816"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60</a:t>
                </a:r>
              </a:p>
              <a:p>
                <a:pPr algn="ctr"/>
                <a:endParaRPr lang="fr-FR" sz="1200" smtClean="0">
                  <a:cs typeface="Arial" panose="020B0604020202020204" pitchFamily="34" charset="0"/>
                </a:endParaRPr>
              </a:p>
              <a:p>
                <a:pPr algn="ctr"/>
                <a:r>
                  <a:rPr lang="fr-FR" sz="1200" smtClean="0">
                    <a:cs typeface="Arial" panose="020B0604020202020204" pitchFamily="34" charset="0"/>
                  </a:rPr>
                  <a:t>7</a:t>
                </a:r>
                <a:endParaRPr lang="fr-FR" sz="1200">
                  <a:cs typeface="Arial" panose="020B0604020202020204" pitchFamily="34" charset="0"/>
                </a:endParaRPr>
              </a:p>
            </p:txBody>
          </p:sp>
          <p:sp>
            <p:nvSpPr>
              <p:cNvPr id="164" name="TextBox 163"/>
              <p:cNvSpPr txBox="1"/>
              <p:nvPr/>
            </p:nvSpPr>
            <p:spPr>
              <a:xfrm>
                <a:off x="1418757" y="4982745"/>
                <a:ext cx="245339" cy="1290307"/>
              </a:xfrm>
              <a:prstGeom prst="rect">
                <a:avLst/>
              </a:prstGeom>
              <a:noFill/>
            </p:spPr>
            <p:txBody>
              <a:bodyPr wrap="none" lIns="36000" tIns="36000" rIns="36000" bIns="36000" rtlCol="0" anchor="t" anchorCtr="0">
                <a:spAutoFit/>
              </a:bodyPr>
              <a:lstStyle/>
              <a:p>
                <a:pPr algn="ctr"/>
                <a:r>
                  <a:rPr lang="fr-FR" sz="1200" dirty="0" smtClean="0">
                    <a:cs typeface="Arial" panose="020B0604020202020204" pitchFamily="34" charset="0"/>
                  </a:rPr>
                  <a:t>70</a:t>
                </a:r>
              </a:p>
              <a:p>
                <a:pPr algn="ctr"/>
                <a:endParaRPr lang="fr-FR" sz="1200" dirty="0" smtClean="0">
                  <a:cs typeface="Arial" panose="020B0604020202020204" pitchFamily="34" charset="0"/>
                </a:endParaRPr>
              </a:p>
              <a:p>
                <a:pPr algn="ctr"/>
                <a:r>
                  <a:rPr lang="fr-FR" sz="1200" dirty="0" smtClean="0">
                    <a:cs typeface="Arial" panose="020B0604020202020204" pitchFamily="34" charset="0"/>
                  </a:rPr>
                  <a:t>6</a:t>
                </a:r>
                <a:endParaRPr lang="fr-FR" sz="1200" dirty="0">
                  <a:cs typeface="Arial" panose="020B0604020202020204" pitchFamily="34" charset="0"/>
                </a:endParaRPr>
              </a:p>
            </p:txBody>
          </p:sp>
        </p:grpSp>
        <p:grpSp>
          <p:nvGrpSpPr>
            <p:cNvPr id="112" name="Group 111"/>
            <p:cNvGrpSpPr/>
            <p:nvPr/>
          </p:nvGrpSpPr>
          <p:grpSpPr>
            <a:xfrm>
              <a:off x="4185653" y="5545448"/>
              <a:ext cx="512023" cy="656823"/>
              <a:chOff x="1214096" y="4920702"/>
              <a:chExt cx="517759" cy="1352327"/>
            </a:xfrm>
          </p:grpSpPr>
          <p:sp>
            <p:nvSpPr>
              <p:cNvPr id="157" name="Line 19"/>
              <p:cNvSpPr>
                <a:spLocks noChangeShapeType="1"/>
              </p:cNvSpPr>
              <p:nvPr/>
            </p:nvSpPr>
            <p:spPr bwMode="auto">
              <a:xfrm>
                <a:off x="160918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58" name="Line 21"/>
              <p:cNvSpPr>
                <a:spLocks noChangeShapeType="1"/>
              </p:cNvSpPr>
              <p:nvPr/>
            </p:nvSpPr>
            <p:spPr bwMode="auto">
              <a:xfrm>
                <a:off x="132953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59" name="TextBox 158"/>
              <p:cNvSpPr txBox="1"/>
              <p:nvPr/>
            </p:nvSpPr>
            <p:spPr>
              <a:xfrm>
                <a:off x="1214096"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80</a:t>
                </a:r>
              </a:p>
              <a:p>
                <a:pPr algn="ctr"/>
                <a:endParaRPr lang="fr-FR" sz="1200" smtClean="0">
                  <a:cs typeface="Arial" panose="020B0604020202020204" pitchFamily="34" charset="0"/>
                </a:endParaRPr>
              </a:p>
              <a:p>
                <a:pPr algn="ctr"/>
                <a:r>
                  <a:rPr lang="fr-FR" sz="1200" smtClean="0">
                    <a:cs typeface="Arial" panose="020B0604020202020204" pitchFamily="34" charset="0"/>
                  </a:rPr>
                  <a:t>3</a:t>
                </a:r>
                <a:endParaRPr lang="fr-FR" sz="1200">
                  <a:cs typeface="Arial" panose="020B0604020202020204" pitchFamily="34" charset="0"/>
                </a:endParaRPr>
              </a:p>
            </p:txBody>
          </p:sp>
          <p:sp>
            <p:nvSpPr>
              <p:cNvPr id="160" name="TextBox 159"/>
              <p:cNvSpPr txBox="1"/>
              <p:nvPr/>
            </p:nvSpPr>
            <p:spPr>
              <a:xfrm>
                <a:off x="1486516" y="4982720"/>
                <a:ext cx="245339"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90</a:t>
                </a:r>
              </a:p>
              <a:p>
                <a:pPr algn="ctr"/>
                <a:endParaRPr lang="fr-FR" sz="1200" smtClean="0">
                  <a:cs typeface="Arial" panose="020B0604020202020204" pitchFamily="34" charset="0"/>
                </a:endParaRPr>
              </a:p>
              <a:p>
                <a:pPr algn="ctr"/>
                <a:r>
                  <a:rPr lang="fr-FR" sz="1200" smtClean="0">
                    <a:cs typeface="Arial" panose="020B0604020202020204" pitchFamily="34" charset="0"/>
                  </a:rPr>
                  <a:t>3</a:t>
                </a:r>
                <a:endParaRPr lang="fr-FR" sz="1200">
                  <a:cs typeface="Arial" panose="020B0604020202020204" pitchFamily="34" charset="0"/>
                </a:endParaRPr>
              </a:p>
            </p:txBody>
          </p:sp>
        </p:grpSp>
        <p:grpSp>
          <p:nvGrpSpPr>
            <p:cNvPr id="113" name="Group 112"/>
            <p:cNvGrpSpPr/>
            <p:nvPr/>
          </p:nvGrpSpPr>
          <p:grpSpPr>
            <a:xfrm>
              <a:off x="4697496" y="5545448"/>
              <a:ext cx="596002" cy="656823"/>
              <a:chOff x="1255423" y="4920702"/>
              <a:chExt cx="602672" cy="1352327"/>
            </a:xfrm>
          </p:grpSpPr>
          <p:sp>
            <p:nvSpPr>
              <p:cNvPr id="153" name="Line 19"/>
              <p:cNvSpPr>
                <a:spLocks noChangeShapeType="1"/>
              </p:cNvSpPr>
              <p:nvPr/>
            </p:nvSpPr>
            <p:spPr bwMode="auto">
              <a:xfrm>
                <a:off x="169824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54" name="Line 21"/>
              <p:cNvSpPr>
                <a:spLocks noChangeShapeType="1"/>
              </p:cNvSpPr>
              <p:nvPr/>
            </p:nvSpPr>
            <p:spPr bwMode="auto">
              <a:xfrm>
                <a:off x="141378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55" name="TextBox 154"/>
              <p:cNvSpPr txBox="1"/>
              <p:nvPr/>
            </p:nvSpPr>
            <p:spPr>
              <a:xfrm>
                <a:off x="1255423" y="4982720"/>
                <a:ext cx="331247"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100</a:t>
                </a:r>
              </a:p>
              <a:p>
                <a:pPr algn="ctr"/>
                <a:endParaRPr lang="fr-FR" sz="1200" smtClean="0">
                  <a:cs typeface="Arial" panose="020B0604020202020204" pitchFamily="34" charset="0"/>
                </a:endParaRPr>
              </a:p>
              <a:p>
                <a:pPr algn="ctr"/>
                <a:r>
                  <a:rPr lang="fr-FR" sz="1200" smtClean="0">
                    <a:cs typeface="Arial" panose="020B0604020202020204" pitchFamily="34" charset="0"/>
                  </a:rPr>
                  <a:t>3</a:t>
                </a:r>
                <a:endParaRPr lang="fr-FR" sz="1200">
                  <a:cs typeface="Arial" panose="020B0604020202020204" pitchFamily="34" charset="0"/>
                </a:endParaRPr>
              </a:p>
            </p:txBody>
          </p:sp>
          <p:sp>
            <p:nvSpPr>
              <p:cNvPr id="156" name="TextBox 155"/>
              <p:cNvSpPr txBox="1"/>
              <p:nvPr/>
            </p:nvSpPr>
            <p:spPr>
              <a:xfrm>
                <a:off x="1538388" y="4982720"/>
                <a:ext cx="319707"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110</a:t>
                </a:r>
              </a:p>
              <a:p>
                <a:pPr algn="ctr"/>
                <a:endParaRPr lang="fr-FR" sz="1200" smtClean="0">
                  <a:cs typeface="Arial" panose="020B0604020202020204" pitchFamily="34" charset="0"/>
                </a:endParaRPr>
              </a:p>
              <a:p>
                <a:pPr algn="ctr"/>
                <a:r>
                  <a:rPr lang="fr-FR" sz="1200" smtClean="0">
                    <a:cs typeface="Arial" panose="020B0604020202020204" pitchFamily="34" charset="0"/>
                  </a:rPr>
                  <a:t>2</a:t>
                </a:r>
                <a:endParaRPr lang="fr-FR" sz="1200">
                  <a:cs typeface="Arial" panose="020B0604020202020204" pitchFamily="34" charset="0"/>
                </a:endParaRPr>
              </a:p>
            </p:txBody>
          </p:sp>
        </p:grpSp>
        <p:grpSp>
          <p:nvGrpSpPr>
            <p:cNvPr id="114" name="Group 113"/>
            <p:cNvGrpSpPr/>
            <p:nvPr/>
          </p:nvGrpSpPr>
          <p:grpSpPr>
            <a:xfrm>
              <a:off x="5253980" y="5545448"/>
              <a:ext cx="596984" cy="656823"/>
              <a:chOff x="1322844" y="4920702"/>
              <a:chExt cx="603672" cy="1352327"/>
            </a:xfrm>
          </p:grpSpPr>
          <p:sp>
            <p:nvSpPr>
              <p:cNvPr id="149" name="Line 19"/>
              <p:cNvSpPr>
                <a:spLocks noChangeShapeType="1"/>
              </p:cNvSpPr>
              <p:nvPr/>
            </p:nvSpPr>
            <p:spPr bwMode="auto">
              <a:xfrm>
                <a:off x="176089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50" name="Line 21"/>
              <p:cNvSpPr>
                <a:spLocks noChangeShapeType="1"/>
              </p:cNvSpPr>
              <p:nvPr/>
            </p:nvSpPr>
            <p:spPr bwMode="auto">
              <a:xfrm>
                <a:off x="148123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51" name="TextBox 150"/>
              <p:cNvSpPr txBox="1"/>
              <p:nvPr/>
            </p:nvSpPr>
            <p:spPr>
              <a:xfrm>
                <a:off x="1322844" y="4982720"/>
                <a:ext cx="331251"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120</a:t>
                </a:r>
              </a:p>
              <a:p>
                <a:pPr algn="ctr"/>
                <a:endParaRPr lang="fr-FR" sz="1200" smtClean="0">
                  <a:cs typeface="Arial" panose="020B0604020202020204" pitchFamily="34" charset="0"/>
                </a:endParaRPr>
              </a:p>
              <a:p>
                <a:pPr algn="ctr"/>
                <a:r>
                  <a:rPr lang="fr-FR" sz="1200" smtClean="0">
                    <a:cs typeface="Arial" panose="020B0604020202020204" pitchFamily="34" charset="0"/>
                  </a:rPr>
                  <a:t>2</a:t>
                </a:r>
                <a:endParaRPr lang="fr-FR" sz="1200">
                  <a:cs typeface="Arial" panose="020B0604020202020204" pitchFamily="34" charset="0"/>
                </a:endParaRPr>
              </a:p>
            </p:txBody>
          </p:sp>
          <p:sp>
            <p:nvSpPr>
              <p:cNvPr id="152" name="TextBox 151"/>
              <p:cNvSpPr txBox="1"/>
              <p:nvPr/>
            </p:nvSpPr>
            <p:spPr>
              <a:xfrm>
                <a:off x="1595265" y="4982720"/>
                <a:ext cx="331251"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130</a:t>
                </a:r>
              </a:p>
              <a:p>
                <a:pPr algn="ctr"/>
                <a:endParaRPr lang="fr-FR" sz="1200" smtClean="0">
                  <a:cs typeface="Arial" panose="020B0604020202020204" pitchFamily="34" charset="0"/>
                </a:endParaRPr>
              </a:p>
              <a:p>
                <a:pPr algn="ctr"/>
                <a:r>
                  <a:rPr lang="fr-FR" sz="1200" smtClean="0">
                    <a:cs typeface="Arial" panose="020B0604020202020204" pitchFamily="34" charset="0"/>
                  </a:rPr>
                  <a:t>1</a:t>
                </a:r>
                <a:endParaRPr lang="fr-FR" sz="1200">
                  <a:cs typeface="Arial" panose="020B0604020202020204" pitchFamily="34" charset="0"/>
                </a:endParaRPr>
              </a:p>
            </p:txBody>
          </p:sp>
        </p:grpSp>
        <p:grpSp>
          <p:nvGrpSpPr>
            <p:cNvPr id="115" name="Group 114"/>
            <p:cNvGrpSpPr/>
            <p:nvPr/>
          </p:nvGrpSpPr>
          <p:grpSpPr>
            <a:xfrm>
              <a:off x="5810466" y="5545448"/>
              <a:ext cx="601745" cy="656823"/>
              <a:chOff x="1390269" y="4920702"/>
              <a:chExt cx="608487" cy="1352327"/>
            </a:xfrm>
          </p:grpSpPr>
          <p:sp>
            <p:nvSpPr>
              <p:cNvPr id="145" name="Line 19"/>
              <p:cNvSpPr>
                <a:spLocks noChangeShapeType="1"/>
              </p:cNvSpPr>
              <p:nvPr/>
            </p:nvSpPr>
            <p:spPr bwMode="auto">
              <a:xfrm>
                <a:off x="183312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6" name="Line 21"/>
              <p:cNvSpPr>
                <a:spLocks noChangeShapeType="1"/>
              </p:cNvSpPr>
              <p:nvPr/>
            </p:nvSpPr>
            <p:spPr bwMode="auto">
              <a:xfrm>
                <a:off x="154866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47" name="TextBox 146"/>
              <p:cNvSpPr txBox="1"/>
              <p:nvPr/>
            </p:nvSpPr>
            <p:spPr>
              <a:xfrm>
                <a:off x="1390269" y="4982720"/>
                <a:ext cx="331251"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140</a:t>
                </a:r>
              </a:p>
              <a:p>
                <a:pPr algn="ctr"/>
                <a:endParaRPr lang="fr-FR" sz="1200" smtClean="0">
                  <a:cs typeface="Arial" panose="020B0604020202020204" pitchFamily="34" charset="0"/>
                </a:endParaRPr>
              </a:p>
              <a:p>
                <a:pPr algn="ctr"/>
                <a:r>
                  <a:rPr lang="fr-FR" sz="1200" smtClean="0">
                    <a:cs typeface="Arial" panose="020B0604020202020204" pitchFamily="34" charset="0"/>
                  </a:rPr>
                  <a:t>1</a:t>
                </a:r>
                <a:endParaRPr lang="fr-FR" sz="1200">
                  <a:cs typeface="Arial" panose="020B0604020202020204" pitchFamily="34" charset="0"/>
                </a:endParaRPr>
              </a:p>
            </p:txBody>
          </p:sp>
          <p:sp>
            <p:nvSpPr>
              <p:cNvPr id="148" name="TextBox 147"/>
              <p:cNvSpPr txBox="1"/>
              <p:nvPr/>
            </p:nvSpPr>
            <p:spPr>
              <a:xfrm>
                <a:off x="166750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150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116" name="Group 115"/>
            <p:cNvGrpSpPr/>
            <p:nvPr/>
          </p:nvGrpSpPr>
          <p:grpSpPr>
            <a:xfrm>
              <a:off x="6363266" y="5545448"/>
              <a:ext cx="601749" cy="656823"/>
              <a:chOff x="1479364" y="4920702"/>
              <a:chExt cx="608492" cy="1352327"/>
            </a:xfrm>
          </p:grpSpPr>
          <p:sp>
            <p:nvSpPr>
              <p:cNvPr id="141" name="Line 19"/>
              <p:cNvSpPr>
                <a:spLocks noChangeShapeType="1"/>
              </p:cNvSpPr>
              <p:nvPr/>
            </p:nvSpPr>
            <p:spPr bwMode="auto">
              <a:xfrm>
                <a:off x="1919818"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42" name="Line 21"/>
              <p:cNvSpPr>
                <a:spLocks noChangeShapeType="1"/>
              </p:cNvSpPr>
              <p:nvPr/>
            </p:nvSpPr>
            <p:spPr bwMode="auto">
              <a:xfrm>
                <a:off x="16425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43" name="TextBox 142"/>
              <p:cNvSpPr txBox="1"/>
              <p:nvPr/>
            </p:nvSpPr>
            <p:spPr>
              <a:xfrm>
                <a:off x="147936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160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sp>
            <p:nvSpPr>
              <p:cNvPr id="144" name="TextBox 143"/>
              <p:cNvSpPr txBox="1"/>
              <p:nvPr/>
            </p:nvSpPr>
            <p:spPr>
              <a:xfrm>
                <a:off x="1756604"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170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117" name="Group 116"/>
            <p:cNvGrpSpPr/>
            <p:nvPr/>
          </p:nvGrpSpPr>
          <p:grpSpPr>
            <a:xfrm>
              <a:off x="6923207" y="5545448"/>
              <a:ext cx="596989" cy="656823"/>
              <a:chOff x="1575682" y="4920702"/>
              <a:chExt cx="603679" cy="1352327"/>
            </a:xfrm>
          </p:grpSpPr>
          <p:sp>
            <p:nvSpPr>
              <p:cNvPr id="137" name="Line 19"/>
              <p:cNvSpPr>
                <a:spLocks noChangeShapeType="1"/>
              </p:cNvSpPr>
              <p:nvPr/>
            </p:nvSpPr>
            <p:spPr bwMode="auto">
              <a:xfrm>
                <a:off x="201372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p>
            </p:txBody>
          </p:sp>
          <p:sp>
            <p:nvSpPr>
              <p:cNvPr id="138" name="Line 21"/>
              <p:cNvSpPr>
                <a:spLocks noChangeShapeType="1"/>
              </p:cNvSpPr>
              <p:nvPr/>
            </p:nvSpPr>
            <p:spPr bwMode="auto">
              <a:xfrm>
                <a:off x="173407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39" name="TextBox 138"/>
              <p:cNvSpPr txBox="1"/>
              <p:nvPr/>
            </p:nvSpPr>
            <p:spPr>
              <a:xfrm>
                <a:off x="1575682"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180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p>
            </p:txBody>
          </p:sp>
          <p:sp>
            <p:nvSpPr>
              <p:cNvPr id="140" name="TextBox 139"/>
              <p:cNvSpPr txBox="1"/>
              <p:nvPr/>
            </p:nvSpPr>
            <p:spPr>
              <a:xfrm>
                <a:off x="1848109"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190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grpSp>
          <p:nvGrpSpPr>
            <p:cNvPr id="118" name="Group 117"/>
            <p:cNvGrpSpPr/>
            <p:nvPr/>
          </p:nvGrpSpPr>
          <p:grpSpPr>
            <a:xfrm>
              <a:off x="7476006" y="5545448"/>
              <a:ext cx="327581" cy="656823"/>
              <a:chOff x="1664779" y="4920702"/>
              <a:chExt cx="331252" cy="1352327"/>
            </a:xfrm>
          </p:grpSpPr>
          <p:sp>
            <p:nvSpPr>
              <p:cNvPr id="135" name="Line 21"/>
              <p:cNvSpPr>
                <a:spLocks noChangeShapeType="1"/>
              </p:cNvSpPr>
              <p:nvPr/>
            </p:nvSpPr>
            <p:spPr bwMode="auto">
              <a:xfrm>
                <a:off x="18231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cs typeface="Arial" panose="020B0604020202020204" pitchFamily="34" charset="0"/>
                </a:endParaRPr>
              </a:p>
            </p:txBody>
          </p:sp>
          <p:sp>
            <p:nvSpPr>
              <p:cNvPr id="136" name="TextBox 135"/>
              <p:cNvSpPr txBox="1"/>
              <p:nvPr/>
            </p:nvSpPr>
            <p:spPr>
              <a:xfrm>
                <a:off x="1664779" y="4982720"/>
                <a:ext cx="331252" cy="1290309"/>
              </a:xfrm>
              <a:prstGeom prst="rect">
                <a:avLst/>
              </a:prstGeom>
              <a:noFill/>
            </p:spPr>
            <p:txBody>
              <a:bodyPr wrap="none" lIns="36000" tIns="36000" rIns="36000" bIns="36000" rtlCol="0" anchor="t" anchorCtr="0">
                <a:spAutoFit/>
              </a:bodyPr>
              <a:lstStyle/>
              <a:p>
                <a:pPr algn="ctr"/>
                <a:r>
                  <a:rPr lang="fr-FR" sz="1200" smtClean="0">
                    <a:cs typeface="Arial" panose="020B0604020202020204" pitchFamily="34" charset="0"/>
                  </a:rPr>
                  <a:t>200</a:t>
                </a:r>
              </a:p>
              <a:p>
                <a:pPr algn="ctr"/>
                <a:endParaRPr lang="fr-FR" sz="1200" smtClean="0">
                  <a:cs typeface="Arial" panose="020B0604020202020204" pitchFamily="34" charset="0"/>
                </a:endParaRPr>
              </a:p>
              <a:p>
                <a:pPr algn="ctr"/>
                <a:r>
                  <a:rPr lang="fr-FR" sz="1200" smtClean="0">
                    <a:cs typeface="Arial" panose="020B0604020202020204" pitchFamily="34" charset="0"/>
                  </a:rPr>
                  <a:t>0</a:t>
                </a:r>
                <a:endParaRPr lang="fr-FR" sz="1200">
                  <a:cs typeface="Arial" panose="020B0604020202020204" pitchFamily="34" charset="0"/>
                </a:endParaRPr>
              </a:p>
            </p:txBody>
          </p:sp>
        </p:grpSp>
        <p:sp>
          <p:nvSpPr>
            <p:cNvPr id="119" name="TextBox 118"/>
            <p:cNvSpPr txBox="1"/>
            <p:nvPr/>
          </p:nvSpPr>
          <p:spPr>
            <a:xfrm>
              <a:off x="1844472" y="5764445"/>
              <a:ext cx="295799" cy="276999"/>
            </a:xfrm>
            <a:prstGeom prst="rect">
              <a:avLst/>
            </a:prstGeom>
            <a:noFill/>
          </p:spPr>
          <p:txBody>
            <a:bodyPr wrap="none" rtlCol="0">
              <a:spAutoFit/>
            </a:bodyPr>
            <a:lstStyle/>
            <a:p>
              <a:pPr algn="r" fontAlgn="base">
                <a:spcBef>
                  <a:spcPct val="0"/>
                </a:spcBef>
                <a:spcAft>
                  <a:spcPct val="0"/>
                </a:spcAft>
              </a:pPr>
              <a:r>
                <a:rPr lang="fr-FR" sz="1200" dirty="0" smtClean="0">
                  <a:cs typeface="Arial" panose="020B0604020202020204" pitchFamily="34" charset="0"/>
                </a:rPr>
                <a:t>N</a:t>
              </a:r>
            </a:p>
          </p:txBody>
        </p:sp>
        <p:sp>
          <p:nvSpPr>
            <p:cNvPr id="120" name="TextBox 119"/>
            <p:cNvSpPr txBox="1"/>
            <p:nvPr/>
          </p:nvSpPr>
          <p:spPr>
            <a:xfrm>
              <a:off x="3659834" y="4246423"/>
              <a:ext cx="2256547" cy="584776"/>
            </a:xfrm>
            <a:prstGeom prst="rect">
              <a:avLst/>
            </a:prstGeom>
            <a:noFill/>
          </p:spPr>
          <p:txBody>
            <a:bodyPr wrap="none" rtlCol="0">
              <a:spAutoFit/>
            </a:bodyPr>
            <a:lstStyle/>
            <a:p>
              <a:r>
                <a:rPr lang="fr-FR" sz="1600" dirty="0" smtClean="0"/>
                <a:t>SG médiane 11,7 mois </a:t>
              </a:r>
              <a:br>
                <a:rPr lang="fr-FR" sz="1600" dirty="0" smtClean="0"/>
              </a:br>
              <a:r>
                <a:rPr lang="fr-FR" sz="1600" dirty="0" smtClean="0"/>
                <a:t>(IC95% 7,5 - </a:t>
              </a:r>
              <a:r>
                <a:rPr lang="fr-FR" sz="1600" dirty="0" smtClean="0">
                  <a:cs typeface="Arial"/>
                </a:rPr>
                <a:t>17,7)</a:t>
              </a:r>
              <a:endParaRPr lang="fr-FR" sz="1600" dirty="0"/>
            </a:p>
          </p:txBody>
        </p:sp>
        <p:sp>
          <p:nvSpPr>
            <p:cNvPr id="121" name="Freeform 3"/>
            <p:cNvSpPr>
              <a:spLocks/>
            </p:cNvSpPr>
            <p:nvPr/>
          </p:nvSpPr>
          <p:spPr bwMode="auto">
            <a:xfrm>
              <a:off x="2075384" y="4286427"/>
              <a:ext cx="5551169" cy="1224000"/>
            </a:xfrm>
            <a:custGeom>
              <a:avLst/>
              <a:gdLst>
                <a:gd name="T0" fmla="*/ 435 w 435"/>
                <a:gd name="T1" fmla="*/ 96 h 96"/>
                <a:gd name="T2" fmla="*/ 316 w 435"/>
                <a:gd name="T3" fmla="*/ 96 h 96"/>
                <a:gd name="T4" fmla="*/ 316 w 435"/>
                <a:gd name="T5" fmla="*/ 70 h 96"/>
                <a:gd name="T6" fmla="*/ 168 w 435"/>
                <a:gd name="T7" fmla="*/ 70 h 96"/>
                <a:gd name="T8" fmla="*/ 168 w 435"/>
                <a:gd name="T9" fmla="*/ 62 h 96"/>
                <a:gd name="T10" fmla="*/ 143 w 435"/>
                <a:gd name="T11" fmla="*/ 62 h 96"/>
                <a:gd name="T12" fmla="*/ 143 w 435"/>
                <a:gd name="T13" fmla="*/ 57 h 96"/>
                <a:gd name="T14" fmla="*/ 129 w 435"/>
                <a:gd name="T15" fmla="*/ 57 h 96"/>
                <a:gd name="T16" fmla="*/ 129 w 435"/>
                <a:gd name="T17" fmla="*/ 51 h 96"/>
                <a:gd name="T18" fmla="*/ 111 w 435"/>
                <a:gd name="T19" fmla="*/ 51 h 96"/>
                <a:gd name="T20" fmla="*/ 111 w 435"/>
                <a:gd name="T21" fmla="*/ 45 h 96"/>
                <a:gd name="T22" fmla="*/ 108 w 435"/>
                <a:gd name="T23" fmla="*/ 45 h 96"/>
                <a:gd name="T24" fmla="*/ 108 w 435"/>
                <a:gd name="T25" fmla="*/ 34 h 96"/>
                <a:gd name="T26" fmla="*/ 82 w 435"/>
                <a:gd name="T27" fmla="*/ 34 h 96"/>
                <a:gd name="T28" fmla="*/ 82 w 435"/>
                <a:gd name="T29" fmla="*/ 30 h 96"/>
                <a:gd name="T30" fmla="*/ 71 w 435"/>
                <a:gd name="T31" fmla="*/ 30 h 96"/>
                <a:gd name="T32" fmla="*/ 71 w 435"/>
                <a:gd name="T33" fmla="*/ 25 h 96"/>
                <a:gd name="T34" fmla="*/ 69 w 435"/>
                <a:gd name="T35" fmla="*/ 25 h 96"/>
                <a:gd name="T36" fmla="*/ 69 w 435"/>
                <a:gd name="T37" fmla="*/ 21 h 96"/>
                <a:gd name="T38" fmla="*/ 55 w 435"/>
                <a:gd name="T39" fmla="*/ 21 h 96"/>
                <a:gd name="T40" fmla="*/ 55 w 435"/>
                <a:gd name="T41" fmla="*/ 18 h 96"/>
                <a:gd name="T42" fmla="*/ 51 w 435"/>
                <a:gd name="T43" fmla="*/ 18 h 96"/>
                <a:gd name="T44" fmla="*/ 51 w 435"/>
                <a:gd name="T45" fmla="*/ 12 h 96"/>
                <a:gd name="T46" fmla="*/ 44 w 435"/>
                <a:gd name="T47" fmla="*/ 12 h 96"/>
                <a:gd name="T48" fmla="*/ 44 w 435"/>
                <a:gd name="T49" fmla="*/ 9 h 96"/>
                <a:gd name="T50" fmla="*/ 42 w 435"/>
                <a:gd name="T51" fmla="*/ 9 h 96"/>
                <a:gd name="T52" fmla="*/ 42 w 435"/>
                <a:gd name="T53" fmla="*/ 6 h 96"/>
                <a:gd name="T54" fmla="*/ 39 w 435"/>
                <a:gd name="T55" fmla="*/ 6 h 96"/>
                <a:gd name="T56" fmla="*/ 39 w 435"/>
                <a:gd name="T57" fmla="*/ 3 h 96"/>
                <a:gd name="T58" fmla="*/ 34 w 435"/>
                <a:gd name="T59" fmla="*/ 3 h 96"/>
                <a:gd name="T60" fmla="*/ 34 w 435"/>
                <a:gd name="T61" fmla="*/ 0 h 96"/>
                <a:gd name="T62" fmla="*/ 0 w 435"/>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96">
                  <a:moveTo>
                    <a:pt x="435" y="96"/>
                  </a:moveTo>
                  <a:lnTo>
                    <a:pt x="316" y="96"/>
                  </a:lnTo>
                  <a:lnTo>
                    <a:pt x="316" y="70"/>
                  </a:lnTo>
                  <a:lnTo>
                    <a:pt x="168" y="70"/>
                  </a:lnTo>
                  <a:lnTo>
                    <a:pt x="168" y="62"/>
                  </a:lnTo>
                  <a:lnTo>
                    <a:pt x="143" y="62"/>
                  </a:lnTo>
                  <a:lnTo>
                    <a:pt x="143" y="57"/>
                  </a:lnTo>
                  <a:lnTo>
                    <a:pt x="129" y="57"/>
                  </a:lnTo>
                  <a:lnTo>
                    <a:pt x="129" y="51"/>
                  </a:lnTo>
                  <a:lnTo>
                    <a:pt x="111" y="51"/>
                  </a:lnTo>
                  <a:lnTo>
                    <a:pt x="111" y="45"/>
                  </a:lnTo>
                  <a:lnTo>
                    <a:pt x="108" y="45"/>
                  </a:lnTo>
                  <a:lnTo>
                    <a:pt x="108" y="34"/>
                  </a:lnTo>
                  <a:lnTo>
                    <a:pt x="82" y="34"/>
                  </a:lnTo>
                  <a:lnTo>
                    <a:pt x="82" y="30"/>
                  </a:lnTo>
                  <a:lnTo>
                    <a:pt x="71" y="30"/>
                  </a:lnTo>
                  <a:lnTo>
                    <a:pt x="71" y="25"/>
                  </a:lnTo>
                  <a:lnTo>
                    <a:pt x="69" y="25"/>
                  </a:lnTo>
                  <a:lnTo>
                    <a:pt x="69" y="21"/>
                  </a:lnTo>
                  <a:lnTo>
                    <a:pt x="55" y="21"/>
                  </a:lnTo>
                  <a:lnTo>
                    <a:pt x="55" y="18"/>
                  </a:lnTo>
                  <a:lnTo>
                    <a:pt x="51" y="18"/>
                  </a:lnTo>
                  <a:lnTo>
                    <a:pt x="51" y="12"/>
                  </a:lnTo>
                  <a:lnTo>
                    <a:pt x="44" y="12"/>
                  </a:lnTo>
                  <a:lnTo>
                    <a:pt x="44" y="9"/>
                  </a:lnTo>
                  <a:lnTo>
                    <a:pt x="42" y="9"/>
                  </a:lnTo>
                  <a:lnTo>
                    <a:pt x="42" y="6"/>
                  </a:lnTo>
                  <a:lnTo>
                    <a:pt x="39" y="6"/>
                  </a:lnTo>
                  <a:lnTo>
                    <a:pt x="39" y="3"/>
                  </a:lnTo>
                  <a:lnTo>
                    <a:pt x="34" y="3"/>
                  </a:lnTo>
                  <a:lnTo>
                    <a:pt x="34"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2" name="5-Point Star 121"/>
            <p:cNvSpPr>
              <a:spLocks noChangeAspect="1"/>
            </p:cNvSpPr>
            <p:nvPr/>
          </p:nvSpPr>
          <p:spPr>
            <a:xfrm>
              <a:off x="5372770"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3" name="5-Point Star 122"/>
            <p:cNvSpPr>
              <a:spLocks noChangeAspect="1"/>
            </p:cNvSpPr>
            <p:nvPr/>
          </p:nvSpPr>
          <p:spPr>
            <a:xfrm>
              <a:off x="4861286"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4" name="5-Point Star 123"/>
            <p:cNvSpPr>
              <a:spLocks noChangeAspect="1"/>
            </p:cNvSpPr>
            <p:nvPr/>
          </p:nvSpPr>
          <p:spPr>
            <a:xfrm>
              <a:off x="4166982"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5" name="5-Point Star 124"/>
            <p:cNvSpPr>
              <a:spLocks noChangeAspect="1"/>
            </p:cNvSpPr>
            <p:nvPr/>
          </p:nvSpPr>
          <p:spPr>
            <a:xfrm>
              <a:off x="4094910"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6" name="5-Point Star 125"/>
            <p:cNvSpPr>
              <a:spLocks noChangeAspect="1"/>
            </p:cNvSpPr>
            <p:nvPr/>
          </p:nvSpPr>
          <p:spPr>
            <a:xfrm>
              <a:off x="32990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7" name="5-Point Star 126"/>
            <p:cNvSpPr>
              <a:spLocks noChangeAspect="1"/>
            </p:cNvSpPr>
            <p:nvPr/>
          </p:nvSpPr>
          <p:spPr>
            <a:xfrm>
              <a:off x="31993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8" name="5-Point Star 127"/>
            <p:cNvSpPr>
              <a:spLocks noChangeAspect="1"/>
            </p:cNvSpPr>
            <p:nvPr/>
          </p:nvSpPr>
          <p:spPr>
            <a:xfrm>
              <a:off x="2911040" y="458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29" name="5-Point Star 128"/>
            <p:cNvSpPr>
              <a:spLocks noChangeAspect="1"/>
            </p:cNvSpPr>
            <p:nvPr/>
          </p:nvSpPr>
          <p:spPr>
            <a:xfrm>
              <a:off x="2907994" y="45082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30" name="5-Point Star 129"/>
            <p:cNvSpPr>
              <a:spLocks noChangeAspect="1"/>
            </p:cNvSpPr>
            <p:nvPr/>
          </p:nvSpPr>
          <p:spPr>
            <a:xfrm>
              <a:off x="2761038" y="4511464"/>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31" name="5-Point Star 130"/>
            <p:cNvSpPr>
              <a:spLocks noChangeAspect="1"/>
            </p:cNvSpPr>
            <p:nvPr/>
          </p:nvSpPr>
          <p:spPr>
            <a:xfrm>
              <a:off x="2247461" y="4237879"/>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32" name="5-Point Star 131"/>
            <p:cNvSpPr>
              <a:spLocks noChangeAspect="1"/>
            </p:cNvSpPr>
            <p:nvPr/>
          </p:nvSpPr>
          <p:spPr>
            <a:xfrm>
              <a:off x="2678358" y="447303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33" name="5-Point Star 132"/>
            <p:cNvSpPr>
              <a:spLocks noChangeAspect="1"/>
            </p:cNvSpPr>
            <p:nvPr/>
          </p:nvSpPr>
          <p:spPr>
            <a:xfrm>
              <a:off x="30726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34" name="5-Point Star 133"/>
            <p:cNvSpPr>
              <a:spLocks noChangeAspect="1"/>
            </p:cNvSpPr>
            <p:nvPr/>
          </p:nvSpPr>
          <p:spPr>
            <a:xfrm>
              <a:off x="29729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grpSp>
    </p:spTree>
    <p:extLst>
      <p:ext uri="{BB962C8B-B14F-4D97-AF65-F5344CB8AC3E}">
        <p14:creationId xmlns:p14="http://schemas.microsoft.com/office/powerpoint/2010/main" val="1777903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187: Efficacité et tolérance de dabrafenib et trametinib chez les patients avec cancer des voies biliaires (CVB) muté BRAF V600E : une cohorte de l’étude basket ROAR – </a:t>
            </a:r>
            <a:r>
              <a:rPr lang="fr-FR" dirty="0" err="1" smtClean="0"/>
              <a:t>Wainberg</a:t>
            </a:r>
            <a:r>
              <a:rPr lang="fr-FR" dirty="0" smtClean="0"/>
              <a:t> ZA,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spcBef>
                <a:spcPts val="23400"/>
              </a:spcBef>
              <a:buNone/>
            </a:pPr>
            <a:r>
              <a:rPr lang="fr-FR" b="1" dirty="0" smtClean="0"/>
              <a:t>Conclusion</a:t>
            </a:r>
          </a:p>
          <a:p>
            <a:r>
              <a:rPr lang="fr-FR" b="1" dirty="0" smtClean="0"/>
              <a:t>Chez ces patients avec CVB muté BRAF V600E, la combinaison dabrafenib + trametinib a apporté un bénéfice clinique avec une efficacité similaire à celle de gemcitabine + cisplatine en 1</a:t>
            </a:r>
            <a:r>
              <a:rPr lang="fr-FR" b="1" baseline="30000" dirty="0" smtClean="0"/>
              <a:t>e</a:t>
            </a:r>
            <a:r>
              <a:rPr lang="fr-FR" b="1" dirty="0" smtClean="0"/>
              <a:t> ligne </a:t>
            </a:r>
            <a:endParaRPr lang="fr-FR" b="1" dirty="0"/>
          </a:p>
        </p:txBody>
      </p:sp>
      <p:sp>
        <p:nvSpPr>
          <p:cNvPr id="5" name="Text Placeholder 4"/>
          <p:cNvSpPr>
            <a:spLocks noGrp="1"/>
          </p:cNvSpPr>
          <p:nvPr>
            <p:ph type="body" sz="quarter" idx="11"/>
          </p:nvPr>
        </p:nvSpPr>
        <p:spPr/>
        <p:txBody>
          <a:bodyPr/>
          <a:lstStyle/>
          <a:p>
            <a:r>
              <a:rPr lang="fr-FR" smtClean="0"/>
              <a:t>Wainberg ZA, et al, J Clin Oncol 2019;37(Suppl):Abstr 187</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4074286540"/>
              </p:ext>
            </p:extLst>
          </p:nvPr>
        </p:nvGraphicFramePr>
        <p:xfrm>
          <a:off x="888982" y="1771128"/>
          <a:ext cx="7366037" cy="3138960"/>
        </p:xfrm>
        <a:graphic>
          <a:graphicData uri="http://schemas.openxmlformats.org/drawingml/2006/table">
            <a:tbl>
              <a:tblPr firstRow="1" bandRow="1">
                <a:tableStyleId>{69012ECD-51FC-41F1-AA8D-1B2483CD663E}</a:tableStyleId>
              </a:tblPr>
              <a:tblGrid>
                <a:gridCol w="5058936">
                  <a:extLst>
                    <a:ext uri="{9D8B030D-6E8A-4147-A177-3AD203B41FA5}">
                      <a16:colId xmlns:a16="http://schemas.microsoft.com/office/drawing/2014/main" val="3733704063"/>
                    </a:ext>
                  </a:extLst>
                </a:gridCol>
                <a:gridCol w="2307101">
                  <a:extLst>
                    <a:ext uri="{9D8B030D-6E8A-4147-A177-3AD203B41FA5}">
                      <a16:colId xmlns:a16="http://schemas.microsoft.com/office/drawing/2014/main" val="3910278064"/>
                    </a:ext>
                  </a:extLst>
                </a:gridCol>
              </a:tblGrid>
              <a:tr h="193964">
                <a:tc>
                  <a:txBody>
                    <a:bodyPr/>
                    <a:lstStyle/>
                    <a:p>
                      <a:pPr algn="l"/>
                      <a:r>
                        <a:rPr lang="fr-FR" sz="1400" noProof="0" dirty="0" smtClean="0">
                          <a:solidFill>
                            <a:schemeClr val="tx2"/>
                          </a:solidFill>
                          <a:latin typeface="+mn-lt"/>
                        </a:rPr>
                        <a:t>EIs, n (%)</a:t>
                      </a:r>
                      <a:endParaRPr lang="fr-FR"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Cohorte CVB (n=35)</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400" noProof="0" dirty="0" smtClean="0">
                          <a:latin typeface="+mn-lt"/>
                        </a:rPr>
                        <a:t>Tous grades / grade</a:t>
                      </a:r>
                      <a:r>
                        <a:rPr lang="fr-FR" sz="1400" baseline="0" noProof="0" dirty="0" smtClean="0">
                          <a:latin typeface="+mn-lt"/>
                        </a:rPr>
                        <a:t> 3–4</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35 (100) / 20 (57)</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400" noProof="0" dirty="0" smtClean="0">
                          <a:latin typeface="+mn-lt"/>
                        </a:rPr>
                        <a:t>EILTs</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32 (91)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fr-FR" sz="1400" noProof="0" dirty="0" smtClean="0">
                          <a:latin typeface="+mn-lt"/>
                        </a:rPr>
                        <a:t>Fièvre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14 (40)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Rash</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10 (29)</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Nausées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8 (23)</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271125">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Diarrhée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8 (23)</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Fatigue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8</a:t>
                      </a:r>
                      <a:r>
                        <a:rPr lang="fr-FR" sz="1400" baseline="0" noProof="0" smtClean="0">
                          <a:latin typeface="+mn-lt"/>
                        </a:rPr>
                        <a:t> (23)</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0779262"/>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Frissons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7 (20)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3601531"/>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err="1" smtClean="0">
                          <a:latin typeface="+mn-lt"/>
                        </a:rPr>
                        <a:t>EIGs</a:t>
                      </a:r>
                      <a:endParaRPr lang="fr-FR"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14 (40)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Provoquant réduction de dose </a:t>
                      </a:r>
                      <a:r>
                        <a:rPr lang="fr-FR" sz="1400" baseline="0" noProof="0" dirty="0" smtClean="0">
                          <a:latin typeface="+mn-lt"/>
                        </a:rPr>
                        <a:t>/ interruption / arrêt</a:t>
                      </a:r>
                      <a:endParaRPr lang="fr-FR"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13 (37) / 19 (54)</a:t>
                      </a:r>
                      <a:r>
                        <a:rPr lang="fr-FR" sz="1400" baseline="0" noProof="0" dirty="0" smtClean="0">
                          <a:latin typeface="+mn-lt"/>
                        </a:rPr>
                        <a:t> / 1 (3)</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84364094"/>
                  </a:ext>
                </a:extLst>
              </a:tr>
            </a:tbl>
          </a:graphicData>
        </a:graphic>
      </p:graphicFrame>
    </p:spTree>
    <p:extLst>
      <p:ext uri="{BB962C8B-B14F-4D97-AF65-F5344CB8AC3E}">
        <p14:creationId xmlns:p14="http://schemas.microsoft.com/office/powerpoint/2010/main" val="2711800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345: Regorafenib après échec de gemcitabine et chimiothérapie à base de platine dans les tumeurs des voies biliaires localement avancées (non résécables) ou métastatiques: une étude de phase II randomisée en double aveugle contrôlée par placebo – </a:t>
            </a:r>
            <a:r>
              <a:rPr lang="fr-FR" dirty="0" err="1" smtClean="0"/>
              <a:t>Demols</a:t>
            </a:r>
            <a:r>
              <a:rPr lang="fr-FR" dirty="0" smtClean="0"/>
              <a:t> 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regorafenib + MSSup chez des patients avec CVB non résécable ou métastatique, prétraités</a:t>
            </a:r>
            <a:endParaRPr lang="fr-FR" dirty="0"/>
          </a:p>
        </p:txBody>
      </p:sp>
      <p:sp>
        <p:nvSpPr>
          <p:cNvPr id="5" name="Text Placeholder 4"/>
          <p:cNvSpPr>
            <a:spLocks noGrp="1"/>
          </p:cNvSpPr>
          <p:nvPr>
            <p:ph type="body" sz="quarter" idx="11"/>
          </p:nvPr>
        </p:nvSpPr>
        <p:spPr/>
        <p:txBody>
          <a:bodyPr/>
          <a:lstStyle/>
          <a:p>
            <a:r>
              <a:rPr lang="fr-FR" smtClean="0"/>
              <a:t>Demols A, et al. J Clin Oncol 2019;37(Suppl):Abstr 345</a:t>
            </a:r>
            <a:endParaRPr lang="fr-FR"/>
          </a:p>
        </p:txBody>
      </p:sp>
      <p:sp>
        <p:nvSpPr>
          <p:cNvPr id="7" name="Oval 14"/>
          <p:cNvSpPr>
            <a:spLocks noChangeArrowheads="1"/>
          </p:cNvSpPr>
          <p:nvPr/>
        </p:nvSpPr>
        <p:spPr bwMode="auto">
          <a:xfrm>
            <a:off x="3633090" y="34337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3867153" y="2925558"/>
            <a:ext cx="565948" cy="45047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73426" y="2554386"/>
            <a:ext cx="992486" cy="62687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7" idx="2"/>
          </p:cNvCxnSpPr>
          <p:nvPr/>
        </p:nvCxnSpPr>
        <p:spPr bwMode="auto">
          <a:xfrm flipV="1">
            <a:off x="3442980" y="3725871"/>
            <a:ext cx="190110"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88403" y="2867823"/>
            <a:ext cx="285023"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75367" y="2319041"/>
            <a:ext cx="3413036" cy="109756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Regorafenib 160 mg/j </a:t>
            </a:r>
            <a:b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(3 semaines on/1 semaine off) + </a:t>
            </a:r>
            <a:r>
              <a:rPr kumimoji="0" lang="fr-FR" altLang="zh-CN" sz="18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MSSup</a:t>
            </a: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a:t>
            </a: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n=33)</a:t>
            </a:r>
            <a:endParaRPr kumimoji="0" lang="fr-FR" altLang="zh-CN" sz="14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30552" y="2548370"/>
            <a:ext cx="3312428" cy="23550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fr-FR" altLang="zh-CN" sz="1600" dirty="0" smtClean="0">
                <a:solidFill>
                  <a:srgbClr val="FFFFFF"/>
                </a:solidFill>
                <a:ea typeface="SimSun" pitchFamily="2" charset="-122"/>
              </a:rPr>
              <a:t>Critères d’</a:t>
            </a: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inclusion</a:t>
            </a:r>
          </a:p>
          <a:p>
            <a:pPr marL="228600" lvl="0" indent="-228600" defTabSz="892175" eaLnBrk="0" hangingPunct="0">
              <a:spcAft>
                <a:spcPct val="30000"/>
              </a:spcAft>
              <a:buFont typeface="Arial" pitchFamily="34" charset="0"/>
              <a:buChar char="•"/>
              <a:defRPr/>
            </a:pPr>
            <a:r>
              <a:rPr lang="fr-FR" sz="1600" dirty="0">
                <a:solidFill>
                  <a:srgbClr val="FFFFFF"/>
                </a:solidFill>
              </a:rPr>
              <a:t>CVB non résécable ou </a:t>
            </a:r>
            <a:r>
              <a:rPr lang="fr-FR" sz="1600" dirty="0" smtClean="0">
                <a:solidFill>
                  <a:srgbClr val="FFFFFF"/>
                </a:solidFill>
              </a:rPr>
              <a:t>métastatique</a:t>
            </a:r>
            <a:endParaRPr kumimoji="0" lang="fr-FR" altLang="zh-CN" sz="1600" b="0" i="0" u="none" strike="noStrike" kern="1200" cap="none" spc="0" normalizeH="0" baseline="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Progression sous gemcitabine et chimiothérapie à base de platine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(n=66)</a:t>
            </a:r>
          </a:p>
        </p:txBody>
      </p:sp>
      <p:cxnSp>
        <p:nvCxnSpPr>
          <p:cNvPr id="15" name="AutoShape 16"/>
          <p:cNvCxnSpPr>
            <a:cxnSpLocks noChangeShapeType="1"/>
            <a:stCxn id="7" idx="4"/>
            <a:endCxn id="18" idx="1"/>
          </p:cNvCxnSpPr>
          <p:nvPr/>
        </p:nvCxnSpPr>
        <p:spPr bwMode="auto">
          <a:xfrm rot="16200000" flipH="1">
            <a:off x="3894779" y="4048080"/>
            <a:ext cx="510697" cy="450478"/>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21" idx="1"/>
          </p:cNvCxnSpPr>
          <p:nvPr/>
        </p:nvCxnSpPr>
        <p:spPr bwMode="auto">
          <a:xfrm>
            <a:off x="7786389" y="4528668"/>
            <a:ext cx="2870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75366" y="3979887"/>
            <a:ext cx="3411023" cy="109756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Placebo + MSSup</a:t>
            </a:r>
            <a:br>
              <a:rPr kumimoji="0" lang="fr-FR"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(n=33)</a:t>
            </a:r>
            <a:endParaRPr kumimoji="0" lang="fr-FR" altLang="zh-CN" sz="12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9" name="Rectangle 9"/>
          <p:cNvSpPr txBox="1">
            <a:spLocks noChangeArrowheads="1"/>
          </p:cNvSpPr>
          <p:nvPr/>
        </p:nvSpPr>
        <p:spPr bwMode="auto">
          <a:xfrm>
            <a:off x="365124" y="5267782"/>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 PRINCIPAL</a:t>
            </a:r>
            <a:endParaRPr kumimoji="0" lang="fr-FR" sz="1600" b="1" i="0" u="none" strike="noStrike" kern="1200" cap="none" spc="0" normalizeH="0" baseline="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SSP</a:t>
            </a:r>
            <a:endParaRPr kumimoji="0" lang="fr-FR" sz="1600" b="0" i="0" u="none" strike="noStrike" kern="1200" cap="none" spc="0" normalizeH="0" baseline="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0" name="Content Placeholder 26"/>
          <p:cNvSpPr txBox="1">
            <a:spLocks/>
          </p:cNvSpPr>
          <p:nvPr/>
        </p:nvSpPr>
        <p:spPr>
          <a:xfrm>
            <a:off x="4648200" y="5267782"/>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SG</a:t>
            </a:r>
            <a:r>
              <a:rPr kumimoji="0" lang="fr-FR" sz="1600" b="0" i="0" u="none" strike="noStrike" kern="1200" cap="none" spc="0" normalizeH="0" baseline="0" dirty="0" smtClean="0">
                <a:ln>
                  <a:noFill/>
                </a:ln>
                <a:solidFill>
                  <a:srgbClr val="4D4D4D"/>
                </a:solidFill>
                <a:effectLst/>
                <a:uLnTx/>
                <a:uFillTx/>
                <a:latin typeface="Arial"/>
                <a:ea typeface="+mn-ea"/>
                <a:cs typeface="Arial"/>
              </a:rPr>
              <a:t>, TRO, tolérance</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1" name="AutoShape 12"/>
          <p:cNvSpPr>
            <a:spLocks noChangeArrowheads="1"/>
          </p:cNvSpPr>
          <p:nvPr/>
        </p:nvSpPr>
        <p:spPr bwMode="auto">
          <a:xfrm>
            <a:off x="8073426" y="4215231"/>
            <a:ext cx="992486" cy="62687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411717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a:t>
            </a:r>
            <a:r>
              <a:rPr lang="en-GB" dirty="0" smtClean="0"/>
              <a:t>DE L’OESOPHAGE ET DE L’ESTOMAC</a:t>
            </a:r>
            <a:endParaRPr lang="en-GB" dirty="0"/>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345: Regorafenib après échec de gemcitabine et chimiothérapie à base de platine dans les tumeurs des voies biliaires localement avancées (non résécables) ou métastatiques: une étude de phase II randomisée en double aveugle contrôlée par placebo – Demols 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endParaRPr lang="fr-FR" b="1" dirty="0" smtClean="0"/>
          </a:p>
        </p:txBody>
      </p:sp>
      <p:sp>
        <p:nvSpPr>
          <p:cNvPr id="5" name="Text Placeholder 4"/>
          <p:cNvSpPr>
            <a:spLocks noGrp="1"/>
          </p:cNvSpPr>
          <p:nvPr>
            <p:ph type="body" sz="quarter" idx="11"/>
          </p:nvPr>
        </p:nvSpPr>
        <p:spPr/>
        <p:txBody>
          <a:bodyPr/>
          <a:lstStyle/>
          <a:p>
            <a:r>
              <a:rPr lang="fr-FR" smtClean="0"/>
              <a:t>Demols A, et al. J Clin Oncol 2019;37(Suppl):Abstr 345</a:t>
            </a:r>
            <a:endParaRPr lang="fr-FR"/>
          </a:p>
        </p:txBody>
      </p:sp>
      <p:sp>
        <p:nvSpPr>
          <p:cNvPr id="22" name="TextBox 21"/>
          <p:cNvSpPr txBox="1"/>
          <p:nvPr/>
        </p:nvSpPr>
        <p:spPr>
          <a:xfrm>
            <a:off x="6634382" y="1436206"/>
            <a:ext cx="5181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9" name="TextBox 108"/>
          <p:cNvSpPr txBox="1"/>
          <p:nvPr/>
        </p:nvSpPr>
        <p:spPr>
          <a:xfrm>
            <a:off x="2356248" y="1436206"/>
            <a:ext cx="64238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solidFill>
                  <a:srgbClr val="4D4D4D"/>
                </a:solidFill>
                <a:effectLst/>
                <a:uLnTx/>
                <a:uFillTx/>
                <a:latin typeface="Arial" charset="0"/>
                <a:ea typeface="+mn-ea"/>
                <a:cs typeface="Arial" charset="0"/>
              </a:rPr>
              <a:t>SSP</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110" name="Table 109"/>
          <p:cNvGraphicFramePr>
            <a:graphicFrameLocks noGrp="1"/>
          </p:cNvGraphicFramePr>
          <p:nvPr>
            <p:extLst>
              <p:ext uri="{D42A27DB-BD31-4B8C-83A1-F6EECF244321}">
                <p14:modId xmlns:p14="http://schemas.microsoft.com/office/powerpoint/2010/main" val="4182199783"/>
              </p:ext>
            </p:extLst>
          </p:nvPr>
        </p:nvGraphicFramePr>
        <p:xfrm>
          <a:off x="431764" y="4803886"/>
          <a:ext cx="8303564" cy="1529280"/>
        </p:xfrm>
        <a:graphic>
          <a:graphicData uri="http://schemas.openxmlformats.org/drawingml/2006/table">
            <a:tbl>
              <a:tblPr firstRow="1" bandRow="1">
                <a:tableStyleId>{69012ECD-51FC-41F1-AA8D-1B2483CD663E}</a:tableStyleId>
              </a:tblPr>
              <a:tblGrid>
                <a:gridCol w="3102470">
                  <a:extLst>
                    <a:ext uri="{9D8B030D-6E8A-4147-A177-3AD203B41FA5}">
                      <a16:colId xmlns:a16="http://schemas.microsoft.com/office/drawing/2014/main" val="3733704063"/>
                    </a:ext>
                  </a:extLst>
                </a:gridCol>
                <a:gridCol w="1483780">
                  <a:extLst>
                    <a:ext uri="{9D8B030D-6E8A-4147-A177-3AD203B41FA5}">
                      <a16:colId xmlns:a16="http://schemas.microsoft.com/office/drawing/2014/main" val="3910278064"/>
                    </a:ext>
                  </a:extLst>
                </a:gridCol>
                <a:gridCol w="1483780">
                  <a:extLst>
                    <a:ext uri="{9D8B030D-6E8A-4147-A177-3AD203B41FA5}">
                      <a16:colId xmlns:a16="http://schemas.microsoft.com/office/drawing/2014/main" val="2322703896"/>
                    </a:ext>
                  </a:extLst>
                </a:gridCol>
                <a:gridCol w="2233534">
                  <a:extLst>
                    <a:ext uri="{9D8B030D-6E8A-4147-A177-3AD203B41FA5}">
                      <a16:colId xmlns:a16="http://schemas.microsoft.com/office/drawing/2014/main" val="1569105301"/>
                    </a:ext>
                  </a:extLst>
                </a:gridCol>
              </a:tblGrid>
              <a:tr h="193964">
                <a:tc>
                  <a:txBody>
                    <a:bodyPr/>
                    <a:lstStyle/>
                    <a:p>
                      <a:pPr algn="l"/>
                      <a:endParaRPr lang="fr-FR" sz="12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latin typeface="+mn-lt"/>
                        </a:rPr>
                        <a:t>Regorafenib</a:t>
                      </a:r>
                      <a:endParaRPr lang="fr-FR" sz="12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200" noProof="0" smtClean="0">
                          <a:solidFill>
                            <a:schemeClr val="tx2"/>
                          </a:solidFill>
                          <a:latin typeface="+mn-lt"/>
                        </a:rPr>
                        <a:t>Placebo</a:t>
                      </a:r>
                      <a:endParaRPr lang="fr-FR" sz="12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latin typeface="+mn-lt"/>
                        </a:rPr>
                        <a:t>HR (IC95%);</a:t>
                      </a:r>
                      <a:r>
                        <a:rPr lang="fr-FR" sz="1200" baseline="0" noProof="0" dirty="0" smtClean="0">
                          <a:solidFill>
                            <a:schemeClr val="tx2"/>
                          </a:solidFill>
                          <a:latin typeface="+mn-lt"/>
                        </a:rPr>
                        <a:t> p</a:t>
                      </a:r>
                      <a:endParaRPr lang="fr-FR" sz="12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200" noProof="0" smtClean="0">
                          <a:latin typeface="+mn-lt"/>
                        </a:rPr>
                        <a:t>SSP médiane, mois</a:t>
                      </a:r>
                      <a:r>
                        <a:rPr lang="fr-FR" sz="1200" baseline="0" noProof="0" smtClean="0">
                          <a:latin typeface="+mn-lt"/>
                        </a:rPr>
                        <a:t> (IC95%)</a:t>
                      </a:r>
                      <a:endParaRPr lang="fr-FR" sz="12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3,0 (2,3 – 4,9)</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1,5 (1,2</a:t>
                      </a:r>
                      <a:r>
                        <a:rPr lang="fr-FR" sz="1200" baseline="0" noProof="0" dirty="0" smtClean="0">
                          <a:latin typeface="+mn-lt"/>
                        </a:rPr>
                        <a:t> –</a:t>
                      </a:r>
                      <a:r>
                        <a:rPr lang="fr-FR" sz="1200" noProof="0" dirty="0" smtClean="0">
                          <a:latin typeface="+mn-lt"/>
                        </a:rPr>
                        <a:t> 2,0)</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0,49 (0,29</a:t>
                      </a:r>
                      <a:r>
                        <a:rPr lang="fr-FR" sz="1200" baseline="0" noProof="0" dirty="0" smtClean="0">
                          <a:latin typeface="+mn-lt"/>
                        </a:rPr>
                        <a:t> –</a:t>
                      </a:r>
                      <a:r>
                        <a:rPr lang="fr-FR" sz="1200" noProof="0" dirty="0" smtClean="0">
                          <a:latin typeface="+mn-lt"/>
                        </a:rPr>
                        <a:t> 0,81); 0,005</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200" noProof="0" dirty="0" smtClean="0">
                          <a:latin typeface="+mn-lt"/>
                        </a:rPr>
                        <a:t>Taux estimé de SSP à 6 mois</a:t>
                      </a:r>
                      <a:r>
                        <a:rPr lang="fr-FR" sz="1200" baseline="0" noProof="0" dirty="0" smtClean="0">
                          <a:latin typeface="+mn-lt"/>
                        </a:rPr>
                        <a:t>, % (IC95%)</a:t>
                      </a:r>
                      <a:endParaRPr lang="fr-FR"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dirty="0" smtClean="0">
                          <a:latin typeface="+mn-lt"/>
                        </a:rPr>
                        <a:t>21 (7 - 35)</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dirty="0" smtClean="0">
                          <a:latin typeface="+mn-lt"/>
                        </a:rPr>
                        <a:t>3 (0 - 12)</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2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fr-FR" sz="1200" noProof="0" dirty="0" smtClean="0">
                          <a:latin typeface="+mn-lt"/>
                        </a:rPr>
                        <a:t>SG médiane</a:t>
                      </a:r>
                      <a:r>
                        <a:rPr lang="fr-FR" sz="1200" baseline="0" noProof="0" dirty="0" smtClean="0">
                          <a:latin typeface="+mn-lt"/>
                        </a:rPr>
                        <a:t>, mois (IC95%)</a:t>
                      </a:r>
                      <a:endParaRPr lang="fr-FR"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5,3 (2,7</a:t>
                      </a:r>
                      <a:r>
                        <a:rPr lang="fr-FR" sz="1200" baseline="0" noProof="0" dirty="0" smtClean="0">
                          <a:latin typeface="+mn-lt"/>
                        </a:rPr>
                        <a:t> –</a:t>
                      </a:r>
                      <a:r>
                        <a:rPr lang="fr-FR" sz="1200" noProof="0" dirty="0" smtClean="0">
                          <a:latin typeface="+mn-lt"/>
                        </a:rPr>
                        <a:t> 10,5)</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5,0 (3,0 - 6,4)</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0,76 (0,44 – 1,30); 0,31</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fr-FR" sz="1200" noProof="0" dirty="0" smtClean="0">
                          <a:latin typeface="+mn-lt"/>
                        </a:rPr>
                        <a:t>Taux estimé de SG à 6 mois</a:t>
                      </a:r>
                      <a:r>
                        <a:rPr lang="fr-FR" sz="1200" baseline="0" noProof="0" dirty="0" smtClean="0">
                          <a:latin typeface="+mn-lt"/>
                        </a:rPr>
                        <a:t>, % (IC95%)</a:t>
                      </a:r>
                      <a:endParaRPr lang="fr-FR"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dirty="0" smtClean="0">
                          <a:latin typeface="+mn-lt"/>
                        </a:rPr>
                        <a:t>48 (31 - 65)</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dirty="0" smtClean="0">
                          <a:latin typeface="+mn-lt"/>
                        </a:rPr>
                        <a:t>40 (22 - 58)</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fr-FR" sz="1200" noProof="0" dirty="0" smtClean="0">
                          <a:latin typeface="+mn-lt"/>
                        </a:rPr>
                        <a:t>TCM,</a:t>
                      </a:r>
                      <a:r>
                        <a:rPr lang="fr-FR" sz="1200" baseline="0" noProof="0" dirty="0" smtClean="0">
                          <a:latin typeface="+mn-lt"/>
                        </a:rPr>
                        <a:t> % (IC95%)</a:t>
                      </a:r>
                      <a:endParaRPr lang="fr-FR"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70 (51 - 84)</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33 (18 - 52)</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dirty="0" smtClean="0">
                          <a:latin typeface="+mn-lt"/>
                        </a:rPr>
                        <a:t>0,002</a:t>
                      </a:r>
                      <a:endParaRPr lang="fr-FR"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bl>
          </a:graphicData>
        </a:graphic>
      </p:graphicFrame>
      <p:sp>
        <p:nvSpPr>
          <p:cNvPr id="10" name="Freeform 9"/>
          <p:cNvSpPr>
            <a:spLocks/>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1"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2"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3"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4"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7" name="TextBox 16"/>
          <p:cNvSpPr txBox="1"/>
          <p:nvPr/>
        </p:nvSpPr>
        <p:spPr>
          <a:xfrm rot="16200000">
            <a:off x="332202" y="2737199"/>
            <a:ext cx="56390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Taux</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18" name="TextBox 17"/>
          <p:cNvSpPr txBox="1"/>
          <p:nvPr/>
        </p:nvSpPr>
        <p:spPr>
          <a:xfrm>
            <a:off x="2530397" y="4097771"/>
            <a:ext cx="56372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Mois</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19" name="TextBox 18"/>
          <p:cNvSpPr txBox="1"/>
          <p:nvPr/>
        </p:nvSpPr>
        <p:spPr>
          <a:xfrm>
            <a:off x="699126" y="1752914"/>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1,0</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0" name="TextBox 19"/>
          <p:cNvSpPr txBox="1"/>
          <p:nvPr/>
        </p:nvSpPr>
        <p:spPr>
          <a:xfrm>
            <a:off x="699126" y="2147253"/>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0,8</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1" name="TextBox 20"/>
          <p:cNvSpPr txBox="1"/>
          <p:nvPr/>
        </p:nvSpPr>
        <p:spPr>
          <a:xfrm>
            <a:off x="699126" y="2522326"/>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0,6</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3" name="TextBox 22"/>
          <p:cNvSpPr txBox="1"/>
          <p:nvPr/>
        </p:nvSpPr>
        <p:spPr>
          <a:xfrm>
            <a:off x="699126" y="2909528"/>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0,4</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4" name="TextBox 23"/>
          <p:cNvSpPr txBox="1"/>
          <p:nvPr/>
        </p:nvSpPr>
        <p:spPr>
          <a:xfrm>
            <a:off x="699126" y="3288642"/>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0,2</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5" name="TextBox 24"/>
          <p:cNvSpPr txBox="1"/>
          <p:nvPr/>
        </p:nvSpPr>
        <p:spPr>
          <a:xfrm>
            <a:off x="848206" y="367179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4D4D4D"/>
                </a:solidFill>
                <a:effectLst/>
                <a:uLnTx/>
                <a:uFillTx/>
                <a:latin typeface="Arial" charset="0"/>
                <a:ea typeface="+mn-ea"/>
                <a:cs typeface="Arial" panose="020B0604020202020204" pitchFamily="34" charset="0"/>
              </a:rPr>
              <a:t>0</a:t>
            </a:r>
            <a:endPar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endParaRPr>
          </a:p>
        </p:txBody>
      </p:sp>
      <p:sp>
        <p:nvSpPr>
          <p:cNvPr id="26" name="Line 21"/>
          <p:cNvSpPr>
            <a:spLocks noChangeShapeType="1"/>
          </p:cNvSpPr>
          <p:nvPr/>
        </p:nvSpPr>
        <p:spPr bwMode="auto">
          <a:xfrm>
            <a:off x="1299923" y="3859981"/>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27" name="TextBox 26"/>
          <p:cNvSpPr txBox="1"/>
          <p:nvPr/>
        </p:nvSpPr>
        <p:spPr>
          <a:xfrm>
            <a:off x="1164186" y="390663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B60D27"/>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B2C0D8"/>
                </a:solidFill>
                <a:effectLst/>
                <a:uLnTx/>
                <a:uFillTx/>
                <a:latin typeface="Arial" charset="0"/>
                <a:ea typeface="+mn-ea"/>
                <a:cs typeface="Arial" panose="020B0604020202020204" pitchFamily="34" charset="0"/>
              </a:rPr>
              <a:t>33</a:t>
            </a:r>
            <a:endParaRPr kumimoji="0" lang="fr-FR" sz="1400" b="0" i="0" u="none" strike="noStrike" kern="1200" cap="none" spc="0" normalizeH="0" baseline="0">
              <a:ln>
                <a:noFill/>
              </a:ln>
              <a:solidFill>
                <a:srgbClr val="B2C0D8"/>
              </a:solidFill>
              <a:effectLst/>
              <a:uLnTx/>
              <a:uFillTx/>
              <a:latin typeface="Arial" charset="0"/>
              <a:ea typeface="+mn-ea"/>
              <a:cs typeface="Arial" panose="020B0604020202020204" pitchFamily="34" charset="0"/>
            </a:endParaRPr>
          </a:p>
        </p:txBody>
      </p:sp>
      <p:grpSp>
        <p:nvGrpSpPr>
          <p:cNvPr id="28" name="Group 27"/>
          <p:cNvGrpSpPr/>
          <p:nvPr/>
        </p:nvGrpSpPr>
        <p:grpSpPr>
          <a:xfrm>
            <a:off x="1650327" y="3854955"/>
            <a:ext cx="321169" cy="986160"/>
            <a:chOff x="885443" y="4920702"/>
            <a:chExt cx="557619" cy="1310763"/>
          </a:xfrm>
        </p:grpSpPr>
        <p:sp>
          <p:nvSpPr>
            <p:cNvPr id="29" name="Line 21"/>
            <p:cNvSpPr>
              <a:spLocks noChangeShapeType="1"/>
            </p:cNvSpPr>
            <p:nvPr/>
          </p:nvSpPr>
          <p:spPr bwMode="auto">
            <a:xfrm>
              <a:off x="115702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0" name="TextBox 29"/>
            <p:cNvSpPr txBox="1"/>
            <p:nvPr/>
          </p:nvSpPr>
          <p:spPr>
            <a:xfrm>
              <a:off x="885443" y="4989396"/>
              <a:ext cx="557619"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2,5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22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8</a:t>
              </a:r>
            </a:p>
          </p:txBody>
        </p:sp>
      </p:grpSp>
      <p:grpSp>
        <p:nvGrpSpPr>
          <p:cNvPr id="31" name="Group 30"/>
          <p:cNvGrpSpPr/>
          <p:nvPr/>
        </p:nvGrpSpPr>
        <p:grpSpPr>
          <a:xfrm>
            <a:off x="2168232" y="3854950"/>
            <a:ext cx="321169" cy="981138"/>
            <a:chOff x="832152" y="4920702"/>
            <a:chExt cx="557619" cy="1304090"/>
          </a:xfrm>
        </p:grpSpPr>
        <p:sp>
          <p:nvSpPr>
            <p:cNvPr id="33" name="Line 21"/>
            <p:cNvSpPr>
              <a:spLocks noChangeShapeType="1"/>
            </p:cNvSpPr>
            <p:nvPr/>
          </p:nvSpPr>
          <p:spPr bwMode="auto">
            <a:xfrm>
              <a:off x="109595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4" name="TextBox 33"/>
            <p:cNvSpPr txBox="1"/>
            <p:nvPr/>
          </p:nvSpPr>
          <p:spPr>
            <a:xfrm>
              <a:off x="832152" y="4982721"/>
              <a:ext cx="557619" cy="124207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5,0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10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2</a:t>
              </a:r>
            </a:p>
          </p:txBody>
        </p:sp>
      </p:grpSp>
      <p:grpSp>
        <p:nvGrpSpPr>
          <p:cNvPr id="35" name="Group 34"/>
          <p:cNvGrpSpPr/>
          <p:nvPr/>
        </p:nvGrpSpPr>
        <p:grpSpPr>
          <a:xfrm>
            <a:off x="2653001" y="3854953"/>
            <a:ext cx="321169" cy="981138"/>
            <a:chOff x="702258" y="4920702"/>
            <a:chExt cx="557617" cy="1304088"/>
          </a:xfrm>
        </p:grpSpPr>
        <p:sp>
          <p:nvSpPr>
            <p:cNvPr id="36" name="Line 21"/>
            <p:cNvSpPr>
              <a:spLocks noChangeShapeType="1"/>
            </p:cNvSpPr>
            <p:nvPr/>
          </p:nvSpPr>
          <p:spPr bwMode="auto">
            <a:xfrm>
              <a:off x="97383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7" name="TextBox 36"/>
            <p:cNvSpPr txBox="1"/>
            <p:nvPr/>
          </p:nvSpPr>
          <p:spPr>
            <a:xfrm>
              <a:off x="702258" y="4982721"/>
              <a:ext cx="557617"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7,5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1</a:t>
              </a:r>
            </a:p>
          </p:txBody>
        </p:sp>
      </p:grpSp>
      <p:sp>
        <p:nvSpPr>
          <p:cNvPr id="38" name="TextBox 37"/>
          <p:cNvSpPr txBox="1"/>
          <p:nvPr/>
        </p:nvSpPr>
        <p:spPr>
          <a:xfrm>
            <a:off x="3120142" y="3901614"/>
            <a:ext cx="420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10,0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1</a:t>
            </a:r>
          </a:p>
        </p:txBody>
      </p:sp>
      <p:sp>
        <p:nvSpPr>
          <p:cNvPr id="39" name="Line 21"/>
          <p:cNvSpPr>
            <a:spLocks noChangeShapeType="1"/>
          </p:cNvSpPr>
          <p:nvPr/>
        </p:nvSpPr>
        <p:spPr bwMode="auto">
          <a:xfrm>
            <a:off x="3330418"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40" name="TextBox 39"/>
          <p:cNvSpPr txBox="1"/>
          <p:nvPr/>
        </p:nvSpPr>
        <p:spPr>
          <a:xfrm>
            <a:off x="3671187" y="3901614"/>
            <a:ext cx="420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12,5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1</a:t>
            </a:r>
          </a:p>
        </p:txBody>
      </p:sp>
      <p:sp>
        <p:nvSpPr>
          <p:cNvPr id="41" name="Line 21"/>
          <p:cNvSpPr>
            <a:spLocks noChangeShapeType="1"/>
          </p:cNvSpPr>
          <p:nvPr/>
        </p:nvSpPr>
        <p:spPr bwMode="auto">
          <a:xfrm>
            <a:off x="3872770"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grpSp>
        <p:nvGrpSpPr>
          <p:cNvPr id="42" name="Group 41"/>
          <p:cNvGrpSpPr/>
          <p:nvPr/>
        </p:nvGrpSpPr>
        <p:grpSpPr>
          <a:xfrm>
            <a:off x="4200561" y="3854953"/>
            <a:ext cx="420555" cy="981138"/>
            <a:chOff x="974411" y="4920702"/>
            <a:chExt cx="730178" cy="1304088"/>
          </a:xfrm>
        </p:grpSpPr>
        <p:sp>
          <p:nvSpPr>
            <p:cNvPr id="43"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44" name="TextBox 43"/>
            <p:cNvSpPr txBox="1"/>
            <p:nvPr/>
          </p:nvSpPr>
          <p:spPr>
            <a:xfrm>
              <a:off x="974411" y="4982721"/>
              <a:ext cx="730178"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15,0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1</a:t>
              </a:r>
            </a:p>
          </p:txBody>
        </p:sp>
      </p:grpSp>
      <p:sp>
        <p:nvSpPr>
          <p:cNvPr id="45" name="TextBox 44"/>
          <p:cNvSpPr txBox="1"/>
          <p:nvPr/>
        </p:nvSpPr>
        <p:spPr>
          <a:xfrm>
            <a:off x="10421" y="4102453"/>
            <a:ext cx="1159293" cy="73866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Regorafenib</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Placebo</a:t>
            </a:r>
          </a:p>
        </p:txBody>
      </p:sp>
      <p:sp>
        <p:nvSpPr>
          <p:cNvPr id="46" name="TextBox 45"/>
          <p:cNvSpPr txBox="1"/>
          <p:nvPr/>
        </p:nvSpPr>
        <p:spPr>
          <a:xfrm>
            <a:off x="3328415" y="1849098"/>
            <a:ext cx="115929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Regorafenib</a:t>
            </a:r>
            <a:b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b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Placebo</a:t>
            </a:r>
          </a:p>
        </p:txBody>
      </p:sp>
      <p:cxnSp>
        <p:nvCxnSpPr>
          <p:cNvPr id="47" name="Straight Connector 46"/>
          <p:cNvCxnSpPr/>
          <p:nvPr/>
        </p:nvCxnSpPr>
        <p:spPr>
          <a:xfrm>
            <a:off x="3110749" y="2000776"/>
            <a:ext cx="271171"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a:off x="3110749" y="2203387"/>
            <a:ext cx="271171"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51" name="Group 50"/>
          <p:cNvGrpSpPr/>
          <p:nvPr/>
        </p:nvGrpSpPr>
        <p:grpSpPr>
          <a:xfrm>
            <a:off x="4606183" y="1752914"/>
            <a:ext cx="4160852" cy="3088203"/>
            <a:chOff x="460264" y="1752914"/>
            <a:chExt cx="4160852" cy="3088203"/>
          </a:xfrm>
        </p:grpSpPr>
        <p:sp>
          <p:nvSpPr>
            <p:cNvPr id="52" name="Freeform 51"/>
            <p:cNvSpPr>
              <a:spLocks/>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3"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4"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5"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6"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7"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8"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9" name="TextBox 58"/>
            <p:cNvSpPr txBox="1"/>
            <p:nvPr/>
          </p:nvSpPr>
          <p:spPr>
            <a:xfrm rot="16200000">
              <a:off x="332202" y="2715254"/>
              <a:ext cx="56390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Taux</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0" name="TextBox 59"/>
            <p:cNvSpPr txBox="1"/>
            <p:nvPr/>
          </p:nvSpPr>
          <p:spPr>
            <a:xfrm>
              <a:off x="2530396" y="4097771"/>
              <a:ext cx="56372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smtClean="0">
                  <a:solidFill>
                    <a:srgbClr val="4D4D4D"/>
                  </a:solidFill>
                  <a:cs typeface="Arial" panose="020B0604020202020204" pitchFamily="34" charset="0"/>
                </a:rPr>
                <a:t>Mois</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1" name="TextBox 60"/>
            <p:cNvSpPr txBox="1"/>
            <p:nvPr/>
          </p:nvSpPr>
          <p:spPr>
            <a:xfrm>
              <a:off x="699126" y="1752914"/>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1,0</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2" name="TextBox 61"/>
            <p:cNvSpPr txBox="1"/>
            <p:nvPr/>
          </p:nvSpPr>
          <p:spPr>
            <a:xfrm>
              <a:off x="699126" y="2147253"/>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0,8</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3" name="TextBox 62"/>
            <p:cNvSpPr txBox="1"/>
            <p:nvPr/>
          </p:nvSpPr>
          <p:spPr>
            <a:xfrm>
              <a:off x="699126" y="2522326"/>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0,6</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4" name="TextBox 63"/>
            <p:cNvSpPr txBox="1"/>
            <p:nvPr/>
          </p:nvSpPr>
          <p:spPr>
            <a:xfrm>
              <a:off x="699126" y="2909528"/>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0,4</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5" name="TextBox 64"/>
            <p:cNvSpPr txBox="1"/>
            <p:nvPr/>
          </p:nvSpPr>
          <p:spPr>
            <a:xfrm>
              <a:off x="699126" y="3288642"/>
              <a:ext cx="43313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0,2</a:t>
              </a: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6" name="TextBox 65"/>
            <p:cNvSpPr txBox="1"/>
            <p:nvPr/>
          </p:nvSpPr>
          <p:spPr>
            <a:xfrm>
              <a:off x="848206" y="367179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4D4D4D"/>
                  </a:solidFill>
                  <a:effectLst/>
                  <a:uLnTx/>
                  <a:uFillTx/>
                  <a:latin typeface="Arial" charset="0"/>
                  <a:ea typeface="+mn-ea"/>
                  <a:cs typeface="Arial" panose="020B0604020202020204" pitchFamily="34" charset="0"/>
                </a:rPr>
                <a:t>0</a:t>
              </a:r>
              <a:endPar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endParaRPr>
            </a:p>
          </p:txBody>
        </p:sp>
        <p:grpSp>
          <p:nvGrpSpPr>
            <p:cNvPr id="67" name="Group 66"/>
            <p:cNvGrpSpPr/>
            <p:nvPr/>
          </p:nvGrpSpPr>
          <p:grpSpPr>
            <a:xfrm>
              <a:off x="1164186" y="3859981"/>
              <a:ext cx="271475" cy="981136"/>
              <a:chOff x="993888" y="4927381"/>
              <a:chExt cx="471342" cy="1304085"/>
            </a:xfrm>
          </p:grpSpPr>
          <p:sp>
            <p:nvSpPr>
              <p:cNvPr id="200" name="Line 21"/>
              <p:cNvSpPr>
                <a:spLocks noChangeShapeType="1"/>
              </p:cNvSpPr>
              <p:nvPr/>
            </p:nvSpPr>
            <p:spPr bwMode="auto">
              <a:xfrm>
                <a:off x="1229558" y="4927381"/>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201" name="TextBox 200"/>
              <p:cNvSpPr txBox="1"/>
              <p:nvPr/>
            </p:nvSpPr>
            <p:spPr>
              <a:xfrm>
                <a:off x="993888" y="4989397"/>
                <a:ext cx="471342"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B60D27"/>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B2C0D8"/>
                    </a:solidFill>
                    <a:effectLst/>
                    <a:uLnTx/>
                    <a:uFillTx/>
                    <a:latin typeface="Arial" charset="0"/>
                    <a:ea typeface="+mn-ea"/>
                    <a:cs typeface="Arial" panose="020B0604020202020204" pitchFamily="34" charset="0"/>
                  </a:rPr>
                  <a:t>33</a:t>
                </a:r>
              </a:p>
            </p:txBody>
          </p:sp>
        </p:grpSp>
        <p:grpSp>
          <p:nvGrpSpPr>
            <p:cNvPr id="68" name="Group 67"/>
            <p:cNvGrpSpPr/>
            <p:nvPr/>
          </p:nvGrpSpPr>
          <p:grpSpPr>
            <a:xfrm>
              <a:off x="1650327" y="3854955"/>
              <a:ext cx="321169" cy="986160"/>
              <a:chOff x="885443" y="4920702"/>
              <a:chExt cx="557619" cy="1310763"/>
            </a:xfrm>
          </p:grpSpPr>
          <p:sp>
            <p:nvSpPr>
              <p:cNvPr id="198" name="Line 21"/>
              <p:cNvSpPr>
                <a:spLocks noChangeShapeType="1"/>
              </p:cNvSpPr>
              <p:nvPr/>
            </p:nvSpPr>
            <p:spPr bwMode="auto">
              <a:xfrm>
                <a:off x="115702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199" name="TextBox 198"/>
              <p:cNvSpPr txBox="1"/>
              <p:nvPr/>
            </p:nvSpPr>
            <p:spPr>
              <a:xfrm>
                <a:off x="885443" y="4989396"/>
                <a:ext cx="557619"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2,5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24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24</a:t>
                </a:r>
              </a:p>
            </p:txBody>
          </p:sp>
        </p:grpSp>
        <p:grpSp>
          <p:nvGrpSpPr>
            <p:cNvPr id="69" name="Group 68"/>
            <p:cNvGrpSpPr/>
            <p:nvPr/>
          </p:nvGrpSpPr>
          <p:grpSpPr>
            <a:xfrm>
              <a:off x="2168232" y="3854950"/>
              <a:ext cx="321169" cy="981138"/>
              <a:chOff x="832152" y="4920702"/>
              <a:chExt cx="557619" cy="1304090"/>
            </a:xfrm>
          </p:grpSpPr>
          <p:sp>
            <p:nvSpPr>
              <p:cNvPr id="195" name="Line 19"/>
              <p:cNvSpPr>
                <a:spLocks noChangeShapeType="1"/>
              </p:cNvSpPr>
              <p:nvPr/>
            </p:nvSpPr>
            <p:spPr bwMode="auto">
              <a:xfrm>
                <a:off x="1086534"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97" name="TextBox 196"/>
              <p:cNvSpPr txBox="1"/>
              <p:nvPr/>
            </p:nvSpPr>
            <p:spPr>
              <a:xfrm>
                <a:off x="832152" y="4982721"/>
                <a:ext cx="557619" cy="124207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5,0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17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16</a:t>
                </a:r>
              </a:p>
            </p:txBody>
          </p:sp>
        </p:grpSp>
        <p:grpSp>
          <p:nvGrpSpPr>
            <p:cNvPr id="70" name="Group 69"/>
            <p:cNvGrpSpPr/>
            <p:nvPr/>
          </p:nvGrpSpPr>
          <p:grpSpPr>
            <a:xfrm>
              <a:off x="2651399" y="3854953"/>
              <a:ext cx="324375" cy="981139"/>
              <a:chOff x="699476" y="4920702"/>
              <a:chExt cx="563183" cy="1304089"/>
            </a:xfrm>
          </p:grpSpPr>
          <p:sp>
            <p:nvSpPr>
              <p:cNvPr id="193" name="Line 21"/>
              <p:cNvSpPr>
                <a:spLocks noChangeShapeType="1"/>
              </p:cNvSpPr>
              <p:nvPr/>
            </p:nvSpPr>
            <p:spPr bwMode="auto">
              <a:xfrm>
                <a:off x="97383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194" name="TextBox 193"/>
              <p:cNvSpPr txBox="1"/>
              <p:nvPr/>
            </p:nvSpPr>
            <p:spPr>
              <a:xfrm>
                <a:off x="699476" y="4982722"/>
                <a:ext cx="563183"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	</a:t>
                </a: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7,5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11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8</a:t>
                </a:r>
              </a:p>
            </p:txBody>
          </p:sp>
        </p:grpSp>
        <p:sp>
          <p:nvSpPr>
            <p:cNvPr id="71" name="TextBox 70"/>
            <p:cNvSpPr txBox="1"/>
            <p:nvPr/>
          </p:nvSpPr>
          <p:spPr>
            <a:xfrm>
              <a:off x="3120142" y="3901614"/>
              <a:ext cx="420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10,0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5</a:t>
              </a:r>
              <a:endParaRPr kumimoji="0" lang="fr-FR" sz="14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72" name="Line 21"/>
            <p:cNvSpPr>
              <a:spLocks noChangeShapeType="1"/>
            </p:cNvSpPr>
            <p:nvPr/>
          </p:nvSpPr>
          <p:spPr bwMode="auto">
            <a:xfrm>
              <a:off x="3330418"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73" name="TextBox 72"/>
            <p:cNvSpPr txBox="1"/>
            <p:nvPr/>
          </p:nvSpPr>
          <p:spPr>
            <a:xfrm>
              <a:off x="3671187" y="3901614"/>
              <a:ext cx="420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12,5</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3</a:t>
              </a:r>
            </a:p>
          </p:txBody>
        </p:sp>
        <p:sp>
          <p:nvSpPr>
            <p:cNvPr id="74" name="Line 21"/>
            <p:cNvSpPr>
              <a:spLocks noChangeShapeType="1"/>
            </p:cNvSpPr>
            <p:nvPr/>
          </p:nvSpPr>
          <p:spPr bwMode="auto">
            <a:xfrm>
              <a:off x="3872770"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grpSp>
          <p:nvGrpSpPr>
            <p:cNvPr id="75" name="Group 74"/>
            <p:cNvGrpSpPr/>
            <p:nvPr/>
          </p:nvGrpSpPr>
          <p:grpSpPr>
            <a:xfrm>
              <a:off x="4200561" y="3854953"/>
              <a:ext cx="420555" cy="981138"/>
              <a:chOff x="974411" y="4920702"/>
              <a:chExt cx="730178" cy="1304088"/>
            </a:xfrm>
          </p:grpSpPr>
          <p:sp>
            <p:nvSpPr>
              <p:cNvPr id="191"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92" name="TextBox 191"/>
              <p:cNvSpPr txBox="1"/>
              <p:nvPr/>
            </p:nvSpPr>
            <p:spPr>
              <a:xfrm>
                <a:off x="974411" y="4982721"/>
                <a:ext cx="730178" cy="12420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rPr>
                  <a:t>15,0</a:t>
                </a:r>
                <a:endParaRPr kumimoji="0" lang="fr-FR" sz="1400" b="0" i="0" u="none" strike="noStrike" kern="1200" cap="none" spc="0" normalizeH="0" baseline="0" dirty="0" smtClean="0">
                  <a:ln>
                    <a:noFill/>
                  </a:ln>
                  <a:solidFill>
                    <a:srgbClr val="4D4D4D"/>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smtClean="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3</a:t>
                </a:r>
              </a:p>
            </p:txBody>
          </p:sp>
        </p:grpSp>
        <p:sp>
          <p:nvSpPr>
            <p:cNvPr id="76" name="TextBox 75"/>
            <p:cNvSpPr txBox="1"/>
            <p:nvPr/>
          </p:nvSpPr>
          <p:spPr>
            <a:xfrm>
              <a:off x="3328415" y="1849098"/>
              <a:ext cx="115929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Regorafenib</a:t>
              </a:r>
              <a:br>
                <a:rPr kumimoji="0" lang="fr-FR" sz="14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br>
              <a:r>
                <a:rPr kumimoji="0" lang="fr-FR" sz="1400" b="0" i="0" u="none" strike="noStrike" kern="1200" cap="none" spc="0" normalizeH="0" baseline="0" dirty="0" smtClean="0">
                  <a:ln>
                    <a:noFill/>
                  </a:ln>
                  <a:solidFill>
                    <a:srgbClr val="B2C0D8"/>
                  </a:solidFill>
                  <a:effectLst/>
                  <a:uLnTx/>
                  <a:uFillTx/>
                  <a:latin typeface="Arial" charset="0"/>
                  <a:ea typeface="+mn-ea"/>
                  <a:cs typeface="Arial" panose="020B0604020202020204" pitchFamily="34" charset="0"/>
                </a:rPr>
                <a:t>Placebo</a:t>
              </a:r>
            </a:p>
          </p:txBody>
        </p:sp>
        <p:sp>
          <p:nvSpPr>
            <p:cNvPr id="77" name="Freeform 2"/>
            <p:cNvSpPr>
              <a:spLocks/>
            </p:cNvSpPr>
            <p:nvPr/>
          </p:nvSpPr>
          <p:spPr bwMode="auto">
            <a:xfrm>
              <a:off x="1304925" y="1920039"/>
              <a:ext cx="3105491" cy="1676380"/>
            </a:xfrm>
            <a:custGeom>
              <a:avLst/>
              <a:gdLst>
                <a:gd name="T0" fmla="*/ 261 w 261"/>
                <a:gd name="T1" fmla="*/ 131 h 131"/>
                <a:gd name="T2" fmla="*/ 218 w 261"/>
                <a:gd name="T3" fmla="*/ 131 h 131"/>
                <a:gd name="T4" fmla="*/ 218 w 261"/>
                <a:gd name="T5" fmla="*/ 125 h 131"/>
                <a:gd name="T6" fmla="*/ 199 w 261"/>
                <a:gd name="T7" fmla="*/ 125 h 131"/>
                <a:gd name="T8" fmla="*/ 199 w 261"/>
                <a:gd name="T9" fmla="*/ 119 h 131"/>
                <a:gd name="T10" fmla="*/ 185 w 261"/>
                <a:gd name="T11" fmla="*/ 119 h 131"/>
                <a:gd name="T12" fmla="*/ 185 w 261"/>
                <a:gd name="T13" fmla="*/ 115 h 131"/>
                <a:gd name="T14" fmla="*/ 157 w 261"/>
                <a:gd name="T15" fmla="*/ 115 h 131"/>
                <a:gd name="T16" fmla="*/ 157 w 261"/>
                <a:gd name="T17" fmla="*/ 109 h 131"/>
                <a:gd name="T18" fmla="*/ 137 w 261"/>
                <a:gd name="T19" fmla="*/ 109 h 131"/>
                <a:gd name="T20" fmla="*/ 137 w 261"/>
                <a:gd name="T21" fmla="*/ 104 h 131"/>
                <a:gd name="T22" fmla="*/ 131 w 261"/>
                <a:gd name="T23" fmla="*/ 104 h 131"/>
                <a:gd name="T24" fmla="*/ 131 w 261"/>
                <a:gd name="T25" fmla="*/ 100 h 131"/>
                <a:gd name="T26" fmla="*/ 122 w 261"/>
                <a:gd name="T27" fmla="*/ 100 h 131"/>
                <a:gd name="T28" fmla="*/ 122 w 261"/>
                <a:gd name="T29" fmla="*/ 95 h 131"/>
                <a:gd name="T30" fmla="*/ 120 w 261"/>
                <a:gd name="T31" fmla="*/ 95 h 131"/>
                <a:gd name="T32" fmla="*/ 120 w 261"/>
                <a:gd name="T33" fmla="*/ 90 h 131"/>
                <a:gd name="T34" fmla="*/ 118 w 261"/>
                <a:gd name="T35" fmla="*/ 90 h 131"/>
                <a:gd name="T36" fmla="*/ 118 w 261"/>
                <a:gd name="T37" fmla="*/ 85 h 131"/>
                <a:gd name="T38" fmla="*/ 113 w 261"/>
                <a:gd name="T39" fmla="*/ 85 h 131"/>
                <a:gd name="T40" fmla="*/ 113 w 261"/>
                <a:gd name="T41" fmla="*/ 81 h 131"/>
                <a:gd name="T42" fmla="*/ 95 w 261"/>
                <a:gd name="T43" fmla="*/ 81 h 131"/>
                <a:gd name="T44" fmla="*/ 95 w 261"/>
                <a:gd name="T45" fmla="*/ 76 h 131"/>
                <a:gd name="T46" fmla="*/ 88 w 261"/>
                <a:gd name="T47" fmla="*/ 76 h 131"/>
                <a:gd name="T48" fmla="*/ 88 w 261"/>
                <a:gd name="T49" fmla="*/ 71 h 131"/>
                <a:gd name="T50" fmla="*/ 80 w 261"/>
                <a:gd name="T51" fmla="*/ 71 h 131"/>
                <a:gd name="T52" fmla="*/ 80 w 261"/>
                <a:gd name="T53" fmla="*/ 67 h 131"/>
                <a:gd name="T54" fmla="*/ 74 w 261"/>
                <a:gd name="T55" fmla="*/ 67 h 131"/>
                <a:gd name="T56" fmla="*/ 74 w 261"/>
                <a:gd name="T57" fmla="*/ 57 h 131"/>
                <a:gd name="T58" fmla="*/ 58 w 261"/>
                <a:gd name="T59" fmla="*/ 57 h 131"/>
                <a:gd name="T60" fmla="*/ 58 w 261"/>
                <a:gd name="T61" fmla="*/ 53 h 131"/>
                <a:gd name="T62" fmla="*/ 49 w 261"/>
                <a:gd name="T63" fmla="*/ 53 h 131"/>
                <a:gd name="T64" fmla="*/ 49 w 261"/>
                <a:gd name="T65" fmla="*/ 49 h 131"/>
                <a:gd name="T66" fmla="*/ 47 w 261"/>
                <a:gd name="T67" fmla="*/ 49 h 131"/>
                <a:gd name="T68" fmla="*/ 47 w 261"/>
                <a:gd name="T69" fmla="*/ 44 h 131"/>
                <a:gd name="T70" fmla="*/ 44 w 261"/>
                <a:gd name="T71" fmla="*/ 44 h 131"/>
                <a:gd name="T72" fmla="*/ 44 w 261"/>
                <a:gd name="T73" fmla="*/ 39 h 131"/>
                <a:gd name="T74" fmla="*/ 42 w 261"/>
                <a:gd name="T75" fmla="*/ 39 h 131"/>
                <a:gd name="T76" fmla="*/ 42 w 261"/>
                <a:gd name="T77" fmla="*/ 34 h 131"/>
                <a:gd name="T78" fmla="*/ 37 w 261"/>
                <a:gd name="T79" fmla="*/ 34 h 131"/>
                <a:gd name="T80" fmla="*/ 37 w 261"/>
                <a:gd name="T81" fmla="*/ 29 h 131"/>
                <a:gd name="T82" fmla="*/ 35 w 261"/>
                <a:gd name="T83" fmla="*/ 29 h 131"/>
                <a:gd name="T84" fmla="*/ 35 w 261"/>
                <a:gd name="T85" fmla="*/ 25 h 131"/>
                <a:gd name="T86" fmla="*/ 27 w 261"/>
                <a:gd name="T87" fmla="*/ 25 h 131"/>
                <a:gd name="T88" fmla="*/ 27 w 261"/>
                <a:gd name="T89" fmla="*/ 20 h 131"/>
                <a:gd name="T90" fmla="*/ 20 w 261"/>
                <a:gd name="T91" fmla="*/ 20 h 131"/>
                <a:gd name="T92" fmla="*/ 20 w 261"/>
                <a:gd name="T93" fmla="*/ 15 h 131"/>
                <a:gd name="T94" fmla="*/ 19 w 261"/>
                <a:gd name="T95" fmla="*/ 15 h 131"/>
                <a:gd name="T96" fmla="*/ 19 w 261"/>
                <a:gd name="T97" fmla="*/ 10 h 131"/>
                <a:gd name="T98" fmla="*/ 17 w 261"/>
                <a:gd name="T99" fmla="*/ 10 h 131"/>
                <a:gd name="T100" fmla="*/ 17 w 261"/>
                <a:gd name="T101" fmla="*/ 5 h 131"/>
                <a:gd name="T102" fmla="*/ 12 w 261"/>
                <a:gd name="T103" fmla="*/ 5 h 131"/>
                <a:gd name="T104" fmla="*/ 12 w 261"/>
                <a:gd name="T105" fmla="*/ 0 h 131"/>
                <a:gd name="T106" fmla="*/ 0 w 261"/>
                <a:gd name="T10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131">
                  <a:moveTo>
                    <a:pt x="261" y="131"/>
                  </a:moveTo>
                  <a:lnTo>
                    <a:pt x="218" y="131"/>
                  </a:lnTo>
                  <a:lnTo>
                    <a:pt x="218" y="125"/>
                  </a:lnTo>
                  <a:lnTo>
                    <a:pt x="199" y="125"/>
                  </a:lnTo>
                  <a:lnTo>
                    <a:pt x="199" y="119"/>
                  </a:lnTo>
                  <a:lnTo>
                    <a:pt x="185" y="119"/>
                  </a:lnTo>
                  <a:lnTo>
                    <a:pt x="185" y="115"/>
                  </a:lnTo>
                  <a:lnTo>
                    <a:pt x="157" y="115"/>
                  </a:lnTo>
                  <a:lnTo>
                    <a:pt x="157" y="109"/>
                  </a:lnTo>
                  <a:lnTo>
                    <a:pt x="137" y="109"/>
                  </a:lnTo>
                  <a:lnTo>
                    <a:pt x="137" y="104"/>
                  </a:lnTo>
                  <a:lnTo>
                    <a:pt x="131" y="104"/>
                  </a:lnTo>
                  <a:lnTo>
                    <a:pt x="131" y="100"/>
                  </a:lnTo>
                  <a:lnTo>
                    <a:pt x="122" y="100"/>
                  </a:lnTo>
                  <a:lnTo>
                    <a:pt x="122" y="95"/>
                  </a:lnTo>
                  <a:lnTo>
                    <a:pt x="120" y="95"/>
                  </a:lnTo>
                  <a:lnTo>
                    <a:pt x="120" y="90"/>
                  </a:lnTo>
                  <a:lnTo>
                    <a:pt x="118" y="90"/>
                  </a:lnTo>
                  <a:lnTo>
                    <a:pt x="118" y="85"/>
                  </a:lnTo>
                  <a:lnTo>
                    <a:pt x="113" y="85"/>
                  </a:lnTo>
                  <a:lnTo>
                    <a:pt x="113" y="81"/>
                  </a:lnTo>
                  <a:lnTo>
                    <a:pt x="95" y="81"/>
                  </a:lnTo>
                  <a:lnTo>
                    <a:pt x="95" y="76"/>
                  </a:lnTo>
                  <a:lnTo>
                    <a:pt x="88" y="76"/>
                  </a:lnTo>
                  <a:lnTo>
                    <a:pt x="88" y="71"/>
                  </a:lnTo>
                  <a:lnTo>
                    <a:pt x="80" y="71"/>
                  </a:lnTo>
                  <a:lnTo>
                    <a:pt x="80" y="67"/>
                  </a:lnTo>
                  <a:lnTo>
                    <a:pt x="74" y="67"/>
                  </a:lnTo>
                  <a:lnTo>
                    <a:pt x="74" y="57"/>
                  </a:lnTo>
                  <a:lnTo>
                    <a:pt x="58" y="57"/>
                  </a:lnTo>
                  <a:lnTo>
                    <a:pt x="58" y="53"/>
                  </a:lnTo>
                  <a:lnTo>
                    <a:pt x="49" y="53"/>
                  </a:lnTo>
                  <a:lnTo>
                    <a:pt x="49" y="49"/>
                  </a:lnTo>
                  <a:lnTo>
                    <a:pt x="47" y="49"/>
                  </a:lnTo>
                  <a:lnTo>
                    <a:pt x="47" y="44"/>
                  </a:lnTo>
                  <a:lnTo>
                    <a:pt x="44" y="44"/>
                  </a:lnTo>
                  <a:lnTo>
                    <a:pt x="44" y="39"/>
                  </a:lnTo>
                  <a:lnTo>
                    <a:pt x="42" y="39"/>
                  </a:lnTo>
                  <a:lnTo>
                    <a:pt x="42" y="34"/>
                  </a:lnTo>
                  <a:lnTo>
                    <a:pt x="37" y="34"/>
                  </a:lnTo>
                  <a:lnTo>
                    <a:pt x="37" y="29"/>
                  </a:lnTo>
                  <a:lnTo>
                    <a:pt x="35" y="29"/>
                  </a:lnTo>
                  <a:lnTo>
                    <a:pt x="35" y="25"/>
                  </a:lnTo>
                  <a:lnTo>
                    <a:pt x="27" y="25"/>
                  </a:lnTo>
                  <a:lnTo>
                    <a:pt x="27" y="20"/>
                  </a:lnTo>
                  <a:lnTo>
                    <a:pt x="20" y="20"/>
                  </a:lnTo>
                  <a:lnTo>
                    <a:pt x="20" y="15"/>
                  </a:lnTo>
                  <a:lnTo>
                    <a:pt x="19" y="15"/>
                  </a:lnTo>
                  <a:lnTo>
                    <a:pt x="19" y="10"/>
                  </a:lnTo>
                  <a:lnTo>
                    <a:pt x="17" y="10"/>
                  </a:lnTo>
                  <a:lnTo>
                    <a:pt x="17" y="5"/>
                  </a:lnTo>
                  <a:lnTo>
                    <a:pt x="12" y="5"/>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nvGrpSpPr>
            <p:cNvPr id="78" name="Group 3"/>
            <p:cNvGrpSpPr>
              <a:grpSpLocks/>
            </p:cNvGrpSpPr>
            <p:nvPr/>
          </p:nvGrpSpPr>
          <p:grpSpPr bwMode="auto">
            <a:xfrm>
              <a:off x="1777526" y="2320489"/>
              <a:ext cx="423014" cy="493689"/>
              <a:chOff x="2240" y="1845"/>
              <a:chExt cx="211" cy="233"/>
            </a:xfrm>
          </p:grpSpPr>
          <p:sp>
            <p:nvSpPr>
              <p:cNvPr id="163" name="Line 30"/>
              <p:cNvSpPr>
                <a:spLocks noChangeShapeType="1"/>
              </p:cNvSpPr>
              <p:nvPr/>
            </p:nvSpPr>
            <p:spPr bwMode="auto">
              <a:xfrm>
                <a:off x="2262" y="187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8" name="Line 35"/>
              <p:cNvSpPr>
                <a:spLocks noChangeShapeType="1"/>
              </p:cNvSpPr>
              <p:nvPr/>
            </p:nvSpPr>
            <p:spPr bwMode="auto">
              <a:xfrm>
                <a:off x="2240" y="184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2" name="Line 49"/>
              <p:cNvSpPr>
                <a:spLocks noChangeShapeType="1"/>
              </p:cNvSpPr>
              <p:nvPr/>
            </p:nvSpPr>
            <p:spPr bwMode="auto">
              <a:xfrm>
                <a:off x="2451" y="204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sp>
          <p:nvSpPr>
            <p:cNvPr id="84" name="Freeform 59"/>
            <p:cNvSpPr>
              <a:spLocks/>
            </p:cNvSpPr>
            <p:nvPr/>
          </p:nvSpPr>
          <p:spPr bwMode="auto">
            <a:xfrm>
              <a:off x="1304925" y="1920039"/>
              <a:ext cx="3096890" cy="1816419"/>
            </a:xfrm>
            <a:custGeom>
              <a:avLst/>
              <a:gdLst>
                <a:gd name="T0" fmla="*/ 262 w 262"/>
                <a:gd name="T1" fmla="*/ 145 h 145"/>
                <a:gd name="T2" fmla="*/ 190 w 262"/>
                <a:gd name="T3" fmla="*/ 145 h 145"/>
                <a:gd name="T4" fmla="*/ 190 w 262"/>
                <a:gd name="T5" fmla="*/ 138 h 145"/>
                <a:gd name="T6" fmla="*/ 179 w 262"/>
                <a:gd name="T7" fmla="*/ 138 h 145"/>
                <a:gd name="T8" fmla="*/ 179 w 262"/>
                <a:gd name="T9" fmla="*/ 133 h 145"/>
                <a:gd name="T10" fmla="*/ 146 w 262"/>
                <a:gd name="T11" fmla="*/ 133 h 145"/>
                <a:gd name="T12" fmla="*/ 146 w 262"/>
                <a:gd name="T13" fmla="*/ 128 h 145"/>
                <a:gd name="T14" fmla="*/ 141 w 262"/>
                <a:gd name="T15" fmla="*/ 128 h 145"/>
                <a:gd name="T16" fmla="*/ 141 w 262"/>
                <a:gd name="T17" fmla="*/ 123 h 145"/>
                <a:gd name="T18" fmla="*/ 138 w 262"/>
                <a:gd name="T19" fmla="*/ 123 h 145"/>
                <a:gd name="T20" fmla="*/ 138 w 262"/>
                <a:gd name="T21" fmla="*/ 118 h 145"/>
                <a:gd name="T22" fmla="*/ 123 w 262"/>
                <a:gd name="T23" fmla="*/ 118 h 145"/>
                <a:gd name="T24" fmla="*/ 123 w 262"/>
                <a:gd name="T25" fmla="*/ 113 h 145"/>
                <a:gd name="T26" fmla="*/ 118 w 262"/>
                <a:gd name="T27" fmla="*/ 113 h 145"/>
                <a:gd name="T28" fmla="*/ 118 w 262"/>
                <a:gd name="T29" fmla="*/ 108 h 145"/>
                <a:gd name="T30" fmla="*/ 116 w 262"/>
                <a:gd name="T31" fmla="*/ 108 h 145"/>
                <a:gd name="T32" fmla="*/ 116 w 262"/>
                <a:gd name="T33" fmla="*/ 104 h 145"/>
                <a:gd name="T34" fmla="*/ 111 w 262"/>
                <a:gd name="T35" fmla="*/ 104 h 145"/>
                <a:gd name="T36" fmla="*/ 111 w 262"/>
                <a:gd name="T37" fmla="*/ 100 h 145"/>
                <a:gd name="T38" fmla="*/ 109 w 262"/>
                <a:gd name="T39" fmla="*/ 100 h 145"/>
                <a:gd name="T40" fmla="*/ 109 w 262"/>
                <a:gd name="T41" fmla="*/ 94 h 145"/>
                <a:gd name="T42" fmla="*/ 94 w 262"/>
                <a:gd name="T43" fmla="*/ 94 h 145"/>
                <a:gd name="T44" fmla="*/ 94 w 262"/>
                <a:gd name="T45" fmla="*/ 90 h 145"/>
                <a:gd name="T46" fmla="*/ 92 w 262"/>
                <a:gd name="T47" fmla="*/ 90 h 145"/>
                <a:gd name="T48" fmla="*/ 92 w 262"/>
                <a:gd name="T49" fmla="*/ 85 h 145"/>
                <a:gd name="T50" fmla="*/ 91 w 262"/>
                <a:gd name="T51" fmla="*/ 85 h 145"/>
                <a:gd name="T52" fmla="*/ 91 w 262"/>
                <a:gd name="T53" fmla="*/ 81 h 145"/>
                <a:gd name="T54" fmla="*/ 80 w 262"/>
                <a:gd name="T55" fmla="*/ 81 h 145"/>
                <a:gd name="T56" fmla="*/ 80 w 262"/>
                <a:gd name="T57" fmla="*/ 76 h 145"/>
                <a:gd name="T58" fmla="*/ 77 w 262"/>
                <a:gd name="T59" fmla="*/ 76 h 145"/>
                <a:gd name="T60" fmla="*/ 77 w 262"/>
                <a:gd name="T61" fmla="*/ 72 h 145"/>
                <a:gd name="T62" fmla="*/ 74 w 262"/>
                <a:gd name="T63" fmla="*/ 72 h 145"/>
                <a:gd name="T64" fmla="*/ 74 w 262"/>
                <a:gd name="T65" fmla="*/ 68 h 145"/>
                <a:gd name="T66" fmla="*/ 70 w 262"/>
                <a:gd name="T67" fmla="*/ 68 h 145"/>
                <a:gd name="T68" fmla="*/ 70 w 262"/>
                <a:gd name="T69" fmla="*/ 63 h 145"/>
                <a:gd name="T70" fmla="*/ 60 w 262"/>
                <a:gd name="T71" fmla="*/ 63 h 145"/>
                <a:gd name="T72" fmla="*/ 60 w 262"/>
                <a:gd name="T73" fmla="*/ 58 h 145"/>
                <a:gd name="T74" fmla="*/ 56 w 262"/>
                <a:gd name="T75" fmla="*/ 58 h 145"/>
                <a:gd name="T76" fmla="*/ 56 w 262"/>
                <a:gd name="T77" fmla="*/ 53 h 145"/>
                <a:gd name="T78" fmla="*/ 53 w 262"/>
                <a:gd name="T79" fmla="*/ 53 h 145"/>
                <a:gd name="T80" fmla="*/ 53 w 262"/>
                <a:gd name="T81" fmla="*/ 48 h 145"/>
                <a:gd name="T82" fmla="*/ 48 w 262"/>
                <a:gd name="T83" fmla="*/ 48 h 145"/>
                <a:gd name="T84" fmla="*/ 48 w 262"/>
                <a:gd name="T85" fmla="*/ 45 h 145"/>
                <a:gd name="T86" fmla="*/ 46 w 262"/>
                <a:gd name="T87" fmla="*/ 45 h 145"/>
                <a:gd name="T88" fmla="*/ 46 w 262"/>
                <a:gd name="T89" fmla="*/ 39 h 145"/>
                <a:gd name="T90" fmla="*/ 44 w 262"/>
                <a:gd name="T91" fmla="*/ 39 h 145"/>
                <a:gd name="T92" fmla="*/ 44 w 262"/>
                <a:gd name="T93" fmla="*/ 30 h 145"/>
                <a:gd name="T94" fmla="*/ 41 w 262"/>
                <a:gd name="T95" fmla="*/ 30 h 145"/>
                <a:gd name="T96" fmla="*/ 41 w 262"/>
                <a:gd name="T97" fmla="*/ 25 h 145"/>
                <a:gd name="T98" fmla="*/ 38 w 262"/>
                <a:gd name="T99" fmla="*/ 25 h 145"/>
                <a:gd name="T100" fmla="*/ 38 w 262"/>
                <a:gd name="T101" fmla="*/ 20 h 145"/>
                <a:gd name="T102" fmla="*/ 37 w 262"/>
                <a:gd name="T103" fmla="*/ 20 h 145"/>
                <a:gd name="T104" fmla="*/ 37 w 262"/>
                <a:gd name="T105" fmla="*/ 16 h 145"/>
                <a:gd name="T106" fmla="*/ 33 w 262"/>
                <a:gd name="T107" fmla="*/ 16 h 145"/>
                <a:gd name="T108" fmla="*/ 33 w 262"/>
                <a:gd name="T109" fmla="*/ 10 h 145"/>
                <a:gd name="T110" fmla="*/ 29 w 262"/>
                <a:gd name="T111" fmla="*/ 10 h 145"/>
                <a:gd name="T112" fmla="*/ 29 w 262"/>
                <a:gd name="T113" fmla="*/ 6 h 145"/>
                <a:gd name="T114" fmla="*/ 26 w 262"/>
                <a:gd name="T115" fmla="*/ 6 h 145"/>
                <a:gd name="T116" fmla="*/ 26 w 262"/>
                <a:gd name="T117" fmla="*/ 0 h 145"/>
                <a:gd name="T118" fmla="*/ 0 w 262"/>
                <a:gd name="T1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45">
                  <a:moveTo>
                    <a:pt x="262" y="145"/>
                  </a:moveTo>
                  <a:lnTo>
                    <a:pt x="190" y="145"/>
                  </a:lnTo>
                  <a:lnTo>
                    <a:pt x="190" y="138"/>
                  </a:lnTo>
                  <a:lnTo>
                    <a:pt x="179" y="138"/>
                  </a:lnTo>
                  <a:lnTo>
                    <a:pt x="179" y="133"/>
                  </a:lnTo>
                  <a:lnTo>
                    <a:pt x="146" y="133"/>
                  </a:lnTo>
                  <a:lnTo>
                    <a:pt x="146" y="128"/>
                  </a:lnTo>
                  <a:lnTo>
                    <a:pt x="141" y="128"/>
                  </a:lnTo>
                  <a:lnTo>
                    <a:pt x="141" y="123"/>
                  </a:lnTo>
                  <a:lnTo>
                    <a:pt x="138" y="123"/>
                  </a:lnTo>
                  <a:lnTo>
                    <a:pt x="138" y="118"/>
                  </a:lnTo>
                  <a:lnTo>
                    <a:pt x="123" y="118"/>
                  </a:lnTo>
                  <a:lnTo>
                    <a:pt x="123" y="113"/>
                  </a:lnTo>
                  <a:lnTo>
                    <a:pt x="118" y="113"/>
                  </a:lnTo>
                  <a:lnTo>
                    <a:pt x="118" y="108"/>
                  </a:lnTo>
                  <a:lnTo>
                    <a:pt x="116" y="108"/>
                  </a:lnTo>
                  <a:lnTo>
                    <a:pt x="116" y="104"/>
                  </a:lnTo>
                  <a:lnTo>
                    <a:pt x="111" y="104"/>
                  </a:lnTo>
                  <a:lnTo>
                    <a:pt x="111" y="100"/>
                  </a:lnTo>
                  <a:lnTo>
                    <a:pt x="109" y="100"/>
                  </a:lnTo>
                  <a:lnTo>
                    <a:pt x="109" y="94"/>
                  </a:lnTo>
                  <a:lnTo>
                    <a:pt x="94" y="94"/>
                  </a:lnTo>
                  <a:lnTo>
                    <a:pt x="94" y="90"/>
                  </a:lnTo>
                  <a:lnTo>
                    <a:pt x="92" y="90"/>
                  </a:lnTo>
                  <a:lnTo>
                    <a:pt x="92" y="85"/>
                  </a:lnTo>
                  <a:lnTo>
                    <a:pt x="91" y="85"/>
                  </a:lnTo>
                  <a:lnTo>
                    <a:pt x="91" y="81"/>
                  </a:lnTo>
                  <a:lnTo>
                    <a:pt x="80" y="81"/>
                  </a:lnTo>
                  <a:lnTo>
                    <a:pt x="80" y="76"/>
                  </a:lnTo>
                  <a:lnTo>
                    <a:pt x="77" y="76"/>
                  </a:lnTo>
                  <a:lnTo>
                    <a:pt x="77" y="72"/>
                  </a:lnTo>
                  <a:lnTo>
                    <a:pt x="74" y="72"/>
                  </a:lnTo>
                  <a:lnTo>
                    <a:pt x="74" y="68"/>
                  </a:lnTo>
                  <a:lnTo>
                    <a:pt x="70" y="68"/>
                  </a:lnTo>
                  <a:lnTo>
                    <a:pt x="70" y="63"/>
                  </a:lnTo>
                  <a:lnTo>
                    <a:pt x="60" y="63"/>
                  </a:lnTo>
                  <a:lnTo>
                    <a:pt x="60" y="58"/>
                  </a:lnTo>
                  <a:lnTo>
                    <a:pt x="56" y="58"/>
                  </a:lnTo>
                  <a:lnTo>
                    <a:pt x="56" y="53"/>
                  </a:lnTo>
                  <a:lnTo>
                    <a:pt x="53" y="53"/>
                  </a:lnTo>
                  <a:lnTo>
                    <a:pt x="53" y="48"/>
                  </a:lnTo>
                  <a:lnTo>
                    <a:pt x="48" y="48"/>
                  </a:lnTo>
                  <a:lnTo>
                    <a:pt x="48" y="45"/>
                  </a:lnTo>
                  <a:lnTo>
                    <a:pt x="46" y="45"/>
                  </a:lnTo>
                  <a:lnTo>
                    <a:pt x="46" y="39"/>
                  </a:lnTo>
                  <a:lnTo>
                    <a:pt x="44" y="39"/>
                  </a:lnTo>
                  <a:lnTo>
                    <a:pt x="44" y="30"/>
                  </a:lnTo>
                  <a:lnTo>
                    <a:pt x="41" y="30"/>
                  </a:lnTo>
                  <a:lnTo>
                    <a:pt x="41" y="25"/>
                  </a:lnTo>
                  <a:lnTo>
                    <a:pt x="38" y="25"/>
                  </a:lnTo>
                  <a:lnTo>
                    <a:pt x="38" y="20"/>
                  </a:lnTo>
                  <a:lnTo>
                    <a:pt x="37" y="20"/>
                  </a:lnTo>
                  <a:lnTo>
                    <a:pt x="37" y="16"/>
                  </a:lnTo>
                  <a:lnTo>
                    <a:pt x="33" y="16"/>
                  </a:lnTo>
                  <a:lnTo>
                    <a:pt x="33" y="10"/>
                  </a:lnTo>
                  <a:lnTo>
                    <a:pt x="29" y="10"/>
                  </a:lnTo>
                  <a:lnTo>
                    <a:pt x="29" y="6"/>
                  </a:lnTo>
                  <a:lnTo>
                    <a:pt x="26" y="6"/>
                  </a:lnTo>
                  <a:lnTo>
                    <a:pt x="2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80" name="Straight Connector 79"/>
            <p:cNvCxnSpPr/>
            <p:nvPr/>
          </p:nvCxnSpPr>
          <p:spPr>
            <a:xfrm>
              <a:off x="3110749" y="2000776"/>
              <a:ext cx="271171"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a:off x="3110749" y="2209578"/>
              <a:ext cx="271171"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266" name="Freeform 174"/>
          <p:cNvSpPr>
            <a:spLocks/>
          </p:cNvSpPr>
          <p:nvPr/>
        </p:nvSpPr>
        <p:spPr bwMode="auto">
          <a:xfrm>
            <a:off x="1311350" y="1908884"/>
            <a:ext cx="3131997" cy="1834560"/>
          </a:xfrm>
          <a:custGeom>
            <a:avLst/>
            <a:gdLst>
              <a:gd name="T0" fmla="*/ 203 w 230"/>
              <a:gd name="T1" fmla="*/ 147 h 147"/>
              <a:gd name="T2" fmla="*/ 175 w 230"/>
              <a:gd name="T3" fmla="*/ 143 h 147"/>
              <a:gd name="T4" fmla="*/ 173 w 230"/>
              <a:gd name="T5" fmla="*/ 139 h 147"/>
              <a:gd name="T6" fmla="*/ 161 w 230"/>
              <a:gd name="T7" fmla="*/ 134 h 147"/>
              <a:gd name="T8" fmla="*/ 133 w 230"/>
              <a:gd name="T9" fmla="*/ 130 h 147"/>
              <a:gd name="T10" fmla="*/ 94 w 230"/>
              <a:gd name="T11" fmla="*/ 125 h 147"/>
              <a:gd name="T12" fmla="*/ 90 w 230"/>
              <a:gd name="T13" fmla="*/ 122 h 147"/>
              <a:gd name="T14" fmla="*/ 82 w 230"/>
              <a:gd name="T15" fmla="*/ 117 h 147"/>
              <a:gd name="T16" fmla="*/ 80 w 230"/>
              <a:gd name="T17" fmla="*/ 112 h 147"/>
              <a:gd name="T18" fmla="*/ 76 w 230"/>
              <a:gd name="T19" fmla="*/ 107 h 147"/>
              <a:gd name="T20" fmla="*/ 75 w 230"/>
              <a:gd name="T21" fmla="*/ 103 h 147"/>
              <a:gd name="T22" fmla="*/ 69 w 230"/>
              <a:gd name="T23" fmla="*/ 99 h 147"/>
              <a:gd name="T24" fmla="*/ 66 w 230"/>
              <a:gd name="T25" fmla="*/ 94 h 147"/>
              <a:gd name="T26" fmla="*/ 65 w 230"/>
              <a:gd name="T27" fmla="*/ 89 h 147"/>
              <a:gd name="T28" fmla="*/ 63 w 230"/>
              <a:gd name="T29" fmla="*/ 85 h 147"/>
              <a:gd name="T30" fmla="*/ 47 w 230"/>
              <a:gd name="T31" fmla="*/ 81 h 147"/>
              <a:gd name="T32" fmla="*/ 46 w 230"/>
              <a:gd name="T33" fmla="*/ 76 h 147"/>
              <a:gd name="T34" fmla="*/ 43 w 230"/>
              <a:gd name="T35" fmla="*/ 71 h 147"/>
              <a:gd name="T36" fmla="*/ 42 w 230"/>
              <a:gd name="T37" fmla="*/ 66 h 147"/>
              <a:gd name="T38" fmla="*/ 40 w 230"/>
              <a:gd name="T39" fmla="*/ 62 h 147"/>
              <a:gd name="T40" fmla="*/ 37 w 230"/>
              <a:gd name="T41" fmla="*/ 52 h 147"/>
              <a:gd name="T42" fmla="*/ 32 w 230"/>
              <a:gd name="T43" fmla="*/ 47 h 147"/>
              <a:gd name="T44" fmla="*/ 26 w 230"/>
              <a:gd name="T45" fmla="*/ 43 h 147"/>
              <a:gd name="T46" fmla="*/ 23 w 230"/>
              <a:gd name="T47" fmla="*/ 38 h 147"/>
              <a:gd name="T48" fmla="*/ 21 w 230"/>
              <a:gd name="T49" fmla="*/ 34 h 147"/>
              <a:gd name="T50" fmla="*/ 18 w 230"/>
              <a:gd name="T51" fmla="*/ 29 h 147"/>
              <a:gd name="T52" fmla="*/ 15 w 230"/>
              <a:gd name="T53" fmla="*/ 25 h 147"/>
              <a:gd name="T54" fmla="*/ 14 w 230"/>
              <a:gd name="T55" fmla="*/ 19 h 147"/>
              <a:gd name="T56" fmla="*/ 12 w 230"/>
              <a:gd name="T57" fmla="*/ 14 h 147"/>
              <a:gd name="T58" fmla="*/ 8 w 230"/>
              <a:gd name="T59" fmla="*/ 10 h 147"/>
              <a:gd name="T60" fmla="*/ 6 w 230"/>
              <a:gd name="T61" fmla="*/ 5 h 147"/>
              <a:gd name="T62" fmla="*/ 0 w 230"/>
              <a:gd name="T6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47">
                <a:moveTo>
                  <a:pt x="230" y="147"/>
                </a:moveTo>
                <a:lnTo>
                  <a:pt x="203" y="147"/>
                </a:lnTo>
                <a:lnTo>
                  <a:pt x="203" y="143"/>
                </a:lnTo>
                <a:lnTo>
                  <a:pt x="175" y="143"/>
                </a:lnTo>
                <a:lnTo>
                  <a:pt x="175" y="139"/>
                </a:lnTo>
                <a:lnTo>
                  <a:pt x="173" y="139"/>
                </a:lnTo>
                <a:lnTo>
                  <a:pt x="173" y="134"/>
                </a:lnTo>
                <a:lnTo>
                  <a:pt x="161" y="134"/>
                </a:lnTo>
                <a:lnTo>
                  <a:pt x="161" y="130"/>
                </a:lnTo>
                <a:lnTo>
                  <a:pt x="133" y="130"/>
                </a:lnTo>
                <a:lnTo>
                  <a:pt x="133" y="125"/>
                </a:lnTo>
                <a:lnTo>
                  <a:pt x="94" y="125"/>
                </a:lnTo>
                <a:lnTo>
                  <a:pt x="94" y="122"/>
                </a:lnTo>
                <a:lnTo>
                  <a:pt x="90" y="122"/>
                </a:lnTo>
                <a:lnTo>
                  <a:pt x="90" y="117"/>
                </a:lnTo>
                <a:lnTo>
                  <a:pt x="82" y="117"/>
                </a:lnTo>
                <a:lnTo>
                  <a:pt x="82" y="112"/>
                </a:lnTo>
                <a:lnTo>
                  <a:pt x="80" y="112"/>
                </a:lnTo>
                <a:lnTo>
                  <a:pt x="80" y="107"/>
                </a:lnTo>
                <a:lnTo>
                  <a:pt x="76" y="107"/>
                </a:lnTo>
                <a:lnTo>
                  <a:pt x="76" y="103"/>
                </a:lnTo>
                <a:lnTo>
                  <a:pt x="75" y="103"/>
                </a:lnTo>
                <a:lnTo>
                  <a:pt x="75" y="99"/>
                </a:lnTo>
                <a:lnTo>
                  <a:pt x="69" y="99"/>
                </a:lnTo>
                <a:lnTo>
                  <a:pt x="69" y="94"/>
                </a:lnTo>
                <a:lnTo>
                  <a:pt x="66" y="94"/>
                </a:lnTo>
                <a:lnTo>
                  <a:pt x="66" y="89"/>
                </a:lnTo>
                <a:lnTo>
                  <a:pt x="65" y="89"/>
                </a:lnTo>
                <a:lnTo>
                  <a:pt x="65" y="85"/>
                </a:lnTo>
                <a:lnTo>
                  <a:pt x="63" y="85"/>
                </a:lnTo>
                <a:lnTo>
                  <a:pt x="63" y="81"/>
                </a:lnTo>
                <a:lnTo>
                  <a:pt x="47" y="81"/>
                </a:lnTo>
                <a:lnTo>
                  <a:pt x="47" y="76"/>
                </a:lnTo>
                <a:lnTo>
                  <a:pt x="46" y="76"/>
                </a:lnTo>
                <a:lnTo>
                  <a:pt x="46" y="71"/>
                </a:lnTo>
                <a:lnTo>
                  <a:pt x="43" y="71"/>
                </a:lnTo>
                <a:lnTo>
                  <a:pt x="43" y="66"/>
                </a:lnTo>
                <a:lnTo>
                  <a:pt x="42" y="66"/>
                </a:lnTo>
                <a:lnTo>
                  <a:pt x="42" y="62"/>
                </a:lnTo>
                <a:lnTo>
                  <a:pt x="40" y="62"/>
                </a:lnTo>
                <a:lnTo>
                  <a:pt x="40" y="52"/>
                </a:lnTo>
                <a:lnTo>
                  <a:pt x="37" y="52"/>
                </a:lnTo>
                <a:lnTo>
                  <a:pt x="37" y="47"/>
                </a:lnTo>
                <a:lnTo>
                  <a:pt x="32" y="47"/>
                </a:lnTo>
                <a:lnTo>
                  <a:pt x="32" y="43"/>
                </a:lnTo>
                <a:lnTo>
                  <a:pt x="26" y="43"/>
                </a:lnTo>
                <a:lnTo>
                  <a:pt x="26" y="38"/>
                </a:lnTo>
                <a:lnTo>
                  <a:pt x="23" y="38"/>
                </a:lnTo>
                <a:lnTo>
                  <a:pt x="23" y="34"/>
                </a:lnTo>
                <a:lnTo>
                  <a:pt x="21" y="34"/>
                </a:lnTo>
                <a:lnTo>
                  <a:pt x="21" y="29"/>
                </a:lnTo>
                <a:lnTo>
                  <a:pt x="18" y="29"/>
                </a:lnTo>
                <a:lnTo>
                  <a:pt x="18" y="25"/>
                </a:lnTo>
                <a:lnTo>
                  <a:pt x="15" y="25"/>
                </a:lnTo>
                <a:lnTo>
                  <a:pt x="15" y="19"/>
                </a:lnTo>
                <a:lnTo>
                  <a:pt x="14" y="19"/>
                </a:lnTo>
                <a:lnTo>
                  <a:pt x="14" y="14"/>
                </a:lnTo>
                <a:lnTo>
                  <a:pt x="12" y="14"/>
                </a:lnTo>
                <a:lnTo>
                  <a:pt x="12" y="10"/>
                </a:lnTo>
                <a:lnTo>
                  <a:pt x="8" y="10"/>
                </a:lnTo>
                <a:lnTo>
                  <a:pt x="8" y="5"/>
                </a:lnTo>
                <a:lnTo>
                  <a:pt x="6" y="5"/>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4" name="Freeform 232"/>
          <p:cNvSpPr>
            <a:spLocks/>
          </p:cNvSpPr>
          <p:nvPr/>
        </p:nvSpPr>
        <p:spPr bwMode="auto">
          <a:xfrm>
            <a:off x="1311367" y="1908884"/>
            <a:ext cx="3132008" cy="1834560"/>
          </a:xfrm>
          <a:custGeom>
            <a:avLst/>
            <a:gdLst>
              <a:gd name="T0" fmla="*/ 229 w 229"/>
              <a:gd name="T1" fmla="*/ 147 h 147"/>
              <a:gd name="T2" fmla="*/ 77 w 229"/>
              <a:gd name="T3" fmla="*/ 147 h 147"/>
              <a:gd name="T4" fmla="*/ 77 w 229"/>
              <a:gd name="T5" fmla="*/ 144 h 147"/>
              <a:gd name="T6" fmla="*/ 71 w 229"/>
              <a:gd name="T7" fmla="*/ 144 h 147"/>
              <a:gd name="T8" fmla="*/ 71 w 229"/>
              <a:gd name="T9" fmla="*/ 139 h 147"/>
              <a:gd name="T10" fmla="*/ 64 w 229"/>
              <a:gd name="T11" fmla="*/ 139 h 147"/>
              <a:gd name="T12" fmla="*/ 64 w 229"/>
              <a:gd name="T13" fmla="*/ 134 h 147"/>
              <a:gd name="T14" fmla="*/ 50 w 229"/>
              <a:gd name="T15" fmla="*/ 134 h 147"/>
              <a:gd name="T16" fmla="*/ 50 w 229"/>
              <a:gd name="T17" fmla="*/ 130 h 147"/>
              <a:gd name="T18" fmla="*/ 49 w 229"/>
              <a:gd name="T19" fmla="*/ 130 h 147"/>
              <a:gd name="T20" fmla="*/ 49 w 229"/>
              <a:gd name="T21" fmla="*/ 126 h 147"/>
              <a:gd name="T22" fmla="*/ 47 w 229"/>
              <a:gd name="T23" fmla="*/ 126 h 147"/>
              <a:gd name="T24" fmla="*/ 47 w 229"/>
              <a:gd name="T25" fmla="*/ 121 h 147"/>
              <a:gd name="T26" fmla="*/ 46 w 229"/>
              <a:gd name="T27" fmla="*/ 121 h 147"/>
              <a:gd name="T28" fmla="*/ 46 w 229"/>
              <a:gd name="T29" fmla="*/ 117 h 147"/>
              <a:gd name="T30" fmla="*/ 35 w 229"/>
              <a:gd name="T31" fmla="*/ 117 h 147"/>
              <a:gd name="T32" fmla="*/ 35 w 229"/>
              <a:gd name="T33" fmla="*/ 113 h 147"/>
              <a:gd name="T34" fmla="*/ 33 w 229"/>
              <a:gd name="T35" fmla="*/ 113 h 147"/>
              <a:gd name="T36" fmla="*/ 33 w 229"/>
              <a:gd name="T37" fmla="*/ 103 h 147"/>
              <a:gd name="T38" fmla="*/ 31 w 229"/>
              <a:gd name="T39" fmla="*/ 103 h 147"/>
              <a:gd name="T40" fmla="*/ 31 w 229"/>
              <a:gd name="T41" fmla="*/ 98 h 147"/>
              <a:gd name="T42" fmla="*/ 30 w 229"/>
              <a:gd name="T43" fmla="*/ 98 h 147"/>
              <a:gd name="T44" fmla="*/ 30 w 229"/>
              <a:gd name="T45" fmla="*/ 95 h 147"/>
              <a:gd name="T46" fmla="*/ 28 w 229"/>
              <a:gd name="T47" fmla="*/ 95 h 147"/>
              <a:gd name="T48" fmla="*/ 28 w 229"/>
              <a:gd name="T49" fmla="*/ 89 h 147"/>
              <a:gd name="T50" fmla="*/ 26 w 229"/>
              <a:gd name="T51" fmla="*/ 89 h 147"/>
              <a:gd name="T52" fmla="*/ 26 w 229"/>
              <a:gd name="T53" fmla="*/ 84 h 147"/>
              <a:gd name="T54" fmla="*/ 25 w 229"/>
              <a:gd name="T55" fmla="*/ 84 h 147"/>
              <a:gd name="T56" fmla="*/ 25 w 229"/>
              <a:gd name="T57" fmla="*/ 76 h 147"/>
              <a:gd name="T58" fmla="*/ 23 w 229"/>
              <a:gd name="T59" fmla="*/ 76 h 147"/>
              <a:gd name="T60" fmla="*/ 23 w 229"/>
              <a:gd name="T61" fmla="*/ 66 h 147"/>
              <a:gd name="T62" fmla="*/ 22 w 229"/>
              <a:gd name="T63" fmla="*/ 66 h 147"/>
              <a:gd name="T64" fmla="*/ 22 w 229"/>
              <a:gd name="T65" fmla="*/ 52 h 147"/>
              <a:gd name="T66" fmla="*/ 20 w 229"/>
              <a:gd name="T67" fmla="*/ 52 h 147"/>
              <a:gd name="T68" fmla="*/ 20 w 229"/>
              <a:gd name="T69" fmla="*/ 48 h 147"/>
              <a:gd name="T70" fmla="*/ 18 w 229"/>
              <a:gd name="T71" fmla="*/ 48 h 147"/>
              <a:gd name="T72" fmla="*/ 18 w 229"/>
              <a:gd name="T73" fmla="*/ 43 h 147"/>
              <a:gd name="T74" fmla="*/ 17 w 229"/>
              <a:gd name="T75" fmla="*/ 43 h 147"/>
              <a:gd name="T76" fmla="*/ 17 w 229"/>
              <a:gd name="T77" fmla="*/ 38 h 147"/>
              <a:gd name="T78" fmla="*/ 15 w 229"/>
              <a:gd name="T79" fmla="*/ 38 h 147"/>
              <a:gd name="T80" fmla="*/ 15 w 229"/>
              <a:gd name="T81" fmla="*/ 34 h 147"/>
              <a:gd name="T82" fmla="*/ 14 w 229"/>
              <a:gd name="T83" fmla="*/ 34 h 147"/>
              <a:gd name="T84" fmla="*/ 14 w 229"/>
              <a:gd name="T85" fmla="*/ 29 h 147"/>
              <a:gd name="T86" fmla="*/ 12 w 229"/>
              <a:gd name="T87" fmla="*/ 29 h 147"/>
              <a:gd name="T88" fmla="*/ 12 w 229"/>
              <a:gd name="T89" fmla="*/ 24 h 147"/>
              <a:gd name="T90" fmla="*/ 10 w 229"/>
              <a:gd name="T91" fmla="*/ 24 h 147"/>
              <a:gd name="T92" fmla="*/ 10 w 229"/>
              <a:gd name="T93" fmla="*/ 19 h 147"/>
              <a:gd name="T94" fmla="*/ 9 w 229"/>
              <a:gd name="T95" fmla="*/ 19 h 147"/>
              <a:gd name="T96" fmla="*/ 9 w 229"/>
              <a:gd name="T97" fmla="*/ 11 h 147"/>
              <a:gd name="T98" fmla="*/ 8 w 229"/>
              <a:gd name="T99" fmla="*/ 11 h 147"/>
              <a:gd name="T100" fmla="*/ 8 w 229"/>
              <a:gd name="T101" fmla="*/ 0 h 147"/>
              <a:gd name="T102" fmla="*/ 0 w 229"/>
              <a:gd name="T10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147">
                <a:moveTo>
                  <a:pt x="229" y="147"/>
                </a:moveTo>
                <a:lnTo>
                  <a:pt x="77" y="147"/>
                </a:lnTo>
                <a:lnTo>
                  <a:pt x="77" y="144"/>
                </a:lnTo>
                <a:lnTo>
                  <a:pt x="71" y="144"/>
                </a:lnTo>
                <a:lnTo>
                  <a:pt x="71" y="139"/>
                </a:lnTo>
                <a:lnTo>
                  <a:pt x="64" y="139"/>
                </a:lnTo>
                <a:lnTo>
                  <a:pt x="64" y="134"/>
                </a:lnTo>
                <a:lnTo>
                  <a:pt x="50" y="134"/>
                </a:lnTo>
                <a:lnTo>
                  <a:pt x="50" y="130"/>
                </a:lnTo>
                <a:lnTo>
                  <a:pt x="49" y="130"/>
                </a:lnTo>
                <a:lnTo>
                  <a:pt x="49" y="126"/>
                </a:lnTo>
                <a:lnTo>
                  <a:pt x="47" y="126"/>
                </a:lnTo>
                <a:lnTo>
                  <a:pt x="47" y="121"/>
                </a:lnTo>
                <a:lnTo>
                  <a:pt x="46" y="121"/>
                </a:lnTo>
                <a:lnTo>
                  <a:pt x="46" y="117"/>
                </a:lnTo>
                <a:lnTo>
                  <a:pt x="35" y="117"/>
                </a:lnTo>
                <a:lnTo>
                  <a:pt x="35" y="113"/>
                </a:lnTo>
                <a:lnTo>
                  <a:pt x="33" y="113"/>
                </a:lnTo>
                <a:lnTo>
                  <a:pt x="33" y="103"/>
                </a:lnTo>
                <a:lnTo>
                  <a:pt x="31" y="103"/>
                </a:lnTo>
                <a:lnTo>
                  <a:pt x="31" y="98"/>
                </a:lnTo>
                <a:lnTo>
                  <a:pt x="30" y="98"/>
                </a:lnTo>
                <a:lnTo>
                  <a:pt x="30" y="95"/>
                </a:lnTo>
                <a:lnTo>
                  <a:pt x="28" y="95"/>
                </a:lnTo>
                <a:lnTo>
                  <a:pt x="28" y="89"/>
                </a:lnTo>
                <a:lnTo>
                  <a:pt x="26" y="89"/>
                </a:lnTo>
                <a:lnTo>
                  <a:pt x="26" y="84"/>
                </a:lnTo>
                <a:lnTo>
                  <a:pt x="25" y="84"/>
                </a:lnTo>
                <a:lnTo>
                  <a:pt x="25" y="76"/>
                </a:lnTo>
                <a:lnTo>
                  <a:pt x="23" y="76"/>
                </a:lnTo>
                <a:lnTo>
                  <a:pt x="23" y="66"/>
                </a:lnTo>
                <a:lnTo>
                  <a:pt x="22" y="66"/>
                </a:lnTo>
                <a:lnTo>
                  <a:pt x="22" y="52"/>
                </a:lnTo>
                <a:lnTo>
                  <a:pt x="20" y="52"/>
                </a:lnTo>
                <a:lnTo>
                  <a:pt x="20" y="48"/>
                </a:lnTo>
                <a:lnTo>
                  <a:pt x="18" y="48"/>
                </a:lnTo>
                <a:lnTo>
                  <a:pt x="18" y="43"/>
                </a:lnTo>
                <a:lnTo>
                  <a:pt x="17" y="43"/>
                </a:lnTo>
                <a:lnTo>
                  <a:pt x="17" y="38"/>
                </a:lnTo>
                <a:lnTo>
                  <a:pt x="15" y="38"/>
                </a:lnTo>
                <a:lnTo>
                  <a:pt x="15" y="34"/>
                </a:lnTo>
                <a:lnTo>
                  <a:pt x="14" y="34"/>
                </a:lnTo>
                <a:lnTo>
                  <a:pt x="14" y="29"/>
                </a:lnTo>
                <a:lnTo>
                  <a:pt x="12" y="29"/>
                </a:lnTo>
                <a:lnTo>
                  <a:pt x="12" y="24"/>
                </a:lnTo>
                <a:lnTo>
                  <a:pt x="10" y="24"/>
                </a:lnTo>
                <a:lnTo>
                  <a:pt x="10" y="19"/>
                </a:lnTo>
                <a:lnTo>
                  <a:pt x="9" y="19"/>
                </a:lnTo>
                <a:lnTo>
                  <a:pt x="9" y="11"/>
                </a:lnTo>
                <a:lnTo>
                  <a:pt x="8" y="11"/>
                </a:lnTo>
                <a:lnTo>
                  <a:pt x="8" y="0"/>
                </a:lnTo>
                <a:lnTo>
                  <a:pt x="0" y="0"/>
                </a:lnTo>
              </a:path>
            </a:pathLst>
          </a:cu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564012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345: Regorafenib après échec de gemcitabine et chimiothérapie à base de platine dans les tumeurs des voies biliaires localement avancées (non résécables) ou métastatiques: une étude de phase II randomisée en double aveugle contrôlée par placebo – </a:t>
            </a:r>
            <a:r>
              <a:rPr lang="fr-FR" dirty="0" err="1" smtClean="0"/>
              <a:t>Demols</a:t>
            </a:r>
            <a:r>
              <a:rPr lang="fr-FR" dirty="0" smtClean="0"/>
              <a:t> 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spcBef>
                <a:spcPts val="21600"/>
              </a:spcBef>
              <a:buNone/>
            </a:pPr>
            <a:r>
              <a:rPr lang="fr-FR" b="1" dirty="0" smtClean="0"/>
              <a:t>Conclusions</a:t>
            </a:r>
          </a:p>
          <a:p>
            <a:r>
              <a:rPr lang="fr-FR" b="1" dirty="0" smtClean="0"/>
              <a:t>Chez ces patients prétraités avec CVB non résécable ou métastatique, le regorafenib a apporté une amélioration significative de la SSP et du TCM mais pas de la SG</a:t>
            </a:r>
          </a:p>
          <a:p>
            <a:r>
              <a:rPr lang="fr-FR" b="1" dirty="0" smtClean="0"/>
              <a:t>Le regorafenib a été en général bien toléré sans nouveau signal de toxicité </a:t>
            </a:r>
          </a:p>
        </p:txBody>
      </p:sp>
      <p:sp>
        <p:nvSpPr>
          <p:cNvPr id="5" name="Text Placeholder 4"/>
          <p:cNvSpPr>
            <a:spLocks noGrp="1"/>
          </p:cNvSpPr>
          <p:nvPr>
            <p:ph type="body" sz="quarter" idx="11"/>
          </p:nvPr>
        </p:nvSpPr>
        <p:spPr/>
        <p:txBody>
          <a:bodyPr/>
          <a:lstStyle/>
          <a:p>
            <a:r>
              <a:rPr lang="fr-FR" smtClean="0"/>
              <a:t>Demols A, et al. J Clin Oncol 2019;37(Suppl):Abstr 345</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483042207"/>
              </p:ext>
            </p:extLst>
          </p:nvPr>
        </p:nvGraphicFramePr>
        <p:xfrm>
          <a:off x="865929" y="1644591"/>
          <a:ext cx="7412142" cy="2568240"/>
        </p:xfrm>
        <a:graphic>
          <a:graphicData uri="http://schemas.openxmlformats.org/drawingml/2006/table">
            <a:tbl>
              <a:tblPr firstRow="1" bandRow="1">
                <a:tableStyleId>{69012ECD-51FC-41F1-AA8D-1B2483CD663E}</a:tableStyleId>
              </a:tblPr>
              <a:tblGrid>
                <a:gridCol w="3431760">
                  <a:extLst>
                    <a:ext uri="{9D8B030D-6E8A-4147-A177-3AD203B41FA5}">
                      <a16:colId xmlns:a16="http://schemas.microsoft.com/office/drawing/2014/main" val="3733704063"/>
                    </a:ext>
                  </a:extLst>
                </a:gridCol>
                <a:gridCol w="1990191">
                  <a:extLst>
                    <a:ext uri="{9D8B030D-6E8A-4147-A177-3AD203B41FA5}">
                      <a16:colId xmlns:a16="http://schemas.microsoft.com/office/drawing/2014/main" val="3910278064"/>
                    </a:ext>
                  </a:extLst>
                </a:gridCol>
                <a:gridCol w="1990191">
                  <a:extLst>
                    <a:ext uri="{9D8B030D-6E8A-4147-A177-3AD203B41FA5}">
                      <a16:colId xmlns:a16="http://schemas.microsoft.com/office/drawing/2014/main" val="2322703896"/>
                    </a:ext>
                  </a:extLst>
                </a:gridCol>
              </a:tblGrid>
              <a:tr h="193964">
                <a:tc>
                  <a:txBody>
                    <a:bodyPr/>
                    <a:lstStyle/>
                    <a:p>
                      <a:pPr algn="l"/>
                      <a:r>
                        <a:rPr lang="fr-FR" sz="1400" noProof="0" dirty="0" smtClean="0">
                          <a:solidFill>
                            <a:schemeClr val="tx2"/>
                          </a:solidFill>
                          <a:latin typeface="+mn-lt"/>
                        </a:rPr>
                        <a:t>EIs grade </a:t>
                      </a:r>
                      <a:r>
                        <a:rPr lang="fr-FR" sz="1400" noProof="0" dirty="0" smtClean="0">
                          <a:solidFill>
                            <a:schemeClr val="tx2"/>
                          </a:solidFill>
                          <a:latin typeface="Arial" panose="020B0604020202020204" pitchFamily="34" charset="0"/>
                          <a:cs typeface="Arial" panose="020B0604020202020204" pitchFamily="34" charset="0"/>
                        </a:rPr>
                        <a:t>≥3</a:t>
                      </a:r>
                      <a:r>
                        <a:rPr lang="fr-FR" sz="1400" noProof="0" dirty="0" smtClean="0">
                          <a:solidFill>
                            <a:schemeClr val="tx2"/>
                          </a:solidFill>
                          <a:latin typeface="+mn-lt"/>
                        </a:rPr>
                        <a:t>, n</a:t>
                      </a:r>
                      <a:endParaRPr lang="fr-FR"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Regorafenib (n=33)</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mn-lt"/>
                        </a:rPr>
                        <a:t>Placebo (n=33)</a:t>
                      </a:r>
                      <a:endParaRPr lang="fr-FR" sz="14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400" noProof="0" dirty="0" smtClean="0">
                          <a:latin typeface="+mn-lt"/>
                        </a:rPr>
                        <a:t>Nausées</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400" noProof="0" dirty="0" smtClean="0">
                          <a:latin typeface="+mn-lt"/>
                        </a:rPr>
                        <a:t>Vomissements</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fr-FR" sz="1400" noProof="0" smtClean="0">
                          <a:latin typeface="+mn-lt"/>
                        </a:rPr>
                        <a:t>Fatigue</a:t>
                      </a:r>
                      <a:endParaRPr lang="fr-FR" sz="14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6</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3</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algn="l"/>
                      <a:r>
                        <a:rPr lang="fr-FR" sz="1400" noProof="0" dirty="0" smtClean="0">
                          <a:latin typeface="+mn-lt"/>
                        </a:rPr>
                        <a:t>Diarrhée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fr-FR" sz="1400" noProof="0" dirty="0" smtClean="0">
                          <a:latin typeface="+mn-lt"/>
                        </a:rPr>
                        <a:t>Hypophosphatémie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r h="138546">
                <a:tc>
                  <a:txBody>
                    <a:bodyPr/>
                    <a:lstStyle/>
                    <a:p>
                      <a:pPr marL="0" indent="0" algn="l"/>
                      <a:r>
                        <a:rPr lang="fr-FR" sz="1400" noProof="0" dirty="0" smtClean="0">
                          <a:latin typeface="+mn-lt"/>
                        </a:rPr>
                        <a:t>Toxicité cutanée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16043533"/>
                  </a:ext>
                </a:extLst>
              </a:tr>
              <a:tr h="138546">
                <a:tc>
                  <a:txBody>
                    <a:bodyPr/>
                    <a:lstStyle/>
                    <a:p>
                      <a:pPr marL="0" indent="0" algn="l"/>
                      <a:r>
                        <a:rPr lang="fr-FR" sz="1400" baseline="0" noProof="0" dirty="0" smtClean="0">
                          <a:latin typeface="+mn-lt"/>
                        </a:rPr>
                        <a:t>Mucite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60922480"/>
                  </a:ext>
                </a:extLst>
              </a:tr>
              <a:tr h="138546">
                <a:tc>
                  <a:txBody>
                    <a:bodyPr/>
                    <a:lstStyle/>
                    <a:p>
                      <a:pPr marL="0" indent="0" algn="l"/>
                      <a:r>
                        <a:rPr lang="fr-FR" sz="1400" noProof="0" dirty="0" smtClean="0">
                          <a:latin typeface="+mn-lt"/>
                        </a:rPr>
                        <a:t>Anorexie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1049360"/>
                  </a:ext>
                </a:extLst>
              </a:tr>
            </a:tbl>
          </a:graphicData>
        </a:graphic>
      </p:graphicFrame>
    </p:spTree>
    <p:extLst>
      <p:ext uri="{BB962C8B-B14F-4D97-AF65-F5344CB8AC3E}">
        <p14:creationId xmlns:p14="http://schemas.microsoft.com/office/powerpoint/2010/main" val="2698814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TumEURS</a:t>
            </a:r>
            <a:r>
              <a:rPr lang="fr-FR" dirty="0" smtClean="0"/>
              <a:t> </a:t>
            </a:r>
            <a:r>
              <a:rPr lang="fr-FR" dirty="0" err="1" smtClean="0"/>
              <a:t>NeuroendocrineS</a:t>
            </a:r>
            <a:endParaRPr lang="fr-FR" dirty="0"/>
          </a:p>
        </p:txBody>
      </p:sp>
      <p:sp>
        <p:nvSpPr>
          <p:cNvPr id="3" name="Text Placeholder 2"/>
          <p:cNvSpPr>
            <a:spLocks noGrp="1"/>
          </p:cNvSpPr>
          <p:nvPr>
            <p:ph type="body" idx="1"/>
          </p:nvPr>
        </p:nvSpPr>
        <p:spPr/>
        <p:txBody>
          <a:bodyPr/>
          <a:lstStyle/>
          <a:p>
            <a:r>
              <a:rPr lang="fr-FR" b="1" smtClean="0"/>
              <a:t>Cancers du pancréas, de l’intestin grêle et des voies biliaires</a:t>
            </a:r>
            <a:endParaRPr lang="fr-FR" b="1"/>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190: Traitement par pembrolizumab des tumeurs neuroendocrines avancées: résultats de l’étude de phase II KEYNOTE-158 </a:t>
            </a:r>
            <a:r>
              <a:rPr lang="fr-FR" dirty="0" smtClean="0"/>
              <a:t/>
            </a:r>
            <a:br>
              <a:rPr lang="fr-FR" dirty="0" smtClean="0"/>
            </a:br>
            <a:r>
              <a:rPr lang="fr-FR" dirty="0" smtClean="0"/>
              <a:t>– </a:t>
            </a:r>
            <a:r>
              <a:rPr lang="fr-FR" dirty="0" err="1" smtClean="0"/>
              <a:t>Strosberg</a:t>
            </a:r>
            <a:r>
              <a:rPr lang="fr-FR" dirty="0" smtClean="0"/>
              <a:t> </a:t>
            </a:r>
            <a:r>
              <a:rPr lang="fr-FR" dirty="0" smtClean="0"/>
              <a:t>JR,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pembrolizumab chez les patients avec tumeurs neuroendocrines avancées</a:t>
            </a:r>
            <a:endParaRPr lang="fr-FR" dirty="0"/>
          </a:p>
        </p:txBody>
      </p:sp>
      <p:sp>
        <p:nvSpPr>
          <p:cNvPr id="5" name="Text Placeholder 4"/>
          <p:cNvSpPr>
            <a:spLocks noGrp="1"/>
          </p:cNvSpPr>
          <p:nvPr>
            <p:ph type="body" sz="quarter" idx="11"/>
          </p:nvPr>
        </p:nvSpPr>
        <p:spPr/>
        <p:txBody>
          <a:bodyPr/>
          <a:lstStyle/>
          <a:p>
            <a:r>
              <a:rPr lang="fr-FR" smtClean="0"/>
              <a:t>Strosberg JR, et al, J Clin Oncol 2019;37(Suppl):Abstr 190</a:t>
            </a:r>
            <a:endParaRPr lang="fr-FR"/>
          </a:p>
        </p:txBody>
      </p:sp>
      <p:sp>
        <p:nvSpPr>
          <p:cNvPr id="7" name="Rectangle 9"/>
          <p:cNvSpPr txBox="1">
            <a:spLocks noChangeArrowheads="1"/>
          </p:cNvSpPr>
          <p:nvPr/>
        </p:nvSpPr>
        <p:spPr bwMode="auto">
          <a:xfrm>
            <a:off x="365124" y="5248841"/>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TRO </a:t>
            </a:r>
            <a:r>
              <a:rPr lang="fr-FR" dirty="0" smtClean="0"/>
              <a:t>(RECIST v1,1)</a:t>
            </a:r>
          </a:p>
          <a:p>
            <a:pPr>
              <a:buClr>
                <a:srgbClr val="043882"/>
              </a:buClr>
            </a:pPr>
            <a:endParaRPr lang="fr-FR" dirty="0"/>
          </a:p>
        </p:txBody>
      </p:sp>
      <p:sp>
        <p:nvSpPr>
          <p:cNvPr id="8" name="Content Placeholder 26"/>
          <p:cNvSpPr txBox="1">
            <a:spLocks/>
          </p:cNvSpPr>
          <p:nvPr/>
        </p:nvSpPr>
        <p:spPr>
          <a:xfrm>
            <a:off x="4648200" y="5248841"/>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Durée </a:t>
            </a:r>
            <a:r>
              <a:rPr lang="fr-FR" dirty="0" smtClean="0"/>
              <a:t>de réponse, SSP, SG, tolérance</a:t>
            </a:r>
            <a:endParaRPr lang="fr-FR" dirty="0"/>
          </a:p>
        </p:txBody>
      </p:sp>
      <p:sp>
        <p:nvSpPr>
          <p:cNvPr id="9" name="AutoShape 12"/>
          <p:cNvSpPr>
            <a:spLocks noChangeArrowheads="1"/>
          </p:cNvSpPr>
          <p:nvPr/>
        </p:nvSpPr>
        <p:spPr bwMode="auto">
          <a:xfrm>
            <a:off x="4199739" y="3232863"/>
            <a:ext cx="3118514" cy="974888"/>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defRPr/>
            </a:pPr>
            <a:r>
              <a:rPr lang="fr-FR" altLang="zh-CN" dirty="0" smtClean="0">
                <a:solidFill>
                  <a:srgbClr val="FFFFFF"/>
                </a:solidFill>
                <a:ea typeface="SimSun" pitchFamily="2" charset="-122"/>
              </a:rPr>
              <a:t>Pembrolizumab 200 mg iv /3S jusqu’à 2 ans</a:t>
            </a:r>
            <a:endParaRPr lang="fr-FR" altLang="zh-CN" dirty="0">
              <a:solidFill>
                <a:srgbClr val="FFFFFF"/>
              </a:solidFill>
              <a:ea typeface="SimSun" pitchFamily="2" charset="-122"/>
            </a:endParaRPr>
          </a:p>
        </p:txBody>
      </p:sp>
      <p:cxnSp>
        <p:nvCxnSpPr>
          <p:cNvPr id="10" name="AutoShape 19"/>
          <p:cNvCxnSpPr>
            <a:cxnSpLocks noChangeShapeType="1"/>
            <a:stCxn id="13" idx="3"/>
            <a:endCxn id="9" idx="1"/>
          </p:cNvCxnSpPr>
          <p:nvPr/>
        </p:nvCxnSpPr>
        <p:spPr bwMode="auto">
          <a:xfrm>
            <a:off x="3927425" y="3720307"/>
            <a:ext cx="272314"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318253" y="3720307"/>
            <a:ext cx="272315"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590568" y="3146755"/>
            <a:ext cx="1439840" cy="1147105"/>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sortie d’étude</a:t>
            </a:r>
            <a:endParaRPr lang="fr-FR" altLang="zh-CN" b="1" dirty="0">
              <a:solidFill>
                <a:srgbClr val="FFFFFF"/>
              </a:solidFill>
              <a:ea typeface="SimSun" pitchFamily="2" charset="-122"/>
            </a:endParaRPr>
          </a:p>
        </p:txBody>
      </p:sp>
      <p:sp>
        <p:nvSpPr>
          <p:cNvPr id="13" name="AutoShape 9"/>
          <p:cNvSpPr>
            <a:spLocks noChangeArrowheads="1"/>
          </p:cNvSpPr>
          <p:nvPr/>
        </p:nvSpPr>
        <p:spPr bwMode="auto">
          <a:xfrm>
            <a:off x="222719" y="2259651"/>
            <a:ext cx="3704706" cy="292131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Tumeurs neuroendocrines avancées du poumon, appendice, intestin grêle, côlon, rectum ou pancréas</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Progression ou intolérance à </a:t>
            </a:r>
            <a:r>
              <a:rPr lang="fr-FR"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smtClean="0">
                <a:solidFill>
                  <a:srgbClr val="FFFFFF"/>
                </a:solidFill>
                <a:ea typeface="SimSun" pitchFamily="2" charset="-122"/>
              </a:rPr>
              <a:t>1 ligne de traitement standard</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Echantillon tumoral pour analyse de biomarqueurs</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defRPr/>
            </a:pPr>
            <a:r>
              <a:rPr lang="fr-FR" altLang="zh-CN" sz="1600" dirty="0" smtClean="0">
                <a:solidFill>
                  <a:srgbClr val="FFFFFF"/>
                </a:solidFill>
                <a:ea typeface="SimSun" pitchFamily="2" charset="-122"/>
              </a:rPr>
              <a:t>(n=107)</a:t>
            </a:r>
            <a:endParaRPr lang="fr-FR" altLang="zh-CN" sz="1600" dirty="0">
              <a:solidFill>
                <a:srgbClr val="FFFFFF"/>
              </a:solidFill>
              <a:ea typeface="SimSun" pitchFamily="2" charset="-122"/>
            </a:endParaRPr>
          </a:p>
        </p:txBody>
      </p:sp>
    </p:spTree>
    <p:extLst>
      <p:ext uri="{BB962C8B-B14F-4D97-AF65-F5344CB8AC3E}">
        <p14:creationId xmlns:p14="http://schemas.microsoft.com/office/powerpoint/2010/main" val="223603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190: </a:t>
            </a:r>
            <a:r>
              <a:rPr lang="fr-FR" dirty="0"/>
              <a:t>Traitement par pembrolizumab des tumeurs neuroendocrines avancées: résultats de l’étude de phase II KEYNOTE-158 </a:t>
            </a:r>
            <a:r>
              <a:rPr lang="fr-FR" dirty="0" smtClean="0"/>
              <a:t/>
            </a:r>
            <a:br>
              <a:rPr lang="fr-FR" dirty="0" smtClean="0"/>
            </a:br>
            <a:r>
              <a:rPr lang="fr-FR" dirty="0" smtClean="0"/>
              <a:t>– </a:t>
            </a:r>
            <a:r>
              <a:rPr lang="fr-FR" dirty="0" err="1" smtClean="0"/>
              <a:t>Strosberg</a:t>
            </a:r>
            <a:r>
              <a:rPr lang="fr-FR" dirty="0" smtClean="0"/>
              <a:t> </a:t>
            </a:r>
            <a:r>
              <a:rPr lang="fr-FR" dirty="0"/>
              <a:t>JR,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smtClean="0"/>
          </a:p>
          <a:p>
            <a:endParaRPr lang="en-GB" dirty="0"/>
          </a:p>
        </p:txBody>
      </p:sp>
      <p:sp>
        <p:nvSpPr>
          <p:cNvPr id="4" name="Text Placeholder 3"/>
          <p:cNvSpPr>
            <a:spLocks noGrp="1"/>
          </p:cNvSpPr>
          <p:nvPr>
            <p:ph type="body" sz="quarter" idx="10"/>
          </p:nvPr>
        </p:nvSpPr>
        <p:spPr/>
        <p:txBody>
          <a:bodyPr/>
          <a:lstStyle/>
          <a:p>
            <a:r>
              <a:rPr lang="en-GB" dirty="0" smtClean="0"/>
              <a:t>*</a:t>
            </a:r>
            <a:r>
              <a:rPr lang="en-GB" dirty="0" err="1" smtClean="0"/>
              <a:t>Inclut</a:t>
            </a:r>
            <a:r>
              <a:rPr lang="en-GB" dirty="0" smtClean="0"/>
              <a:t> 8 patients avec expression de PD-L1 </a:t>
            </a:r>
            <a:r>
              <a:rPr lang="en-GB" dirty="0" err="1" smtClean="0"/>
              <a:t>inconnue</a:t>
            </a:r>
            <a:endParaRPr lang="en-GB" dirty="0"/>
          </a:p>
        </p:txBody>
      </p:sp>
      <p:sp>
        <p:nvSpPr>
          <p:cNvPr id="5" name="Text Placeholder 4"/>
          <p:cNvSpPr>
            <a:spLocks noGrp="1"/>
          </p:cNvSpPr>
          <p:nvPr>
            <p:ph type="body" sz="quarter" idx="11"/>
          </p:nvPr>
        </p:nvSpPr>
        <p:spPr/>
        <p:txBody>
          <a:bodyPr/>
          <a:lstStyle/>
          <a:p>
            <a:r>
              <a:rPr lang="en-GB" dirty="0" err="1" smtClean="0"/>
              <a:t>Strosberg</a:t>
            </a:r>
            <a:r>
              <a:rPr lang="en-GB" dirty="0" smtClean="0"/>
              <a:t> JR, </a:t>
            </a:r>
            <a:r>
              <a:rPr lang="en-GB" dirty="0"/>
              <a:t>et </a:t>
            </a:r>
            <a:r>
              <a:rPr lang="en-GB" dirty="0" smtClean="0"/>
              <a:t>al, </a:t>
            </a:r>
            <a:r>
              <a:rPr lang="en-GB" dirty="0"/>
              <a:t>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190</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44570820"/>
              </p:ext>
            </p:extLst>
          </p:nvPr>
        </p:nvGraphicFramePr>
        <p:xfrm>
          <a:off x="578211" y="1700329"/>
          <a:ext cx="7987579" cy="3086400"/>
        </p:xfrm>
        <a:graphic>
          <a:graphicData uri="http://schemas.openxmlformats.org/drawingml/2006/table">
            <a:tbl>
              <a:tblPr firstRow="1" bandRow="1">
                <a:tableStyleId>{69012ECD-51FC-41F1-AA8D-1B2483CD663E}</a:tableStyleId>
              </a:tblPr>
              <a:tblGrid>
                <a:gridCol w="2619880">
                  <a:extLst>
                    <a:ext uri="{9D8B030D-6E8A-4147-A177-3AD203B41FA5}">
                      <a16:colId xmlns:a16="http://schemas.microsoft.com/office/drawing/2014/main" val="3733704063"/>
                    </a:ext>
                  </a:extLst>
                </a:gridCol>
                <a:gridCol w="1535545">
                  <a:extLst>
                    <a:ext uri="{9D8B030D-6E8A-4147-A177-3AD203B41FA5}">
                      <a16:colId xmlns:a16="http://schemas.microsoft.com/office/drawing/2014/main" val="3910278064"/>
                    </a:ext>
                  </a:extLst>
                </a:gridCol>
                <a:gridCol w="2072626">
                  <a:extLst>
                    <a:ext uri="{9D8B030D-6E8A-4147-A177-3AD203B41FA5}">
                      <a16:colId xmlns:a16="http://schemas.microsoft.com/office/drawing/2014/main" val="1675021331"/>
                    </a:ext>
                  </a:extLst>
                </a:gridCol>
                <a:gridCol w="1759528">
                  <a:extLst>
                    <a:ext uri="{9D8B030D-6E8A-4147-A177-3AD203B41FA5}">
                      <a16:colId xmlns:a16="http://schemas.microsoft.com/office/drawing/2014/main" val="3553289131"/>
                    </a:ext>
                  </a:extLst>
                </a:gridCol>
              </a:tblGrid>
              <a:tr h="193964">
                <a:tc>
                  <a:txBody>
                    <a:bodyPr/>
                    <a:lstStyle/>
                    <a:p>
                      <a:pPr algn="l"/>
                      <a:r>
                        <a:rPr lang="fr-FR" sz="1600" noProof="0" dirty="0" smtClean="0">
                          <a:solidFill>
                            <a:schemeClr val="tx2"/>
                          </a:solidFill>
                          <a:latin typeface="+mn-lt"/>
                        </a:rPr>
                        <a:t>Réponse</a:t>
                      </a:r>
                      <a:endParaRPr lang="fr-FR"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Total*</a:t>
                      </a:r>
                      <a:br>
                        <a:rPr lang="fr-FR" sz="1600" noProof="0" dirty="0" smtClean="0">
                          <a:solidFill>
                            <a:schemeClr val="tx2"/>
                          </a:solidFill>
                          <a:latin typeface="+mn-lt"/>
                        </a:rPr>
                      </a:br>
                      <a:r>
                        <a:rPr lang="fr-FR" sz="1600" noProof="0" dirty="0" smtClean="0">
                          <a:solidFill>
                            <a:schemeClr val="tx2"/>
                          </a:solidFill>
                          <a:latin typeface="+mn-lt"/>
                        </a:rPr>
                        <a:t>(n=107)</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PD-L1 + (CPS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latin typeface="+mn-lt"/>
                        </a:rPr>
                        <a:t>1) (n=17)</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PD-L1 -</a:t>
                      </a:r>
                      <a:r>
                        <a:rPr lang="fr-FR" sz="1600" baseline="0" noProof="0" dirty="0" smtClean="0">
                          <a:solidFill>
                            <a:schemeClr val="tx2"/>
                          </a:solidFill>
                          <a:latin typeface="+mn-lt"/>
                        </a:rPr>
                        <a:t> (n=82)</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dirty="0" smtClean="0">
                          <a:latin typeface="+mn-lt"/>
                        </a:rPr>
                        <a:t>TRO, % (IC95%)</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latin typeface="+mn-lt"/>
                        </a:rPr>
                        <a:t>3,7</a:t>
                      </a:r>
                      <a:r>
                        <a:rPr lang="fr-FR" sz="1600" baseline="0" noProof="0" dirty="0" smtClean="0">
                          <a:latin typeface="+mn-lt"/>
                        </a:rPr>
                        <a:t> (1,0 - 9,3)</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latin typeface="+mn-lt"/>
                        </a:rPr>
                        <a:t>0 (0 - 19,5)</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latin typeface="+mn-lt"/>
                        </a:rPr>
                        <a:t>4,9 (1,8 - 12,0)</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dirty="0" smtClean="0">
                          <a:latin typeface="+mn-lt"/>
                        </a:rPr>
                        <a:t>Meilleure réponse, n (%)</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fr-FR" sz="1600" noProof="0" dirty="0" smtClean="0">
                          <a:latin typeface="+mn-lt"/>
                        </a:rPr>
                        <a:t>RC</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RP</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4 (3,7)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4 (4,9)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MS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61 (57,0)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11 (64,7)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46 (56,1)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Progression</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33 (30,8)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6 (35,3)</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23 (28,0)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7616008"/>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Non évaluable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5 (4,7)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5 (6,1)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1797030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Pas d’évaluation</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4 (3,7)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latin typeface="+mn-lt"/>
                        </a:rPr>
                        <a:t>4 (4,9)</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22058599"/>
                  </a:ext>
                </a:extLst>
              </a:tr>
            </a:tbl>
          </a:graphicData>
        </a:graphic>
      </p:graphicFrame>
    </p:spTree>
    <p:extLst>
      <p:ext uri="{BB962C8B-B14F-4D97-AF65-F5344CB8AC3E}">
        <p14:creationId xmlns:p14="http://schemas.microsoft.com/office/powerpoint/2010/main" val="26395450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190: Traitement par pembrolizumab des tumeurs neuroendocrines avancées: résultats de l’étude de phase II KEYNOTE-158 </a:t>
            </a:r>
            <a:r>
              <a:rPr lang="fr-FR" dirty="0" smtClean="0"/>
              <a:t/>
            </a:r>
            <a:br>
              <a:rPr lang="fr-FR" dirty="0" smtClean="0"/>
            </a:br>
            <a:r>
              <a:rPr lang="fr-FR" dirty="0" smtClean="0"/>
              <a:t>– </a:t>
            </a:r>
            <a:r>
              <a:rPr lang="fr-FR" dirty="0" err="1" smtClean="0"/>
              <a:t>Strosberg</a:t>
            </a:r>
            <a:r>
              <a:rPr lang="fr-FR" dirty="0" smtClean="0"/>
              <a:t> </a:t>
            </a:r>
            <a:r>
              <a:rPr lang="fr-FR" dirty="0" smtClean="0"/>
              <a:t>JR,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Strosberg JR, et al, J Clin Oncol 2019;37(Suppl):Abstr 190</a:t>
            </a:r>
            <a:endParaRPr lang="fr-FR"/>
          </a:p>
        </p:txBody>
      </p:sp>
      <p:sp>
        <p:nvSpPr>
          <p:cNvPr id="7" name="TextBox 6"/>
          <p:cNvSpPr txBox="1"/>
          <p:nvPr/>
        </p:nvSpPr>
        <p:spPr>
          <a:xfrm>
            <a:off x="2430462" y="1486989"/>
            <a:ext cx="642386" cy="369332"/>
          </a:xfrm>
          <a:prstGeom prst="rect">
            <a:avLst/>
          </a:prstGeom>
          <a:noFill/>
        </p:spPr>
        <p:txBody>
          <a:bodyPr wrap="none" rtlCol="0">
            <a:spAutoFit/>
          </a:bodyPr>
          <a:lstStyle/>
          <a:p>
            <a:r>
              <a:rPr lang="fr-FR" b="1" smtClean="0"/>
              <a:t>SSP</a:t>
            </a:r>
            <a:endParaRPr lang="fr-FR" b="1"/>
          </a:p>
        </p:txBody>
      </p:sp>
      <p:sp>
        <p:nvSpPr>
          <p:cNvPr id="8" name="TextBox 7"/>
          <p:cNvSpPr txBox="1"/>
          <p:nvPr/>
        </p:nvSpPr>
        <p:spPr>
          <a:xfrm>
            <a:off x="6952528" y="1486989"/>
            <a:ext cx="518178" cy="369332"/>
          </a:xfrm>
          <a:prstGeom prst="rect">
            <a:avLst/>
          </a:prstGeom>
          <a:noFill/>
        </p:spPr>
        <p:txBody>
          <a:bodyPr wrap="none" rtlCol="0">
            <a:spAutoFit/>
          </a:bodyPr>
          <a:lstStyle/>
          <a:p>
            <a:r>
              <a:rPr lang="fr-FR" b="1" dirty="0" smtClean="0"/>
              <a:t>SG</a:t>
            </a:r>
            <a:endParaRPr lang="fr-FR" b="1" dirty="0"/>
          </a:p>
        </p:txBody>
      </p:sp>
      <p:graphicFrame>
        <p:nvGraphicFramePr>
          <p:cNvPr id="9" name="Table 8"/>
          <p:cNvGraphicFramePr>
            <a:graphicFrameLocks noGrp="1"/>
          </p:cNvGraphicFramePr>
          <p:nvPr>
            <p:extLst>
              <p:ext uri="{D42A27DB-BD31-4B8C-83A1-F6EECF244321}">
                <p14:modId xmlns:p14="http://schemas.microsoft.com/office/powerpoint/2010/main" val="1298228713"/>
              </p:ext>
            </p:extLst>
          </p:nvPr>
        </p:nvGraphicFramePr>
        <p:xfrm>
          <a:off x="1701904" y="190735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en-US" sz="1400" noProof="0" dirty="0" err="1" smtClean="0">
                          <a:solidFill>
                            <a:schemeClr val="tx1"/>
                          </a:solidFill>
                          <a:latin typeface="+mn-lt"/>
                        </a:rPr>
                        <a:t>Evts</a:t>
                      </a:r>
                      <a:r>
                        <a:rPr lang="en-US" sz="1400" noProof="0" dirty="0" smtClean="0">
                          <a:solidFill>
                            <a:schemeClr val="tx1"/>
                          </a:solidFill>
                          <a:latin typeface="+mn-lt"/>
                        </a:rPr>
                        <a:t>,</a:t>
                      </a:r>
                      <a:r>
                        <a:rPr lang="en-US" sz="1400" baseline="0" noProof="0" dirty="0" smtClean="0">
                          <a:solidFill>
                            <a:schemeClr val="tx1"/>
                          </a:solidFill>
                          <a:latin typeface="+mn-lt"/>
                        </a:rPr>
                        <a:t> n</a:t>
                      </a:r>
                      <a:endParaRPr lang="en-US" sz="1400" noProof="0" dirty="0">
                        <a:solidFill>
                          <a:schemeClr val="tx1"/>
                        </a:solidFill>
                        <a:latin typeface="+mn-lt"/>
                      </a:endParaRP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err="1" smtClean="0">
                          <a:solidFill>
                            <a:schemeClr val="tx1"/>
                          </a:solidFill>
                          <a:latin typeface="+mn-lt"/>
                        </a:rPr>
                        <a:t>Médiane</a:t>
                      </a:r>
                      <a:r>
                        <a:rPr lang="en-US" sz="1400" noProof="0" dirty="0" smtClean="0">
                          <a:solidFill>
                            <a:schemeClr val="tx1"/>
                          </a:solidFill>
                          <a:latin typeface="+mn-lt"/>
                        </a:rPr>
                        <a:t> </a:t>
                      </a:r>
                      <a:r>
                        <a:rPr lang="en-US" sz="1400" baseline="0" noProof="0" dirty="0" smtClean="0">
                          <a:solidFill>
                            <a:schemeClr val="tx1"/>
                          </a:solidFill>
                          <a:latin typeface="+mn-lt"/>
                        </a:rPr>
                        <a:t>(IC95%)</a:t>
                      </a:r>
                      <a:endParaRPr lang="en-US" sz="1400" noProof="0" dirty="0">
                        <a:solidFill>
                          <a:schemeClr val="tx1"/>
                        </a:solidFill>
                        <a:latin typeface="+mn-lt"/>
                      </a:endParaRP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en-US" sz="1400" noProof="0" dirty="0" smtClean="0">
                          <a:latin typeface="+mn-lt"/>
                        </a:rPr>
                        <a:t>83</a:t>
                      </a:r>
                      <a:endParaRPr lang="en-US" sz="1400" noProof="0" dirty="0">
                        <a:latin typeface="+mn-lt"/>
                      </a:endParaRP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latin typeface="+mn-lt"/>
                        </a:rPr>
                        <a:t>4,1 (3,5</a:t>
                      </a:r>
                      <a:r>
                        <a:rPr lang="en-US" sz="1400" baseline="0" noProof="0" dirty="0" smtClean="0">
                          <a:latin typeface="+mn-lt"/>
                        </a:rPr>
                        <a:t> -</a:t>
                      </a:r>
                      <a:r>
                        <a:rPr lang="en-US" sz="1400" noProof="0" dirty="0" smtClean="0">
                          <a:latin typeface="+mn-lt"/>
                        </a:rPr>
                        <a:t> </a:t>
                      </a:r>
                      <a:r>
                        <a:rPr lang="en-US" sz="1400" noProof="0" dirty="0" smtClean="0">
                          <a:latin typeface="Arial"/>
                          <a:cs typeface="Arial"/>
                        </a:rPr>
                        <a:t>5,4)</a:t>
                      </a:r>
                      <a:endParaRPr lang="en-US" sz="1400" noProof="0" dirty="0">
                        <a:latin typeface="+mn-lt"/>
                      </a:endParaRP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10" name="Group 9"/>
          <p:cNvGrpSpPr/>
          <p:nvPr/>
        </p:nvGrpSpPr>
        <p:grpSpPr>
          <a:xfrm>
            <a:off x="82009" y="2000132"/>
            <a:ext cx="3945747" cy="3671785"/>
            <a:chOff x="405573" y="2000132"/>
            <a:chExt cx="3945747" cy="3671785"/>
          </a:xfrm>
        </p:grpSpPr>
        <p:sp>
          <p:nvSpPr>
            <p:cNvPr id="11" name="Freeform 10"/>
            <p:cNvSpPr>
              <a:spLocks/>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4"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5"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6"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7"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8" name="Line 12"/>
            <p:cNvSpPr>
              <a:spLocks noChangeShapeType="1"/>
            </p:cNvSpPr>
            <p:nvPr/>
          </p:nvSpPr>
          <p:spPr bwMode="auto">
            <a:xfrm>
              <a:off x="313504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9" name="Line 13"/>
            <p:cNvSpPr>
              <a:spLocks noChangeShapeType="1"/>
            </p:cNvSpPr>
            <p:nvPr/>
          </p:nvSpPr>
          <p:spPr bwMode="auto">
            <a:xfrm>
              <a:off x="261188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0" name="Line 15"/>
            <p:cNvSpPr>
              <a:spLocks noChangeShapeType="1"/>
            </p:cNvSpPr>
            <p:nvPr/>
          </p:nvSpPr>
          <p:spPr bwMode="auto">
            <a:xfrm>
              <a:off x="365560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1" name="Line 17"/>
            <p:cNvSpPr>
              <a:spLocks noChangeShapeType="1"/>
            </p:cNvSpPr>
            <p:nvPr/>
          </p:nvSpPr>
          <p:spPr bwMode="auto">
            <a:xfrm>
              <a:off x="4167398"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2" name="Line 18"/>
            <p:cNvSpPr>
              <a:spLocks noChangeShapeType="1"/>
            </p:cNvSpPr>
            <p:nvPr/>
          </p:nvSpPr>
          <p:spPr bwMode="auto">
            <a:xfrm>
              <a:off x="2088721"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3" name="Line 20"/>
            <p:cNvSpPr>
              <a:spLocks noChangeShapeType="1"/>
            </p:cNvSpPr>
            <p:nvPr/>
          </p:nvSpPr>
          <p:spPr bwMode="auto">
            <a:xfrm>
              <a:off x="1576060"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4" name="Line 21"/>
            <p:cNvSpPr>
              <a:spLocks noChangeShapeType="1"/>
            </p:cNvSpPr>
            <p:nvPr/>
          </p:nvSpPr>
          <p:spPr bwMode="auto">
            <a:xfrm>
              <a:off x="104564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5" name="TextBox 24"/>
            <p:cNvSpPr txBox="1"/>
            <p:nvPr/>
          </p:nvSpPr>
          <p:spPr>
            <a:xfrm rot="16200000">
              <a:off x="-912591" y="3347344"/>
              <a:ext cx="2913328" cy="276999"/>
            </a:xfrm>
            <a:prstGeom prst="rect">
              <a:avLst/>
            </a:prstGeom>
            <a:noFill/>
          </p:spPr>
          <p:txBody>
            <a:bodyPr wrap="none" rtlCol="0">
              <a:spAutoFit/>
            </a:bodyPr>
            <a:lstStyle/>
            <a:p>
              <a:pPr algn="ctr" fontAlgn="base">
                <a:spcBef>
                  <a:spcPct val="0"/>
                </a:spcBef>
                <a:spcAft>
                  <a:spcPct val="0"/>
                </a:spcAft>
              </a:pPr>
              <a:r>
                <a:rPr lang="fr-FR" sz="1200" dirty="0" smtClean="0"/>
                <a:t>Patients en vie et sans progression, %</a:t>
              </a:r>
              <a:endParaRPr lang="fr-FR" sz="1200" dirty="0"/>
            </a:p>
          </p:txBody>
        </p:sp>
        <p:sp>
          <p:nvSpPr>
            <p:cNvPr id="26" name="TextBox 25"/>
            <p:cNvSpPr txBox="1"/>
            <p:nvPr/>
          </p:nvSpPr>
          <p:spPr>
            <a:xfrm>
              <a:off x="2366733" y="5061576"/>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sp>
          <p:nvSpPr>
            <p:cNvPr id="27" name="TextBox 26"/>
            <p:cNvSpPr txBox="1"/>
            <p:nvPr/>
          </p:nvSpPr>
          <p:spPr>
            <a:xfrm>
              <a:off x="631361" y="2000132"/>
              <a:ext cx="397866" cy="276999"/>
            </a:xfrm>
            <a:prstGeom prst="rect">
              <a:avLst/>
            </a:prstGeom>
            <a:noFill/>
          </p:spPr>
          <p:txBody>
            <a:bodyPr wrap="none" rtlCol="0" anchor="ctr" anchorCtr="0">
              <a:spAutoFit/>
            </a:bodyPr>
            <a:lstStyle/>
            <a:p>
              <a:pPr algn="r"/>
              <a:r>
                <a:rPr lang="fr-FR" sz="1200" smtClean="0"/>
                <a:t>1,0</a:t>
              </a:r>
              <a:endParaRPr lang="fr-FR" sz="1200"/>
            </a:p>
          </p:txBody>
        </p:sp>
        <p:sp>
          <p:nvSpPr>
            <p:cNvPr id="28" name="TextBox 27"/>
            <p:cNvSpPr txBox="1"/>
            <p:nvPr/>
          </p:nvSpPr>
          <p:spPr>
            <a:xfrm>
              <a:off x="631361" y="2536792"/>
              <a:ext cx="397866" cy="276999"/>
            </a:xfrm>
            <a:prstGeom prst="rect">
              <a:avLst/>
            </a:prstGeom>
            <a:noFill/>
          </p:spPr>
          <p:txBody>
            <a:bodyPr wrap="none" rtlCol="0" anchor="ctr" anchorCtr="0">
              <a:spAutoFit/>
            </a:bodyPr>
            <a:lstStyle/>
            <a:p>
              <a:pPr algn="r"/>
              <a:r>
                <a:rPr lang="fr-FR" sz="1200" smtClean="0"/>
                <a:t>0,8</a:t>
              </a:r>
              <a:endParaRPr lang="fr-FR" sz="1200"/>
            </a:p>
          </p:txBody>
        </p:sp>
        <p:sp>
          <p:nvSpPr>
            <p:cNvPr id="29" name="TextBox 28"/>
            <p:cNvSpPr txBox="1"/>
            <p:nvPr/>
          </p:nvSpPr>
          <p:spPr>
            <a:xfrm>
              <a:off x="631361" y="3071217"/>
              <a:ext cx="397866" cy="276999"/>
            </a:xfrm>
            <a:prstGeom prst="rect">
              <a:avLst/>
            </a:prstGeom>
            <a:noFill/>
          </p:spPr>
          <p:txBody>
            <a:bodyPr wrap="none" rtlCol="0" anchor="ctr" anchorCtr="0">
              <a:spAutoFit/>
            </a:bodyPr>
            <a:lstStyle/>
            <a:p>
              <a:pPr algn="r"/>
              <a:r>
                <a:rPr lang="fr-FR" sz="1200" smtClean="0"/>
                <a:t>0,6</a:t>
              </a:r>
              <a:endParaRPr lang="fr-FR" sz="1200"/>
            </a:p>
          </p:txBody>
        </p:sp>
        <p:sp>
          <p:nvSpPr>
            <p:cNvPr id="30" name="TextBox 29"/>
            <p:cNvSpPr txBox="1"/>
            <p:nvPr/>
          </p:nvSpPr>
          <p:spPr>
            <a:xfrm>
              <a:off x="631361" y="3605642"/>
              <a:ext cx="397866" cy="276999"/>
            </a:xfrm>
            <a:prstGeom prst="rect">
              <a:avLst/>
            </a:prstGeom>
            <a:noFill/>
          </p:spPr>
          <p:txBody>
            <a:bodyPr wrap="none" rtlCol="0" anchor="ctr" anchorCtr="0">
              <a:spAutoFit/>
            </a:bodyPr>
            <a:lstStyle/>
            <a:p>
              <a:pPr algn="r"/>
              <a:r>
                <a:rPr lang="fr-FR" sz="1200" smtClean="0"/>
                <a:t>0,4</a:t>
              </a:r>
              <a:endParaRPr lang="fr-FR" sz="1200"/>
            </a:p>
          </p:txBody>
        </p:sp>
        <p:sp>
          <p:nvSpPr>
            <p:cNvPr id="31" name="TextBox 30"/>
            <p:cNvSpPr txBox="1"/>
            <p:nvPr/>
          </p:nvSpPr>
          <p:spPr>
            <a:xfrm>
              <a:off x="631361" y="4140067"/>
              <a:ext cx="397866" cy="276999"/>
            </a:xfrm>
            <a:prstGeom prst="rect">
              <a:avLst/>
            </a:prstGeom>
            <a:noFill/>
          </p:spPr>
          <p:txBody>
            <a:bodyPr wrap="none" rtlCol="0" anchor="ctr" anchorCtr="0">
              <a:spAutoFit/>
            </a:bodyPr>
            <a:lstStyle/>
            <a:p>
              <a:pPr algn="r"/>
              <a:r>
                <a:rPr lang="fr-FR" sz="1200" smtClean="0"/>
                <a:t>0,2</a:t>
              </a:r>
              <a:endParaRPr lang="fr-FR" sz="1200"/>
            </a:p>
          </p:txBody>
        </p:sp>
        <p:sp>
          <p:nvSpPr>
            <p:cNvPr id="32" name="TextBox 31"/>
            <p:cNvSpPr txBox="1"/>
            <p:nvPr/>
          </p:nvSpPr>
          <p:spPr>
            <a:xfrm>
              <a:off x="759601" y="4674492"/>
              <a:ext cx="269626" cy="276999"/>
            </a:xfrm>
            <a:prstGeom prst="rect">
              <a:avLst/>
            </a:prstGeom>
            <a:noFill/>
          </p:spPr>
          <p:txBody>
            <a:bodyPr wrap="none" rtlCol="0" anchor="ctr" anchorCtr="0">
              <a:spAutoFit/>
            </a:bodyPr>
            <a:lstStyle/>
            <a:p>
              <a:pPr algn="r"/>
              <a:r>
                <a:rPr lang="fr-FR" sz="1200" smtClean="0"/>
                <a:t>0</a:t>
              </a:r>
              <a:endParaRPr lang="fr-FR" sz="1200"/>
            </a:p>
          </p:txBody>
        </p:sp>
        <p:sp>
          <p:nvSpPr>
            <p:cNvPr id="33" name="TextBox 32"/>
            <p:cNvSpPr txBox="1"/>
            <p:nvPr/>
          </p:nvSpPr>
          <p:spPr>
            <a:xfrm>
              <a:off x="829844" y="4840920"/>
              <a:ext cx="439544" cy="830997"/>
            </a:xfrm>
            <a:prstGeom prst="rect">
              <a:avLst/>
            </a:prstGeom>
            <a:noFill/>
          </p:spPr>
          <p:txBody>
            <a:bodyPr wrap="none" rtlCol="0" anchor="t" anchorCtr="0">
              <a:spAutoFit/>
            </a:bodyPr>
            <a:lstStyle/>
            <a:p>
              <a:pPr algn="ctr"/>
              <a:r>
                <a:rPr lang="fr-FR" sz="1200" smtClean="0"/>
                <a:t>0</a:t>
              </a:r>
            </a:p>
            <a:p>
              <a:pPr algn="ctr"/>
              <a:endParaRPr lang="fr-FR" sz="1200" smtClean="0"/>
            </a:p>
            <a:p>
              <a:pPr algn="ctr"/>
              <a:endParaRPr lang="fr-FR" sz="1200" smtClean="0"/>
            </a:p>
            <a:p>
              <a:pPr algn="ctr"/>
              <a:r>
                <a:rPr lang="fr-FR" sz="1200" smtClean="0"/>
                <a:t>107</a:t>
              </a:r>
              <a:endParaRPr lang="fr-FR" sz="1200"/>
            </a:p>
          </p:txBody>
        </p:sp>
        <p:sp>
          <p:nvSpPr>
            <p:cNvPr id="34" name="TextBox 33"/>
            <p:cNvSpPr txBox="1"/>
            <p:nvPr/>
          </p:nvSpPr>
          <p:spPr>
            <a:xfrm>
              <a:off x="1398512" y="4840920"/>
              <a:ext cx="354584" cy="830997"/>
            </a:xfrm>
            <a:prstGeom prst="rect">
              <a:avLst/>
            </a:prstGeom>
            <a:noFill/>
          </p:spPr>
          <p:txBody>
            <a:bodyPr wrap="none" rtlCol="0" anchor="t" anchorCtr="0">
              <a:spAutoFit/>
            </a:bodyPr>
            <a:lstStyle/>
            <a:p>
              <a:pPr algn="ctr"/>
              <a:r>
                <a:rPr lang="fr-FR" sz="1200" smtClean="0"/>
                <a:t>4</a:t>
              </a:r>
            </a:p>
            <a:p>
              <a:pPr algn="ctr"/>
              <a:endParaRPr lang="fr-FR" sz="1200" smtClean="0"/>
            </a:p>
            <a:p>
              <a:pPr algn="ctr"/>
              <a:endParaRPr lang="fr-FR" sz="1200" smtClean="0"/>
            </a:p>
            <a:p>
              <a:pPr algn="ctr"/>
              <a:r>
                <a:rPr lang="fr-FR" sz="1200" smtClean="0"/>
                <a:t>55</a:t>
              </a:r>
              <a:endParaRPr lang="fr-FR" sz="1200"/>
            </a:p>
          </p:txBody>
        </p:sp>
        <p:sp>
          <p:nvSpPr>
            <p:cNvPr id="35" name="TextBox 34"/>
            <p:cNvSpPr txBox="1"/>
            <p:nvPr/>
          </p:nvSpPr>
          <p:spPr>
            <a:xfrm>
              <a:off x="1918593" y="4840920"/>
              <a:ext cx="354584" cy="830997"/>
            </a:xfrm>
            <a:prstGeom prst="rect">
              <a:avLst/>
            </a:prstGeom>
            <a:noFill/>
          </p:spPr>
          <p:txBody>
            <a:bodyPr wrap="none" rtlCol="0" anchor="t" anchorCtr="0">
              <a:spAutoFit/>
            </a:bodyPr>
            <a:lstStyle/>
            <a:p>
              <a:pPr algn="ctr"/>
              <a:r>
                <a:rPr lang="fr-FR" sz="1200" smtClean="0"/>
                <a:t>8</a:t>
              </a:r>
            </a:p>
            <a:p>
              <a:pPr algn="ctr"/>
              <a:endParaRPr lang="fr-FR" sz="1200" smtClean="0"/>
            </a:p>
            <a:p>
              <a:pPr algn="ctr"/>
              <a:endParaRPr lang="fr-FR" sz="1200" smtClean="0"/>
            </a:p>
            <a:p>
              <a:pPr algn="ctr"/>
              <a:r>
                <a:rPr lang="fr-FR" sz="1200" smtClean="0"/>
                <a:t>23</a:t>
              </a:r>
              <a:endParaRPr lang="fr-FR" sz="1200"/>
            </a:p>
          </p:txBody>
        </p:sp>
        <p:sp>
          <p:nvSpPr>
            <p:cNvPr id="36" name="TextBox 35"/>
            <p:cNvSpPr txBox="1"/>
            <p:nvPr/>
          </p:nvSpPr>
          <p:spPr>
            <a:xfrm>
              <a:off x="2431535" y="4840920"/>
              <a:ext cx="354584" cy="830997"/>
            </a:xfrm>
            <a:prstGeom prst="rect">
              <a:avLst/>
            </a:prstGeom>
            <a:noFill/>
          </p:spPr>
          <p:txBody>
            <a:bodyPr wrap="none" rtlCol="0" anchor="t" anchorCtr="0">
              <a:spAutoFit/>
            </a:bodyPr>
            <a:lstStyle/>
            <a:p>
              <a:pPr algn="ctr"/>
              <a:r>
                <a:rPr lang="fr-FR" sz="1200" smtClean="0"/>
                <a:t>12</a:t>
              </a:r>
            </a:p>
            <a:p>
              <a:pPr algn="ctr"/>
              <a:endParaRPr lang="fr-FR" sz="1200" smtClean="0"/>
            </a:p>
            <a:p>
              <a:pPr algn="ctr"/>
              <a:endParaRPr lang="fr-FR" sz="1200" smtClean="0"/>
            </a:p>
            <a:p>
              <a:pPr algn="ctr"/>
              <a:r>
                <a:rPr lang="fr-FR" sz="1200" smtClean="0"/>
                <a:t>13</a:t>
              </a:r>
              <a:endParaRPr lang="fr-FR" sz="1200"/>
            </a:p>
          </p:txBody>
        </p:sp>
        <p:sp>
          <p:nvSpPr>
            <p:cNvPr id="37" name="TextBox 36"/>
            <p:cNvSpPr txBox="1"/>
            <p:nvPr/>
          </p:nvSpPr>
          <p:spPr>
            <a:xfrm>
              <a:off x="2962445" y="4840920"/>
              <a:ext cx="354584" cy="830997"/>
            </a:xfrm>
            <a:prstGeom prst="rect">
              <a:avLst/>
            </a:prstGeom>
            <a:noFill/>
          </p:spPr>
          <p:txBody>
            <a:bodyPr wrap="none" rtlCol="0" anchor="t" anchorCtr="0">
              <a:spAutoFit/>
            </a:bodyPr>
            <a:lstStyle/>
            <a:p>
              <a:pPr algn="ctr"/>
              <a:r>
                <a:rPr lang="fr-FR" sz="1200" smtClean="0"/>
                <a:t>16</a:t>
              </a:r>
            </a:p>
            <a:p>
              <a:pPr algn="ctr"/>
              <a:endParaRPr lang="fr-FR" sz="1200" smtClean="0"/>
            </a:p>
            <a:p>
              <a:pPr algn="ctr"/>
              <a:endParaRPr lang="fr-FR" sz="1200" smtClean="0"/>
            </a:p>
            <a:p>
              <a:pPr algn="ctr"/>
              <a:r>
                <a:rPr lang="fr-FR" sz="1200" smtClean="0"/>
                <a:t>4</a:t>
              </a:r>
              <a:endParaRPr lang="fr-FR" sz="1200"/>
            </a:p>
          </p:txBody>
        </p:sp>
        <p:sp>
          <p:nvSpPr>
            <p:cNvPr id="38" name="TextBox 37"/>
            <p:cNvSpPr txBox="1"/>
            <p:nvPr/>
          </p:nvSpPr>
          <p:spPr>
            <a:xfrm>
              <a:off x="3481377" y="4840920"/>
              <a:ext cx="354584" cy="830997"/>
            </a:xfrm>
            <a:prstGeom prst="rect">
              <a:avLst/>
            </a:prstGeom>
            <a:noFill/>
          </p:spPr>
          <p:txBody>
            <a:bodyPr wrap="none" rtlCol="0" anchor="t" anchorCtr="0">
              <a:spAutoFit/>
            </a:bodyPr>
            <a:lstStyle/>
            <a:p>
              <a:pPr algn="ctr"/>
              <a:r>
                <a:rPr lang="fr-FR" sz="1200" smtClean="0"/>
                <a:t>20</a:t>
              </a:r>
            </a:p>
            <a:p>
              <a:pPr algn="ctr"/>
              <a:endParaRPr lang="fr-FR" sz="1200" smtClean="0"/>
            </a:p>
            <a:p>
              <a:pPr algn="ctr"/>
              <a:endParaRPr lang="fr-FR" sz="1200" smtClean="0"/>
            </a:p>
            <a:p>
              <a:pPr algn="ctr"/>
              <a:r>
                <a:rPr lang="fr-FR" sz="1200" smtClean="0"/>
                <a:t>1</a:t>
              </a:r>
              <a:endParaRPr lang="fr-FR" sz="1200"/>
            </a:p>
          </p:txBody>
        </p:sp>
        <p:sp>
          <p:nvSpPr>
            <p:cNvPr id="39" name="TextBox 38"/>
            <p:cNvSpPr txBox="1"/>
            <p:nvPr/>
          </p:nvSpPr>
          <p:spPr>
            <a:xfrm>
              <a:off x="3996736" y="4840920"/>
              <a:ext cx="354584" cy="830997"/>
            </a:xfrm>
            <a:prstGeom prst="rect">
              <a:avLst/>
            </a:prstGeom>
            <a:noFill/>
          </p:spPr>
          <p:txBody>
            <a:bodyPr wrap="none" rtlCol="0" anchor="t" anchorCtr="0">
              <a:spAutoFit/>
            </a:bodyPr>
            <a:lstStyle/>
            <a:p>
              <a:pPr algn="ctr"/>
              <a:r>
                <a:rPr lang="fr-FR" sz="1200" smtClean="0"/>
                <a:t>24</a:t>
              </a:r>
            </a:p>
            <a:p>
              <a:pPr algn="ctr"/>
              <a:endParaRPr lang="fr-FR" sz="1200" smtClean="0"/>
            </a:p>
            <a:p>
              <a:pPr algn="ctr"/>
              <a:endParaRPr lang="fr-FR" sz="1200" smtClean="0"/>
            </a:p>
            <a:p>
              <a:pPr algn="ctr"/>
              <a:r>
                <a:rPr lang="fr-FR" sz="1200" smtClean="0"/>
                <a:t>0</a:t>
              </a:r>
              <a:endParaRPr lang="fr-FR" sz="1200"/>
            </a:p>
          </p:txBody>
        </p:sp>
        <p:sp>
          <p:nvSpPr>
            <p:cNvPr id="40" name="TextBox 39"/>
            <p:cNvSpPr txBox="1"/>
            <p:nvPr/>
          </p:nvSpPr>
          <p:spPr>
            <a:xfrm>
              <a:off x="619523" y="5210252"/>
              <a:ext cx="295799" cy="276999"/>
            </a:xfrm>
            <a:prstGeom prst="rect">
              <a:avLst/>
            </a:prstGeom>
            <a:noFill/>
          </p:spPr>
          <p:txBody>
            <a:bodyPr wrap="none" rtlCol="0">
              <a:spAutoFit/>
            </a:bodyPr>
            <a:lstStyle/>
            <a:p>
              <a:pPr algn="r" fontAlgn="base">
                <a:spcBef>
                  <a:spcPct val="0"/>
                </a:spcBef>
                <a:spcAft>
                  <a:spcPct val="0"/>
                </a:spcAft>
              </a:pPr>
              <a:r>
                <a:rPr lang="fr-FR" sz="1200" dirty="0" smtClean="0"/>
                <a:t>N</a:t>
              </a:r>
              <a:endParaRPr lang="fr-FR" sz="1200" dirty="0"/>
            </a:p>
          </p:txBody>
        </p:sp>
      </p:grpSp>
      <p:grpSp>
        <p:nvGrpSpPr>
          <p:cNvPr id="41" name="Group 40"/>
          <p:cNvGrpSpPr/>
          <p:nvPr/>
        </p:nvGrpSpPr>
        <p:grpSpPr>
          <a:xfrm>
            <a:off x="4698728" y="2000132"/>
            <a:ext cx="3945752" cy="3671785"/>
            <a:chOff x="405568" y="2000132"/>
            <a:chExt cx="3945752" cy="3671785"/>
          </a:xfrm>
        </p:grpSpPr>
        <p:sp>
          <p:nvSpPr>
            <p:cNvPr id="42" name="Freeform 41"/>
            <p:cNvSpPr>
              <a:spLocks/>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3"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4"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5"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6"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7"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8"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9" name="Line 12"/>
            <p:cNvSpPr>
              <a:spLocks noChangeShapeType="1"/>
            </p:cNvSpPr>
            <p:nvPr/>
          </p:nvSpPr>
          <p:spPr bwMode="auto">
            <a:xfrm>
              <a:off x="313504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0" name="Line 13"/>
            <p:cNvSpPr>
              <a:spLocks noChangeShapeType="1"/>
            </p:cNvSpPr>
            <p:nvPr/>
          </p:nvSpPr>
          <p:spPr bwMode="auto">
            <a:xfrm>
              <a:off x="261188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1" name="Line 15"/>
            <p:cNvSpPr>
              <a:spLocks noChangeShapeType="1"/>
            </p:cNvSpPr>
            <p:nvPr/>
          </p:nvSpPr>
          <p:spPr bwMode="auto">
            <a:xfrm>
              <a:off x="365560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2" name="Line 17"/>
            <p:cNvSpPr>
              <a:spLocks noChangeShapeType="1"/>
            </p:cNvSpPr>
            <p:nvPr/>
          </p:nvSpPr>
          <p:spPr bwMode="auto">
            <a:xfrm>
              <a:off x="4167398"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3" name="Line 18"/>
            <p:cNvSpPr>
              <a:spLocks noChangeShapeType="1"/>
            </p:cNvSpPr>
            <p:nvPr/>
          </p:nvSpPr>
          <p:spPr bwMode="auto">
            <a:xfrm>
              <a:off x="2088721"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4" name="Line 20"/>
            <p:cNvSpPr>
              <a:spLocks noChangeShapeType="1"/>
            </p:cNvSpPr>
            <p:nvPr/>
          </p:nvSpPr>
          <p:spPr bwMode="auto">
            <a:xfrm>
              <a:off x="1576060"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5" name="Line 21"/>
            <p:cNvSpPr>
              <a:spLocks noChangeShapeType="1"/>
            </p:cNvSpPr>
            <p:nvPr/>
          </p:nvSpPr>
          <p:spPr bwMode="auto">
            <a:xfrm>
              <a:off x="104564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6" name="TextBox 55"/>
            <p:cNvSpPr txBox="1"/>
            <p:nvPr/>
          </p:nvSpPr>
          <p:spPr>
            <a:xfrm rot="16200000">
              <a:off x="-164156" y="3347344"/>
              <a:ext cx="1416448" cy="276999"/>
            </a:xfrm>
            <a:prstGeom prst="rect">
              <a:avLst/>
            </a:prstGeom>
            <a:noFill/>
          </p:spPr>
          <p:txBody>
            <a:bodyPr wrap="none" rtlCol="0">
              <a:spAutoFit/>
            </a:bodyPr>
            <a:lstStyle/>
            <a:p>
              <a:pPr algn="ctr" fontAlgn="base">
                <a:spcBef>
                  <a:spcPct val="0"/>
                </a:spcBef>
                <a:spcAft>
                  <a:spcPct val="0"/>
                </a:spcAft>
              </a:pPr>
              <a:r>
                <a:rPr lang="fr-FR" sz="1200" dirty="0" smtClean="0"/>
                <a:t>Patients en vie, %</a:t>
              </a:r>
              <a:endParaRPr lang="fr-FR" sz="1200" dirty="0"/>
            </a:p>
          </p:txBody>
        </p:sp>
        <p:sp>
          <p:nvSpPr>
            <p:cNvPr id="57" name="TextBox 56"/>
            <p:cNvSpPr txBox="1"/>
            <p:nvPr/>
          </p:nvSpPr>
          <p:spPr>
            <a:xfrm>
              <a:off x="2366733" y="5061576"/>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sp>
          <p:nvSpPr>
            <p:cNvPr id="58" name="TextBox 57"/>
            <p:cNvSpPr txBox="1"/>
            <p:nvPr/>
          </p:nvSpPr>
          <p:spPr>
            <a:xfrm>
              <a:off x="631361" y="2000132"/>
              <a:ext cx="397866" cy="276999"/>
            </a:xfrm>
            <a:prstGeom prst="rect">
              <a:avLst/>
            </a:prstGeom>
            <a:noFill/>
          </p:spPr>
          <p:txBody>
            <a:bodyPr wrap="none" rtlCol="0" anchor="ctr" anchorCtr="0">
              <a:spAutoFit/>
            </a:bodyPr>
            <a:lstStyle/>
            <a:p>
              <a:pPr algn="r"/>
              <a:r>
                <a:rPr lang="fr-FR" sz="1200" smtClean="0"/>
                <a:t>1,0</a:t>
              </a:r>
              <a:endParaRPr lang="fr-FR" sz="1200"/>
            </a:p>
          </p:txBody>
        </p:sp>
        <p:sp>
          <p:nvSpPr>
            <p:cNvPr id="59" name="TextBox 58"/>
            <p:cNvSpPr txBox="1"/>
            <p:nvPr/>
          </p:nvSpPr>
          <p:spPr>
            <a:xfrm>
              <a:off x="631361" y="2536792"/>
              <a:ext cx="397866" cy="276999"/>
            </a:xfrm>
            <a:prstGeom prst="rect">
              <a:avLst/>
            </a:prstGeom>
            <a:noFill/>
          </p:spPr>
          <p:txBody>
            <a:bodyPr wrap="none" rtlCol="0" anchor="ctr" anchorCtr="0">
              <a:spAutoFit/>
            </a:bodyPr>
            <a:lstStyle/>
            <a:p>
              <a:pPr algn="r"/>
              <a:r>
                <a:rPr lang="fr-FR" sz="1200" smtClean="0"/>
                <a:t>0,8</a:t>
              </a:r>
              <a:endParaRPr lang="fr-FR" sz="1200"/>
            </a:p>
          </p:txBody>
        </p:sp>
        <p:sp>
          <p:nvSpPr>
            <p:cNvPr id="60" name="TextBox 59"/>
            <p:cNvSpPr txBox="1"/>
            <p:nvPr/>
          </p:nvSpPr>
          <p:spPr>
            <a:xfrm>
              <a:off x="631361" y="3071217"/>
              <a:ext cx="397866" cy="276999"/>
            </a:xfrm>
            <a:prstGeom prst="rect">
              <a:avLst/>
            </a:prstGeom>
            <a:noFill/>
          </p:spPr>
          <p:txBody>
            <a:bodyPr wrap="none" rtlCol="0" anchor="ctr" anchorCtr="0">
              <a:spAutoFit/>
            </a:bodyPr>
            <a:lstStyle/>
            <a:p>
              <a:pPr algn="r"/>
              <a:r>
                <a:rPr lang="fr-FR" sz="1200" smtClean="0"/>
                <a:t>0,6</a:t>
              </a:r>
              <a:endParaRPr lang="fr-FR" sz="1200"/>
            </a:p>
          </p:txBody>
        </p:sp>
        <p:sp>
          <p:nvSpPr>
            <p:cNvPr id="61" name="TextBox 60"/>
            <p:cNvSpPr txBox="1"/>
            <p:nvPr/>
          </p:nvSpPr>
          <p:spPr>
            <a:xfrm>
              <a:off x="631361" y="3605642"/>
              <a:ext cx="397866" cy="276999"/>
            </a:xfrm>
            <a:prstGeom prst="rect">
              <a:avLst/>
            </a:prstGeom>
            <a:noFill/>
          </p:spPr>
          <p:txBody>
            <a:bodyPr wrap="none" rtlCol="0" anchor="ctr" anchorCtr="0">
              <a:spAutoFit/>
            </a:bodyPr>
            <a:lstStyle/>
            <a:p>
              <a:pPr algn="r"/>
              <a:r>
                <a:rPr lang="fr-FR" sz="1200" smtClean="0"/>
                <a:t>0,4</a:t>
              </a:r>
              <a:endParaRPr lang="fr-FR" sz="1200"/>
            </a:p>
          </p:txBody>
        </p:sp>
        <p:sp>
          <p:nvSpPr>
            <p:cNvPr id="62" name="TextBox 61"/>
            <p:cNvSpPr txBox="1"/>
            <p:nvPr/>
          </p:nvSpPr>
          <p:spPr>
            <a:xfrm>
              <a:off x="631361" y="4140067"/>
              <a:ext cx="397866" cy="276999"/>
            </a:xfrm>
            <a:prstGeom prst="rect">
              <a:avLst/>
            </a:prstGeom>
            <a:noFill/>
          </p:spPr>
          <p:txBody>
            <a:bodyPr wrap="none" rtlCol="0" anchor="ctr" anchorCtr="0">
              <a:spAutoFit/>
            </a:bodyPr>
            <a:lstStyle/>
            <a:p>
              <a:pPr algn="r"/>
              <a:r>
                <a:rPr lang="fr-FR" sz="1200" smtClean="0"/>
                <a:t>0,2</a:t>
              </a:r>
              <a:endParaRPr lang="fr-FR" sz="1200"/>
            </a:p>
          </p:txBody>
        </p:sp>
        <p:sp>
          <p:nvSpPr>
            <p:cNvPr id="63" name="TextBox 62"/>
            <p:cNvSpPr txBox="1"/>
            <p:nvPr/>
          </p:nvSpPr>
          <p:spPr>
            <a:xfrm>
              <a:off x="759601" y="4674492"/>
              <a:ext cx="269626" cy="276999"/>
            </a:xfrm>
            <a:prstGeom prst="rect">
              <a:avLst/>
            </a:prstGeom>
            <a:noFill/>
          </p:spPr>
          <p:txBody>
            <a:bodyPr wrap="none" rtlCol="0" anchor="ctr" anchorCtr="0">
              <a:spAutoFit/>
            </a:bodyPr>
            <a:lstStyle/>
            <a:p>
              <a:pPr algn="r"/>
              <a:r>
                <a:rPr lang="fr-FR" sz="1200" smtClean="0"/>
                <a:t>0</a:t>
              </a:r>
              <a:endParaRPr lang="fr-FR" sz="1200"/>
            </a:p>
          </p:txBody>
        </p:sp>
        <p:sp>
          <p:nvSpPr>
            <p:cNvPr id="64" name="TextBox 63"/>
            <p:cNvSpPr txBox="1"/>
            <p:nvPr/>
          </p:nvSpPr>
          <p:spPr>
            <a:xfrm>
              <a:off x="829844" y="4840920"/>
              <a:ext cx="439544" cy="830997"/>
            </a:xfrm>
            <a:prstGeom prst="rect">
              <a:avLst/>
            </a:prstGeom>
            <a:noFill/>
          </p:spPr>
          <p:txBody>
            <a:bodyPr wrap="none" rtlCol="0" anchor="t" anchorCtr="0">
              <a:spAutoFit/>
            </a:bodyPr>
            <a:lstStyle/>
            <a:p>
              <a:pPr algn="ctr"/>
              <a:r>
                <a:rPr lang="fr-FR" sz="1200" smtClean="0"/>
                <a:t>0</a:t>
              </a:r>
            </a:p>
            <a:p>
              <a:pPr algn="ctr"/>
              <a:endParaRPr lang="fr-FR" sz="1200" smtClean="0"/>
            </a:p>
            <a:p>
              <a:pPr algn="ctr"/>
              <a:endParaRPr lang="fr-FR" sz="1200" smtClean="0"/>
            </a:p>
            <a:p>
              <a:pPr algn="ctr"/>
              <a:r>
                <a:rPr lang="fr-FR" sz="1200" smtClean="0"/>
                <a:t>107</a:t>
              </a:r>
              <a:endParaRPr lang="fr-FR" sz="1200"/>
            </a:p>
          </p:txBody>
        </p:sp>
        <p:sp>
          <p:nvSpPr>
            <p:cNvPr id="65" name="TextBox 64"/>
            <p:cNvSpPr txBox="1"/>
            <p:nvPr/>
          </p:nvSpPr>
          <p:spPr>
            <a:xfrm>
              <a:off x="1398512" y="4840920"/>
              <a:ext cx="354584" cy="830997"/>
            </a:xfrm>
            <a:prstGeom prst="rect">
              <a:avLst/>
            </a:prstGeom>
            <a:noFill/>
          </p:spPr>
          <p:txBody>
            <a:bodyPr wrap="none" rtlCol="0" anchor="t" anchorCtr="0">
              <a:spAutoFit/>
            </a:bodyPr>
            <a:lstStyle/>
            <a:p>
              <a:pPr algn="ctr"/>
              <a:r>
                <a:rPr lang="fr-FR" sz="1200" smtClean="0"/>
                <a:t>4</a:t>
              </a:r>
            </a:p>
            <a:p>
              <a:pPr algn="ctr"/>
              <a:endParaRPr lang="fr-FR" sz="1200" smtClean="0"/>
            </a:p>
            <a:p>
              <a:pPr algn="ctr"/>
              <a:endParaRPr lang="fr-FR" sz="1200" smtClean="0"/>
            </a:p>
            <a:p>
              <a:pPr algn="ctr"/>
              <a:r>
                <a:rPr lang="fr-FR" sz="1200" smtClean="0"/>
                <a:t>92</a:t>
              </a:r>
              <a:endParaRPr lang="fr-FR" sz="1200"/>
            </a:p>
          </p:txBody>
        </p:sp>
        <p:sp>
          <p:nvSpPr>
            <p:cNvPr id="66" name="TextBox 65"/>
            <p:cNvSpPr txBox="1"/>
            <p:nvPr/>
          </p:nvSpPr>
          <p:spPr>
            <a:xfrm>
              <a:off x="1918593" y="4840920"/>
              <a:ext cx="354584" cy="830997"/>
            </a:xfrm>
            <a:prstGeom prst="rect">
              <a:avLst/>
            </a:prstGeom>
            <a:noFill/>
          </p:spPr>
          <p:txBody>
            <a:bodyPr wrap="none" rtlCol="0" anchor="t" anchorCtr="0">
              <a:spAutoFit/>
            </a:bodyPr>
            <a:lstStyle/>
            <a:p>
              <a:pPr algn="ctr"/>
              <a:r>
                <a:rPr lang="fr-FR" sz="1200" smtClean="0"/>
                <a:t>8</a:t>
              </a:r>
            </a:p>
            <a:p>
              <a:pPr algn="ctr"/>
              <a:endParaRPr lang="fr-FR" sz="1200" smtClean="0"/>
            </a:p>
            <a:p>
              <a:pPr algn="ctr"/>
              <a:endParaRPr lang="fr-FR" sz="1200" smtClean="0"/>
            </a:p>
            <a:p>
              <a:pPr algn="ctr"/>
              <a:r>
                <a:rPr lang="fr-FR" sz="1200" smtClean="0"/>
                <a:t>79</a:t>
              </a:r>
              <a:endParaRPr lang="fr-FR" sz="1200"/>
            </a:p>
          </p:txBody>
        </p:sp>
        <p:sp>
          <p:nvSpPr>
            <p:cNvPr id="67" name="TextBox 66"/>
            <p:cNvSpPr txBox="1"/>
            <p:nvPr/>
          </p:nvSpPr>
          <p:spPr>
            <a:xfrm>
              <a:off x="2431535" y="4840920"/>
              <a:ext cx="354584" cy="830997"/>
            </a:xfrm>
            <a:prstGeom prst="rect">
              <a:avLst/>
            </a:prstGeom>
            <a:noFill/>
          </p:spPr>
          <p:txBody>
            <a:bodyPr wrap="none" rtlCol="0" anchor="t" anchorCtr="0">
              <a:spAutoFit/>
            </a:bodyPr>
            <a:lstStyle/>
            <a:p>
              <a:pPr algn="ctr"/>
              <a:r>
                <a:rPr lang="fr-FR" sz="1200" smtClean="0"/>
                <a:t>12</a:t>
              </a:r>
            </a:p>
            <a:p>
              <a:pPr algn="ctr"/>
              <a:endParaRPr lang="fr-FR" sz="1200" smtClean="0"/>
            </a:p>
            <a:p>
              <a:pPr algn="ctr"/>
              <a:endParaRPr lang="fr-FR" sz="1200" smtClean="0"/>
            </a:p>
            <a:p>
              <a:pPr algn="ctr"/>
              <a:r>
                <a:rPr lang="fr-FR" sz="1200" smtClean="0"/>
                <a:t>70</a:t>
              </a:r>
              <a:endParaRPr lang="fr-FR" sz="1200"/>
            </a:p>
          </p:txBody>
        </p:sp>
        <p:sp>
          <p:nvSpPr>
            <p:cNvPr id="68" name="TextBox 67"/>
            <p:cNvSpPr txBox="1"/>
            <p:nvPr/>
          </p:nvSpPr>
          <p:spPr>
            <a:xfrm>
              <a:off x="2962445" y="4840920"/>
              <a:ext cx="354584" cy="830997"/>
            </a:xfrm>
            <a:prstGeom prst="rect">
              <a:avLst/>
            </a:prstGeom>
            <a:noFill/>
          </p:spPr>
          <p:txBody>
            <a:bodyPr wrap="none" rtlCol="0" anchor="t" anchorCtr="0">
              <a:spAutoFit/>
            </a:bodyPr>
            <a:lstStyle/>
            <a:p>
              <a:pPr algn="ctr"/>
              <a:r>
                <a:rPr lang="fr-FR" sz="1200" smtClean="0"/>
                <a:t>16</a:t>
              </a:r>
            </a:p>
            <a:p>
              <a:pPr algn="ctr"/>
              <a:endParaRPr lang="fr-FR" sz="1200" smtClean="0"/>
            </a:p>
            <a:p>
              <a:pPr algn="ctr"/>
              <a:endParaRPr lang="fr-FR" sz="1200" smtClean="0"/>
            </a:p>
            <a:p>
              <a:pPr algn="ctr"/>
              <a:r>
                <a:rPr lang="fr-FR" sz="1200" smtClean="0"/>
                <a:t>59</a:t>
              </a:r>
              <a:endParaRPr lang="fr-FR" sz="1200"/>
            </a:p>
          </p:txBody>
        </p:sp>
        <p:sp>
          <p:nvSpPr>
            <p:cNvPr id="69" name="TextBox 68"/>
            <p:cNvSpPr txBox="1"/>
            <p:nvPr/>
          </p:nvSpPr>
          <p:spPr>
            <a:xfrm>
              <a:off x="3481377" y="4840920"/>
              <a:ext cx="354584" cy="830997"/>
            </a:xfrm>
            <a:prstGeom prst="rect">
              <a:avLst/>
            </a:prstGeom>
            <a:noFill/>
          </p:spPr>
          <p:txBody>
            <a:bodyPr wrap="none" rtlCol="0" anchor="t" anchorCtr="0">
              <a:spAutoFit/>
            </a:bodyPr>
            <a:lstStyle/>
            <a:p>
              <a:pPr algn="ctr"/>
              <a:r>
                <a:rPr lang="fr-FR" sz="1200" smtClean="0"/>
                <a:t>20</a:t>
              </a:r>
            </a:p>
            <a:p>
              <a:pPr algn="ctr"/>
              <a:endParaRPr lang="fr-FR" sz="1200" smtClean="0"/>
            </a:p>
            <a:p>
              <a:pPr algn="ctr"/>
              <a:endParaRPr lang="fr-FR" sz="1200" smtClean="0"/>
            </a:p>
            <a:p>
              <a:pPr algn="ctr"/>
              <a:r>
                <a:rPr lang="fr-FR" sz="1200" smtClean="0"/>
                <a:t>15</a:t>
              </a:r>
              <a:endParaRPr lang="fr-FR" sz="1200"/>
            </a:p>
          </p:txBody>
        </p:sp>
        <p:sp>
          <p:nvSpPr>
            <p:cNvPr id="70" name="TextBox 69"/>
            <p:cNvSpPr txBox="1"/>
            <p:nvPr/>
          </p:nvSpPr>
          <p:spPr>
            <a:xfrm>
              <a:off x="3996736" y="4840920"/>
              <a:ext cx="354584" cy="830997"/>
            </a:xfrm>
            <a:prstGeom prst="rect">
              <a:avLst/>
            </a:prstGeom>
            <a:noFill/>
          </p:spPr>
          <p:txBody>
            <a:bodyPr wrap="none" rtlCol="0" anchor="t" anchorCtr="0">
              <a:spAutoFit/>
            </a:bodyPr>
            <a:lstStyle/>
            <a:p>
              <a:pPr algn="ctr"/>
              <a:r>
                <a:rPr lang="fr-FR" sz="1200" smtClean="0"/>
                <a:t>24</a:t>
              </a:r>
            </a:p>
            <a:p>
              <a:pPr algn="ctr"/>
              <a:endParaRPr lang="fr-FR" sz="1200" smtClean="0"/>
            </a:p>
            <a:p>
              <a:pPr algn="ctr"/>
              <a:endParaRPr lang="fr-FR" sz="1200" smtClean="0"/>
            </a:p>
            <a:p>
              <a:pPr algn="ctr"/>
              <a:r>
                <a:rPr lang="fr-FR" sz="1200" smtClean="0"/>
                <a:t>0</a:t>
              </a:r>
              <a:endParaRPr lang="fr-FR" sz="1200"/>
            </a:p>
          </p:txBody>
        </p:sp>
        <p:sp>
          <p:nvSpPr>
            <p:cNvPr id="71" name="TextBox 70"/>
            <p:cNvSpPr txBox="1"/>
            <p:nvPr/>
          </p:nvSpPr>
          <p:spPr>
            <a:xfrm>
              <a:off x="619523" y="5210252"/>
              <a:ext cx="295799" cy="276999"/>
            </a:xfrm>
            <a:prstGeom prst="rect">
              <a:avLst/>
            </a:prstGeom>
            <a:noFill/>
          </p:spPr>
          <p:txBody>
            <a:bodyPr wrap="none" rtlCol="0">
              <a:spAutoFit/>
            </a:bodyPr>
            <a:lstStyle/>
            <a:p>
              <a:pPr algn="r" fontAlgn="base">
                <a:spcBef>
                  <a:spcPct val="0"/>
                </a:spcBef>
                <a:spcAft>
                  <a:spcPct val="0"/>
                </a:spcAft>
              </a:pPr>
              <a:r>
                <a:rPr lang="fr-FR" sz="1200" dirty="0" smtClean="0"/>
                <a:t>N</a:t>
              </a:r>
              <a:endParaRPr lang="fr-FR" sz="1200" dirty="0"/>
            </a:p>
          </p:txBody>
        </p:sp>
      </p:grpSp>
      <p:graphicFrame>
        <p:nvGraphicFramePr>
          <p:cNvPr id="72" name="Table 71"/>
          <p:cNvGraphicFramePr>
            <a:graphicFrameLocks noGrp="1"/>
          </p:cNvGraphicFramePr>
          <p:nvPr>
            <p:extLst>
              <p:ext uri="{D42A27DB-BD31-4B8C-83A1-F6EECF244321}">
                <p14:modId xmlns:p14="http://schemas.microsoft.com/office/powerpoint/2010/main" val="3672490674"/>
              </p:ext>
            </p:extLst>
          </p:nvPr>
        </p:nvGraphicFramePr>
        <p:xfrm>
          <a:off x="6340391" y="190287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en-US" sz="1400" noProof="0" dirty="0" err="1" smtClean="0">
                          <a:solidFill>
                            <a:schemeClr val="tx1"/>
                          </a:solidFill>
                          <a:latin typeface="+mn-lt"/>
                        </a:rPr>
                        <a:t>Evts</a:t>
                      </a:r>
                      <a:r>
                        <a:rPr lang="en-US" sz="1400" noProof="0" dirty="0" smtClean="0">
                          <a:solidFill>
                            <a:schemeClr val="tx1"/>
                          </a:solidFill>
                          <a:latin typeface="+mn-lt"/>
                        </a:rPr>
                        <a:t>,</a:t>
                      </a:r>
                      <a:r>
                        <a:rPr lang="en-US" sz="1400" baseline="0" noProof="0" dirty="0" smtClean="0">
                          <a:solidFill>
                            <a:schemeClr val="tx1"/>
                          </a:solidFill>
                          <a:latin typeface="+mn-lt"/>
                        </a:rPr>
                        <a:t> n</a:t>
                      </a:r>
                      <a:endParaRPr lang="en-US" sz="1400" noProof="0" dirty="0">
                        <a:solidFill>
                          <a:schemeClr val="tx1"/>
                        </a:solidFill>
                        <a:latin typeface="+mn-lt"/>
                      </a:endParaRP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err="1" smtClean="0">
                          <a:solidFill>
                            <a:schemeClr val="tx1"/>
                          </a:solidFill>
                          <a:latin typeface="+mn-lt"/>
                        </a:rPr>
                        <a:t>Médiane</a:t>
                      </a:r>
                      <a:r>
                        <a:rPr lang="en-US" sz="1400" noProof="0" dirty="0" smtClean="0">
                          <a:solidFill>
                            <a:schemeClr val="tx1"/>
                          </a:solidFill>
                          <a:latin typeface="+mn-lt"/>
                        </a:rPr>
                        <a:t> </a:t>
                      </a:r>
                      <a:r>
                        <a:rPr lang="en-US" sz="1400" baseline="0" noProof="0" dirty="0" smtClean="0">
                          <a:solidFill>
                            <a:schemeClr val="tx1"/>
                          </a:solidFill>
                          <a:latin typeface="+mn-lt"/>
                        </a:rPr>
                        <a:t>(IC95%)</a:t>
                      </a:r>
                      <a:endParaRPr lang="en-US" sz="1400" noProof="0" dirty="0">
                        <a:solidFill>
                          <a:schemeClr val="tx1"/>
                        </a:solidFill>
                        <a:latin typeface="+mn-lt"/>
                      </a:endParaRP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en-US" sz="1400" noProof="0" dirty="0" smtClean="0">
                          <a:solidFill>
                            <a:schemeClr val="tx1"/>
                          </a:solidFill>
                          <a:latin typeface="+mn-lt"/>
                        </a:rPr>
                        <a:t>40</a:t>
                      </a:r>
                      <a:endParaRPr lang="en-US" sz="1400" noProof="0" dirty="0">
                        <a:solidFill>
                          <a:schemeClr val="tx1"/>
                        </a:solidFill>
                        <a:latin typeface="+mn-lt"/>
                      </a:endParaRP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solidFill>
                            <a:schemeClr val="tx1"/>
                          </a:solidFill>
                          <a:latin typeface="+mn-lt"/>
                        </a:rPr>
                        <a:t>NA (18,8 - </a:t>
                      </a:r>
                      <a:r>
                        <a:rPr lang="en-US" sz="1400" noProof="0" dirty="0" smtClean="0">
                          <a:solidFill>
                            <a:schemeClr val="tx1"/>
                          </a:solidFill>
                          <a:latin typeface="Arial"/>
                          <a:cs typeface="Arial"/>
                        </a:rPr>
                        <a:t>NA)</a:t>
                      </a:r>
                      <a:endParaRPr lang="en-US" sz="1400" noProof="0" dirty="0">
                        <a:solidFill>
                          <a:schemeClr val="tx1"/>
                        </a:solidFill>
                        <a:latin typeface="+mn-lt"/>
                      </a:endParaRP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73" name="Group 2"/>
          <p:cNvGrpSpPr>
            <a:grpSpLocks/>
          </p:cNvGrpSpPr>
          <p:nvPr/>
        </p:nvGrpSpPr>
        <p:grpSpPr bwMode="auto">
          <a:xfrm>
            <a:off x="732930" y="2120488"/>
            <a:ext cx="2700000" cy="2520404"/>
            <a:chOff x="2240" y="1566"/>
            <a:chExt cx="1278" cy="1188"/>
          </a:xfrm>
        </p:grpSpPr>
        <p:sp>
          <p:nvSpPr>
            <p:cNvPr id="74" name="Line 3"/>
            <p:cNvSpPr>
              <a:spLocks noChangeShapeType="1"/>
            </p:cNvSpPr>
            <p:nvPr/>
          </p:nvSpPr>
          <p:spPr bwMode="auto">
            <a:xfrm>
              <a:off x="2438" y="2028"/>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4"/>
            <p:cNvSpPr>
              <a:spLocks noChangeShapeType="1"/>
            </p:cNvSpPr>
            <p:nvPr/>
          </p:nvSpPr>
          <p:spPr bwMode="auto">
            <a:xfrm>
              <a:off x="2624" y="2382"/>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5"/>
            <p:cNvSpPr>
              <a:spLocks noChangeShapeType="1"/>
            </p:cNvSpPr>
            <p:nvPr/>
          </p:nvSpPr>
          <p:spPr bwMode="auto">
            <a:xfrm>
              <a:off x="2552" y="2262"/>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6"/>
            <p:cNvSpPr>
              <a:spLocks noChangeShapeType="1"/>
            </p:cNvSpPr>
            <p:nvPr/>
          </p:nvSpPr>
          <p:spPr bwMode="auto">
            <a:xfrm>
              <a:off x="2726" y="2436"/>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7"/>
            <p:cNvSpPr>
              <a:spLocks noChangeShapeType="1"/>
            </p:cNvSpPr>
            <p:nvPr/>
          </p:nvSpPr>
          <p:spPr bwMode="auto">
            <a:xfrm>
              <a:off x="2744" y="2490"/>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8"/>
            <p:cNvSpPr>
              <a:spLocks noChangeShapeType="1"/>
            </p:cNvSpPr>
            <p:nvPr/>
          </p:nvSpPr>
          <p:spPr bwMode="auto">
            <a:xfrm>
              <a:off x="2870" y="2544"/>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9"/>
            <p:cNvSpPr>
              <a:spLocks noChangeShapeType="1"/>
            </p:cNvSpPr>
            <p:nvPr/>
          </p:nvSpPr>
          <p:spPr bwMode="auto">
            <a:xfrm>
              <a:off x="2990" y="2580"/>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0"/>
            <p:cNvSpPr>
              <a:spLocks noChangeShapeType="1"/>
            </p:cNvSpPr>
            <p:nvPr/>
          </p:nvSpPr>
          <p:spPr bwMode="auto">
            <a:xfrm>
              <a:off x="3518" y="2718"/>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1"/>
            <p:cNvSpPr>
              <a:spLocks noChangeShapeType="1"/>
            </p:cNvSpPr>
            <p:nvPr/>
          </p:nvSpPr>
          <p:spPr bwMode="auto">
            <a:xfrm>
              <a:off x="3368" y="2718"/>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2"/>
            <p:cNvSpPr>
              <a:spLocks noChangeShapeType="1"/>
            </p:cNvSpPr>
            <p:nvPr/>
          </p:nvSpPr>
          <p:spPr bwMode="auto">
            <a:xfrm>
              <a:off x="3338" y="2676"/>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3"/>
            <p:cNvSpPr>
              <a:spLocks noChangeShapeType="1"/>
            </p:cNvSpPr>
            <p:nvPr/>
          </p:nvSpPr>
          <p:spPr bwMode="auto">
            <a:xfrm>
              <a:off x="3080" y="2598"/>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4"/>
            <p:cNvSpPr>
              <a:spLocks noChangeShapeType="1"/>
            </p:cNvSpPr>
            <p:nvPr/>
          </p:nvSpPr>
          <p:spPr bwMode="auto">
            <a:xfrm>
              <a:off x="2402" y="1998"/>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5"/>
            <p:cNvSpPr>
              <a:spLocks noChangeShapeType="1"/>
            </p:cNvSpPr>
            <p:nvPr/>
          </p:nvSpPr>
          <p:spPr bwMode="auto">
            <a:xfrm>
              <a:off x="2516" y="2250"/>
              <a:ext cx="0" cy="3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16"/>
            <p:cNvSpPr>
              <a:spLocks noChangeShapeType="1"/>
            </p:cNvSpPr>
            <p:nvPr/>
          </p:nvSpPr>
          <p:spPr bwMode="auto">
            <a:xfrm>
              <a:off x="2294" y="1566"/>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17"/>
            <p:cNvSpPr>
              <a:spLocks noChangeShapeType="1"/>
            </p:cNvSpPr>
            <p:nvPr/>
          </p:nvSpPr>
          <p:spPr bwMode="auto">
            <a:xfrm>
              <a:off x="2330" y="1590"/>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18"/>
            <p:cNvSpPr>
              <a:spLocks noChangeShapeType="1"/>
            </p:cNvSpPr>
            <p:nvPr/>
          </p:nvSpPr>
          <p:spPr bwMode="auto">
            <a:xfrm>
              <a:off x="2354" y="1602"/>
              <a:ext cx="0" cy="36"/>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Freeform 19"/>
            <p:cNvSpPr>
              <a:spLocks/>
            </p:cNvSpPr>
            <p:nvPr/>
          </p:nvSpPr>
          <p:spPr bwMode="auto">
            <a:xfrm>
              <a:off x="2240" y="1578"/>
              <a:ext cx="1278" cy="1176"/>
            </a:xfrm>
            <a:custGeom>
              <a:avLst/>
              <a:gdLst>
                <a:gd name="T0" fmla="*/ 185 w 213"/>
                <a:gd name="T1" fmla="*/ 196 h 196"/>
                <a:gd name="T2" fmla="*/ 161 w 213"/>
                <a:gd name="T3" fmla="*/ 189 h 196"/>
                <a:gd name="T4" fmla="*/ 157 w 213"/>
                <a:gd name="T5" fmla="*/ 183 h 196"/>
                <a:gd name="T6" fmla="*/ 152 w 213"/>
                <a:gd name="T7" fmla="*/ 179 h 196"/>
                <a:gd name="T8" fmla="*/ 126 w 213"/>
                <a:gd name="T9" fmla="*/ 176 h 196"/>
                <a:gd name="T10" fmla="*/ 124 w 213"/>
                <a:gd name="T11" fmla="*/ 172 h 196"/>
                <a:gd name="T12" fmla="*/ 107 w 213"/>
                <a:gd name="T13" fmla="*/ 168 h 196"/>
                <a:gd name="T14" fmla="*/ 102 w 213"/>
                <a:gd name="T15" fmla="*/ 166 h 196"/>
                <a:gd name="T16" fmla="*/ 85 w 213"/>
                <a:gd name="T17" fmla="*/ 162 h 196"/>
                <a:gd name="T18" fmla="*/ 82 w 213"/>
                <a:gd name="T19" fmla="*/ 158 h 196"/>
                <a:gd name="T20" fmla="*/ 80 w 213"/>
                <a:gd name="T21" fmla="*/ 153 h 196"/>
                <a:gd name="T22" fmla="*/ 79 w 213"/>
                <a:gd name="T23" fmla="*/ 149 h 196"/>
                <a:gd name="T24" fmla="*/ 76 w 213"/>
                <a:gd name="T25" fmla="*/ 147 h 196"/>
                <a:gd name="T26" fmla="*/ 66 w 213"/>
                <a:gd name="T27" fmla="*/ 141 h 196"/>
                <a:gd name="T28" fmla="*/ 63 w 213"/>
                <a:gd name="T29" fmla="*/ 139 h 196"/>
                <a:gd name="T30" fmla="*/ 61 w 213"/>
                <a:gd name="T31" fmla="*/ 137 h 196"/>
                <a:gd name="T32" fmla="*/ 57 w 213"/>
                <a:gd name="T33" fmla="*/ 130 h 196"/>
                <a:gd name="T34" fmla="*/ 55 w 213"/>
                <a:gd name="T35" fmla="*/ 127 h 196"/>
                <a:gd name="T36" fmla="*/ 53 w 213"/>
                <a:gd name="T37" fmla="*/ 123 h 196"/>
                <a:gd name="T38" fmla="*/ 50 w 213"/>
                <a:gd name="T39" fmla="*/ 120 h 196"/>
                <a:gd name="T40" fmla="*/ 44 w 213"/>
                <a:gd name="T41" fmla="*/ 118 h 196"/>
                <a:gd name="T42" fmla="*/ 43 w 213"/>
                <a:gd name="T43" fmla="*/ 115 h 196"/>
                <a:gd name="T44" fmla="*/ 41 w 213"/>
                <a:gd name="T45" fmla="*/ 98 h 196"/>
                <a:gd name="T46" fmla="*/ 40 w 213"/>
                <a:gd name="T47" fmla="*/ 90 h 196"/>
                <a:gd name="T48" fmla="*/ 37 w 213"/>
                <a:gd name="T49" fmla="*/ 87 h 196"/>
                <a:gd name="T50" fmla="*/ 35 w 213"/>
                <a:gd name="T51" fmla="*/ 85 h 196"/>
                <a:gd name="T52" fmla="*/ 34 w 213"/>
                <a:gd name="T53" fmla="*/ 83 h 196"/>
                <a:gd name="T54" fmla="*/ 32 w 213"/>
                <a:gd name="T55" fmla="*/ 81 h 196"/>
                <a:gd name="T56" fmla="*/ 30 w 213"/>
                <a:gd name="T57" fmla="*/ 79 h 196"/>
                <a:gd name="T58" fmla="*/ 27 w 213"/>
                <a:gd name="T59" fmla="*/ 77 h 196"/>
                <a:gd name="T60" fmla="*/ 24 w 213"/>
                <a:gd name="T61" fmla="*/ 75 h 196"/>
                <a:gd name="T62" fmla="*/ 22 w 213"/>
                <a:gd name="T63" fmla="*/ 69 h 196"/>
                <a:gd name="T64" fmla="*/ 21 w 213"/>
                <a:gd name="T65" fmla="*/ 61 h 196"/>
                <a:gd name="T66" fmla="*/ 20 w 213"/>
                <a:gd name="T67" fmla="*/ 23 h 196"/>
                <a:gd name="T68" fmla="*/ 20 w 213"/>
                <a:gd name="T69" fmla="*/ 10 h 196"/>
                <a:gd name="T70" fmla="*/ 17 w 213"/>
                <a:gd name="T71" fmla="*/ 8 h 196"/>
                <a:gd name="T72" fmla="*/ 14 w 213"/>
                <a:gd name="T73" fmla="*/ 6 h 196"/>
                <a:gd name="T74" fmla="*/ 10 w 213"/>
                <a:gd name="T75" fmla="*/ 4 h 196"/>
                <a:gd name="T76" fmla="*/ 7 w 213"/>
                <a:gd name="T77" fmla="*/ 2 h 196"/>
                <a:gd name="T78" fmla="*/ 5 w 213"/>
                <a:gd name="T7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196">
                  <a:moveTo>
                    <a:pt x="213" y="196"/>
                  </a:moveTo>
                  <a:lnTo>
                    <a:pt x="185" y="196"/>
                  </a:lnTo>
                  <a:lnTo>
                    <a:pt x="185" y="189"/>
                  </a:lnTo>
                  <a:lnTo>
                    <a:pt x="161" y="189"/>
                  </a:lnTo>
                  <a:lnTo>
                    <a:pt x="161" y="183"/>
                  </a:lnTo>
                  <a:lnTo>
                    <a:pt x="157" y="183"/>
                  </a:lnTo>
                  <a:lnTo>
                    <a:pt x="157" y="179"/>
                  </a:lnTo>
                  <a:lnTo>
                    <a:pt x="152" y="179"/>
                  </a:lnTo>
                  <a:lnTo>
                    <a:pt x="152" y="176"/>
                  </a:lnTo>
                  <a:lnTo>
                    <a:pt x="126" y="176"/>
                  </a:lnTo>
                  <a:lnTo>
                    <a:pt x="126" y="172"/>
                  </a:lnTo>
                  <a:lnTo>
                    <a:pt x="124" y="172"/>
                  </a:lnTo>
                  <a:lnTo>
                    <a:pt x="124" y="168"/>
                  </a:lnTo>
                  <a:lnTo>
                    <a:pt x="107" y="168"/>
                  </a:lnTo>
                  <a:lnTo>
                    <a:pt x="107" y="166"/>
                  </a:lnTo>
                  <a:lnTo>
                    <a:pt x="102" y="166"/>
                  </a:lnTo>
                  <a:lnTo>
                    <a:pt x="102" y="162"/>
                  </a:lnTo>
                  <a:lnTo>
                    <a:pt x="85" y="162"/>
                  </a:lnTo>
                  <a:lnTo>
                    <a:pt x="85" y="158"/>
                  </a:lnTo>
                  <a:lnTo>
                    <a:pt x="82" y="158"/>
                  </a:lnTo>
                  <a:lnTo>
                    <a:pt x="82" y="153"/>
                  </a:lnTo>
                  <a:lnTo>
                    <a:pt x="80" y="153"/>
                  </a:lnTo>
                  <a:lnTo>
                    <a:pt x="80" y="149"/>
                  </a:lnTo>
                  <a:lnTo>
                    <a:pt x="79" y="149"/>
                  </a:lnTo>
                  <a:lnTo>
                    <a:pt x="79" y="147"/>
                  </a:lnTo>
                  <a:lnTo>
                    <a:pt x="76" y="147"/>
                  </a:lnTo>
                  <a:lnTo>
                    <a:pt x="76" y="141"/>
                  </a:lnTo>
                  <a:lnTo>
                    <a:pt x="66" y="141"/>
                  </a:lnTo>
                  <a:lnTo>
                    <a:pt x="66" y="139"/>
                  </a:lnTo>
                  <a:lnTo>
                    <a:pt x="63" y="139"/>
                  </a:lnTo>
                  <a:lnTo>
                    <a:pt x="63" y="137"/>
                  </a:lnTo>
                  <a:lnTo>
                    <a:pt x="61" y="137"/>
                  </a:lnTo>
                  <a:lnTo>
                    <a:pt x="61" y="130"/>
                  </a:lnTo>
                  <a:lnTo>
                    <a:pt x="57" y="130"/>
                  </a:lnTo>
                  <a:lnTo>
                    <a:pt x="57" y="127"/>
                  </a:lnTo>
                  <a:lnTo>
                    <a:pt x="55" y="127"/>
                  </a:lnTo>
                  <a:lnTo>
                    <a:pt x="55" y="123"/>
                  </a:lnTo>
                  <a:lnTo>
                    <a:pt x="53" y="123"/>
                  </a:lnTo>
                  <a:lnTo>
                    <a:pt x="53" y="120"/>
                  </a:lnTo>
                  <a:lnTo>
                    <a:pt x="50" y="120"/>
                  </a:lnTo>
                  <a:lnTo>
                    <a:pt x="50" y="118"/>
                  </a:lnTo>
                  <a:lnTo>
                    <a:pt x="44" y="118"/>
                  </a:lnTo>
                  <a:lnTo>
                    <a:pt x="44" y="115"/>
                  </a:lnTo>
                  <a:lnTo>
                    <a:pt x="43" y="115"/>
                  </a:lnTo>
                  <a:lnTo>
                    <a:pt x="43" y="98"/>
                  </a:lnTo>
                  <a:lnTo>
                    <a:pt x="41" y="98"/>
                  </a:lnTo>
                  <a:lnTo>
                    <a:pt x="41" y="90"/>
                  </a:lnTo>
                  <a:lnTo>
                    <a:pt x="40" y="90"/>
                  </a:lnTo>
                  <a:lnTo>
                    <a:pt x="40" y="87"/>
                  </a:lnTo>
                  <a:lnTo>
                    <a:pt x="37" y="87"/>
                  </a:lnTo>
                  <a:lnTo>
                    <a:pt x="37" y="85"/>
                  </a:lnTo>
                  <a:lnTo>
                    <a:pt x="35" y="85"/>
                  </a:lnTo>
                  <a:lnTo>
                    <a:pt x="35" y="83"/>
                  </a:lnTo>
                  <a:lnTo>
                    <a:pt x="34" y="83"/>
                  </a:lnTo>
                  <a:lnTo>
                    <a:pt x="34" y="81"/>
                  </a:lnTo>
                  <a:lnTo>
                    <a:pt x="32" y="81"/>
                  </a:lnTo>
                  <a:lnTo>
                    <a:pt x="32" y="79"/>
                  </a:lnTo>
                  <a:lnTo>
                    <a:pt x="30" y="79"/>
                  </a:lnTo>
                  <a:lnTo>
                    <a:pt x="30" y="77"/>
                  </a:lnTo>
                  <a:lnTo>
                    <a:pt x="27" y="77"/>
                  </a:lnTo>
                  <a:lnTo>
                    <a:pt x="27" y="75"/>
                  </a:lnTo>
                  <a:lnTo>
                    <a:pt x="24" y="75"/>
                  </a:lnTo>
                  <a:lnTo>
                    <a:pt x="24" y="69"/>
                  </a:lnTo>
                  <a:lnTo>
                    <a:pt x="22" y="69"/>
                  </a:lnTo>
                  <a:lnTo>
                    <a:pt x="22" y="61"/>
                  </a:lnTo>
                  <a:lnTo>
                    <a:pt x="21" y="61"/>
                  </a:lnTo>
                  <a:lnTo>
                    <a:pt x="21" y="23"/>
                  </a:lnTo>
                  <a:lnTo>
                    <a:pt x="20" y="23"/>
                  </a:lnTo>
                  <a:lnTo>
                    <a:pt x="20" y="12"/>
                  </a:lnTo>
                  <a:lnTo>
                    <a:pt x="20" y="10"/>
                  </a:lnTo>
                  <a:lnTo>
                    <a:pt x="17" y="10"/>
                  </a:lnTo>
                  <a:lnTo>
                    <a:pt x="17" y="8"/>
                  </a:lnTo>
                  <a:lnTo>
                    <a:pt x="14" y="8"/>
                  </a:lnTo>
                  <a:lnTo>
                    <a:pt x="14" y="6"/>
                  </a:lnTo>
                  <a:lnTo>
                    <a:pt x="10" y="6"/>
                  </a:lnTo>
                  <a:lnTo>
                    <a:pt x="10" y="4"/>
                  </a:lnTo>
                  <a:lnTo>
                    <a:pt x="7" y="4"/>
                  </a:lnTo>
                  <a:lnTo>
                    <a:pt x="7" y="2"/>
                  </a:lnTo>
                  <a:lnTo>
                    <a:pt x="5" y="2"/>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91" name="Group 20"/>
          <p:cNvGrpSpPr>
            <a:grpSpLocks/>
          </p:cNvGrpSpPr>
          <p:nvPr/>
        </p:nvGrpSpPr>
        <p:grpSpPr bwMode="auto">
          <a:xfrm>
            <a:off x="5332435" y="2142602"/>
            <a:ext cx="2844000" cy="1276350"/>
            <a:chOff x="2215" y="1854"/>
            <a:chExt cx="1326" cy="606"/>
          </a:xfrm>
        </p:grpSpPr>
        <p:sp>
          <p:nvSpPr>
            <p:cNvPr id="92" name="Line 21"/>
            <p:cNvSpPr>
              <a:spLocks noChangeShapeType="1"/>
            </p:cNvSpPr>
            <p:nvPr/>
          </p:nvSpPr>
          <p:spPr bwMode="auto">
            <a:xfrm>
              <a:off x="2539" y="199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22"/>
            <p:cNvSpPr>
              <a:spLocks noChangeShapeType="1"/>
            </p:cNvSpPr>
            <p:nvPr/>
          </p:nvSpPr>
          <p:spPr bwMode="auto">
            <a:xfrm>
              <a:off x="2839" y="214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23"/>
            <p:cNvSpPr>
              <a:spLocks noChangeShapeType="1"/>
            </p:cNvSpPr>
            <p:nvPr/>
          </p:nvSpPr>
          <p:spPr bwMode="auto">
            <a:xfrm>
              <a:off x="2767" y="210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4"/>
            <p:cNvSpPr>
              <a:spLocks noChangeShapeType="1"/>
            </p:cNvSpPr>
            <p:nvPr/>
          </p:nvSpPr>
          <p:spPr bwMode="auto">
            <a:xfrm>
              <a:off x="3025" y="223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25"/>
            <p:cNvSpPr>
              <a:spLocks noChangeShapeType="1"/>
            </p:cNvSpPr>
            <p:nvPr/>
          </p:nvSpPr>
          <p:spPr bwMode="auto">
            <a:xfrm>
              <a:off x="3079" y="223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26"/>
            <p:cNvSpPr>
              <a:spLocks noChangeShapeType="1"/>
            </p:cNvSpPr>
            <p:nvPr/>
          </p:nvSpPr>
          <p:spPr bwMode="auto">
            <a:xfrm>
              <a:off x="3145" y="225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27"/>
            <p:cNvSpPr>
              <a:spLocks noChangeShapeType="1"/>
            </p:cNvSpPr>
            <p:nvPr/>
          </p:nvSpPr>
          <p:spPr bwMode="auto">
            <a:xfrm>
              <a:off x="3235" y="227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28"/>
            <p:cNvSpPr>
              <a:spLocks noChangeShapeType="1"/>
            </p:cNvSpPr>
            <p:nvPr/>
          </p:nvSpPr>
          <p:spPr bwMode="auto">
            <a:xfrm>
              <a:off x="3319"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29"/>
            <p:cNvSpPr>
              <a:spLocks noChangeShapeType="1"/>
            </p:cNvSpPr>
            <p:nvPr/>
          </p:nvSpPr>
          <p:spPr bwMode="auto">
            <a:xfrm>
              <a:off x="2413" y="190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30"/>
            <p:cNvSpPr>
              <a:spLocks noChangeShapeType="1"/>
            </p:cNvSpPr>
            <p:nvPr/>
          </p:nvSpPr>
          <p:spPr bwMode="auto">
            <a:xfrm>
              <a:off x="2659" y="204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31"/>
            <p:cNvSpPr>
              <a:spLocks noChangeShapeType="1"/>
            </p:cNvSpPr>
            <p:nvPr/>
          </p:nvSpPr>
          <p:spPr bwMode="auto">
            <a:xfrm>
              <a:off x="2347" y="186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32"/>
            <p:cNvSpPr>
              <a:spLocks noChangeShapeType="1"/>
            </p:cNvSpPr>
            <p:nvPr/>
          </p:nvSpPr>
          <p:spPr bwMode="auto">
            <a:xfrm>
              <a:off x="2383" y="189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33"/>
            <p:cNvSpPr>
              <a:spLocks noChangeShapeType="1"/>
            </p:cNvSpPr>
            <p:nvPr/>
          </p:nvSpPr>
          <p:spPr bwMode="auto">
            <a:xfrm>
              <a:off x="2395" y="189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34"/>
            <p:cNvSpPr>
              <a:spLocks noChangeShapeType="1"/>
            </p:cNvSpPr>
            <p:nvPr/>
          </p:nvSpPr>
          <p:spPr bwMode="auto">
            <a:xfrm>
              <a:off x="3199" y="227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35"/>
            <p:cNvSpPr>
              <a:spLocks noChangeShapeType="1"/>
            </p:cNvSpPr>
            <p:nvPr/>
          </p:nvSpPr>
          <p:spPr bwMode="auto">
            <a:xfrm>
              <a:off x="3391"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36"/>
            <p:cNvSpPr>
              <a:spLocks noChangeShapeType="1"/>
            </p:cNvSpPr>
            <p:nvPr/>
          </p:nvSpPr>
          <p:spPr bwMode="auto">
            <a:xfrm>
              <a:off x="3415"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37"/>
            <p:cNvSpPr>
              <a:spLocks noChangeShapeType="1"/>
            </p:cNvSpPr>
            <p:nvPr/>
          </p:nvSpPr>
          <p:spPr bwMode="auto">
            <a:xfrm>
              <a:off x="3331"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38"/>
            <p:cNvSpPr>
              <a:spLocks noChangeShapeType="1"/>
            </p:cNvSpPr>
            <p:nvPr/>
          </p:nvSpPr>
          <p:spPr bwMode="auto">
            <a:xfrm>
              <a:off x="3307" y="231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39"/>
            <p:cNvSpPr>
              <a:spLocks noChangeShapeType="1"/>
            </p:cNvSpPr>
            <p:nvPr/>
          </p:nvSpPr>
          <p:spPr bwMode="auto">
            <a:xfrm>
              <a:off x="3175" y="225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40"/>
            <p:cNvSpPr>
              <a:spLocks noChangeShapeType="1"/>
            </p:cNvSpPr>
            <p:nvPr/>
          </p:nvSpPr>
          <p:spPr bwMode="auto">
            <a:xfrm>
              <a:off x="3289" y="231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41"/>
            <p:cNvSpPr>
              <a:spLocks noChangeShapeType="1"/>
            </p:cNvSpPr>
            <p:nvPr/>
          </p:nvSpPr>
          <p:spPr bwMode="auto">
            <a:xfrm>
              <a:off x="3301" y="230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42"/>
            <p:cNvSpPr>
              <a:spLocks noChangeShapeType="1"/>
            </p:cNvSpPr>
            <p:nvPr/>
          </p:nvSpPr>
          <p:spPr bwMode="auto">
            <a:xfrm>
              <a:off x="3421"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43"/>
            <p:cNvSpPr>
              <a:spLocks noChangeShapeType="1"/>
            </p:cNvSpPr>
            <p:nvPr/>
          </p:nvSpPr>
          <p:spPr bwMode="auto">
            <a:xfrm>
              <a:off x="3211" y="227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44"/>
            <p:cNvSpPr>
              <a:spLocks noChangeShapeType="1"/>
            </p:cNvSpPr>
            <p:nvPr/>
          </p:nvSpPr>
          <p:spPr bwMode="auto">
            <a:xfrm>
              <a:off x="3439"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45"/>
            <p:cNvSpPr>
              <a:spLocks noChangeShapeType="1"/>
            </p:cNvSpPr>
            <p:nvPr/>
          </p:nvSpPr>
          <p:spPr bwMode="auto">
            <a:xfrm>
              <a:off x="3397"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46"/>
            <p:cNvSpPr>
              <a:spLocks noChangeShapeType="1"/>
            </p:cNvSpPr>
            <p:nvPr/>
          </p:nvSpPr>
          <p:spPr bwMode="auto">
            <a:xfrm>
              <a:off x="3523"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7"/>
            <p:cNvSpPr>
              <a:spLocks noChangeShapeType="1"/>
            </p:cNvSpPr>
            <p:nvPr/>
          </p:nvSpPr>
          <p:spPr bwMode="auto">
            <a:xfrm>
              <a:off x="3475"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48"/>
            <p:cNvSpPr>
              <a:spLocks noChangeShapeType="1"/>
            </p:cNvSpPr>
            <p:nvPr/>
          </p:nvSpPr>
          <p:spPr bwMode="auto">
            <a:xfrm>
              <a:off x="3463"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49"/>
            <p:cNvSpPr>
              <a:spLocks noChangeShapeType="1"/>
            </p:cNvSpPr>
            <p:nvPr/>
          </p:nvSpPr>
          <p:spPr bwMode="auto">
            <a:xfrm>
              <a:off x="3229"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50"/>
            <p:cNvSpPr>
              <a:spLocks noChangeShapeType="1"/>
            </p:cNvSpPr>
            <p:nvPr/>
          </p:nvSpPr>
          <p:spPr bwMode="auto">
            <a:xfrm>
              <a:off x="3241"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51"/>
            <p:cNvSpPr>
              <a:spLocks noChangeShapeType="1"/>
            </p:cNvSpPr>
            <p:nvPr/>
          </p:nvSpPr>
          <p:spPr bwMode="auto">
            <a:xfrm>
              <a:off x="3253"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52"/>
            <p:cNvSpPr>
              <a:spLocks noChangeShapeType="1"/>
            </p:cNvSpPr>
            <p:nvPr/>
          </p:nvSpPr>
          <p:spPr bwMode="auto">
            <a:xfrm>
              <a:off x="3265"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53"/>
            <p:cNvSpPr>
              <a:spLocks noChangeShapeType="1"/>
            </p:cNvSpPr>
            <p:nvPr/>
          </p:nvSpPr>
          <p:spPr bwMode="auto">
            <a:xfrm>
              <a:off x="3343"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54"/>
            <p:cNvSpPr>
              <a:spLocks noChangeShapeType="1"/>
            </p:cNvSpPr>
            <p:nvPr/>
          </p:nvSpPr>
          <p:spPr bwMode="auto">
            <a:xfrm>
              <a:off x="3355"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55"/>
            <p:cNvSpPr>
              <a:spLocks noChangeShapeType="1"/>
            </p:cNvSpPr>
            <p:nvPr/>
          </p:nvSpPr>
          <p:spPr bwMode="auto">
            <a:xfrm>
              <a:off x="3367"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56"/>
            <p:cNvSpPr>
              <a:spLocks noChangeShapeType="1"/>
            </p:cNvSpPr>
            <p:nvPr/>
          </p:nvSpPr>
          <p:spPr bwMode="auto">
            <a:xfrm>
              <a:off x="3379"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57"/>
            <p:cNvSpPr>
              <a:spLocks noChangeShapeType="1"/>
            </p:cNvSpPr>
            <p:nvPr/>
          </p:nvSpPr>
          <p:spPr bwMode="auto">
            <a:xfrm>
              <a:off x="3283" y="229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58"/>
            <p:cNvSpPr>
              <a:spLocks noChangeShapeType="1"/>
            </p:cNvSpPr>
            <p:nvPr/>
          </p:nvSpPr>
          <p:spPr bwMode="auto">
            <a:xfrm>
              <a:off x="3535"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59"/>
            <p:cNvSpPr>
              <a:spLocks noChangeShapeType="1"/>
            </p:cNvSpPr>
            <p:nvPr/>
          </p:nvSpPr>
          <p:spPr bwMode="auto">
            <a:xfrm>
              <a:off x="3457"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Freeform 60"/>
            <p:cNvSpPr>
              <a:spLocks/>
            </p:cNvSpPr>
            <p:nvPr/>
          </p:nvSpPr>
          <p:spPr bwMode="auto">
            <a:xfrm>
              <a:off x="2215" y="1854"/>
              <a:ext cx="1326" cy="606"/>
            </a:xfrm>
            <a:custGeom>
              <a:avLst/>
              <a:gdLst>
                <a:gd name="T0" fmla="*/ 202 w 221"/>
                <a:gd name="T1" fmla="*/ 101 h 101"/>
                <a:gd name="T2" fmla="*/ 183 w 221"/>
                <a:gd name="T3" fmla="*/ 85 h 101"/>
                <a:gd name="T4" fmla="*/ 178 w 221"/>
                <a:gd name="T5" fmla="*/ 81 h 101"/>
                <a:gd name="T6" fmla="*/ 177 w 221"/>
                <a:gd name="T7" fmla="*/ 78 h 101"/>
                <a:gd name="T8" fmla="*/ 161 w 221"/>
                <a:gd name="T9" fmla="*/ 75 h 101"/>
                <a:gd name="T10" fmla="*/ 153 w 221"/>
                <a:gd name="T11" fmla="*/ 73 h 101"/>
                <a:gd name="T12" fmla="*/ 151 w 221"/>
                <a:gd name="T13" fmla="*/ 71 h 101"/>
                <a:gd name="T14" fmla="*/ 134 w 221"/>
                <a:gd name="T15" fmla="*/ 68 h 101"/>
                <a:gd name="T16" fmla="*/ 131 w 221"/>
                <a:gd name="T17" fmla="*/ 66 h 101"/>
                <a:gd name="T18" fmla="*/ 124 w 221"/>
                <a:gd name="T19" fmla="*/ 61 h 101"/>
                <a:gd name="T20" fmla="*/ 120 w 221"/>
                <a:gd name="T21" fmla="*/ 59 h 101"/>
                <a:gd name="T22" fmla="*/ 105 w 221"/>
                <a:gd name="T23" fmla="*/ 57 h 101"/>
                <a:gd name="T24" fmla="*/ 102 w 221"/>
                <a:gd name="T25" fmla="*/ 55 h 101"/>
                <a:gd name="T26" fmla="*/ 98 w 221"/>
                <a:gd name="T27" fmla="*/ 53 h 101"/>
                <a:gd name="T28" fmla="*/ 96 w 221"/>
                <a:gd name="T29" fmla="*/ 48 h 101"/>
                <a:gd name="T30" fmla="*/ 91 w 221"/>
                <a:gd name="T31" fmla="*/ 46 h 101"/>
                <a:gd name="T32" fmla="*/ 78 w 221"/>
                <a:gd name="T33" fmla="*/ 45 h 101"/>
                <a:gd name="T34" fmla="*/ 76 w 221"/>
                <a:gd name="T35" fmla="*/ 42 h 101"/>
                <a:gd name="T36" fmla="*/ 75 w 221"/>
                <a:gd name="T37" fmla="*/ 40 h 101"/>
                <a:gd name="T38" fmla="*/ 73 w 221"/>
                <a:gd name="T39" fmla="*/ 38 h 101"/>
                <a:gd name="T40" fmla="*/ 64 w 221"/>
                <a:gd name="T41" fmla="*/ 36 h 101"/>
                <a:gd name="T42" fmla="*/ 58 w 221"/>
                <a:gd name="T43" fmla="*/ 34 h 101"/>
                <a:gd name="T44" fmla="*/ 55 w 221"/>
                <a:gd name="T45" fmla="*/ 32 h 101"/>
                <a:gd name="T46" fmla="*/ 54 w 221"/>
                <a:gd name="T47" fmla="*/ 30 h 101"/>
                <a:gd name="T48" fmla="*/ 52 w 221"/>
                <a:gd name="T49" fmla="*/ 28 h 101"/>
                <a:gd name="T50" fmla="*/ 49 w 221"/>
                <a:gd name="T51" fmla="*/ 24 h 101"/>
                <a:gd name="T52" fmla="*/ 41 w 221"/>
                <a:gd name="T53" fmla="*/ 21 h 101"/>
                <a:gd name="T54" fmla="*/ 37 w 221"/>
                <a:gd name="T55" fmla="*/ 20 h 101"/>
                <a:gd name="T56" fmla="*/ 35 w 221"/>
                <a:gd name="T57" fmla="*/ 18 h 101"/>
                <a:gd name="T58" fmla="*/ 34 w 221"/>
                <a:gd name="T59" fmla="*/ 16 h 101"/>
                <a:gd name="T60" fmla="*/ 31 w 221"/>
                <a:gd name="T61" fmla="*/ 14 h 101"/>
                <a:gd name="T62" fmla="*/ 25 w 221"/>
                <a:gd name="T63" fmla="*/ 12 h 101"/>
                <a:gd name="T64" fmla="*/ 23 w 221"/>
                <a:gd name="T65" fmla="*/ 10 h 101"/>
                <a:gd name="T66" fmla="*/ 21 w 221"/>
                <a:gd name="T67" fmla="*/ 7 h 101"/>
                <a:gd name="T68" fmla="*/ 14 w 221"/>
                <a:gd name="T69" fmla="*/ 3 h 101"/>
                <a:gd name="T70" fmla="*/ 6 w 221"/>
                <a:gd name="T71" fmla="*/ 2 h 101"/>
                <a:gd name="T72" fmla="*/ 0 w 221"/>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01">
                  <a:moveTo>
                    <a:pt x="221" y="101"/>
                  </a:moveTo>
                  <a:lnTo>
                    <a:pt x="202" y="101"/>
                  </a:lnTo>
                  <a:lnTo>
                    <a:pt x="202" y="85"/>
                  </a:lnTo>
                  <a:lnTo>
                    <a:pt x="183" y="85"/>
                  </a:lnTo>
                  <a:lnTo>
                    <a:pt x="183" y="81"/>
                  </a:lnTo>
                  <a:lnTo>
                    <a:pt x="178" y="81"/>
                  </a:lnTo>
                  <a:lnTo>
                    <a:pt x="178" y="78"/>
                  </a:lnTo>
                  <a:lnTo>
                    <a:pt x="177" y="78"/>
                  </a:lnTo>
                  <a:lnTo>
                    <a:pt x="177" y="75"/>
                  </a:lnTo>
                  <a:lnTo>
                    <a:pt x="161" y="75"/>
                  </a:lnTo>
                  <a:lnTo>
                    <a:pt x="161" y="73"/>
                  </a:lnTo>
                  <a:lnTo>
                    <a:pt x="153" y="73"/>
                  </a:lnTo>
                  <a:lnTo>
                    <a:pt x="153" y="71"/>
                  </a:lnTo>
                  <a:lnTo>
                    <a:pt x="151" y="71"/>
                  </a:lnTo>
                  <a:lnTo>
                    <a:pt x="151" y="68"/>
                  </a:lnTo>
                  <a:lnTo>
                    <a:pt x="134" y="68"/>
                  </a:lnTo>
                  <a:lnTo>
                    <a:pt x="134" y="66"/>
                  </a:lnTo>
                  <a:lnTo>
                    <a:pt x="131" y="66"/>
                  </a:lnTo>
                  <a:lnTo>
                    <a:pt x="131" y="61"/>
                  </a:lnTo>
                  <a:lnTo>
                    <a:pt x="124" y="61"/>
                  </a:lnTo>
                  <a:lnTo>
                    <a:pt x="124" y="59"/>
                  </a:lnTo>
                  <a:lnTo>
                    <a:pt x="120" y="59"/>
                  </a:lnTo>
                  <a:lnTo>
                    <a:pt x="120" y="57"/>
                  </a:lnTo>
                  <a:lnTo>
                    <a:pt x="105" y="57"/>
                  </a:lnTo>
                  <a:lnTo>
                    <a:pt x="105" y="55"/>
                  </a:lnTo>
                  <a:lnTo>
                    <a:pt x="102" y="55"/>
                  </a:lnTo>
                  <a:lnTo>
                    <a:pt x="102" y="53"/>
                  </a:lnTo>
                  <a:lnTo>
                    <a:pt x="98" y="53"/>
                  </a:lnTo>
                  <a:lnTo>
                    <a:pt x="98" y="48"/>
                  </a:lnTo>
                  <a:lnTo>
                    <a:pt x="96" y="48"/>
                  </a:lnTo>
                  <a:lnTo>
                    <a:pt x="96" y="46"/>
                  </a:lnTo>
                  <a:lnTo>
                    <a:pt x="91" y="46"/>
                  </a:lnTo>
                  <a:lnTo>
                    <a:pt x="91" y="45"/>
                  </a:lnTo>
                  <a:lnTo>
                    <a:pt x="78" y="45"/>
                  </a:lnTo>
                  <a:lnTo>
                    <a:pt x="78" y="42"/>
                  </a:lnTo>
                  <a:lnTo>
                    <a:pt x="76" y="42"/>
                  </a:lnTo>
                  <a:lnTo>
                    <a:pt x="76" y="40"/>
                  </a:lnTo>
                  <a:lnTo>
                    <a:pt x="75" y="40"/>
                  </a:lnTo>
                  <a:lnTo>
                    <a:pt x="75" y="38"/>
                  </a:lnTo>
                  <a:lnTo>
                    <a:pt x="73" y="38"/>
                  </a:lnTo>
                  <a:lnTo>
                    <a:pt x="73" y="36"/>
                  </a:lnTo>
                  <a:lnTo>
                    <a:pt x="64" y="36"/>
                  </a:lnTo>
                  <a:lnTo>
                    <a:pt x="64" y="34"/>
                  </a:lnTo>
                  <a:lnTo>
                    <a:pt x="58" y="34"/>
                  </a:lnTo>
                  <a:lnTo>
                    <a:pt x="58" y="32"/>
                  </a:lnTo>
                  <a:lnTo>
                    <a:pt x="55" y="32"/>
                  </a:lnTo>
                  <a:lnTo>
                    <a:pt x="55" y="30"/>
                  </a:lnTo>
                  <a:lnTo>
                    <a:pt x="54" y="30"/>
                  </a:lnTo>
                  <a:lnTo>
                    <a:pt x="54" y="28"/>
                  </a:lnTo>
                  <a:lnTo>
                    <a:pt x="52" y="28"/>
                  </a:lnTo>
                  <a:lnTo>
                    <a:pt x="52" y="24"/>
                  </a:lnTo>
                  <a:lnTo>
                    <a:pt x="49" y="24"/>
                  </a:lnTo>
                  <a:lnTo>
                    <a:pt x="49" y="21"/>
                  </a:lnTo>
                  <a:lnTo>
                    <a:pt x="41" y="21"/>
                  </a:lnTo>
                  <a:lnTo>
                    <a:pt x="41" y="20"/>
                  </a:lnTo>
                  <a:lnTo>
                    <a:pt x="37" y="20"/>
                  </a:lnTo>
                  <a:lnTo>
                    <a:pt x="37" y="18"/>
                  </a:lnTo>
                  <a:lnTo>
                    <a:pt x="35" y="18"/>
                  </a:lnTo>
                  <a:lnTo>
                    <a:pt x="35" y="16"/>
                  </a:lnTo>
                  <a:lnTo>
                    <a:pt x="34" y="16"/>
                  </a:lnTo>
                  <a:lnTo>
                    <a:pt x="34" y="14"/>
                  </a:lnTo>
                  <a:lnTo>
                    <a:pt x="31" y="14"/>
                  </a:lnTo>
                  <a:lnTo>
                    <a:pt x="31" y="12"/>
                  </a:lnTo>
                  <a:lnTo>
                    <a:pt x="25" y="12"/>
                  </a:lnTo>
                  <a:lnTo>
                    <a:pt x="25" y="10"/>
                  </a:lnTo>
                  <a:lnTo>
                    <a:pt x="23" y="10"/>
                  </a:lnTo>
                  <a:lnTo>
                    <a:pt x="23" y="7"/>
                  </a:lnTo>
                  <a:lnTo>
                    <a:pt x="21" y="7"/>
                  </a:lnTo>
                  <a:lnTo>
                    <a:pt x="21" y="3"/>
                  </a:lnTo>
                  <a:lnTo>
                    <a:pt x="14" y="3"/>
                  </a:lnTo>
                  <a:lnTo>
                    <a:pt x="14"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682893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190: Traitement par pembrolizumab des tumeurs neuroendocrines avancées: résultats de l’étude de phase II KEYNOTE-158 </a:t>
            </a:r>
            <a:r>
              <a:rPr lang="fr-FR" dirty="0" smtClean="0"/>
              <a:t/>
            </a:r>
            <a:br>
              <a:rPr lang="fr-FR" dirty="0" smtClean="0"/>
            </a:br>
            <a:r>
              <a:rPr lang="fr-FR" dirty="0" smtClean="0"/>
              <a:t>– </a:t>
            </a:r>
            <a:r>
              <a:rPr lang="fr-FR" dirty="0" err="1" smtClean="0"/>
              <a:t>Strosberg</a:t>
            </a:r>
            <a:r>
              <a:rPr lang="fr-FR" dirty="0" smtClean="0"/>
              <a:t> </a:t>
            </a:r>
            <a:r>
              <a:rPr lang="fr-FR" dirty="0" smtClean="0"/>
              <a:t>JR, et al</a:t>
            </a:r>
            <a:endParaRPr lang="fr-FR" dirty="0"/>
          </a:p>
        </p:txBody>
      </p:sp>
      <p:sp>
        <p:nvSpPr>
          <p:cNvPr id="3" name="Content Placeholder 2"/>
          <p:cNvSpPr>
            <a:spLocks noGrp="1"/>
          </p:cNvSpPr>
          <p:nvPr>
            <p:ph idx="1"/>
          </p:nvPr>
        </p:nvSpPr>
        <p:spPr>
          <a:xfrm>
            <a:off x="365124" y="1254035"/>
            <a:ext cx="8413751" cy="5142454"/>
          </a:xfrm>
        </p:spPr>
        <p:txBody>
          <a:bodyPr/>
          <a:lstStyle/>
          <a:p>
            <a:pPr marL="0" indent="0">
              <a:buNone/>
            </a:pPr>
            <a:r>
              <a:rPr lang="fr-FR" b="1" dirty="0" smtClean="0"/>
              <a:t>Résultats </a:t>
            </a:r>
          </a:p>
          <a:p>
            <a:pPr marL="0" indent="0">
              <a:spcBef>
                <a:spcPts val="27600"/>
              </a:spcBef>
              <a:buNone/>
            </a:pPr>
            <a:r>
              <a:rPr lang="fr-FR" b="1" dirty="0" smtClean="0"/>
              <a:t>Conclusions</a:t>
            </a:r>
          </a:p>
          <a:p>
            <a:r>
              <a:rPr lang="fr-FR" b="1" dirty="0" smtClean="0"/>
              <a:t>Chez ces patients avec TNE avancée, le pembrolizumab n’a permis d’obtenir que 4 RP, bien que durables</a:t>
            </a:r>
          </a:p>
          <a:p>
            <a:r>
              <a:rPr lang="fr-FR" b="1" dirty="0" smtClean="0"/>
              <a:t>Le profil de tolérance du pembrolizumab dans cette étude a été cohérent avec les données déjà connues</a:t>
            </a:r>
            <a:endParaRPr lang="fr-FR" dirty="0"/>
          </a:p>
        </p:txBody>
      </p:sp>
      <p:sp>
        <p:nvSpPr>
          <p:cNvPr id="5" name="Text Placeholder 4"/>
          <p:cNvSpPr>
            <a:spLocks noGrp="1"/>
          </p:cNvSpPr>
          <p:nvPr>
            <p:ph type="body" sz="quarter" idx="11"/>
          </p:nvPr>
        </p:nvSpPr>
        <p:spPr/>
        <p:txBody>
          <a:bodyPr/>
          <a:lstStyle/>
          <a:p>
            <a:r>
              <a:rPr lang="fr-FR" smtClean="0"/>
              <a:t>Strosberg JR, et al, J Clin Oncol 2019;37(Suppl):Abstr 190</a:t>
            </a:r>
            <a:endParaRPr lang="fr-FR"/>
          </a:p>
        </p:txBody>
      </p:sp>
      <p:sp>
        <p:nvSpPr>
          <p:cNvPr id="7" name="TextBox 6"/>
          <p:cNvSpPr txBox="1"/>
          <p:nvPr/>
        </p:nvSpPr>
        <p:spPr>
          <a:xfrm>
            <a:off x="2243110" y="1544984"/>
            <a:ext cx="778879" cy="369332"/>
          </a:xfrm>
          <a:prstGeom prst="rect">
            <a:avLst/>
          </a:prstGeom>
          <a:noFill/>
        </p:spPr>
        <p:txBody>
          <a:bodyPr wrap="none" rtlCol="0">
            <a:spAutoFit/>
          </a:bodyPr>
          <a:lstStyle/>
          <a:p>
            <a:r>
              <a:rPr lang="fr-FR" b="1" dirty="0" smtClean="0"/>
              <a:t>EILTs</a:t>
            </a:r>
            <a:endParaRPr lang="fr-FR" b="1" dirty="0"/>
          </a:p>
        </p:txBody>
      </p:sp>
      <p:sp>
        <p:nvSpPr>
          <p:cNvPr id="8" name="TextBox 7"/>
          <p:cNvSpPr txBox="1"/>
          <p:nvPr/>
        </p:nvSpPr>
        <p:spPr>
          <a:xfrm>
            <a:off x="5747183" y="1544984"/>
            <a:ext cx="2391212" cy="369332"/>
          </a:xfrm>
          <a:prstGeom prst="rect">
            <a:avLst/>
          </a:prstGeom>
          <a:noFill/>
        </p:spPr>
        <p:txBody>
          <a:bodyPr wrap="none" rtlCol="0">
            <a:spAutoFit/>
          </a:bodyPr>
          <a:lstStyle/>
          <a:p>
            <a:r>
              <a:rPr lang="fr-FR" b="1" dirty="0" smtClean="0"/>
              <a:t>EIs liés à l’immunité</a:t>
            </a:r>
            <a:endParaRPr lang="fr-FR" b="1" dirty="0"/>
          </a:p>
        </p:txBody>
      </p:sp>
      <p:graphicFrame>
        <p:nvGraphicFramePr>
          <p:cNvPr id="9" name="Chart 8"/>
          <p:cNvGraphicFramePr/>
          <p:nvPr>
            <p:extLst>
              <p:ext uri="{D42A27DB-BD31-4B8C-83A1-F6EECF244321}">
                <p14:modId xmlns:p14="http://schemas.microsoft.com/office/powerpoint/2010/main" val="4182730942"/>
              </p:ext>
            </p:extLst>
          </p:nvPr>
        </p:nvGraphicFramePr>
        <p:xfrm>
          <a:off x="393622" y="2032261"/>
          <a:ext cx="4325862" cy="3020291"/>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80998" y="2071379"/>
            <a:ext cx="1857797" cy="246221"/>
            <a:chOff x="1780998" y="1879655"/>
            <a:chExt cx="1857797" cy="246221"/>
          </a:xfrm>
        </p:grpSpPr>
        <p:sp>
          <p:nvSpPr>
            <p:cNvPr id="11" name="TextBox 10"/>
            <p:cNvSpPr txBox="1"/>
            <p:nvPr/>
          </p:nvSpPr>
          <p:spPr>
            <a:xfrm>
              <a:off x="1969473" y="1879655"/>
              <a:ext cx="785793" cy="246221"/>
            </a:xfrm>
            <a:prstGeom prst="rect">
              <a:avLst/>
            </a:prstGeom>
            <a:noFill/>
          </p:spPr>
          <p:txBody>
            <a:bodyPr wrap="none" rtlCol="0">
              <a:spAutoFit/>
            </a:bodyPr>
            <a:lstStyle/>
            <a:p>
              <a:r>
                <a:rPr lang="fr-FR" sz="1000" smtClean="0"/>
                <a:t>Grade 1</a:t>
              </a:r>
              <a:r>
                <a:rPr lang="fr-FR" sz="1000" smtClean="0">
                  <a:cs typeface="Arial"/>
                </a:rPr>
                <a:t>–2</a:t>
              </a:r>
              <a:endParaRPr lang="fr-FR" sz="1000"/>
            </a:p>
          </p:txBody>
        </p:sp>
        <p:sp>
          <p:nvSpPr>
            <p:cNvPr id="12" name="TextBox 11"/>
            <p:cNvSpPr txBox="1"/>
            <p:nvPr/>
          </p:nvSpPr>
          <p:spPr>
            <a:xfrm>
              <a:off x="2994067" y="1879655"/>
              <a:ext cx="644728" cy="246221"/>
            </a:xfrm>
            <a:prstGeom prst="rect">
              <a:avLst/>
            </a:prstGeom>
            <a:noFill/>
          </p:spPr>
          <p:txBody>
            <a:bodyPr wrap="none" rtlCol="0">
              <a:spAutoFit/>
            </a:bodyPr>
            <a:lstStyle/>
            <a:p>
              <a:r>
                <a:rPr lang="fr-FR" sz="1000" smtClean="0"/>
                <a:t>Grade 3</a:t>
              </a:r>
              <a:endParaRPr lang="fr-FR" sz="1000"/>
            </a:p>
          </p:txBody>
        </p:sp>
        <p:sp>
          <p:nvSpPr>
            <p:cNvPr id="13" name="Rectangle 12"/>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5" name="Group 14"/>
          <p:cNvGrpSpPr/>
          <p:nvPr/>
        </p:nvGrpSpPr>
        <p:grpSpPr>
          <a:xfrm>
            <a:off x="6336585" y="2071379"/>
            <a:ext cx="1857797" cy="246221"/>
            <a:chOff x="1780998" y="1879655"/>
            <a:chExt cx="1857797" cy="246221"/>
          </a:xfrm>
        </p:grpSpPr>
        <p:sp>
          <p:nvSpPr>
            <p:cNvPr id="16" name="TextBox 15"/>
            <p:cNvSpPr txBox="1"/>
            <p:nvPr/>
          </p:nvSpPr>
          <p:spPr>
            <a:xfrm>
              <a:off x="1969473" y="1879655"/>
              <a:ext cx="785793" cy="246221"/>
            </a:xfrm>
            <a:prstGeom prst="rect">
              <a:avLst/>
            </a:prstGeom>
            <a:noFill/>
          </p:spPr>
          <p:txBody>
            <a:bodyPr wrap="none" rtlCol="0">
              <a:spAutoFit/>
            </a:bodyPr>
            <a:lstStyle/>
            <a:p>
              <a:r>
                <a:rPr lang="fr-FR" sz="1000" smtClean="0"/>
                <a:t>Grade 1</a:t>
              </a:r>
              <a:r>
                <a:rPr lang="fr-FR" sz="1000" smtClean="0">
                  <a:cs typeface="Arial"/>
                </a:rPr>
                <a:t>–2</a:t>
              </a:r>
              <a:endParaRPr lang="fr-FR" sz="1000"/>
            </a:p>
          </p:txBody>
        </p:sp>
        <p:sp>
          <p:nvSpPr>
            <p:cNvPr id="17" name="TextBox 16"/>
            <p:cNvSpPr txBox="1"/>
            <p:nvPr/>
          </p:nvSpPr>
          <p:spPr>
            <a:xfrm>
              <a:off x="2994067" y="1879655"/>
              <a:ext cx="644728" cy="246221"/>
            </a:xfrm>
            <a:prstGeom prst="rect">
              <a:avLst/>
            </a:prstGeom>
            <a:noFill/>
          </p:spPr>
          <p:txBody>
            <a:bodyPr wrap="none" rtlCol="0">
              <a:spAutoFit/>
            </a:bodyPr>
            <a:lstStyle/>
            <a:p>
              <a:r>
                <a:rPr lang="fr-FR" sz="1000" smtClean="0"/>
                <a:t>Grade 3</a:t>
              </a:r>
              <a:endParaRPr lang="fr-FR" sz="1000"/>
            </a:p>
          </p:txBody>
        </p:sp>
        <p:sp>
          <p:nvSpPr>
            <p:cNvPr id="18" name="Rectangle 17"/>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Rectangle 18"/>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0" name="TextBox 19"/>
          <p:cNvSpPr txBox="1"/>
          <p:nvPr/>
        </p:nvSpPr>
        <p:spPr>
          <a:xfrm rot="16200000">
            <a:off x="-60802" y="2953538"/>
            <a:ext cx="829073" cy="246221"/>
          </a:xfrm>
          <a:prstGeom prst="rect">
            <a:avLst/>
          </a:prstGeom>
          <a:noFill/>
        </p:spPr>
        <p:txBody>
          <a:bodyPr wrap="none" rtlCol="0">
            <a:spAutoFit/>
          </a:bodyPr>
          <a:lstStyle/>
          <a:p>
            <a:r>
              <a:rPr lang="fr-FR" sz="1000" smtClean="0"/>
              <a:t>Patients, %</a:t>
            </a:r>
            <a:endParaRPr lang="fr-FR" sz="1000"/>
          </a:p>
        </p:txBody>
      </p:sp>
      <p:graphicFrame>
        <p:nvGraphicFramePr>
          <p:cNvPr id="21" name="Chart 20"/>
          <p:cNvGraphicFramePr/>
          <p:nvPr>
            <p:extLst>
              <p:ext uri="{D42A27DB-BD31-4B8C-83A1-F6EECF244321}">
                <p14:modId xmlns:p14="http://schemas.microsoft.com/office/powerpoint/2010/main" val="2307137187"/>
              </p:ext>
            </p:extLst>
          </p:nvPr>
        </p:nvGraphicFramePr>
        <p:xfrm>
          <a:off x="4572000" y="2032261"/>
          <a:ext cx="4325862" cy="302029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4280574" y="2953538"/>
            <a:ext cx="829073" cy="246221"/>
          </a:xfrm>
          <a:prstGeom prst="rect">
            <a:avLst/>
          </a:prstGeom>
          <a:noFill/>
        </p:spPr>
        <p:txBody>
          <a:bodyPr wrap="none" rtlCol="0">
            <a:spAutoFit/>
          </a:bodyPr>
          <a:lstStyle/>
          <a:p>
            <a:r>
              <a:rPr lang="fr-FR" sz="1000" smtClean="0"/>
              <a:t>Patients, %</a:t>
            </a:r>
            <a:endParaRPr lang="fr-FR" sz="1000"/>
          </a:p>
        </p:txBody>
      </p:sp>
    </p:spTree>
    <p:extLst>
      <p:ext uri="{BB962C8B-B14F-4D97-AF65-F5344CB8AC3E}">
        <p14:creationId xmlns:p14="http://schemas.microsoft.com/office/powerpoint/2010/main" val="2582203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332: Survie sans progression et analyses de sous-groupes du traitement par lenvatinib chez les patients avec TNE pancréatique ou gastro-intestinale G1/G2 avancée: résultats actualisés de l’essai de phase II TALENT (GETNE 1509) – </a:t>
            </a:r>
            <a:r>
              <a:rPr lang="fr-FR" dirty="0" err="1" smtClean="0"/>
              <a:t>Capdevila</a:t>
            </a:r>
            <a:r>
              <a:rPr lang="fr-FR" dirty="0" smtClean="0"/>
              <a:t> 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lenvatinib chez les patients avec TNE pancréatique (TNEP) ou gastro-intestinale (TNE GI) avancée </a:t>
            </a:r>
            <a:r>
              <a:rPr lang="fr-FR" dirty="0"/>
              <a:t>– résultats actualisés de l’essai </a:t>
            </a:r>
            <a:r>
              <a:rPr lang="fr-FR" dirty="0" smtClean="0"/>
              <a:t>TALENT</a:t>
            </a:r>
            <a:endParaRPr lang="fr-FR" dirty="0"/>
          </a:p>
        </p:txBody>
      </p:sp>
      <p:sp>
        <p:nvSpPr>
          <p:cNvPr id="4" name="Text Placeholder 3"/>
          <p:cNvSpPr>
            <a:spLocks noGrp="1"/>
          </p:cNvSpPr>
          <p:nvPr>
            <p:ph type="body" sz="quarter" idx="10"/>
          </p:nvPr>
        </p:nvSpPr>
        <p:spPr>
          <a:xfrm>
            <a:off x="365126" y="6096000"/>
            <a:ext cx="3952042" cy="487363"/>
          </a:xfrm>
        </p:spPr>
        <p:txBody>
          <a:bodyPr/>
          <a:lstStyle/>
          <a:p>
            <a:r>
              <a:rPr lang="fr-FR" dirty="0" smtClean="0"/>
              <a:t>*Pour les TNEP, la progression sous thérapie ciblée était obligatoire, quel que soit le traitement préalable par analogues de la somatostatine ou chimiothérapie; pour les TNE GI, progression sous analogues de la somatostatine</a:t>
            </a:r>
            <a:endParaRPr lang="fr-FR" dirty="0"/>
          </a:p>
        </p:txBody>
      </p:sp>
      <p:sp>
        <p:nvSpPr>
          <p:cNvPr id="5" name="Text Placeholder 4"/>
          <p:cNvSpPr>
            <a:spLocks noGrp="1"/>
          </p:cNvSpPr>
          <p:nvPr>
            <p:ph type="body" sz="quarter" idx="11"/>
          </p:nvPr>
        </p:nvSpPr>
        <p:spPr/>
        <p:txBody>
          <a:bodyPr/>
          <a:lstStyle/>
          <a:p>
            <a:r>
              <a:rPr lang="fr-FR" smtClean="0"/>
              <a:t>Capdevila J, et al, J Clin Oncol 2019;37(Suppl):Abstr 332</a:t>
            </a:r>
            <a:endParaRPr lang="fr-FR"/>
          </a:p>
        </p:txBody>
      </p:sp>
      <p:sp>
        <p:nvSpPr>
          <p:cNvPr id="7" name="Rectangle 9"/>
          <p:cNvSpPr txBox="1">
            <a:spLocks noChangeArrowheads="1"/>
          </p:cNvSpPr>
          <p:nvPr/>
        </p:nvSpPr>
        <p:spPr bwMode="auto">
          <a:xfrm>
            <a:off x="365124" y="5126794"/>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TRO </a:t>
            </a:r>
            <a:r>
              <a:rPr lang="fr-FR" dirty="0" smtClean="0"/>
              <a:t>(RECIST v1,1)</a:t>
            </a:r>
          </a:p>
          <a:p>
            <a:pPr>
              <a:buClr>
                <a:srgbClr val="043882"/>
              </a:buClr>
            </a:pPr>
            <a:endParaRPr lang="fr-FR" dirty="0"/>
          </a:p>
        </p:txBody>
      </p:sp>
      <p:sp>
        <p:nvSpPr>
          <p:cNvPr id="8" name="Content Placeholder 26"/>
          <p:cNvSpPr txBox="1">
            <a:spLocks/>
          </p:cNvSpPr>
          <p:nvPr/>
        </p:nvSpPr>
        <p:spPr>
          <a:xfrm>
            <a:off x="4648200" y="512679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smtClean="0"/>
              <a:t>, SG, biomarqueurs, tolérance</a:t>
            </a:r>
            <a:endParaRPr lang="fr-FR" dirty="0"/>
          </a:p>
        </p:txBody>
      </p:sp>
      <p:sp>
        <p:nvSpPr>
          <p:cNvPr id="14" name="Oval 14"/>
          <p:cNvSpPr>
            <a:spLocks noChangeArrowheads="1"/>
          </p:cNvSpPr>
          <p:nvPr/>
        </p:nvSpPr>
        <p:spPr bwMode="auto">
          <a:xfrm>
            <a:off x="3800865" y="34006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2000" b="1" smtClean="0">
                <a:solidFill>
                  <a:srgbClr val="043882"/>
                </a:solidFill>
                <a:ea typeface="SimSun" pitchFamily="2" charset="-122"/>
              </a:rPr>
              <a:t>R</a:t>
            </a:r>
            <a:endParaRPr lang="fr-FR" altLang="zh-CN" sz="2000" b="1">
              <a:solidFill>
                <a:srgbClr val="043882"/>
              </a:solidFill>
              <a:ea typeface="SimSun" pitchFamily="2" charset="-122"/>
            </a:endParaRPr>
          </a:p>
        </p:txBody>
      </p:sp>
      <p:cxnSp>
        <p:nvCxnSpPr>
          <p:cNvPr id="15" name="AutoShape 15"/>
          <p:cNvCxnSpPr>
            <a:cxnSpLocks noChangeShapeType="1"/>
            <a:stCxn id="14" idx="0"/>
            <a:endCxn id="20" idx="1"/>
          </p:cNvCxnSpPr>
          <p:nvPr/>
        </p:nvCxnSpPr>
        <p:spPr bwMode="auto">
          <a:xfrm rot="5400000" flipH="1" flipV="1">
            <a:off x="4022766" y="2775308"/>
            <a:ext cx="695203" cy="55540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7826248" y="2374876"/>
            <a:ext cx="1104771" cy="66106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endParaRPr lang="fr-FR" altLang="zh-CN" b="1" dirty="0">
              <a:solidFill>
                <a:srgbClr val="FFFFFF"/>
              </a:solidFill>
              <a:ea typeface="SimSun" pitchFamily="2" charset="-122"/>
            </a:endParaRPr>
          </a:p>
        </p:txBody>
      </p:sp>
      <p:cxnSp>
        <p:nvCxnSpPr>
          <p:cNvPr id="18" name="AutoShape 19"/>
          <p:cNvCxnSpPr>
            <a:cxnSpLocks noChangeShapeType="1"/>
            <a:stCxn id="21" idx="3"/>
            <a:endCxn id="14" idx="2"/>
          </p:cNvCxnSpPr>
          <p:nvPr/>
        </p:nvCxnSpPr>
        <p:spPr bwMode="auto">
          <a:xfrm flipV="1">
            <a:off x="3543300" y="3692713"/>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0" idx="3"/>
            <a:endCxn id="16" idx="1"/>
          </p:cNvCxnSpPr>
          <p:nvPr/>
        </p:nvCxnSpPr>
        <p:spPr bwMode="auto">
          <a:xfrm>
            <a:off x="7543800" y="2705410"/>
            <a:ext cx="282448" cy="0"/>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648072" y="2295041"/>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Cohorte A: TNEP</a:t>
            </a:r>
          </a:p>
          <a:p>
            <a:pPr algn="ctr" defTabSz="892175" eaLnBrk="0" hangingPunct="0">
              <a:defRPr/>
            </a:pPr>
            <a:r>
              <a:rPr lang="fr-FR" altLang="zh-CN" dirty="0" smtClean="0">
                <a:solidFill>
                  <a:srgbClr val="FFFFFF"/>
                </a:solidFill>
                <a:ea typeface="SimSun" pitchFamily="2" charset="-122"/>
              </a:rPr>
              <a:t>Lenvatinib 24 mg/j</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(n=55)</a:t>
            </a:r>
            <a:endParaRPr lang="fr-FR" altLang="zh-CN" dirty="0">
              <a:solidFill>
                <a:srgbClr val="FFFFFF"/>
              </a:solidFill>
              <a:ea typeface="SimSun" pitchFamily="2" charset="-122"/>
            </a:endParaRPr>
          </a:p>
        </p:txBody>
      </p:sp>
      <p:sp>
        <p:nvSpPr>
          <p:cNvPr id="21" name="AutoShape 9"/>
          <p:cNvSpPr>
            <a:spLocks noChangeArrowheads="1"/>
          </p:cNvSpPr>
          <p:nvPr/>
        </p:nvSpPr>
        <p:spPr bwMode="auto">
          <a:xfrm>
            <a:off x="365124" y="3044587"/>
            <a:ext cx="3178176" cy="129625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TNEP ou TNE GI avancée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Progression selon RECIST*</a:t>
            </a:r>
          </a:p>
          <a:p>
            <a:pPr defTabSz="892175" eaLnBrk="0" hangingPunct="0">
              <a:spcAft>
                <a:spcPct val="30000"/>
              </a:spcAft>
              <a:defRPr/>
            </a:pPr>
            <a:r>
              <a:rPr lang="fr-FR" altLang="zh-CN" sz="1600" dirty="0" smtClean="0">
                <a:solidFill>
                  <a:srgbClr val="FFFFFF"/>
                </a:solidFill>
                <a:ea typeface="SimSun" pitchFamily="2" charset="-122"/>
              </a:rPr>
              <a:t>(n=110)</a:t>
            </a:r>
          </a:p>
        </p:txBody>
      </p:sp>
      <p:cxnSp>
        <p:nvCxnSpPr>
          <p:cNvPr id="22" name="AutoShape 16"/>
          <p:cNvCxnSpPr>
            <a:cxnSpLocks noChangeShapeType="1"/>
            <a:stCxn id="14" idx="4"/>
            <a:endCxn id="25" idx="1"/>
          </p:cNvCxnSpPr>
          <p:nvPr/>
        </p:nvCxnSpPr>
        <p:spPr bwMode="auto">
          <a:xfrm rot="16200000" flipH="1">
            <a:off x="4025774" y="4051701"/>
            <a:ext cx="689187" cy="555409"/>
          </a:xfrm>
          <a:prstGeom prst="bentConnector2">
            <a:avLst/>
          </a:prstGeom>
          <a:noFill/>
          <a:ln w="57150">
            <a:solidFill>
              <a:schemeClr val="bg2">
                <a:lumMod val="60000"/>
                <a:lumOff val="40000"/>
              </a:schemeClr>
            </a:solidFill>
            <a:round/>
            <a:headEnd/>
            <a:tailEnd type="triangle" w="med" len="med"/>
          </a:ln>
        </p:spPr>
      </p:cxnSp>
      <p:cxnSp>
        <p:nvCxnSpPr>
          <p:cNvPr id="24" name="AutoShape 20"/>
          <p:cNvCxnSpPr>
            <a:cxnSpLocks noChangeShapeType="1"/>
            <a:stCxn id="25" idx="3"/>
            <a:endCxn id="26" idx="1"/>
          </p:cNvCxnSpPr>
          <p:nvPr/>
        </p:nvCxnSpPr>
        <p:spPr bwMode="auto">
          <a:xfrm>
            <a:off x="7542092" y="4674000"/>
            <a:ext cx="281133" cy="1"/>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Cohorte B: TNE GI</a:t>
            </a:r>
          </a:p>
          <a:p>
            <a:pPr algn="ctr" defTabSz="892175" eaLnBrk="0" hangingPunct="0">
              <a:defRPr/>
            </a:pPr>
            <a:r>
              <a:rPr lang="fr-FR" altLang="zh-CN" dirty="0" smtClean="0">
                <a:ea typeface="SimSun" pitchFamily="2" charset="-122"/>
              </a:rPr>
              <a:t>Lenvatinib 24 mg/j</a:t>
            </a:r>
            <a:br>
              <a:rPr lang="fr-FR" altLang="zh-CN" dirty="0" smtClean="0">
                <a:ea typeface="SimSun" pitchFamily="2" charset="-122"/>
              </a:rPr>
            </a:br>
            <a:r>
              <a:rPr lang="fr-FR" altLang="zh-CN" dirty="0" smtClean="0">
                <a:ea typeface="SimSun" pitchFamily="2" charset="-122"/>
              </a:rPr>
              <a:t>(n=56)</a:t>
            </a:r>
            <a:endParaRPr lang="fr-FR" altLang="zh-CN" dirty="0">
              <a:ea typeface="SimSun" pitchFamily="2" charset="-122"/>
            </a:endParaRPr>
          </a:p>
        </p:txBody>
      </p:sp>
      <p:sp>
        <p:nvSpPr>
          <p:cNvPr id="26" name="AutoShape 12"/>
          <p:cNvSpPr>
            <a:spLocks noChangeArrowheads="1"/>
          </p:cNvSpPr>
          <p:nvPr/>
        </p:nvSpPr>
        <p:spPr bwMode="auto">
          <a:xfrm>
            <a:off x="7823225" y="4343467"/>
            <a:ext cx="1104771" cy="66106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endParaRPr lang="fr-FR" altLang="zh-CN" b="1" dirty="0">
              <a:solidFill>
                <a:srgbClr val="FFFFFF"/>
              </a:solidFill>
              <a:ea typeface="SimSun" pitchFamily="2" charset="-122"/>
            </a:endParaRPr>
          </a:p>
        </p:txBody>
      </p:sp>
    </p:spTree>
    <p:extLst>
      <p:ext uri="{BB962C8B-B14F-4D97-AF65-F5344CB8AC3E}">
        <p14:creationId xmlns:p14="http://schemas.microsoft.com/office/powerpoint/2010/main" val="86681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332: Survie sans progression et analyses de sous-groupes du traitement par lenvatinib chez les patients avec TNE pancréatique ou gastro-intestinale G1/G2 avancée: résultats actualisés de l’essai de phase II TALENT (GETNE 1509) – </a:t>
            </a:r>
            <a:r>
              <a:rPr lang="fr-FR" dirty="0" err="1" smtClean="0"/>
              <a:t>Capdevila</a:t>
            </a:r>
            <a:r>
              <a:rPr lang="fr-FR" dirty="0" smtClean="0"/>
              <a:t> J,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smtClean="0"/>
              <a:t>Capdevila J, et al, J Clin Oncol 2019;37(Suppl):Abstr 332</a:t>
            </a:r>
            <a:endParaRPr lang="fr-FR"/>
          </a:p>
        </p:txBody>
      </p:sp>
      <p:sp>
        <p:nvSpPr>
          <p:cNvPr id="7" name="TextBox 6"/>
          <p:cNvSpPr txBox="1"/>
          <p:nvPr/>
        </p:nvSpPr>
        <p:spPr>
          <a:xfrm>
            <a:off x="4255247" y="1343304"/>
            <a:ext cx="642386" cy="369332"/>
          </a:xfrm>
          <a:prstGeom prst="rect">
            <a:avLst/>
          </a:prstGeom>
          <a:noFill/>
        </p:spPr>
        <p:txBody>
          <a:bodyPr wrap="none" rtlCol="0">
            <a:spAutoFit/>
          </a:bodyPr>
          <a:lstStyle/>
          <a:p>
            <a:r>
              <a:rPr lang="fr-FR" b="1" smtClean="0"/>
              <a:t>SSP</a:t>
            </a:r>
            <a:endParaRPr lang="fr-FR" b="1"/>
          </a:p>
        </p:txBody>
      </p:sp>
      <p:grpSp>
        <p:nvGrpSpPr>
          <p:cNvPr id="8" name="Group 7"/>
          <p:cNvGrpSpPr/>
          <p:nvPr/>
        </p:nvGrpSpPr>
        <p:grpSpPr>
          <a:xfrm>
            <a:off x="630821" y="1768547"/>
            <a:ext cx="3717212" cy="3414779"/>
            <a:chOff x="882989" y="2053357"/>
            <a:chExt cx="3717212" cy="3414779"/>
          </a:xfrm>
        </p:grpSpPr>
        <p:grpSp>
          <p:nvGrpSpPr>
            <p:cNvPr id="9" name="Group 8"/>
            <p:cNvGrpSpPr/>
            <p:nvPr/>
          </p:nvGrpSpPr>
          <p:grpSpPr>
            <a:xfrm>
              <a:off x="882989" y="2053357"/>
              <a:ext cx="3655679" cy="3414779"/>
              <a:chOff x="882989" y="2053357"/>
              <a:chExt cx="3655679" cy="3414779"/>
            </a:xfrm>
          </p:grpSpPr>
          <p:grpSp>
            <p:nvGrpSpPr>
              <p:cNvPr id="43" name="Group 42"/>
              <p:cNvGrpSpPr/>
              <p:nvPr/>
            </p:nvGrpSpPr>
            <p:grpSpPr>
              <a:xfrm>
                <a:off x="882989" y="2053357"/>
                <a:ext cx="3655679" cy="3414779"/>
                <a:chOff x="1877762" y="2285397"/>
                <a:chExt cx="4883476" cy="2683533"/>
              </a:xfrm>
            </p:grpSpPr>
            <p:grpSp>
              <p:nvGrpSpPr>
                <p:cNvPr id="46" name="Group 45"/>
                <p:cNvGrpSpPr/>
                <p:nvPr/>
              </p:nvGrpSpPr>
              <p:grpSpPr>
                <a:xfrm>
                  <a:off x="2614623" y="2396465"/>
                  <a:ext cx="3906738" cy="2171700"/>
                  <a:chOff x="836615" y="2448719"/>
                  <a:chExt cx="3906738" cy="2171700"/>
                </a:xfrm>
              </p:grpSpPr>
              <p:sp>
                <p:nvSpPr>
                  <p:cNvPr id="62" name="Freeform 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9" name="Line 12"/>
                  <p:cNvSpPr>
                    <a:spLocks noChangeShapeType="1"/>
                  </p:cNvSpPr>
                  <p:nvPr/>
                </p:nvSpPr>
                <p:spPr bwMode="auto">
                  <a:xfrm>
                    <a:off x="35328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0" name="Line 13"/>
                  <p:cNvSpPr>
                    <a:spLocks noChangeShapeType="1"/>
                  </p:cNvSpPr>
                  <p:nvPr/>
                </p:nvSpPr>
                <p:spPr bwMode="auto">
                  <a:xfrm>
                    <a:off x="291662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1" name="Line 14"/>
                  <p:cNvSpPr>
                    <a:spLocks noChangeShapeType="1"/>
                  </p:cNvSpPr>
                  <p:nvPr/>
                </p:nvSpPr>
                <p:spPr bwMode="auto">
                  <a:xfrm>
                    <a:off x="413674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2"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3" name="Line 18"/>
                  <p:cNvSpPr>
                    <a:spLocks noChangeShapeType="1"/>
                  </p:cNvSpPr>
                  <p:nvPr/>
                </p:nvSpPr>
                <p:spPr bwMode="auto">
                  <a:xfrm>
                    <a:off x="230039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4" name="Line 19"/>
                  <p:cNvSpPr>
                    <a:spLocks noChangeShapeType="1"/>
                  </p:cNvSpPr>
                  <p:nvPr/>
                </p:nvSpPr>
                <p:spPr bwMode="auto">
                  <a:xfrm>
                    <a:off x="168892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sp>
              <p:nvSpPr>
                <p:cNvPr id="47" name="TextBox 46"/>
                <p:cNvSpPr txBox="1"/>
                <p:nvPr/>
              </p:nvSpPr>
              <p:spPr>
                <a:xfrm rot="16200000">
                  <a:off x="1442351" y="3257246"/>
                  <a:ext cx="1240853" cy="370032"/>
                </a:xfrm>
                <a:prstGeom prst="rect">
                  <a:avLst/>
                </a:prstGeom>
                <a:noFill/>
              </p:spPr>
              <p:txBody>
                <a:bodyPr wrap="none" rtlCol="0">
                  <a:spAutoFit/>
                </a:bodyPr>
                <a:lstStyle/>
                <a:p>
                  <a:pPr algn="ctr" fontAlgn="base">
                    <a:spcBef>
                      <a:spcPct val="0"/>
                    </a:spcBef>
                    <a:spcAft>
                      <a:spcPct val="0"/>
                    </a:spcAft>
                  </a:pPr>
                  <a:r>
                    <a:rPr lang="fr-FR" sz="1200" dirty="0" smtClean="0"/>
                    <a:t>Probabilité de survie</a:t>
                  </a:r>
                  <a:endParaRPr lang="fr-FR" sz="1200" dirty="0"/>
                </a:p>
              </p:txBody>
            </p:sp>
            <p:sp>
              <p:nvSpPr>
                <p:cNvPr id="48" name="TextBox 47"/>
                <p:cNvSpPr txBox="1"/>
                <p:nvPr/>
              </p:nvSpPr>
              <p:spPr>
                <a:xfrm>
                  <a:off x="2689655" y="4751248"/>
                  <a:ext cx="3868811" cy="217682"/>
                </a:xfrm>
                <a:prstGeom prst="rect">
                  <a:avLst/>
                </a:prstGeom>
                <a:noFill/>
              </p:spPr>
              <p:txBody>
                <a:bodyPr wrap="none" rtlCol="0">
                  <a:spAutoFit/>
                </a:bodyPr>
                <a:lstStyle/>
                <a:p>
                  <a:pPr algn="ctr" fontAlgn="base">
                    <a:spcBef>
                      <a:spcPct val="0"/>
                    </a:spcBef>
                    <a:spcAft>
                      <a:spcPct val="0"/>
                    </a:spcAft>
                  </a:pPr>
                  <a:r>
                    <a:rPr lang="fr-FR" sz="1200" dirty="0" smtClean="0"/>
                    <a:t>Délai jusqu’à progression ou arrêt, mois</a:t>
                  </a:r>
                  <a:endParaRPr lang="fr-FR" sz="1200" dirty="0"/>
                </a:p>
              </p:txBody>
            </p:sp>
            <p:sp>
              <p:nvSpPr>
                <p:cNvPr id="49" name="TextBox 48"/>
                <p:cNvSpPr txBox="1"/>
                <p:nvPr/>
              </p:nvSpPr>
              <p:spPr>
                <a:xfrm>
                  <a:off x="2151979" y="2285397"/>
                  <a:ext cx="531493" cy="217682"/>
                </a:xfrm>
                <a:prstGeom prst="rect">
                  <a:avLst/>
                </a:prstGeom>
                <a:noFill/>
              </p:spPr>
              <p:txBody>
                <a:bodyPr wrap="none" rtlCol="0" anchor="ctr" anchorCtr="0">
                  <a:spAutoFit/>
                </a:bodyPr>
                <a:lstStyle/>
                <a:p>
                  <a:pPr algn="r"/>
                  <a:r>
                    <a:rPr lang="fr-FR" sz="1200" smtClean="0"/>
                    <a:t>1,0</a:t>
                  </a:r>
                  <a:endParaRPr lang="fr-FR" sz="1200"/>
                </a:p>
              </p:txBody>
            </p:sp>
            <p:sp>
              <p:nvSpPr>
                <p:cNvPr id="50" name="TextBox 49"/>
                <p:cNvSpPr txBox="1"/>
                <p:nvPr/>
              </p:nvSpPr>
              <p:spPr>
                <a:xfrm>
                  <a:off x="2151979" y="2702876"/>
                  <a:ext cx="531493" cy="217682"/>
                </a:xfrm>
                <a:prstGeom prst="rect">
                  <a:avLst/>
                </a:prstGeom>
                <a:noFill/>
              </p:spPr>
              <p:txBody>
                <a:bodyPr wrap="none" rtlCol="0" anchor="ctr" anchorCtr="0">
                  <a:spAutoFit/>
                </a:bodyPr>
                <a:lstStyle/>
                <a:p>
                  <a:pPr algn="r"/>
                  <a:r>
                    <a:rPr lang="fr-FR" sz="1200" smtClean="0"/>
                    <a:t>0,8</a:t>
                  </a:r>
                  <a:endParaRPr lang="fr-FR" sz="1200"/>
                </a:p>
              </p:txBody>
            </p:sp>
            <p:sp>
              <p:nvSpPr>
                <p:cNvPr id="51" name="TextBox 50"/>
                <p:cNvSpPr txBox="1"/>
                <p:nvPr/>
              </p:nvSpPr>
              <p:spPr>
                <a:xfrm>
                  <a:off x="2151979" y="3118616"/>
                  <a:ext cx="531493" cy="217682"/>
                </a:xfrm>
                <a:prstGeom prst="rect">
                  <a:avLst/>
                </a:prstGeom>
                <a:noFill/>
              </p:spPr>
              <p:txBody>
                <a:bodyPr wrap="none" rtlCol="0" anchor="ctr" anchorCtr="0">
                  <a:spAutoFit/>
                </a:bodyPr>
                <a:lstStyle/>
                <a:p>
                  <a:pPr algn="r"/>
                  <a:r>
                    <a:rPr lang="fr-FR" sz="1200" smtClean="0"/>
                    <a:t>0,6</a:t>
                  </a:r>
                  <a:endParaRPr lang="fr-FR" sz="1200"/>
                </a:p>
              </p:txBody>
            </p:sp>
            <p:sp>
              <p:nvSpPr>
                <p:cNvPr id="52" name="TextBox 51"/>
                <p:cNvSpPr txBox="1"/>
                <p:nvPr/>
              </p:nvSpPr>
              <p:spPr>
                <a:xfrm>
                  <a:off x="2151979" y="3534356"/>
                  <a:ext cx="531493" cy="217682"/>
                </a:xfrm>
                <a:prstGeom prst="rect">
                  <a:avLst/>
                </a:prstGeom>
                <a:noFill/>
              </p:spPr>
              <p:txBody>
                <a:bodyPr wrap="none" rtlCol="0" anchor="ctr" anchorCtr="0">
                  <a:spAutoFit/>
                </a:bodyPr>
                <a:lstStyle/>
                <a:p>
                  <a:pPr algn="r"/>
                  <a:r>
                    <a:rPr lang="fr-FR" sz="1200" smtClean="0"/>
                    <a:t>0,4</a:t>
                  </a:r>
                  <a:endParaRPr lang="fr-FR" sz="1200"/>
                </a:p>
              </p:txBody>
            </p:sp>
            <p:sp>
              <p:nvSpPr>
                <p:cNvPr id="53" name="TextBox 52"/>
                <p:cNvSpPr txBox="1"/>
                <p:nvPr/>
              </p:nvSpPr>
              <p:spPr>
                <a:xfrm>
                  <a:off x="2151979" y="3950096"/>
                  <a:ext cx="531493" cy="217682"/>
                </a:xfrm>
                <a:prstGeom prst="rect">
                  <a:avLst/>
                </a:prstGeom>
                <a:noFill/>
              </p:spPr>
              <p:txBody>
                <a:bodyPr wrap="none" rtlCol="0" anchor="ctr" anchorCtr="0">
                  <a:spAutoFit/>
                </a:bodyPr>
                <a:lstStyle/>
                <a:p>
                  <a:pPr algn="r"/>
                  <a:r>
                    <a:rPr lang="fr-FR" sz="1200" smtClean="0"/>
                    <a:t>0,2</a:t>
                  </a:r>
                  <a:endParaRPr lang="fr-FR" sz="1200"/>
                </a:p>
              </p:txBody>
            </p:sp>
            <p:sp>
              <p:nvSpPr>
                <p:cNvPr id="54" name="TextBox 53"/>
                <p:cNvSpPr txBox="1"/>
                <p:nvPr/>
              </p:nvSpPr>
              <p:spPr>
                <a:xfrm>
                  <a:off x="2323290" y="4365836"/>
                  <a:ext cx="360183" cy="217682"/>
                </a:xfrm>
                <a:prstGeom prst="rect">
                  <a:avLst/>
                </a:prstGeom>
                <a:noFill/>
              </p:spPr>
              <p:txBody>
                <a:bodyPr wrap="none" rtlCol="0" anchor="ctr" anchorCtr="0">
                  <a:spAutoFit/>
                </a:bodyPr>
                <a:lstStyle/>
                <a:p>
                  <a:pPr algn="r"/>
                  <a:r>
                    <a:rPr lang="fr-FR" sz="1200" smtClean="0"/>
                    <a:t>0</a:t>
                  </a:r>
                  <a:endParaRPr lang="fr-FR" sz="1200"/>
                </a:p>
              </p:txBody>
            </p:sp>
            <p:sp>
              <p:nvSpPr>
                <p:cNvPr id="55" name="TextBox 54"/>
                <p:cNvSpPr txBox="1"/>
                <p:nvPr/>
              </p:nvSpPr>
              <p:spPr>
                <a:xfrm>
                  <a:off x="2528285" y="4522748"/>
                  <a:ext cx="360183" cy="217682"/>
                </a:xfrm>
                <a:prstGeom prst="rect">
                  <a:avLst/>
                </a:prstGeom>
                <a:noFill/>
              </p:spPr>
              <p:txBody>
                <a:bodyPr wrap="none" rtlCol="0" anchor="t" anchorCtr="0">
                  <a:spAutoFit/>
                </a:bodyPr>
                <a:lstStyle/>
                <a:p>
                  <a:pPr algn="ctr"/>
                  <a:r>
                    <a:rPr lang="fr-FR" sz="1200" smtClean="0"/>
                    <a:t>0</a:t>
                  </a:r>
                  <a:endParaRPr lang="fr-FR" sz="1200"/>
                </a:p>
              </p:txBody>
            </p:sp>
            <p:sp>
              <p:nvSpPr>
                <p:cNvPr id="56" name="TextBox 55"/>
                <p:cNvSpPr txBox="1"/>
                <p:nvPr/>
              </p:nvSpPr>
              <p:spPr>
                <a:xfrm>
                  <a:off x="3288683" y="4522748"/>
                  <a:ext cx="360183" cy="217682"/>
                </a:xfrm>
                <a:prstGeom prst="rect">
                  <a:avLst/>
                </a:prstGeom>
                <a:noFill/>
              </p:spPr>
              <p:txBody>
                <a:bodyPr wrap="none" rtlCol="0" anchor="t" anchorCtr="0">
                  <a:spAutoFit/>
                </a:bodyPr>
                <a:lstStyle/>
                <a:p>
                  <a:pPr algn="ctr"/>
                  <a:r>
                    <a:rPr lang="fr-FR" sz="1200" smtClean="0"/>
                    <a:t>5</a:t>
                  </a:r>
                  <a:endParaRPr lang="fr-FR" sz="1200"/>
                </a:p>
              </p:txBody>
            </p:sp>
            <p:sp>
              <p:nvSpPr>
                <p:cNvPr id="57" name="TextBox 56"/>
                <p:cNvSpPr txBox="1"/>
                <p:nvPr/>
              </p:nvSpPr>
              <p:spPr>
                <a:xfrm>
                  <a:off x="3850317" y="4522748"/>
                  <a:ext cx="473676" cy="217682"/>
                </a:xfrm>
                <a:prstGeom prst="rect">
                  <a:avLst/>
                </a:prstGeom>
                <a:noFill/>
              </p:spPr>
              <p:txBody>
                <a:bodyPr wrap="none" rtlCol="0" anchor="t" anchorCtr="0">
                  <a:spAutoFit/>
                </a:bodyPr>
                <a:lstStyle/>
                <a:p>
                  <a:pPr algn="ctr"/>
                  <a:r>
                    <a:rPr lang="fr-FR" sz="1200" smtClean="0"/>
                    <a:t>10</a:t>
                  </a:r>
                  <a:endParaRPr lang="fr-FR" sz="1200"/>
                </a:p>
              </p:txBody>
            </p:sp>
            <p:sp>
              <p:nvSpPr>
                <p:cNvPr id="58" name="TextBox 57"/>
                <p:cNvSpPr txBox="1"/>
                <p:nvPr/>
              </p:nvSpPr>
              <p:spPr>
                <a:xfrm>
                  <a:off x="4454067" y="4522748"/>
                  <a:ext cx="473675" cy="217682"/>
                </a:xfrm>
                <a:prstGeom prst="rect">
                  <a:avLst/>
                </a:prstGeom>
                <a:noFill/>
              </p:spPr>
              <p:txBody>
                <a:bodyPr wrap="none" rtlCol="0" anchor="t" anchorCtr="0">
                  <a:spAutoFit/>
                </a:bodyPr>
                <a:lstStyle/>
                <a:p>
                  <a:pPr algn="ctr"/>
                  <a:r>
                    <a:rPr lang="fr-FR" sz="1200" smtClean="0"/>
                    <a:t>15</a:t>
                  </a:r>
                  <a:endParaRPr lang="fr-FR" sz="1200"/>
                </a:p>
              </p:txBody>
            </p:sp>
            <p:sp>
              <p:nvSpPr>
                <p:cNvPr id="59" name="TextBox 58"/>
                <p:cNvSpPr txBox="1"/>
                <p:nvPr/>
              </p:nvSpPr>
              <p:spPr>
                <a:xfrm>
                  <a:off x="5079763" y="4522748"/>
                  <a:ext cx="473676" cy="217682"/>
                </a:xfrm>
                <a:prstGeom prst="rect">
                  <a:avLst/>
                </a:prstGeom>
                <a:noFill/>
              </p:spPr>
              <p:txBody>
                <a:bodyPr wrap="none" rtlCol="0" anchor="t" anchorCtr="0">
                  <a:spAutoFit/>
                </a:bodyPr>
                <a:lstStyle/>
                <a:p>
                  <a:pPr algn="ctr"/>
                  <a:r>
                    <a:rPr lang="fr-FR" sz="1200" smtClean="0"/>
                    <a:t>20</a:t>
                  </a:r>
                  <a:endParaRPr lang="fr-FR" sz="1200"/>
                </a:p>
              </p:txBody>
            </p:sp>
            <p:sp>
              <p:nvSpPr>
                <p:cNvPr id="60" name="TextBox 59"/>
                <p:cNvSpPr txBox="1"/>
                <p:nvPr/>
              </p:nvSpPr>
              <p:spPr>
                <a:xfrm>
                  <a:off x="5676498" y="4522748"/>
                  <a:ext cx="473675" cy="217682"/>
                </a:xfrm>
                <a:prstGeom prst="rect">
                  <a:avLst/>
                </a:prstGeom>
                <a:noFill/>
              </p:spPr>
              <p:txBody>
                <a:bodyPr wrap="none" rtlCol="0" anchor="t" anchorCtr="0">
                  <a:spAutoFit/>
                </a:bodyPr>
                <a:lstStyle/>
                <a:p>
                  <a:pPr algn="ctr"/>
                  <a:r>
                    <a:rPr lang="fr-FR" sz="1200" smtClean="0"/>
                    <a:t>25</a:t>
                  </a:r>
                  <a:endParaRPr lang="fr-FR" sz="1200"/>
                </a:p>
              </p:txBody>
            </p:sp>
            <p:sp>
              <p:nvSpPr>
                <p:cNvPr id="61" name="TextBox 60"/>
                <p:cNvSpPr txBox="1"/>
                <p:nvPr/>
              </p:nvSpPr>
              <p:spPr>
                <a:xfrm>
                  <a:off x="6287563" y="4522748"/>
                  <a:ext cx="473675" cy="217682"/>
                </a:xfrm>
                <a:prstGeom prst="rect">
                  <a:avLst/>
                </a:prstGeom>
                <a:noFill/>
              </p:spPr>
              <p:txBody>
                <a:bodyPr wrap="none" rtlCol="0" anchor="t" anchorCtr="0">
                  <a:spAutoFit/>
                </a:bodyPr>
                <a:lstStyle/>
                <a:p>
                  <a:pPr algn="ctr"/>
                  <a:r>
                    <a:rPr lang="fr-FR" sz="1200" smtClean="0"/>
                    <a:t>30</a:t>
                  </a:r>
                  <a:endParaRPr lang="fr-FR" sz="1200"/>
                </a:p>
              </p:txBody>
            </p:sp>
          </p:grpSp>
          <p:sp>
            <p:nvSpPr>
              <p:cNvPr id="44" name="TextBox 43"/>
              <p:cNvSpPr txBox="1"/>
              <p:nvPr/>
            </p:nvSpPr>
            <p:spPr>
              <a:xfrm>
                <a:off x="1458266" y="4566883"/>
                <a:ext cx="2414243" cy="276999"/>
              </a:xfrm>
              <a:prstGeom prst="rect">
                <a:avLst/>
              </a:prstGeom>
              <a:noFill/>
            </p:spPr>
            <p:txBody>
              <a:bodyPr wrap="none" rtlCol="0">
                <a:spAutoFit/>
              </a:bodyPr>
              <a:lstStyle/>
              <a:p>
                <a:r>
                  <a:rPr lang="fr-FR" sz="1200" dirty="0" smtClean="0"/>
                  <a:t>Médiane 15,8 (IC95% 11,4 - </a:t>
                </a:r>
                <a:r>
                  <a:rPr lang="fr-FR" sz="1200" dirty="0" smtClean="0">
                    <a:cs typeface="Arial"/>
                  </a:rPr>
                  <a:t>ND)</a:t>
                </a:r>
                <a:endParaRPr lang="fr-FR" sz="1200" dirty="0"/>
              </a:p>
            </p:txBody>
          </p:sp>
          <p:sp>
            <p:nvSpPr>
              <p:cNvPr id="45" name="TextBox 44"/>
              <p:cNvSpPr txBox="1"/>
              <p:nvPr/>
            </p:nvSpPr>
            <p:spPr>
              <a:xfrm>
                <a:off x="2501210" y="2053357"/>
                <a:ext cx="1711075" cy="307777"/>
              </a:xfrm>
              <a:prstGeom prst="rect">
                <a:avLst/>
              </a:prstGeom>
              <a:noFill/>
            </p:spPr>
            <p:txBody>
              <a:bodyPr wrap="none" rtlCol="0">
                <a:spAutoFit/>
              </a:bodyPr>
              <a:lstStyle/>
              <a:p>
                <a:pPr algn="ctr"/>
                <a:r>
                  <a:rPr lang="fr-FR" sz="1400" b="1" dirty="0" smtClean="0"/>
                  <a:t>TNE pancréatique</a:t>
                </a:r>
                <a:endParaRPr lang="fr-FR" sz="1400" b="1" dirty="0"/>
              </a:p>
            </p:txBody>
          </p:sp>
        </p:grpSp>
        <p:grpSp>
          <p:nvGrpSpPr>
            <p:cNvPr id="10" name="Group 9"/>
            <p:cNvGrpSpPr/>
            <p:nvPr/>
          </p:nvGrpSpPr>
          <p:grpSpPr>
            <a:xfrm>
              <a:off x="1468201" y="2197794"/>
              <a:ext cx="3132000" cy="2556000"/>
              <a:chOff x="1521644" y="2191856"/>
              <a:chExt cx="3078371" cy="2564212"/>
            </a:xfrm>
          </p:grpSpPr>
          <p:sp>
            <p:nvSpPr>
              <p:cNvPr id="41" name="Freeform 2"/>
              <p:cNvSpPr>
                <a:spLocks/>
              </p:cNvSpPr>
              <p:nvPr/>
            </p:nvSpPr>
            <p:spPr bwMode="auto">
              <a:xfrm>
                <a:off x="1521644" y="2191856"/>
                <a:ext cx="3078371" cy="1117082"/>
              </a:xfrm>
              <a:custGeom>
                <a:avLst/>
                <a:gdLst>
                  <a:gd name="T0" fmla="*/ 246 w 246"/>
                  <a:gd name="T1" fmla="*/ 71 h 88"/>
                  <a:gd name="T2" fmla="*/ 182 w 246"/>
                  <a:gd name="T3" fmla="*/ 71 h 88"/>
                  <a:gd name="T4" fmla="*/ 182 w 246"/>
                  <a:gd name="T5" fmla="*/ 88 h 88"/>
                  <a:gd name="T6" fmla="*/ 174 w 246"/>
                  <a:gd name="T7" fmla="*/ 88 h 88"/>
                  <a:gd name="T8" fmla="*/ 174 w 246"/>
                  <a:gd name="T9" fmla="*/ 85 h 88"/>
                  <a:gd name="T10" fmla="*/ 150 w 246"/>
                  <a:gd name="T11" fmla="*/ 85 h 88"/>
                  <a:gd name="T12" fmla="*/ 150 w 246"/>
                  <a:gd name="T13" fmla="*/ 79 h 88"/>
                  <a:gd name="T14" fmla="*/ 128 w 246"/>
                  <a:gd name="T15" fmla="*/ 79 h 88"/>
                  <a:gd name="T16" fmla="*/ 128 w 246"/>
                  <a:gd name="T17" fmla="*/ 71 h 88"/>
                  <a:gd name="T18" fmla="*/ 123 w 246"/>
                  <a:gd name="T19" fmla="*/ 71 h 88"/>
                  <a:gd name="T20" fmla="*/ 123 w 246"/>
                  <a:gd name="T21" fmla="*/ 66 h 88"/>
                  <a:gd name="T22" fmla="*/ 111 w 246"/>
                  <a:gd name="T23" fmla="*/ 66 h 88"/>
                  <a:gd name="T24" fmla="*/ 111 w 246"/>
                  <a:gd name="T25" fmla="*/ 61 h 88"/>
                  <a:gd name="T26" fmla="*/ 103 w 246"/>
                  <a:gd name="T27" fmla="*/ 61 h 88"/>
                  <a:gd name="T28" fmla="*/ 103 w 246"/>
                  <a:gd name="T29" fmla="*/ 56 h 88"/>
                  <a:gd name="T30" fmla="*/ 97 w 246"/>
                  <a:gd name="T31" fmla="*/ 56 h 88"/>
                  <a:gd name="T32" fmla="*/ 97 w 246"/>
                  <a:gd name="T33" fmla="*/ 51 h 88"/>
                  <a:gd name="T34" fmla="*/ 90 w 246"/>
                  <a:gd name="T35" fmla="*/ 51 h 88"/>
                  <a:gd name="T36" fmla="*/ 90 w 246"/>
                  <a:gd name="T37" fmla="*/ 45 h 88"/>
                  <a:gd name="T38" fmla="*/ 88 w 246"/>
                  <a:gd name="T39" fmla="*/ 45 h 88"/>
                  <a:gd name="T40" fmla="*/ 88 w 246"/>
                  <a:gd name="T41" fmla="*/ 36 h 88"/>
                  <a:gd name="T42" fmla="*/ 85 w 246"/>
                  <a:gd name="T43" fmla="*/ 36 h 88"/>
                  <a:gd name="T44" fmla="*/ 85 w 246"/>
                  <a:gd name="T45" fmla="*/ 32 h 88"/>
                  <a:gd name="T46" fmla="*/ 82 w 246"/>
                  <a:gd name="T47" fmla="*/ 32 h 88"/>
                  <a:gd name="T48" fmla="*/ 82 w 246"/>
                  <a:gd name="T49" fmla="*/ 30 h 88"/>
                  <a:gd name="T50" fmla="*/ 68 w 246"/>
                  <a:gd name="T51" fmla="*/ 30 h 88"/>
                  <a:gd name="T52" fmla="*/ 68 w 246"/>
                  <a:gd name="T53" fmla="*/ 23 h 88"/>
                  <a:gd name="T54" fmla="*/ 65 w 246"/>
                  <a:gd name="T55" fmla="*/ 23 h 88"/>
                  <a:gd name="T56" fmla="*/ 65 w 246"/>
                  <a:gd name="T57" fmla="*/ 19 h 88"/>
                  <a:gd name="T58" fmla="*/ 49 w 246"/>
                  <a:gd name="T59" fmla="*/ 19 h 88"/>
                  <a:gd name="T60" fmla="*/ 49 w 246"/>
                  <a:gd name="T61" fmla="*/ 16 h 88"/>
                  <a:gd name="T62" fmla="*/ 46 w 246"/>
                  <a:gd name="T63" fmla="*/ 16 h 88"/>
                  <a:gd name="T64" fmla="*/ 46 w 246"/>
                  <a:gd name="T65" fmla="*/ 13 h 88"/>
                  <a:gd name="T66" fmla="*/ 42 w 246"/>
                  <a:gd name="T67" fmla="*/ 13 h 88"/>
                  <a:gd name="T68" fmla="*/ 42 w 246"/>
                  <a:gd name="T69" fmla="*/ 5 h 88"/>
                  <a:gd name="T70" fmla="*/ 38 w 246"/>
                  <a:gd name="T71" fmla="*/ 5 h 88"/>
                  <a:gd name="T72" fmla="*/ 38 w 246"/>
                  <a:gd name="T73" fmla="*/ 0 h 88"/>
                  <a:gd name="T74" fmla="*/ 0 w 246"/>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88">
                    <a:moveTo>
                      <a:pt x="246" y="71"/>
                    </a:moveTo>
                    <a:lnTo>
                      <a:pt x="182" y="71"/>
                    </a:lnTo>
                    <a:lnTo>
                      <a:pt x="182" y="88"/>
                    </a:lnTo>
                    <a:lnTo>
                      <a:pt x="174" y="88"/>
                    </a:lnTo>
                    <a:lnTo>
                      <a:pt x="174" y="85"/>
                    </a:lnTo>
                    <a:lnTo>
                      <a:pt x="150" y="85"/>
                    </a:lnTo>
                    <a:lnTo>
                      <a:pt x="150" y="79"/>
                    </a:lnTo>
                    <a:lnTo>
                      <a:pt x="128" y="79"/>
                    </a:lnTo>
                    <a:lnTo>
                      <a:pt x="128" y="71"/>
                    </a:lnTo>
                    <a:lnTo>
                      <a:pt x="123" y="71"/>
                    </a:lnTo>
                    <a:lnTo>
                      <a:pt x="123" y="66"/>
                    </a:lnTo>
                    <a:lnTo>
                      <a:pt x="111" y="66"/>
                    </a:lnTo>
                    <a:lnTo>
                      <a:pt x="111" y="61"/>
                    </a:lnTo>
                    <a:lnTo>
                      <a:pt x="103" y="61"/>
                    </a:lnTo>
                    <a:lnTo>
                      <a:pt x="103" y="56"/>
                    </a:lnTo>
                    <a:lnTo>
                      <a:pt x="97" y="56"/>
                    </a:lnTo>
                    <a:lnTo>
                      <a:pt x="97" y="51"/>
                    </a:lnTo>
                    <a:lnTo>
                      <a:pt x="90" y="51"/>
                    </a:lnTo>
                    <a:lnTo>
                      <a:pt x="90" y="45"/>
                    </a:lnTo>
                    <a:lnTo>
                      <a:pt x="88" y="45"/>
                    </a:lnTo>
                    <a:lnTo>
                      <a:pt x="88" y="36"/>
                    </a:lnTo>
                    <a:lnTo>
                      <a:pt x="85" y="36"/>
                    </a:lnTo>
                    <a:lnTo>
                      <a:pt x="85" y="32"/>
                    </a:lnTo>
                    <a:lnTo>
                      <a:pt x="82" y="32"/>
                    </a:lnTo>
                    <a:lnTo>
                      <a:pt x="82" y="30"/>
                    </a:lnTo>
                    <a:lnTo>
                      <a:pt x="68" y="30"/>
                    </a:lnTo>
                    <a:lnTo>
                      <a:pt x="68" y="23"/>
                    </a:lnTo>
                    <a:lnTo>
                      <a:pt x="65" y="23"/>
                    </a:lnTo>
                    <a:lnTo>
                      <a:pt x="65" y="19"/>
                    </a:lnTo>
                    <a:lnTo>
                      <a:pt x="49" y="19"/>
                    </a:lnTo>
                    <a:lnTo>
                      <a:pt x="49" y="16"/>
                    </a:lnTo>
                    <a:lnTo>
                      <a:pt x="46" y="16"/>
                    </a:lnTo>
                    <a:lnTo>
                      <a:pt x="46" y="13"/>
                    </a:lnTo>
                    <a:lnTo>
                      <a:pt x="42" y="13"/>
                    </a:lnTo>
                    <a:lnTo>
                      <a:pt x="42" y="5"/>
                    </a:lnTo>
                    <a:lnTo>
                      <a:pt x="38" y="5"/>
                    </a:lnTo>
                    <a:lnTo>
                      <a:pt x="38" y="0"/>
                    </a:lnTo>
                    <a:lnTo>
                      <a:pt x="0" y="0"/>
                    </a:lnTo>
                  </a:path>
                </a:pathLst>
              </a:custGeom>
              <a:noFill/>
              <a:ln w="22225">
                <a:solidFill>
                  <a:schemeClr val="accent3">
                    <a:lumMod val="40000"/>
                    <a:lumOff val="60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Freeform 3"/>
              <p:cNvSpPr>
                <a:spLocks/>
              </p:cNvSpPr>
              <p:nvPr/>
            </p:nvSpPr>
            <p:spPr bwMode="auto">
              <a:xfrm>
                <a:off x="1531170" y="2191856"/>
                <a:ext cx="3040830" cy="2564212"/>
              </a:xfrm>
              <a:custGeom>
                <a:avLst/>
                <a:gdLst>
                  <a:gd name="T0" fmla="*/ 243 w 243"/>
                  <a:gd name="T1" fmla="*/ 202 h 202"/>
                  <a:gd name="T2" fmla="*/ 181 w 243"/>
                  <a:gd name="T3" fmla="*/ 202 h 202"/>
                  <a:gd name="T4" fmla="*/ 181 w 243"/>
                  <a:gd name="T5" fmla="*/ 180 h 202"/>
                  <a:gd name="T6" fmla="*/ 172 w 243"/>
                  <a:gd name="T7" fmla="*/ 180 h 202"/>
                  <a:gd name="T8" fmla="*/ 172 w 243"/>
                  <a:gd name="T9" fmla="*/ 161 h 202"/>
                  <a:gd name="T10" fmla="*/ 150 w 243"/>
                  <a:gd name="T11" fmla="*/ 161 h 202"/>
                  <a:gd name="T12" fmla="*/ 150 w 243"/>
                  <a:gd name="T13" fmla="*/ 146 h 202"/>
                  <a:gd name="T14" fmla="*/ 129 w 243"/>
                  <a:gd name="T15" fmla="*/ 146 h 202"/>
                  <a:gd name="T16" fmla="*/ 129 w 243"/>
                  <a:gd name="T17" fmla="*/ 138 h 202"/>
                  <a:gd name="T18" fmla="*/ 123 w 243"/>
                  <a:gd name="T19" fmla="*/ 138 h 202"/>
                  <a:gd name="T20" fmla="*/ 123 w 243"/>
                  <a:gd name="T21" fmla="*/ 130 h 202"/>
                  <a:gd name="T22" fmla="*/ 112 w 243"/>
                  <a:gd name="T23" fmla="*/ 130 h 202"/>
                  <a:gd name="T24" fmla="*/ 112 w 243"/>
                  <a:gd name="T25" fmla="*/ 124 h 202"/>
                  <a:gd name="T26" fmla="*/ 104 w 243"/>
                  <a:gd name="T27" fmla="*/ 124 h 202"/>
                  <a:gd name="T28" fmla="*/ 104 w 243"/>
                  <a:gd name="T29" fmla="*/ 118 h 202"/>
                  <a:gd name="T30" fmla="*/ 98 w 243"/>
                  <a:gd name="T31" fmla="*/ 118 h 202"/>
                  <a:gd name="T32" fmla="*/ 98 w 243"/>
                  <a:gd name="T33" fmla="*/ 111 h 202"/>
                  <a:gd name="T34" fmla="*/ 91 w 243"/>
                  <a:gd name="T35" fmla="*/ 111 h 202"/>
                  <a:gd name="T36" fmla="*/ 91 w 243"/>
                  <a:gd name="T37" fmla="*/ 101 h 202"/>
                  <a:gd name="T38" fmla="*/ 89 w 243"/>
                  <a:gd name="T39" fmla="*/ 101 h 202"/>
                  <a:gd name="T40" fmla="*/ 89 w 243"/>
                  <a:gd name="T41" fmla="*/ 93 h 202"/>
                  <a:gd name="T42" fmla="*/ 86 w 243"/>
                  <a:gd name="T43" fmla="*/ 93 h 202"/>
                  <a:gd name="T44" fmla="*/ 86 w 243"/>
                  <a:gd name="T45" fmla="*/ 88 h 202"/>
                  <a:gd name="T46" fmla="*/ 83 w 243"/>
                  <a:gd name="T47" fmla="*/ 88 h 202"/>
                  <a:gd name="T48" fmla="*/ 83 w 243"/>
                  <a:gd name="T49" fmla="*/ 82 h 202"/>
                  <a:gd name="T50" fmla="*/ 69 w 243"/>
                  <a:gd name="T51" fmla="*/ 82 h 202"/>
                  <a:gd name="T52" fmla="*/ 69 w 243"/>
                  <a:gd name="T53" fmla="*/ 74 h 202"/>
                  <a:gd name="T54" fmla="*/ 67 w 243"/>
                  <a:gd name="T55" fmla="*/ 74 h 202"/>
                  <a:gd name="T56" fmla="*/ 67 w 243"/>
                  <a:gd name="T57" fmla="*/ 67 h 202"/>
                  <a:gd name="T58" fmla="*/ 50 w 243"/>
                  <a:gd name="T59" fmla="*/ 67 h 202"/>
                  <a:gd name="T60" fmla="*/ 50 w 243"/>
                  <a:gd name="T61" fmla="*/ 61 h 202"/>
                  <a:gd name="T62" fmla="*/ 47 w 243"/>
                  <a:gd name="T63" fmla="*/ 61 h 202"/>
                  <a:gd name="T64" fmla="*/ 47 w 243"/>
                  <a:gd name="T65" fmla="*/ 54 h 202"/>
                  <a:gd name="T66" fmla="*/ 43 w 243"/>
                  <a:gd name="T67" fmla="*/ 54 h 202"/>
                  <a:gd name="T68" fmla="*/ 43 w 243"/>
                  <a:gd name="T69" fmla="*/ 45 h 202"/>
                  <a:gd name="T70" fmla="*/ 41 w 243"/>
                  <a:gd name="T71" fmla="*/ 45 h 202"/>
                  <a:gd name="T72" fmla="*/ 41 w 243"/>
                  <a:gd name="T73" fmla="*/ 40 h 202"/>
                  <a:gd name="T74" fmla="*/ 37 w 243"/>
                  <a:gd name="T75" fmla="*/ 40 h 202"/>
                  <a:gd name="T76" fmla="*/ 37 w 243"/>
                  <a:gd name="T77" fmla="*/ 33 h 202"/>
                  <a:gd name="T78" fmla="*/ 22 w 243"/>
                  <a:gd name="T79" fmla="*/ 33 h 202"/>
                  <a:gd name="T80" fmla="*/ 22 w 243"/>
                  <a:gd name="T81" fmla="*/ 26 h 202"/>
                  <a:gd name="T82" fmla="*/ 16 w 243"/>
                  <a:gd name="T83" fmla="*/ 26 h 202"/>
                  <a:gd name="T84" fmla="*/ 16 w 243"/>
                  <a:gd name="T85" fmla="*/ 20 h 202"/>
                  <a:gd name="T86" fmla="*/ 13 w 243"/>
                  <a:gd name="T87" fmla="*/ 20 h 202"/>
                  <a:gd name="T88" fmla="*/ 13 w 243"/>
                  <a:gd name="T89" fmla="*/ 0 h 202"/>
                  <a:gd name="T90" fmla="*/ 0 w 24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02">
                    <a:moveTo>
                      <a:pt x="243" y="202"/>
                    </a:moveTo>
                    <a:lnTo>
                      <a:pt x="181" y="202"/>
                    </a:lnTo>
                    <a:lnTo>
                      <a:pt x="181" y="180"/>
                    </a:lnTo>
                    <a:lnTo>
                      <a:pt x="172" y="180"/>
                    </a:lnTo>
                    <a:lnTo>
                      <a:pt x="172" y="161"/>
                    </a:lnTo>
                    <a:lnTo>
                      <a:pt x="150" y="161"/>
                    </a:lnTo>
                    <a:lnTo>
                      <a:pt x="150" y="146"/>
                    </a:lnTo>
                    <a:lnTo>
                      <a:pt x="129" y="146"/>
                    </a:lnTo>
                    <a:lnTo>
                      <a:pt x="129" y="138"/>
                    </a:lnTo>
                    <a:lnTo>
                      <a:pt x="123" y="138"/>
                    </a:lnTo>
                    <a:lnTo>
                      <a:pt x="123" y="130"/>
                    </a:lnTo>
                    <a:lnTo>
                      <a:pt x="112" y="130"/>
                    </a:lnTo>
                    <a:lnTo>
                      <a:pt x="112" y="124"/>
                    </a:lnTo>
                    <a:lnTo>
                      <a:pt x="104" y="124"/>
                    </a:lnTo>
                    <a:lnTo>
                      <a:pt x="104" y="118"/>
                    </a:lnTo>
                    <a:lnTo>
                      <a:pt x="98" y="118"/>
                    </a:lnTo>
                    <a:lnTo>
                      <a:pt x="98" y="111"/>
                    </a:lnTo>
                    <a:lnTo>
                      <a:pt x="91" y="111"/>
                    </a:lnTo>
                    <a:lnTo>
                      <a:pt x="91" y="101"/>
                    </a:lnTo>
                    <a:lnTo>
                      <a:pt x="89" y="101"/>
                    </a:lnTo>
                    <a:lnTo>
                      <a:pt x="89" y="93"/>
                    </a:lnTo>
                    <a:lnTo>
                      <a:pt x="86" y="93"/>
                    </a:lnTo>
                    <a:lnTo>
                      <a:pt x="86" y="88"/>
                    </a:lnTo>
                    <a:lnTo>
                      <a:pt x="83" y="88"/>
                    </a:lnTo>
                    <a:lnTo>
                      <a:pt x="83" y="82"/>
                    </a:lnTo>
                    <a:lnTo>
                      <a:pt x="69" y="82"/>
                    </a:lnTo>
                    <a:lnTo>
                      <a:pt x="69" y="74"/>
                    </a:lnTo>
                    <a:lnTo>
                      <a:pt x="67" y="74"/>
                    </a:lnTo>
                    <a:lnTo>
                      <a:pt x="67" y="67"/>
                    </a:lnTo>
                    <a:lnTo>
                      <a:pt x="50" y="67"/>
                    </a:lnTo>
                    <a:lnTo>
                      <a:pt x="50" y="61"/>
                    </a:lnTo>
                    <a:lnTo>
                      <a:pt x="47" y="61"/>
                    </a:lnTo>
                    <a:lnTo>
                      <a:pt x="47" y="54"/>
                    </a:lnTo>
                    <a:lnTo>
                      <a:pt x="43" y="54"/>
                    </a:lnTo>
                    <a:lnTo>
                      <a:pt x="43" y="45"/>
                    </a:lnTo>
                    <a:lnTo>
                      <a:pt x="41" y="45"/>
                    </a:lnTo>
                    <a:lnTo>
                      <a:pt x="41" y="40"/>
                    </a:lnTo>
                    <a:lnTo>
                      <a:pt x="37" y="40"/>
                    </a:lnTo>
                    <a:lnTo>
                      <a:pt x="37" y="33"/>
                    </a:lnTo>
                    <a:lnTo>
                      <a:pt x="22" y="33"/>
                    </a:lnTo>
                    <a:lnTo>
                      <a:pt x="22" y="26"/>
                    </a:lnTo>
                    <a:lnTo>
                      <a:pt x="16" y="26"/>
                    </a:lnTo>
                    <a:lnTo>
                      <a:pt x="16" y="20"/>
                    </a:lnTo>
                    <a:lnTo>
                      <a:pt x="13" y="20"/>
                    </a:lnTo>
                    <a:lnTo>
                      <a:pt x="13" y="0"/>
                    </a:lnTo>
                    <a:lnTo>
                      <a:pt x="0" y="0"/>
                    </a:lnTo>
                  </a:path>
                </a:pathLst>
              </a:custGeom>
              <a:noFill/>
              <a:ln w="22225">
                <a:solidFill>
                  <a:schemeClr val="accent3">
                    <a:lumMod val="40000"/>
                    <a:lumOff val="60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 name="Group 4"/>
            <p:cNvGrpSpPr>
              <a:grpSpLocks/>
            </p:cNvGrpSpPr>
            <p:nvPr/>
          </p:nvGrpSpPr>
          <p:grpSpPr bwMode="auto">
            <a:xfrm>
              <a:off x="1468201" y="2197794"/>
              <a:ext cx="3132000" cy="2250881"/>
              <a:chOff x="2146" y="1622"/>
              <a:chExt cx="1464" cy="1074"/>
            </a:xfrm>
          </p:grpSpPr>
          <p:sp>
            <p:nvSpPr>
              <p:cNvPr id="13" name="Line 5"/>
              <p:cNvSpPr>
                <a:spLocks noChangeShapeType="1"/>
              </p:cNvSpPr>
              <p:nvPr/>
            </p:nvSpPr>
            <p:spPr bwMode="auto">
              <a:xfrm>
                <a:off x="2410" y="1856"/>
                <a:ext cx="30"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6"/>
              <p:cNvSpPr>
                <a:spLocks noChangeShapeType="1"/>
              </p:cNvSpPr>
              <p:nvPr/>
            </p:nvSpPr>
            <p:spPr bwMode="auto">
              <a:xfrm>
                <a:off x="2530" y="1940"/>
                <a:ext cx="36"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7"/>
              <p:cNvSpPr>
                <a:spLocks noChangeShapeType="1"/>
              </p:cNvSpPr>
              <p:nvPr/>
            </p:nvSpPr>
            <p:spPr bwMode="auto">
              <a:xfrm>
                <a:off x="2218" y="1700"/>
                <a:ext cx="36"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8"/>
              <p:cNvSpPr>
                <a:spLocks noChangeShapeType="1"/>
              </p:cNvSpPr>
              <p:nvPr/>
            </p:nvSpPr>
            <p:spPr bwMode="auto">
              <a:xfrm>
                <a:off x="2344" y="171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9"/>
              <p:cNvSpPr>
                <a:spLocks noChangeShapeType="1"/>
              </p:cNvSpPr>
              <p:nvPr/>
            </p:nvSpPr>
            <p:spPr bwMode="auto">
              <a:xfrm>
                <a:off x="2596" y="1946"/>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0"/>
              <p:cNvSpPr>
                <a:spLocks noChangeShapeType="1"/>
              </p:cNvSpPr>
              <p:nvPr/>
            </p:nvSpPr>
            <p:spPr bwMode="auto">
              <a:xfrm>
                <a:off x="2614" y="1946"/>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1"/>
              <p:cNvSpPr>
                <a:spLocks noChangeShapeType="1"/>
              </p:cNvSpPr>
              <p:nvPr/>
            </p:nvSpPr>
            <p:spPr bwMode="auto">
              <a:xfrm>
                <a:off x="2278" y="1706"/>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2"/>
              <p:cNvSpPr>
                <a:spLocks noChangeShapeType="1"/>
              </p:cNvSpPr>
              <p:nvPr/>
            </p:nvSpPr>
            <p:spPr bwMode="auto">
              <a:xfrm>
                <a:off x="2548" y="1946"/>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
              <p:cNvSpPr>
                <a:spLocks noChangeShapeType="1"/>
              </p:cNvSpPr>
              <p:nvPr/>
            </p:nvSpPr>
            <p:spPr bwMode="auto">
              <a:xfrm>
                <a:off x="2596" y="1940"/>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
              <p:cNvSpPr>
                <a:spLocks noChangeShapeType="1"/>
              </p:cNvSpPr>
              <p:nvPr/>
            </p:nvSpPr>
            <p:spPr bwMode="auto">
              <a:xfrm>
                <a:off x="2284" y="1706"/>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5"/>
              <p:cNvSpPr>
                <a:spLocks noChangeShapeType="1"/>
              </p:cNvSpPr>
              <p:nvPr/>
            </p:nvSpPr>
            <p:spPr bwMode="auto">
              <a:xfrm>
                <a:off x="2230" y="1676"/>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6"/>
              <p:cNvSpPr>
                <a:spLocks/>
              </p:cNvSpPr>
              <p:nvPr/>
            </p:nvSpPr>
            <p:spPr bwMode="auto">
              <a:xfrm>
                <a:off x="2146" y="1622"/>
                <a:ext cx="1464" cy="1074"/>
              </a:xfrm>
              <a:custGeom>
                <a:avLst/>
                <a:gdLst>
                  <a:gd name="T0" fmla="*/ 244 w 244"/>
                  <a:gd name="T1" fmla="*/ 179 h 179"/>
                  <a:gd name="T2" fmla="*/ 181 w 244"/>
                  <a:gd name="T3" fmla="*/ 179 h 179"/>
                  <a:gd name="T4" fmla="*/ 181 w 244"/>
                  <a:gd name="T5" fmla="*/ 150 h 179"/>
                  <a:gd name="T6" fmla="*/ 172 w 244"/>
                  <a:gd name="T7" fmla="*/ 150 h 179"/>
                  <a:gd name="T8" fmla="*/ 172 w 244"/>
                  <a:gd name="T9" fmla="*/ 131 h 179"/>
                  <a:gd name="T10" fmla="*/ 149 w 244"/>
                  <a:gd name="T11" fmla="*/ 131 h 179"/>
                  <a:gd name="T12" fmla="*/ 149 w 244"/>
                  <a:gd name="T13" fmla="*/ 118 h 179"/>
                  <a:gd name="T14" fmla="*/ 128 w 244"/>
                  <a:gd name="T15" fmla="*/ 118 h 179"/>
                  <a:gd name="T16" fmla="*/ 128 w 244"/>
                  <a:gd name="T17" fmla="*/ 109 h 179"/>
                  <a:gd name="T18" fmla="*/ 124 w 244"/>
                  <a:gd name="T19" fmla="*/ 109 h 179"/>
                  <a:gd name="T20" fmla="*/ 124 w 244"/>
                  <a:gd name="T21" fmla="*/ 103 h 179"/>
                  <a:gd name="T22" fmla="*/ 112 w 244"/>
                  <a:gd name="T23" fmla="*/ 103 h 179"/>
                  <a:gd name="T24" fmla="*/ 112 w 244"/>
                  <a:gd name="T25" fmla="*/ 96 h 179"/>
                  <a:gd name="T26" fmla="*/ 103 w 244"/>
                  <a:gd name="T27" fmla="*/ 96 h 179"/>
                  <a:gd name="T28" fmla="*/ 103 w 244"/>
                  <a:gd name="T29" fmla="*/ 90 h 179"/>
                  <a:gd name="T30" fmla="*/ 96 w 244"/>
                  <a:gd name="T31" fmla="*/ 90 h 179"/>
                  <a:gd name="T32" fmla="*/ 96 w 244"/>
                  <a:gd name="T33" fmla="*/ 83 h 179"/>
                  <a:gd name="T34" fmla="*/ 91 w 244"/>
                  <a:gd name="T35" fmla="*/ 83 h 179"/>
                  <a:gd name="T36" fmla="*/ 91 w 244"/>
                  <a:gd name="T37" fmla="*/ 78 h 179"/>
                  <a:gd name="T38" fmla="*/ 88 w 244"/>
                  <a:gd name="T39" fmla="*/ 78 h 179"/>
                  <a:gd name="T40" fmla="*/ 88 w 244"/>
                  <a:gd name="T41" fmla="*/ 67 h 179"/>
                  <a:gd name="T42" fmla="*/ 86 w 244"/>
                  <a:gd name="T43" fmla="*/ 67 h 179"/>
                  <a:gd name="T44" fmla="*/ 86 w 244"/>
                  <a:gd name="T45" fmla="*/ 63 h 179"/>
                  <a:gd name="T46" fmla="*/ 82 w 244"/>
                  <a:gd name="T47" fmla="*/ 63 h 179"/>
                  <a:gd name="T48" fmla="*/ 82 w 244"/>
                  <a:gd name="T49" fmla="*/ 57 h 179"/>
                  <a:gd name="T50" fmla="*/ 67 w 244"/>
                  <a:gd name="T51" fmla="*/ 57 h 179"/>
                  <a:gd name="T52" fmla="*/ 67 w 244"/>
                  <a:gd name="T53" fmla="*/ 48 h 179"/>
                  <a:gd name="T54" fmla="*/ 65 w 244"/>
                  <a:gd name="T55" fmla="*/ 48 h 179"/>
                  <a:gd name="T56" fmla="*/ 65 w 244"/>
                  <a:gd name="T57" fmla="*/ 43 h 179"/>
                  <a:gd name="T58" fmla="*/ 49 w 244"/>
                  <a:gd name="T59" fmla="*/ 43 h 179"/>
                  <a:gd name="T60" fmla="*/ 49 w 244"/>
                  <a:gd name="T61" fmla="*/ 38 h 179"/>
                  <a:gd name="T62" fmla="*/ 46 w 244"/>
                  <a:gd name="T63" fmla="*/ 38 h 179"/>
                  <a:gd name="T64" fmla="*/ 46 w 244"/>
                  <a:gd name="T65" fmla="*/ 35 h 179"/>
                  <a:gd name="T66" fmla="*/ 44 w 244"/>
                  <a:gd name="T67" fmla="*/ 35 h 179"/>
                  <a:gd name="T68" fmla="*/ 44 w 244"/>
                  <a:gd name="T69" fmla="*/ 30 h 179"/>
                  <a:gd name="T70" fmla="*/ 41 w 244"/>
                  <a:gd name="T71" fmla="*/ 30 h 179"/>
                  <a:gd name="T72" fmla="*/ 41 w 244"/>
                  <a:gd name="T73" fmla="*/ 21 h 179"/>
                  <a:gd name="T74" fmla="*/ 38 w 244"/>
                  <a:gd name="T75" fmla="*/ 21 h 179"/>
                  <a:gd name="T76" fmla="*/ 38 w 244"/>
                  <a:gd name="T77" fmla="*/ 18 h 179"/>
                  <a:gd name="T78" fmla="*/ 20 w 244"/>
                  <a:gd name="T79" fmla="*/ 18 h 179"/>
                  <a:gd name="T80" fmla="*/ 20 w 244"/>
                  <a:gd name="T81" fmla="*/ 13 h 179"/>
                  <a:gd name="T82" fmla="*/ 13 w 244"/>
                  <a:gd name="T83" fmla="*/ 13 h 179"/>
                  <a:gd name="T84" fmla="*/ 13 w 244"/>
                  <a:gd name="T85" fmla="*/ 7 h 179"/>
                  <a:gd name="T86" fmla="*/ 11 w 244"/>
                  <a:gd name="T87" fmla="*/ 7 h 179"/>
                  <a:gd name="T88" fmla="*/ 11 w 244"/>
                  <a:gd name="T89" fmla="*/ 0 h 179"/>
                  <a:gd name="T90" fmla="*/ 0 w 244"/>
                  <a:gd name="T9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4" h="179">
                    <a:moveTo>
                      <a:pt x="244" y="179"/>
                    </a:moveTo>
                    <a:lnTo>
                      <a:pt x="181" y="179"/>
                    </a:lnTo>
                    <a:lnTo>
                      <a:pt x="181" y="150"/>
                    </a:lnTo>
                    <a:lnTo>
                      <a:pt x="172" y="150"/>
                    </a:lnTo>
                    <a:lnTo>
                      <a:pt x="172" y="131"/>
                    </a:lnTo>
                    <a:lnTo>
                      <a:pt x="149" y="131"/>
                    </a:lnTo>
                    <a:lnTo>
                      <a:pt x="149" y="118"/>
                    </a:lnTo>
                    <a:lnTo>
                      <a:pt x="128" y="118"/>
                    </a:lnTo>
                    <a:lnTo>
                      <a:pt x="128" y="109"/>
                    </a:lnTo>
                    <a:lnTo>
                      <a:pt x="124" y="109"/>
                    </a:lnTo>
                    <a:lnTo>
                      <a:pt x="124" y="103"/>
                    </a:lnTo>
                    <a:lnTo>
                      <a:pt x="112" y="103"/>
                    </a:lnTo>
                    <a:lnTo>
                      <a:pt x="112" y="96"/>
                    </a:lnTo>
                    <a:lnTo>
                      <a:pt x="103" y="96"/>
                    </a:lnTo>
                    <a:lnTo>
                      <a:pt x="103" y="90"/>
                    </a:lnTo>
                    <a:lnTo>
                      <a:pt x="96" y="90"/>
                    </a:lnTo>
                    <a:lnTo>
                      <a:pt x="96" y="83"/>
                    </a:lnTo>
                    <a:lnTo>
                      <a:pt x="91" y="83"/>
                    </a:lnTo>
                    <a:lnTo>
                      <a:pt x="91" y="78"/>
                    </a:lnTo>
                    <a:lnTo>
                      <a:pt x="88" y="78"/>
                    </a:lnTo>
                    <a:lnTo>
                      <a:pt x="88" y="67"/>
                    </a:lnTo>
                    <a:lnTo>
                      <a:pt x="86" y="67"/>
                    </a:lnTo>
                    <a:lnTo>
                      <a:pt x="86" y="63"/>
                    </a:lnTo>
                    <a:lnTo>
                      <a:pt x="82" y="63"/>
                    </a:lnTo>
                    <a:lnTo>
                      <a:pt x="82" y="57"/>
                    </a:lnTo>
                    <a:lnTo>
                      <a:pt x="67" y="57"/>
                    </a:lnTo>
                    <a:lnTo>
                      <a:pt x="67" y="48"/>
                    </a:lnTo>
                    <a:lnTo>
                      <a:pt x="65" y="48"/>
                    </a:lnTo>
                    <a:lnTo>
                      <a:pt x="65" y="43"/>
                    </a:lnTo>
                    <a:lnTo>
                      <a:pt x="49" y="43"/>
                    </a:lnTo>
                    <a:lnTo>
                      <a:pt x="49" y="38"/>
                    </a:lnTo>
                    <a:lnTo>
                      <a:pt x="46" y="38"/>
                    </a:lnTo>
                    <a:lnTo>
                      <a:pt x="46" y="35"/>
                    </a:lnTo>
                    <a:lnTo>
                      <a:pt x="44" y="35"/>
                    </a:lnTo>
                    <a:lnTo>
                      <a:pt x="44" y="30"/>
                    </a:lnTo>
                    <a:lnTo>
                      <a:pt x="41" y="30"/>
                    </a:lnTo>
                    <a:lnTo>
                      <a:pt x="41" y="21"/>
                    </a:lnTo>
                    <a:lnTo>
                      <a:pt x="38" y="21"/>
                    </a:lnTo>
                    <a:lnTo>
                      <a:pt x="38" y="18"/>
                    </a:lnTo>
                    <a:lnTo>
                      <a:pt x="20" y="18"/>
                    </a:lnTo>
                    <a:lnTo>
                      <a:pt x="20" y="13"/>
                    </a:lnTo>
                    <a:lnTo>
                      <a:pt x="13" y="13"/>
                    </a:lnTo>
                    <a:lnTo>
                      <a:pt x="13" y="7"/>
                    </a:lnTo>
                    <a:lnTo>
                      <a:pt x="11" y="7"/>
                    </a:lnTo>
                    <a:lnTo>
                      <a:pt x="11"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7"/>
              <p:cNvSpPr>
                <a:spLocks noChangeShapeType="1"/>
              </p:cNvSpPr>
              <p:nvPr/>
            </p:nvSpPr>
            <p:spPr bwMode="auto">
              <a:xfrm>
                <a:off x="3052" y="2390"/>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8"/>
              <p:cNvSpPr>
                <a:spLocks noChangeShapeType="1"/>
              </p:cNvSpPr>
              <p:nvPr/>
            </p:nvSpPr>
            <p:spPr bwMode="auto">
              <a:xfrm>
                <a:off x="2710" y="210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9"/>
              <p:cNvSpPr>
                <a:spLocks noChangeShapeType="1"/>
              </p:cNvSpPr>
              <p:nvPr/>
            </p:nvSpPr>
            <p:spPr bwMode="auto">
              <a:xfrm>
                <a:off x="2932" y="231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0"/>
              <p:cNvSpPr>
                <a:spLocks noChangeShapeType="1"/>
              </p:cNvSpPr>
              <p:nvPr/>
            </p:nvSpPr>
            <p:spPr bwMode="auto">
              <a:xfrm>
                <a:off x="2944" y="231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1"/>
              <p:cNvSpPr>
                <a:spLocks noChangeShapeType="1"/>
              </p:cNvSpPr>
              <p:nvPr/>
            </p:nvSpPr>
            <p:spPr bwMode="auto">
              <a:xfrm>
                <a:off x="3004" y="231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2"/>
              <p:cNvSpPr>
                <a:spLocks noChangeShapeType="1"/>
              </p:cNvSpPr>
              <p:nvPr/>
            </p:nvSpPr>
            <p:spPr bwMode="auto">
              <a:xfrm>
                <a:off x="2872" y="222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3"/>
              <p:cNvSpPr>
                <a:spLocks noChangeShapeType="1"/>
              </p:cNvSpPr>
              <p:nvPr/>
            </p:nvSpPr>
            <p:spPr bwMode="auto">
              <a:xfrm>
                <a:off x="2662" y="2012"/>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4"/>
              <p:cNvSpPr>
                <a:spLocks noChangeShapeType="1"/>
              </p:cNvSpPr>
              <p:nvPr/>
            </p:nvSpPr>
            <p:spPr bwMode="auto">
              <a:xfrm>
                <a:off x="2746" y="2138"/>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5"/>
              <p:cNvSpPr>
                <a:spLocks noChangeShapeType="1"/>
              </p:cNvSpPr>
              <p:nvPr/>
            </p:nvSpPr>
            <p:spPr bwMode="auto">
              <a:xfrm>
                <a:off x="2794" y="2240"/>
                <a:ext cx="36"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6"/>
              <p:cNvSpPr>
                <a:spLocks noChangeShapeType="1"/>
              </p:cNvSpPr>
              <p:nvPr/>
            </p:nvSpPr>
            <p:spPr bwMode="auto">
              <a:xfrm>
                <a:off x="2674" y="2126"/>
                <a:ext cx="30"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7"/>
              <p:cNvSpPr>
                <a:spLocks noChangeShapeType="1"/>
              </p:cNvSpPr>
              <p:nvPr/>
            </p:nvSpPr>
            <p:spPr bwMode="auto">
              <a:xfrm>
                <a:off x="2662" y="2090"/>
                <a:ext cx="36"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8"/>
              <p:cNvSpPr>
                <a:spLocks noChangeShapeType="1"/>
              </p:cNvSpPr>
              <p:nvPr/>
            </p:nvSpPr>
            <p:spPr bwMode="auto">
              <a:xfrm>
                <a:off x="2638" y="2030"/>
                <a:ext cx="36"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9"/>
              <p:cNvSpPr>
                <a:spLocks noChangeShapeType="1"/>
              </p:cNvSpPr>
              <p:nvPr/>
            </p:nvSpPr>
            <p:spPr bwMode="auto">
              <a:xfrm>
                <a:off x="2806" y="2180"/>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0"/>
              <p:cNvSpPr>
                <a:spLocks noChangeShapeType="1"/>
              </p:cNvSpPr>
              <p:nvPr/>
            </p:nvSpPr>
            <p:spPr bwMode="auto">
              <a:xfrm>
                <a:off x="2698" y="2120"/>
                <a:ext cx="30" cy="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1"/>
              <p:cNvSpPr>
                <a:spLocks noChangeShapeType="1"/>
              </p:cNvSpPr>
              <p:nvPr/>
            </p:nvSpPr>
            <p:spPr bwMode="auto">
              <a:xfrm>
                <a:off x="3208" y="2504"/>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2"/>
              <p:cNvSpPr>
                <a:spLocks noChangeShapeType="1"/>
              </p:cNvSpPr>
              <p:nvPr/>
            </p:nvSpPr>
            <p:spPr bwMode="auto">
              <a:xfrm>
                <a:off x="3064" y="2390"/>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12" name="Straight Connector 11"/>
            <p:cNvCxnSpPr/>
            <p:nvPr/>
          </p:nvCxnSpPr>
          <p:spPr>
            <a:xfrm>
              <a:off x="1486130"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633847" y="1768547"/>
            <a:ext cx="3815324" cy="3414779"/>
            <a:chOff x="4576307" y="2053357"/>
            <a:chExt cx="3815324" cy="3414779"/>
          </a:xfrm>
        </p:grpSpPr>
        <p:grpSp>
          <p:nvGrpSpPr>
            <p:cNvPr id="77" name="Group 76"/>
            <p:cNvGrpSpPr/>
            <p:nvPr/>
          </p:nvGrpSpPr>
          <p:grpSpPr>
            <a:xfrm>
              <a:off x="4576307" y="2053357"/>
              <a:ext cx="3655678" cy="3414779"/>
              <a:chOff x="882990" y="2053357"/>
              <a:chExt cx="3655678" cy="3414779"/>
            </a:xfrm>
          </p:grpSpPr>
          <p:grpSp>
            <p:nvGrpSpPr>
              <p:cNvPr id="104" name="Group 103"/>
              <p:cNvGrpSpPr/>
              <p:nvPr/>
            </p:nvGrpSpPr>
            <p:grpSpPr>
              <a:xfrm>
                <a:off x="882990" y="2053357"/>
                <a:ext cx="3655678" cy="3414779"/>
                <a:chOff x="1877763" y="2285397"/>
                <a:chExt cx="4883475" cy="2683533"/>
              </a:xfrm>
            </p:grpSpPr>
            <p:grpSp>
              <p:nvGrpSpPr>
                <p:cNvPr id="107" name="Group 106"/>
                <p:cNvGrpSpPr/>
                <p:nvPr/>
              </p:nvGrpSpPr>
              <p:grpSpPr>
                <a:xfrm>
                  <a:off x="2614623" y="2396465"/>
                  <a:ext cx="3906738" cy="2171700"/>
                  <a:chOff x="836615" y="2448719"/>
                  <a:chExt cx="3906738" cy="2171700"/>
                </a:xfrm>
              </p:grpSpPr>
              <p:sp>
                <p:nvSpPr>
                  <p:cNvPr id="123" name="Freeform 12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0" name="Line 12"/>
                  <p:cNvSpPr>
                    <a:spLocks noChangeShapeType="1"/>
                  </p:cNvSpPr>
                  <p:nvPr/>
                </p:nvSpPr>
                <p:spPr bwMode="auto">
                  <a:xfrm>
                    <a:off x="35328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1" name="Line 13"/>
                  <p:cNvSpPr>
                    <a:spLocks noChangeShapeType="1"/>
                  </p:cNvSpPr>
                  <p:nvPr/>
                </p:nvSpPr>
                <p:spPr bwMode="auto">
                  <a:xfrm>
                    <a:off x="291662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2" name="Line 14"/>
                  <p:cNvSpPr>
                    <a:spLocks noChangeShapeType="1"/>
                  </p:cNvSpPr>
                  <p:nvPr/>
                </p:nvSpPr>
                <p:spPr bwMode="auto">
                  <a:xfrm>
                    <a:off x="413674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4" name="Line 18"/>
                  <p:cNvSpPr>
                    <a:spLocks noChangeShapeType="1"/>
                  </p:cNvSpPr>
                  <p:nvPr/>
                </p:nvSpPr>
                <p:spPr bwMode="auto">
                  <a:xfrm>
                    <a:off x="230039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5" name="Line 19"/>
                  <p:cNvSpPr>
                    <a:spLocks noChangeShapeType="1"/>
                  </p:cNvSpPr>
                  <p:nvPr/>
                </p:nvSpPr>
                <p:spPr bwMode="auto">
                  <a:xfrm>
                    <a:off x="168892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6"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sp>
              <p:nvSpPr>
                <p:cNvPr id="108" name="TextBox 107"/>
                <p:cNvSpPr txBox="1"/>
                <p:nvPr/>
              </p:nvSpPr>
              <p:spPr>
                <a:xfrm rot="16200000">
                  <a:off x="1442352" y="3257246"/>
                  <a:ext cx="1240853" cy="370032"/>
                </a:xfrm>
                <a:prstGeom prst="rect">
                  <a:avLst/>
                </a:prstGeom>
                <a:noFill/>
              </p:spPr>
              <p:txBody>
                <a:bodyPr wrap="none" rtlCol="0">
                  <a:spAutoFit/>
                </a:bodyPr>
                <a:lstStyle/>
                <a:p>
                  <a:pPr algn="ctr" fontAlgn="base">
                    <a:spcBef>
                      <a:spcPct val="0"/>
                    </a:spcBef>
                    <a:spcAft>
                      <a:spcPct val="0"/>
                    </a:spcAft>
                  </a:pPr>
                  <a:r>
                    <a:rPr lang="fr-FR" sz="1200" dirty="0" smtClean="0"/>
                    <a:t>Probabilité de survie</a:t>
                  </a:r>
                  <a:endParaRPr lang="fr-FR" sz="1200" dirty="0"/>
                </a:p>
              </p:txBody>
            </p:sp>
            <p:sp>
              <p:nvSpPr>
                <p:cNvPr id="109" name="TextBox 108"/>
                <p:cNvSpPr txBox="1"/>
                <p:nvPr/>
              </p:nvSpPr>
              <p:spPr>
                <a:xfrm>
                  <a:off x="2689655" y="4751248"/>
                  <a:ext cx="3868811" cy="217682"/>
                </a:xfrm>
                <a:prstGeom prst="rect">
                  <a:avLst/>
                </a:prstGeom>
                <a:noFill/>
              </p:spPr>
              <p:txBody>
                <a:bodyPr wrap="none" rtlCol="0">
                  <a:spAutoFit/>
                </a:bodyPr>
                <a:lstStyle/>
                <a:p>
                  <a:pPr algn="ctr" fontAlgn="base">
                    <a:spcBef>
                      <a:spcPct val="0"/>
                    </a:spcBef>
                    <a:spcAft>
                      <a:spcPct val="0"/>
                    </a:spcAft>
                  </a:pPr>
                  <a:r>
                    <a:rPr lang="fr-FR" sz="1200" dirty="0" smtClean="0"/>
                    <a:t>Délai jusqu’à progression ou arrêt, mois</a:t>
                  </a:r>
                  <a:endParaRPr lang="fr-FR" sz="1200" dirty="0"/>
                </a:p>
              </p:txBody>
            </p:sp>
            <p:sp>
              <p:nvSpPr>
                <p:cNvPr id="110" name="TextBox 109"/>
                <p:cNvSpPr txBox="1"/>
                <p:nvPr/>
              </p:nvSpPr>
              <p:spPr>
                <a:xfrm>
                  <a:off x="2151979" y="2285397"/>
                  <a:ext cx="531493" cy="217682"/>
                </a:xfrm>
                <a:prstGeom prst="rect">
                  <a:avLst/>
                </a:prstGeom>
                <a:noFill/>
              </p:spPr>
              <p:txBody>
                <a:bodyPr wrap="none" rtlCol="0" anchor="ctr" anchorCtr="0">
                  <a:spAutoFit/>
                </a:bodyPr>
                <a:lstStyle/>
                <a:p>
                  <a:pPr algn="r"/>
                  <a:r>
                    <a:rPr lang="fr-FR" sz="1200" smtClean="0"/>
                    <a:t>1,0</a:t>
                  </a:r>
                  <a:endParaRPr lang="fr-FR" sz="1200"/>
                </a:p>
              </p:txBody>
            </p:sp>
            <p:sp>
              <p:nvSpPr>
                <p:cNvPr id="111" name="TextBox 110"/>
                <p:cNvSpPr txBox="1"/>
                <p:nvPr/>
              </p:nvSpPr>
              <p:spPr>
                <a:xfrm>
                  <a:off x="2151979" y="2702876"/>
                  <a:ext cx="531493" cy="217682"/>
                </a:xfrm>
                <a:prstGeom prst="rect">
                  <a:avLst/>
                </a:prstGeom>
                <a:noFill/>
              </p:spPr>
              <p:txBody>
                <a:bodyPr wrap="none" rtlCol="0" anchor="ctr" anchorCtr="0">
                  <a:spAutoFit/>
                </a:bodyPr>
                <a:lstStyle/>
                <a:p>
                  <a:pPr algn="r"/>
                  <a:r>
                    <a:rPr lang="fr-FR" sz="1200" smtClean="0"/>
                    <a:t>0,8</a:t>
                  </a:r>
                  <a:endParaRPr lang="fr-FR" sz="1200"/>
                </a:p>
              </p:txBody>
            </p:sp>
            <p:sp>
              <p:nvSpPr>
                <p:cNvPr id="112" name="TextBox 111"/>
                <p:cNvSpPr txBox="1"/>
                <p:nvPr/>
              </p:nvSpPr>
              <p:spPr>
                <a:xfrm>
                  <a:off x="2151979" y="3118616"/>
                  <a:ext cx="531493" cy="217682"/>
                </a:xfrm>
                <a:prstGeom prst="rect">
                  <a:avLst/>
                </a:prstGeom>
                <a:noFill/>
              </p:spPr>
              <p:txBody>
                <a:bodyPr wrap="none" rtlCol="0" anchor="ctr" anchorCtr="0">
                  <a:spAutoFit/>
                </a:bodyPr>
                <a:lstStyle/>
                <a:p>
                  <a:pPr algn="r"/>
                  <a:r>
                    <a:rPr lang="fr-FR" sz="1200" smtClean="0"/>
                    <a:t>0,6</a:t>
                  </a:r>
                  <a:endParaRPr lang="fr-FR" sz="1200"/>
                </a:p>
              </p:txBody>
            </p:sp>
            <p:sp>
              <p:nvSpPr>
                <p:cNvPr id="113" name="TextBox 112"/>
                <p:cNvSpPr txBox="1"/>
                <p:nvPr/>
              </p:nvSpPr>
              <p:spPr>
                <a:xfrm>
                  <a:off x="2151979" y="3534356"/>
                  <a:ext cx="531493" cy="217682"/>
                </a:xfrm>
                <a:prstGeom prst="rect">
                  <a:avLst/>
                </a:prstGeom>
                <a:noFill/>
              </p:spPr>
              <p:txBody>
                <a:bodyPr wrap="none" rtlCol="0" anchor="ctr" anchorCtr="0">
                  <a:spAutoFit/>
                </a:bodyPr>
                <a:lstStyle/>
                <a:p>
                  <a:pPr algn="r"/>
                  <a:r>
                    <a:rPr lang="fr-FR" sz="1200" smtClean="0"/>
                    <a:t>0,4</a:t>
                  </a:r>
                  <a:endParaRPr lang="fr-FR" sz="1200"/>
                </a:p>
              </p:txBody>
            </p:sp>
            <p:sp>
              <p:nvSpPr>
                <p:cNvPr id="114" name="TextBox 113"/>
                <p:cNvSpPr txBox="1"/>
                <p:nvPr/>
              </p:nvSpPr>
              <p:spPr>
                <a:xfrm>
                  <a:off x="2151979" y="3950096"/>
                  <a:ext cx="531493" cy="217682"/>
                </a:xfrm>
                <a:prstGeom prst="rect">
                  <a:avLst/>
                </a:prstGeom>
                <a:noFill/>
              </p:spPr>
              <p:txBody>
                <a:bodyPr wrap="none" rtlCol="0" anchor="ctr" anchorCtr="0">
                  <a:spAutoFit/>
                </a:bodyPr>
                <a:lstStyle/>
                <a:p>
                  <a:pPr algn="r"/>
                  <a:r>
                    <a:rPr lang="fr-FR" sz="1200" smtClean="0"/>
                    <a:t>0,2</a:t>
                  </a:r>
                  <a:endParaRPr lang="fr-FR" sz="1200"/>
                </a:p>
              </p:txBody>
            </p:sp>
            <p:sp>
              <p:nvSpPr>
                <p:cNvPr id="115" name="TextBox 114"/>
                <p:cNvSpPr txBox="1"/>
                <p:nvPr/>
              </p:nvSpPr>
              <p:spPr>
                <a:xfrm>
                  <a:off x="2323290" y="4365836"/>
                  <a:ext cx="360183" cy="217682"/>
                </a:xfrm>
                <a:prstGeom prst="rect">
                  <a:avLst/>
                </a:prstGeom>
                <a:noFill/>
              </p:spPr>
              <p:txBody>
                <a:bodyPr wrap="none" rtlCol="0" anchor="ctr" anchorCtr="0">
                  <a:spAutoFit/>
                </a:bodyPr>
                <a:lstStyle/>
                <a:p>
                  <a:pPr algn="r"/>
                  <a:r>
                    <a:rPr lang="fr-FR" sz="1200" smtClean="0"/>
                    <a:t>0</a:t>
                  </a:r>
                  <a:endParaRPr lang="fr-FR" sz="1200"/>
                </a:p>
              </p:txBody>
            </p:sp>
            <p:sp>
              <p:nvSpPr>
                <p:cNvPr id="116" name="TextBox 115"/>
                <p:cNvSpPr txBox="1"/>
                <p:nvPr/>
              </p:nvSpPr>
              <p:spPr>
                <a:xfrm>
                  <a:off x="2528285" y="4522748"/>
                  <a:ext cx="360183" cy="217682"/>
                </a:xfrm>
                <a:prstGeom prst="rect">
                  <a:avLst/>
                </a:prstGeom>
                <a:noFill/>
              </p:spPr>
              <p:txBody>
                <a:bodyPr wrap="none" rtlCol="0" anchor="t" anchorCtr="0">
                  <a:spAutoFit/>
                </a:bodyPr>
                <a:lstStyle/>
                <a:p>
                  <a:pPr algn="ctr"/>
                  <a:r>
                    <a:rPr lang="fr-FR" sz="1200" smtClean="0"/>
                    <a:t>0</a:t>
                  </a:r>
                  <a:endParaRPr lang="fr-FR" sz="1200"/>
                </a:p>
              </p:txBody>
            </p:sp>
            <p:sp>
              <p:nvSpPr>
                <p:cNvPr id="117" name="TextBox 116"/>
                <p:cNvSpPr txBox="1"/>
                <p:nvPr/>
              </p:nvSpPr>
              <p:spPr>
                <a:xfrm>
                  <a:off x="3288683" y="4522748"/>
                  <a:ext cx="360183" cy="217682"/>
                </a:xfrm>
                <a:prstGeom prst="rect">
                  <a:avLst/>
                </a:prstGeom>
                <a:noFill/>
              </p:spPr>
              <p:txBody>
                <a:bodyPr wrap="none" rtlCol="0" anchor="t" anchorCtr="0">
                  <a:spAutoFit/>
                </a:bodyPr>
                <a:lstStyle/>
                <a:p>
                  <a:pPr algn="ctr"/>
                  <a:r>
                    <a:rPr lang="fr-FR" sz="1200" smtClean="0"/>
                    <a:t>5</a:t>
                  </a:r>
                  <a:endParaRPr lang="fr-FR" sz="1200"/>
                </a:p>
              </p:txBody>
            </p:sp>
            <p:sp>
              <p:nvSpPr>
                <p:cNvPr id="118" name="TextBox 117"/>
                <p:cNvSpPr txBox="1"/>
                <p:nvPr/>
              </p:nvSpPr>
              <p:spPr>
                <a:xfrm>
                  <a:off x="3850317" y="4522748"/>
                  <a:ext cx="473676" cy="217682"/>
                </a:xfrm>
                <a:prstGeom prst="rect">
                  <a:avLst/>
                </a:prstGeom>
                <a:noFill/>
              </p:spPr>
              <p:txBody>
                <a:bodyPr wrap="none" rtlCol="0" anchor="t" anchorCtr="0">
                  <a:spAutoFit/>
                </a:bodyPr>
                <a:lstStyle/>
                <a:p>
                  <a:pPr algn="ctr"/>
                  <a:r>
                    <a:rPr lang="fr-FR" sz="1200" smtClean="0"/>
                    <a:t>10</a:t>
                  </a:r>
                  <a:endParaRPr lang="fr-FR" sz="1200"/>
                </a:p>
              </p:txBody>
            </p:sp>
            <p:sp>
              <p:nvSpPr>
                <p:cNvPr id="119" name="TextBox 118"/>
                <p:cNvSpPr txBox="1"/>
                <p:nvPr/>
              </p:nvSpPr>
              <p:spPr>
                <a:xfrm>
                  <a:off x="4454067" y="4522748"/>
                  <a:ext cx="473675" cy="217682"/>
                </a:xfrm>
                <a:prstGeom prst="rect">
                  <a:avLst/>
                </a:prstGeom>
                <a:noFill/>
              </p:spPr>
              <p:txBody>
                <a:bodyPr wrap="none" rtlCol="0" anchor="t" anchorCtr="0">
                  <a:spAutoFit/>
                </a:bodyPr>
                <a:lstStyle/>
                <a:p>
                  <a:pPr algn="ctr"/>
                  <a:r>
                    <a:rPr lang="fr-FR" sz="1200" smtClean="0"/>
                    <a:t>15</a:t>
                  </a:r>
                  <a:endParaRPr lang="fr-FR" sz="1200"/>
                </a:p>
              </p:txBody>
            </p:sp>
            <p:sp>
              <p:nvSpPr>
                <p:cNvPr id="120" name="TextBox 119"/>
                <p:cNvSpPr txBox="1"/>
                <p:nvPr/>
              </p:nvSpPr>
              <p:spPr>
                <a:xfrm>
                  <a:off x="5079763" y="4522748"/>
                  <a:ext cx="473676" cy="217682"/>
                </a:xfrm>
                <a:prstGeom prst="rect">
                  <a:avLst/>
                </a:prstGeom>
                <a:noFill/>
              </p:spPr>
              <p:txBody>
                <a:bodyPr wrap="none" rtlCol="0" anchor="t" anchorCtr="0">
                  <a:spAutoFit/>
                </a:bodyPr>
                <a:lstStyle/>
                <a:p>
                  <a:pPr algn="ctr"/>
                  <a:r>
                    <a:rPr lang="fr-FR" sz="1200" smtClean="0"/>
                    <a:t>20</a:t>
                  </a:r>
                  <a:endParaRPr lang="fr-FR" sz="1200"/>
                </a:p>
              </p:txBody>
            </p:sp>
            <p:sp>
              <p:nvSpPr>
                <p:cNvPr id="121" name="TextBox 120"/>
                <p:cNvSpPr txBox="1"/>
                <p:nvPr/>
              </p:nvSpPr>
              <p:spPr>
                <a:xfrm>
                  <a:off x="5676498" y="4522748"/>
                  <a:ext cx="473675" cy="217682"/>
                </a:xfrm>
                <a:prstGeom prst="rect">
                  <a:avLst/>
                </a:prstGeom>
                <a:noFill/>
              </p:spPr>
              <p:txBody>
                <a:bodyPr wrap="none" rtlCol="0" anchor="t" anchorCtr="0">
                  <a:spAutoFit/>
                </a:bodyPr>
                <a:lstStyle/>
                <a:p>
                  <a:pPr algn="ctr"/>
                  <a:r>
                    <a:rPr lang="fr-FR" sz="1200" smtClean="0"/>
                    <a:t>25</a:t>
                  </a:r>
                  <a:endParaRPr lang="fr-FR" sz="1200"/>
                </a:p>
              </p:txBody>
            </p:sp>
            <p:sp>
              <p:nvSpPr>
                <p:cNvPr id="122" name="TextBox 121"/>
                <p:cNvSpPr txBox="1"/>
                <p:nvPr/>
              </p:nvSpPr>
              <p:spPr>
                <a:xfrm>
                  <a:off x="6287563" y="4522748"/>
                  <a:ext cx="473675" cy="217682"/>
                </a:xfrm>
                <a:prstGeom prst="rect">
                  <a:avLst/>
                </a:prstGeom>
                <a:noFill/>
              </p:spPr>
              <p:txBody>
                <a:bodyPr wrap="none" rtlCol="0" anchor="t" anchorCtr="0">
                  <a:spAutoFit/>
                </a:bodyPr>
                <a:lstStyle/>
                <a:p>
                  <a:pPr algn="ctr"/>
                  <a:r>
                    <a:rPr lang="fr-FR" sz="1200" smtClean="0"/>
                    <a:t>30</a:t>
                  </a:r>
                  <a:endParaRPr lang="fr-FR" sz="1200"/>
                </a:p>
              </p:txBody>
            </p:sp>
          </p:grpSp>
          <p:sp>
            <p:nvSpPr>
              <p:cNvPr id="105" name="TextBox 104"/>
              <p:cNvSpPr txBox="1"/>
              <p:nvPr/>
            </p:nvSpPr>
            <p:spPr>
              <a:xfrm>
                <a:off x="1458266" y="4566883"/>
                <a:ext cx="2534242" cy="276999"/>
              </a:xfrm>
              <a:prstGeom prst="rect">
                <a:avLst/>
              </a:prstGeom>
              <a:noFill/>
            </p:spPr>
            <p:txBody>
              <a:bodyPr wrap="none" rtlCol="0">
                <a:spAutoFit/>
              </a:bodyPr>
              <a:lstStyle/>
              <a:p>
                <a:r>
                  <a:rPr lang="fr-FR" sz="1200" dirty="0" smtClean="0"/>
                  <a:t>Médiane 15,4 (IC95% 11,5 - </a:t>
                </a:r>
                <a:r>
                  <a:rPr lang="fr-FR" sz="1200" dirty="0" smtClean="0">
                    <a:cs typeface="Arial"/>
                  </a:rPr>
                  <a:t>19,5)</a:t>
                </a:r>
                <a:endParaRPr lang="fr-FR" sz="1200" dirty="0"/>
              </a:p>
            </p:txBody>
          </p:sp>
          <p:sp>
            <p:nvSpPr>
              <p:cNvPr id="106" name="TextBox 105"/>
              <p:cNvSpPr txBox="1"/>
              <p:nvPr/>
            </p:nvSpPr>
            <p:spPr>
              <a:xfrm>
                <a:off x="2309027" y="2053357"/>
                <a:ext cx="2095445" cy="307777"/>
              </a:xfrm>
              <a:prstGeom prst="rect">
                <a:avLst/>
              </a:prstGeom>
              <a:noFill/>
            </p:spPr>
            <p:txBody>
              <a:bodyPr wrap="none" rtlCol="0">
                <a:spAutoFit/>
              </a:bodyPr>
              <a:lstStyle/>
              <a:p>
                <a:pPr algn="ctr"/>
                <a:r>
                  <a:rPr lang="fr-FR" sz="1400" b="1" dirty="0" smtClean="0"/>
                  <a:t>TNE gastro-intestinale</a:t>
                </a:r>
                <a:endParaRPr lang="fr-FR" sz="1400" b="1" dirty="0"/>
              </a:p>
            </p:txBody>
          </p:sp>
        </p:grpSp>
        <p:cxnSp>
          <p:nvCxnSpPr>
            <p:cNvPr id="78" name="Straight Connector 77"/>
            <p:cNvCxnSpPr/>
            <p:nvPr/>
          </p:nvCxnSpPr>
          <p:spPr>
            <a:xfrm>
              <a:off x="5179447"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5187631" y="2197251"/>
              <a:ext cx="3204000" cy="2448000"/>
              <a:chOff x="6508464" y="2547275"/>
              <a:chExt cx="2276475" cy="1847850"/>
            </a:xfrm>
          </p:grpSpPr>
          <p:sp>
            <p:nvSpPr>
              <p:cNvPr id="102" name="Freeform 33"/>
              <p:cNvSpPr>
                <a:spLocks/>
              </p:cNvSpPr>
              <p:nvPr/>
            </p:nvSpPr>
            <p:spPr bwMode="auto">
              <a:xfrm>
                <a:off x="6517989" y="2547275"/>
                <a:ext cx="2181225" cy="1847850"/>
              </a:xfrm>
              <a:custGeom>
                <a:avLst/>
                <a:gdLst>
                  <a:gd name="T0" fmla="*/ 229 w 229"/>
                  <a:gd name="T1" fmla="*/ 194 h 194"/>
                  <a:gd name="T2" fmla="*/ 222 w 229"/>
                  <a:gd name="T3" fmla="*/ 194 h 194"/>
                  <a:gd name="T4" fmla="*/ 222 w 229"/>
                  <a:gd name="T5" fmla="*/ 174 h 194"/>
                  <a:gd name="T6" fmla="*/ 159 w 229"/>
                  <a:gd name="T7" fmla="*/ 174 h 194"/>
                  <a:gd name="T8" fmla="*/ 159 w 229"/>
                  <a:gd name="T9" fmla="*/ 167 h 194"/>
                  <a:gd name="T10" fmla="*/ 138 w 229"/>
                  <a:gd name="T11" fmla="*/ 167 h 194"/>
                  <a:gd name="T12" fmla="*/ 138 w 229"/>
                  <a:gd name="T13" fmla="*/ 156 h 194"/>
                  <a:gd name="T14" fmla="*/ 125 w 229"/>
                  <a:gd name="T15" fmla="*/ 156 h 194"/>
                  <a:gd name="T16" fmla="*/ 125 w 229"/>
                  <a:gd name="T17" fmla="*/ 147 h 194"/>
                  <a:gd name="T18" fmla="*/ 122 w 229"/>
                  <a:gd name="T19" fmla="*/ 147 h 194"/>
                  <a:gd name="T20" fmla="*/ 122 w 229"/>
                  <a:gd name="T21" fmla="*/ 143 h 194"/>
                  <a:gd name="T22" fmla="*/ 118 w 229"/>
                  <a:gd name="T23" fmla="*/ 143 h 194"/>
                  <a:gd name="T24" fmla="*/ 118 w 229"/>
                  <a:gd name="T25" fmla="*/ 138 h 194"/>
                  <a:gd name="T26" fmla="*/ 111 w 229"/>
                  <a:gd name="T27" fmla="*/ 138 h 194"/>
                  <a:gd name="T28" fmla="*/ 111 w 229"/>
                  <a:gd name="T29" fmla="*/ 132 h 194"/>
                  <a:gd name="T30" fmla="*/ 109 w 229"/>
                  <a:gd name="T31" fmla="*/ 132 h 194"/>
                  <a:gd name="T32" fmla="*/ 109 w 229"/>
                  <a:gd name="T33" fmla="*/ 128 h 194"/>
                  <a:gd name="T34" fmla="*/ 106 w 229"/>
                  <a:gd name="T35" fmla="*/ 128 h 194"/>
                  <a:gd name="T36" fmla="*/ 106 w 229"/>
                  <a:gd name="T37" fmla="*/ 117 h 194"/>
                  <a:gd name="T38" fmla="*/ 101 w 229"/>
                  <a:gd name="T39" fmla="*/ 117 h 194"/>
                  <a:gd name="T40" fmla="*/ 101 w 229"/>
                  <a:gd name="T41" fmla="*/ 113 h 194"/>
                  <a:gd name="T42" fmla="*/ 85 w 229"/>
                  <a:gd name="T43" fmla="*/ 113 h 194"/>
                  <a:gd name="T44" fmla="*/ 85 w 229"/>
                  <a:gd name="T45" fmla="*/ 107 h 194"/>
                  <a:gd name="T46" fmla="*/ 81 w 229"/>
                  <a:gd name="T47" fmla="*/ 107 h 194"/>
                  <a:gd name="T48" fmla="*/ 81 w 229"/>
                  <a:gd name="T49" fmla="*/ 99 h 194"/>
                  <a:gd name="T50" fmla="*/ 78 w 229"/>
                  <a:gd name="T51" fmla="*/ 99 h 194"/>
                  <a:gd name="T52" fmla="*/ 78 w 229"/>
                  <a:gd name="T53" fmla="*/ 93 h 194"/>
                  <a:gd name="T54" fmla="*/ 76 w 229"/>
                  <a:gd name="T55" fmla="*/ 93 h 194"/>
                  <a:gd name="T56" fmla="*/ 76 w 229"/>
                  <a:gd name="T57" fmla="*/ 72 h 194"/>
                  <a:gd name="T58" fmla="*/ 65 w 229"/>
                  <a:gd name="T59" fmla="*/ 72 h 194"/>
                  <a:gd name="T60" fmla="*/ 65 w 229"/>
                  <a:gd name="T61" fmla="*/ 61 h 194"/>
                  <a:gd name="T62" fmla="*/ 61 w 229"/>
                  <a:gd name="T63" fmla="*/ 61 h 194"/>
                  <a:gd name="T64" fmla="*/ 61 w 229"/>
                  <a:gd name="T65" fmla="*/ 56 h 194"/>
                  <a:gd name="T66" fmla="*/ 57 w 229"/>
                  <a:gd name="T67" fmla="*/ 56 h 194"/>
                  <a:gd name="T68" fmla="*/ 57 w 229"/>
                  <a:gd name="T69" fmla="*/ 45 h 194"/>
                  <a:gd name="T70" fmla="*/ 50 w 229"/>
                  <a:gd name="T71" fmla="*/ 45 h 194"/>
                  <a:gd name="T72" fmla="*/ 50 w 229"/>
                  <a:gd name="T73" fmla="*/ 40 h 194"/>
                  <a:gd name="T74" fmla="*/ 41 w 229"/>
                  <a:gd name="T75" fmla="*/ 40 h 194"/>
                  <a:gd name="T76" fmla="*/ 41 w 229"/>
                  <a:gd name="T77" fmla="*/ 34 h 194"/>
                  <a:gd name="T78" fmla="*/ 39 w 229"/>
                  <a:gd name="T79" fmla="*/ 34 h 194"/>
                  <a:gd name="T80" fmla="*/ 39 w 229"/>
                  <a:gd name="T81" fmla="*/ 28 h 194"/>
                  <a:gd name="T82" fmla="*/ 34 w 229"/>
                  <a:gd name="T83" fmla="*/ 28 h 194"/>
                  <a:gd name="T84" fmla="*/ 34 w 229"/>
                  <a:gd name="T85" fmla="*/ 21 h 194"/>
                  <a:gd name="T86" fmla="*/ 30 w 229"/>
                  <a:gd name="T87" fmla="*/ 21 h 194"/>
                  <a:gd name="T88" fmla="*/ 30 w 229"/>
                  <a:gd name="T89" fmla="*/ 0 h 194"/>
                  <a:gd name="T90" fmla="*/ 0 w 229"/>
                  <a:gd name="T9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94">
                    <a:moveTo>
                      <a:pt x="229" y="194"/>
                    </a:moveTo>
                    <a:lnTo>
                      <a:pt x="222" y="194"/>
                    </a:lnTo>
                    <a:lnTo>
                      <a:pt x="222" y="174"/>
                    </a:lnTo>
                    <a:lnTo>
                      <a:pt x="159" y="174"/>
                    </a:lnTo>
                    <a:lnTo>
                      <a:pt x="159" y="167"/>
                    </a:lnTo>
                    <a:lnTo>
                      <a:pt x="138" y="167"/>
                    </a:lnTo>
                    <a:lnTo>
                      <a:pt x="138" y="156"/>
                    </a:lnTo>
                    <a:lnTo>
                      <a:pt x="125" y="156"/>
                    </a:lnTo>
                    <a:lnTo>
                      <a:pt x="125" y="147"/>
                    </a:lnTo>
                    <a:lnTo>
                      <a:pt x="122" y="147"/>
                    </a:lnTo>
                    <a:lnTo>
                      <a:pt x="122" y="143"/>
                    </a:lnTo>
                    <a:lnTo>
                      <a:pt x="118" y="143"/>
                    </a:lnTo>
                    <a:lnTo>
                      <a:pt x="118" y="138"/>
                    </a:lnTo>
                    <a:lnTo>
                      <a:pt x="111" y="138"/>
                    </a:lnTo>
                    <a:lnTo>
                      <a:pt x="111" y="132"/>
                    </a:lnTo>
                    <a:lnTo>
                      <a:pt x="109" y="132"/>
                    </a:lnTo>
                    <a:lnTo>
                      <a:pt x="109" y="128"/>
                    </a:lnTo>
                    <a:lnTo>
                      <a:pt x="106" y="128"/>
                    </a:lnTo>
                    <a:lnTo>
                      <a:pt x="106" y="117"/>
                    </a:lnTo>
                    <a:lnTo>
                      <a:pt x="101" y="117"/>
                    </a:lnTo>
                    <a:lnTo>
                      <a:pt x="101" y="113"/>
                    </a:lnTo>
                    <a:lnTo>
                      <a:pt x="85" y="113"/>
                    </a:lnTo>
                    <a:lnTo>
                      <a:pt x="85" y="107"/>
                    </a:lnTo>
                    <a:lnTo>
                      <a:pt x="81" y="107"/>
                    </a:lnTo>
                    <a:lnTo>
                      <a:pt x="81" y="99"/>
                    </a:lnTo>
                    <a:lnTo>
                      <a:pt x="78" y="99"/>
                    </a:lnTo>
                    <a:lnTo>
                      <a:pt x="78" y="93"/>
                    </a:lnTo>
                    <a:lnTo>
                      <a:pt x="76" y="93"/>
                    </a:lnTo>
                    <a:lnTo>
                      <a:pt x="76" y="72"/>
                    </a:lnTo>
                    <a:lnTo>
                      <a:pt x="65" y="72"/>
                    </a:lnTo>
                    <a:lnTo>
                      <a:pt x="65" y="61"/>
                    </a:lnTo>
                    <a:lnTo>
                      <a:pt x="61" y="61"/>
                    </a:lnTo>
                    <a:lnTo>
                      <a:pt x="61" y="56"/>
                    </a:lnTo>
                    <a:lnTo>
                      <a:pt x="57" y="56"/>
                    </a:lnTo>
                    <a:lnTo>
                      <a:pt x="57" y="45"/>
                    </a:lnTo>
                    <a:lnTo>
                      <a:pt x="50" y="45"/>
                    </a:lnTo>
                    <a:lnTo>
                      <a:pt x="50" y="40"/>
                    </a:lnTo>
                    <a:lnTo>
                      <a:pt x="41" y="40"/>
                    </a:lnTo>
                    <a:lnTo>
                      <a:pt x="41" y="34"/>
                    </a:lnTo>
                    <a:lnTo>
                      <a:pt x="39" y="34"/>
                    </a:lnTo>
                    <a:lnTo>
                      <a:pt x="39" y="28"/>
                    </a:lnTo>
                    <a:lnTo>
                      <a:pt x="34" y="28"/>
                    </a:lnTo>
                    <a:lnTo>
                      <a:pt x="34" y="21"/>
                    </a:lnTo>
                    <a:lnTo>
                      <a:pt x="30" y="21"/>
                    </a:lnTo>
                    <a:lnTo>
                      <a:pt x="30" y="0"/>
                    </a:lnTo>
                    <a:lnTo>
                      <a:pt x="0" y="0"/>
                    </a:lnTo>
                  </a:path>
                </a:pathLst>
              </a:custGeom>
              <a:noFill/>
              <a:ln w="22225">
                <a:solidFill>
                  <a:schemeClr val="accent2">
                    <a:lumMod val="60000"/>
                    <a:lumOff val="40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
              <p:cNvSpPr>
                <a:spLocks/>
              </p:cNvSpPr>
              <p:nvPr/>
            </p:nvSpPr>
            <p:spPr bwMode="auto">
              <a:xfrm>
                <a:off x="6508464" y="2547275"/>
                <a:ext cx="2276475" cy="1085850"/>
              </a:xfrm>
              <a:custGeom>
                <a:avLst/>
                <a:gdLst>
                  <a:gd name="T0" fmla="*/ 239 w 239"/>
                  <a:gd name="T1" fmla="*/ 111 h 114"/>
                  <a:gd name="T2" fmla="*/ 231 w 239"/>
                  <a:gd name="T3" fmla="*/ 111 h 114"/>
                  <a:gd name="T4" fmla="*/ 231 w 239"/>
                  <a:gd name="T5" fmla="*/ 114 h 114"/>
                  <a:gd name="T6" fmla="*/ 164 w 239"/>
                  <a:gd name="T7" fmla="*/ 114 h 114"/>
                  <a:gd name="T8" fmla="*/ 164 w 239"/>
                  <a:gd name="T9" fmla="*/ 107 h 114"/>
                  <a:gd name="T10" fmla="*/ 142 w 239"/>
                  <a:gd name="T11" fmla="*/ 107 h 114"/>
                  <a:gd name="T12" fmla="*/ 142 w 239"/>
                  <a:gd name="T13" fmla="*/ 97 h 114"/>
                  <a:gd name="T14" fmla="*/ 129 w 239"/>
                  <a:gd name="T15" fmla="*/ 97 h 114"/>
                  <a:gd name="T16" fmla="*/ 129 w 239"/>
                  <a:gd name="T17" fmla="*/ 87 h 114"/>
                  <a:gd name="T18" fmla="*/ 126 w 239"/>
                  <a:gd name="T19" fmla="*/ 87 h 114"/>
                  <a:gd name="T20" fmla="*/ 126 w 239"/>
                  <a:gd name="T21" fmla="*/ 81 h 114"/>
                  <a:gd name="T22" fmla="*/ 123 w 239"/>
                  <a:gd name="T23" fmla="*/ 81 h 114"/>
                  <a:gd name="T24" fmla="*/ 123 w 239"/>
                  <a:gd name="T25" fmla="*/ 77 h 114"/>
                  <a:gd name="T26" fmla="*/ 116 w 239"/>
                  <a:gd name="T27" fmla="*/ 77 h 114"/>
                  <a:gd name="T28" fmla="*/ 116 w 239"/>
                  <a:gd name="T29" fmla="*/ 72 h 114"/>
                  <a:gd name="T30" fmla="*/ 114 w 239"/>
                  <a:gd name="T31" fmla="*/ 72 h 114"/>
                  <a:gd name="T32" fmla="*/ 114 w 239"/>
                  <a:gd name="T33" fmla="*/ 67 h 114"/>
                  <a:gd name="T34" fmla="*/ 111 w 239"/>
                  <a:gd name="T35" fmla="*/ 67 h 114"/>
                  <a:gd name="T36" fmla="*/ 111 w 239"/>
                  <a:gd name="T37" fmla="*/ 57 h 114"/>
                  <a:gd name="T38" fmla="*/ 104 w 239"/>
                  <a:gd name="T39" fmla="*/ 57 h 114"/>
                  <a:gd name="T40" fmla="*/ 104 w 239"/>
                  <a:gd name="T41" fmla="*/ 54 h 114"/>
                  <a:gd name="T42" fmla="*/ 90 w 239"/>
                  <a:gd name="T43" fmla="*/ 54 h 114"/>
                  <a:gd name="T44" fmla="*/ 90 w 239"/>
                  <a:gd name="T45" fmla="*/ 50 h 114"/>
                  <a:gd name="T46" fmla="*/ 86 w 239"/>
                  <a:gd name="T47" fmla="*/ 50 h 114"/>
                  <a:gd name="T48" fmla="*/ 86 w 239"/>
                  <a:gd name="T49" fmla="*/ 46 h 114"/>
                  <a:gd name="T50" fmla="*/ 84 w 239"/>
                  <a:gd name="T51" fmla="*/ 46 h 114"/>
                  <a:gd name="T52" fmla="*/ 84 w 239"/>
                  <a:gd name="T53" fmla="*/ 41 h 114"/>
                  <a:gd name="T54" fmla="*/ 79 w 239"/>
                  <a:gd name="T55" fmla="*/ 41 h 114"/>
                  <a:gd name="T56" fmla="*/ 79 w 239"/>
                  <a:gd name="T57" fmla="*/ 22 h 114"/>
                  <a:gd name="T58" fmla="*/ 68 w 239"/>
                  <a:gd name="T59" fmla="*/ 22 h 114"/>
                  <a:gd name="T60" fmla="*/ 68 w 239"/>
                  <a:gd name="T61" fmla="*/ 15 h 114"/>
                  <a:gd name="T62" fmla="*/ 64 w 239"/>
                  <a:gd name="T63" fmla="*/ 15 h 114"/>
                  <a:gd name="T64" fmla="*/ 64 w 239"/>
                  <a:gd name="T65" fmla="*/ 11 h 114"/>
                  <a:gd name="T66" fmla="*/ 60 w 239"/>
                  <a:gd name="T67" fmla="*/ 11 h 114"/>
                  <a:gd name="T68" fmla="*/ 60 w 239"/>
                  <a:gd name="T69" fmla="*/ 6 h 114"/>
                  <a:gd name="T70" fmla="*/ 54 w 239"/>
                  <a:gd name="T71" fmla="*/ 6 h 114"/>
                  <a:gd name="T72" fmla="*/ 54 w 239"/>
                  <a:gd name="T73" fmla="*/ 4 h 114"/>
                  <a:gd name="T74" fmla="*/ 43 w 239"/>
                  <a:gd name="T75" fmla="*/ 4 h 114"/>
                  <a:gd name="T76" fmla="*/ 43 w 239"/>
                  <a:gd name="T77" fmla="*/ 0 h 114"/>
                  <a:gd name="T78" fmla="*/ 0 w 239"/>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14">
                    <a:moveTo>
                      <a:pt x="239" y="111"/>
                    </a:moveTo>
                    <a:lnTo>
                      <a:pt x="231" y="111"/>
                    </a:lnTo>
                    <a:lnTo>
                      <a:pt x="231" y="114"/>
                    </a:lnTo>
                    <a:lnTo>
                      <a:pt x="164" y="114"/>
                    </a:lnTo>
                    <a:lnTo>
                      <a:pt x="164" y="107"/>
                    </a:lnTo>
                    <a:lnTo>
                      <a:pt x="142" y="107"/>
                    </a:lnTo>
                    <a:lnTo>
                      <a:pt x="142" y="97"/>
                    </a:lnTo>
                    <a:lnTo>
                      <a:pt x="129" y="97"/>
                    </a:lnTo>
                    <a:lnTo>
                      <a:pt x="129" y="87"/>
                    </a:lnTo>
                    <a:lnTo>
                      <a:pt x="126" y="87"/>
                    </a:lnTo>
                    <a:lnTo>
                      <a:pt x="126" y="81"/>
                    </a:lnTo>
                    <a:lnTo>
                      <a:pt x="123" y="81"/>
                    </a:lnTo>
                    <a:lnTo>
                      <a:pt x="123" y="77"/>
                    </a:lnTo>
                    <a:lnTo>
                      <a:pt x="116" y="77"/>
                    </a:lnTo>
                    <a:lnTo>
                      <a:pt x="116" y="72"/>
                    </a:lnTo>
                    <a:lnTo>
                      <a:pt x="114" y="72"/>
                    </a:lnTo>
                    <a:lnTo>
                      <a:pt x="114" y="67"/>
                    </a:lnTo>
                    <a:lnTo>
                      <a:pt x="111" y="67"/>
                    </a:lnTo>
                    <a:lnTo>
                      <a:pt x="111" y="57"/>
                    </a:lnTo>
                    <a:lnTo>
                      <a:pt x="104" y="57"/>
                    </a:lnTo>
                    <a:lnTo>
                      <a:pt x="104" y="54"/>
                    </a:lnTo>
                    <a:lnTo>
                      <a:pt x="90" y="54"/>
                    </a:lnTo>
                    <a:lnTo>
                      <a:pt x="90" y="50"/>
                    </a:lnTo>
                    <a:lnTo>
                      <a:pt x="86" y="50"/>
                    </a:lnTo>
                    <a:lnTo>
                      <a:pt x="86" y="46"/>
                    </a:lnTo>
                    <a:lnTo>
                      <a:pt x="84" y="46"/>
                    </a:lnTo>
                    <a:lnTo>
                      <a:pt x="84" y="41"/>
                    </a:lnTo>
                    <a:lnTo>
                      <a:pt x="79" y="41"/>
                    </a:lnTo>
                    <a:lnTo>
                      <a:pt x="79" y="22"/>
                    </a:lnTo>
                    <a:lnTo>
                      <a:pt x="68" y="22"/>
                    </a:lnTo>
                    <a:lnTo>
                      <a:pt x="68" y="15"/>
                    </a:lnTo>
                    <a:lnTo>
                      <a:pt x="64" y="15"/>
                    </a:lnTo>
                    <a:lnTo>
                      <a:pt x="64" y="11"/>
                    </a:lnTo>
                    <a:lnTo>
                      <a:pt x="60" y="11"/>
                    </a:lnTo>
                    <a:lnTo>
                      <a:pt x="60" y="6"/>
                    </a:lnTo>
                    <a:lnTo>
                      <a:pt x="54" y="6"/>
                    </a:lnTo>
                    <a:lnTo>
                      <a:pt x="54" y="4"/>
                    </a:lnTo>
                    <a:lnTo>
                      <a:pt x="43" y="4"/>
                    </a:lnTo>
                    <a:lnTo>
                      <a:pt x="43" y="0"/>
                    </a:lnTo>
                    <a:lnTo>
                      <a:pt x="0" y="0"/>
                    </a:lnTo>
                  </a:path>
                </a:pathLst>
              </a:custGeom>
              <a:noFill/>
              <a:ln w="22225">
                <a:solidFill>
                  <a:schemeClr val="accent2">
                    <a:lumMod val="60000"/>
                    <a:lumOff val="40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0" name="Group 35"/>
            <p:cNvGrpSpPr>
              <a:grpSpLocks/>
            </p:cNvGrpSpPr>
            <p:nvPr/>
          </p:nvGrpSpPr>
          <p:grpSpPr bwMode="auto">
            <a:xfrm>
              <a:off x="5187629" y="2163910"/>
              <a:ext cx="3168000" cy="2232000"/>
              <a:chOff x="2171" y="1628"/>
              <a:chExt cx="1416" cy="1062"/>
            </a:xfrm>
          </p:grpSpPr>
          <p:sp>
            <p:nvSpPr>
              <p:cNvPr id="81" name="Line 36"/>
              <p:cNvSpPr>
                <a:spLocks noChangeShapeType="1"/>
              </p:cNvSpPr>
              <p:nvPr/>
            </p:nvSpPr>
            <p:spPr bwMode="auto">
              <a:xfrm>
                <a:off x="2633" y="2084"/>
                <a:ext cx="30"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37"/>
              <p:cNvSpPr>
                <a:spLocks noChangeShapeType="1"/>
              </p:cNvSpPr>
              <p:nvPr/>
            </p:nvSpPr>
            <p:spPr bwMode="auto">
              <a:xfrm>
                <a:off x="2777" y="2198"/>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38"/>
              <p:cNvSpPr>
                <a:spLocks noChangeShapeType="1"/>
              </p:cNvSpPr>
              <p:nvPr/>
            </p:nvSpPr>
            <p:spPr bwMode="auto">
              <a:xfrm>
                <a:off x="2807" y="2198"/>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39"/>
              <p:cNvSpPr>
                <a:spLocks noChangeShapeType="1"/>
              </p:cNvSpPr>
              <p:nvPr/>
            </p:nvSpPr>
            <p:spPr bwMode="auto">
              <a:xfrm>
                <a:off x="2633" y="2114"/>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40"/>
              <p:cNvSpPr>
                <a:spLocks noChangeShapeType="1"/>
              </p:cNvSpPr>
              <p:nvPr/>
            </p:nvSpPr>
            <p:spPr bwMode="auto">
              <a:xfrm>
                <a:off x="2243" y="162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41"/>
              <p:cNvSpPr>
                <a:spLocks noChangeShapeType="1"/>
              </p:cNvSpPr>
              <p:nvPr/>
            </p:nvSpPr>
            <p:spPr bwMode="auto">
              <a:xfrm>
                <a:off x="2825" y="2180"/>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42"/>
              <p:cNvSpPr>
                <a:spLocks noChangeShapeType="1"/>
              </p:cNvSpPr>
              <p:nvPr/>
            </p:nvSpPr>
            <p:spPr bwMode="auto">
              <a:xfrm>
                <a:off x="2741" y="2156"/>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43"/>
              <p:cNvSpPr>
                <a:spLocks noChangeShapeType="1"/>
              </p:cNvSpPr>
              <p:nvPr/>
            </p:nvSpPr>
            <p:spPr bwMode="auto">
              <a:xfrm>
                <a:off x="2297" y="162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44"/>
              <p:cNvSpPr>
                <a:spLocks noChangeShapeType="1"/>
              </p:cNvSpPr>
              <p:nvPr/>
            </p:nvSpPr>
            <p:spPr bwMode="auto">
              <a:xfrm>
                <a:off x="2657" y="2072"/>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45"/>
              <p:cNvSpPr>
                <a:spLocks noChangeShapeType="1"/>
              </p:cNvSpPr>
              <p:nvPr/>
            </p:nvSpPr>
            <p:spPr bwMode="auto">
              <a:xfrm>
                <a:off x="2981" y="2432"/>
                <a:ext cx="0" cy="30"/>
              </a:xfrm>
              <a:prstGeom prst="line">
                <a:avLst/>
              </a:prstGeom>
              <a:noFill/>
              <a:ln w="22225">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Freeform 46"/>
              <p:cNvSpPr>
                <a:spLocks/>
              </p:cNvSpPr>
              <p:nvPr/>
            </p:nvSpPr>
            <p:spPr bwMode="auto">
              <a:xfrm>
                <a:off x="2171" y="1646"/>
                <a:ext cx="1416" cy="1026"/>
              </a:xfrm>
              <a:custGeom>
                <a:avLst/>
                <a:gdLst>
                  <a:gd name="T0" fmla="*/ 236 w 236"/>
                  <a:gd name="T1" fmla="*/ 171 h 171"/>
                  <a:gd name="T2" fmla="*/ 225 w 236"/>
                  <a:gd name="T3" fmla="*/ 171 h 171"/>
                  <a:gd name="T4" fmla="*/ 225 w 236"/>
                  <a:gd name="T5" fmla="*/ 152 h 171"/>
                  <a:gd name="T6" fmla="*/ 161 w 236"/>
                  <a:gd name="T7" fmla="*/ 152 h 171"/>
                  <a:gd name="T8" fmla="*/ 161 w 236"/>
                  <a:gd name="T9" fmla="*/ 146 h 171"/>
                  <a:gd name="T10" fmla="*/ 141 w 236"/>
                  <a:gd name="T11" fmla="*/ 146 h 171"/>
                  <a:gd name="T12" fmla="*/ 141 w 236"/>
                  <a:gd name="T13" fmla="*/ 139 h 171"/>
                  <a:gd name="T14" fmla="*/ 139 w 236"/>
                  <a:gd name="T15" fmla="*/ 139 h 171"/>
                  <a:gd name="T16" fmla="*/ 139 w 236"/>
                  <a:gd name="T17" fmla="*/ 134 h 171"/>
                  <a:gd name="T18" fmla="*/ 128 w 236"/>
                  <a:gd name="T19" fmla="*/ 134 h 171"/>
                  <a:gd name="T20" fmla="*/ 128 w 236"/>
                  <a:gd name="T21" fmla="*/ 128 h 171"/>
                  <a:gd name="T22" fmla="*/ 126 w 236"/>
                  <a:gd name="T23" fmla="*/ 128 h 171"/>
                  <a:gd name="T24" fmla="*/ 126 w 236"/>
                  <a:gd name="T25" fmla="*/ 123 h 171"/>
                  <a:gd name="T26" fmla="*/ 124 w 236"/>
                  <a:gd name="T27" fmla="*/ 123 h 171"/>
                  <a:gd name="T28" fmla="*/ 124 w 236"/>
                  <a:gd name="T29" fmla="*/ 118 h 171"/>
                  <a:gd name="T30" fmla="*/ 120 w 236"/>
                  <a:gd name="T31" fmla="*/ 118 h 171"/>
                  <a:gd name="T32" fmla="*/ 120 w 236"/>
                  <a:gd name="T33" fmla="*/ 113 h 171"/>
                  <a:gd name="T34" fmla="*/ 115 w 236"/>
                  <a:gd name="T35" fmla="*/ 113 h 171"/>
                  <a:gd name="T36" fmla="*/ 115 w 236"/>
                  <a:gd name="T37" fmla="*/ 107 h 171"/>
                  <a:gd name="T38" fmla="*/ 112 w 236"/>
                  <a:gd name="T39" fmla="*/ 107 h 171"/>
                  <a:gd name="T40" fmla="*/ 112 w 236"/>
                  <a:gd name="T41" fmla="*/ 102 h 171"/>
                  <a:gd name="T42" fmla="*/ 110 w 236"/>
                  <a:gd name="T43" fmla="*/ 102 h 171"/>
                  <a:gd name="T44" fmla="*/ 110 w 236"/>
                  <a:gd name="T45" fmla="*/ 92 h 171"/>
                  <a:gd name="T46" fmla="*/ 104 w 236"/>
                  <a:gd name="T47" fmla="*/ 92 h 171"/>
                  <a:gd name="T48" fmla="*/ 104 w 236"/>
                  <a:gd name="T49" fmla="*/ 88 h 171"/>
                  <a:gd name="T50" fmla="*/ 88 w 236"/>
                  <a:gd name="T51" fmla="*/ 88 h 171"/>
                  <a:gd name="T52" fmla="*/ 88 w 236"/>
                  <a:gd name="T53" fmla="*/ 82 h 171"/>
                  <a:gd name="T54" fmla="*/ 85 w 236"/>
                  <a:gd name="T55" fmla="*/ 82 h 171"/>
                  <a:gd name="T56" fmla="*/ 85 w 236"/>
                  <a:gd name="T57" fmla="*/ 78 h 171"/>
                  <a:gd name="T58" fmla="*/ 83 w 236"/>
                  <a:gd name="T59" fmla="*/ 78 h 171"/>
                  <a:gd name="T60" fmla="*/ 80 w 236"/>
                  <a:gd name="T61" fmla="*/ 78 h 171"/>
                  <a:gd name="T62" fmla="*/ 80 w 236"/>
                  <a:gd name="T63" fmla="*/ 74 h 171"/>
                  <a:gd name="T64" fmla="*/ 79 w 236"/>
                  <a:gd name="T65" fmla="*/ 74 h 171"/>
                  <a:gd name="T66" fmla="*/ 79 w 236"/>
                  <a:gd name="T67" fmla="*/ 69 h 171"/>
                  <a:gd name="T68" fmla="*/ 77 w 236"/>
                  <a:gd name="T69" fmla="*/ 69 h 171"/>
                  <a:gd name="T70" fmla="*/ 77 w 236"/>
                  <a:gd name="T71" fmla="*/ 53 h 171"/>
                  <a:gd name="T72" fmla="*/ 76 w 236"/>
                  <a:gd name="T73" fmla="*/ 53 h 171"/>
                  <a:gd name="T74" fmla="*/ 76 w 236"/>
                  <a:gd name="T75" fmla="*/ 48 h 171"/>
                  <a:gd name="T76" fmla="*/ 67 w 236"/>
                  <a:gd name="T77" fmla="*/ 48 h 171"/>
                  <a:gd name="T78" fmla="*/ 67 w 236"/>
                  <a:gd name="T79" fmla="*/ 40 h 171"/>
                  <a:gd name="T80" fmla="*/ 63 w 236"/>
                  <a:gd name="T81" fmla="*/ 40 h 171"/>
                  <a:gd name="T82" fmla="*/ 63 w 236"/>
                  <a:gd name="T83" fmla="*/ 36 h 171"/>
                  <a:gd name="T84" fmla="*/ 60 w 236"/>
                  <a:gd name="T85" fmla="*/ 36 h 171"/>
                  <a:gd name="T86" fmla="*/ 60 w 236"/>
                  <a:gd name="T87" fmla="*/ 27 h 171"/>
                  <a:gd name="T88" fmla="*/ 53 w 236"/>
                  <a:gd name="T89" fmla="*/ 27 h 171"/>
                  <a:gd name="T90" fmla="*/ 53 w 236"/>
                  <a:gd name="T91" fmla="*/ 23 h 171"/>
                  <a:gd name="T92" fmla="*/ 42 w 236"/>
                  <a:gd name="T93" fmla="*/ 23 h 171"/>
                  <a:gd name="T94" fmla="*/ 42 w 236"/>
                  <a:gd name="T95" fmla="*/ 18 h 171"/>
                  <a:gd name="T96" fmla="*/ 41 w 236"/>
                  <a:gd name="T97" fmla="*/ 18 h 171"/>
                  <a:gd name="T98" fmla="*/ 41 w 236"/>
                  <a:gd name="T99" fmla="*/ 14 h 171"/>
                  <a:gd name="T100" fmla="*/ 36 w 236"/>
                  <a:gd name="T101" fmla="*/ 14 h 171"/>
                  <a:gd name="T102" fmla="*/ 36 w 236"/>
                  <a:gd name="T103" fmla="*/ 10 h 171"/>
                  <a:gd name="T104" fmla="*/ 32 w 236"/>
                  <a:gd name="T105" fmla="*/ 10 h 171"/>
                  <a:gd name="T106" fmla="*/ 32 w 236"/>
                  <a:gd name="T107" fmla="*/ 0 h 171"/>
                  <a:gd name="T108" fmla="*/ 0 w 236"/>
                  <a:gd name="T10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71">
                    <a:moveTo>
                      <a:pt x="236" y="171"/>
                    </a:moveTo>
                    <a:lnTo>
                      <a:pt x="225" y="171"/>
                    </a:lnTo>
                    <a:lnTo>
                      <a:pt x="225" y="152"/>
                    </a:lnTo>
                    <a:lnTo>
                      <a:pt x="161" y="152"/>
                    </a:lnTo>
                    <a:lnTo>
                      <a:pt x="161" y="146"/>
                    </a:lnTo>
                    <a:lnTo>
                      <a:pt x="141" y="146"/>
                    </a:lnTo>
                    <a:lnTo>
                      <a:pt x="141" y="139"/>
                    </a:lnTo>
                    <a:lnTo>
                      <a:pt x="139" y="139"/>
                    </a:lnTo>
                    <a:lnTo>
                      <a:pt x="139" y="134"/>
                    </a:lnTo>
                    <a:lnTo>
                      <a:pt x="128" y="134"/>
                    </a:lnTo>
                    <a:lnTo>
                      <a:pt x="128" y="128"/>
                    </a:lnTo>
                    <a:lnTo>
                      <a:pt x="126" y="128"/>
                    </a:lnTo>
                    <a:lnTo>
                      <a:pt x="126" y="123"/>
                    </a:lnTo>
                    <a:lnTo>
                      <a:pt x="124" y="123"/>
                    </a:lnTo>
                    <a:lnTo>
                      <a:pt x="124" y="118"/>
                    </a:lnTo>
                    <a:lnTo>
                      <a:pt x="120" y="118"/>
                    </a:lnTo>
                    <a:lnTo>
                      <a:pt x="120" y="113"/>
                    </a:lnTo>
                    <a:lnTo>
                      <a:pt x="115" y="113"/>
                    </a:lnTo>
                    <a:lnTo>
                      <a:pt x="115" y="107"/>
                    </a:lnTo>
                    <a:lnTo>
                      <a:pt x="112" y="107"/>
                    </a:lnTo>
                    <a:lnTo>
                      <a:pt x="112" y="102"/>
                    </a:lnTo>
                    <a:lnTo>
                      <a:pt x="110" y="102"/>
                    </a:lnTo>
                    <a:lnTo>
                      <a:pt x="110" y="92"/>
                    </a:lnTo>
                    <a:lnTo>
                      <a:pt x="104" y="92"/>
                    </a:lnTo>
                    <a:lnTo>
                      <a:pt x="104" y="88"/>
                    </a:lnTo>
                    <a:lnTo>
                      <a:pt x="88" y="88"/>
                    </a:lnTo>
                    <a:lnTo>
                      <a:pt x="88" y="82"/>
                    </a:lnTo>
                    <a:lnTo>
                      <a:pt x="85" y="82"/>
                    </a:lnTo>
                    <a:lnTo>
                      <a:pt x="85" y="78"/>
                    </a:lnTo>
                    <a:lnTo>
                      <a:pt x="83" y="78"/>
                    </a:lnTo>
                    <a:lnTo>
                      <a:pt x="80" y="78"/>
                    </a:lnTo>
                    <a:lnTo>
                      <a:pt x="80" y="74"/>
                    </a:lnTo>
                    <a:lnTo>
                      <a:pt x="79" y="74"/>
                    </a:lnTo>
                    <a:lnTo>
                      <a:pt x="79" y="69"/>
                    </a:lnTo>
                    <a:lnTo>
                      <a:pt x="77" y="69"/>
                    </a:lnTo>
                    <a:lnTo>
                      <a:pt x="77" y="53"/>
                    </a:lnTo>
                    <a:lnTo>
                      <a:pt x="76" y="53"/>
                    </a:lnTo>
                    <a:lnTo>
                      <a:pt x="76" y="48"/>
                    </a:lnTo>
                    <a:lnTo>
                      <a:pt x="67" y="48"/>
                    </a:lnTo>
                    <a:lnTo>
                      <a:pt x="67" y="40"/>
                    </a:lnTo>
                    <a:lnTo>
                      <a:pt x="63" y="40"/>
                    </a:lnTo>
                    <a:lnTo>
                      <a:pt x="63" y="36"/>
                    </a:lnTo>
                    <a:lnTo>
                      <a:pt x="60" y="36"/>
                    </a:lnTo>
                    <a:lnTo>
                      <a:pt x="60" y="27"/>
                    </a:lnTo>
                    <a:lnTo>
                      <a:pt x="53" y="27"/>
                    </a:lnTo>
                    <a:lnTo>
                      <a:pt x="53" y="23"/>
                    </a:lnTo>
                    <a:lnTo>
                      <a:pt x="42" y="23"/>
                    </a:lnTo>
                    <a:lnTo>
                      <a:pt x="42" y="18"/>
                    </a:lnTo>
                    <a:lnTo>
                      <a:pt x="41" y="18"/>
                    </a:lnTo>
                    <a:lnTo>
                      <a:pt x="41" y="14"/>
                    </a:lnTo>
                    <a:lnTo>
                      <a:pt x="36" y="14"/>
                    </a:lnTo>
                    <a:lnTo>
                      <a:pt x="36" y="10"/>
                    </a:lnTo>
                    <a:lnTo>
                      <a:pt x="32" y="10"/>
                    </a:lnTo>
                    <a:lnTo>
                      <a:pt x="32"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47"/>
              <p:cNvSpPr>
                <a:spLocks noChangeShapeType="1"/>
              </p:cNvSpPr>
              <p:nvPr/>
            </p:nvSpPr>
            <p:spPr bwMode="auto">
              <a:xfrm>
                <a:off x="3533" y="26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48"/>
              <p:cNvSpPr>
                <a:spLocks noChangeShapeType="1"/>
              </p:cNvSpPr>
              <p:nvPr/>
            </p:nvSpPr>
            <p:spPr bwMode="auto">
              <a:xfrm>
                <a:off x="3569" y="26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49"/>
              <p:cNvSpPr>
                <a:spLocks noChangeShapeType="1"/>
              </p:cNvSpPr>
              <p:nvPr/>
            </p:nvSpPr>
            <p:spPr bwMode="auto">
              <a:xfrm>
                <a:off x="3443" y="2546"/>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50"/>
              <p:cNvSpPr>
                <a:spLocks noChangeShapeType="1"/>
              </p:cNvSpPr>
              <p:nvPr/>
            </p:nvSpPr>
            <p:spPr bwMode="auto">
              <a:xfrm>
                <a:off x="3455" y="2546"/>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51"/>
              <p:cNvSpPr>
                <a:spLocks noChangeShapeType="1"/>
              </p:cNvSpPr>
              <p:nvPr/>
            </p:nvSpPr>
            <p:spPr bwMode="auto">
              <a:xfrm>
                <a:off x="2825" y="217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52"/>
              <p:cNvSpPr>
                <a:spLocks noChangeShapeType="1"/>
              </p:cNvSpPr>
              <p:nvPr/>
            </p:nvSpPr>
            <p:spPr bwMode="auto">
              <a:xfrm>
                <a:off x="3239"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53"/>
              <p:cNvSpPr>
                <a:spLocks noChangeShapeType="1"/>
              </p:cNvSpPr>
              <p:nvPr/>
            </p:nvSpPr>
            <p:spPr bwMode="auto">
              <a:xfrm>
                <a:off x="3293"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54"/>
              <p:cNvSpPr>
                <a:spLocks noChangeShapeType="1"/>
              </p:cNvSpPr>
              <p:nvPr/>
            </p:nvSpPr>
            <p:spPr bwMode="auto">
              <a:xfrm>
                <a:off x="3329"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55"/>
              <p:cNvSpPr>
                <a:spLocks noChangeShapeType="1"/>
              </p:cNvSpPr>
              <p:nvPr/>
            </p:nvSpPr>
            <p:spPr bwMode="auto">
              <a:xfrm>
                <a:off x="3371"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56"/>
              <p:cNvSpPr>
                <a:spLocks noChangeShapeType="1"/>
              </p:cNvSpPr>
              <p:nvPr/>
            </p:nvSpPr>
            <p:spPr bwMode="auto">
              <a:xfrm>
                <a:off x="2981" y="2432"/>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graphicFrame>
        <p:nvGraphicFramePr>
          <p:cNvPr id="137" name="Table 136"/>
          <p:cNvGraphicFramePr>
            <a:graphicFrameLocks noGrp="1"/>
          </p:cNvGraphicFramePr>
          <p:nvPr>
            <p:extLst>
              <p:ext uri="{D42A27DB-BD31-4B8C-83A1-F6EECF244321}">
                <p14:modId xmlns:p14="http://schemas.microsoft.com/office/powerpoint/2010/main" val="478503918"/>
              </p:ext>
            </p:extLst>
          </p:nvPr>
        </p:nvGraphicFramePr>
        <p:xfrm>
          <a:off x="1945966" y="5230133"/>
          <a:ext cx="5252069" cy="94752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3310592">
                  <a:extLst>
                    <a:ext uri="{9D8B030D-6E8A-4147-A177-3AD203B41FA5}">
                      <a16:colId xmlns:a16="http://schemas.microsoft.com/office/drawing/2014/main" val="3910278064"/>
                    </a:ext>
                  </a:extLst>
                </a:gridCol>
              </a:tblGrid>
              <a:tr h="193964">
                <a:tc>
                  <a:txBody>
                    <a:bodyPr/>
                    <a:lstStyle/>
                    <a:p>
                      <a:pPr algn="l"/>
                      <a:endParaRPr lang="en-US"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TRO,</a:t>
                      </a:r>
                      <a:r>
                        <a:rPr lang="en-US" sz="1600" baseline="0" noProof="0" dirty="0" smtClean="0">
                          <a:solidFill>
                            <a:schemeClr val="tx2"/>
                          </a:solidFill>
                          <a:latin typeface="+mn-lt"/>
                        </a:rPr>
                        <a:t> % (IC95%)</a:t>
                      </a:r>
                      <a:endParaRPr lang="en-US"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TNEP</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40,4 (27,3 - 54,9)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TNE GI</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18,5 (9,7</a:t>
                      </a:r>
                      <a:r>
                        <a:rPr lang="en-US" sz="1600" baseline="0" noProof="0" dirty="0" smtClean="0">
                          <a:latin typeface="+mn-lt"/>
                        </a:rPr>
                        <a:t> -</a:t>
                      </a:r>
                      <a:r>
                        <a:rPr lang="en-US" sz="1600" noProof="0" dirty="0" smtClean="0">
                          <a:latin typeface="+mn-lt"/>
                        </a:rPr>
                        <a:t> 31,9)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spTree>
    <p:extLst>
      <p:ext uri="{BB962C8B-B14F-4D97-AF65-F5344CB8AC3E}">
        <p14:creationId xmlns:p14="http://schemas.microsoft.com/office/powerpoint/2010/main" val="4148372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332: Survie sans progression et analyses de sous-groupes du traitement par lenvatinib chez les patients avec TNE pancréatique ou gastro-intestinale G1/G2 avancée: résultats actualisés de l’essai de phase II TALENT (GETNE 1509) – Capdevila J, et al</a:t>
            </a:r>
            <a:endParaRPr lang="fr-FR"/>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spcBef>
                <a:spcPts val="18000"/>
              </a:spcBef>
              <a:buNone/>
            </a:pPr>
            <a:r>
              <a:rPr lang="fr-FR" b="1" dirty="0" smtClean="0"/>
              <a:t>Conclusion</a:t>
            </a:r>
          </a:p>
          <a:p>
            <a:r>
              <a:rPr lang="fr-FR" b="1" dirty="0" smtClean="0"/>
              <a:t>Chez ces patients avec TNE pancréatique ou gastro-intestinale, le lenvatinib a montré un taux de réponse objective élevé et des données de SSP encourageantes</a:t>
            </a:r>
            <a:endParaRPr lang="fr-FR" dirty="0"/>
          </a:p>
        </p:txBody>
      </p:sp>
      <p:sp>
        <p:nvSpPr>
          <p:cNvPr id="5" name="Text Placeholder 4"/>
          <p:cNvSpPr>
            <a:spLocks noGrp="1"/>
          </p:cNvSpPr>
          <p:nvPr>
            <p:ph type="body" sz="quarter" idx="11"/>
          </p:nvPr>
        </p:nvSpPr>
        <p:spPr/>
        <p:txBody>
          <a:bodyPr/>
          <a:lstStyle/>
          <a:p>
            <a:r>
              <a:rPr lang="fr-FR" smtClean="0"/>
              <a:t>Capdevila J, et al, J Clin Oncol 2019;37(Suppl):Abstr 332</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015874817"/>
              </p:ext>
            </p:extLst>
          </p:nvPr>
        </p:nvGraphicFramePr>
        <p:xfrm>
          <a:off x="647484" y="1737804"/>
          <a:ext cx="7849032" cy="2138880"/>
        </p:xfrm>
        <a:graphic>
          <a:graphicData uri="http://schemas.openxmlformats.org/drawingml/2006/table">
            <a:tbl>
              <a:tblPr firstRow="1" bandRow="1">
                <a:tableStyleId>{69012ECD-51FC-41F1-AA8D-1B2483CD663E}</a:tableStyleId>
              </a:tblPr>
              <a:tblGrid>
                <a:gridCol w="2616344">
                  <a:extLst>
                    <a:ext uri="{9D8B030D-6E8A-4147-A177-3AD203B41FA5}">
                      <a16:colId xmlns:a16="http://schemas.microsoft.com/office/drawing/2014/main" val="3733704063"/>
                    </a:ext>
                  </a:extLst>
                </a:gridCol>
                <a:gridCol w="2616344">
                  <a:extLst>
                    <a:ext uri="{9D8B030D-6E8A-4147-A177-3AD203B41FA5}">
                      <a16:colId xmlns:a16="http://schemas.microsoft.com/office/drawing/2014/main" val="3910278064"/>
                    </a:ext>
                  </a:extLst>
                </a:gridCol>
                <a:gridCol w="2616344">
                  <a:extLst>
                    <a:ext uri="{9D8B030D-6E8A-4147-A177-3AD203B41FA5}">
                      <a16:colId xmlns:a16="http://schemas.microsoft.com/office/drawing/2014/main" val="1675021331"/>
                    </a:ext>
                  </a:extLst>
                </a:gridCol>
              </a:tblGrid>
              <a:tr h="193964">
                <a:tc>
                  <a:txBody>
                    <a:bodyPr/>
                    <a:lstStyle/>
                    <a:p>
                      <a:pPr algn="l"/>
                      <a:r>
                        <a:rPr lang="fr-FR" sz="1600" noProof="0" smtClean="0">
                          <a:solidFill>
                            <a:schemeClr val="tx2"/>
                          </a:solidFill>
                          <a:latin typeface="+mn-lt"/>
                        </a:rPr>
                        <a:t>EIs grade 3/4 survenant chez </a:t>
                      </a:r>
                      <a:r>
                        <a:rPr lang="fr-FR" sz="1600" baseline="0" noProof="0" smtClean="0">
                          <a:solidFill>
                            <a:schemeClr val="tx2"/>
                          </a:solidFill>
                          <a:latin typeface="Arial" panose="020B0604020202020204" pitchFamily="34" charset="0"/>
                          <a:cs typeface="Arial" panose="020B0604020202020204" pitchFamily="34" charset="0"/>
                        </a:rPr>
                        <a:t>≥</a:t>
                      </a:r>
                      <a:r>
                        <a:rPr lang="fr-FR" sz="1600" baseline="0" noProof="0" smtClean="0">
                          <a:solidFill>
                            <a:schemeClr val="tx2"/>
                          </a:solidFill>
                          <a:latin typeface="+mn-lt"/>
                        </a:rPr>
                        <a:t>5%</a:t>
                      </a:r>
                      <a:r>
                        <a:rPr lang="fr-FR" sz="1600" noProof="0" smtClean="0">
                          <a:solidFill>
                            <a:schemeClr val="tx2"/>
                          </a:solidFill>
                          <a:latin typeface="+mn-lt"/>
                        </a:rPr>
                        <a:t>, n</a:t>
                      </a:r>
                      <a:r>
                        <a:rPr lang="fr-FR" sz="1600" baseline="0" noProof="0" smtClean="0">
                          <a:solidFill>
                            <a:schemeClr val="tx2"/>
                          </a:solidFill>
                          <a:latin typeface="+mn-lt"/>
                        </a:rPr>
                        <a:t> (%)</a:t>
                      </a:r>
                      <a:endParaRPr lang="fr-FR" sz="16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TNEP</a:t>
                      </a:r>
                    </a:p>
                    <a:p>
                      <a:pPr algn="ctr"/>
                      <a:r>
                        <a:rPr lang="fr-FR" sz="1600" noProof="0" dirty="0" smtClean="0">
                          <a:solidFill>
                            <a:schemeClr val="tx2"/>
                          </a:solidFill>
                          <a:latin typeface="+mn-lt"/>
                        </a:rPr>
                        <a:t>(n=55)</a:t>
                      </a:r>
                      <a:endParaRPr lang="fr-FR"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TNE GI</a:t>
                      </a:r>
                    </a:p>
                    <a:p>
                      <a:pPr algn="ctr"/>
                      <a:r>
                        <a:rPr lang="fr-FR" sz="1600" noProof="0" dirty="0" smtClean="0">
                          <a:solidFill>
                            <a:schemeClr val="tx2"/>
                          </a:solidFill>
                          <a:latin typeface="+mn-lt"/>
                        </a:rPr>
                        <a:t>(n=56)</a:t>
                      </a:r>
                      <a:endParaRPr lang="fr-FR"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dirty="0" smtClean="0">
                          <a:latin typeface="+mn-lt"/>
                        </a:rPr>
                        <a:t>Asthénie/fatigue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4 (7,2)</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11 (19,6)</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smtClean="0">
                          <a:latin typeface="+mn-lt"/>
                        </a:rPr>
                        <a:t>Hypertension</a:t>
                      </a:r>
                      <a:endParaRPr lang="fr-FR" sz="16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10 (18,1)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13 (23,2)</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fr-FR" sz="1600" noProof="0" dirty="0" smtClean="0">
                          <a:latin typeface="+mn-lt"/>
                        </a:rPr>
                        <a:t>Diarrhée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3</a:t>
                      </a:r>
                      <a:r>
                        <a:rPr lang="fr-FR" sz="1600" baseline="0" noProof="0" smtClean="0">
                          <a:latin typeface="+mn-lt"/>
                        </a:rPr>
                        <a:t> (5,4)</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5</a:t>
                      </a:r>
                      <a:r>
                        <a:rPr lang="fr-FR" sz="1600" baseline="0" noProof="0" smtClean="0">
                          <a:latin typeface="+mn-lt"/>
                        </a:rPr>
                        <a:t> (8,9)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Vomissements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4 (7,2)</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a:t>
                      </a:r>
                      <a:r>
                        <a:rPr lang="fr-FR" sz="1600" baseline="0" noProof="0" smtClean="0">
                          <a:latin typeface="+mn-lt"/>
                        </a:rPr>
                        <a:t> (1,8)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Douleurs abdominales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3 (5,4)</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latin typeface="+mn-lt"/>
                        </a:rPr>
                        <a:t>3 (5,3)</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bl>
          </a:graphicData>
        </a:graphic>
      </p:graphicFrame>
    </p:spTree>
    <p:extLst>
      <p:ext uri="{BB962C8B-B14F-4D97-AF65-F5344CB8AC3E}">
        <p14:creationId xmlns:p14="http://schemas.microsoft.com/office/powerpoint/2010/main" val="167866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Pembrolizumab versus chimiothérapie en traitement de 2</a:t>
            </a:r>
            <a:r>
              <a:rPr lang="fr-FR" baseline="30000" dirty="0" smtClean="0"/>
              <a:t>e</a:t>
            </a:r>
            <a:r>
              <a:rPr lang="fr-FR" dirty="0" smtClean="0"/>
              <a:t> ligne du cancer de l'oesophage avancé: étude de phase III KEYNOTE-181 </a:t>
            </a:r>
            <a:r>
              <a:rPr lang="fr-FR" dirty="0" smtClean="0"/>
              <a:t/>
            </a:r>
            <a:br>
              <a:rPr lang="fr-FR" dirty="0" smtClean="0"/>
            </a:br>
            <a:r>
              <a:rPr lang="fr-FR" dirty="0" smtClean="0"/>
              <a:t>– </a:t>
            </a:r>
            <a:r>
              <a:rPr lang="fr-FR" dirty="0" err="1" smtClean="0"/>
              <a:t>Kojima</a:t>
            </a:r>
            <a:r>
              <a:rPr lang="fr-FR" dirty="0" smtClean="0"/>
              <a:t> </a:t>
            </a:r>
            <a:r>
              <a:rPr lang="fr-FR" dirty="0" smtClean="0"/>
              <a:t>T,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pembrolizumab en traitement de 2</a:t>
            </a:r>
            <a:r>
              <a:rPr lang="fr-FR" baseline="30000" dirty="0" smtClean="0"/>
              <a:t>e</a:t>
            </a:r>
            <a:r>
              <a:rPr lang="fr-FR" dirty="0" smtClean="0"/>
              <a:t> ligne chez les </a:t>
            </a:r>
            <a:r>
              <a:rPr lang="fr-FR" dirty="0" smtClean="0"/>
              <a:t>patients </a:t>
            </a:r>
            <a:r>
              <a:rPr lang="fr-FR" dirty="0" smtClean="0"/>
              <a:t>avec carcinome épidermoïde (CE) avancé ou métastatique de l'oesophage ou de la jonction gastro-oesophagienne (JGO) dans l’étude KEYNOTE-181</a:t>
            </a:r>
            <a:endParaRPr lang="fr-FR" dirty="0"/>
          </a:p>
        </p:txBody>
      </p:sp>
      <p:sp>
        <p:nvSpPr>
          <p:cNvPr id="4" name="Text Placeholder 3"/>
          <p:cNvSpPr>
            <a:spLocks noGrp="1"/>
          </p:cNvSpPr>
          <p:nvPr>
            <p:ph type="body" sz="quarter" idx="10"/>
          </p:nvPr>
        </p:nvSpPr>
        <p:spPr>
          <a:xfrm>
            <a:off x="365125" y="6096000"/>
            <a:ext cx="4535908" cy="487363"/>
          </a:xfrm>
        </p:spPr>
        <p:txBody>
          <a:bodyPr/>
          <a:lstStyle/>
          <a:p>
            <a:r>
              <a:rPr lang="fr-FR" dirty="0" smtClean="0"/>
              <a:t>*Paclitaxel 80–100 mg/m</a:t>
            </a:r>
            <a:r>
              <a:rPr lang="fr-FR" baseline="30000" dirty="0" smtClean="0"/>
              <a:t>2</a:t>
            </a:r>
            <a:r>
              <a:rPr lang="fr-FR" dirty="0" smtClean="0"/>
              <a:t> J1, 8, 15 /4S; docétaxel 75 mg/m</a:t>
            </a:r>
            <a:r>
              <a:rPr lang="fr-FR" baseline="30000" dirty="0" smtClean="0"/>
              <a:t>2</a:t>
            </a:r>
            <a:r>
              <a:rPr lang="fr-FR" dirty="0" smtClean="0"/>
              <a:t> /3S; ou irinotécan 180 mg/m</a:t>
            </a:r>
            <a:r>
              <a:rPr lang="fr-FR" baseline="30000" dirty="0" smtClean="0"/>
              <a:t>2</a:t>
            </a:r>
            <a:r>
              <a:rPr lang="fr-FR" dirty="0" smtClean="0"/>
              <a:t> /2S</a:t>
            </a:r>
            <a:endParaRPr lang="fr-FR" dirty="0"/>
          </a:p>
        </p:txBody>
      </p:sp>
      <p:sp>
        <p:nvSpPr>
          <p:cNvPr id="5" name="Text Placeholder 4"/>
          <p:cNvSpPr>
            <a:spLocks noGrp="1"/>
          </p:cNvSpPr>
          <p:nvPr>
            <p:ph type="body" sz="quarter" idx="11"/>
          </p:nvPr>
        </p:nvSpPr>
        <p:spPr/>
        <p:txBody>
          <a:bodyPr/>
          <a:lstStyle/>
          <a:p>
            <a:r>
              <a:rPr lang="fr-FR" dirty="0" smtClean="0"/>
              <a:t>Kojima T, et al, J Clin Oncol 2019;37(Suppl):Abstr 2</a:t>
            </a:r>
            <a:endParaRPr lang="fr-FR" dirty="0"/>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 </a:t>
            </a:r>
            <a:r>
              <a:rPr lang="fr-FR" dirty="0" smtClean="0"/>
              <a:t>dans les populations PD-L1 CPS </a:t>
            </a:r>
            <a:r>
              <a:rPr lang="fr-FR" dirty="0" smtClean="0">
                <a:latin typeface="Arial" panose="020B0604020202020204" pitchFamily="34" charset="0"/>
                <a:cs typeface="Arial" panose="020B0604020202020204" pitchFamily="34" charset="0"/>
              </a:rPr>
              <a:t>≥</a:t>
            </a:r>
            <a:r>
              <a:rPr lang="fr-FR" dirty="0" smtClean="0"/>
              <a:t>10, CE, et totale</a:t>
            </a:r>
          </a:p>
          <a:p>
            <a:pPr marL="0" indent="0">
              <a:buClr>
                <a:srgbClr val="043882"/>
              </a:buClr>
              <a:buFontTx/>
              <a:buNone/>
            </a:pPr>
            <a:endParaRPr lang="fr-FR" dirty="0"/>
          </a:p>
        </p:txBody>
      </p:sp>
      <p:sp>
        <p:nvSpPr>
          <p:cNvPr id="8" name="Oval 14"/>
          <p:cNvSpPr>
            <a:spLocks noChangeArrowheads="1"/>
          </p:cNvSpPr>
          <p:nvPr/>
        </p:nvSpPr>
        <p:spPr bwMode="auto">
          <a:xfrm>
            <a:off x="3800865" y="33961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dirty="0" smtClean="0">
                <a:solidFill>
                  <a:srgbClr val="043882"/>
                </a:solidFill>
                <a:ea typeface="SimSun" pitchFamily="2" charset="-122"/>
              </a:rPr>
              <a:t>R</a:t>
            </a:r>
            <a:br>
              <a:rPr lang="fr-FR" altLang="zh-CN" sz="1600" b="1" dirty="0" smtClean="0">
                <a:solidFill>
                  <a:srgbClr val="043882"/>
                </a:solidFill>
                <a:ea typeface="SimSun" pitchFamily="2" charset="-122"/>
              </a:rPr>
            </a:br>
            <a:r>
              <a:rPr lang="fr-FR" altLang="zh-CN" sz="1600" b="1" dirty="0" smtClean="0">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998256" y="2905198"/>
            <a:ext cx="585385" cy="396571"/>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21365" y="2546471"/>
            <a:ext cx="818882"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1" name="Content Placeholder 26"/>
          <p:cNvSpPr txBox="1">
            <a:spLocks/>
          </p:cNvSpPr>
          <p:nvPr/>
        </p:nvSpPr>
        <p:spPr bwMode="auto">
          <a:xfrm>
            <a:off x="4901033" y="3265856"/>
            <a:ext cx="3388528"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Histologie (CE vs. adénocarcinome)</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Région (Asie vs. reste du monde)</a:t>
            </a:r>
            <a:endParaRPr lang="fr-FR"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a:off x="3593301" y="3688275"/>
            <a:ext cx="207564"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24170" y="2810790"/>
            <a:ext cx="29719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489234" y="2400421"/>
            <a:ext cx="343493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Pembrolizumab 200 mg iv 3/S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jusqu’à 2 ans</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(n=314)</a:t>
            </a:r>
            <a:endParaRPr lang="fr-FR" altLang="zh-CN" sz="1400" dirty="0">
              <a:solidFill>
                <a:srgbClr val="FFFFFF"/>
              </a:solidFill>
              <a:ea typeface="SimSun" pitchFamily="2" charset="-122"/>
            </a:endParaRPr>
          </a:p>
        </p:txBody>
      </p:sp>
      <p:sp>
        <p:nvSpPr>
          <p:cNvPr id="15" name="AutoShape 9"/>
          <p:cNvSpPr>
            <a:spLocks noChangeArrowheads="1"/>
          </p:cNvSpPr>
          <p:nvPr/>
        </p:nvSpPr>
        <p:spPr bwMode="auto">
          <a:xfrm>
            <a:off x="415125" y="2633884"/>
            <a:ext cx="3178176"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CE avancé ou </a:t>
            </a:r>
            <a:r>
              <a:rPr lang="fr-FR" altLang="zh-CN" sz="1600" dirty="0" smtClean="0">
                <a:solidFill>
                  <a:srgbClr val="FFFFFF"/>
                </a:solidFill>
                <a:ea typeface="SimSun" pitchFamily="2" charset="-122"/>
              </a:rPr>
              <a:t>métastatique </a:t>
            </a:r>
            <a:r>
              <a:rPr lang="fr-FR" altLang="zh-CN" sz="1600" dirty="0" smtClean="0">
                <a:solidFill>
                  <a:srgbClr val="FFFFFF"/>
                </a:solidFill>
                <a:ea typeface="SimSun" pitchFamily="2" charset="-122"/>
              </a:rPr>
              <a:t>de l'œsophage/JGO</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Progression sous ou après traitement de 1</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ligne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defTabSz="892175" eaLnBrk="0" hangingPunct="0">
              <a:spcAft>
                <a:spcPct val="30000"/>
              </a:spcAft>
              <a:defRPr/>
            </a:pPr>
            <a:r>
              <a:rPr lang="fr-FR" altLang="zh-CN" sz="1600" dirty="0" smtClean="0">
                <a:solidFill>
                  <a:srgbClr val="FFFFFF"/>
                </a:solidFill>
                <a:ea typeface="SimSun" pitchFamily="2" charset="-122"/>
              </a:rPr>
              <a:t>(n=628)</a:t>
            </a:r>
          </a:p>
        </p:txBody>
      </p:sp>
      <p:cxnSp>
        <p:nvCxnSpPr>
          <p:cNvPr id="16" name="AutoShape 16"/>
          <p:cNvCxnSpPr>
            <a:cxnSpLocks noChangeShapeType="1"/>
            <a:stCxn id="8" idx="4"/>
            <a:endCxn id="19" idx="1"/>
          </p:cNvCxnSpPr>
          <p:nvPr/>
        </p:nvCxnSpPr>
        <p:spPr bwMode="auto">
          <a:xfrm rot="16200000" flipH="1">
            <a:off x="3985358" y="4087679"/>
            <a:ext cx="611180" cy="39657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21364" y="4327236"/>
            <a:ext cx="758881"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a:off x="7922144" y="4591555"/>
            <a:ext cx="299220"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489234" y="4181187"/>
            <a:ext cx="3432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Chimiothérapie </a:t>
            </a:r>
            <a:br>
              <a:rPr lang="fr-FR" altLang="zh-CN" dirty="0" smtClean="0">
                <a:ea typeface="SimSun" pitchFamily="2" charset="-122"/>
              </a:rPr>
            </a:br>
            <a:r>
              <a:rPr lang="fr-FR" altLang="zh-CN" dirty="0" smtClean="0">
                <a:ea typeface="SimSun" pitchFamily="2" charset="-122"/>
              </a:rPr>
              <a:t>au choix de l’investigateur*</a:t>
            </a:r>
            <a:br>
              <a:rPr lang="fr-FR" altLang="zh-CN" dirty="0" smtClean="0">
                <a:ea typeface="SimSun" pitchFamily="2" charset="-122"/>
              </a:rPr>
            </a:br>
            <a:r>
              <a:rPr lang="fr-FR" altLang="zh-CN" dirty="0" smtClean="0">
                <a:ea typeface="SimSun" pitchFamily="2" charset="-122"/>
              </a:rPr>
              <a:t>(n=314)</a:t>
            </a:r>
            <a:endParaRPr lang="fr-FR" altLang="zh-CN" sz="1200" dirty="0">
              <a:ea typeface="SimSun" pitchFamily="2" charset="-122"/>
            </a:endParaRPr>
          </a:p>
        </p:txBody>
      </p:sp>
      <p:sp>
        <p:nvSpPr>
          <p:cNvPr id="20" name="Content Placeholder 26"/>
          <p:cNvSpPr txBox="1">
            <a:spLocks/>
          </p:cNvSpPr>
          <p:nvPr/>
        </p:nvSpPr>
        <p:spPr>
          <a:xfrm>
            <a:off x="4648200"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smtClean="0"/>
              <a:t>, TRO (RECIST v1,1), tolérance</a:t>
            </a:r>
            <a:endParaRPr lang="fr-FR" dirty="0"/>
          </a:p>
        </p:txBody>
      </p:sp>
    </p:spTree>
    <p:extLst>
      <p:ext uri="{BB962C8B-B14F-4D97-AF65-F5344CB8AC3E}">
        <p14:creationId xmlns:p14="http://schemas.microsoft.com/office/powerpoint/2010/main" val="17863602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Cancers du côlon, rectum et anus</a:t>
            </a:r>
            <a:endParaRPr lang="fr-FR"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480: Etude </a:t>
            </a:r>
            <a:r>
              <a:rPr lang="fr-FR" dirty="0"/>
              <a:t>de phase II multicentrique </a:t>
            </a:r>
            <a:r>
              <a:rPr lang="fr-FR" dirty="0" smtClean="0"/>
              <a:t>randomisée en double aveugle contrôlée versus placebo évaluant l’immunothérapie adjuvante par tecemotide (L-BLP25) après résection R0/R1 de métastases hépatiques de cancer colorectal (LICC): résultats définitifs – </a:t>
            </a:r>
            <a:r>
              <a:rPr lang="fr-FR" dirty="0" err="1" smtClean="0"/>
              <a:t>Schimanski</a:t>
            </a:r>
            <a:r>
              <a:rPr lang="fr-FR" dirty="0" smtClean="0"/>
              <a:t> CC,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tecemotide (un vaccin spécifique d’antigène tumoral ciblant MUC1) chez des patients avec métastases hépatiques de CCR</a:t>
            </a:r>
            <a:endParaRPr lang="fr-FR" dirty="0"/>
          </a:p>
        </p:txBody>
      </p:sp>
      <p:sp>
        <p:nvSpPr>
          <p:cNvPr id="4" name="Text Placeholder 3"/>
          <p:cNvSpPr>
            <a:spLocks noGrp="1"/>
          </p:cNvSpPr>
          <p:nvPr>
            <p:ph type="body" sz="quarter" idx="10"/>
          </p:nvPr>
        </p:nvSpPr>
        <p:spPr>
          <a:xfrm>
            <a:off x="365126" y="6096000"/>
            <a:ext cx="4010240" cy="487363"/>
          </a:xfrm>
        </p:spPr>
        <p:txBody>
          <a:bodyPr/>
          <a:lstStyle/>
          <a:p>
            <a:r>
              <a:rPr lang="fr-FR" dirty="0" smtClean="0"/>
              <a:t>*Trois jours avant tecemotide ou placebo, du cyclophosphamide 300 mg/m</a:t>
            </a:r>
            <a:r>
              <a:rPr lang="fr-FR" baseline="30000" dirty="0" smtClean="0"/>
              <a:t>2</a:t>
            </a:r>
            <a:r>
              <a:rPr lang="fr-FR" dirty="0" smtClean="0"/>
              <a:t> ou du sérum physiologique respectivement ont été administrés par voie IV</a:t>
            </a:r>
            <a:endParaRPr lang="fr-FR" dirty="0"/>
          </a:p>
        </p:txBody>
      </p:sp>
      <p:sp>
        <p:nvSpPr>
          <p:cNvPr id="5" name="Text Placeholder 4"/>
          <p:cNvSpPr>
            <a:spLocks noGrp="1"/>
          </p:cNvSpPr>
          <p:nvPr>
            <p:ph type="body" sz="quarter" idx="11"/>
          </p:nvPr>
        </p:nvSpPr>
        <p:spPr/>
        <p:txBody>
          <a:bodyPr/>
          <a:lstStyle/>
          <a:p>
            <a:r>
              <a:rPr lang="fr-FR" smtClean="0"/>
              <a:t>Schimanski CC, et al, J Clin Oncol 2019;37(Suppl):Abstr 480</a:t>
            </a:r>
            <a:endParaRPr lang="fr-FR"/>
          </a:p>
        </p:txBody>
      </p:sp>
      <p:sp>
        <p:nvSpPr>
          <p:cNvPr id="7" name="Oval 14"/>
          <p:cNvSpPr>
            <a:spLocks noChangeArrowheads="1"/>
          </p:cNvSpPr>
          <p:nvPr/>
        </p:nvSpPr>
        <p:spPr bwMode="auto">
          <a:xfrm>
            <a:off x="3633090" y="34015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857032" y="2935679"/>
            <a:ext cx="533726" cy="39801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75790" y="2603505"/>
            <a:ext cx="808249"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flipV="1">
            <a:off x="3375525" y="3693649"/>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000562" y="2867823"/>
            <a:ext cx="275228"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22902" y="2319041"/>
            <a:ext cx="3677660" cy="109756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Tecemotide* 930 </a:t>
            </a:r>
            <a:r>
              <a:rPr lang="fr-FR" altLang="zh-CN" dirty="0" err="1" smtClean="0">
                <a:solidFill>
                  <a:srgbClr val="FFFFFF"/>
                </a:solidFill>
                <a:latin typeface="Arial" panose="020B0604020202020204" pitchFamily="34" charset="0"/>
                <a:ea typeface="SimSun" pitchFamily="2" charset="-122"/>
                <a:cs typeface="Arial" panose="020B0604020202020204" pitchFamily="34" charset="0"/>
              </a:rPr>
              <a:t>μ</a:t>
            </a:r>
            <a:r>
              <a:rPr lang="fr-FR" altLang="zh-CN" dirty="0" err="1" smtClean="0">
                <a:solidFill>
                  <a:srgbClr val="FFFFFF"/>
                </a:solidFill>
                <a:ea typeface="SimSun" pitchFamily="2" charset="-122"/>
              </a:rPr>
              <a:t>g</a:t>
            </a:r>
            <a:r>
              <a:rPr lang="fr-FR" altLang="zh-CN" dirty="0" smtClean="0">
                <a:solidFill>
                  <a:srgbClr val="FFFFFF"/>
                </a:solidFill>
                <a:ea typeface="SimSun" pitchFamily="2" charset="-122"/>
              </a:rPr>
              <a:t> hebdomadaire x8 </a:t>
            </a:r>
            <a:r>
              <a:rPr lang="fr-FR" altLang="zh-CN" dirty="0" err="1" smtClean="0">
                <a:solidFill>
                  <a:srgbClr val="FFFFFF"/>
                </a:solidFill>
                <a:ea typeface="SimSun" pitchFamily="2" charset="-122"/>
              </a:rPr>
              <a:t>sc</a:t>
            </a:r>
            <a:r>
              <a:rPr lang="fr-FR" altLang="zh-CN" dirty="0" smtClean="0">
                <a:solidFill>
                  <a:srgbClr val="FFFFFF"/>
                </a:solidFill>
                <a:ea typeface="SimSun" pitchFamily="2" charset="-122"/>
              </a:rPr>
              <a:t> suivi </a:t>
            </a:r>
            <a:r>
              <a:rPr lang="fr-FR" altLang="zh-CN" dirty="0" smtClean="0">
                <a:solidFill>
                  <a:srgbClr val="FFFFFF"/>
                </a:solidFill>
                <a:ea typeface="SimSun" pitchFamily="2" charset="-122"/>
              </a:rPr>
              <a:t>de </a:t>
            </a:r>
            <a:r>
              <a:rPr lang="fr-FR" altLang="zh-CN" dirty="0" smtClean="0">
                <a:solidFill>
                  <a:srgbClr val="FFFFFF"/>
                </a:solidFill>
                <a:ea typeface="SimSun" pitchFamily="2" charset="-122"/>
              </a:rPr>
              <a:t>maintenance / 6 semaines </a:t>
            </a:r>
            <a:r>
              <a:rPr lang="fr-FR" altLang="zh-CN" dirty="0" smtClean="0">
                <a:solidFill>
                  <a:srgbClr val="FFFFFF"/>
                </a:solidFill>
                <a:ea typeface="SimSun" pitchFamily="2" charset="-122"/>
              </a:rPr>
              <a:t>jusqu’à </a:t>
            </a:r>
            <a:r>
              <a:rPr lang="fr-FR" altLang="zh-CN" dirty="0" smtClean="0">
                <a:solidFill>
                  <a:srgbClr val="FFFFFF"/>
                </a:solidFill>
                <a:ea typeface="SimSun" pitchFamily="2" charset="-122"/>
              </a:rPr>
              <a:t>2 </a:t>
            </a:r>
            <a:r>
              <a:rPr lang="fr-FR" altLang="zh-CN" dirty="0" smtClean="0">
                <a:solidFill>
                  <a:srgbClr val="FFFFFF"/>
                </a:solidFill>
                <a:ea typeface="SimSun" pitchFamily="2" charset="-122"/>
              </a:rPr>
              <a:t>ans </a:t>
            </a:r>
            <a:r>
              <a:rPr lang="fr-FR" altLang="zh-CN" dirty="0" smtClean="0">
                <a:solidFill>
                  <a:srgbClr val="FFFFFF"/>
                </a:solidFill>
                <a:ea typeface="SimSun" pitchFamily="2" charset="-122"/>
              </a:rPr>
              <a:t>(n=79)</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197349" y="2356104"/>
            <a:ext cx="3178176"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CCR stade IV avec métastases limitées au foie </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Résection (R0/R1) de toutes les métastases hépatiques</a:t>
            </a:r>
          </a:p>
          <a:p>
            <a:pPr marL="228600" indent="-228600" defTabSz="892175" eaLnBrk="0" hangingPunct="0">
              <a:spcAft>
                <a:spcPct val="30000"/>
              </a:spcAft>
              <a:buFont typeface="Arial" pitchFamily="34" charset="0"/>
              <a:buChar char="•"/>
              <a:defRPr/>
            </a:pPr>
            <a:r>
              <a:rPr lang="fr-FR" altLang="zh-CN" sz="1600" dirty="0" err="1" smtClean="0">
                <a:solidFill>
                  <a:srgbClr val="FFFFFF"/>
                </a:solidFill>
                <a:ea typeface="SimSun" pitchFamily="2" charset="-122"/>
              </a:rPr>
              <a:t>Métastasectomie</a:t>
            </a:r>
            <a:r>
              <a:rPr lang="fr-FR" altLang="zh-CN" sz="1600" dirty="0" smtClean="0">
                <a:solidFill>
                  <a:srgbClr val="FFFFFF"/>
                </a:solidFill>
                <a:ea typeface="SimSun" pitchFamily="2" charset="-122"/>
              </a:rPr>
              <a:t> quel que soit le traitement néoadjuvant</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defTabSz="892175" eaLnBrk="0" hangingPunct="0">
              <a:spcAft>
                <a:spcPct val="30000"/>
              </a:spcAft>
              <a:defRPr/>
            </a:pPr>
            <a:r>
              <a:rPr lang="fr-FR" altLang="zh-CN" sz="1600" dirty="0" smtClean="0">
                <a:solidFill>
                  <a:srgbClr val="FFFFFF"/>
                </a:solidFill>
                <a:ea typeface="SimSun" pitchFamily="2" charset="-122"/>
              </a:rPr>
              <a:t>(n=121)</a:t>
            </a:r>
          </a:p>
        </p:txBody>
      </p:sp>
      <p:cxnSp>
        <p:nvCxnSpPr>
          <p:cNvPr id="15" name="AutoShape 16"/>
          <p:cNvCxnSpPr>
            <a:cxnSpLocks noChangeShapeType="1"/>
            <a:stCxn id="7" idx="4"/>
            <a:endCxn id="18" idx="1"/>
          </p:cNvCxnSpPr>
          <p:nvPr/>
        </p:nvCxnSpPr>
        <p:spPr bwMode="auto">
          <a:xfrm rot="16200000" flipH="1">
            <a:off x="3852435" y="4058201"/>
            <a:ext cx="542919" cy="398013"/>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275790" y="4264349"/>
            <a:ext cx="808249"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a:off x="7998392" y="4528668"/>
            <a:ext cx="277398"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22901" y="3979887"/>
            <a:ext cx="3675491" cy="1097562"/>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smtClean="0">
                <a:ea typeface="SimSun" pitchFamily="2" charset="-122"/>
              </a:rPr>
              <a:t>Placebo*</a:t>
            </a:r>
            <a:br>
              <a:rPr lang="fr-FR" altLang="zh-CN" smtClean="0">
                <a:ea typeface="SimSun" pitchFamily="2" charset="-122"/>
              </a:rPr>
            </a:br>
            <a:r>
              <a:rPr lang="fr-FR" altLang="zh-CN" smtClean="0">
                <a:ea typeface="SimSun" pitchFamily="2" charset="-122"/>
              </a:rPr>
              <a:t>(n=42)</a:t>
            </a:r>
            <a:endParaRPr lang="fr-FR" altLang="zh-CN" sz="1200">
              <a:ea typeface="SimSun" pitchFamily="2" charset="-122"/>
            </a:endParaRPr>
          </a:p>
        </p:txBody>
      </p:sp>
      <p:sp>
        <p:nvSpPr>
          <p:cNvPr id="19"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CO-CRITÈRES PRINCIPAUX</a:t>
            </a:r>
          </a:p>
          <a:p>
            <a:pPr>
              <a:buClr>
                <a:srgbClr val="043882"/>
              </a:buClr>
            </a:pPr>
            <a:r>
              <a:rPr lang="fr-FR" dirty="0" smtClean="0"/>
              <a:t>SSR</a:t>
            </a:r>
            <a:r>
              <a:rPr lang="fr-FR" dirty="0" smtClean="0"/>
              <a:t>, SG à 3 ans</a:t>
            </a:r>
            <a:endParaRPr lang="fr-FR" dirty="0"/>
          </a:p>
        </p:txBody>
      </p:sp>
      <p:sp>
        <p:nvSpPr>
          <p:cNvPr id="20"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SSR </a:t>
            </a:r>
            <a:r>
              <a:rPr lang="fr-FR" dirty="0" smtClean="0"/>
              <a:t>et SG selon l’expression de MUC1, tolérance</a:t>
            </a:r>
            <a:endParaRPr lang="fr-FR" dirty="0"/>
          </a:p>
        </p:txBody>
      </p:sp>
    </p:spTree>
    <p:extLst>
      <p:ext uri="{BB962C8B-B14F-4D97-AF65-F5344CB8AC3E}">
        <p14:creationId xmlns:p14="http://schemas.microsoft.com/office/powerpoint/2010/main" val="4143030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480: Etude de phase II multicentrique randomisée en double aveugle contrôlée versus placebo évaluant l’immunothérapie adjuvante par tecemotide (L-BLP25) après résection R0/R1 de métastases hépatiques de cancer colorectal (LICC): résultats définitifs – </a:t>
            </a:r>
            <a:r>
              <a:rPr lang="fr-FR" dirty="0" err="1" smtClean="0"/>
              <a:t>Schimanski</a:t>
            </a:r>
            <a:r>
              <a:rPr lang="fr-FR" dirty="0" smtClean="0"/>
              <a:t> CC,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Schimanski CC, et al, J Clin Oncol 2019;37(Suppl):Abstr 480</a:t>
            </a:r>
            <a:endParaRPr lang="fr-FR"/>
          </a:p>
        </p:txBody>
      </p:sp>
      <p:sp>
        <p:nvSpPr>
          <p:cNvPr id="8" name="TextBox 7"/>
          <p:cNvSpPr txBox="1"/>
          <p:nvPr/>
        </p:nvSpPr>
        <p:spPr>
          <a:xfrm>
            <a:off x="2427565" y="1628114"/>
            <a:ext cx="659293" cy="369332"/>
          </a:xfrm>
          <a:prstGeom prst="rect">
            <a:avLst/>
          </a:prstGeom>
          <a:noFill/>
        </p:spPr>
        <p:txBody>
          <a:bodyPr wrap="none" rtlCol="0">
            <a:spAutoFit/>
          </a:bodyPr>
          <a:lstStyle/>
          <a:p>
            <a:r>
              <a:rPr lang="fr-FR" b="1" dirty="0" smtClean="0"/>
              <a:t>SSR</a:t>
            </a:r>
            <a:endParaRPr lang="fr-FR" b="1" dirty="0"/>
          </a:p>
        </p:txBody>
      </p:sp>
      <p:sp>
        <p:nvSpPr>
          <p:cNvPr id="9" name="TextBox 8"/>
          <p:cNvSpPr txBox="1"/>
          <p:nvPr/>
        </p:nvSpPr>
        <p:spPr>
          <a:xfrm>
            <a:off x="6806656" y="1628114"/>
            <a:ext cx="518178" cy="369332"/>
          </a:xfrm>
          <a:prstGeom prst="rect">
            <a:avLst/>
          </a:prstGeom>
          <a:noFill/>
        </p:spPr>
        <p:txBody>
          <a:bodyPr wrap="none" rtlCol="0">
            <a:spAutoFit/>
          </a:bodyPr>
          <a:lstStyle/>
          <a:p>
            <a:r>
              <a:rPr lang="fr-FR" b="1" dirty="0" smtClean="0"/>
              <a:t>SG</a:t>
            </a:r>
            <a:endParaRPr lang="fr-FR" b="1" dirty="0"/>
          </a:p>
        </p:txBody>
      </p:sp>
      <p:graphicFrame>
        <p:nvGraphicFramePr>
          <p:cNvPr id="10" name="Table 9"/>
          <p:cNvGraphicFramePr>
            <a:graphicFrameLocks noGrp="1"/>
          </p:cNvGraphicFramePr>
          <p:nvPr>
            <p:extLst>
              <p:ext uri="{D42A27DB-BD31-4B8C-83A1-F6EECF244321}">
                <p14:modId xmlns:p14="http://schemas.microsoft.com/office/powerpoint/2010/main" val="4148812170"/>
              </p:ext>
            </p:extLst>
          </p:nvPr>
        </p:nvGraphicFramePr>
        <p:xfrm>
          <a:off x="539554" y="4879550"/>
          <a:ext cx="8064893" cy="947520"/>
        </p:xfrm>
        <a:graphic>
          <a:graphicData uri="http://schemas.openxmlformats.org/drawingml/2006/table">
            <a:tbl>
              <a:tblPr firstRow="1" bandRow="1">
                <a:tableStyleId>{69012ECD-51FC-41F1-AA8D-1B2483CD663E}</a:tableStyleId>
              </a:tblPr>
              <a:tblGrid>
                <a:gridCol w="2994109">
                  <a:extLst>
                    <a:ext uri="{9D8B030D-6E8A-4147-A177-3AD203B41FA5}">
                      <a16:colId xmlns:a16="http://schemas.microsoft.com/office/drawing/2014/main" val="3733704063"/>
                    </a:ext>
                  </a:extLst>
                </a:gridCol>
                <a:gridCol w="2011680">
                  <a:extLst>
                    <a:ext uri="{9D8B030D-6E8A-4147-A177-3AD203B41FA5}">
                      <a16:colId xmlns:a16="http://schemas.microsoft.com/office/drawing/2014/main" val="3910278064"/>
                    </a:ext>
                  </a:extLst>
                </a:gridCol>
                <a:gridCol w="1941342">
                  <a:extLst>
                    <a:ext uri="{9D8B030D-6E8A-4147-A177-3AD203B41FA5}">
                      <a16:colId xmlns:a16="http://schemas.microsoft.com/office/drawing/2014/main" val="1675021331"/>
                    </a:ext>
                  </a:extLst>
                </a:gridCol>
                <a:gridCol w="1117762">
                  <a:extLst>
                    <a:ext uri="{9D8B030D-6E8A-4147-A177-3AD203B41FA5}">
                      <a16:colId xmlns:a16="http://schemas.microsoft.com/office/drawing/2014/main" val="3867424405"/>
                    </a:ext>
                  </a:extLst>
                </a:gridCol>
              </a:tblGrid>
              <a:tr h="193964">
                <a:tc>
                  <a:txBody>
                    <a:bodyPr/>
                    <a:lstStyle/>
                    <a:p>
                      <a:pPr algn="l"/>
                      <a:r>
                        <a:rPr lang="fr-FR" sz="1600" noProof="0" smtClean="0">
                          <a:solidFill>
                            <a:schemeClr val="tx2"/>
                          </a:solidFill>
                          <a:latin typeface="+mn-lt"/>
                        </a:rPr>
                        <a:t>Résultat</a:t>
                      </a:r>
                      <a:endParaRPr lang="fr-FR" sz="16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latin typeface="+mn-lt"/>
                        </a:rPr>
                        <a:t>Tecemotide (n=79)</a:t>
                      </a:r>
                      <a:endParaRPr lang="fr-FR" sz="16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latin typeface="+mn-lt"/>
                        </a:rPr>
                        <a:t>Placebo (n=42)</a:t>
                      </a:r>
                      <a:endParaRPr lang="fr-FR" sz="16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latin typeface="+mn-lt"/>
                        </a:rPr>
                        <a:t>p</a:t>
                      </a:r>
                      <a:endParaRPr lang="fr-FR" sz="16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smtClean="0">
                          <a:latin typeface="+mn-lt"/>
                        </a:rPr>
                        <a:t>SSR médiane, mois (90%CI)</a:t>
                      </a:r>
                      <a:endParaRPr lang="fr-FR" sz="16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6,1 (5,8 - 8,8)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11,4 (5,0 - 20,3)</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0,1754</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smtClean="0">
                          <a:latin typeface="+mn-lt"/>
                        </a:rPr>
                        <a:t>SG médiane,</a:t>
                      </a:r>
                      <a:r>
                        <a:rPr lang="fr-FR" sz="1600" baseline="0" noProof="0" smtClean="0">
                          <a:latin typeface="+mn-lt"/>
                        </a:rPr>
                        <a:t> mois (90%CI)</a:t>
                      </a:r>
                      <a:endParaRPr lang="fr-FR" sz="16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latin typeface="+mn-lt"/>
                        </a:rPr>
                        <a:t>62,8 (45,1 -</a:t>
                      </a:r>
                      <a:r>
                        <a:rPr lang="fr-FR" sz="1600" baseline="0" noProof="0" dirty="0" smtClean="0">
                          <a:latin typeface="+mn-lt"/>
                        </a:rPr>
                        <a:t> NA</a:t>
                      </a:r>
                      <a:r>
                        <a:rPr lang="fr-FR" sz="1600" noProof="0" dirty="0" smtClean="0">
                          <a:latin typeface="+mn-lt"/>
                        </a:rPr>
                        <a:t>)</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NA (53,6 - NA)</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latin typeface="+mn-lt"/>
                        </a:rPr>
                        <a:t>0,2141</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grpSp>
        <p:nvGrpSpPr>
          <p:cNvPr id="11" name="Group 10"/>
          <p:cNvGrpSpPr/>
          <p:nvPr/>
        </p:nvGrpSpPr>
        <p:grpSpPr>
          <a:xfrm>
            <a:off x="-57221" y="2038470"/>
            <a:ext cx="4860888" cy="2610361"/>
            <a:chOff x="-609303" y="2049832"/>
            <a:chExt cx="8782451" cy="4568279"/>
          </a:xfrm>
        </p:grpSpPr>
        <p:sp>
          <p:nvSpPr>
            <p:cNvPr id="12" name="Freeform 11"/>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3"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4"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9" name="TextBox 18"/>
            <p:cNvSpPr txBox="1"/>
            <p:nvPr/>
          </p:nvSpPr>
          <p:spPr>
            <a:xfrm rot="16200000">
              <a:off x="-1314589" y="3356786"/>
              <a:ext cx="3169987" cy="556079"/>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survie</a:t>
              </a:r>
              <a:endParaRPr lang="fr-FR" sz="1400" dirty="0">
                <a:cs typeface="Arial" panose="020B0604020202020204" pitchFamily="34" charset="0"/>
              </a:endParaRPr>
            </a:p>
          </p:txBody>
        </p:sp>
        <p:sp>
          <p:nvSpPr>
            <p:cNvPr id="20" name="TextBox 19"/>
            <p:cNvSpPr txBox="1"/>
            <p:nvPr/>
          </p:nvSpPr>
          <p:spPr>
            <a:xfrm>
              <a:off x="4194216" y="5310912"/>
              <a:ext cx="1018517" cy="53862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21" name="TextBox 20"/>
            <p:cNvSpPr txBox="1"/>
            <p:nvPr/>
          </p:nvSpPr>
          <p:spPr>
            <a:xfrm>
              <a:off x="383763" y="2061985"/>
              <a:ext cx="782565" cy="538627"/>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22" name="TextBox 21"/>
            <p:cNvSpPr txBox="1"/>
            <p:nvPr/>
          </p:nvSpPr>
          <p:spPr>
            <a:xfrm>
              <a:off x="383767" y="2586124"/>
              <a:ext cx="782565" cy="538627"/>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23" name="TextBox 22"/>
            <p:cNvSpPr txBox="1"/>
            <p:nvPr/>
          </p:nvSpPr>
          <p:spPr>
            <a:xfrm>
              <a:off x="383767" y="3084655"/>
              <a:ext cx="782565" cy="538627"/>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24" name="TextBox 23"/>
            <p:cNvSpPr txBox="1"/>
            <p:nvPr/>
          </p:nvSpPr>
          <p:spPr>
            <a:xfrm>
              <a:off x="383767" y="3599309"/>
              <a:ext cx="782565" cy="538627"/>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25" name="TextBox 24"/>
            <p:cNvSpPr txBox="1"/>
            <p:nvPr/>
          </p:nvSpPr>
          <p:spPr>
            <a:xfrm>
              <a:off x="383767" y="4103211"/>
              <a:ext cx="782565" cy="538627"/>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26" name="TextBox 25"/>
            <p:cNvSpPr txBox="1"/>
            <p:nvPr/>
          </p:nvSpPr>
          <p:spPr>
            <a:xfrm>
              <a:off x="653126" y="4612487"/>
              <a:ext cx="513213" cy="538627"/>
            </a:xfrm>
            <a:prstGeom prst="rect">
              <a:avLst/>
            </a:prstGeom>
            <a:noFill/>
          </p:spPr>
          <p:txBody>
            <a:bodyPr wrap="none" rtlCol="0" anchor="ctr" anchorCtr="0">
              <a:spAutoFit/>
            </a:bodyPr>
            <a:lstStyle/>
            <a:p>
              <a:pPr algn="r"/>
              <a:r>
                <a:rPr lang="fr-FR" sz="1400" dirty="0" smtClean="0">
                  <a:cs typeface="Arial" panose="020B0604020202020204" pitchFamily="34" charset="0"/>
                </a:rPr>
                <a:t>0</a:t>
              </a:r>
              <a:endParaRPr lang="fr-FR" sz="1400" dirty="0">
                <a:cs typeface="Arial" panose="020B0604020202020204" pitchFamily="34" charset="0"/>
              </a:endParaRPr>
            </a:p>
          </p:txBody>
        </p:sp>
        <p:grpSp>
          <p:nvGrpSpPr>
            <p:cNvPr id="27" name="Group 26"/>
            <p:cNvGrpSpPr/>
            <p:nvPr/>
          </p:nvGrpSpPr>
          <p:grpSpPr>
            <a:xfrm>
              <a:off x="1241746" y="4920702"/>
              <a:ext cx="490490" cy="1697409"/>
              <a:chOff x="1033835" y="4920702"/>
              <a:chExt cx="409526" cy="1697409"/>
            </a:xfrm>
          </p:grpSpPr>
          <p:sp>
            <p:nvSpPr>
              <p:cNvPr id="47"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8" name="TextBox 47"/>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79</a:t>
                </a:r>
              </a:p>
              <a:p>
                <a:pPr algn="ctr"/>
                <a:r>
                  <a:rPr lang="fr-FR" sz="1400" smtClean="0">
                    <a:solidFill>
                      <a:schemeClr val="accent2"/>
                    </a:solidFill>
                    <a:cs typeface="Arial" panose="020B0604020202020204" pitchFamily="34" charset="0"/>
                  </a:rPr>
                  <a:t>42</a:t>
                </a:r>
                <a:endParaRPr lang="fr-FR" sz="1400">
                  <a:solidFill>
                    <a:schemeClr val="accent2"/>
                  </a:solidFill>
                  <a:cs typeface="Arial" panose="020B0604020202020204" pitchFamily="34" charset="0"/>
                </a:endParaRPr>
              </a:p>
            </p:txBody>
          </p:sp>
        </p:grpSp>
        <p:grpSp>
          <p:nvGrpSpPr>
            <p:cNvPr id="28" name="Group 27"/>
            <p:cNvGrpSpPr/>
            <p:nvPr/>
          </p:nvGrpSpPr>
          <p:grpSpPr>
            <a:xfrm>
              <a:off x="2300680" y="4920702"/>
              <a:ext cx="490489" cy="1697409"/>
              <a:chOff x="965474" y="4920702"/>
              <a:chExt cx="409526" cy="1697409"/>
            </a:xfrm>
          </p:grpSpPr>
          <p:sp>
            <p:nvSpPr>
              <p:cNvPr id="45"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6" name="TextBox 45"/>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6</a:t>
                </a:r>
              </a:p>
              <a:p>
                <a:pPr algn="ctr"/>
                <a:endParaRPr lang="fr-FR" sz="1400" dirty="0" smtClean="0">
                  <a:solidFill>
                    <a:srgbClr val="000000"/>
                  </a:solidFill>
                  <a:cs typeface="Arial" panose="020B0604020202020204" pitchFamily="34" charset="0"/>
                </a:endParaRPr>
              </a:p>
              <a:p>
                <a:pPr algn="ctr"/>
                <a:r>
                  <a:rPr lang="fr-FR" sz="1400" dirty="0" smtClean="0">
                    <a:solidFill>
                      <a:schemeClr val="accent3"/>
                    </a:solidFill>
                    <a:cs typeface="Arial" panose="020B0604020202020204" pitchFamily="34" charset="0"/>
                  </a:rPr>
                  <a:t>40</a:t>
                </a:r>
              </a:p>
              <a:p>
                <a:pPr algn="ctr"/>
                <a:r>
                  <a:rPr lang="fr-FR" sz="1400" dirty="0" smtClean="0">
                    <a:solidFill>
                      <a:schemeClr val="accent2"/>
                    </a:solidFill>
                    <a:cs typeface="Arial" panose="020B0604020202020204" pitchFamily="34" charset="0"/>
                  </a:rPr>
                  <a:t>26</a:t>
                </a:r>
                <a:endParaRPr lang="fr-FR" sz="1400" dirty="0">
                  <a:solidFill>
                    <a:schemeClr val="accent2"/>
                  </a:solidFill>
                  <a:cs typeface="Arial" panose="020B0604020202020204" pitchFamily="34" charset="0"/>
                </a:endParaRPr>
              </a:p>
            </p:txBody>
          </p:sp>
        </p:grpSp>
        <p:grpSp>
          <p:nvGrpSpPr>
            <p:cNvPr id="29" name="Group 28"/>
            <p:cNvGrpSpPr/>
            <p:nvPr/>
          </p:nvGrpSpPr>
          <p:grpSpPr>
            <a:xfrm>
              <a:off x="3384430" y="4920702"/>
              <a:ext cx="503234" cy="1697407"/>
              <a:chOff x="917836" y="4920702"/>
              <a:chExt cx="420168" cy="1697407"/>
            </a:xfrm>
          </p:grpSpPr>
          <p:sp>
            <p:nvSpPr>
              <p:cNvPr id="43"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4" name="TextBox 43"/>
              <p:cNvSpPr txBox="1"/>
              <p:nvPr/>
            </p:nvSpPr>
            <p:spPr>
              <a:xfrm>
                <a:off x="917836" y="4982720"/>
                <a:ext cx="420168"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24</a:t>
                </a:r>
              </a:p>
              <a:p>
                <a:pPr algn="r"/>
                <a:r>
                  <a:rPr lang="fr-FR" sz="1400" smtClean="0">
                    <a:solidFill>
                      <a:schemeClr val="accent2"/>
                    </a:solidFill>
                    <a:cs typeface="Arial" panose="020B0604020202020204" pitchFamily="34" charset="0"/>
                  </a:rPr>
                  <a:t>18</a:t>
                </a:r>
                <a:endParaRPr lang="fr-FR" sz="1400">
                  <a:solidFill>
                    <a:schemeClr val="accent2"/>
                  </a:solidFill>
                  <a:cs typeface="Arial" panose="020B0604020202020204" pitchFamily="34" charset="0"/>
                </a:endParaRPr>
              </a:p>
            </p:txBody>
          </p:sp>
        </p:grpSp>
        <p:grpSp>
          <p:nvGrpSpPr>
            <p:cNvPr id="30" name="Group 29"/>
            <p:cNvGrpSpPr/>
            <p:nvPr/>
          </p:nvGrpSpPr>
          <p:grpSpPr>
            <a:xfrm>
              <a:off x="4463988" y="4920702"/>
              <a:ext cx="490491" cy="1697408"/>
              <a:chOff x="847647" y="4920702"/>
              <a:chExt cx="409528" cy="1697408"/>
            </a:xfrm>
          </p:grpSpPr>
          <p:sp>
            <p:nvSpPr>
              <p:cNvPr id="41"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2" name="TextBox 41"/>
              <p:cNvSpPr txBox="1"/>
              <p:nvPr/>
            </p:nvSpPr>
            <p:spPr>
              <a:xfrm>
                <a:off x="847647" y="4982722"/>
                <a:ext cx="409528" cy="163538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18</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22</a:t>
                </a:r>
              </a:p>
              <a:p>
                <a:pPr algn="ctr"/>
                <a:r>
                  <a:rPr lang="fr-FR" sz="1400" smtClean="0">
                    <a:solidFill>
                      <a:schemeClr val="accent2"/>
                    </a:solidFill>
                    <a:cs typeface="Arial" panose="020B0604020202020204" pitchFamily="34" charset="0"/>
                  </a:rPr>
                  <a:t>17</a:t>
                </a:r>
                <a:endParaRPr lang="fr-FR" sz="1400">
                  <a:solidFill>
                    <a:schemeClr val="accent2"/>
                  </a:solidFill>
                  <a:cs typeface="Arial" panose="020B0604020202020204" pitchFamily="34" charset="0"/>
                </a:endParaRPr>
              </a:p>
            </p:txBody>
          </p:sp>
        </p:grpSp>
        <p:grpSp>
          <p:nvGrpSpPr>
            <p:cNvPr id="31" name="Group 30"/>
            <p:cNvGrpSpPr/>
            <p:nvPr/>
          </p:nvGrpSpPr>
          <p:grpSpPr>
            <a:xfrm>
              <a:off x="5538078" y="4920702"/>
              <a:ext cx="492165" cy="1697407"/>
              <a:chOff x="779243" y="4920702"/>
              <a:chExt cx="410927" cy="1697407"/>
            </a:xfrm>
          </p:grpSpPr>
          <p:sp>
            <p:nvSpPr>
              <p:cNvPr id="39"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0" name="TextBox 39"/>
              <p:cNvSpPr txBox="1"/>
              <p:nvPr/>
            </p:nvSpPr>
            <p:spPr>
              <a:xfrm>
                <a:off x="779243" y="4982721"/>
                <a:ext cx="410927" cy="163538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24</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18</a:t>
                </a:r>
              </a:p>
              <a:p>
                <a:pPr algn="r"/>
                <a:r>
                  <a:rPr lang="fr-FR" sz="1400" smtClean="0">
                    <a:solidFill>
                      <a:schemeClr val="accent2"/>
                    </a:solidFill>
                    <a:cs typeface="Arial" panose="020B0604020202020204" pitchFamily="34" charset="0"/>
                  </a:rPr>
                  <a:t>14</a:t>
                </a:r>
                <a:endParaRPr lang="fr-FR" sz="1400">
                  <a:solidFill>
                    <a:schemeClr val="accent2"/>
                  </a:solidFill>
                  <a:cs typeface="Arial" panose="020B0604020202020204" pitchFamily="34" charset="0"/>
                </a:endParaRPr>
              </a:p>
            </p:txBody>
          </p:sp>
        </p:grpSp>
        <p:grpSp>
          <p:nvGrpSpPr>
            <p:cNvPr id="32" name="Group 31"/>
            <p:cNvGrpSpPr/>
            <p:nvPr/>
          </p:nvGrpSpPr>
          <p:grpSpPr>
            <a:xfrm>
              <a:off x="6613834" y="4920702"/>
              <a:ext cx="490490" cy="1697407"/>
              <a:chOff x="737629" y="4920702"/>
              <a:chExt cx="409529" cy="1697407"/>
            </a:xfrm>
          </p:grpSpPr>
          <p:sp>
            <p:nvSpPr>
              <p:cNvPr id="37"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8" name="TextBox 37"/>
              <p:cNvSpPr txBox="1"/>
              <p:nvPr/>
            </p:nvSpPr>
            <p:spPr>
              <a:xfrm>
                <a:off x="737629" y="4982720"/>
                <a:ext cx="409529"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16</a:t>
                </a:r>
              </a:p>
              <a:p>
                <a:pPr algn="ctr"/>
                <a:r>
                  <a:rPr lang="fr-FR" sz="1400" smtClean="0">
                    <a:solidFill>
                      <a:schemeClr val="accent2"/>
                    </a:solidFill>
                    <a:cs typeface="Arial" panose="020B0604020202020204" pitchFamily="34" charset="0"/>
                  </a:rPr>
                  <a:t>12</a:t>
                </a:r>
                <a:endParaRPr lang="fr-FR" sz="1400">
                  <a:solidFill>
                    <a:schemeClr val="accent2"/>
                  </a:solidFill>
                  <a:cs typeface="Arial" panose="020B0604020202020204" pitchFamily="34" charset="0"/>
                </a:endParaRPr>
              </a:p>
            </p:txBody>
          </p:sp>
        </p:grpSp>
        <p:grpSp>
          <p:nvGrpSpPr>
            <p:cNvPr id="33" name="Group 32"/>
            <p:cNvGrpSpPr/>
            <p:nvPr/>
          </p:nvGrpSpPr>
          <p:grpSpPr>
            <a:xfrm>
              <a:off x="7682658" y="4920702"/>
              <a:ext cx="490490" cy="1697407"/>
              <a:chOff x="1134735" y="4920702"/>
              <a:chExt cx="409529" cy="1697407"/>
            </a:xfrm>
          </p:grpSpPr>
          <p:sp>
            <p:nvSpPr>
              <p:cNvPr id="35"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6" name="TextBox 35"/>
              <p:cNvSpPr txBox="1"/>
              <p:nvPr/>
            </p:nvSpPr>
            <p:spPr>
              <a:xfrm>
                <a:off x="1134735" y="4982720"/>
                <a:ext cx="409529"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15</a:t>
                </a:r>
              </a:p>
              <a:p>
                <a:pPr algn="ctr"/>
                <a:r>
                  <a:rPr lang="fr-FR" sz="1400" smtClean="0">
                    <a:solidFill>
                      <a:schemeClr val="accent2"/>
                    </a:solidFill>
                    <a:cs typeface="Arial" panose="020B0604020202020204" pitchFamily="34" charset="0"/>
                  </a:rPr>
                  <a:t>11</a:t>
                </a:r>
                <a:endParaRPr lang="fr-FR" sz="1400">
                  <a:solidFill>
                    <a:schemeClr val="accent2"/>
                  </a:solidFill>
                  <a:cs typeface="Arial" panose="020B0604020202020204" pitchFamily="34" charset="0"/>
                </a:endParaRPr>
              </a:p>
            </p:txBody>
          </p:sp>
        </p:grpSp>
        <p:sp>
          <p:nvSpPr>
            <p:cNvPr id="34" name="TextBox 33"/>
            <p:cNvSpPr txBox="1"/>
            <p:nvPr/>
          </p:nvSpPr>
          <p:spPr>
            <a:xfrm>
              <a:off x="-609303" y="5702446"/>
              <a:ext cx="1986242" cy="915665"/>
            </a:xfrm>
            <a:prstGeom prst="rect">
              <a:avLst/>
            </a:prstGeom>
            <a:noFill/>
          </p:spPr>
          <p:txBody>
            <a:bodyPr wrap="none" rtlCol="0">
              <a:spAutoFit/>
            </a:bodyPr>
            <a:lstStyle/>
            <a:p>
              <a:pPr algn="r" fontAlgn="base">
                <a:spcBef>
                  <a:spcPct val="0"/>
                </a:spcBef>
                <a:spcAft>
                  <a:spcPct val="0"/>
                </a:spcAft>
              </a:pPr>
              <a:r>
                <a:rPr lang="fr-FR" sz="1400" dirty="0" smtClean="0">
                  <a:solidFill>
                    <a:schemeClr val="accent3"/>
                  </a:solidFill>
                  <a:cs typeface="Arial" panose="020B0604020202020204" pitchFamily="34" charset="0"/>
                </a:rPr>
                <a:t>Tecemotide</a:t>
              </a:r>
            </a:p>
            <a:p>
              <a:pPr algn="r" fontAlgn="base">
                <a:spcBef>
                  <a:spcPct val="0"/>
                </a:spcBef>
                <a:spcAft>
                  <a:spcPct val="0"/>
                </a:spcAft>
              </a:pPr>
              <a:r>
                <a:rPr lang="fr-FR" sz="1400" dirty="0" smtClean="0">
                  <a:solidFill>
                    <a:schemeClr val="accent2"/>
                  </a:solidFill>
                  <a:cs typeface="Arial" panose="020B0604020202020204" pitchFamily="34" charset="0"/>
                </a:rPr>
                <a:t>Placebo</a:t>
              </a:r>
              <a:endParaRPr lang="fr-FR" sz="1400" dirty="0">
                <a:solidFill>
                  <a:schemeClr val="accent2"/>
                </a:solidFill>
                <a:cs typeface="Arial" panose="020B0604020202020204" pitchFamily="34" charset="0"/>
              </a:endParaRPr>
            </a:p>
          </p:txBody>
        </p:sp>
      </p:grpSp>
      <p:sp>
        <p:nvSpPr>
          <p:cNvPr id="50" name="TextBox 49"/>
          <p:cNvSpPr txBox="1"/>
          <p:nvPr/>
        </p:nvSpPr>
        <p:spPr>
          <a:xfrm>
            <a:off x="1223533" y="3252264"/>
            <a:ext cx="1099340" cy="307777"/>
          </a:xfrm>
          <a:prstGeom prst="rect">
            <a:avLst/>
          </a:prstGeom>
          <a:noFill/>
        </p:spPr>
        <p:txBody>
          <a:bodyPr wrap="none" rtlCol="0">
            <a:spAutoFit/>
          </a:bodyPr>
          <a:lstStyle/>
          <a:p>
            <a:r>
              <a:rPr lang="fr-FR" sz="1400" dirty="0" smtClean="0">
                <a:solidFill>
                  <a:schemeClr val="accent3"/>
                </a:solidFill>
              </a:rPr>
              <a:t>Tecemotide</a:t>
            </a:r>
            <a:endParaRPr lang="fr-FR" sz="1400" dirty="0">
              <a:solidFill>
                <a:schemeClr val="accent3"/>
              </a:solidFill>
            </a:endParaRPr>
          </a:p>
        </p:txBody>
      </p:sp>
      <p:sp>
        <p:nvSpPr>
          <p:cNvPr id="51" name="TextBox 50"/>
          <p:cNvSpPr txBox="1"/>
          <p:nvPr/>
        </p:nvSpPr>
        <p:spPr>
          <a:xfrm>
            <a:off x="1223533" y="3420449"/>
            <a:ext cx="832279" cy="307777"/>
          </a:xfrm>
          <a:prstGeom prst="rect">
            <a:avLst/>
          </a:prstGeom>
          <a:noFill/>
        </p:spPr>
        <p:txBody>
          <a:bodyPr wrap="none" rtlCol="0">
            <a:spAutoFit/>
          </a:bodyPr>
          <a:lstStyle/>
          <a:p>
            <a:r>
              <a:rPr lang="fr-FR" sz="1400" smtClean="0">
                <a:solidFill>
                  <a:schemeClr val="accent2"/>
                </a:solidFill>
              </a:rPr>
              <a:t>Placebo</a:t>
            </a:r>
            <a:endParaRPr lang="fr-FR" sz="1400">
              <a:solidFill>
                <a:schemeClr val="accent2"/>
              </a:solidFill>
            </a:endParaRPr>
          </a:p>
        </p:txBody>
      </p:sp>
      <p:cxnSp>
        <p:nvCxnSpPr>
          <p:cNvPr id="52" name="Straight Connector 51"/>
          <p:cNvCxnSpPr/>
          <p:nvPr/>
        </p:nvCxnSpPr>
        <p:spPr>
          <a:xfrm>
            <a:off x="1081021" y="3383069"/>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1021" y="3553283"/>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5410" y="2189812"/>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07810" y="2189812"/>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233" y="2098128"/>
            <a:ext cx="863275" cy="307777"/>
          </a:xfrm>
          <a:prstGeom prst="rect">
            <a:avLst/>
          </a:prstGeom>
          <a:noFill/>
        </p:spPr>
        <p:txBody>
          <a:bodyPr wrap="none" rtlCol="0">
            <a:spAutoFit/>
          </a:bodyPr>
          <a:lstStyle/>
          <a:p>
            <a:r>
              <a:rPr lang="fr-FR" sz="1400" dirty="0" smtClean="0"/>
              <a:t>Censuré</a:t>
            </a:r>
            <a:endParaRPr lang="fr-FR" sz="1400" dirty="0"/>
          </a:p>
        </p:txBody>
      </p:sp>
      <p:grpSp>
        <p:nvGrpSpPr>
          <p:cNvPr id="57" name="Group 2"/>
          <p:cNvGrpSpPr>
            <a:grpSpLocks/>
          </p:cNvGrpSpPr>
          <p:nvPr/>
        </p:nvGrpSpPr>
        <p:grpSpPr bwMode="auto">
          <a:xfrm>
            <a:off x="1103027" y="2163101"/>
            <a:ext cx="3564903" cy="1025026"/>
            <a:chOff x="2034" y="1912"/>
            <a:chExt cx="1686" cy="492"/>
          </a:xfrm>
        </p:grpSpPr>
        <p:sp>
          <p:nvSpPr>
            <p:cNvPr id="58" name="Line 3"/>
            <p:cNvSpPr>
              <a:spLocks noChangeShapeType="1"/>
            </p:cNvSpPr>
            <p:nvPr/>
          </p:nvSpPr>
          <p:spPr bwMode="auto">
            <a:xfrm>
              <a:off x="3720" y="2368"/>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9" name="Line 4"/>
            <p:cNvSpPr>
              <a:spLocks noChangeShapeType="1"/>
            </p:cNvSpPr>
            <p:nvPr/>
          </p:nvSpPr>
          <p:spPr bwMode="auto">
            <a:xfrm>
              <a:off x="3498" y="2368"/>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0" name="Line 5"/>
            <p:cNvSpPr>
              <a:spLocks noChangeShapeType="1"/>
            </p:cNvSpPr>
            <p:nvPr/>
          </p:nvSpPr>
          <p:spPr bwMode="auto">
            <a:xfrm>
              <a:off x="3252" y="2350"/>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1" name="Line 6"/>
            <p:cNvSpPr>
              <a:spLocks noChangeShapeType="1"/>
            </p:cNvSpPr>
            <p:nvPr/>
          </p:nvSpPr>
          <p:spPr bwMode="auto">
            <a:xfrm>
              <a:off x="2058" y="1912"/>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2" name="Freeform 7"/>
            <p:cNvSpPr>
              <a:spLocks/>
            </p:cNvSpPr>
            <p:nvPr/>
          </p:nvSpPr>
          <p:spPr bwMode="auto">
            <a:xfrm>
              <a:off x="2034" y="1924"/>
              <a:ext cx="1686" cy="462"/>
            </a:xfrm>
            <a:custGeom>
              <a:avLst/>
              <a:gdLst>
                <a:gd name="T0" fmla="*/ 281 w 281"/>
                <a:gd name="T1" fmla="*/ 77 h 77"/>
                <a:gd name="T2" fmla="*/ 232 w 281"/>
                <a:gd name="T3" fmla="*/ 77 h 77"/>
                <a:gd name="T4" fmla="*/ 232 w 281"/>
                <a:gd name="T5" fmla="*/ 74 h 77"/>
                <a:gd name="T6" fmla="*/ 165 w 281"/>
                <a:gd name="T7" fmla="*/ 74 h 77"/>
                <a:gd name="T8" fmla="*/ 165 w 281"/>
                <a:gd name="T9" fmla="*/ 71 h 77"/>
                <a:gd name="T10" fmla="*/ 158 w 281"/>
                <a:gd name="T11" fmla="*/ 71 h 77"/>
                <a:gd name="T12" fmla="*/ 158 w 281"/>
                <a:gd name="T13" fmla="*/ 69 h 77"/>
                <a:gd name="T14" fmla="*/ 155 w 281"/>
                <a:gd name="T15" fmla="*/ 69 h 77"/>
                <a:gd name="T16" fmla="*/ 155 w 281"/>
                <a:gd name="T17" fmla="*/ 66 h 77"/>
                <a:gd name="T18" fmla="*/ 136 w 281"/>
                <a:gd name="T19" fmla="*/ 66 h 77"/>
                <a:gd name="T20" fmla="*/ 136 w 281"/>
                <a:gd name="T21" fmla="*/ 63 h 77"/>
                <a:gd name="T22" fmla="*/ 90 w 281"/>
                <a:gd name="T23" fmla="*/ 63 h 77"/>
                <a:gd name="T24" fmla="*/ 90 w 281"/>
                <a:gd name="T25" fmla="*/ 55 h 77"/>
                <a:gd name="T26" fmla="*/ 85 w 281"/>
                <a:gd name="T27" fmla="*/ 55 h 77"/>
                <a:gd name="T28" fmla="*/ 85 w 281"/>
                <a:gd name="T29" fmla="*/ 52 h 77"/>
                <a:gd name="T30" fmla="*/ 71 w 281"/>
                <a:gd name="T31" fmla="*/ 52 h 77"/>
                <a:gd name="T32" fmla="*/ 71 w 281"/>
                <a:gd name="T33" fmla="*/ 47 h 77"/>
                <a:gd name="T34" fmla="*/ 67 w 281"/>
                <a:gd name="T35" fmla="*/ 47 h 77"/>
                <a:gd name="T36" fmla="*/ 67 w 281"/>
                <a:gd name="T37" fmla="*/ 41 h 77"/>
                <a:gd name="T38" fmla="*/ 39 w 281"/>
                <a:gd name="T39" fmla="*/ 41 h 77"/>
                <a:gd name="T40" fmla="*/ 39 w 281"/>
                <a:gd name="T41" fmla="*/ 39 h 77"/>
                <a:gd name="T42" fmla="*/ 29 w 281"/>
                <a:gd name="T43" fmla="*/ 39 h 77"/>
                <a:gd name="T44" fmla="*/ 29 w 281"/>
                <a:gd name="T45" fmla="*/ 31 h 77"/>
                <a:gd name="T46" fmla="*/ 27 w 281"/>
                <a:gd name="T47" fmla="*/ 31 h 77"/>
                <a:gd name="T48" fmla="*/ 27 w 281"/>
                <a:gd name="T49" fmla="*/ 25 h 77"/>
                <a:gd name="T50" fmla="*/ 24 w 281"/>
                <a:gd name="T51" fmla="*/ 25 h 77"/>
                <a:gd name="T52" fmla="*/ 24 w 281"/>
                <a:gd name="T53" fmla="*/ 16 h 77"/>
                <a:gd name="T54" fmla="*/ 22 w 281"/>
                <a:gd name="T55" fmla="*/ 16 h 77"/>
                <a:gd name="T56" fmla="*/ 22 w 281"/>
                <a:gd name="T57" fmla="*/ 11 h 77"/>
                <a:gd name="T58" fmla="*/ 19 w 281"/>
                <a:gd name="T59" fmla="*/ 11 h 77"/>
                <a:gd name="T60" fmla="*/ 19 w 281"/>
                <a:gd name="T61" fmla="*/ 8 h 77"/>
                <a:gd name="T62" fmla="*/ 17 w 281"/>
                <a:gd name="T63" fmla="*/ 8 h 77"/>
                <a:gd name="T64" fmla="*/ 17 w 281"/>
                <a:gd name="T65" fmla="*/ 6 h 77"/>
                <a:gd name="T66" fmla="*/ 14 w 281"/>
                <a:gd name="T67" fmla="*/ 6 h 77"/>
                <a:gd name="T68" fmla="*/ 14 w 281"/>
                <a:gd name="T69" fmla="*/ 3 h 77"/>
                <a:gd name="T70" fmla="*/ 11 w 281"/>
                <a:gd name="T71" fmla="*/ 3 h 77"/>
                <a:gd name="T72" fmla="*/ 11 w 281"/>
                <a:gd name="T73" fmla="*/ 0 h 77"/>
                <a:gd name="T74" fmla="*/ 0 w 281"/>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1" h="77">
                  <a:moveTo>
                    <a:pt x="281" y="77"/>
                  </a:moveTo>
                  <a:lnTo>
                    <a:pt x="232" y="77"/>
                  </a:lnTo>
                  <a:lnTo>
                    <a:pt x="232" y="74"/>
                  </a:lnTo>
                  <a:lnTo>
                    <a:pt x="165" y="74"/>
                  </a:lnTo>
                  <a:lnTo>
                    <a:pt x="165" y="71"/>
                  </a:lnTo>
                  <a:lnTo>
                    <a:pt x="158" y="71"/>
                  </a:lnTo>
                  <a:lnTo>
                    <a:pt x="158" y="69"/>
                  </a:lnTo>
                  <a:lnTo>
                    <a:pt x="155" y="69"/>
                  </a:lnTo>
                  <a:lnTo>
                    <a:pt x="155" y="66"/>
                  </a:lnTo>
                  <a:lnTo>
                    <a:pt x="136" y="66"/>
                  </a:lnTo>
                  <a:lnTo>
                    <a:pt x="136" y="63"/>
                  </a:lnTo>
                  <a:lnTo>
                    <a:pt x="90" y="63"/>
                  </a:lnTo>
                  <a:lnTo>
                    <a:pt x="90" y="55"/>
                  </a:lnTo>
                  <a:lnTo>
                    <a:pt x="85" y="55"/>
                  </a:lnTo>
                  <a:lnTo>
                    <a:pt x="85" y="52"/>
                  </a:lnTo>
                  <a:lnTo>
                    <a:pt x="71" y="52"/>
                  </a:lnTo>
                  <a:lnTo>
                    <a:pt x="71" y="47"/>
                  </a:lnTo>
                  <a:lnTo>
                    <a:pt x="67" y="47"/>
                  </a:lnTo>
                  <a:lnTo>
                    <a:pt x="67" y="41"/>
                  </a:lnTo>
                  <a:lnTo>
                    <a:pt x="39" y="41"/>
                  </a:lnTo>
                  <a:lnTo>
                    <a:pt x="39" y="39"/>
                  </a:lnTo>
                  <a:lnTo>
                    <a:pt x="29" y="39"/>
                  </a:lnTo>
                  <a:lnTo>
                    <a:pt x="29" y="31"/>
                  </a:lnTo>
                  <a:lnTo>
                    <a:pt x="27" y="31"/>
                  </a:lnTo>
                  <a:lnTo>
                    <a:pt x="27" y="25"/>
                  </a:lnTo>
                  <a:lnTo>
                    <a:pt x="24" y="25"/>
                  </a:lnTo>
                  <a:lnTo>
                    <a:pt x="24" y="16"/>
                  </a:lnTo>
                  <a:lnTo>
                    <a:pt x="22" y="16"/>
                  </a:lnTo>
                  <a:lnTo>
                    <a:pt x="22" y="11"/>
                  </a:lnTo>
                  <a:lnTo>
                    <a:pt x="19" y="11"/>
                  </a:lnTo>
                  <a:lnTo>
                    <a:pt x="19" y="8"/>
                  </a:lnTo>
                  <a:lnTo>
                    <a:pt x="17" y="8"/>
                  </a:lnTo>
                  <a:lnTo>
                    <a:pt x="17" y="6"/>
                  </a:lnTo>
                  <a:lnTo>
                    <a:pt x="14" y="6"/>
                  </a:lnTo>
                  <a:lnTo>
                    <a:pt x="14" y="3"/>
                  </a:lnTo>
                  <a:lnTo>
                    <a:pt x="11" y="3"/>
                  </a:lnTo>
                  <a:lnTo>
                    <a:pt x="11"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nvGrpSpPr>
          <p:cNvPr id="63" name="Group 8"/>
          <p:cNvGrpSpPr>
            <a:grpSpLocks/>
          </p:cNvGrpSpPr>
          <p:nvPr/>
        </p:nvGrpSpPr>
        <p:grpSpPr bwMode="auto">
          <a:xfrm>
            <a:off x="1103027" y="2163101"/>
            <a:ext cx="3564902" cy="1202579"/>
            <a:chOff x="2030" y="1874"/>
            <a:chExt cx="1698" cy="570"/>
          </a:xfrm>
        </p:grpSpPr>
        <p:sp>
          <p:nvSpPr>
            <p:cNvPr id="64" name="Line 9"/>
            <p:cNvSpPr>
              <a:spLocks noChangeShapeType="1"/>
            </p:cNvSpPr>
            <p:nvPr/>
          </p:nvSpPr>
          <p:spPr bwMode="auto">
            <a:xfrm>
              <a:off x="3722" y="24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5" name="Line 10"/>
            <p:cNvSpPr>
              <a:spLocks noChangeShapeType="1"/>
            </p:cNvSpPr>
            <p:nvPr/>
          </p:nvSpPr>
          <p:spPr bwMode="auto">
            <a:xfrm>
              <a:off x="3440" y="2402"/>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6" name="Line 11"/>
            <p:cNvSpPr>
              <a:spLocks noChangeShapeType="1"/>
            </p:cNvSpPr>
            <p:nvPr/>
          </p:nvSpPr>
          <p:spPr bwMode="auto">
            <a:xfrm>
              <a:off x="2042" y="1874"/>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7" name="Line 12"/>
            <p:cNvSpPr>
              <a:spLocks noChangeShapeType="1"/>
            </p:cNvSpPr>
            <p:nvPr/>
          </p:nvSpPr>
          <p:spPr bwMode="auto">
            <a:xfrm>
              <a:off x="2228" y="21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8" name="Freeform 13"/>
            <p:cNvSpPr>
              <a:spLocks/>
            </p:cNvSpPr>
            <p:nvPr/>
          </p:nvSpPr>
          <p:spPr bwMode="auto">
            <a:xfrm>
              <a:off x="2030" y="1886"/>
              <a:ext cx="1698" cy="540"/>
            </a:xfrm>
            <a:custGeom>
              <a:avLst/>
              <a:gdLst>
                <a:gd name="T0" fmla="*/ 283 w 283"/>
                <a:gd name="T1" fmla="*/ 90 h 90"/>
                <a:gd name="T2" fmla="*/ 266 w 283"/>
                <a:gd name="T3" fmla="*/ 90 h 90"/>
                <a:gd name="T4" fmla="*/ 266 w 283"/>
                <a:gd name="T5" fmla="*/ 88 h 90"/>
                <a:gd name="T6" fmla="*/ 222 w 283"/>
                <a:gd name="T7" fmla="*/ 88 h 90"/>
                <a:gd name="T8" fmla="*/ 222 w 283"/>
                <a:gd name="T9" fmla="*/ 87 h 90"/>
                <a:gd name="T10" fmla="*/ 180 w 283"/>
                <a:gd name="T11" fmla="*/ 87 h 90"/>
                <a:gd name="T12" fmla="*/ 180 w 283"/>
                <a:gd name="T13" fmla="*/ 86 h 90"/>
                <a:gd name="T14" fmla="*/ 177 w 283"/>
                <a:gd name="T15" fmla="*/ 86 h 90"/>
                <a:gd name="T16" fmla="*/ 177 w 283"/>
                <a:gd name="T17" fmla="*/ 84 h 90"/>
                <a:gd name="T18" fmla="*/ 165 w 283"/>
                <a:gd name="T19" fmla="*/ 84 h 90"/>
                <a:gd name="T20" fmla="*/ 165 w 283"/>
                <a:gd name="T21" fmla="*/ 82 h 90"/>
                <a:gd name="T22" fmla="*/ 146 w 283"/>
                <a:gd name="T23" fmla="*/ 82 h 90"/>
                <a:gd name="T24" fmla="*/ 146 w 283"/>
                <a:gd name="T25" fmla="*/ 81 h 90"/>
                <a:gd name="T26" fmla="*/ 135 w 283"/>
                <a:gd name="T27" fmla="*/ 81 h 90"/>
                <a:gd name="T28" fmla="*/ 135 w 283"/>
                <a:gd name="T29" fmla="*/ 80 h 90"/>
                <a:gd name="T30" fmla="*/ 132 w 283"/>
                <a:gd name="T31" fmla="*/ 80 h 90"/>
                <a:gd name="T32" fmla="*/ 132 w 283"/>
                <a:gd name="T33" fmla="*/ 78 h 90"/>
                <a:gd name="T34" fmla="*/ 91 w 283"/>
                <a:gd name="T35" fmla="*/ 78 h 90"/>
                <a:gd name="T36" fmla="*/ 91 w 283"/>
                <a:gd name="T37" fmla="*/ 73 h 90"/>
                <a:gd name="T38" fmla="*/ 89 w 283"/>
                <a:gd name="T39" fmla="*/ 73 h 90"/>
                <a:gd name="T40" fmla="*/ 89 w 283"/>
                <a:gd name="T41" fmla="*/ 71 h 90"/>
                <a:gd name="T42" fmla="*/ 84 w 283"/>
                <a:gd name="T43" fmla="*/ 71 h 90"/>
                <a:gd name="T44" fmla="*/ 84 w 283"/>
                <a:gd name="T45" fmla="*/ 70 h 90"/>
                <a:gd name="T46" fmla="*/ 70 w 283"/>
                <a:gd name="T47" fmla="*/ 70 h 90"/>
                <a:gd name="T48" fmla="*/ 70 w 283"/>
                <a:gd name="T49" fmla="*/ 63 h 90"/>
                <a:gd name="T50" fmla="*/ 68 w 283"/>
                <a:gd name="T51" fmla="*/ 63 h 90"/>
                <a:gd name="T52" fmla="*/ 68 w 283"/>
                <a:gd name="T53" fmla="*/ 60 h 90"/>
                <a:gd name="T54" fmla="*/ 53 w 283"/>
                <a:gd name="T55" fmla="*/ 60 h 90"/>
                <a:gd name="T56" fmla="*/ 53 w 283"/>
                <a:gd name="T57" fmla="*/ 57 h 90"/>
                <a:gd name="T58" fmla="*/ 49 w 283"/>
                <a:gd name="T59" fmla="*/ 57 h 90"/>
                <a:gd name="T60" fmla="*/ 49 w 283"/>
                <a:gd name="T61" fmla="*/ 52 h 90"/>
                <a:gd name="T62" fmla="*/ 47 w 283"/>
                <a:gd name="T63" fmla="*/ 52 h 90"/>
                <a:gd name="T64" fmla="*/ 47 w 283"/>
                <a:gd name="T65" fmla="*/ 46 h 90"/>
                <a:gd name="T66" fmla="*/ 40 w 283"/>
                <a:gd name="T67" fmla="*/ 46 h 90"/>
                <a:gd name="T68" fmla="*/ 40 w 283"/>
                <a:gd name="T69" fmla="*/ 45 h 90"/>
                <a:gd name="T70" fmla="*/ 37 w 283"/>
                <a:gd name="T71" fmla="*/ 45 h 90"/>
                <a:gd name="T72" fmla="*/ 37 w 283"/>
                <a:gd name="T73" fmla="*/ 40 h 90"/>
                <a:gd name="T74" fmla="*/ 30 w 283"/>
                <a:gd name="T75" fmla="*/ 40 h 90"/>
                <a:gd name="T76" fmla="*/ 30 w 283"/>
                <a:gd name="T77" fmla="*/ 37 h 90"/>
                <a:gd name="T78" fmla="*/ 28 w 283"/>
                <a:gd name="T79" fmla="*/ 37 h 90"/>
                <a:gd name="T80" fmla="*/ 28 w 283"/>
                <a:gd name="T81" fmla="*/ 26 h 90"/>
                <a:gd name="T82" fmla="*/ 26 w 283"/>
                <a:gd name="T83" fmla="*/ 26 h 90"/>
                <a:gd name="T84" fmla="*/ 26 w 283"/>
                <a:gd name="T85" fmla="*/ 16 h 90"/>
                <a:gd name="T86" fmla="*/ 23 w 283"/>
                <a:gd name="T87" fmla="*/ 16 h 90"/>
                <a:gd name="T88" fmla="*/ 23 w 283"/>
                <a:gd name="T89" fmla="*/ 14 h 90"/>
                <a:gd name="T90" fmla="*/ 20 w 283"/>
                <a:gd name="T91" fmla="*/ 14 h 90"/>
                <a:gd name="T92" fmla="*/ 20 w 283"/>
                <a:gd name="T93" fmla="*/ 12 h 90"/>
                <a:gd name="T94" fmla="*/ 17 w 283"/>
                <a:gd name="T95" fmla="*/ 12 h 90"/>
                <a:gd name="T96" fmla="*/ 17 w 283"/>
                <a:gd name="T97" fmla="*/ 7 h 90"/>
                <a:gd name="T98" fmla="*/ 15 w 283"/>
                <a:gd name="T99" fmla="*/ 7 h 90"/>
                <a:gd name="T100" fmla="*/ 15 w 283"/>
                <a:gd name="T101" fmla="*/ 3 h 90"/>
                <a:gd name="T102" fmla="*/ 12 w 283"/>
                <a:gd name="T103" fmla="*/ 3 h 90"/>
                <a:gd name="T104" fmla="*/ 12 w 283"/>
                <a:gd name="T105" fmla="*/ 0 h 90"/>
                <a:gd name="T106" fmla="*/ 0 w 283"/>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90">
                  <a:moveTo>
                    <a:pt x="283" y="90"/>
                  </a:moveTo>
                  <a:lnTo>
                    <a:pt x="266" y="90"/>
                  </a:lnTo>
                  <a:lnTo>
                    <a:pt x="266" y="88"/>
                  </a:lnTo>
                  <a:lnTo>
                    <a:pt x="222" y="88"/>
                  </a:lnTo>
                  <a:lnTo>
                    <a:pt x="222" y="87"/>
                  </a:lnTo>
                  <a:lnTo>
                    <a:pt x="180" y="87"/>
                  </a:lnTo>
                  <a:lnTo>
                    <a:pt x="180" y="86"/>
                  </a:lnTo>
                  <a:lnTo>
                    <a:pt x="177" y="86"/>
                  </a:lnTo>
                  <a:lnTo>
                    <a:pt x="177" y="84"/>
                  </a:lnTo>
                  <a:lnTo>
                    <a:pt x="165" y="84"/>
                  </a:lnTo>
                  <a:lnTo>
                    <a:pt x="165" y="82"/>
                  </a:lnTo>
                  <a:lnTo>
                    <a:pt x="146" y="82"/>
                  </a:lnTo>
                  <a:lnTo>
                    <a:pt x="146" y="81"/>
                  </a:lnTo>
                  <a:lnTo>
                    <a:pt x="135" y="81"/>
                  </a:lnTo>
                  <a:lnTo>
                    <a:pt x="135" y="80"/>
                  </a:lnTo>
                  <a:lnTo>
                    <a:pt x="132" y="80"/>
                  </a:lnTo>
                  <a:lnTo>
                    <a:pt x="132" y="78"/>
                  </a:lnTo>
                  <a:lnTo>
                    <a:pt x="91" y="78"/>
                  </a:lnTo>
                  <a:lnTo>
                    <a:pt x="91" y="73"/>
                  </a:lnTo>
                  <a:lnTo>
                    <a:pt x="89" y="73"/>
                  </a:lnTo>
                  <a:lnTo>
                    <a:pt x="89" y="71"/>
                  </a:lnTo>
                  <a:lnTo>
                    <a:pt x="84" y="71"/>
                  </a:lnTo>
                  <a:lnTo>
                    <a:pt x="84" y="70"/>
                  </a:lnTo>
                  <a:lnTo>
                    <a:pt x="70" y="70"/>
                  </a:lnTo>
                  <a:lnTo>
                    <a:pt x="70" y="63"/>
                  </a:lnTo>
                  <a:lnTo>
                    <a:pt x="68" y="63"/>
                  </a:lnTo>
                  <a:lnTo>
                    <a:pt x="68" y="60"/>
                  </a:lnTo>
                  <a:lnTo>
                    <a:pt x="53" y="60"/>
                  </a:lnTo>
                  <a:lnTo>
                    <a:pt x="53" y="57"/>
                  </a:lnTo>
                  <a:lnTo>
                    <a:pt x="49" y="57"/>
                  </a:lnTo>
                  <a:lnTo>
                    <a:pt x="49" y="52"/>
                  </a:lnTo>
                  <a:lnTo>
                    <a:pt x="47" y="52"/>
                  </a:lnTo>
                  <a:lnTo>
                    <a:pt x="47" y="46"/>
                  </a:lnTo>
                  <a:lnTo>
                    <a:pt x="40" y="46"/>
                  </a:lnTo>
                  <a:lnTo>
                    <a:pt x="40" y="45"/>
                  </a:lnTo>
                  <a:lnTo>
                    <a:pt x="37" y="45"/>
                  </a:lnTo>
                  <a:lnTo>
                    <a:pt x="37" y="40"/>
                  </a:lnTo>
                  <a:lnTo>
                    <a:pt x="30" y="40"/>
                  </a:lnTo>
                  <a:lnTo>
                    <a:pt x="30" y="37"/>
                  </a:lnTo>
                  <a:lnTo>
                    <a:pt x="28" y="37"/>
                  </a:lnTo>
                  <a:lnTo>
                    <a:pt x="28" y="26"/>
                  </a:lnTo>
                  <a:lnTo>
                    <a:pt x="26" y="26"/>
                  </a:lnTo>
                  <a:lnTo>
                    <a:pt x="26" y="16"/>
                  </a:lnTo>
                  <a:lnTo>
                    <a:pt x="23" y="16"/>
                  </a:lnTo>
                  <a:lnTo>
                    <a:pt x="23" y="14"/>
                  </a:lnTo>
                  <a:lnTo>
                    <a:pt x="20" y="14"/>
                  </a:lnTo>
                  <a:lnTo>
                    <a:pt x="20" y="12"/>
                  </a:lnTo>
                  <a:lnTo>
                    <a:pt x="17" y="12"/>
                  </a:lnTo>
                  <a:lnTo>
                    <a:pt x="17" y="7"/>
                  </a:lnTo>
                  <a:lnTo>
                    <a:pt x="15" y="7"/>
                  </a:lnTo>
                  <a:lnTo>
                    <a:pt x="15" y="3"/>
                  </a:lnTo>
                  <a:lnTo>
                    <a:pt x="12" y="3"/>
                  </a:lnTo>
                  <a:lnTo>
                    <a:pt x="1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sp>
        <p:nvSpPr>
          <p:cNvPr id="69" name="Freeform 68"/>
          <p:cNvSpPr>
            <a:spLocks/>
          </p:cNvSpPr>
          <p:nvPr/>
        </p:nvSpPr>
        <p:spPr bwMode="auto">
          <a:xfrm>
            <a:off x="5185915" y="2200886"/>
            <a:ext cx="3766689" cy="14777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0" name="Line 6"/>
          <p:cNvSpPr>
            <a:spLocks noChangeShapeType="1"/>
          </p:cNvSpPr>
          <p:nvPr/>
        </p:nvSpPr>
        <p:spPr bwMode="auto">
          <a:xfrm>
            <a:off x="5135975" y="2200886"/>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1" name="Line 7"/>
          <p:cNvSpPr>
            <a:spLocks noChangeShapeType="1"/>
          </p:cNvSpPr>
          <p:nvPr/>
        </p:nvSpPr>
        <p:spPr bwMode="auto">
          <a:xfrm>
            <a:off x="5135975" y="2499281"/>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2" name="Line 8"/>
          <p:cNvSpPr>
            <a:spLocks noChangeShapeType="1"/>
          </p:cNvSpPr>
          <p:nvPr/>
        </p:nvSpPr>
        <p:spPr bwMode="auto">
          <a:xfrm>
            <a:off x="5135975" y="2784278"/>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3" name="Line 9"/>
          <p:cNvSpPr>
            <a:spLocks noChangeShapeType="1"/>
          </p:cNvSpPr>
          <p:nvPr/>
        </p:nvSpPr>
        <p:spPr bwMode="auto">
          <a:xfrm>
            <a:off x="5135975" y="3078485"/>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4" name="Line 10"/>
          <p:cNvSpPr>
            <a:spLocks noChangeShapeType="1"/>
          </p:cNvSpPr>
          <p:nvPr/>
        </p:nvSpPr>
        <p:spPr bwMode="auto">
          <a:xfrm>
            <a:off x="5135975" y="3366553"/>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5" name="Line 11"/>
          <p:cNvSpPr>
            <a:spLocks noChangeShapeType="1"/>
          </p:cNvSpPr>
          <p:nvPr/>
        </p:nvSpPr>
        <p:spPr bwMode="auto">
          <a:xfrm>
            <a:off x="5135975" y="3657691"/>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77" name="TextBox 76"/>
          <p:cNvSpPr txBox="1"/>
          <p:nvPr/>
        </p:nvSpPr>
        <p:spPr>
          <a:xfrm>
            <a:off x="6884020" y="3909680"/>
            <a:ext cx="563726"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78" name="TextBox 77"/>
          <p:cNvSpPr txBox="1"/>
          <p:nvPr/>
        </p:nvSpPr>
        <p:spPr>
          <a:xfrm>
            <a:off x="4710090" y="1937694"/>
            <a:ext cx="491027" cy="523220"/>
          </a:xfrm>
          <a:prstGeom prst="rect">
            <a:avLst/>
          </a:prstGeom>
          <a:noFill/>
        </p:spPr>
        <p:txBody>
          <a:bodyPr wrap="none" rtlCol="0" anchor="ctr" anchorCtr="0">
            <a:spAutoFit/>
          </a:bodyPr>
          <a:lstStyle/>
          <a:p>
            <a:pPr algn="r"/>
            <a:r>
              <a:rPr lang="fr-FR" sz="1400" smtClean="0">
                <a:cs typeface="Arial" panose="020B0604020202020204" pitchFamily="34" charset="0"/>
              </a:rPr>
              <a:t>	1,0</a:t>
            </a:r>
            <a:endParaRPr lang="fr-FR" sz="1400">
              <a:cs typeface="Arial" panose="020B0604020202020204" pitchFamily="34" charset="0"/>
            </a:endParaRPr>
          </a:p>
        </p:txBody>
      </p:sp>
      <p:sp>
        <p:nvSpPr>
          <p:cNvPr id="79" name="TextBox 78"/>
          <p:cNvSpPr txBox="1"/>
          <p:nvPr/>
        </p:nvSpPr>
        <p:spPr>
          <a:xfrm>
            <a:off x="4767987" y="2344913"/>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80" name="TextBox 79"/>
          <p:cNvSpPr txBox="1"/>
          <p:nvPr/>
        </p:nvSpPr>
        <p:spPr>
          <a:xfrm>
            <a:off x="4767987" y="2629779"/>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81" name="TextBox 80"/>
          <p:cNvSpPr txBox="1"/>
          <p:nvPr/>
        </p:nvSpPr>
        <p:spPr>
          <a:xfrm>
            <a:off x="4767987" y="2923857"/>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82" name="TextBox 81"/>
          <p:cNvSpPr txBox="1"/>
          <p:nvPr/>
        </p:nvSpPr>
        <p:spPr>
          <a:xfrm>
            <a:off x="4767987" y="3211792"/>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83" name="TextBox 82"/>
          <p:cNvSpPr txBox="1"/>
          <p:nvPr/>
        </p:nvSpPr>
        <p:spPr>
          <a:xfrm>
            <a:off x="4917071" y="3502797"/>
            <a:ext cx="284052" cy="307777"/>
          </a:xfrm>
          <a:prstGeom prst="rect">
            <a:avLst/>
          </a:prstGeom>
          <a:noFill/>
        </p:spPr>
        <p:txBody>
          <a:bodyPr wrap="none" rtlCol="0" anchor="ctr" anchorCtr="0">
            <a:spAutoFit/>
          </a:bodyPr>
          <a:lstStyle/>
          <a:p>
            <a:pPr algn="r"/>
            <a:r>
              <a:rPr lang="fr-FR" sz="1400" dirty="0" smtClean="0">
                <a:cs typeface="Arial" panose="020B0604020202020204" pitchFamily="34" charset="0"/>
              </a:rPr>
              <a:t>0</a:t>
            </a:r>
            <a:endParaRPr lang="fr-FR" sz="1400" dirty="0">
              <a:cs typeface="Arial" panose="020B0604020202020204" pitchFamily="34" charset="0"/>
            </a:endParaRPr>
          </a:p>
        </p:txBody>
      </p:sp>
      <p:sp>
        <p:nvSpPr>
          <p:cNvPr id="86" name="TextBox 85"/>
          <p:cNvSpPr txBox="1"/>
          <p:nvPr/>
        </p:nvSpPr>
        <p:spPr>
          <a:xfrm>
            <a:off x="5499101" y="3252264"/>
            <a:ext cx="1099340" cy="307777"/>
          </a:xfrm>
          <a:prstGeom prst="rect">
            <a:avLst/>
          </a:prstGeom>
          <a:noFill/>
        </p:spPr>
        <p:txBody>
          <a:bodyPr wrap="none" rtlCol="0">
            <a:spAutoFit/>
          </a:bodyPr>
          <a:lstStyle/>
          <a:p>
            <a:r>
              <a:rPr lang="fr-FR" sz="1400" dirty="0" smtClean="0">
                <a:solidFill>
                  <a:schemeClr val="accent3"/>
                </a:solidFill>
              </a:rPr>
              <a:t>Tecemotide</a:t>
            </a:r>
            <a:endParaRPr lang="fr-FR" sz="1400" dirty="0">
              <a:solidFill>
                <a:schemeClr val="accent3"/>
              </a:solidFill>
            </a:endParaRPr>
          </a:p>
        </p:txBody>
      </p:sp>
      <p:sp>
        <p:nvSpPr>
          <p:cNvPr id="87" name="TextBox 86"/>
          <p:cNvSpPr txBox="1"/>
          <p:nvPr/>
        </p:nvSpPr>
        <p:spPr>
          <a:xfrm>
            <a:off x="5499101" y="3420449"/>
            <a:ext cx="832279" cy="307777"/>
          </a:xfrm>
          <a:prstGeom prst="rect">
            <a:avLst/>
          </a:prstGeom>
          <a:noFill/>
        </p:spPr>
        <p:txBody>
          <a:bodyPr wrap="none" rtlCol="0">
            <a:spAutoFit/>
          </a:bodyPr>
          <a:lstStyle/>
          <a:p>
            <a:r>
              <a:rPr lang="fr-FR" sz="1400" smtClean="0">
                <a:solidFill>
                  <a:schemeClr val="accent2"/>
                </a:solidFill>
              </a:rPr>
              <a:t>Placebo</a:t>
            </a:r>
            <a:endParaRPr lang="fr-FR" sz="1400">
              <a:solidFill>
                <a:schemeClr val="accent2"/>
              </a:solidFill>
            </a:endParaRPr>
          </a:p>
        </p:txBody>
      </p:sp>
      <p:cxnSp>
        <p:nvCxnSpPr>
          <p:cNvPr id="88" name="Straight Connector 87"/>
          <p:cNvCxnSpPr/>
          <p:nvPr/>
        </p:nvCxnSpPr>
        <p:spPr>
          <a:xfrm>
            <a:off x="5356589" y="3390865"/>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242859" y="3553283"/>
            <a:ext cx="3836376" cy="1095548"/>
            <a:chOff x="5227619" y="3730019"/>
            <a:chExt cx="3836376" cy="1095548"/>
          </a:xfrm>
        </p:grpSpPr>
        <p:grpSp>
          <p:nvGrpSpPr>
            <p:cNvPr id="90" name="Group 89"/>
            <p:cNvGrpSpPr/>
            <p:nvPr/>
          </p:nvGrpSpPr>
          <p:grpSpPr>
            <a:xfrm>
              <a:off x="5227619" y="3855649"/>
              <a:ext cx="271475" cy="969916"/>
              <a:chOff x="1033835" y="4920702"/>
              <a:chExt cx="409526" cy="1697409"/>
            </a:xfrm>
          </p:grpSpPr>
          <p:sp>
            <p:nvSpPr>
              <p:cNvPr id="110"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11" name="TextBox 110"/>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79</a:t>
                </a:r>
              </a:p>
              <a:p>
                <a:pPr algn="ctr"/>
                <a:r>
                  <a:rPr lang="fr-FR" sz="1400" smtClean="0">
                    <a:solidFill>
                      <a:schemeClr val="accent2"/>
                    </a:solidFill>
                    <a:cs typeface="Arial" panose="020B0604020202020204" pitchFamily="34" charset="0"/>
                  </a:rPr>
                  <a:t>42</a:t>
                </a:r>
                <a:endParaRPr lang="fr-FR" sz="1400">
                  <a:solidFill>
                    <a:schemeClr val="accent2"/>
                  </a:solidFill>
                  <a:cs typeface="Arial" panose="020B0604020202020204" pitchFamily="34" charset="0"/>
                </a:endParaRPr>
              </a:p>
            </p:txBody>
          </p:sp>
        </p:grpSp>
        <p:grpSp>
          <p:nvGrpSpPr>
            <p:cNvPr id="91" name="Group 90"/>
            <p:cNvGrpSpPr/>
            <p:nvPr/>
          </p:nvGrpSpPr>
          <p:grpSpPr>
            <a:xfrm>
              <a:off x="5813716" y="3855649"/>
              <a:ext cx="271475" cy="969916"/>
              <a:chOff x="965474" y="4920702"/>
              <a:chExt cx="409526" cy="1697409"/>
            </a:xfrm>
          </p:grpSpPr>
          <p:sp>
            <p:nvSpPr>
              <p:cNvPr id="108"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09" name="TextBox 108"/>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64</a:t>
                </a:r>
              </a:p>
              <a:p>
                <a:pPr algn="ctr"/>
                <a:r>
                  <a:rPr lang="fr-FR" sz="1400" smtClean="0">
                    <a:solidFill>
                      <a:schemeClr val="accent2"/>
                    </a:solidFill>
                    <a:cs typeface="Arial" panose="020B0604020202020204" pitchFamily="34" charset="0"/>
                  </a:rPr>
                  <a:t>37</a:t>
                </a:r>
                <a:endParaRPr lang="fr-FR" sz="1400">
                  <a:solidFill>
                    <a:schemeClr val="accent2"/>
                  </a:solidFill>
                  <a:cs typeface="Arial" panose="020B0604020202020204" pitchFamily="34" charset="0"/>
                </a:endParaRPr>
              </a:p>
            </p:txBody>
          </p:sp>
        </p:grpSp>
        <p:grpSp>
          <p:nvGrpSpPr>
            <p:cNvPr id="92" name="Group 91"/>
            <p:cNvGrpSpPr/>
            <p:nvPr/>
          </p:nvGrpSpPr>
          <p:grpSpPr>
            <a:xfrm>
              <a:off x="6416609" y="3855646"/>
              <a:ext cx="272402" cy="969915"/>
              <a:chOff x="922457" y="4920702"/>
              <a:chExt cx="410926" cy="1697407"/>
            </a:xfrm>
          </p:grpSpPr>
          <p:sp>
            <p:nvSpPr>
              <p:cNvPr id="106"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07" name="TextBox 106"/>
              <p:cNvSpPr txBox="1"/>
              <p:nvPr/>
            </p:nvSpPr>
            <p:spPr>
              <a:xfrm>
                <a:off x="922457" y="4982721"/>
                <a:ext cx="410926" cy="1635388"/>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24</a:t>
                </a:r>
              </a:p>
              <a:p>
                <a:pPr algn="ctr"/>
                <a:endParaRPr lang="fr-FR" sz="1400" dirty="0" smtClean="0">
                  <a:solidFill>
                    <a:srgbClr val="000000"/>
                  </a:solidFill>
                  <a:cs typeface="Arial" panose="020B0604020202020204" pitchFamily="34" charset="0"/>
                </a:endParaRPr>
              </a:p>
              <a:p>
                <a:pPr algn="r"/>
                <a:r>
                  <a:rPr lang="fr-FR" sz="1400" dirty="0" smtClean="0">
                    <a:solidFill>
                      <a:schemeClr val="accent3"/>
                    </a:solidFill>
                    <a:cs typeface="Arial" panose="020B0604020202020204" pitchFamily="34" charset="0"/>
                  </a:rPr>
                  <a:t>54</a:t>
                </a:r>
              </a:p>
              <a:p>
                <a:pPr algn="r"/>
                <a:r>
                  <a:rPr lang="fr-FR" sz="1400" dirty="0" smtClean="0">
                    <a:solidFill>
                      <a:schemeClr val="accent2"/>
                    </a:solidFill>
                    <a:cs typeface="Arial" panose="020B0604020202020204" pitchFamily="34" charset="0"/>
                  </a:rPr>
                  <a:t>34</a:t>
                </a:r>
                <a:endParaRPr lang="fr-FR" sz="1400" dirty="0">
                  <a:solidFill>
                    <a:schemeClr val="accent2"/>
                  </a:solidFill>
                  <a:cs typeface="Arial" panose="020B0604020202020204" pitchFamily="34" charset="0"/>
                </a:endParaRPr>
              </a:p>
            </p:txBody>
          </p:sp>
        </p:grpSp>
        <p:grpSp>
          <p:nvGrpSpPr>
            <p:cNvPr id="93" name="Group 92"/>
            <p:cNvGrpSpPr/>
            <p:nvPr/>
          </p:nvGrpSpPr>
          <p:grpSpPr>
            <a:xfrm>
              <a:off x="7011057" y="3855651"/>
              <a:ext cx="271475" cy="969916"/>
              <a:chOff x="847647" y="4920702"/>
              <a:chExt cx="409528" cy="1697407"/>
            </a:xfrm>
          </p:grpSpPr>
          <p:sp>
            <p:nvSpPr>
              <p:cNvPr id="104"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05" name="TextBox 104"/>
              <p:cNvSpPr txBox="1"/>
              <p:nvPr/>
            </p:nvSpPr>
            <p:spPr>
              <a:xfrm>
                <a:off x="847647" y="4982720"/>
                <a:ext cx="409528" cy="1635389"/>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36</a:t>
                </a:r>
              </a:p>
              <a:p>
                <a:pPr algn="ctr"/>
                <a:endParaRPr lang="fr-FR" sz="1400" dirty="0" smtClean="0">
                  <a:solidFill>
                    <a:srgbClr val="000000"/>
                  </a:solidFill>
                  <a:cs typeface="Arial" panose="020B0604020202020204" pitchFamily="34" charset="0"/>
                </a:endParaRPr>
              </a:p>
              <a:p>
                <a:pPr algn="ctr"/>
                <a:r>
                  <a:rPr lang="fr-FR" sz="1400" dirty="0" smtClean="0">
                    <a:solidFill>
                      <a:schemeClr val="accent3"/>
                    </a:solidFill>
                    <a:cs typeface="Arial" panose="020B0604020202020204" pitchFamily="34" charset="0"/>
                  </a:rPr>
                  <a:t>40</a:t>
                </a:r>
              </a:p>
              <a:p>
                <a:pPr algn="ctr"/>
                <a:r>
                  <a:rPr lang="fr-FR" sz="1400" dirty="0" smtClean="0">
                    <a:solidFill>
                      <a:schemeClr val="accent2"/>
                    </a:solidFill>
                    <a:cs typeface="Arial" panose="020B0604020202020204" pitchFamily="34" charset="0"/>
                  </a:rPr>
                  <a:t>29</a:t>
                </a:r>
                <a:endParaRPr lang="fr-FR" sz="1400" dirty="0">
                  <a:solidFill>
                    <a:schemeClr val="accent2"/>
                  </a:solidFill>
                  <a:cs typeface="Arial" panose="020B0604020202020204" pitchFamily="34" charset="0"/>
                </a:endParaRPr>
              </a:p>
            </p:txBody>
          </p:sp>
        </p:grpSp>
        <p:grpSp>
          <p:nvGrpSpPr>
            <p:cNvPr id="94" name="Group 93"/>
            <p:cNvGrpSpPr/>
            <p:nvPr/>
          </p:nvGrpSpPr>
          <p:grpSpPr>
            <a:xfrm>
              <a:off x="7605542" y="3855650"/>
              <a:ext cx="272402" cy="969915"/>
              <a:chOff x="779243" y="4920702"/>
              <a:chExt cx="410926" cy="1697405"/>
            </a:xfrm>
          </p:grpSpPr>
          <p:sp>
            <p:nvSpPr>
              <p:cNvPr id="102"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03" name="TextBox 102"/>
              <p:cNvSpPr txBox="1"/>
              <p:nvPr/>
            </p:nvSpPr>
            <p:spPr>
              <a:xfrm>
                <a:off x="779243" y="4982720"/>
                <a:ext cx="410926" cy="1635387"/>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48</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24</a:t>
                </a:r>
              </a:p>
              <a:p>
                <a:pPr algn="r"/>
                <a:r>
                  <a:rPr lang="fr-FR" sz="1400" smtClean="0">
                    <a:solidFill>
                      <a:schemeClr val="accent2"/>
                    </a:solidFill>
                    <a:cs typeface="Arial" panose="020B0604020202020204" pitchFamily="34" charset="0"/>
                  </a:rPr>
                  <a:t>16</a:t>
                </a:r>
                <a:endParaRPr lang="fr-FR" sz="1400">
                  <a:solidFill>
                    <a:schemeClr val="accent2"/>
                  </a:solidFill>
                  <a:cs typeface="Arial" panose="020B0604020202020204" pitchFamily="34" charset="0"/>
                </a:endParaRPr>
              </a:p>
            </p:txBody>
          </p:sp>
        </p:grpSp>
        <p:grpSp>
          <p:nvGrpSpPr>
            <p:cNvPr id="95" name="Group 94"/>
            <p:cNvGrpSpPr/>
            <p:nvPr/>
          </p:nvGrpSpPr>
          <p:grpSpPr>
            <a:xfrm>
              <a:off x="8200951" y="3855650"/>
              <a:ext cx="271475" cy="969916"/>
              <a:chOff x="737629" y="4920702"/>
              <a:chExt cx="409528" cy="1697407"/>
            </a:xfrm>
          </p:grpSpPr>
          <p:sp>
            <p:nvSpPr>
              <p:cNvPr id="100"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01" name="TextBox 100"/>
              <p:cNvSpPr txBox="1"/>
              <p:nvPr/>
            </p:nvSpPr>
            <p:spPr>
              <a:xfrm>
                <a:off x="737629" y="4982720"/>
                <a:ext cx="409528"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10</a:t>
                </a:r>
              </a:p>
              <a:p>
                <a:pPr algn="r"/>
                <a:r>
                  <a:rPr lang="fr-FR" sz="1400" smtClean="0">
                    <a:solidFill>
                      <a:schemeClr val="accent2"/>
                    </a:solidFill>
                    <a:cs typeface="Arial" panose="020B0604020202020204" pitchFamily="34" charset="0"/>
                  </a:rPr>
                  <a:t>8</a:t>
                </a:r>
                <a:endParaRPr lang="fr-FR" sz="1400">
                  <a:solidFill>
                    <a:schemeClr val="accent2"/>
                  </a:solidFill>
                  <a:cs typeface="Arial" panose="020B0604020202020204" pitchFamily="34" charset="0"/>
                </a:endParaRPr>
              </a:p>
            </p:txBody>
          </p:sp>
        </p:grpSp>
        <p:grpSp>
          <p:nvGrpSpPr>
            <p:cNvPr id="96" name="Group 95"/>
            <p:cNvGrpSpPr/>
            <p:nvPr/>
          </p:nvGrpSpPr>
          <p:grpSpPr>
            <a:xfrm>
              <a:off x="8792520" y="3855651"/>
              <a:ext cx="271475" cy="969916"/>
              <a:chOff x="1134735" y="4920702"/>
              <a:chExt cx="409529" cy="1697407"/>
            </a:xfrm>
          </p:grpSpPr>
          <p:sp>
            <p:nvSpPr>
              <p:cNvPr id="98"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99" name="TextBox 98"/>
              <p:cNvSpPr txBox="1"/>
              <p:nvPr/>
            </p:nvSpPr>
            <p:spPr>
              <a:xfrm>
                <a:off x="1134735" y="4982720"/>
                <a:ext cx="409529"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72</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0</a:t>
                </a:r>
              </a:p>
              <a:p>
                <a:pPr algn="ctr"/>
                <a:r>
                  <a:rPr lang="fr-FR" sz="1400" smtClean="0">
                    <a:solidFill>
                      <a:schemeClr val="accent2"/>
                    </a:solidFill>
                    <a:cs typeface="Arial" panose="020B0604020202020204" pitchFamily="34" charset="0"/>
                  </a:rPr>
                  <a:t>0</a:t>
                </a:r>
                <a:endParaRPr lang="fr-FR" sz="1400">
                  <a:solidFill>
                    <a:schemeClr val="accent2"/>
                  </a:solidFill>
                  <a:cs typeface="Arial" panose="020B0604020202020204" pitchFamily="34" charset="0"/>
                </a:endParaRPr>
              </a:p>
            </p:txBody>
          </p:sp>
        </p:grpSp>
        <p:cxnSp>
          <p:nvCxnSpPr>
            <p:cNvPr id="97" name="Straight Connector 96"/>
            <p:cNvCxnSpPr/>
            <p:nvPr/>
          </p:nvCxnSpPr>
          <p:spPr>
            <a:xfrm>
              <a:off x="5341349" y="3730019"/>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a:off x="7930978" y="2212895"/>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083378" y="2212895"/>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061801" y="2120988"/>
            <a:ext cx="863275" cy="307777"/>
          </a:xfrm>
          <a:prstGeom prst="rect">
            <a:avLst/>
          </a:prstGeom>
          <a:noFill/>
        </p:spPr>
        <p:txBody>
          <a:bodyPr wrap="none" rtlCol="0">
            <a:spAutoFit/>
          </a:bodyPr>
          <a:lstStyle/>
          <a:p>
            <a:r>
              <a:rPr lang="fr-FR" sz="1400" dirty="0" smtClean="0"/>
              <a:t>Censuré</a:t>
            </a:r>
            <a:endParaRPr lang="fr-FR" sz="1400" dirty="0"/>
          </a:p>
        </p:txBody>
      </p:sp>
      <p:grpSp>
        <p:nvGrpSpPr>
          <p:cNvPr id="115" name="Group 114"/>
          <p:cNvGrpSpPr/>
          <p:nvPr/>
        </p:nvGrpSpPr>
        <p:grpSpPr>
          <a:xfrm>
            <a:off x="5541309" y="3678913"/>
            <a:ext cx="3244805" cy="969918"/>
            <a:chOff x="5227619" y="3855649"/>
            <a:chExt cx="3244805" cy="969918"/>
          </a:xfrm>
        </p:grpSpPr>
        <p:grpSp>
          <p:nvGrpSpPr>
            <p:cNvPr id="116" name="Group 115"/>
            <p:cNvGrpSpPr/>
            <p:nvPr/>
          </p:nvGrpSpPr>
          <p:grpSpPr>
            <a:xfrm>
              <a:off x="5227619" y="3855649"/>
              <a:ext cx="271475" cy="969916"/>
              <a:chOff x="1033835" y="4920702"/>
              <a:chExt cx="409526" cy="1697409"/>
            </a:xfrm>
          </p:grpSpPr>
          <p:sp>
            <p:nvSpPr>
              <p:cNvPr id="132"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33" name="TextBox 132"/>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72</a:t>
                </a:r>
              </a:p>
              <a:p>
                <a:pPr algn="ctr"/>
                <a:r>
                  <a:rPr lang="fr-FR" sz="1400" smtClean="0">
                    <a:solidFill>
                      <a:schemeClr val="accent2"/>
                    </a:solidFill>
                    <a:cs typeface="Arial" panose="020B0604020202020204" pitchFamily="34" charset="0"/>
                  </a:rPr>
                  <a:t>38</a:t>
                </a:r>
                <a:endParaRPr lang="fr-FR" sz="1400">
                  <a:solidFill>
                    <a:schemeClr val="accent2"/>
                  </a:solidFill>
                  <a:cs typeface="Arial" panose="020B0604020202020204" pitchFamily="34" charset="0"/>
                </a:endParaRPr>
              </a:p>
            </p:txBody>
          </p:sp>
        </p:grpSp>
        <p:grpSp>
          <p:nvGrpSpPr>
            <p:cNvPr id="117" name="Group 116"/>
            <p:cNvGrpSpPr/>
            <p:nvPr/>
          </p:nvGrpSpPr>
          <p:grpSpPr>
            <a:xfrm>
              <a:off x="5813716" y="3855649"/>
              <a:ext cx="271475" cy="969916"/>
              <a:chOff x="965474" y="4920702"/>
              <a:chExt cx="409526" cy="1697409"/>
            </a:xfrm>
          </p:grpSpPr>
          <p:sp>
            <p:nvSpPr>
              <p:cNvPr id="130"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31" name="TextBox 130"/>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18</a:t>
                </a:r>
              </a:p>
              <a:p>
                <a:pPr algn="ctr"/>
                <a:endParaRPr lang="fr-FR" sz="1400" dirty="0" smtClean="0">
                  <a:solidFill>
                    <a:srgbClr val="000000"/>
                  </a:solidFill>
                  <a:cs typeface="Arial" panose="020B0604020202020204" pitchFamily="34" charset="0"/>
                </a:endParaRPr>
              </a:p>
              <a:p>
                <a:pPr algn="ctr"/>
                <a:r>
                  <a:rPr lang="fr-FR" sz="1400" dirty="0" smtClean="0">
                    <a:solidFill>
                      <a:schemeClr val="accent3"/>
                    </a:solidFill>
                    <a:cs typeface="Arial" panose="020B0604020202020204" pitchFamily="34" charset="0"/>
                  </a:rPr>
                  <a:t>62</a:t>
                </a:r>
              </a:p>
              <a:p>
                <a:pPr algn="ctr"/>
                <a:r>
                  <a:rPr lang="fr-FR" sz="1400" dirty="0" smtClean="0">
                    <a:solidFill>
                      <a:schemeClr val="accent2"/>
                    </a:solidFill>
                    <a:cs typeface="Arial" panose="020B0604020202020204" pitchFamily="34" charset="0"/>
                  </a:rPr>
                  <a:t>34</a:t>
                </a:r>
                <a:endParaRPr lang="fr-FR" sz="1400" dirty="0">
                  <a:solidFill>
                    <a:schemeClr val="accent2"/>
                  </a:solidFill>
                  <a:cs typeface="Arial" panose="020B0604020202020204" pitchFamily="34" charset="0"/>
                </a:endParaRPr>
              </a:p>
            </p:txBody>
          </p:sp>
        </p:grpSp>
        <p:grpSp>
          <p:nvGrpSpPr>
            <p:cNvPr id="118" name="Group 117"/>
            <p:cNvGrpSpPr/>
            <p:nvPr/>
          </p:nvGrpSpPr>
          <p:grpSpPr>
            <a:xfrm>
              <a:off x="6416609" y="3855650"/>
              <a:ext cx="272402" cy="969915"/>
              <a:chOff x="922457" y="4920702"/>
              <a:chExt cx="410926" cy="1697405"/>
            </a:xfrm>
          </p:grpSpPr>
          <p:sp>
            <p:nvSpPr>
              <p:cNvPr id="128"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29" name="TextBox 128"/>
              <p:cNvSpPr txBox="1"/>
              <p:nvPr/>
            </p:nvSpPr>
            <p:spPr>
              <a:xfrm>
                <a:off x="922457" y="4982720"/>
                <a:ext cx="410926" cy="1635387"/>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30</a:t>
                </a:r>
              </a:p>
              <a:p>
                <a:pPr algn="ctr"/>
                <a:endParaRPr lang="fr-FR" sz="1400" dirty="0" smtClean="0">
                  <a:solidFill>
                    <a:srgbClr val="000000"/>
                  </a:solidFill>
                  <a:cs typeface="Arial" panose="020B0604020202020204" pitchFamily="34" charset="0"/>
                </a:endParaRPr>
              </a:p>
              <a:p>
                <a:pPr algn="r"/>
                <a:r>
                  <a:rPr lang="fr-FR" sz="1400" dirty="0" smtClean="0">
                    <a:solidFill>
                      <a:schemeClr val="accent3"/>
                    </a:solidFill>
                    <a:cs typeface="Arial" panose="020B0604020202020204" pitchFamily="34" charset="0"/>
                  </a:rPr>
                  <a:t>48</a:t>
                </a:r>
              </a:p>
              <a:p>
                <a:pPr algn="r"/>
                <a:r>
                  <a:rPr lang="fr-FR" sz="1400" dirty="0" smtClean="0">
                    <a:solidFill>
                      <a:schemeClr val="accent2"/>
                    </a:solidFill>
                    <a:cs typeface="Arial" panose="020B0604020202020204" pitchFamily="34" charset="0"/>
                  </a:rPr>
                  <a:t>32</a:t>
                </a:r>
                <a:endParaRPr lang="fr-FR" sz="1400" dirty="0">
                  <a:solidFill>
                    <a:schemeClr val="accent2"/>
                  </a:solidFill>
                  <a:cs typeface="Arial" panose="020B0604020202020204" pitchFamily="34" charset="0"/>
                </a:endParaRPr>
              </a:p>
            </p:txBody>
          </p:sp>
        </p:grpSp>
        <p:grpSp>
          <p:nvGrpSpPr>
            <p:cNvPr id="119" name="Group 118"/>
            <p:cNvGrpSpPr/>
            <p:nvPr/>
          </p:nvGrpSpPr>
          <p:grpSpPr>
            <a:xfrm>
              <a:off x="7011057" y="3855651"/>
              <a:ext cx="271475" cy="969916"/>
              <a:chOff x="847647" y="4920702"/>
              <a:chExt cx="409528" cy="1697407"/>
            </a:xfrm>
          </p:grpSpPr>
          <p:sp>
            <p:nvSpPr>
              <p:cNvPr id="126"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27" name="TextBox 126"/>
              <p:cNvSpPr txBox="1"/>
              <p:nvPr/>
            </p:nvSpPr>
            <p:spPr>
              <a:xfrm>
                <a:off x="847647" y="4982720"/>
                <a:ext cx="409528"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42</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31</a:t>
                </a:r>
              </a:p>
              <a:p>
                <a:pPr algn="ctr"/>
                <a:r>
                  <a:rPr lang="fr-FR" sz="1400" smtClean="0">
                    <a:solidFill>
                      <a:schemeClr val="accent2"/>
                    </a:solidFill>
                    <a:cs typeface="Arial" panose="020B0604020202020204" pitchFamily="34" charset="0"/>
                  </a:rPr>
                  <a:t>24</a:t>
                </a:r>
                <a:endParaRPr lang="fr-FR" sz="1400">
                  <a:solidFill>
                    <a:schemeClr val="accent2"/>
                  </a:solidFill>
                  <a:cs typeface="Arial" panose="020B0604020202020204" pitchFamily="34" charset="0"/>
                </a:endParaRPr>
              </a:p>
            </p:txBody>
          </p:sp>
        </p:grpSp>
        <p:grpSp>
          <p:nvGrpSpPr>
            <p:cNvPr id="120" name="Group 119"/>
            <p:cNvGrpSpPr/>
            <p:nvPr/>
          </p:nvGrpSpPr>
          <p:grpSpPr>
            <a:xfrm>
              <a:off x="7605542" y="3855651"/>
              <a:ext cx="272402" cy="969915"/>
              <a:chOff x="779244" y="4920702"/>
              <a:chExt cx="410926" cy="1697405"/>
            </a:xfrm>
          </p:grpSpPr>
          <p:sp>
            <p:nvSpPr>
              <p:cNvPr id="124"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25" name="TextBox 124"/>
              <p:cNvSpPr txBox="1"/>
              <p:nvPr/>
            </p:nvSpPr>
            <p:spPr>
              <a:xfrm>
                <a:off x="779244" y="4982720"/>
                <a:ext cx="410926" cy="1635387"/>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54</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17</a:t>
                </a:r>
              </a:p>
              <a:p>
                <a:pPr algn="r"/>
                <a:r>
                  <a:rPr lang="fr-FR" sz="1400" smtClean="0">
                    <a:solidFill>
                      <a:schemeClr val="accent2"/>
                    </a:solidFill>
                    <a:cs typeface="Arial" panose="020B0604020202020204" pitchFamily="34" charset="0"/>
                  </a:rPr>
                  <a:t>9</a:t>
                </a:r>
                <a:endParaRPr lang="fr-FR" sz="1400">
                  <a:solidFill>
                    <a:schemeClr val="accent2"/>
                  </a:solidFill>
                  <a:cs typeface="Arial" panose="020B0604020202020204" pitchFamily="34" charset="0"/>
                </a:endParaRPr>
              </a:p>
            </p:txBody>
          </p:sp>
        </p:grpSp>
        <p:grpSp>
          <p:nvGrpSpPr>
            <p:cNvPr id="121" name="Group 120"/>
            <p:cNvGrpSpPr/>
            <p:nvPr/>
          </p:nvGrpSpPr>
          <p:grpSpPr>
            <a:xfrm>
              <a:off x="8200949" y="3855651"/>
              <a:ext cx="271475" cy="969916"/>
              <a:chOff x="737629" y="4920702"/>
              <a:chExt cx="409529" cy="1697407"/>
            </a:xfrm>
          </p:grpSpPr>
          <p:sp>
            <p:nvSpPr>
              <p:cNvPr id="122"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23" name="TextBox 122"/>
              <p:cNvSpPr txBox="1"/>
              <p:nvPr/>
            </p:nvSpPr>
            <p:spPr>
              <a:xfrm>
                <a:off x="737629" y="4982720"/>
                <a:ext cx="409529" cy="1635389"/>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4</a:t>
                </a:r>
              </a:p>
              <a:p>
                <a:pPr algn="ctr"/>
                <a:r>
                  <a:rPr lang="fr-FR" sz="1400" smtClean="0">
                    <a:solidFill>
                      <a:schemeClr val="accent2"/>
                    </a:solidFill>
                    <a:cs typeface="Arial" panose="020B0604020202020204" pitchFamily="34" charset="0"/>
                  </a:rPr>
                  <a:t>2</a:t>
                </a:r>
                <a:endParaRPr lang="fr-FR" sz="1400">
                  <a:solidFill>
                    <a:schemeClr val="accent2"/>
                  </a:solidFill>
                  <a:cs typeface="Arial" panose="020B0604020202020204" pitchFamily="34" charset="0"/>
                </a:endParaRPr>
              </a:p>
            </p:txBody>
          </p:sp>
        </p:grpSp>
      </p:grpSp>
      <p:grpSp>
        <p:nvGrpSpPr>
          <p:cNvPr id="134" name="Group 133"/>
          <p:cNvGrpSpPr/>
          <p:nvPr/>
        </p:nvGrpSpPr>
        <p:grpSpPr>
          <a:xfrm>
            <a:off x="5371300" y="2120987"/>
            <a:ext cx="3490620" cy="611755"/>
            <a:chOff x="5356060" y="2297723"/>
            <a:chExt cx="3490620" cy="611755"/>
          </a:xfrm>
        </p:grpSpPr>
        <p:sp>
          <p:nvSpPr>
            <p:cNvPr id="135" name="Line 15"/>
            <p:cNvSpPr>
              <a:spLocks noChangeShapeType="1"/>
            </p:cNvSpPr>
            <p:nvPr/>
          </p:nvSpPr>
          <p:spPr bwMode="auto">
            <a:xfrm>
              <a:off x="7564670" y="275042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36" name="Line 16"/>
            <p:cNvSpPr>
              <a:spLocks noChangeShapeType="1"/>
            </p:cNvSpPr>
            <p:nvPr/>
          </p:nvSpPr>
          <p:spPr bwMode="auto">
            <a:xfrm>
              <a:off x="7793147"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37" name="Line 17"/>
            <p:cNvSpPr>
              <a:spLocks noChangeShapeType="1"/>
            </p:cNvSpPr>
            <p:nvPr/>
          </p:nvSpPr>
          <p:spPr bwMode="auto">
            <a:xfrm>
              <a:off x="7907386"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38" name="Line 18"/>
            <p:cNvSpPr>
              <a:spLocks noChangeShapeType="1"/>
            </p:cNvSpPr>
            <p:nvPr/>
          </p:nvSpPr>
          <p:spPr bwMode="auto">
            <a:xfrm>
              <a:off x="7932772"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39" name="Line 19"/>
            <p:cNvSpPr>
              <a:spLocks noChangeShapeType="1"/>
            </p:cNvSpPr>
            <p:nvPr/>
          </p:nvSpPr>
          <p:spPr bwMode="auto">
            <a:xfrm>
              <a:off x="826279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0" name="Line 20"/>
            <p:cNvSpPr>
              <a:spLocks noChangeShapeType="1"/>
            </p:cNvSpPr>
            <p:nvPr/>
          </p:nvSpPr>
          <p:spPr bwMode="auto">
            <a:xfrm>
              <a:off x="8008931"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1" name="Line 21"/>
            <p:cNvSpPr>
              <a:spLocks noChangeShapeType="1"/>
            </p:cNvSpPr>
            <p:nvPr/>
          </p:nvSpPr>
          <p:spPr bwMode="auto">
            <a:xfrm>
              <a:off x="8389726"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2" name="Line 22"/>
            <p:cNvSpPr>
              <a:spLocks noChangeShapeType="1"/>
            </p:cNvSpPr>
            <p:nvPr/>
          </p:nvSpPr>
          <p:spPr bwMode="auto">
            <a:xfrm>
              <a:off x="858012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3" name="Line 23"/>
            <p:cNvSpPr>
              <a:spLocks noChangeShapeType="1"/>
            </p:cNvSpPr>
            <p:nvPr/>
          </p:nvSpPr>
          <p:spPr bwMode="auto">
            <a:xfrm>
              <a:off x="8833987"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4" name="Line 24"/>
            <p:cNvSpPr>
              <a:spLocks noChangeShapeType="1"/>
            </p:cNvSpPr>
            <p:nvPr/>
          </p:nvSpPr>
          <p:spPr bwMode="auto">
            <a:xfrm>
              <a:off x="8656283"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5" name="Line 25"/>
            <p:cNvSpPr>
              <a:spLocks noChangeShapeType="1"/>
            </p:cNvSpPr>
            <p:nvPr/>
          </p:nvSpPr>
          <p:spPr bwMode="auto">
            <a:xfrm>
              <a:off x="8453192"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6" name="Line 26"/>
            <p:cNvSpPr>
              <a:spLocks noChangeShapeType="1"/>
            </p:cNvSpPr>
            <p:nvPr/>
          </p:nvSpPr>
          <p:spPr bwMode="auto">
            <a:xfrm>
              <a:off x="8478578"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7" name="Line 27"/>
            <p:cNvSpPr>
              <a:spLocks noChangeShapeType="1"/>
            </p:cNvSpPr>
            <p:nvPr/>
          </p:nvSpPr>
          <p:spPr bwMode="auto">
            <a:xfrm>
              <a:off x="8503965"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8" name="Line 28"/>
            <p:cNvSpPr>
              <a:spLocks noChangeShapeType="1"/>
            </p:cNvSpPr>
            <p:nvPr/>
          </p:nvSpPr>
          <p:spPr bwMode="auto">
            <a:xfrm>
              <a:off x="854204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49" name="Line 29"/>
            <p:cNvSpPr>
              <a:spLocks noChangeShapeType="1"/>
            </p:cNvSpPr>
            <p:nvPr/>
          </p:nvSpPr>
          <p:spPr bwMode="auto">
            <a:xfrm>
              <a:off x="7767761"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0" name="Line 30"/>
            <p:cNvSpPr>
              <a:spLocks noChangeShapeType="1"/>
            </p:cNvSpPr>
            <p:nvPr/>
          </p:nvSpPr>
          <p:spPr bwMode="auto">
            <a:xfrm>
              <a:off x="7513898"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1" name="Line 31"/>
            <p:cNvSpPr>
              <a:spLocks noChangeShapeType="1"/>
            </p:cNvSpPr>
            <p:nvPr/>
          </p:nvSpPr>
          <p:spPr bwMode="auto">
            <a:xfrm>
              <a:off x="7818534"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2" name="Line 32"/>
            <p:cNvSpPr>
              <a:spLocks noChangeShapeType="1"/>
            </p:cNvSpPr>
            <p:nvPr/>
          </p:nvSpPr>
          <p:spPr bwMode="auto">
            <a:xfrm>
              <a:off x="5559151"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3" name="Line 33"/>
            <p:cNvSpPr>
              <a:spLocks noChangeShapeType="1"/>
            </p:cNvSpPr>
            <p:nvPr/>
          </p:nvSpPr>
          <p:spPr bwMode="auto">
            <a:xfrm>
              <a:off x="5584537"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4" name="Line 34"/>
            <p:cNvSpPr>
              <a:spLocks noChangeShapeType="1"/>
            </p:cNvSpPr>
            <p:nvPr/>
          </p:nvSpPr>
          <p:spPr bwMode="auto">
            <a:xfrm>
              <a:off x="7221955" y="2603601"/>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5" name="Line 35"/>
            <p:cNvSpPr>
              <a:spLocks noChangeShapeType="1"/>
            </p:cNvSpPr>
            <p:nvPr/>
          </p:nvSpPr>
          <p:spPr bwMode="auto">
            <a:xfrm>
              <a:off x="7221955"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6" name="Line 36"/>
            <p:cNvSpPr>
              <a:spLocks noChangeShapeType="1"/>
            </p:cNvSpPr>
            <p:nvPr/>
          </p:nvSpPr>
          <p:spPr bwMode="auto">
            <a:xfrm>
              <a:off x="6891933" y="2517955"/>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7" name="Line 37"/>
            <p:cNvSpPr>
              <a:spLocks noChangeShapeType="1"/>
            </p:cNvSpPr>
            <p:nvPr/>
          </p:nvSpPr>
          <p:spPr bwMode="auto">
            <a:xfrm>
              <a:off x="6638070" y="2481250"/>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8" name="Line 38"/>
            <p:cNvSpPr>
              <a:spLocks noChangeShapeType="1"/>
            </p:cNvSpPr>
            <p:nvPr/>
          </p:nvSpPr>
          <p:spPr bwMode="auto">
            <a:xfrm>
              <a:off x="7463125"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59" name="Line 39"/>
            <p:cNvSpPr>
              <a:spLocks noChangeShapeType="1"/>
            </p:cNvSpPr>
            <p:nvPr/>
          </p:nvSpPr>
          <p:spPr bwMode="auto">
            <a:xfrm>
              <a:off x="7488511"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0" name="Line 40"/>
            <p:cNvSpPr>
              <a:spLocks noChangeShapeType="1"/>
            </p:cNvSpPr>
            <p:nvPr/>
          </p:nvSpPr>
          <p:spPr bwMode="auto">
            <a:xfrm>
              <a:off x="7386966"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1" name="Line 41"/>
            <p:cNvSpPr>
              <a:spLocks noChangeShapeType="1"/>
            </p:cNvSpPr>
            <p:nvPr/>
          </p:nvSpPr>
          <p:spPr bwMode="auto">
            <a:xfrm>
              <a:off x="7336194"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2" name="Line 42"/>
            <p:cNvSpPr>
              <a:spLocks noChangeShapeType="1"/>
            </p:cNvSpPr>
            <p:nvPr/>
          </p:nvSpPr>
          <p:spPr bwMode="auto">
            <a:xfrm>
              <a:off x="5432219" y="2297723"/>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3" name="Line 43"/>
            <p:cNvSpPr>
              <a:spLocks noChangeShapeType="1"/>
            </p:cNvSpPr>
            <p:nvPr/>
          </p:nvSpPr>
          <p:spPr bwMode="auto">
            <a:xfrm>
              <a:off x="5381446"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4" name="Freeform 44"/>
            <p:cNvSpPr>
              <a:spLocks/>
            </p:cNvSpPr>
            <p:nvPr/>
          </p:nvSpPr>
          <p:spPr bwMode="auto">
            <a:xfrm>
              <a:off x="5356060" y="2334428"/>
              <a:ext cx="3490620" cy="538344"/>
            </a:xfrm>
            <a:custGeom>
              <a:avLst/>
              <a:gdLst>
                <a:gd name="T0" fmla="*/ 275 w 275"/>
                <a:gd name="T1" fmla="*/ 44 h 44"/>
                <a:gd name="T2" fmla="*/ 207 w 275"/>
                <a:gd name="T3" fmla="*/ 44 h 44"/>
                <a:gd name="T4" fmla="*/ 207 w 275"/>
                <a:gd name="T5" fmla="*/ 37 h 44"/>
                <a:gd name="T6" fmla="*/ 174 w 275"/>
                <a:gd name="T7" fmla="*/ 37 h 44"/>
                <a:gd name="T8" fmla="*/ 174 w 275"/>
                <a:gd name="T9" fmla="*/ 32 h 44"/>
                <a:gd name="T10" fmla="*/ 171 w 275"/>
                <a:gd name="T11" fmla="*/ 32 h 44"/>
                <a:gd name="T12" fmla="*/ 171 w 275"/>
                <a:gd name="T13" fmla="*/ 28 h 44"/>
                <a:gd name="T14" fmla="*/ 164 w 275"/>
                <a:gd name="T15" fmla="*/ 28 h 44"/>
                <a:gd name="T16" fmla="*/ 164 w 275"/>
                <a:gd name="T17" fmla="*/ 24 h 44"/>
                <a:gd name="T18" fmla="*/ 128 w 275"/>
                <a:gd name="T19" fmla="*/ 24 h 44"/>
                <a:gd name="T20" fmla="*/ 128 w 275"/>
                <a:gd name="T21" fmla="*/ 21 h 44"/>
                <a:gd name="T22" fmla="*/ 122 w 275"/>
                <a:gd name="T23" fmla="*/ 21 h 44"/>
                <a:gd name="T24" fmla="*/ 122 w 275"/>
                <a:gd name="T25" fmla="*/ 18 h 44"/>
                <a:gd name="T26" fmla="*/ 109 w 275"/>
                <a:gd name="T27" fmla="*/ 18 h 44"/>
                <a:gd name="T28" fmla="*/ 109 w 275"/>
                <a:gd name="T29" fmla="*/ 15 h 44"/>
                <a:gd name="T30" fmla="*/ 69 w 275"/>
                <a:gd name="T31" fmla="*/ 15 h 44"/>
                <a:gd name="T32" fmla="*/ 69 w 275"/>
                <a:gd name="T33" fmla="*/ 12 h 44"/>
                <a:gd name="T34" fmla="*/ 65 w 275"/>
                <a:gd name="T35" fmla="*/ 12 h 44"/>
                <a:gd name="T36" fmla="*/ 65 w 275"/>
                <a:gd name="T37" fmla="*/ 9 h 44"/>
                <a:gd name="T38" fmla="*/ 60 w 275"/>
                <a:gd name="T39" fmla="*/ 9 h 44"/>
                <a:gd name="T40" fmla="*/ 60 w 275"/>
                <a:gd name="T41" fmla="*/ 6 h 44"/>
                <a:gd name="T42" fmla="*/ 44 w 275"/>
                <a:gd name="T43" fmla="*/ 6 h 44"/>
                <a:gd name="T44" fmla="*/ 44 w 275"/>
                <a:gd name="T45" fmla="*/ 3 h 44"/>
                <a:gd name="T46" fmla="*/ 23 w 275"/>
                <a:gd name="T47" fmla="*/ 3 h 44"/>
                <a:gd name="T48" fmla="*/ 23 w 275"/>
                <a:gd name="T49" fmla="*/ 0 h 44"/>
                <a:gd name="T50" fmla="*/ 0 w 275"/>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44">
                  <a:moveTo>
                    <a:pt x="275" y="44"/>
                  </a:moveTo>
                  <a:lnTo>
                    <a:pt x="207" y="44"/>
                  </a:lnTo>
                  <a:lnTo>
                    <a:pt x="207" y="37"/>
                  </a:lnTo>
                  <a:lnTo>
                    <a:pt x="174" y="37"/>
                  </a:lnTo>
                  <a:lnTo>
                    <a:pt x="174" y="32"/>
                  </a:lnTo>
                  <a:lnTo>
                    <a:pt x="171" y="32"/>
                  </a:lnTo>
                  <a:lnTo>
                    <a:pt x="171" y="28"/>
                  </a:lnTo>
                  <a:lnTo>
                    <a:pt x="164" y="28"/>
                  </a:lnTo>
                  <a:lnTo>
                    <a:pt x="164" y="24"/>
                  </a:lnTo>
                  <a:lnTo>
                    <a:pt x="128" y="24"/>
                  </a:lnTo>
                  <a:lnTo>
                    <a:pt x="128" y="21"/>
                  </a:lnTo>
                  <a:lnTo>
                    <a:pt x="122" y="21"/>
                  </a:lnTo>
                  <a:lnTo>
                    <a:pt x="122" y="18"/>
                  </a:lnTo>
                  <a:lnTo>
                    <a:pt x="109" y="18"/>
                  </a:lnTo>
                  <a:lnTo>
                    <a:pt x="109" y="15"/>
                  </a:lnTo>
                  <a:lnTo>
                    <a:pt x="69" y="15"/>
                  </a:lnTo>
                  <a:lnTo>
                    <a:pt x="69" y="12"/>
                  </a:lnTo>
                  <a:lnTo>
                    <a:pt x="65" y="12"/>
                  </a:lnTo>
                  <a:lnTo>
                    <a:pt x="65" y="9"/>
                  </a:lnTo>
                  <a:lnTo>
                    <a:pt x="60" y="9"/>
                  </a:lnTo>
                  <a:lnTo>
                    <a:pt x="60" y="6"/>
                  </a:lnTo>
                  <a:lnTo>
                    <a:pt x="44" y="6"/>
                  </a:lnTo>
                  <a:lnTo>
                    <a:pt x="44" y="3"/>
                  </a:lnTo>
                  <a:lnTo>
                    <a:pt x="23" y="3"/>
                  </a:lnTo>
                  <a:lnTo>
                    <a:pt x="23"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nvGrpSpPr>
          <p:cNvPr id="165" name="Group 45"/>
          <p:cNvGrpSpPr>
            <a:grpSpLocks/>
          </p:cNvGrpSpPr>
          <p:nvPr/>
        </p:nvGrpSpPr>
        <p:grpSpPr bwMode="auto">
          <a:xfrm>
            <a:off x="5371299" y="2120987"/>
            <a:ext cx="3572197" cy="985888"/>
            <a:chOff x="2044" y="1925"/>
            <a:chExt cx="1668" cy="468"/>
          </a:xfrm>
        </p:grpSpPr>
        <p:sp>
          <p:nvSpPr>
            <p:cNvPr id="166" name="Line 46"/>
            <p:cNvSpPr>
              <a:spLocks noChangeShapeType="1"/>
            </p:cNvSpPr>
            <p:nvPr/>
          </p:nvSpPr>
          <p:spPr bwMode="auto">
            <a:xfrm>
              <a:off x="2890" y="2129"/>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7" name="Line 47"/>
            <p:cNvSpPr>
              <a:spLocks noChangeShapeType="1"/>
            </p:cNvSpPr>
            <p:nvPr/>
          </p:nvSpPr>
          <p:spPr bwMode="auto">
            <a:xfrm>
              <a:off x="301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8" name="Line 48"/>
            <p:cNvSpPr>
              <a:spLocks noChangeShapeType="1"/>
            </p:cNvSpPr>
            <p:nvPr/>
          </p:nvSpPr>
          <p:spPr bwMode="auto">
            <a:xfrm>
              <a:off x="3100" y="218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69" name="Line 49"/>
            <p:cNvSpPr>
              <a:spLocks noChangeShapeType="1"/>
            </p:cNvSpPr>
            <p:nvPr/>
          </p:nvSpPr>
          <p:spPr bwMode="auto">
            <a:xfrm>
              <a:off x="3178" y="22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0" name="Line 50"/>
            <p:cNvSpPr>
              <a:spLocks noChangeShapeType="1"/>
            </p:cNvSpPr>
            <p:nvPr/>
          </p:nvSpPr>
          <p:spPr bwMode="auto">
            <a:xfrm>
              <a:off x="320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1" name="Line 51"/>
            <p:cNvSpPr>
              <a:spLocks noChangeShapeType="1"/>
            </p:cNvSpPr>
            <p:nvPr/>
          </p:nvSpPr>
          <p:spPr bwMode="auto">
            <a:xfrm>
              <a:off x="2980"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2" name="Line 52"/>
            <p:cNvSpPr>
              <a:spLocks noChangeShapeType="1"/>
            </p:cNvSpPr>
            <p:nvPr/>
          </p:nvSpPr>
          <p:spPr bwMode="auto">
            <a:xfrm>
              <a:off x="321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3" name="Line 53"/>
            <p:cNvSpPr>
              <a:spLocks noChangeShapeType="1"/>
            </p:cNvSpPr>
            <p:nvPr/>
          </p:nvSpPr>
          <p:spPr bwMode="auto">
            <a:xfrm>
              <a:off x="323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4" name="Line 54"/>
            <p:cNvSpPr>
              <a:spLocks noChangeShapeType="1"/>
            </p:cNvSpPr>
            <p:nvPr/>
          </p:nvSpPr>
          <p:spPr bwMode="auto">
            <a:xfrm>
              <a:off x="324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5" name="Line 55"/>
            <p:cNvSpPr>
              <a:spLocks noChangeShapeType="1"/>
            </p:cNvSpPr>
            <p:nvPr/>
          </p:nvSpPr>
          <p:spPr bwMode="auto">
            <a:xfrm>
              <a:off x="332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6" name="Line 56"/>
            <p:cNvSpPr>
              <a:spLocks noChangeShapeType="1"/>
            </p:cNvSpPr>
            <p:nvPr/>
          </p:nvSpPr>
          <p:spPr bwMode="auto">
            <a:xfrm>
              <a:off x="3532"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7" name="Line 57"/>
            <p:cNvSpPr>
              <a:spLocks noChangeShapeType="1"/>
            </p:cNvSpPr>
            <p:nvPr/>
          </p:nvSpPr>
          <p:spPr bwMode="auto">
            <a:xfrm>
              <a:off x="3550"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8" name="Line 58"/>
            <p:cNvSpPr>
              <a:spLocks noChangeShapeType="1"/>
            </p:cNvSpPr>
            <p:nvPr/>
          </p:nvSpPr>
          <p:spPr bwMode="auto">
            <a:xfrm>
              <a:off x="340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79" name="Line 59"/>
            <p:cNvSpPr>
              <a:spLocks noChangeShapeType="1"/>
            </p:cNvSpPr>
            <p:nvPr/>
          </p:nvSpPr>
          <p:spPr bwMode="auto">
            <a:xfrm>
              <a:off x="3424"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0" name="Line 60"/>
            <p:cNvSpPr>
              <a:spLocks noChangeShapeType="1"/>
            </p:cNvSpPr>
            <p:nvPr/>
          </p:nvSpPr>
          <p:spPr bwMode="auto">
            <a:xfrm>
              <a:off x="343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1" name="Line 61"/>
            <p:cNvSpPr>
              <a:spLocks noChangeShapeType="1"/>
            </p:cNvSpPr>
            <p:nvPr/>
          </p:nvSpPr>
          <p:spPr bwMode="auto">
            <a:xfrm>
              <a:off x="344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2" name="Line 62"/>
            <p:cNvSpPr>
              <a:spLocks noChangeShapeType="1"/>
            </p:cNvSpPr>
            <p:nvPr/>
          </p:nvSpPr>
          <p:spPr bwMode="auto">
            <a:xfrm>
              <a:off x="359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3" name="Line 63"/>
            <p:cNvSpPr>
              <a:spLocks noChangeShapeType="1"/>
            </p:cNvSpPr>
            <p:nvPr/>
          </p:nvSpPr>
          <p:spPr bwMode="auto">
            <a:xfrm>
              <a:off x="362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4" name="Line 64"/>
            <p:cNvSpPr>
              <a:spLocks noChangeShapeType="1"/>
            </p:cNvSpPr>
            <p:nvPr/>
          </p:nvSpPr>
          <p:spPr bwMode="auto">
            <a:xfrm>
              <a:off x="3694"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5" name="Line 65"/>
            <p:cNvSpPr>
              <a:spLocks noChangeShapeType="1"/>
            </p:cNvSpPr>
            <p:nvPr/>
          </p:nvSpPr>
          <p:spPr bwMode="auto">
            <a:xfrm>
              <a:off x="3706"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6" name="Line 66"/>
            <p:cNvSpPr>
              <a:spLocks noChangeShapeType="1"/>
            </p:cNvSpPr>
            <p:nvPr/>
          </p:nvSpPr>
          <p:spPr bwMode="auto">
            <a:xfrm>
              <a:off x="3076" y="217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7" name="Line 67"/>
            <p:cNvSpPr>
              <a:spLocks noChangeShapeType="1"/>
            </p:cNvSpPr>
            <p:nvPr/>
          </p:nvSpPr>
          <p:spPr bwMode="auto">
            <a:xfrm>
              <a:off x="2968"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8" name="Line 68"/>
            <p:cNvSpPr>
              <a:spLocks noChangeShapeType="1"/>
            </p:cNvSpPr>
            <p:nvPr/>
          </p:nvSpPr>
          <p:spPr bwMode="auto">
            <a:xfrm>
              <a:off x="298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89" name="Line 69"/>
            <p:cNvSpPr>
              <a:spLocks noChangeShapeType="1"/>
            </p:cNvSpPr>
            <p:nvPr/>
          </p:nvSpPr>
          <p:spPr bwMode="auto">
            <a:xfrm>
              <a:off x="2506"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0" name="Line 70"/>
            <p:cNvSpPr>
              <a:spLocks noChangeShapeType="1"/>
            </p:cNvSpPr>
            <p:nvPr/>
          </p:nvSpPr>
          <p:spPr bwMode="auto">
            <a:xfrm>
              <a:off x="2518"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1" name="Line 71"/>
            <p:cNvSpPr>
              <a:spLocks noChangeShapeType="1"/>
            </p:cNvSpPr>
            <p:nvPr/>
          </p:nvSpPr>
          <p:spPr bwMode="auto">
            <a:xfrm>
              <a:off x="2590"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2" name="Line 72"/>
            <p:cNvSpPr>
              <a:spLocks noChangeShapeType="1"/>
            </p:cNvSpPr>
            <p:nvPr/>
          </p:nvSpPr>
          <p:spPr bwMode="auto">
            <a:xfrm>
              <a:off x="2554" y="200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3" name="Line 73"/>
            <p:cNvSpPr>
              <a:spLocks noChangeShapeType="1"/>
            </p:cNvSpPr>
            <p:nvPr/>
          </p:nvSpPr>
          <p:spPr bwMode="auto">
            <a:xfrm>
              <a:off x="2440" y="198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4" name="Line 74"/>
            <p:cNvSpPr>
              <a:spLocks noChangeShapeType="1"/>
            </p:cNvSpPr>
            <p:nvPr/>
          </p:nvSpPr>
          <p:spPr bwMode="auto">
            <a:xfrm>
              <a:off x="2188"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5" name="Line 75"/>
            <p:cNvSpPr>
              <a:spLocks noChangeShapeType="1"/>
            </p:cNvSpPr>
            <p:nvPr/>
          </p:nvSpPr>
          <p:spPr bwMode="auto">
            <a:xfrm>
              <a:off x="2800" y="208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6" name="Line 76"/>
            <p:cNvSpPr>
              <a:spLocks noChangeShapeType="1"/>
            </p:cNvSpPr>
            <p:nvPr/>
          </p:nvSpPr>
          <p:spPr bwMode="auto">
            <a:xfrm>
              <a:off x="2920" y="214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7" name="Line 77"/>
            <p:cNvSpPr>
              <a:spLocks noChangeShapeType="1"/>
            </p:cNvSpPr>
            <p:nvPr/>
          </p:nvSpPr>
          <p:spPr bwMode="auto">
            <a:xfrm>
              <a:off x="2710" y="205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8" name="Line 78"/>
            <p:cNvSpPr>
              <a:spLocks noChangeShapeType="1"/>
            </p:cNvSpPr>
            <p:nvPr/>
          </p:nvSpPr>
          <p:spPr bwMode="auto">
            <a:xfrm>
              <a:off x="2638"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199" name="Line 79"/>
            <p:cNvSpPr>
              <a:spLocks noChangeShapeType="1"/>
            </p:cNvSpPr>
            <p:nvPr/>
          </p:nvSpPr>
          <p:spPr bwMode="auto">
            <a:xfrm>
              <a:off x="2104"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0" name="Line 80"/>
            <p:cNvSpPr>
              <a:spLocks noChangeShapeType="1"/>
            </p:cNvSpPr>
            <p:nvPr/>
          </p:nvSpPr>
          <p:spPr bwMode="auto">
            <a:xfrm>
              <a:off x="2050"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01" name="Freeform 81"/>
            <p:cNvSpPr>
              <a:spLocks/>
            </p:cNvSpPr>
            <p:nvPr/>
          </p:nvSpPr>
          <p:spPr bwMode="auto">
            <a:xfrm>
              <a:off x="2044" y="1937"/>
              <a:ext cx="1668" cy="438"/>
            </a:xfrm>
            <a:custGeom>
              <a:avLst/>
              <a:gdLst>
                <a:gd name="T0" fmla="*/ 278 w 278"/>
                <a:gd name="T1" fmla="*/ 73 h 73"/>
                <a:gd name="T2" fmla="*/ 253 w 278"/>
                <a:gd name="T3" fmla="*/ 73 h 73"/>
                <a:gd name="T4" fmla="*/ 253 w 278"/>
                <a:gd name="T5" fmla="*/ 63 h 73"/>
                <a:gd name="T6" fmla="*/ 243 w 278"/>
                <a:gd name="T7" fmla="*/ 63 h 73"/>
                <a:gd name="T8" fmla="*/ 243 w 278"/>
                <a:gd name="T9" fmla="*/ 56 h 73"/>
                <a:gd name="T10" fmla="*/ 202 w 278"/>
                <a:gd name="T11" fmla="*/ 56 h 73"/>
                <a:gd name="T12" fmla="*/ 202 w 278"/>
                <a:gd name="T13" fmla="*/ 52 h 73"/>
                <a:gd name="T14" fmla="*/ 192 w 278"/>
                <a:gd name="T15" fmla="*/ 52 h 73"/>
                <a:gd name="T16" fmla="*/ 192 w 278"/>
                <a:gd name="T17" fmla="*/ 50 h 73"/>
                <a:gd name="T18" fmla="*/ 178 w 278"/>
                <a:gd name="T19" fmla="*/ 50 h 73"/>
                <a:gd name="T20" fmla="*/ 178 w 278"/>
                <a:gd name="T21" fmla="*/ 45 h 73"/>
                <a:gd name="T22" fmla="*/ 175 w 278"/>
                <a:gd name="T23" fmla="*/ 45 h 73"/>
                <a:gd name="T24" fmla="*/ 175 w 278"/>
                <a:gd name="T25" fmla="*/ 42 h 73"/>
                <a:gd name="T26" fmla="*/ 167 w 278"/>
                <a:gd name="T27" fmla="*/ 42 h 73"/>
                <a:gd name="T28" fmla="*/ 167 w 278"/>
                <a:gd name="T29" fmla="*/ 39 h 73"/>
                <a:gd name="T30" fmla="*/ 149 w 278"/>
                <a:gd name="T31" fmla="*/ 39 h 73"/>
                <a:gd name="T32" fmla="*/ 149 w 278"/>
                <a:gd name="T33" fmla="*/ 37 h 73"/>
                <a:gd name="T34" fmla="*/ 144 w 278"/>
                <a:gd name="T35" fmla="*/ 37 h 73"/>
                <a:gd name="T36" fmla="*/ 144 w 278"/>
                <a:gd name="T37" fmla="*/ 35 h 73"/>
                <a:gd name="T38" fmla="*/ 137 w 278"/>
                <a:gd name="T39" fmla="*/ 35 h 73"/>
                <a:gd name="T40" fmla="*/ 137 w 278"/>
                <a:gd name="T41" fmla="*/ 33 h 73"/>
                <a:gd name="T42" fmla="*/ 135 w 278"/>
                <a:gd name="T43" fmla="*/ 33 h 73"/>
                <a:gd name="T44" fmla="*/ 135 w 278"/>
                <a:gd name="T45" fmla="*/ 30 h 73"/>
                <a:gd name="T46" fmla="*/ 131 w 278"/>
                <a:gd name="T47" fmla="*/ 30 h 73"/>
                <a:gd name="T48" fmla="*/ 131 w 278"/>
                <a:gd name="T49" fmla="*/ 27 h 73"/>
                <a:gd name="T50" fmla="*/ 122 w 278"/>
                <a:gd name="T51" fmla="*/ 27 h 73"/>
                <a:gd name="T52" fmla="*/ 122 w 278"/>
                <a:gd name="T53" fmla="*/ 25 h 73"/>
                <a:gd name="T54" fmla="*/ 116 w 278"/>
                <a:gd name="T55" fmla="*/ 25 h 73"/>
                <a:gd name="T56" fmla="*/ 116 w 278"/>
                <a:gd name="T57" fmla="*/ 22 h 73"/>
                <a:gd name="T58" fmla="*/ 103 w 278"/>
                <a:gd name="T59" fmla="*/ 22 h 73"/>
                <a:gd name="T60" fmla="*/ 103 w 278"/>
                <a:gd name="T61" fmla="*/ 18 h 73"/>
                <a:gd name="T62" fmla="*/ 90 w 278"/>
                <a:gd name="T63" fmla="*/ 18 h 73"/>
                <a:gd name="T64" fmla="*/ 90 w 278"/>
                <a:gd name="T65" fmla="*/ 16 h 73"/>
                <a:gd name="T66" fmla="*/ 87 w 278"/>
                <a:gd name="T67" fmla="*/ 16 h 73"/>
                <a:gd name="T68" fmla="*/ 87 w 278"/>
                <a:gd name="T69" fmla="*/ 15 h 73"/>
                <a:gd name="T70" fmla="*/ 80 w 278"/>
                <a:gd name="T71" fmla="*/ 15 h 73"/>
                <a:gd name="T72" fmla="*/ 80 w 278"/>
                <a:gd name="T73" fmla="*/ 13 h 73"/>
                <a:gd name="T74" fmla="*/ 73 w 278"/>
                <a:gd name="T75" fmla="*/ 13 h 73"/>
                <a:gd name="T76" fmla="*/ 73 w 278"/>
                <a:gd name="T77" fmla="*/ 11 h 73"/>
                <a:gd name="T78" fmla="*/ 62 w 278"/>
                <a:gd name="T79" fmla="*/ 11 h 73"/>
                <a:gd name="T80" fmla="*/ 62 w 278"/>
                <a:gd name="T81" fmla="*/ 9 h 73"/>
                <a:gd name="T82" fmla="*/ 47 w 278"/>
                <a:gd name="T83" fmla="*/ 9 h 73"/>
                <a:gd name="T84" fmla="*/ 47 w 278"/>
                <a:gd name="T85" fmla="*/ 5 h 73"/>
                <a:gd name="T86" fmla="*/ 43 w 278"/>
                <a:gd name="T87" fmla="*/ 5 h 73"/>
                <a:gd name="T88" fmla="*/ 43 w 278"/>
                <a:gd name="T89" fmla="*/ 3 h 73"/>
                <a:gd name="T90" fmla="*/ 29 w 278"/>
                <a:gd name="T91" fmla="*/ 3 h 73"/>
                <a:gd name="T92" fmla="*/ 29 w 278"/>
                <a:gd name="T93" fmla="*/ 2 h 73"/>
                <a:gd name="T94" fmla="*/ 24 w 278"/>
                <a:gd name="T95" fmla="*/ 2 h 73"/>
                <a:gd name="T96" fmla="*/ 24 w 278"/>
                <a:gd name="T97" fmla="*/ 0 h 73"/>
                <a:gd name="T98" fmla="*/ 0 w 27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73">
                  <a:moveTo>
                    <a:pt x="278" y="73"/>
                  </a:moveTo>
                  <a:lnTo>
                    <a:pt x="253" y="73"/>
                  </a:lnTo>
                  <a:lnTo>
                    <a:pt x="253" y="63"/>
                  </a:lnTo>
                  <a:lnTo>
                    <a:pt x="243" y="63"/>
                  </a:lnTo>
                  <a:lnTo>
                    <a:pt x="243" y="56"/>
                  </a:lnTo>
                  <a:lnTo>
                    <a:pt x="202" y="56"/>
                  </a:lnTo>
                  <a:lnTo>
                    <a:pt x="202" y="52"/>
                  </a:lnTo>
                  <a:lnTo>
                    <a:pt x="192" y="52"/>
                  </a:lnTo>
                  <a:lnTo>
                    <a:pt x="192" y="50"/>
                  </a:lnTo>
                  <a:lnTo>
                    <a:pt x="178" y="50"/>
                  </a:lnTo>
                  <a:lnTo>
                    <a:pt x="178" y="45"/>
                  </a:lnTo>
                  <a:lnTo>
                    <a:pt x="175" y="45"/>
                  </a:lnTo>
                  <a:lnTo>
                    <a:pt x="175" y="42"/>
                  </a:lnTo>
                  <a:lnTo>
                    <a:pt x="167" y="42"/>
                  </a:lnTo>
                  <a:lnTo>
                    <a:pt x="167" y="39"/>
                  </a:lnTo>
                  <a:lnTo>
                    <a:pt x="149" y="39"/>
                  </a:lnTo>
                  <a:lnTo>
                    <a:pt x="149" y="37"/>
                  </a:lnTo>
                  <a:lnTo>
                    <a:pt x="144" y="37"/>
                  </a:lnTo>
                  <a:lnTo>
                    <a:pt x="144" y="35"/>
                  </a:lnTo>
                  <a:lnTo>
                    <a:pt x="137" y="35"/>
                  </a:lnTo>
                  <a:lnTo>
                    <a:pt x="137" y="33"/>
                  </a:lnTo>
                  <a:lnTo>
                    <a:pt x="135" y="33"/>
                  </a:lnTo>
                  <a:lnTo>
                    <a:pt x="135" y="30"/>
                  </a:lnTo>
                  <a:lnTo>
                    <a:pt x="131" y="30"/>
                  </a:lnTo>
                  <a:lnTo>
                    <a:pt x="131" y="27"/>
                  </a:lnTo>
                  <a:lnTo>
                    <a:pt x="122" y="27"/>
                  </a:lnTo>
                  <a:lnTo>
                    <a:pt x="122" y="25"/>
                  </a:lnTo>
                  <a:lnTo>
                    <a:pt x="116" y="25"/>
                  </a:lnTo>
                  <a:lnTo>
                    <a:pt x="116" y="22"/>
                  </a:lnTo>
                  <a:lnTo>
                    <a:pt x="103" y="22"/>
                  </a:lnTo>
                  <a:lnTo>
                    <a:pt x="103" y="18"/>
                  </a:lnTo>
                  <a:lnTo>
                    <a:pt x="90" y="18"/>
                  </a:lnTo>
                  <a:lnTo>
                    <a:pt x="90" y="16"/>
                  </a:lnTo>
                  <a:lnTo>
                    <a:pt x="87" y="16"/>
                  </a:lnTo>
                  <a:lnTo>
                    <a:pt x="87" y="15"/>
                  </a:lnTo>
                  <a:lnTo>
                    <a:pt x="80" y="15"/>
                  </a:lnTo>
                  <a:lnTo>
                    <a:pt x="80" y="13"/>
                  </a:lnTo>
                  <a:lnTo>
                    <a:pt x="73" y="13"/>
                  </a:lnTo>
                  <a:lnTo>
                    <a:pt x="73" y="11"/>
                  </a:lnTo>
                  <a:lnTo>
                    <a:pt x="62" y="11"/>
                  </a:lnTo>
                  <a:lnTo>
                    <a:pt x="62" y="9"/>
                  </a:lnTo>
                  <a:lnTo>
                    <a:pt x="47" y="9"/>
                  </a:lnTo>
                  <a:lnTo>
                    <a:pt x="47" y="5"/>
                  </a:lnTo>
                  <a:lnTo>
                    <a:pt x="43" y="5"/>
                  </a:lnTo>
                  <a:lnTo>
                    <a:pt x="43" y="3"/>
                  </a:lnTo>
                  <a:lnTo>
                    <a:pt x="29" y="3"/>
                  </a:lnTo>
                  <a:lnTo>
                    <a:pt x="29" y="2"/>
                  </a:lnTo>
                  <a:lnTo>
                    <a:pt x="24" y="2"/>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sp>
        <p:nvSpPr>
          <p:cNvPr id="202" name="TextBox 201"/>
          <p:cNvSpPr txBox="1"/>
          <p:nvPr/>
        </p:nvSpPr>
        <p:spPr>
          <a:xfrm>
            <a:off x="392169" y="3938739"/>
            <a:ext cx="314321"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N</a:t>
            </a:r>
            <a:endParaRPr lang="fr-FR" sz="1400" dirty="0">
              <a:cs typeface="Arial" panose="020B0604020202020204" pitchFamily="34" charset="0"/>
            </a:endParaRPr>
          </a:p>
        </p:txBody>
      </p:sp>
    </p:spTree>
    <p:extLst>
      <p:ext uri="{BB962C8B-B14F-4D97-AF65-F5344CB8AC3E}">
        <p14:creationId xmlns:p14="http://schemas.microsoft.com/office/powerpoint/2010/main" val="1923637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480: Etude de phase II multicentrique randomisée en double aveugle contrôlée versus placebo évaluant l’immunothérapie adjuvante par tecemotide (L-BLP25) après résection R0/R1 de métastases hépatiques de cancer colorectal (LICC): résultats définitifs – </a:t>
            </a:r>
            <a:r>
              <a:rPr lang="fr-FR" dirty="0" err="1" smtClean="0"/>
              <a:t>Schimanski</a:t>
            </a:r>
            <a:r>
              <a:rPr lang="fr-FR" dirty="0" smtClean="0"/>
              <a:t> CC,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buNone/>
            </a:pPr>
            <a:endParaRPr lang="fr-FR" b="1" dirty="0" smtClean="0"/>
          </a:p>
          <a:p>
            <a:pPr marL="0" indent="0">
              <a:spcBef>
                <a:spcPts val="19200"/>
              </a:spcBef>
              <a:buNone/>
            </a:pPr>
            <a:r>
              <a:rPr lang="fr-FR" b="1" dirty="0" smtClean="0"/>
              <a:t>Conclusion</a:t>
            </a:r>
          </a:p>
          <a:p>
            <a:r>
              <a:rPr lang="fr-FR" b="1" dirty="0" smtClean="0"/>
              <a:t>Chez ces patients avec résection de métastases hépatiques de CCR, le tecemotide n’a pas apporté de bénéfices de survie par rapport au placebo</a:t>
            </a:r>
            <a:endParaRPr lang="fr-FR" b="1" dirty="0"/>
          </a:p>
        </p:txBody>
      </p:sp>
      <p:sp>
        <p:nvSpPr>
          <p:cNvPr id="5" name="Text Placeholder 4"/>
          <p:cNvSpPr>
            <a:spLocks noGrp="1"/>
          </p:cNvSpPr>
          <p:nvPr>
            <p:ph type="body" sz="quarter" idx="11"/>
          </p:nvPr>
        </p:nvSpPr>
        <p:spPr/>
        <p:txBody>
          <a:bodyPr/>
          <a:lstStyle/>
          <a:p>
            <a:r>
              <a:rPr lang="fr-FR" smtClean="0"/>
              <a:t>Schimanski CC, et al, J Clin Oncol 2019;37(Suppl):Abstr 480</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809179164"/>
              </p:ext>
            </p:extLst>
          </p:nvPr>
        </p:nvGraphicFramePr>
        <p:xfrm>
          <a:off x="337625" y="1593321"/>
          <a:ext cx="8468751" cy="2770560"/>
        </p:xfrm>
        <a:graphic>
          <a:graphicData uri="http://schemas.openxmlformats.org/drawingml/2006/table">
            <a:tbl>
              <a:tblPr firstRow="1" bandRow="1">
                <a:tableStyleId>{69012ECD-51FC-41F1-AA8D-1B2483CD663E}</a:tableStyleId>
              </a:tblPr>
              <a:tblGrid>
                <a:gridCol w="4706565">
                  <a:extLst>
                    <a:ext uri="{9D8B030D-6E8A-4147-A177-3AD203B41FA5}">
                      <a16:colId xmlns:a16="http://schemas.microsoft.com/office/drawing/2014/main" val="3733704063"/>
                    </a:ext>
                  </a:extLst>
                </a:gridCol>
                <a:gridCol w="1881093">
                  <a:extLst>
                    <a:ext uri="{9D8B030D-6E8A-4147-A177-3AD203B41FA5}">
                      <a16:colId xmlns:a16="http://schemas.microsoft.com/office/drawing/2014/main" val="3910278064"/>
                    </a:ext>
                  </a:extLst>
                </a:gridCol>
                <a:gridCol w="1881093">
                  <a:extLst>
                    <a:ext uri="{9D8B030D-6E8A-4147-A177-3AD203B41FA5}">
                      <a16:colId xmlns:a16="http://schemas.microsoft.com/office/drawing/2014/main" val="1675021331"/>
                    </a:ext>
                  </a:extLst>
                </a:gridCol>
              </a:tblGrid>
              <a:tr h="193964">
                <a:tc>
                  <a:txBody>
                    <a:bodyPr/>
                    <a:lstStyle/>
                    <a:p>
                      <a:pPr algn="l"/>
                      <a:r>
                        <a:rPr lang="fr-FR" sz="1600" noProof="0" dirty="0" smtClean="0">
                          <a:solidFill>
                            <a:schemeClr val="tx2"/>
                          </a:solidFill>
                          <a:latin typeface="+mn-lt"/>
                        </a:rPr>
                        <a:t>EIs grade 3/4 survenant chez</a:t>
                      </a:r>
                      <a:r>
                        <a:rPr lang="fr-FR" sz="1600" baseline="0" noProof="0" dirty="0" smtClean="0">
                          <a:solidFill>
                            <a:schemeClr val="tx2"/>
                          </a:solidFill>
                          <a:latin typeface="+mn-lt"/>
                        </a:rPr>
                        <a:t> </a:t>
                      </a:r>
                      <a:r>
                        <a:rPr lang="fr-FR" sz="1600" baseline="0" noProof="0" dirty="0" smtClean="0">
                          <a:solidFill>
                            <a:schemeClr val="tx2"/>
                          </a:solidFill>
                          <a:latin typeface="Arial" panose="020B0604020202020204" pitchFamily="34" charset="0"/>
                          <a:cs typeface="Arial" panose="020B0604020202020204" pitchFamily="34" charset="0"/>
                        </a:rPr>
                        <a:t>≥2 patients</a:t>
                      </a:r>
                      <a:r>
                        <a:rPr lang="fr-FR" sz="1600" noProof="0" dirty="0" smtClean="0">
                          <a:solidFill>
                            <a:schemeClr val="tx2"/>
                          </a:solidFill>
                          <a:latin typeface="+mn-lt"/>
                        </a:rPr>
                        <a:t>, n</a:t>
                      </a:r>
                      <a:r>
                        <a:rPr lang="fr-FR" sz="1600" baseline="0" noProof="0" dirty="0" smtClean="0">
                          <a:solidFill>
                            <a:schemeClr val="tx2"/>
                          </a:solidFill>
                          <a:latin typeface="+mn-lt"/>
                        </a:rPr>
                        <a:t> (%)</a:t>
                      </a:r>
                      <a:endParaRPr lang="fr-FR"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Tecemotide (n=79)</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Placebo </a:t>
                      </a:r>
                      <a:r>
                        <a:rPr lang="fr-FR" sz="1600" noProof="0" dirty="0" smtClean="0">
                          <a:solidFill>
                            <a:schemeClr val="tx2"/>
                          </a:solidFill>
                          <a:latin typeface="+mn-lt"/>
                        </a:rPr>
                        <a:t/>
                      </a:r>
                      <a:br>
                        <a:rPr lang="fr-FR" sz="1600" noProof="0" dirty="0" smtClean="0">
                          <a:solidFill>
                            <a:schemeClr val="tx2"/>
                          </a:solidFill>
                          <a:latin typeface="+mn-lt"/>
                        </a:rPr>
                      </a:br>
                      <a:r>
                        <a:rPr lang="fr-FR" sz="1600" noProof="0" dirty="0" smtClean="0">
                          <a:solidFill>
                            <a:schemeClr val="tx2"/>
                          </a:solidFill>
                          <a:latin typeface="+mn-lt"/>
                        </a:rPr>
                        <a:t>(</a:t>
                      </a:r>
                      <a:r>
                        <a:rPr lang="fr-FR" sz="1600" noProof="0" dirty="0" smtClean="0">
                          <a:solidFill>
                            <a:schemeClr val="tx2"/>
                          </a:solidFill>
                          <a:latin typeface="+mn-lt"/>
                        </a:rPr>
                        <a:t>n=42)</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dirty="0" smtClean="0">
                          <a:latin typeface="+mn-lt"/>
                        </a:rPr>
                        <a:t>Diarrhée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 (2,5)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 (4,8)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dirty="0" smtClean="0">
                          <a:latin typeface="+mn-lt"/>
                        </a:rPr>
                        <a:t>Douleur rachidienne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2 (2,5)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fr-FR" sz="1600" noProof="0" dirty="0" smtClean="0">
                          <a:latin typeface="+mn-lt"/>
                        </a:rPr>
                        <a:t>Anémie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 (2,5)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Cholestase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 (1,3)</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baseline="0" noProof="0" smtClean="0">
                          <a:latin typeface="+mn-lt"/>
                        </a:rPr>
                        <a:t>2 (4,8)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Ileus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 (2,5)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Ictère </a:t>
                      </a:r>
                      <a:r>
                        <a:rPr lang="fr-FR" sz="1600" noProof="0" dirty="0" err="1" smtClean="0">
                          <a:latin typeface="+mn-lt"/>
                        </a:rPr>
                        <a:t>cholestatique</a:t>
                      </a:r>
                      <a:endParaRPr lang="fr-FR" sz="16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Augmentation acide</a:t>
                      </a:r>
                      <a:r>
                        <a:rPr lang="fr-FR" sz="1600" baseline="0" noProof="0" dirty="0" smtClean="0">
                          <a:latin typeface="+mn-lt"/>
                        </a:rPr>
                        <a:t> urique sanguin</a:t>
                      </a:r>
                      <a:endParaRPr lang="fr-FR" sz="16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latin typeface="+mn-lt"/>
                        </a:rPr>
                        <a:t>-</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bl>
          </a:graphicData>
        </a:graphic>
      </p:graphicFrame>
    </p:spTree>
    <p:extLst>
      <p:ext uri="{BB962C8B-B14F-4D97-AF65-F5344CB8AC3E}">
        <p14:creationId xmlns:p14="http://schemas.microsoft.com/office/powerpoint/2010/main" val="12398893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484: Etude de phase III randomisée évaluant S-1/oxaliplatine (SOX) versus UFT/leucovorine en chimiothérapie adjuvante dans le cancer du côlon à haut risque de stade III: l’essai ACTS-CC 02 – </a:t>
            </a:r>
            <a:r>
              <a:rPr lang="fr-FR" dirty="0" err="1" smtClean="0"/>
              <a:t>Takahashi</a:t>
            </a:r>
            <a:r>
              <a:rPr lang="fr-FR" dirty="0" smtClean="0"/>
              <a:t> </a:t>
            </a:r>
            <a:r>
              <a:rPr lang="fr-FR" dirty="0" err="1" smtClean="0"/>
              <a:t>T</a:t>
            </a:r>
            <a:r>
              <a:rPr lang="fr-FR" dirty="0" smtClean="0"/>
              <a:t>,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S-1 + oxaliplatine (SOX) comparé à UFT + leucovorine chez les </a:t>
            </a:r>
            <a:r>
              <a:rPr lang="fr-FR" dirty="0"/>
              <a:t>patients avec cancer du côlon à haut risque de stade </a:t>
            </a:r>
            <a:r>
              <a:rPr lang="fr-FR" dirty="0" smtClean="0"/>
              <a:t>III</a:t>
            </a:r>
            <a:endParaRPr lang="fr-FR" dirty="0"/>
          </a:p>
        </p:txBody>
      </p:sp>
      <p:sp>
        <p:nvSpPr>
          <p:cNvPr id="4" name="Text Placeholder 3"/>
          <p:cNvSpPr>
            <a:spLocks noGrp="1"/>
          </p:cNvSpPr>
          <p:nvPr>
            <p:ph type="body" sz="quarter" idx="10"/>
          </p:nvPr>
        </p:nvSpPr>
        <p:spPr>
          <a:xfrm>
            <a:off x="365125" y="6096000"/>
            <a:ext cx="4199380" cy="487363"/>
          </a:xfrm>
        </p:spPr>
        <p:txBody>
          <a:bodyPr/>
          <a:lstStyle/>
          <a:p>
            <a:r>
              <a:rPr lang="fr-FR" dirty="0" smtClean="0"/>
              <a:t>*S-1 80–120 mg/j selon surface corporelle J1–14 + oxaliplatine 100 mg/m</a:t>
            </a:r>
            <a:r>
              <a:rPr lang="fr-FR" baseline="30000" dirty="0" smtClean="0"/>
              <a:t>2</a:t>
            </a:r>
            <a:r>
              <a:rPr lang="fr-FR" dirty="0" smtClean="0"/>
              <a:t> /3S pour 8 cycles; </a:t>
            </a:r>
            <a:r>
              <a:rPr lang="fr-FR" baseline="30000" dirty="0" smtClean="0"/>
              <a:t>†</a:t>
            </a:r>
            <a:r>
              <a:rPr lang="fr-FR" dirty="0" smtClean="0"/>
              <a:t>UFT 300–600 mg/j selon surface corporelle + leucovorine 75 mg/j J1–28 tous les 35 jours pendant 5 cycles</a:t>
            </a:r>
            <a:endParaRPr lang="fr-FR" dirty="0"/>
          </a:p>
        </p:txBody>
      </p:sp>
      <p:sp>
        <p:nvSpPr>
          <p:cNvPr id="5" name="Text Placeholder 4"/>
          <p:cNvSpPr>
            <a:spLocks noGrp="1"/>
          </p:cNvSpPr>
          <p:nvPr>
            <p:ph type="body" sz="quarter" idx="11"/>
          </p:nvPr>
        </p:nvSpPr>
        <p:spPr/>
        <p:txBody>
          <a:bodyPr/>
          <a:lstStyle/>
          <a:p>
            <a:r>
              <a:rPr lang="fr-FR" smtClean="0"/>
              <a:t>Takahashi T, et al, J Clin Oncol 2019;37(Suppl):Abstr 484</a:t>
            </a:r>
            <a:endParaRPr lang="fr-FR"/>
          </a:p>
        </p:txBody>
      </p:sp>
      <p:sp>
        <p:nvSpPr>
          <p:cNvPr id="8" name="Oval 14"/>
          <p:cNvSpPr>
            <a:spLocks noChangeArrowheads="1"/>
          </p:cNvSpPr>
          <p:nvPr/>
        </p:nvSpPr>
        <p:spPr bwMode="auto">
          <a:xfrm>
            <a:off x="3800865" y="34014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973875" y="2727213"/>
            <a:ext cx="792984" cy="55540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344106"/>
            <a:ext cx="788529"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1" name="Content Placeholder 26"/>
          <p:cNvSpPr txBox="1">
            <a:spLocks/>
          </p:cNvSpPr>
          <p:nvPr/>
        </p:nvSpPr>
        <p:spPr bwMode="auto">
          <a:xfrm>
            <a:off x="4901033" y="3100966"/>
            <a:ext cx="3703036"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Site tumoral (côlon vs. haut rectum)</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Adénopathies + (4–6 vs. </a:t>
            </a:r>
            <a:r>
              <a:rPr lang="fr-FR" sz="1400" dirty="0" smtClean="0">
                <a:solidFill>
                  <a:srgbClr val="4D4D4D"/>
                </a:solidFill>
                <a:latin typeface="Arial" panose="020B0604020202020204" pitchFamily="34" charset="0"/>
                <a:cs typeface="Arial" panose="020B0604020202020204" pitchFamily="34" charset="0"/>
              </a:rPr>
              <a:t>≥</a:t>
            </a:r>
            <a:r>
              <a:rPr lang="fr-FR" sz="1400" dirty="0" smtClean="0">
                <a:solidFill>
                  <a:srgbClr val="4D4D4D"/>
                </a:solidFill>
                <a:latin typeface="Arial"/>
              </a:rPr>
              <a:t>7)</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Institution</a:t>
            </a:r>
            <a:endParaRPr lang="fr-FR"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flipV="1">
            <a:off x="3543300" y="3693509"/>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4"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smtClean="0">
                <a:solidFill>
                  <a:srgbClr val="FFFFFF"/>
                </a:solidFill>
                <a:ea typeface="SimSun" pitchFamily="2" charset="-122"/>
              </a:rPr>
              <a:t>S-1 + oxaliplatine*</a:t>
            </a:r>
            <a:br>
              <a:rPr lang="fr-FR" altLang="zh-CN" smtClean="0">
                <a:solidFill>
                  <a:srgbClr val="FFFFFF"/>
                </a:solidFill>
                <a:ea typeface="SimSun" pitchFamily="2" charset="-122"/>
              </a:rPr>
            </a:br>
            <a:r>
              <a:rPr lang="fr-FR" altLang="zh-CN" smtClean="0">
                <a:solidFill>
                  <a:srgbClr val="FFFFFF"/>
                </a:solidFill>
                <a:ea typeface="SimSun" pitchFamily="2" charset="-122"/>
              </a:rPr>
              <a:t>(n=477)</a:t>
            </a:r>
            <a:endParaRPr lang="fr-FR" altLang="zh-CN" sz="1400">
              <a:solidFill>
                <a:srgbClr val="FFFFFF"/>
              </a:solidFill>
              <a:ea typeface="SimSun" pitchFamily="2" charset="-122"/>
            </a:endParaRPr>
          </a:p>
        </p:txBody>
      </p:sp>
      <p:sp>
        <p:nvSpPr>
          <p:cNvPr id="15" name="AutoShape 9"/>
          <p:cNvSpPr>
            <a:spLocks noChangeArrowheads="1"/>
          </p:cNvSpPr>
          <p:nvPr/>
        </p:nvSpPr>
        <p:spPr bwMode="auto">
          <a:xfrm>
            <a:off x="225083" y="2762229"/>
            <a:ext cx="3318217"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sz="1600" dirty="0" smtClean="0">
                <a:solidFill>
                  <a:srgbClr val="FFFFFF"/>
                </a:solidFill>
              </a:rPr>
              <a:t>Cancer </a:t>
            </a:r>
            <a:r>
              <a:rPr lang="fr-FR" sz="1600" dirty="0">
                <a:solidFill>
                  <a:srgbClr val="FFFFFF"/>
                </a:solidFill>
              </a:rPr>
              <a:t>du côlon à haut risque de stade </a:t>
            </a:r>
            <a:r>
              <a:rPr lang="fr-FR" sz="1600" dirty="0" smtClean="0">
                <a:solidFill>
                  <a:srgbClr val="FFFFFF"/>
                </a:solidFill>
              </a:rPr>
              <a:t>III</a:t>
            </a:r>
            <a:endParaRPr lang="fr-FR"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Résection curative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defTabSz="892175" eaLnBrk="0" hangingPunct="0">
              <a:spcAft>
                <a:spcPct val="30000"/>
              </a:spcAft>
              <a:defRPr/>
            </a:pPr>
            <a:r>
              <a:rPr lang="fr-FR" altLang="zh-CN" sz="1600" dirty="0" smtClean="0">
                <a:solidFill>
                  <a:srgbClr val="FFFFFF"/>
                </a:solidFill>
                <a:ea typeface="SimSun" pitchFamily="2" charset="-122"/>
              </a:rPr>
              <a:t>(n=966)</a:t>
            </a:r>
          </a:p>
        </p:txBody>
      </p:sp>
      <p:cxnSp>
        <p:nvCxnSpPr>
          <p:cNvPr id="16" name="AutoShape 16"/>
          <p:cNvCxnSpPr>
            <a:cxnSpLocks noChangeShapeType="1"/>
            <a:stCxn id="8" idx="4"/>
            <a:endCxn id="19" idx="1"/>
          </p:cNvCxnSpPr>
          <p:nvPr/>
        </p:nvCxnSpPr>
        <p:spPr bwMode="auto">
          <a:xfrm rot="16200000" flipH="1">
            <a:off x="4026172" y="4052099"/>
            <a:ext cx="688391" cy="555409"/>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409681"/>
            <a:ext cx="788529"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a:off x="7542092" y="4674000"/>
            <a:ext cx="574342"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UFT + leucovorine</a:t>
            </a:r>
            <a:r>
              <a:rPr lang="fr-FR" altLang="zh-CN" baseline="30000" dirty="0" smtClean="0">
                <a:ea typeface="SimSun" pitchFamily="2" charset="-122"/>
              </a:rPr>
              <a:t>†</a:t>
            </a:r>
            <a:r>
              <a:rPr lang="fr-FR" altLang="zh-CN" dirty="0" smtClean="0">
                <a:ea typeface="SimSun" pitchFamily="2" charset="-122"/>
              </a:rPr>
              <a:t/>
            </a:r>
            <a:br>
              <a:rPr lang="fr-FR" altLang="zh-CN" dirty="0" smtClean="0">
                <a:ea typeface="SimSun" pitchFamily="2" charset="-122"/>
              </a:rPr>
            </a:br>
            <a:r>
              <a:rPr lang="fr-FR" altLang="zh-CN" dirty="0" smtClean="0">
                <a:ea typeface="SimSun" pitchFamily="2" charset="-122"/>
              </a:rPr>
              <a:t>(n=478)</a:t>
            </a:r>
            <a:endParaRPr lang="fr-FR" altLang="zh-CN" sz="1200" dirty="0">
              <a:ea typeface="SimSun" pitchFamily="2" charset="-122"/>
            </a:endParaRPr>
          </a:p>
        </p:txBody>
      </p:sp>
      <p:sp>
        <p:nvSpPr>
          <p:cNvPr id="20" name="Rectangle 9"/>
          <p:cNvSpPr txBox="1">
            <a:spLocks noChangeArrowheads="1"/>
          </p:cNvSpPr>
          <p:nvPr/>
        </p:nvSpPr>
        <p:spPr bwMode="auto">
          <a:xfrm>
            <a:off x="337718" y="5140494"/>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a:t>
            </a:r>
            <a:endParaRPr lang="fr-FR" dirty="0" smtClean="0"/>
          </a:p>
          <a:p>
            <a:pPr>
              <a:buClr>
                <a:srgbClr val="043882"/>
              </a:buClr>
            </a:pPr>
            <a:endParaRPr lang="fr-FR" dirty="0"/>
          </a:p>
        </p:txBody>
      </p:sp>
      <p:sp>
        <p:nvSpPr>
          <p:cNvPr id="21" name="Content Placeholder 26"/>
          <p:cNvSpPr txBox="1">
            <a:spLocks/>
          </p:cNvSpPr>
          <p:nvPr/>
        </p:nvSpPr>
        <p:spPr>
          <a:xfrm>
            <a:off x="4648200" y="514049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SSR</a:t>
            </a:r>
            <a:r>
              <a:rPr lang="fr-FR" dirty="0" smtClean="0"/>
              <a:t>, SG, tolérance</a:t>
            </a:r>
            <a:endParaRPr lang="fr-FR" dirty="0"/>
          </a:p>
        </p:txBody>
      </p:sp>
    </p:spTree>
    <p:extLst>
      <p:ext uri="{BB962C8B-B14F-4D97-AF65-F5344CB8AC3E}">
        <p14:creationId xmlns:p14="http://schemas.microsoft.com/office/powerpoint/2010/main" val="38208796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484: </a:t>
            </a:r>
            <a:r>
              <a:rPr lang="fr-FR" dirty="0" smtClean="0"/>
              <a:t>Etude </a:t>
            </a:r>
            <a:r>
              <a:rPr lang="fr-FR" dirty="0" smtClean="0"/>
              <a:t>de phase III randomisée évaluant S-1/oxaliplatine (SOX) versus UFT/leucovorine en chimiothérapie adjuvante dans le cancer du côlon à haut risque de stade III: l’essai ACTS-CC 02 – Takahashi T,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Takahashi T, et al, J Clin Oncol 2019;37(Suppl):Abstr 484</a:t>
            </a:r>
            <a:endParaRPr lang="fr-FR"/>
          </a:p>
        </p:txBody>
      </p:sp>
      <p:sp>
        <p:nvSpPr>
          <p:cNvPr id="7" name="TextBox 6"/>
          <p:cNvSpPr txBox="1"/>
          <p:nvPr/>
        </p:nvSpPr>
        <p:spPr>
          <a:xfrm>
            <a:off x="4248835" y="1628114"/>
            <a:ext cx="684878" cy="369332"/>
          </a:xfrm>
          <a:prstGeom prst="rect">
            <a:avLst/>
          </a:prstGeom>
          <a:noFill/>
        </p:spPr>
        <p:txBody>
          <a:bodyPr wrap="none" rtlCol="0">
            <a:spAutoFit/>
          </a:bodyPr>
          <a:lstStyle/>
          <a:p>
            <a:r>
              <a:rPr lang="fr-FR" b="1" dirty="0" smtClean="0"/>
              <a:t>SSM</a:t>
            </a:r>
            <a:endParaRPr lang="fr-FR" b="1" dirty="0"/>
          </a:p>
        </p:txBody>
      </p:sp>
      <p:grpSp>
        <p:nvGrpSpPr>
          <p:cNvPr id="8" name="Group 7"/>
          <p:cNvGrpSpPr/>
          <p:nvPr/>
        </p:nvGrpSpPr>
        <p:grpSpPr>
          <a:xfrm>
            <a:off x="683552" y="1865931"/>
            <a:ext cx="7906115" cy="4129835"/>
            <a:chOff x="528804" y="1865931"/>
            <a:chExt cx="7906115" cy="4129835"/>
          </a:xfrm>
        </p:grpSpPr>
        <p:grpSp>
          <p:nvGrpSpPr>
            <p:cNvPr id="9" name="Group 8"/>
            <p:cNvGrpSpPr/>
            <p:nvPr/>
          </p:nvGrpSpPr>
          <p:grpSpPr>
            <a:xfrm>
              <a:off x="528804" y="1958577"/>
              <a:ext cx="7906115" cy="4037189"/>
              <a:chOff x="64239" y="2171166"/>
              <a:chExt cx="7957530" cy="3819099"/>
            </a:xfrm>
          </p:grpSpPr>
          <p:sp>
            <p:nvSpPr>
              <p:cNvPr id="175" name="Freeform 174"/>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76"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77"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78"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79"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80"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81"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182" name="TextBox 181"/>
              <p:cNvSpPr txBox="1"/>
              <p:nvPr/>
            </p:nvSpPr>
            <p:spPr>
              <a:xfrm rot="16200000">
                <a:off x="-759400" y="3464448"/>
                <a:ext cx="2246009" cy="340756"/>
              </a:xfrm>
              <a:prstGeom prst="rect">
                <a:avLst/>
              </a:prstGeom>
              <a:noFill/>
            </p:spPr>
            <p:txBody>
              <a:bodyPr wrap="none" rtlCol="0">
                <a:spAutoFit/>
              </a:bodyPr>
              <a:lstStyle/>
              <a:p>
                <a:pPr algn="ctr" fontAlgn="base">
                  <a:spcBef>
                    <a:spcPct val="0"/>
                  </a:spcBef>
                  <a:spcAft>
                    <a:spcPct val="0"/>
                  </a:spcAft>
                </a:pPr>
                <a:r>
                  <a:rPr lang="fr-FR" sz="1600" dirty="0" smtClean="0">
                    <a:cs typeface="Arial" panose="020B0604020202020204" pitchFamily="34" charset="0"/>
                  </a:rPr>
                  <a:t>Survie sans maladie, %</a:t>
                </a:r>
                <a:endParaRPr lang="fr-FR" sz="1600" dirty="0">
                  <a:cs typeface="Arial" panose="020B0604020202020204" pitchFamily="34" charset="0"/>
                </a:endParaRPr>
              </a:p>
            </p:txBody>
          </p:sp>
          <p:sp>
            <p:nvSpPr>
              <p:cNvPr id="183" name="TextBox 182"/>
              <p:cNvSpPr txBox="1"/>
              <p:nvPr/>
            </p:nvSpPr>
            <p:spPr>
              <a:xfrm>
                <a:off x="3036842" y="5189194"/>
                <a:ext cx="3480587" cy="320265"/>
              </a:xfrm>
              <a:prstGeom prst="rect">
                <a:avLst/>
              </a:prstGeom>
              <a:noFill/>
            </p:spPr>
            <p:txBody>
              <a:bodyPr wrap="none" rtlCol="0">
                <a:spAutoFit/>
              </a:bodyPr>
              <a:lstStyle/>
              <a:p>
                <a:pPr algn="ctr" fontAlgn="base">
                  <a:spcBef>
                    <a:spcPct val="0"/>
                  </a:spcBef>
                  <a:spcAft>
                    <a:spcPct val="0"/>
                  </a:spcAft>
                </a:pPr>
                <a:r>
                  <a:rPr lang="fr-FR" sz="1600" dirty="0" smtClean="0">
                    <a:cs typeface="Arial" panose="020B0604020202020204" pitchFamily="34" charset="0"/>
                  </a:rPr>
                  <a:t>Délai après randomisation, années</a:t>
                </a:r>
                <a:endParaRPr lang="fr-FR" sz="1600" dirty="0">
                  <a:cs typeface="Arial" panose="020B0604020202020204" pitchFamily="34" charset="0"/>
                </a:endParaRPr>
              </a:p>
            </p:txBody>
          </p:sp>
          <p:sp>
            <p:nvSpPr>
              <p:cNvPr id="184" name="TextBox 183"/>
              <p:cNvSpPr txBox="1"/>
              <p:nvPr/>
            </p:nvSpPr>
            <p:spPr>
              <a:xfrm>
                <a:off x="536135" y="2171166"/>
                <a:ext cx="529527" cy="320264"/>
              </a:xfrm>
              <a:prstGeom prst="rect">
                <a:avLst/>
              </a:prstGeom>
              <a:noFill/>
            </p:spPr>
            <p:txBody>
              <a:bodyPr wrap="none" rtlCol="0" anchor="ctr" anchorCtr="0">
                <a:spAutoFit/>
              </a:bodyPr>
              <a:lstStyle/>
              <a:p>
                <a:pPr algn="r"/>
                <a:r>
                  <a:rPr lang="fr-FR" sz="1600" smtClean="0">
                    <a:cs typeface="Arial" panose="020B0604020202020204" pitchFamily="34" charset="0"/>
                  </a:rPr>
                  <a:t>100</a:t>
                </a:r>
                <a:endParaRPr lang="fr-FR" sz="1600">
                  <a:cs typeface="Arial" panose="020B0604020202020204" pitchFamily="34" charset="0"/>
                </a:endParaRPr>
              </a:p>
            </p:txBody>
          </p:sp>
          <p:sp>
            <p:nvSpPr>
              <p:cNvPr id="185" name="TextBox 184"/>
              <p:cNvSpPr txBox="1"/>
              <p:nvPr/>
            </p:nvSpPr>
            <p:spPr>
              <a:xfrm>
                <a:off x="650692" y="2695305"/>
                <a:ext cx="414973" cy="320264"/>
              </a:xfrm>
              <a:prstGeom prst="rect">
                <a:avLst/>
              </a:prstGeom>
              <a:noFill/>
            </p:spPr>
            <p:txBody>
              <a:bodyPr wrap="none" rtlCol="0" anchor="ctr" anchorCtr="0">
                <a:spAutoFit/>
              </a:bodyPr>
              <a:lstStyle/>
              <a:p>
                <a:pPr algn="r"/>
                <a:r>
                  <a:rPr lang="fr-FR" sz="1600" smtClean="0">
                    <a:cs typeface="Arial" panose="020B0604020202020204" pitchFamily="34" charset="0"/>
                  </a:rPr>
                  <a:t>80</a:t>
                </a:r>
                <a:endParaRPr lang="fr-FR" sz="1600">
                  <a:cs typeface="Arial" panose="020B0604020202020204" pitchFamily="34" charset="0"/>
                </a:endParaRPr>
              </a:p>
            </p:txBody>
          </p:sp>
          <p:sp>
            <p:nvSpPr>
              <p:cNvPr id="186" name="TextBox 185"/>
              <p:cNvSpPr txBox="1"/>
              <p:nvPr/>
            </p:nvSpPr>
            <p:spPr>
              <a:xfrm>
                <a:off x="650692" y="3193836"/>
                <a:ext cx="414973" cy="320264"/>
              </a:xfrm>
              <a:prstGeom prst="rect">
                <a:avLst/>
              </a:prstGeom>
              <a:noFill/>
            </p:spPr>
            <p:txBody>
              <a:bodyPr wrap="none" rtlCol="0" anchor="ctr" anchorCtr="0">
                <a:spAutoFit/>
              </a:bodyPr>
              <a:lstStyle/>
              <a:p>
                <a:pPr algn="r"/>
                <a:r>
                  <a:rPr lang="fr-FR" sz="1600" smtClean="0">
                    <a:cs typeface="Arial" panose="020B0604020202020204" pitchFamily="34" charset="0"/>
                  </a:rPr>
                  <a:t>60</a:t>
                </a:r>
                <a:endParaRPr lang="fr-FR" sz="1600">
                  <a:cs typeface="Arial" panose="020B0604020202020204" pitchFamily="34" charset="0"/>
                </a:endParaRPr>
              </a:p>
            </p:txBody>
          </p:sp>
          <p:sp>
            <p:nvSpPr>
              <p:cNvPr id="187" name="TextBox 186"/>
              <p:cNvSpPr txBox="1"/>
              <p:nvPr/>
            </p:nvSpPr>
            <p:spPr>
              <a:xfrm>
                <a:off x="650692" y="3708491"/>
                <a:ext cx="414973" cy="320264"/>
              </a:xfrm>
              <a:prstGeom prst="rect">
                <a:avLst/>
              </a:prstGeom>
              <a:noFill/>
            </p:spPr>
            <p:txBody>
              <a:bodyPr wrap="none" rtlCol="0" anchor="ctr" anchorCtr="0">
                <a:spAutoFit/>
              </a:bodyPr>
              <a:lstStyle/>
              <a:p>
                <a:pPr algn="r"/>
                <a:r>
                  <a:rPr lang="fr-FR" sz="1600" smtClean="0">
                    <a:cs typeface="Arial" panose="020B0604020202020204" pitchFamily="34" charset="0"/>
                  </a:rPr>
                  <a:t>40</a:t>
                </a:r>
                <a:endParaRPr lang="fr-FR" sz="1600">
                  <a:cs typeface="Arial" panose="020B0604020202020204" pitchFamily="34" charset="0"/>
                </a:endParaRPr>
              </a:p>
            </p:txBody>
          </p:sp>
          <p:sp>
            <p:nvSpPr>
              <p:cNvPr id="188" name="TextBox 187"/>
              <p:cNvSpPr txBox="1"/>
              <p:nvPr/>
            </p:nvSpPr>
            <p:spPr>
              <a:xfrm>
                <a:off x="650692" y="4212394"/>
                <a:ext cx="414973" cy="320264"/>
              </a:xfrm>
              <a:prstGeom prst="rect">
                <a:avLst/>
              </a:prstGeom>
              <a:noFill/>
            </p:spPr>
            <p:txBody>
              <a:bodyPr wrap="none" rtlCol="0" anchor="ctr" anchorCtr="0">
                <a:spAutoFit/>
              </a:bodyPr>
              <a:lstStyle/>
              <a:p>
                <a:pPr algn="r"/>
                <a:r>
                  <a:rPr lang="fr-FR" sz="1600" smtClean="0">
                    <a:cs typeface="Arial" panose="020B0604020202020204" pitchFamily="34" charset="0"/>
                  </a:rPr>
                  <a:t>20</a:t>
                </a:r>
                <a:endParaRPr lang="fr-FR" sz="1600">
                  <a:cs typeface="Arial" panose="020B0604020202020204" pitchFamily="34" charset="0"/>
                </a:endParaRPr>
              </a:p>
            </p:txBody>
          </p:sp>
          <p:sp>
            <p:nvSpPr>
              <p:cNvPr id="189" name="TextBox 188"/>
              <p:cNvSpPr txBox="1"/>
              <p:nvPr/>
            </p:nvSpPr>
            <p:spPr>
              <a:xfrm>
                <a:off x="765253" y="4721670"/>
                <a:ext cx="300421" cy="320264"/>
              </a:xfrm>
              <a:prstGeom prst="rect">
                <a:avLst/>
              </a:prstGeom>
              <a:noFill/>
            </p:spPr>
            <p:txBody>
              <a:bodyPr wrap="none" rtlCol="0" anchor="ctr" anchorCtr="0">
                <a:spAutoFit/>
              </a:bodyPr>
              <a:lstStyle/>
              <a:p>
                <a:pPr algn="r"/>
                <a:r>
                  <a:rPr lang="fr-FR" sz="1600" smtClean="0">
                    <a:cs typeface="Arial" panose="020B0604020202020204" pitchFamily="34" charset="0"/>
                  </a:rPr>
                  <a:t>0</a:t>
                </a:r>
                <a:endParaRPr lang="fr-FR" sz="1600">
                  <a:cs typeface="Arial" panose="020B0604020202020204" pitchFamily="34" charset="0"/>
                </a:endParaRPr>
              </a:p>
            </p:txBody>
          </p:sp>
          <p:grpSp>
            <p:nvGrpSpPr>
              <p:cNvPr id="190" name="Group 189"/>
              <p:cNvGrpSpPr/>
              <p:nvPr/>
            </p:nvGrpSpPr>
            <p:grpSpPr>
              <a:xfrm>
                <a:off x="947879" y="4920702"/>
                <a:ext cx="417743" cy="1062475"/>
                <a:chOff x="788473" y="4920702"/>
                <a:chExt cx="348787" cy="1062475"/>
              </a:xfrm>
            </p:grpSpPr>
            <p:sp>
              <p:nvSpPr>
                <p:cNvPr id="213" name="Line 21"/>
                <p:cNvSpPr>
                  <a:spLocks noChangeShapeType="1"/>
                </p:cNvSpPr>
                <p:nvPr/>
              </p:nvSpPr>
              <p:spPr bwMode="auto">
                <a:xfrm>
                  <a:off x="95563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cs typeface="Arial" panose="020B0604020202020204" pitchFamily="34" charset="0"/>
                  </a:endParaRPr>
                </a:p>
              </p:txBody>
            </p:sp>
            <p:sp>
              <p:nvSpPr>
                <p:cNvPr id="214" name="TextBox 213"/>
                <p:cNvSpPr txBox="1"/>
                <p:nvPr/>
              </p:nvSpPr>
              <p:spPr>
                <a:xfrm>
                  <a:off x="788473" y="4982720"/>
                  <a:ext cx="348787"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0</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477 </a:t>
                  </a:r>
                </a:p>
                <a:p>
                  <a:pPr algn="ctr"/>
                  <a:r>
                    <a:rPr lang="fr-FR" sz="1600" smtClean="0">
                      <a:solidFill>
                        <a:schemeClr val="accent2"/>
                      </a:solidFill>
                      <a:cs typeface="Arial" panose="020B0604020202020204" pitchFamily="34" charset="0"/>
                    </a:rPr>
                    <a:t>478</a:t>
                  </a:r>
                  <a:endParaRPr lang="fr-FR" sz="1600">
                    <a:solidFill>
                      <a:schemeClr val="accent3"/>
                    </a:solidFill>
                    <a:cs typeface="Arial" panose="020B0604020202020204" pitchFamily="34" charset="0"/>
                  </a:endParaRPr>
                </a:p>
              </p:txBody>
            </p:sp>
          </p:grpSp>
          <p:grpSp>
            <p:nvGrpSpPr>
              <p:cNvPr id="191" name="Group 190"/>
              <p:cNvGrpSpPr/>
              <p:nvPr/>
            </p:nvGrpSpPr>
            <p:grpSpPr>
              <a:xfrm>
                <a:off x="1929811" y="4920702"/>
                <a:ext cx="416835" cy="1062475"/>
                <a:chOff x="1132072" y="4920702"/>
                <a:chExt cx="348029" cy="1062475"/>
              </a:xfrm>
            </p:grpSpPr>
            <p:sp>
              <p:nvSpPr>
                <p:cNvPr id="211" name="Line 19"/>
                <p:cNvSpPr>
                  <a:spLocks noChangeShapeType="1"/>
                </p:cNvSpPr>
                <p:nvPr/>
              </p:nvSpPr>
              <p:spPr bwMode="auto">
                <a:xfrm>
                  <a:off x="130608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212" name="TextBox 211"/>
                <p:cNvSpPr txBox="1"/>
                <p:nvPr/>
              </p:nvSpPr>
              <p:spPr>
                <a:xfrm>
                  <a:off x="1132072" y="4982720"/>
                  <a:ext cx="348029"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1</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385</a:t>
                  </a:r>
                </a:p>
                <a:p>
                  <a:pPr algn="ctr"/>
                  <a:r>
                    <a:rPr lang="fr-FR" sz="1600" smtClean="0">
                      <a:solidFill>
                        <a:schemeClr val="accent2"/>
                      </a:solidFill>
                      <a:cs typeface="Arial" panose="020B0604020202020204" pitchFamily="34" charset="0"/>
                    </a:rPr>
                    <a:t>367</a:t>
                  </a:r>
                </a:p>
              </p:txBody>
            </p:sp>
          </p:grpSp>
          <p:grpSp>
            <p:nvGrpSpPr>
              <p:cNvPr id="192" name="Group 191"/>
              <p:cNvGrpSpPr/>
              <p:nvPr/>
            </p:nvGrpSpPr>
            <p:grpSpPr>
              <a:xfrm>
                <a:off x="2923645" y="4920702"/>
                <a:ext cx="416835" cy="1062475"/>
                <a:chOff x="1009360" y="4920702"/>
                <a:chExt cx="348029" cy="1062475"/>
              </a:xfrm>
            </p:grpSpPr>
            <p:sp>
              <p:nvSpPr>
                <p:cNvPr id="209" name="Line 21"/>
                <p:cNvSpPr>
                  <a:spLocks noChangeShapeType="1"/>
                </p:cNvSpPr>
                <p:nvPr/>
              </p:nvSpPr>
              <p:spPr bwMode="auto">
                <a:xfrm>
                  <a:off x="1176141"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cs typeface="Arial" panose="020B0604020202020204" pitchFamily="34" charset="0"/>
                  </a:endParaRPr>
                </a:p>
              </p:txBody>
            </p:sp>
            <p:sp>
              <p:nvSpPr>
                <p:cNvPr id="210" name="TextBox 209"/>
                <p:cNvSpPr txBox="1"/>
                <p:nvPr/>
              </p:nvSpPr>
              <p:spPr>
                <a:xfrm>
                  <a:off x="1009360" y="4982720"/>
                  <a:ext cx="348029"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2</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314</a:t>
                  </a:r>
                </a:p>
                <a:p>
                  <a:pPr algn="ctr"/>
                  <a:r>
                    <a:rPr lang="fr-FR" sz="1600" smtClean="0">
                      <a:solidFill>
                        <a:schemeClr val="accent2"/>
                      </a:solidFill>
                      <a:cs typeface="Arial" panose="020B0604020202020204" pitchFamily="34" charset="0"/>
                    </a:rPr>
                    <a:t>310</a:t>
                  </a:r>
                </a:p>
              </p:txBody>
            </p:sp>
          </p:grpSp>
          <p:grpSp>
            <p:nvGrpSpPr>
              <p:cNvPr id="193" name="Group 192"/>
              <p:cNvGrpSpPr/>
              <p:nvPr/>
            </p:nvGrpSpPr>
            <p:grpSpPr>
              <a:xfrm>
                <a:off x="3920397" y="4920702"/>
                <a:ext cx="416835" cy="1062475"/>
                <a:chOff x="889082" y="4920702"/>
                <a:chExt cx="348029" cy="1062475"/>
              </a:xfrm>
            </p:grpSpPr>
            <p:sp>
              <p:nvSpPr>
                <p:cNvPr id="207" name="Line 21"/>
                <p:cNvSpPr>
                  <a:spLocks noChangeShapeType="1"/>
                </p:cNvSpPr>
                <p:nvPr/>
              </p:nvSpPr>
              <p:spPr bwMode="auto">
                <a:xfrm>
                  <a:off x="105586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cs typeface="Arial" panose="020B0604020202020204" pitchFamily="34" charset="0"/>
                  </a:endParaRPr>
                </a:p>
              </p:txBody>
            </p:sp>
            <p:sp>
              <p:nvSpPr>
                <p:cNvPr id="208" name="TextBox 207"/>
                <p:cNvSpPr txBox="1"/>
                <p:nvPr/>
              </p:nvSpPr>
              <p:spPr>
                <a:xfrm>
                  <a:off x="889082" y="4982720"/>
                  <a:ext cx="348029"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3</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264</a:t>
                  </a:r>
                </a:p>
                <a:p>
                  <a:pPr algn="ctr"/>
                  <a:r>
                    <a:rPr lang="fr-FR" sz="1600" smtClean="0">
                      <a:solidFill>
                        <a:schemeClr val="accent2"/>
                      </a:solidFill>
                      <a:cs typeface="Arial" panose="020B0604020202020204" pitchFamily="34" charset="0"/>
                    </a:rPr>
                    <a:t>258</a:t>
                  </a:r>
                </a:p>
              </p:txBody>
            </p:sp>
          </p:grpSp>
          <p:grpSp>
            <p:nvGrpSpPr>
              <p:cNvPr id="194" name="Group 193"/>
              <p:cNvGrpSpPr/>
              <p:nvPr/>
            </p:nvGrpSpPr>
            <p:grpSpPr>
              <a:xfrm>
                <a:off x="4900684" y="4920702"/>
                <a:ext cx="416835" cy="1062475"/>
                <a:chOff x="1212257" y="4920702"/>
                <a:chExt cx="348029" cy="1062475"/>
              </a:xfrm>
            </p:grpSpPr>
            <p:sp>
              <p:nvSpPr>
                <p:cNvPr id="205" name="Line 19"/>
                <p:cNvSpPr>
                  <a:spLocks noChangeShapeType="1"/>
                </p:cNvSpPr>
                <p:nvPr/>
              </p:nvSpPr>
              <p:spPr bwMode="auto">
                <a:xfrm>
                  <a:off x="138627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206" name="TextBox 205"/>
                <p:cNvSpPr txBox="1"/>
                <p:nvPr/>
              </p:nvSpPr>
              <p:spPr>
                <a:xfrm>
                  <a:off x="1212257" y="4982720"/>
                  <a:ext cx="348029"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4</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189</a:t>
                  </a:r>
                </a:p>
                <a:p>
                  <a:pPr algn="ctr"/>
                  <a:r>
                    <a:rPr lang="fr-FR" sz="1600" smtClean="0">
                      <a:solidFill>
                        <a:schemeClr val="accent2"/>
                      </a:solidFill>
                      <a:cs typeface="Arial" panose="020B0604020202020204" pitchFamily="34" charset="0"/>
                    </a:rPr>
                    <a:t>176</a:t>
                  </a:r>
                </a:p>
              </p:txBody>
            </p:sp>
          </p:grpSp>
          <p:grpSp>
            <p:nvGrpSpPr>
              <p:cNvPr id="195" name="Group 194"/>
              <p:cNvGrpSpPr/>
              <p:nvPr/>
            </p:nvGrpSpPr>
            <p:grpSpPr>
              <a:xfrm>
                <a:off x="5953915" y="4920702"/>
                <a:ext cx="302283" cy="1062475"/>
                <a:chOff x="1126437" y="4920702"/>
                <a:chExt cx="252386" cy="1062475"/>
              </a:xfrm>
            </p:grpSpPr>
            <p:sp>
              <p:nvSpPr>
                <p:cNvPr id="203" name="Line 19"/>
                <p:cNvSpPr>
                  <a:spLocks noChangeShapeType="1"/>
                </p:cNvSpPr>
                <p:nvPr/>
              </p:nvSpPr>
              <p:spPr bwMode="auto">
                <a:xfrm>
                  <a:off x="1252632"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204" name="TextBox 203"/>
                <p:cNvSpPr txBox="1"/>
                <p:nvPr/>
              </p:nvSpPr>
              <p:spPr>
                <a:xfrm>
                  <a:off x="1126437" y="4982720"/>
                  <a:ext cx="252386"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5</a:t>
                  </a:r>
                </a:p>
                <a:p>
                  <a:pPr algn="ctr"/>
                  <a:endParaRPr lang="fr-FR" sz="1600" smtClean="0">
                    <a:solidFill>
                      <a:srgbClr val="000000"/>
                    </a:solidFill>
                    <a:cs typeface="Arial" panose="020B0604020202020204" pitchFamily="34" charset="0"/>
                  </a:endParaRPr>
                </a:p>
                <a:p>
                  <a:pPr algn="r"/>
                  <a:r>
                    <a:rPr lang="fr-FR" sz="1600" smtClean="0">
                      <a:solidFill>
                        <a:schemeClr val="accent3"/>
                      </a:solidFill>
                      <a:cs typeface="Arial" panose="020B0604020202020204" pitchFamily="34" charset="0"/>
                    </a:rPr>
                    <a:t>33</a:t>
                  </a:r>
                </a:p>
                <a:p>
                  <a:pPr algn="r"/>
                  <a:r>
                    <a:rPr lang="fr-FR" sz="1600" smtClean="0">
                      <a:solidFill>
                        <a:schemeClr val="accent2"/>
                      </a:solidFill>
                      <a:cs typeface="Arial" panose="020B0604020202020204" pitchFamily="34" charset="0"/>
                    </a:rPr>
                    <a:t>31</a:t>
                  </a:r>
                </a:p>
              </p:txBody>
            </p:sp>
          </p:grpSp>
          <p:grpSp>
            <p:nvGrpSpPr>
              <p:cNvPr id="196" name="Group 195"/>
              <p:cNvGrpSpPr/>
              <p:nvPr/>
            </p:nvGrpSpPr>
            <p:grpSpPr>
              <a:xfrm>
                <a:off x="7005820" y="4920702"/>
                <a:ext cx="187730" cy="1062475"/>
                <a:chOff x="1064910" y="4920702"/>
                <a:chExt cx="156742" cy="1062475"/>
              </a:xfrm>
            </p:grpSpPr>
            <p:sp>
              <p:nvSpPr>
                <p:cNvPr id="201" name="Line 21"/>
                <p:cNvSpPr>
                  <a:spLocks noChangeShapeType="1"/>
                </p:cNvSpPr>
                <p:nvPr/>
              </p:nvSpPr>
              <p:spPr bwMode="auto">
                <a:xfrm>
                  <a:off x="1136051"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cs typeface="Arial" panose="020B0604020202020204" pitchFamily="34" charset="0"/>
                  </a:endParaRPr>
                </a:p>
              </p:txBody>
            </p:sp>
            <p:sp>
              <p:nvSpPr>
                <p:cNvPr id="202" name="TextBox 201"/>
                <p:cNvSpPr txBox="1"/>
                <p:nvPr/>
              </p:nvSpPr>
              <p:spPr>
                <a:xfrm>
                  <a:off x="1064910" y="4982720"/>
                  <a:ext cx="156742" cy="1000457"/>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6</a:t>
                  </a:r>
                </a:p>
                <a:p>
                  <a:pPr algn="ctr"/>
                  <a:endParaRPr lang="fr-FR" sz="1600" smtClean="0">
                    <a:solidFill>
                      <a:srgbClr val="000000"/>
                    </a:solidFill>
                    <a:cs typeface="Arial" panose="020B0604020202020204" pitchFamily="34" charset="0"/>
                  </a:endParaRPr>
                </a:p>
                <a:p>
                  <a:pPr algn="ctr"/>
                  <a:r>
                    <a:rPr lang="fr-FR" sz="1600" smtClean="0">
                      <a:solidFill>
                        <a:schemeClr val="accent3"/>
                      </a:solidFill>
                      <a:cs typeface="Arial" panose="020B0604020202020204" pitchFamily="34" charset="0"/>
                    </a:rPr>
                    <a:t>1</a:t>
                  </a:r>
                </a:p>
                <a:p>
                  <a:pPr algn="ctr"/>
                  <a:r>
                    <a:rPr lang="fr-FR" sz="1600" smtClean="0">
                      <a:solidFill>
                        <a:schemeClr val="accent2"/>
                      </a:solidFill>
                      <a:cs typeface="Arial" panose="020B0604020202020204" pitchFamily="34" charset="0"/>
                    </a:rPr>
                    <a:t>0</a:t>
                  </a:r>
                </a:p>
              </p:txBody>
            </p:sp>
          </p:grpSp>
          <p:grpSp>
            <p:nvGrpSpPr>
              <p:cNvPr id="197" name="Group 196"/>
              <p:cNvGrpSpPr/>
              <p:nvPr/>
            </p:nvGrpSpPr>
            <p:grpSpPr>
              <a:xfrm>
                <a:off x="7834039" y="4920702"/>
                <a:ext cx="187730" cy="596633"/>
                <a:chOff x="1261127" y="4920702"/>
                <a:chExt cx="156743" cy="596633"/>
              </a:xfrm>
            </p:grpSpPr>
            <p:sp>
              <p:nvSpPr>
                <p:cNvPr id="199" name="Line 19"/>
                <p:cNvSpPr>
                  <a:spLocks noChangeShapeType="1"/>
                </p:cNvSpPr>
                <p:nvPr/>
              </p:nvSpPr>
              <p:spPr bwMode="auto">
                <a:xfrm>
                  <a:off x="1352304"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000000"/>
                    </a:solidFill>
                  </a:endParaRPr>
                </a:p>
              </p:txBody>
            </p:sp>
            <p:sp>
              <p:nvSpPr>
                <p:cNvPr id="200" name="TextBox 199"/>
                <p:cNvSpPr txBox="1"/>
                <p:nvPr/>
              </p:nvSpPr>
              <p:spPr>
                <a:xfrm>
                  <a:off x="1261127" y="4982720"/>
                  <a:ext cx="156743" cy="534615"/>
                </a:xfrm>
                <a:prstGeom prst="rect">
                  <a:avLst/>
                </a:prstGeom>
                <a:noFill/>
              </p:spPr>
              <p:txBody>
                <a:bodyPr wrap="none" lIns="36000" tIns="36000" rIns="36000" bIns="36000" rtlCol="0" anchor="t" anchorCtr="0">
                  <a:spAutoFit/>
                </a:bodyPr>
                <a:lstStyle/>
                <a:p>
                  <a:pPr algn="ctr"/>
                  <a:r>
                    <a:rPr lang="fr-FR" sz="1600" smtClean="0">
                      <a:cs typeface="Arial" panose="020B0604020202020204" pitchFamily="34" charset="0"/>
                    </a:rPr>
                    <a:t>7</a:t>
                  </a:r>
                </a:p>
                <a:p>
                  <a:pPr algn="ctr"/>
                  <a:endParaRPr lang="fr-FR" sz="1600">
                    <a:solidFill>
                      <a:srgbClr val="000000"/>
                    </a:solidFill>
                    <a:cs typeface="Arial" panose="020B0604020202020204" pitchFamily="34" charset="0"/>
                  </a:endParaRPr>
                </a:p>
              </p:txBody>
            </p:sp>
          </p:grpSp>
          <p:sp>
            <p:nvSpPr>
              <p:cNvPr id="198" name="TextBox 197"/>
              <p:cNvSpPr txBox="1"/>
              <p:nvPr/>
            </p:nvSpPr>
            <p:spPr>
              <a:xfrm>
                <a:off x="64239" y="5204159"/>
                <a:ext cx="895775" cy="786106"/>
              </a:xfrm>
              <a:prstGeom prst="rect">
                <a:avLst/>
              </a:prstGeom>
              <a:noFill/>
            </p:spPr>
            <p:txBody>
              <a:bodyPr wrap="none" rtlCol="0">
                <a:spAutoFit/>
              </a:bodyPr>
              <a:lstStyle/>
              <a:p>
                <a:pPr algn="r" fontAlgn="base">
                  <a:spcBef>
                    <a:spcPct val="0"/>
                  </a:spcBef>
                  <a:spcAft>
                    <a:spcPct val="0"/>
                  </a:spcAft>
                </a:pPr>
                <a:r>
                  <a:rPr lang="fr-FR" sz="1600" dirty="0" smtClean="0">
                    <a:cs typeface="Arial" panose="020B0604020202020204" pitchFamily="34" charset="0"/>
                  </a:rPr>
                  <a:t>N</a:t>
                </a:r>
              </a:p>
              <a:p>
                <a:pPr algn="r"/>
                <a:r>
                  <a:rPr lang="fr-FR" sz="1600" dirty="0" smtClean="0">
                    <a:solidFill>
                      <a:schemeClr val="accent3"/>
                    </a:solidFill>
                    <a:cs typeface="Arial" panose="020B0604020202020204" pitchFamily="34" charset="0"/>
                  </a:rPr>
                  <a:t>SOX</a:t>
                </a:r>
              </a:p>
              <a:p>
                <a:pPr algn="r"/>
                <a:r>
                  <a:rPr lang="fr-FR" sz="1600" dirty="0" smtClean="0">
                    <a:solidFill>
                      <a:schemeClr val="accent2"/>
                    </a:solidFill>
                    <a:cs typeface="Arial" panose="020B0604020202020204" pitchFamily="34" charset="0"/>
                  </a:rPr>
                  <a:t>UFT/LV</a:t>
                </a:r>
                <a:endParaRPr lang="fr-FR" sz="1600" dirty="0">
                  <a:solidFill>
                    <a:schemeClr val="accent3"/>
                  </a:solidFill>
                  <a:cs typeface="Arial" panose="020B0604020202020204" pitchFamily="34" charset="0"/>
                </a:endParaRPr>
              </a:p>
            </p:txBody>
          </p:sp>
        </p:grpSp>
        <p:cxnSp>
          <p:nvCxnSpPr>
            <p:cNvPr id="10" name="Straight Connector 9"/>
            <p:cNvCxnSpPr/>
            <p:nvPr/>
          </p:nvCxnSpPr>
          <p:spPr>
            <a:xfrm>
              <a:off x="6227406" y="2024044"/>
              <a:ext cx="46584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27406" y="2261277"/>
              <a:ext cx="4658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6034" y="1865931"/>
              <a:ext cx="874727" cy="584775"/>
            </a:xfrm>
            <a:prstGeom prst="rect">
              <a:avLst/>
            </a:prstGeom>
            <a:noFill/>
          </p:spPr>
          <p:txBody>
            <a:bodyPr wrap="none" rtlCol="0">
              <a:spAutoFit/>
            </a:bodyPr>
            <a:lstStyle/>
            <a:p>
              <a:r>
                <a:rPr lang="fr-FR" sz="1600" smtClean="0">
                  <a:solidFill>
                    <a:schemeClr val="accent3"/>
                  </a:solidFill>
                </a:rPr>
                <a:t>SOX</a:t>
              </a:r>
            </a:p>
            <a:p>
              <a:r>
                <a:rPr lang="fr-FR" sz="1600" smtClean="0">
                  <a:solidFill>
                    <a:schemeClr val="accent2"/>
                  </a:solidFill>
                </a:rPr>
                <a:t>UFT/LV</a:t>
              </a:r>
            </a:p>
          </p:txBody>
        </p:sp>
        <p:sp>
          <p:nvSpPr>
            <p:cNvPr id="13" name="TextBox 12"/>
            <p:cNvSpPr txBox="1"/>
            <p:nvPr/>
          </p:nvSpPr>
          <p:spPr>
            <a:xfrm>
              <a:off x="1741924" y="4481126"/>
              <a:ext cx="4165323" cy="338554"/>
            </a:xfrm>
            <a:prstGeom prst="rect">
              <a:avLst/>
            </a:prstGeom>
            <a:noFill/>
          </p:spPr>
          <p:txBody>
            <a:bodyPr wrap="none" rtlCol="0">
              <a:spAutoFit/>
            </a:bodyPr>
            <a:lstStyle/>
            <a:p>
              <a:r>
                <a:rPr lang="fr-FR" sz="1600" dirty="0" smtClean="0"/>
                <a:t>Suivi médian: 58,4 mois (range 0,00–74,2)</a:t>
              </a:r>
              <a:endParaRPr lang="fr-FR" sz="1600" dirty="0"/>
            </a:p>
          </p:txBody>
        </p:sp>
        <p:sp>
          <p:nvSpPr>
            <p:cNvPr id="14" name="TextBox 13"/>
            <p:cNvSpPr txBox="1"/>
            <p:nvPr/>
          </p:nvSpPr>
          <p:spPr>
            <a:xfrm>
              <a:off x="1741924" y="4223593"/>
              <a:ext cx="983062" cy="338554"/>
            </a:xfrm>
            <a:prstGeom prst="rect">
              <a:avLst/>
            </a:prstGeom>
            <a:noFill/>
          </p:spPr>
          <p:txBody>
            <a:bodyPr wrap="none" rtlCol="0">
              <a:spAutoFit/>
            </a:bodyPr>
            <a:lstStyle/>
            <a:p>
              <a:r>
                <a:rPr lang="fr-FR" sz="1600" smtClean="0"/>
                <a:t>396 Evts</a:t>
              </a:r>
              <a:endParaRPr lang="fr-FR" sz="1600"/>
            </a:p>
          </p:txBody>
        </p:sp>
        <p:sp>
          <p:nvSpPr>
            <p:cNvPr id="15" name="TextBox 14"/>
            <p:cNvSpPr txBox="1"/>
            <p:nvPr/>
          </p:nvSpPr>
          <p:spPr>
            <a:xfrm>
              <a:off x="4193808" y="2681921"/>
              <a:ext cx="766557" cy="338554"/>
            </a:xfrm>
            <a:prstGeom prst="rect">
              <a:avLst/>
            </a:prstGeom>
            <a:noFill/>
          </p:spPr>
          <p:txBody>
            <a:bodyPr wrap="none" rtlCol="0">
              <a:spAutoFit/>
            </a:bodyPr>
            <a:lstStyle/>
            <a:p>
              <a:r>
                <a:rPr lang="fr-FR" sz="1600" smtClean="0">
                  <a:solidFill>
                    <a:schemeClr val="accent3"/>
                  </a:solidFill>
                </a:rPr>
                <a:t>62,7%</a:t>
              </a:r>
              <a:endParaRPr lang="fr-FR" sz="1600">
                <a:solidFill>
                  <a:schemeClr val="accent3"/>
                </a:solidFill>
              </a:endParaRPr>
            </a:p>
          </p:txBody>
        </p:sp>
        <p:sp>
          <p:nvSpPr>
            <p:cNvPr id="16" name="TextBox 15"/>
            <p:cNvSpPr txBox="1"/>
            <p:nvPr/>
          </p:nvSpPr>
          <p:spPr>
            <a:xfrm>
              <a:off x="6088208" y="2743145"/>
              <a:ext cx="766557" cy="338554"/>
            </a:xfrm>
            <a:prstGeom prst="rect">
              <a:avLst/>
            </a:prstGeom>
            <a:noFill/>
          </p:spPr>
          <p:txBody>
            <a:bodyPr wrap="none" rtlCol="0">
              <a:spAutoFit/>
            </a:bodyPr>
            <a:lstStyle/>
            <a:p>
              <a:r>
                <a:rPr lang="fr-FR" sz="1600" smtClean="0">
                  <a:solidFill>
                    <a:schemeClr val="accent3"/>
                  </a:solidFill>
                </a:rPr>
                <a:t>58,4%</a:t>
              </a:r>
              <a:endParaRPr lang="fr-FR" sz="1600">
                <a:solidFill>
                  <a:schemeClr val="accent3"/>
                </a:solidFill>
              </a:endParaRPr>
            </a:p>
          </p:txBody>
        </p:sp>
        <p:sp>
          <p:nvSpPr>
            <p:cNvPr id="17" name="TextBox 16"/>
            <p:cNvSpPr txBox="1"/>
            <p:nvPr/>
          </p:nvSpPr>
          <p:spPr>
            <a:xfrm>
              <a:off x="4193808" y="3277303"/>
              <a:ext cx="766557" cy="338554"/>
            </a:xfrm>
            <a:prstGeom prst="rect">
              <a:avLst/>
            </a:prstGeom>
            <a:noFill/>
          </p:spPr>
          <p:txBody>
            <a:bodyPr wrap="none" rtlCol="0">
              <a:spAutoFit/>
            </a:bodyPr>
            <a:lstStyle/>
            <a:p>
              <a:r>
                <a:rPr lang="fr-FR" sz="1600" smtClean="0">
                  <a:solidFill>
                    <a:schemeClr val="accent2"/>
                  </a:solidFill>
                </a:rPr>
                <a:t>60,8%</a:t>
              </a:r>
              <a:endParaRPr lang="fr-FR" sz="1600">
                <a:solidFill>
                  <a:schemeClr val="accent2"/>
                </a:solidFill>
              </a:endParaRPr>
            </a:p>
          </p:txBody>
        </p:sp>
        <p:sp>
          <p:nvSpPr>
            <p:cNvPr id="18" name="TextBox 17"/>
            <p:cNvSpPr txBox="1"/>
            <p:nvPr/>
          </p:nvSpPr>
          <p:spPr>
            <a:xfrm>
              <a:off x="6088208" y="3389847"/>
              <a:ext cx="766557" cy="338554"/>
            </a:xfrm>
            <a:prstGeom prst="rect">
              <a:avLst/>
            </a:prstGeom>
            <a:noFill/>
          </p:spPr>
          <p:txBody>
            <a:bodyPr wrap="none" rtlCol="0">
              <a:spAutoFit/>
            </a:bodyPr>
            <a:lstStyle/>
            <a:p>
              <a:r>
                <a:rPr lang="fr-FR" sz="1600" smtClean="0">
                  <a:solidFill>
                    <a:schemeClr val="accent2"/>
                  </a:solidFill>
                </a:rPr>
                <a:t>54,4%</a:t>
              </a:r>
              <a:endParaRPr lang="fr-FR" sz="1600">
                <a:solidFill>
                  <a:schemeClr val="accent2"/>
                </a:solidFill>
              </a:endParaRPr>
            </a:p>
          </p:txBody>
        </p:sp>
        <p:grpSp>
          <p:nvGrpSpPr>
            <p:cNvPr id="19" name="Group 2"/>
            <p:cNvGrpSpPr>
              <a:grpSpLocks/>
            </p:cNvGrpSpPr>
            <p:nvPr/>
          </p:nvGrpSpPr>
          <p:grpSpPr bwMode="auto">
            <a:xfrm>
              <a:off x="1624770" y="2127204"/>
              <a:ext cx="6041559" cy="1150099"/>
              <a:chOff x="1446" y="1885"/>
              <a:chExt cx="2868" cy="549"/>
            </a:xfrm>
          </p:grpSpPr>
          <p:sp>
            <p:nvSpPr>
              <p:cNvPr id="95" name="Line 3"/>
              <p:cNvSpPr>
                <a:spLocks noChangeShapeType="1"/>
              </p:cNvSpPr>
              <p:nvPr/>
            </p:nvSpPr>
            <p:spPr bwMode="auto">
              <a:xfrm>
                <a:off x="2946"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4"/>
              <p:cNvSpPr>
                <a:spLocks noChangeShapeType="1"/>
              </p:cNvSpPr>
              <p:nvPr/>
            </p:nvSpPr>
            <p:spPr bwMode="auto">
              <a:xfrm>
                <a:off x="316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5"/>
              <p:cNvSpPr>
                <a:spLocks noChangeShapeType="1"/>
              </p:cNvSpPr>
              <p:nvPr/>
            </p:nvSpPr>
            <p:spPr bwMode="auto">
              <a:xfrm>
                <a:off x="359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6"/>
              <p:cNvSpPr>
                <a:spLocks noChangeShapeType="1"/>
              </p:cNvSpPr>
              <p:nvPr/>
            </p:nvSpPr>
            <p:spPr bwMode="auto">
              <a:xfrm>
                <a:off x="333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7"/>
              <p:cNvSpPr>
                <a:spLocks noChangeShapeType="1"/>
              </p:cNvSpPr>
              <p:nvPr/>
            </p:nvSpPr>
            <p:spPr bwMode="auto">
              <a:xfrm>
                <a:off x="339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8"/>
              <p:cNvSpPr>
                <a:spLocks noChangeShapeType="1"/>
              </p:cNvSpPr>
              <p:nvPr/>
            </p:nvSpPr>
            <p:spPr bwMode="auto">
              <a:xfrm>
                <a:off x="3306" y="2365"/>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9"/>
              <p:cNvSpPr>
                <a:spLocks noChangeShapeType="1"/>
              </p:cNvSpPr>
              <p:nvPr/>
            </p:nvSpPr>
            <p:spPr bwMode="auto">
              <a:xfrm>
                <a:off x="334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10"/>
              <p:cNvSpPr>
                <a:spLocks noChangeShapeType="1"/>
              </p:cNvSpPr>
              <p:nvPr/>
            </p:nvSpPr>
            <p:spPr bwMode="auto">
              <a:xfrm>
                <a:off x="2790"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Line 11"/>
              <p:cNvSpPr>
                <a:spLocks noChangeShapeType="1"/>
              </p:cNvSpPr>
              <p:nvPr/>
            </p:nvSpPr>
            <p:spPr bwMode="auto">
              <a:xfrm>
                <a:off x="312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 name="Line 12"/>
              <p:cNvSpPr>
                <a:spLocks noChangeShapeType="1"/>
              </p:cNvSpPr>
              <p:nvPr/>
            </p:nvSpPr>
            <p:spPr bwMode="auto">
              <a:xfrm>
                <a:off x="321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5" name="Line 13"/>
              <p:cNvSpPr>
                <a:spLocks noChangeShapeType="1"/>
              </p:cNvSpPr>
              <p:nvPr/>
            </p:nvSpPr>
            <p:spPr bwMode="auto">
              <a:xfrm>
                <a:off x="325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6" name="Line 14"/>
              <p:cNvSpPr>
                <a:spLocks noChangeShapeType="1"/>
              </p:cNvSpPr>
              <p:nvPr/>
            </p:nvSpPr>
            <p:spPr bwMode="auto">
              <a:xfrm>
                <a:off x="37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7" name="Line 15"/>
              <p:cNvSpPr>
                <a:spLocks noChangeShapeType="1"/>
              </p:cNvSpPr>
              <p:nvPr/>
            </p:nvSpPr>
            <p:spPr bwMode="auto">
              <a:xfrm>
                <a:off x="342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8" name="Line 16"/>
              <p:cNvSpPr>
                <a:spLocks noChangeShapeType="1"/>
              </p:cNvSpPr>
              <p:nvPr/>
            </p:nvSpPr>
            <p:spPr bwMode="auto">
              <a:xfrm>
                <a:off x="276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9" name="Line 17"/>
              <p:cNvSpPr>
                <a:spLocks noChangeShapeType="1"/>
              </p:cNvSpPr>
              <p:nvPr/>
            </p:nvSpPr>
            <p:spPr bwMode="auto">
              <a:xfrm>
                <a:off x="277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0" name="Line 18"/>
              <p:cNvSpPr>
                <a:spLocks noChangeShapeType="1"/>
              </p:cNvSpPr>
              <p:nvPr/>
            </p:nvSpPr>
            <p:spPr bwMode="auto">
              <a:xfrm>
                <a:off x="279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1" name="Line 19"/>
              <p:cNvSpPr>
                <a:spLocks noChangeShapeType="1"/>
              </p:cNvSpPr>
              <p:nvPr/>
            </p:nvSpPr>
            <p:spPr bwMode="auto">
              <a:xfrm>
                <a:off x="280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2" name="Line 20"/>
              <p:cNvSpPr>
                <a:spLocks noChangeShapeType="1"/>
              </p:cNvSpPr>
              <p:nvPr/>
            </p:nvSpPr>
            <p:spPr bwMode="auto">
              <a:xfrm>
                <a:off x="309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 name="Line 21"/>
              <p:cNvSpPr>
                <a:spLocks noChangeShapeType="1"/>
              </p:cNvSpPr>
              <p:nvPr/>
            </p:nvSpPr>
            <p:spPr bwMode="auto">
              <a:xfrm>
                <a:off x="310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 name="Line 22"/>
              <p:cNvSpPr>
                <a:spLocks noChangeShapeType="1"/>
              </p:cNvSpPr>
              <p:nvPr/>
            </p:nvSpPr>
            <p:spPr bwMode="auto">
              <a:xfrm>
                <a:off x="312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 name="Line 23"/>
              <p:cNvSpPr>
                <a:spLocks noChangeShapeType="1"/>
              </p:cNvSpPr>
              <p:nvPr/>
            </p:nvSpPr>
            <p:spPr bwMode="auto">
              <a:xfrm>
                <a:off x="313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 name="Line 24"/>
              <p:cNvSpPr>
                <a:spLocks noChangeShapeType="1"/>
              </p:cNvSpPr>
              <p:nvPr/>
            </p:nvSpPr>
            <p:spPr bwMode="auto">
              <a:xfrm>
                <a:off x="319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 name="Line 25"/>
              <p:cNvSpPr>
                <a:spLocks noChangeShapeType="1"/>
              </p:cNvSpPr>
              <p:nvPr/>
            </p:nvSpPr>
            <p:spPr bwMode="auto">
              <a:xfrm>
                <a:off x="320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 name="Line 26"/>
              <p:cNvSpPr>
                <a:spLocks noChangeShapeType="1"/>
              </p:cNvSpPr>
              <p:nvPr/>
            </p:nvSpPr>
            <p:spPr bwMode="auto">
              <a:xfrm>
                <a:off x="322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 name="Line 27"/>
              <p:cNvSpPr>
                <a:spLocks noChangeShapeType="1"/>
              </p:cNvSpPr>
              <p:nvPr/>
            </p:nvSpPr>
            <p:spPr bwMode="auto">
              <a:xfrm>
                <a:off x="323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 name="Line 28"/>
              <p:cNvSpPr>
                <a:spLocks noChangeShapeType="1"/>
              </p:cNvSpPr>
              <p:nvPr/>
            </p:nvSpPr>
            <p:spPr bwMode="auto">
              <a:xfrm>
                <a:off x="367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1" name="Line 29"/>
              <p:cNvSpPr>
                <a:spLocks noChangeShapeType="1"/>
              </p:cNvSpPr>
              <p:nvPr/>
            </p:nvSpPr>
            <p:spPr bwMode="auto">
              <a:xfrm>
                <a:off x="369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2" name="Line 30"/>
              <p:cNvSpPr>
                <a:spLocks noChangeShapeType="1"/>
              </p:cNvSpPr>
              <p:nvPr/>
            </p:nvSpPr>
            <p:spPr bwMode="auto">
              <a:xfrm>
                <a:off x="370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3" name="Line 31"/>
              <p:cNvSpPr>
                <a:spLocks noChangeShapeType="1"/>
              </p:cNvSpPr>
              <p:nvPr/>
            </p:nvSpPr>
            <p:spPr bwMode="auto">
              <a:xfrm>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4" name="Line 32"/>
              <p:cNvSpPr>
                <a:spLocks noChangeShapeType="1"/>
              </p:cNvSpPr>
              <p:nvPr/>
            </p:nvSpPr>
            <p:spPr bwMode="auto">
              <a:xfrm>
                <a:off x="376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5" name="Line 33"/>
              <p:cNvSpPr>
                <a:spLocks noChangeShapeType="1"/>
              </p:cNvSpPr>
              <p:nvPr/>
            </p:nvSpPr>
            <p:spPr bwMode="auto">
              <a:xfrm>
                <a:off x="37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6" name="Line 34"/>
              <p:cNvSpPr>
                <a:spLocks noChangeShapeType="1"/>
              </p:cNvSpPr>
              <p:nvPr/>
            </p:nvSpPr>
            <p:spPr bwMode="auto">
              <a:xfrm>
                <a:off x="379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7" name="Line 35"/>
              <p:cNvSpPr>
                <a:spLocks noChangeShapeType="1"/>
              </p:cNvSpPr>
              <p:nvPr/>
            </p:nvSpPr>
            <p:spPr bwMode="auto">
              <a:xfrm>
                <a:off x="380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8" name="Line 36"/>
              <p:cNvSpPr>
                <a:spLocks noChangeShapeType="1"/>
              </p:cNvSpPr>
              <p:nvPr/>
            </p:nvSpPr>
            <p:spPr bwMode="auto">
              <a:xfrm>
                <a:off x="324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9" name="Line 37"/>
              <p:cNvSpPr>
                <a:spLocks noChangeShapeType="1"/>
              </p:cNvSpPr>
              <p:nvPr/>
            </p:nvSpPr>
            <p:spPr bwMode="auto">
              <a:xfrm>
                <a:off x="325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0" name="Line 38"/>
              <p:cNvSpPr>
                <a:spLocks noChangeShapeType="1"/>
              </p:cNvSpPr>
              <p:nvPr/>
            </p:nvSpPr>
            <p:spPr bwMode="auto">
              <a:xfrm>
                <a:off x="326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1" name="Line 39"/>
              <p:cNvSpPr>
                <a:spLocks noChangeShapeType="1"/>
              </p:cNvSpPr>
              <p:nvPr/>
            </p:nvSpPr>
            <p:spPr bwMode="auto">
              <a:xfrm>
                <a:off x="327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2" name="Line 40"/>
              <p:cNvSpPr>
                <a:spLocks noChangeShapeType="1"/>
              </p:cNvSpPr>
              <p:nvPr/>
            </p:nvSpPr>
            <p:spPr bwMode="auto">
              <a:xfrm>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3" name="Line 41"/>
              <p:cNvSpPr>
                <a:spLocks noChangeShapeType="1"/>
              </p:cNvSpPr>
              <p:nvPr/>
            </p:nvSpPr>
            <p:spPr bwMode="auto">
              <a:xfrm>
                <a:off x="373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4" name="Line 42"/>
              <p:cNvSpPr>
                <a:spLocks noChangeShapeType="1"/>
              </p:cNvSpPr>
              <p:nvPr/>
            </p:nvSpPr>
            <p:spPr bwMode="auto">
              <a:xfrm>
                <a:off x="375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5" name="Line 43"/>
              <p:cNvSpPr>
                <a:spLocks noChangeShapeType="1"/>
              </p:cNvSpPr>
              <p:nvPr/>
            </p:nvSpPr>
            <p:spPr bwMode="auto">
              <a:xfrm>
                <a:off x="376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6" name="Line 44"/>
              <p:cNvSpPr>
                <a:spLocks noChangeShapeType="1"/>
              </p:cNvSpPr>
              <p:nvPr/>
            </p:nvSpPr>
            <p:spPr bwMode="auto">
              <a:xfrm>
                <a:off x="381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7" name="Line 45"/>
              <p:cNvSpPr>
                <a:spLocks noChangeShapeType="1"/>
              </p:cNvSpPr>
              <p:nvPr/>
            </p:nvSpPr>
            <p:spPr bwMode="auto">
              <a:xfrm>
                <a:off x="38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8" name="Line 46"/>
              <p:cNvSpPr>
                <a:spLocks noChangeShapeType="1"/>
              </p:cNvSpPr>
              <p:nvPr/>
            </p:nvSpPr>
            <p:spPr bwMode="auto">
              <a:xfrm>
                <a:off x="384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9" name="Line 47"/>
              <p:cNvSpPr>
                <a:spLocks noChangeShapeType="1"/>
              </p:cNvSpPr>
              <p:nvPr/>
            </p:nvSpPr>
            <p:spPr bwMode="auto">
              <a:xfrm>
                <a:off x="385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0" name="Line 48"/>
              <p:cNvSpPr>
                <a:spLocks noChangeShapeType="1"/>
              </p:cNvSpPr>
              <p:nvPr/>
            </p:nvSpPr>
            <p:spPr bwMode="auto">
              <a:xfrm>
                <a:off x="362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1" name="Line 49"/>
              <p:cNvSpPr>
                <a:spLocks noChangeShapeType="1"/>
              </p:cNvSpPr>
              <p:nvPr/>
            </p:nvSpPr>
            <p:spPr bwMode="auto">
              <a:xfrm>
                <a:off x="363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2" name="Line 50"/>
              <p:cNvSpPr>
                <a:spLocks noChangeShapeType="1"/>
              </p:cNvSpPr>
              <p:nvPr/>
            </p:nvSpPr>
            <p:spPr bwMode="auto">
              <a:xfrm>
                <a:off x="365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3" name="Line 51"/>
              <p:cNvSpPr>
                <a:spLocks noChangeShapeType="1"/>
              </p:cNvSpPr>
              <p:nvPr/>
            </p:nvSpPr>
            <p:spPr bwMode="auto">
              <a:xfrm>
                <a:off x="366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4" name="Line 52"/>
              <p:cNvSpPr>
                <a:spLocks noChangeShapeType="1"/>
              </p:cNvSpPr>
              <p:nvPr/>
            </p:nvSpPr>
            <p:spPr bwMode="auto">
              <a:xfrm>
                <a:off x="36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5" name="Line 53"/>
              <p:cNvSpPr>
                <a:spLocks noChangeShapeType="1"/>
              </p:cNvSpPr>
              <p:nvPr/>
            </p:nvSpPr>
            <p:spPr bwMode="auto">
              <a:xfrm>
                <a:off x="41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6" name="Line 54"/>
              <p:cNvSpPr>
                <a:spLocks noChangeShapeType="1"/>
              </p:cNvSpPr>
              <p:nvPr/>
            </p:nvSpPr>
            <p:spPr bwMode="auto">
              <a:xfrm>
                <a:off x="420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7" name="Line 55"/>
              <p:cNvSpPr>
                <a:spLocks noChangeShapeType="1"/>
              </p:cNvSpPr>
              <p:nvPr/>
            </p:nvSpPr>
            <p:spPr bwMode="auto">
              <a:xfrm>
                <a:off x="422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8" name="Line 56"/>
              <p:cNvSpPr>
                <a:spLocks noChangeShapeType="1"/>
              </p:cNvSpPr>
              <p:nvPr/>
            </p:nvSpPr>
            <p:spPr bwMode="auto">
              <a:xfrm>
                <a:off x="431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9" name="Line 57"/>
              <p:cNvSpPr>
                <a:spLocks noChangeShapeType="1"/>
              </p:cNvSpPr>
              <p:nvPr/>
            </p:nvSpPr>
            <p:spPr bwMode="auto">
              <a:xfrm>
                <a:off x="388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 name="Line 58"/>
              <p:cNvSpPr>
                <a:spLocks noChangeShapeType="1"/>
              </p:cNvSpPr>
              <p:nvPr/>
            </p:nvSpPr>
            <p:spPr bwMode="auto">
              <a:xfrm>
                <a:off x="351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 name="Line 59"/>
              <p:cNvSpPr>
                <a:spLocks noChangeShapeType="1"/>
              </p:cNvSpPr>
              <p:nvPr/>
            </p:nvSpPr>
            <p:spPr bwMode="auto">
              <a:xfrm>
                <a:off x="352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 name="Line 60"/>
              <p:cNvSpPr>
                <a:spLocks noChangeShapeType="1"/>
              </p:cNvSpPr>
              <p:nvPr/>
            </p:nvSpPr>
            <p:spPr bwMode="auto">
              <a:xfrm>
                <a:off x="354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 name="Line 61"/>
              <p:cNvSpPr>
                <a:spLocks noChangeShapeType="1"/>
              </p:cNvSpPr>
              <p:nvPr/>
            </p:nvSpPr>
            <p:spPr bwMode="auto">
              <a:xfrm>
                <a:off x="355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 name="Line 62"/>
              <p:cNvSpPr>
                <a:spLocks noChangeShapeType="1"/>
              </p:cNvSpPr>
              <p:nvPr/>
            </p:nvSpPr>
            <p:spPr bwMode="auto">
              <a:xfrm>
                <a:off x="40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 name="Line 63"/>
              <p:cNvSpPr>
                <a:spLocks noChangeShapeType="1"/>
              </p:cNvSpPr>
              <p:nvPr/>
            </p:nvSpPr>
            <p:spPr bwMode="auto">
              <a:xfrm>
                <a:off x="40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 name="Line 64"/>
              <p:cNvSpPr>
                <a:spLocks noChangeShapeType="1"/>
              </p:cNvSpPr>
              <p:nvPr/>
            </p:nvSpPr>
            <p:spPr bwMode="auto">
              <a:xfrm>
                <a:off x="396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 name="Line 65"/>
              <p:cNvSpPr>
                <a:spLocks noChangeShapeType="1"/>
              </p:cNvSpPr>
              <p:nvPr/>
            </p:nvSpPr>
            <p:spPr bwMode="auto">
              <a:xfrm>
                <a:off x="39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 name="Line 66"/>
              <p:cNvSpPr>
                <a:spLocks noChangeShapeType="1"/>
              </p:cNvSpPr>
              <p:nvPr/>
            </p:nvSpPr>
            <p:spPr bwMode="auto">
              <a:xfrm>
                <a:off x="360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 name="Line 67"/>
              <p:cNvSpPr>
                <a:spLocks noChangeShapeType="1"/>
              </p:cNvSpPr>
              <p:nvPr/>
            </p:nvSpPr>
            <p:spPr bwMode="auto">
              <a:xfrm>
                <a:off x="3030" y="235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 name="Line 68"/>
              <p:cNvSpPr>
                <a:spLocks noChangeShapeType="1"/>
              </p:cNvSpPr>
              <p:nvPr/>
            </p:nvSpPr>
            <p:spPr bwMode="auto">
              <a:xfrm>
                <a:off x="3048"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 name="Line 69"/>
              <p:cNvSpPr>
                <a:spLocks noChangeShapeType="1"/>
              </p:cNvSpPr>
              <p:nvPr/>
            </p:nvSpPr>
            <p:spPr bwMode="auto">
              <a:xfrm>
                <a:off x="2724"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 name="Line 70"/>
              <p:cNvSpPr>
                <a:spLocks noChangeShapeType="1"/>
              </p:cNvSpPr>
              <p:nvPr/>
            </p:nvSpPr>
            <p:spPr bwMode="auto">
              <a:xfrm>
                <a:off x="2736"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 name="Line 71"/>
              <p:cNvSpPr>
                <a:spLocks noChangeShapeType="1"/>
              </p:cNvSpPr>
              <p:nvPr/>
            </p:nvSpPr>
            <p:spPr bwMode="auto">
              <a:xfrm>
                <a:off x="2664" y="23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 name="Line 72"/>
              <p:cNvSpPr>
                <a:spLocks noChangeShapeType="1"/>
              </p:cNvSpPr>
              <p:nvPr/>
            </p:nvSpPr>
            <p:spPr bwMode="auto">
              <a:xfrm>
                <a:off x="2838"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 name="Line 73"/>
              <p:cNvSpPr>
                <a:spLocks noChangeShapeType="1"/>
              </p:cNvSpPr>
              <p:nvPr/>
            </p:nvSpPr>
            <p:spPr bwMode="auto">
              <a:xfrm>
                <a:off x="2514" y="2301"/>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 name="Line 74"/>
              <p:cNvSpPr>
                <a:spLocks noChangeShapeType="1"/>
              </p:cNvSpPr>
              <p:nvPr/>
            </p:nvSpPr>
            <p:spPr bwMode="auto">
              <a:xfrm>
                <a:off x="1752" y="19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 name="Line 75"/>
              <p:cNvSpPr>
                <a:spLocks noChangeShapeType="1"/>
              </p:cNvSpPr>
              <p:nvPr/>
            </p:nvSpPr>
            <p:spPr bwMode="auto">
              <a:xfrm>
                <a:off x="1698" y="19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 name="Line 76"/>
              <p:cNvSpPr>
                <a:spLocks noChangeShapeType="1"/>
              </p:cNvSpPr>
              <p:nvPr/>
            </p:nvSpPr>
            <p:spPr bwMode="auto">
              <a:xfrm>
                <a:off x="2904"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 name="Line 77"/>
              <p:cNvSpPr>
                <a:spLocks noChangeShapeType="1"/>
              </p:cNvSpPr>
              <p:nvPr/>
            </p:nvSpPr>
            <p:spPr bwMode="auto">
              <a:xfrm>
                <a:off x="3000"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 name="Line 78"/>
              <p:cNvSpPr>
                <a:spLocks noChangeShapeType="1"/>
              </p:cNvSpPr>
              <p:nvPr/>
            </p:nvSpPr>
            <p:spPr bwMode="auto">
              <a:xfrm>
                <a:off x="2868"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 name="Line 79"/>
              <p:cNvSpPr>
                <a:spLocks noChangeShapeType="1"/>
              </p:cNvSpPr>
              <p:nvPr/>
            </p:nvSpPr>
            <p:spPr bwMode="auto">
              <a:xfrm>
                <a:off x="2850"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 name="Line 80"/>
              <p:cNvSpPr>
                <a:spLocks noChangeShapeType="1"/>
              </p:cNvSpPr>
              <p:nvPr/>
            </p:nvSpPr>
            <p:spPr bwMode="auto">
              <a:xfrm>
                <a:off x="1650" y="1939"/>
                <a:ext cx="0" cy="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 name="Line 81"/>
              <p:cNvSpPr>
                <a:spLocks noChangeShapeType="1"/>
              </p:cNvSpPr>
              <p:nvPr/>
            </p:nvSpPr>
            <p:spPr bwMode="auto">
              <a:xfrm>
                <a:off x="2190" y="223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 name="Freeform 82"/>
              <p:cNvSpPr>
                <a:spLocks/>
              </p:cNvSpPr>
              <p:nvPr/>
            </p:nvSpPr>
            <p:spPr bwMode="auto">
              <a:xfrm>
                <a:off x="1446" y="1885"/>
                <a:ext cx="2868" cy="528"/>
              </a:xfrm>
              <a:custGeom>
                <a:avLst/>
                <a:gdLst>
                  <a:gd name="T0" fmla="*/ 371 w 478"/>
                  <a:gd name="T1" fmla="*/ 88 h 88"/>
                  <a:gd name="T2" fmla="*/ 358 w 478"/>
                  <a:gd name="T3" fmla="*/ 86 h 88"/>
                  <a:gd name="T4" fmla="*/ 312 w 478"/>
                  <a:gd name="T5" fmla="*/ 85 h 88"/>
                  <a:gd name="T6" fmla="*/ 305 w 478"/>
                  <a:gd name="T7" fmla="*/ 83 h 88"/>
                  <a:gd name="T8" fmla="*/ 269 w 478"/>
                  <a:gd name="T9" fmla="*/ 82 h 88"/>
                  <a:gd name="T10" fmla="*/ 261 w 478"/>
                  <a:gd name="T11" fmla="*/ 81 h 88"/>
                  <a:gd name="T12" fmla="*/ 236 w 478"/>
                  <a:gd name="T13" fmla="*/ 80 h 88"/>
                  <a:gd name="T14" fmla="*/ 223 w 478"/>
                  <a:gd name="T15" fmla="*/ 78 h 88"/>
                  <a:gd name="T16" fmla="*/ 208 w 478"/>
                  <a:gd name="T17" fmla="*/ 77 h 88"/>
                  <a:gd name="T18" fmla="*/ 188 w 478"/>
                  <a:gd name="T19" fmla="*/ 74 h 88"/>
                  <a:gd name="T20" fmla="*/ 185 w 478"/>
                  <a:gd name="T21" fmla="*/ 73 h 88"/>
                  <a:gd name="T22" fmla="*/ 172 w 478"/>
                  <a:gd name="T23" fmla="*/ 72 h 88"/>
                  <a:gd name="T24" fmla="*/ 167 w 478"/>
                  <a:gd name="T25" fmla="*/ 71 h 88"/>
                  <a:gd name="T26" fmla="*/ 158 w 478"/>
                  <a:gd name="T27" fmla="*/ 70 h 88"/>
                  <a:gd name="T28" fmla="*/ 149 w 478"/>
                  <a:gd name="T29" fmla="*/ 68 h 88"/>
                  <a:gd name="T30" fmla="*/ 145 w 478"/>
                  <a:gd name="T31" fmla="*/ 67 h 88"/>
                  <a:gd name="T32" fmla="*/ 141 w 478"/>
                  <a:gd name="T33" fmla="*/ 65 h 88"/>
                  <a:gd name="T34" fmla="*/ 135 w 478"/>
                  <a:gd name="T35" fmla="*/ 64 h 88"/>
                  <a:gd name="T36" fmla="*/ 127 w 478"/>
                  <a:gd name="T37" fmla="*/ 63 h 88"/>
                  <a:gd name="T38" fmla="*/ 124 w 478"/>
                  <a:gd name="T39" fmla="*/ 61 h 88"/>
                  <a:gd name="T40" fmla="*/ 116 w 478"/>
                  <a:gd name="T41" fmla="*/ 59 h 88"/>
                  <a:gd name="T42" fmla="*/ 114 w 478"/>
                  <a:gd name="T43" fmla="*/ 58 h 88"/>
                  <a:gd name="T44" fmla="*/ 111 w 478"/>
                  <a:gd name="T45" fmla="*/ 56 h 88"/>
                  <a:gd name="T46" fmla="*/ 109 w 478"/>
                  <a:gd name="T47" fmla="*/ 53 h 88"/>
                  <a:gd name="T48" fmla="*/ 107 w 478"/>
                  <a:gd name="T49" fmla="*/ 50 h 88"/>
                  <a:gd name="T50" fmla="*/ 103 w 478"/>
                  <a:gd name="T51" fmla="*/ 47 h 88"/>
                  <a:gd name="T52" fmla="*/ 98 w 478"/>
                  <a:gd name="T53" fmla="*/ 45 h 88"/>
                  <a:gd name="T54" fmla="*/ 92 w 478"/>
                  <a:gd name="T55" fmla="*/ 44 h 88"/>
                  <a:gd name="T56" fmla="*/ 89 w 478"/>
                  <a:gd name="T57" fmla="*/ 42 h 88"/>
                  <a:gd name="T58" fmla="*/ 84 w 478"/>
                  <a:gd name="T59" fmla="*/ 41 h 88"/>
                  <a:gd name="T60" fmla="*/ 81 w 478"/>
                  <a:gd name="T61" fmla="*/ 39 h 88"/>
                  <a:gd name="T62" fmla="*/ 79 w 478"/>
                  <a:gd name="T63" fmla="*/ 38 h 88"/>
                  <a:gd name="T64" fmla="*/ 74 w 478"/>
                  <a:gd name="T65" fmla="*/ 35 h 88"/>
                  <a:gd name="T66" fmla="*/ 72 w 478"/>
                  <a:gd name="T67" fmla="*/ 34 h 88"/>
                  <a:gd name="T68" fmla="*/ 68 w 478"/>
                  <a:gd name="T69" fmla="*/ 32 h 88"/>
                  <a:gd name="T70" fmla="*/ 66 w 478"/>
                  <a:gd name="T71" fmla="*/ 30 h 88"/>
                  <a:gd name="T72" fmla="*/ 64 w 478"/>
                  <a:gd name="T73" fmla="*/ 28 h 88"/>
                  <a:gd name="T74" fmla="*/ 60 w 478"/>
                  <a:gd name="T75" fmla="*/ 26 h 88"/>
                  <a:gd name="T76" fmla="*/ 53 w 478"/>
                  <a:gd name="T77" fmla="*/ 24 h 88"/>
                  <a:gd name="T78" fmla="*/ 52 w 478"/>
                  <a:gd name="T79" fmla="*/ 22 h 88"/>
                  <a:gd name="T80" fmla="*/ 48 w 478"/>
                  <a:gd name="T81" fmla="*/ 19 h 88"/>
                  <a:gd name="T82" fmla="*/ 44 w 478"/>
                  <a:gd name="T83" fmla="*/ 17 h 88"/>
                  <a:gd name="T84" fmla="*/ 38 w 478"/>
                  <a:gd name="T85" fmla="*/ 15 h 88"/>
                  <a:gd name="T86" fmla="*/ 36 w 478"/>
                  <a:gd name="T87" fmla="*/ 13 h 88"/>
                  <a:gd name="T88" fmla="*/ 34 w 478"/>
                  <a:gd name="T89" fmla="*/ 10 h 88"/>
                  <a:gd name="T90" fmla="*/ 32 w 478"/>
                  <a:gd name="T91" fmla="*/ 9 h 88"/>
                  <a:gd name="T92" fmla="*/ 29 w 478"/>
                  <a:gd name="T93" fmla="*/ 6 h 88"/>
                  <a:gd name="T94" fmla="*/ 25 w 478"/>
                  <a:gd name="T95" fmla="*/ 4 h 88"/>
                  <a:gd name="T96" fmla="*/ 19 w 478"/>
                  <a:gd name="T97" fmla="*/ 3 h 88"/>
                  <a:gd name="T98" fmla="*/ 15 w 478"/>
                  <a:gd name="T99" fmla="*/ 2 h 88"/>
                  <a:gd name="T100" fmla="*/ 9 w 4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8">
                    <a:moveTo>
                      <a:pt x="478" y="88"/>
                    </a:moveTo>
                    <a:lnTo>
                      <a:pt x="371" y="88"/>
                    </a:lnTo>
                    <a:lnTo>
                      <a:pt x="371" y="86"/>
                    </a:lnTo>
                    <a:lnTo>
                      <a:pt x="358" y="86"/>
                    </a:lnTo>
                    <a:lnTo>
                      <a:pt x="358" y="85"/>
                    </a:lnTo>
                    <a:lnTo>
                      <a:pt x="312" y="85"/>
                    </a:lnTo>
                    <a:lnTo>
                      <a:pt x="312" y="83"/>
                    </a:lnTo>
                    <a:lnTo>
                      <a:pt x="305" y="83"/>
                    </a:lnTo>
                    <a:lnTo>
                      <a:pt x="305" y="82"/>
                    </a:lnTo>
                    <a:lnTo>
                      <a:pt x="269" y="82"/>
                    </a:lnTo>
                    <a:lnTo>
                      <a:pt x="269" y="81"/>
                    </a:lnTo>
                    <a:lnTo>
                      <a:pt x="261" y="81"/>
                    </a:lnTo>
                    <a:lnTo>
                      <a:pt x="261" y="80"/>
                    </a:lnTo>
                    <a:lnTo>
                      <a:pt x="236" y="80"/>
                    </a:lnTo>
                    <a:lnTo>
                      <a:pt x="236" y="78"/>
                    </a:lnTo>
                    <a:lnTo>
                      <a:pt x="223" y="78"/>
                    </a:lnTo>
                    <a:lnTo>
                      <a:pt x="223" y="77"/>
                    </a:lnTo>
                    <a:lnTo>
                      <a:pt x="208" y="77"/>
                    </a:lnTo>
                    <a:lnTo>
                      <a:pt x="208" y="74"/>
                    </a:lnTo>
                    <a:lnTo>
                      <a:pt x="188" y="74"/>
                    </a:lnTo>
                    <a:lnTo>
                      <a:pt x="188" y="73"/>
                    </a:lnTo>
                    <a:lnTo>
                      <a:pt x="185" y="73"/>
                    </a:lnTo>
                    <a:lnTo>
                      <a:pt x="185" y="72"/>
                    </a:lnTo>
                    <a:lnTo>
                      <a:pt x="172" y="72"/>
                    </a:lnTo>
                    <a:lnTo>
                      <a:pt x="172" y="71"/>
                    </a:lnTo>
                    <a:lnTo>
                      <a:pt x="167" y="71"/>
                    </a:lnTo>
                    <a:lnTo>
                      <a:pt x="167" y="70"/>
                    </a:lnTo>
                    <a:lnTo>
                      <a:pt x="158" y="70"/>
                    </a:lnTo>
                    <a:lnTo>
                      <a:pt x="158" y="68"/>
                    </a:lnTo>
                    <a:lnTo>
                      <a:pt x="149" y="68"/>
                    </a:lnTo>
                    <a:lnTo>
                      <a:pt x="149" y="67"/>
                    </a:lnTo>
                    <a:lnTo>
                      <a:pt x="145" y="67"/>
                    </a:lnTo>
                    <a:lnTo>
                      <a:pt x="145" y="65"/>
                    </a:lnTo>
                    <a:lnTo>
                      <a:pt x="141" y="65"/>
                    </a:lnTo>
                    <a:lnTo>
                      <a:pt x="141" y="64"/>
                    </a:lnTo>
                    <a:lnTo>
                      <a:pt x="135" y="64"/>
                    </a:lnTo>
                    <a:lnTo>
                      <a:pt x="135" y="63"/>
                    </a:lnTo>
                    <a:lnTo>
                      <a:pt x="127" y="63"/>
                    </a:lnTo>
                    <a:lnTo>
                      <a:pt x="127" y="61"/>
                    </a:lnTo>
                    <a:lnTo>
                      <a:pt x="124" y="61"/>
                    </a:lnTo>
                    <a:lnTo>
                      <a:pt x="124" y="59"/>
                    </a:lnTo>
                    <a:lnTo>
                      <a:pt x="116" y="59"/>
                    </a:lnTo>
                    <a:lnTo>
                      <a:pt x="116" y="58"/>
                    </a:lnTo>
                    <a:lnTo>
                      <a:pt x="114" y="58"/>
                    </a:lnTo>
                    <a:lnTo>
                      <a:pt x="114" y="56"/>
                    </a:lnTo>
                    <a:lnTo>
                      <a:pt x="111" y="56"/>
                    </a:lnTo>
                    <a:lnTo>
                      <a:pt x="111" y="53"/>
                    </a:lnTo>
                    <a:lnTo>
                      <a:pt x="109" y="53"/>
                    </a:lnTo>
                    <a:lnTo>
                      <a:pt x="109" y="50"/>
                    </a:lnTo>
                    <a:lnTo>
                      <a:pt x="107" y="50"/>
                    </a:lnTo>
                    <a:lnTo>
                      <a:pt x="107" y="47"/>
                    </a:lnTo>
                    <a:lnTo>
                      <a:pt x="103" y="47"/>
                    </a:lnTo>
                    <a:lnTo>
                      <a:pt x="98" y="47"/>
                    </a:lnTo>
                    <a:lnTo>
                      <a:pt x="98" y="45"/>
                    </a:lnTo>
                    <a:lnTo>
                      <a:pt x="92" y="45"/>
                    </a:lnTo>
                    <a:lnTo>
                      <a:pt x="92" y="44"/>
                    </a:lnTo>
                    <a:lnTo>
                      <a:pt x="89" y="44"/>
                    </a:lnTo>
                    <a:lnTo>
                      <a:pt x="89" y="42"/>
                    </a:lnTo>
                    <a:lnTo>
                      <a:pt x="84" y="42"/>
                    </a:lnTo>
                    <a:lnTo>
                      <a:pt x="84" y="41"/>
                    </a:lnTo>
                    <a:lnTo>
                      <a:pt x="81" y="41"/>
                    </a:lnTo>
                    <a:lnTo>
                      <a:pt x="81" y="39"/>
                    </a:lnTo>
                    <a:lnTo>
                      <a:pt x="79" y="39"/>
                    </a:lnTo>
                    <a:lnTo>
                      <a:pt x="79" y="38"/>
                    </a:lnTo>
                    <a:lnTo>
                      <a:pt x="74" y="38"/>
                    </a:lnTo>
                    <a:lnTo>
                      <a:pt x="74" y="35"/>
                    </a:lnTo>
                    <a:lnTo>
                      <a:pt x="72" y="35"/>
                    </a:lnTo>
                    <a:lnTo>
                      <a:pt x="72" y="34"/>
                    </a:lnTo>
                    <a:lnTo>
                      <a:pt x="68" y="34"/>
                    </a:lnTo>
                    <a:lnTo>
                      <a:pt x="68" y="32"/>
                    </a:lnTo>
                    <a:lnTo>
                      <a:pt x="66" y="32"/>
                    </a:lnTo>
                    <a:lnTo>
                      <a:pt x="66" y="30"/>
                    </a:lnTo>
                    <a:lnTo>
                      <a:pt x="64" y="30"/>
                    </a:lnTo>
                    <a:lnTo>
                      <a:pt x="64" y="28"/>
                    </a:lnTo>
                    <a:lnTo>
                      <a:pt x="60" y="28"/>
                    </a:lnTo>
                    <a:lnTo>
                      <a:pt x="60" y="26"/>
                    </a:lnTo>
                    <a:lnTo>
                      <a:pt x="53" y="26"/>
                    </a:lnTo>
                    <a:lnTo>
                      <a:pt x="53" y="24"/>
                    </a:lnTo>
                    <a:lnTo>
                      <a:pt x="52" y="24"/>
                    </a:lnTo>
                    <a:lnTo>
                      <a:pt x="52" y="22"/>
                    </a:lnTo>
                    <a:lnTo>
                      <a:pt x="48" y="22"/>
                    </a:lnTo>
                    <a:lnTo>
                      <a:pt x="48" y="19"/>
                    </a:lnTo>
                    <a:lnTo>
                      <a:pt x="44" y="19"/>
                    </a:lnTo>
                    <a:lnTo>
                      <a:pt x="44" y="17"/>
                    </a:lnTo>
                    <a:lnTo>
                      <a:pt x="38" y="17"/>
                    </a:lnTo>
                    <a:lnTo>
                      <a:pt x="38" y="15"/>
                    </a:lnTo>
                    <a:lnTo>
                      <a:pt x="36" y="15"/>
                    </a:lnTo>
                    <a:lnTo>
                      <a:pt x="36" y="13"/>
                    </a:lnTo>
                    <a:lnTo>
                      <a:pt x="34" y="13"/>
                    </a:lnTo>
                    <a:lnTo>
                      <a:pt x="34" y="10"/>
                    </a:lnTo>
                    <a:lnTo>
                      <a:pt x="32" y="10"/>
                    </a:lnTo>
                    <a:lnTo>
                      <a:pt x="32" y="9"/>
                    </a:lnTo>
                    <a:lnTo>
                      <a:pt x="29" y="9"/>
                    </a:lnTo>
                    <a:lnTo>
                      <a:pt x="29" y="6"/>
                    </a:lnTo>
                    <a:lnTo>
                      <a:pt x="25" y="6"/>
                    </a:lnTo>
                    <a:lnTo>
                      <a:pt x="25" y="4"/>
                    </a:lnTo>
                    <a:lnTo>
                      <a:pt x="19" y="4"/>
                    </a:lnTo>
                    <a:lnTo>
                      <a:pt x="19" y="3"/>
                    </a:lnTo>
                    <a:lnTo>
                      <a:pt x="15" y="3"/>
                    </a:lnTo>
                    <a:lnTo>
                      <a:pt x="15" y="2"/>
                    </a:lnTo>
                    <a:lnTo>
                      <a:pt x="9" y="2"/>
                    </a:lnTo>
                    <a:lnTo>
                      <a:pt x="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20" name="Group 83"/>
            <p:cNvGrpSpPr>
              <a:grpSpLocks/>
            </p:cNvGrpSpPr>
            <p:nvPr/>
          </p:nvGrpSpPr>
          <p:grpSpPr bwMode="auto">
            <a:xfrm>
              <a:off x="1624770" y="2127204"/>
              <a:ext cx="5851970" cy="1250994"/>
              <a:chOff x="1492" y="1862"/>
              <a:chExt cx="2772" cy="594"/>
            </a:xfrm>
          </p:grpSpPr>
          <p:sp>
            <p:nvSpPr>
              <p:cNvPr id="22" name="Line 84"/>
              <p:cNvSpPr>
                <a:spLocks noChangeShapeType="1"/>
              </p:cNvSpPr>
              <p:nvPr/>
            </p:nvSpPr>
            <p:spPr bwMode="auto">
              <a:xfrm>
                <a:off x="300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 name="Line 85"/>
              <p:cNvSpPr>
                <a:spLocks noChangeShapeType="1"/>
              </p:cNvSpPr>
              <p:nvPr/>
            </p:nvSpPr>
            <p:spPr bwMode="auto">
              <a:xfrm>
                <a:off x="320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 name="Line 86"/>
              <p:cNvSpPr>
                <a:spLocks noChangeShapeType="1"/>
              </p:cNvSpPr>
              <p:nvPr/>
            </p:nvSpPr>
            <p:spPr bwMode="auto">
              <a:xfrm>
                <a:off x="359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 name="Line 87"/>
              <p:cNvSpPr>
                <a:spLocks noChangeShapeType="1"/>
              </p:cNvSpPr>
              <p:nvPr/>
            </p:nvSpPr>
            <p:spPr bwMode="auto">
              <a:xfrm>
                <a:off x="339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 name="Line 88"/>
              <p:cNvSpPr>
                <a:spLocks noChangeShapeType="1"/>
              </p:cNvSpPr>
              <p:nvPr/>
            </p:nvSpPr>
            <p:spPr bwMode="auto">
              <a:xfrm>
                <a:off x="352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 name="Line 89"/>
              <p:cNvSpPr>
                <a:spLocks noChangeShapeType="1"/>
              </p:cNvSpPr>
              <p:nvPr/>
            </p:nvSpPr>
            <p:spPr bwMode="auto">
              <a:xfrm>
                <a:off x="337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 name="Line 90"/>
              <p:cNvSpPr>
                <a:spLocks noChangeShapeType="1"/>
              </p:cNvSpPr>
              <p:nvPr/>
            </p:nvSpPr>
            <p:spPr bwMode="auto">
              <a:xfrm>
                <a:off x="3424" y="239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 name="Line 91"/>
              <p:cNvSpPr>
                <a:spLocks noChangeShapeType="1"/>
              </p:cNvSpPr>
              <p:nvPr/>
            </p:nvSpPr>
            <p:spPr bwMode="auto">
              <a:xfrm>
                <a:off x="2830"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 name="Line 92"/>
              <p:cNvSpPr>
                <a:spLocks noChangeShapeType="1"/>
              </p:cNvSpPr>
              <p:nvPr/>
            </p:nvSpPr>
            <p:spPr bwMode="auto">
              <a:xfrm>
                <a:off x="328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 name="Line 93"/>
              <p:cNvSpPr>
                <a:spLocks noChangeShapeType="1"/>
              </p:cNvSpPr>
              <p:nvPr/>
            </p:nvSpPr>
            <p:spPr bwMode="auto">
              <a:xfrm>
                <a:off x="373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2" name="Line 94"/>
              <p:cNvSpPr>
                <a:spLocks noChangeShapeType="1"/>
              </p:cNvSpPr>
              <p:nvPr/>
            </p:nvSpPr>
            <p:spPr bwMode="auto">
              <a:xfrm>
                <a:off x="354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3" name="Line 95"/>
              <p:cNvSpPr>
                <a:spLocks noChangeShapeType="1"/>
              </p:cNvSpPr>
              <p:nvPr/>
            </p:nvSpPr>
            <p:spPr bwMode="auto">
              <a:xfrm>
                <a:off x="281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4" name="Line 96"/>
              <p:cNvSpPr>
                <a:spLocks noChangeShapeType="1"/>
              </p:cNvSpPr>
              <p:nvPr/>
            </p:nvSpPr>
            <p:spPr bwMode="auto">
              <a:xfrm>
                <a:off x="282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5" name="Line 97"/>
              <p:cNvSpPr>
                <a:spLocks noChangeShapeType="1"/>
              </p:cNvSpPr>
              <p:nvPr/>
            </p:nvSpPr>
            <p:spPr bwMode="auto">
              <a:xfrm>
                <a:off x="284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 name="Line 98"/>
              <p:cNvSpPr>
                <a:spLocks noChangeShapeType="1"/>
              </p:cNvSpPr>
              <p:nvPr/>
            </p:nvSpPr>
            <p:spPr bwMode="auto">
              <a:xfrm>
                <a:off x="285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 name="Line 99"/>
              <p:cNvSpPr>
                <a:spLocks noChangeShapeType="1"/>
              </p:cNvSpPr>
              <p:nvPr/>
            </p:nvSpPr>
            <p:spPr bwMode="auto">
              <a:xfrm>
                <a:off x="315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 name="Line 100"/>
              <p:cNvSpPr>
                <a:spLocks noChangeShapeType="1"/>
              </p:cNvSpPr>
              <p:nvPr/>
            </p:nvSpPr>
            <p:spPr bwMode="auto">
              <a:xfrm>
                <a:off x="316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 name="Line 101"/>
              <p:cNvSpPr>
                <a:spLocks noChangeShapeType="1"/>
              </p:cNvSpPr>
              <p:nvPr/>
            </p:nvSpPr>
            <p:spPr bwMode="auto">
              <a:xfrm>
                <a:off x="317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 name="Line 102"/>
              <p:cNvSpPr>
                <a:spLocks noChangeShapeType="1"/>
              </p:cNvSpPr>
              <p:nvPr/>
            </p:nvSpPr>
            <p:spPr bwMode="auto">
              <a:xfrm>
                <a:off x="319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 name="Line 103"/>
              <p:cNvSpPr>
                <a:spLocks noChangeShapeType="1"/>
              </p:cNvSpPr>
              <p:nvPr/>
            </p:nvSpPr>
            <p:spPr bwMode="auto">
              <a:xfrm>
                <a:off x="3232"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 name="Line 104"/>
              <p:cNvSpPr>
                <a:spLocks noChangeShapeType="1"/>
              </p:cNvSpPr>
              <p:nvPr/>
            </p:nvSpPr>
            <p:spPr bwMode="auto">
              <a:xfrm>
                <a:off x="324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 name="Line 105"/>
              <p:cNvSpPr>
                <a:spLocks noChangeShapeType="1"/>
              </p:cNvSpPr>
              <p:nvPr/>
            </p:nvSpPr>
            <p:spPr bwMode="auto">
              <a:xfrm>
                <a:off x="325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 name="Line 106"/>
              <p:cNvSpPr>
                <a:spLocks noChangeShapeType="1"/>
              </p:cNvSpPr>
              <p:nvPr/>
            </p:nvSpPr>
            <p:spPr bwMode="auto">
              <a:xfrm>
                <a:off x="327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 name="Line 107"/>
              <p:cNvSpPr>
                <a:spLocks noChangeShapeType="1"/>
              </p:cNvSpPr>
              <p:nvPr/>
            </p:nvSpPr>
            <p:spPr bwMode="auto">
              <a:xfrm>
                <a:off x="367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 name="Line 108"/>
              <p:cNvSpPr>
                <a:spLocks noChangeShapeType="1"/>
              </p:cNvSpPr>
              <p:nvPr/>
            </p:nvSpPr>
            <p:spPr bwMode="auto">
              <a:xfrm>
                <a:off x="368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 name="Line 109"/>
              <p:cNvSpPr>
                <a:spLocks noChangeShapeType="1"/>
              </p:cNvSpPr>
              <p:nvPr/>
            </p:nvSpPr>
            <p:spPr bwMode="auto">
              <a:xfrm>
                <a:off x="370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 name="Line 110"/>
              <p:cNvSpPr>
                <a:spLocks noChangeShapeType="1"/>
              </p:cNvSpPr>
              <p:nvPr/>
            </p:nvSpPr>
            <p:spPr bwMode="auto">
              <a:xfrm>
                <a:off x="371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 name="Line 111"/>
              <p:cNvSpPr>
                <a:spLocks noChangeShapeType="1"/>
              </p:cNvSpPr>
              <p:nvPr/>
            </p:nvSpPr>
            <p:spPr bwMode="auto">
              <a:xfrm>
                <a:off x="37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 name="Line 112"/>
              <p:cNvSpPr>
                <a:spLocks noChangeShapeType="1"/>
              </p:cNvSpPr>
              <p:nvPr/>
            </p:nvSpPr>
            <p:spPr bwMode="auto">
              <a:xfrm>
                <a:off x="379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 name="Line 113"/>
              <p:cNvSpPr>
                <a:spLocks noChangeShapeType="1"/>
              </p:cNvSpPr>
              <p:nvPr/>
            </p:nvSpPr>
            <p:spPr bwMode="auto">
              <a:xfrm>
                <a:off x="381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 name="Line 114"/>
              <p:cNvSpPr>
                <a:spLocks noChangeShapeType="1"/>
              </p:cNvSpPr>
              <p:nvPr/>
            </p:nvSpPr>
            <p:spPr bwMode="auto">
              <a:xfrm>
                <a:off x="382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 name="Line 115"/>
              <p:cNvSpPr>
                <a:spLocks noChangeShapeType="1"/>
              </p:cNvSpPr>
              <p:nvPr/>
            </p:nvSpPr>
            <p:spPr bwMode="auto">
              <a:xfrm>
                <a:off x="330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116"/>
              <p:cNvSpPr>
                <a:spLocks noChangeShapeType="1"/>
              </p:cNvSpPr>
              <p:nvPr/>
            </p:nvSpPr>
            <p:spPr bwMode="auto">
              <a:xfrm>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117"/>
              <p:cNvSpPr>
                <a:spLocks noChangeShapeType="1"/>
              </p:cNvSpPr>
              <p:nvPr/>
            </p:nvSpPr>
            <p:spPr bwMode="auto">
              <a:xfrm>
                <a:off x="333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118"/>
              <p:cNvSpPr>
                <a:spLocks noChangeShapeType="1"/>
              </p:cNvSpPr>
              <p:nvPr/>
            </p:nvSpPr>
            <p:spPr bwMode="auto">
              <a:xfrm>
                <a:off x="334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119"/>
              <p:cNvSpPr>
                <a:spLocks noChangeShapeType="1"/>
              </p:cNvSpPr>
              <p:nvPr/>
            </p:nvSpPr>
            <p:spPr bwMode="auto">
              <a:xfrm>
                <a:off x="373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120"/>
              <p:cNvSpPr>
                <a:spLocks noChangeShapeType="1"/>
              </p:cNvSpPr>
              <p:nvPr/>
            </p:nvSpPr>
            <p:spPr bwMode="auto">
              <a:xfrm>
                <a:off x="374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121"/>
              <p:cNvSpPr>
                <a:spLocks noChangeShapeType="1"/>
              </p:cNvSpPr>
              <p:nvPr/>
            </p:nvSpPr>
            <p:spPr bwMode="auto">
              <a:xfrm>
                <a:off x="376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122"/>
              <p:cNvSpPr>
                <a:spLocks noChangeShapeType="1"/>
              </p:cNvSpPr>
              <p:nvPr/>
            </p:nvSpPr>
            <p:spPr bwMode="auto">
              <a:xfrm>
                <a:off x="377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123"/>
              <p:cNvSpPr>
                <a:spLocks noChangeShapeType="1"/>
              </p:cNvSpPr>
              <p:nvPr/>
            </p:nvSpPr>
            <p:spPr bwMode="auto">
              <a:xfrm>
                <a:off x="3838"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124"/>
              <p:cNvSpPr>
                <a:spLocks noChangeShapeType="1"/>
              </p:cNvSpPr>
              <p:nvPr/>
            </p:nvSpPr>
            <p:spPr bwMode="auto">
              <a:xfrm>
                <a:off x="385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125"/>
              <p:cNvSpPr>
                <a:spLocks noChangeShapeType="1"/>
              </p:cNvSpPr>
              <p:nvPr/>
            </p:nvSpPr>
            <p:spPr bwMode="auto">
              <a:xfrm>
                <a:off x="386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126"/>
              <p:cNvSpPr>
                <a:spLocks noChangeShapeType="1"/>
              </p:cNvSpPr>
              <p:nvPr/>
            </p:nvSpPr>
            <p:spPr bwMode="auto">
              <a:xfrm>
                <a:off x="388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127"/>
              <p:cNvSpPr>
                <a:spLocks noChangeShapeType="1"/>
              </p:cNvSpPr>
              <p:nvPr/>
            </p:nvSpPr>
            <p:spPr bwMode="auto">
              <a:xfrm>
                <a:off x="346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128"/>
              <p:cNvSpPr>
                <a:spLocks noChangeShapeType="1"/>
              </p:cNvSpPr>
              <p:nvPr/>
            </p:nvSpPr>
            <p:spPr bwMode="auto">
              <a:xfrm>
                <a:off x="347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129"/>
              <p:cNvSpPr>
                <a:spLocks noChangeShapeType="1"/>
              </p:cNvSpPr>
              <p:nvPr/>
            </p:nvSpPr>
            <p:spPr bwMode="auto">
              <a:xfrm>
                <a:off x="348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130"/>
              <p:cNvSpPr>
                <a:spLocks noChangeShapeType="1"/>
              </p:cNvSpPr>
              <p:nvPr/>
            </p:nvSpPr>
            <p:spPr bwMode="auto">
              <a:xfrm>
                <a:off x="350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131"/>
              <p:cNvSpPr>
                <a:spLocks noChangeShapeType="1"/>
              </p:cNvSpPr>
              <p:nvPr/>
            </p:nvSpPr>
            <p:spPr bwMode="auto">
              <a:xfrm>
                <a:off x="364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132"/>
              <p:cNvSpPr>
                <a:spLocks noChangeShapeType="1"/>
              </p:cNvSpPr>
              <p:nvPr/>
            </p:nvSpPr>
            <p:spPr bwMode="auto">
              <a:xfrm>
                <a:off x="407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133"/>
              <p:cNvSpPr>
                <a:spLocks noChangeShapeType="1"/>
              </p:cNvSpPr>
              <p:nvPr/>
            </p:nvSpPr>
            <p:spPr bwMode="auto">
              <a:xfrm>
                <a:off x="40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134"/>
              <p:cNvSpPr>
                <a:spLocks noChangeShapeType="1"/>
              </p:cNvSpPr>
              <p:nvPr/>
            </p:nvSpPr>
            <p:spPr bwMode="auto">
              <a:xfrm>
                <a:off x="414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135"/>
              <p:cNvSpPr>
                <a:spLocks noChangeShapeType="1"/>
              </p:cNvSpPr>
              <p:nvPr/>
            </p:nvSpPr>
            <p:spPr bwMode="auto">
              <a:xfrm>
                <a:off x="426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136"/>
              <p:cNvSpPr>
                <a:spLocks noChangeShapeType="1"/>
              </p:cNvSpPr>
              <p:nvPr/>
            </p:nvSpPr>
            <p:spPr bwMode="auto">
              <a:xfrm>
                <a:off x="389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137"/>
              <p:cNvSpPr>
                <a:spLocks noChangeShapeType="1"/>
              </p:cNvSpPr>
              <p:nvPr/>
            </p:nvSpPr>
            <p:spPr bwMode="auto">
              <a:xfrm>
                <a:off x="328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138"/>
              <p:cNvSpPr>
                <a:spLocks noChangeShapeType="1"/>
              </p:cNvSpPr>
              <p:nvPr/>
            </p:nvSpPr>
            <p:spPr bwMode="auto">
              <a:xfrm>
                <a:off x="329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139"/>
              <p:cNvSpPr>
                <a:spLocks noChangeShapeType="1"/>
              </p:cNvSpPr>
              <p:nvPr/>
            </p:nvSpPr>
            <p:spPr bwMode="auto">
              <a:xfrm>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140"/>
              <p:cNvSpPr>
                <a:spLocks noChangeShapeType="1"/>
              </p:cNvSpPr>
              <p:nvPr/>
            </p:nvSpPr>
            <p:spPr bwMode="auto">
              <a:xfrm>
                <a:off x="332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141"/>
              <p:cNvSpPr>
                <a:spLocks noChangeShapeType="1"/>
              </p:cNvSpPr>
              <p:nvPr/>
            </p:nvSpPr>
            <p:spPr bwMode="auto">
              <a:xfrm>
                <a:off x="403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142"/>
              <p:cNvSpPr>
                <a:spLocks noChangeShapeType="1"/>
              </p:cNvSpPr>
              <p:nvPr/>
            </p:nvSpPr>
            <p:spPr bwMode="auto">
              <a:xfrm>
                <a:off x="400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143"/>
              <p:cNvSpPr>
                <a:spLocks noChangeShapeType="1"/>
              </p:cNvSpPr>
              <p:nvPr/>
            </p:nvSpPr>
            <p:spPr bwMode="auto">
              <a:xfrm>
                <a:off x="393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144"/>
              <p:cNvSpPr>
                <a:spLocks noChangeShapeType="1"/>
              </p:cNvSpPr>
              <p:nvPr/>
            </p:nvSpPr>
            <p:spPr bwMode="auto">
              <a:xfrm>
                <a:off x="398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145"/>
              <p:cNvSpPr>
                <a:spLocks noChangeShapeType="1"/>
              </p:cNvSpPr>
              <p:nvPr/>
            </p:nvSpPr>
            <p:spPr bwMode="auto">
              <a:xfrm>
                <a:off x="362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146"/>
              <p:cNvSpPr>
                <a:spLocks noChangeShapeType="1"/>
              </p:cNvSpPr>
              <p:nvPr/>
            </p:nvSpPr>
            <p:spPr bwMode="auto">
              <a:xfrm>
                <a:off x="3076"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147"/>
              <p:cNvSpPr>
                <a:spLocks noChangeShapeType="1"/>
              </p:cNvSpPr>
              <p:nvPr/>
            </p:nvSpPr>
            <p:spPr bwMode="auto">
              <a:xfrm>
                <a:off x="3088"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148"/>
              <p:cNvSpPr>
                <a:spLocks noChangeShapeType="1"/>
              </p:cNvSpPr>
              <p:nvPr/>
            </p:nvSpPr>
            <p:spPr bwMode="auto">
              <a:xfrm>
                <a:off x="2764"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149"/>
              <p:cNvSpPr>
                <a:spLocks noChangeShapeType="1"/>
              </p:cNvSpPr>
              <p:nvPr/>
            </p:nvSpPr>
            <p:spPr bwMode="auto">
              <a:xfrm>
                <a:off x="2776"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150"/>
              <p:cNvSpPr>
                <a:spLocks noChangeShapeType="1"/>
              </p:cNvSpPr>
              <p:nvPr/>
            </p:nvSpPr>
            <p:spPr bwMode="auto">
              <a:xfrm>
                <a:off x="1780" y="200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Line 151"/>
              <p:cNvSpPr>
                <a:spLocks noChangeShapeType="1"/>
              </p:cNvSpPr>
              <p:nvPr/>
            </p:nvSpPr>
            <p:spPr bwMode="auto">
              <a:xfrm>
                <a:off x="2878"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152"/>
              <p:cNvSpPr>
                <a:spLocks noChangeShapeType="1"/>
              </p:cNvSpPr>
              <p:nvPr/>
            </p:nvSpPr>
            <p:spPr bwMode="auto">
              <a:xfrm>
                <a:off x="2932"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153"/>
              <p:cNvSpPr>
                <a:spLocks noChangeShapeType="1"/>
              </p:cNvSpPr>
              <p:nvPr/>
            </p:nvSpPr>
            <p:spPr bwMode="auto">
              <a:xfrm>
                <a:off x="3028" y="236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154"/>
              <p:cNvSpPr>
                <a:spLocks noChangeShapeType="1"/>
              </p:cNvSpPr>
              <p:nvPr/>
            </p:nvSpPr>
            <p:spPr bwMode="auto">
              <a:xfrm>
                <a:off x="2974" y="235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155"/>
              <p:cNvSpPr>
                <a:spLocks noChangeShapeType="1"/>
              </p:cNvSpPr>
              <p:nvPr/>
            </p:nvSpPr>
            <p:spPr bwMode="auto">
              <a:xfrm>
                <a:off x="2914"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Freeform 156"/>
              <p:cNvSpPr>
                <a:spLocks/>
              </p:cNvSpPr>
              <p:nvPr/>
            </p:nvSpPr>
            <p:spPr bwMode="auto">
              <a:xfrm>
                <a:off x="1492" y="1862"/>
                <a:ext cx="2772" cy="576"/>
              </a:xfrm>
              <a:custGeom>
                <a:avLst/>
                <a:gdLst>
                  <a:gd name="T0" fmla="*/ 382 w 462"/>
                  <a:gd name="T1" fmla="*/ 96 h 96"/>
                  <a:gd name="T2" fmla="*/ 373 w 462"/>
                  <a:gd name="T3" fmla="*/ 94 h 96"/>
                  <a:gd name="T4" fmla="*/ 322 w 462"/>
                  <a:gd name="T5" fmla="*/ 93 h 96"/>
                  <a:gd name="T6" fmla="*/ 318 w 462"/>
                  <a:gd name="T7" fmla="*/ 91 h 96"/>
                  <a:gd name="T8" fmla="*/ 298 w 462"/>
                  <a:gd name="T9" fmla="*/ 90 h 96"/>
                  <a:gd name="T10" fmla="*/ 281 w 462"/>
                  <a:gd name="T11" fmla="*/ 88 h 96"/>
                  <a:gd name="T12" fmla="*/ 264 w 462"/>
                  <a:gd name="T13" fmla="*/ 87 h 96"/>
                  <a:gd name="T14" fmla="*/ 250 w 462"/>
                  <a:gd name="T15" fmla="*/ 85 h 96"/>
                  <a:gd name="T16" fmla="*/ 246 w 462"/>
                  <a:gd name="T17" fmla="*/ 84 h 96"/>
                  <a:gd name="T18" fmla="*/ 233 w 462"/>
                  <a:gd name="T19" fmla="*/ 83 h 96"/>
                  <a:gd name="T20" fmla="*/ 222 w 462"/>
                  <a:gd name="T21" fmla="*/ 82 h 96"/>
                  <a:gd name="T22" fmla="*/ 196 w 462"/>
                  <a:gd name="T23" fmla="*/ 80 h 96"/>
                  <a:gd name="T24" fmla="*/ 188 w 462"/>
                  <a:gd name="T25" fmla="*/ 79 h 96"/>
                  <a:gd name="T26" fmla="*/ 182 w 462"/>
                  <a:gd name="T27" fmla="*/ 76 h 96"/>
                  <a:gd name="T28" fmla="*/ 167 w 462"/>
                  <a:gd name="T29" fmla="*/ 75 h 96"/>
                  <a:gd name="T30" fmla="*/ 163 w 462"/>
                  <a:gd name="T31" fmla="*/ 74 h 96"/>
                  <a:gd name="T32" fmla="*/ 159 w 462"/>
                  <a:gd name="T33" fmla="*/ 72 h 96"/>
                  <a:gd name="T34" fmla="*/ 153 w 462"/>
                  <a:gd name="T35" fmla="*/ 71 h 96"/>
                  <a:gd name="T36" fmla="*/ 150 w 462"/>
                  <a:gd name="T37" fmla="*/ 70 h 96"/>
                  <a:gd name="T38" fmla="*/ 145 w 462"/>
                  <a:gd name="T39" fmla="*/ 68 h 96"/>
                  <a:gd name="T40" fmla="*/ 128 w 462"/>
                  <a:gd name="T41" fmla="*/ 67 h 96"/>
                  <a:gd name="T42" fmla="*/ 121 w 462"/>
                  <a:gd name="T43" fmla="*/ 65 h 96"/>
                  <a:gd name="T44" fmla="*/ 117 w 462"/>
                  <a:gd name="T45" fmla="*/ 63 h 96"/>
                  <a:gd name="T46" fmla="*/ 112 w 462"/>
                  <a:gd name="T47" fmla="*/ 62 h 96"/>
                  <a:gd name="T48" fmla="*/ 111 w 462"/>
                  <a:gd name="T49" fmla="*/ 61 h 96"/>
                  <a:gd name="T50" fmla="*/ 107 w 462"/>
                  <a:gd name="T51" fmla="*/ 59 h 96"/>
                  <a:gd name="T52" fmla="*/ 104 w 462"/>
                  <a:gd name="T53" fmla="*/ 56 h 96"/>
                  <a:gd name="T54" fmla="*/ 101 w 462"/>
                  <a:gd name="T55" fmla="*/ 55 h 96"/>
                  <a:gd name="T56" fmla="*/ 98 w 462"/>
                  <a:gd name="T57" fmla="*/ 54 h 96"/>
                  <a:gd name="T58" fmla="*/ 91 w 462"/>
                  <a:gd name="T59" fmla="*/ 54 h 96"/>
                  <a:gd name="T60" fmla="*/ 89 w 462"/>
                  <a:gd name="T61" fmla="*/ 52 h 96"/>
                  <a:gd name="T62" fmla="*/ 84 w 462"/>
                  <a:gd name="T63" fmla="*/ 51 h 96"/>
                  <a:gd name="T64" fmla="*/ 82 w 462"/>
                  <a:gd name="T65" fmla="*/ 50 h 96"/>
                  <a:gd name="T66" fmla="*/ 78 w 462"/>
                  <a:gd name="T67" fmla="*/ 48 h 96"/>
                  <a:gd name="T68" fmla="*/ 75 w 462"/>
                  <a:gd name="T69" fmla="*/ 46 h 96"/>
                  <a:gd name="T70" fmla="*/ 73 w 462"/>
                  <a:gd name="T71" fmla="*/ 44 h 96"/>
                  <a:gd name="T72" fmla="*/ 72 w 462"/>
                  <a:gd name="T73" fmla="*/ 42 h 96"/>
                  <a:gd name="T74" fmla="*/ 70 w 462"/>
                  <a:gd name="T75" fmla="*/ 39 h 96"/>
                  <a:gd name="T76" fmla="*/ 69 w 462"/>
                  <a:gd name="T77" fmla="*/ 37 h 96"/>
                  <a:gd name="T78" fmla="*/ 67 w 462"/>
                  <a:gd name="T79" fmla="*/ 36 h 96"/>
                  <a:gd name="T80" fmla="*/ 63 w 462"/>
                  <a:gd name="T81" fmla="*/ 34 h 96"/>
                  <a:gd name="T82" fmla="*/ 62 w 462"/>
                  <a:gd name="T83" fmla="*/ 34 h 96"/>
                  <a:gd name="T84" fmla="*/ 59 w 462"/>
                  <a:gd name="T85" fmla="*/ 32 h 96"/>
                  <a:gd name="T86" fmla="*/ 57 w 462"/>
                  <a:gd name="T87" fmla="*/ 30 h 96"/>
                  <a:gd name="T88" fmla="*/ 54 w 462"/>
                  <a:gd name="T89" fmla="*/ 29 h 96"/>
                  <a:gd name="T90" fmla="*/ 49 w 462"/>
                  <a:gd name="T91" fmla="*/ 28 h 96"/>
                  <a:gd name="T92" fmla="*/ 47 w 462"/>
                  <a:gd name="T93" fmla="*/ 26 h 96"/>
                  <a:gd name="T94" fmla="*/ 45 w 462"/>
                  <a:gd name="T95" fmla="*/ 25 h 96"/>
                  <a:gd name="T96" fmla="*/ 43 w 462"/>
                  <a:gd name="T97" fmla="*/ 23 h 96"/>
                  <a:gd name="T98" fmla="*/ 41 w 462"/>
                  <a:gd name="T99" fmla="*/ 21 h 96"/>
                  <a:gd name="T100" fmla="*/ 39 w 462"/>
                  <a:gd name="T101" fmla="*/ 19 h 96"/>
                  <a:gd name="T102" fmla="*/ 38 w 462"/>
                  <a:gd name="T103" fmla="*/ 17 h 96"/>
                  <a:gd name="T104" fmla="*/ 37 w 462"/>
                  <a:gd name="T105" fmla="*/ 15 h 96"/>
                  <a:gd name="T106" fmla="*/ 35 w 462"/>
                  <a:gd name="T107" fmla="*/ 13 h 96"/>
                  <a:gd name="T108" fmla="*/ 32 w 462"/>
                  <a:gd name="T109" fmla="*/ 12 h 96"/>
                  <a:gd name="T110" fmla="*/ 30 w 462"/>
                  <a:gd name="T111" fmla="*/ 10 h 96"/>
                  <a:gd name="T112" fmla="*/ 24 w 462"/>
                  <a:gd name="T113" fmla="*/ 9 h 96"/>
                  <a:gd name="T114" fmla="*/ 20 w 462"/>
                  <a:gd name="T115" fmla="*/ 8 h 96"/>
                  <a:gd name="T116" fmla="*/ 16 w 462"/>
                  <a:gd name="T117" fmla="*/ 7 h 96"/>
                  <a:gd name="T118" fmla="*/ 15 w 462"/>
                  <a:gd name="T119" fmla="*/ 4 h 96"/>
                  <a:gd name="T120" fmla="*/ 9 w 462"/>
                  <a:gd name="T121" fmla="*/ 1 h 96"/>
                  <a:gd name="T122" fmla="*/ 0 w 4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96">
                    <a:moveTo>
                      <a:pt x="462" y="96"/>
                    </a:moveTo>
                    <a:lnTo>
                      <a:pt x="382" y="96"/>
                    </a:lnTo>
                    <a:lnTo>
                      <a:pt x="382" y="94"/>
                    </a:lnTo>
                    <a:lnTo>
                      <a:pt x="373" y="94"/>
                    </a:lnTo>
                    <a:lnTo>
                      <a:pt x="373" y="93"/>
                    </a:lnTo>
                    <a:lnTo>
                      <a:pt x="322" y="93"/>
                    </a:lnTo>
                    <a:lnTo>
                      <a:pt x="322" y="91"/>
                    </a:lnTo>
                    <a:lnTo>
                      <a:pt x="318" y="91"/>
                    </a:lnTo>
                    <a:lnTo>
                      <a:pt x="318" y="90"/>
                    </a:lnTo>
                    <a:lnTo>
                      <a:pt x="298" y="90"/>
                    </a:lnTo>
                    <a:lnTo>
                      <a:pt x="298" y="88"/>
                    </a:lnTo>
                    <a:lnTo>
                      <a:pt x="281" y="88"/>
                    </a:lnTo>
                    <a:lnTo>
                      <a:pt x="281" y="87"/>
                    </a:lnTo>
                    <a:lnTo>
                      <a:pt x="264" y="87"/>
                    </a:lnTo>
                    <a:lnTo>
                      <a:pt x="264" y="85"/>
                    </a:lnTo>
                    <a:lnTo>
                      <a:pt x="250" y="85"/>
                    </a:lnTo>
                    <a:lnTo>
                      <a:pt x="250" y="84"/>
                    </a:lnTo>
                    <a:lnTo>
                      <a:pt x="246" y="84"/>
                    </a:lnTo>
                    <a:lnTo>
                      <a:pt x="246" y="83"/>
                    </a:lnTo>
                    <a:lnTo>
                      <a:pt x="233" y="83"/>
                    </a:lnTo>
                    <a:lnTo>
                      <a:pt x="233" y="82"/>
                    </a:lnTo>
                    <a:lnTo>
                      <a:pt x="222" y="82"/>
                    </a:lnTo>
                    <a:lnTo>
                      <a:pt x="222" y="80"/>
                    </a:lnTo>
                    <a:lnTo>
                      <a:pt x="196" y="80"/>
                    </a:lnTo>
                    <a:lnTo>
                      <a:pt x="196" y="79"/>
                    </a:lnTo>
                    <a:lnTo>
                      <a:pt x="188" y="79"/>
                    </a:lnTo>
                    <a:lnTo>
                      <a:pt x="188" y="76"/>
                    </a:lnTo>
                    <a:lnTo>
                      <a:pt x="182" y="76"/>
                    </a:lnTo>
                    <a:lnTo>
                      <a:pt x="182" y="75"/>
                    </a:lnTo>
                    <a:lnTo>
                      <a:pt x="167" y="75"/>
                    </a:lnTo>
                    <a:lnTo>
                      <a:pt x="167" y="74"/>
                    </a:lnTo>
                    <a:lnTo>
                      <a:pt x="163" y="74"/>
                    </a:lnTo>
                    <a:lnTo>
                      <a:pt x="163" y="72"/>
                    </a:lnTo>
                    <a:lnTo>
                      <a:pt x="159" y="72"/>
                    </a:lnTo>
                    <a:lnTo>
                      <a:pt x="159" y="71"/>
                    </a:lnTo>
                    <a:lnTo>
                      <a:pt x="153" y="71"/>
                    </a:lnTo>
                    <a:lnTo>
                      <a:pt x="150" y="71"/>
                    </a:lnTo>
                    <a:lnTo>
                      <a:pt x="150" y="70"/>
                    </a:lnTo>
                    <a:lnTo>
                      <a:pt x="145" y="70"/>
                    </a:lnTo>
                    <a:lnTo>
                      <a:pt x="145" y="68"/>
                    </a:lnTo>
                    <a:lnTo>
                      <a:pt x="128" y="68"/>
                    </a:lnTo>
                    <a:lnTo>
                      <a:pt x="128" y="67"/>
                    </a:lnTo>
                    <a:lnTo>
                      <a:pt x="121" y="67"/>
                    </a:lnTo>
                    <a:lnTo>
                      <a:pt x="121" y="65"/>
                    </a:lnTo>
                    <a:lnTo>
                      <a:pt x="117" y="65"/>
                    </a:lnTo>
                    <a:lnTo>
                      <a:pt x="117" y="63"/>
                    </a:lnTo>
                    <a:lnTo>
                      <a:pt x="112" y="63"/>
                    </a:lnTo>
                    <a:lnTo>
                      <a:pt x="112" y="62"/>
                    </a:lnTo>
                    <a:lnTo>
                      <a:pt x="111" y="62"/>
                    </a:lnTo>
                    <a:lnTo>
                      <a:pt x="111" y="61"/>
                    </a:lnTo>
                    <a:lnTo>
                      <a:pt x="107" y="61"/>
                    </a:lnTo>
                    <a:lnTo>
                      <a:pt x="107" y="59"/>
                    </a:lnTo>
                    <a:lnTo>
                      <a:pt x="104" y="59"/>
                    </a:lnTo>
                    <a:lnTo>
                      <a:pt x="104" y="56"/>
                    </a:lnTo>
                    <a:lnTo>
                      <a:pt x="101" y="56"/>
                    </a:lnTo>
                    <a:lnTo>
                      <a:pt x="101" y="55"/>
                    </a:lnTo>
                    <a:lnTo>
                      <a:pt x="98" y="55"/>
                    </a:lnTo>
                    <a:lnTo>
                      <a:pt x="98" y="54"/>
                    </a:lnTo>
                    <a:lnTo>
                      <a:pt x="94" y="54"/>
                    </a:lnTo>
                    <a:lnTo>
                      <a:pt x="91" y="54"/>
                    </a:lnTo>
                    <a:lnTo>
                      <a:pt x="91" y="52"/>
                    </a:lnTo>
                    <a:lnTo>
                      <a:pt x="89" y="52"/>
                    </a:lnTo>
                    <a:lnTo>
                      <a:pt x="89" y="51"/>
                    </a:lnTo>
                    <a:lnTo>
                      <a:pt x="84" y="51"/>
                    </a:lnTo>
                    <a:lnTo>
                      <a:pt x="84" y="50"/>
                    </a:lnTo>
                    <a:lnTo>
                      <a:pt x="82" y="50"/>
                    </a:lnTo>
                    <a:lnTo>
                      <a:pt x="82" y="48"/>
                    </a:lnTo>
                    <a:lnTo>
                      <a:pt x="78" y="48"/>
                    </a:lnTo>
                    <a:lnTo>
                      <a:pt x="78" y="46"/>
                    </a:lnTo>
                    <a:lnTo>
                      <a:pt x="75" y="46"/>
                    </a:lnTo>
                    <a:lnTo>
                      <a:pt x="75" y="44"/>
                    </a:lnTo>
                    <a:lnTo>
                      <a:pt x="73" y="44"/>
                    </a:lnTo>
                    <a:lnTo>
                      <a:pt x="73" y="42"/>
                    </a:lnTo>
                    <a:lnTo>
                      <a:pt x="72" y="42"/>
                    </a:lnTo>
                    <a:lnTo>
                      <a:pt x="72" y="39"/>
                    </a:lnTo>
                    <a:lnTo>
                      <a:pt x="70" y="39"/>
                    </a:lnTo>
                    <a:lnTo>
                      <a:pt x="70" y="37"/>
                    </a:lnTo>
                    <a:lnTo>
                      <a:pt x="69" y="37"/>
                    </a:lnTo>
                    <a:lnTo>
                      <a:pt x="69" y="36"/>
                    </a:lnTo>
                    <a:lnTo>
                      <a:pt x="67" y="36"/>
                    </a:lnTo>
                    <a:lnTo>
                      <a:pt x="67" y="34"/>
                    </a:lnTo>
                    <a:lnTo>
                      <a:pt x="63" y="34"/>
                    </a:lnTo>
                    <a:lnTo>
                      <a:pt x="63" y="34"/>
                    </a:lnTo>
                    <a:lnTo>
                      <a:pt x="62" y="34"/>
                    </a:lnTo>
                    <a:lnTo>
                      <a:pt x="62" y="32"/>
                    </a:lnTo>
                    <a:lnTo>
                      <a:pt x="59" y="32"/>
                    </a:lnTo>
                    <a:lnTo>
                      <a:pt x="59" y="30"/>
                    </a:lnTo>
                    <a:lnTo>
                      <a:pt x="57" y="30"/>
                    </a:lnTo>
                    <a:lnTo>
                      <a:pt x="57" y="29"/>
                    </a:lnTo>
                    <a:lnTo>
                      <a:pt x="54" y="29"/>
                    </a:lnTo>
                    <a:lnTo>
                      <a:pt x="54" y="28"/>
                    </a:lnTo>
                    <a:lnTo>
                      <a:pt x="49" y="28"/>
                    </a:lnTo>
                    <a:lnTo>
                      <a:pt x="49" y="26"/>
                    </a:lnTo>
                    <a:lnTo>
                      <a:pt x="47" y="26"/>
                    </a:lnTo>
                    <a:lnTo>
                      <a:pt x="47" y="25"/>
                    </a:lnTo>
                    <a:lnTo>
                      <a:pt x="45" y="25"/>
                    </a:lnTo>
                    <a:lnTo>
                      <a:pt x="45" y="23"/>
                    </a:lnTo>
                    <a:lnTo>
                      <a:pt x="43" y="23"/>
                    </a:lnTo>
                    <a:lnTo>
                      <a:pt x="43" y="21"/>
                    </a:lnTo>
                    <a:lnTo>
                      <a:pt x="41" y="21"/>
                    </a:lnTo>
                    <a:lnTo>
                      <a:pt x="41" y="19"/>
                    </a:lnTo>
                    <a:lnTo>
                      <a:pt x="39" y="19"/>
                    </a:lnTo>
                    <a:lnTo>
                      <a:pt x="39" y="17"/>
                    </a:lnTo>
                    <a:lnTo>
                      <a:pt x="38" y="17"/>
                    </a:lnTo>
                    <a:lnTo>
                      <a:pt x="38" y="15"/>
                    </a:lnTo>
                    <a:lnTo>
                      <a:pt x="37" y="15"/>
                    </a:lnTo>
                    <a:lnTo>
                      <a:pt x="37" y="13"/>
                    </a:lnTo>
                    <a:lnTo>
                      <a:pt x="35" y="13"/>
                    </a:lnTo>
                    <a:lnTo>
                      <a:pt x="35" y="12"/>
                    </a:lnTo>
                    <a:lnTo>
                      <a:pt x="32" y="12"/>
                    </a:lnTo>
                    <a:lnTo>
                      <a:pt x="32" y="10"/>
                    </a:lnTo>
                    <a:lnTo>
                      <a:pt x="30" y="10"/>
                    </a:lnTo>
                    <a:lnTo>
                      <a:pt x="30" y="9"/>
                    </a:lnTo>
                    <a:lnTo>
                      <a:pt x="24" y="9"/>
                    </a:lnTo>
                    <a:lnTo>
                      <a:pt x="24" y="8"/>
                    </a:lnTo>
                    <a:lnTo>
                      <a:pt x="20" y="8"/>
                    </a:lnTo>
                    <a:lnTo>
                      <a:pt x="20" y="7"/>
                    </a:lnTo>
                    <a:lnTo>
                      <a:pt x="16" y="7"/>
                    </a:lnTo>
                    <a:lnTo>
                      <a:pt x="16" y="4"/>
                    </a:lnTo>
                    <a:lnTo>
                      <a:pt x="15" y="4"/>
                    </a:lnTo>
                    <a:lnTo>
                      <a:pt x="15" y="1"/>
                    </a:lnTo>
                    <a:lnTo>
                      <a:pt x="9" y="1"/>
                    </a:lnTo>
                    <a:lnTo>
                      <a:pt x="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21" name="TextBox 20"/>
            <p:cNvSpPr txBox="1"/>
            <p:nvPr/>
          </p:nvSpPr>
          <p:spPr>
            <a:xfrm>
              <a:off x="4399539" y="3845739"/>
              <a:ext cx="3817471" cy="338554"/>
            </a:xfrm>
            <a:prstGeom prst="rect">
              <a:avLst/>
            </a:prstGeom>
            <a:noFill/>
          </p:spPr>
          <p:txBody>
            <a:bodyPr wrap="none" rtlCol="0">
              <a:spAutoFit/>
            </a:bodyPr>
            <a:lstStyle/>
            <a:p>
              <a:r>
                <a:rPr lang="fr-FR" sz="1600" dirty="0" smtClean="0"/>
                <a:t>HR 0,90 (IC95% 0,74 - </a:t>
              </a:r>
              <a:r>
                <a:rPr lang="fr-FR" sz="1600" dirty="0" smtClean="0">
                  <a:latin typeface="Arial"/>
                  <a:cs typeface="Arial"/>
                </a:rPr>
                <a:t>1,09); p=0,2780</a:t>
              </a:r>
              <a:endParaRPr lang="fr-FR" sz="1600" dirty="0"/>
            </a:p>
          </p:txBody>
        </p:sp>
      </p:grpSp>
    </p:spTree>
    <p:extLst>
      <p:ext uri="{BB962C8B-B14F-4D97-AF65-F5344CB8AC3E}">
        <p14:creationId xmlns:p14="http://schemas.microsoft.com/office/powerpoint/2010/main" val="16241861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484: Etude de phase III randomisée évaluant S-1/oxaliplatine (SOX) versus UFT/leucovorine en chimiothérapie adjuvante dans le cancer du côlon à haut risque de stade III: l’essai ACTS-CC 02 – </a:t>
            </a:r>
            <a:r>
              <a:rPr lang="fr-FR" dirty="0" err="1" smtClean="0"/>
              <a:t>Takahashi</a:t>
            </a:r>
            <a:r>
              <a:rPr lang="fr-FR" dirty="0" smtClean="0"/>
              <a:t> </a:t>
            </a:r>
            <a:r>
              <a:rPr lang="fr-FR" dirty="0" err="1" smtClean="0"/>
              <a:t>T</a:t>
            </a:r>
            <a:r>
              <a:rPr lang="fr-FR" dirty="0" smtClean="0"/>
              <a:t>, et al</a:t>
            </a:r>
            <a:endParaRPr lang="fr-FR" dirty="0"/>
          </a:p>
        </p:txBody>
      </p:sp>
      <p:sp>
        <p:nvSpPr>
          <p:cNvPr id="3" name="Content Placeholder 2"/>
          <p:cNvSpPr>
            <a:spLocks noGrp="1"/>
          </p:cNvSpPr>
          <p:nvPr>
            <p:ph idx="1"/>
          </p:nvPr>
        </p:nvSpPr>
        <p:spPr>
          <a:xfrm>
            <a:off x="365124" y="1254035"/>
            <a:ext cx="8584004" cy="4746172"/>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spcBef>
                <a:spcPts val="21000"/>
              </a:spcBef>
              <a:buNone/>
            </a:pPr>
            <a:r>
              <a:rPr lang="fr-FR" b="1" dirty="0" smtClean="0"/>
              <a:t>Conclusion</a:t>
            </a:r>
          </a:p>
          <a:p>
            <a:r>
              <a:rPr lang="fr-FR" b="1" dirty="0" smtClean="0"/>
              <a:t>Chez ces patients avec cancer du côlon à haut risque de stade III, SOX n’a pas été supérieur à UFT + leucovorine, mais cette combinaison pourrait être efficace à un stade plus avancé (stade IIIC, N2b)</a:t>
            </a:r>
          </a:p>
          <a:p>
            <a:endParaRPr lang="fr-FR" dirty="0"/>
          </a:p>
        </p:txBody>
      </p:sp>
      <p:sp>
        <p:nvSpPr>
          <p:cNvPr id="5" name="Text Placeholder 4"/>
          <p:cNvSpPr>
            <a:spLocks noGrp="1"/>
          </p:cNvSpPr>
          <p:nvPr>
            <p:ph type="body" sz="quarter" idx="11"/>
          </p:nvPr>
        </p:nvSpPr>
        <p:spPr/>
        <p:txBody>
          <a:bodyPr/>
          <a:lstStyle/>
          <a:p>
            <a:r>
              <a:rPr lang="fr-FR" smtClean="0"/>
              <a:t>Takahashi T, et al, J Clin Oncol 2019;37(Suppl):Abstr 484</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4092618431"/>
              </p:ext>
            </p:extLst>
          </p:nvPr>
        </p:nvGraphicFramePr>
        <p:xfrm>
          <a:off x="337625" y="1593321"/>
          <a:ext cx="8468751" cy="3086400"/>
        </p:xfrm>
        <a:graphic>
          <a:graphicData uri="http://schemas.openxmlformats.org/drawingml/2006/table">
            <a:tbl>
              <a:tblPr firstRow="1" bandRow="1">
                <a:tableStyleId>{69012ECD-51FC-41F1-AA8D-1B2483CD663E}</a:tableStyleId>
              </a:tblPr>
              <a:tblGrid>
                <a:gridCol w="4314648">
                  <a:extLst>
                    <a:ext uri="{9D8B030D-6E8A-4147-A177-3AD203B41FA5}">
                      <a16:colId xmlns:a16="http://schemas.microsoft.com/office/drawing/2014/main" val="3733704063"/>
                    </a:ext>
                  </a:extLst>
                </a:gridCol>
                <a:gridCol w="1537512">
                  <a:extLst>
                    <a:ext uri="{9D8B030D-6E8A-4147-A177-3AD203B41FA5}">
                      <a16:colId xmlns:a16="http://schemas.microsoft.com/office/drawing/2014/main" val="3910278064"/>
                    </a:ext>
                  </a:extLst>
                </a:gridCol>
                <a:gridCol w="2616591">
                  <a:extLst>
                    <a:ext uri="{9D8B030D-6E8A-4147-A177-3AD203B41FA5}">
                      <a16:colId xmlns:a16="http://schemas.microsoft.com/office/drawing/2014/main" val="1675021331"/>
                    </a:ext>
                  </a:extLst>
                </a:gridCol>
              </a:tblGrid>
              <a:tr h="193964">
                <a:tc>
                  <a:txBody>
                    <a:bodyPr/>
                    <a:lstStyle/>
                    <a:p>
                      <a:pPr algn="l"/>
                      <a:r>
                        <a:rPr lang="fr-FR" sz="1600" noProof="0" dirty="0" smtClean="0">
                          <a:solidFill>
                            <a:schemeClr val="tx2"/>
                          </a:solidFill>
                          <a:latin typeface="+mn-lt"/>
                        </a:rPr>
                        <a:t>EIs grade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latin typeface="+mn-lt"/>
                        </a:rPr>
                        <a:t>3 survenant chez </a:t>
                      </a:r>
                      <a:r>
                        <a:rPr lang="fr-FR" sz="1600" baseline="0" noProof="0" dirty="0" smtClean="0">
                          <a:solidFill>
                            <a:schemeClr val="tx2"/>
                          </a:solidFill>
                          <a:latin typeface="Arial" panose="020B0604020202020204" pitchFamily="34" charset="0"/>
                          <a:cs typeface="Arial" panose="020B0604020202020204" pitchFamily="34" charset="0"/>
                        </a:rPr>
                        <a:t>≥2%</a:t>
                      </a:r>
                      <a:r>
                        <a:rPr lang="fr-FR" sz="1600" noProof="0" dirty="0" smtClean="0">
                          <a:solidFill>
                            <a:schemeClr val="tx2"/>
                          </a:solidFill>
                          <a:latin typeface="+mn-lt"/>
                        </a:rPr>
                        <a:t>, n</a:t>
                      </a:r>
                      <a:r>
                        <a:rPr lang="fr-FR" sz="1600" baseline="0" noProof="0" dirty="0" smtClean="0">
                          <a:solidFill>
                            <a:schemeClr val="tx2"/>
                          </a:solidFill>
                          <a:latin typeface="+mn-lt"/>
                        </a:rPr>
                        <a:t> (%)</a:t>
                      </a:r>
                      <a:endParaRPr lang="fr-FR"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SOX </a:t>
                      </a:r>
                      <a:r>
                        <a:rPr lang="fr-FR" sz="1600" noProof="0" dirty="0" smtClean="0">
                          <a:solidFill>
                            <a:schemeClr val="tx2"/>
                          </a:solidFill>
                          <a:latin typeface="+mn-lt"/>
                        </a:rPr>
                        <a:t/>
                      </a:r>
                      <a:br>
                        <a:rPr lang="fr-FR" sz="1600" noProof="0" dirty="0" smtClean="0">
                          <a:solidFill>
                            <a:schemeClr val="tx2"/>
                          </a:solidFill>
                          <a:latin typeface="+mn-lt"/>
                        </a:rPr>
                      </a:br>
                      <a:r>
                        <a:rPr lang="fr-FR" sz="1600" noProof="0" dirty="0" smtClean="0">
                          <a:solidFill>
                            <a:schemeClr val="tx2"/>
                          </a:solidFill>
                          <a:latin typeface="+mn-lt"/>
                        </a:rPr>
                        <a:t>(</a:t>
                      </a:r>
                      <a:r>
                        <a:rPr lang="fr-FR" sz="1600" noProof="0" dirty="0" smtClean="0">
                          <a:solidFill>
                            <a:schemeClr val="tx2"/>
                          </a:solidFill>
                          <a:latin typeface="+mn-lt"/>
                        </a:rPr>
                        <a:t>n=459)</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UFT + leucovorine (n=472)</a:t>
                      </a:r>
                      <a:endParaRPr lang="fr-FR"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dirty="0" smtClean="0">
                          <a:latin typeface="+mn-lt"/>
                        </a:rPr>
                        <a:t>Neutropénie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79 (17,2)</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7 (1,5)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dirty="0" smtClean="0">
                          <a:latin typeface="+mn-lt"/>
                        </a:rPr>
                        <a:t>Thrombocytopénie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13 (2,8)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3</a:t>
                      </a:r>
                      <a:r>
                        <a:rPr lang="fr-FR" sz="1600" baseline="0" noProof="0" smtClean="0">
                          <a:latin typeface="+mn-lt"/>
                        </a:rPr>
                        <a:t> (0,6)</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fr-FR" sz="1600" noProof="0" smtClean="0">
                          <a:latin typeface="+mn-lt"/>
                        </a:rPr>
                        <a:t>AST</a:t>
                      </a:r>
                      <a:endParaRPr lang="fr-FR" sz="16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3 (0,7)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10 (2,1)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fr-FR" sz="1600" noProof="0" smtClean="0">
                          <a:latin typeface="+mn-lt"/>
                        </a:rPr>
                        <a:t>ALT</a:t>
                      </a:r>
                      <a:endParaRPr lang="fr-FR" sz="16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4 (0,9)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14 (3,0)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indent="0" algn="l"/>
                      <a:r>
                        <a:rPr lang="fr-FR" sz="1600" noProof="0" dirty="0" smtClean="0">
                          <a:latin typeface="+mn-lt"/>
                        </a:rPr>
                        <a:t>Nausées</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9 (2,0)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4</a:t>
                      </a:r>
                      <a:r>
                        <a:rPr lang="fr-FR" sz="1600" baseline="0" noProof="0" smtClean="0">
                          <a:latin typeface="+mn-lt"/>
                        </a:rPr>
                        <a:t> (0,8)</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Diarrhée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25 (5,4)</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baseline="0" noProof="0" smtClean="0">
                          <a:latin typeface="+mn-lt"/>
                        </a:rPr>
                        <a:t>38 (8,1)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Anorexie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16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11 (2,3)</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Neuropathie périphérique sensitive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21 (4,6)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latin typeface="+mn-lt"/>
                        </a:rPr>
                        <a:t>1 (0,2)</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13505446"/>
                  </a:ext>
                </a:extLst>
              </a:tr>
            </a:tbl>
          </a:graphicData>
        </a:graphic>
      </p:graphicFrame>
    </p:spTree>
    <p:extLst>
      <p:ext uri="{BB962C8B-B14F-4D97-AF65-F5344CB8AC3E}">
        <p14:creationId xmlns:p14="http://schemas.microsoft.com/office/powerpoint/2010/main" val="830659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483: Un délai plus long entre radiochimiothérapie néoadjuvante et chirurgie améliore-t-il le pronostic oncologique du cancer du rectum? Résultats de suivi à 3 ans de l’essai multicentrique GRECCAR-6 – </a:t>
            </a:r>
            <a:r>
              <a:rPr lang="fr-FR" dirty="0" err="1" smtClean="0"/>
              <a:t>Lefevre</a:t>
            </a:r>
            <a:r>
              <a:rPr lang="fr-FR" dirty="0" smtClean="0"/>
              <a:t> JH,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si un délai plus long entre la radiochimiothérapie et la résection chez les patients avec cancer du rectum impacte le taux de </a:t>
            </a:r>
            <a:r>
              <a:rPr lang="fr-FR" dirty="0" err="1" smtClean="0"/>
              <a:t>pCR</a:t>
            </a:r>
            <a:r>
              <a:rPr lang="fr-FR" dirty="0" smtClean="0"/>
              <a:t> (ypT0N0) dans l’étude GRECCAR6 </a:t>
            </a:r>
            <a:endParaRPr lang="fr-FR" dirty="0"/>
          </a:p>
        </p:txBody>
      </p:sp>
      <p:sp>
        <p:nvSpPr>
          <p:cNvPr id="5" name="Text Placeholder 4"/>
          <p:cNvSpPr>
            <a:spLocks noGrp="1"/>
          </p:cNvSpPr>
          <p:nvPr>
            <p:ph type="body" sz="quarter" idx="11"/>
          </p:nvPr>
        </p:nvSpPr>
        <p:spPr/>
        <p:txBody>
          <a:bodyPr/>
          <a:lstStyle/>
          <a:p>
            <a:r>
              <a:rPr lang="fr-FR" smtClean="0"/>
              <a:t>Lefevre JH, et al, J Clin Oncol 2019;37(Suppl):Abstr 483</a:t>
            </a:r>
            <a:endParaRPr lang="fr-FR"/>
          </a:p>
        </p:txBody>
      </p:sp>
      <p:sp>
        <p:nvSpPr>
          <p:cNvPr id="7" name="Oval 14"/>
          <p:cNvSpPr>
            <a:spLocks noChangeArrowheads="1"/>
          </p:cNvSpPr>
          <p:nvPr/>
        </p:nvSpPr>
        <p:spPr bwMode="auto">
          <a:xfrm>
            <a:off x="3800865" y="334355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2000" b="1" smtClean="0">
                <a:solidFill>
                  <a:srgbClr val="043882"/>
                </a:solidFill>
                <a:ea typeface="SimSun" pitchFamily="2" charset="-122"/>
              </a:rPr>
              <a:t>R</a:t>
            </a:r>
            <a:endParaRPr lang="fr-FR" altLang="zh-CN" sz="20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83638" y="2779126"/>
            <a:ext cx="573458" cy="55540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505783"/>
            <a:ext cx="831342"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a:off x="3543300" y="3635659"/>
            <a:ext cx="257565"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70101"/>
            <a:ext cx="572635"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48072" y="2184133"/>
            <a:ext cx="2895728" cy="117193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Délai de 7</a:t>
            </a:r>
            <a:r>
              <a:rPr lang="fr-FR" altLang="zh-CN" b="1" dirty="0">
                <a:solidFill>
                  <a:srgbClr val="FFFFFF"/>
                </a:solidFill>
                <a:ea typeface="SimSun" pitchFamily="2" charset="-122"/>
              </a:rPr>
              <a:t> </a:t>
            </a:r>
            <a:r>
              <a:rPr lang="fr-FR" altLang="zh-CN" b="1" dirty="0" smtClean="0">
                <a:solidFill>
                  <a:srgbClr val="FFFFFF"/>
                </a:solidFill>
                <a:ea typeface="SimSun" pitchFamily="2" charset="-122"/>
              </a:rPr>
              <a:t>semaines </a:t>
            </a:r>
            <a:r>
              <a:rPr lang="fr-FR" altLang="zh-CN" dirty="0" smtClean="0">
                <a:solidFill>
                  <a:srgbClr val="FFFFFF"/>
                </a:solidFill>
                <a:ea typeface="SimSun" pitchFamily="2" charset="-122"/>
              </a:rPr>
              <a:t>après</a:t>
            </a:r>
            <a:r>
              <a:rPr lang="fr-FR" altLang="zh-CN" b="1" dirty="0" smtClean="0">
                <a:solidFill>
                  <a:srgbClr val="FFFFFF"/>
                </a:solidFill>
                <a:ea typeface="SimSun" pitchFamily="2" charset="-122"/>
              </a:rPr>
              <a:t> </a:t>
            </a:r>
            <a:r>
              <a:rPr lang="fr-FR" altLang="zh-CN" dirty="0" smtClean="0">
                <a:solidFill>
                  <a:srgbClr val="FFFFFF"/>
                </a:solidFill>
                <a:ea typeface="SimSun" pitchFamily="2" charset="-122"/>
              </a:rPr>
              <a:t>radiochimiothérapie 45–50 Gy 5FU </a:t>
            </a:r>
            <a:r>
              <a:rPr lang="fr-FR" altLang="zh-CN" dirty="0" smtClean="0">
                <a:solidFill>
                  <a:srgbClr val="FFFFFF"/>
                </a:solidFill>
                <a:ea typeface="SimSun" pitchFamily="2" charset="-122"/>
              </a:rPr>
              <a:t>iv </a:t>
            </a:r>
            <a:r>
              <a:rPr lang="fr-FR" altLang="zh-CN" dirty="0" smtClean="0">
                <a:solidFill>
                  <a:srgbClr val="FFFFFF"/>
                </a:solidFill>
                <a:ea typeface="SimSun" pitchFamily="2" charset="-122"/>
              </a:rPr>
              <a:t>ou capécitabine (n=133)</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140677" y="2827489"/>
            <a:ext cx="3402623"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Cancer du rectum moyen/bas</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cT3-T4N0 ou </a:t>
            </a:r>
            <a:r>
              <a:rPr lang="fr-FR" altLang="zh-CN" sz="1600" dirty="0" err="1" smtClean="0">
                <a:solidFill>
                  <a:srgbClr val="FFFFFF"/>
                </a:solidFill>
                <a:ea typeface="SimSun" pitchFamily="2" charset="-122"/>
              </a:rPr>
              <a:t>TxN</a:t>
            </a:r>
            <a:r>
              <a:rPr lang="fr-FR" altLang="zh-CN" sz="1600" dirty="0" smtClean="0">
                <a:solidFill>
                  <a:srgbClr val="FFFFFF"/>
                </a:solidFill>
                <a:ea typeface="SimSun" pitchFamily="2" charset="-122"/>
              </a:rPr>
              <a:t>+ M0</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defTabSz="892175" eaLnBrk="0" hangingPunct="0">
              <a:spcAft>
                <a:spcPct val="30000"/>
              </a:spcAft>
              <a:defRPr/>
            </a:pPr>
            <a:r>
              <a:rPr lang="fr-FR" altLang="zh-CN" sz="1600" dirty="0" smtClean="0">
                <a:solidFill>
                  <a:srgbClr val="FFFFFF"/>
                </a:solidFill>
                <a:ea typeface="SimSun" pitchFamily="2" charset="-122"/>
              </a:rPr>
              <a:t>(n=265)</a:t>
            </a:r>
          </a:p>
        </p:txBody>
      </p:sp>
      <p:cxnSp>
        <p:nvCxnSpPr>
          <p:cNvPr id="15" name="AutoShape 16"/>
          <p:cNvCxnSpPr>
            <a:cxnSpLocks noChangeShapeType="1"/>
            <a:stCxn id="7" idx="4"/>
            <a:endCxn id="18" idx="1"/>
          </p:cNvCxnSpPr>
          <p:nvPr/>
        </p:nvCxnSpPr>
        <p:spPr bwMode="auto">
          <a:xfrm rot="16200000" flipH="1">
            <a:off x="4085046" y="3935375"/>
            <a:ext cx="570642" cy="55540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4" y="4234081"/>
            <a:ext cx="859883"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flipV="1">
            <a:off x="7542092" y="4498400"/>
            <a:ext cx="574342"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648072" y="3912433"/>
            <a:ext cx="2894020" cy="1171935"/>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b="1" dirty="0" smtClean="0">
                <a:ea typeface="SimSun" pitchFamily="2" charset="-122"/>
              </a:rPr>
              <a:t>Délai de 11 semaines </a:t>
            </a:r>
            <a:r>
              <a:rPr lang="fr-FR" altLang="zh-CN" dirty="0" smtClean="0">
                <a:ea typeface="SimSun" pitchFamily="2" charset="-122"/>
              </a:rPr>
              <a:t>après radiochimiothérapie 45–50 Gy 5FU </a:t>
            </a:r>
            <a:r>
              <a:rPr lang="fr-FR" altLang="zh-CN" dirty="0" smtClean="0">
                <a:ea typeface="SimSun" pitchFamily="2" charset="-122"/>
              </a:rPr>
              <a:t>iv </a:t>
            </a:r>
            <a:r>
              <a:rPr lang="fr-FR" altLang="zh-CN" dirty="0" smtClean="0">
                <a:ea typeface="SimSun" pitchFamily="2" charset="-122"/>
              </a:rPr>
              <a:t>ou capécitabine (n=132)</a:t>
            </a:r>
            <a:endParaRPr lang="fr-FR" altLang="zh-CN" dirty="0">
              <a:ea typeface="SimSun" pitchFamily="2" charset="-122"/>
            </a:endParaRPr>
          </a:p>
        </p:txBody>
      </p:sp>
      <p:sp>
        <p:nvSpPr>
          <p:cNvPr id="19" name="Rectangle 9"/>
          <p:cNvSpPr txBox="1">
            <a:spLocks noChangeArrowheads="1"/>
          </p:cNvSpPr>
          <p:nvPr/>
        </p:nvSpPr>
        <p:spPr bwMode="auto">
          <a:xfrm>
            <a:off x="365124" y="5164269"/>
            <a:ext cx="4130676" cy="1123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Taux </a:t>
            </a:r>
            <a:r>
              <a:rPr lang="fr-FR" dirty="0" smtClean="0"/>
              <a:t>de réponse pathologique complète </a:t>
            </a:r>
            <a:br>
              <a:rPr lang="fr-FR" dirty="0" smtClean="0"/>
            </a:br>
            <a:r>
              <a:rPr lang="fr-FR" dirty="0" smtClean="0"/>
              <a:t>(ypT0N0)</a:t>
            </a:r>
          </a:p>
        </p:txBody>
      </p:sp>
      <p:sp>
        <p:nvSpPr>
          <p:cNvPr id="20" name="Content Placeholder 26"/>
          <p:cNvSpPr txBox="1">
            <a:spLocks/>
          </p:cNvSpPr>
          <p:nvPr/>
        </p:nvSpPr>
        <p:spPr>
          <a:xfrm>
            <a:off x="4648200" y="5164269"/>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smtClean="0"/>
              <a:t>, SSM, taux de récidive</a:t>
            </a:r>
            <a:endParaRPr lang="fr-FR" dirty="0"/>
          </a:p>
        </p:txBody>
      </p:sp>
    </p:spTree>
    <p:extLst>
      <p:ext uri="{BB962C8B-B14F-4D97-AF65-F5344CB8AC3E}">
        <p14:creationId xmlns:p14="http://schemas.microsoft.com/office/powerpoint/2010/main" val="9247311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483</a:t>
            </a:r>
            <a:r>
              <a:rPr lang="fr-FR" dirty="0"/>
              <a:t>: Un délai plus long entre radiochimiothérapie néoadjuvante et chirurgie améliore-t-il le pronostic oncologique du cancer du rectum? Résultats de suivi à 3 ans de l’essai multicentrique GRECCAR-6 – </a:t>
            </a:r>
            <a:r>
              <a:rPr lang="fr-FR" dirty="0" err="1"/>
              <a:t>Lefevre</a:t>
            </a:r>
            <a:r>
              <a:rPr lang="fr-FR" dirty="0"/>
              <a:t> JH, et al</a:t>
            </a:r>
          </a:p>
        </p:txBody>
      </p:sp>
      <p:sp>
        <p:nvSpPr>
          <p:cNvPr id="3" name="Content Placeholder 2"/>
          <p:cNvSpPr>
            <a:spLocks noGrp="1"/>
          </p:cNvSpPr>
          <p:nvPr>
            <p:ph idx="1"/>
          </p:nvPr>
        </p:nvSpPr>
        <p:spPr>
          <a:xfrm>
            <a:off x="365124" y="1254035"/>
            <a:ext cx="8601070" cy="4746172"/>
          </a:xfrm>
        </p:spPr>
        <p:txBody>
          <a:bodyPr/>
          <a:lstStyle/>
          <a:p>
            <a:pPr marL="0" indent="0">
              <a:buNone/>
            </a:pPr>
            <a:r>
              <a:rPr lang="fr-FR" b="1" dirty="0" smtClean="0"/>
              <a:t>Résultats</a:t>
            </a:r>
          </a:p>
          <a:p>
            <a:r>
              <a:rPr lang="fr-FR" dirty="0" smtClean="0"/>
              <a:t>Le taux de réponse pathologique complète (ypT0N0) était de 15% et 17,4% dans les groupes 7</a:t>
            </a:r>
            <a:r>
              <a:rPr lang="fr-FR" dirty="0"/>
              <a:t> </a:t>
            </a:r>
            <a:r>
              <a:rPr lang="fr-FR" dirty="0" smtClean="0"/>
              <a:t>et 11 semaines, respectivement (p=0,5983)</a:t>
            </a:r>
            <a:endParaRPr lang="fr-FR" dirty="0"/>
          </a:p>
        </p:txBody>
      </p:sp>
      <p:sp>
        <p:nvSpPr>
          <p:cNvPr id="5" name="Text Placeholder 4"/>
          <p:cNvSpPr>
            <a:spLocks noGrp="1"/>
          </p:cNvSpPr>
          <p:nvPr>
            <p:ph type="body" sz="quarter" idx="11"/>
          </p:nvPr>
        </p:nvSpPr>
        <p:spPr/>
        <p:txBody>
          <a:bodyPr/>
          <a:lstStyle/>
          <a:p>
            <a:r>
              <a:rPr lang="fr-FR" smtClean="0"/>
              <a:t>Lefevre JH, et al, J Clin Oncol 2019;37(Suppl):Abstr 483</a:t>
            </a:r>
            <a:endParaRPr lang="fr-FR"/>
          </a:p>
        </p:txBody>
      </p:sp>
      <p:sp>
        <p:nvSpPr>
          <p:cNvPr id="7" name="TextBox 6"/>
          <p:cNvSpPr txBox="1"/>
          <p:nvPr/>
        </p:nvSpPr>
        <p:spPr>
          <a:xfrm>
            <a:off x="2505612" y="2275227"/>
            <a:ext cx="518178" cy="369332"/>
          </a:xfrm>
          <a:prstGeom prst="rect">
            <a:avLst/>
          </a:prstGeom>
          <a:noFill/>
        </p:spPr>
        <p:txBody>
          <a:bodyPr wrap="none" rtlCol="0">
            <a:spAutoFit/>
          </a:bodyPr>
          <a:lstStyle/>
          <a:p>
            <a:r>
              <a:rPr lang="fr-FR" b="1" dirty="0" smtClean="0"/>
              <a:t>SG</a:t>
            </a:r>
            <a:endParaRPr lang="fr-FR" b="1" dirty="0"/>
          </a:p>
        </p:txBody>
      </p:sp>
      <p:sp>
        <p:nvSpPr>
          <p:cNvPr id="8" name="TextBox 7"/>
          <p:cNvSpPr txBox="1"/>
          <p:nvPr/>
        </p:nvSpPr>
        <p:spPr>
          <a:xfrm>
            <a:off x="6513127" y="2275227"/>
            <a:ext cx="684878" cy="369332"/>
          </a:xfrm>
          <a:prstGeom prst="rect">
            <a:avLst/>
          </a:prstGeom>
          <a:noFill/>
        </p:spPr>
        <p:txBody>
          <a:bodyPr wrap="none" rtlCol="0">
            <a:spAutoFit/>
          </a:bodyPr>
          <a:lstStyle/>
          <a:p>
            <a:r>
              <a:rPr lang="fr-FR" b="1" dirty="0" smtClean="0"/>
              <a:t>SSM</a:t>
            </a:r>
            <a:endParaRPr lang="fr-FR" b="1" dirty="0"/>
          </a:p>
        </p:txBody>
      </p:sp>
      <p:grpSp>
        <p:nvGrpSpPr>
          <p:cNvPr id="9" name="Group 8"/>
          <p:cNvGrpSpPr/>
          <p:nvPr/>
        </p:nvGrpSpPr>
        <p:grpSpPr>
          <a:xfrm>
            <a:off x="-74951" y="2654205"/>
            <a:ext cx="4839030" cy="3109083"/>
            <a:chOff x="-446797" y="2128425"/>
            <a:chExt cx="4839030" cy="3109083"/>
          </a:xfrm>
        </p:grpSpPr>
        <p:grpSp>
          <p:nvGrpSpPr>
            <p:cNvPr id="10" name="Group 9"/>
            <p:cNvGrpSpPr/>
            <p:nvPr/>
          </p:nvGrpSpPr>
          <p:grpSpPr>
            <a:xfrm>
              <a:off x="167781" y="2128425"/>
              <a:ext cx="4157003" cy="2667523"/>
              <a:chOff x="-113830" y="2152667"/>
              <a:chExt cx="8058186" cy="3096421"/>
            </a:xfrm>
          </p:grpSpPr>
          <p:sp>
            <p:nvSpPr>
              <p:cNvPr id="80" name="Freeform 79"/>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1"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2"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3"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4"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5"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6"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7" name="TextBox 86"/>
              <p:cNvSpPr txBox="1"/>
              <p:nvPr/>
            </p:nvSpPr>
            <p:spPr>
              <a:xfrm rot="16200000">
                <a:off x="-866825" y="3198299"/>
                <a:ext cx="2102603" cy="596614"/>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survie</a:t>
                </a:r>
                <a:endParaRPr lang="fr-FR" sz="1400" dirty="0">
                  <a:cs typeface="Arial" panose="020B0604020202020204" pitchFamily="34" charset="0"/>
                </a:endParaRPr>
              </a:p>
            </p:txBody>
          </p:sp>
          <p:sp>
            <p:nvSpPr>
              <p:cNvPr id="88" name="TextBox 87"/>
              <p:cNvSpPr txBox="1"/>
              <p:nvPr/>
            </p:nvSpPr>
            <p:spPr>
              <a:xfrm>
                <a:off x="3953948" y="4891825"/>
                <a:ext cx="1091307" cy="35726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89" name="TextBox 88"/>
              <p:cNvSpPr txBox="1"/>
              <p:nvPr/>
            </p:nvSpPr>
            <p:spPr>
              <a:xfrm>
                <a:off x="322349" y="2152667"/>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90" name="TextBox 89"/>
              <p:cNvSpPr txBox="1"/>
              <p:nvPr/>
            </p:nvSpPr>
            <p:spPr>
              <a:xfrm>
                <a:off x="322367" y="2617368"/>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91" name="TextBox 90"/>
              <p:cNvSpPr txBox="1"/>
              <p:nvPr/>
            </p:nvSpPr>
            <p:spPr>
              <a:xfrm>
                <a:off x="322371" y="3073443"/>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92" name="TextBox 91"/>
              <p:cNvSpPr txBox="1"/>
              <p:nvPr/>
            </p:nvSpPr>
            <p:spPr>
              <a:xfrm>
                <a:off x="322371" y="3520168"/>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93" name="TextBox 92"/>
              <p:cNvSpPr txBox="1"/>
              <p:nvPr/>
            </p:nvSpPr>
            <p:spPr>
              <a:xfrm>
                <a:off x="322371" y="4007087"/>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94" name="TextBox 93"/>
              <p:cNvSpPr txBox="1"/>
              <p:nvPr/>
            </p:nvSpPr>
            <p:spPr>
              <a:xfrm>
                <a:off x="611362" y="4448431"/>
                <a:ext cx="550624" cy="357263"/>
              </a:xfrm>
              <a:prstGeom prst="rect">
                <a:avLst/>
              </a:prstGeom>
              <a:noFill/>
            </p:spPr>
            <p:txBody>
              <a:bodyPr wrap="none" rtlCol="0" anchor="ctr" anchorCtr="0">
                <a:spAutoFit/>
              </a:bodyPr>
              <a:lstStyle/>
              <a:p>
                <a:pPr algn="r"/>
                <a:r>
                  <a:rPr lang="fr-FR" sz="1400" dirty="0" smtClean="0">
                    <a:cs typeface="Arial" panose="020B0604020202020204" pitchFamily="34" charset="0"/>
                  </a:rPr>
                  <a:t>0</a:t>
                </a:r>
                <a:endParaRPr lang="fr-FR" sz="1400" dirty="0">
                  <a:cs typeface="Arial" panose="020B0604020202020204" pitchFamily="34" charset="0"/>
                </a:endParaRPr>
              </a:p>
            </p:txBody>
          </p:sp>
          <p:sp>
            <p:nvSpPr>
              <p:cNvPr id="95" name="Line 21"/>
              <p:cNvSpPr>
                <a:spLocks noChangeShapeType="1"/>
              </p:cNvSpPr>
              <p:nvPr/>
            </p:nvSpPr>
            <p:spPr bwMode="auto">
              <a:xfrm>
                <a:off x="122476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96" name="Line 19"/>
              <p:cNvSpPr>
                <a:spLocks noChangeShapeType="1"/>
              </p:cNvSpPr>
              <p:nvPr/>
            </p:nvSpPr>
            <p:spPr bwMode="auto">
              <a:xfrm>
                <a:off x="231114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97" name="Line 19"/>
              <p:cNvSpPr>
                <a:spLocks noChangeShapeType="1"/>
              </p:cNvSpPr>
              <p:nvPr/>
            </p:nvSpPr>
            <p:spPr bwMode="auto">
              <a:xfrm>
                <a:off x="341632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98" name="Line 21"/>
              <p:cNvSpPr>
                <a:spLocks noChangeShapeType="1"/>
              </p:cNvSpPr>
              <p:nvPr/>
            </p:nvSpPr>
            <p:spPr bwMode="auto">
              <a:xfrm>
                <a:off x="449721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99" name="Line 21"/>
              <p:cNvSpPr>
                <a:spLocks noChangeShapeType="1"/>
              </p:cNvSpPr>
              <p:nvPr/>
            </p:nvSpPr>
            <p:spPr bwMode="auto">
              <a:xfrm>
                <a:off x="559222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00" name="Line 21"/>
              <p:cNvSpPr>
                <a:spLocks noChangeShapeType="1"/>
              </p:cNvSpPr>
              <p:nvPr/>
            </p:nvSpPr>
            <p:spPr bwMode="auto">
              <a:xfrm>
                <a:off x="667550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01" name="Line 19"/>
              <p:cNvSpPr>
                <a:spLocks noChangeShapeType="1"/>
              </p:cNvSpPr>
              <p:nvPr/>
            </p:nvSpPr>
            <p:spPr bwMode="auto">
              <a:xfrm>
                <a:off x="767975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grpSp>
        <p:sp>
          <p:nvSpPr>
            <p:cNvPr id="11" name="TextBox 10"/>
            <p:cNvSpPr txBox="1"/>
            <p:nvPr/>
          </p:nvSpPr>
          <p:spPr>
            <a:xfrm>
              <a:off x="1105915" y="3748258"/>
              <a:ext cx="1102773" cy="307777"/>
            </a:xfrm>
            <a:prstGeom prst="rect">
              <a:avLst/>
            </a:prstGeom>
            <a:noFill/>
          </p:spPr>
          <p:txBody>
            <a:bodyPr wrap="none" rtlCol="0">
              <a:spAutoFit/>
            </a:bodyPr>
            <a:lstStyle/>
            <a:p>
              <a:r>
                <a:rPr lang="fr-FR" sz="1400" dirty="0" smtClean="0">
                  <a:solidFill>
                    <a:schemeClr val="accent3"/>
                  </a:solidFill>
                </a:rPr>
                <a:t>7 semaines</a:t>
              </a:r>
              <a:endParaRPr lang="fr-FR" sz="1400" dirty="0">
                <a:solidFill>
                  <a:schemeClr val="accent3"/>
                </a:solidFill>
              </a:endParaRPr>
            </a:p>
          </p:txBody>
        </p:sp>
        <p:sp>
          <p:nvSpPr>
            <p:cNvPr id="12" name="TextBox 11"/>
            <p:cNvSpPr txBox="1"/>
            <p:nvPr/>
          </p:nvSpPr>
          <p:spPr>
            <a:xfrm>
              <a:off x="1105915" y="4001821"/>
              <a:ext cx="1189298" cy="307777"/>
            </a:xfrm>
            <a:prstGeom prst="rect">
              <a:avLst/>
            </a:prstGeom>
            <a:noFill/>
          </p:spPr>
          <p:txBody>
            <a:bodyPr wrap="none" rtlCol="0">
              <a:spAutoFit/>
            </a:bodyPr>
            <a:lstStyle/>
            <a:p>
              <a:r>
                <a:rPr lang="fr-FR" sz="1400" dirty="0" smtClean="0">
                  <a:solidFill>
                    <a:schemeClr val="accent2"/>
                  </a:solidFill>
                </a:rPr>
                <a:t>11 semaines</a:t>
              </a:r>
              <a:endParaRPr lang="fr-FR" sz="1400" dirty="0">
                <a:solidFill>
                  <a:schemeClr val="accent2"/>
                </a:solidFill>
              </a:endParaRPr>
            </a:p>
          </p:txBody>
        </p:sp>
        <p:cxnSp>
          <p:nvCxnSpPr>
            <p:cNvPr id="13" name="Straight Connector 12"/>
            <p:cNvCxnSpPr/>
            <p:nvPr/>
          </p:nvCxnSpPr>
          <p:spPr>
            <a:xfrm>
              <a:off x="973086"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3086"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11965" y="3755786"/>
              <a:ext cx="1680268" cy="523220"/>
            </a:xfrm>
            <a:prstGeom prst="rect">
              <a:avLst/>
            </a:prstGeom>
            <a:noFill/>
          </p:spPr>
          <p:txBody>
            <a:bodyPr wrap="none" rtlCol="0">
              <a:spAutoFit/>
            </a:bodyPr>
            <a:lstStyle/>
            <a:p>
              <a:pPr algn="r"/>
              <a:r>
                <a:rPr lang="fr-FR" sz="1400" dirty="0" smtClean="0">
                  <a:solidFill>
                    <a:srgbClr val="4D4D4D"/>
                  </a:solidFill>
                </a:rPr>
                <a:t>Log </a:t>
              </a:r>
              <a:r>
                <a:rPr lang="fr-FR" sz="1400" dirty="0" err="1" smtClean="0">
                  <a:solidFill>
                    <a:srgbClr val="4D4D4D"/>
                  </a:solidFill>
                </a:rPr>
                <a:t>rank</a:t>
              </a:r>
              <a:r>
                <a:rPr lang="fr-FR" sz="1400" dirty="0" smtClean="0">
                  <a:solidFill>
                    <a:srgbClr val="4D4D4D"/>
                  </a:solidFill>
                </a:rPr>
                <a:t> p=0,8868</a:t>
              </a:r>
            </a:p>
            <a:p>
              <a:pPr algn="r"/>
              <a:r>
                <a:rPr lang="fr-FR" sz="1400" dirty="0" smtClean="0">
                  <a:solidFill>
                    <a:srgbClr val="4D4D4D"/>
                  </a:solidFill>
                </a:rPr>
                <a:t>Censuré</a:t>
              </a:r>
              <a:endParaRPr lang="fr-FR" sz="1400" dirty="0">
                <a:solidFill>
                  <a:srgbClr val="4D4D4D"/>
                </a:solidFill>
              </a:endParaRPr>
            </a:p>
          </p:txBody>
        </p:sp>
        <p:sp>
          <p:nvSpPr>
            <p:cNvPr id="16" name="TextBox 15"/>
            <p:cNvSpPr txBox="1"/>
            <p:nvPr/>
          </p:nvSpPr>
          <p:spPr>
            <a:xfrm>
              <a:off x="-446797" y="4498844"/>
              <a:ext cx="1188996" cy="738664"/>
            </a:xfrm>
            <a:prstGeom prst="rect">
              <a:avLst/>
            </a:prstGeom>
            <a:noFill/>
          </p:spPr>
          <p:txBody>
            <a:bodyPr wrap="square" rtlCol="0">
              <a:spAutoFit/>
            </a:bodyPr>
            <a:lstStyle/>
            <a:p>
              <a:pPr algn="r"/>
              <a:r>
                <a:rPr lang="fr-FR" sz="1400" dirty="0" smtClean="0"/>
                <a:t>N</a:t>
              </a:r>
            </a:p>
            <a:p>
              <a:pPr algn="r"/>
              <a:r>
                <a:rPr lang="fr-FR" sz="1400" dirty="0" smtClean="0">
                  <a:solidFill>
                    <a:schemeClr val="accent3"/>
                  </a:solidFill>
                </a:rPr>
                <a:t>7 semaines</a:t>
              </a:r>
            </a:p>
            <a:p>
              <a:pPr algn="r"/>
              <a:r>
                <a:rPr lang="fr-FR" sz="1400" dirty="0" smtClean="0">
                  <a:solidFill>
                    <a:schemeClr val="accent2"/>
                  </a:solidFill>
                </a:rPr>
                <a:t>11 semaines</a:t>
              </a:r>
              <a:endParaRPr lang="fr-FR" sz="1400" dirty="0">
                <a:solidFill>
                  <a:schemeClr val="accent2"/>
                </a:solidFill>
              </a:endParaRPr>
            </a:p>
          </p:txBody>
        </p:sp>
        <p:sp>
          <p:nvSpPr>
            <p:cNvPr id="17" name="TextBox 16"/>
            <p:cNvSpPr txBox="1"/>
            <p:nvPr/>
          </p:nvSpPr>
          <p:spPr>
            <a:xfrm>
              <a:off x="672122" y="4303030"/>
              <a:ext cx="370863"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125</a:t>
              </a:r>
            </a:p>
            <a:p>
              <a:pPr algn="ctr"/>
              <a:r>
                <a:rPr lang="fr-FR" sz="1400" smtClean="0">
                  <a:solidFill>
                    <a:schemeClr val="accent2"/>
                  </a:solidFill>
                  <a:cs typeface="Arial" panose="020B0604020202020204" pitchFamily="34" charset="0"/>
                </a:rPr>
                <a:t>128</a:t>
              </a:r>
              <a:endParaRPr lang="fr-FR" sz="1400">
                <a:solidFill>
                  <a:schemeClr val="accent2"/>
                </a:solidFill>
                <a:cs typeface="Arial" panose="020B0604020202020204" pitchFamily="34" charset="0"/>
              </a:endParaRPr>
            </a:p>
          </p:txBody>
        </p:sp>
        <p:sp>
          <p:nvSpPr>
            <p:cNvPr id="18" name="TextBox 17"/>
            <p:cNvSpPr txBox="1"/>
            <p:nvPr/>
          </p:nvSpPr>
          <p:spPr>
            <a:xfrm>
              <a:off x="1222536" y="4303030"/>
              <a:ext cx="370863"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121</a:t>
              </a:r>
            </a:p>
            <a:p>
              <a:pPr algn="ctr"/>
              <a:r>
                <a:rPr lang="fr-FR" sz="1400" smtClean="0">
                  <a:solidFill>
                    <a:schemeClr val="accent2"/>
                  </a:solidFill>
                  <a:cs typeface="Arial" panose="020B0604020202020204" pitchFamily="34" charset="0"/>
                </a:rPr>
                <a:t>126</a:t>
              </a:r>
              <a:endParaRPr lang="fr-FR" sz="1400">
                <a:solidFill>
                  <a:schemeClr val="accent2"/>
                </a:solidFill>
                <a:cs typeface="Arial" panose="020B0604020202020204" pitchFamily="34" charset="0"/>
              </a:endParaRPr>
            </a:p>
          </p:txBody>
        </p:sp>
        <p:sp>
          <p:nvSpPr>
            <p:cNvPr id="19" name="TextBox 18"/>
            <p:cNvSpPr txBox="1"/>
            <p:nvPr/>
          </p:nvSpPr>
          <p:spPr>
            <a:xfrm>
              <a:off x="1789038" y="430303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115</a:t>
              </a:r>
            </a:p>
            <a:p>
              <a:pPr algn="r"/>
              <a:r>
                <a:rPr lang="fr-FR" sz="1400" smtClean="0">
                  <a:solidFill>
                    <a:schemeClr val="accent2"/>
                  </a:solidFill>
                  <a:cs typeface="Arial" panose="020B0604020202020204" pitchFamily="34" charset="0"/>
                </a:rPr>
                <a:t>124</a:t>
              </a:r>
              <a:endParaRPr lang="fr-FR" sz="1400">
                <a:solidFill>
                  <a:schemeClr val="accent2"/>
                </a:solidFill>
                <a:cs typeface="Arial" panose="020B0604020202020204" pitchFamily="34" charset="0"/>
              </a:endParaRPr>
            </a:p>
          </p:txBody>
        </p:sp>
        <p:sp>
          <p:nvSpPr>
            <p:cNvPr id="20" name="TextBox 19"/>
            <p:cNvSpPr txBox="1"/>
            <p:nvPr/>
          </p:nvSpPr>
          <p:spPr>
            <a:xfrm>
              <a:off x="2342667" y="4303030"/>
              <a:ext cx="370862" cy="934478"/>
            </a:xfrm>
            <a:prstGeom prst="rect">
              <a:avLst/>
            </a:prstGeom>
            <a:noFill/>
          </p:spPr>
          <p:txBody>
            <a:bodyPr wrap="none" lIns="36000" tIns="36000" rIns="36000" bIns="36000" rtlCol="0" anchor="t" anchorCtr="0">
              <a:spAutoFit/>
            </a:bodyPr>
            <a:lstStyle/>
            <a:p>
              <a:pPr algn="ctr"/>
              <a:r>
                <a:rPr lang="fr-FR" sz="1400" dirty="0" smtClean="0">
                  <a:cs typeface="Arial" panose="020B0604020202020204" pitchFamily="34" charset="0"/>
                </a:rPr>
                <a:t>18</a:t>
              </a:r>
            </a:p>
            <a:p>
              <a:pPr algn="ctr"/>
              <a:endParaRPr lang="fr-FR" sz="1400" dirty="0" smtClean="0">
                <a:solidFill>
                  <a:srgbClr val="000000"/>
                </a:solidFill>
                <a:cs typeface="Arial" panose="020B0604020202020204" pitchFamily="34" charset="0"/>
              </a:endParaRPr>
            </a:p>
            <a:p>
              <a:pPr algn="r"/>
              <a:r>
                <a:rPr lang="fr-FR" sz="1400" dirty="0" smtClean="0">
                  <a:solidFill>
                    <a:schemeClr val="accent3"/>
                  </a:solidFill>
                  <a:cs typeface="Arial" panose="020B0604020202020204" pitchFamily="34" charset="0"/>
                </a:rPr>
                <a:t>109</a:t>
              </a:r>
            </a:p>
            <a:p>
              <a:pPr algn="r"/>
              <a:r>
                <a:rPr lang="fr-FR" sz="1400" dirty="0" smtClean="0">
                  <a:solidFill>
                    <a:schemeClr val="accent2"/>
                  </a:solidFill>
                  <a:cs typeface="Arial" panose="020B0604020202020204" pitchFamily="34" charset="0"/>
                </a:rPr>
                <a:t>121</a:t>
              </a:r>
              <a:endParaRPr lang="fr-FR" sz="1400" dirty="0">
                <a:solidFill>
                  <a:schemeClr val="accent2"/>
                </a:solidFill>
                <a:cs typeface="Arial" panose="020B0604020202020204" pitchFamily="34" charset="0"/>
              </a:endParaRPr>
            </a:p>
          </p:txBody>
        </p:sp>
        <p:sp>
          <p:nvSpPr>
            <p:cNvPr id="21" name="TextBox 20"/>
            <p:cNvSpPr txBox="1"/>
            <p:nvPr/>
          </p:nvSpPr>
          <p:spPr>
            <a:xfrm>
              <a:off x="2901331" y="4303030"/>
              <a:ext cx="370863"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24</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105</a:t>
              </a:r>
            </a:p>
            <a:p>
              <a:pPr algn="ctr"/>
              <a:r>
                <a:rPr lang="fr-FR" sz="1400" smtClean="0">
                  <a:solidFill>
                    <a:schemeClr val="accent2"/>
                  </a:solidFill>
                  <a:cs typeface="Arial" panose="020B0604020202020204" pitchFamily="34" charset="0"/>
                </a:rPr>
                <a:t>118</a:t>
              </a:r>
              <a:endParaRPr lang="fr-FR" sz="1400">
                <a:solidFill>
                  <a:schemeClr val="accent2"/>
                </a:solidFill>
                <a:cs typeface="Arial" panose="020B0604020202020204" pitchFamily="34" charset="0"/>
              </a:endParaRPr>
            </a:p>
          </p:txBody>
        </p:sp>
        <p:sp>
          <p:nvSpPr>
            <p:cNvPr id="22" name="TextBox 21"/>
            <p:cNvSpPr txBox="1"/>
            <p:nvPr/>
          </p:nvSpPr>
          <p:spPr>
            <a:xfrm>
              <a:off x="3455854" y="430303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30</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99</a:t>
              </a:r>
            </a:p>
            <a:p>
              <a:pPr algn="r"/>
              <a:r>
                <a:rPr lang="fr-FR" sz="1400" smtClean="0">
                  <a:solidFill>
                    <a:schemeClr val="accent2"/>
                  </a:solidFill>
                  <a:cs typeface="Arial" panose="020B0604020202020204" pitchFamily="34" charset="0"/>
                </a:rPr>
                <a:t>100</a:t>
              </a:r>
              <a:endParaRPr lang="fr-FR" sz="1400">
                <a:solidFill>
                  <a:schemeClr val="accent2"/>
                </a:solidFill>
                <a:cs typeface="Arial" panose="020B0604020202020204" pitchFamily="34" charset="0"/>
              </a:endParaRPr>
            </a:p>
          </p:txBody>
        </p:sp>
        <p:sp>
          <p:nvSpPr>
            <p:cNvPr id="23" name="TextBox 22"/>
            <p:cNvSpPr txBox="1"/>
            <p:nvPr/>
          </p:nvSpPr>
          <p:spPr>
            <a:xfrm>
              <a:off x="4061065" y="4303029"/>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80</a:t>
              </a:r>
            </a:p>
            <a:p>
              <a:pPr algn="ctr"/>
              <a:r>
                <a:rPr lang="fr-FR" sz="1400" smtClean="0">
                  <a:solidFill>
                    <a:schemeClr val="accent2"/>
                  </a:solidFill>
                  <a:cs typeface="Arial" panose="020B0604020202020204" pitchFamily="34" charset="0"/>
                </a:rPr>
                <a:t>77</a:t>
              </a:r>
              <a:endParaRPr lang="fr-FR" sz="1400">
                <a:solidFill>
                  <a:schemeClr val="accent2"/>
                </a:solidFill>
                <a:cs typeface="Arial" panose="020B0604020202020204" pitchFamily="34" charset="0"/>
              </a:endParaRPr>
            </a:p>
          </p:txBody>
        </p:sp>
        <p:cxnSp>
          <p:nvCxnSpPr>
            <p:cNvPr id="24" name="Straight Connector 23"/>
            <p:cNvCxnSpPr/>
            <p:nvPr/>
          </p:nvCxnSpPr>
          <p:spPr>
            <a:xfrm>
              <a:off x="3309998"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2398"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5428" y="3033741"/>
              <a:ext cx="1581858" cy="307777"/>
            </a:xfrm>
            <a:prstGeom prst="rect">
              <a:avLst/>
            </a:prstGeom>
            <a:noFill/>
          </p:spPr>
          <p:txBody>
            <a:bodyPr wrap="none" rtlCol="0">
              <a:spAutoFit/>
            </a:bodyPr>
            <a:lstStyle/>
            <a:p>
              <a:r>
                <a:rPr lang="fr-FR" sz="1400" dirty="0" smtClean="0"/>
                <a:t>89,4% vs. 88,6%</a:t>
              </a:r>
              <a:endParaRPr lang="fr-FR" sz="1400" dirty="0"/>
            </a:p>
          </p:txBody>
        </p:sp>
        <p:grpSp>
          <p:nvGrpSpPr>
            <p:cNvPr id="27" name="Group 26"/>
            <p:cNvGrpSpPr/>
            <p:nvPr/>
          </p:nvGrpSpPr>
          <p:grpSpPr>
            <a:xfrm>
              <a:off x="876196" y="2257564"/>
              <a:ext cx="3376044" cy="227945"/>
              <a:chOff x="3308350" y="3348038"/>
              <a:chExt cx="2524125" cy="152400"/>
            </a:xfrm>
          </p:grpSpPr>
          <p:sp>
            <p:nvSpPr>
              <p:cNvPr id="59" name="Line 2"/>
              <p:cNvSpPr>
                <a:spLocks noChangeShapeType="1"/>
              </p:cNvSpPr>
              <p:nvPr/>
            </p:nvSpPr>
            <p:spPr bwMode="auto">
              <a:xfrm>
                <a:off x="39274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0" name="Line 3"/>
              <p:cNvSpPr>
                <a:spLocks noChangeShapeType="1"/>
              </p:cNvSpPr>
              <p:nvPr/>
            </p:nvSpPr>
            <p:spPr bwMode="auto">
              <a:xfrm>
                <a:off x="51847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1" name="Line 4"/>
              <p:cNvSpPr>
                <a:spLocks noChangeShapeType="1"/>
              </p:cNvSpPr>
              <p:nvPr/>
            </p:nvSpPr>
            <p:spPr bwMode="auto">
              <a:xfrm>
                <a:off x="48323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2" name="Line 5"/>
              <p:cNvSpPr>
                <a:spLocks noChangeShapeType="1"/>
              </p:cNvSpPr>
              <p:nvPr/>
            </p:nvSpPr>
            <p:spPr bwMode="auto">
              <a:xfrm>
                <a:off x="40608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3" name="Line 6"/>
              <p:cNvSpPr>
                <a:spLocks noChangeShapeType="1"/>
              </p:cNvSpPr>
              <p:nvPr/>
            </p:nvSpPr>
            <p:spPr bwMode="auto">
              <a:xfrm>
                <a:off x="5108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4" name="Line 7"/>
              <p:cNvSpPr>
                <a:spLocks noChangeShapeType="1"/>
              </p:cNvSpPr>
              <p:nvPr/>
            </p:nvSpPr>
            <p:spPr bwMode="auto">
              <a:xfrm>
                <a:off x="383222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5" name="Line 8"/>
              <p:cNvSpPr>
                <a:spLocks noChangeShapeType="1"/>
              </p:cNvSpPr>
              <p:nvPr/>
            </p:nvSpPr>
            <p:spPr bwMode="auto">
              <a:xfrm>
                <a:off x="373697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6" name="Line 9"/>
              <p:cNvSpPr>
                <a:spLocks noChangeShapeType="1"/>
              </p:cNvSpPr>
              <p:nvPr/>
            </p:nvSpPr>
            <p:spPr bwMode="auto">
              <a:xfrm>
                <a:off x="36988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7" name="Line 10"/>
              <p:cNvSpPr>
                <a:spLocks noChangeShapeType="1"/>
              </p:cNvSpPr>
              <p:nvPr/>
            </p:nvSpPr>
            <p:spPr bwMode="auto">
              <a:xfrm>
                <a:off x="35464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8" name="Line 11"/>
              <p:cNvSpPr>
                <a:spLocks noChangeShapeType="1"/>
              </p:cNvSpPr>
              <p:nvPr/>
            </p:nvSpPr>
            <p:spPr bwMode="auto">
              <a:xfrm>
                <a:off x="550862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69" name="Line 12"/>
              <p:cNvSpPr>
                <a:spLocks noChangeShapeType="1"/>
              </p:cNvSpPr>
              <p:nvPr/>
            </p:nvSpPr>
            <p:spPr bwMode="auto">
              <a:xfrm>
                <a:off x="55276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0" name="Line 13"/>
              <p:cNvSpPr>
                <a:spLocks noChangeShapeType="1"/>
              </p:cNvSpPr>
              <p:nvPr/>
            </p:nvSpPr>
            <p:spPr bwMode="auto">
              <a:xfrm>
                <a:off x="54419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1" name="Line 14"/>
              <p:cNvSpPr>
                <a:spLocks noChangeShapeType="1"/>
              </p:cNvSpPr>
              <p:nvPr/>
            </p:nvSpPr>
            <p:spPr bwMode="auto">
              <a:xfrm>
                <a:off x="4727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2" name="Line 15"/>
              <p:cNvSpPr>
                <a:spLocks noChangeShapeType="1"/>
              </p:cNvSpPr>
              <p:nvPr/>
            </p:nvSpPr>
            <p:spPr bwMode="auto">
              <a:xfrm>
                <a:off x="4270375" y="33766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3" name="Line 16"/>
              <p:cNvSpPr>
                <a:spLocks noChangeShapeType="1"/>
              </p:cNvSpPr>
              <p:nvPr/>
            </p:nvSpPr>
            <p:spPr bwMode="auto">
              <a:xfrm>
                <a:off x="41941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4" name="Line 17"/>
              <p:cNvSpPr>
                <a:spLocks noChangeShapeType="1"/>
              </p:cNvSpPr>
              <p:nvPr/>
            </p:nvSpPr>
            <p:spPr bwMode="auto">
              <a:xfrm>
                <a:off x="41751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5" name="Line 18"/>
              <p:cNvSpPr>
                <a:spLocks noChangeShapeType="1"/>
              </p:cNvSpPr>
              <p:nvPr/>
            </p:nvSpPr>
            <p:spPr bwMode="auto">
              <a:xfrm>
                <a:off x="52228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6" name="Line 19"/>
              <p:cNvSpPr>
                <a:spLocks noChangeShapeType="1"/>
              </p:cNvSpPr>
              <p:nvPr/>
            </p:nvSpPr>
            <p:spPr bwMode="auto">
              <a:xfrm>
                <a:off x="56991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7" name="Line 20"/>
              <p:cNvSpPr>
                <a:spLocks noChangeShapeType="1"/>
              </p:cNvSpPr>
              <p:nvPr/>
            </p:nvSpPr>
            <p:spPr bwMode="auto">
              <a:xfrm>
                <a:off x="56610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8" name="Line 21"/>
              <p:cNvSpPr>
                <a:spLocks noChangeShapeType="1"/>
              </p:cNvSpPr>
              <p:nvPr/>
            </p:nvSpPr>
            <p:spPr bwMode="auto">
              <a:xfrm>
                <a:off x="5708650"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79" name="Freeform 22"/>
              <p:cNvSpPr>
                <a:spLocks/>
              </p:cNvSpPr>
              <p:nvPr/>
            </p:nvSpPr>
            <p:spPr bwMode="auto">
              <a:xfrm>
                <a:off x="3308350" y="3357563"/>
                <a:ext cx="2524125" cy="133350"/>
              </a:xfrm>
              <a:custGeom>
                <a:avLst/>
                <a:gdLst>
                  <a:gd name="T0" fmla="*/ 265 w 265"/>
                  <a:gd name="T1" fmla="*/ 14 h 14"/>
                  <a:gd name="T2" fmla="*/ 253 w 265"/>
                  <a:gd name="T3" fmla="*/ 14 h 14"/>
                  <a:gd name="T4" fmla="*/ 253 w 265"/>
                  <a:gd name="T5" fmla="*/ 12 h 14"/>
                  <a:gd name="T6" fmla="*/ 239 w 265"/>
                  <a:gd name="T7" fmla="*/ 12 h 14"/>
                  <a:gd name="T8" fmla="*/ 239 w 265"/>
                  <a:gd name="T9" fmla="*/ 10 h 14"/>
                  <a:gd name="T10" fmla="*/ 153 w 265"/>
                  <a:gd name="T11" fmla="*/ 10 h 14"/>
                  <a:gd name="T12" fmla="*/ 153 w 265"/>
                  <a:gd name="T13" fmla="*/ 9 h 14"/>
                  <a:gd name="T14" fmla="*/ 139 w 265"/>
                  <a:gd name="T15" fmla="*/ 9 h 14"/>
                  <a:gd name="T16" fmla="*/ 139 w 265"/>
                  <a:gd name="T17" fmla="*/ 8 h 14"/>
                  <a:gd name="T18" fmla="*/ 123 w 265"/>
                  <a:gd name="T19" fmla="*/ 8 h 14"/>
                  <a:gd name="T20" fmla="*/ 123 w 265"/>
                  <a:gd name="T21" fmla="*/ 7 h 14"/>
                  <a:gd name="T22" fmla="*/ 110 w 265"/>
                  <a:gd name="T23" fmla="*/ 7 h 14"/>
                  <a:gd name="T24" fmla="*/ 110 w 265"/>
                  <a:gd name="T25" fmla="*/ 5 h 14"/>
                  <a:gd name="T26" fmla="*/ 95 w 265"/>
                  <a:gd name="T27" fmla="*/ 5 h 14"/>
                  <a:gd name="T28" fmla="*/ 95 w 265"/>
                  <a:gd name="T29" fmla="*/ 4 h 14"/>
                  <a:gd name="T30" fmla="*/ 57 w 265"/>
                  <a:gd name="T31" fmla="*/ 4 h 14"/>
                  <a:gd name="T32" fmla="*/ 57 w 265"/>
                  <a:gd name="T33" fmla="*/ 3 h 14"/>
                  <a:gd name="T34" fmla="*/ 44 w 265"/>
                  <a:gd name="T35" fmla="*/ 3 h 14"/>
                  <a:gd name="T36" fmla="*/ 44 w 265"/>
                  <a:gd name="T37" fmla="*/ 2 h 14"/>
                  <a:gd name="T38" fmla="*/ 19 w 265"/>
                  <a:gd name="T39" fmla="*/ 2 h 14"/>
                  <a:gd name="T40" fmla="*/ 19 w 265"/>
                  <a:gd name="T41" fmla="*/ 0 h 14"/>
                  <a:gd name="T42" fmla="*/ 0 w 26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4">
                    <a:moveTo>
                      <a:pt x="265" y="14"/>
                    </a:moveTo>
                    <a:lnTo>
                      <a:pt x="253" y="14"/>
                    </a:lnTo>
                    <a:lnTo>
                      <a:pt x="253" y="12"/>
                    </a:lnTo>
                    <a:lnTo>
                      <a:pt x="239" y="12"/>
                    </a:lnTo>
                    <a:lnTo>
                      <a:pt x="239" y="10"/>
                    </a:lnTo>
                    <a:lnTo>
                      <a:pt x="153" y="10"/>
                    </a:lnTo>
                    <a:lnTo>
                      <a:pt x="153" y="9"/>
                    </a:lnTo>
                    <a:lnTo>
                      <a:pt x="139" y="9"/>
                    </a:lnTo>
                    <a:lnTo>
                      <a:pt x="139" y="8"/>
                    </a:lnTo>
                    <a:lnTo>
                      <a:pt x="123" y="8"/>
                    </a:lnTo>
                    <a:lnTo>
                      <a:pt x="123" y="7"/>
                    </a:lnTo>
                    <a:lnTo>
                      <a:pt x="110" y="7"/>
                    </a:lnTo>
                    <a:lnTo>
                      <a:pt x="110" y="5"/>
                    </a:lnTo>
                    <a:lnTo>
                      <a:pt x="95" y="5"/>
                    </a:lnTo>
                    <a:lnTo>
                      <a:pt x="95" y="4"/>
                    </a:lnTo>
                    <a:lnTo>
                      <a:pt x="57" y="4"/>
                    </a:lnTo>
                    <a:lnTo>
                      <a:pt x="57" y="3"/>
                    </a:lnTo>
                    <a:lnTo>
                      <a:pt x="44" y="3"/>
                    </a:lnTo>
                    <a:lnTo>
                      <a:pt x="44" y="2"/>
                    </a:lnTo>
                    <a:lnTo>
                      <a:pt x="19" y="2"/>
                    </a:lnTo>
                    <a:lnTo>
                      <a:pt x="1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nvGrpSpPr>
            <p:cNvPr id="28" name="Group 55"/>
            <p:cNvGrpSpPr>
              <a:grpSpLocks/>
            </p:cNvGrpSpPr>
            <p:nvPr/>
          </p:nvGrpSpPr>
          <p:grpSpPr bwMode="auto">
            <a:xfrm>
              <a:off x="876196" y="2251214"/>
              <a:ext cx="3384000" cy="234000"/>
              <a:chOff x="2082" y="2091"/>
              <a:chExt cx="1596" cy="133"/>
            </a:xfrm>
          </p:grpSpPr>
          <p:sp>
            <p:nvSpPr>
              <p:cNvPr id="29" name="Line 56"/>
              <p:cNvSpPr>
                <a:spLocks noChangeShapeType="1"/>
              </p:cNvSpPr>
              <p:nvPr/>
            </p:nvSpPr>
            <p:spPr bwMode="auto">
              <a:xfrm>
                <a:off x="246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0" name="Line 57"/>
              <p:cNvSpPr>
                <a:spLocks noChangeShapeType="1"/>
              </p:cNvSpPr>
              <p:nvPr/>
            </p:nvSpPr>
            <p:spPr bwMode="auto">
              <a:xfrm>
                <a:off x="3180"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1" name="Line 58"/>
              <p:cNvSpPr>
                <a:spLocks noChangeShapeType="1"/>
              </p:cNvSpPr>
              <p:nvPr/>
            </p:nvSpPr>
            <p:spPr bwMode="auto">
              <a:xfrm>
                <a:off x="278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2" name="Line 59"/>
              <p:cNvSpPr>
                <a:spLocks noChangeShapeType="1"/>
              </p:cNvSpPr>
              <p:nvPr/>
            </p:nvSpPr>
            <p:spPr bwMode="auto">
              <a:xfrm>
                <a:off x="340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3" name="Line 60"/>
              <p:cNvSpPr>
                <a:spLocks noChangeShapeType="1"/>
              </p:cNvSpPr>
              <p:nvPr/>
            </p:nvSpPr>
            <p:spPr bwMode="auto">
              <a:xfrm>
                <a:off x="3072"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4" name="Line 61"/>
              <p:cNvSpPr>
                <a:spLocks noChangeShapeType="1"/>
              </p:cNvSpPr>
              <p:nvPr/>
            </p:nvSpPr>
            <p:spPr bwMode="auto">
              <a:xfrm>
                <a:off x="3168"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5" name="Line 62"/>
              <p:cNvSpPr>
                <a:spLocks noChangeShapeType="1"/>
              </p:cNvSpPr>
              <p:nvPr/>
            </p:nvSpPr>
            <p:spPr bwMode="auto">
              <a:xfrm>
                <a:off x="260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6" name="Line 63"/>
              <p:cNvSpPr>
                <a:spLocks noChangeShapeType="1"/>
              </p:cNvSpPr>
              <p:nvPr/>
            </p:nvSpPr>
            <p:spPr bwMode="auto">
              <a:xfrm>
                <a:off x="261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7" name="Line 64"/>
              <p:cNvSpPr>
                <a:spLocks noChangeShapeType="1"/>
              </p:cNvSpPr>
              <p:nvPr/>
            </p:nvSpPr>
            <p:spPr bwMode="auto">
              <a:xfrm>
                <a:off x="2328"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8" name="Line 65"/>
              <p:cNvSpPr>
                <a:spLocks noChangeShapeType="1"/>
              </p:cNvSpPr>
              <p:nvPr/>
            </p:nvSpPr>
            <p:spPr bwMode="auto">
              <a:xfrm>
                <a:off x="2232"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39" name="Line 66"/>
              <p:cNvSpPr>
                <a:spLocks noChangeShapeType="1"/>
              </p:cNvSpPr>
              <p:nvPr/>
            </p:nvSpPr>
            <p:spPr bwMode="auto">
              <a:xfrm>
                <a:off x="3426"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0" name="Line 67"/>
              <p:cNvSpPr>
                <a:spLocks noChangeShapeType="1"/>
              </p:cNvSpPr>
              <p:nvPr/>
            </p:nvSpPr>
            <p:spPr bwMode="auto">
              <a:xfrm>
                <a:off x="3450" y="2179"/>
                <a:ext cx="0" cy="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1" name="Line 68"/>
              <p:cNvSpPr>
                <a:spLocks noChangeShapeType="1"/>
              </p:cNvSpPr>
              <p:nvPr/>
            </p:nvSpPr>
            <p:spPr bwMode="auto">
              <a:xfrm>
                <a:off x="346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2" name="Line 69"/>
              <p:cNvSpPr>
                <a:spLocks noChangeShapeType="1"/>
              </p:cNvSpPr>
              <p:nvPr/>
            </p:nvSpPr>
            <p:spPr bwMode="auto">
              <a:xfrm>
                <a:off x="351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3" name="Line 70"/>
              <p:cNvSpPr>
                <a:spLocks noChangeShapeType="1"/>
              </p:cNvSpPr>
              <p:nvPr/>
            </p:nvSpPr>
            <p:spPr bwMode="auto">
              <a:xfrm>
                <a:off x="3306"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4" name="Line 71"/>
              <p:cNvSpPr>
                <a:spLocks noChangeShapeType="1"/>
              </p:cNvSpPr>
              <p:nvPr/>
            </p:nvSpPr>
            <p:spPr bwMode="auto">
              <a:xfrm>
                <a:off x="3360"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5" name="Line 72"/>
              <p:cNvSpPr>
                <a:spLocks noChangeShapeType="1"/>
              </p:cNvSpPr>
              <p:nvPr/>
            </p:nvSpPr>
            <p:spPr bwMode="auto">
              <a:xfrm>
                <a:off x="3522"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6" name="Line 73"/>
              <p:cNvSpPr>
                <a:spLocks noChangeShapeType="1"/>
              </p:cNvSpPr>
              <p:nvPr/>
            </p:nvSpPr>
            <p:spPr bwMode="auto">
              <a:xfrm>
                <a:off x="3282"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7" name="Line 74"/>
              <p:cNvSpPr>
                <a:spLocks noChangeShapeType="1"/>
              </p:cNvSpPr>
              <p:nvPr/>
            </p:nvSpPr>
            <p:spPr bwMode="auto">
              <a:xfrm>
                <a:off x="2928"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8" name="Line 75"/>
              <p:cNvSpPr>
                <a:spLocks noChangeShapeType="1"/>
              </p:cNvSpPr>
              <p:nvPr/>
            </p:nvSpPr>
            <p:spPr bwMode="auto">
              <a:xfrm>
                <a:off x="3228" y="214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49" name="Line 76"/>
              <p:cNvSpPr>
                <a:spLocks noChangeShapeType="1"/>
              </p:cNvSpPr>
              <p:nvPr/>
            </p:nvSpPr>
            <p:spPr bwMode="auto">
              <a:xfrm>
                <a:off x="357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0" name="Line 77"/>
              <p:cNvSpPr>
                <a:spLocks noChangeShapeType="1"/>
              </p:cNvSpPr>
              <p:nvPr/>
            </p:nvSpPr>
            <p:spPr bwMode="auto">
              <a:xfrm>
                <a:off x="358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1" name="Line 78"/>
              <p:cNvSpPr>
                <a:spLocks noChangeShapeType="1"/>
              </p:cNvSpPr>
              <p:nvPr/>
            </p:nvSpPr>
            <p:spPr bwMode="auto">
              <a:xfrm>
                <a:off x="360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2" name="Line 79"/>
              <p:cNvSpPr>
                <a:spLocks noChangeShapeType="1"/>
              </p:cNvSpPr>
              <p:nvPr/>
            </p:nvSpPr>
            <p:spPr bwMode="auto">
              <a:xfrm>
                <a:off x="361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3" name="Line 80"/>
              <p:cNvSpPr>
                <a:spLocks noChangeShapeType="1"/>
              </p:cNvSpPr>
              <p:nvPr/>
            </p:nvSpPr>
            <p:spPr bwMode="auto">
              <a:xfrm>
                <a:off x="362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4" name="Line 81"/>
              <p:cNvSpPr>
                <a:spLocks noChangeShapeType="1"/>
              </p:cNvSpPr>
              <p:nvPr/>
            </p:nvSpPr>
            <p:spPr bwMode="auto">
              <a:xfrm>
                <a:off x="363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5" name="Line 82"/>
              <p:cNvSpPr>
                <a:spLocks noChangeShapeType="1"/>
              </p:cNvSpPr>
              <p:nvPr/>
            </p:nvSpPr>
            <p:spPr bwMode="auto">
              <a:xfrm>
                <a:off x="365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6" name="Line 83"/>
              <p:cNvSpPr>
                <a:spLocks noChangeShapeType="1"/>
              </p:cNvSpPr>
              <p:nvPr/>
            </p:nvSpPr>
            <p:spPr bwMode="auto">
              <a:xfrm>
                <a:off x="366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7" name="Line 84"/>
              <p:cNvSpPr>
                <a:spLocks noChangeShapeType="1"/>
              </p:cNvSpPr>
              <p:nvPr/>
            </p:nvSpPr>
            <p:spPr bwMode="auto">
              <a:xfrm>
                <a:off x="3396" y="2167"/>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58" name="Freeform 85"/>
              <p:cNvSpPr>
                <a:spLocks/>
              </p:cNvSpPr>
              <p:nvPr/>
            </p:nvSpPr>
            <p:spPr bwMode="auto">
              <a:xfrm>
                <a:off x="2082" y="2107"/>
                <a:ext cx="1596" cy="96"/>
              </a:xfrm>
              <a:custGeom>
                <a:avLst/>
                <a:gdLst>
                  <a:gd name="T0" fmla="*/ 266 w 266"/>
                  <a:gd name="T1" fmla="*/ 16 h 16"/>
                  <a:gd name="T2" fmla="*/ 237 w 266"/>
                  <a:gd name="T3" fmla="*/ 16 h 16"/>
                  <a:gd name="T4" fmla="*/ 237 w 266"/>
                  <a:gd name="T5" fmla="*/ 15 h 16"/>
                  <a:gd name="T6" fmla="*/ 220 w 266"/>
                  <a:gd name="T7" fmla="*/ 15 h 16"/>
                  <a:gd name="T8" fmla="*/ 220 w 266"/>
                  <a:gd name="T9" fmla="*/ 13 h 16"/>
                  <a:gd name="T10" fmla="*/ 217 w 266"/>
                  <a:gd name="T11" fmla="*/ 13 h 16"/>
                  <a:gd name="T12" fmla="*/ 217 w 266"/>
                  <a:gd name="T13" fmla="*/ 12 h 16"/>
                  <a:gd name="T14" fmla="*/ 197 w 266"/>
                  <a:gd name="T15" fmla="*/ 12 h 16"/>
                  <a:gd name="T16" fmla="*/ 197 w 266"/>
                  <a:gd name="T17" fmla="*/ 9 h 16"/>
                  <a:gd name="T18" fmla="*/ 189 w 266"/>
                  <a:gd name="T19" fmla="*/ 9 h 16"/>
                  <a:gd name="T20" fmla="*/ 189 w 266"/>
                  <a:gd name="T21" fmla="*/ 7 h 16"/>
                  <a:gd name="T22" fmla="*/ 177 w 266"/>
                  <a:gd name="T23" fmla="*/ 7 h 16"/>
                  <a:gd name="T24" fmla="*/ 177 w 266"/>
                  <a:gd name="T25" fmla="*/ 5 h 16"/>
                  <a:gd name="T26" fmla="*/ 139 w 266"/>
                  <a:gd name="T27" fmla="*/ 5 h 16"/>
                  <a:gd name="T28" fmla="*/ 139 w 266"/>
                  <a:gd name="T29" fmla="*/ 3 h 16"/>
                  <a:gd name="T30" fmla="*/ 124 w 266"/>
                  <a:gd name="T31" fmla="*/ 3 h 16"/>
                  <a:gd name="T32" fmla="*/ 124 w 266"/>
                  <a:gd name="T33" fmla="*/ 1 h 16"/>
                  <a:gd name="T34" fmla="*/ 22 w 266"/>
                  <a:gd name="T35" fmla="*/ 1 h 16"/>
                  <a:gd name="T36" fmla="*/ 22 w 266"/>
                  <a:gd name="T37" fmla="*/ 0 h 16"/>
                  <a:gd name="T38" fmla="*/ 0 w 266"/>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16">
                    <a:moveTo>
                      <a:pt x="266" y="16"/>
                    </a:moveTo>
                    <a:lnTo>
                      <a:pt x="237" y="16"/>
                    </a:lnTo>
                    <a:lnTo>
                      <a:pt x="237" y="15"/>
                    </a:lnTo>
                    <a:lnTo>
                      <a:pt x="220" y="15"/>
                    </a:lnTo>
                    <a:lnTo>
                      <a:pt x="220" y="13"/>
                    </a:lnTo>
                    <a:lnTo>
                      <a:pt x="217" y="13"/>
                    </a:lnTo>
                    <a:lnTo>
                      <a:pt x="217" y="12"/>
                    </a:lnTo>
                    <a:lnTo>
                      <a:pt x="197" y="12"/>
                    </a:lnTo>
                    <a:lnTo>
                      <a:pt x="197" y="9"/>
                    </a:lnTo>
                    <a:lnTo>
                      <a:pt x="189" y="9"/>
                    </a:lnTo>
                    <a:lnTo>
                      <a:pt x="189" y="7"/>
                    </a:lnTo>
                    <a:lnTo>
                      <a:pt x="177" y="7"/>
                    </a:lnTo>
                    <a:lnTo>
                      <a:pt x="177" y="5"/>
                    </a:lnTo>
                    <a:lnTo>
                      <a:pt x="139" y="5"/>
                    </a:lnTo>
                    <a:lnTo>
                      <a:pt x="139" y="3"/>
                    </a:lnTo>
                    <a:lnTo>
                      <a:pt x="124" y="3"/>
                    </a:lnTo>
                    <a:lnTo>
                      <a:pt x="124" y="1"/>
                    </a:lnTo>
                    <a:lnTo>
                      <a:pt x="22" y="1"/>
                    </a:lnTo>
                    <a:lnTo>
                      <a:pt x="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grpSp>
        <p:nvGrpSpPr>
          <p:cNvPr id="102" name="Group 101"/>
          <p:cNvGrpSpPr/>
          <p:nvPr/>
        </p:nvGrpSpPr>
        <p:grpSpPr>
          <a:xfrm>
            <a:off x="4741738" y="2654208"/>
            <a:ext cx="4224456" cy="3109080"/>
            <a:chOff x="4343542" y="2128428"/>
            <a:chExt cx="4224456" cy="3109080"/>
          </a:xfrm>
        </p:grpSpPr>
        <p:grpSp>
          <p:nvGrpSpPr>
            <p:cNvPr id="103" name="Group 102"/>
            <p:cNvGrpSpPr/>
            <p:nvPr/>
          </p:nvGrpSpPr>
          <p:grpSpPr>
            <a:xfrm>
              <a:off x="4343542" y="2128428"/>
              <a:ext cx="4157007" cy="2667523"/>
              <a:chOff x="-113833" y="2152667"/>
              <a:chExt cx="8058189" cy="3096421"/>
            </a:xfrm>
          </p:grpSpPr>
          <p:sp>
            <p:nvSpPr>
              <p:cNvPr id="163" name="Freeform 162"/>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4"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5"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6"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7"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8"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9"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0" name="TextBox 169"/>
              <p:cNvSpPr txBox="1"/>
              <p:nvPr/>
            </p:nvSpPr>
            <p:spPr>
              <a:xfrm rot="16200000">
                <a:off x="-866828" y="3154087"/>
                <a:ext cx="2102603" cy="596613"/>
              </a:xfrm>
              <a:prstGeom prst="rect">
                <a:avLst/>
              </a:prstGeom>
              <a:noFill/>
            </p:spPr>
            <p:txBody>
              <a:bodyPr wrap="none" rtlCol="0">
                <a:spAutoFit/>
              </a:bodyPr>
              <a:lstStyle/>
              <a:p>
                <a:pPr algn="ctr" fontAlgn="base">
                  <a:spcBef>
                    <a:spcPct val="0"/>
                  </a:spcBef>
                  <a:spcAft>
                    <a:spcPct val="0"/>
                  </a:spcAft>
                </a:pPr>
                <a:r>
                  <a:rPr lang="fr-FR" sz="1400" dirty="0" smtClean="0">
                    <a:solidFill>
                      <a:srgbClr val="000000"/>
                    </a:solidFill>
                    <a:cs typeface="Arial" panose="020B0604020202020204" pitchFamily="34" charset="0"/>
                  </a:rPr>
                  <a:t>Probabilité de survie</a:t>
                </a:r>
                <a:endParaRPr lang="fr-FR" sz="1400" dirty="0">
                  <a:solidFill>
                    <a:srgbClr val="000000"/>
                  </a:solidFill>
                  <a:cs typeface="Arial" panose="020B0604020202020204" pitchFamily="34" charset="0"/>
                </a:endParaRPr>
              </a:p>
            </p:txBody>
          </p:sp>
          <p:sp>
            <p:nvSpPr>
              <p:cNvPr id="171" name="TextBox 170"/>
              <p:cNvSpPr txBox="1"/>
              <p:nvPr/>
            </p:nvSpPr>
            <p:spPr>
              <a:xfrm>
                <a:off x="3953948" y="4891825"/>
                <a:ext cx="1091306" cy="35726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172" name="TextBox 171"/>
              <p:cNvSpPr txBox="1"/>
              <p:nvPr/>
            </p:nvSpPr>
            <p:spPr>
              <a:xfrm>
                <a:off x="322349" y="2152667"/>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173" name="TextBox 172"/>
              <p:cNvSpPr txBox="1"/>
              <p:nvPr/>
            </p:nvSpPr>
            <p:spPr>
              <a:xfrm>
                <a:off x="322367" y="2617368"/>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174" name="TextBox 173"/>
              <p:cNvSpPr txBox="1"/>
              <p:nvPr/>
            </p:nvSpPr>
            <p:spPr>
              <a:xfrm>
                <a:off x="322371" y="3073443"/>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175" name="TextBox 174"/>
              <p:cNvSpPr txBox="1"/>
              <p:nvPr/>
            </p:nvSpPr>
            <p:spPr>
              <a:xfrm>
                <a:off x="322371" y="3520168"/>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0,4</a:t>
                </a:r>
                <a:endParaRPr lang="fr-FR" sz="1400">
                  <a:cs typeface="Arial" panose="020B0604020202020204" pitchFamily="34" charset="0"/>
                </a:endParaRPr>
              </a:p>
            </p:txBody>
          </p:sp>
          <p:sp>
            <p:nvSpPr>
              <p:cNvPr id="176" name="TextBox 175"/>
              <p:cNvSpPr txBox="1"/>
              <p:nvPr/>
            </p:nvSpPr>
            <p:spPr>
              <a:xfrm>
                <a:off x="322371" y="4007087"/>
                <a:ext cx="839609" cy="357263"/>
              </a:xfrm>
              <a:prstGeom prst="rect">
                <a:avLst/>
              </a:prstGeom>
              <a:noFill/>
            </p:spPr>
            <p:txBody>
              <a:bodyPr wrap="none" rtlCol="0" anchor="ctr" anchorCtr="0">
                <a:spAutoFit/>
              </a:bodyPr>
              <a:lstStyle/>
              <a:p>
                <a:pPr algn="r"/>
                <a:r>
                  <a:rPr lang="fr-FR" sz="1400" smtClean="0">
                    <a:cs typeface="Arial" panose="020B0604020202020204" pitchFamily="34" charset="0"/>
                  </a:rPr>
                  <a:t>0,2</a:t>
                </a:r>
                <a:endParaRPr lang="fr-FR" sz="1400">
                  <a:cs typeface="Arial" panose="020B0604020202020204" pitchFamily="34" charset="0"/>
                </a:endParaRPr>
              </a:p>
            </p:txBody>
          </p:sp>
          <p:sp>
            <p:nvSpPr>
              <p:cNvPr id="177" name="TextBox 176"/>
              <p:cNvSpPr txBox="1"/>
              <p:nvPr/>
            </p:nvSpPr>
            <p:spPr>
              <a:xfrm>
                <a:off x="611362" y="4448431"/>
                <a:ext cx="550623" cy="357263"/>
              </a:xfrm>
              <a:prstGeom prst="rect">
                <a:avLst/>
              </a:prstGeom>
              <a:noFill/>
            </p:spPr>
            <p:txBody>
              <a:bodyPr wrap="none" rtlCol="0" anchor="ctr" anchorCtr="0">
                <a:spAutoFit/>
              </a:bodyPr>
              <a:lstStyle/>
              <a:p>
                <a:pPr algn="r"/>
                <a:r>
                  <a:rPr lang="fr-FR" sz="1400" dirty="0" smtClean="0">
                    <a:cs typeface="Arial" panose="020B0604020202020204" pitchFamily="34" charset="0"/>
                  </a:rPr>
                  <a:t>0</a:t>
                </a:r>
                <a:endParaRPr lang="fr-FR" sz="1400" dirty="0">
                  <a:cs typeface="Arial" panose="020B0604020202020204" pitchFamily="34" charset="0"/>
                </a:endParaRPr>
              </a:p>
            </p:txBody>
          </p:sp>
          <p:sp>
            <p:nvSpPr>
              <p:cNvPr id="178" name="Line 21"/>
              <p:cNvSpPr>
                <a:spLocks noChangeShapeType="1"/>
              </p:cNvSpPr>
              <p:nvPr/>
            </p:nvSpPr>
            <p:spPr bwMode="auto">
              <a:xfrm>
                <a:off x="122476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79" name="Line 19"/>
              <p:cNvSpPr>
                <a:spLocks noChangeShapeType="1"/>
              </p:cNvSpPr>
              <p:nvPr/>
            </p:nvSpPr>
            <p:spPr bwMode="auto">
              <a:xfrm>
                <a:off x="231114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0" name="Line 19"/>
              <p:cNvSpPr>
                <a:spLocks noChangeShapeType="1"/>
              </p:cNvSpPr>
              <p:nvPr/>
            </p:nvSpPr>
            <p:spPr bwMode="auto">
              <a:xfrm>
                <a:off x="341632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1" name="Line 21"/>
              <p:cNvSpPr>
                <a:spLocks noChangeShapeType="1"/>
              </p:cNvSpPr>
              <p:nvPr/>
            </p:nvSpPr>
            <p:spPr bwMode="auto">
              <a:xfrm>
                <a:off x="449721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82" name="Line 21"/>
              <p:cNvSpPr>
                <a:spLocks noChangeShapeType="1"/>
              </p:cNvSpPr>
              <p:nvPr/>
            </p:nvSpPr>
            <p:spPr bwMode="auto">
              <a:xfrm>
                <a:off x="559222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83" name="Line 21"/>
              <p:cNvSpPr>
                <a:spLocks noChangeShapeType="1"/>
              </p:cNvSpPr>
              <p:nvPr/>
            </p:nvSpPr>
            <p:spPr bwMode="auto">
              <a:xfrm>
                <a:off x="667550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184" name="Line 19"/>
              <p:cNvSpPr>
                <a:spLocks noChangeShapeType="1"/>
              </p:cNvSpPr>
              <p:nvPr/>
            </p:nvSpPr>
            <p:spPr bwMode="auto">
              <a:xfrm>
                <a:off x="767975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grpSp>
        <p:sp>
          <p:nvSpPr>
            <p:cNvPr id="104" name="TextBox 103"/>
            <p:cNvSpPr txBox="1"/>
            <p:nvPr/>
          </p:nvSpPr>
          <p:spPr>
            <a:xfrm>
              <a:off x="5281680" y="3748258"/>
              <a:ext cx="1102773" cy="307777"/>
            </a:xfrm>
            <a:prstGeom prst="rect">
              <a:avLst/>
            </a:prstGeom>
            <a:noFill/>
          </p:spPr>
          <p:txBody>
            <a:bodyPr wrap="none" rtlCol="0">
              <a:spAutoFit/>
            </a:bodyPr>
            <a:lstStyle/>
            <a:p>
              <a:r>
                <a:rPr lang="fr-FR" sz="1400" dirty="0" smtClean="0">
                  <a:solidFill>
                    <a:schemeClr val="accent3"/>
                  </a:solidFill>
                </a:rPr>
                <a:t>7 semaines</a:t>
              </a:r>
              <a:endParaRPr lang="fr-FR" sz="1400" dirty="0">
                <a:solidFill>
                  <a:schemeClr val="accent3"/>
                </a:solidFill>
              </a:endParaRPr>
            </a:p>
          </p:txBody>
        </p:sp>
        <p:sp>
          <p:nvSpPr>
            <p:cNvPr id="105" name="TextBox 104"/>
            <p:cNvSpPr txBox="1"/>
            <p:nvPr/>
          </p:nvSpPr>
          <p:spPr>
            <a:xfrm>
              <a:off x="5281680" y="4001821"/>
              <a:ext cx="1189298" cy="307777"/>
            </a:xfrm>
            <a:prstGeom prst="rect">
              <a:avLst/>
            </a:prstGeom>
            <a:noFill/>
          </p:spPr>
          <p:txBody>
            <a:bodyPr wrap="none" rtlCol="0">
              <a:spAutoFit/>
            </a:bodyPr>
            <a:lstStyle/>
            <a:p>
              <a:r>
                <a:rPr lang="fr-FR" sz="1400" dirty="0" smtClean="0">
                  <a:solidFill>
                    <a:schemeClr val="accent2"/>
                  </a:solidFill>
                </a:rPr>
                <a:t>11 semaines</a:t>
              </a:r>
              <a:endParaRPr lang="fr-FR" sz="1400" dirty="0">
                <a:solidFill>
                  <a:schemeClr val="accent2"/>
                </a:solidFill>
              </a:endParaRPr>
            </a:p>
          </p:txBody>
        </p:sp>
        <p:cxnSp>
          <p:nvCxnSpPr>
            <p:cNvPr id="106" name="Straight Connector 105"/>
            <p:cNvCxnSpPr/>
            <p:nvPr/>
          </p:nvCxnSpPr>
          <p:spPr>
            <a:xfrm>
              <a:off x="5148851"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48851"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887730" y="3755786"/>
              <a:ext cx="1680268" cy="523220"/>
            </a:xfrm>
            <a:prstGeom prst="rect">
              <a:avLst/>
            </a:prstGeom>
            <a:noFill/>
          </p:spPr>
          <p:txBody>
            <a:bodyPr wrap="none" rtlCol="0">
              <a:spAutoFit/>
            </a:bodyPr>
            <a:lstStyle/>
            <a:p>
              <a:pPr algn="r"/>
              <a:r>
                <a:rPr lang="fr-FR" sz="1400" dirty="0" smtClean="0">
                  <a:solidFill>
                    <a:srgbClr val="4D4D4D"/>
                  </a:solidFill>
                </a:rPr>
                <a:t>Log </a:t>
              </a:r>
              <a:r>
                <a:rPr lang="fr-FR" sz="1400" dirty="0" err="1" smtClean="0">
                  <a:solidFill>
                    <a:srgbClr val="4D4D4D"/>
                  </a:solidFill>
                </a:rPr>
                <a:t>rank</a:t>
              </a:r>
              <a:r>
                <a:rPr lang="fr-FR" sz="1400" dirty="0" smtClean="0">
                  <a:solidFill>
                    <a:srgbClr val="4D4D4D"/>
                  </a:solidFill>
                </a:rPr>
                <a:t> p=0,8672</a:t>
              </a:r>
            </a:p>
            <a:p>
              <a:pPr algn="r"/>
              <a:r>
                <a:rPr lang="fr-FR" sz="1400" dirty="0" smtClean="0">
                  <a:solidFill>
                    <a:srgbClr val="4D4D4D"/>
                  </a:solidFill>
                </a:rPr>
                <a:t>Censuré</a:t>
              </a:r>
              <a:endParaRPr lang="fr-FR" sz="1400" dirty="0">
                <a:solidFill>
                  <a:srgbClr val="4D4D4D"/>
                </a:solidFill>
              </a:endParaRPr>
            </a:p>
          </p:txBody>
        </p:sp>
        <p:sp>
          <p:nvSpPr>
            <p:cNvPr id="109" name="TextBox 108"/>
            <p:cNvSpPr txBox="1"/>
            <p:nvPr/>
          </p:nvSpPr>
          <p:spPr>
            <a:xfrm>
              <a:off x="4847887" y="4303030"/>
              <a:ext cx="370863"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125</a:t>
              </a:r>
            </a:p>
            <a:p>
              <a:pPr algn="ctr"/>
              <a:r>
                <a:rPr lang="fr-FR" sz="1400" smtClean="0">
                  <a:solidFill>
                    <a:schemeClr val="accent2"/>
                  </a:solidFill>
                  <a:cs typeface="Arial" panose="020B0604020202020204" pitchFamily="34" charset="0"/>
                </a:rPr>
                <a:t>128</a:t>
              </a:r>
              <a:endParaRPr lang="fr-FR" sz="1400">
                <a:solidFill>
                  <a:schemeClr val="accent2"/>
                </a:solidFill>
                <a:cs typeface="Arial" panose="020B0604020202020204" pitchFamily="34" charset="0"/>
              </a:endParaRPr>
            </a:p>
          </p:txBody>
        </p:sp>
        <p:sp>
          <p:nvSpPr>
            <p:cNvPr id="110" name="TextBox 109"/>
            <p:cNvSpPr txBox="1"/>
            <p:nvPr/>
          </p:nvSpPr>
          <p:spPr>
            <a:xfrm>
              <a:off x="5398301" y="4303030"/>
              <a:ext cx="370863"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113</a:t>
              </a:r>
            </a:p>
            <a:p>
              <a:pPr algn="ctr"/>
              <a:r>
                <a:rPr lang="fr-FR" sz="1400" smtClean="0">
                  <a:solidFill>
                    <a:schemeClr val="accent2"/>
                  </a:solidFill>
                  <a:cs typeface="Arial" panose="020B0604020202020204" pitchFamily="34" charset="0"/>
                </a:rPr>
                <a:t>120</a:t>
              </a:r>
              <a:endParaRPr lang="fr-FR" sz="1400">
                <a:solidFill>
                  <a:schemeClr val="accent2"/>
                </a:solidFill>
                <a:cs typeface="Arial" panose="020B0604020202020204" pitchFamily="34" charset="0"/>
              </a:endParaRPr>
            </a:p>
          </p:txBody>
        </p:sp>
        <p:sp>
          <p:nvSpPr>
            <p:cNvPr id="111" name="TextBox 110"/>
            <p:cNvSpPr txBox="1"/>
            <p:nvPr/>
          </p:nvSpPr>
          <p:spPr>
            <a:xfrm>
              <a:off x="5964803" y="430303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101</a:t>
              </a:r>
            </a:p>
            <a:p>
              <a:pPr algn="r"/>
              <a:r>
                <a:rPr lang="fr-FR" sz="1400" smtClean="0">
                  <a:solidFill>
                    <a:schemeClr val="accent2"/>
                  </a:solidFill>
                  <a:cs typeface="Arial" panose="020B0604020202020204" pitchFamily="34" charset="0"/>
                </a:rPr>
                <a:t>107</a:t>
              </a:r>
              <a:endParaRPr lang="fr-FR" sz="1400">
                <a:solidFill>
                  <a:schemeClr val="accent2"/>
                </a:solidFill>
                <a:cs typeface="Arial" panose="020B0604020202020204" pitchFamily="34" charset="0"/>
              </a:endParaRPr>
            </a:p>
          </p:txBody>
        </p:sp>
        <p:sp>
          <p:nvSpPr>
            <p:cNvPr id="112" name="TextBox 111"/>
            <p:cNvSpPr txBox="1"/>
            <p:nvPr/>
          </p:nvSpPr>
          <p:spPr>
            <a:xfrm>
              <a:off x="6568125" y="4303030"/>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18</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89</a:t>
              </a:r>
            </a:p>
            <a:p>
              <a:pPr algn="ctr"/>
              <a:r>
                <a:rPr lang="fr-FR" sz="1400" smtClean="0">
                  <a:solidFill>
                    <a:schemeClr val="accent2"/>
                  </a:solidFill>
                  <a:cs typeface="Arial" panose="020B0604020202020204" pitchFamily="34" charset="0"/>
                </a:rPr>
                <a:t>95</a:t>
              </a:r>
              <a:endParaRPr lang="fr-FR" sz="1400">
                <a:solidFill>
                  <a:schemeClr val="accent2"/>
                </a:solidFill>
                <a:cs typeface="Arial" panose="020B0604020202020204" pitchFamily="34" charset="0"/>
              </a:endParaRPr>
            </a:p>
          </p:txBody>
        </p:sp>
        <p:sp>
          <p:nvSpPr>
            <p:cNvPr id="113" name="TextBox 112"/>
            <p:cNvSpPr txBox="1"/>
            <p:nvPr/>
          </p:nvSpPr>
          <p:spPr>
            <a:xfrm>
              <a:off x="7126790" y="4303030"/>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24</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84</a:t>
              </a:r>
            </a:p>
            <a:p>
              <a:pPr algn="ctr"/>
              <a:r>
                <a:rPr lang="fr-FR" sz="1400" smtClean="0">
                  <a:solidFill>
                    <a:schemeClr val="accent2"/>
                  </a:solidFill>
                  <a:cs typeface="Arial" panose="020B0604020202020204" pitchFamily="34" charset="0"/>
                </a:rPr>
                <a:t>89</a:t>
              </a:r>
              <a:endParaRPr lang="fr-FR" sz="1400">
                <a:solidFill>
                  <a:schemeClr val="accent2"/>
                </a:solidFill>
                <a:cs typeface="Arial" panose="020B0604020202020204" pitchFamily="34" charset="0"/>
              </a:endParaRPr>
            </a:p>
          </p:txBody>
        </p:sp>
        <p:sp>
          <p:nvSpPr>
            <p:cNvPr id="114" name="TextBox 113"/>
            <p:cNvSpPr txBox="1"/>
            <p:nvPr/>
          </p:nvSpPr>
          <p:spPr>
            <a:xfrm>
              <a:off x="7681312" y="4303030"/>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30</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77</a:t>
              </a:r>
            </a:p>
            <a:p>
              <a:pPr algn="ctr"/>
              <a:r>
                <a:rPr lang="fr-FR" sz="1400" smtClean="0">
                  <a:solidFill>
                    <a:schemeClr val="accent2"/>
                  </a:solidFill>
                  <a:cs typeface="Arial" panose="020B0604020202020204" pitchFamily="34" charset="0"/>
                </a:rPr>
                <a:t>79</a:t>
              </a:r>
              <a:endParaRPr lang="fr-FR" sz="1400">
                <a:solidFill>
                  <a:schemeClr val="accent2"/>
                </a:solidFill>
                <a:cs typeface="Arial" panose="020B0604020202020204" pitchFamily="34" charset="0"/>
              </a:endParaRPr>
            </a:p>
          </p:txBody>
        </p:sp>
        <p:sp>
          <p:nvSpPr>
            <p:cNvPr id="115" name="TextBox 114"/>
            <p:cNvSpPr txBox="1"/>
            <p:nvPr/>
          </p:nvSpPr>
          <p:spPr>
            <a:xfrm>
              <a:off x="8236830" y="4303029"/>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36</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58</a:t>
              </a:r>
            </a:p>
            <a:p>
              <a:pPr algn="ctr"/>
              <a:r>
                <a:rPr lang="fr-FR" sz="1400" smtClean="0">
                  <a:solidFill>
                    <a:schemeClr val="accent2"/>
                  </a:solidFill>
                  <a:cs typeface="Arial" panose="020B0604020202020204" pitchFamily="34" charset="0"/>
                </a:rPr>
                <a:t>61</a:t>
              </a:r>
              <a:endParaRPr lang="fr-FR" sz="1400">
                <a:solidFill>
                  <a:schemeClr val="accent2"/>
                </a:solidFill>
                <a:cs typeface="Arial" panose="020B0604020202020204" pitchFamily="34" charset="0"/>
              </a:endParaRPr>
            </a:p>
          </p:txBody>
        </p:sp>
        <p:cxnSp>
          <p:nvCxnSpPr>
            <p:cNvPr id="116" name="Straight Connector 115"/>
            <p:cNvCxnSpPr/>
            <p:nvPr/>
          </p:nvCxnSpPr>
          <p:spPr>
            <a:xfrm>
              <a:off x="7485763"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38163"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31193" y="3033741"/>
              <a:ext cx="1581858" cy="307777"/>
            </a:xfrm>
            <a:prstGeom prst="rect">
              <a:avLst/>
            </a:prstGeom>
            <a:noFill/>
          </p:spPr>
          <p:txBody>
            <a:bodyPr wrap="none" rtlCol="0">
              <a:spAutoFit/>
            </a:bodyPr>
            <a:lstStyle/>
            <a:p>
              <a:r>
                <a:rPr lang="fr-FR" sz="1400" dirty="0" smtClean="0"/>
                <a:t>67,2% vs. 68,2%</a:t>
              </a:r>
              <a:endParaRPr lang="fr-FR" sz="1400" dirty="0"/>
            </a:p>
          </p:txBody>
        </p:sp>
        <p:grpSp>
          <p:nvGrpSpPr>
            <p:cNvPr id="119" name="Group 86"/>
            <p:cNvGrpSpPr>
              <a:grpSpLocks/>
            </p:cNvGrpSpPr>
            <p:nvPr/>
          </p:nvGrpSpPr>
          <p:grpSpPr bwMode="auto">
            <a:xfrm>
              <a:off x="5021263" y="2307427"/>
              <a:ext cx="3351304" cy="684000"/>
              <a:chOff x="2083" y="1998"/>
              <a:chExt cx="1590" cy="324"/>
            </a:xfrm>
          </p:grpSpPr>
          <p:sp>
            <p:nvSpPr>
              <p:cNvPr id="142" name="Line 87"/>
              <p:cNvSpPr>
                <a:spLocks noChangeShapeType="1"/>
              </p:cNvSpPr>
              <p:nvPr/>
            </p:nvSpPr>
            <p:spPr bwMode="auto">
              <a:xfrm>
                <a:off x="241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3" name="Line 88"/>
              <p:cNvSpPr>
                <a:spLocks noChangeShapeType="1"/>
              </p:cNvSpPr>
              <p:nvPr/>
            </p:nvSpPr>
            <p:spPr bwMode="auto">
              <a:xfrm>
                <a:off x="3163"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4" name="Line 89"/>
              <p:cNvSpPr>
                <a:spLocks noChangeShapeType="1"/>
              </p:cNvSpPr>
              <p:nvPr/>
            </p:nvSpPr>
            <p:spPr bwMode="auto">
              <a:xfrm>
                <a:off x="348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5" name="Line 90"/>
              <p:cNvSpPr>
                <a:spLocks noChangeShapeType="1"/>
              </p:cNvSpPr>
              <p:nvPr/>
            </p:nvSpPr>
            <p:spPr bwMode="auto">
              <a:xfrm>
                <a:off x="321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6" name="Line 91"/>
              <p:cNvSpPr>
                <a:spLocks noChangeShapeType="1"/>
              </p:cNvSpPr>
              <p:nvPr/>
            </p:nvSpPr>
            <p:spPr bwMode="auto">
              <a:xfrm>
                <a:off x="2479" y="207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7" name="Line 92"/>
              <p:cNvSpPr>
                <a:spLocks noChangeShapeType="1"/>
              </p:cNvSpPr>
              <p:nvPr/>
            </p:nvSpPr>
            <p:spPr bwMode="auto">
              <a:xfrm>
                <a:off x="325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8" name="Line 93"/>
              <p:cNvSpPr>
                <a:spLocks noChangeShapeType="1"/>
              </p:cNvSpPr>
              <p:nvPr/>
            </p:nvSpPr>
            <p:spPr bwMode="auto">
              <a:xfrm>
                <a:off x="2557" y="2106"/>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9" name="Line 94"/>
              <p:cNvSpPr>
                <a:spLocks noChangeShapeType="1"/>
              </p:cNvSpPr>
              <p:nvPr/>
            </p:nvSpPr>
            <p:spPr bwMode="auto">
              <a:xfrm>
                <a:off x="2629" y="213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 name="Line 95"/>
              <p:cNvSpPr>
                <a:spLocks noChangeShapeType="1"/>
              </p:cNvSpPr>
              <p:nvPr/>
            </p:nvSpPr>
            <p:spPr bwMode="auto">
              <a:xfrm>
                <a:off x="235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 name="Line 96"/>
              <p:cNvSpPr>
                <a:spLocks noChangeShapeType="1"/>
              </p:cNvSpPr>
              <p:nvPr/>
            </p:nvSpPr>
            <p:spPr bwMode="auto">
              <a:xfrm>
                <a:off x="2239" y="204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 name="Line 97"/>
              <p:cNvSpPr>
                <a:spLocks noChangeShapeType="1"/>
              </p:cNvSpPr>
              <p:nvPr/>
            </p:nvSpPr>
            <p:spPr bwMode="auto">
              <a:xfrm>
                <a:off x="342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 name="Line 98"/>
              <p:cNvSpPr>
                <a:spLocks noChangeShapeType="1"/>
              </p:cNvSpPr>
              <p:nvPr/>
            </p:nvSpPr>
            <p:spPr bwMode="auto">
              <a:xfrm>
                <a:off x="3607" y="228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 name="Line 99"/>
              <p:cNvSpPr>
                <a:spLocks noChangeShapeType="1"/>
              </p:cNvSpPr>
              <p:nvPr/>
            </p:nvSpPr>
            <p:spPr bwMode="auto">
              <a:xfrm>
                <a:off x="3643"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 name="Line 100"/>
              <p:cNvSpPr>
                <a:spLocks noChangeShapeType="1"/>
              </p:cNvSpPr>
              <p:nvPr/>
            </p:nvSpPr>
            <p:spPr bwMode="auto">
              <a:xfrm>
                <a:off x="3559" y="225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 name="Line 101"/>
              <p:cNvSpPr>
                <a:spLocks noChangeShapeType="1"/>
              </p:cNvSpPr>
              <p:nvPr/>
            </p:nvSpPr>
            <p:spPr bwMode="auto">
              <a:xfrm>
                <a:off x="3517"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 name="Line 102"/>
              <p:cNvSpPr>
                <a:spLocks noChangeShapeType="1"/>
              </p:cNvSpPr>
              <p:nvPr/>
            </p:nvSpPr>
            <p:spPr bwMode="auto">
              <a:xfrm>
                <a:off x="3655"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 name="Line 103"/>
              <p:cNvSpPr>
                <a:spLocks noChangeShapeType="1"/>
              </p:cNvSpPr>
              <p:nvPr/>
            </p:nvSpPr>
            <p:spPr bwMode="auto">
              <a:xfrm>
                <a:off x="336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 name="Line 104"/>
              <p:cNvSpPr>
                <a:spLocks noChangeShapeType="1"/>
              </p:cNvSpPr>
              <p:nvPr/>
            </p:nvSpPr>
            <p:spPr bwMode="auto">
              <a:xfrm>
                <a:off x="3037" y="2220"/>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 name="Line 105"/>
              <p:cNvSpPr>
                <a:spLocks noChangeShapeType="1"/>
              </p:cNvSpPr>
              <p:nvPr/>
            </p:nvSpPr>
            <p:spPr bwMode="auto">
              <a:xfrm>
                <a:off x="328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 name="Line 106"/>
              <p:cNvSpPr>
                <a:spLocks noChangeShapeType="1"/>
              </p:cNvSpPr>
              <p:nvPr/>
            </p:nvSpPr>
            <p:spPr bwMode="auto">
              <a:xfrm>
                <a:off x="3463"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 name="Freeform 107"/>
              <p:cNvSpPr>
                <a:spLocks/>
              </p:cNvSpPr>
              <p:nvPr/>
            </p:nvSpPr>
            <p:spPr bwMode="auto">
              <a:xfrm>
                <a:off x="2083" y="1998"/>
                <a:ext cx="1590" cy="306"/>
              </a:xfrm>
              <a:custGeom>
                <a:avLst/>
                <a:gdLst>
                  <a:gd name="T0" fmla="*/ 265 w 265"/>
                  <a:gd name="T1" fmla="*/ 51 h 51"/>
                  <a:gd name="T2" fmla="*/ 257 w 265"/>
                  <a:gd name="T3" fmla="*/ 51 h 51"/>
                  <a:gd name="T4" fmla="*/ 257 w 265"/>
                  <a:gd name="T5" fmla="*/ 49 h 51"/>
                  <a:gd name="T6" fmla="*/ 251 w 265"/>
                  <a:gd name="T7" fmla="*/ 49 h 51"/>
                  <a:gd name="T8" fmla="*/ 251 w 265"/>
                  <a:gd name="T9" fmla="*/ 46 h 51"/>
                  <a:gd name="T10" fmla="*/ 245 w 265"/>
                  <a:gd name="T11" fmla="*/ 46 h 51"/>
                  <a:gd name="T12" fmla="*/ 245 w 265"/>
                  <a:gd name="T13" fmla="*/ 45 h 51"/>
                  <a:gd name="T14" fmla="*/ 222 w 265"/>
                  <a:gd name="T15" fmla="*/ 45 h 51"/>
                  <a:gd name="T16" fmla="*/ 222 w 265"/>
                  <a:gd name="T17" fmla="*/ 43 h 51"/>
                  <a:gd name="T18" fmla="*/ 216 w 265"/>
                  <a:gd name="T19" fmla="*/ 43 h 51"/>
                  <a:gd name="T20" fmla="*/ 216 w 265"/>
                  <a:gd name="T21" fmla="*/ 40 h 51"/>
                  <a:gd name="T22" fmla="*/ 176 w 265"/>
                  <a:gd name="T23" fmla="*/ 40 h 51"/>
                  <a:gd name="T24" fmla="*/ 176 w 265"/>
                  <a:gd name="T25" fmla="*/ 39 h 51"/>
                  <a:gd name="T26" fmla="*/ 153 w 265"/>
                  <a:gd name="T27" fmla="*/ 39 h 51"/>
                  <a:gd name="T28" fmla="*/ 153 w 265"/>
                  <a:gd name="T29" fmla="*/ 38 h 51"/>
                  <a:gd name="T30" fmla="*/ 144 w 265"/>
                  <a:gd name="T31" fmla="*/ 38 h 51"/>
                  <a:gd name="T32" fmla="*/ 144 w 265"/>
                  <a:gd name="T33" fmla="*/ 36 h 51"/>
                  <a:gd name="T34" fmla="*/ 137 w 265"/>
                  <a:gd name="T35" fmla="*/ 36 h 51"/>
                  <a:gd name="T36" fmla="*/ 129 w 265"/>
                  <a:gd name="T37" fmla="*/ 36 h 51"/>
                  <a:gd name="T38" fmla="*/ 129 w 265"/>
                  <a:gd name="T39" fmla="*/ 35 h 51"/>
                  <a:gd name="T40" fmla="*/ 123 w 265"/>
                  <a:gd name="T41" fmla="*/ 35 h 51"/>
                  <a:gd name="T42" fmla="*/ 123 w 265"/>
                  <a:gd name="T43" fmla="*/ 33 h 51"/>
                  <a:gd name="T44" fmla="*/ 120 w 265"/>
                  <a:gd name="T45" fmla="*/ 33 h 51"/>
                  <a:gd name="T46" fmla="*/ 120 w 265"/>
                  <a:gd name="T47" fmla="*/ 32 h 51"/>
                  <a:gd name="T48" fmla="*/ 117 w 265"/>
                  <a:gd name="T49" fmla="*/ 32 h 51"/>
                  <a:gd name="T50" fmla="*/ 117 w 265"/>
                  <a:gd name="T51" fmla="*/ 31 h 51"/>
                  <a:gd name="T52" fmla="*/ 108 w 265"/>
                  <a:gd name="T53" fmla="*/ 31 h 51"/>
                  <a:gd name="T54" fmla="*/ 108 w 265"/>
                  <a:gd name="T55" fmla="*/ 29 h 51"/>
                  <a:gd name="T56" fmla="*/ 102 w 265"/>
                  <a:gd name="T57" fmla="*/ 29 h 51"/>
                  <a:gd name="T58" fmla="*/ 102 w 265"/>
                  <a:gd name="T59" fmla="*/ 28 h 51"/>
                  <a:gd name="T60" fmla="*/ 97 w 265"/>
                  <a:gd name="T61" fmla="*/ 28 h 51"/>
                  <a:gd name="T62" fmla="*/ 97 w 265"/>
                  <a:gd name="T63" fmla="*/ 26 h 51"/>
                  <a:gd name="T64" fmla="*/ 89 w 265"/>
                  <a:gd name="T65" fmla="*/ 26 h 51"/>
                  <a:gd name="T66" fmla="*/ 89 w 265"/>
                  <a:gd name="T67" fmla="*/ 22 h 51"/>
                  <a:gd name="T68" fmla="*/ 81 w 265"/>
                  <a:gd name="T69" fmla="*/ 22 h 51"/>
                  <a:gd name="T70" fmla="*/ 81 w 265"/>
                  <a:gd name="T71" fmla="*/ 20 h 51"/>
                  <a:gd name="T72" fmla="*/ 78 w 265"/>
                  <a:gd name="T73" fmla="*/ 20 h 51"/>
                  <a:gd name="T74" fmla="*/ 78 w 265"/>
                  <a:gd name="T75" fmla="*/ 17 h 51"/>
                  <a:gd name="T76" fmla="*/ 71 w 265"/>
                  <a:gd name="T77" fmla="*/ 17 h 51"/>
                  <a:gd name="T78" fmla="*/ 71 w 265"/>
                  <a:gd name="T79" fmla="*/ 15 h 51"/>
                  <a:gd name="T80" fmla="*/ 62 w 265"/>
                  <a:gd name="T81" fmla="*/ 15 h 51"/>
                  <a:gd name="T82" fmla="*/ 62 w 265"/>
                  <a:gd name="T83" fmla="*/ 14 h 51"/>
                  <a:gd name="T84" fmla="*/ 46 w 265"/>
                  <a:gd name="T85" fmla="*/ 14 h 51"/>
                  <a:gd name="T86" fmla="*/ 46 w 265"/>
                  <a:gd name="T87" fmla="*/ 13 h 51"/>
                  <a:gd name="T88" fmla="*/ 37 w 265"/>
                  <a:gd name="T89" fmla="*/ 13 h 51"/>
                  <a:gd name="T90" fmla="*/ 37 w 265"/>
                  <a:gd name="T91" fmla="*/ 11 h 51"/>
                  <a:gd name="T92" fmla="*/ 29 w 265"/>
                  <a:gd name="T93" fmla="*/ 11 h 51"/>
                  <a:gd name="T94" fmla="*/ 29 w 265"/>
                  <a:gd name="T95" fmla="*/ 10 h 51"/>
                  <a:gd name="T96" fmla="*/ 23 w 265"/>
                  <a:gd name="T97" fmla="*/ 10 h 51"/>
                  <a:gd name="T98" fmla="*/ 23 w 265"/>
                  <a:gd name="T99" fmla="*/ 9 h 51"/>
                  <a:gd name="T100" fmla="*/ 20 w 265"/>
                  <a:gd name="T101" fmla="*/ 9 h 51"/>
                  <a:gd name="T102" fmla="*/ 20 w 265"/>
                  <a:gd name="T103" fmla="*/ 8 h 51"/>
                  <a:gd name="T104" fmla="*/ 19 w 265"/>
                  <a:gd name="T105" fmla="*/ 8 h 51"/>
                  <a:gd name="T106" fmla="*/ 19 w 265"/>
                  <a:gd name="T107" fmla="*/ 6 h 51"/>
                  <a:gd name="T108" fmla="*/ 14 w 265"/>
                  <a:gd name="T109" fmla="*/ 6 h 51"/>
                  <a:gd name="T110" fmla="*/ 14 w 265"/>
                  <a:gd name="T111" fmla="*/ 4 h 51"/>
                  <a:gd name="T112" fmla="*/ 14 w 265"/>
                  <a:gd name="T113" fmla="*/ 3 h 51"/>
                  <a:gd name="T114" fmla="*/ 12 w 265"/>
                  <a:gd name="T115" fmla="*/ 3 h 51"/>
                  <a:gd name="T116" fmla="*/ 12 w 265"/>
                  <a:gd name="T117" fmla="*/ 1 h 51"/>
                  <a:gd name="T118" fmla="*/ 2 w 265"/>
                  <a:gd name="T119" fmla="*/ 1 h 51"/>
                  <a:gd name="T120" fmla="*/ 2 w 265"/>
                  <a:gd name="T121" fmla="*/ 0 h 51"/>
                  <a:gd name="T122" fmla="*/ 0 w 265"/>
                  <a:gd name="T1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1">
                    <a:moveTo>
                      <a:pt x="265" y="51"/>
                    </a:moveTo>
                    <a:lnTo>
                      <a:pt x="257" y="51"/>
                    </a:lnTo>
                    <a:lnTo>
                      <a:pt x="257" y="49"/>
                    </a:lnTo>
                    <a:lnTo>
                      <a:pt x="251" y="49"/>
                    </a:lnTo>
                    <a:lnTo>
                      <a:pt x="251" y="46"/>
                    </a:lnTo>
                    <a:lnTo>
                      <a:pt x="245" y="46"/>
                    </a:lnTo>
                    <a:lnTo>
                      <a:pt x="245" y="45"/>
                    </a:lnTo>
                    <a:lnTo>
                      <a:pt x="222" y="45"/>
                    </a:lnTo>
                    <a:lnTo>
                      <a:pt x="222" y="43"/>
                    </a:lnTo>
                    <a:lnTo>
                      <a:pt x="216" y="43"/>
                    </a:lnTo>
                    <a:lnTo>
                      <a:pt x="216" y="40"/>
                    </a:lnTo>
                    <a:lnTo>
                      <a:pt x="176" y="40"/>
                    </a:lnTo>
                    <a:lnTo>
                      <a:pt x="176" y="39"/>
                    </a:lnTo>
                    <a:lnTo>
                      <a:pt x="153" y="39"/>
                    </a:lnTo>
                    <a:lnTo>
                      <a:pt x="153" y="38"/>
                    </a:lnTo>
                    <a:lnTo>
                      <a:pt x="144" y="38"/>
                    </a:lnTo>
                    <a:lnTo>
                      <a:pt x="144" y="36"/>
                    </a:lnTo>
                    <a:lnTo>
                      <a:pt x="137" y="36"/>
                    </a:lnTo>
                    <a:lnTo>
                      <a:pt x="129" y="36"/>
                    </a:lnTo>
                    <a:lnTo>
                      <a:pt x="129" y="35"/>
                    </a:lnTo>
                    <a:lnTo>
                      <a:pt x="123" y="35"/>
                    </a:lnTo>
                    <a:lnTo>
                      <a:pt x="123" y="33"/>
                    </a:lnTo>
                    <a:lnTo>
                      <a:pt x="120" y="33"/>
                    </a:lnTo>
                    <a:lnTo>
                      <a:pt x="120" y="32"/>
                    </a:lnTo>
                    <a:lnTo>
                      <a:pt x="117" y="32"/>
                    </a:lnTo>
                    <a:lnTo>
                      <a:pt x="117" y="31"/>
                    </a:lnTo>
                    <a:lnTo>
                      <a:pt x="108" y="31"/>
                    </a:lnTo>
                    <a:lnTo>
                      <a:pt x="108" y="29"/>
                    </a:lnTo>
                    <a:lnTo>
                      <a:pt x="102" y="29"/>
                    </a:lnTo>
                    <a:lnTo>
                      <a:pt x="102" y="28"/>
                    </a:lnTo>
                    <a:lnTo>
                      <a:pt x="97" y="28"/>
                    </a:lnTo>
                    <a:lnTo>
                      <a:pt x="97" y="26"/>
                    </a:lnTo>
                    <a:lnTo>
                      <a:pt x="89" y="26"/>
                    </a:lnTo>
                    <a:lnTo>
                      <a:pt x="89" y="22"/>
                    </a:lnTo>
                    <a:lnTo>
                      <a:pt x="81" y="22"/>
                    </a:lnTo>
                    <a:lnTo>
                      <a:pt x="81" y="20"/>
                    </a:lnTo>
                    <a:lnTo>
                      <a:pt x="78" y="20"/>
                    </a:lnTo>
                    <a:lnTo>
                      <a:pt x="78" y="17"/>
                    </a:lnTo>
                    <a:lnTo>
                      <a:pt x="71" y="17"/>
                    </a:lnTo>
                    <a:lnTo>
                      <a:pt x="71" y="15"/>
                    </a:lnTo>
                    <a:lnTo>
                      <a:pt x="62" y="15"/>
                    </a:lnTo>
                    <a:lnTo>
                      <a:pt x="62" y="14"/>
                    </a:lnTo>
                    <a:lnTo>
                      <a:pt x="46" y="14"/>
                    </a:lnTo>
                    <a:lnTo>
                      <a:pt x="46" y="13"/>
                    </a:lnTo>
                    <a:lnTo>
                      <a:pt x="37" y="13"/>
                    </a:lnTo>
                    <a:lnTo>
                      <a:pt x="37" y="11"/>
                    </a:lnTo>
                    <a:lnTo>
                      <a:pt x="29" y="11"/>
                    </a:lnTo>
                    <a:lnTo>
                      <a:pt x="29" y="10"/>
                    </a:lnTo>
                    <a:lnTo>
                      <a:pt x="23" y="10"/>
                    </a:lnTo>
                    <a:lnTo>
                      <a:pt x="23" y="9"/>
                    </a:lnTo>
                    <a:lnTo>
                      <a:pt x="20" y="9"/>
                    </a:lnTo>
                    <a:lnTo>
                      <a:pt x="20" y="8"/>
                    </a:lnTo>
                    <a:lnTo>
                      <a:pt x="19" y="8"/>
                    </a:lnTo>
                    <a:lnTo>
                      <a:pt x="19" y="6"/>
                    </a:lnTo>
                    <a:lnTo>
                      <a:pt x="14" y="6"/>
                    </a:lnTo>
                    <a:lnTo>
                      <a:pt x="14" y="4"/>
                    </a:lnTo>
                    <a:lnTo>
                      <a:pt x="14" y="3"/>
                    </a:lnTo>
                    <a:lnTo>
                      <a:pt x="12" y="3"/>
                    </a:lnTo>
                    <a:lnTo>
                      <a:pt x="12" y="1"/>
                    </a:lnTo>
                    <a:lnTo>
                      <a:pt x="2" y="1"/>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20" name="Group 108"/>
            <p:cNvGrpSpPr>
              <a:grpSpLocks/>
            </p:cNvGrpSpPr>
            <p:nvPr/>
          </p:nvGrpSpPr>
          <p:grpSpPr bwMode="auto">
            <a:xfrm>
              <a:off x="5021263" y="2307427"/>
              <a:ext cx="3348000" cy="646000"/>
              <a:chOff x="2082" y="1951"/>
              <a:chExt cx="1578" cy="294"/>
            </a:xfrm>
          </p:grpSpPr>
          <p:sp>
            <p:nvSpPr>
              <p:cNvPr id="121" name="Line 109"/>
              <p:cNvSpPr>
                <a:spLocks noChangeShapeType="1"/>
              </p:cNvSpPr>
              <p:nvPr/>
            </p:nvSpPr>
            <p:spPr bwMode="auto">
              <a:xfrm>
                <a:off x="2772" y="2095"/>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2" name="Line 110"/>
              <p:cNvSpPr>
                <a:spLocks noChangeShapeType="1"/>
              </p:cNvSpPr>
              <p:nvPr/>
            </p:nvSpPr>
            <p:spPr bwMode="auto">
              <a:xfrm>
                <a:off x="334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3" name="Line 111"/>
              <p:cNvSpPr>
                <a:spLocks noChangeShapeType="1"/>
              </p:cNvSpPr>
              <p:nvPr/>
            </p:nvSpPr>
            <p:spPr bwMode="auto">
              <a:xfrm>
                <a:off x="358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4" name="Line 112"/>
              <p:cNvSpPr>
                <a:spLocks noChangeShapeType="1"/>
              </p:cNvSpPr>
              <p:nvPr/>
            </p:nvSpPr>
            <p:spPr bwMode="auto">
              <a:xfrm>
                <a:off x="337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5" name="Line 113"/>
              <p:cNvSpPr>
                <a:spLocks noChangeShapeType="1"/>
              </p:cNvSpPr>
              <p:nvPr/>
            </p:nvSpPr>
            <p:spPr bwMode="auto">
              <a:xfrm>
                <a:off x="2598" y="205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6" name="Line 114"/>
              <p:cNvSpPr>
                <a:spLocks noChangeShapeType="1"/>
              </p:cNvSpPr>
              <p:nvPr/>
            </p:nvSpPr>
            <p:spPr bwMode="auto">
              <a:xfrm>
                <a:off x="343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7" name="Line 115"/>
              <p:cNvSpPr>
                <a:spLocks noChangeShapeType="1"/>
              </p:cNvSpPr>
              <p:nvPr/>
            </p:nvSpPr>
            <p:spPr bwMode="auto">
              <a:xfrm>
                <a:off x="2916" y="2131"/>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8" name="Line 116"/>
              <p:cNvSpPr>
                <a:spLocks noChangeShapeType="1"/>
              </p:cNvSpPr>
              <p:nvPr/>
            </p:nvSpPr>
            <p:spPr bwMode="auto">
              <a:xfrm>
                <a:off x="3162" y="217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9" name="Line 117"/>
              <p:cNvSpPr>
                <a:spLocks noChangeShapeType="1"/>
              </p:cNvSpPr>
              <p:nvPr/>
            </p:nvSpPr>
            <p:spPr bwMode="auto">
              <a:xfrm>
                <a:off x="2454" y="199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0" name="Line 118"/>
              <p:cNvSpPr>
                <a:spLocks noChangeShapeType="1"/>
              </p:cNvSpPr>
              <p:nvPr/>
            </p:nvSpPr>
            <p:spPr bwMode="auto">
              <a:xfrm>
                <a:off x="2322" y="196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1" name="Line 119"/>
              <p:cNvSpPr>
                <a:spLocks noChangeShapeType="1"/>
              </p:cNvSpPr>
              <p:nvPr/>
            </p:nvSpPr>
            <p:spPr bwMode="auto">
              <a:xfrm>
                <a:off x="357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2" name="Line 120"/>
              <p:cNvSpPr>
                <a:spLocks noChangeShapeType="1"/>
              </p:cNvSpPr>
              <p:nvPr/>
            </p:nvSpPr>
            <p:spPr bwMode="auto">
              <a:xfrm>
                <a:off x="363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3" name="Line 121"/>
              <p:cNvSpPr>
                <a:spLocks noChangeShapeType="1"/>
              </p:cNvSpPr>
              <p:nvPr/>
            </p:nvSpPr>
            <p:spPr bwMode="auto">
              <a:xfrm>
                <a:off x="364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4" name="Line 122"/>
              <p:cNvSpPr>
                <a:spLocks noChangeShapeType="1"/>
              </p:cNvSpPr>
              <p:nvPr/>
            </p:nvSpPr>
            <p:spPr bwMode="auto">
              <a:xfrm>
                <a:off x="361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5" name="Line 123"/>
              <p:cNvSpPr>
                <a:spLocks noChangeShapeType="1"/>
              </p:cNvSpPr>
              <p:nvPr/>
            </p:nvSpPr>
            <p:spPr bwMode="auto">
              <a:xfrm>
                <a:off x="360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6" name="Line 124"/>
              <p:cNvSpPr>
                <a:spLocks noChangeShapeType="1"/>
              </p:cNvSpPr>
              <p:nvPr/>
            </p:nvSpPr>
            <p:spPr bwMode="auto">
              <a:xfrm>
                <a:off x="3654"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7" name="Line 125"/>
              <p:cNvSpPr>
                <a:spLocks noChangeShapeType="1"/>
              </p:cNvSpPr>
              <p:nvPr/>
            </p:nvSpPr>
            <p:spPr bwMode="auto">
              <a:xfrm>
                <a:off x="351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8" name="Line 126"/>
              <p:cNvSpPr>
                <a:spLocks noChangeShapeType="1"/>
              </p:cNvSpPr>
              <p:nvPr/>
            </p:nvSpPr>
            <p:spPr bwMode="auto">
              <a:xfrm>
                <a:off x="3258" y="2197"/>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9" name="Line 127"/>
              <p:cNvSpPr>
                <a:spLocks noChangeShapeType="1"/>
              </p:cNvSpPr>
              <p:nvPr/>
            </p:nvSpPr>
            <p:spPr bwMode="auto">
              <a:xfrm>
                <a:off x="349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0" name="Line 128"/>
              <p:cNvSpPr>
                <a:spLocks noChangeShapeType="1"/>
              </p:cNvSpPr>
              <p:nvPr/>
            </p:nvSpPr>
            <p:spPr bwMode="auto">
              <a:xfrm>
                <a:off x="3576"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1" name="Freeform 129"/>
              <p:cNvSpPr>
                <a:spLocks/>
              </p:cNvSpPr>
              <p:nvPr/>
            </p:nvSpPr>
            <p:spPr bwMode="auto">
              <a:xfrm>
                <a:off x="2082" y="1951"/>
                <a:ext cx="1578" cy="294"/>
              </a:xfrm>
              <a:custGeom>
                <a:avLst/>
                <a:gdLst>
                  <a:gd name="T0" fmla="*/ 263 w 263"/>
                  <a:gd name="T1" fmla="*/ 49 h 49"/>
                  <a:gd name="T2" fmla="*/ 263 w 263"/>
                  <a:gd name="T3" fmla="*/ 46 h 49"/>
                  <a:gd name="T4" fmla="*/ 204 w 263"/>
                  <a:gd name="T5" fmla="*/ 46 h 49"/>
                  <a:gd name="T6" fmla="*/ 204 w 263"/>
                  <a:gd name="T7" fmla="*/ 44 h 49"/>
                  <a:gd name="T8" fmla="*/ 199 w 263"/>
                  <a:gd name="T9" fmla="*/ 44 h 49"/>
                  <a:gd name="T10" fmla="*/ 199 w 263"/>
                  <a:gd name="T11" fmla="*/ 43 h 49"/>
                  <a:gd name="T12" fmla="*/ 190 w 263"/>
                  <a:gd name="T13" fmla="*/ 43 h 49"/>
                  <a:gd name="T14" fmla="*/ 190 w 263"/>
                  <a:gd name="T15" fmla="*/ 41 h 49"/>
                  <a:gd name="T16" fmla="*/ 179 w 263"/>
                  <a:gd name="T17" fmla="*/ 41 h 49"/>
                  <a:gd name="T18" fmla="*/ 179 w 263"/>
                  <a:gd name="T19" fmla="*/ 39 h 49"/>
                  <a:gd name="T20" fmla="*/ 167 w 263"/>
                  <a:gd name="T21" fmla="*/ 39 h 49"/>
                  <a:gd name="T22" fmla="*/ 167 w 263"/>
                  <a:gd name="T23" fmla="*/ 38 h 49"/>
                  <a:gd name="T24" fmla="*/ 161 w 263"/>
                  <a:gd name="T25" fmla="*/ 38 h 49"/>
                  <a:gd name="T26" fmla="*/ 161 w 263"/>
                  <a:gd name="T27" fmla="*/ 36 h 49"/>
                  <a:gd name="T28" fmla="*/ 151 w 263"/>
                  <a:gd name="T29" fmla="*/ 36 h 49"/>
                  <a:gd name="T30" fmla="*/ 151 w 263"/>
                  <a:gd name="T31" fmla="*/ 35 h 49"/>
                  <a:gd name="T32" fmla="*/ 141 w 263"/>
                  <a:gd name="T33" fmla="*/ 35 h 49"/>
                  <a:gd name="T34" fmla="*/ 141 w 263"/>
                  <a:gd name="T35" fmla="*/ 33 h 49"/>
                  <a:gd name="T36" fmla="*/ 129 w 263"/>
                  <a:gd name="T37" fmla="*/ 33 h 49"/>
                  <a:gd name="T38" fmla="*/ 129 w 263"/>
                  <a:gd name="T39" fmla="*/ 32 h 49"/>
                  <a:gd name="T40" fmla="*/ 126 w 263"/>
                  <a:gd name="T41" fmla="*/ 32 h 49"/>
                  <a:gd name="T42" fmla="*/ 126 w 263"/>
                  <a:gd name="T43" fmla="*/ 31 h 49"/>
                  <a:gd name="T44" fmla="*/ 124 w 263"/>
                  <a:gd name="T45" fmla="*/ 31 h 49"/>
                  <a:gd name="T46" fmla="*/ 124 w 263"/>
                  <a:gd name="T47" fmla="*/ 29 h 49"/>
                  <a:gd name="T48" fmla="*/ 120 w 263"/>
                  <a:gd name="T49" fmla="*/ 29 h 49"/>
                  <a:gd name="T50" fmla="*/ 120 w 263"/>
                  <a:gd name="T51" fmla="*/ 28 h 49"/>
                  <a:gd name="T52" fmla="*/ 119 w 263"/>
                  <a:gd name="T53" fmla="*/ 28 h 49"/>
                  <a:gd name="T54" fmla="*/ 119 w 263"/>
                  <a:gd name="T55" fmla="*/ 27 h 49"/>
                  <a:gd name="T56" fmla="*/ 112 w 263"/>
                  <a:gd name="T57" fmla="*/ 27 h 49"/>
                  <a:gd name="T58" fmla="*/ 112 w 263"/>
                  <a:gd name="T59" fmla="*/ 26 h 49"/>
                  <a:gd name="T60" fmla="*/ 108 w 263"/>
                  <a:gd name="T61" fmla="*/ 26 h 49"/>
                  <a:gd name="T62" fmla="*/ 108 w 263"/>
                  <a:gd name="T63" fmla="*/ 24 h 49"/>
                  <a:gd name="T64" fmla="*/ 99 w 263"/>
                  <a:gd name="T65" fmla="*/ 24 h 49"/>
                  <a:gd name="T66" fmla="*/ 99 w 263"/>
                  <a:gd name="T67" fmla="*/ 22 h 49"/>
                  <a:gd name="T68" fmla="*/ 88 w 263"/>
                  <a:gd name="T69" fmla="*/ 22 h 49"/>
                  <a:gd name="T70" fmla="*/ 88 w 263"/>
                  <a:gd name="T71" fmla="*/ 20 h 49"/>
                  <a:gd name="T72" fmla="*/ 84 w 263"/>
                  <a:gd name="T73" fmla="*/ 20 h 49"/>
                  <a:gd name="T74" fmla="*/ 84 w 263"/>
                  <a:gd name="T75" fmla="*/ 16 h 49"/>
                  <a:gd name="T76" fmla="*/ 79 w 263"/>
                  <a:gd name="T77" fmla="*/ 16 h 49"/>
                  <a:gd name="T78" fmla="*/ 79 w 263"/>
                  <a:gd name="T79" fmla="*/ 14 h 49"/>
                  <a:gd name="T80" fmla="*/ 76 w 263"/>
                  <a:gd name="T81" fmla="*/ 14 h 49"/>
                  <a:gd name="T82" fmla="*/ 75 w 263"/>
                  <a:gd name="T83" fmla="*/ 14 h 49"/>
                  <a:gd name="T84" fmla="*/ 75 w 263"/>
                  <a:gd name="T85" fmla="*/ 12 h 49"/>
                  <a:gd name="T86" fmla="*/ 68 w 263"/>
                  <a:gd name="T87" fmla="*/ 12 h 49"/>
                  <a:gd name="T88" fmla="*/ 68 w 263"/>
                  <a:gd name="T89" fmla="*/ 9 h 49"/>
                  <a:gd name="T90" fmla="*/ 57 w 263"/>
                  <a:gd name="T91" fmla="*/ 9 h 49"/>
                  <a:gd name="T92" fmla="*/ 57 w 263"/>
                  <a:gd name="T93" fmla="*/ 7 h 49"/>
                  <a:gd name="T94" fmla="*/ 42 w 263"/>
                  <a:gd name="T95" fmla="*/ 7 h 49"/>
                  <a:gd name="T96" fmla="*/ 42 w 263"/>
                  <a:gd name="T97" fmla="*/ 6 h 49"/>
                  <a:gd name="T98" fmla="*/ 36 w 263"/>
                  <a:gd name="T99" fmla="*/ 6 h 49"/>
                  <a:gd name="T100" fmla="*/ 36 w 263"/>
                  <a:gd name="T101" fmla="*/ 4 h 49"/>
                  <a:gd name="T102" fmla="*/ 31 w 263"/>
                  <a:gd name="T103" fmla="*/ 4 h 49"/>
                  <a:gd name="T104" fmla="*/ 31 w 263"/>
                  <a:gd name="T105" fmla="*/ 3 h 49"/>
                  <a:gd name="T106" fmla="*/ 28 w 263"/>
                  <a:gd name="T107" fmla="*/ 3 h 49"/>
                  <a:gd name="T108" fmla="*/ 28 w 263"/>
                  <a:gd name="T109" fmla="*/ 2 h 49"/>
                  <a:gd name="T110" fmla="*/ 22 w 263"/>
                  <a:gd name="T111" fmla="*/ 2 h 49"/>
                  <a:gd name="T112" fmla="*/ 22 w 263"/>
                  <a:gd name="T113" fmla="*/ 1 h 49"/>
                  <a:gd name="T114" fmla="*/ 20 w 263"/>
                  <a:gd name="T115" fmla="*/ 1 h 49"/>
                  <a:gd name="T116" fmla="*/ 20 w 263"/>
                  <a:gd name="T117" fmla="*/ 0 h 49"/>
                  <a:gd name="T118" fmla="*/ 0 w 263"/>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9">
                    <a:moveTo>
                      <a:pt x="263" y="49"/>
                    </a:moveTo>
                    <a:lnTo>
                      <a:pt x="263" y="46"/>
                    </a:lnTo>
                    <a:lnTo>
                      <a:pt x="204" y="46"/>
                    </a:lnTo>
                    <a:lnTo>
                      <a:pt x="204" y="44"/>
                    </a:lnTo>
                    <a:lnTo>
                      <a:pt x="199" y="44"/>
                    </a:lnTo>
                    <a:lnTo>
                      <a:pt x="199" y="43"/>
                    </a:lnTo>
                    <a:lnTo>
                      <a:pt x="190" y="43"/>
                    </a:lnTo>
                    <a:lnTo>
                      <a:pt x="190" y="41"/>
                    </a:lnTo>
                    <a:lnTo>
                      <a:pt x="179" y="41"/>
                    </a:lnTo>
                    <a:lnTo>
                      <a:pt x="179" y="39"/>
                    </a:lnTo>
                    <a:lnTo>
                      <a:pt x="167" y="39"/>
                    </a:lnTo>
                    <a:lnTo>
                      <a:pt x="167" y="38"/>
                    </a:lnTo>
                    <a:lnTo>
                      <a:pt x="161" y="38"/>
                    </a:lnTo>
                    <a:lnTo>
                      <a:pt x="161" y="36"/>
                    </a:lnTo>
                    <a:lnTo>
                      <a:pt x="151" y="36"/>
                    </a:lnTo>
                    <a:lnTo>
                      <a:pt x="151" y="35"/>
                    </a:lnTo>
                    <a:lnTo>
                      <a:pt x="141" y="35"/>
                    </a:lnTo>
                    <a:lnTo>
                      <a:pt x="141" y="33"/>
                    </a:lnTo>
                    <a:lnTo>
                      <a:pt x="129" y="33"/>
                    </a:lnTo>
                    <a:lnTo>
                      <a:pt x="129" y="32"/>
                    </a:lnTo>
                    <a:lnTo>
                      <a:pt x="126" y="32"/>
                    </a:lnTo>
                    <a:lnTo>
                      <a:pt x="126" y="31"/>
                    </a:lnTo>
                    <a:lnTo>
                      <a:pt x="124" y="31"/>
                    </a:lnTo>
                    <a:lnTo>
                      <a:pt x="124" y="29"/>
                    </a:lnTo>
                    <a:lnTo>
                      <a:pt x="120" y="29"/>
                    </a:lnTo>
                    <a:lnTo>
                      <a:pt x="120" y="28"/>
                    </a:lnTo>
                    <a:lnTo>
                      <a:pt x="119" y="28"/>
                    </a:lnTo>
                    <a:lnTo>
                      <a:pt x="119" y="27"/>
                    </a:lnTo>
                    <a:lnTo>
                      <a:pt x="112" y="27"/>
                    </a:lnTo>
                    <a:lnTo>
                      <a:pt x="112" y="26"/>
                    </a:lnTo>
                    <a:lnTo>
                      <a:pt x="108" y="26"/>
                    </a:lnTo>
                    <a:lnTo>
                      <a:pt x="108" y="24"/>
                    </a:lnTo>
                    <a:lnTo>
                      <a:pt x="99" y="24"/>
                    </a:lnTo>
                    <a:lnTo>
                      <a:pt x="99" y="22"/>
                    </a:lnTo>
                    <a:lnTo>
                      <a:pt x="88" y="22"/>
                    </a:lnTo>
                    <a:lnTo>
                      <a:pt x="88" y="20"/>
                    </a:lnTo>
                    <a:lnTo>
                      <a:pt x="84" y="20"/>
                    </a:lnTo>
                    <a:lnTo>
                      <a:pt x="84" y="16"/>
                    </a:lnTo>
                    <a:lnTo>
                      <a:pt x="79" y="16"/>
                    </a:lnTo>
                    <a:lnTo>
                      <a:pt x="79" y="14"/>
                    </a:lnTo>
                    <a:lnTo>
                      <a:pt x="76" y="14"/>
                    </a:lnTo>
                    <a:lnTo>
                      <a:pt x="75" y="14"/>
                    </a:lnTo>
                    <a:lnTo>
                      <a:pt x="75" y="12"/>
                    </a:lnTo>
                    <a:lnTo>
                      <a:pt x="68" y="12"/>
                    </a:lnTo>
                    <a:lnTo>
                      <a:pt x="68" y="9"/>
                    </a:lnTo>
                    <a:lnTo>
                      <a:pt x="57" y="9"/>
                    </a:lnTo>
                    <a:lnTo>
                      <a:pt x="57" y="7"/>
                    </a:lnTo>
                    <a:lnTo>
                      <a:pt x="42" y="7"/>
                    </a:lnTo>
                    <a:lnTo>
                      <a:pt x="42" y="6"/>
                    </a:lnTo>
                    <a:lnTo>
                      <a:pt x="36" y="6"/>
                    </a:lnTo>
                    <a:lnTo>
                      <a:pt x="36" y="4"/>
                    </a:lnTo>
                    <a:lnTo>
                      <a:pt x="31" y="4"/>
                    </a:lnTo>
                    <a:lnTo>
                      <a:pt x="31" y="3"/>
                    </a:lnTo>
                    <a:lnTo>
                      <a:pt x="28" y="3"/>
                    </a:lnTo>
                    <a:lnTo>
                      <a:pt x="28" y="2"/>
                    </a:lnTo>
                    <a:lnTo>
                      <a:pt x="22" y="2"/>
                    </a:lnTo>
                    <a:lnTo>
                      <a:pt x="22" y="1"/>
                    </a:lnTo>
                    <a:lnTo>
                      <a:pt x="20" y="1"/>
                    </a:lnTo>
                    <a:lnTo>
                      <a:pt x="20" y="0"/>
                    </a:lnTo>
                    <a:lnTo>
                      <a:pt x="0" y="0"/>
                    </a:lnTo>
                  </a:path>
                </a:pathLst>
              </a:cu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710850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483</a:t>
            </a:r>
            <a:r>
              <a:rPr lang="fr-FR" dirty="0"/>
              <a:t>: Un délai plus long entre radiochimiothérapie néoadjuvante et chirurgie améliore-t-il le pronostic oncologique du cancer du rectum? Résultats de suivi à 3 ans de l’essai multicentrique GRECCAR-6 – </a:t>
            </a:r>
            <a:r>
              <a:rPr lang="fr-FR" dirty="0" err="1"/>
              <a:t>Lefevre</a:t>
            </a:r>
            <a:r>
              <a:rPr lang="fr-FR" dirty="0"/>
              <a:t> JH, et al</a:t>
            </a:r>
          </a:p>
        </p:txBody>
      </p:sp>
      <p:sp>
        <p:nvSpPr>
          <p:cNvPr id="3" name="Content Placeholder 2"/>
          <p:cNvSpPr>
            <a:spLocks noGrp="1"/>
          </p:cNvSpPr>
          <p:nvPr>
            <p:ph idx="1"/>
          </p:nvPr>
        </p:nvSpPr>
        <p:spPr/>
        <p:txBody>
          <a:bodyPr/>
          <a:lstStyle/>
          <a:p>
            <a:pPr marL="0" indent="0">
              <a:buNone/>
            </a:pPr>
            <a:r>
              <a:rPr lang="fr-FR" b="1" dirty="0" smtClean="0"/>
              <a:t>Résultats </a:t>
            </a:r>
          </a:p>
          <a:p>
            <a:pPr marL="0" indent="0">
              <a:spcBef>
                <a:spcPts val="19200"/>
              </a:spcBef>
              <a:buNone/>
            </a:pPr>
            <a:r>
              <a:rPr lang="fr-FR" b="1" dirty="0" smtClean="0"/>
              <a:t>Conclusions</a:t>
            </a:r>
          </a:p>
          <a:p>
            <a:r>
              <a:rPr lang="fr-FR" b="1" dirty="0" smtClean="0"/>
              <a:t>Chez ces patients avec cancer du rectum, il n’y a pas eu de différence entre les taux de réponse pathologique complète, de survie ou de récidive selon que le délai entre la </a:t>
            </a:r>
            <a:r>
              <a:rPr lang="fr-FR" b="1" dirty="0"/>
              <a:t>radiochimiothérapie </a:t>
            </a:r>
            <a:r>
              <a:rPr lang="fr-FR" b="1" dirty="0" smtClean="0"/>
              <a:t>néoadjuvante et la chirurgie a été de 7 ou de 11 semaines</a:t>
            </a:r>
          </a:p>
          <a:p>
            <a:r>
              <a:rPr lang="fr-FR" b="1" dirty="0" smtClean="0"/>
              <a:t>Il est suggéré que la chirurgie soit réalisée environ 7–8 semaines après la radiochimiothérapie en l’absence de stratégie d’épargne du rectum</a:t>
            </a:r>
            <a:endParaRPr lang="fr-FR" b="1" dirty="0"/>
          </a:p>
        </p:txBody>
      </p:sp>
      <p:sp>
        <p:nvSpPr>
          <p:cNvPr id="5" name="Text Placeholder 4"/>
          <p:cNvSpPr>
            <a:spLocks noGrp="1"/>
          </p:cNvSpPr>
          <p:nvPr>
            <p:ph type="body" sz="quarter" idx="11"/>
          </p:nvPr>
        </p:nvSpPr>
        <p:spPr/>
        <p:txBody>
          <a:bodyPr/>
          <a:lstStyle/>
          <a:p>
            <a:r>
              <a:rPr lang="fr-FR" smtClean="0"/>
              <a:t>Lefevre JH, et al, J Clin Oncol 2019;37(Suppl):Abstr 483</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158966380"/>
              </p:ext>
            </p:extLst>
          </p:nvPr>
        </p:nvGraphicFramePr>
        <p:xfrm>
          <a:off x="337624" y="1593321"/>
          <a:ext cx="8468752" cy="2210880"/>
        </p:xfrm>
        <a:graphic>
          <a:graphicData uri="http://schemas.openxmlformats.org/drawingml/2006/table">
            <a:tbl>
              <a:tblPr firstRow="1" bandRow="1">
                <a:tableStyleId>{69012ECD-51FC-41F1-AA8D-1B2483CD663E}</a:tableStyleId>
              </a:tblPr>
              <a:tblGrid>
                <a:gridCol w="4100587">
                  <a:extLst>
                    <a:ext uri="{9D8B030D-6E8A-4147-A177-3AD203B41FA5}">
                      <a16:colId xmlns:a16="http://schemas.microsoft.com/office/drawing/2014/main" val="3733704063"/>
                    </a:ext>
                  </a:extLst>
                </a:gridCol>
                <a:gridCol w="1826660">
                  <a:extLst>
                    <a:ext uri="{9D8B030D-6E8A-4147-A177-3AD203B41FA5}">
                      <a16:colId xmlns:a16="http://schemas.microsoft.com/office/drawing/2014/main" val="3910278064"/>
                    </a:ext>
                  </a:extLst>
                </a:gridCol>
                <a:gridCol w="1541244">
                  <a:extLst>
                    <a:ext uri="{9D8B030D-6E8A-4147-A177-3AD203B41FA5}">
                      <a16:colId xmlns:a16="http://schemas.microsoft.com/office/drawing/2014/main" val="1675021331"/>
                    </a:ext>
                  </a:extLst>
                </a:gridCol>
                <a:gridCol w="1000261">
                  <a:extLst>
                    <a:ext uri="{9D8B030D-6E8A-4147-A177-3AD203B41FA5}">
                      <a16:colId xmlns:a16="http://schemas.microsoft.com/office/drawing/2014/main" val="3689847355"/>
                    </a:ext>
                  </a:extLst>
                </a:gridCol>
              </a:tblGrid>
              <a:tr h="193964">
                <a:tc>
                  <a:txBody>
                    <a:bodyPr/>
                    <a:lstStyle/>
                    <a:p>
                      <a:pPr algn="l"/>
                      <a:r>
                        <a:rPr lang="fr-FR" sz="1600" noProof="0" dirty="0" smtClean="0">
                          <a:solidFill>
                            <a:schemeClr val="tx2"/>
                          </a:solidFill>
                          <a:latin typeface="+mn-lt"/>
                        </a:rPr>
                        <a:t>Résultats </a:t>
                      </a:r>
                      <a:r>
                        <a:rPr lang="fr-FR" sz="1600" noProof="0" dirty="0" smtClean="0">
                          <a:solidFill>
                            <a:schemeClr val="tx2"/>
                          </a:solidFill>
                          <a:latin typeface="Arial" panose="020B0604020202020204" pitchFamily="34" charset="0"/>
                          <a:cs typeface="Arial" panose="020B0604020202020204" pitchFamily="34" charset="0"/>
                        </a:rPr>
                        <a:t>à </a:t>
                      </a:r>
                      <a:r>
                        <a:rPr lang="fr-FR" sz="1600" noProof="0" dirty="0" smtClean="0">
                          <a:solidFill>
                            <a:schemeClr val="tx2"/>
                          </a:solidFill>
                          <a:latin typeface="+mn-lt"/>
                        </a:rPr>
                        <a:t>3 ans,</a:t>
                      </a:r>
                      <a:r>
                        <a:rPr lang="fr-FR" sz="1600" baseline="0" noProof="0" dirty="0" smtClean="0">
                          <a:solidFill>
                            <a:schemeClr val="tx2"/>
                          </a:solidFill>
                          <a:latin typeface="+mn-lt"/>
                        </a:rPr>
                        <a:t> </a:t>
                      </a:r>
                      <a:r>
                        <a:rPr lang="fr-FR" sz="1600" baseline="0" noProof="0" dirty="0" smtClean="0">
                          <a:solidFill>
                            <a:schemeClr val="tx2"/>
                          </a:solidFill>
                          <a:latin typeface="+mn-lt"/>
                        </a:rPr>
                        <a:t>%</a:t>
                      </a:r>
                      <a:endParaRPr lang="fr-FR"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7 semaines</a:t>
                      </a:r>
                      <a:endParaRPr lang="fr-FR"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11 semaines</a:t>
                      </a:r>
                      <a:endParaRPr lang="fr-FR"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mn-lt"/>
                        </a:rPr>
                        <a:t>p</a:t>
                      </a:r>
                      <a:endParaRPr lang="fr-FR"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600" noProof="0" dirty="0" smtClean="0">
                          <a:latin typeface="+mn-lt"/>
                        </a:rPr>
                        <a:t>Récidive métastatique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24,3</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25,4</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0,8589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fr-FR" sz="1600" noProof="0" dirty="0" smtClean="0">
                          <a:latin typeface="+mn-lt"/>
                        </a:rPr>
                        <a:t>Récidive locale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8,6</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9,7</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0,5780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fr-FR" sz="1600" noProof="0" dirty="0" smtClean="0">
                          <a:latin typeface="+mn-lt"/>
                        </a:rPr>
                        <a:t>Chez</a:t>
                      </a:r>
                      <a:r>
                        <a:rPr lang="fr-FR" sz="1600" baseline="0" noProof="0" dirty="0" smtClean="0">
                          <a:latin typeface="+mn-lt"/>
                        </a:rPr>
                        <a:t> les </a:t>
                      </a:r>
                      <a:r>
                        <a:rPr lang="fr-FR" sz="1600" noProof="0" dirty="0" smtClean="0">
                          <a:latin typeface="+mn-lt"/>
                        </a:rPr>
                        <a:t>patients avec ypT0N0 (n=43)</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indent="0" algn="l"/>
                      <a:r>
                        <a:rPr lang="fr-FR" sz="1600" noProof="0" dirty="0" smtClean="0">
                          <a:latin typeface="+mn-lt"/>
                        </a:rPr>
                        <a:t>SG</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89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95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mn-lt"/>
                        </a:rPr>
                        <a:t>0,2597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182563" indent="0" algn="l"/>
                      <a:r>
                        <a:rPr lang="fr-FR" sz="1600" noProof="0" dirty="0" smtClean="0">
                          <a:latin typeface="+mn-lt"/>
                        </a:rPr>
                        <a:t>Récidive métastatique</a:t>
                      </a:r>
                      <a:endParaRPr lang="fr-FR"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29</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latin typeface="+mn-lt"/>
                        </a:rPr>
                        <a:t>0,0045</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latin typeface="+mn-lt"/>
                        </a:rPr>
                        <a:t>Récidive</a:t>
                      </a:r>
                      <a:r>
                        <a:rPr lang="fr-FR" sz="1600" baseline="0" noProof="0" dirty="0" smtClean="0">
                          <a:latin typeface="+mn-lt"/>
                        </a:rPr>
                        <a:t> locale</a:t>
                      </a:r>
                      <a:endParaRPr lang="fr-FR" sz="16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latin typeface="+mn-lt"/>
                        </a:rPr>
                        <a:t>11</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baseline="0" noProof="0" smtClean="0">
                          <a:latin typeface="+mn-lt"/>
                        </a:rPr>
                        <a:t>0</a:t>
                      </a:r>
                      <a:endParaRPr lang="fr-FR"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latin typeface="+mn-lt"/>
                        </a:rPr>
                        <a:t>0,0357</a:t>
                      </a:r>
                      <a:endParaRPr lang="fr-FR"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bl>
          </a:graphicData>
        </a:graphic>
      </p:graphicFrame>
    </p:spTree>
    <p:extLst>
      <p:ext uri="{BB962C8B-B14F-4D97-AF65-F5344CB8AC3E}">
        <p14:creationId xmlns:p14="http://schemas.microsoft.com/office/powerpoint/2010/main" val="196731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Pembrolizumab versus chimiothérapie en traitement de 2</a:t>
            </a:r>
            <a:r>
              <a:rPr lang="fr-FR" baseline="30000" dirty="0" smtClean="0"/>
              <a:t>e</a:t>
            </a:r>
            <a:r>
              <a:rPr lang="fr-FR" dirty="0" smtClean="0"/>
              <a:t> ligne du cancer de l'oesophage avancé: étude de phase III KEYNOTE-181 </a:t>
            </a:r>
            <a:r>
              <a:rPr lang="fr-FR" dirty="0" smtClean="0"/>
              <a:t/>
            </a:r>
            <a:br>
              <a:rPr lang="fr-FR" dirty="0" smtClean="0"/>
            </a:br>
            <a:r>
              <a:rPr lang="fr-FR" dirty="0" smtClean="0"/>
              <a:t>– </a:t>
            </a:r>
            <a:r>
              <a:rPr lang="fr-FR" dirty="0" err="1" smtClean="0"/>
              <a:t>Kojima</a:t>
            </a:r>
            <a:r>
              <a:rPr lang="fr-FR" dirty="0" smtClean="0"/>
              <a:t> </a:t>
            </a:r>
            <a:r>
              <a:rPr lang="fr-FR" dirty="0" smtClean="0"/>
              <a:t>T,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p:txBody>
          <a:bodyPr/>
          <a:lstStyle/>
          <a:p>
            <a:r>
              <a:rPr lang="fr-FR" dirty="0" smtClean="0"/>
              <a:t>Kojima T, et al, J Clin Oncol 2019;37(Suppl):Abstr 2</a:t>
            </a:r>
            <a:endParaRPr lang="fr-FR" dirty="0"/>
          </a:p>
        </p:txBody>
      </p:sp>
      <p:sp>
        <p:nvSpPr>
          <p:cNvPr id="6" name="TextBox 5"/>
          <p:cNvSpPr txBox="1"/>
          <p:nvPr/>
        </p:nvSpPr>
        <p:spPr>
          <a:xfrm>
            <a:off x="984374" y="1634839"/>
            <a:ext cx="3301129" cy="369332"/>
          </a:xfrm>
          <a:prstGeom prst="rect">
            <a:avLst/>
          </a:prstGeom>
          <a:noFill/>
        </p:spPr>
        <p:txBody>
          <a:bodyPr wrap="none" rtlCol="0">
            <a:spAutoFit/>
          </a:bodyPr>
          <a:lstStyle/>
          <a:p>
            <a:r>
              <a:rPr lang="fr-FR" b="1" dirty="0" smtClean="0"/>
              <a:t>SG dans la population totale</a:t>
            </a:r>
            <a:endParaRPr lang="fr-FR" b="1" dirty="0"/>
          </a:p>
        </p:txBody>
      </p:sp>
      <p:sp>
        <p:nvSpPr>
          <p:cNvPr id="7" name="TextBox 6"/>
          <p:cNvSpPr txBox="1"/>
          <p:nvPr/>
        </p:nvSpPr>
        <p:spPr>
          <a:xfrm>
            <a:off x="5381047" y="1620984"/>
            <a:ext cx="3429144" cy="369332"/>
          </a:xfrm>
          <a:prstGeom prst="rect">
            <a:avLst/>
          </a:prstGeom>
          <a:noFill/>
        </p:spPr>
        <p:txBody>
          <a:bodyPr wrap="none" rtlCol="0">
            <a:spAutoFit/>
          </a:bodyPr>
          <a:lstStyle/>
          <a:p>
            <a:r>
              <a:rPr lang="fr-FR" b="1" dirty="0" smtClean="0"/>
              <a:t>SSP dans la population totale</a:t>
            </a:r>
            <a:endParaRPr lang="fr-FR" b="1" dirty="0"/>
          </a:p>
        </p:txBody>
      </p:sp>
      <p:graphicFrame>
        <p:nvGraphicFramePr>
          <p:cNvPr id="12" name="Table 11"/>
          <p:cNvGraphicFramePr>
            <a:graphicFrameLocks noGrp="1"/>
          </p:cNvGraphicFramePr>
          <p:nvPr>
            <p:extLst>
              <p:ext uri="{D42A27DB-BD31-4B8C-83A1-F6EECF244321}">
                <p14:modId xmlns:p14="http://schemas.microsoft.com/office/powerpoint/2010/main" val="590888508"/>
              </p:ext>
            </p:extLst>
          </p:nvPr>
        </p:nvGraphicFramePr>
        <p:xfrm>
          <a:off x="319492" y="2009126"/>
          <a:ext cx="4500640" cy="822960"/>
        </p:xfrm>
        <a:graphic>
          <a:graphicData uri="http://schemas.openxmlformats.org/drawingml/2006/table">
            <a:tbl>
              <a:tblPr firstRow="1" bandRow="1">
                <a:tableStyleId>{5C22544A-7EE6-4342-B048-85BDC9FD1C3A}</a:tableStyleId>
              </a:tblPr>
              <a:tblGrid>
                <a:gridCol w="1026184">
                  <a:extLst>
                    <a:ext uri="{9D8B030D-6E8A-4147-A177-3AD203B41FA5}">
                      <a16:colId xmlns:a16="http://schemas.microsoft.com/office/drawing/2014/main" val="20000"/>
                    </a:ext>
                  </a:extLst>
                </a:gridCol>
                <a:gridCol w="748591">
                  <a:extLst>
                    <a:ext uri="{9D8B030D-6E8A-4147-A177-3AD203B41FA5}">
                      <a16:colId xmlns:a16="http://schemas.microsoft.com/office/drawing/2014/main" val="20001"/>
                    </a:ext>
                  </a:extLst>
                </a:gridCol>
                <a:gridCol w="990254">
                  <a:extLst>
                    <a:ext uri="{9D8B030D-6E8A-4147-A177-3AD203B41FA5}">
                      <a16:colId xmlns:a16="http://schemas.microsoft.com/office/drawing/2014/main" val="20003"/>
                    </a:ext>
                  </a:extLst>
                </a:gridCol>
                <a:gridCol w="1087160">
                  <a:extLst>
                    <a:ext uri="{9D8B030D-6E8A-4147-A177-3AD203B41FA5}">
                      <a16:colId xmlns:a16="http://schemas.microsoft.com/office/drawing/2014/main" val="2059780228"/>
                    </a:ext>
                  </a:extLst>
                </a:gridCol>
                <a:gridCol w="648451">
                  <a:extLst>
                    <a:ext uri="{9D8B030D-6E8A-4147-A177-3AD203B41FA5}">
                      <a16:colId xmlns:a16="http://schemas.microsoft.com/office/drawing/2014/main" val="20004"/>
                    </a:ext>
                  </a:extLst>
                </a:gridCol>
              </a:tblGrid>
              <a:tr h="268387">
                <a:tc>
                  <a:txBody>
                    <a:bodyPr/>
                    <a:lstStyle/>
                    <a:p>
                      <a:endParaRPr lang="fr-FR" sz="900" noProof="0">
                        <a:solidFill>
                          <a:srgbClr val="4D4D4D"/>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noProof="0" smtClean="0">
                          <a:solidFill>
                            <a:schemeClr val="tx1"/>
                          </a:solidFill>
                          <a:latin typeface="+mn-lt"/>
                        </a:rPr>
                        <a:t>Evts, n</a:t>
                      </a:r>
                      <a:endParaRPr lang="fr-FR" sz="900" noProof="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noProof="0" smtClean="0">
                          <a:solidFill>
                            <a:schemeClr val="tx1"/>
                          </a:solidFill>
                          <a:latin typeface="+mn-lt"/>
                        </a:rPr>
                        <a:t>Médiane, mois</a:t>
                      </a:r>
                      <a:endParaRPr lang="fr-FR" sz="900" baseline="0" noProof="0" smtClean="0">
                        <a:solidFill>
                          <a:schemeClr val="tx1"/>
                        </a:solidFill>
                        <a:latin typeface="+mn-lt"/>
                      </a:endParaRPr>
                    </a:p>
                    <a:p>
                      <a:pPr algn="ctr"/>
                      <a:r>
                        <a:rPr lang="fr-FR" sz="900" baseline="0" noProof="0" smtClean="0">
                          <a:solidFill>
                            <a:schemeClr val="tx1"/>
                          </a:solidFill>
                          <a:latin typeface="+mn-lt"/>
                        </a:rPr>
                        <a:t>(IC95%)</a:t>
                      </a:r>
                      <a:endParaRPr lang="fr-FR" sz="900" noProof="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noProof="0" smtClean="0">
                          <a:solidFill>
                            <a:schemeClr val="tx1"/>
                          </a:solidFill>
                          <a:latin typeface="+mn-lt"/>
                        </a:rPr>
                        <a:t>HR</a:t>
                      </a:r>
                      <a:r>
                        <a:rPr lang="fr-FR" sz="900" baseline="30000" noProof="0" smtClean="0">
                          <a:solidFill>
                            <a:schemeClr val="tx1"/>
                          </a:solidFill>
                          <a:latin typeface="+mn-lt"/>
                        </a:rPr>
                        <a:t>a</a:t>
                      </a:r>
                      <a:r>
                        <a:rPr lang="fr-FR" sz="900" noProof="0" smtClean="0">
                          <a:solidFill>
                            <a:schemeClr val="tx1"/>
                          </a:solidFill>
                          <a:latin typeface="+mn-lt"/>
                        </a:rPr>
                        <a:t/>
                      </a:r>
                      <a:br>
                        <a:rPr lang="fr-FR" sz="900" noProof="0" smtClean="0">
                          <a:solidFill>
                            <a:schemeClr val="tx1"/>
                          </a:solidFill>
                          <a:latin typeface="+mn-lt"/>
                        </a:rPr>
                      </a:br>
                      <a:r>
                        <a:rPr lang="fr-FR" sz="900" noProof="0" smtClean="0">
                          <a:solidFill>
                            <a:schemeClr val="tx1"/>
                          </a:solidFill>
                          <a:latin typeface="+mn-lt"/>
                        </a:rPr>
                        <a:t>(IC95%)</a:t>
                      </a:r>
                      <a:endParaRPr lang="fr-FR" sz="900" noProof="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i="0" noProof="0" dirty="0" smtClean="0">
                          <a:solidFill>
                            <a:schemeClr val="tx1"/>
                          </a:solidFill>
                          <a:latin typeface="+mn-lt"/>
                        </a:rPr>
                        <a:t>p</a:t>
                      </a:r>
                      <a:endParaRPr lang="fr-FR" sz="900" noProof="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7897">
                <a:tc>
                  <a:txBody>
                    <a:bodyPr/>
                    <a:lstStyle/>
                    <a:p>
                      <a:r>
                        <a:rPr lang="fr-FR" sz="900" noProof="0" dirty="0" smtClean="0">
                          <a:solidFill>
                            <a:srgbClr val="B60D27"/>
                          </a:solidFill>
                          <a:latin typeface="+mn-lt"/>
                        </a:rPr>
                        <a:t>Pembrolizumab</a:t>
                      </a:r>
                      <a:endParaRPr lang="fr-FR" sz="900" noProof="0" dirty="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fr-FR" sz="900" noProof="0" smtClean="0">
                          <a:solidFill>
                            <a:srgbClr val="B60D27"/>
                          </a:solidFill>
                          <a:latin typeface="+mn-lt"/>
                        </a:rPr>
                        <a:t>314</a:t>
                      </a:r>
                      <a:endParaRPr lang="fr-FR" sz="900" noProof="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fr-FR" sz="900" noProof="0" smtClean="0">
                          <a:solidFill>
                            <a:srgbClr val="B60D27"/>
                          </a:solidFill>
                          <a:latin typeface="+mn-lt"/>
                        </a:rPr>
                        <a:t>7,1 (6,2 -</a:t>
                      </a:r>
                      <a:r>
                        <a:rPr lang="fr-FR" sz="900" baseline="0" noProof="0" smtClean="0">
                          <a:solidFill>
                            <a:srgbClr val="B60D27"/>
                          </a:solidFill>
                          <a:latin typeface="+mn-lt"/>
                          <a:cs typeface="Arial"/>
                        </a:rPr>
                        <a:t> </a:t>
                      </a:r>
                      <a:r>
                        <a:rPr lang="fr-FR" sz="900" noProof="0" smtClean="0">
                          <a:solidFill>
                            <a:srgbClr val="B60D27"/>
                          </a:solidFill>
                          <a:latin typeface="+mn-lt"/>
                          <a:cs typeface="Arial"/>
                        </a:rPr>
                        <a:t>8,1)</a:t>
                      </a:r>
                      <a:endParaRPr lang="fr-FR" sz="900" noProof="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fr-FR" sz="900" noProof="0" smtClean="0">
                          <a:solidFill>
                            <a:srgbClr val="B60D27"/>
                          </a:solidFill>
                          <a:latin typeface="+mn-lt"/>
                        </a:rPr>
                        <a:t>0,89 (0,75 - </a:t>
                      </a:r>
                      <a:r>
                        <a:rPr lang="fr-FR" sz="900" noProof="0" smtClean="0">
                          <a:solidFill>
                            <a:srgbClr val="B60D27"/>
                          </a:solidFill>
                          <a:latin typeface="+mn-lt"/>
                          <a:cs typeface="Arial"/>
                        </a:rPr>
                        <a:t>1,05)</a:t>
                      </a:r>
                      <a:endParaRPr lang="fr-FR" sz="900" noProof="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algn="ctr"/>
                      <a:r>
                        <a:rPr lang="fr-FR" sz="900" noProof="0" dirty="0" smtClean="0">
                          <a:solidFill>
                            <a:schemeClr val="tx1"/>
                          </a:solidFill>
                          <a:latin typeface="+mn-lt"/>
                        </a:rPr>
                        <a:t>0,0560</a:t>
                      </a:r>
                      <a:endParaRPr lang="fr-FR" sz="900" noProof="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0">
                <a:tc>
                  <a:txBody>
                    <a:bodyPr/>
                    <a:lstStyle/>
                    <a:p>
                      <a:r>
                        <a:rPr lang="fr-FR" sz="900" noProof="0" smtClean="0">
                          <a:solidFill>
                            <a:schemeClr val="accent2"/>
                          </a:solidFill>
                          <a:latin typeface="+mn-lt"/>
                        </a:rPr>
                        <a:t>Chimiothérapie</a:t>
                      </a:r>
                      <a:endParaRPr lang="fr-FR" sz="900" noProof="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noProof="0" smtClean="0">
                          <a:solidFill>
                            <a:schemeClr val="accent2"/>
                          </a:solidFill>
                          <a:latin typeface="+mn-lt"/>
                        </a:rPr>
                        <a:t>314</a:t>
                      </a:r>
                      <a:endParaRPr lang="fr-FR" sz="900" noProof="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noProof="0" smtClean="0">
                          <a:solidFill>
                            <a:schemeClr val="accent2"/>
                          </a:solidFill>
                          <a:latin typeface="+mn-lt"/>
                        </a:rPr>
                        <a:t>7,1 (6,3 -</a:t>
                      </a:r>
                      <a:r>
                        <a:rPr lang="fr-FR" sz="900" baseline="0" noProof="0" smtClean="0">
                          <a:solidFill>
                            <a:schemeClr val="accent2"/>
                          </a:solidFill>
                          <a:latin typeface="+mn-lt"/>
                          <a:cs typeface="+mn-cs"/>
                        </a:rPr>
                        <a:t> </a:t>
                      </a:r>
                      <a:r>
                        <a:rPr lang="fr-FR" sz="900" noProof="0" smtClean="0">
                          <a:solidFill>
                            <a:schemeClr val="accent2"/>
                          </a:solidFill>
                          <a:latin typeface="+mn-lt"/>
                          <a:cs typeface="+mn-cs"/>
                        </a:rPr>
                        <a:t>8,0)</a:t>
                      </a:r>
                      <a:endParaRPr lang="fr-FR" sz="900" noProof="0" smtClean="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900" noProof="0" dirty="0" smtClean="0">
                          <a:solidFill>
                            <a:schemeClr val="accent2"/>
                          </a:solidFill>
                          <a:latin typeface="+mn-lt"/>
                          <a:cs typeface="Arial"/>
                        </a:rPr>
                        <a:t>–</a:t>
                      </a:r>
                      <a:endParaRPr lang="fr-FR" sz="900" noProof="0" dirty="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75686" y="2956344"/>
            <a:ext cx="4592189" cy="3107615"/>
            <a:chOff x="75686" y="2956344"/>
            <a:chExt cx="4592189" cy="3107615"/>
          </a:xfrm>
        </p:grpSpPr>
        <p:sp>
          <p:nvSpPr>
            <p:cNvPr id="14" name="TextBox 13"/>
            <p:cNvSpPr txBox="1"/>
            <p:nvPr/>
          </p:nvSpPr>
          <p:spPr>
            <a:xfrm>
              <a:off x="2424908" y="5426074"/>
              <a:ext cx="509575" cy="276999"/>
            </a:xfrm>
            <a:prstGeom prst="rect">
              <a:avLst/>
            </a:prstGeom>
            <a:noFill/>
          </p:spPr>
          <p:txBody>
            <a:bodyPr wrap="none" rtlCol="0">
              <a:spAutoFit/>
            </a:bodyPr>
            <a:lstStyle/>
            <a:p>
              <a:pPr algn="ctr" fontAlgn="base">
                <a:spcBef>
                  <a:spcPct val="0"/>
                </a:spcBef>
                <a:spcAft>
                  <a:spcPct val="0"/>
                </a:spcAft>
              </a:pPr>
              <a:r>
                <a:rPr lang="fr-FR" sz="1200" dirty="0" smtClean="0"/>
                <a:t>Mois</a:t>
              </a:r>
              <a:endParaRPr lang="fr-FR" sz="1200" dirty="0"/>
            </a:p>
          </p:txBody>
        </p:sp>
        <p:grpSp>
          <p:nvGrpSpPr>
            <p:cNvPr id="15" name="Group 14"/>
            <p:cNvGrpSpPr/>
            <p:nvPr/>
          </p:nvGrpSpPr>
          <p:grpSpPr>
            <a:xfrm>
              <a:off x="189971" y="2956344"/>
              <a:ext cx="4477904" cy="3106727"/>
              <a:chOff x="470475" y="2263188"/>
              <a:chExt cx="3905571" cy="3106727"/>
            </a:xfrm>
          </p:grpSpPr>
          <p:sp>
            <p:nvSpPr>
              <p:cNvPr id="281" name="Freeform 280"/>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7"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8"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9"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0"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1"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5" name="TextBox 304"/>
              <p:cNvSpPr txBox="1"/>
              <p:nvPr/>
            </p:nvSpPr>
            <p:spPr>
              <a:xfrm rot="16200000">
                <a:off x="276598" y="3355939"/>
                <a:ext cx="629349" cy="241595"/>
              </a:xfrm>
              <a:prstGeom prst="rect">
                <a:avLst/>
              </a:prstGeom>
              <a:noFill/>
            </p:spPr>
            <p:txBody>
              <a:bodyPr wrap="none" rtlCol="0">
                <a:spAutoFit/>
              </a:bodyPr>
              <a:lstStyle/>
              <a:p>
                <a:pPr algn="ctr" fontAlgn="base">
                  <a:spcBef>
                    <a:spcPct val="0"/>
                  </a:spcBef>
                  <a:spcAft>
                    <a:spcPct val="0"/>
                  </a:spcAft>
                </a:pPr>
                <a:r>
                  <a:rPr lang="fr-FR" sz="1200" dirty="0" smtClean="0"/>
                  <a:t>SG, %</a:t>
                </a:r>
                <a:endParaRPr lang="fr-FR" sz="1200" dirty="0"/>
              </a:p>
            </p:txBody>
          </p:sp>
          <p:sp>
            <p:nvSpPr>
              <p:cNvPr id="306" name="TextBox 305"/>
              <p:cNvSpPr txBox="1"/>
              <p:nvPr/>
            </p:nvSpPr>
            <p:spPr>
              <a:xfrm>
                <a:off x="589983" y="2263188"/>
                <a:ext cx="385003" cy="276999"/>
              </a:xfrm>
              <a:prstGeom prst="rect">
                <a:avLst/>
              </a:prstGeom>
              <a:noFill/>
            </p:spPr>
            <p:txBody>
              <a:bodyPr wrap="none" rtlCol="0" anchor="ctr" anchorCtr="0">
                <a:spAutoFit/>
              </a:bodyPr>
              <a:lstStyle/>
              <a:p>
                <a:pPr algn="r"/>
                <a:r>
                  <a:rPr lang="fr-FR" sz="1200" smtClean="0"/>
                  <a:t>100</a:t>
                </a:r>
                <a:endParaRPr lang="fr-FR" sz="1200"/>
              </a:p>
            </p:txBody>
          </p:sp>
          <p:sp>
            <p:nvSpPr>
              <p:cNvPr id="307" name="TextBox 306"/>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308" name="TextBox 307"/>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309" name="TextBox 308"/>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310" name="TextBox 309"/>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311" name="TextBox 310"/>
              <p:cNvSpPr txBox="1"/>
              <p:nvPr/>
            </p:nvSpPr>
            <p:spPr>
              <a:xfrm>
                <a:off x="739277"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312" name="TextBox 311"/>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314</a:t>
                </a:r>
              </a:p>
              <a:p>
                <a:pPr algn="ctr"/>
                <a:r>
                  <a:rPr lang="fr-FR" sz="900" smtClean="0">
                    <a:solidFill>
                      <a:schemeClr val="accent2"/>
                    </a:solidFill>
                  </a:rPr>
                  <a:t>314</a:t>
                </a:r>
                <a:endParaRPr lang="fr-FR" sz="900">
                  <a:solidFill>
                    <a:schemeClr val="accent2"/>
                  </a:solidFill>
                </a:endParaRPr>
              </a:p>
            </p:txBody>
          </p:sp>
          <p:sp>
            <p:nvSpPr>
              <p:cNvPr id="313" name="TextBox 312"/>
              <p:cNvSpPr txBox="1"/>
              <p:nvPr/>
            </p:nvSpPr>
            <p:spPr>
              <a:xfrm>
                <a:off x="1222927" y="4585085"/>
                <a:ext cx="328837"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224</a:t>
                </a:r>
              </a:p>
              <a:p>
                <a:pPr algn="ctr"/>
                <a:r>
                  <a:rPr lang="fr-FR" sz="900" smtClean="0">
                    <a:solidFill>
                      <a:schemeClr val="accent2"/>
                    </a:solidFill>
                  </a:rPr>
                  <a:t>226</a:t>
                </a:r>
                <a:endParaRPr lang="fr-FR" sz="900">
                  <a:solidFill>
                    <a:schemeClr val="accent2"/>
                  </a:solidFill>
                </a:endParaRPr>
              </a:p>
            </p:txBody>
          </p:sp>
          <p:sp>
            <p:nvSpPr>
              <p:cNvPr id="314" name="TextBox 313"/>
              <p:cNvSpPr txBox="1"/>
              <p:nvPr/>
            </p:nvSpPr>
            <p:spPr>
              <a:xfrm>
                <a:off x="1603669" y="4585085"/>
                <a:ext cx="328837"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ctr"/>
                <a:r>
                  <a:rPr lang="fr-FR" sz="900" smtClean="0">
                    <a:solidFill>
                      <a:srgbClr val="B60D27"/>
                    </a:solidFill>
                  </a:rPr>
                  <a:t>143</a:t>
                </a:r>
              </a:p>
              <a:p>
                <a:pPr algn="ctr"/>
                <a:r>
                  <a:rPr lang="fr-FR" sz="900" smtClean="0">
                    <a:solidFill>
                      <a:schemeClr val="accent2"/>
                    </a:solidFill>
                  </a:rPr>
                  <a:t>139</a:t>
                </a:r>
                <a:endParaRPr lang="fr-FR" sz="900">
                  <a:solidFill>
                    <a:schemeClr val="accent2"/>
                  </a:solidFill>
                </a:endParaRPr>
              </a:p>
            </p:txBody>
          </p:sp>
          <p:sp>
            <p:nvSpPr>
              <p:cNvPr id="315" name="TextBox 314"/>
              <p:cNvSpPr txBox="1"/>
              <p:nvPr/>
            </p:nvSpPr>
            <p:spPr>
              <a:xfrm>
                <a:off x="1996319" y="4585085"/>
                <a:ext cx="328837"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100</a:t>
                </a:r>
              </a:p>
              <a:p>
                <a:pPr algn="r"/>
                <a:r>
                  <a:rPr lang="fr-FR" sz="900" smtClean="0">
                    <a:solidFill>
                      <a:schemeClr val="accent2"/>
                    </a:solidFill>
                  </a:rPr>
                  <a:t>75</a:t>
                </a:r>
                <a:endParaRPr lang="fr-FR" sz="900">
                  <a:solidFill>
                    <a:schemeClr val="accent2"/>
                  </a:solidFill>
                </a:endParaRPr>
              </a:p>
            </p:txBody>
          </p:sp>
          <p:sp>
            <p:nvSpPr>
              <p:cNvPr id="316" name="TextBox 315"/>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ctr"/>
                <a:r>
                  <a:rPr lang="fr-FR" sz="900" smtClean="0">
                    <a:solidFill>
                      <a:srgbClr val="B60D27"/>
                    </a:solidFill>
                  </a:rPr>
                  <a:t>63</a:t>
                </a:r>
              </a:p>
              <a:p>
                <a:pPr algn="ctr"/>
                <a:r>
                  <a:rPr lang="fr-FR" sz="900" smtClean="0">
                    <a:solidFill>
                      <a:schemeClr val="accent2"/>
                    </a:solidFill>
                  </a:rPr>
                  <a:t>41</a:t>
                </a:r>
                <a:endParaRPr lang="fr-FR" sz="900">
                  <a:solidFill>
                    <a:schemeClr val="accent2"/>
                  </a:solidFill>
                </a:endParaRPr>
              </a:p>
            </p:txBody>
          </p:sp>
          <p:sp>
            <p:nvSpPr>
              <p:cNvPr id="317" name="TextBox 316"/>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ctr"/>
                <a:r>
                  <a:rPr lang="fr-FR" sz="900" smtClean="0">
                    <a:solidFill>
                      <a:srgbClr val="B60D27"/>
                    </a:solidFill>
                  </a:rPr>
                  <a:t>28</a:t>
                </a:r>
              </a:p>
              <a:p>
                <a:pPr algn="ctr"/>
                <a:r>
                  <a:rPr lang="fr-FR" sz="900" smtClean="0">
                    <a:solidFill>
                      <a:schemeClr val="accent2"/>
                    </a:solidFill>
                  </a:rPr>
                  <a:t>18</a:t>
                </a:r>
                <a:endParaRPr lang="fr-FR" sz="900">
                  <a:solidFill>
                    <a:schemeClr val="accent2"/>
                  </a:solidFill>
                </a:endParaRPr>
              </a:p>
            </p:txBody>
          </p:sp>
          <p:sp>
            <p:nvSpPr>
              <p:cNvPr id="318" name="TextBox 317"/>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r"/>
                <a:r>
                  <a:rPr lang="fr-FR" sz="900" smtClean="0">
                    <a:solidFill>
                      <a:srgbClr val="B60D27"/>
                    </a:solidFill>
                  </a:rPr>
                  <a:t>10</a:t>
                </a:r>
              </a:p>
              <a:p>
                <a:pPr algn="r"/>
                <a:r>
                  <a:rPr lang="fr-FR" sz="900" smtClean="0">
                    <a:solidFill>
                      <a:schemeClr val="accent2"/>
                    </a:solidFill>
                  </a:rPr>
                  <a:t>6</a:t>
                </a:r>
                <a:endParaRPr lang="fr-FR" sz="900">
                  <a:solidFill>
                    <a:schemeClr val="accent2"/>
                  </a:solidFill>
                </a:endParaRPr>
              </a:p>
            </p:txBody>
          </p:sp>
          <p:sp>
            <p:nvSpPr>
              <p:cNvPr id="319" name="TextBox 318"/>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3</a:t>
                </a:r>
                <a:endParaRPr lang="fr-FR" sz="900">
                  <a:solidFill>
                    <a:schemeClr val="accent2"/>
                  </a:solidFill>
                </a:endParaRPr>
              </a:p>
            </p:txBody>
          </p:sp>
          <p:sp>
            <p:nvSpPr>
              <p:cNvPr id="320" name="TextBox 319"/>
              <p:cNvSpPr txBox="1"/>
              <p:nvPr/>
            </p:nvSpPr>
            <p:spPr>
              <a:xfrm>
                <a:off x="4103133" y="4585085"/>
                <a:ext cx="272913" cy="784830"/>
              </a:xfrm>
              <a:prstGeom prst="rect">
                <a:avLst/>
              </a:prstGeom>
              <a:noFill/>
            </p:spPr>
            <p:txBody>
              <a:bodyPr wrap="none" rtlCol="0" anchor="t" anchorCtr="0">
                <a:spAutoFit/>
              </a:bodyPr>
              <a:lstStyle/>
              <a:p>
                <a:pPr algn="ctr"/>
                <a:r>
                  <a:rPr lang="fr-FR" sz="900" smtClean="0"/>
                  <a:t>34</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321" name="TextBox 320"/>
              <p:cNvSpPr txBox="1"/>
              <p:nvPr/>
            </p:nvSpPr>
            <p:spPr>
              <a:xfrm>
                <a:off x="1024324"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275</a:t>
                </a:r>
              </a:p>
              <a:p>
                <a:pPr algn="ctr"/>
                <a:r>
                  <a:rPr lang="fr-FR" sz="900" smtClean="0">
                    <a:solidFill>
                      <a:schemeClr val="accent2"/>
                    </a:solidFill>
                  </a:rPr>
                  <a:t>280</a:t>
                </a:r>
                <a:endParaRPr lang="fr-FR" sz="900">
                  <a:solidFill>
                    <a:schemeClr val="accent2"/>
                  </a:solidFill>
                </a:endParaRPr>
              </a:p>
            </p:txBody>
          </p:sp>
          <p:sp>
            <p:nvSpPr>
              <p:cNvPr id="322" name="TextBox 321"/>
              <p:cNvSpPr txBox="1"/>
              <p:nvPr/>
            </p:nvSpPr>
            <p:spPr>
              <a:xfrm>
                <a:off x="1410756" y="4585085"/>
                <a:ext cx="328837"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176</a:t>
                </a:r>
              </a:p>
              <a:p>
                <a:pPr algn="ctr"/>
                <a:r>
                  <a:rPr lang="fr-FR" sz="900" smtClean="0">
                    <a:solidFill>
                      <a:schemeClr val="accent2"/>
                    </a:solidFill>
                  </a:rPr>
                  <a:t>181</a:t>
                </a:r>
                <a:endParaRPr lang="fr-FR" sz="900">
                  <a:solidFill>
                    <a:schemeClr val="accent2"/>
                  </a:solidFill>
                </a:endParaRPr>
              </a:p>
            </p:txBody>
          </p:sp>
          <p:sp>
            <p:nvSpPr>
              <p:cNvPr id="323" name="TextBox 322"/>
              <p:cNvSpPr txBox="1"/>
              <p:nvPr/>
            </p:nvSpPr>
            <p:spPr>
              <a:xfrm>
                <a:off x="1803404" y="4585085"/>
                <a:ext cx="328837"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116</a:t>
                </a:r>
              </a:p>
              <a:p>
                <a:pPr algn="r"/>
                <a:r>
                  <a:rPr lang="fr-FR" sz="900" smtClean="0">
                    <a:solidFill>
                      <a:schemeClr val="accent2"/>
                    </a:solidFill>
                  </a:rPr>
                  <a:t>98</a:t>
                </a:r>
                <a:endParaRPr lang="fr-FR" sz="900">
                  <a:solidFill>
                    <a:schemeClr val="accent2"/>
                  </a:solidFill>
                </a:endParaRPr>
              </a:p>
            </p:txBody>
          </p:sp>
          <p:sp>
            <p:nvSpPr>
              <p:cNvPr id="324" name="TextBox 323"/>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ctr"/>
                <a:r>
                  <a:rPr lang="fr-FR" sz="900" smtClean="0">
                    <a:solidFill>
                      <a:srgbClr val="B60D27"/>
                    </a:solidFill>
                  </a:rPr>
                  <a:t>73</a:t>
                </a:r>
              </a:p>
              <a:p>
                <a:pPr algn="ctr"/>
                <a:r>
                  <a:rPr lang="fr-FR" sz="900" smtClean="0">
                    <a:solidFill>
                      <a:schemeClr val="accent2"/>
                    </a:solidFill>
                  </a:rPr>
                  <a:t>56</a:t>
                </a:r>
                <a:endParaRPr lang="fr-FR" sz="900">
                  <a:solidFill>
                    <a:schemeClr val="accent2"/>
                  </a:solidFill>
                </a:endParaRPr>
              </a:p>
            </p:txBody>
          </p:sp>
          <p:sp>
            <p:nvSpPr>
              <p:cNvPr id="325" name="TextBox 324"/>
              <p:cNvSpPr txBox="1"/>
              <p:nvPr/>
            </p:nvSpPr>
            <p:spPr>
              <a:xfrm>
                <a:off x="2590496" y="4585085"/>
                <a:ext cx="272913" cy="784830"/>
              </a:xfrm>
              <a:prstGeom prst="rect">
                <a:avLst/>
              </a:prstGeom>
              <a:noFill/>
            </p:spPr>
            <p:txBody>
              <a:bodyPr wrap="none" rtlCol="0" anchor="t" anchorCtr="0">
                <a:spAutoFit/>
              </a:bodyPr>
              <a:lstStyle/>
              <a:p>
                <a:pPr algn="ctr"/>
                <a:r>
                  <a:rPr lang="fr-FR" sz="900" dirty="0" smtClean="0"/>
                  <a:t>18</a:t>
                </a:r>
              </a:p>
              <a:p>
                <a:pPr algn="ctr"/>
                <a:endParaRPr lang="fr-FR" sz="900" dirty="0" smtClean="0"/>
              </a:p>
              <a:p>
                <a:pPr algn="ctr"/>
                <a:endParaRPr lang="fr-FR" sz="900" dirty="0" smtClean="0"/>
              </a:p>
              <a:p>
                <a:pPr algn="ctr"/>
                <a:r>
                  <a:rPr lang="fr-FR" sz="900" dirty="0" smtClean="0">
                    <a:solidFill>
                      <a:srgbClr val="B60D27"/>
                    </a:solidFill>
                  </a:rPr>
                  <a:t>46</a:t>
                </a:r>
              </a:p>
              <a:p>
                <a:pPr algn="ctr"/>
                <a:r>
                  <a:rPr lang="fr-FR" sz="900" dirty="0" smtClean="0">
                    <a:solidFill>
                      <a:schemeClr val="accent2"/>
                    </a:solidFill>
                  </a:rPr>
                  <a:t>26</a:t>
                </a:r>
                <a:endParaRPr lang="fr-FR" sz="900" dirty="0">
                  <a:solidFill>
                    <a:schemeClr val="accent2"/>
                  </a:solidFill>
                </a:endParaRPr>
              </a:p>
            </p:txBody>
          </p:sp>
          <p:sp>
            <p:nvSpPr>
              <p:cNvPr id="326" name="TextBox 325"/>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r"/>
                <a:r>
                  <a:rPr lang="fr-FR" sz="900" smtClean="0">
                    <a:solidFill>
                      <a:srgbClr val="B60D27"/>
                    </a:solidFill>
                  </a:rPr>
                  <a:t>14</a:t>
                </a:r>
              </a:p>
              <a:p>
                <a:pPr algn="r"/>
                <a:r>
                  <a:rPr lang="fr-FR" sz="900" smtClean="0">
                    <a:solidFill>
                      <a:schemeClr val="accent2"/>
                    </a:solidFill>
                  </a:rPr>
                  <a:t>9</a:t>
                </a:r>
                <a:endParaRPr lang="fr-FR" sz="900">
                  <a:solidFill>
                    <a:schemeClr val="accent2"/>
                  </a:solidFill>
                </a:endParaRPr>
              </a:p>
            </p:txBody>
          </p:sp>
          <p:sp>
            <p:nvSpPr>
              <p:cNvPr id="327" name="TextBox 326"/>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20</a:t>
                </a:r>
              </a:p>
              <a:p>
                <a:pPr algn="ctr"/>
                <a:r>
                  <a:rPr lang="fr-FR" sz="900" smtClean="0">
                    <a:solidFill>
                      <a:schemeClr val="accent2"/>
                    </a:solidFill>
                  </a:rPr>
                  <a:t>13</a:t>
                </a:r>
                <a:endParaRPr lang="fr-FR" sz="900">
                  <a:solidFill>
                    <a:schemeClr val="accent2"/>
                  </a:solidFill>
                </a:endParaRPr>
              </a:p>
            </p:txBody>
          </p:sp>
          <p:sp>
            <p:nvSpPr>
              <p:cNvPr id="328" name="TextBox 327"/>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5</a:t>
                </a:r>
              </a:p>
              <a:p>
                <a:pPr algn="ctr"/>
                <a:r>
                  <a:rPr lang="fr-FR" sz="900" smtClean="0">
                    <a:solidFill>
                      <a:schemeClr val="accent2"/>
                    </a:solidFill>
                  </a:rPr>
                  <a:t>5</a:t>
                </a:r>
                <a:endParaRPr lang="fr-FR" sz="900">
                  <a:solidFill>
                    <a:schemeClr val="accent2"/>
                  </a:solidFill>
                </a:endParaRPr>
              </a:p>
            </p:txBody>
          </p:sp>
          <p:sp>
            <p:nvSpPr>
              <p:cNvPr id="329" name="TextBox 328"/>
              <p:cNvSpPr txBox="1"/>
              <p:nvPr/>
            </p:nvSpPr>
            <p:spPr>
              <a:xfrm>
                <a:off x="3935770" y="4585085"/>
                <a:ext cx="272913"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1</a:t>
                </a:r>
                <a:endParaRPr lang="fr-FR" sz="900">
                  <a:solidFill>
                    <a:schemeClr val="accent2"/>
                  </a:solidFill>
                </a:endParaRPr>
              </a:p>
            </p:txBody>
          </p:sp>
          <p:sp>
            <p:nvSpPr>
              <p:cNvPr id="33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6" name="TextBox 15"/>
            <p:cNvSpPr txBox="1"/>
            <p:nvPr/>
          </p:nvSpPr>
          <p:spPr>
            <a:xfrm>
              <a:off x="75686" y="5556128"/>
              <a:ext cx="588792" cy="507831"/>
            </a:xfrm>
            <a:prstGeom prst="rect">
              <a:avLst/>
            </a:prstGeom>
            <a:noFill/>
          </p:spPr>
          <p:txBody>
            <a:bodyPr wrap="none" rtlCol="0">
              <a:spAutoFit/>
            </a:bodyPr>
            <a:lstStyle/>
            <a:p>
              <a:pPr algn="r"/>
              <a:r>
                <a:rPr lang="fr-FR" sz="900" dirty="0" smtClean="0"/>
                <a:t>N</a:t>
              </a:r>
            </a:p>
            <a:p>
              <a:pPr algn="r"/>
              <a:r>
                <a:rPr lang="fr-FR" sz="900" dirty="0" err="1" smtClean="0">
                  <a:solidFill>
                    <a:srgbClr val="B60D27"/>
                  </a:solidFill>
                </a:rPr>
                <a:t>Pembro</a:t>
              </a:r>
              <a:endParaRPr lang="fr-FR" sz="900" dirty="0" smtClean="0">
                <a:solidFill>
                  <a:srgbClr val="B60D27"/>
                </a:solidFill>
              </a:endParaRPr>
            </a:p>
            <a:p>
              <a:pPr algn="r"/>
              <a:r>
                <a:rPr lang="fr-FR" sz="900" dirty="0" smtClean="0">
                  <a:solidFill>
                    <a:schemeClr val="accent2"/>
                  </a:solidFill>
                </a:rPr>
                <a:t>Chimio</a:t>
              </a:r>
              <a:endParaRPr lang="fr-FR" sz="900" dirty="0">
                <a:solidFill>
                  <a:schemeClr val="accent2"/>
                </a:solidFill>
              </a:endParaRPr>
            </a:p>
          </p:txBody>
        </p:sp>
        <p:grpSp>
          <p:nvGrpSpPr>
            <p:cNvPr id="17" name="Group 2"/>
            <p:cNvGrpSpPr>
              <a:grpSpLocks/>
            </p:cNvGrpSpPr>
            <p:nvPr/>
          </p:nvGrpSpPr>
          <p:grpSpPr bwMode="auto">
            <a:xfrm>
              <a:off x="802655" y="3036884"/>
              <a:ext cx="3516882" cy="2109936"/>
              <a:chOff x="2062" y="1670"/>
              <a:chExt cx="1632" cy="978"/>
            </a:xfrm>
          </p:grpSpPr>
          <p:sp>
            <p:nvSpPr>
              <p:cNvPr id="152" name="Line 3"/>
              <p:cNvSpPr>
                <a:spLocks noChangeShapeType="1"/>
              </p:cNvSpPr>
              <p:nvPr/>
            </p:nvSpPr>
            <p:spPr bwMode="auto">
              <a:xfrm>
                <a:off x="2326" y="20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4"/>
              <p:cNvSpPr>
                <a:spLocks noChangeShapeType="1"/>
              </p:cNvSpPr>
              <p:nvPr/>
            </p:nvSpPr>
            <p:spPr bwMode="auto">
              <a:xfrm>
                <a:off x="2338" y="20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5"/>
              <p:cNvSpPr>
                <a:spLocks noChangeShapeType="1"/>
              </p:cNvSpPr>
              <p:nvPr/>
            </p:nvSpPr>
            <p:spPr bwMode="auto">
              <a:xfrm>
                <a:off x="2812" y="244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6"/>
              <p:cNvSpPr>
                <a:spLocks noChangeShapeType="1"/>
              </p:cNvSpPr>
              <p:nvPr/>
            </p:nvSpPr>
            <p:spPr bwMode="auto">
              <a:xfrm>
                <a:off x="2824" y="244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7"/>
              <p:cNvSpPr>
                <a:spLocks noChangeShapeType="1"/>
              </p:cNvSpPr>
              <p:nvPr/>
            </p:nvSpPr>
            <p:spPr bwMode="auto">
              <a:xfrm>
                <a:off x="2830" y="244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8"/>
              <p:cNvSpPr>
                <a:spLocks noChangeShapeType="1"/>
              </p:cNvSpPr>
              <p:nvPr/>
            </p:nvSpPr>
            <p:spPr bwMode="auto">
              <a:xfrm>
                <a:off x="2836" y="244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9"/>
              <p:cNvSpPr>
                <a:spLocks noChangeShapeType="1"/>
              </p:cNvSpPr>
              <p:nvPr/>
            </p:nvSpPr>
            <p:spPr bwMode="auto">
              <a:xfrm>
                <a:off x="3148" y="252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10"/>
              <p:cNvSpPr>
                <a:spLocks noChangeShapeType="1"/>
              </p:cNvSpPr>
              <p:nvPr/>
            </p:nvSpPr>
            <p:spPr bwMode="auto">
              <a:xfrm>
                <a:off x="3160" y="252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11"/>
              <p:cNvSpPr>
                <a:spLocks noChangeShapeType="1"/>
              </p:cNvSpPr>
              <p:nvPr/>
            </p:nvSpPr>
            <p:spPr bwMode="auto">
              <a:xfrm>
                <a:off x="3646"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12"/>
              <p:cNvSpPr>
                <a:spLocks noChangeShapeType="1"/>
              </p:cNvSpPr>
              <p:nvPr/>
            </p:nvSpPr>
            <p:spPr bwMode="auto">
              <a:xfrm>
                <a:off x="3658"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13"/>
              <p:cNvSpPr>
                <a:spLocks noChangeShapeType="1"/>
              </p:cNvSpPr>
              <p:nvPr/>
            </p:nvSpPr>
            <p:spPr bwMode="auto">
              <a:xfrm>
                <a:off x="3508"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14"/>
              <p:cNvSpPr>
                <a:spLocks noChangeShapeType="1"/>
              </p:cNvSpPr>
              <p:nvPr/>
            </p:nvSpPr>
            <p:spPr bwMode="auto">
              <a:xfrm>
                <a:off x="3520"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15"/>
              <p:cNvSpPr>
                <a:spLocks noChangeShapeType="1"/>
              </p:cNvSpPr>
              <p:nvPr/>
            </p:nvSpPr>
            <p:spPr bwMode="auto">
              <a:xfrm>
                <a:off x="3166" y="25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16"/>
              <p:cNvSpPr>
                <a:spLocks noChangeShapeType="1"/>
              </p:cNvSpPr>
              <p:nvPr/>
            </p:nvSpPr>
            <p:spPr bwMode="auto">
              <a:xfrm>
                <a:off x="3178" y="25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17"/>
              <p:cNvSpPr>
                <a:spLocks noChangeShapeType="1"/>
              </p:cNvSpPr>
              <p:nvPr/>
            </p:nvSpPr>
            <p:spPr bwMode="auto">
              <a:xfrm>
                <a:off x="3664"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18"/>
              <p:cNvSpPr>
                <a:spLocks noChangeShapeType="1"/>
              </p:cNvSpPr>
              <p:nvPr/>
            </p:nvSpPr>
            <p:spPr bwMode="auto">
              <a:xfrm>
                <a:off x="3676"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19"/>
              <p:cNvSpPr>
                <a:spLocks noChangeShapeType="1"/>
              </p:cNvSpPr>
              <p:nvPr/>
            </p:nvSpPr>
            <p:spPr bwMode="auto">
              <a:xfrm>
                <a:off x="3526"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20"/>
              <p:cNvSpPr>
                <a:spLocks noChangeShapeType="1"/>
              </p:cNvSpPr>
              <p:nvPr/>
            </p:nvSpPr>
            <p:spPr bwMode="auto">
              <a:xfrm>
                <a:off x="3538"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21"/>
              <p:cNvSpPr>
                <a:spLocks noChangeShapeType="1"/>
              </p:cNvSpPr>
              <p:nvPr/>
            </p:nvSpPr>
            <p:spPr bwMode="auto">
              <a:xfrm>
                <a:off x="2122" y="171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22"/>
              <p:cNvSpPr>
                <a:spLocks noChangeShapeType="1"/>
              </p:cNvSpPr>
              <p:nvPr/>
            </p:nvSpPr>
            <p:spPr bwMode="auto">
              <a:xfrm>
                <a:off x="2512" y="22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23"/>
              <p:cNvSpPr>
                <a:spLocks noChangeShapeType="1"/>
              </p:cNvSpPr>
              <p:nvPr/>
            </p:nvSpPr>
            <p:spPr bwMode="auto">
              <a:xfrm>
                <a:off x="2116" y="170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24"/>
              <p:cNvSpPr>
                <a:spLocks noChangeShapeType="1"/>
              </p:cNvSpPr>
              <p:nvPr/>
            </p:nvSpPr>
            <p:spPr bwMode="auto">
              <a:xfrm>
                <a:off x="2440" y="216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25"/>
              <p:cNvSpPr>
                <a:spLocks noChangeShapeType="1"/>
              </p:cNvSpPr>
              <p:nvPr/>
            </p:nvSpPr>
            <p:spPr bwMode="auto">
              <a:xfrm>
                <a:off x="2104" y="16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26"/>
              <p:cNvSpPr>
                <a:spLocks noChangeShapeType="1"/>
              </p:cNvSpPr>
              <p:nvPr/>
            </p:nvSpPr>
            <p:spPr bwMode="auto">
              <a:xfrm>
                <a:off x="2524" y="22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27"/>
              <p:cNvSpPr>
                <a:spLocks noChangeShapeType="1"/>
              </p:cNvSpPr>
              <p:nvPr/>
            </p:nvSpPr>
            <p:spPr bwMode="auto">
              <a:xfrm>
                <a:off x="2086" y="167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28"/>
              <p:cNvSpPr>
                <a:spLocks noChangeShapeType="1"/>
              </p:cNvSpPr>
              <p:nvPr/>
            </p:nvSpPr>
            <p:spPr bwMode="auto">
              <a:xfrm>
                <a:off x="2410" y="212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29"/>
              <p:cNvSpPr>
                <a:spLocks noChangeShapeType="1"/>
              </p:cNvSpPr>
              <p:nvPr/>
            </p:nvSpPr>
            <p:spPr bwMode="auto">
              <a:xfrm>
                <a:off x="2362" y="20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30"/>
              <p:cNvSpPr>
                <a:spLocks noChangeShapeType="1"/>
              </p:cNvSpPr>
              <p:nvPr/>
            </p:nvSpPr>
            <p:spPr bwMode="auto">
              <a:xfrm>
                <a:off x="2392" y="209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31"/>
              <p:cNvSpPr>
                <a:spLocks noChangeShapeType="1"/>
              </p:cNvSpPr>
              <p:nvPr/>
            </p:nvSpPr>
            <p:spPr bwMode="auto">
              <a:xfrm>
                <a:off x="2374" y="208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32"/>
              <p:cNvSpPr>
                <a:spLocks noChangeShapeType="1"/>
              </p:cNvSpPr>
              <p:nvPr/>
            </p:nvSpPr>
            <p:spPr bwMode="auto">
              <a:xfrm>
                <a:off x="2350" y="204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33"/>
              <p:cNvSpPr>
                <a:spLocks noChangeShapeType="1"/>
              </p:cNvSpPr>
              <p:nvPr/>
            </p:nvSpPr>
            <p:spPr bwMode="auto">
              <a:xfrm>
                <a:off x="2146" y="174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34"/>
              <p:cNvSpPr>
                <a:spLocks noChangeShapeType="1"/>
              </p:cNvSpPr>
              <p:nvPr/>
            </p:nvSpPr>
            <p:spPr bwMode="auto">
              <a:xfrm>
                <a:off x="2452" y="218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35"/>
              <p:cNvSpPr>
                <a:spLocks noChangeShapeType="1"/>
              </p:cNvSpPr>
              <p:nvPr/>
            </p:nvSpPr>
            <p:spPr bwMode="auto">
              <a:xfrm>
                <a:off x="2170" y="179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36"/>
              <p:cNvSpPr>
                <a:spLocks noChangeShapeType="1"/>
              </p:cNvSpPr>
              <p:nvPr/>
            </p:nvSpPr>
            <p:spPr bwMode="auto">
              <a:xfrm>
                <a:off x="2464" y="218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37"/>
              <p:cNvSpPr>
                <a:spLocks noChangeShapeType="1"/>
              </p:cNvSpPr>
              <p:nvPr/>
            </p:nvSpPr>
            <p:spPr bwMode="auto">
              <a:xfrm>
                <a:off x="2158" y="177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38"/>
              <p:cNvSpPr>
                <a:spLocks noChangeShapeType="1"/>
              </p:cNvSpPr>
              <p:nvPr/>
            </p:nvSpPr>
            <p:spPr bwMode="auto">
              <a:xfrm>
                <a:off x="2488" y="219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39"/>
              <p:cNvSpPr>
                <a:spLocks noChangeShapeType="1"/>
              </p:cNvSpPr>
              <p:nvPr/>
            </p:nvSpPr>
            <p:spPr bwMode="auto">
              <a:xfrm>
                <a:off x="2134" y="17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40"/>
              <p:cNvSpPr>
                <a:spLocks noChangeShapeType="1"/>
              </p:cNvSpPr>
              <p:nvPr/>
            </p:nvSpPr>
            <p:spPr bwMode="auto">
              <a:xfrm>
                <a:off x="2470" y="218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41"/>
              <p:cNvSpPr>
                <a:spLocks noChangeShapeType="1"/>
              </p:cNvSpPr>
              <p:nvPr/>
            </p:nvSpPr>
            <p:spPr bwMode="auto">
              <a:xfrm>
                <a:off x="2182" y="181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42"/>
              <p:cNvSpPr>
                <a:spLocks noChangeShapeType="1"/>
              </p:cNvSpPr>
              <p:nvPr/>
            </p:nvSpPr>
            <p:spPr bwMode="auto">
              <a:xfrm>
                <a:off x="2692" y="234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43"/>
              <p:cNvSpPr>
                <a:spLocks noChangeShapeType="1"/>
              </p:cNvSpPr>
              <p:nvPr/>
            </p:nvSpPr>
            <p:spPr bwMode="auto">
              <a:xfrm>
                <a:off x="2728" y="236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44"/>
              <p:cNvSpPr>
                <a:spLocks noChangeShapeType="1"/>
              </p:cNvSpPr>
              <p:nvPr/>
            </p:nvSpPr>
            <p:spPr bwMode="auto">
              <a:xfrm>
                <a:off x="2962"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45"/>
              <p:cNvSpPr>
                <a:spLocks noChangeShapeType="1"/>
              </p:cNvSpPr>
              <p:nvPr/>
            </p:nvSpPr>
            <p:spPr bwMode="auto">
              <a:xfrm>
                <a:off x="3400"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46"/>
              <p:cNvSpPr>
                <a:spLocks noChangeShapeType="1"/>
              </p:cNvSpPr>
              <p:nvPr/>
            </p:nvSpPr>
            <p:spPr bwMode="auto">
              <a:xfrm>
                <a:off x="3028" y="251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47"/>
              <p:cNvSpPr>
                <a:spLocks noChangeShapeType="1"/>
              </p:cNvSpPr>
              <p:nvPr/>
            </p:nvSpPr>
            <p:spPr bwMode="auto">
              <a:xfrm>
                <a:off x="2194" y="183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48"/>
              <p:cNvSpPr>
                <a:spLocks noChangeShapeType="1"/>
              </p:cNvSpPr>
              <p:nvPr/>
            </p:nvSpPr>
            <p:spPr bwMode="auto">
              <a:xfrm>
                <a:off x="2638" y="23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49"/>
              <p:cNvSpPr>
                <a:spLocks noChangeShapeType="1"/>
              </p:cNvSpPr>
              <p:nvPr/>
            </p:nvSpPr>
            <p:spPr bwMode="auto">
              <a:xfrm>
                <a:off x="2722" y="236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50"/>
              <p:cNvSpPr>
                <a:spLocks noChangeShapeType="1"/>
              </p:cNvSpPr>
              <p:nvPr/>
            </p:nvSpPr>
            <p:spPr bwMode="auto">
              <a:xfrm>
                <a:off x="2956"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51"/>
              <p:cNvSpPr>
                <a:spLocks noChangeShapeType="1"/>
              </p:cNvSpPr>
              <p:nvPr/>
            </p:nvSpPr>
            <p:spPr bwMode="auto">
              <a:xfrm>
                <a:off x="3352"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52"/>
              <p:cNvSpPr>
                <a:spLocks noChangeShapeType="1"/>
              </p:cNvSpPr>
              <p:nvPr/>
            </p:nvSpPr>
            <p:spPr bwMode="auto">
              <a:xfrm>
                <a:off x="3070" y="251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53"/>
              <p:cNvSpPr>
                <a:spLocks noChangeShapeType="1"/>
              </p:cNvSpPr>
              <p:nvPr/>
            </p:nvSpPr>
            <p:spPr bwMode="auto">
              <a:xfrm>
                <a:off x="3556" y="261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54"/>
              <p:cNvSpPr>
                <a:spLocks noChangeShapeType="1"/>
              </p:cNvSpPr>
              <p:nvPr/>
            </p:nvSpPr>
            <p:spPr bwMode="auto">
              <a:xfrm>
                <a:off x="2074" y="167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55"/>
              <p:cNvSpPr>
                <a:spLocks noChangeShapeType="1"/>
              </p:cNvSpPr>
              <p:nvPr/>
            </p:nvSpPr>
            <p:spPr bwMode="auto">
              <a:xfrm>
                <a:off x="2596" y="228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56"/>
              <p:cNvSpPr>
                <a:spLocks noChangeShapeType="1"/>
              </p:cNvSpPr>
              <p:nvPr/>
            </p:nvSpPr>
            <p:spPr bwMode="auto">
              <a:xfrm>
                <a:off x="2596" y="228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57"/>
              <p:cNvSpPr>
                <a:spLocks noChangeShapeType="1"/>
              </p:cNvSpPr>
              <p:nvPr/>
            </p:nvSpPr>
            <p:spPr bwMode="auto">
              <a:xfrm>
                <a:off x="2872" y="245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58"/>
              <p:cNvSpPr>
                <a:spLocks noChangeShapeType="1"/>
              </p:cNvSpPr>
              <p:nvPr/>
            </p:nvSpPr>
            <p:spPr bwMode="auto">
              <a:xfrm>
                <a:off x="3214" y="25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59"/>
              <p:cNvSpPr>
                <a:spLocks noChangeShapeType="1"/>
              </p:cNvSpPr>
              <p:nvPr/>
            </p:nvSpPr>
            <p:spPr bwMode="auto">
              <a:xfrm>
                <a:off x="2758" y="23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Freeform 60"/>
              <p:cNvSpPr>
                <a:spLocks/>
              </p:cNvSpPr>
              <p:nvPr/>
            </p:nvSpPr>
            <p:spPr bwMode="auto">
              <a:xfrm>
                <a:off x="2062" y="1700"/>
                <a:ext cx="1632" cy="930"/>
              </a:xfrm>
              <a:custGeom>
                <a:avLst/>
                <a:gdLst>
                  <a:gd name="T0" fmla="*/ 248 w 272"/>
                  <a:gd name="T1" fmla="*/ 155 h 155"/>
                  <a:gd name="T2" fmla="*/ 228 w 272"/>
                  <a:gd name="T3" fmla="*/ 151 h 155"/>
                  <a:gd name="T4" fmla="*/ 203 w 272"/>
                  <a:gd name="T5" fmla="*/ 147 h 155"/>
                  <a:gd name="T6" fmla="*/ 201 w 272"/>
                  <a:gd name="T7" fmla="*/ 146 h 155"/>
                  <a:gd name="T8" fmla="*/ 197 w 272"/>
                  <a:gd name="T9" fmla="*/ 145 h 155"/>
                  <a:gd name="T10" fmla="*/ 182 w 272"/>
                  <a:gd name="T11" fmla="*/ 143 h 155"/>
                  <a:gd name="T12" fmla="*/ 170 w 272"/>
                  <a:gd name="T13" fmla="*/ 142 h 155"/>
                  <a:gd name="T14" fmla="*/ 165 w 272"/>
                  <a:gd name="T15" fmla="*/ 140 h 155"/>
                  <a:gd name="T16" fmla="*/ 162 w 272"/>
                  <a:gd name="T17" fmla="*/ 139 h 155"/>
                  <a:gd name="T18" fmla="*/ 157 w 272"/>
                  <a:gd name="T19" fmla="*/ 136 h 155"/>
                  <a:gd name="T20" fmla="*/ 144 w 272"/>
                  <a:gd name="T21" fmla="*/ 134 h 155"/>
                  <a:gd name="T22" fmla="*/ 141 w 272"/>
                  <a:gd name="T23" fmla="*/ 132 h 155"/>
                  <a:gd name="T24" fmla="*/ 139 w 272"/>
                  <a:gd name="T25" fmla="*/ 130 h 155"/>
                  <a:gd name="T26" fmla="*/ 130 w 272"/>
                  <a:gd name="T27" fmla="*/ 129 h 155"/>
                  <a:gd name="T28" fmla="*/ 123 w 272"/>
                  <a:gd name="T29" fmla="*/ 127 h 155"/>
                  <a:gd name="T30" fmla="*/ 120 w 272"/>
                  <a:gd name="T31" fmla="*/ 124 h 155"/>
                  <a:gd name="T32" fmla="*/ 119 w 272"/>
                  <a:gd name="T33" fmla="*/ 122 h 155"/>
                  <a:gd name="T34" fmla="*/ 116 w 272"/>
                  <a:gd name="T35" fmla="*/ 120 h 155"/>
                  <a:gd name="T36" fmla="*/ 114 w 272"/>
                  <a:gd name="T37" fmla="*/ 117 h 155"/>
                  <a:gd name="T38" fmla="*/ 111 w 272"/>
                  <a:gd name="T39" fmla="*/ 114 h 155"/>
                  <a:gd name="T40" fmla="*/ 109 w 272"/>
                  <a:gd name="T41" fmla="*/ 113 h 155"/>
                  <a:gd name="T42" fmla="*/ 106 w 272"/>
                  <a:gd name="T43" fmla="*/ 111 h 155"/>
                  <a:gd name="T44" fmla="*/ 103 w 272"/>
                  <a:gd name="T45" fmla="*/ 109 h 155"/>
                  <a:gd name="T46" fmla="*/ 98 w 272"/>
                  <a:gd name="T47" fmla="*/ 108 h 155"/>
                  <a:gd name="T48" fmla="*/ 97 w 272"/>
                  <a:gd name="T49" fmla="*/ 107 h 155"/>
                  <a:gd name="T50" fmla="*/ 93 w 272"/>
                  <a:gd name="T51" fmla="*/ 103 h 155"/>
                  <a:gd name="T52" fmla="*/ 90 w 272"/>
                  <a:gd name="T53" fmla="*/ 102 h 155"/>
                  <a:gd name="T54" fmla="*/ 87 w 272"/>
                  <a:gd name="T55" fmla="*/ 100 h 155"/>
                  <a:gd name="T56" fmla="*/ 81 w 272"/>
                  <a:gd name="T57" fmla="*/ 96 h 155"/>
                  <a:gd name="T58" fmla="*/ 77 w 272"/>
                  <a:gd name="T59" fmla="*/ 93 h 155"/>
                  <a:gd name="T60" fmla="*/ 75 w 272"/>
                  <a:gd name="T61" fmla="*/ 91 h 155"/>
                  <a:gd name="T62" fmla="*/ 72 w 272"/>
                  <a:gd name="T63" fmla="*/ 88 h 155"/>
                  <a:gd name="T64" fmla="*/ 69 w 272"/>
                  <a:gd name="T65" fmla="*/ 84 h 155"/>
                  <a:gd name="T66" fmla="*/ 64 w 272"/>
                  <a:gd name="T67" fmla="*/ 82 h 155"/>
                  <a:gd name="T68" fmla="*/ 61 w 272"/>
                  <a:gd name="T69" fmla="*/ 79 h 155"/>
                  <a:gd name="T70" fmla="*/ 60 w 272"/>
                  <a:gd name="T71" fmla="*/ 77 h 155"/>
                  <a:gd name="T72" fmla="*/ 58 w 272"/>
                  <a:gd name="T73" fmla="*/ 74 h 155"/>
                  <a:gd name="T74" fmla="*/ 56 w 272"/>
                  <a:gd name="T75" fmla="*/ 71 h 155"/>
                  <a:gd name="T76" fmla="*/ 53 w 272"/>
                  <a:gd name="T77" fmla="*/ 68 h 155"/>
                  <a:gd name="T78" fmla="*/ 51 w 272"/>
                  <a:gd name="T79" fmla="*/ 65 h 155"/>
                  <a:gd name="T80" fmla="*/ 49 w 272"/>
                  <a:gd name="T81" fmla="*/ 62 h 155"/>
                  <a:gd name="T82" fmla="*/ 46 w 272"/>
                  <a:gd name="T83" fmla="*/ 59 h 155"/>
                  <a:gd name="T84" fmla="*/ 44 w 272"/>
                  <a:gd name="T85" fmla="*/ 56 h 155"/>
                  <a:gd name="T86" fmla="*/ 41 w 272"/>
                  <a:gd name="T87" fmla="*/ 52 h 155"/>
                  <a:gd name="T88" fmla="*/ 37 w 272"/>
                  <a:gd name="T89" fmla="*/ 49 h 155"/>
                  <a:gd name="T90" fmla="*/ 35 w 272"/>
                  <a:gd name="T91" fmla="*/ 47 h 155"/>
                  <a:gd name="T92" fmla="*/ 33 w 272"/>
                  <a:gd name="T93" fmla="*/ 43 h 155"/>
                  <a:gd name="T94" fmla="*/ 29 w 272"/>
                  <a:gd name="T95" fmla="*/ 39 h 155"/>
                  <a:gd name="T96" fmla="*/ 27 w 272"/>
                  <a:gd name="T97" fmla="*/ 33 h 155"/>
                  <a:gd name="T98" fmla="*/ 24 w 272"/>
                  <a:gd name="T99" fmla="*/ 31 h 155"/>
                  <a:gd name="T100" fmla="*/ 23 w 272"/>
                  <a:gd name="T101" fmla="*/ 27 h 155"/>
                  <a:gd name="T102" fmla="*/ 21 w 272"/>
                  <a:gd name="T103" fmla="*/ 23 h 155"/>
                  <a:gd name="T104" fmla="*/ 19 w 272"/>
                  <a:gd name="T105" fmla="*/ 19 h 155"/>
                  <a:gd name="T106" fmla="*/ 17 w 272"/>
                  <a:gd name="T107" fmla="*/ 17 h 155"/>
                  <a:gd name="T108" fmla="*/ 14 w 272"/>
                  <a:gd name="T109" fmla="*/ 12 h 155"/>
                  <a:gd name="T110" fmla="*/ 12 w 272"/>
                  <a:gd name="T111" fmla="*/ 7 h 155"/>
                  <a:gd name="T112" fmla="*/ 9 w 272"/>
                  <a:gd name="T113" fmla="*/ 5 h 155"/>
                  <a:gd name="T114" fmla="*/ 7 w 272"/>
                  <a:gd name="T115" fmla="*/ 1 h 155"/>
                  <a:gd name="T116" fmla="*/ 5 w 272"/>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155">
                    <a:moveTo>
                      <a:pt x="272" y="155"/>
                    </a:moveTo>
                    <a:lnTo>
                      <a:pt x="248" y="155"/>
                    </a:lnTo>
                    <a:lnTo>
                      <a:pt x="248" y="151"/>
                    </a:lnTo>
                    <a:lnTo>
                      <a:pt x="228" y="151"/>
                    </a:lnTo>
                    <a:lnTo>
                      <a:pt x="228" y="147"/>
                    </a:lnTo>
                    <a:lnTo>
                      <a:pt x="203" y="147"/>
                    </a:lnTo>
                    <a:lnTo>
                      <a:pt x="203" y="146"/>
                    </a:lnTo>
                    <a:lnTo>
                      <a:pt x="201" y="146"/>
                    </a:lnTo>
                    <a:lnTo>
                      <a:pt x="201" y="145"/>
                    </a:lnTo>
                    <a:lnTo>
                      <a:pt x="197" y="145"/>
                    </a:lnTo>
                    <a:lnTo>
                      <a:pt x="197" y="143"/>
                    </a:lnTo>
                    <a:lnTo>
                      <a:pt x="182" y="143"/>
                    </a:lnTo>
                    <a:lnTo>
                      <a:pt x="182" y="142"/>
                    </a:lnTo>
                    <a:lnTo>
                      <a:pt x="170" y="142"/>
                    </a:lnTo>
                    <a:lnTo>
                      <a:pt x="170" y="140"/>
                    </a:lnTo>
                    <a:lnTo>
                      <a:pt x="165" y="140"/>
                    </a:lnTo>
                    <a:lnTo>
                      <a:pt x="165" y="139"/>
                    </a:lnTo>
                    <a:lnTo>
                      <a:pt x="162" y="139"/>
                    </a:lnTo>
                    <a:lnTo>
                      <a:pt x="157" y="139"/>
                    </a:lnTo>
                    <a:lnTo>
                      <a:pt x="157" y="136"/>
                    </a:lnTo>
                    <a:lnTo>
                      <a:pt x="144" y="136"/>
                    </a:lnTo>
                    <a:lnTo>
                      <a:pt x="144" y="134"/>
                    </a:lnTo>
                    <a:lnTo>
                      <a:pt x="141" y="134"/>
                    </a:lnTo>
                    <a:lnTo>
                      <a:pt x="141" y="132"/>
                    </a:lnTo>
                    <a:lnTo>
                      <a:pt x="139" y="132"/>
                    </a:lnTo>
                    <a:lnTo>
                      <a:pt x="139" y="130"/>
                    </a:lnTo>
                    <a:lnTo>
                      <a:pt x="130" y="130"/>
                    </a:lnTo>
                    <a:lnTo>
                      <a:pt x="130" y="129"/>
                    </a:lnTo>
                    <a:lnTo>
                      <a:pt x="123" y="129"/>
                    </a:lnTo>
                    <a:lnTo>
                      <a:pt x="123" y="127"/>
                    </a:lnTo>
                    <a:lnTo>
                      <a:pt x="120" y="127"/>
                    </a:lnTo>
                    <a:lnTo>
                      <a:pt x="120" y="124"/>
                    </a:lnTo>
                    <a:lnTo>
                      <a:pt x="119" y="124"/>
                    </a:lnTo>
                    <a:lnTo>
                      <a:pt x="119" y="122"/>
                    </a:lnTo>
                    <a:lnTo>
                      <a:pt x="116" y="122"/>
                    </a:lnTo>
                    <a:lnTo>
                      <a:pt x="116" y="120"/>
                    </a:lnTo>
                    <a:lnTo>
                      <a:pt x="114" y="120"/>
                    </a:lnTo>
                    <a:lnTo>
                      <a:pt x="114" y="117"/>
                    </a:lnTo>
                    <a:lnTo>
                      <a:pt x="111" y="117"/>
                    </a:lnTo>
                    <a:lnTo>
                      <a:pt x="111" y="114"/>
                    </a:lnTo>
                    <a:lnTo>
                      <a:pt x="109" y="114"/>
                    </a:lnTo>
                    <a:lnTo>
                      <a:pt x="109" y="113"/>
                    </a:lnTo>
                    <a:lnTo>
                      <a:pt x="106" y="113"/>
                    </a:lnTo>
                    <a:lnTo>
                      <a:pt x="106" y="111"/>
                    </a:lnTo>
                    <a:lnTo>
                      <a:pt x="103" y="111"/>
                    </a:lnTo>
                    <a:lnTo>
                      <a:pt x="103" y="109"/>
                    </a:lnTo>
                    <a:lnTo>
                      <a:pt x="98" y="109"/>
                    </a:lnTo>
                    <a:lnTo>
                      <a:pt x="98" y="108"/>
                    </a:lnTo>
                    <a:lnTo>
                      <a:pt x="97" y="108"/>
                    </a:lnTo>
                    <a:lnTo>
                      <a:pt x="97" y="107"/>
                    </a:lnTo>
                    <a:lnTo>
                      <a:pt x="93" y="107"/>
                    </a:lnTo>
                    <a:lnTo>
                      <a:pt x="93" y="103"/>
                    </a:lnTo>
                    <a:lnTo>
                      <a:pt x="90" y="103"/>
                    </a:lnTo>
                    <a:lnTo>
                      <a:pt x="90" y="102"/>
                    </a:lnTo>
                    <a:lnTo>
                      <a:pt x="87" y="102"/>
                    </a:lnTo>
                    <a:lnTo>
                      <a:pt x="87" y="100"/>
                    </a:lnTo>
                    <a:lnTo>
                      <a:pt x="81" y="100"/>
                    </a:lnTo>
                    <a:lnTo>
                      <a:pt x="81" y="96"/>
                    </a:lnTo>
                    <a:lnTo>
                      <a:pt x="77" y="96"/>
                    </a:lnTo>
                    <a:lnTo>
                      <a:pt x="77" y="93"/>
                    </a:lnTo>
                    <a:lnTo>
                      <a:pt x="75" y="93"/>
                    </a:lnTo>
                    <a:lnTo>
                      <a:pt x="75" y="91"/>
                    </a:lnTo>
                    <a:lnTo>
                      <a:pt x="72" y="91"/>
                    </a:lnTo>
                    <a:lnTo>
                      <a:pt x="72" y="88"/>
                    </a:lnTo>
                    <a:lnTo>
                      <a:pt x="69" y="88"/>
                    </a:lnTo>
                    <a:lnTo>
                      <a:pt x="69" y="84"/>
                    </a:lnTo>
                    <a:lnTo>
                      <a:pt x="64" y="84"/>
                    </a:lnTo>
                    <a:lnTo>
                      <a:pt x="64" y="82"/>
                    </a:lnTo>
                    <a:lnTo>
                      <a:pt x="61" y="82"/>
                    </a:lnTo>
                    <a:lnTo>
                      <a:pt x="61" y="79"/>
                    </a:lnTo>
                    <a:lnTo>
                      <a:pt x="60" y="79"/>
                    </a:lnTo>
                    <a:lnTo>
                      <a:pt x="60" y="77"/>
                    </a:lnTo>
                    <a:lnTo>
                      <a:pt x="58" y="77"/>
                    </a:lnTo>
                    <a:lnTo>
                      <a:pt x="58" y="74"/>
                    </a:lnTo>
                    <a:lnTo>
                      <a:pt x="56" y="74"/>
                    </a:lnTo>
                    <a:lnTo>
                      <a:pt x="56" y="71"/>
                    </a:lnTo>
                    <a:lnTo>
                      <a:pt x="53" y="71"/>
                    </a:lnTo>
                    <a:lnTo>
                      <a:pt x="53" y="68"/>
                    </a:lnTo>
                    <a:lnTo>
                      <a:pt x="51" y="68"/>
                    </a:lnTo>
                    <a:lnTo>
                      <a:pt x="51" y="65"/>
                    </a:lnTo>
                    <a:lnTo>
                      <a:pt x="49" y="65"/>
                    </a:lnTo>
                    <a:lnTo>
                      <a:pt x="49" y="62"/>
                    </a:lnTo>
                    <a:lnTo>
                      <a:pt x="46" y="62"/>
                    </a:lnTo>
                    <a:lnTo>
                      <a:pt x="46" y="59"/>
                    </a:lnTo>
                    <a:lnTo>
                      <a:pt x="44" y="59"/>
                    </a:lnTo>
                    <a:lnTo>
                      <a:pt x="44" y="56"/>
                    </a:lnTo>
                    <a:lnTo>
                      <a:pt x="41" y="56"/>
                    </a:lnTo>
                    <a:lnTo>
                      <a:pt x="41" y="52"/>
                    </a:lnTo>
                    <a:lnTo>
                      <a:pt x="37" y="52"/>
                    </a:lnTo>
                    <a:lnTo>
                      <a:pt x="37" y="49"/>
                    </a:lnTo>
                    <a:lnTo>
                      <a:pt x="35" y="49"/>
                    </a:lnTo>
                    <a:lnTo>
                      <a:pt x="35" y="47"/>
                    </a:lnTo>
                    <a:lnTo>
                      <a:pt x="33" y="47"/>
                    </a:lnTo>
                    <a:lnTo>
                      <a:pt x="33" y="43"/>
                    </a:lnTo>
                    <a:lnTo>
                      <a:pt x="29" y="43"/>
                    </a:lnTo>
                    <a:lnTo>
                      <a:pt x="29" y="39"/>
                    </a:lnTo>
                    <a:lnTo>
                      <a:pt x="27" y="39"/>
                    </a:lnTo>
                    <a:lnTo>
                      <a:pt x="27" y="33"/>
                    </a:lnTo>
                    <a:lnTo>
                      <a:pt x="24" y="33"/>
                    </a:lnTo>
                    <a:lnTo>
                      <a:pt x="24" y="31"/>
                    </a:lnTo>
                    <a:lnTo>
                      <a:pt x="23" y="31"/>
                    </a:lnTo>
                    <a:lnTo>
                      <a:pt x="23" y="27"/>
                    </a:lnTo>
                    <a:lnTo>
                      <a:pt x="21" y="27"/>
                    </a:lnTo>
                    <a:lnTo>
                      <a:pt x="21" y="23"/>
                    </a:lnTo>
                    <a:lnTo>
                      <a:pt x="19" y="23"/>
                    </a:lnTo>
                    <a:lnTo>
                      <a:pt x="19" y="19"/>
                    </a:lnTo>
                    <a:lnTo>
                      <a:pt x="17" y="19"/>
                    </a:lnTo>
                    <a:lnTo>
                      <a:pt x="17" y="17"/>
                    </a:lnTo>
                    <a:lnTo>
                      <a:pt x="14" y="17"/>
                    </a:lnTo>
                    <a:lnTo>
                      <a:pt x="14" y="12"/>
                    </a:lnTo>
                    <a:lnTo>
                      <a:pt x="12" y="12"/>
                    </a:lnTo>
                    <a:lnTo>
                      <a:pt x="12" y="7"/>
                    </a:lnTo>
                    <a:lnTo>
                      <a:pt x="9" y="7"/>
                    </a:lnTo>
                    <a:lnTo>
                      <a:pt x="9" y="5"/>
                    </a:lnTo>
                    <a:lnTo>
                      <a:pt x="7" y="5"/>
                    </a:lnTo>
                    <a:lnTo>
                      <a:pt x="7" y="1"/>
                    </a:lnTo>
                    <a:lnTo>
                      <a:pt x="5" y="1"/>
                    </a:lnTo>
                    <a:lnTo>
                      <a:pt x="5"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61"/>
              <p:cNvSpPr>
                <a:spLocks noChangeShapeType="1"/>
              </p:cNvSpPr>
              <p:nvPr/>
            </p:nvSpPr>
            <p:spPr bwMode="auto">
              <a:xfrm>
                <a:off x="2218" y="18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62"/>
              <p:cNvSpPr>
                <a:spLocks noChangeShapeType="1"/>
              </p:cNvSpPr>
              <p:nvPr/>
            </p:nvSpPr>
            <p:spPr bwMode="auto">
              <a:xfrm>
                <a:off x="2656" y="232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63"/>
              <p:cNvSpPr>
                <a:spLocks noChangeShapeType="1"/>
              </p:cNvSpPr>
              <p:nvPr/>
            </p:nvSpPr>
            <p:spPr bwMode="auto">
              <a:xfrm>
                <a:off x="2848" y="245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64"/>
              <p:cNvSpPr>
                <a:spLocks noChangeShapeType="1"/>
              </p:cNvSpPr>
              <p:nvPr/>
            </p:nvSpPr>
            <p:spPr bwMode="auto">
              <a:xfrm>
                <a:off x="3208" y="25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65"/>
              <p:cNvSpPr>
                <a:spLocks noChangeShapeType="1"/>
              </p:cNvSpPr>
              <p:nvPr/>
            </p:nvSpPr>
            <p:spPr bwMode="auto">
              <a:xfrm>
                <a:off x="3004"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66"/>
              <p:cNvSpPr>
                <a:spLocks noChangeShapeType="1"/>
              </p:cNvSpPr>
              <p:nvPr/>
            </p:nvSpPr>
            <p:spPr bwMode="auto">
              <a:xfrm>
                <a:off x="3052" y="25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67"/>
              <p:cNvSpPr>
                <a:spLocks noChangeShapeType="1"/>
              </p:cNvSpPr>
              <p:nvPr/>
            </p:nvSpPr>
            <p:spPr bwMode="auto">
              <a:xfrm>
                <a:off x="2560" y="227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68"/>
              <p:cNvSpPr>
                <a:spLocks noChangeShapeType="1"/>
              </p:cNvSpPr>
              <p:nvPr/>
            </p:nvSpPr>
            <p:spPr bwMode="auto">
              <a:xfrm>
                <a:off x="2296" y="198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69"/>
              <p:cNvSpPr>
                <a:spLocks noChangeShapeType="1"/>
              </p:cNvSpPr>
              <p:nvPr/>
            </p:nvSpPr>
            <p:spPr bwMode="auto">
              <a:xfrm>
                <a:off x="2308" y="198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70"/>
              <p:cNvSpPr>
                <a:spLocks noChangeShapeType="1"/>
              </p:cNvSpPr>
              <p:nvPr/>
            </p:nvSpPr>
            <p:spPr bwMode="auto">
              <a:xfrm>
                <a:off x="2668" y="23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71"/>
              <p:cNvSpPr>
                <a:spLocks noChangeShapeType="1"/>
              </p:cNvSpPr>
              <p:nvPr/>
            </p:nvSpPr>
            <p:spPr bwMode="auto">
              <a:xfrm>
                <a:off x="2680" y="23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72"/>
              <p:cNvSpPr>
                <a:spLocks noChangeShapeType="1"/>
              </p:cNvSpPr>
              <p:nvPr/>
            </p:nvSpPr>
            <p:spPr bwMode="auto">
              <a:xfrm>
                <a:off x="2932"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73"/>
              <p:cNvSpPr>
                <a:spLocks noChangeShapeType="1"/>
              </p:cNvSpPr>
              <p:nvPr/>
            </p:nvSpPr>
            <p:spPr bwMode="auto">
              <a:xfrm>
                <a:off x="2944"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74"/>
              <p:cNvSpPr>
                <a:spLocks noChangeShapeType="1"/>
              </p:cNvSpPr>
              <p:nvPr/>
            </p:nvSpPr>
            <p:spPr bwMode="auto">
              <a:xfrm>
                <a:off x="3328"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75"/>
              <p:cNvSpPr>
                <a:spLocks noChangeShapeType="1"/>
              </p:cNvSpPr>
              <p:nvPr/>
            </p:nvSpPr>
            <p:spPr bwMode="auto">
              <a:xfrm>
                <a:off x="3340"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76"/>
              <p:cNvSpPr>
                <a:spLocks noChangeShapeType="1"/>
              </p:cNvSpPr>
              <p:nvPr/>
            </p:nvSpPr>
            <p:spPr bwMode="auto">
              <a:xfrm>
                <a:off x="2740" y="237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77"/>
              <p:cNvSpPr>
                <a:spLocks noChangeShapeType="1"/>
              </p:cNvSpPr>
              <p:nvPr/>
            </p:nvSpPr>
            <p:spPr bwMode="auto">
              <a:xfrm>
                <a:off x="2746" y="237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78"/>
              <p:cNvSpPr>
                <a:spLocks noChangeShapeType="1"/>
              </p:cNvSpPr>
              <p:nvPr/>
            </p:nvSpPr>
            <p:spPr bwMode="auto">
              <a:xfrm>
                <a:off x="3094" y="25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79"/>
              <p:cNvSpPr>
                <a:spLocks noChangeShapeType="1"/>
              </p:cNvSpPr>
              <p:nvPr/>
            </p:nvSpPr>
            <p:spPr bwMode="auto">
              <a:xfrm>
                <a:off x="3106" y="25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80"/>
              <p:cNvSpPr>
                <a:spLocks noChangeShapeType="1"/>
              </p:cNvSpPr>
              <p:nvPr/>
            </p:nvSpPr>
            <p:spPr bwMode="auto">
              <a:xfrm>
                <a:off x="3592"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81"/>
              <p:cNvSpPr>
                <a:spLocks noChangeShapeType="1"/>
              </p:cNvSpPr>
              <p:nvPr/>
            </p:nvSpPr>
            <p:spPr bwMode="auto">
              <a:xfrm>
                <a:off x="3604"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82"/>
              <p:cNvSpPr>
                <a:spLocks noChangeShapeType="1"/>
              </p:cNvSpPr>
              <p:nvPr/>
            </p:nvSpPr>
            <p:spPr bwMode="auto">
              <a:xfrm>
                <a:off x="3454"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83"/>
              <p:cNvSpPr>
                <a:spLocks noChangeShapeType="1"/>
              </p:cNvSpPr>
              <p:nvPr/>
            </p:nvSpPr>
            <p:spPr bwMode="auto">
              <a:xfrm>
                <a:off x="3466"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84"/>
              <p:cNvSpPr>
                <a:spLocks noChangeShapeType="1"/>
              </p:cNvSpPr>
              <p:nvPr/>
            </p:nvSpPr>
            <p:spPr bwMode="auto">
              <a:xfrm>
                <a:off x="2284" y="197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Line 85"/>
              <p:cNvSpPr>
                <a:spLocks noChangeShapeType="1"/>
              </p:cNvSpPr>
              <p:nvPr/>
            </p:nvSpPr>
            <p:spPr bwMode="auto">
              <a:xfrm>
                <a:off x="2632" y="23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86"/>
              <p:cNvSpPr>
                <a:spLocks noChangeShapeType="1"/>
              </p:cNvSpPr>
              <p:nvPr/>
            </p:nvSpPr>
            <p:spPr bwMode="auto">
              <a:xfrm>
                <a:off x="2884" y="245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87"/>
              <p:cNvSpPr>
                <a:spLocks noChangeShapeType="1"/>
              </p:cNvSpPr>
              <p:nvPr/>
            </p:nvSpPr>
            <p:spPr bwMode="auto">
              <a:xfrm>
                <a:off x="3238" y="25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88"/>
              <p:cNvSpPr>
                <a:spLocks noChangeShapeType="1"/>
              </p:cNvSpPr>
              <p:nvPr/>
            </p:nvSpPr>
            <p:spPr bwMode="auto">
              <a:xfrm>
                <a:off x="3088" y="25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89"/>
              <p:cNvSpPr>
                <a:spLocks noChangeShapeType="1"/>
              </p:cNvSpPr>
              <p:nvPr/>
            </p:nvSpPr>
            <p:spPr bwMode="auto">
              <a:xfrm>
                <a:off x="3586"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90"/>
              <p:cNvSpPr>
                <a:spLocks noChangeShapeType="1"/>
              </p:cNvSpPr>
              <p:nvPr/>
            </p:nvSpPr>
            <p:spPr bwMode="auto">
              <a:xfrm>
                <a:off x="3448"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91"/>
              <p:cNvSpPr>
                <a:spLocks noChangeShapeType="1"/>
              </p:cNvSpPr>
              <p:nvPr/>
            </p:nvSpPr>
            <p:spPr bwMode="auto">
              <a:xfrm>
                <a:off x="2266" y="195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92"/>
              <p:cNvSpPr>
                <a:spLocks noChangeShapeType="1"/>
              </p:cNvSpPr>
              <p:nvPr/>
            </p:nvSpPr>
            <p:spPr bwMode="auto">
              <a:xfrm>
                <a:off x="2608" y="22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93"/>
              <p:cNvSpPr>
                <a:spLocks noChangeShapeType="1"/>
              </p:cNvSpPr>
              <p:nvPr/>
            </p:nvSpPr>
            <p:spPr bwMode="auto">
              <a:xfrm>
                <a:off x="2926" y="248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94"/>
              <p:cNvSpPr>
                <a:spLocks noChangeShapeType="1"/>
              </p:cNvSpPr>
              <p:nvPr/>
            </p:nvSpPr>
            <p:spPr bwMode="auto">
              <a:xfrm>
                <a:off x="3286"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95"/>
              <p:cNvSpPr>
                <a:spLocks noChangeShapeType="1"/>
              </p:cNvSpPr>
              <p:nvPr/>
            </p:nvSpPr>
            <p:spPr bwMode="auto">
              <a:xfrm>
                <a:off x="2710" y="234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96"/>
              <p:cNvSpPr>
                <a:spLocks noChangeShapeType="1"/>
              </p:cNvSpPr>
              <p:nvPr/>
            </p:nvSpPr>
            <p:spPr bwMode="auto">
              <a:xfrm>
                <a:off x="3016" y="251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97"/>
              <p:cNvSpPr>
                <a:spLocks noChangeShapeType="1"/>
              </p:cNvSpPr>
              <p:nvPr/>
            </p:nvSpPr>
            <p:spPr bwMode="auto">
              <a:xfrm>
                <a:off x="3412"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98"/>
              <p:cNvSpPr>
                <a:spLocks noChangeShapeType="1"/>
              </p:cNvSpPr>
              <p:nvPr/>
            </p:nvSpPr>
            <p:spPr bwMode="auto">
              <a:xfrm>
                <a:off x="2254" y="19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99"/>
              <p:cNvSpPr>
                <a:spLocks noChangeShapeType="1"/>
              </p:cNvSpPr>
              <p:nvPr/>
            </p:nvSpPr>
            <p:spPr bwMode="auto">
              <a:xfrm>
                <a:off x="2572" y="227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100"/>
              <p:cNvSpPr>
                <a:spLocks noChangeShapeType="1"/>
              </p:cNvSpPr>
              <p:nvPr/>
            </p:nvSpPr>
            <p:spPr bwMode="auto">
              <a:xfrm>
                <a:off x="2902" y="246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101"/>
              <p:cNvSpPr>
                <a:spLocks noChangeShapeType="1"/>
              </p:cNvSpPr>
              <p:nvPr/>
            </p:nvSpPr>
            <p:spPr bwMode="auto">
              <a:xfrm>
                <a:off x="3268" y="254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102"/>
              <p:cNvSpPr>
                <a:spLocks noChangeShapeType="1"/>
              </p:cNvSpPr>
              <p:nvPr/>
            </p:nvSpPr>
            <p:spPr bwMode="auto">
              <a:xfrm>
                <a:off x="2974"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103"/>
              <p:cNvSpPr>
                <a:spLocks noChangeShapeType="1"/>
              </p:cNvSpPr>
              <p:nvPr/>
            </p:nvSpPr>
            <p:spPr bwMode="auto">
              <a:xfrm>
                <a:off x="3364"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104"/>
              <p:cNvSpPr>
                <a:spLocks noChangeShapeType="1"/>
              </p:cNvSpPr>
              <p:nvPr/>
            </p:nvSpPr>
            <p:spPr bwMode="auto">
              <a:xfrm>
                <a:off x="3070" y="251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105"/>
              <p:cNvSpPr>
                <a:spLocks noChangeShapeType="1"/>
              </p:cNvSpPr>
              <p:nvPr/>
            </p:nvSpPr>
            <p:spPr bwMode="auto">
              <a:xfrm>
                <a:off x="3574"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106"/>
              <p:cNvSpPr>
                <a:spLocks noChangeShapeType="1"/>
              </p:cNvSpPr>
              <p:nvPr/>
            </p:nvSpPr>
            <p:spPr bwMode="auto">
              <a:xfrm>
                <a:off x="2230" y="190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107"/>
              <p:cNvSpPr>
                <a:spLocks noChangeShapeType="1"/>
              </p:cNvSpPr>
              <p:nvPr/>
            </p:nvSpPr>
            <p:spPr bwMode="auto">
              <a:xfrm>
                <a:off x="2626" y="23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108"/>
              <p:cNvSpPr>
                <a:spLocks noChangeShapeType="1"/>
              </p:cNvSpPr>
              <p:nvPr/>
            </p:nvSpPr>
            <p:spPr bwMode="auto">
              <a:xfrm>
                <a:off x="2764" y="240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109"/>
              <p:cNvSpPr>
                <a:spLocks noChangeShapeType="1"/>
              </p:cNvSpPr>
              <p:nvPr/>
            </p:nvSpPr>
            <p:spPr bwMode="auto">
              <a:xfrm>
                <a:off x="2980" y="24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110"/>
              <p:cNvSpPr>
                <a:spLocks noChangeShapeType="1"/>
              </p:cNvSpPr>
              <p:nvPr/>
            </p:nvSpPr>
            <p:spPr bwMode="auto">
              <a:xfrm>
                <a:off x="3436"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111"/>
              <p:cNvSpPr>
                <a:spLocks noChangeShapeType="1"/>
              </p:cNvSpPr>
              <p:nvPr/>
            </p:nvSpPr>
            <p:spPr bwMode="auto">
              <a:xfrm>
                <a:off x="3040" y="251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112"/>
              <p:cNvSpPr>
                <a:spLocks noChangeShapeType="1"/>
              </p:cNvSpPr>
              <p:nvPr/>
            </p:nvSpPr>
            <p:spPr bwMode="auto">
              <a:xfrm>
                <a:off x="2206" y="18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113"/>
              <p:cNvSpPr>
                <a:spLocks noChangeShapeType="1"/>
              </p:cNvSpPr>
              <p:nvPr/>
            </p:nvSpPr>
            <p:spPr bwMode="auto">
              <a:xfrm>
                <a:off x="2620" y="229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114"/>
              <p:cNvSpPr>
                <a:spLocks noChangeShapeType="1"/>
              </p:cNvSpPr>
              <p:nvPr/>
            </p:nvSpPr>
            <p:spPr bwMode="auto">
              <a:xfrm>
                <a:off x="2914" y="247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115"/>
              <p:cNvSpPr>
                <a:spLocks noChangeShapeType="1"/>
              </p:cNvSpPr>
              <p:nvPr/>
            </p:nvSpPr>
            <p:spPr bwMode="auto">
              <a:xfrm>
                <a:off x="3256" y="254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116"/>
              <p:cNvSpPr>
                <a:spLocks noChangeShapeType="1"/>
              </p:cNvSpPr>
              <p:nvPr/>
            </p:nvSpPr>
            <p:spPr bwMode="auto">
              <a:xfrm>
                <a:off x="2896" y="24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117"/>
              <p:cNvSpPr>
                <a:spLocks noChangeShapeType="1"/>
              </p:cNvSpPr>
              <p:nvPr/>
            </p:nvSpPr>
            <p:spPr bwMode="auto">
              <a:xfrm>
                <a:off x="3250" y="254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118"/>
              <p:cNvSpPr>
                <a:spLocks noChangeShapeType="1"/>
              </p:cNvSpPr>
              <p:nvPr/>
            </p:nvSpPr>
            <p:spPr bwMode="auto">
              <a:xfrm>
                <a:off x="3058" y="251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119"/>
              <p:cNvSpPr>
                <a:spLocks noChangeShapeType="1"/>
              </p:cNvSpPr>
              <p:nvPr/>
            </p:nvSpPr>
            <p:spPr bwMode="auto">
              <a:xfrm>
                <a:off x="3424" y="255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120"/>
              <p:cNvSpPr>
                <a:spLocks noChangeShapeType="1"/>
              </p:cNvSpPr>
              <p:nvPr/>
            </p:nvSpPr>
            <p:spPr bwMode="auto">
              <a:xfrm>
                <a:off x="2314" y="20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21"/>
              <p:cNvSpPr>
                <a:spLocks noChangeShapeType="1"/>
              </p:cNvSpPr>
              <p:nvPr/>
            </p:nvSpPr>
            <p:spPr bwMode="auto">
              <a:xfrm>
                <a:off x="2782" y="24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22"/>
              <p:cNvSpPr>
                <a:spLocks noChangeShapeType="1"/>
              </p:cNvSpPr>
              <p:nvPr/>
            </p:nvSpPr>
            <p:spPr bwMode="auto">
              <a:xfrm>
                <a:off x="3118" y="25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23"/>
              <p:cNvSpPr>
                <a:spLocks noChangeShapeType="1"/>
              </p:cNvSpPr>
              <p:nvPr/>
            </p:nvSpPr>
            <p:spPr bwMode="auto">
              <a:xfrm>
                <a:off x="3616"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124"/>
              <p:cNvSpPr>
                <a:spLocks noChangeShapeType="1"/>
              </p:cNvSpPr>
              <p:nvPr/>
            </p:nvSpPr>
            <p:spPr bwMode="auto">
              <a:xfrm>
                <a:off x="3478"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125"/>
              <p:cNvSpPr>
                <a:spLocks noChangeShapeType="1"/>
              </p:cNvSpPr>
              <p:nvPr/>
            </p:nvSpPr>
            <p:spPr bwMode="auto">
              <a:xfrm>
                <a:off x="3130" y="252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Line 126"/>
              <p:cNvSpPr>
                <a:spLocks noChangeShapeType="1"/>
              </p:cNvSpPr>
              <p:nvPr/>
            </p:nvSpPr>
            <p:spPr bwMode="auto">
              <a:xfrm>
                <a:off x="3628"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6" name="Line 127"/>
              <p:cNvSpPr>
                <a:spLocks noChangeShapeType="1"/>
              </p:cNvSpPr>
              <p:nvPr/>
            </p:nvSpPr>
            <p:spPr bwMode="auto">
              <a:xfrm>
                <a:off x="3490"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7" name="Line 128"/>
              <p:cNvSpPr>
                <a:spLocks noChangeShapeType="1"/>
              </p:cNvSpPr>
              <p:nvPr/>
            </p:nvSpPr>
            <p:spPr bwMode="auto">
              <a:xfrm>
                <a:off x="3190" y="25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8" name="Line 129"/>
              <p:cNvSpPr>
                <a:spLocks noChangeShapeType="1"/>
              </p:cNvSpPr>
              <p:nvPr/>
            </p:nvSpPr>
            <p:spPr bwMode="auto">
              <a:xfrm>
                <a:off x="3688" y="261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Line 130"/>
              <p:cNvSpPr>
                <a:spLocks noChangeShapeType="1"/>
              </p:cNvSpPr>
              <p:nvPr/>
            </p:nvSpPr>
            <p:spPr bwMode="auto">
              <a:xfrm>
                <a:off x="3550" y="257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0" name="Line 131"/>
              <p:cNvSpPr>
                <a:spLocks noChangeShapeType="1"/>
              </p:cNvSpPr>
              <p:nvPr/>
            </p:nvSpPr>
            <p:spPr bwMode="auto">
              <a:xfrm>
                <a:off x="2542" y="225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132"/>
            <p:cNvGrpSpPr>
              <a:grpSpLocks/>
            </p:cNvGrpSpPr>
            <p:nvPr/>
          </p:nvGrpSpPr>
          <p:grpSpPr bwMode="auto">
            <a:xfrm>
              <a:off x="802655" y="3070225"/>
              <a:ext cx="3552317" cy="2090083"/>
              <a:chOff x="2041" y="1665"/>
              <a:chExt cx="1674" cy="990"/>
            </a:xfrm>
          </p:grpSpPr>
          <p:sp>
            <p:nvSpPr>
              <p:cNvPr id="19" name="Line 133"/>
              <p:cNvSpPr>
                <a:spLocks noChangeShapeType="1"/>
              </p:cNvSpPr>
              <p:nvPr/>
            </p:nvSpPr>
            <p:spPr bwMode="auto">
              <a:xfrm>
                <a:off x="2371" y="21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34"/>
              <p:cNvSpPr>
                <a:spLocks noChangeShapeType="1"/>
              </p:cNvSpPr>
              <p:nvPr/>
            </p:nvSpPr>
            <p:spPr bwMode="auto">
              <a:xfrm>
                <a:off x="2431" y="220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5"/>
              <p:cNvSpPr>
                <a:spLocks noChangeShapeType="1"/>
              </p:cNvSpPr>
              <p:nvPr/>
            </p:nvSpPr>
            <p:spPr bwMode="auto">
              <a:xfrm>
                <a:off x="2359" y="21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36"/>
              <p:cNvSpPr>
                <a:spLocks noChangeShapeType="1"/>
              </p:cNvSpPr>
              <p:nvPr/>
            </p:nvSpPr>
            <p:spPr bwMode="auto">
              <a:xfrm>
                <a:off x="2443" y="221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37"/>
              <p:cNvSpPr>
                <a:spLocks noChangeShapeType="1"/>
              </p:cNvSpPr>
              <p:nvPr/>
            </p:nvSpPr>
            <p:spPr bwMode="auto">
              <a:xfrm>
                <a:off x="2389" y="214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38"/>
              <p:cNvSpPr>
                <a:spLocks noChangeShapeType="1"/>
              </p:cNvSpPr>
              <p:nvPr/>
            </p:nvSpPr>
            <p:spPr bwMode="auto">
              <a:xfrm>
                <a:off x="2257" y="195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39"/>
              <p:cNvSpPr>
                <a:spLocks noChangeShapeType="1"/>
              </p:cNvSpPr>
              <p:nvPr/>
            </p:nvSpPr>
            <p:spPr bwMode="auto">
              <a:xfrm>
                <a:off x="2269" y="195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40"/>
              <p:cNvSpPr>
                <a:spLocks noChangeShapeType="1"/>
              </p:cNvSpPr>
              <p:nvPr/>
            </p:nvSpPr>
            <p:spPr bwMode="auto">
              <a:xfrm>
                <a:off x="2647" y="243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41"/>
              <p:cNvSpPr>
                <a:spLocks noChangeShapeType="1"/>
              </p:cNvSpPr>
              <p:nvPr/>
            </p:nvSpPr>
            <p:spPr bwMode="auto">
              <a:xfrm>
                <a:off x="2659" y="243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42"/>
              <p:cNvSpPr>
                <a:spLocks noChangeShapeType="1"/>
              </p:cNvSpPr>
              <p:nvPr/>
            </p:nvSpPr>
            <p:spPr bwMode="auto">
              <a:xfrm>
                <a:off x="2671" y="244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43"/>
              <p:cNvSpPr>
                <a:spLocks noChangeShapeType="1"/>
              </p:cNvSpPr>
              <p:nvPr/>
            </p:nvSpPr>
            <p:spPr bwMode="auto">
              <a:xfrm>
                <a:off x="2677" y="244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44"/>
              <p:cNvSpPr>
                <a:spLocks noChangeShapeType="1"/>
              </p:cNvSpPr>
              <p:nvPr/>
            </p:nvSpPr>
            <p:spPr bwMode="auto">
              <a:xfrm>
                <a:off x="2935" y="256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45"/>
              <p:cNvSpPr>
                <a:spLocks noChangeShapeType="1"/>
              </p:cNvSpPr>
              <p:nvPr/>
            </p:nvSpPr>
            <p:spPr bwMode="auto">
              <a:xfrm>
                <a:off x="2947" y="256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146"/>
              <p:cNvSpPr>
                <a:spLocks noChangeShapeType="1"/>
              </p:cNvSpPr>
              <p:nvPr/>
            </p:nvSpPr>
            <p:spPr bwMode="auto">
              <a:xfrm>
                <a:off x="3103"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47"/>
              <p:cNvSpPr>
                <a:spLocks noChangeShapeType="1"/>
              </p:cNvSpPr>
              <p:nvPr/>
            </p:nvSpPr>
            <p:spPr bwMode="auto">
              <a:xfrm>
                <a:off x="3115"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48"/>
              <p:cNvSpPr>
                <a:spLocks noChangeShapeType="1"/>
              </p:cNvSpPr>
              <p:nvPr/>
            </p:nvSpPr>
            <p:spPr bwMode="auto">
              <a:xfrm>
                <a:off x="3337"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49"/>
              <p:cNvSpPr>
                <a:spLocks noChangeShapeType="1"/>
              </p:cNvSpPr>
              <p:nvPr/>
            </p:nvSpPr>
            <p:spPr bwMode="auto">
              <a:xfrm>
                <a:off x="3349"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50"/>
              <p:cNvSpPr>
                <a:spLocks noChangeShapeType="1"/>
              </p:cNvSpPr>
              <p:nvPr/>
            </p:nvSpPr>
            <p:spPr bwMode="auto">
              <a:xfrm>
                <a:off x="2971" y="258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51"/>
              <p:cNvSpPr>
                <a:spLocks noChangeShapeType="1"/>
              </p:cNvSpPr>
              <p:nvPr/>
            </p:nvSpPr>
            <p:spPr bwMode="auto">
              <a:xfrm>
                <a:off x="2977" y="258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52"/>
              <p:cNvSpPr>
                <a:spLocks noChangeShapeType="1"/>
              </p:cNvSpPr>
              <p:nvPr/>
            </p:nvSpPr>
            <p:spPr bwMode="auto">
              <a:xfrm>
                <a:off x="3217"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53"/>
              <p:cNvSpPr>
                <a:spLocks noChangeShapeType="1"/>
              </p:cNvSpPr>
              <p:nvPr/>
            </p:nvSpPr>
            <p:spPr bwMode="auto">
              <a:xfrm>
                <a:off x="3223"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54"/>
              <p:cNvSpPr>
                <a:spLocks noChangeShapeType="1"/>
              </p:cNvSpPr>
              <p:nvPr/>
            </p:nvSpPr>
            <p:spPr bwMode="auto">
              <a:xfrm>
                <a:off x="3403"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55"/>
              <p:cNvSpPr>
                <a:spLocks noChangeShapeType="1"/>
              </p:cNvSpPr>
              <p:nvPr/>
            </p:nvSpPr>
            <p:spPr bwMode="auto">
              <a:xfrm>
                <a:off x="3415"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56"/>
              <p:cNvSpPr>
                <a:spLocks noChangeShapeType="1"/>
              </p:cNvSpPr>
              <p:nvPr/>
            </p:nvSpPr>
            <p:spPr bwMode="auto">
              <a:xfrm>
                <a:off x="2077" y="17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57"/>
              <p:cNvSpPr>
                <a:spLocks noChangeShapeType="1"/>
              </p:cNvSpPr>
              <p:nvPr/>
            </p:nvSpPr>
            <p:spPr bwMode="auto">
              <a:xfrm>
                <a:off x="2425" y="218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58"/>
              <p:cNvSpPr>
                <a:spLocks noChangeShapeType="1"/>
              </p:cNvSpPr>
              <p:nvPr/>
            </p:nvSpPr>
            <p:spPr bwMode="auto">
              <a:xfrm>
                <a:off x="2083" y="17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59"/>
              <p:cNvSpPr>
                <a:spLocks noChangeShapeType="1"/>
              </p:cNvSpPr>
              <p:nvPr/>
            </p:nvSpPr>
            <p:spPr bwMode="auto">
              <a:xfrm>
                <a:off x="2305" y="203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60"/>
              <p:cNvSpPr>
                <a:spLocks noChangeShapeType="1"/>
              </p:cNvSpPr>
              <p:nvPr/>
            </p:nvSpPr>
            <p:spPr bwMode="auto">
              <a:xfrm>
                <a:off x="2059" y="167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61"/>
              <p:cNvSpPr>
                <a:spLocks noChangeShapeType="1"/>
              </p:cNvSpPr>
              <p:nvPr/>
            </p:nvSpPr>
            <p:spPr bwMode="auto">
              <a:xfrm>
                <a:off x="2413" y="216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62"/>
              <p:cNvSpPr>
                <a:spLocks noChangeShapeType="1"/>
              </p:cNvSpPr>
              <p:nvPr/>
            </p:nvSpPr>
            <p:spPr bwMode="auto">
              <a:xfrm>
                <a:off x="2071" y="17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3"/>
              <p:cNvSpPr>
                <a:spLocks noChangeShapeType="1"/>
              </p:cNvSpPr>
              <p:nvPr/>
            </p:nvSpPr>
            <p:spPr bwMode="auto">
              <a:xfrm>
                <a:off x="2287" y="20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64"/>
              <p:cNvSpPr>
                <a:spLocks noChangeShapeType="1"/>
              </p:cNvSpPr>
              <p:nvPr/>
            </p:nvSpPr>
            <p:spPr bwMode="auto">
              <a:xfrm>
                <a:off x="2275" y="199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65"/>
              <p:cNvSpPr>
                <a:spLocks noChangeShapeType="1"/>
              </p:cNvSpPr>
              <p:nvPr/>
            </p:nvSpPr>
            <p:spPr bwMode="auto">
              <a:xfrm>
                <a:off x="2245" y="193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66"/>
              <p:cNvSpPr>
                <a:spLocks noChangeShapeType="1"/>
              </p:cNvSpPr>
              <p:nvPr/>
            </p:nvSpPr>
            <p:spPr bwMode="auto">
              <a:xfrm>
                <a:off x="2293" y="20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67"/>
              <p:cNvSpPr>
                <a:spLocks noChangeShapeType="1"/>
              </p:cNvSpPr>
              <p:nvPr/>
            </p:nvSpPr>
            <p:spPr bwMode="auto">
              <a:xfrm>
                <a:off x="2239" y="1935"/>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68"/>
              <p:cNvSpPr>
                <a:spLocks noChangeShapeType="1"/>
              </p:cNvSpPr>
              <p:nvPr/>
            </p:nvSpPr>
            <p:spPr bwMode="auto">
              <a:xfrm>
                <a:off x="2107" y="173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69"/>
              <p:cNvSpPr>
                <a:spLocks noChangeShapeType="1"/>
              </p:cNvSpPr>
              <p:nvPr/>
            </p:nvSpPr>
            <p:spPr bwMode="auto">
              <a:xfrm>
                <a:off x="2323" y="20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70"/>
              <p:cNvSpPr>
                <a:spLocks noChangeShapeType="1"/>
              </p:cNvSpPr>
              <p:nvPr/>
            </p:nvSpPr>
            <p:spPr bwMode="auto">
              <a:xfrm>
                <a:off x="2125" y="174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71"/>
              <p:cNvSpPr>
                <a:spLocks noChangeShapeType="1"/>
              </p:cNvSpPr>
              <p:nvPr/>
            </p:nvSpPr>
            <p:spPr bwMode="auto">
              <a:xfrm>
                <a:off x="2329" y="206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172"/>
              <p:cNvSpPr>
                <a:spLocks noChangeShapeType="1"/>
              </p:cNvSpPr>
              <p:nvPr/>
            </p:nvSpPr>
            <p:spPr bwMode="auto">
              <a:xfrm>
                <a:off x="2119" y="174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173"/>
              <p:cNvSpPr>
                <a:spLocks noChangeShapeType="1"/>
              </p:cNvSpPr>
              <p:nvPr/>
            </p:nvSpPr>
            <p:spPr bwMode="auto">
              <a:xfrm>
                <a:off x="2353" y="2097"/>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174"/>
              <p:cNvSpPr>
                <a:spLocks noChangeShapeType="1"/>
              </p:cNvSpPr>
              <p:nvPr/>
            </p:nvSpPr>
            <p:spPr bwMode="auto">
              <a:xfrm>
                <a:off x="2095" y="171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175"/>
              <p:cNvSpPr>
                <a:spLocks noChangeShapeType="1"/>
              </p:cNvSpPr>
              <p:nvPr/>
            </p:nvSpPr>
            <p:spPr bwMode="auto">
              <a:xfrm>
                <a:off x="2341" y="207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76"/>
              <p:cNvSpPr>
                <a:spLocks noChangeShapeType="1"/>
              </p:cNvSpPr>
              <p:nvPr/>
            </p:nvSpPr>
            <p:spPr bwMode="auto">
              <a:xfrm>
                <a:off x="2137" y="17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177"/>
              <p:cNvSpPr>
                <a:spLocks noChangeShapeType="1"/>
              </p:cNvSpPr>
              <p:nvPr/>
            </p:nvSpPr>
            <p:spPr bwMode="auto">
              <a:xfrm>
                <a:off x="2557" y="234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178"/>
              <p:cNvSpPr>
                <a:spLocks noChangeShapeType="1"/>
              </p:cNvSpPr>
              <p:nvPr/>
            </p:nvSpPr>
            <p:spPr bwMode="auto">
              <a:xfrm>
                <a:off x="2599" y="238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179"/>
              <p:cNvSpPr>
                <a:spLocks noChangeShapeType="1"/>
              </p:cNvSpPr>
              <p:nvPr/>
            </p:nvSpPr>
            <p:spPr bwMode="auto">
              <a:xfrm>
                <a:off x="2773"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180"/>
              <p:cNvSpPr>
                <a:spLocks noChangeShapeType="1"/>
              </p:cNvSpPr>
              <p:nvPr/>
            </p:nvSpPr>
            <p:spPr bwMode="auto">
              <a:xfrm>
                <a:off x="3145"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181"/>
              <p:cNvSpPr>
                <a:spLocks noChangeShapeType="1"/>
              </p:cNvSpPr>
              <p:nvPr/>
            </p:nvSpPr>
            <p:spPr bwMode="auto">
              <a:xfrm>
                <a:off x="2893" y="255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182"/>
              <p:cNvSpPr>
                <a:spLocks noChangeShapeType="1"/>
              </p:cNvSpPr>
              <p:nvPr/>
            </p:nvSpPr>
            <p:spPr bwMode="auto">
              <a:xfrm>
                <a:off x="2149" y="176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183"/>
              <p:cNvSpPr>
                <a:spLocks noChangeShapeType="1"/>
              </p:cNvSpPr>
              <p:nvPr/>
            </p:nvSpPr>
            <p:spPr bwMode="auto">
              <a:xfrm>
                <a:off x="2527"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184"/>
              <p:cNvSpPr>
                <a:spLocks noChangeShapeType="1"/>
              </p:cNvSpPr>
              <p:nvPr/>
            </p:nvSpPr>
            <p:spPr bwMode="auto">
              <a:xfrm>
                <a:off x="2605" y="239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185"/>
              <p:cNvSpPr>
                <a:spLocks noChangeShapeType="1"/>
              </p:cNvSpPr>
              <p:nvPr/>
            </p:nvSpPr>
            <p:spPr bwMode="auto">
              <a:xfrm>
                <a:off x="2767"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186"/>
              <p:cNvSpPr>
                <a:spLocks noChangeShapeType="1"/>
              </p:cNvSpPr>
              <p:nvPr/>
            </p:nvSpPr>
            <p:spPr bwMode="auto">
              <a:xfrm>
                <a:off x="3079"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187"/>
              <p:cNvSpPr>
                <a:spLocks noChangeShapeType="1"/>
              </p:cNvSpPr>
              <p:nvPr/>
            </p:nvSpPr>
            <p:spPr bwMode="auto">
              <a:xfrm>
                <a:off x="2863" y="252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188"/>
              <p:cNvSpPr>
                <a:spLocks noChangeShapeType="1"/>
              </p:cNvSpPr>
              <p:nvPr/>
            </p:nvSpPr>
            <p:spPr bwMode="auto">
              <a:xfrm>
                <a:off x="3571" y="26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189"/>
              <p:cNvSpPr>
                <a:spLocks noChangeShapeType="1"/>
              </p:cNvSpPr>
              <p:nvPr/>
            </p:nvSpPr>
            <p:spPr bwMode="auto">
              <a:xfrm>
                <a:off x="2053" y="166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190"/>
              <p:cNvSpPr>
                <a:spLocks noChangeShapeType="1"/>
              </p:cNvSpPr>
              <p:nvPr/>
            </p:nvSpPr>
            <p:spPr bwMode="auto">
              <a:xfrm>
                <a:off x="2479" y="228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191"/>
              <p:cNvSpPr>
                <a:spLocks noChangeShapeType="1"/>
              </p:cNvSpPr>
              <p:nvPr/>
            </p:nvSpPr>
            <p:spPr bwMode="auto">
              <a:xfrm>
                <a:off x="2491" y="228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192"/>
              <p:cNvSpPr>
                <a:spLocks noChangeShapeType="1"/>
              </p:cNvSpPr>
              <p:nvPr/>
            </p:nvSpPr>
            <p:spPr bwMode="auto">
              <a:xfrm>
                <a:off x="2695" y="246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193"/>
              <p:cNvSpPr>
                <a:spLocks noChangeShapeType="1"/>
              </p:cNvSpPr>
              <p:nvPr/>
            </p:nvSpPr>
            <p:spPr bwMode="auto">
              <a:xfrm>
                <a:off x="3007" y="258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94"/>
              <p:cNvSpPr>
                <a:spLocks noChangeShapeType="1"/>
              </p:cNvSpPr>
              <p:nvPr/>
            </p:nvSpPr>
            <p:spPr bwMode="auto">
              <a:xfrm>
                <a:off x="2641" y="243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95"/>
              <p:cNvSpPr>
                <a:spLocks noChangeShapeType="1"/>
              </p:cNvSpPr>
              <p:nvPr/>
            </p:nvSpPr>
            <p:spPr bwMode="auto">
              <a:xfrm>
                <a:off x="2155" y="177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96"/>
              <p:cNvSpPr>
                <a:spLocks noChangeShapeType="1"/>
              </p:cNvSpPr>
              <p:nvPr/>
            </p:nvSpPr>
            <p:spPr bwMode="auto">
              <a:xfrm>
                <a:off x="2563" y="235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97"/>
              <p:cNvSpPr>
                <a:spLocks noChangeShapeType="1"/>
              </p:cNvSpPr>
              <p:nvPr/>
            </p:nvSpPr>
            <p:spPr bwMode="auto">
              <a:xfrm>
                <a:off x="2689" y="244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98"/>
              <p:cNvSpPr>
                <a:spLocks noChangeShapeType="1"/>
              </p:cNvSpPr>
              <p:nvPr/>
            </p:nvSpPr>
            <p:spPr bwMode="auto">
              <a:xfrm>
                <a:off x="2989" y="258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99"/>
              <p:cNvSpPr>
                <a:spLocks noChangeShapeType="1"/>
              </p:cNvSpPr>
              <p:nvPr/>
            </p:nvSpPr>
            <p:spPr bwMode="auto">
              <a:xfrm>
                <a:off x="2803" y="25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200"/>
              <p:cNvSpPr>
                <a:spLocks noChangeShapeType="1"/>
              </p:cNvSpPr>
              <p:nvPr/>
            </p:nvSpPr>
            <p:spPr bwMode="auto">
              <a:xfrm>
                <a:off x="2869" y="254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201"/>
              <p:cNvSpPr>
                <a:spLocks noChangeShapeType="1"/>
              </p:cNvSpPr>
              <p:nvPr/>
            </p:nvSpPr>
            <p:spPr bwMode="auto">
              <a:xfrm>
                <a:off x="2461" y="222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202"/>
              <p:cNvSpPr>
                <a:spLocks noChangeShapeType="1"/>
              </p:cNvSpPr>
              <p:nvPr/>
            </p:nvSpPr>
            <p:spPr bwMode="auto">
              <a:xfrm>
                <a:off x="2209" y="188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203"/>
              <p:cNvSpPr>
                <a:spLocks noChangeShapeType="1"/>
              </p:cNvSpPr>
              <p:nvPr/>
            </p:nvSpPr>
            <p:spPr bwMode="auto">
              <a:xfrm>
                <a:off x="2215" y="188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204"/>
              <p:cNvSpPr>
                <a:spLocks noChangeShapeType="1"/>
              </p:cNvSpPr>
              <p:nvPr/>
            </p:nvSpPr>
            <p:spPr bwMode="auto">
              <a:xfrm>
                <a:off x="2539"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05"/>
              <p:cNvSpPr>
                <a:spLocks noChangeShapeType="1"/>
              </p:cNvSpPr>
              <p:nvPr/>
            </p:nvSpPr>
            <p:spPr bwMode="auto">
              <a:xfrm>
                <a:off x="2551" y="233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206"/>
              <p:cNvSpPr>
                <a:spLocks noChangeShapeType="1"/>
              </p:cNvSpPr>
              <p:nvPr/>
            </p:nvSpPr>
            <p:spPr bwMode="auto">
              <a:xfrm>
                <a:off x="2743"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207"/>
              <p:cNvSpPr>
                <a:spLocks noChangeShapeType="1"/>
              </p:cNvSpPr>
              <p:nvPr/>
            </p:nvSpPr>
            <p:spPr bwMode="auto">
              <a:xfrm>
                <a:off x="2755"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208"/>
              <p:cNvSpPr>
                <a:spLocks noChangeShapeType="1"/>
              </p:cNvSpPr>
              <p:nvPr/>
            </p:nvSpPr>
            <p:spPr bwMode="auto">
              <a:xfrm>
                <a:off x="3121"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09"/>
              <p:cNvSpPr>
                <a:spLocks noChangeShapeType="1"/>
              </p:cNvSpPr>
              <p:nvPr/>
            </p:nvSpPr>
            <p:spPr bwMode="auto">
              <a:xfrm>
                <a:off x="3133"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210"/>
              <p:cNvSpPr>
                <a:spLocks noChangeShapeType="1"/>
              </p:cNvSpPr>
              <p:nvPr/>
            </p:nvSpPr>
            <p:spPr bwMode="auto">
              <a:xfrm>
                <a:off x="2575" y="237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211"/>
              <p:cNvSpPr>
                <a:spLocks noChangeShapeType="1"/>
              </p:cNvSpPr>
              <p:nvPr/>
            </p:nvSpPr>
            <p:spPr bwMode="auto">
              <a:xfrm>
                <a:off x="2587" y="237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212"/>
              <p:cNvSpPr>
                <a:spLocks noChangeShapeType="1"/>
              </p:cNvSpPr>
              <p:nvPr/>
            </p:nvSpPr>
            <p:spPr bwMode="auto">
              <a:xfrm>
                <a:off x="2815" y="25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213"/>
              <p:cNvSpPr>
                <a:spLocks noChangeShapeType="1"/>
              </p:cNvSpPr>
              <p:nvPr/>
            </p:nvSpPr>
            <p:spPr bwMode="auto">
              <a:xfrm>
                <a:off x="2827" y="25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214"/>
              <p:cNvSpPr>
                <a:spLocks noChangeShapeType="1"/>
              </p:cNvSpPr>
              <p:nvPr/>
            </p:nvSpPr>
            <p:spPr bwMode="auto">
              <a:xfrm>
                <a:off x="3703" y="26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215"/>
              <p:cNvSpPr>
                <a:spLocks noChangeShapeType="1"/>
              </p:cNvSpPr>
              <p:nvPr/>
            </p:nvSpPr>
            <p:spPr bwMode="auto">
              <a:xfrm>
                <a:off x="3715" y="26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216"/>
              <p:cNvSpPr>
                <a:spLocks noChangeShapeType="1"/>
              </p:cNvSpPr>
              <p:nvPr/>
            </p:nvSpPr>
            <p:spPr bwMode="auto">
              <a:xfrm>
                <a:off x="3295"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217"/>
              <p:cNvSpPr>
                <a:spLocks noChangeShapeType="1"/>
              </p:cNvSpPr>
              <p:nvPr/>
            </p:nvSpPr>
            <p:spPr bwMode="auto">
              <a:xfrm>
                <a:off x="3307"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218"/>
              <p:cNvSpPr>
                <a:spLocks noChangeShapeType="1"/>
              </p:cNvSpPr>
              <p:nvPr/>
            </p:nvSpPr>
            <p:spPr bwMode="auto">
              <a:xfrm>
                <a:off x="2227" y="190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219"/>
              <p:cNvSpPr>
                <a:spLocks noChangeShapeType="1"/>
              </p:cNvSpPr>
              <p:nvPr/>
            </p:nvSpPr>
            <p:spPr bwMode="auto">
              <a:xfrm>
                <a:off x="2509" y="230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220"/>
              <p:cNvSpPr>
                <a:spLocks noChangeShapeType="1"/>
              </p:cNvSpPr>
              <p:nvPr/>
            </p:nvSpPr>
            <p:spPr bwMode="auto">
              <a:xfrm>
                <a:off x="2707" y="246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221"/>
              <p:cNvSpPr>
                <a:spLocks noChangeShapeType="1"/>
              </p:cNvSpPr>
              <p:nvPr/>
            </p:nvSpPr>
            <p:spPr bwMode="auto">
              <a:xfrm>
                <a:off x="3019" y="258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222"/>
              <p:cNvSpPr>
                <a:spLocks noChangeShapeType="1"/>
              </p:cNvSpPr>
              <p:nvPr/>
            </p:nvSpPr>
            <p:spPr bwMode="auto">
              <a:xfrm>
                <a:off x="2905" y="255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223"/>
              <p:cNvSpPr>
                <a:spLocks noChangeShapeType="1"/>
              </p:cNvSpPr>
              <p:nvPr/>
            </p:nvSpPr>
            <p:spPr bwMode="auto">
              <a:xfrm>
                <a:off x="3637" y="26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224"/>
              <p:cNvSpPr>
                <a:spLocks noChangeShapeType="1"/>
              </p:cNvSpPr>
              <p:nvPr/>
            </p:nvSpPr>
            <p:spPr bwMode="auto">
              <a:xfrm>
                <a:off x="3187"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225"/>
              <p:cNvSpPr>
                <a:spLocks noChangeShapeType="1"/>
              </p:cNvSpPr>
              <p:nvPr/>
            </p:nvSpPr>
            <p:spPr bwMode="auto">
              <a:xfrm>
                <a:off x="2191" y="183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226"/>
              <p:cNvSpPr>
                <a:spLocks noChangeShapeType="1"/>
              </p:cNvSpPr>
              <p:nvPr/>
            </p:nvSpPr>
            <p:spPr bwMode="auto">
              <a:xfrm>
                <a:off x="2473" y="224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27"/>
              <p:cNvSpPr>
                <a:spLocks noChangeShapeType="1"/>
              </p:cNvSpPr>
              <p:nvPr/>
            </p:nvSpPr>
            <p:spPr bwMode="auto">
              <a:xfrm>
                <a:off x="2737"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228"/>
              <p:cNvSpPr>
                <a:spLocks noChangeShapeType="1"/>
              </p:cNvSpPr>
              <p:nvPr/>
            </p:nvSpPr>
            <p:spPr bwMode="auto">
              <a:xfrm>
                <a:off x="3163"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229"/>
              <p:cNvSpPr>
                <a:spLocks noChangeShapeType="1"/>
              </p:cNvSpPr>
              <p:nvPr/>
            </p:nvSpPr>
            <p:spPr bwMode="auto">
              <a:xfrm>
                <a:off x="2617" y="239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230"/>
              <p:cNvSpPr>
                <a:spLocks noChangeShapeType="1"/>
              </p:cNvSpPr>
              <p:nvPr/>
            </p:nvSpPr>
            <p:spPr bwMode="auto">
              <a:xfrm>
                <a:off x="2839" y="25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231"/>
              <p:cNvSpPr>
                <a:spLocks noChangeShapeType="1"/>
              </p:cNvSpPr>
              <p:nvPr/>
            </p:nvSpPr>
            <p:spPr bwMode="auto">
              <a:xfrm>
                <a:off x="3247"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232"/>
              <p:cNvSpPr>
                <a:spLocks noChangeShapeType="1"/>
              </p:cNvSpPr>
              <p:nvPr/>
            </p:nvSpPr>
            <p:spPr bwMode="auto">
              <a:xfrm>
                <a:off x="2185" y="182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233"/>
              <p:cNvSpPr>
                <a:spLocks noChangeShapeType="1"/>
              </p:cNvSpPr>
              <p:nvPr/>
            </p:nvSpPr>
            <p:spPr bwMode="auto">
              <a:xfrm>
                <a:off x="2455" y="221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234"/>
              <p:cNvSpPr>
                <a:spLocks noChangeShapeType="1"/>
              </p:cNvSpPr>
              <p:nvPr/>
            </p:nvSpPr>
            <p:spPr bwMode="auto">
              <a:xfrm>
                <a:off x="2719" y="247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235"/>
              <p:cNvSpPr>
                <a:spLocks noChangeShapeType="1"/>
              </p:cNvSpPr>
              <p:nvPr/>
            </p:nvSpPr>
            <p:spPr bwMode="auto">
              <a:xfrm>
                <a:off x="3055" y="258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236"/>
              <p:cNvSpPr>
                <a:spLocks noChangeShapeType="1"/>
              </p:cNvSpPr>
              <p:nvPr/>
            </p:nvSpPr>
            <p:spPr bwMode="auto">
              <a:xfrm>
                <a:off x="2791" y="250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237"/>
              <p:cNvSpPr>
                <a:spLocks noChangeShapeType="1"/>
              </p:cNvSpPr>
              <p:nvPr/>
            </p:nvSpPr>
            <p:spPr bwMode="auto">
              <a:xfrm>
                <a:off x="3067" y="258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238"/>
              <p:cNvSpPr>
                <a:spLocks noChangeShapeType="1"/>
              </p:cNvSpPr>
              <p:nvPr/>
            </p:nvSpPr>
            <p:spPr bwMode="auto">
              <a:xfrm>
                <a:off x="2899" y="255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239"/>
              <p:cNvSpPr>
                <a:spLocks noChangeShapeType="1"/>
              </p:cNvSpPr>
              <p:nvPr/>
            </p:nvSpPr>
            <p:spPr bwMode="auto">
              <a:xfrm>
                <a:off x="3649" y="261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240"/>
              <p:cNvSpPr>
                <a:spLocks noChangeShapeType="1"/>
              </p:cNvSpPr>
              <p:nvPr/>
            </p:nvSpPr>
            <p:spPr bwMode="auto">
              <a:xfrm>
                <a:off x="2173" y="180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241"/>
              <p:cNvSpPr>
                <a:spLocks noChangeShapeType="1"/>
              </p:cNvSpPr>
              <p:nvPr/>
            </p:nvSpPr>
            <p:spPr bwMode="auto">
              <a:xfrm>
                <a:off x="2497" y="230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242"/>
              <p:cNvSpPr>
                <a:spLocks noChangeShapeType="1"/>
              </p:cNvSpPr>
              <p:nvPr/>
            </p:nvSpPr>
            <p:spPr bwMode="auto">
              <a:xfrm>
                <a:off x="2635" y="241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243"/>
              <p:cNvSpPr>
                <a:spLocks noChangeShapeType="1"/>
              </p:cNvSpPr>
              <p:nvPr/>
            </p:nvSpPr>
            <p:spPr bwMode="auto">
              <a:xfrm>
                <a:off x="2785" y="250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244"/>
              <p:cNvSpPr>
                <a:spLocks noChangeShapeType="1"/>
              </p:cNvSpPr>
              <p:nvPr/>
            </p:nvSpPr>
            <p:spPr bwMode="auto">
              <a:xfrm>
                <a:off x="3277" y="259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245"/>
              <p:cNvSpPr>
                <a:spLocks noChangeShapeType="1"/>
              </p:cNvSpPr>
              <p:nvPr/>
            </p:nvSpPr>
            <p:spPr bwMode="auto">
              <a:xfrm>
                <a:off x="2881" y="254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246"/>
              <p:cNvSpPr>
                <a:spLocks noChangeShapeType="1"/>
              </p:cNvSpPr>
              <p:nvPr/>
            </p:nvSpPr>
            <p:spPr bwMode="auto">
              <a:xfrm>
                <a:off x="2167" y="179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247"/>
              <p:cNvSpPr>
                <a:spLocks noChangeShapeType="1"/>
              </p:cNvSpPr>
              <p:nvPr/>
            </p:nvSpPr>
            <p:spPr bwMode="auto">
              <a:xfrm>
                <a:off x="2515" y="231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248"/>
              <p:cNvSpPr>
                <a:spLocks noChangeShapeType="1"/>
              </p:cNvSpPr>
              <p:nvPr/>
            </p:nvSpPr>
            <p:spPr bwMode="auto">
              <a:xfrm>
                <a:off x="2731" y="249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249"/>
              <p:cNvSpPr>
                <a:spLocks noChangeShapeType="1"/>
              </p:cNvSpPr>
              <p:nvPr/>
            </p:nvSpPr>
            <p:spPr bwMode="auto">
              <a:xfrm>
                <a:off x="3043" y="258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250"/>
              <p:cNvSpPr>
                <a:spLocks noChangeShapeType="1"/>
              </p:cNvSpPr>
              <p:nvPr/>
            </p:nvSpPr>
            <p:spPr bwMode="auto">
              <a:xfrm>
                <a:off x="2713" y="246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251"/>
              <p:cNvSpPr>
                <a:spLocks noChangeShapeType="1"/>
              </p:cNvSpPr>
              <p:nvPr/>
            </p:nvSpPr>
            <p:spPr bwMode="auto">
              <a:xfrm>
                <a:off x="3031" y="2583"/>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252"/>
              <p:cNvSpPr>
                <a:spLocks noChangeShapeType="1"/>
              </p:cNvSpPr>
              <p:nvPr/>
            </p:nvSpPr>
            <p:spPr bwMode="auto">
              <a:xfrm>
                <a:off x="2851" y="252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253"/>
              <p:cNvSpPr>
                <a:spLocks noChangeShapeType="1"/>
              </p:cNvSpPr>
              <p:nvPr/>
            </p:nvSpPr>
            <p:spPr bwMode="auto">
              <a:xfrm>
                <a:off x="3175"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254"/>
              <p:cNvSpPr>
                <a:spLocks noChangeShapeType="1"/>
              </p:cNvSpPr>
              <p:nvPr/>
            </p:nvSpPr>
            <p:spPr bwMode="auto">
              <a:xfrm>
                <a:off x="2203" y="1881"/>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255"/>
              <p:cNvSpPr>
                <a:spLocks noChangeShapeType="1"/>
              </p:cNvSpPr>
              <p:nvPr/>
            </p:nvSpPr>
            <p:spPr bwMode="auto">
              <a:xfrm>
                <a:off x="2629" y="2409"/>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256"/>
              <p:cNvSpPr>
                <a:spLocks noChangeShapeType="1"/>
              </p:cNvSpPr>
              <p:nvPr/>
            </p:nvSpPr>
            <p:spPr bwMode="auto">
              <a:xfrm>
                <a:off x="2917" y="2565"/>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257"/>
              <p:cNvSpPr>
                <a:spLocks noChangeShapeType="1"/>
              </p:cNvSpPr>
              <p:nvPr/>
            </p:nvSpPr>
            <p:spPr bwMode="auto">
              <a:xfrm>
                <a:off x="3235"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258"/>
              <p:cNvSpPr>
                <a:spLocks noChangeShapeType="1"/>
              </p:cNvSpPr>
              <p:nvPr/>
            </p:nvSpPr>
            <p:spPr bwMode="auto">
              <a:xfrm>
                <a:off x="2911" y="2559"/>
                <a:ext cx="0" cy="3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259"/>
              <p:cNvSpPr>
                <a:spLocks noChangeShapeType="1"/>
              </p:cNvSpPr>
              <p:nvPr/>
            </p:nvSpPr>
            <p:spPr bwMode="auto">
              <a:xfrm>
                <a:off x="3001" y="2583"/>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260"/>
              <p:cNvSpPr>
                <a:spLocks noChangeShapeType="1"/>
              </p:cNvSpPr>
              <p:nvPr/>
            </p:nvSpPr>
            <p:spPr bwMode="auto">
              <a:xfrm>
                <a:off x="3319"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261"/>
              <p:cNvSpPr>
                <a:spLocks noChangeShapeType="1"/>
              </p:cNvSpPr>
              <p:nvPr/>
            </p:nvSpPr>
            <p:spPr bwMode="auto">
              <a:xfrm>
                <a:off x="2953" y="2565"/>
                <a:ext cx="0" cy="36"/>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262"/>
              <p:cNvSpPr>
                <a:spLocks noChangeShapeType="1"/>
              </p:cNvSpPr>
              <p:nvPr/>
            </p:nvSpPr>
            <p:spPr bwMode="auto">
              <a:xfrm>
                <a:off x="3283"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263"/>
              <p:cNvSpPr>
                <a:spLocks noChangeShapeType="1"/>
              </p:cNvSpPr>
              <p:nvPr/>
            </p:nvSpPr>
            <p:spPr bwMode="auto">
              <a:xfrm>
                <a:off x="3193" y="2601"/>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264"/>
              <p:cNvSpPr>
                <a:spLocks noChangeShapeType="1"/>
              </p:cNvSpPr>
              <p:nvPr/>
            </p:nvSpPr>
            <p:spPr bwMode="auto">
              <a:xfrm>
                <a:off x="2395" y="2157"/>
                <a:ext cx="0" cy="36"/>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Freeform 265"/>
              <p:cNvSpPr>
                <a:spLocks/>
              </p:cNvSpPr>
              <p:nvPr/>
            </p:nvSpPr>
            <p:spPr bwMode="auto">
              <a:xfrm>
                <a:off x="2041" y="1677"/>
                <a:ext cx="1674" cy="960"/>
              </a:xfrm>
              <a:custGeom>
                <a:avLst/>
                <a:gdLst>
                  <a:gd name="T0" fmla="*/ 246 w 279"/>
                  <a:gd name="T1" fmla="*/ 157 h 160"/>
                  <a:gd name="T2" fmla="*/ 185 w 279"/>
                  <a:gd name="T3" fmla="*/ 156 h 160"/>
                  <a:gd name="T4" fmla="*/ 171 w 279"/>
                  <a:gd name="T5" fmla="*/ 154 h 160"/>
                  <a:gd name="T6" fmla="*/ 153 w 279"/>
                  <a:gd name="T7" fmla="*/ 151 h 160"/>
                  <a:gd name="T8" fmla="*/ 140 w 279"/>
                  <a:gd name="T9" fmla="*/ 149 h 160"/>
                  <a:gd name="T10" fmla="*/ 137 w 279"/>
                  <a:gd name="T11" fmla="*/ 146 h 160"/>
                  <a:gd name="T12" fmla="*/ 130 w 279"/>
                  <a:gd name="T13" fmla="*/ 143 h 160"/>
                  <a:gd name="T14" fmla="*/ 123 w 279"/>
                  <a:gd name="T15" fmla="*/ 141 h 160"/>
                  <a:gd name="T16" fmla="*/ 116 w 279"/>
                  <a:gd name="T17" fmla="*/ 138 h 160"/>
                  <a:gd name="T18" fmla="*/ 112 w 279"/>
                  <a:gd name="T19" fmla="*/ 136 h 160"/>
                  <a:gd name="T20" fmla="*/ 110 w 279"/>
                  <a:gd name="T21" fmla="*/ 134 h 160"/>
                  <a:gd name="T22" fmla="*/ 104 w 279"/>
                  <a:gd name="T23" fmla="*/ 131 h 160"/>
                  <a:gd name="T24" fmla="*/ 100 w 279"/>
                  <a:gd name="T25" fmla="*/ 127 h 160"/>
                  <a:gd name="T26" fmla="*/ 97 w 279"/>
                  <a:gd name="T27" fmla="*/ 125 h 160"/>
                  <a:gd name="T28" fmla="*/ 95 w 279"/>
                  <a:gd name="T29" fmla="*/ 122 h 160"/>
                  <a:gd name="T30" fmla="*/ 88 w 279"/>
                  <a:gd name="T31" fmla="*/ 118 h 160"/>
                  <a:gd name="T32" fmla="*/ 86 w 279"/>
                  <a:gd name="T33" fmla="*/ 113 h 160"/>
                  <a:gd name="T34" fmla="*/ 82 w 279"/>
                  <a:gd name="T35" fmla="*/ 110 h 160"/>
                  <a:gd name="T36" fmla="*/ 78 w 279"/>
                  <a:gd name="T37" fmla="*/ 107 h 160"/>
                  <a:gd name="T38" fmla="*/ 73 w 279"/>
                  <a:gd name="T39" fmla="*/ 104 h 160"/>
                  <a:gd name="T40" fmla="*/ 71 w 279"/>
                  <a:gd name="T41" fmla="*/ 94 h 160"/>
                  <a:gd name="T42" fmla="*/ 66 w 279"/>
                  <a:gd name="T43" fmla="*/ 92 h 160"/>
                  <a:gd name="T44" fmla="*/ 65 w 279"/>
                  <a:gd name="T45" fmla="*/ 87 h 160"/>
                  <a:gd name="T46" fmla="*/ 60 w 279"/>
                  <a:gd name="T47" fmla="*/ 85 h 160"/>
                  <a:gd name="T48" fmla="*/ 59 w 279"/>
                  <a:gd name="T49" fmla="*/ 81 h 160"/>
                  <a:gd name="T50" fmla="*/ 54 w 279"/>
                  <a:gd name="T51" fmla="*/ 77 h 160"/>
                  <a:gd name="T52" fmla="*/ 52 w 279"/>
                  <a:gd name="T53" fmla="*/ 72 h 160"/>
                  <a:gd name="T54" fmla="*/ 49 w 279"/>
                  <a:gd name="T55" fmla="*/ 69 h 160"/>
                  <a:gd name="T56" fmla="*/ 47 w 279"/>
                  <a:gd name="T57" fmla="*/ 64 h 160"/>
                  <a:gd name="T58" fmla="*/ 43 w 279"/>
                  <a:gd name="T59" fmla="*/ 61 h 160"/>
                  <a:gd name="T60" fmla="*/ 40 w 279"/>
                  <a:gd name="T61" fmla="*/ 56 h 160"/>
                  <a:gd name="T62" fmla="*/ 35 w 279"/>
                  <a:gd name="T63" fmla="*/ 48 h 160"/>
                  <a:gd name="T64" fmla="*/ 32 w 279"/>
                  <a:gd name="T65" fmla="*/ 41 h 160"/>
                  <a:gd name="T66" fmla="*/ 26 w 279"/>
                  <a:gd name="T67" fmla="*/ 36 h 160"/>
                  <a:gd name="T68" fmla="*/ 24 w 279"/>
                  <a:gd name="T69" fmla="*/ 27 h 160"/>
                  <a:gd name="T70" fmla="*/ 21 w 279"/>
                  <a:gd name="T71" fmla="*/ 24 h 160"/>
                  <a:gd name="T72" fmla="*/ 20 w 279"/>
                  <a:gd name="T73" fmla="*/ 18 h 160"/>
                  <a:gd name="T74" fmla="*/ 15 w 279"/>
                  <a:gd name="T75" fmla="*/ 16 h 160"/>
                  <a:gd name="T76" fmla="*/ 12 w 279"/>
                  <a:gd name="T77" fmla="*/ 13 h 160"/>
                  <a:gd name="T78" fmla="*/ 8 w 279"/>
                  <a:gd name="T79" fmla="*/ 9 h 160"/>
                  <a:gd name="T80" fmla="*/ 6 w 279"/>
                  <a:gd name="T81" fmla="*/ 6 h 160"/>
                  <a:gd name="T82" fmla="*/ 2 w 279"/>
                  <a:gd name="T83"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60">
                    <a:moveTo>
                      <a:pt x="279" y="160"/>
                    </a:moveTo>
                    <a:lnTo>
                      <a:pt x="246" y="160"/>
                    </a:lnTo>
                    <a:lnTo>
                      <a:pt x="246" y="157"/>
                    </a:lnTo>
                    <a:lnTo>
                      <a:pt x="207" y="157"/>
                    </a:lnTo>
                    <a:lnTo>
                      <a:pt x="207" y="156"/>
                    </a:lnTo>
                    <a:lnTo>
                      <a:pt x="185" y="156"/>
                    </a:lnTo>
                    <a:lnTo>
                      <a:pt x="185" y="155"/>
                    </a:lnTo>
                    <a:lnTo>
                      <a:pt x="171" y="155"/>
                    </a:lnTo>
                    <a:lnTo>
                      <a:pt x="171" y="154"/>
                    </a:lnTo>
                    <a:lnTo>
                      <a:pt x="167" y="154"/>
                    </a:lnTo>
                    <a:lnTo>
                      <a:pt x="153" y="154"/>
                    </a:lnTo>
                    <a:lnTo>
                      <a:pt x="153" y="151"/>
                    </a:lnTo>
                    <a:lnTo>
                      <a:pt x="146" y="151"/>
                    </a:lnTo>
                    <a:lnTo>
                      <a:pt x="146" y="149"/>
                    </a:lnTo>
                    <a:lnTo>
                      <a:pt x="140" y="149"/>
                    </a:lnTo>
                    <a:lnTo>
                      <a:pt x="140" y="148"/>
                    </a:lnTo>
                    <a:lnTo>
                      <a:pt x="137" y="148"/>
                    </a:lnTo>
                    <a:lnTo>
                      <a:pt x="137" y="146"/>
                    </a:lnTo>
                    <a:lnTo>
                      <a:pt x="134" y="146"/>
                    </a:lnTo>
                    <a:lnTo>
                      <a:pt x="134" y="143"/>
                    </a:lnTo>
                    <a:lnTo>
                      <a:pt x="130" y="143"/>
                    </a:lnTo>
                    <a:lnTo>
                      <a:pt x="126" y="143"/>
                    </a:lnTo>
                    <a:lnTo>
                      <a:pt x="126" y="141"/>
                    </a:lnTo>
                    <a:lnTo>
                      <a:pt x="123" y="141"/>
                    </a:lnTo>
                    <a:lnTo>
                      <a:pt x="123" y="139"/>
                    </a:lnTo>
                    <a:lnTo>
                      <a:pt x="116" y="139"/>
                    </a:lnTo>
                    <a:lnTo>
                      <a:pt x="116" y="138"/>
                    </a:lnTo>
                    <a:lnTo>
                      <a:pt x="115" y="138"/>
                    </a:lnTo>
                    <a:lnTo>
                      <a:pt x="115" y="136"/>
                    </a:lnTo>
                    <a:lnTo>
                      <a:pt x="112" y="136"/>
                    </a:lnTo>
                    <a:lnTo>
                      <a:pt x="112" y="135"/>
                    </a:lnTo>
                    <a:lnTo>
                      <a:pt x="110" y="135"/>
                    </a:lnTo>
                    <a:lnTo>
                      <a:pt x="110" y="134"/>
                    </a:lnTo>
                    <a:lnTo>
                      <a:pt x="108" y="134"/>
                    </a:lnTo>
                    <a:lnTo>
                      <a:pt x="108" y="131"/>
                    </a:lnTo>
                    <a:lnTo>
                      <a:pt x="104" y="131"/>
                    </a:lnTo>
                    <a:lnTo>
                      <a:pt x="104" y="129"/>
                    </a:lnTo>
                    <a:lnTo>
                      <a:pt x="100" y="129"/>
                    </a:lnTo>
                    <a:lnTo>
                      <a:pt x="100" y="127"/>
                    </a:lnTo>
                    <a:lnTo>
                      <a:pt x="99" y="127"/>
                    </a:lnTo>
                    <a:lnTo>
                      <a:pt x="99" y="125"/>
                    </a:lnTo>
                    <a:lnTo>
                      <a:pt x="97" y="125"/>
                    </a:lnTo>
                    <a:lnTo>
                      <a:pt x="97" y="123"/>
                    </a:lnTo>
                    <a:lnTo>
                      <a:pt x="95" y="123"/>
                    </a:lnTo>
                    <a:lnTo>
                      <a:pt x="95" y="122"/>
                    </a:lnTo>
                    <a:lnTo>
                      <a:pt x="92" y="122"/>
                    </a:lnTo>
                    <a:lnTo>
                      <a:pt x="92" y="118"/>
                    </a:lnTo>
                    <a:lnTo>
                      <a:pt x="88" y="118"/>
                    </a:lnTo>
                    <a:lnTo>
                      <a:pt x="88" y="116"/>
                    </a:lnTo>
                    <a:lnTo>
                      <a:pt x="86" y="116"/>
                    </a:lnTo>
                    <a:lnTo>
                      <a:pt x="86" y="113"/>
                    </a:lnTo>
                    <a:lnTo>
                      <a:pt x="84" y="113"/>
                    </a:lnTo>
                    <a:lnTo>
                      <a:pt x="84" y="110"/>
                    </a:lnTo>
                    <a:lnTo>
                      <a:pt x="82" y="110"/>
                    </a:lnTo>
                    <a:lnTo>
                      <a:pt x="82" y="109"/>
                    </a:lnTo>
                    <a:lnTo>
                      <a:pt x="78" y="109"/>
                    </a:lnTo>
                    <a:lnTo>
                      <a:pt x="78" y="107"/>
                    </a:lnTo>
                    <a:lnTo>
                      <a:pt x="75" y="107"/>
                    </a:lnTo>
                    <a:lnTo>
                      <a:pt x="75" y="104"/>
                    </a:lnTo>
                    <a:lnTo>
                      <a:pt x="73" y="104"/>
                    </a:lnTo>
                    <a:lnTo>
                      <a:pt x="73" y="97"/>
                    </a:lnTo>
                    <a:lnTo>
                      <a:pt x="71" y="97"/>
                    </a:lnTo>
                    <a:lnTo>
                      <a:pt x="71" y="94"/>
                    </a:lnTo>
                    <a:lnTo>
                      <a:pt x="68" y="94"/>
                    </a:lnTo>
                    <a:lnTo>
                      <a:pt x="68" y="92"/>
                    </a:lnTo>
                    <a:lnTo>
                      <a:pt x="66" y="92"/>
                    </a:lnTo>
                    <a:lnTo>
                      <a:pt x="66" y="90"/>
                    </a:lnTo>
                    <a:lnTo>
                      <a:pt x="65" y="90"/>
                    </a:lnTo>
                    <a:lnTo>
                      <a:pt x="65" y="87"/>
                    </a:lnTo>
                    <a:lnTo>
                      <a:pt x="62" y="87"/>
                    </a:lnTo>
                    <a:lnTo>
                      <a:pt x="62" y="85"/>
                    </a:lnTo>
                    <a:lnTo>
                      <a:pt x="60" y="85"/>
                    </a:lnTo>
                    <a:lnTo>
                      <a:pt x="60" y="82"/>
                    </a:lnTo>
                    <a:lnTo>
                      <a:pt x="59" y="82"/>
                    </a:lnTo>
                    <a:lnTo>
                      <a:pt x="59" y="81"/>
                    </a:lnTo>
                    <a:lnTo>
                      <a:pt x="57" y="81"/>
                    </a:lnTo>
                    <a:lnTo>
                      <a:pt x="57" y="77"/>
                    </a:lnTo>
                    <a:lnTo>
                      <a:pt x="54" y="77"/>
                    </a:lnTo>
                    <a:lnTo>
                      <a:pt x="54" y="75"/>
                    </a:lnTo>
                    <a:lnTo>
                      <a:pt x="52" y="75"/>
                    </a:lnTo>
                    <a:lnTo>
                      <a:pt x="52" y="72"/>
                    </a:lnTo>
                    <a:lnTo>
                      <a:pt x="51" y="72"/>
                    </a:lnTo>
                    <a:lnTo>
                      <a:pt x="51" y="69"/>
                    </a:lnTo>
                    <a:lnTo>
                      <a:pt x="49" y="69"/>
                    </a:lnTo>
                    <a:lnTo>
                      <a:pt x="49" y="67"/>
                    </a:lnTo>
                    <a:lnTo>
                      <a:pt x="47" y="67"/>
                    </a:lnTo>
                    <a:lnTo>
                      <a:pt x="47" y="64"/>
                    </a:lnTo>
                    <a:lnTo>
                      <a:pt x="45" y="64"/>
                    </a:lnTo>
                    <a:lnTo>
                      <a:pt x="45" y="61"/>
                    </a:lnTo>
                    <a:lnTo>
                      <a:pt x="43" y="61"/>
                    </a:lnTo>
                    <a:lnTo>
                      <a:pt x="43" y="59"/>
                    </a:lnTo>
                    <a:lnTo>
                      <a:pt x="40" y="59"/>
                    </a:lnTo>
                    <a:lnTo>
                      <a:pt x="40" y="56"/>
                    </a:lnTo>
                    <a:lnTo>
                      <a:pt x="39" y="56"/>
                    </a:lnTo>
                    <a:lnTo>
                      <a:pt x="39" y="48"/>
                    </a:lnTo>
                    <a:lnTo>
                      <a:pt x="35" y="48"/>
                    </a:lnTo>
                    <a:lnTo>
                      <a:pt x="35" y="45"/>
                    </a:lnTo>
                    <a:lnTo>
                      <a:pt x="32" y="45"/>
                    </a:lnTo>
                    <a:lnTo>
                      <a:pt x="32" y="41"/>
                    </a:lnTo>
                    <a:lnTo>
                      <a:pt x="30" y="41"/>
                    </a:lnTo>
                    <a:lnTo>
                      <a:pt x="30" y="36"/>
                    </a:lnTo>
                    <a:lnTo>
                      <a:pt x="26" y="36"/>
                    </a:lnTo>
                    <a:lnTo>
                      <a:pt x="26" y="30"/>
                    </a:lnTo>
                    <a:lnTo>
                      <a:pt x="24" y="30"/>
                    </a:lnTo>
                    <a:lnTo>
                      <a:pt x="24" y="27"/>
                    </a:lnTo>
                    <a:lnTo>
                      <a:pt x="23" y="27"/>
                    </a:lnTo>
                    <a:lnTo>
                      <a:pt x="23" y="24"/>
                    </a:lnTo>
                    <a:lnTo>
                      <a:pt x="21" y="24"/>
                    </a:lnTo>
                    <a:lnTo>
                      <a:pt x="21" y="21"/>
                    </a:lnTo>
                    <a:lnTo>
                      <a:pt x="20" y="21"/>
                    </a:lnTo>
                    <a:lnTo>
                      <a:pt x="20" y="18"/>
                    </a:lnTo>
                    <a:lnTo>
                      <a:pt x="17" y="18"/>
                    </a:lnTo>
                    <a:lnTo>
                      <a:pt x="17" y="16"/>
                    </a:lnTo>
                    <a:lnTo>
                      <a:pt x="15" y="16"/>
                    </a:lnTo>
                    <a:lnTo>
                      <a:pt x="15" y="15"/>
                    </a:lnTo>
                    <a:lnTo>
                      <a:pt x="12" y="15"/>
                    </a:lnTo>
                    <a:lnTo>
                      <a:pt x="12" y="13"/>
                    </a:lnTo>
                    <a:lnTo>
                      <a:pt x="10" y="13"/>
                    </a:lnTo>
                    <a:lnTo>
                      <a:pt x="10" y="9"/>
                    </a:lnTo>
                    <a:lnTo>
                      <a:pt x="8" y="9"/>
                    </a:lnTo>
                    <a:lnTo>
                      <a:pt x="8" y="8"/>
                    </a:lnTo>
                    <a:lnTo>
                      <a:pt x="6" y="8"/>
                    </a:lnTo>
                    <a:lnTo>
                      <a:pt x="6" y="6"/>
                    </a:lnTo>
                    <a:lnTo>
                      <a:pt x="3" y="6"/>
                    </a:lnTo>
                    <a:lnTo>
                      <a:pt x="3" y="4"/>
                    </a:lnTo>
                    <a:lnTo>
                      <a:pt x="2" y="4"/>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cxnSp>
        <p:nvCxnSpPr>
          <p:cNvPr id="331" name="Straight Connector 330"/>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2088619" y="3898830"/>
            <a:ext cx="439544" cy="1286119"/>
            <a:chOff x="2088619" y="3898830"/>
            <a:chExt cx="439544" cy="1286119"/>
          </a:xfrm>
        </p:grpSpPr>
        <p:cxnSp>
          <p:nvCxnSpPr>
            <p:cNvPr id="333" name="Straight Connector 33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2088619" y="3898830"/>
              <a:ext cx="439544" cy="400110"/>
            </a:xfrm>
            <a:prstGeom prst="rect">
              <a:avLst/>
            </a:prstGeom>
            <a:noFill/>
          </p:spPr>
          <p:txBody>
            <a:bodyPr wrap="none" rtlCol="0">
              <a:spAutoFit/>
            </a:bodyPr>
            <a:lstStyle/>
            <a:p>
              <a:pPr algn="r"/>
              <a:r>
                <a:rPr lang="fr-FR" sz="1000" smtClean="0">
                  <a:solidFill>
                    <a:srgbClr val="B60D27"/>
                  </a:solidFill>
                </a:rPr>
                <a:t>32%</a:t>
              </a:r>
            </a:p>
            <a:p>
              <a:pPr algn="r"/>
              <a:r>
                <a:rPr lang="fr-FR" sz="1000" smtClean="0">
                  <a:solidFill>
                    <a:schemeClr val="accent2"/>
                  </a:solidFill>
                </a:rPr>
                <a:t>24%</a:t>
              </a:r>
              <a:endParaRPr lang="fr-FR" sz="1000">
                <a:solidFill>
                  <a:schemeClr val="accent2"/>
                </a:solidFill>
              </a:endParaRPr>
            </a:p>
          </p:txBody>
        </p:sp>
      </p:grpSp>
      <p:sp>
        <p:nvSpPr>
          <p:cNvPr id="335" name="TextBox 334"/>
          <p:cNvSpPr txBox="1"/>
          <p:nvPr/>
        </p:nvSpPr>
        <p:spPr>
          <a:xfrm>
            <a:off x="2796937" y="4374168"/>
            <a:ext cx="439544" cy="400110"/>
          </a:xfrm>
          <a:prstGeom prst="rect">
            <a:avLst/>
          </a:prstGeom>
          <a:noFill/>
        </p:spPr>
        <p:txBody>
          <a:bodyPr wrap="none" rtlCol="0">
            <a:spAutoFit/>
          </a:bodyPr>
          <a:lstStyle/>
          <a:p>
            <a:pPr algn="r"/>
            <a:r>
              <a:rPr lang="fr-FR" sz="1000" smtClean="0">
                <a:solidFill>
                  <a:srgbClr val="B60D27"/>
                </a:solidFill>
              </a:rPr>
              <a:t>18%</a:t>
            </a:r>
          </a:p>
          <a:p>
            <a:pPr algn="r"/>
            <a:r>
              <a:rPr lang="fr-FR" sz="1000" smtClean="0">
                <a:solidFill>
                  <a:schemeClr val="accent2"/>
                </a:solidFill>
              </a:rPr>
              <a:t>10%</a:t>
            </a:r>
            <a:endParaRPr lang="fr-FR" sz="1000">
              <a:solidFill>
                <a:schemeClr val="accent2"/>
              </a:solidFill>
            </a:endParaRPr>
          </a:p>
        </p:txBody>
      </p:sp>
      <p:graphicFrame>
        <p:nvGraphicFramePr>
          <p:cNvPr id="336" name="Table 335"/>
          <p:cNvGraphicFramePr>
            <a:graphicFrameLocks noGrp="1"/>
          </p:cNvGraphicFramePr>
          <p:nvPr>
            <p:extLst>
              <p:ext uri="{D42A27DB-BD31-4B8C-83A1-F6EECF244321}">
                <p14:modId xmlns:p14="http://schemas.microsoft.com/office/powerpoint/2010/main" val="2822890540"/>
              </p:ext>
            </p:extLst>
          </p:nvPr>
        </p:nvGraphicFramePr>
        <p:xfrm>
          <a:off x="5444935" y="2009126"/>
          <a:ext cx="3345591" cy="822960"/>
        </p:xfrm>
        <a:graphic>
          <a:graphicData uri="http://schemas.openxmlformats.org/drawingml/2006/table">
            <a:tbl>
              <a:tblPr firstRow="1" bandRow="1">
                <a:tableStyleId>{5C22544A-7EE6-4342-B048-85BDC9FD1C3A}</a:tableStyleId>
              </a:tblPr>
              <a:tblGrid>
                <a:gridCol w="1039119">
                  <a:extLst>
                    <a:ext uri="{9D8B030D-6E8A-4147-A177-3AD203B41FA5}">
                      <a16:colId xmlns:a16="http://schemas.microsoft.com/office/drawing/2014/main" val="20000"/>
                    </a:ext>
                  </a:extLst>
                </a:gridCol>
                <a:gridCol w="1105469">
                  <a:extLst>
                    <a:ext uri="{9D8B030D-6E8A-4147-A177-3AD203B41FA5}">
                      <a16:colId xmlns:a16="http://schemas.microsoft.com/office/drawing/2014/main" val="20002"/>
                    </a:ext>
                  </a:extLst>
                </a:gridCol>
                <a:gridCol w="1201003">
                  <a:extLst>
                    <a:ext uri="{9D8B030D-6E8A-4147-A177-3AD203B41FA5}">
                      <a16:colId xmlns:a16="http://schemas.microsoft.com/office/drawing/2014/main" val="1420429079"/>
                    </a:ext>
                  </a:extLst>
                </a:gridCol>
              </a:tblGrid>
              <a:tr h="268387">
                <a:tc>
                  <a:txBody>
                    <a:bodyPr/>
                    <a:lstStyle/>
                    <a:p>
                      <a:endParaRPr lang="fr-FR" sz="900" noProof="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noProof="0" smtClean="0">
                          <a:solidFill>
                            <a:schemeClr val="tx1"/>
                          </a:solidFill>
                          <a:latin typeface="+mn-lt"/>
                        </a:rPr>
                        <a:t>Médiane, mois</a:t>
                      </a:r>
                      <a:endParaRPr lang="fr-FR" sz="900" baseline="0" noProof="0" smtClean="0">
                        <a:solidFill>
                          <a:schemeClr val="tx1"/>
                        </a:solidFill>
                        <a:latin typeface="+mn-lt"/>
                      </a:endParaRPr>
                    </a:p>
                    <a:p>
                      <a:pPr algn="ctr"/>
                      <a:r>
                        <a:rPr lang="fr-FR" sz="900" baseline="0" noProof="0" smtClean="0">
                          <a:solidFill>
                            <a:schemeClr val="tx1"/>
                          </a:solidFill>
                          <a:latin typeface="+mn-lt"/>
                        </a:rPr>
                        <a:t>(IC95%)</a:t>
                      </a:r>
                      <a:endParaRPr lang="fr-FR" sz="900" noProof="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noProof="0" smtClean="0">
                          <a:solidFill>
                            <a:schemeClr val="tx1"/>
                          </a:solidFill>
                          <a:latin typeface="+mn-lt"/>
                        </a:rPr>
                        <a:t>HR</a:t>
                      </a:r>
                      <a:br>
                        <a:rPr lang="fr-FR" sz="900" noProof="0" smtClean="0">
                          <a:solidFill>
                            <a:schemeClr val="tx1"/>
                          </a:solidFill>
                          <a:latin typeface="+mn-lt"/>
                        </a:rPr>
                      </a:br>
                      <a:r>
                        <a:rPr lang="fr-FR" sz="900" noProof="0" smtClean="0">
                          <a:solidFill>
                            <a:schemeClr val="tx1"/>
                          </a:solidFill>
                          <a:latin typeface="+mn-lt"/>
                        </a:rPr>
                        <a:t>(IC95%)</a:t>
                      </a:r>
                      <a:endParaRPr lang="fr-FR" sz="900" noProof="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fr-FR" sz="900" noProof="0" dirty="0" smtClean="0">
                          <a:solidFill>
                            <a:srgbClr val="B60D27"/>
                          </a:solidFill>
                          <a:latin typeface="+mn-lt"/>
                        </a:rPr>
                        <a:t>Pembrolizumab</a:t>
                      </a:r>
                      <a:endParaRPr lang="fr-FR" sz="900" noProof="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fr-FR" sz="900" noProof="0" smtClean="0">
                          <a:solidFill>
                            <a:srgbClr val="B60D27"/>
                          </a:solidFill>
                          <a:latin typeface="+mn-lt"/>
                        </a:rPr>
                        <a:t>2,1 (2,1 - </a:t>
                      </a:r>
                      <a:r>
                        <a:rPr lang="fr-FR" sz="900" noProof="0" smtClean="0">
                          <a:solidFill>
                            <a:srgbClr val="B60D27"/>
                          </a:solidFill>
                          <a:latin typeface="+mn-lt"/>
                          <a:cs typeface="Arial"/>
                        </a:rPr>
                        <a:t>2,2)</a:t>
                      </a:r>
                      <a:endParaRPr lang="fr-FR" sz="900" noProof="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fr-FR" sz="900" noProof="0" smtClean="0">
                          <a:solidFill>
                            <a:schemeClr val="tx1"/>
                          </a:solidFill>
                          <a:latin typeface="+mn-lt"/>
                        </a:rPr>
                        <a:t>1,11 </a:t>
                      </a:r>
                      <a:br>
                        <a:rPr lang="fr-FR" sz="900" noProof="0" smtClean="0">
                          <a:solidFill>
                            <a:schemeClr val="tx1"/>
                          </a:solidFill>
                          <a:latin typeface="+mn-lt"/>
                        </a:rPr>
                      </a:br>
                      <a:r>
                        <a:rPr lang="fr-FR" sz="900" noProof="0" smtClean="0">
                          <a:solidFill>
                            <a:schemeClr val="tx1"/>
                          </a:solidFill>
                          <a:latin typeface="+mn-lt"/>
                        </a:rPr>
                        <a:t>(0,94 - </a:t>
                      </a:r>
                      <a:r>
                        <a:rPr lang="fr-FR" sz="900" noProof="0" smtClean="0">
                          <a:solidFill>
                            <a:schemeClr val="tx1"/>
                          </a:solidFill>
                          <a:latin typeface="+mn-lt"/>
                          <a:cs typeface="Arial"/>
                        </a:rPr>
                        <a:t>1,31)</a:t>
                      </a:r>
                      <a:endParaRPr lang="fr-FR" sz="900" noProof="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fr-FR" sz="900" noProof="0" smtClean="0">
                          <a:solidFill>
                            <a:schemeClr val="accent2"/>
                          </a:solidFill>
                          <a:latin typeface="+mn-lt"/>
                        </a:rPr>
                        <a:t>Chimiothérapie</a:t>
                      </a:r>
                      <a:endParaRPr lang="fr-FR" sz="900" noProof="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noProof="0" dirty="0" smtClean="0">
                          <a:solidFill>
                            <a:schemeClr val="accent2"/>
                          </a:solidFill>
                          <a:latin typeface="+mn-lt"/>
                        </a:rPr>
                        <a:t>3,4 (2,8 -</a:t>
                      </a:r>
                      <a:r>
                        <a:rPr lang="fr-FR" sz="900" baseline="0" noProof="0" dirty="0" smtClean="0">
                          <a:solidFill>
                            <a:schemeClr val="accent2"/>
                          </a:solidFill>
                          <a:latin typeface="+mn-lt"/>
                          <a:cs typeface="+mn-cs"/>
                        </a:rPr>
                        <a:t> </a:t>
                      </a:r>
                      <a:r>
                        <a:rPr lang="fr-FR" sz="900" noProof="0" dirty="0" smtClean="0">
                          <a:solidFill>
                            <a:schemeClr val="accent2"/>
                          </a:solidFill>
                          <a:latin typeface="+mn-lt"/>
                          <a:cs typeface="+mn-cs"/>
                        </a:rPr>
                        <a:t>3,9)</a:t>
                      </a:r>
                      <a:endParaRPr lang="fr-FR" sz="900" noProof="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337" name="Group 336"/>
          <p:cNvGrpSpPr/>
          <p:nvPr/>
        </p:nvGrpSpPr>
        <p:grpSpPr>
          <a:xfrm>
            <a:off x="4639435" y="2956344"/>
            <a:ext cx="4286013" cy="3106727"/>
            <a:chOff x="4462459" y="2956344"/>
            <a:chExt cx="4286013" cy="3106727"/>
          </a:xfrm>
        </p:grpSpPr>
        <p:sp>
          <p:nvSpPr>
            <p:cNvPr id="338" name="TextBox 337"/>
            <p:cNvSpPr txBox="1"/>
            <p:nvPr/>
          </p:nvSpPr>
          <p:spPr>
            <a:xfrm>
              <a:off x="6588570" y="5426074"/>
              <a:ext cx="509575" cy="276999"/>
            </a:xfrm>
            <a:prstGeom prst="rect">
              <a:avLst/>
            </a:prstGeom>
            <a:noFill/>
          </p:spPr>
          <p:txBody>
            <a:bodyPr wrap="none" rtlCol="0">
              <a:spAutoFit/>
            </a:bodyPr>
            <a:lstStyle/>
            <a:p>
              <a:pPr algn="ctr" fontAlgn="base">
                <a:spcBef>
                  <a:spcPct val="0"/>
                </a:spcBef>
                <a:spcAft>
                  <a:spcPct val="0"/>
                </a:spcAft>
              </a:pPr>
              <a:r>
                <a:rPr lang="fr-FR" sz="1200" dirty="0" smtClean="0"/>
                <a:t>Mois</a:t>
              </a:r>
              <a:endParaRPr lang="fr-FR" sz="1200" dirty="0"/>
            </a:p>
          </p:txBody>
        </p:sp>
        <p:grpSp>
          <p:nvGrpSpPr>
            <p:cNvPr id="339" name="Group 338"/>
            <p:cNvGrpSpPr/>
            <p:nvPr/>
          </p:nvGrpSpPr>
          <p:grpSpPr>
            <a:xfrm>
              <a:off x="4462459" y="2956344"/>
              <a:ext cx="4286013" cy="3106727"/>
              <a:chOff x="470476" y="2263188"/>
              <a:chExt cx="3738206" cy="3106727"/>
            </a:xfrm>
          </p:grpSpPr>
          <p:sp>
            <p:nvSpPr>
              <p:cNvPr id="562" name="Freeform 561"/>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3"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4"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5"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6"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7"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8"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69"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0"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1"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7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85" name="TextBox 584"/>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fr-FR" sz="1200" smtClean="0"/>
                  <a:t>SSP, %</a:t>
                </a:r>
                <a:endParaRPr lang="fr-FR" sz="1200"/>
              </a:p>
            </p:txBody>
          </p:sp>
          <p:sp>
            <p:nvSpPr>
              <p:cNvPr id="586" name="TextBox 585"/>
              <p:cNvSpPr txBox="1"/>
              <p:nvPr/>
            </p:nvSpPr>
            <p:spPr>
              <a:xfrm>
                <a:off x="589983" y="2263188"/>
                <a:ext cx="385003" cy="276999"/>
              </a:xfrm>
              <a:prstGeom prst="rect">
                <a:avLst/>
              </a:prstGeom>
              <a:noFill/>
            </p:spPr>
            <p:txBody>
              <a:bodyPr wrap="none" rtlCol="0" anchor="ctr" anchorCtr="0">
                <a:spAutoFit/>
              </a:bodyPr>
              <a:lstStyle/>
              <a:p>
                <a:pPr algn="r"/>
                <a:r>
                  <a:rPr lang="fr-FR" sz="1200" smtClean="0"/>
                  <a:t>100</a:t>
                </a:r>
                <a:endParaRPr lang="fr-FR" sz="1200"/>
              </a:p>
            </p:txBody>
          </p:sp>
          <p:sp>
            <p:nvSpPr>
              <p:cNvPr id="587" name="TextBox 586"/>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588" name="TextBox 587"/>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589" name="TextBox 588"/>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590" name="TextBox 589"/>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591" name="TextBox 590"/>
              <p:cNvSpPr txBox="1"/>
              <p:nvPr/>
            </p:nvSpPr>
            <p:spPr>
              <a:xfrm>
                <a:off x="739276"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592" name="TextBox 591"/>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314</a:t>
                </a:r>
              </a:p>
              <a:p>
                <a:pPr algn="ctr"/>
                <a:r>
                  <a:rPr lang="fr-FR" sz="900" smtClean="0">
                    <a:solidFill>
                      <a:schemeClr val="accent2"/>
                    </a:solidFill>
                  </a:rPr>
                  <a:t>314</a:t>
                </a:r>
                <a:endParaRPr lang="fr-FR" sz="900">
                  <a:solidFill>
                    <a:schemeClr val="accent2"/>
                  </a:solidFill>
                </a:endParaRPr>
              </a:p>
            </p:txBody>
          </p:sp>
          <p:sp>
            <p:nvSpPr>
              <p:cNvPr id="593" name="TextBox 592"/>
              <p:cNvSpPr txBox="1"/>
              <p:nvPr/>
            </p:nvSpPr>
            <p:spPr>
              <a:xfrm>
                <a:off x="1222927" y="4585085"/>
                <a:ext cx="328837"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105</a:t>
                </a:r>
              </a:p>
              <a:p>
                <a:pPr algn="ctr"/>
                <a:r>
                  <a:rPr lang="fr-FR" sz="900" smtClean="0">
                    <a:solidFill>
                      <a:schemeClr val="accent2"/>
                    </a:solidFill>
                  </a:rPr>
                  <a:t>131</a:t>
                </a:r>
                <a:endParaRPr lang="fr-FR" sz="900">
                  <a:solidFill>
                    <a:schemeClr val="accent2"/>
                  </a:solidFill>
                </a:endParaRPr>
              </a:p>
            </p:txBody>
          </p:sp>
          <p:sp>
            <p:nvSpPr>
              <p:cNvPr id="594" name="TextBox 593"/>
              <p:cNvSpPr txBox="1"/>
              <p:nvPr/>
            </p:nvSpPr>
            <p:spPr>
              <a:xfrm>
                <a:off x="1631632" y="4585085"/>
                <a:ext cx="272912"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ctr"/>
                <a:r>
                  <a:rPr lang="fr-FR" sz="900" smtClean="0">
                    <a:solidFill>
                      <a:srgbClr val="B60D27"/>
                    </a:solidFill>
                  </a:rPr>
                  <a:t>52</a:t>
                </a:r>
              </a:p>
              <a:p>
                <a:pPr algn="ctr"/>
                <a:r>
                  <a:rPr lang="fr-FR" sz="900" smtClean="0">
                    <a:solidFill>
                      <a:schemeClr val="accent2"/>
                    </a:solidFill>
                  </a:rPr>
                  <a:t>63</a:t>
                </a:r>
                <a:endParaRPr lang="fr-FR" sz="900">
                  <a:solidFill>
                    <a:schemeClr val="accent2"/>
                  </a:solidFill>
                </a:endParaRPr>
              </a:p>
            </p:txBody>
          </p:sp>
          <p:sp>
            <p:nvSpPr>
              <p:cNvPr id="595" name="TextBox 594"/>
              <p:cNvSpPr txBox="1"/>
              <p:nvPr/>
            </p:nvSpPr>
            <p:spPr>
              <a:xfrm>
                <a:off x="2024221"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35</a:t>
                </a:r>
              </a:p>
              <a:p>
                <a:pPr algn="r"/>
                <a:r>
                  <a:rPr lang="fr-FR" sz="900" smtClean="0">
                    <a:solidFill>
                      <a:schemeClr val="accent2"/>
                    </a:solidFill>
                  </a:rPr>
                  <a:t>29</a:t>
                </a:r>
                <a:endParaRPr lang="fr-FR" sz="900">
                  <a:solidFill>
                    <a:schemeClr val="accent2"/>
                  </a:solidFill>
                </a:endParaRPr>
              </a:p>
            </p:txBody>
          </p:sp>
          <p:sp>
            <p:nvSpPr>
              <p:cNvPr id="596" name="TextBox 595"/>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ctr"/>
                <a:r>
                  <a:rPr lang="fr-FR" sz="900" smtClean="0">
                    <a:solidFill>
                      <a:srgbClr val="B60D27"/>
                    </a:solidFill>
                  </a:rPr>
                  <a:t>21</a:t>
                </a:r>
              </a:p>
              <a:p>
                <a:pPr algn="ctr"/>
                <a:r>
                  <a:rPr lang="fr-FR" sz="900" smtClean="0">
                    <a:solidFill>
                      <a:schemeClr val="accent2"/>
                    </a:solidFill>
                  </a:rPr>
                  <a:t>11</a:t>
                </a:r>
                <a:endParaRPr lang="fr-FR" sz="900">
                  <a:solidFill>
                    <a:schemeClr val="accent2"/>
                  </a:solidFill>
                </a:endParaRPr>
              </a:p>
            </p:txBody>
          </p:sp>
          <p:sp>
            <p:nvSpPr>
              <p:cNvPr id="597" name="TextBox 596"/>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r"/>
                <a:r>
                  <a:rPr lang="fr-FR" sz="900" smtClean="0">
                    <a:solidFill>
                      <a:srgbClr val="B60D27"/>
                    </a:solidFill>
                  </a:rPr>
                  <a:t>11</a:t>
                </a:r>
              </a:p>
              <a:p>
                <a:pPr algn="r"/>
                <a:r>
                  <a:rPr lang="fr-FR" sz="900" smtClean="0">
                    <a:solidFill>
                      <a:schemeClr val="accent2"/>
                    </a:solidFill>
                  </a:rPr>
                  <a:t>1</a:t>
                </a:r>
                <a:endParaRPr lang="fr-FR" sz="900">
                  <a:solidFill>
                    <a:schemeClr val="accent2"/>
                  </a:solidFill>
                </a:endParaRPr>
              </a:p>
            </p:txBody>
          </p:sp>
          <p:sp>
            <p:nvSpPr>
              <p:cNvPr id="598" name="TextBox 597"/>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ctr"/>
                <a:r>
                  <a:rPr lang="fr-FR" sz="900" smtClean="0">
                    <a:solidFill>
                      <a:srgbClr val="B60D27"/>
                    </a:solidFill>
                  </a:rPr>
                  <a:t>3</a:t>
                </a:r>
              </a:p>
              <a:p>
                <a:pPr algn="ctr"/>
                <a:r>
                  <a:rPr lang="fr-FR" sz="900" smtClean="0">
                    <a:solidFill>
                      <a:schemeClr val="accent2"/>
                    </a:solidFill>
                  </a:rPr>
                  <a:t>0</a:t>
                </a:r>
                <a:endParaRPr lang="fr-FR" sz="900">
                  <a:solidFill>
                    <a:schemeClr val="accent2"/>
                  </a:solidFill>
                </a:endParaRPr>
              </a:p>
            </p:txBody>
          </p:sp>
          <p:sp>
            <p:nvSpPr>
              <p:cNvPr id="599" name="TextBox 598"/>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0</a:t>
                </a:r>
                <a:endParaRPr lang="fr-FR" sz="900">
                  <a:solidFill>
                    <a:schemeClr val="accent2"/>
                  </a:solidFill>
                </a:endParaRPr>
              </a:p>
            </p:txBody>
          </p:sp>
          <p:sp>
            <p:nvSpPr>
              <p:cNvPr id="600" name="TextBox 599"/>
              <p:cNvSpPr txBox="1"/>
              <p:nvPr/>
            </p:nvSpPr>
            <p:spPr>
              <a:xfrm>
                <a:off x="1024324"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209</a:t>
                </a:r>
              </a:p>
              <a:p>
                <a:pPr algn="ctr"/>
                <a:r>
                  <a:rPr lang="fr-FR" sz="900" smtClean="0">
                    <a:solidFill>
                      <a:schemeClr val="accent2"/>
                    </a:solidFill>
                  </a:rPr>
                  <a:t>224</a:t>
                </a:r>
                <a:endParaRPr lang="fr-FR" sz="900">
                  <a:solidFill>
                    <a:schemeClr val="accent2"/>
                  </a:solidFill>
                </a:endParaRPr>
              </a:p>
            </p:txBody>
          </p:sp>
          <p:sp>
            <p:nvSpPr>
              <p:cNvPr id="601" name="TextBox 600"/>
              <p:cNvSpPr txBox="1"/>
              <p:nvPr/>
            </p:nvSpPr>
            <p:spPr>
              <a:xfrm>
                <a:off x="1438719" y="4585085"/>
                <a:ext cx="272912"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72</a:t>
                </a:r>
              </a:p>
              <a:p>
                <a:pPr algn="ctr"/>
                <a:r>
                  <a:rPr lang="fr-FR" sz="900" smtClean="0">
                    <a:solidFill>
                      <a:schemeClr val="accent2"/>
                    </a:solidFill>
                  </a:rPr>
                  <a:t>89</a:t>
                </a:r>
                <a:endParaRPr lang="fr-FR" sz="900">
                  <a:solidFill>
                    <a:schemeClr val="accent2"/>
                  </a:solidFill>
                </a:endParaRPr>
              </a:p>
            </p:txBody>
          </p:sp>
          <p:sp>
            <p:nvSpPr>
              <p:cNvPr id="602" name="TextBox 601"/>
              <p:cNvSpPr txBox="1"/>
              <p:nvPr/>
            </p:nvSpPr>
            <p:spPr>
              <a:xfrm>
                <a:off x="1831304"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42</a:t>
                </a:r>
              </a:p>
              <a:p>
                <a:pPr algn="r"/>
                <a:r>
                  <a:rPr lang="fr-FR" sz="900" smtClean="0">
                    <a:solidFill>
                      <a:schemeClr val="accent2"/>
                    </a:solidFill>
                  </a:rPr>
                  <a:t>44</a:t>
                </a:r>
                <a:endParaRPr lang="fr-FR" sz="900">
                  <a:solidFill>
                    <a:schemeClr val="accent2"/>
                  </a:solidFill>
                </a:endParaRPr>
              </a:p>
            </p:txBody>
          </p:sp>
          <p:sp>
            <p:nvSpPr>
              <p:cNvPr id="603" name="TextBox 602"/>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ctr"/>
                <a:r>
                  <a:rPr lang="fr-FR" sz="900" smtClean="0">
                    <a:solidFill>
                      <a:srgbClr val="B60D27"/>
                    </a:solidFill>
                  </a:rPr>
                  <a:t>26</a:t>
                </a:r>
              </a:p>
              <a:p>
                <a:pPr algn="ctr"/>
                <a:r>
                  <a:rPr lang="fr-FR" sz="900" smtClean="0">
                    <a:solidFill>
                      <a:schemeClr val="accent2"/>
                    </a:solidFill>
                  </a:rPr>
                  <a:t>20</a:t>
                </a:r>
                <a:endParaRPr lang="fr-FR" sz="900">
                  <a:solidFill>
                    <a:schemeClr val="accent2"/>
                  </a:solidFill>
                </a:endParaRPr>
              </a:p>
            </p:txBody>
          </p:sp>
          <p:sp>
            <p:nvSpPr>
              <p:cNvPr id="604" name="TextBox 603"/>
              <p:cNvSpPr txBox="1"/>
              <p:nvPr/>
            </p:nvSpPr>
            <p:spPr>
              <a:xfrm>
                <a:off x="2590496" y="4585085"/>
                <a:ext cx="272913"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endParaRPr lang="fr-FR" sz="900" smtClean="0"/>
              </a:p>
              <a:p>
                <a:pPr algn="r"/>
                <a:r>
                  <a:rPr lang="fr-FR" sz="900" smtClean="0">
                    <a:solidFill>
                      <a:srgbClr val="B60D27"/>
                    </a:solidFill>
                  </a:rPr>
                  <a:t>16</a:t>
                </a:r>
              </a:p>
              <a:p>
                <a:pPr algn="r"/>
                <a:r>
                  <a:rPr lang="fr-FR" sz="900" smtClean="0">
                    <a:solidFill>
                      <a:schemeClr val="accent2"/>
                    </a:solidFill>
                  </a:rPr>
                  <a:t>4</a:t>
                </a:r>
                <a:endParaRPr lang="fr-FR" sz="900">
                  <a:solidFill>
                    <a:schemeClr val="accent2"/>
                  </a:solidFill>
                </a:endParaRPr>
              </a:p>
            </p:txBody>
          </p:sp>
          <p:sp>
            <p:nvSpPr>
              <p:cNvPr id="605" name="TextBox 604"/>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4</a:t>
                </a:r>
              </a:p>
              <a:p>
                <a:pPr algn="ctr"/>
                <a:r>
                  <a:rPr lang="fr-FR" sz="900" smtClean="0">
                    <a:solidFill>
                      <a:schemeClr val="accent2"/>
                    </a:solidFill>
                  </a:rPr>
                  <a:t>0</a:t>
                </a:r>
                <a:endParaRPr lang="fr-FR" sz="900">
                  <a:solidFill>
                    <a:schemeClr val="accent2"/>
                  </a:solidFill>
                </a:endParaRPr>
              </a:p>
            </p:txBody>
          </p:sp>
          <p:sp>
            <p:nvSpPr>
              <p:cNvPr id="606" name="TextBox 605"/>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7</a:t>
                </a:r>
              </a:p>
              <a:p>
                <a:pPr algn="ctr"/>
                <a:r>
                  <a:rPr lang="fr-FR" sz="900" smtClean="0">
                    <a:solidFill>
                      <a:schemeClr val="accent2"/>
                    </a:solidFill>
                  </a:rPr>
                  <a:t>0</a:t>
                </a:r>
                <a:endParaRPr lang="fr-FR" sz="900">
                  <a:solidFill>
                    <a:schemeClr val="accent2"/>
                  </a:solidFill>
                </a:endParaRPr>
              </a:p>
            </p:txBody>
          </p:sp>
          <p:sp>
            <p:nvSpPr>
              <p:cNvPr id="607" name="TextBox 606"/>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0</a:t>
                </a:r>
                <a:endParaRPr lang="fr-FR" sz="900">
                  <a:solidFill>
                    <a:schemeClr val="accent2"/>
                  </a:solidFill>
                </a:endParaRPr>
              </a:p>
            </p:txBody>
          </p:sp>
          <p:sp>
            <p:nvSpPr>
              <p:cNvPr id="608" name="TextBox 607"/>
              <p:cNvSpPr txBox="1"/>
              <p:nvPr/>
            </p:nvSpPr>
            <p:spPr>
              <a:xfrm>
                <a:off x="3935770" y="4585085"/>
                <a:ext cx="272912"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p>
            </p:txBody>
          </p:sp>
          <p:sp>
            <p:nvSpPr>
              <p:cNvPr id="609"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grpSp>
          <p:nvGrpSpPr>
            <p:cNvPr id="340" name="Group 339"/>
            <p:cNvGrpSpPr/>
            <p:nvPr/>
          </p:nvGrpSpPr>
          <p:grpSpPr>
            <a:xfrm>
              <a:off x="6355770" y="3947225"/>
              <a:ext cx="439543" cy="1286119"/>
              <a:chOff x="2088620" y="3898830"/>
              <a:chExt cx="439543" cy="1286119"/>
            </a:xfrm>
          </p:grpSpPr>
          <p:cxnSp>
            <p:nvCxnSpPr>
              <p:cNvPr id="560" name="Straight Connector 55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1" name="TextBox 560"/>
              <p:cNvSpPr txBox="1"/>
              <p:nvPr/>
            </p:nvSpPr>
            <p:spPr>
              <a:xfrm>
                <a:off x="2088620" y="3898830"/>
                <a:ext cx="439543" cy="400110"/>
              </a:xfrm>
              <a:prstGeom prst="rect">
                <a:avLst/>
              </a:prstGeom>
              <a:noFill/>
            </p:spPr>
            <p:txBody>
              <a:bodyPr wrap="none" rtlCol="0">
                <a:spAutoFit/>
              </a:bodyPr>
              <a:lstStyle/>
              <a:p>
                <a:pPr algn="r"/>
                <a:r>
                  <a:rPr lang="fr-FR" sz="1000" smtClean="0">
                    <a:solidFill>
                      <a:srgbClr val="B60D27"/>
                    </a:solidFill>
                  </a:rPr>
                  <a:t>12%</a:t>
                </a:r>
              </a:p>
              <a:p>
                <a:pPr algn="r"/>
                <a:r>
                  <a:rPr lang="fr-FR" sz="1000" smtClean="0">
                    <a:solidFill>
                      <a:schemeClr val="accent2"/>
                    </a:solidFill>
                  </a:rPr>
                  <a:t>10%</a:t>
                </a:r>
                <a:endParaRPr lang="fr-FR" sz="1000">
                  <a:solidFill>
                    <a:schemeClr val="accent2"/>
                  </a:solidFill>
                </a:endParaRPr>
              </a:p>
            </p:txBody>
          </p:sp>
        </p:grpSp>
        <p:grpSp>
          <p:nvGrpSpPr>
            <p:cNvPr id="341" name="Group 266"/>
            <p:cNvGrpSpPr>
              <a:grpSpLocks/>
            </p:cNvGrpSpPr>
            <p:nvPr/>
          </p:nvGrpSpPr>
          <p:grpSpPr bwMode="auto">
            <a:xfrm>
              <a:off x="5065170" y="3075717"/>
              <a:ext cx="3464897" cy="2138400"/>
              <a:chOff x="2065" y="1647"/>
              <a:chExt cx="1626" cy="1026"/>
            </a:xfrm>
          </p:grpSpPr>
          <p:sp>
            <p:nvSpPr>
              <p:cNvPr id="458" name="Line 267"/>
              <p:cNvSpPr>
                <a:spLocks noChangeShapeType="1"/>
              </p:cNvSpPr>
              <p:nvPr/>
            </p:nvSpPr>
            <p:spPr bwMode="auto">
              <a:xfrm>
                <a:off x="2323" y="241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268"/>
              <p:cNvSpPr>
                <a:spLocks noChangeShapeType="1"/>
              </p:cNvSpPr>
              <p:nvPr/>
            </p:nvSpPr>
            <p:spPr bwMode="auto">
              <a:xfrm>
                <a:off x="2401" y="244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Line 269"/>
              <p:cNvSpPr>
                <a:spLocks noChangeShapeType="1"/>
              </p:cNvSpPr>
              <p:nvPr/>
            </p:nvSpPr>
            <p:spPr bwMode="auto">
              <a:xfrm>
                <a:off x="2329" y="241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270"/>
              <p:cNvSpPr>
                <a:spLocks noChangeShapeType="1"/>
              </p:cNvSpPr>
              <p:nvPr/>
            </p:nvSpPr>
            <p:spPr bwMode="auto">
              <a:xfrm>
                <a:off x="2353" y="24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Line 271"/>
              <p:cNvSpPr>
                <a:spLocks noChangeShapeType="1"/>
              </p:cNvSpPr>
              <p:nvPr/>
            </p:nvSpPr>
            <p:spPr bwMode="auto">
              <a:xfrm>
                <a:off x="2347" y="24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Line 272"/>
              <p:cNvSpPr>
                <a:spLocks noChangeShapeType="1"/>
              </p:cNvSpPr>
              <p:nvPr/>
            </p:nvSpPr>
            <p:spPr bwMode="auto">
              <a:xfrm>
                <a:off x="2239" y="22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Line 273"/>
              <p:cNvSpPr>
                <a:spLocks noChangeShapeType="1"/>
              </p:cNvSpPr>
              <p:nvPr/>
            </p:nvSpPr>
            <p:spPr bwMode="auto">
              <a:xfrm>
                <a:off x="2251" y="22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5" name="Line 274"/>
              <p:cNvSpPr>
                <a:spLocks noChangeShapeType="1"/>
              </p:cNvSpPr>
              <p:nvPr/>
            </p:nvSpPr>
            <p:spPr bwMode="auto">
              <a:xfrm>
                <a:off x="2563" y="251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6" name="Line 275"/>
              <p:cNvSpPr>
                <a:spLocks noChangeShapeType="1"/>
              </p:cNvSpPr>
              <p:nvPr/>
            </p:nvSpPr>
            <p:spPr bwMode="auto">
              <a:xfrm>
                <a:off x="2575" y="251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7" name="Line 276"/>
              <p:cNvSpPr>
                <a:spLocks noChangeShapeType="1"/>
              </p:cNvSpPr>
              <p:nvPr/>
            </p:nvSpPr>
            <p:spPr bwMode="auto">
              <a:xfrm>
                <a:off x="2719" y="25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8" name="Line 277"/>
              <p:cNvSpPr>
                <a:spLocks noChangeShapeType="1"/>
              </p:cNvSpPr>
              <p:nvPr/>
            </p:nvSpPr>
            <p:spPr bwMode="auto">
              <a:xfrm>
                <a:off x="2731" y="25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9" name="Line 278"/>
              <p:cNvSpPr>
                <a:spLocks noChangeShapeType="1"/>
              </p:cNvSpPr>
              <p:nvPr/>
            </p:nvSpPr>
            <p:spPr bwMode="auto">
              <a:xfrm>
                <a:off x="2911" y="25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0" name="Line 279"/>
              <p:cNvSpPr>
                <a:spLocks noChangeShapeType="1"/>
              </p:cNvSpPr>
              <p:nvPr/>
            </p:nvSpPr>
            <p:spPr bwMode="auto">
              <a:xfrm>
                <a:off x="2917" y="25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1" name="Line 280"/>
              <p:cNvSpPr>
                <a:spLocks noChangeShapeType="1"/>
              </p:cNvSpPr>
              <p:nvPr/>
            </p:nvSpPr>
            <p:spPr bwMode="auto">
              <a:xfrm>
                <a:off x="2461" y="24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2" name="Line 281"/>
              <p:cNvSpPr>
                <a:spLocks noChangeShapeType="1"/>
              </p:cNvSpPr>
              <p:nvPr/>
            </p:nvSpPr>
            <p:spPr bwMode="auto">
              <a:xfrm>
                <a:off x="2473" y="24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3" name="Line 282"/>
              <p:cNvSpPr>
                <a:spLocks noChangeShapeType="1"/>
              </p:cNvSpPr>
              <p:nvPr/>
            </p:nvSpPr>
            <p:spPr bwMode="auto">
              <a:xfrm>
                <a:off x="2497" y="249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4" name="Line 283"/>
              <p:cNvSpPr>
                <a:spLocks noChangeShapeType="1"/>
              </p:cNvSpPr>
              <p:nvPr/>
            </p:nvSpPr>
            <p:spPr bwMode="auto">
              <a:xfrm>
                <a:off x="2509" y="249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5" name="Line 284"/>
              <p:cNvSpPr>
                <a:spLocks noChangeShapeType="1"/>
              </p:cNvSpPr>
              <p:nvPr/>
            </p:nvSpPr>
            <p:spPr bwMode="auto">
              <a:xfrm>
                <a:off x="2533" y="250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6" name="Line 285"/>
              <p:cNvSpPr>
                <a:spLocks noChangeShapeType="1"/>
              </p:cNvSpPr>
              <p:nvPr/>
            </p:nvSpPr>
            <p:spPr bwMode="auto">
              <a:xfrm>
                <a:off x="2539" y="250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7" name="Line 286"/>
              <p:cNvSpPr>
                <a:spLocks noChangeShapeType="1"/>
              </p:cNvSpPr>
              <p:nvPr/>
            </p:nvSpPr>
            <p:spPr bwMode="auto">
              <a:xfrm>
                <a:off x="2785"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8" name="Line 287"/>
              <p:cNvSpPr>
                <a:spLocks noChangeShapeType="1"/>
              </p:cNvSpPr>
              <p:nvPr/>
            </p:nvSpPr>
            <p:spPr bwMode="auto">
              <a:xfrm>
                <a:off x="2797"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9" name="Line 288"/>
              <p:cNvSpPr>
                <a:spLocks noChangeShapeType="1"/>
              </p:cNvSpPr>
              <p:nvPr/>
            </p:nvSpPr>
            <p:spPr bwMode="auto">
              <a:xfrm>
                <a:off x="3019" y="25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0" name="Line 289"/>
              <p:cNvSpPr>
                <a:spLocks noChangeShapeType="1"/>
              </p:cNvSpPr>
              <p:nvPr/>
            </p:nvSpPr>
            <p:spPr bwMode="auto">
              <a:xfrm>
                <a:off x="3031" y="25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1" name="Line 290"/>
              <p:cNvSpPr>
                <a:spLocks noChangeShapeType="1"/>
              </p:cNvSpPr>
              <p:nvPr/>
            </p:nvSpPr>
            <p:spPr bwMode="auto">
              <a:xfrm>
                <a:off x="2173" y="186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2" name="Line 291"/>
              <p:cNvSpPr>
                <a:spLocks noChangeShapeType="1"/>
              </p:cNvSpPr>
              <p:nvPr/>
            </p:nvSpPr>
            <p:spPr bwMode="auto">
              <a:xfrm>
                <a:off x="2407"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3" name="Line 292"/>
              <p:cNvSpPr>
                <a:spLocks noChangeShapeType="1"/>
              </p:cNvSpPr>
              <p:nvPr/>
            </p:nvSpPr>
            <p:spPr bwMode="auto">
              <a:xfrm>
                <a:off x="2083" y="165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4" name="Line 293"/>
              <p:cNvSpPr>
                <a:spLocks noChangeShapeType="1"/>
              </p:cNvSpPr>
              <p:nvPr/>
            </p:nvSpPr>
            <p:spPr bwMode="auto">
              <a:xfrm>
                <a:off x="2281" y="237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5" name="Line 294"/>
              <p:cNvSpPr>
                <a:spLocks noChangeShapeType="1"/>
              </p:cNvSpPr>
              <p:nvPr/>
            </p:nvSpPr>
            <p:spPr bwMode="auto">
              <a:xfrm>
                <a:off x="2167" y="19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6" name="Line 295"/>
              <p:cNvSpPr>
                <a:spLocks noChangeShapeType="1"/>
              </p:cNvSpPr>
              <p:nvPr/>
            </p:nvSpPr>
            <p:spPr bwMode="auto">
              <a:xfrm>
                <a:off x="241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7" name="Line 296"/>
              <p:cNvSpPr>
                <a:spLocks noChangeShapeType="1"/>
              </p:cNvSpPr>
              <p:nvPr/>
            </p:nvSpPr>
            <p:spPr bwMode="auto">
              <a:xfrm>
                <a:off x="2161" y="186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8" name="Line 297"/>
              <p:cNvSpPr>
                <a:spLocks noChangeShapeType="1"/>
              </p:cNvSpPr>
              <p:nvPr/>
            </p:nvSpPr>
            <p:spPr bwMode="auto">
              <a:xfrm>
                <a:off x="2263" y="230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9" name="Line 298"/>
              <p:cNvSpPr>
                <a:spLocks noChangeShapeType="1"/>
              </p:cNvSpPr>
              <p:nvPr/>
            </p:nvSpPr>
            <p:spPr bwMode="auto">
              <a:xfrm>
                <a:off x="2251" y="230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0" name="Line 299"/>
              <p:cNvSpPr>
                <a:spLocks noChangeShapeType="1"/>
              </p:cNvSpPr>
              <p:nvPr/>
            </p:nvSpPr>
            <p:spPr bwMode="auto">
              <a:xfrm>
                <a:off x="2215" y="227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1" name="Line 300"/>
              <p:cNvSpPr>
                <a:spLocks noChangeShapeType="1"/>
              </p:cNvSpPr>
              <p:nvPr/>
            </p:nvSpPr>
            <p:spPr bwMode="auto">
              <a:xfrm>
                <a:off x="2269" y="232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2" name="Line 301"/>
              <p:cNvSpPr>
                <a:spLocks noChangeShapeType="1"/>
              </p:cNvSpPr>
              <p:nvPr/>
            </p:nvSpPr>
            <p:spPr bwMode="auto">
              <a:xfrm>
                <a:off x="2233" y="22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3" name="Line 302"/>
              <p:cNvSpPr>
                <a:spLocks noChangeShapeType="1"/>
              </p:cNvSpPr>
              <p:nvPr/>
            </p:nvSpPr>
            <p:spPr bwMode="auto">
              <a:xfrm>
                <a:off x="2089" y="16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4" name="Line 303"/>
              <p:cNvSpPr>
                <a:spLocks noChangeShapeType="1"/>
              </p:cNvSpPr>
              <p:nvPr/>
            </p:nvSpPr>
            <p:spPr bwMode="auto">
              <a:xfrm>
                <a:off x="2293" y="239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5" name="Line 304"/>
              <p:cNvSpPr>
                <a:spLocks noChangeShapeType="1"/>
              </p:cNvSpPr>
              <p:nvPr/>
            </p:nvSpPr>
            <p:spPr bwMode="auto">
              <a:xfrm>
                <a:off x="2113" y="171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6" name="Line 305"/>
              <p:cNvSpPr>
                <a:spLocks noChangeShapeType="1"/>
              </p:cNvSpPr>
              <p:nvPr/>
            </p:nvSpPr>
            <p:spPr bwMode="auto">
              <a:xfrm>
                <a:off x="2299" y="239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7" name="Line 306"/>
              <p:cNvSpPr>
                <a:spLocks noChangeShapeType="1"/>
              </p:cNvSpPr>
              <p:nvPr/>
            </p:nvSpPr>
            <p:spPr bwMode="auto">
              <a:xfrm>
                <a:off x="2107" y="168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8" name="Line 307"/>
              <p:cNvSpPr>
                <a:spLocks noChangeShapeType="1"/>
              </p:cNvSpPr>
              <p:nvPr/>
            </p:nvSpPr>
            <p:spPr bwMode="auto">
              <a:xfrm>
                <a:off x="2341" y="241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9" name="Line 308"/>
              <p:cNvSpPr>
                <a:spLocks noChangeShapeType="1"/>
              </p:cNvSpPr>
              <p:nvPr/>
            </p:nvSpPr>
            <p:spPr bwMode="auto">
              <a:xfrm>
                <a:off x="2071" y="16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0" name="Line 309"/>
              <p:cNvSpPr>
                <a:spLocks noChangeShapeType="1"/>
              </p:cNvSpPr>
              <p:nvPr/>
            </p:nvSpPr>
            <p:spPr bwMode="auto">
              <a:xfrm>
                <a:off x="2305" y="239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1" name="Line 310"/>
              <p:cNvSpPr>
                <a:spLocks noChangeShapeType="1"/>
              </p:cNvSpPr>
              <p:nvPr/>
            </p:nvSpPr>
            <p:spPr bwMode="auto">
              <a:xfrm>
                <a:off x="2119" y="17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2" name="Line 311"/>
              <p:cNvSpPr>
                <a:spLocks noChangeShapeType="1"/>
              </p:cNvSpPr>
              <p:nvPr/>
            </p:nvSpPr>
            <p:spPr bwMode="auto">
              <a:xfrm>
                <a:off x="2773"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3" name="Line 312"/>
              <p:cNvSpPr>
                <a:spLocks noChangeShapeType="1"/>
              </p:cNvSpPr>
              <p:nvPr/>
            </p:nvSpPr>
            <p:spPr bwMode="auto">
              <a:xfrm>
                <a:off x="2137" y="17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Line 313"/>
              <p:cNvSpPr>
                <a:spLocks noChangeShapeType="1"/>
              </p:cNvSpPr>
              <p:nvPr/>
            </p:nvSpPr>
            <p:spPr bwMode="auto">
              <a:xfrm>
                <a:off x="2671"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5" name="Line 314"/>
              <p:cNvSpPr>
                <a:spLocks noChangeShapeType="1"/>
              </p:cNvSpPr>
              <p:nvPr/>
            </p:nvSpPr>
            <p:spPr bwMode="auto">
              <a:xfrm>
                <a:off x="3007" y="258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6" name="Line 315"/>
              <p:cNvSpPr>
                <a:spLocks noChangeShapeType="1"/>
              </p:cNvSpPr>
              <p:nvPr/>
            </p:nvSpPr>
            <p:spPr bwMode="auto">
              <a:xfrm>
                <a:off x="2143" y="186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7" name="Line 316"/>
              <p:cNvSpPr>
                <a:spLocks noChangeShapeType="1"/>
              </p:cNvSpPr>
              <p:nvPr/>
            </p:nvSpPr>
            <p:spPr bwMode="auto">
              <a:xfrm>
                <a:off x="2683"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8" name="Line 317"/>
              <p:cNvSpPr>
                <a:spLocks noChangeShapeType="1"/>
              </p:cNvSpPr>
              <p:nvPr/>
            </p:nvSpPr>
            <p:spPr bwMode="auto">
              <a:xfrm>
                <a:off x="2125" y="175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9" name="Line 318"/>
              <p:cNvSpPr>
                <a:spLocks noChangeShapeType="1"/>
              </p:cNvSpPr>
              <p:nvPr/>
            </p:nvSpPr>
            <p:spPr bwMode="auto">
              <a:xfrm>
                <a:off x="2485" y="24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0" name="Line 319"/>
              <p:cNvSpPr>
                <a:spLocks noChangeShapeType="1"/>
              </p:cNvSpPr>
              <p:nvPr/>
            </p:nvSpPr>
            <p:spPr bwMode="auto">
              <a:xfrm>
                <a:off x="2521" y="249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1" name="Line 320"/>
              <p:cNvSpPr>
                <a:spLocks noChangeShapeType="1"/>
              </p:cNvSpPr>
              <p:nvPr/>
            </p:nvSpPr>
            <p:spPr bwMode="auto">
              <a:xfrm>
                <a:off x="2551" y="250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Line 321"/>
              <p:cNvSpPr>
                <a:spLocks noChangeShapeType="1"/>
              </p:cNvSpPr>
              <p:nvPr/>
            </p:nvSpPr>
            <p:spPr bwMode="auto">
              <a:xfrm>
                <a:off x="2377" y="24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 name="Line 322"/>
              <p:cNvSpPr>
                <a:spLocks noChangeShapeType="1"/>
              </p:cNvSpPr>
              <p:nvPr/>
            </p:nvSpPr>
            <p:spPr bwMode="auto">
              <a:xfrm>
                <a:off x="2197" y="22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 name="Line 323"/>
              <p:cNvSpPr>
                <a:spLocks noChangeShapeType="1"/>
              </p:cNvSpPr>
              <p:nvPr/>
            </p:nvSpPr>
            <p:spPr bwMode="auto">
              <a:xfrm>
                <a:off x="2203" y="22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 name="Line 324"/>
              <p:cNvSpPr>
                <a:spLocks noChangeShapeType="1"/>
              </p:cNvSpPr>
              <p:nvPr/>
            </p:nvSpPr>
            <p:spPr bwMode="auto">
              <a:xfrm>
                <a:off x="2695" y="253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 name="Line 325"/>
              <p:cNvSpPr>
                <a:spLocks noChangeShapeType="1"/>
              </p:cNvSpPr>
              <p:nvPr/>
            </p:nvSpPr>
            <p:spPr bwMode="auto">
              <a:xfrm>
                <a:off x="2707" y="253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 name="Line 326"/>
              <p:cNvSpPr>
                <a:spLocks noChangeShapeType="1"/>
              </p:cNvSpPr>
              <p:nvPr/>
            </p:nvSpPr>
            <p:spPr bwMode="auto">
              <a:xfrm>
                <a:off x="3139" y="26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 name="Line 327"/>
              <p:cNvSpPr>
                <a:spLocks noChangeShapeType="1"/>
              </p:cNvSpPr>
              <p:nvPr/>
            </p:nvSpPr>
            <p:spPr bwMode="auto">
              <a:xfrm>
                <a:off x="3151" y="26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 name="Line 328"/>
              <p:cNvSpPr>
                <a:spLocks noChangeShapeType="1"/>
              </p:cNvSpPr>
              <p:nvPr/>
            </p:nvSpPr>
            <p:spPr bwMode="auto">
              <a:xfrm>
                <a:off x="3217" y="26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 name="Line 329"/>
              <p:cNvSpPr>
                <a:spLocks noChangeShapeType="1"/>
              </p:cNvSpPr>
              <p:nvPr/>
            </p:nvSpPr>
            <p:spPr bwMode="auto">
              <a:xfrm>
                <a:off x="3229" y="261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 name="Line 330"/>
              <p:cNvSpPr>
                <a:spLocks noChangeShapeType="1"/>
              </p:cNvSpPr>
              <p:nvPr/>
            </p:nvSpPr>
            <p:spPr bwMode="auto">
              <a:xfrm>
                <a:off x="3325" y="26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 name="Line 331"/>
              <p:cNvSpPr>
                <a:spLocks noChangeShapeType="1"/>
              </p:cNvSpPr>
              <p:nvPr/>
            </p:nvSpPr>
            <p:spPr bwMode="auto">
              <a:xfrm>
                <a:off x="3337" y="26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 name="Line 332"/>
              <p:cNvSpPr>
                <a:spLocks noChangeShapeType="1"/>
              </p:cNvSpPr>
              <p:nvPr/>
            </p:nvSpPr>
            <p:spPr bwMode="auto">
              <a:xfrm>
                <a:off x="3457" y="26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 name="Line 333"/>
              <p:cNvSpPr>
                <a:spLocks noChangeShapeType="1"/>
              </p:cNvSpPr>
              <p:nvPr/>
            </p:nvSpPr>
            <p:spPr bwMode="auto">
              <a:xfrm>
                <a:off x="3463" y="26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 name="Line 334"/>
              <p:cNvSpPr>
                <a:spLocks noChangeShapeType="1"/>
              </p:cNvSpPr>
              <p:nvPr/>
            </p:nvSpPr>
            <p:spPr bwMode="auto">
              <a:xfrm>
                <a:off x="3679" y="26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 name="Line 335"/>
              <p:cNvSpPr>
                <a:spLocks noChangeShapeType="1"/>
              </p:cNvSpPr>
              <p:nvPr/>
            </p:nvSpPr>
            <p:spPr bwMode="auto">
              <a:xfrm>
                <a:off x="3691" y="26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 name="Line 336"/>
              <p:cNvSpPr>
                <a:spLocks noChangeShapeType="1"/>
              </p:cNvSpPr>
              <p:nvPr/>
            </p:nvSpPr>
            <p:spPr bwMode="auto">
              <a:xfrm>
                <a:off x="2845" y="257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Line 337"/>
              <p:cNvSpPr>
                <a:spLocks noChangeShapeType="1"/>
              </p:cNvSpPr>
              <p:nvPr/>
            </p:nvSpPr>
            <p:spPr bwMode="auto">
              <a:xfrm>
                <a:off x="2851" y="257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 name="Line 338"/>
              <p:cNvSpPr>
                <a:spLocks noChangeShapeType="1"/>
              </p:cNvSpPr>
              <p:nvPr/>
            </p:nvSpPr>
            <p:spPr bwMode="auto">
              <a:xfrm>
                <a:off x="2221" y="22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 name="Line 339"/>
              <p:cNvSpPr>
                <a:spLocks noChangeShapeType="1"/>
              </p:cNvSpPr>
              <p:nvPr/>
            </p:nvSpPr>
            <p:spPr bwMode="auto">
              <a:xfrm>
                <a:off x="2605" y="251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 name="Line 340"/>
              <p:cNvSpPr>
                <a:spLocks noChangeShapeType="1"/>
              </p:cNvSpPr>
              <p:nvPr/>
            </p:nvSpPr>
            <p:spPr bwMode="auto">
              <a:xfrm>
                <a:off x="2587" y="251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 name="Line 341"/>
              <p:cNvSpPr>
                <a:spLocks noChangeShapeType="1"/>
              </p:cNvSpPr>
              <p:nvPr/>
            </p:nvSpPr>
            <p:spPr bwMode="auto">
              <a:xfrm>
                <a:off x="2995" y="25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 name="Line 342"/>
              <p:cNvSpPr>
                <a:spLocks noChangeShapeType="1"/>
              </p:cNvSpPr>
              <p:nvPr/>
            </p:nvSpPr>
            <p:spPr bwMode="auto">
              <a:xfrm>
                <a:off x="2755" y="25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 name="Line 343"/>
              <p:cNvSpPr>
                <a:spLocks noChangeShapeType="1"/>
              </p:cNvSpPr>
              <p:nvPr/>
            </p:nvSpPr>
            <p:spPr bwMode="auto">
              <a:xfrm>
                <a:off x="2185" y="223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 name="Line 344"/>
              <p:cNvSpPr>
                <a:spLocks noChangeShapeType="1"/>
              </p:cNvSpPr>
              <p:nvPr/>
            </p:nvSpPr>
            <p:spPr bwMode="auto">
              <a:xfrm>
                <a:off x="2383" y="24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Line 345"/>
              <p:cNvSpPr>
                <a:spLocks noChangeShapeType="1"/>
              </p:cNvSpPr>
              <p:nvPr/>
            </p:nvSpPr>
            <p:spPr bwMode="auto">
              <a:xfrm>
                <a:off x="2761" y="25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 name="Line 346"/>
              <p:cNvSpPr>
                <a:spLocks noChangeShapeType="1"/>
              </p:cNvSpPr>
              <p:nvPr/>
            </p:nvSpPr>
            <p:spPr bwMode="auto">
              <a:xfrm>
                <a:off x="2815"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 name="Line 347"/>
              <p:cNvSpPr>
                <a:spLocks noChangeShapeType="1"/>
              </p:cNvSpPr>
              <p:nvPr/>
            </p:nvSpPr>
            <p:spPr bwMode="auto">
              <a:xfrm>
                <a:off x="2161" y="18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 name="Line 348"/>
              <p:cNvSpPr>
                <a:spLocks noChangeShapeType="1"/>
              </p:cNvSpPr>
              <p:nvPr/>
            </p:nvSpPr>
            <p:spPr bwMode="auto">
              <a:xfrm>
                <a:off x="2365" y="24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 name="Line 349"/>
              <p:cNvSpPr>
                <a:spLocks noChangeShapeType="1"/>
              </p:cNvSpPr>
              <p:nvPr/>
            </p:nvSpPr>
            <p:spPr bwMode="auto">
              <a:xfrm>
                <a:off x="2647"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 name="Line 350"/>
              <p:cNvSpPr>
                <a:spLocks noChangeShapeType="1"/>
              </p:cNvSpPr>
              <p:nvPr/>
            </p:nvSpPr>
            <p:spPr bwMode="auto">
              <a:xfrm>
                <a:off x="2659"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 name="Line 351"/>
              <p:cNvSpPr>
                <a:spLocks noChangeShapeType="1"/>
              </p:cNvSpPr>
              <p:nvPr/>
            </p:nvSpPr>
            <p:spPr bwMode="auto">
              <a:xfrm>
                <a:off x="2941" y="258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 name="Line 352"/>
              <p:cNvSpPr>
                <a:spLocks noChangeShapeType="1"/>
              </p:cNvSpPr>
              <p:nvPr/>
            </p:nvSpPr>
            <p:spPr bwMode="auto">
              <a:xfrm>
                <a:off x="2149" y="183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Line 353"/>
              <p:cNvSpPr>
                <a:spLocks noChangeShapeType="1"/>
              </p:cNvSpPr>
              <p:nvPr/>
            </p:nvSpPr>
            <p:spPr bwMode="auto">
              <a:xfrm>
                <a:off x="2899" y="25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 name="Line 354"/>
              <p:cNvSpPr>
                <a:spLocks noChangeShapeType="1"/>
              </p:cNvSpPr>
              <p:nvPr/>
            </p:nvSpPr>
            <p:spPr bwMode="auto">
              <a:xfrm>
                <a:off x="2143" y="179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 name="Line 355"/>
              <p:cNvSpPr>
                <a:spLocks noChangeShapeType="1"/>
              </p:cNvSpPr>
              <p:nvPr/>
            </p:nvSpPr>
            <p:spPr bwMode="auto">
              <a:xfrm>
                <a:off x="2629"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 name="Line 356"/>
              <p:cNvSpPr>
                <a:spLocks noChangeShapeType="1"/>
              </p:cNvSpPr>
              <p:nvPr/>
            </p:nvSpPr>
            <p:spPr bwMode="auto">
              <a:xfrm>
                <a:off x="2623" y="252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 name="Line 357"/>
              <p:cNvSpPr>
                <a:spLocks noChangeShapeType="1"/>
              </p:cNvSpPr>
              <p:nvPr/>
            </p:nvSpPr>
            <p:spPr bwMode="auto">
              <a:xfrm>
                <a:off x="2827"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 name="Line 358"/>
              <p:cNvSpPr>
                <a:spLocks noChangeShapeType="1"/>
              </p:cNvSpPr>
              <p:nvPr/>
            </p:nvSpPr>
            <p:spPr bwMode="auto">
              <a:xfrm>
                <a:off x="2179" y="219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 name="Line 359"/>
              <p:cNvSpPr>
                <a:spLocks noChangeShapeType="1"/>
              </p:cNvSpPr>
              <p:nvPr/>
            </p:nvSpPr>
            <p:spPr bwMode="auto">
              <a:xfrm>
                <a:off x="2443" y="247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 name="Line 360"/>
              <p:cNvSpPr>
                <a:spLocks noChangeShapeType="1"/>
              </p:cNvSpPr>
              <p:nvPr/>
            </p:nvSpPr>
            <p:spPr bwMode="auto">
              <a:xfrm>
                <a:off x="2803" y="255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Line 361"/>
              <p:cNvSpPr>
                <a:spLocks noChangeShapeType="1"/>
              </p:cNvSpPr>
              <p:nvPr/>
            </p:nvSpPr>
            <p:spPr bwMode="auto">
              <a:xfrm>
                <a:off x="2437" y="247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 name="Line 362"/>
              <p:cNvSpPr>
                <a:spLocks noChangeShapeType="1"/>
              </p:cNvSpPr>
              <p:nvPr/>
            </p:nvSpPr>
            <p:spPr bwMode="auto">
              <a:xfrm>
                <a:off x="2593" y="251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 name="Line 363"/>
              <p:cNvSpPr>
                <a:spLocks noChangeShapeType="1"/>
              </p:cNvSpPr>
              <p:nvPr/>
            </p:nvSpPr>
            <p:spPr bwMode="auto">
              <a:xfrm>
                <a:off x="2869" y="257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 name="Line 364"/>
              <p:cNvSpPr>
                <a:spLocks noChangeShapeType="1"/>
              </p:cNvSpPr>
              <p:nvPr/>
            </p:nvSpPr>
            <p:spPr bwMode="auto">
              <a:xfrm>
                <a:off x="2449" y="247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 name="Line 365"/>
              <p:cNvSpPr>
                <a:spLocks noChangeShapeType="1"/>
              </p:cNvSpPr>
              <p:nvPr/>
            </p:nvSpPr>
            <p:spPr bwMode="auto">
              <a:xfrm>
                <a:off x="2881" y="257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 name="Line 366"/>
              <p:cNvSpPr>
                <a:spLocks noChangeShapeType="1"/>
              </p:cNvSpPr>
              <p:nvPr/>
            </p:nvSpPr>
            <p:spPr bwMode="auto">
              <a:xfrm>
                <a:off x="2743" y="255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 name="Line 367"/>
              <p:cNvSpPr>
                <a:spLocks noChangeShapeType="1"/>
              </p:cNvSpPr>
              <p:nvPr/>
            </p:nvSpPr>
            <p:spPr bwMode="auto">
              <a:xfrm>
                <a:off x="2419"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 name="Freeform 368"/>
              <p:cNvSpPr>
                <a:spLocks/>
              </p:cNvSpPr>
              <p:nvPr/>
            </p:nvSpPr>
            <p:spPr bwMode="auto">
              <a:xfrm>
                <a:off x="2065" y="1659"/>
                <a:ext cx="1626" cy="996"/>
              </a:xfrm>
              <a:custGeom>
                <a:avLst/>
                <a:gdLst>
                  <a:gd name="T0" fmla="*/ 227 w 271"/>
                  <a:gd name="T1" fmla="*/ 166 h 166"/>
                  <a:gd name="T2" fmla="*/ 199 w 271"/>
                  <a:gd name="T3" fmla="*/ 163 h 166"/>
                  <a:gd name="T4" fmla="*/ 178 w 271"/>
                  <a:gd name="T5" fmla="*/ 162 h 166"/>
                  <a:gd name="T6" fmla="*/ 162 w 271"/>
                  <a:gd name="T7" fmla="*/ 160 h 166"/>
                  <a:gd name="T8" fmla="*/ 145 w 271"/>
                  <a:gd name="T9" fmla="*/ 158 h 166"/>
                  <a:gd name="T10" fmla="*/ 137 w 271"/>
                  <a:gd name="T11" fmla="*/ 157 h 166"/>
                  <a:gd name="T12" fmla="*/ 129 w 271"/>
                  <a:gd name="T13" fmla="*/ 155 h 166"/>
                  <a:gd name="T14" fmla="*/ 117 w 271"/>
                  <a:gd name="T15" fmla="*/ 153 h 166"/>
                  <a:gd name="T16" fmla="*/ 114 w 271"/>
                  <a:gd name="T17" fmla="*/ 151 h 166"/>
                  <a:gd name="T18" fmla="*/ 108 w 271"/>
                  <a:gd name="T19" fmla="*/ 149 h 166"/>
                  <a:gd name="T20" fmla="*/ 106 w 271"/>
                  <a:gd name="T21" fmla="*/ 147 h 166"/>
                  <a:gd name="T22" fmla="*/ 91 w 271"/>
                  <a:gd name="T23" fmla="*/ 146 h 166"/>
                  <a:gd name="T24" fmla="*/ 86 w 271"/>
                  <a:gd name="T25" fmla="*/ 144 h 166"/>
                  <a:gd name="T26" fmla="*/ 77 w 271"/>
                  <a:gd name="T27" fmla="*/ 143 h 166"/>
                  <a:gd name="T28" fmla="*/ 71 w 271"/>
                  <a:gd name="T29" fmla="*/ 141 h 166"/>
                  <a:gd name="T30" fmla="*/ 65 w 271"/>
                  <a:gd name="T31" fmla="*/ 139 h 166"/>
                  <a:gd name="T32" fmla="*/ 61 w 271"/>
                  <a:gd name="T33" fmla="*/ 137 h 166"/>
                  <a:gd name="T34" fmla="*/ 56 w 271"/>
                  <a:gd name="T35" fmla="*/ 134 h 166"/>
                  <a:gd name="T36" fmla="*/ 54 w 271"/>
                  <a:gd name="T37" fmla="*/ 130 h 166"/>
                  <a:gd name="T38" fmla="*/ 46 w 271"/>
                  <a:gd name="T39" fmla="*/ 129 h 166"/>
                  <a:gd name="T40" fmla="*/ 41 w 271"/>
                  <a:gd name="T41" fmla="*/ 126 h 166"/>
                  <a:gd name="T42" fmla="*/ 37 w 271"/>
                  <a:gd name="T43" fmla="*/ 122 h 166"/>
                  <a:gd name="T44" fmla="*/ 35 w 271"/>
                  <a:gd name="T45" fmla="*/ 114 h 166"/>
                  <a:gd name="T46" fmla="*/ 33 w 271"/>
                  <a:gd name="T47" fmla="*/ 110 h 166"/>
                  <a:gd name="T48" fmla="*/ 31 w 271"/>
                  <a:gd name="T49" fmla="*/ 108 h 166"/>
                  <a:gd name="T50" fmla="*/ 27 w 271"/>
                  <a:gd name="T51" fmla="*/ 106 h 166"/>
                  <a:gd name="T52" fmla="*/ 24 w 271"/>
                  <a:gd name="T53" fmla="*/ 104 h 166"/>
                  <a:gd name="T54" fmla="*/ 20 w 271"/>
                  <a:gd name="T55" fmla="*/ 99 h 166"/>
                  <a:gd name="T56" fmla="*/ 19 w 271"/>
                  <a:gd name="T57" fmla="*/ 92 h 166"/>
                  <a:gd name="T58" fmla="*/ 18 w 271"/>
                  <a:gd name="T59" fmla="*/ 68 h 166"/>
                  <a:gd name="T60" fmla="*/ 17 w 271"/>
                  <a:gd name="T61" fmla="*/ 54 h 166"/>
                  <a:gd name="T62" fmla="*/ 16 w 271"/>
                  <a:gd name="T63" fmla="*/ 40 h 166"/>
                  <a:gd name="T64" fmla="*/ 14 w 271"/>
                  <a:gd name="T65" fmla="*/ 32 h 166"/>
                  <a:gd name="T66" fmla="*/ 13 w 271"/>
                  <a:gd name="T67" fmla="*/ 26 h 166"/>
                  <a:gd name="T68" fmla="*/ 12 w 271"/>
                  <a:gd name="T69" fmla="*/ 22 h 166"/>
                  <a:gd name="T70" fmla="*/ 11 w 271"/>
                  <a:gd name="T71" fmla="*/ 18 h 166"/>
                  <a:gd name="T72" fmla="*/ 10 w 271"/>
                  <a:gd name="T73" fmla="*/ 15 h 166"/>
                  <a:gd name="T74" fmla="*/ 8 w 271"/>
                  <a:gd name="T75" fmla="*/ 11 h 166"/>
                  <a:gd name="T76" fmla="*/ 7 w 271"/>
                  <a:gd name="T77" fmla="*/ 7 h 166"/>
                  <a:gd name="T78" fmla="*/ 5 w 271"/>
                  <a:gd name="T79" fmla="*/ 4 h 166"/>
                  <a:gd name="T80" fmla="*/ 4 w 271"/>
                  <a:gd name="T81" fmla="*/ 2 h 166"/>
                  <a:gd name="T82" fmla="*/ 2 w 271"/>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1" h="166">
                    <a:moveTo>
                      <a:pt x="271" y="166"/>
                    </a:moveTo>
                    <a:lnTo>
                      <a:pt x="227" y="166"/>
                    </a:lnTo>
                    <a:lnTo>
                      <a:pt x="227" y="163"/>
                    </a:lnTo>
                    <a:lnTo>
                      <a:pt x="199" y="163"/>
                    </a:lnTo>
                    <a:lnTo>
                      <a:pt x="199" y="162"/>
                    </a:lnTo>
                    <a:lnTo>
                      <a:pt x="178" y="162"/>
                    </a:lnTo>
                    <a:lnTo>
                      <a:pt x="178" y="160"/>
                    </a:lnTo>
                    <a:lnTo>
                      <a:pt x="162" y="160"/>
                    </a:lnTo>
                    <a:lnTo>
                      <a:pt x="162" y="158"/>
                    </a:lnTo>
                    <a:lnTo>
                      <a:pt x="145" y="158"/>
                    </a:lnTo>
                    <a:lnTo>
                      <a:pt x="145" y="157"/>
                    </a:lnTo>
                    <a:lnTo>
                      <a:pt x="137" y="157"/>
                    </a:lnTo>
                    <a:lnTo>
                      <a:pt x="137" y="155"/>
                    </a:lnTo>
                    <a:lnTo>
                      <a:pt x="129" y="155"/>
                    </a:lnTo>
                    <a:lnTo>
                      <a:pt x="129" y="153"/>
                    </a:lnTo>
                    <a:lnTo>
                      <a:pt x="117" y="153"/>
                    </a:lnTo>
                    <a:lnTo>
                      <a:pt x="117" y="151"/>
                    </a:lnTo>
                    <a:lnTo>
                      <a:pt x="114" y="151"/>
                    </a:lnTo>
                    <a:lnTo>
                      <a:pt x="108" y="151"/>
                    </a:lnTo>
                    <a:lnTo>
                      <a:pt x="108" y="149"/>
                    </a:lnTo>
                    <a:lnTo>
                      <a:pt x="106" y="149"/>
                    </a:lnTo>
                    <a:lnTo>
                      <a:pt x="106" y="147"/>
                    </a:lnTo>
                    <a:lnTo>
                      <a:pt x="91" y="147"/>
                    </a:lnTo>
                    <a:lnTo>
                      <a:pt x="91" y="146"/>
                    </a:lnTo>
                    <a:lnTo>
                      <a:pt x="86" y="146"/>
                    </a:lnTo>
                    <a:lnTo>
                      <a:pt x="86" y="144"/>
                    </a:lnTo>
                    <a:lnTo>
                      <a:pt x="77" y="144"/>
                    </a:lnTo>
                    <a:lnTo>
                      <a:pt x="77" y="143"/>
                    </a:lnTo>
                    <a:lnTo>
                      <a:pt x="71" y="143"/>
                    </a:lnTo>
                    <a:lnTo>
                      <a:pt x="71" y="141"/>
                    </a:lnTo>
                    <a:lnTo>
                      <a:pt x="65" y="141"/>
                    </a:lnTo>
                    <a:lnTo>
                      <a:pt x="65" y="139"/>
                    </a:lnTo>
                    <a:lnTo>
                      <a:pt x="61" y="139"/>
                    </a:lnTo>
                    <a:lnTo>
                      <a:pt x="61" y="137"/>
                    </a:lnTo>
                    <a:lnTo>
                      <a:pt x="56" y="137"/>
                    </a:lnTo>
                    <a:lnTo>
                      <a:pt x="56" y="134"/>
                    </a:lnTo>
                    <a:lnTo>
                      <a:pt x="54" y="134"/>
                    </a:lnTo>
                    <a:lnTo>
                      <a:pt x="54" y="130"/>
                    </a:lnTo>
                    <a:lnTo>
                      <a:pt x="46" y="130"/>
                    </a:lnTo>
                    <a:lnTo>
                      <a:pt x="46" y="129"/>
                    </a:lnTo>
                    <a:lnTo>
                      <a:pt x="41" y="129"/>
                    </a:lnTo>
                    <a:lnTo>
                      <a:pt x="41" y="126"/>
                    </a:lnTo>
                    <a:lnTo>
                      <a:pt x="37" y="126"/>
                    </a:lnTo>
                    <a:lnTo>
                      <a:pt x="37" y="122"/>
                    </a:lnTo>
                    <a:lnTo>
                      <a:pt x="35" y="122"/>
                    </a:lnTo>
                    <a:lnTo>
                      <a:pt x="35" y="114"/>
                    </a:lnTo>
                    <a:lnTo>
                      <a:pt x="33" y="114"/>
                    </a:lnTo>
                    <a:lnTo>
                      <a:pt x="33" y="110"/>
                    </a:lnTo>
                    <a:lnTo>
                      <a:pt x="31" y="110"/>
                    </a:lnTo>
                    <a:lnTo>
                      <a:pt x="31" y="108"/>
                    </a:lnTo>
                    <a:lnTo>
                      <a:pt x="27" y="108"/>
                    </a:lnTo>
                    <a:lnTo>
                      <a:pt x="27" y="106"/>
                    </a:lnTo>
                    <a:lnTo>
                      <a:pt x="24" y="106"/>
                    </a:lnTo>
                    <a:lnTo>
                      <a:pt x="24" y="104"/>
                    </a:lnTo>
                    <a:lnTo>
                      <a:pt x="20" y="104"/>
                    </a:lnTo>
                    <a:lnTo>
                      <a:pt x="20" y="99"/>
                    </a:lnTo>
                    <a:lnTo>
                      <a:pt x="19" y="99"/>
                    </a:lnTo>
                    <a:lnTo>
                      <a:pt x="19" y="92"/>
                    </a:lnTo>
                    <a:lnTo>
                      <a:pt x="18" y="92"/>
                    </a:lnTo>
                    <a:lnTo>
                      <a:pt x="18" y="68"/>
                    </a:lnTo>
                    <a:lnTo>
                      <a:pt x="17" y="68"/>
                    </a:lnTo>
                    <a:lnTo>
                      <a:pt x="17" y="54"/>
                    </a:lnTo>
                    <a:lnTo>
                      <a:pt x="16" y="54"/>
                    </a:lnTo>
                    <a:lnTo>
                      <a:pt x="16" y="40"/>
                    </a:lnTo>
                    <a:lnTo>
                      <a:pt x="14" y="40"/>
                    </a:lnTo>
                    <a:lnTo>
                      <a:pt x="14" y="32"/>
                    </a:lnTo>
                    <a:lnTo>
                      <a:pt x="13" y="32"/>
                    </a:lnTo>
                    <a:lnTo>
                      <a:pt x="13" y="26"/>
                    </a:lnTo>
                    <a:lnTo>
                      <a:pt x="12" y="26"/>
                    </a:lnTo>
                    <a:lnTo>
                      <a:pt x="12" y="22"/>
                    </a:lnTo>
                    <a:lnTo>
                      <a:pt x="11" y="22"/>
                    </a:lnTo>
                    <a:lnTo>
                      <a:pt x="11" y="18"/>
                    </a:lnTo>
                    <a:lnTo>
                      <a:pt x="10" y="18"/>
                    </a:lnTo>
                    <a:lnTo>
                      <a:pt x="10" y="15"/>
                    </a:lnTo>
                    <a:lnTo>
                      <a:pt x="8" y="15"/>
                    </a:lnTo>
                    <a:lnTo>
                      <a:pt x="8" y="11"/>
                    </a:lnTo>
                    <a:lnTo>
                      <a:pt x="7" y="11"/>
                    </a:lnTo>
                    <a:lnTo>
                      <a:pt x="7" y="7"/>
                    </a:lnTo>
                    <a:lnTo>
                      <a:pt x="5" y="7"/>
                    </a:lnTo>
                    <a:lnTo>
                      <a:pt x="5" y="4"/>
                    </a:lnTo>
                    <a:lnTo>
                      <a:pt x="4" y="4"/>
                    </a:lnTo>
                    <a:lnTo>
                      <a:pt x="4" y="2"/>
                    </a:lnTo>
                    <a:lnTo>
                      <a:pt x="2" y="2"/>
                    </a:lnTo>
                    <a:lnTo>
                      <a:pt x="2" y="0"/>
                    </a:lnTo>
                    <a:lnTo>
                      <a:pt x="0" y="0"/>
                    </a:lnTo>
                  </a:path>
                </a:pathLst>
              </a:cu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42" name="Group 486"/>
            <p:cNvGrpSpPr>
              <a:grpSpLocks/>
            </p:cNvGrpSpPr>
            <p:nvPr/>
          </p:nvGrpSpPr>
          <p:grpSpPr bwMode="auto">
            <a:xfrm>
              <a:off x="5065170" y="3075717"/>
              <a:ext cx="2363112" cy="2160000"/>
              <a:chOff x="2325" y="1652"/>
              <a:chExt cx="1104" cy="1014"/>
            </a:xfrm>
          </p:grpSpPr>
          <p:sp>
            <p:nvSpPr>
              <p:cNvPr id="343" name="Line 487"/>
              <p:cNvSpPr>
                <a:spLocks noChangeShapeType="1"/>
              </p:cNvSpPr>
              <p:nvPr/>
            </p:nvSpPr>
            <p:spPr bwMode="auto">
              <a:xfrm>
                <a:off x="2475" y="209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488"/>
              <p:cNvSpPr>
                <a:spLocks noChangeShapeType="1"/>
              </p:cNvSpPr>
              <p:nvPr/>
            </p:nvSpPr>
            <p:spPr bwMode="auto">
              <a:xfrm>
                <a:off x="2547" y="22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489"/>
              <p:cNvSpPr>
                <a:spLocks noChangeShapeType="1"/>
              </p:cNvSpPr>
              <p:nvPr/>
            </p:nvSpPr>
            <p:spPr bwMode="auto">
              <a:xfrm>
                <a:off x="2487" y="21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490"/>
              <p:cNvSpPr>
                <a:spLocks noChangeShapeType="1"/>
              </p:cNvSpPr>
              <p:nvPr/>
            </p:nvSpPr>
            <p:spPr bwMode="auto">
              <a:xfrm>
                <a:off x="2511" y="21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491"/>
              <p:cNvSpPr>
                <a:spLocks noChangeShapeType="1"/>
              </p:cNvSpPr>
              <p:nvPr/>
            </p:nvSpPr>
            <p:spPr bwMode="auto">
              <a:xfrm>
                <a:off x="2499" y="21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492"/>
              <p:cNvSpPr>
                <a:spLocks noChangeShapeType="1"/>
              </p:cNvSpPr>
              <p:nvPr/>
            </p:nvSpPr>
            <p:spPr bwMode="auto">
              <a:xfrm>
                <a:off x="2685" y="24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493"/>
              <p:cNvSpPr>
                <a:spLocks noChangeShapeType="1"/>
              </p:cNvSpPr>
              <p:nvPr/>
            </p:nvSpPr>
            <p:spPr bwMode="auto">
              <a:xfrm>
                <a:off x="2697" y="24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494"/>
              <p:cNvSpPr>
                <a:spLocks noChangeShapeType="1"/>
              </p:cNvSpPr>
              <p:nvPr/>
            </p:nvSpPr>
            <p:spPr bwMode="auto">
              <a:xfrm>
                <a:off x="2913"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495"/>
              <p:cNvSpPr>
                <a:spLocks noChangeShapeType="1"/>
              </p:cNvSpPr>
              <p:nvPr/>
            </p:nvSpPr>
            <p:spPr bwMode="auto">
              <a:xfrm>
                <a:off x="2919"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496"/>
              <p:cNvSpPr>
                <a:spLocks noChangeShapeType="1"/>
              </p:cNvSpPr>
              <p:nvPr/>
            </p:nvSpPr>
            <p:spPr bwMode="auto">
              <a:xfrm>
                <a:off x="2937"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Line 497"/>
              <p:cNvSpPr>
                <a:spLocks noChangeShapeType="1"/>
              </p:cNvSpPr>
              <p:nvPr/>
            </p:nvSpPr>
            <p:spPr bwMode="auto">
              <a:xfrm>
                <a:off x="2949"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498"/>
              <p:cNvSpPr>
                <a:spLocks noChangeShapeType="1"/>
              </p:cNvSpPr>
              <p:nvPr/>
            </p:nvSpPr>
            <p:spPr bwMode="auto">
              <a:xfrm>
                <a:off x="3153" y="26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499"/>
              <p:cNvSpPr>
                <a:spLocks noChangeShapeType="1"/>
              </p:cNvSpPr>
              <p:nvPr/>
            </p:nvSpPr>
            <p:spPr bwMode="auto">
              <a:xfrm>
                <a:off x="3165" y="26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500"/>
              <p:cNvSpPr>
                <a:spLocks noChangeShapeType="1"/>
              </p:cNvSpPr>
              <p:nvPr/>
            </p:nvSpPr>
            <p:spPr bwMode="auto">
              <a:xfrm>
                <a:off x="3165" y="260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501"/>
              <p:cNvSpPr>
                <a:spLocks noChangeShapeType="1"/>
              </p:cNvSpPr>
              <p:nvPr/>
            </p:nvSpPr>
            <p:spPr bwMode="auto">
              <a:xfrm>
                <a:off x="3177" y="260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502"/>
              <p:cNvSpPr>
                <a:spLocks noChangeShapeType="1"/>
              </p:cNvSpPr>
              <p:nvPr/>
            </p:nvSpPr>
            <p:spPr bwMode="auto">
              <a:xfrm>
                <a:off x="3195"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503"/>
              <p:cNvSpPr>
                <a:spLocks noChangeShapeType="1"/>
              </p:cNvSpPr>
              <p:nvPr/>
            </p:nvSpPr>
            <p:spPr bwMode="auto">
              <a:xfrm>
                <a:off x="3207"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504"/>
              <p:cNvSpPr>
                <a:spLocks noChangeShapeType="1"/>
              </p:cNvSpPr>
              <p:nvPr/>
            </p:nvSpPr>
            <p:spPr bwMode="auto">
              <a:xfrm>
                <a:off x="3213"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Line 505"/>
              <p:cNvSpPr>
                <a:spLocks noChangeShapeType="1"/>
              </p:cNvSpPr>
              <p:nvPr/>
            </p:nvSpPr>
            <p:spPr bwMode="auto">
              <a:xfrm>
                <a:off x="3225"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506"/>
              <p:cNvSpPr>
                <a:spLocks noChangeShapeType="1"/>
              </p:cNvSpPr>
              <p:nvPr/>
            </p:nvSpPr>
            <p:spPr bwMode="auto">
              <a:xfrm>
                <a:off x="3417"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507"/>
              <p:cNvSpPr>
                <a:spLocks noChangeShapeType="1"/>
              </p:cNvSpPr>
              <p:nvPr/>
            </p:nvSpPr>
            <p:spPr bwMode="auto">
              <a:xfrm>
                <a:off x="342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508"/>
              <p:cNvSpPr>
                <a:spLocks noChangeShapeType="1"/>
              </p:cNvSpPr>
              <p:nvPr/>
            </p:nvSpPr>
            <p:spPr bwMode="auto">
              <a:xfrm>
                <a:off x="3285" y="26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Line 509"/>
              <p:cNvSpPr>
                <a:spLocks noChangeShapeType="1"/>
              </p:cNvSpPr>
              <p:nvPr/>
            </p:nvSpPr>
            <p:spPr bwMode="auto">
              <a:xfrm>
                <a:off x="3297" y="26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510"/>
              <p:cNvSpPr>
                <a:spLocks noChangeShapeType="1"/>
              </p:cNvSpPr>
              <p:nvPr/>
            </p:nvSpPr>
            <p:spPr bwMode="auto">
              <a:xfrm>
                <a:off x="2577"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Line 511"/>
              <p:cNvSpPr>
                <a:spLocks noChangeShapeType="1"/>
              </p:cNvSpPr>
              <p:nvPr/>
            </p:nvSpPr>
            <p:spPr bwMode="auto">
              <a:xfrm>
                <a:off x="2589"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8" name="Line 512"/>
              <p:cNvSpPr>
                <a:spLocks noChangeShapeType="1"/>
              </p:cNvSpPr>
              <p:nvPr/>
            </p:nvSpPr>
            <p:spPr bwMode="auto">
              <a:xfrm>
                <a:off x="2613" y="23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9" name="Line 513"/>
              <p:cNvSpPr>
                <a:spLocks noChangeShapeType="1"/>
              </p:cNvSpPr>
              <p:nvPr/>
            </p:nvSpPr>
            <p:spPr bwMode="auto">
              <a:xfrm>
                <a:off x="2625" y="23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514"/>
              <p:cNvSpPr>
                <a:spLocks noChangeShapeType="1"/>
              </p:cNvSpPr>
              <p:nvPr/>
            </p:nvSpPr>
            <p:spPr bwMode="auto">
              <a:xfrm>
                <a:off x="2667" y="24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Line 515"/>
              <p:cNvSpPr>
                <a:spLocks noChangeShapeType="1"/>
              </p:cNvSpPr>
              <p:nvPr/>
            </p:nvSpPr>
            <p:spPr bwMode="auto">
              <a:xfrm>
                <a:off x="2679" y="24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516"/>
              <p:cNvSpPr>
                <a:spLocks noChangeShapeType="1"/>
              </p:cNvSpPr>
              <p:nvPr/>
            </p:nvSpPr>
            <p:spPr bwMode="auto">
              <a:xfrm>
                <a:off x="2733"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Line 517"/>
              <p:cNvSpPr>
                <a:spLocks noChangeShapeType="1"/>
              </p:cNvSpPr>
              <p:nvPr/>
            </p:nvSpPr>
            <p:spPr bwMode="auto">
              <a:xfrm>
                <a:off x="2745"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Line 518"/>
              <p:cNvSpPr>
                <a:spLocks noChangeShapeType="1"/>
              </p:cNvSpPr>
              <p:nvPr/>
            </p:nvSpPr>
            <p:spPr bwMode="auto">
              <a:xfrm>
                <a:off x="2775"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Line 519"/>
              <p:cNvSpPr>
                <a:spLocks noChangeShapeType="1"/>
              </p:cNvSpPr>
              <p:nvPr/>
            </p:nvSpPr>
            <p:spPr bwMode="auto">
              <a:xfrm>
                <a:off x="2787"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Line 520"/>
              <p:cNvSpPr>
                <a:spLocks noChangeShapeType="1"/>
              </p:cNvSpPr>
              <p:nvPr/>
            </p:nvSpPr>
            <p:spPr bwMode="auto">
              <a:xfrm>
                <a:off x="2787"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Line 521"/>
              <p:cNvSpPr>
                <a:spLocks noChangeShapeType="1"/>
              </p:cNvSpPr>
              <p:nvPr/>
            </p:nvSpPr>
            <p:spPr bwMode="auto">
              <a:xfrm>
                <a:off x="2799"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8" name="Line 522"/>
              <p:cNvSpPr>
                <a:spLocks noChangeShapeType="1"/>
              </p:cNvSpPr>
              <p:nvPr/>
            </p:nvSpPr>
            <p:spPr bwMode="auto">
              <a:xfrm>
                <a:off x="2715"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Line 523"/>
              <p:cNvSpPr>
                <a:spLocks noChangeShapeType="1"/>
              </p:cNvSpPr>
              <p:nvPr/>
            </p:nvSpPr>
            <p:spPr bwMode="auto">
              <a:xfrm>
                <a:off x="2727"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0" name="Line 524"/>
              <p:cNvSpPr>
                <a:spLocks noChangeShapeType="1"/>
              </p:cNvSpPr>
              <p:nvPr/>
            </p:nvSpPr>
            <p:spPr bwMode="auto">
              <a:xfrm>
                <a:off x="2883"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Line 525"/>
              <p:cNvSpPr>
                <a:spLocks noChangeShapeType="1"/>
              </p:cNvSpPr>
              <p:nvPr/>
            </p:nvSpPr>
            <p:spPr bwMode="auto">
              <a:xfrm>
                <a:off x="2895"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526"/>
              <p:cNvSpPr>
                <a:spLocks noChangeShapeType="1"/>
              </p:cNvSpPr>
              <p:nvPr/>
            </p:nvSpPr>
            <p:spPr bwMode="auto">
              <a:xfrm>
                <a:off x="2451" y="20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527"/>
              <p:cNvSpPr>
                <a:spLocks noChangeShapeType="1"/>
              </p:cNvSpPr>
              <p:nvPr/>
            </p:nvSpPr>
            <p:spPr bwMode="auto">
              <a:xfrm>
                <a:off x="2649" y="23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Line 528"/>
              <p:cNvSpPr>
                <a:spLocks noChangeShapeType="1"/>
              </p:cNvSpPr>
              <p:nvPr/>
            </p:nvSpPr>
            <p:spPr bwMode="auto">
              <a:xfrm>
                <a:off x="2361" y="16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Line 529"/>
              <p:cNvSpPr>
                <a:spLocks noChangeShapeType="1"/>
              </p:cNvSpPr>
              <p:nvPr/>
            </p:nvSpPr>
            <p:spPr bwMode="auto">
              <a:xfrm>
                <a:off x="2433" y="191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6" name="Line 530"/>
              <p:cNvSpPr>
                <a:spLocks noChangeShapeType="1"/>
              </p:cNvSpPr>
              <p:nvPr/>
            </p:nvSpPr>
            <p:spPr bwMode="auto">
              <a:xfrm>
                <a:off x="2571" y="22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7" name="Line 531"/>
              <p:cNvSpPr>
                <a:spLocks noChangeShapeType="1"/>
              </p:cNvSpPr>
              <p:nvPr/>
            </p:nvSpPr>
            <p:spPr bwMode="auto">
              <a:xfrm>
                <a:off x="2421" y="179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8" name="Line 532"/>
              <p:cNvSpPr>
                <a:spLocks noChangeShapeType="1"/>
              </p:cNvSpPr>
              <p:nvPr/>
            </p:nvSpPr>
            <p:spPr bwMode="auto">
              <a:xfrm>
                <a:off x="2355" y="16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9" name="Line 533"/>
              <p:cNvSpPr>
                <a:spLocks noChangeShapeType="1"/>
              </p:cNvSpPr>
              <p:nvPr/>
            </p:nvSpPr>
            <p:spPr bwMode="auto">
              <a:xfrm>
                <a:off x="2373" y="17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Line 534"/>
              <p:cNvSpPr>
                <a:spLocks noChangeShapeType="1"/>
              </p:cNvSpPr>
              <p:nvPr/>
            </p:nvSpPr>
            <p:spPr bwMode="auto">
              <a:xfrm>
                <a:off x="2343" y="16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1" name="Line 535"/>
              <p:cNvSpPr>
                <a:spLocks noChangeShapeType="1"/>
              </p:cNvSpPr>
              <p:nvPr/>
            </p:nvSpPr>
            <p:spPr bwMode="auto">
              <a:xfrm>
                <a:off x="2487" y="21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Line 536"/>
              <p:cNvSpPr>
                <a:spLocks noChangeShapeType="1"/>
              </p:cNvSpPr>
              <p:nvPr/>
            </p:nvSpPr>
            <p:spPr bwMode="auto">
              <a:xfrm>
                <a:off x="2337" y="165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3" name="Line 537"/>
              <p:cNvSpPr>
                <a:spLocks noChangeShapeType="1"/>
              </p:cNvSpPr>
              <p:nvPr/>
            </p:nvSpPr>
            <p:spPr bwMode="auto">
              <a:xfrm>
                <a:off x="2379" y="17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4" name="Line 538"/>
              <p:cNvSpPr>
                <a:spLocks noChangeShapeType="1"/>
              </p:cNvSpPr>
              <p:nvPr/>
            </p:nvSpPr>
            <p:spPr bwMode="auto">
              <a:xfrm>
                <a:off x="2955"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Line 539"/>
              <p:cNvSpPr>
                <a:spLocks noChangeShapeType="1"/>
              </p:cNvSpPr>
              <p:nvPr/>
            </p:nvSpPr>
            <p:spPr bwMode="auto">
              <a:xfrm>
                <a:off x="2397" y="17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6" name="Line 540"/>
              <p:cNvSpPr>
                <a:spLocks noChangeShapeType="1"/>
              </p:cNvSpPr>
              <p:nvPr/>
            </p:nvSpPr>
            <p:spPr bwMode="auto">
              <a:xfrm>
                <a:off x="2847" y="250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7" name="Line 541"/>
              <p:cNvSpPr>
                <a:spLocks noChangeShapeType="1"/>
              </p:cNvSpPr>
              <p:nvPr/>
            </p:nvSpPr>
            <p:spPr bwMode="auto">
              <a:xfrm>
                <a:off x="2403" y="17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542"/>
              <p:cNvSpPr>
                <a:spLocks noChangeShapeType="1"/>
              </p:cNvSpPr>
              <p:nvPr/>
            </p:nvSpPr>
            <p:spPr bwMode="auto">
              <a:xfrm>
                <a:off x="2853" y="251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Line 543"/>
              <p:cNvSpPr>
                <a:spLocks noChangeShapeType="1"/>
              </p:cNvSpPr>
              <p:nvPr/>
            </p:nvSpPr>
            <p:spPr bwMode="auto">
              <a:xfrm>
                <a:off x="2391" y="17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Line 544"/>
              <p:cNvSpPr>
                <a:spLocks noChangeShapeType="1"/>
              </p:cNvSpPr>
              <p:nvPr/>
            </p:nvSpPr>
            <p:spPr bwMode="auto">
              <a:xfrm>
                <a:off x="2601"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Line 545"/>
              <p:cNvSpPr>
                <a:spLocks noChangeShapeType="1"/>
              </p:cNvSpPr>
              <p:nvPr/>
            </p:nvSpPr>
            <p:spPr bwMode="auto">
              <a:xfrm>
                <a:off x="2661" y="23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546"/>
              <p:cNvSpPr>
                <a:spLocks noChangeShapeType="1"/>
              </p:cNvSpPr>
              <p:nvPr/>
            </p:nvSpPr>
            <p:spPr bwMode="auto">
              <a:xfrm>
                <a:off x="2661" y="239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547"/>
              <p:cNvSpPr>
                <a:spLocks noChangeShapeType="1"/>
              </p:cNvSpPr>
              <p:nvPr/>
            </p:nvSpPr>
            <p:spPr bwMode="auto">
              <a:xfrm>
                <a:off x="2529" y="219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548"/>
              <p:cNvSpPr>
                <a:spLocks noChangeShapeType="1"/>
              </p:cNvSpPr>
              <p:nvPr/>
            </p:nvSpPr>
            <p:spPr bwMode="auto">
              <a:xfrm>
                <a:off x="2451" y="20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549"/>
              <p:cNvSpPr>
                <a:spLocks noChangeShapeType="1"/>
              </p:cNvSpPr>
              <p:nvPr/>
            </p:nvSpPr>
            <p:spPr bwMode="auto">
              <a:xfrm>
                <a:off x="2463" y="20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550"/>
              <p:cNvSpPr>
                <a:spLocks noChangeShapeType="1"/>
              </p:cNvSpPr>
              <p:nvPr/>
            </p:nvSpPr>
            <p:spPr bwMode="auto">
              <a:xfrm>
                <a:off x="2865" y="25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551"/>
              <p:cNvSpPr>
                <a:spLocks noChangeShapeType="1"/>
              </p:cNvSpPr>
              <p:nvPr/>
            </p:nvSpPr>
            <p:spPr bwMode="auto">
              <a:xfrm>
                <a:off x="2871" y="25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552"/>
              <p:cNvSpPr>
                <a:spLocks noChangeShapeType="1"/>
              </p:cNvSpPr>
              <p:nvPr/>
            </p:nvSpPr>
            <p:spPr bwMode="auto">
              <a:xfrm>
                <a:off x="2985"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553"/>
              <p:cNvSpPr>
                <a:spLocks noChangeShapeType="1"/>
              </p:cNvSpPr>
              <p:nvPr/>
            </p:nvSpPr>
            <p:spPr bwMode="auto">
              <a:xfrm>
                <a:off x="2997"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554"/>
              <p:cNvSpPr>
                <a:spLocks noChangeShapeType="1"/>
              </p:cNvSpPr>
              <p:nvPr/>
            </p:nvSpPr>
            <p:spPr bwMode="auto">
              <a:xfrm>
                <a:off x="3027"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555"/>
              <p:cNvSpPr>
                <a:spLocks noChangeShapeType="1"/>
              </p:cNvSpPr>
              <p:nvPr/>
            </p:nvSpPr>
            <p:spPr bwMode="auto">
              <a:xfrm>
                <a:off x="3033"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556"/>
              <p:cNvSpPr>
                <a:spLocks noChangeShapeType="1"/>
              </p:cNvSpPr>
              <p:nvPr/>
            </p:nvSpPr>
            <p:spPr bwMode="auto">
              <a:xfrm>
                <a:off x="3063"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557"/>
              <p:cNvSpPr>
                <a:spLocks noChangeShapeType="1"/>
              </p:cNvSpPr>
              <p:nvPr/>
            </p:nvSpPr>
            <p:spPr bwMode="auto">
              <a:xfrm>
                <a:off x="3075"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558"/>
              <p:cNvSpPr>
                <a:spLocks noChangeShapeType="1"/>
              </p:cNvSpPr>
              <p:nvPr/>
            </p:nvSpPr>
            <p:spPr bwMode="auto">
              <a:xfrm>
                <a:off x="3099"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559"/>
              <p:cNvSpPr>
                <a:spLocks noChangeShapeType="1"/>
              </p:cNvSpPr>
              <p:nvPr/>
            </p:nvSpPr>
            <p:spPr bwMode="auto">
              <a:xfrm>
                <a:off x="3111"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560"/>
              <p:cNvSpPr>
                <a:spLocks noChangeShapeType="1"/>
              </p:cNvSpPr>
              <p:nvPr/>
            </p:nvSpPr>
            <p:spPr bwMode="auto">
              <a:xfrm>
                <a:off x="3039"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561"/>
              <p:cNvSpPr>
                <a:spLocks noChangeShapeType="1"/>
              </p:cNvSpPr>
              <p:nvPr/>
            </p:nvSpPr>
            <p:spPr bwMode="auto">
              <a:xfrm>
                <a:off x="3051"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562"/>
              <p:cNvSpPr>
                <a:spLocks noChangeShapeType="1"/>
              </p:cNvSpPr>
              <p:nvPr/>
            </p:nvSpPr>
            <p:spPr bwMode="auto">
              <a:xfrm>
                <a:off x="3081"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563"/>
              <p:cNvSpPr>
                <a:spLocks noChangeShapeType="1"/>
              </p:cNvSpPr>
              <p:nvPr/>
            </p:nvSpPr>
            <p:spPr bwMode="auto">
              <a:xfrm>
                <a:off x="3093"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564"/>
              <p:cNvSpPr>
                <a:spLocks noChangeShapeType="1"/>
              </p:cNvSpPr>
              <p:nvPr/>
            </p:nvSpPr>
            <p:spPr bwMode="auto">
              <a:xfrm>
                <a:off x="3117"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565"/>
              <p:cNvSpPr>
                <a:spLocks noChangeShapeType="1"/>
              </p:cNvSpPr>
              <p:nvPr/>
            </p:nvSpPr>
            <p:spPr bwMode="auto">
              <a:xfrm>
                <a:off x="3129"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566"/>
              <p:cNvSpPr>
                <a:spLocks noChangeShapeType="1"/>
              </p:cNvSpPr>
              <p:nvPr/>
            </p:nvSpPr>
            <p:spPr bwMode="auto">
              <a:xfrm>
                <a:off x="2763" y="24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567"/>
              <p:cNvSpPr>
                <a:spLocks noChangeShapeType="1"/>
              </p:cNvSpPr>
              <p:nvPr/>
            </p:nvSpPr>
            <p:spPr bwMode="auto">
              <a:xfrm>
                <a:off x="2805" y="24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568"/>
              <p:cNvSpPr>
                <a:spLocks noChangeShapeType="1"/>
              </p:cNvSpPr>
              <p:nvPr/>
            </p:nvSpPr>
            <p:spPr bwMode="auto">
              <a:xfrm>
                <a:off x="3351"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569"/>
              <p:cNvSpPr>
                <a:spLocks noChangeShapeType="1"/>
              </p:cNvSpPr>
              <p:nvPr/>
            </p:nvSpPr>
            <p:spPr bwMode="auto">
              <a:xfrm>
                <a:off x="3363"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570"/>
              <p:cNvSpPr>
                <a:spLocks noChangeShapeType="1"/>
              </p:cNvSpPr>
              <p:nvPr/>
            </p:nvSpPr>
            <p:spPr bwMode="auto">
              <a:xfrm>
                <a:off x="333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571"/>
              <p:cNvSpPr>
                <a:spLocks noChangeShapeType="1"/>
              </p:cNvSpPr>
              <p:nvPr/>
            </p:nvSpPr>
            <p:spPr bwMode="auto">
              <a:xfrm>
                <a:off x="3327"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572"/>
              <p:cNvSpPr>
                <a:spLocks noChangeShapeType="1"/>
              </p:cNvSpPr>
              <p:nvPr/>
            </p:nvSpPr>
            <p:spPr bwMode="auto">
              <a:xfrm>
                <a:off x="3393"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573"/>
              <p:cNvSpPr>
                <a:spLocks noChangeShapeType="1"/>
              </p:cNvSpPr>
              <p:nvPr/>
            </p:nvSpPr>
            <p:spPr bwMode="auto">
              <a:xfrm>
                <a:off x="3405"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574"/>
              <p:cNvSpPr>
                <a:spLocks noChangeShapeType="1"/>
              </p:cNvSpPr>
              <p:nvPr/>
            </p:nvSpPr>
            <p:spPr bwMode="auto">
              <a:xfrm>
                <a:off x="3381"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575"/>
              <p:cNvSpPr>
                <a:spLocks noChangeShapeType="1"/>
              </p:cNvSpPr>
              <p:nvPr/>
            </p:nvSpPr>
            <p:spPr bwMode="auto">
              <a:xfrm>
                <a:off x="336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576"/>
              <p:cNvSpPr>
                <a:spLocks noChangeShapeType="1"/>
              </p:cNvSpPr>
              <p:nvPr/>
            </p:nvSpPr>
            <p:spPr bwMode="auto">
              <a:xfrm>
                <a:off x="2883" y="253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577"/>
              <p:cNvSpPr>
                <a:spLocks noChangeShapeType="1"/>
              </p:cNvSpPr>
              <p:nvPr/>
            </p:nvSpPr>
            <p:spPr bwMode="auto">
              <a:xfrm>
                <a:off x="2439" y="197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578"/>
              <p:cNvSpPr>
                <a:spLocks noChangeShapeType="1"/>
              </p:cNvSpPr>
              <p:nvPr/>
            </p:nvSpPr>
            <p:spPr bwMode="auto">
              <a:xfrm>
                <a:off x="2535" y="22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579"/>
              <p:cNvSpPr>
                <a:spLocks noChangeShapeType="1"/>
              </p:cNvSpPr>
              <p:nvPr/>
            </p:nvSpPr>
            <p:spPr bwMode="auto">
              <a:xfrm>
                <a:off x="2961" y="255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580"/>
              <p:cNvSpPr>
                <a:spLocks noChangeShapeType="1"/>
              </p:cNvSpPr>
              <p:nvPr/>
            </p:nvSpPr>
            <p:spPr bwMode="auto">
              <a:xfrm>
                <a:off x="2943" y="25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581"/>
              <p:cNvSpPr>
                <a:spLocks noChangeShapeType="1"/>
              </p:cNvSpPr>
              <p:nvPr/>
            </p:nvSpPr>
            <p:spPr bwMode="auto">
              <a:xfrm>
                <a:off x="2427" y="185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582"/>
              <p:cNvSpPr>
                <a:spLocks noChangeShapeType="1"/>
              </p:cNvSpPr>
              <p:nvPr/>
            </p:nvSpPr>
            <p:spPr bwMode="auto">
              <a:xfrm>
                <a:off x="2529" y="21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583"/>
              <p:cNvSpPr>
                <a:spLocks noChangeShapeType="1"/>
              </p:cNvSpPr>
              <p:nvPr/>
            </p:nvSpPr>
            <p:spPr bwMode="auto">
              <a:xfrm>
                <a:off x="2829" y="24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584"/>
              <p:cNvSpPr>
                <a:spLocks noChangeShapeType="1"/>
              </p:cNvSpPr>
              <p:nvPr/>
            </p:nvSpPr>
            <p:spPr bwMode="auto">
              <a:xfrm>
                <a:off x="2835" y="24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585"/>
              <p:cNvSpPr>
                <a:spLocks noChangeShapeType="1"/>
              </p:cNvSpPr>
              <p:nvPr/>
            </p:nvSpPr>
            <p:spPr bwMode="auto">
              <a:xfrm>
                <a:off x="3189" y="26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586"/>
              <p:cNvSpPr>
                <a:spLocks noChangeShapeType="1"/>
              </p:cNvSpPr>
              <p:nvPr/>
            </p:nvSpPr>
            <p:spPr bwMode="auto">
              <a:xfrm>
                <a:off x="2409" y="17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587"/>
              <p:cNvSpPr>
                <a:spLocks noChangeShapeType="1"/>
              </p:cNvSpPr>
              <p:nvPr/>
            </p:nvSpPr>
            <p:spPr bwMode="auto">
              <a:xfrm>
                <a:off x="3135" y="260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588"/>
              <p:cNvSpPr>
                <a:spLocks noChangeShapeType="1"/>
              </p:cNvSpPr>
              <p:nvPr/>
            </p:nvSpPr>
            <p:spPr bwMode="auto">
              <a:xfrm>
                <a:off x="2421" y="18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589"/>
              <p:cNvSpPr>
                <a:spLocks noChangeShapeType="1"/>
              </p:cNvSpPr>
              <p:nvPr/>
            </p:nvSpPr>
            <p:spPr bwMode="auto">
              <a:xfrm>
                <a:off x="2811" y="24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590"/>
              <p:cNvSpPr>
                <a:spLocks noChangeShapeType="1"/>
              </p:cNvSpPr>
              <p:nvPr/>
            </p:nvSpPr>
            <p:spPr bwMode="auto">
              <a:xfrm>
                <a:off x="2985"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591"/>
              <p:cNvSpPr>
                <a:spLocks noChangeShapeType="1"/>
              </p:cNvSpPr>
              <p:nvPr/>
            </p:nvSpPr>
            <p:spPr bwMode="auto">
              <a:xfrm>
                <a:off x="2445" y="20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592"/>
              <p:cNvSpPr>
                <a:spLocks noChangeShapeType="1"/>
              </p:cNvSpPr>
              <p:nvPr/>
            </p:nvSpPr>
            <p:spPr bwMode="auto">
              <a:xfrm>
                <a:off x="2631" y="233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593"/>
              <p:cNvSpPr>
                <a:spLocks noChangeShapeType="1"/>
              </p:cNvSpPr>
              <p:nvPr/>
            </p:nvSpPr>
            <p:spPr bwMode="auto">
              <a:xfrm>
                <a:off x="2973" y="25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594"/>
              <p:cNvSpPr>
                <a:spLocks noChangeShapeType="1"/>
              </p:cNvSpPr>
              <p:nvPr/>
            </p:nvSpPr>
            <p:spPr bwMode="auto">
              <a:xfrm>
                <a:off x="2565" y="22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595"/>
              <p:cNvSpPr>
                <a:spLocks noChangeShapeType="1"/>
              </p:cNvSpPr>
              <p:nvPr/>
            </p:nvSpPr>
            <p:spPr bwMode="auto">
              <a:xfrm>
                <a:off x="2823" y="24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596"/>
              <p:cNvSpPr>
                <a:spLocks noChangeShapeType="1"/>
              </p:cNvSpPr>
              <p:nvPr/>
            </p:nvSpPr>
            <p:spPr bwMode="auto">
              <a:xfrm>
                <a:off x="3141" y="260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597"/>
              <p:cNvSpPr>
                <a:spLocks noChangeShapeType="1"/>
              </p:cNvSpPr>
              <p:nvPr/>
            </p:nvSpPr>
            <p:spPr bwMode="auto">
              <a:xfrm>
                <a:off x="2643" y="233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598"/>
              <p:cNvSpPr>
                <a:spLocks noChangeShapeType="1"/>
              </p:cNvSpPr>
              <p:nvPr/>
            </p:nvSpPr>
            <p:spPr bwMode="auto">
              <a:xfrm>
                <a:off x="3009" y="25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599"/>
              <p:cNvSpPr>
                <a:spLocks noChangeShapeType="1"/>
              </p:cNvSpPr>
              <p:nvPr/>
            </p:nvSpPr>
            <p:spPr bwMode="auto">
              <a:xfrm>
                <a:off x="2931"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600"/>
              <p:cNvSpPr>
                <a:spLocks noChangeShapeType="1"/>
              </p:cNvSpPr>
              <p:nvPr/>
            </p:nvSpPr>
            <p:spPr bwMode="auto">
              <a:xfrm>
                <a:off x="2553" y="23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Freeform 601"/>
              <p:cNvSpPr>
                <a:spLocks/>
              </p:cNvSpPr>
              <p:nvPr/>
            </p:nvSpPr>
            <p:spPr bwMode="auto">
              <a:xfrm>
                <a:off x="2325" y="1652"/>
                <a:ext cx="1104" cy="1014"/>
              </a:xfrm>
              <a:custGeom>
                <a:avLst/>
                <a:gdLst>
                  <a:gd name="T0" fmla="*/ 184 w 184"/>
                  <a:gd name="T1" fmla="*/ 167 h 169"/>
                  <a:gd name="T2" fmla="*/ 166 w 184"/>
                  <a:gd name="T3" fmla="*/ 166 h 169"/>
                  <a:gd name="T4" fmla="*/ 155 w 184"/>
                  <a:gd name="T5" fmla="*/ 164 h 169"/>
                  <a:gd name="T6" fmla="*/ 144 w 184"/>
                  <a:gd name="T7" fmla="*/ 164 h 169"/>
                  <a:gd name="T8" fmla="*/ 143 w 184"/>
                  <a:gd name="T9" fmla="*/ 162 h 169"/>
                  <a:gd name="T10" fmla="*/ 137 w 184"/>
                  <a:gd name="T11" fmla="*/ 161 h 169"/>
                  <a:gd name="T12" fmla="*/ 134 w 184"/>
                  <a:gd name="T13" fmla="*/ 160 h 169"/>
                  <a:gd name="T14" fmla="*/ 129 w 184"/>
                  <a:gd name="T15" fmla="*/ 158 h 169"/>
                  <a:gd name="T16" fmla="*/ 122 w 184"/>
                  <a:gd name="T17" fmla="*/ 158 h 169"/>
                  <a:gd name="T18" fmla="*/ 116 w 184"/>
                  <a:gd name="T19" fmla="*/ 157 h 169"/>
                  <a:gd name="T20" fmla="*/ 109 w 184"/>
                  <a:gd name="T21" fmla="*/ 155 h 169"/>
                  <a:gd name="T22" fmla="*/ 107 w 184"/>
                  <a:gd name="T23" fmla="*/ 153 h 169"/>
                  <a:gd name="T24" fmla="*/ 105 w 184"/>
                  <a:gd name="T25" fmla="*/ 152 h 169"/>
                  <a:gd name="T26" fmla="*/ 100 w 184"/>
                  <a:gd name="T27" fmla="*/ 151 h 169"/>
                  <a:gd name="T28" fmla="*/ 97 w 184"/>
                  <a:gd name="T29" fmla="*/ 150 h 169"/>
                  <a:gd name="T30" fmla="*/ 93 w 184"/>
                  <a:gd name="T31" fmla="*/ 149 h 169"/>
                  <a:gd name="T32" fmla="*/ 92 w 184"/>
                  <a:gd name="T33" fmla="*/ 147 h 169"/>
                  <a:gd name="T34" fmla="*/ 89 w 184"/>
                  <a:gd name="T35" fmla="*/ 145 h 169"/>
                  <a:gd name="T36" fmla="*/ 86 w 184"/>
                  <a:gd name="T37" fmla="*/ 142 h 169"/>
                  <a:gd name="T38" fmla="*/ 83 w 184"/>
                  <a:gd name="T39" fmla="*/ 141 h 169"/>
                  <a:gd name="T40" fmla="*/ 80 w 184"/>
                  <a:gd name="T41" fmla="*/ 139 h 169"/>
                  <a:gd name="T42" fmla="*/ 74 w 184"/>
                  <a:gd name="T43" fmla="*/ 138 h 169"/>
                  <a:gd name="T44" fmla="*/ 72 w 184"/>
                  <a:gd name="T45" fmla="*/ 135 h 169"/>
                  <a:gd name="T46" fmla="*/ 71 w 184"/>
                  <a:gd name="T47" fmla="*/ 133 h 169"/>
                  <a:gd name="T48" fmla="*/ 70 w 184"/>
                  <a:gd name="T49" fmla="*/ 133 h 169"/>
                  <a:gd name="T50" fmla="*/ 64 w 184"/>
                  <a:gd name="T51" fmla="*/ 131 h 169"/>
                  <a:gd name="T52" fmla="*/ 62 w 184"/>
                  <a:gd name="T53" fmla="*/ 130 h 169"/>
                  <a:gd name="T54" fmla="*/ 60 w 184"/>
                  <a:gd name="T55" fmla="*/ 128 h 169"/>
                  <a:gd name="T56" fmla="*/ 58 w 184"/>
                  <a:gd name="T57" fmla="*/ 128 h 169"/>
                  <a:gd name="T58" fmla="*/ 57 w 184"/>
                  <a:gd name="T59" fmla="*/ 125 h 169"/>
                  <a:gd name="T60" fmla="*/ 55 w 184"/>
                  <a:gd name="T61" fmla="*/ 121 h 169"/>
                  <a:gd name="T62" fmla="*/ 53 w 184"/>
                  <a:gd name="T63" fmla="*/ 117 h 169"/>
                  <a:gd name="T64" fmla="*/ 51 w 184"/>
                  <a:gd name="T65" fmla="*/ 115 h 169"/>
                  <a:gd name="T66" fmla="*/ 49 w 184"/>
                  <a:gd name="T67" fmla="*/ 114 h 169"/>
                  <a:gd name="T68" fmla="*/ 47 w 184"/>
                  <a:gd name="T69" fmla="*/ 112 h 169"/>
                  <a:gd name="T70" fmla="*/ 41 w 184"/>
                  <a:gd name="T71" fmla="*/ 110 h 169"/>
                  <a:gd name="T72" fmla="*/ 37 w 184"/>
                  <a:gd name="T73" fmla="*/ 105 h 169"/>
                  <a:gd name="T74" fmla="*/ 36 w 184"/>
                  <a:gd name="T75" fmla="*/ 98 h 169"/>
                  <a:gd name="T76" fmla="*/ 35 w 184"/>
                  <a:gd name="T77" fmla="*/ 93 h 169"/>
                  <a:gd name="T78" fmla="*/ 34 w 184"/>
                  <a:gd name="T79" fmla="*/ 90 h 169"/>
                  <a:gd name="T80" fmla="*/ 33 w 184"/>
                  <a:gd name="T81" fmla="*/ 87 h 169"/>
                  <a:gd name="T82" fmla="*/ 30 w 184"/>
                  <a:gd name="T83" fmla="*/ 84 h 169"/>
                  <a:gd name="T84" fmla="*/ 30 w 184"/>
                  <a:gd name="T85" fmla="*/ 81 h 169"/>
                  <a:gd name="T86" fmla="*/ 28 w 184"/>
                  <a:gd name="T87" fmla="*/ 78 h 169"/>
                  <a:gd name="T88" fmla="*/ 26 w 184"/>
                  <a:gd name="T89" fmla="*/ 75 h 169"/>
                  <a:gd name="T90" fmla="*/ 24 w 184"/>
                  <a:gd name="T91" fmla="*/ 70 h 169"/>
                  <a:gd name="T92" fmla="*/ 21 w 184"/>
                  <a:gd name="T93" fmla="*/ 66 h 169"/>
                  <a:gd name="T94" fmla="*/ 20 w 184"/>
                  <a:gd name="T95" fmla="*/ 55 h 169"/>
                  <a:gd name="T96" fmla="*/ 18 w 184"/>
                  <a:gd name="T97" fmla="*/ 46 h 169"/>
                  <a:gd name="T98" fmla="*/ 17 w 184"/>
                  <a:gd name="T99" fmla="*/ 37 h 169"/>
                  <a:gd name="T100" fmla="*/ 17 w 184"/>
                  <a:gd name="T101" fmla="*/ 31 h 169"/>
                  <a:gd name="T102" fmla="*/ 16 w 184"/>
                  <a:gd name="T103" fmla="*/ 26 h 169"/>
                  <a:gd name="T104" fmla="*/ 15 w 184"/>
                  <a:gd name="T105" fmla="*/ 21 h 169"/>
                  <a:gd name="T106" fmla="*/ 13 w 184"/>
                  <a:gd name="T107" fmla="*/ 19 h 169"/>
                  <a:gd name="T108" fmla="*/ 12 w 184"/>
                  <a:gd name="T109" fmla="*/ 16 h 169"/>
                  <a:gd name="T110" fmla="*/ 11 w 184"/>
                  <a:gd name="T111" fmla="*/ 14 h 169"/>
                  <a:gd name="T112" fmla="*/ 10 w 184"/>
                  <a:gd name="T113" fmla="*/ 11 h 169"/>
                  <a:gd name="T114" fmla="*/ 7 w 184"/>
                  <a:gd name="T115" fmla="*/ 8 h 169"/>
                  <a:gd name="T116" fmla="*/ 5 w 184"/>
                  <a:gd name="T117" fmla="*/ 7 h 169"/>
                  <a:gd name="T118" fmla="*/ 4 w 184"/>
                  <a:gd name="T119" fmla="*/ 6 h 169"/>
                  <a:gd name="T120" fmla="*/ 3 w 184"/>
                  <a:gd name="T121" fmla="*/ 4 h 169"/>
                  <a:gd name="T122" fmla="*/ 2 w 184"/>
                  <a:gd name="T123" fmla="*/ 3 h 169"/>
                  <a:gd name="T124" fmla="*/ 0 w 184"/>
                  <a:gd name="T1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69">
                    <a:moveTo>
                      <a:pt x="184" y="169"/>
                    </a:moveTo>
                    <a:lnTo>
                      <a:pt x="184" y="167"/>
                    </a:lnTo>
                    <a:lnTo>
                      <a:pt x="166" y="167"/>
                    </a:lnTo>
                    <a:lnTo>
                      <a:pt x="166" y="166"/>
                    </a:lnTo>
                    <a:lnTo>
                      <a:pt x="155" y="166"/>
                    </a:lnTo>
                    <a:lnTo>
                      <a:pt x="155" y="164"/>
                    </a:lnTo>
                    <a:lnTo>
                      <a:pt x="144" y="164"/>
                    </a:lnTo>
                    <a:lnTo>
                      <a:pt x="144" y="164"/>
                    </a:lnTo>
                    <a:lnTo>
                      <a:pt x="143" y="164"/>
                    </a:lnTo>
                    <a:lnTo>
                      <a:pt x="143" y="162"/>
                    </a:lnTo>
                    <a:lnTo>
                      <a:pt x="137" y="162"/>
                    </a:lnTo>
                    <a:lnTo>
                      <a:pt x="137" y="161"/>
                    </a:lnTo>
                    <a:lnTo>
                      <a:pt x="134" y="161"/>
                    </a:lnTo>
                    <a:lnTo>
                      <a:pt x="134" y="160"/>
                    </a:lnTo>
                    <a:lnTo>
                      <a:pt x="129" y="160"/>
                    </a:lnTo>
                    <a:lnTo>
                      <a:pt x="129" y="158"/>
                    </a:lnTo>
                    <a:lnTo>
                      <a:pt x="122" y="158"/>
                    </a:lnTo>
                    <a:lnTo>
                      <a:pt x="122" y="158"/>
                    </a:lnTo>
                    <a:lnTo>
                      <a:pt x="116" y="158"/>
                    </a:lnTo>
                    <a:lnTo>
                      <a:pt x="116" y="157"/>
                    </a:lnTo>
                    <a:lnTo>
                      <a:pt x="109" y="157"/>
                    </a:lnTo>
                    <a:lnTo>
                      <a:pt x="109" y="155"/>
                    </a:lnTo>
                    <a:lnTo>
                      <a:pt x="107" y="155"/>
                    </a:lnTo>
                    <a:lnTo>
                      <a:pt x="107" y="153"/>
                    </a:lnTo>
                    <a:lnTo>
                      <a:pt x="105" y="153"/>
                    </a:lnTo>
                    <a:lnTo>
                      <a:pt x="105" y="152"/>
                    </a:lnTo>
                    <a:lnTo>
                      <a:pt x="100" y="152"/>
                    </a:lnTo>
                    <a:lnTo>
                      <a:pt x="100" y="151"/>
                    </a:lnTo>
                    <a:lnTo>
                      <a:pt x="97" y="151"/>
                    </a:lnTo>
                    <a:lnTo>
                      <a:pt x="97" y="150"/>
                    </a:lnTo>
                    <a:lnTo>
                      <a:pt x="93" y="150"/>
                    </a:lnTo>
                    <a:lnTo>
                      <a:pt x="93" y="149"/>
                    </a:lnTo>
                    <a:lnTo>
                      <a:pt x="92" y="149"/>
                    </a:lnTo>
                    <a:lnTo>
                      <a:pt x="92" y="147"/>
                    </a:lnTo>
                    <a:lnTo>
                      <a:pt x="89" y="147"/>
                    </a:lnTo>
                    <a:lnTo>
                      <a:pt x="89" y="145"/>
                    </a:lnTo>
                    <a:lnTo>
                      <a:pt x="86" y="145"/>
                    </a:lnTo>
                    <a:lnTo>
                      <a:pt x="86" y="142"/>
                    </a:lnTo>
                    <a:lnTo>
                      <a:pt x="83" y="142"/>
                    </a:lnTo>
                    <a:lnTo>
                      <a:pt x="83" y="141"/>
                    </a:lnTo>
                    <a:lnTo>
                      <a:pt x="80" y="141"/>
                    </a:lnTo>
                    <a:cubicBezTo>
                      <a:pt x="80" y="141"/>
                      <a:pt x="79" y="139"/>
                      <a:pt x="80" y="139"/>
                    </a:cubicBezTo>
                    <a:cubicBezTo>
                      <a:pt x="81" y="139"/>
                      <a:pt x="74" y="139"/>
                      <a:pt x="74" y="139"/>
                    </a:cubicBezTo>
                    <a:lnTo>
                      <a:pt x="74" y="138"/>
                    </a:lnTo>
                    <a:lnTo>
                      <a:pt x="72" y="138"/>
                    </a:lnTo>
                    <a:lnTo>
                      <a:pt x="72" y="135"/>
                    </a:lnTo>
                    <a:lnTo>
                      <a:pt x="71" y="135"/>
                    </a:lnTo>
                    <a:lnTo>
                      <a:pt x="71" y="133"/>
                    </a:lnTo>
                    <a:lnTo>
                      <a:pt x="71" y="133"/>
                    </a:lnTo>
                    <a:lnTo>
                      <a:pt x="70" y="133"/>
                    </a:lnTo>
                    <a:lnTo>
                      <a:pt x="64" y="133"/>
                    </a:lnTo>
                    <a:lnTo>
                      <a:pt x="64" y="131"/>
                    </a:lnTo>
                    <a:lnTo>
                      <a:pt x="62" y="131"/>
                    </a:lnTo>
                    <a:lnTo>
                      <a:pt x="62" y="130"/>
                    </a:lnTo>
                    <a:lnTo>
                      <a:pt x="60" y="130"/>
                    </a:lnTo>
                    <a:lnTo>
                      <a:pt x="60" y="128"/>
                    </a:lnTo>
                    <a:lnTo>
                      <a:pt x="58" y="128"/>
                    </a:lnTo>
                    <a:lnTo>
                      <a:pt x="58" y="128"/>
                    </a:lnTo>
                    <a:lnTo>
                      <a:pt x="57" y="128"/>
                    </a:lnTo>
                    <a:lnTo>
                      <a:pt x="57" y="125"/>
                    </a:lnTo>
                    <a:lnTo>
                      <a:pt x="55" y="125"/>
                    </a:lnTo>
                    <a:lnTo>
                      <a:pt x="55" y="121"/>
                    </a:lnTo>
                    <a:lnTo>
                      <a:pt x="53" y="121"/>
                    </a:lnTo>
                    <a:lnTo>
                      <a:pt x="53" y="117"/>
                    </a:lnTo>
                    <a:lnTo>
                      <a:pt x="51" y="117"/>
                    </a:lnTo>
                    <a:lnTo>
                      <a:pt x="51" y="115"/>
                    </a:lnTo>
                    <a:lnTo>
                      <a:pt x="49" y="115"/>
                    </a:lnTo>
                    <a:lnTo>
                      <a:pt x="49" y="114"/>
                    </a:lnTo>
                    <a:lnTo>
                      <a:pt x="47" y="114"/>
                    </a:lnTo>
                    <a:lnTo>
                      <a:pt x="47" y="112"/>
                    </a:lnTo>
                    <a:lnTo>
                      <a:pt x="41" y="112"/>
                    </a:lnTo>
                    <a:lnTo>
                      <a:pt x="41" y="110"/>
                    </a:lnTo>
                    <a:lnTo>
                      <a:pt x="37" y="110"/>
                    </a:lnTo>
                    <a:lnTo>
                      <a:pt x="37" y="105"/>
                    </a:lnTo>
                    <a:lnTo>
                      <a:pt x="36" y="105"/>
                    </a:lnTo>
                    <a:lnTo>
                      <a:pt x="36" y="98"/>
                    </a:lnTo>
                    <a:lnTo>
                      <a:pt x="35" y="98"/>
                    </a:lnTo>
                    <a:lnTo>
                      <a:pt x="35" y="93"/>
                    </a:lnTo>
                    <a:lnTo>
                      <a:pt x="34" y="93"/>
                    </a:lnTo>
                    <a:lnTo>
                      <a:pt x="34" y="90"/>
                    </a:lnTo>
                    <a:lnTo>
                      <a:pt x="33" y="90"/>
                    </a:lnTo>
                    <a:lnTo>
                      <a:pt x="33" y="87"/>
                    </a:lnTo>
                    <a:lnTo>
                      <a:pt x="30" y="87"/>
                    </a:lnTo>
                    <a:lnTo>
                      <a:pt x="30" y="84"/>
                    </a:lnTo>
                    <a:lnTo>
                      <a:pt x="30" y="84"/>
                    </a:lnTo>
                    <a:lnTo>
                      <a:pt x="30" y="81"/>
                    </a:lnTo>
                    <a:lnTo>
                      <a:pt x="28" y="81"/>
                    </a:lnTo>
                    <a:lnTo>
                      <a:pt x="28" y="78"/>
                    </a:lnTo>
                    <a:lnTo>
                      <a:pt x="26" y="78"/>
                    </a:lnTo>
                    <a:lnTo>
                      <a:pt x="26" y="75"/>
                    </a:lnTo>
                    <a:lnTo>
                      <a:pt x="24" y="75"/>
                    </a:lnTo>
                    <a:lnTo>
                      <a:pt x="24" y="70"/>
                    </a:lnTo>
                    <a:lnTo>
                      <a:pt x="21" y="70"/>
                    </a:lnTo>
                    <a:lnTo>
                      <a:pt x="21" y="66"/>
                    </a:lnTo>
                    <a:lnTo>
                      <a:pt x="20" y="66"/>
                    </a:lnTo>
                    <a:lnTo>
                      <a:pt x="20" y="55"/>
                    </a:lnTo>
                    <a:lnTo>
                      <a:pt x="18" y="55"/>
                    </a:lnTo>
                    <a:lnTo>
                      <a:pt x="18" y="46"/>
                    </a:lnTo>
                    <a:lnTo>
                      <a:pt x="17" y="46"/>
                    </a:lnTo>
                    <a:lnTo>
                      <a:pt x="17" y="37"/>
                    </a:lnTo>
                    <a:lnTo>
                      <a:pt x="17" y="37"/>
                    </a:lnTo>
                    <a:lnTo>
                      <a:pt x="17" y="31"/>
                    </a:lnTo>
                    <a:lnTo>
                      <a:pt x="16" y="31"/>
                    </a:lnTo>
                    <a:lnTo>
                      <a:pt x="16" y="26"/>
                    </a:lnTo>
                    <a:lnTo>
                      <a:pt x="15" y="26"/>
                    </a:lnTo>
                    <a:lnTo>
                      <a:pt x="15" y="21"/>
                    </a:lnTo>
                    <a:lnTo>
                      <a:pt x="13" y="21"/>
                    </a:lnTo>
                    <a:lnTo>
                      <a:pt x="13" y="19"/>
                    </a:lnTo>
                    <a:lnTo>
                      <a:pt x="12" y="19"/>
                    </a:lnTo>
                    <a:lnTo>
                      <a:pt x="12" y="16"/>
                    </a:lnTo>
                    <a:lnTo>
                      <a:pt x="11" y="16"/>
                    </a:lnTo>
                    <a:lnTo>
                      <a:pt x="11" y="14"/>
                    </a:lnTo>
                    <a:lnTo>
                      <a:pt x="10" y="14"/>
                    </a:lnTo>
                    <a:lnTo>
                      <a:pt x="10" y="11"/>
                    </a:lnTo>
                    <a:lnTo>
                      <a:pt x="7" y="11"/>
                    </a:lnTo>
                    <a:lnTo>
                      <a:pt x="7" y="8"/>
                    </a:lnTo>
                    <a:lnTo>
                      <a:pt x="5" y="8"/>
                    </a:lnTo>
                    <a:lnTo>
                      <a:pt x="5" y="7"/>
                    </a:lnTo>
                    <a:lnTo>
                      <a:pt x="4" y="7"/>
                    </a:lnTo>
                    <a:lnTo>
                      <a:pt x="4" y="6"/>
                    </a:lnTo>
                    <a:lnTo>
                      <a:pt x="4" y="4"/>
                    </a:lnTo>
                    <a:lnTo>
                      <a:pt x="3" y="4"/>
                    </a:lnTo>
                    <a:lnTo>
                      <a:pt x="3" y="3"/>
                    </a:lnTo>
                    <a:lnTo>
                      <a:pt x="2" y="3"/>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610" name="Text Placeholder 3"/>
          <p:cNvSpPr>
            <a:spLocks noGrp="1"/>
          </p:cNvSpPr>
          <p:nvPr>
            <p:ph type="body" sz="quarter" idx="10"/>
          </p:nvPr>
        </p:nvSpPr>
        <p:spPr>
          <a:xfrm>
            <a:off x="365124" y="6096000"/>
            <a:ext cx="4688506" cy="487363"/>
          </a:xfrm>
        </p:spPr>
        <p:txBody>
          <a:bodyPr/>
          <a:lstStyle/>
          <a:p>
            <a:r>
              <a:rPr lang="fr-FR" baseline="30000" dirty="0" err="1" smtClean="0"/>
              <a:t>a</a:t>
            </a:r>
            <a:r>
              <a:rPr lang="fr-FR" dirty="0" err="1" smtClean="0"/>
              <a:t>Basé</a:t>
            </a:r>
            <a:r>
              <a:rPr lang="fr-FR" dirty="0" smtClean="0"/>
              <a:t> sur un modèle de régression de Cox prenant le traitement comme </a:t>
            </a:r>
            <a:r>
              <a:rPr lang="fr-FR" dirty="0" err="1" smtClean="0"/>
              <a:t>covariable</a:t>
            </a:r>
            <a:r>
              <a:rPr lang="fr-FR" dirty="0" smtClean="0"/>
              <a:t>, stratifié par région et histologie</a:t>
            </a:r>
            <a:endParaRPr lang="fr-FR" dirty="0"/>
          </a:p>
        </p:txBody>
      </p:sp>
    </p:spTree>
    <p:extLst>
      <p:ext uri="{BB962C8B-B14F-4D97-AF65-F5344CB8AC3E}">
        <p14:creationId xmlns:p14="http://schemas.microsoft.com/office/powerpoint/2010/main" val="988622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486: Traitement néoadjuvant total avec irradiation courte comparée à radiochimiothérapie concomitante dans le cancer du rectum </a:t>
            </a:r>
            <a:br>
              <a:rPr lang="fr-FR" smtClean="0"/>
            </a:br>
            <a:r>
              <a:rPr lang="fr-FR" smtClean="0"/>
              <a:t>– Chapman W Jr,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si une radiothérapie courte dans le contexte d’un traitement </a:t>
            </a:r>
            <a:r>
              <a:rPr lang="fr-FR" dirty="0" err="1" smtClean="0"/>
              <a:t>néoadjuvant</a:t>
            </a:r>
            <a:r>
              <a:rPr lang="fr-FR" dirty="0" smtClean="0"/>
              <a:t> total impacte les résultats comparativement à la </a:t>
            </a:r>
            <a:r>
              <a:rPr lang="fr-FR" dirty="0" err="1" smtClean="0"/>
              <a:t>radiochimiothérapie</a:t>
            </a:r>
            <a:r>
              <a:rPr lang="fr-FR" dirty="0" smtClean="0"/>
              <a:t> concomitante</a:t>
            </a:r>
            <a:endParaRPr lang="fr-FR" dirty="0"/>
          </a:p>
        </p:txBody>
      </p:sp>
      <p:sp>
        <p:nvSpPr>
          <p:cNvPr id="4" name="Text Placeholder 3"/>
          <p:cNvSpPr>
            <a:spLocks noGrp="1"/>
          </p:cNvSpPr>
          <p:nvPr>
            <p:ph type="body" sz="quarter" idx="10"/>
          </p:nvPr>
        </p:nvSpPr>
        <p:spPr>
          <a:xfrm>
            <a:off x="365125" y="6096000"/>
            <a:ext cx="3847111" cy="487363"/>
          </a:xfrm>
        </p:spPr>
        <p:txBody>
          <a:bodyPr/>
          <a:lstStyle/>
          <a:p>
            <a:r>
              <a:rPr lang="fr-FR" dirty="0" smtClean="0"/>
              <a:t>*25–35 Gy 5 fractions suivies de CAPOX ou FOLFOX; </a:t>
            </a:r>
            <a:br>
              <a:rPr lang="fr-FR" dirty="0" smtClean="0"/>
            </a:br>
            <a:r>
              <a:rPr lang="fr-FR" baseline="30000" dirty="0" smtClean="0"/>
              <a:t>†</a:t>
            </a:r>
            <a:r>
              <a:rPr lang="fr-FR" dirty="0" smtClean="0"/>
              <a:t>50–55 Gy 25–28 fractions avec 5FU ou </a:t>
            </a:r>
            <a:r>
              <a:rPr lang="fr-FR" dirty="0" err="1" smtClean="0"/>
              <a:t>capécitabine</a:t>
            </a:r>
            <a:r>
              <a:rPr lang="fr-FR" dirty="0" smtClean="0"/>
              <a:t> concomitants</a:t>
            </a:r>
            <a:endParaRPr lang="fr-FR" dirty="0"/>
          </a:p>
        </p:txBody>
      </p:sp>
      <p:sp>
        <p:nvSpPr>
          <p:cNvPr id="5" name="Text Placeholder 4"/>
          <p:cNvSpPr>
            <a:spLocks noGrp="1"/>
          </p:cNvSpPr>
          <p:nvPr>
            <p:ph type="body" sz="quarter" idx="11"/>
          </p:nvPr>
        </p:nvSpPr>
        <p:spPr/>
        <p:txBody>
          <a:bodyPr/>
          <a:lstStyle/>
          <a:p>
            <a:r>
              <a:rPr lang="fr-FR" smtClean="0"/>
              <a:t>Chapman W Jr, et al, J Clin Oncol 2019;37(Suppl):Abstr 486</a:t>
            </a:r>
            <a:endParaRPr lang="fr-FR"/>
          </a:p>
        </p:txBody>
      </p:sp>
      <p:sp>
        <p:nvSpPr>
          <p:cNvPr id="7" name="Oval 14"/>
          <p:cNvSpPr>
            <a:spLocks noChangeArrowheads="1"/>
          </p:cNvSpPr>
          <p:nvPr/>
        </p:nvSpPr>
        <p:spPr bwMode="auto">
          <a:xfrm>
            <a:off x="3800865" y="34303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2000" b="1" smtClean="0">
                <a:solidFill>
                  <a:srgbClr val="043882"/>
                </a:solidFill>
                <a:ea typeface="SimSun" pitchFamily="2" charset="-122"/>
              </a:rPr>
              <a:t>R</a:t>
            </a:r>
            <a:endParaRPr lang="fr-FR" altLang="zh-CN" sz="20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01915" y="2936603"/>
            <a:ext cx="584542" cy="40304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581536"/>
            <a:ext cx="845613"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flipV="1">
            <a:off x="3466749" y="3722497"/>
            <a:ext cx="334116"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51746" y="2845855"/>
            <a:ext cx="36468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495710" y="2290671"/>
            <a:ext cx="3256036" cy="111036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Irradiation </a:t>
            </a:r>
            <a:r>
              <a:rPr lang="fr-FR" altLang="zh-CN" dirty="0" smtClean="0">
                <a:solidFill>
                  <a:srgbClr val="FFFFFF"/>
                </a:solidFill>
                <a:ea typeface="SimSun" pitchFamily="2" charset="-122"/>
              </a:rPr>
              <a:t>courte </a:t>
            </a:r>
            <a:r>
              <a:rPr lang="fr-FR" altLang="zh-CN" dirty="0" smtClean="0">
                <a:solidFill>
                  <a:srgbClr val="FFFFFF"/>
                </a:solidFill>
                <a:ea typeface="SimSun" pitchFamily="2" charset="-122"/>
              </a:rPr>
              <a:t>dans le contexte d’un traitement néoadjuvant (SC-TNT)*</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(n=152)</a:t>
            </a:r>
            <a:endParaRPr lang="fr-FR" altLang="zh-CN" sz="1400" dirty="0">
              <a:solidFill>
                <a:srgbClr val="FFFFFF"/>
              </a:solidFill>
              <a:ea typeface="SimSun" pitchFamily="2" charset="-122"/>
            </a:endParaRPr>
          </a:p>
        </p:txBody>
      </p:sp>
      <p:sp>
        <p:nvSpPr>
          <p:cNvPr id="14" name="AutoShape 9"/>
          <p:cNvSpPr>
            <a:spLocks noChangeArrowheads="1"/>
          </p:cNvSpPr>
          <p:nvPr/>
        </p:nvSpPr>
        <p:spPr bwMode="auto">
          <a:xfrm>
            <a:off x="193875" y="3234415"/>
            <a:ext cx="3272874"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Cancer du rectum stade II ou III </a:t>
            </a:r>
          </a:p>
          <a:p>
            <a:pPr defTabSz="892175" eaLnBrk="0" hangingPunct="0">
              <a:spcAft>
                <a:spcPct val="30000"/>
              </a:spcAft>
              <a:defRPr/>
            </a:pPr>
            <a:r>
              <a:rPr lang="fr-FR" altLang="zh-CN" sz="1600" dirty="0" smtClean="0">
                <a:solidFill>
                  <a:srgbClr val="FFFFFF"/>
                </a:solidFill>
                <a:ea typeface="SimSun" pitchFamily="2" charset="-122"/>
              </a:rPr>
              <a:t>(n=388)</a:t>
            </a:r>
          </a:p>
        </p:txBody>
      </p:sp>
      <p:cxnSp>
        <p:nvCxnSpPr>
          <p:cNvPr id="15" name="AutoShape 16"/>
          <p:cNvCxnSpPr>
            <a:cxnSpLocks noChangeShapeType="1"/>
            <a:stCxn id="7" idx="4"/>
            <a:endCxn id="18" idx="1"/>
          </p:cNvCxnSpPr>
          <p:nvPr/>
        </p:nvCxnSpPr>
        <p:spPr bwMode="auto">
          <a:xfrm rot="16200000" flipH="1">
            <a:off x="4006957" y="4100303"/>
            <a:ext cx="574548" cy="403136"/>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4" y="4324826"/>
            <a:ext cx="845613"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a:off x="7749914" y="4589145"/>
            <a:ext cx="366520"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495799" y="4033962"/>
            <a:ext cx="3254115" cy="111036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Radiochimiothérapie concomitante (RCT)</a:t>
            </a:r>
            <a:r>
              <a:rPr lang="fr-FR" altLang="zh-CN" baseline="30000" dirty="0" smtClean="0">
                <a:ea typeface="SimSun" pitchFamily="2" charset="-122"/>
              </a:rPr>
              <a:t>†</a:t>
            </a:r>
            <a:r>
              <a:rPr lang="fr-FR" altLang="zh-CN" dirty="0" smtClean="0">
                <a:ea typeface="SimSun" pitchFamily="2" charset="-122"/>
              </a:rPr>
              <a:t/>
            </a:r>
            <a:br>
              <a:rPr lang="fr-FR" altLang="zh-CN" dirty="0" smtClean="0">
                <a:ea typeface="SimSun" pitchFamily="2" charset="-122"/>
              </a:rPr>
            </a:br>
            <a:r>
              <a:rPr lang="fr-FR" altLang="zh-CN" dirty="0" smtClean="0">
                <a:ea typeface="SimSun" pitchFamily="2" charset="-122"/>
              </a:rPr>
              <a:t>(n=236)</a:t>
            </a:r>
            <a:endParaRPr lang="fr-FR" altLang="zh-CN" sz="1200" dirty="0">
              <a:ea typeface="SimSun" pitchFamily="2" charset="-122"/>
            </a:endParaRPr>
          </a:p>
        </p:txBody>
      </p:sp>
      <p:sp>
        <p:nvSpPr>
          <p:cNvPr id="19" name="Rectangle 9"/>
          <p:cNvSpPr txBox="1">
            <a:spLocks noChangeArrowheads="1"/>
          </p:cNvSpPr>
          <p:nvPr/>
        </p:nvSpPr>
        <p:spPr bwMode="auto">
          <a:xfrm>
            <a:off x="365123" y="5051844"/>
            <a:ext cx="6921941"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DE JUGEMENT</a:t>
            </a:r>
          </a:p>
          <a:p>
            <a:pPr>
              <a:buClr>
                <a:srgbClr val="043882"/>
              </a:buClr>
            </a:pPr>
            <a:r>
              <a:rPr lang="fr-FR" dirty="0" smtClean="0"/>
              <a:t>Diminution </a:t>
            </a:r>
            <a:r>
              <a:rPr lang="fr-FR" dirty="0" smtClean="0"/>
              <a:t>du stade tumorale selon </a:t>
            </a:r>
            <a:r>
              <a:rPr lang="fr-FR" dirty="0" err="1" smtClean="0"/>
              <a:t>pCR</a:t>
            </a:r>
            <a:r>
              <a:rPr lang="fr-FR" dirty="0" smtClean="0"/>
              <a:t> et </a:t>
            </a:r>
            <a:r>
              <a:rPr lang="fr-FR" dirty="0" smtClean="0"/>
              <a:t/>
            </a:r>
            <a:br>
              <a:rPr lang="fr-FR" dirty="0" smtClean="0"/>
            </a:br>
            <a:r>
              <a:rPr lang="fr-FR" dirty="0" smtClean="0"/>
              <a:t>score </a:t>
            </a:r>
            <a:r>
              <a:rPr lang="fr-FR" dirty="0" smtClean="0"/>
              <a:t>NAR (neoadjuvant rectal), SSM</a:t>
            </a:r>
          </a:p>
          <a:p>
            <a:pPr>
              <a:buClr>
                <a:srgbClr val="043882"/>
              </a:buClr>
            </a:pPr>
            <a:endParaRPr lang="fr-FR" dirty="0"/>
          </a:p>
        </p:txBody>
      </p:sp>
    </p:spTree>
    <p:extLst>
      <p:ext uri="{BB962C8B-B14F-4D97-AF65-F5344CB8AC3E}">
        <p14:creationId xmlns:p14="http://schemas.microsoft.com/office/powerpoint/2010/main" val="17442613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486: Traitement néoadjuvant total avec irradiation courte comparée à radiochimiothérapie concomitante dans le cancer du rectum </a:t>
            </a:r>
            <a:r>
              <a:rPr lang="fr-FR" dirty="0" smtClean="0"/>
              <a:t/>
            </a:r>
            <a:br>
              <a:rPr lang="fr-FR" dirty="0" smtClean="0"/>
            </a:br>
            <a:r>
              <a:rPr lang="fr-FR" dirty="0" smtClean="0"/>
              <a:t>– Chapman </a:t>
            </a:r>
            <a:r>
              <a:rPr lang="fr-FR" dirty="0"/>
              <a:t>W Jr, et al</a:t>
            </a:r>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Chapman W Jr, et al, J Clin Oncol 2019;37(Suppl):Abstr 486</a:t>
            </a:r>
            <a:endParaRPr lang="fr-FR"/>
          </a:p>
        </p:txBody>
      </p:sp>
      <p:grpSp>
        <p:nvGrpSpPr>
          <p:cNvPr id="9" name="Group 8"/>
          <p:cNvGrpSpPr/>
          <p:nvPr/>
        </p:nvGrpSpPr>
        <p:grpSpPr>
          <a:xfrm>
            <a:off x="85071" y="2023886"/>
            <a:ext cx="4678021" cy="3388992"/>
            <a:chOff x="-34849" y="2943186"/>
            <a:chExt cx="4678021" cy="3388992"/>
          </a:xfrm>
        </p:grpSpPr>
        <p:grpSp>
          <p:nvGrpSpPr>
            <p:cNvPr id="10" name="Group 9"/>
            <p:cNvGrpSpPr/>
            <p:nvPr/>
          </p:nvGrpSpPr>
          <p:grpSpPr>
            <a:xfrm>
              <a:off x="87468" y="3251144"/>
              <a:ext cx="4555704" cy="2608532"/>
              <a:chOff x="-82511" y="3292949"/>
              <a:chExt cx="4887793" cy="1730206"/>
            </a:xfrm>
          </p:grpSpPr>
          <p:grpSp>
            <p:nvGrpSpPr>
              <p:cNvPr id="22" name="Group 21"/>
              <p:cNvGrpSpPr/>
              <p:nvPr/>
            </p:nvGrpSpPr>
            <p:grpSpPr>
              <a:xfrm>
                <a:off x="-82511" y="3292949"/>
                <a:ext cx="4546191" cy="1730206"/>
                <a:chOff x="-269500" y="2152667"/>
                <a:chExt cx="8213856" cy="3027945"/>
              </a:xfrm>
            </p:grpSpPr>
            <p:sp>
              <p:nvSpPr>
                <p:cNvPr id="29" name="Freeform 28"/>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6" name="TextBox 35"/>
                <p:cNvSpPr txBox="1"/>
                <p:nvPr/>
              </p:nvSpPr>
              <p:spPr>
                <a:xfrm rot="16200000">
                  <a:off x="-570735" y="3194995"/>
                  <a:ext cx="1199083" cy="59661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a:t>
                  </a:r>
                  <a:endParaRPr lang="fr-FR" sz="1400" dirty="0">
                    <a:cs typeface="Arial" panose="020B0604020202020204" pitchFamily="34" charset="0"/>
                  </a:endParaRPr>
                </a:p>
              </p:txBody>
            </p:sp>
            <p:sp>
              <p:nvSpPr>
                <p:cNvPr id="37" name="TextBox 36"/>
                <p:cNvSpPr txBox="1"/>
                <p:nvPr/>
              </p:nvSpPr>
              <p:spPr>
                <a:xfrm>
                  <a:off x="4011338" y="4823349"/>
                  <a:ext cx="1208994" cy="35726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Jours</a:t>
                  </a:r>
                  <a:endParaRPr lang="fr-FR" sz="1400" dirty="0">
                    <a:cs typeface="Arial" panose="020B0604020202020204" pitchFamily="34" charset="0"/>
                  </a:endParaRPr>
                </a:p>
              </p:txBody>
            </p:sp>
            <p:sp>
              <p:nvSpPr>
                <p:cNvPr id="38" name="TextBox 37"/>
                <p:cNvSpPr txBox="1"/>
                <p:nvPr/>
              </p:nvSpPr>
              <p:spPr>
                <a:xfrm>
                  <a:off x="285914" y="2152667"/>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39" name="TextBox 38"/>
                <p:cNvSpPr txBox="1"/>
                <p:nvPr/>
              </p:nvSpPr>
              <p:spPr>
                <a:xfrm>
                  <a:off x="285931" y="2617369"/>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0,9</a:t>
                  </a:r>
                  <a:endParaRPr lang="fr-FR" sz="1400">
                    <a:cs typeface="Arial" panose="020B0604020202020204" pitchFamily="34" charset="0"/>
                  </a:endParaRPr>
                </a:p>
              </p:txBody>
            </p:sp>
            <p:sp>
              <p:nvSpPr>
                <p:cNvPr id="40" name="TextBox 39"/>
                <p:cNvSpPr txBox="1"/>
                <p:nvPr/>
              </p:nvSpPr>
              <p:spPr>
                <a:xfrm>
                  <a:off x="285931" y="3073444"/>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41" name="TextBox 40"/>
                <p:cNvSpPr txBox="1"/>
                <p:nvPr/>
              </p:nvSpPr>
              <p:spPr>
                <a:xfrm>
                  <a:off x="285931" y="3520169"/>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0,7</a:t>
                  </a:r>
                  <a:endParaRPr lang="fr-FR" sz="1400">
                    <a:cs typeface="Arial" panose="020B0604020202020204" pitchFamily="34" charset="0"/>
                  </a:endParaRPr>
                </a:p>
              </p:txBody>
            </p:sp>
            <p:sp>
              <p:nvSpPr>
                <p:cNvPr id="42" name="TextBox 41"/>
                <p:cNvSpPr txBox="1"/>
                <p:nvPr/>
              </p:nvSpPr>
              <p:spPr>
                <a:xfrm>
                  <a:off x="285931" y="4007087"/>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43" name="TextBox 42"/>
                <p:cNvSpPr txBox="1"/>
                <p:nvPr/>
              </p:nvSpPr>
              <p:spPr>
                <a:xfrm>
                  <a:off x="285939" y="4448433"/>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0,5</a:t>
                  </a:r>
                  <a:endParaRPr lang="fr-FR" sz="1400">
                    <a:cs typeface="Arial" panose="020B0604020202020204" pitchFamily="34" charset="0"/>
                  </a:endParaRPr>
                </a:p>
              </p:txBody>
            </p:sp>
            <p:sp>
              <p:nvSpPr>
                <p:cNvPr id="44" name="Line 21"/>
                <p:cNvSpPr>
                  <a:spLocks noChangeShapeType="1"/>
                </p:cNvSpPr>
                <p:nvPr/>
              </p:nvSpPr>
              <p:spPr bwMode="auto">
                <a:xfrm>
                  <a:off x="133894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5" name="Line 19"/>
                <p:cNvSpPr>
                  <a:spLocks noChangeShapeType="1"/>
                </p:cNvSpPr>
                <p:nvPr/>
              </p:nvSpPr>
              <p:spPr bwMode="auto">
                <a:xfrm>
                  <a:off x="2425328"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6" name="Line 19"/>
                <p:cNvSpPr>
                  <a:spLocks noChangeShapeType="1"/>
                </p:cNvSpPr>
                <p:nvPr/>
              </p:nvSpPr>
              <p:spPr bwMode="auto">
                <a:xfrm>
                  <a:off x="3530515"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7" name="Line 21"/>
                <p:cNvSpPr>
                  <a:spLocks noChangeShapeType="1"/>
                </p:cNvSpPr>
                <p:nvPr/>
              </p:nvSpPr>
              <p:spPr bwMode="auto">
                <a:xfrm>
                  <a:off x="4611396"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8" name="Line 21"/>
                <p:cNvSpPr>
                  <a:spLocks noChangeShapeType="1"/>
                </p:cNvSpPr>
                <p:nvPr/>
              </p:nvSpPr>
              <p:spPr bwMode="auto">
                <a:xfrm>
                  <a:off x="570640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9" name="Line 21"/>
                <p:cNvSpPr>
                  <a:spLocks noChangeShapeType="1"/>
                </p:cNvSpPr>
                <p:nvPr/>
              </p:nvSpPr>
              <p:spPr bwMode="auto">
                <a:xfrm>
                  <a:off x="6789691"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50" name="Line 19"/>
                <p:cNvSpPr>
                  <a:spLocks noChangeShapeType="1"/>
                </p:cNvSpPr>
                <p:nvPr/>
              </p:nvSpPr>
              <p:spPr bwMode="auto">
                <a:xfrm>
                  <a:off x="779393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grpSp>
          <p:sp>
            <p:nvSpPr>
              <p:cNvPr id="24" name="TextBox 23"/>
              <p:cNvSpPr txBox="1"/>
              <p:nvPr/>
            </p:nvSpPr>
            <p:spPr>
              <a:xfrm>
                <a:off x="1010173" y="4501598"/>
                <a:ext cx="590523" cy="204145"/>
              </a:xfrm>
              <a:prstGeom prst="rect">
                <a:avLst/>
              </a:prstGeom>
              <a:noFill/>
            </p:spPr>
            <p:txBody>
              <a:bodyPr wrap="none" rtlCol="0">
                <a:spAutoFit/>
              </a:bodyPr>
              <a:lstStyle/>
              <a:p>
                <a:r>
                  <a:rPr lang="fr-FR" sz="1400" dirty="0" smtClean="0">
                    <a:solidFill>
                      <a:schemeClr val="accent2"/>
                    </a:solidFill>
                  </a:rPr>
                  <a:t>RCT</a:t>
                </a:r>
                <a:endParaRPr lang="fr-FR" sz="1400" dirty="0">
                  <a:solidFill>
                    <a:schemeClr val="accent2"/>
                  </a:solidFill>
                </a:endParaRPr>
              </a:p>
            </p:txBody>
          </p:sp>
          <p:sp>
            <p:nvSpPr>
              <p:cNvPr id="25" name="TextBox 24"/>
              <p:cNvSpPr txBox="1"/>
              <p:nvPr/>
            </p:nvSpPr>
            <p:spPr>
              <a:xfrm>
                <a:off x="1010173" y="4341375"/>
                <a:ext cx="903266" cy="204145"/>
              </a:xfrm>
              <a:prstGeom prst="rect">
                <a:avLst/>
              </a:prstGeom>
              <a:noFill/>
            </p:spPr>
            <p:txBody>
              <a:bodyPr wrap="none" rtlCol="0">
                <a:spAutoFit/>
              </a:bodyPr>
              <a:lstStyle/>
              <a:p>
                <a:r>
                  <a:rPr lang="fr-FR" sz="1400" smtClean="0">
                    <a:solidFill>
                      <a:srgbClr val="B60D27"/>
                    </a:solidFill>
                  </a:rPr>
                  <a:t>SC-TNT</a:t>
                </a:r>
                <a:endParaRPr lang="fr-FR" sz="1400">
                  <a:solidFill>
                    <a:srgbClr val="B60D27"/>
                  </a:solidFill>
                </a:endParaRPr>
              </a:p>
            </p:txBody>
          </p:sp>
          <p:cxnSp>
            <p:nvCxnSpPr>
              <p:cNvPr id="26" name="Straight Connector 25"/>
              <p:cNvCxnSpPr/>
              <p:nvPr/>
            </p:nvCxnSpPr>
            <p:spPr>
              <a:xfrm>
                <a:off x="867661" y="4588360"/>
                <a:ext cx="180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661" y="4428137"/>
                <a:ext cx="180001"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53206" y="3332779"/>
                <a:ext cx="1852076" cy="204145"/>
              </a:xfrm>
              <a:prstGeom prst="rect">
                <a:avLst/>
              </a:prstGeom>
              <a:noFill/>
            </p:spPr>
            <p:txBody>
              <a:bodyPr wrap="none" rtlCol="0">
                <a:spAutoFit/>
              </a:bodyPr>
              <a:lstStyle/>
              <a:p>
                <a:r>
                  <a:rPr lang="fr-FR" sz="1400" smtClean="0">
                    <a:solidFill>
                      <a:srgbClr val="4D4D4D"/>
                    </a:solidFill>
                  </a:rPr>
                  <a:t>Log-rank p=0,9911</a:t>
                </a:r>
                <a:endParaRPr lang="fr-FR" sz="1400">
                  <a:solidFill>
                    <a:srgbClr val="4D4D4D"/>
                  </a:solidFill>
                </a:endParaRPr>
              </a:p>
            </p:txBody>
          </p:sp>
        </p:grpSp>
        <p:sp>
          <p:nvSpPr>
            <p:cNvPr id="11" name="TextBox 10"/>
            <p:cNvSpPr txBox="1"/>
            <p:nvPr/>
          </p:nvSpPr>
          <p:spPr>
            <a:xfrm>
              <a:off x="1068145" y="2943186"/>
              <a:ext cx="2738237" cy="307777"/>
            </a:xfrm>
            <a:prstGeom prst="rect">
              <a:avLst/>
            </a:prstGeom>
            <a:noFill/>
          </p:spPr>
          <p:txBody>
            <a:bodyPr wrap="none" rtlCol="0">
              <a:spAutoFit/>
            </a:bodyPr>
            <a:lstStyle/>
            <a:p>
              <a:pPr algn="ctr"/>
              <a:r>
                <a:rPr lang="fr-FR" sz="1400" b="1" dirty="0" smtClean="0"/>
                <a:t>SSM dans la population totale</a:t>
              </a:r>
              <a:endParaRPr lang="fr-FR" sz="1400" b="1" dirty="0"/>
            </a:p>
          </p:txBody>
        </p:sp>
        <p:sp>
          <p:nvSpPr>
            <p:cNvPr id="12" name="TextBox 11"/>
            <p:cNvSpPr txBox="1"/>
            <p:nvPr/>
          </p:nvSpPr>
          <p:spPr>
            <a:xfrm>
              <a:off x="-34849" y="5593514"/>
              <a:ext cx="846940" cy="738664"/>
            </a:xfrm>
            <a:prstGeom prst="rect">
              <a:avLst/>
            </a:prstGeom>
            <a:noFill/>
          </p:spPr>
          <p:txBody>
            <a:bodyPr wrap="square" rtlCol="0">
              <a:spAutoFit/>
            </a:bodyPr>
            <a:lstStyle/>
            <a:p>
              <a:pPr algn="r"/>
              <a:r>
                <a:rPr lang="fr-FR" sz="1400" dirty="0" smtClean="0"/>
                <a:t>N</a:t>
              </a:r>
            </a:p>
            <a:p>
              <a:pPr algn="r"/>
              <a:r>
                <a:rPr lang="fr-FR" sz="1400" dirty="0" smtClean="0">
                  <a:solidFill>
                    <a:srgbClr val="B60D27"/>
                  </a:solidFill>
                </a:rPr>
                <a:t>SC-TNT</a:t>
              </a:r>
            </a:p>
            <a:p>
              <a:pPr algn="r"/>
              <a:r>
                <a:rPr lang="fr-FR" sz="1400" dirty="0" smtClean="0">
                  <a:solidFill>
                    <a:schemeClr val="accent2"/>
                  </a:solidFill>
                </a:rPr>
                <a:t>RCT</a:t>
              </a:r>
            </a:p>
          </p:txBody>
        </p:sp>
        <p:sp>
          <p:nvSpPr>
            <p:cNvPr id="13" name="TextBox 12"/>
            <p:cNvSpPr txBox="1"/>
            <p:nvPr/>
          </p:nvSpPr>
          <p:spPr>
            <a:xfrm>
              <a:off x="731027" y="539770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138</a:t>
              </a:r>
            </a:p>
            <a:p>
              <a:pPr algn="ctr"/>
              <a:r>
                <a:rPr lang="fr-FR" sz="1400" smtClean="0">
                  <a:solidFill>
                    <a:schemeClr val="accent2"/>
                  </a:solidFill>
                  <a:cs typeface="Arial" panose="020B0604020202020204" pitchFamily="34" charset="0"/>
                </a:rPr>
                <a:t>223</a:t>
              </a:r>
            </a:p>
          </p:txBody>
        </p:sp>
        <p:sp>
          <p:nvSpPr>
            <p:cNvPr id="14" name="TextBox 13"/>
            <p:cNvSpPr txBox="1"/>
            <p:nvPr/>
          </p:nvSpPr>
          <p:spPr>
            <a:xfrm>
              <a:off x="1281441" y="539770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108</a:t>
              </a:r>
            </a:p>
            <a:p>
              <a:pPr algn="ctr"/>
              <a:r>
                <a:rPr lang="fr-FR" sz="1400" smtClean="0">
                  <a:solidFill>
                    <a:schemeClr val="accent2"/>
                  </a:solidFill>
                  <a:cs typeface="Arial" panose="020B0604020202020204" pitchFamily="34" charset="0"/>
                </a:rPr>
                <a:t>172</a:t>
              </a:r>
            </a:p>
          </p:txBody>
        </p:sp>
        <p:sp>
          <p:nvSpPr>
            <p:cNvPr id="15" name="TextBox 14"/>
            <p:cNvSpPr txBox="1"/>
            <p:nvPr/>
          </p:nvSpPr>
          <p:spPr>
            <a:xfrm>
              <a:off x="1844320" y="5397700"/>
              <a:ext cx="37810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600</a:t>
              </a:r>
            </a:p>
            <a:p>
              <a:pPr algn="ctr"/>
              <a:endParaRPr lang="fr-FR" sz="1400" smtClean="0">
                <a:solidFill>
                  <a:srgbClr val="000000"/>
                </a:solidFill>
                <a:cs typeface="Arial" panose="020B0604020202020204" pitchFamily="34" charset="0"/>
              </a:endParaRPr>
            </a:p>
            <a:p>
              <a:pPr algn="r"/>
              <a:r>
                <a:rPr lang="fr-FR" sz="1400" smtClean="0">
                  <a:solidFill>
                    <a:srgbClr val="B60D27"/>
                  </a:solidFill>
                  <a:cs typeface="Arial" panose="020B0604020202020204" pitchFamily="34" charset="0"/>
                </a:rPr>
                <a:t>73</a:t>
              </a:r>
            </a:p>
            <a:p>
              <a:pPr algn="r"/>
              <a:r>
                <a:rPr lang="fr-FR" sz="1400" smtClean="0">
                  <a:solidFill>
                    <a:schemeClr val="accent2"/>
                  </a:solidFill>
                  <a:cs typeface="Arial" panose="020B0604020202020204" pitchFamily="34" charset="0"/>
                </a:rPr>
                <a:t>136</a:t>
              </a:r>
            </a:p>
          </p:txBody>
        </p:sp>
        <p:sp>
          <p:nvSpPr>
            <p:cNvPr id="16" name="TextBox 15"/>
            <p:cNvSpPr txBox="1"/>
            <p:nvPr/>
          </p:nvSpPr>
          <p:spPr>
            <a:xfrm>
              <a:off x="2399969" y="5397700"/>
              <a:ext cx="37406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900</a:t>
              </a:r>
            </a:p>
            <a:p>
              <a:pPr algn="ctr"/>
              <a:endParaRPr lang="fr-FR" sz="1400" smtClean="0">
                <a:solidFill>
                  <a:srgbClr val="000000"/>
                </a:solidFill>
                <a:cs typeface="Arial" panose="020B0604020202020204" pitchFamily="34" charset="0"/>
              </a:endParaRPr>
            </a:p>
            <a:p>
              <a:pPr algn="r"/>
              <a:r>
                <a:rPr lang="fr-FR" sz="1400" smtClean="0">
                  <a:solidFill>
                    <a:srgbClr val="B60D27"/>
                  </a:solidFill>
                  <a:cs typeface="Arial" panose="020B0604020202020204" pitchFamily="34" charset="0"/>
                </a:rPr>
                <a:t>56</a:t>
              </a:r>
            </a:p>
            <a:p>
              <a:pPr algn="r"/>
              <a:r>
                <a:rPr lang="fr-FR" sz="1400" smtClean="0">
                  <a:solidFill>
                    <a:schemeClr val="accent2"/>
                  </a:solidFill>
                  <a:cs typeface="Arial" panose="020B0604020202020204" pitchFamily="34" charset="0"/>
                </a:rPr>
                <a:t>114</a:t>
              </a:r>
            </a:p>
          </p:txBody>
        </p:sp>
        <p:sp>
          <p:nvSpPr>
            <p:cNvPr id="17" name="TextBox 16"/>
            <p:cNvSpPr txBox="1"/>
            <p:nvPr/>
          </p:nvSpPr>
          <p:spPr>
            <a:xfrm>
              <a:off x="2910544" y="5397700"/>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53</a:t>
              </a:r>
            </a:p>
            <a:p>
              <a:pPr algn="ctr"/>
              <a:r>
                <a:rPr lang="fr-FR" sz="1400" smtClean="0">
                  <a:solidFill>
                    <a:schemeClr val="accent2"/>
                  </a:solidFill>
                  <a:cs typeface="Arial" panose="020B0604020202020204" pitchFamily="34" charset="0"/>
                </a:rPr>
                <a:t>76</a:t>
              </a:r>
            </a:p>
          </p:txBody>
        </p:sp>
        <p:sp>
          <p:nvSpPr>
            <p:cNvPr id="18" name="TextBox 17"/>
            <p:cNvSpPr txBox="1"/>
            <p:nvPr/>
          </p:nvSpPr>
          <p:spPr>
            <a:xfrm>
              <a:off x="3465066" y="5397700"/>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1500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47</a:t>
              </a:r>
            </a:p>
            <a:p>
              <a:pPr algn="ctr"/>
              <a:r>
                <a:rPr lang="fr-FR" sz="1400" smtClean="0">
                  <a:solidFill>
                    <a:schemeClr val="accent2"/>
                  </a:solidFill>
                  <a:cs typeface="Arial" panose="020B0604020202020204" pitchFamily="34" charset="0"/>
                </a:rPr>
                <a:t>54</a:t>
              </a:r>
            </a:p>
          </p:txBody>
        </p:sp>
        <p:sp>
          <p:nvSpPr>
            <p:cNvPr id="19" name="TextBox 18"/>
            <p:cNvSpPr txBox="1"/>
            <p:nvPr/>
          </p:nvSpPr>
          <p:spPr>
            <a:xfrm>
              <a:off x="4020584" y="5397699"/>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1800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37</a:t>
              </a:r>
            </a:p>
            <a:p>
              <a:pPr algn="ctr"/>
              <a:r>
                <a:rPr lang="fr-FR" sz="1400" smtClean="0">
                  <a:solidFill>
                    <a:schemeClr val="accent2"/>
                  </a:solidFill>
                  <a:cs typeface="Arial" panose="020B0604020202020204" pitchFamily="34" charset="0"/>
                </a:rPr>
                <a:t>29</a:t>
              </a:r>
            </a:p>
          </p:txBody>
        </p:sp>
        <p:sp>
          <p:nvSpPr>
            <p:cNvPr id="20" name="Freeform 2"/>
            <p:cNvSpPr>
              <a:spLocks/>
            </p:cNvSpPr>
            <p:nvPr/>
          </p:nvSpPr>
          <p:spPr bwMode="auto">
            <a:xfrm>
              <a:off x="917227" y="3386150"/>
              <a:ext cx="3475007" cy="846000"/>
            </a:xfrm>
            <a:custGeom>
              <a:avLst/>
              <a:gdLst>
                <a:gd name="T0" fmla="*/ 272 w 272"/>
                <a:gd name="T1" fmla="*/ 65 h 65"/>
                <a:gd name="T2" fmla="*/ 248 w 272"/>
                <a:gd name="T3" fmla="*/ 65 h 65"/>
                <a:gd name="T4" fmla="*/ 248 w 272"/>
                <a:gd name="T5" fmla="*/ 59 h 65"/>
                <a:gd name="T6" fmla="*/ 158 w 272"/>
                <a:gd name="T7" fmla="*/ 59 h 65"/>
                <a:gd name="T8" fmla="*/ 158 w 272"/>
                <a:gd name="T9" fmla="*/ 57 h 65"/>
                <a:gd name="T10" fmla="*/ 142 w 272"/>
                <a:gd name="T11" fmla="*/ 57 h 65"/>
                <a:gd name="T12" fmla="*/ 142 w 272"/>
                <a:gd name="T13" fmla="*/ 51 h 65"/>
                <a:gd name="T14" fmla="*/ 133 w 272"/>
                <a:gd name="T15" fmla="*/ 51 h 65"/>
                <a:gd name="T16" fmla="*/ 133 w 272"/>
                <a:gd name="T17" fmla="*/ 49 h 65"/>
                <a:gd name="T18" fmla="*/ 129 w 272"/>
                <a:gd name="T19" fmla="*/ 49 h 65"/>
                <a:gd name="T20" fmla="*/ 129 w 272"/>
                <a:gd name="T21" fmla="*/ 45 h 65"/>
                <a:gd name="T22" fmla="*/ 123 w 272"/>
                <a:gd name="T23" fmla="*/ 45 h 65"/>
                <a:gd name="T24" fmla="*/ 123 w 272"/>
                <a:gd name="T25" fmla="*/ 42 h 65"/>
                <a:gd name="T26" fmla="*/ 111 w 272"/>
                <a:gd name="T27" fmla="*/ 42 h 65"/>
                <a:gd name="T28" fmla="*/ 111 w 272"/>
                <a:gd name="T29" fmla="*/ 40 h 65"/>
                <a:gd name="T30" fmla="*/ 97 w 272"/>
                <a:gd name="T31" fmla="*/ 40 h 65"/>
                <a:gd name="T32" fmla="*/ 97 w 272"/>
                <a:gd name="T33" fmla="*/ 38 h 65"/>
                <a:gd name="T34" fmla="*/ 87 w 272"/>
                <a:gd name="T35" fmla="*/ 38 h 65"/>
                <a:gd name="T36" fmla="*/ 87 w 272"/>
                <a:gd name="T37" fmla="*/ 37 h 65"/>
                <a:gd name="T38" fmla="*/ 79 w 272"/>
                <a:gd name="T39" fmla="*/ 37 h 65"/>
                <a:gd name="T40" fmla="*/ 79 w 272"/>
                <a:gd name="T41" fmla="*/ 34 h 65"/>
                <a:gd name="T42" fmla="*/ 77 w 272"/>
                <a:gd name="T43" fmla="*/ 34 h 65"/>
                <a:gd name="T44" fmla="*/ 77 w 272"/>
                <a:gd name="T45" fmla="*/ 32 h 65"/>
                <a:gd name="T46" fmla="*/ 74 w 272"/>
                <a:gd name="T47" fmla="*/ 32 h 65"/>
                <a:gd name="T48" fmla="*/ 74 w 272"/>
                <a:gd name="T49" fmla="*/ 28 h 65"/>
                <a:gd name="T50" fmla="*/ 66 w 272"/>
                <a:gd name="T51" fmla="*/ 28 h 65"/>
                <a:gd name="T52" fmla="*/ 66 w 272"/>
                <a:gd name="T53" fmla="*/ 27 h 65"/>
                <a:gd name="T54" fmla="*/ 61 w 272"/>
                <a:gd name="T55" fmla="*/ 27 h 65"/>
                <a:gd name="T56" fmla="*/ 61 w 272"/>
                <a:gd name="T57" fmla="*/ 24 h 65"/>
                <a:gd name="T58" fmla="*/ 58 w 272"/>
                <a:gd name="T59" fmla="*/ 24 h 65"/>
                <a:gd name="T60" fmla="*/ 58 w 272"/>
                <a:gd name="T61" fmla="*/ 21 h 65"/>
                <a:gd name="T62" fmla="*/ 52 w 272"/>
                <a:gd name="T63" fmla="*/ 21 h 65"/>
                <a:gd name="T64" fmla="*/ 52 w 272"/>
                <a:gd name="T65" fmla="*/ 19 h 65"/>
                <a:gd name="T66" fmla="*/ 51 w 272"/>
                <a:gd name="T67" fmla="*/ 19 h 65"/>
                <a:gd name="T68" fmla="*/ 51 w 272"/>
                <a:gd name="T69" fmla="*/ 18 h 65"/>
                <a:gd name="T70" fmla="*/ 49 w 272"/>
                <a:gd name="T71" fmla="*/ 18 h 65"/>
                <a:gd name="T72" fmla="*/ 49 w 272"/>
                <a:gd name="T73" fmla="*/ 16 h 65"/>
                <a:gd name="T74" fmla="*/ 47 w 272"/>
                <a:gd name="T75" fmla="*/ 16 h 65"/>
                <a:gd name="T76" fmla="*/ 47 w 272"/>
                <a:gd name="T77" fmla="*/ 14 h 65"/>
                <a:gd name="T78" fmla="*/ 39 w 272"/>
                <a:gd name="T79" fmla="*/ 14 h 65"/>
                <a:gd name="T80" fmla="*/ 39 w 272"/>
                <a:gd name="T81" fmla="*/ 12 h 65"/>
                <a:gd name="T82" fmla="*/ 36 w 272"/>
                <a:gd name="T83" fmla="*/ 12 h 65"/>
                <a:gd name="T84" fmla="*/ 36 w 272"/>
                <a:gd name="T85" fmla="*/ 11 h 65"/>
                <a:gd name="T86" fmla="*/ 34 w 272"/>
                <a:gd name="T87" fmla="*/ 11 h 65"/>
                <a:gd name="T88" fmla="*/ 34 w 272"/>
                <a:gd name="T89" fmla="*/ 9 h 65"/>
                <a:gd name="T90" fmla="*/ 32 w 272"/>
                <a:gd name="T91" fmla="*/ 9 h 65"/>
                <a:gd name="T92" fmla="*/ 32 w 272"/>
                <a:gd name="T93" fmla="*/ 6 h 65"/>
                <a:gd name="T94" fmla="*/ 29 w 272"/>
                <a:gd name="T95" fmla="*/ 6 h 65"/>
                <a:gd name="T96" fmla="*/ 29 w 272"/>
                <a:gd name="T97" fmla="*/ 4 h 65"/>
                <a:gd name="T98" fmla="*/ 26 w 272"/>
                <a:gd name="T99" fmla="*/ 4 h 65"/>
                <a:gd name="T100" fmla="*/ 26 w 272"/>
                <a:gd name="T101" fmla="*/ 2 h 65"/>
                <a:gd name="T102" fmla="*/ 15 w 272"/>
                <a:gd name="T103" fmla="*/ 2 h 65"/>
                <a:gd name="T104" fmla="*/ 15 w 272"/>
                <a:gd name="T105" fmla="*/ 0 h 65"/>
                <a:gd name="T106" fmla="*/ 0 w 272"/>
                <a:gd name="T10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65">
                  <a:moveTo>
                    <a:pt x="272" y="65"/>
                  </a:moveTo>
                  <a:lnTo>
                    <a:pt x="248" y="65"/>
                  </a:lnTo>
                  <a:lnTo>
                    <a:pt x="248" y="59"/>
                  </a:lnTo>
                  <a:lnTo>
                    <a:pt x="158" y="59"/>
                  </a:lnTo>
                  <a:lnTo>
                    <a:pt x="158" y="57"/>
                  </a:lnTo>
                  <a:lnTo>
                    <a:pt x="142" y="57"/>
                  </a:lnTo>
                  <a:lnTo>
                    <a:pt x="142" y="51"/>
                  </a:lnTo>
                  <a:lnTo>
                    <a:pt x="133" y="51"/>
                  </a:lnTo>
                  <a:lnTo>
                    <a:pt x="133" y="49"/>
                  </a:lnTo>
                  <a:lnTo>
                    <a:pt x="129" y="49"/>
                  </a:lnTo>
                  <a:lnTo>
                    <a:pt x="129" y="45"/>
                  </a:lnTo>
                  <a:lnTo>
                    <a:pt x="123" y="45"/>
                  </a:lnTo>
                  <a:lnTo>
                    <a:pt x="123" y="42"/>
                  </a:lnTo>
                  <a:lnTo>
                    <a:pt x="111" y="42"/>
                  </a:lnTo>
                  <a:lnTo>
                    <a:pt x="111" y="40"/>
                  </a:lnTo>
                  <a:lnTo>
                    <a:pt x="97" y="40"/>
                  </a:lnTo>
                  <a:lnTo>
                    <a:pt x="97" y="38"/>
                  </a:lnTo>
                  <a:lnTo>
                    <a:pt x="87" y="38"/>
                  </a:lnTo>
                  <a:lnTo>
                    <a:pt x="87" y="37"/>
                  </a:lnTo>
                  <a:lnTo>
                    <a:pt x="79" y="37"/>
                  </a:lnTo>
                  <a:lnTo>
                    <a:pt x="79" y="34"/>
                  </a:lnTo>
                  <a:lnTo>
                    <a:pt x="77" y="34"/>
                  </a:lnTo>
                  <a:lnTo>
                    <a:pt x="77" y="32"/>
                  </a:lnTo>
                  <a:lnTo>
                    <a:pt x="74" y="32"/>
                  </a:lnTo>
                  <a:lnTo>
                    <a:pt x="74" y="28"/>
                  </a:lnTo>
                  <a:lnTo>
                    <a:pt x="66" y="28"/>
                  </a:lnTo>
                  <a:lnTo>
                    <a:pt x="66" y="27"/>
                  </a:lnTo>
                  <a:lnTo>
                    <a:pt x="61" y="27"/>
                  </a:lnTo>
                  <a:lnTo>
                    <a:pt x="61" y="24"/>
                  </a:lnTo>
                  <a:lnTo>
                    <a:pt x="58" y="24"/>
                  </a:lnTo>
                  <a:lnTo>
                    <a:pt x="58" y="21"/>
                  </a:lnTo>
                  <a:lnTo>
                    <a:pt x="52" y="21"/>
                  </a:lnTo>
                  <a:lnTo>
                    <a:pt x="52" y="19"/>
                  </a:lnTo>
                  <a:lnTo>
                    <a:pt x="51" y="19"/>
                  </a:lnTo>
                  <a:lnTo>
                    <a:pt x="51" y="18"/>
                  </a:lnTo>
                  <a:lnTo>
                    <a:pt x="49" y="18"/>
                  </a:lnTo>
                  <a:lnTo>
                    <a:pt x="49" y="16"/>
                  </a:lnTo>
                  <a:lnTo>
                    <a:pt x="47" y="16"/>
                  </a:lnTo>
                  <a:lnTo>
                    <a:pt x="47" y="14"/>
                  </a:lnTo>
                  <a:lnTo>
                    <a:pt x="39" y="14"/>
                  </a:lnTo>
                  <a:lnTo>
                    <a:pt x="39" y="12"/>
                  </a:lnTo>
                  <a:lnTo>
                    <a:pt x="36" y="12"/>
                  </a:lnTo>
                  <a:lnTo>
                    <a:pt x="36" y="11"/>
                  </a:lnTo>
                  <a:lnTo>
                    <a:pt x="34" y="11"/>
                  </a:lnTo>
                  <a:lnTo>
                    <a:pt x="34" y="9"/>
                  </a:lnTo>
                  <a:lnTo>
                    <a:pt x="32" y="9"/>
                  </a:lnTo>
                  <a:lnTo>
                    <a:pt x="32" y="6"/>
                  </a:lnTo>
                  <a:lnTo>
                    <a:pt x="29" y="6"/>
                  </a:lnTo>
                  <a:lnTo>
                    <a:pt x="29" y="4"/>
                  </a:lnTo>
                  <a:lnTo>
                    <a:pt x="26" y="4"/>
                  </a:lnTo>
                  <a:lnTo>
                    <a:pt x="26" y="2"/>
                  </a:lnTo>
                  <a:lnTo>
                    <a:pt x="15" y="2"/>
                  </a:lnTo>
                  <a:lnTo>
                    <a:pt x="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21" name="Freeform 3"/>
            <p:cNvSpPr>
              <a:spLocks/>
            </p:cNvSpPr>
            <p:nvPr/>
          </p:nvSpPr>
          <p:spPr bwMode="auto">
            <a:xfrm>
              <a:off x="917227" y="3386149"/>
              <a:ext cx="3475007" cy="882000"/>
            </a:xfrm>
            <a:custGeom>
              <a:avLst/>
              <a:gdLst>
                <a:gd name="T0" fmla="*/ 272 w 272"/>
                <a:gd name="T1" fmla="*/ 68 h 68"/>
                <a:gd name="T2" fmla="*/ 224 w 272"/>
                <a:gd name="T3" fmla="*/ 68 h 68"/>
                <a:gd name="T4" fmla="*/ 224 w 272"/>
                <a:gd name="T5" fmla="*/ 63 h 68"/>
                <a:gd name="T6" fmla="*/ 212 w 272"/>
                <a:gd name="T7" fmla="*/ 63 h 68"/>
                <a:gd name="T8" fmla="*/ 212 w 272"/>
                <a:gd name="T9" fmla="*/ 58 h 68"/>
                <a:gd name="T10" fmla="*/ 163 w 272"/>
                <a:gd name="T11" fmla="*/ 58 h 68"/>
                <a:gd name="T12" fmla="*/ 163 w 272"/>
                <a:gd name="T13" fmla="*/ 53 h 68"/>
                <a:gd name="T14" fmla="*/ 136 w 272"/>
                <a:gd name="T15" fmla="*/ 53 h 68"/>
                <a:gd name="T16" fmla="*/ 136 w 272"/>
                <a:gd name="T17" fmla="*/ 48 h 68"/>
                <a:gd name="T18" fmla="*/ 124 w 272"/>
                <a:gd name="T19" fmla="*/ 48 h 68"/>
                <a:gd name="T20" fmla="*/ 124 w 272"/>
                <a:gd name="T21" fmla="*/ 44 h 68"/>
                <a:gd name="T22" fmla="*/ 109 w 272"/>
                <a:gd name="T23" fmla="*/ 44 h 68"/>
                <a:gd name="T24" fmla="*/ 109 w 272"/>
                <a:gd name="T25" fmla="*/ 39 h 68"/>
                <a:gd name="T26" fmla="*/ 102 w 272"/>
                <a:gd name="T27" fmla="*/ 39 h 68"/>
                <a:gd name="T28" fmla="*/ 102 w 272"/>
                <a:gd name="T29" fmla="*/ 35 h 68"/>
                <a:gd name="T30" fmla="*/ 89 w 272"/>
                <a:gd name="T31" fmla="*/ 35 h 68"/>
                <a:gd name="T32" fmla="*/ 89 w 272"/>
                <a:gd name="T33" fmla="*/ 31 h 68"/>
                <a:gd name="T34" fmla="*/ 78 w 272"/>
                <a:gd name="T35" fmla="*/ 31 h 68"/>
                <a:gd name="T36" fmla="*/ 78 w 272"/>
                <a:gd name="T37" fmla="*/ 28 h 68"/>
                <a:gd name="T38" fmla="*/ 75 w 272"/>
                <a:gd name="T39" fmla="*/ 28 h 68"/>
                <a:gd name="T40" fmla="*/ 75 w 272"/>
                <a:gd name="T41" fmla="*/ 24 h 68"/>
                <a:gd name="T42" fmla="*/ 59 w 272"/>
                <a:gd name="T43" fmla="*/ 24 h 68"/>
                <a:gd name="T44" fmla="*/ 59 w 272"/>
                <a:gd name="T45" fmla="*/ 21 h 68"/>
                <a:gd name="T46" fmla="*/ 52 w 272"/>
                <a:gd name="T47" fmla="*/ 21 h 68"/>
                <a:gd name="T48" fmla="*/ 52 w 272"/>
                <a:gd name="T49" fmla="*/ 16 h 68"/>
                <a:gd name="T50" fmla="*/ 48 w 272"/>
                <a:gd name="T51" fmla="*/ 16 h 68"/>
                <a:gd name="T52" fmla="*/ 48 w 272"/>
                <a:gd name="T53" fmla="*/ 12 h 68"/>
                <a:gd name="T54" fmla="*/ 46 w 272"/>
                <a:gd name="T55" fmla="*/ 12 h 68"/>
                <a:gd name="T56" fmla="*/ 46 w 272"/>
                <a:gd name="T57" fmla="*/ 10 h 68"/>
                <a:gd name="T58" fmla="*/ 40 w 272"/>
                <a:gd name="T59" fmla="*/ 10 h 68"/>
                <a:gd name="T60" fmla="*/ 40 w 272"/>
                <a:gd name="T61" fmla="*/ 7 h 68"/>
                <a:gd name="T62" fmla="*/ 32 w 272"/>
                <a:gd name="T63" fmla="*/ 7 h 68"/>
                <a:gd name="T64" fmla="*/ 32 w 272"/>
                <a:gd name="T65" fmla="*/ 4 h 68"/>
                <a:gd name="T66" fmla="*/ 22 w 272"/>
                <a:gd name="T67" fmla="*/ 4 h 68"/>
                <a:gd name="T68" fmla="*/ 22 w 272"/>
                <a:gd name="T69" fmla="*/ 2 h 68"/>
                <a:gd name="T70" fmla="*/ 7 w 272"/>
                <a:gd name="T71" fmla="*/ 2 h 68"/>
                <a:gd name="T72" fmla="*/ 7 w 272"/>
                <a:gd name="T73" fmla="*/ 0 h 68"/>
                <a:gd name="T74" fmla="*/ 0 w 272"/>
                <a:gd name="T7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68">
                  <a:moveTo>
                    <a:pt x="272" y="68"/>
                  </a:moveTo>
                  <a:lnTo>
                    <a:pt x="224" y="68"/>
                  </a:lnTo>
                  <a:lnTo>
                    <a:pt x="224" y="63"/>
                  </a:lnTo>
                  <a:lnTo>
                    <a:pt x="212" y="63"/>
                  </a:lnTo>
                  <a:lnTo>
                    <a:pt x="212" y="58"/>
                  </a:lnTo>
                  <a:lnTo>
                    <a:pt x="163" y="58"/>
                  </a:lnTo>
                  <a:lnTo>
                    <a:pt x="163" y="53"/>
                  </a:lnTo>
                  <a:lnTo>
                    <a:pt x="136" y="53"/>
                  </a:lnTo>
                  <a:lnTo>
                    <a:pt x="136" y="48"/>
                  </a:lnTo>
                  <a:lnTo>
                    <a:pt x="124" y="48"/>
                  </a:lnTo>
                  <a:lnTo>
                    <a:pt x="124" y="44"/>
                  </a:lnTo>
                  <a:lnTo>
                    <a:pt x="109" y="44"/>
                  </a:lnTo>
                  <a:lnTo>
                    <a:pt x="109" y="39"/>
                  </a:lnTo>
                  <a:lnTo>
                    <a:pt x="102" y="39"/>
                  </a:lnTo>
                  <a:lnTo>
                    <a:pt x="102" y="35"/>
                  </a:lnTo>
                  <a:lnTo>
                    <a:pt x="89" y="35"/>
                  </a:lnTo>
                  <a:lnTo>
                    <a:pt x="89" y="31"/>
                  </a:lnTo>
                  <a:lnTo>
                    <a:pt x="78" y="31"/>
                  </a:lnTo>
                  <a:lnTo>
                    <a:pt x="78" y="28"/>
                  </a:lnTo>
                  <a:lnTo>
                    <a:pt x="75" y="28"/>
                  </a:lnTo>
                  <a:lnTo>
                    <a:pt x="75" y="24"/>
                  </a:lnTo>
                  <a:lnTo>
                    <a:pt x="59" y="24"/>
                  </a:lnTo>
                  <a:lnTo>
                    <a:pt x="59" y="21"/>
                  </a:lnTo>
                  <a:lnTo>
                    <a:pt x="52" y="21"/>
                  </a:lnTo>
                  <a:lnTo>
                    <a:pt x="52" y="16"/>
                  </a:lnTo>
                  <a:lnTo>
                    <a:pt x="48" y="16"/>
                  </a:lnTo>
                  <a:lnTo>
                    <a:pt x="48" y="12"/>
                  </a:lnTo>
                  <a:lnTo>
                    <a:pt x="46" y="12"/>
                  </a:lnTo>
                  <a:lnTo>
                    <a:pt x="46" y="10"/>
                  </a:lnTo>
                  <a:lnTo>
                    <a:pt x="40" y="10"/>
                  </a:lnTo>
                  <a:lnTo>
                    <a:pt x="40" y="7"/>
                  </a:lnTo>
                  <a:lnTo>
                    <a:pt x="32" y="7"/>
                  </a:lnTo>
                  <a:lnTo>
                    <a:pt x="32" y="4"/>
                  </a:lnTo>
                  <a:lnTo>
                    <a:pt x="22" y="4"/>
                  </a:lnTo>
                  <a:lnTo>
                    <a:pt x="22" y="2"/>
                  </a:lnTo>
                  <a:lnTo>
                    <a:pt x="7" y="2"/>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grpSp>
      <p:grpSp>
        <p:nvGrpSpPr>
          <p:cNvPr id="51" name="Group 50"/>
          <p:cNvGrpSpPr/>
          <p:nvPr/>
        </p:nvGrpSpPr>
        <p:grpSpPr>
          <a:xfrm>
            <a:off x="4655564" y="2023886"/>
            <a:ext cx="4569042" cy="3388992"/>
            <a:chOff x="87468" y="2943186"/>
            <a:chExt cx="4569042" cy="3388992"/>
          </a:xfrm>
        </p:grpSpPr>
        <p:grpSp>
          <p:nvGrpSpPr>
            <p:cNvPr id="52" name="Group 51"/>
            <p:cNvGrpSpPr/>
            <p:nvPr/>
          </p:nvGrpSpPr>
          <p:grpSpPr>
            <a:xfrm>
              <a:off x="87468" y="3251144"/>
              <a:ext cx="4569042" cy="2608532"/>
              <a:chOff x="-82511" y="3292949"/>
              <a:chExt cx="4902103" cy="1730206"/>
            </a:xfrm>
          </p:grpSpPr>
          <p:grpSp>
            <p:nvGrpSpPr>
              <p:cNvPr id="62" name="Group 61"/>
              <p:cNvGrpSpPr/>
              <p:nvPr/>
            </p:nvGrpSpPr>
            <p:grpSpPr>
              <a:xfrm>
                <a:off x="-82511" y="3292949"/>
                <a:ext cx="4546191" cy="1730206"/>
                <a:chOff x="-269501" y="2152667"/>
                <a:chExt cx="8213857" cy="3027945"/>
              </a:xfrm>
            </p:grpSpPr>
            <p:sp>
              <p:nvSpPr>
                <p:cNvPr id="69" name="Freeform 68"/>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6" name="TextBox 75"/>
                <p:cNvSpPr txBox="1"/>
                <p:nvPr/>
              </p:nvSpPr>
              <p:spPr>
                <a:xfrm rot="16200000">
                  <a:off x="-570736" y="3203840"/>
                  <a:ext cx="1199083" cy="59661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a:t>
                  </a:r>
                  <a:endParaRPr lang="fr-FR" sz="1400" dirty="0">
                    <a:cs typeface="Arial" panose="020B0604020202020204" pitchFamily="34" charset="0"/>
                  </a:endParaRPr>
                </a:p>
              </p:txBody>
            </p:sp>
            <p:sp>
              <p:nvSpPr>
                <p:cNvPr id="77" name="TextBox 76"/>
                <p:cNvSpPr txBox="1"/>
                <p:nvPr/>
              </p:nvSpPr>
              <p:spPr>
                <a:xfrm>
                  <a:off x="4011333" y="4823349"/>
                  <a:ext cx="1208994" cy="35726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Jours</a:t>
                  </a:r>
                  <a:endParaRPr lang="fr-FR" sz="1400" dirty="0">
                    <a:cs typeface="Arial" panose="020B0604020202020204" pitchFamily="34" charset="0"/>
                  </a:endParaRPr>
                </a:p>
              </p:txBody>
            </p:sp>
            <p:sp>
              <p:nvSpPr>
                <p:cNvPr id="78" name="TextBox 77"/>
                <p:cNvSpPr txBox="1"/>
                <p:nvPr/>
              </p:nvSpPr>
              <p:spPr>
                <a:xfrm>
                  <a:off x="285913" y="2152667"/>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1,0</a:t>
                  </a:r>
                  <a:endParaRPr lang="fr-FR" sz="1400">
                    <a:cs typeface="Arial" panose="020B0604020202020204" pitchFamily="34" charset="0"/>
                  </a:endParaRPr>
                </a:p>
              </p:txBody>
            </p:sp>
            <p:sp>
              <p:nvSpPr>
                <p:cNvPr id="79" name="TextBox 78"/>
                <p:cNvSpPr txBox="1"/>
                <p:nvPr/>
              </p:nvSpPr>
              <p:spPr>
                <a:xfrm>
                  <a:off x="285930" y="2617369"/>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0,9</a:t>
                  </a:r>
                  <a:endParaRPr lang="fr-FR" sz="1400">
                    <a:cs typeface="Arial" panose="020B0604020202020204" pitchFamily="34" charset="0"/>
                  </a:endParaRPr>
                </a:p>
              </p:txBody>
            </p:sp>
            <p:sp>
              <p:nvSpPr>
                <p:cNvPr id="80" name="TextBox 79"/>
                <p:cNvSpPr txBox="1"/>
                <p:nvPr/>
              </p:nvSpPr>
              <p:spPr>
                <a:xfrm>
                  <a:off x="285932" y="3073444"/>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0,8</a:t>
                  </a:r>
                  <a:endParaRPr lang="fr-FR" sz="1400">
                    <a:cs typeface="Arial" panose="020B0604020202020204" pitchFamily="34" charset="0"/>
                  </a:endParaRPr>
                </a:p>
              </p:txBody>
            </p:sp>
            <p:sp>
              <p:nvSpPr>
                <p:cNvPr id="81" name="TextBox 80"/>
                <p:cNvSpPr txBox="1"/>
                <p:nvPr/>
              </p:nvSpPr>
              <p:spPr>
                <a:xfrm>
                  <a:off x="285932" y="3520169"/>
                  <a:ext cx="839610" cy="357263"/>
                </a:xfrm>
                <a:prstGeom prst="rect">
                  <a:avLst/>
                </a:prstGeom>
                <a:noFill/>
              </p:spPr>
              <p:txBody>
                <a:bodyPr wrap="none" rtlCol="0" anchor="ctr" anchorCtr="0">
                  <a:spAutoFit/>
                </a:bodyPr>
                <a:lstStyle/>
                <a:p>
                  <a:pPr algn="r"/>
                  <a:r>
                    <a:rPr lang="fr-FR" sz="1400" dirty="0" smtClean="0">
                      <a:cs typeface="Arial" panose="020B0604020202020204" pitchFamily="34" charset="0"/>
                    </a:rPr>
                    <a:t>0,7</a:t>
                  </a:r>
                  <a:endParaRPr lang="fr-FR" sz="1400" dirty="0">
                    <a:cs typeface="Arial" panose="020B0604020202020204" pitchFamily="34" charset="0"/>
                  </a:endParaRPr>
                </a:p>
              </p:txBody>
            </p:sp>
            <p:sp>
              <p:nvSpPr>
                <p:cNvPr id="82" name="TextBox 81"/>
                <p:cNvSpPr txBox="1"/>
                <p:nvPr/>
              </p:nvSpPr>
              <p:spPr>
                <a:xfrm>
                  <a:off x="285932" y="4007087"/>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0,6</a:t>
                  </a:r>
                  <a:endParaRPr lang="fr-FR" sz="1400">
                    <a:cs typeface="Arial" panose="020B0604020202020204" pitchFamily="34" charset="0"/>
                  </a:endParaRPr>
                </a:p>
              </p:txBody>
            </p:sp>
            <p:sp>
              <p:nvSpPr>
                <p:cNvPr id="83" name="TextBox 82"/>
                <p:cNvSpPr txBox="1"/>
                <p:nvPr/>
              </p:nvSpPr>
              <p:spPr>
                <a:xfrm>
                  <a:off x="285940" y="4448433"/>
                  <a:ext cx="839610" cy="357263"/>
                </a:xfrm>
                <a:prstGeom prst="rect">
                  <a:avLst/>
                </a:prstGeom>
                <a:noFill/>
              </p:spPr>
              <p:txBody>
                <a:bodyPr wrap="none" rtlCol="0" anchor="ctr" anchorCtr="0">
                  <a:spAutoFit/>
                </a:bodyPr>
                <a:lstStyle/>
                <a:p>
                  <a:pPr algn="r"/>
                  <a:r>
                    <a:rPr lang="fr-FR" sz="1400" smtClean="0">
                      <a:cs typeface="Arial" panose="020B0604020202020204" pitchFamily="34" charset="0"/>
                    </a:rPr>
                    <a:t>0,5</a:t>
                  </a:r>
                  <a:endParaRPr lang="fr-FR" sz="1400">
                    <a:cs typeface="Arial" panose="020B0604020202020204" pitchFamily="34" charset="0"/>
                  </a:endParaRPr>
                </a:p>
              </p:txBody>
            </p:sp>
            <p:sp>
              <p:nvSpPr>
                <p:cNvPr id="84" name="Line 21"/>
                <p:cNvSpPr>
                  <a:spLocks noChangeShapeType="1"/>
                </p:cNvSpPr>
                <p:nvPr/>
              </p:nvSpPr>
              <p:spPr bwMode="auto">
                <a:xfrm>
                  <a:off x="133894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85" name="Line 19"/>
                <p:cNvSpPr>
                  <a:spLocks noChangeShapeType="1"/>
                </p:cNvSpPr>
                <p:nvPr/>
              </p:nvSpPr>
              <p:spPr bwMode="auto">
                <a:xfrm>
                  <a:off x="2425328"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6" name="Line 19"/>
                <p:cNvSpPr>
                  <a:spLocks noChangeShapeType="1"/>
                </p:cNvSpPr>
                <p:nvPr/>
              </p:nvSpPr>
              <p:spPr bwMode="auto">
                <a:xfrm>
                  <a:off x="3530515"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7" name="Line 21"/>
                <p:cNvSpPr>
                  <a:spLocks noChangeShapeType="1"/>
                </p:cNvSpPr>
                <p:nvPr/>
              </p:nvSpPr>
              <p:spPr bwMode="auto">
                <a:xfrm>
                  <a:off x="4611396"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88" name="Line 21"/>
                <p:cNvSpPr>
                  <a:spLocks noChangeShapeType="1"/>
                </p:cNvSpPr>
                <p:nvPr/>
              </p:nvSpPr>
              <p:spPr bwMode="auto">
                <a:xfrm>
                  <a:off x="570640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89" name="Line 21"/>
                <p:cNvSpPr>
                  <a:spLocks noChangeShapeType="1"/>
                </p:cNvSpPr>
                <p:nvPr/>
              </p:nvSpPr>
              <p:spPr bwMode="auto">
                <a:xfrm>
                  <a:off x="6789691"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90" name="Line 19"/>
                <p:cNvSpPr>
                  <a:spLocks noChangeShapeType="1"/>
                </p:cNvSpPr>
                <p:nvPr/>
              </p:nvSpPr>
              <p:spPr bwMode="auto">
                <a:xfrm>
                  <a:off x="779393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grpSp>
          <p:sp>
            <p:nvSpPr>
              <p:cNvPr id="64" name="TextBox 63"/>
              <p:cNvSpPr txBox="1"/>
              <p:nvPr/>
            </p:nvSpPr>
            <p:spPr>
              <a:xfrm>
                <a:off x="1010172" y="4501597"/>
                <a:ext cx="590523" cy="204145"/>
              </a:xfrm>
              <a:prstGeom prst="rect">
                <a:avLst/>
              </a:prstGeom>
              <a:noFill/>
            </p:spPr>
            <p:txBody>
              <a:bodyPr wrap="none" rtlCol="0">
                <a:spAutoFit/>
              </a:bodyPr>
              <a:lstStyle/>
              <a:p>
                <a:r>
                  <a:rPr lang="fr-FR" sz="1400" dirty="0" smtClean="0">
                    <a:solidFill>
                      <a:schemeClr val="accent2"/>
                    </a:solidFill>
                  </a:rPr>
                  <a:t>RCT</a:t>
                </a:r>
                <a:endParaRPr lang="fr-FR" sz="1400" dirty="0">
                  <a:solidFill>
                    <a:schemeClr val="accent2"/>
                  </a:solidFill>
                </a:endParaRPr>
              </a:p>
            </p:txBody>
          </p:sp>
          <p:sp>
            <p:nvSpPr>
              <p:cNvPr id="65" name="TextBox 64"/>
              <p:cNvSpPr txBox="1"/>
              <p:nvPr/>
            </p:nvSpPr>
            <p:spPr>
              <a:xfrm>
                <a:off x="1010172" y="4347272"/>
                <a:ext cx="903266" cy="204145"/>
              </a:xfrm>
              <a:prstGeom prst="rect">
                <a:avLst/>
              </a:prstGeom>
              <a:noFill/>
            </p:spPr>
            <p:txBody>
              <a:bodyPr wrap="none" rtlCol="0">
                <a:spAutoFit/>
              </a:bodyPr>
              <a:lstStyle/>
              <a:p>
                <a:r>
                  <a:rPr lang="fr-FR" sz="1400" smtClean="0">
                    <a:solidFill>
                      <a:srgbClr val="B60D27"/>
                    </a:solidFill>
                  </a:rPr>
                  <a:t>SC-TNT</a:t>
                </a:r>
                <a:endParaRPr lang="fr-FR" sz="1400">
                  <a:solidFill>
                    <a:srgbClr val="B60D27"/>
                  </a:solidFill>
                </a:endParaRPr>
              </a:p>
            </p:txBody>
          </p:sp>
          <p:cxnSp>
            <p:nvCxnSpPr>
              <p:cNvPr id="66" name="Straight Connector 65"/>
              <p:cNvCxnSpPr/>
              <p:nvPr/>
            </p:nvCxnSpPr>
            <p:spPr>
              <a:xfrm>
                <a:off x="867661" y="4588359"/>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7661" y="4434030"/>
                <a:ext cx="180000"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53207" y="3332779"/>
                <a:ext cx="1866385" cy="204145"/>
              </a:xfrm>
              <a:prstGeom prst="rect">
                <a:avLst/>
              </a:prstGeom>
              <a:noFill/>
            </p:spPr>
            <p:txBody>
              <a:bodyPr wrap="none" rtlCol="0">
                <a:spAutoFit/>
              </a:bodyPr>
              <a:lstStyle/>
              <a:p>
                <a:r>
                  <a:rPr lang="fr-FR" sz="1400" smtClean="0">
                    <a:solidFill>
                      <a:srgbClr val="4D4D4D"/>
                    </a:solidFill>
                  </a:rPr>
                  <a:t>Log-rank p=0,1257</a:t>
                </a:r>
                <a:endParaRPr lang="fr-FR" sz="1400">
                  <a:solidFill>
                    <a:srgbClr val="4D4D4D"/>
                  </a:solidFill>
                </a:endParaRPr>
              </a:p>
            </p:txBody>
          </p:sp>
        </p:grpSp>
        <p:sp>
          <p:nvSpPr>
            <p:cNvPr id="53" name="TextBox 52"/>
            <p:cNvSpPr txBox="1"/>
            <p:nvPr/>
          </p:nvSpPr>
          <p:spPr>
            <a:xfrm>
              <a:off x="394625" y="2943186"/>
              <a:ext cx="4085286" cy="307777"/>
            </a:xfrm>
            <a:prstGeom prst="rect">
              <a:avLst/>
            </a:prstGeom>
            <a:noFill/>
          </p:spPr>
          <p:txBody>
            <a:bodyPr wrap="none" rtlCol="0">
              <a:spAutoFit/>
            </a:bodyPr>
            <a:lstStyle/>
            <a:p>
              <a:pPr algn="ctr"/>
              <a:r>
                <a:rPr lang="fr-FR" sz="1400" b="1" dirty="0" smtClean="0"/>
                <a:t>SSM dans le sous-groupe éligible PROSPECT</a:t>
              </a:r>
              <a:endParaRPr lang="fr-FR" sz="1400" b="1" dirty="0"/>
            </a:p>
          </p:txBody>
        </p:sp>
        <p:sp>
          <p:nvSpPr>
            <p:cNvPr id="55" name="TextBox 54"/>
            <p:cNvSpPr txBox="1"/>
            <p:nvPr/>
          </p:nvSpPr>
          <p:spPr>
            <a:xfrm>
              <a:off x="780721" y="5397700"/>
              <a:ext cx="271475"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59</a:t>
              </a:r>
            </a:p>
            <a:p>
              <a:pPr algn="ctr"/>
              <a:r>
                <a:rPr lang="fr-FR" sz="1400" smtClean="0">
                  <a:solidFill>
                    <a:schemeClr val="accent2"/>
                  </a:solidFill>
                  <a:cs typeface="Arial" panose="020B0604020202020204" pitchFamily="34" charset="0"/>
                </a:rPr>
                <a:t>86</a:t>
              </a:r>
            </a:p>
          </p:txBody>
        </p:sp>
        <p:sp>
          <p:nvSpPr>
            <p:cNvPr id="56" name="TextBox 55"/>
            <p:cNvSpPr txBox="1"/>
            <p:nvPr/>
          </p:nvSpPr>
          <p:spPr>
            <a:xfrm>
              <a:off x="1281441" y="539770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300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47</a:t>
              </a:r>
            </a:p>
            <a:p>
              <a:pPr algn="ctr"/>
              <a:r>
                <a:rPr lang="fr-FR" sz="1400" smtClean="0">
                  <a:solidFill>
                    <a:schemeClr val="accent2"/>
                  </a:solidFill>
                  <a:cs typeface="Arial" panose="020B0604020202020204" pitchFamily="34" charset="0"/>
                </a:rPr>
                <a:t>67</a:t>
              </a:r>
            </a:p>
          </p:txBody>
        </p:sp>
        <p:sp>
          <p:nvSpPr>
            <p:cNvPr id="57" name="TextBox 56"/>
            <p:cNvSpPr txBox="1"/>
            <p:nvPr/>
          </p:nvSpPr>
          <p:spPr>
            <a:xfrm>
              <a:off x="1847943" y="539770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600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40</a:t>
              </a:r>
            </a:p>
            <a:p>
              <a:pPr algn="ctr"/>
              <a:r>
                <a:rPr lang="fr-FR" sz="1400" smtClean="0">
                  <a:solidFill>
                    <a:schemeClr val="accent2"/>
                  </a:solidFill>
                  <a:cs typeface="Arial" panose="020B0604020202020204" pitchFamily="34" charset="0"/>
                </a:rPr>
                <a:t>50</a:t>
              </a:r>
            </a:p>
          </p:txBody>
        </p:sp>
        <p:sp>
          <p:nvSpPr>
            <p:cNvPr id="58" name="TextBox 57"/>
            <p:cNvSpPr txBox="1"/>
            <p:nvPr/>
          </p:nvSpPr>
          <p:spPr>
            <a:xfrm>
              <a:off x="2401573" y="5397700"/>
              <a:ext cx="370862"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900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36</a:t>
              </a:r>
            </a:p>
            <a:p>
              <a:pPr algn="ctr"/>
              <a:r>
                <a:rPr lang="fr-FR" sz="1400" smtClean="0">
                  <a:solidFill>
                    <a:schemeClr val="accent2"/>
                  </a:solidFill>
                  <a:cs typeface="Arial" panose="020B0604020202020204" pitchFamily="34" charset="0"/>
                </a:rPr>
                <a:t>44</a:t>
              </a:r>
            </a:p>
          </p:txBody>
        </p:sp>
        <p:sp>
          <p:nvSpPr>
            <p:cNvPr id="59" name="TextBox 58"/>
            <p:cNvSpPr txBox="1"/>
            <p:nvPr/>
          </p:nvSpPr>
          <p:spPr>
            <a:xfrm>
              <a:off x="2910544" y="5397700"/>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1200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35</a:t>
              </a:r>
            </a:p>
            <a:p>
              <a:pPr algn="ctr"/>
              <a:r>
                <a:rPr lang="fr-FR" sz="1400" smtClean="0">
                  <a:solidFill>
                    <a:schemeClr val="accent2"/>
                  </a:solidFill>
                  <a:cs typeface="Arial" panose="020B0604020202020204" pitchFamily="34" charset="0"/>
                </a:rPr>
                <a:t>29</a:t>
              </a:r>
            </a:p>
          </p:txBody>
        </p:sp>
        <p:sp>
          <p:nvSpPr>
            <p:cNvPr id="60" name="TextBox 59"/>
            <p:cNvSpPr txBox="1"/>
            <p:nvPr/>
          </p:nvSpPr>
          <p:spPr>
            <a:xfrm>
              <a:off x="3465066" y="5397700"/>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1500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32</a:t>
              </a:r>
            </a:p>
            <a:p>
              <a:pPr algn="ctr"/>
              <a:r>
                <a:rPr lang="fr-FR" sz="1400" smtClean="0">
                  <a:solidFill>
                    <a:schemeClr val="accent2"/>
                  </a:solidFill>
                  <a:cs typeface="Arial" panose="020B0604020202020204" pitchFamily="34" charset="0"/>
                </a:rPr>
                <a:t>18</a:t>
              </a:r>
            </a:p>
          </p:txBody>
        </p:sp>
        <p:sp>
          <p:nvSpPr>
            <p:cNvPr id="61" name="TextBox 60"/>
            <p:cNvSpPr txBox="1"/>
            <p:nvPr/>
          </p:nvSpPr>
          <p:spPr>
            <a:xfrm>
              <a:off x="4020584" y="5397699"/>
              <a:ext cx="470248" cy="934478"/>
            </a:xfrm>
            <a:prstGeom prst="rect">
              <a:avLst/>
            </a:prstGeom>
            <a:noFill/>
          </p:spPr>
          <p:txBody>
            <a:bodyPr wrap="none" lIns="36000" tIns="36000" rIns="36000" bIns="36000" rtlCol="0" anchor="t" anchorCtr="0">
              <a:spAutoFit/>
            </a:bodyPr>
            <a:lstStyle/>
            <a:p>
              <a:pPr algn="ctr"/>
              <a:r>
                <a:rPr lang="fr-FR" sz="1400" smtClean="0">
                  <a:cs typeface="Arial" panose="020B0604020202020204" pitchFamily="34" charset="0"/>
                </a:rPr>
                <a:t>1800</a:t>
              </a:r>
            </a:p>
            <a:p>
              <a:pPr algn="ctr"/>
              <a:endParaRPr lang="fr-FR" sz="1400" smtClean="0">
                <a:solidFill>
                  <a:srgbClr val="000000"/>
                </a:solidFill>
                <a:cs typeface="Arial" panose="020B0604020202020204" pitchFamily="34" charset="0"/>
              </a:endParaRPr>
            </a:p>
            <a:p>
              <a:pPr algn="ctr"/>
              <a:r>
                <a:rPr lang="fr-FR" sz="1400" smtClean="0">
                  <a:solidFill>
                    <a:srgbClr val="B60D27"/>
                  </a:solidFill>
                  <a:cs typeface="Arial" panose="020B0604020202020204" pitchFamily="34" charset="0"/>
                </a:rPr>
                <a:t>26</a:t>
              </a:r>
            </a:p>
            <a:p>
              <a:pPr algn="ctr"/>
              <a:r>
                <a:rPr lang="fr-FR" sz="1400" smtClean="0">
                  <a:solidFill>
                    <a:schemeClr val="accent2"/>
                  </a:solidFill>
                  <a:cs typeface="Arial" panose="020B0604020202020204" pitchFamily="34" charset="0"/>
                </a:rPr>
                <a:t>10</a:t>
              </a:r>
            </a:p>
          </p:txBody>
        </p:sp>
      </p:grpSp>
      <p:sp>
        <p:nvSpPr>
          <p:cNvPr id="91" name="Freeform 4"/>
          <p:cNvSpPr>
            <a:spLocks/>
          </p:cNvSpPr>
          <p:nvPr/>
        </p:nvSpPr>
        <p:spPr bwMode="auto">
          <a:xfrm>
            <a:off x="5484553" y="2459533"/>
            <a:ext cx="3475775" cy="957933"/>
          </a:xfrm>
          <a:custGeom>
            <a:avLst/>
            <a:gdLst>
              <a:gd name="T0" fmla="*/ 274 w 274"/>
              <a:gd name="T1" fmla="*/ 76 h 76"/>
              <a:gd name="T2" fmla="*/ 250 w 274"/>
              <a:gd name="T3" fmla="*/ 76 h 76"/>
              <a:gd name="T4" fmla="*/ 250 w 274"/>
              <a:gd name="T5" fmla="*/ 57 h 76"/>
              <a:gd name="T6" fmla="*/ 144 w 274"/>
              <a:gd name="T7" fmla="*/ 57 h 76"/>
              <a:gd name="T8" fmla="*/ 144 w 274"/>
              <a:gd name="T9" fmla="*/ 51 h 76"/>
              <a:gd name="T10" fmla="*/ 130 w 274"/>
              <a:gd name="T11" fmla="*/ 51 h 76"/>
              <a:gd name="T12" fmla="*/ 130 w 274"/>
              <a:gd name="T13" fmla="*/ 45 h 76"/>
              <a:gd name="T14" fmla="*/ 88 w 274"/>
              <a:gd name="T15" fmla="*/ 45 h 76"/>
              <a:gd name="T16" fmla="*/ 88 w 274"/>
              <a:gd name="T17" fmla="*/ 40 h 76"/>
              <a:gd name="T18" fmla="*/ 59 w 274"/>
              <a:gd name="T19" fmla="*/ 40 h 76"/>
              <a:gd name="T20" fmla="*/ 59 w 274"/>
              <a:gd name="T21" fmla="*/ 34 h 76"/>
              <a:gd name="T22" fmla="*/ 58 w 274"/>
              <a:gd name="T23" fmla="*/ 34 h 76"/>
              <a:gd name="T24" fmla="*/ 58 w 274"/>
              <a:gd name="T25" fmla="*/ 30 h 76"/>
              <a:gd name="T26" fmla="*/ 52 w 274"/>
              <a:gd name="T27" fmla="*/ 30 h 76"/>
              <a:gd name="T28" fmla="*/ 52 w 274"/>
              <a:gd name="T29" fmla="*/ 26 h 76"/>
              <a:gd name="T30" fmla="*/ 50 w 274"/>
              <a:gd name="T31" fmla="*/ 26 h 76"/>
              <a:gd name="T32" fmla="*/ 50 w 274"/>
              <a:gd name="T33" fmla="*/ 22 h 76"/>
              <a:gd name="T34" fmla="*/ 39 w 274"/>
              <a:gd name="T35" fmla="*/ 22 h 76"/>
              <a:gd name="T36" fmla="*/ 39 w 274"/>
              <a:gd name="T37" fmla="*/ 17 h 76"/>
              <a:gd name="T38" fmla="*/ 33 w 274"/>
              <a:gd name="T39" fmla="*/ 17 h 76"/>
              <a:gd name="T40" fmla="*/ 33 w 274"/>
              <a:gd name="T41" fmla="*/ 13 h 76"/>
              <a:gd name="T42" fmla="*/ 29 w 274"/>
              <a:gd name="T43" fmla="*/ 13 h 76"/>
              <a:gd name="T44" fmla="*/ 29 w 274"/>
              <a:gd name="T45" fmla="*/ 9 h 76"/>
              <a:gd name="T46" fmla="*/ 16 w 274"/>
              <a:gd name="T47" fmla="*/ 9 h 76"/>
              <a:gd name="T48" fmla="*/ 16 w 274"/>
              <a:gd name="T49" fmla="*/ 4 h 76"/>
              <a:gd name="T50" fmla="*/ 14 w 274"/>
              <a:gd name="T51" fmla="*/ 4 h 76"/>
              <a:gd name="T52" fmla="*/ 14 w 274"/>
              <a:gd name="T53" fmla="*/ 0 h 76"/>
              <a:gd name="T54" fmla="*/ 0 w 274"/>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76">
                <a:moveTo>
                  <a:pt x="274" y="76"/>
                </a:moveTo>
                <a:lnTo>
                  <a:pt x="250" y="76"/>
                </a:lnTo>
                <a:lnTo>
                  <a:pt x="250" y="57"/>
                </a:lnTo>
                <a:lnTo>
                  <a:pt x="144" y="57"/>
                </a:lnTo>
                <a:lnTo>
                  <a:pt x="144" y="51"/>
                </a:lnTo>
                <a:lnTo>
                  <a:pt x="130" y="51"/>
                </a:lnTo>
                <a:lnTo>
                  <a:pt x="130" y="45"/>
                </a:lnTo>
                <a:lnTo>
                  <a:pt x="88" y="45"/>
                </a:lnTo>
                <a:lnTo>
                  <a:pt x="88" y="40"/>
                </a:lnTo>
                <a:lnTo>
                  <a:pt x="59" y="40"/>
                </a:lnTo>
                <a:lnTo>
                  <a:pt x="59" y="34"/>
                </a:lnTo>
                <a:lnTo>
                  <a:pt x="58" y="34"/>
                </a:lnTo>
                <a:lnTo>
                  <a:pt x="58" y="30"/>
                </a:lnTo>
                <a:lnTo>
                  <a:pt x="52" y="30"/>
                </a:lnTo>
                <a:lnTo>
                  <a:pt x="52" y="26"/>
                </a:lnTo>
                <a:lnTo>
                  <a:pt x="50" y="26"/>
                </a:lnTo>
                <a:lnTo>
                  <a:pt x="50" y="22"/>
                </a:lnTo>
                <a:lnTo>
                  <a:pt x="39" y="22"/>
                </a:lnTo>
                <a:lnTo>
                  <a:pt x="39" y="17"/>
                </a:lnTo>
                <a:lnTo>
                  <a:pt x="33" y="17"/>
                </a:lnTo>
                <a:lnTo>
                  <a:pt x="33" y="13"/>
                </a:lnTo>
                <a:lnTo>
                  <a:pt x="29" y="13"/>
                </a:lnTo>
                <a:lnTo>
                  <a:pt x="29" y="9"/>
                </a:lnTo>
                <a:lnTo>
                  <a:pt x="16" y="9"/>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
        <p:nvSpPr>
          <p:cNvPr id="92" name="Freeform 5"/>
          <p:cNvSpPr>
            <a:spLocks/>
          </p:cNvSpPr>
          <p:nvPr/>
        </p:nvSpPr>
        <p:spPr bwMode="auto">
          <a:xfrm>
            <a:off x="5484554" y="2459534"/>
            <a:ext cx="3463090" cy="441153"/>
          </a:xfrm>
          <a:custGeom>
            <a:avLst/>
            <a:gdLst>
              <a:gd name="T0" fmla="*/ 273 w 273"/>
              <a:gd name="T1" fmla="*/ 35 h 35"/>
              <a:gd name="T2" fmla="*/ 227 w 273"/>
              <a:gd name="T3" fmla="*/ 35 h 35"/>
              <a:gd name="T4" fmla="*/ 227 w 273"/>
              <a:gd name="T5" fmla="*/ 27 h 35"/>
              <a:gd name="T6" fmla="*/ 166 w 273"/>
              <a:gd name="T7" fmla="*/ 27 h 35"/>
              <a:gd name="T8" fmla="*/ 166 w 273"/>
              <a:gd name="T9" fmla="*/ 18 h 35"/>
              <a:gd name="T10" fmla="*/ 75 w 273"/>
              <a:gd name="T11" fmla="*/ 18 h 35"/>
              <a:gd name="T12" fmla="*/ 75 w 273"/>
              <a:gd name="T13" fmla="*/ 11 h 35"/>
              <a:gd name="T14" fmla="*/ 23 w 273"/>
              <a:gd name="T15" fmla="*/ 11 h 35"/>
              <a:gd name="T16" fmla="*/ 23 w 273"/>
              <a:gd name="T17" fmla="*/ 5 h 35"/>
              <a:gd name="T18" fmla="*/ 7 w 273"/>
              <a:gd name="T19" fmla="*/ 5 h 35"/>
              <a:gd name="T20" fmla="*/ 7 w 273"/>
              <a:gd name="T21" fmla="*/ 0 h 35"/>
              <a:gd name="T22" fmla="*/ 0 w 273"/>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5">
                <a:moveTo>
                  <a:pt x="273" y="35"/>
                </a:moveTo>
                <a:lnTo>
                  <a:pt x="227" y="35"/>
                </a:lnTo>
                <a:lnTo>
                  <a:pt x="227" y="27"/>
                </a:lnTo>
                <a:lnTo>
                  <a:pt x="166" y="27"/>
                </a:lnTo>
                <a:lnTo>
                  <a:pt x="166" y="18"/>
                </a:lnTo>
                <a:lnTo>
                  <a:pt x="75" y="18"/>
                </a:lnTo>
                <a:lnTo>
                  <a:pt x="75" y="11"/>
                </a:lnTo>
                <a:lnTo>
                  <a:pt x="23" y="11"/>
                </a:lnTo>
                <a:lnTo>
                  <a:pt x="23" y="5"/>
                </a:lnTo>
                <a:lnTo>
                  <a:pt x="7" y="5"/>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400"/>
          </a:p>
        </p:txBody>
      </p:sp>
    </p:spTree>
    <p:extLst>
      <p:ext uri="{BB962C8B-B14F-4D97-AF65-F5344CB8AC3E}">
        <p14:creationId xmlns:p14="http://schemas.microsoft.com/office/powerpoint/2010/main" val="13014206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486: Traitement néoadjuvant total avec irradiation courte comparée à radiochimiothérapie concomitante dans le cancer du rectum </a:t>
            </a:r>
            <a:r>
              <a:rPr lang="fr-FR" dirty="0" smtClean="0"/>
              <a:t/>
            </a:r>
            <a:br>
              <a:rPr lang="fr-FR" dirty="0" smtClean="0"/>
            </a:br>
            <a:r>
              <a:rPr lang="fr-FR" dirty="0" smtClean="0"/>
              <a:t>– Chapman </a:t>
            </a:r>
            <a:r>
              <a:rPr lang="fr-FR" dirty="0"/>
              <a:t>W Jr, et al</a:t>
            </a:r>
          </a:p>
        </p:txBody>
      </p:sp>
      <p:sp>
        <p:nvSpPr>
          <p:cNvPr id="3"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spcBef>
                <a:spcPts val="12000"/>
              </a:spcBef>
              <a:buNone/>
            </a:pPr>
            <a:r>
              <a:rPr lang="fr-FR" b="1" dirty="0" smtClean="0"/>
              <a:t>Conclusion</a:t>
            </a:r>
          </a:p>
          <a:p>
            <a:r>
              <a:rPr lang="fr-FR" b="1" dirty="0" smtClean="0"/>
              <a:t>Chez ces patients avec cancer du rectum, l’utilisation dans le contexte d’un traitement néoadjuvant total d’une radiothérapie courte a montré une efficacité comparable à celle de la RCT concomitante avec une SSM similaire et elle pourrait permettre d’obtenir une meilleure diminution du stade tumoral</a:t>
            </a:r>
            <a:endParaRPr lang="fr-FR" b="1" dirty="0"/>
          </a:p>
        </p:txBody>
      </p:sp>
      <p:sp>
        <p:nvSpPr>
          <p:cNvPr id="5" name="Text Placeholder 4"/>
          <p:cNvSpPr>
            <a:spLocks noGrp="1"/>
          </p:cNvSpPr>
          <p:nvPr>
            <p:ph type="body" sz="quarter" idx="11"/>
          </p:nvPr>
        </p:nvSpPr>
        <p:spPr/>
        <p:txBody>
          <a:bodyPr/>
          <a:lstStyle/>
          <a:p>
            <a:r>
              <a:rPr lang="fr-FR" smtClean="0"/>
              <a:t>Chapman W Jr, et al, J Clin Oncol 2019;37(Suppl):Abstr 486</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475837966"/>
              </p:ext>
            </p:extLst>
          </p:nvPr>
        </p:nvGraphicFramePr>
        <p:xfrm>
          <a:off x="393577" y="1674316"/>
          <a:ext cx="8356846" cy="1426800"/>
        </p:xfrm>
        <a:graphic>
          <a:graphicData uri="http://schemas.openxmlformats.org/drawingml/2006/table">
            <a:tbl>
              <a:tblPr firstRow="1" bandRow="1">
                <a:tableStyleId>{69012ECD-51FC-41F1-AA8D-1B2483CD663E}</a:tableStyleId>
              </a:tblPr>
              <a:tblGrid>
                <a:gridCol w="2246517">
                  <a:extLst>
                    <a:ext uri="{9D8B030D-6E8A-4147-A177-3AD203B41FA5}">
                      <a16:colId xmlns:a16="http://schemas.microsoft.com/office/drawing/2014/main" val="3733704063"/>
                    </a:ext>
                  </a:extLst>
                </a:gridCol>
                <a:gridCol w="2185443">
                  <a:extLst>
                    <a:ext uri="{9D8B030D-6E8A-4147-A177-3AD203B41FA5}">
                      <a16:colId xmlns:a16="http://schemas.microsoft.com/office/drawing/2014/main" val="3910278064"/>
                    </a:ext>
                  </a:extLst>
                </a:gridCol>
                <a:gridCol w="2813539">
                  <a:extLst>
                    <a:ext uri="{9D8B030D-6E8A-4147-A177-3AD203B41FA5}">
                      <a16:colId xmlns:a16="http://schemas.microsoft.com/office/drawing/2014/main" val="2322703896"/>
                    </a:ext>
                  </a:extLst>
                </a:gridCol>
                <a:gridCol w="1111347">
                  <a:extLst>
                    <a:ext uri="{9D8B030D-6E8A-4147-A177-3AD203B41FA5}">
                      <a16:colId xmlns:a16="http://schemas.microsoft.com/office/drawing/2014/main" val="3293599852"/>
                    </a:ext>
                  </a:extLst>
                </a:gridCol>
              </a:tblGrid>
              <a:tr h="193964">
                <a:tc>
                  <a:txBody>
                    <a:bodyPr/>
                    <a:lstStyle/>
                    <a:p>
                      <a:pPr algn="l"/>
                      <a:r>
                        <a:rPr lang="fr-FR" sz="1400" noProof="0" smtClean="0">
                          <a:solidFill>
                            <a:schemeClr val="tx2"/>
                          </a:solidFill>
                          <a:latin typeface="+mn-lt"/>
                        </a:rPr>
                        <a:t>Résultats,</a:t>
                      </a:r>
                      <a:r>
                        <a:rPr lang="fr-FR" sz="1400" baseline="0" noProof="0" smtClean="0">
                          <a:solidFill>
                            <a:schemeClr val="tx2"/>
                          </a:solidFill>
                          <a:latin typeface="+mn-lt"/>
                        </a:rPr>
                        <a:t> %</a:t>
                      </a:r>
                      <a:endParaRPr lang="fr-FR" sz="14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Irradiation courte</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RCT concomitante</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mn-lt"/>
                        </a:rPr>
                        <a:t>p</a:t>
                      </a:r>
                      <a:endParaRPr lang="fr-FR"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fr-FR" sz="1400" noProof="0" dirty="0" smtClean="0">
                          <a:latin typeface="+mn-lt"/>
                        </a:rPr>
                        <a:t>Diminution du stade</a:t>
                      </a:r>
                      <a:endParaRPr lang="fr-FR"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fr-FR" sz="1400" noProof="0" smtClean="0">
                          <a:latin typeface="+mn-lt"/>
                        </a:rPr>
                        <a:t>pCR</a:t>
                      </a:r>
                      <a:endParaRPr lang="fr-FR" sz="14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38 (25)</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45</a:t>
                      </a:r>
                      <a:r>
                        <a:rPr lang="fr-FR" sz="1400" baseline="0" noProof="0" smtClean="0">
                          <a:latin typeface="+mn-lt"/>
                        </a:rPr>
                        <a:t> (19)</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0,16</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fr-FR" sz="1400" noProof="0" smtClean="0">
                          <a:latin typeface="+mn-lt"/>
                        </a:rPr>
                        <a:t>NAR</a:t>
                      </a:r>
                      <a:r>
                        <a:rPr lang="fr-FR" sz="1400" baseline="0" noProof="0" smtClean="0">
                          <a:latin typeface="+mn-lt"/>
                        </a:rPr>
                        <a:t> &lt;8</a:t>
                      </a:r>
                      <a:endParaRPr lang="fr-FR" sz="1400" noProof="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55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65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0,07</a:t>
                      </a:r>
                      <a:endParaRPr lang="fr-FR"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Toute</a:t>
                      </a:r>
                      <a:r>
                        <a:rPr lang="fr-FR" sz="1400" baseline="0" noProof="0" dirty="0" smtClean="0">
                          <a:latin typeface="+mn-lt"/>
                        </a:rPr>
                        <a:t> récidive</a:t>
                      </a:r>
                      <a:endParaRPr lang="fr-FR"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21 (14,9)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32 (14,3)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0,87</a:t>
                      </a:r>
                      <a:endParaRPr lang="fr-FR"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Tree>
    <p:extLst>
      <p:ext uri="{BB962C8B-B14F-4D97-AF65-F5344CB8AC3E}">
        <p14:creationId xmlns:p14="http://schemas.microsoft.com/office/powerpoint/2010/main" val="125746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Pembrolizumab versus chimiothérapie en traitement de 2</a:t>
            </a:r>
            <a:r>
              <a:rPr lang="fr-FR" baseline="30000" dirty="0" smtClean="0"/>
              <a:t>e</a:t>
            </a:r>
            <a:r>
              <a:rPr lang="fr-FR" dirty="0" smtClean="0"/>
              <a:t> ligne du cancer de l'</a:t>
            </a:r>
            <a:r>
              <a:rPr lang="fr-FR" dirty="0" err="1" smtClean="0"/>
              <a:t>oesophage</a:t>
            </a:r>
            <a:r>
              <a:rPr lang="fr-FR" dirty="0" smtClean="0"/>
              <a:t> avancé: étude de phase III KEYNOTE-181 </a:t>
            </a:r>
            <a:br>
              <a:rPr lang="fr-FR" dirty="0" smtClean="0"/>
            </a:br>
            <a:r>
              <a:rPr lang="fr-FR" dirty="0" smtClean="0"/>
              <a:t>– </a:t>
            </a:r>
            <a:r>
              <a:rPr lang="fr-FR" dirty="0" err="1" smtClean="0"/>
              <a:t>Kojima</a:t>
            </a:r>
            <a:r>
              <a:rPr lang="fr-FR" dirty="0" smtClean="0"/>
              <a:t> T,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4" name="Text Placeholder 3"/>
          <p:cNvSpPr>
            <a:spLocks noGrp="1"/>
          </p:cNvSpPr>
          <p:nvPr>
            <p:ph type="body" sz="quarter" idx="10"/>
          </p:nvPr>
        </p:nvSpPr>
        <p:spPr/>
        <p:txBody>
          <a:bodyPr/>
          <a:lstStyle/>
          <a:p>
            <a:r>
              <a:rPr lang="fr-FR" baseline="30000" dirty="0" err="1" smtClean="0"/>
              <a:t>a</a:t>
            </a:r>
            <a:r>
              <a:rPr lang="fr-FR" dirty="0" err="1" smtClean="0"/>
              <a:t>Basé</a:t>
            </a:r>
            <a:r>
              <a:rPr lang="fr-FR" dirty="0" smtClean="0"/>
              <a:t> sur un modèle de régression de Cox prenant le traitement comme </a:t>
            </a:r>
            <a:r>
              <a:rPr lang="fr-FR" dirty="0" err="1" smtClean="0"/>
              <a:t>covariable</a:t>
            </a:r>
            <a:r>
              <a:rPr lang="fr-FR" dirty="0" smtClean="0"/>
              <a:t>, stratifié par région et histologie</a:t>
            </a:r>
            <a:endParaRPr lang="fr-FR" dirty="0"/>
          </a:p>
        </p:txBody>
      </p:sp>
      <p:sp>
        <p:nvSpPr>
          <p:cNvPr id="5" name="Text Placeholder 4"/>
          <p:cNvSpPr>
            <a:spLocks noGrp="1"/>
          </p:cNvSpPr>
          <p:nvPr>
            <p:ph type="body" sz="quarter" idx="11"/>
          </p:nvPr>
        </p:nvSpPr>
        <p:spPr/>
        <p:txBody>
          <a:bodyPr/>
          <a:lstStyle/>
          <a:p>
            <a:r>
              <a:rPr lang="fr-FR" smtClean="0"/>
              <a:t>Kojima T, et al, J Clin Oncol 2019;37(Suppl):Abstr 2</a:t>
            </a:r>
            <a:endParaRPr lang="fr-FR" dirty="0"/>
          </a:p>
        </p:txBody>
      </p:sp>
      <p:sp>
        <p:nvSpPr>
          <p:cNvPr id="8" name="TextBox 7"/>
          <p:cNvSpPr txBox="1"/>
          <p:nvPr/>
        </p:nvSpPr>
        <p:spPr>
          <a:xfrm>
            <a:off x="259268" y="1584834"/>
            <a:ext cx="4338748" cy="369332"/>
          </a:xfrm>
          <a:prstGeom prst="rect">
            <a:avLst/>
          </a:prstGeom>
          <a:noFill/>
        </p:spPr>
        <p:txBody>
          <a:bodyPr wrap="none" rtlCol="0">
            <a:spAutoFit/>
          </a:bodyPr>
          <a:lstStyle/>
          <a:p>
            <a:r>
              <a:rPr lang="fr-FR" b="1" dirty="0" smtClean="0"/>
              <a:t>SG dans la population PD-L1 CPS </a:t>
            </a:r>
            <a:r>
              <a:rPr lang="fr-FR" b="1" dirty="0" smtClean="0">
                <a:latin typeface="Arial" panose="020B0604020202020204" pitchFamily="34" charset="0"/>
                <a:cs typeface="Arial" panose="020B0604020202020204" pitchFamily="34" charset="0"/>
              </a:rPr>
              <a:t>≥</a:t>
            </a:r>
            <a:r>
              <a:rPr lang="fr-FR" b="1" dirty="0" smtClean="0"/>
              <a:t>10</a:t>
            </a:r>
            <a:endParaRPr lang="fr-FR" b="1" dirty="0"/>
          </a:p>
        </p:txBody>
      </p:sp>
      <p:sp>
        <p:nvSpPr>
          <p:cNvPr id="9" name="TextBox 8"/>
          <p:cNvSpPr txBox="1"/>
          <p:nvPr/>
        </p:nvSpPr>
        <p:spPr>
          <a:xfrm>
            <a:off x="4681044" y="1570978"/>
            <a:ext cx="4462956" cy="369332"/>
          </a:xfrm>
          <a:prstGeom prst="rect">
            <a:avLst/>
          </a:prstGeom>
          <a:noFill/>
        </p:spPr>
        <p:txBody>
          <a:bodyPr wrap="none" rtlCol="0">
            <a:spAutoFit/>
          </a:bodyPr>
          <a:lstStyle/>
          <a:p>
            <a:r>
              <a:rPr lang="fr-FR" b="1" dirty="0" smtClean="0"/>
              <a:t>SSP dans la population PD-L1 CPS </a:t>
            </a:r>
            <a:r>
              <a:rPr lang="fr-FR" b="1" dirty="0" smtClean="0">
                <a:latin typeface="Arial" panose="020B0604020202020204" pitchFamily="34" charset="0"/>
                <a:cs typeface="Arial" panose="020B0604020202020204" pitchFamily="34" charset="0"/>
              </a:rPr>
              <a:t>≥</a:t>
            </a:r>
            <a:r>
              <a:rPr lang="fr-FR" b="1" dirty="0" smtClean="0"/>
              <a:t>10</a:t>
            </a:r>
            <a:endParaRPr lang="fr-FR" b="1" dirty="0"/>
          </a:p>
        </p:txBody>
      </p:sp>
      <p:graphicFrame>
        <p:nvGraphicFramePr>
          <p:cNvPr id="10" name="Table 9"/>
          <p:cNvGraphicFramePr>
            <a:graphicFrameLocks noGrp="1"/>
          </p:cNvGraphicFramePr>
          <p:nvPr>
            <p:extLst>
              <p:ext uri="{D42A27DB-BD31-4B8C-83A1-F6EECF244321}">
                <p14:modId xmlns:p14="http://schemas.microsoft.com/office/powerpoint/2010/main" val="578130977"/>
              </p:ext>
            </p:extLst>
          </p:nvPr>
        </p:nvGraphicFramePr>
        <p:xfrm>
          <a:off x="379830" y="1958884"/>
          <a:ext cx="4276139" cy="822960"/>
        </p:xfrm>
        <a:graphic>
          <a:graphicData uri="http://schemas.openxmlformats.org/drawingml/2006/table">
            <a:tbl>
              <a:tblPr firstRow="1" bandRow="1">
                <a:tableStyleId>{5C22544A-7EE6-4342-B048-85BDC9FD1C3A}</a:tableStyleId>
              </a:tblPr>
              <a:tblGrid>
                <a:gridCol w="1018589">
                  <a:extLst>
                    <a:ext uri="{9D8B030D-6E8A-4147-A177-3AD203B41FA5}">
                      <a16:colId xmlns:a16="http://schemas.microsoft.com/office/drawing/2014/main" val="20000"/>
                    </a:ext>
                  </a:extLst>
                </a:gridCol>
                <a:gridCol w="557797">
                  <a:extLst>
                    <a:ext uri="{9D8B030D-6E8A-4147-A177-3AD203B41FA5}">
                      <a16:colId xmlns:a16="http://schemas.microsoft.com/office/drawing/2014/main" val="20001"/>
                    </a:ext>
                  </a:extLst>
                </a:gridCol>
                <a:gridCol w="1079292">
                  <a:extLst>
                    <a:ext uri="{9D8B030D-6E8A-4147-A177-3AD203B41FA5}">
                      <a16:colId xmlns:a16="http://schemas.microsoft.com/office/drawing/2014/main" val="20003"/>
                    </a:ext>
                  </a:extLst>
                </a:gridCol>
                <a:gridCol w="1064604">
                  <a:extLst>
                    <a:ext uri="{9D8B030D-6E8A-4147-A177-3AD203B41FA5}">
                      <a16:colId xmlns:a16="http://schemas.microsoft.com/office/drawing/2014/main" val="3657423284"/>
                    </a:ext>
                  </a:extLst>
                </a:gridCol>
                <a:gridCol w="555857">
                  <a:extLst>
                    <a:ext uri="{9D8B030D-6E8A-4147-A177-3AD203B41FA5}">
                      <a16:colId xmlns:a16="http://schemas.microsoft.com/office/drawing/2014/main" val="20004"/>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Evts</a:t>
                      </a:r>
                      <a:r>
                        <a:rPr lang="en-GB" sz="900" dirty="0" smtClean="0">
                          <a:solidFill>
                            <a:schemeClr val="tx1"/>
                          </a:solidFill>
                          <a:latin typeface="+mn-lt"/>
                        </a:rPr>
                        <a:t>, </a:t>
                      </a:r>
                      <a:r>
                        <a:rPr lang="en-GB" sz="900" dirty="0" smtClean="0">
                          <a:solidFill>
                            <a:schemeClr val="tx1"/>
                          </a:solidFill>
                          <a:latin typeface="+mn-lt"/>
                        </a:rPr>
                        <a:t>n</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Médiane</a:t>
                      </a:r>
                      <a:r>
                        <a:rPr lang="en-GB" sz="900" dirty="0" smtClean="0">
                          <a:solidFill>
                            <a:schemeClr val="tx1"/>
                          </a:solidFill>
                          <a:latin typeface="+mn-lt"/>
                        </a:rPr>
                        <a:t>, </a:t>
                      </a:r>
                      <a:r>
                        <a:rPr lang="en-GB" sz="900" dirty="0" err="1" smtClean="0">
                          <a:solidFill>
                            <a:schemeClr val="tx1"/>
                          </a:solidFill>
                          <a:latin typeface="+mn-lt"/>
                        </a:rPr>
                        <a:t>mois</a:t>
                      </a:r>
                      <a:endParaRPr lang="en-GB" sz="900" baseline="0" dirty="0" smtClean="0">
                        <a:solidFill>
                          <a:schemeClr val="tx1"/>
                        </a:solidFill>
                        <a:latin typeface="+mn-lt"/>
                      </a:endParaRPr>
                    </a:p>
                    <a:p>
                      <a:pPr algn="ctr"/>
                      <a:r>
                        <a:rPr lang="en-GB" sz="900" baseline="0" dirty="0" smtClean="0">
                          <a:solidFill>
                            <a:schemeClr val="tx1"/>
                          </a:solidFill>
                          <a:latin typeface="+mn-lt"/>
                        </a:rPr>
                        <a:t>(IC95%)</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HR</a:t>
                      </a:r>
                      <a:r>
                        <a:rPr lang="en-GB" sz="900" baseline="30000" dirty="0" err="1" smtClean="0">
                          <a:solidFill>
                            <a:schemeClr val="tx1"/>
                          </a:solidFill>
                          <a:latin typeface="+mn-lt"/>
                        </a:rPr>
                        <a:t>a</a:t>
                      </a:r>
                      <a:r>
                        <a:rPr lang="en-GB" sz="900" dirty="0" smtClean="0">
                          <a:solidFill>
                            <a:schemeClr val="tx1"/>
                          </a:solidFill>
                          <a:latin typeface="+mn-lt"/>
                        </a:rPr>
                        <a:t/>
                      </a:r>
                      <a:br>
                        <a:rPr lang="en-GB" sz="900" dirty="0" smtClean="0">
                          <a:solidFill>
                            <a:schemeClr val="tx1"/>
                          </a:solidFill>
                          <a:latin typeface="+mn-lt"/>
                        </a:rPr>
                      </a:br>
                      <a:r>
                        <a:rPr lang="en-GB" sz="900" dirty="0" smtClean="0">
                          <a:solidFill>
                            <a:schemeClr val="tx1"/>
                          </a:solidFill>
                          <a:latin typeface="+mn-lt"/>
                        </a:rPr>
                        <a:t>(IC95%)</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i="0" dirty="0" smtClean="0">
                          <a:solidFill>
                            <a:schemeClr val="tx1"/>
                          </a:solidFill>
                          <a:latin typeface="+mn-lt"/>
                        </a:rPr>
                        <a:t>p</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107</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9,3 (6,6 - </a:t>
                      </a:r>
                      <a:r>
                        <a:rPr lang="en-GB" sz="900" dirty="0" smtClean="0">
                          <a:solidFill>
                            <a:srgbClr val="B60D27"/>
                          </a:solidFill>
                          <a:latin typeface="+mn-lt"/>
                          <a:cs typeface="Arial"/>
                        </a:rPr>
                        <a:t>12,5)</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0,69 (0,52 - </a:t>
                      </a:r>
                      <a:r>
                        <a:rPr lang="en-GB" sz="900" dirty="0" smtClean="0">
                          <a:solidFill>
                            <a:srgbClr val="B60D27"/>
                          </a:solidFill>
                          <a:latin typeface="+mn-lt"/>
                          <a:cs typeface="Arial"/>
                        </a:rPr>
                        <a:t>0,93)</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0,0074</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err="1" smtClean="0">
                          <a:solidFill>
                            <a:schemeClr val="accent2"/>
                          </a:solidFill>
                          <a:latin typeface="+mn-lt"/>
                        </a:rPr>
                        <a:t>Chimiothérapie</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rPr>
                        <a:t>115</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6,7 (5,1 -</a:t>
                      </a:r>
                      <a:r>
                        <a:rPr lang="en-GB" sz="900" baseline="0" dirty="0" smtClean="0">
                          <a:solidFill>
                            <a:schemeClr val="accent2"/>
                          </a:solidFill>
                          <a:latin typeface="+mn-lt"/>
                          <a:cs typeface="+mn-cs"/>
                        </a:rPr>
                        <a:t> </a:t>
                      </a:r>
                      <a:r>
                        <a:rPr lang="en-GB" sz="900" dirty="0" smtClean="0">
                          <a:solidFill>
                            <a:schemeClr val="accent2"/>
                          </a:solidFill>
                          <a:latin typeface="+mn-lt"/>
                          <a:cs typeface="+mn-cs"/>
                        </a:rPr>
                        <a:t>8,2)</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cs typeface="Arial"/>
                        </a:rPr>
                        <a:t>–</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90749431"/>
              </p:ext>
            </p:extLst>
          </p:nvPr>
        </p:nvGraphicFramePr>
        <p:xfrm>
          <a:off x="5458232" y="1958884"/>
          <a:ext cx="3042820" cy="822960"/>
        </p:xfrm>
        <a:graphic>
          <a:graphicData uri="http://schemas.openxmlformats.org/drawingml/2006/table">
            <a:tbl>
              <a:tblPr firstRow="1" bandRow="1">
                <a:tableStyleId>{5C22544A-7EE6-4342-B048-85BDC9FD1C3A}</a:tableStyleId>
              </a:tblPr>
              <a:tblGrid>
                <a:gridCol w="1022952">
                  <a:extLst>
                    <a:ext uri="{9D8B030D-6E8A-4147-A177-3AD203B41FA5}">
                      <a16:colId xmlns:a16="http://schemas.microsoft.com/office/drawing/2014/main" val="20000"/>
                    </a:ext>
                  </a:extLst>
                </a:gridCol>
                <a:gridCol w="1051373">
                  <a:extLst>
                    <a:ext uri="{9D8B030D-6E8A-4147-A177-3AD203B41FA5}">
                      <a16:colId xmlns:a16="http://schemas.microsoft.com/office/drawing/2014/main" val="20002"/>
                    </a:ext>
                  </a:extLst>
                </a:gridCol>
                <a:gridCol w="968495">
                  <a:extLst>
                    <a:ext uri="{9D8B030D-6E8A-4147-A177-3AD203B41FA5}">
                      <a16:colId xmlns:a16="http://schemas.microsoft.com/office/drawing/2014/main" val="302717728"/>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Médiane</a:t>
                      </a:r>
                      <a:r>
                        <a:rPr lang="en-GB" sz="900" dirty="0" smtClean="0">
                          <a:solidFill>
                            <a:schemeClr val="tx1"/>
                          </a:solidFill>
                          <a:latin typeface="+mn-lt"/>
                        </a:rPr>
                        <a:t>, </a:t>
                      </a:r>
                      <a:r>
                        <a:rPr lang="en-GB" sz="900" dirty="0" err="1" smtClean="0">
                          <a:solidFill>
                            <a:schemeClr val="tx1"/>
                          </a:solidFill>
                          <a:latin typeface="+mn-lt"/>
                        </a:rPr>
                        <a:t>mois</a:t>
                      </a:r>
                      <a:endParaRPr lang="en-GB" sz="900" baseline="0" dirty="0" smtClean="0">
                        <a:solidFill>
                          <a:schemeClr val="tx1"/>
                        </a:solidFill>
                        <a:latin typeface="+mn-lt"/>
                      </a:endParaRPr>
                    </a:p>
                    <a:p>
                      <a:pPr algn="ctr"/>
                      <a:r>
                        <a:rPr lang="en-GB" sz="900" baseline="0" dirty="0" smtClean="0">
                          <a:solidFill>
                            <a:schemeClr val="tx1"/>
                          </a:solidFill>
                          <a:latin typeface="+mn-lt"/>
                        </a:rPr>
                        <a:t>(IC95%)</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HR</a:t>
                      </a:r>
                      <a:br>
                        <a:rPr lang="en-GB" sz="900" dirty="0" smtClean="0">
                          <a:solidFill>
                            <a:schemeClr val="tx1"/>
                          </a:solidFill>
                          <a:latin typeface="+mn-lt"/>
                        </a:rPr>
                      </a:br>
                      <a:r>
                        <a:rPr lang="en-GB" sz="900" dirty="0" smtClean="0">
                          <a:solidFill>
                            <a:schemeClr val="tx1"/>
                          </a:solidFill>
                          <a:latin typeface="+mn-lt"/>
                        </a:rPr>
                        <a:t>(IC95%)</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2,6 (2,1 - </a:t>
                      </a:r>
                      <a:r>
                        <a:rPr lang="en-GB" sz="900" dirty="0" smtClean="0">
                          <a:solidFill>
                            <a:srgbClr val="B60D27"/>
                          </a:solidFill>
                          <a:latin typeface="+mn-lt"/>
                          <a:cs typeface="Arial"/>
                        </a:rPr>
                        <a:t>4,1)</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0,73 </a:t>
                      </a:r>
                      <a:br>
                        <a:rPr lang="en-GB" sz="900" dirty="0" smtClean="0">
                          <a:solidFill>
                            <a:schemeClr val="tx1"/>
                          </a:solidFill>
                          <a:latin typeface="+mn-lt"/>
                        </a:rPr>
                      </a:br>
                      <a:r>
                        <a:rPr lang="en-GB" sz="900" dirty="0" smtClean="0">
                          <a:solidFill>
                            <a:schemeClr val="tx1"/>
                          </a:solidFill>
                          <a:latin typeface="+mn-lt"/>
                        </a:rPr>
                        <a:t>(0,54 -</a:t>
                      </a:r>
                      <a:r>
                        <a:rPr lang="en-GB" sz="900" baseline="0" dirty="0" smtClean="0">
                          <a:solidFill>
                            <a:schemeClr val="tx1"/>
                          </a:solidFill>
                          <a:latin typeface="+mn-lt"/>
                          <a:cs typeface="Arial"/>
                        </a:rPr>
                        <a:t> </a:t>
                      </a:r>
                      <a:r>
                        <a:rPr lang="en-GB" sz="900" dirty="0" smtClean="0">
                          <a:solidFill>
                            <a:schemeClr val="tx1"/>
                          </a:solidFill>
                          <a:latin typeface="+mn-lt"/>
                          <a:cs typeface="Arial"/>
                        </a:rPr>
                        <a:t>0,97)</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err="1" smtClean="0">
                          <a:solidFill>
                            <a:schemeClr val="accent2"/>
                          </a:solidFill>
                          <a:latin typeface="+mn-lt"/>
                        </a:rPr>
                        <a:t>Chimiothérapie</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3,0 (2,1 -</a:t>
                      </a:r>
                      <a:r>
                        <a:rPr lang="en-GB" sz="900" baseline="0" dirty="0" smtClean="0">
                          <a:solidFill>
                            <a:schemeClr val="accent2"/>
                          </a:solidFill>
                          <a:latin typeface="+mn-lt"/>
                          <a:cs typeface="+mn-cs"/>
                        </a:rPr>
                        <a:t> </a:t>
                      </a:r>
                      <a:r>
                        <a:rPr lang="en-GB" sz="900" dirty="0" smtClean="0">
                          <a:solidFill>
                            <a:schemeClr val="accent2"/>
                          </a:solidFill>
                          <a:latin typeface="+mn-lt"/>
                          <a:cs typeface="+mn-cs"/>
                        </a:rPr>
                        <a:t>3,7)</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69362" y="2906339"/>
            <a:ext cx="4598513" cy="3106727"/>
            <a:chOff x="69362" y="2956344"/>
            <a:chExt cx="4598513" cy="3106727"/>
          </a:xfrm>
        </p:grpSpPr>
        <p:sp>
          <p:nvSpPr>
            <p:cNvPr id="13" name="TextBox 12"/>
            <p:cNvSpPr txBox="1"/>
            <p:nvPr/>
          </p:nvSpPr>
          <p:spPr>
            <a:xfrm>
              <a:off x="2422276" y="5426074"/>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14" name="Group 13"/>
            <p:cNvGrpSpPr/>
            <p:nvPr/>
          </p:nvGrpSpPr>
          <p:grpSpPr>
            <a:xfrm>
              <a:off x="189971" y="2956344"/>
              <a:ext cx="4477904" cy="3106727"/>
              <a:chOff x="470475" y="2263188"/>
              <a:chExt cx="3905571" cy="3106727"/>
            </a:xfrm>
          </p:grpSpPr>
          <p:sp>
            <p:nvSpPr>
              <p:cNvPr id="261" name="Freeform 260"/>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7"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8"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9"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0"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1"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5" name="TextBox 284"/>
              <p:cNvSpPr txBox="1"/>
              <p:nvPr/>
            </p:nvSpPr>
            <p:spPr>
              <a:xfrm rot="16200000">
                <a:off x="276598" y="3355939"/>
                <a:ext cx="629349" cy="241595"/>
              </a:xfrm>
              <a:prstGeom prst="rect">
                <a:avLst/>
              </a:prstGeom>
              <a:noFill/>
            </p:spPr>
            <p:txBody>
              <a:bodyPr wrap="none" rtlCol="0">
                <a:spAutoFit/>
              </a:bodyPr>
              <a:lstStyle/>
              <a:p>
                <a:pPr algn="ctr" fontAlgn="base">
                  <a:spcBef>
                    <a:spcPct val="0"/>
                  </a:spcBef>
                  <a:spcAft>
                    <a:spcPct val="0"/>
                  </a:spcAft>
                </a:pPr>
                <a:r>
                  <a:rPr lang="fr-FR" sz="1200" dirty="0" smtClean="0"/>
                  <a:t>SG, %</a:t>
                </a:r>
                <a:endParaRPr lang="fr-FR" sz="1200" dirty="0"/>
              </a:p>
            </p:txBody>
          </p:sp>
          <p:sp>
            <p:nvSpPr>
              <p:cNvPr id="286" name="TextBox 285"/>
              <p:cNvSpPr txBox="1"/>
              <p:nvPr/>
            </p:nvSpPr>
            <p:spPr>
              <a:xfrm>
                <a:off x="589983" y="2263188"/>
                <a:ext cx="385003" cy="276999"/>
              </a:xfrm>
              <a:prstGeom prst="rect">
                <a:avLst/>
              </a:prstGeom>
              <a:noFill/>
            </p:spPr>
            <p:txBody>
              <a:bodyPr wrap="none" rtlCol="0" anchor="ctr" anchorCtr="0">
                <a:spAutoFit/>
              </a:bodyPr>
              <a:lstStyle/>
              <a:p>
                <a:pPr algn="r"/>
                <a:r>
                  <a:rPr lang="fr-FR" sz="1200" smtClean="0"/>
                  <a:t>100</a:t>
                </a:r>
                <a:endParaRPr lang="fr-FR" sz="1200"/>
              </a:p>
            </p:txBody>
          </p:sp>
          <p:sp>
            <p:nvSpPr>
              <p:cNvPr id="287" name="TextBox 286"/>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288" name="TextBox 287"/>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289" name="TextBox 288"/>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290" name="TextBox 289"/>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291" name="TextBox 290"/>
              <p:cNvSpPr txBox="1"/>
              <p:nvPr/>
            </p:nvSpPr>
            <p:spPr>
              <a:xfrm>
                <a:off x="739277"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292" name="TextBox 291"/>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107</a:t>
                </a:r>
              </a:p>
              <a:p>
                <a:pPr algn="ctr"/>
                <a:r>
                  <a:rPr lang="fr-FR" sz="900" smtClean="0">
                    <a:solidFill>
                      <a:schemeClr val="accent2"/>
                    </a:solidFill>
                  </a:rPr>
                  <a:t>115</a:t>
                </a:r>
                <a:endParaRPr lang="fr-FR" sz="900">
                  <a:solidFill>
                    <a:schemeClr val="accent2"/>
                  </a:solidFill>
                </a:endParaRPr>
              </a:p>
            </p:txBody>
          </p:sp>
          <p:sp>
            <p:nvSpPr>
              <p:cNvPr id="293" name="TextBox 292"/>
              <p:cNvSpPr txBox="1"/>
              <p:nvPr/>
            </p:nvSpPr>
            <p:spPr>
              <a:xfrm>
                <a:off x="1250890" y="4585085"/>
                <a:ext cx="272913"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86</a:t>
                </a:r>
              </a:p>
              <a:p>
                <a:pPr algn="ctr"/>
                <a:r>
                  <a:rPr lang="fr-FR" sz="900" smtClean="0">
                    <a:solidFill>
                      <a:schemeClr val="accent2"/>
                    </a:solidFill>
                  </a:rPr>
                  <a:t>76</a:t>
                </a:r>
                <a:endParaRPr lang="fr-FR" sz="900">
                  <a:solidFill>
                    <a:schemeClr val="accent2"/>
                  </a:solidFill>
                </a:endParaRPr>
              </a:p>
            </p:txBody>
          </p:sp>
          <p:sp>
            <p:nvSpPr>
              <p:cNvPr id="294" name="TextBox 293"/>
              <p:cNvSpPr txBox="1"/>
              <p:nvPr/>
            </p:nvSpPr>
            <p:spPr>
              <a:xfrm>
                <a:off x="1631631" y="4585085"/>
                <a:ext cx="272913"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ctr"/>
                <a:r>
                  <a:rPr lang="fr-FR" sz="900" smtClean="0">
                    <a:solidFill>
                      <a:srgbClr val="B60D27"/>
                    </a:solidFill>
                  </a:rPr>
                  <a:t>59</a:t>
                </a:r>
              </a:p>
              <a:p>
                <a:pPr algn="ctr"/>
                <a:r>
                  <a:rPr lang="fr-FR" sz="900" smtClean="0">
                    <a:solidFill>
                      <a:schemeClr val="accent2"/>
                    </a:solidFill>
                  </a:rPr>
                  <a:t>48</a:t>
                </a:r>
                <a:endParaRPr lang="fr-FR" sz="900">
                  <a:solidFill>
                    <a:schemeClr val="accent2"/>
                  </a:solidFill>
                </a:endParaRPr>
              </a:p>
            </p:txBody>
          </p:sp>
          <p:sp>
            <p:nvSpPr>
              <p:cNvPr id="295" name="TextBox 294"/>
              <p:cNvSpPr txBox="1"/>
              <p:nvPr/>
            </p:nvSpPr>
            <p:spPr>
              <a:xfrm>
                <a:off x="2024221"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45</a:t>
                </a:r>
              </a:p>
              <a:p>
                <a:pPr algn="r"/>
                <a:r>
                  <a:rPr lang="fr-FR" sz="900" smtClean="0">
                    <a:solidFill>
                      <a:schemeClr val="accent2"/>
                    </a:solidFill>
                  </a:rPr>
                  <a:t>23</a:t>
                </a:r>
                <a:endParaRPr lang="fr-FR" sz="900">
                  <a:solidFill>
                    <a:schemeClr val="accent2"/>
                  </a:solidFill>
                </a:endParaRPr>
              </a:p>
            </p:txBody>
          </p:sp>
          <p:sp>
            <p:nvSpPr>
              <p:cNvPr id="296" name="TextBox 295"/>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ctr"/>
                <a:r>
                  <a:rPr lang="fr-FR" sz="900" smtClean="0">
                    <a:solidFill>
                      <a:srgbClr val="B60D27"/>
                    </a:solidFill>
                  </a:rPr>
                  <a:t>29</a:t>
                </a:r>
              </a:p>
              <a:p>
                <a:pPr algn="ctr"/>
                <a:r>
                  <a:rPr lang="fr-FR" sz="900" smtClean="0">
                    <a:solidFill>
                      <a:schemeClr val="accent2"/>
                    </a:solidFill>
                  </a:rPr>
                  <a:t>14</a:t>
                </a:r>
                <a:endParaRPr lang="fr-FR" sz="900">
                  <a:solidFill>
                    <a:schemeClr val="accent2"/>
                  </a:solidFill>
                </a:endParaRPr>
              </a:p>
            </p:txBody>
          </p:sp>
          <p:sp>
            <p:nvSpPr>
              <p:cNvPr id="297" name="TextBox 296"/>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r"/>
                <a:r>
                  <a:rPr lang="fr-FR" sz="900" smtClean="0">
                    <a:solidFill>
                      <a:srgbClr val="B60D27"/>
                    </a:solidFill>
                  </a:rPr>
                  <a:t>13</a:t>
                </a:r>
              </a:p>
              <a:p>
                <a:pPr algn="r"/>
                <a:r>
                  <a:rPr lang="fr-FR" sz="900" smtClean="0">
                    <a:solidFill>
                      <a:schemeClr val="accent2"/>
                    </a:solidFill>
                  </a:rPr>
                  <a:t>4</a:t>
                </a:r>
                <a:endParaRPr lang="fr-FR" sz="900">
                  <a:solidFill>
                    <a:schemeClr val="accent2"/>
                  </a:solidFill>
                </a:endParaRPr>
              </a:p>
            </p:txBody>
          </p:sp>
          <p:sp>
            <p:nvSpPr>
              <p:cNvPr id="298" name="TextBox 297"/>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ctr"/>
                <a:r>
                  <a:rPr lang="fr-FR" sz="900" smtClean="0">
                    <a:solidFill>
                      <a:srgbClr val="B60D27"/>
                    </a:solidFill>
                  </a:rPr>
                  <a:t>3</a:t>
                </a:r>
              </a:p>
              <a:p>
                <a:pPr algn="ctr"/>
                <a:r>
                  <a:rPr lang="fr-FR" sz="900" smtClean="0">
                    <a:solidFill>
                      <a:schemeClr val="accent2"/>
                    </a:solidFill>
                  </a:rPr>
                  <a:t>2</a:t>
                </a:r>
                <a:endParaRPr lang="fr-FR" sz="900">
                  <a:solidFill>
                    <a:schemeClr val="accent2"/>
                  </a:solidFill>
                </a:endParaRPr>
              </a:p>
            </p:txBody>
          </p:sp>
          <p:sp>
            <p:nvSpPr>
              <p:cNvPr id="299" name="TextBox 298"/>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1</a:t>
                </a:r>
                <a:endParaRPr lang="fr-FR" sz="900">
                  <a:solidFill>
                    <a:schemeClr val="accent2"/>
                  </a:solidFill>
                </a:endParaRPr>
              </a:p>
            </p:txBody>
          </p:sp>
          <p:sp>
            <p:nvSpPr>
              <p:cNvPr id="300" name="TextBox 299"/>
              <p:cNvSpPr txBox="1"/>
              <p:nvPr/>
            </p:nvSpPr>
            <p:spPr>
              <a:xfrm>
                <a:off x="4103133" y="4585085"/>
                <a:ext cx="272913" cy="784830"/>
              </a:xfrm>
              <a:prstGeom prst="rect">
                <a:avLst/>
              </a:prstGeom>
              <a:noFill/>
            </p:spPr>
            <p:txBody>
              <a:bodyPr wrap="none" rtlCol="0" anchor="t" anchorCtr="0">
                <a:spAutoFit/>
              </a:bodyPr>
              <a:lstStyle/>
              <a:p>
                <a:pPr algn="ctr"/>
                <a:r>
                  <a:rPr lang="fr-FR" sz="900" smtClean="0"/>
                  <a:t>34</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301" name="TextBox 300"/>
              <p:cNvSpPr txBox="1"/>
              <p:nvPr/>
            </p:nvSpPr>
            <p:spPr>
              <a:xfrm>
                <a:off x="1024324" y="4585085"/>
                <a:ext cx="328837"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100</a:t>
                </a:r>
              </a:p>
              <a:p>
                <a:pPr algn="ctr"/>
                <a:r>
                  <a:rPr lang="fr-FR" sz="900" smtClean="0">
                    <a:solidFill>
                      <a:schemeClr val="accent2"/>
                    </a:solidFill>
                  </a:rPr>
                  <a:t>102</a:t>
                </a:r>
                <a:endParaRPr lang="fr-FR" sz="900">
                  <a:solidFill>
                    <a:schemeClr val="accent2"/>
                  </a:solidFill>
                </a:endParaRPr>
              </a:p>
            </p:txBody>
          </p:sp>
          <p:sp>
            <p:nvSpPr>
              <p:cNvPr id="302" name="TextBox 301"/>
              <p:cNvSpPr txBox="1"/>
              <p:nvPr/>
            </p:nvSpPr>
            <p:spPr>
              <a:xfrm>
                <a:off x="1438719" y="4585085"/>
                <a:ext cx="272913"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68</a:t>
                </a:r>
              </a:p>
              <a:p>
                <a:pPr algn="ctr"/>
                <a:r>
                  <a:rPr lang="fr-FR" sz="900" smtClean="0">
                    <a:solidFill>
                      <a:schemeClr val="accent2"/>
                    </a:solidFill>
                  </a:rPr>
                  <a:t>61</a:t>
                </a:r>
                <a:endParaRPr lang="fr-FR" sz="900">
                  <a:solidFill>
                    <a:schemeClr val="accent2"/>
                  </a:solidFill>
                </a:endParaRPr>
              </a:p>
            </p:txBody>
          </p:sp>
          <p:sp>
            <p:nvSpPr>
              <p:cNvPr id="303" name="TextBox 302"/>
              <p:cNvSpPr txBox="1"/>
              <p:nvPr/>
            </p:nvSpPr>
            <p:spPr>
              <a:xfrm>
                <a:off x="1831305"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49</a:t>
                </a:r>
              </a:p>
              <a:p>
                <a:pPr algn="r"/>
                <a:r>
                  <a:rPr lang="fr-FR" sz="900" smtClean="0">
                    <a:solidFill>
                      <a:schemeClr val="accent2"/>
                    </a:solidFill>
                  </a:rPr>
                  <a:t>31</a:t>
                </a:r>
                <a:endParaRPr lang="fr-FR" sz="900">
                  <a:solidFill>
                    <a:schemeClr val="accent2"/>
                  </a:solidFill>
                </a:endParaRPr>
              </a:p>
            </p:txBody>
          </p:sp>
          <p:sp>
            <p:nvSpPr>
              <p:cNvPr id="304" name="TextBox 303"/>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ctr"/>
                <a:r>
                  <a:rPr lang="fr-FR" sz="900" smtClean="0">
                    <a:solidFill>
                      <a:srgbClr val="B60D27"/>
                    </a:solidFill>
                  </a:rPr>
                  <a:t>33</a:t>
                </a:r>
              </a:p>
              <a:p>
                <a:pPr algn="ctr"/>
                <a:r>
                  <a:rPr lang="fr-FR" sz="900" smtClean="0">
                    <a:solidFill>
                      <a:schemeClr val="accent2"/>
                    </a:solidFill>
                  </a:rPr>
                  <a:t>19</a:t>
                </a:r>
                <a:endParaRPr lang="fr-FR" sz="900">
                  <a:solidFill>
                    <a:schemeClr val="accent2"/>
                  </a:solidFill>
                </a:endParaRPr>
              </a:p>
            </p:txBody>
          </p:sp>
          <p:sp>
            <p:nvSpPr>
              <p:cNvPr id="305" name="TextBox 304"/>
              <p:cNvSpPr txBox="1"/>
              <p:nvPr/>
            </p:nvSpPr>
            <p:spPr>
              <a:xfrm>
                <a:off x="2590496" y="4585085"/>
                <a:ext cx="272913"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endParaRPr lang="fr-FR" sz="900" smtClean="0"/>
              </a:p>
              <a:p>
                <a:pPr algn="r"/>
                <a:r>
                  <a:rPr lang="fr-FR" sz="900" smtClean="0">
                    <a:solidFill>
                      <a:srgbClr val="B60D27"/>
                    </a:solidFill>
                  </a:rPr>
                  <a:t>23</a:t>
                </a:r>
              </a:p>
              <a:p>
                <a:pPr algn="r"/>
                <a:r>
                  <a:rPr lang="fr-FR" sz="900" smtClean="0">
                    <a:solidFill>
                      <a:schemeClr val="accent2"/>
                    </a:solidFill>
                  </a:rPr>
                  <a:t>8</a:t>
                </a:r>
                <a:endParaRPr lang="fr-FR" sz="900">
                  <a:solidFill>
                    <a:schemeClr val="accent2"/>
                  </a:solidFill>
                </a:endParaRPr>
              </a:p>
            </p:txBody>
          </p:sp>
          <p:sp>
            <p:nvSpPr>
              <p:cNvPr id="306" name="TextBox 305"/>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5</a:t>
                </a:r>
              </a:p>
              <a:p>
                <a:pPr algn="ctr"/>
                <a:r>
                  <a:rPr lang="fr-FR" sz="900" smtClean="0">
                    <a:solidFill>
                      <a:schemeClr val="accent2"/>
                    </a:solidFill>
                  </a:rPr>
                  <a:t>3</a:t>
                </a:r>
                <a:endParaRPr lang="fr-FR" sz="900">
                  <a:solidFill>
                    <a:schemeClr val="accent2"/>
                  </a:solidFill>
                </a:endParaRPr>
              </a:p>
            </p:txBody>
          </p:sp>
          <p:sp>
            <p:nvSpPr>
              <p:cNvPr id="307" name="TextBox 306"/>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9</a:t>
                </a:r>
              </a:p>
              <a:p>
                <a:pPr algn="ctr"/>
                <a:r>
                  <a:rPr lang="fr-FR" sz="900" smtClean="0">
                    <a:solidFill>
                      <a:schemeClr val="accent2"/>
                    </a:solidFill>
                  </a:rPr>
                  <a:t>4</a:t>
                </a:r>
                <a:endParaRPr lang="fr-FR" sz="900">
                  <a:solidFill>
                    <a:schemeClr val="accent2"/>
                  </a:solidFill>
                </a:endParaRPr>
              </a:p>
            </p:txBody>
          </p:sp>
          <p:sp>
            <p:nvSpPr>
              <p:cNvPr id="308" name="TextBox 307"/>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2</a:t>
                </a:r>
                <a:endParaRPr lang="fr-FR" sz="900">
                  <a:solidFill>
                    <a:schemeClr val="accent2"/>
                  </a:solidFill>
                </a:endParaRPr>
              </a:p>
            </p:txBody>
          </p:sp>
          <p:sp>
            <p:nvSpPr>
              <p:cNvPr id="309" name="TextBox 308"/>
              <p:cNvSpPr txBox="1"/>
              <p:nvPr/>
            </p:nvSpPr>
            <p:spPr>
              <a:xfrm>
                <a:off x="3935770" y="4585085"/>
                <a:ext cx="272913"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31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5" name="TextBox 14"/>
            <p:cNvSpPr txBox="1"/>
            <p:nvPr/>
          </p:nvSpPr>
          <p:spPr>
            <a:xfrm>
              <a:off x="69362" y="5546127"/>
              <a:ext cx="595116" cy="507831"/>
            </a:xfrm>
            <a:prstGeom prst="rect">
              <a:avLst/>
            </a:prstGeom>
            <a:noFill/>
          </p:spPr>
          <p:txBody>
            <a:bodyPr wrap="none" rtlCol="0">
              <a:spAutoFit/>
            </a:bodyPr>
            <a:lstStyle/>
            <a:p>
              <a:pPr algn="r"/>
              <a:r>
                <a:rPr lang="fr-FR" sz="900" dirty="0" smtClean="0"/>
                <a:t>N</a:t>
              </a:r>
            </a:p>
            <a:p>
              <a:pPr algn="r"/>
              <a:r>
                <a:rPr lang="fr-FR" sz="900" dirty="0" err="1" smtClean="0">
                  <a:solidFill>
                    <a:srgbClr val="B60D27"/>
                  </a:solidFill>
                </a:rPr>
                <a:t>Pembro</a:t>
              </a:r>
              <a:endParaRPr lang="fr-FR" sz="900" dirty="0" smtClean="0">
                <a:solidFill>
                  <a:srgbClr val="B60D27"/>
                </a:solidFill>
              </a:endParaRPr>
            </a:p>
            <a:p>
              <a:pPr algn="r"/>
              <a:r>
                <a:rPr lang="fr-FR" sz="900" dirty="0" smtClean="0">
                  <a:solidFill>
                    <a:schemeClr val="accent2"/>
                  </a:solidFill>
                </a:rPr>
                <a:t>Chimio</a:t>
              </a:r>
              <a:endParaRPr lang="fr-FR" sz="900" dirty="0">
                <a:solidFill>
                  <a:schemeClr val="accent2"/>
                </a:solidFill>
              </a:endParaRPr>
            </a:p>
          </p:txBody>
        </p:sp>
        <p:cxnSp>
          <p:nvCxnSpPr>
            <p:cNvPr id="16" name="Straight Connector 15"/>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88620" y="3898830"/>
              <a:ext cx="439543" cy="1286119"/>
              <a:chOff x="2088620" y="3898830"/>
              <a:chExt cx="439543" cy="1286119"/>
            </a:xfrm>
          </p:grpSpPr>
          <p:cxnSp>
            <p:nvCxnSpPr>
              <p:cNvPr id="259" name="Straight Connector 258"/>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088620" y="3898830"/>
                <a:ext cx="439543" cy="400110"/>
              </a:xfrm>
              <a:prstGeom prst="rect">
                <a:avLst/>
              </a:prstGeom>
              <a:noFill/>
            </p:spPr>
            <p:txBody>
              <a:bodyPr wrap="none" rtlCol="0">
                <a:spAutoFit/>
              </a:bodyPr>
              <a:lstStyle/>
              <a:p>
                <a:pPr algn="r"/>
                <a:r>
                  <a:rPr lang="fr-FR" sz="1000" smtClean="0">
                    <a:solidFill>
                      <a:srgbClr val="B60D27"/>
                    </a:solidFill>
                  </a:rPr>
                  <a:t>43%</a:t>
                </a:r>
              </a:p>
              <a:p>
                <a:pPr algn="r"/>
                <a:r>
                  <a:rPr lang="fr-FR" sz="1000" smtClean="0">
                    <a:solidFill>
                      <a:schemeClr val="accent2"/>
                    </a:solidFill>
                  </a:rPr>
                  <a:t>20%</a:t>
                </a:r>
                <a:endParaRPr lang="fr-FR" sz="1000">
                  <a:solidFill>
                    <a:schemeClr val="accent2"/>
                  </a:solidFill>
                </a:endParaRPr>
              </a:p>
            </p:txBody>
          </p:sp>
        </p:grpSp>
        <p:sp>
          <p:nvSpPr>
            <p:cNvPr id="18" name="TextBox 17"/>
            <p:cNvSpPr txBox="1"/>
            <p:nvPr/>
          </p:nvSpPr>
          <p:spPr>
            <a:xfrm>
              <a:off x="2791841" y="4374168"/>
              <a:ext cx="444640" cy="400110"/>
            </a:xfrm>
            <a:prstGeom prst="rect">
              <a:avLst/>
            </a:prstGeom>
            <a:noFill/>
          </p:spPr>
          <p:txBody>
            <a:bodyPr wrap="none" rtlCol="0">
              <a:spAutoFit/>
            </a:bodyPr>
            <a:lstStyle/>
            <a:p>
              <a:pPr algn="r"/>
              <a:r>
                <a:rPr lang="fr-FR" sz="1000" smtClean="0">
                  <a:solidFill>
                    <a:srgbClr val="B60D27"/>
                  </a:solidFill>
                </a:rPr>
                <a:t>26%</a:t>
              </a:r>
            </a:p>
            <a:p>
              <a:pPr algn="r"/>
              <a:r>
                <a:rPr lang="fr-FR" sz="1000" smtClean="0">
                  <a:solidFill>
                    <a:schemeClr val="accent2"/>
                  </a:solidFill>
                </a:rPr>
                <a:t>11%</a:t>
              </a:r>
              <a:endParaRPr lang="fr-FR" sz="1000">
                <a:solidFill>
                  <a:schemeClr val="accent2"/>
                </a:solidFill>
              </a:endParaRPr>
            </a:p>
          </p:txBody>
        </p:sp>
        <p:grpSp>
          <p:nvGrpSpPr>
            <p:cNvPr id="19" name="Group 2"/>
            <p:cNvGrpSpPr>
              <a:grpSpLocks/>
            </p:cNvGrpSpPr>
            <p:nvPr/>
          </p:nvGrpSpPr>
          <p:grpSpPr bwMode="auto">
            <a:xfrm>
              <a:off x="787956" y="3080958"/>
              <a:ext cx="3156715" cy="2113400"/>
              <a:chOff x="2135" y="1623"/>
              <a:chExt cx="1488" cy="1038"/>
            </a:xfrm>
          </p:grpSpPr>
          <p:sp>
            <p:nvSpPr>
              <p:cNvPr id="121" name="Line 3"/>
              <p:cNvSpPr>
                <a:spLocks noChangeShapeType="1"/>
              </p:cNvSpPr>
              <p:nvPr/>
            </p:nvSpPr>
            <p:spPr bwMode="auto">
              <a:xfrm>
                <a:off x="2627" y="213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4"/>
              <p:cNvSpPr>
                <a:spLocks noChangeShapeType="1"/>
              </p:cNvSpPr>
              <p:nvPr/>
            </p:nvSpPr>
            <p:spPr bwMode="auto">
              <a:xfrm>
                <a:off x="2609" y="21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5"/>
              <p:cNvSpPr>
                <a:spLocks noChangeShapeType="1"/>
              </p:cNvSpPr>
              <p:nvPr/>
            </p:nvSpPr>
            <p:spPr bwMode="auto">
              <a:xfrm>
                <a:off x="2303" y="175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6"/>
              <p:cNvSpPr>
                <a:spLocks noChangeShapeType="1"/>
              </p:cNvSpPr>
              <p:nvPr/>
            </p:nvSpPr>
            <p:spPr bwMode="auto">
              <a:xfrm>
                <a:off x="2369" y="185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7"/>
              <p:cNvSpPr>
                <a:spLocks noChangeShapeType="1"/>
              </p:cNvSpPr>
              <p:nvPr/>
            </p:nvSpPr>
            <p:spPr bwMode="auto">
              <a:xfrm>
                <a:off x="2717"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8"/>
              <p:cNvSpPr>
                <a:spLocks noChangeShapeType="1"/>
              </p:cNvSpPr>
              <p:nvPr/>
            </p:nvSpPr>
            <p:spPr bwMode="auto">
              <a:xfrm>
                <a:off x="2729"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9"/>
              <p:cNvSpPr>
                <a:spLocks noChangeShapeType="1"/>
              </p:cNvSpPr>
              <p:nvPr/>
            </p:nvSpPr>
            <p:spPr bwMode="auto">
              <a:xfrm>
                <a:off x="2597" y="210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10"/>
              <p:cNvSpPr>
                <a:spLocks noChangeShapeType="1"/>
              </p:cNvSpPr>
              <p:nvPr/>
            </p:nvSpPr>
            <p:spPr bwMode="auto">
              <a:xfrm>
                <a:off x="2357" y="185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11"/>
              <p:cNvSpPr>
                <a:spLocks noChangeShapeType="1"/>
              </p:cNvSpPr>
              <p:nvPr/>
            </p:nvSpPr>
            <p:spPr bwMode="auto">
              <a:xfrm>
                <a:off x="2351" y="182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12"/>
              <p:cNvSpPr>
                <a:spLocks noChangeShapeType="1"/>
              </p:cNvSpPr>
              <p:nvPr/>
            </p:nvSpPr>
            <p:spPr bwMode="auto">
              <a:xfrm>
                <a:off x="2585" y="209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3"/>
              <p:cNvSpPr>
                <a:spLocks noChangeShapeType="1"/>
              </p:cNvSpPr>
              <p:nvPr/>
            </p:nvSpPr>
            <p:spPr bwMode="auto">
              <a:xfrm>
                <a:off x="2351" y="185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4"/>
              <p:cNvSpPr>
                <a:spLocks noChangeShapeType="1"/>
              </p:cNvSpPr>
              <p:nvPr/>
            </p:nvSpPr>
            <p:spPr bwMode="auto">
              <a:xfrm>
                <a:off x="2621" y="21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5"/>
              <p:cNvSpPr>
                <a:spLocks noChangeShapeType="1"/>
              </p:cNvSpPr>
              <p:nvPr/>
            </p:nvSpPr>
            <p:spPr bwMode="auto">
              <a:xfrm>
                <a:off x="2435" y="197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6"/>
              <p:cNvSpPr>
                <a:spLocks noChangeShapeType="1"/>
              </p:cNvSpPr>
              <p:nvPr/>
            </p:nvSpPr>
            <p:spPr bwMode="auto">
              <a:xfrm>
                <a:off x="2561" y="209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7"/>
              <p:cNvSpPr>
                <a:spLocks noChangeShapeType="1"/>
              </p:cNvSpPr>
              <p:nvPr/>
            </p:nvSpPr>
            <p:spPr bwMode="auto">
              <a:xfrm>
                <a:off x="2573" y="209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8"/>
              <p:cNvSpPr>
                <a:spLocks noChangeShapeType="1"/>
              </p:cNvSpPr>
              <p:nvPr/>
            </p:nvSpPr>
            <p:spPr bwMode="auto">
              <a:xfrm>
                <a:off x="2963" y="236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19"/>
              <p:cNvSpPr>
                <a:spLocks noChangeShapeType="1"/>
              </p:cNvSpPr>
              <p:nvPr/>
            </p:nvSpPr>
            <p:spPr bwMode="auto">
              <a:xfrm>
                <a:off x="2975" y="236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20"/>
              <p:cNvSpPr>
                <a:spLocks noChangeShapeType="1"/>
              </p:cNvSpPr>
              <p:nvPr/>
            </p:nvSpPr>
            <p:spPr bwMode="auto">
              <a:xfrm>
                <a:off x="3005"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21"/>
              <p:cNvSpPr>
                <a:spLocks noChangeShapeType="1"/>
              </p:cNvSpPr>
              <p:nvPr/>
            </p:nvSpPr>
            <p:spPr bwMode="auto">
              <a:xfrm>
                <a:off x="3017"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22"/>
              <p:cNvSpPr>
                <a:spLocks noChangeShapeType="1"/>
              </p:cNvSpPr>
              <p:nvPr/>
            </p:nvSpPr>
            <p:spPr bwMode="auto">
              <a:xfrm>
                <a:off x="3035"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23"/>
              <p:cNvSpPr>
                <a:spLocks noChangeShapeType="1"/>
              </p:cNvSpPr>
              <p:nvPr/>
            </p:nvSpPr>
            <p:spPr bwMode="auto">
              <a:xfrm>
                <a:off x="3041"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24"/>
              <p:cNvSpPr>
                <a:spLocks noChangeShapeType="1"/>
              </p:cNvSpPr>
              <p:nvPr/>
            </p:nvSpPr>
            <p:spPr bwMode="auto">
              <a:xfrm>
                <a:off x="3317"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25"/>
              <p:cNvSpPr>
                <a:spLocks noChangeShapeType="1"/>
              </p:cNvSpPr>
              <p:nvPr/>
            </p:nvSpPr>
            <p:spPr bwMode="auto">
              <a:xfrm>
                <a:off x="3329"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26"/>
              <p:cNvSpPr>
                <a:spLocks noChangeShapeType="1"/>
              </p:cNvSpPr>
              <p:nvPr/>
            </p:nvSpPr>
            <p:spPr bwMode="auto">
              <a:xfrm>
                <a:off x="335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27"/>
              <p:cNvSpPr>
                <a:spLocks noChangeShapeType="1"/>
              </p:cNvSpPr>
              <p:nvPr/>
            </p:nvSpPr>
            <p:spPr bwMode="auto">
              <a:xfrm>
                <a:off x="3365"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28"/>
              <p:cNvSpPr>
                <a:spLocks noChangeShapeType="1"/>
              </p:cNvSpPr>
              <p:nvPr/>
            </p:nvSpPr>
            <p:spPr bwMode="auto">
              <a:xfrm>
                <a:off x="3257"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29"/>
              <p:cNvSpPr>
                <a:spLocks noChangeShapeType="1"/>
              </p:cNvSpPr>
              <p:nvPr/>
            </p:nvSpPr>
            <p:spPr bwMode="auto">
              <a:xfrm>
                <a:off x="3269"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30"/>
              <p:cNvSpPr>
                <a:spLocks noChangeShapeType="1"/>
              </p:cNvSpPr>
              <p:nvPr/>
            </p:nvSpPr>
            <p:spPr bwMode="auto">
              <a:xfrm>
                <a:off x="3221"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31"/>
              <p:cNvSpPr>
                <a:spLocks noChangeShapeType="1"/>
              </p:cNvSpPr>
              <p:nvPr/>
            </p:nvSpPr>
            <p:spPr bwMode="auto">
              <a:xfrm>
                <a:off x="3233"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32"/>
              <p:cNvSpPr>
                <a:spLocks noChangeShapeType="1"/>
              </p:cNvSpPr>
              <p:nvPr/>
            </p:nvSpPr>
            <p:spPr bwMode="auto">
              <a:xfrm>
                <a:off x="3467"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33"/>
              <p:cNvSpPr>
                <a:spLocks noChangeShapeType="1"/>
              </p:cNvSpPr>
              <p:nvPr/>
            </p:nvSpPr>
            <p:spPr bwMode="auto">
              <a:xfrm>
                <a:off x="3479"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34"/>
              <p:cNvSpPr>
                <a:spLocks noChangeShapeType="1"/>
              </p:cNvSpPr>
              <p:nvPr/>
            </p:nvSpPr>
            <p:spPr bwMode="auto">
              <a:xfrm>
                <a:off x="3551"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35"/>
              <p:cNvSpPr>
                <a:spLocks noChangeShapeType="1"/>
              </p:cNvSpPr>
              <p:nvPr/>
            </p:nvSpPr>
            <p:spPr bwMode="auto">
              <a:xfrm>
                <a:off x="356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36"/>
              <p:cNvSpPr>
                <a:spLocks noChangeShapeType="1"/>
              </p:cNvSpPr>
              <p:nvPr/>
            </p:nvSpPr>
            <p:spPr bwMode="auto">
              <a:xfrm>
                <a:off x="341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37"/>
              <p:cNvSpPr>
                <a:spLocks noChangeShapeType="1"/>
              </p:cNvSpPr>
              <p:nvPr/>
            </p:nvSpPr>
            <p:spPr bwMode="auto">
              <a:xfrm>
                <a:off x="3425"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38"/>
              <p:cNvSpPr>
                <a:spLocks noChangeShapeType="1"/>
              </p:cNvSpPr>
              <p:nvPr/>
            </p:nvSpPr>
            <p:spPr bwMode="auto">
              <a:xfrm>
                <a:off x="347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39"/>
              <p:cNvSpPr>
                <a:spLocks noChangeShapeType="1"/>
              </p:cNvSpPr>
              <p:nvPr/>
            </p:nvSpPr>
            <p:spPr bwMode="auto">
              <a:xfrm>
                <a:off x="3485"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40"/>
              <p:cNvSpPr>
                <a:spLocks noChangeShapeType="1"/>
              </p:cNvSpPr>
              <p:nvPr/>
            </p:nvSpPr>
            <p:spPr bwMode="auto">
              <a:xfrm>
                <a:off x="2411" y="194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41"/>
              <p:cNvSpPr>
                <a:spLocks noChangeShapeType="1"/>
              </p:cNvSpPr>
              <p:nvPr/>
            </p:nvSpPr>
            <p:spPr bwMode="auto">
              <a:xfrm>
                <a:off x="2423" y="194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42"/>
              <p:cNvSpPr>
                <a:spLocks noChangeShapeType="1"/>
              </p:cNvSpPr>
              <p:nvPr/>
            </p:nvSpPr>
            <p:spPr bwMode="auto">
              <a:xfrm>
                <a:off x="2507" y="204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43"/>
              <p:cNvSpPr>
                <a:spLocks noChangeShapeType="1"/>
              </p:cNvSpPr>
              <p:nvPr/>
            </p:nvSpPr>
            <p:spPr bwMode="auto">
              <a:xfrm>
                <a:off x="2519" y="204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44"/>
              <p:cNvSpPr>
                <a:spLocks noChangeShapeType="1"/>
              </p:cNvSpPr>
              <p:nvPr/>
            </p:nvSpPr>
            <p:spPr bwMode="auto">
              <a:xfrm>
                <a:off x="2465" y="201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45"/>
              <p:cNvSpPr>
                <a:spLocks noChangeShapeType="1"/>
              </p:cNvSpPr>
              <p:nvPr/>
            </p:nvSpPr>
            <p:spPr bwMode="auto">
              <a:xfrm>
                <a:off x="2477" y="201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46"/>
              <p:cNvSpPr>
                <a:spLocks noChangeShapeType="1"/>
              </p:cNvSpPr>
              <p:nvPr/>
            </p:nvSpPr>
            <p:spPr bwMode="auto">
              <a:xfrm>
                <a:off x="2771" y="221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47"/>
              <p:cNvSpPr>
                <a:spLocks noChangeShapeType="1"/>
              </p:cNvSpPr>
              <p:nvPr/>
            </p:nvSpPr>
            <p:spPr bwMode="auto">
              <a:xfrm>
                <a:off x="2783" y="221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48"/>
              <p:cNvSpPr>
                <a:spLocks noChangeShapeType="1"/>
              </p:cNvSpPr>
              <p:nvPr/>
            </p:nvSpPr>
            <p:spPr bwMode="auto">
              <a:xfrm>
                <a:off x="2807" y="22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49"/>
              <p:cNvSpPr>
                <a:spLocks noChangeShapeType="1"/>
              </p:cNvSpPr>
              <p:nvPr/>
            </p:nvSpPr>
            <p:spPr bwMode="auto">
              <a:xfrm>
                <a:off x="2819" y="226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50"/>
              <p:cNvSpPr>
                <a:spLocks noChangeShapeType="1"/>
              </p:cNvSpPr>
              <p:nvPr/>
            </p:nvSpPr>
            <p:spPr bwMode="auto">
              <a:xfrm>
                <a:off x="2855"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51"/>
              <p:cNvSpPr>
                <a:spLocks noChangeShapeType="1"/>
              </p:cNvSpPr>
              <p:nvPr/>
            </p:nvSpPr>
            <p:spPr bwMode="auto">
              <a:xfrm>
                <a:off x="2861"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52"/>
              <p:cNvSpPr>
                <a:spLocks noChangeShapeType="1"/>
              </p:cNvSpPr>
              <p:nvPr/>
            </p:nvSpPr>
            <p:spPr bwMode="auto">
              <a:xfrm>
                <a:off x="2861"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53"/>
              <p:cNvSpPr>
                <a:spLocks noChangeShapeType="1"/>
              </p:cNvSpPr>
              <p:nvPr/>
            </p:nvSpPr>
            <p:spPr bwMode="auto">
              <a:xfrm>
                <a:off x="2873" y="231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54"/>
              <p:cNvSpPr>
                <a:spLocks noChangeShapeType="1"/>
              </p:cNvSpPr>
              <p:nvPr/>
            </p:nvSpPr>
            <p:spPr bwMode="auto">
              <a:xfrm>
                <a:off x="2735"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55"/>
              <p:cNvSpPr>
                <a:spLocks noChangeShapeType="1"/>
              </p:cNvSpPr>
              <p:nvPr/>
            </p:nvSpPr>
            <p:spPr bwMode="auto">
              <a:xfrm>
                <a:off x="2747"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56"/>
              <p:cNvSpPr>
                <a:spLocks noChangeShapeType="1"/>
              </p:cNvSpPr>
              <p:nvPr/>
            </p:nvSpPr>
            <p:spPr bwMode="auto">
              <a:xfrm>
                <a:off x="2753"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57"/>
              <p:cNvSpPr>
                <a:spLocks noChangeShapeType="1"/>
              </p:cNvSpPr>
              <p:nvPr/>
            </p:nvSpPr>
            <p:spPr bwMode="auto">
              <a:xfrm>
                <a:off x="2759" y="220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58"/>
              <p:cNvSpPr>
                <a:spLocks noChangeShapeType="1"/>
              </p:cNvSpPr>
              <p:nvPr/>
            </p:nvSpPr>
            <p:spPr bwMode="auto">
              <a:xfrm>
                <a:off x="2939" y="23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59"/>
              <p:cNvSpPr>
                <a:spLocks noChangeShapeType="1"/>
              </p:cNvSpPr>
              <p:nvPr/>
            </p:nvSpPr>
            <p:spPr bwMode="auto">
              <a:xfrm>
                <a:off x="2951" y="23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60"/>
              <p:cNvSpPr>
                <a:spLocks noChangeShapeType="1"/>
              </p:cNvSpPr>
              <p:nvPr/>
            </p:nvSpPr>
            <p:spPr bwMode="auto">
              <a:xfrm>
                <a:off x="2309" y="178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61"/>
              <p:cNvSpPr>
                <a:spLocks noChangeShapeType="1"/>
              </p:cNvSpPr>
              <p:nvPr/>
            </p:nvSpPr>
            <p:spPr bwMode="auto">
              <a:xfrm>
                <a:off x="2489" y="202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62"/>
              <p:cNvSpPr>
                <a:spLocks noChangeShapeType="1"/>
              </p:cNvSpPr>
              <p:nvPr/>
            </p:nvSpPr>
            <p:spPr bwMode="auto">
              <a:xfrm>
                <a:off x="2189" y="163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63"/>
              <p:cNvSpPr>
                <a:spLocks noChangeShapeType="1"/>
              </p:cNvSpPr>
              <p:nvPr/>
            </p:nvSpPr>
            <p:spPr bwMode="auto">
              <a:xfrm>
                <a:off x="2663" y="216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64"/>
              <p:cNvSpPr>
                <a:spLocks noChangeShapeType="1"/>
              </p:cNvSpPr>
              <p:nvPr/>
            </p:nvSpPr>
            <p:spPr bwMode="auto">
              <a:xfrm>
                <a:off x="2279" y="173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65"/>
              <p:cNvSpPr>
                <a:spLocks noChangeShapeType="1"/>
              </p:cNvSpPr>
              <p:nvPr/>
            </p:nvSpPr>
            <p:spPr bwMode="auto">
              <a:xfrm>
                <a:off x="2405" y="194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66"/>
              <p:cNvSpPr>
                <a:spLocks noChangeShapeType="1"/>
              </p:cNvSpPr>
              <p:nvPr/>
            </p:nvSpPr>
            <p:spPr bwMode="auto">
              <a:xfrm>
                <a:off x="2255" y="171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67"/>
              <p:cNvSpPr>
                <a:spLocks noChangeShapeType="1"/>
              </p:cNvSpPr>
              <p:nvPr/>
            </p:nvSpPr>
            <p:spPr bwMode="auto">
              <a:xfrm>
                <a:off x="2633" y="213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68"/>
              <p:cNvSpPr>
                <a:spLocks noChangeShapeType="1"/>
              </p:cNvSpPr>
              <p:nvPr/>
            </p:nvSpPr>
            <p:spPr bwMode="auto">
              <a:xfrm>
                <a:off x="2645" y="215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69"/>
              <p:cNvSpPr>
                <a:spLocks noChangeShapeType="1"/>
              </p:cNvSpPr>
              <p:nvPr/>
            </p:nvSpPr>
            <p:spPr bwMode="auto">
              <a:xfrm>
                <a:off x="2651" y="216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70"/>
              <p:cNvSpPr>
                <a:spLocks noChangeShapeType="1"/>
              </p:cNvSpPr>
              <p:nvPr/>
            </p:nvSpPr>
            <p:spPr bwMode="auto">
              <a:xfrm>
                <a:off x="2213" y="1653"/>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71"/>
              <p:cNvSpPr>
                <a:spLocks noChangeShapeType="1"/>
              </p:cNvSpPr>
              <p:nvPr/>
            </p:nvSpPr>
            <p:spPr bwMode="auto">
              <a:xfrm>
                <a:off x="2669" y="218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72"/>
              <p:cNvSpPr>
                <a:spLocks noChangeShapeType="1"/>
              </p:cNvSpPr>
              <p:nvPr/>
            </p:nvSpPr>
            <p:spPr bwMode="auto">
              <a:xfrm>
                <a:off x="2195" y="164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73"/>
              <p:cNvSpPr>
                <a:spLocks noChangeShapeType="1"/>
              </p:cNvSpPr>
              <p:nvPr/>
            </p:nvSpPr>
            <p:spPr bwMode="auto">
              <a:xfrm>
                <a:off x="2681" y="218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74"/>
              <p:cNvSpPr>
                <a:spLocks noChangeShapeType="1"/>
              </p:cNvSpPr>
              <p:nvPr/>
            </p:nvSpPr>
            <p:spPr bwMode="auto">
              <a:xfrm>
                <a:off x="2231" y="16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75"/>
              <p:cNvSpPr>
                <a:spLocks noChangeShapeType="1"/>
              </p:cNvSpPr>
              <p:nvPr/>
            </p:nvSpPr>
            <p:spPr bwMode="auto">
              <a:xfrm>
                <a:off x="2339" y="182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76"/>
              <p:cNvSpPr>
                <a:spLocks noChangeShapeType="1"/>
              </p:cNvSpPr>
              <p:nvPr/>
            </p:nvSpPr>
            <p:spPr bwMode="auto">
              <a:xfrm>
                <a:off x="2237" y="16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77"/>
              <p:cNvSpPr>
                <a:spLocks noChangeShapeType="1"/>
              </p:cNvSpPr>
              <p:nvPr/>
            </p:nvSpPr>
            <p:spPr bwMode="auto">
              <a:xfrm>
                <a:off x="2687" y="218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78"/>
              <p:cNvSpPr>
                <a:spLocks noChangeShapeType="1"/>
              </p:cNvSpPr>
              <p:nvPr/>
            </p:nvSpPr>
            <p:spPr bwMode="auto">
              <a:xfrm>
                <a:off x="2207" y="164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79"/>
              <p:cNvSpPr>
                <a:spLocks noChangeShapeType="1"/>
              </p:cNvSpPr>
              <p:nvPr/>
            </p:nvSpPr>
            <p:spPr bwMode="auto">
              <a:xfrm>
                <a:off x="3029"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80"/>
              <p:cNvSpPr>
                <a:spLocks noChangeShapeType="1"/>
              </p:cNvSpPr>
              <p:nvPr/>
            </p:nvSpPr>
            <p:spPr bwMode="auto">
              <a:xfrm>
                <a:off x="3053"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81"/>
              <p:cNvSpPr>
                <a:spLocks noChangeShapeType="1"/>
              </p:cNvSpPr>
              <p:nvPr/>
            </p:nvSpPr>
            <p:spPr bwMode="auto">
              <a:xfrm>
                <a:off x="2147"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82"/>
              <p:cNvSpPr>
                <a:spLocks noChangeShapeType="1"/>
              </p:cNvSpPr>
              <p:nvPr/>
            </p:nvSpPr>
            <p:spPr bwMode="auto">
              <a:xfrm>
                <a:off x="2171"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83"/>
              <p:cNvSpPr>
                <a:spLocks noChangeShapeType="1"/>
              </p:cNvSpPr>
              <p:nvPr/>
            </p:nvSpPr>
            <p:spPr bwMode="auto">
              <a:xfrm>
                <a:off x="2897" y="233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84"/>
              <p:cNvSpPr>
                <a:spLocks noChangeShapeType="1"/>
              </p:cNvSpPr>
              <p:nvPr/>
            </p:nvSpPr>
            <p:spPr bwMode="auto">
              <a:xfrm>
                <a:off x="2153"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85"/>
              <p:cNvSpPr>
                <a:spLocks noChangeShapeType="1"/>
              </p:cNvSpPr>
              <p:nvPr/>
            </p:nvSpPr>
            <p:spPr bwMode="auto">
              <a:xfrm>
                <a:off x="2177"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86"/>
              <p:cNvSpPr>
                <a:spLocks noChangeShapeType="1"/>
              </p:cNvSpPr>
              <p:nvPr/>
            </p:nvSpPr>
            <p:spPr bwMode="auto">
              <a:xfrm>
                <a:off x="2831" y="2271"/>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87"/>
              <p:cNvSpPr>
                <a:spLocks noChangeShapeType="1"/>
              </p:cNvSpPr>
              <p:nvPr/>
            </p:nvSpPr>
            <p:spPr bwMode="auto">
              <a:xfrm>
                <a:off x="2147"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88"/>
              <p:cNvSpPr>
                <a:spLocks noChangeShapeType="1"/>
              </p:cNvSpPr>
              <p:nvPr/>
            </p:nvSpPr>
            <p:spPr bwMode="auto">
              <a:xfrm>
                <a:off x="2165" y="162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89"/>
              <p:cNvSpPr>
                <a:spLocks noChangeShapeType="1"/>
              </p:cNvSpPr>
              <p:nvPr/>
            </p:nvSpPr>
            <p:spPr bwMode="auto">
              <a:xfrm>
                <a:off x="2435" y="19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90"/>
              <p:cNvSpPr>
                <a:spLocks noChangeShapeType="1"/>
              </p:cNvSpPr>
              <p:nvPr/>
            </p:nvSpPr>
            <p:spPr bwMode="auto">
              <a:xfrm>
                <a:off x="2453" y="199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91"/>
              <p:cNvSpPr>
                <a:spLocks noChangeShapeType="1"/>
              </p:cNvSpPr>
              <p:nvPr/>
            </p:nvSpPr>
            <p:spPr bwMode="auto">
              <a:xfrm>
                <a:off x="2441" y="197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92"/>
              <p:cNvSpPr>
                <a:spLocks noChangeShapeType="1"/>
              </p:cNvSpPr>
              <p:nvPr/>
            </p:nvSpPr>
            <p:spPr bwMode="auto">
              <a:xfrm>
                <a:off x="2381" y="18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93"/>
              <p:cNvSpPr>
                <a:spLocks noChangeShapeType="1"/>
              </p:cNvSpPr>
              <p:nvPr/>
            </p:nvSpPr>
            <p:spPr bwMode="auto">
              <a:xfrm>
                <a:off x="2321" y="180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94"/>
              <p:cNvSpPr>
                <a:spLocks noChangeShapeType="1"/>
              </p:cNvSpPr>
              <p:nvPr/>
            </p:nvSpPr>
            <p:spPr bwMode="auto">
              <a:xfrm>
                <a:off x="2327" y="180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95"/>
              <p:cNvSpPr>
                <a:spLocks noChangeShapeType="1"/>
              </p:cNvSpPr>
              <p:nvPr/>
            </p:nvSpPr>
            <p:spPr bwMode="auto">
              <a:xfrm>
                <a:off x="2921" y="23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96"/>
              <p:cNvSpPr>
                <a:spLocks noChangeShapeType="1"/>
              </p:cNvSpPr>
              <p:nvPr/>
            </p:nvSpPr>
            <p:spPr bwMode="auto">
              <a:xfrm>
                <a:off x="2933" y="23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97"/>
              <p:cNvSpPr>
                <a:spLocks noChangeShapeType="1"/>
              </p:cNvSpPr>
              <p:nvPr/>
            </p:nvSpPr>
            <p:spPr bwMode="auto">
              <a:xfrm>
                <a:off x="3089" y="241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98"/>
              <p:cNvSpPr>
                <a:spLocks noChangeShapeType="1"/>
              </p:cNvSpPr>
              <p:nvPr/>
            </p:nvSpPr>
            <p:spPr bwMode="auto">
              <a:xfrm>
                <a:off x="3101" y="241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99"/>
              <p:cNvSpPr>
                <a:spLocks noChangeShapeType="1"/>
              </p:cNvSpPr>
              <p:nvPr/>
            </p:nvSpPr>
            <p:spPr bwMode="auto">
              <a:xfrm>
                <a:off x="3515"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100"/>
              <p:cNvSpPr>
                <a:spLocks noChangeShapeType="1"/>
              </p:cNvSpPr>
              <p:nvPr/>
            </p:nvSpPr>
            <p:spPr bwMode="auto">
              <a:xfrm>
                <a:off x="3527"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101"/>
              <p:cNvSpPr>
                <a:spLocks noChangeShapeType="1"/>
              </p:cNvSpPr>
              <p:nvPr/>
            </p:nvSpPr>
            <p:spPr bwMode="auto">
              <a:xfrm>
                <a:off x="3161"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102"/>
              <p:cNvSpPr>
                <a:spLocks noChangeShapeType="1"/>
              </p:cNvSpPr>
              <p:nvPr/>
            </p:nvSpPr>
            <p:spPr bwMode="auto">
              <a:xfrm>
                <a:off x="3173"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103"/>
              <p:cNvSpPr>
                <a:spLocks noChangeShapeType="1"/>
              </p:cNvSpPr>
              <p:nvPr/>
            </p:nvSpPr>
            <p:spPr bwMode="auto">
              <a:xfrm>
                <a:off x="3119" y="242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104"/>
              <p:cNvSpPr>
                <a:spLocks noChangeShapeType="1"/>
              </p:cNvSpPr>
              <p:nvPr/>
            </p:nvSpPr>
            <p:spPr bwMode="auto">
              <a:xfrm>
                <a:off x="3125" y="242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105"/>
              <p:cNvSpPr>
                <a:spLocks noChangeShapeType="1"/>
              </p:cNvSpPr>
              <p:nvPr/>
            </p:nvSpPr>
            <p:spPr bwMode="auto">
              <a:xfrm>
                <a:off x="3419"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106"/>
              <p:cNvSpPr>
                <a:spLocks noChangeShapeType="1"/>
              </p:cNvSpPr>
              <p:nvPr/>
            </p:nvSpPr>
            <p:spPr bwMode="auto">
              <a:xfrm>
                <a:off x="3431"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107"/>
              <p:cNvSpPr>
                <a:spLocks noChangeShapeType="1"/>
              </p:cNvSpPr>
              <p:nvPr/>
            </p:nvSpPr>
            <p:spPr bwMode="auto">
              <a:xfrm>
                <a:off x="3137"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108"/>
              <p:cNvSpPr>
                <a:spLocks noChangeShapeType="1"/>
              </p:cNvSpPr>
              <p:nvPr/>
            </p:nvSpPr>
            <p:spPr bwMode="auto">
              <a:xfrm>
                <a:off x="3149"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109"/>
              <p:cNvSpPr>
                <a:spLocks noChangeShapeType="1"/>
              </p:cNvSpPr>
              <p:nvPr/>
            </p:nvSpPr>
            <p:spPr bwMode="auto">
              <a:xfrm>
                <a:off x="3179"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110"/>
              <p:cNvSpPr>
                <a:spLocks noChangeShapeType="1"/>
              </p:cNvSpPr>
              <p:nvPr/>
            </p:nvSpPr>
            <p:spPr bwMode="auto">
              <a:xfrm>
                <a:off x="3185"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111"/>
              <p:cNvSpPr>
                <a:spLocks noChangeShapeType="1"/>
              </p:cNvSpPr>
              <p:nvPr/>
            </p:nvSpPr>
            <p:spPr bwMode="auto">
              <a:xfrm>
                <a:off x="2789" y="222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112"/>
              <p:cNvSpPr>
                <a:spLocks noChangeShapeType="1"/>
              </p:cNvSpPr>
              <p:nvPr/>
            </p:nvSpPr>
            <p:spPr bwMode="auto">
              <a:xfrm>
                <a:off x="2843" y="229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113"/>
              <p:cNvSpPr>
                <a:spLocks noChangeShapeType="1"/>
              </p:cNvSpPr>
              <p:nvPr/>
            </p:nvSpPr>
            <p:spPr bwMode="auto">
              <a:xfrm>
                <a:off x="2909" y="233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114"/>
              <p:cNvSpPr>
                <a:spLocks noChangeShapeType="1"/>
              </p:cNvSpPr>
              <p:nvPr/>
            </p:nvSpPr>
            <p:spPr bwMode="auto">
              <a:xfrm>
                <a:off x="2285" y="173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115"/>
              <p:cNvSpPr>
                <a:spLocks noChangeShapeType="1"/>
              </p:cNvSpPr>
              <p:nvPr/>
            </p:nvSpPr>
            <p:spPr bwMode="auto">
              <a:xfrm>
                <a:off x="2387" y="188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Line 116"/>
              <p:cNvSpPr>
                <a:spLocks noChangeShapeType="1"/>
              </p:cNvSpPr>
              <p:nvPr/>
            </p:nvSpPr>
            <p:spPr bwMode="auto">
              <a:xfrm>
                <a:off x="3113" y="242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117"/>
              <p:cNvSpPr>
                <a:spLocks noChangeShapeType="1"/>
              </p:cNvSpPr>
              <p:nvPr/>
            </p:nvSpPr>
            <p:spPr bwMode="auto">
              <a:xfrm>
                <a:off x="2993" y="236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118"/>
              <p:cNvSpPr>
                <a:spLocks noChangeShapeType="1"/>
              </p:cNvSpPr>
              <p:nvPr/>
            </p:nvSpPr>
            <p:spPr bwMode="auto">
              <a:xfrm>
                <a:off x="2261" y="171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119"/>
              <p:cNvSpPr>
                <a:spLocks noChangeShapeType="1"/>
              </p:cNvSpPr>
              <p:nvPr/>
            </p:nvSpPr>
            <p:spPr bwMode="auto">
              <a:xfrm>
                <a:off x="2393" y="191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120"/>
              <p:cNvSpPr>
                <a:spLocks noChangeShapeType="1"/>
              </p:cNvSpPr>
              <p:nvPr/>
            </p:nvSpPr>
            <p:spPr bwMode="auto">
              <a:xfrm>
                <a:off x="2891" y="233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121"/>
              <p:cNvSpPr>
                <a:spLocks noChangeShapeType="1"/>
              </p:cNvSpPr>
              <p:nvPr/>
            </p:nvSpPr>
            <p:spPr bwMode="auto">
              <a:xfrm>
                <a:off x="2801" y="225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122"/>
              <p:cNvSpPr>
                <a:spLocks noChangeShapeType="1"/>
              </p:cNvSpPr>
              <p:nvPr/>
            </p:nvSpPr>
            <p:spPr bwMode="auto">
              <a:xfrm>
                <a:off x="3533"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123"/>
              <p:cNvSpPr>
                <a:spLocks noChangeShapeType="1"/>
              </p:cNvSpPr>
              <p:nvPr/>
            </p:nvSpPr>
            <p:spPr bwMode="auto">
              <a:xfrm>
                <a:off x="2243" y="1695"/>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124"/>
              <p:cNvSpPr>
                <a:spLocks noChangeShapeType="1"/>
              </p:cNvSpPr>
              <p:nvPr/>
            </p:nvSpPr>
            <p:spPr bwMode="auto">
              <a:xfrm>
                <a:off x="3305"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125"/>
              <p:cNvSpPr>
                <a:spLocks noChangeShapeType="1"/>
              </p:cNvSpPr>
              <p:nvPr/>
            </p:nvSpPr>
            <p:spPr bwMode="auto">
              <a:xfrm>
                <a:off x="2273" y="173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126"/>
              <p:cNvSpPr>
                <a:spLocks noChangeShapeType="1"/>
              </p:cNvSpPr>
              <p:nvPr/>
            </p:nvSpPr>
            <p:spPr bwMode="auto">
              <a:xfrm>
                <a:off x="3071" y="2385"/>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27"/>
              <p:cNvSpPr>
                <a:spLocks noChangeShapeType="1"/>
              </p:cNvSpPr>
              <p:nvPr/>
            </p:nvSpPr>
            <p:spPr bwMode="auto">
              <a:xfrm>
                <a:off x="2885" y="233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128"/>
              <p:cNvSpPr>
                <a:spLocks noChangeShapeType="1"/>
              </p:cNvSpPr>
              <p:nvPr/>
            </p:nvSpPr>
            <p:spPr bwMode="auto">
              <a:xfrm>
                <a:off x="2297" y="17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129"/>
              <p:cNvSpPr>
                <a:spLocks noChangeShapeType="1"/>
              </p:cNvSpPr>
              <p:nvPr/>
            </p:nvSpPr>
            <p:spPr bwMode="auto">
              <a:xfrm>
                <a:off x="2579" y="209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130"/>
              <p:cNvSpPr>
                <a:spLocks noChangeShapeType="1"/>
              </p:cNvSpPr>
              <p:nvPr/>
            </p:nvSpPr>
            <p:spPr bwMode="auto">
              <a:xfrm>
                <a:off x="3059" y="237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131"/>
              <p:cNvSpPr>
                <a:spLocks noChangeShapeType="1"/>
              </p:cNvSpPr>
              <p:nvPr/>
            </p:nvSpPr>
            <p:spPr bwMode="auto">
              <a:xfrm>
                <a:off x="2369" y="185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132"/>
              <p:cNvSpPr>
                <a:spLocks noChangeShapeType="1"/>
              </p:cNvSpPr>
              <p:nvPr/>
            </p:nvSpPr>
            <p:spPr bwMode="auto">
              <a:xfrm>
                <a:off x="2831" y="2277"/>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133"/>
              <p:cNvSpPr>
                <a:spLocks noChangeShapeType="1"/>
              </p:cNvSpPr>
              <p:nvPr/>
            </p:nvSpPr>
            <p:spPr bwMode="auto">
              <a:xfrm>
                <a:off x="3311" y="2439"/>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134"/>
              <p:cNvSpPr>
                <a:spLocks noChangeShapeType="1"/>
              </p:cNvSpPr>
              <p:nvPr/>
            </p:nvSpPr>
            <p:spPr bwMode="auto">
              <a:xfrm>
                <a:off x="3521" y="2463"/>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135"/>
              <p:cNvSpPr>
                <a:spLocks noChangeShapeType="1"/>
              </p:cNvSpPr>
              <p:nvPr/>
            </p:nvSpPr>
            <p:spPr bwMode="auto">
              <a:xfrm>
                <a:off x="3341" y="245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136"/>
              <p:cNvSpPr>
                <a:spLocks noChangeShapeType="1"/>
              </p:cNvSpPr>
              <p:nvPr/>
            </p:nvSpPr>
            <p:spPr bwMode="auto">
              <a:xfrm>
                <a:off x="2531" y="2049"/>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137"/>
              <p:cNvSpPr>
                <a:spLocks noChangeShapeType="1"/>
              </p:cNvSpPr>
              <p:nvPr/>
            </p:nvSpPr>
            <p:spPr bwMode="auto">
              <a:xfrm>
                <a:off x="3083" y="239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138"/>
              <p:cNvSpPr>
                <a:spLocks noChangeShapeType="1"/>
              </p:cNvSpPr>
              <p:nvPr/>
            </p:nvSpPr>
            <p:spPr bwMode="auto">
              <a:xfrm>
                <a:off x="2987" y="2361"/>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139"/>
              <p:cNvSpPr>
                <a:spLocks noChangeShapeType="1"/>
              </p:cNvSpPr>
              <p:nvPr/>
            </p:nvSpPr>
            <p:spPr bwMode="auto">
              <a:xfrm>
                <a:off x="2399" y="1917"/>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Freeform 140"/>
              <p:cNvSpPr>
                <a:spLocks/>
              </p:cNvSpPr>
              <p:nvPr/>
            </p:nvSpPr>
            <p:spPr bwMode="auto">
              <a:xfrm>
                <a:off x="2135" y="1635"/>
                <a:ext cx="1488" cy="1026"/>
              </a:xfrm>
              <a:custGeom>
                <a:avLst/>
                <a:gdLst>
                  <a:gd name="T0" fmla="*/ 248 w 248"/>
                  <a:gd name="T1" fmla="*/ 142 h 171"/>
                  <a:gd name="T2" fmla="*/ 203 w 248"/>
                  <a:gd name="T3" fmla="*/ 140 h 171"/>
                  <a:gd name="T4" fmla="*/ 200 w 248"/>
                  <a:gd name="T5" fmla="*/ 137 h 171"/>
                  <a:gd name="T6" fmla="*/ 165 w 248"/>
                  <a:gd name="T7" fmla="*/ 134 h 171"/>
                  <a:gd name="T8" fmla="*/ 161 w 248"/>
                  <a:gd name="T9" fmla="*/ 133 h 171"/>
                  <a:gd name="T10" fmla="*/ 158 w 248"/>
                  <a:gd name="T11" fmla="*/ 130 h 171"/>
                  <a:gd name="T12" fmla="*/ 156 w 248"/>
                  <a:gd name="T13" fmla="*/ 127 h 171"/>
                  <a:gd name="T14" fmla="*/ 144 w 248"/>
                  <a:gd name="T15" fmla="*/ 125 h 171"/>
                  <a:gd name="T16" fmla="*/ 142 w 248"/>
                  <a:gd name="T17" fmla="*/ 124 h 171"/>
                  <a:gd name="T18" fmla="*/ 137 w 248"/>
                  <a:gd name="T19" fmla="*/ 122 h 171"/>
                  <a:gd name="T20" fmla="*/ 130 w 248"/>
                  <a:gd name="T21" fmla="*/ 118 h 171"/>
                  <a:gd name="T22" fmla="*/ 123 w 248"/>
                  <a:gd name="T23" fmla="*/ 116 h 171"/>
                  <a:gd name="T24" fmla="*/ 119 w 248"/>
                  <a:gd name="T25" fmla="*/ 113 h 171"/>
                  <a:gd name="T26" fmla="*/ 117 w 248"/>
                  <a:gd name="T27" fmla="*/ 109 h 171"/>
                  <a:gd name="T28" fmla="*/ 115 w 248"/>
                  <a:gd name="T29" fmla="*/ 107 h 171"/>
                  <a:gd name="T30" fmla="*/ 111 w 248"/>
                  <a:gd name="T31" fmla="*/ 106 h 171"/>
                  <a:gd name="T32" fmla="*/ 109 w 248"/>
                  <a:gd name="T33" fmla="*/ 102 h 171"/>
                  <a:gd name="T34" fmla="*/ 108 w 248"/>
                  <a:gd name="T35" fmla="*/ 100 h 171"/>
                  <a:gd name="T36" fmla="*/ 105 w 248"/>
                  <a:gd name="T37" fmla="*/ 98 h 171"/>
                  <a:gd name="T38" fmla="*/ 96 w 248"/>
                  <a:gd name="T39" fmla="*/ 96 h 171"/>
                  <a:gd name="T40" fmla="*/ 92 w 248"/>
                  <a:gd name="T41" fmla="*/ 94 h 171"/>
                  <a:gd name="T42" fmla="*/ 88 w 248"/>
                  <a:gd name="T43" fmla="*/ 92 h 171"/>
                  <a:gd name="T44" fmla="*/ 85 w 248"/>
                  <a:gd name="T45" fmla="*/ 89 h 171"/>
                  <a:gd name="T46" fmla="*/ 84 w 248"/>
                  <a:gd name="T47" fmla="*/ 86 h 171"/>
                  <a:gd name="T48" fmla="*/ 80 w 248"/>
                  <a:gd name="T49" fmla="*/ 84 h 171"/>
                  <a:gd name="T50" fmla="*/ 79 w 248"/>
                  <a:gd name="T51" fmla="*/ 81 h 171"/>
                  <a:gd name="T52" fmla="*/ 76 w 248"/>
                  <a:gd name="T53" fmla="*/ 78 h 171"/>
                  <a:gd name="T54" fmla="*/ 70 w 248"/>
                  <a:gd name="T55" fmla="*/ 76 h 171"/>
                  <a:gd name="T56" fmla="*/ 68 w 248"/>
                  <a:gd name="T57" fmla="*/ 72 h 171"/>
                  <a:gd name="T58" fmla="*/ 61 w 248"/>
                  <a:gd name="T59" fmla="*/ 68 h 171"/>
                  <a:gd name="T60" fmla="*/ 57 w 248"/>
                  <a:gd name="T61" fmla="*/ 66 h 171"/>
                  <a:gd name="T62" fmla="*/ 54 w 248"/>
                  <a:gd name="T63" fmla="*/ 63 h 171"/>
                  <a:gd name="T64" fmla="*/ 52 w 248"/>
                  <a:gd name="T65" fmla="*/ 60 h 171"/>
                  <a:gd name="T66" fmla="*/ 50 w 248"/>
                  <a:gd name="T67" fmla="*/ 59 h 171"/>
                  <a:gd name="T68" fmla="*/ 49 w 248"/>
                  <a:gd name="T69" fmla="*/ 54 h 171"/>
                  <a:gd name="T70" fmla="*/ 44 w 248"/>
                  <a:gd name="T71" fmla="*/ 49 h 171"/>
                  <a:gd name="T72" fmla="*/ 43 w 248"/>
                  <a:gd name="T73" fmla="*/ 47 h 171"/>
                  <a:gd name="T74" fmla="*/ 42 w 248"/>
                  <a:gd name="T75" fmla="*/ 45 h 171"/>
                  <a:gd name="T76" fmla="*/ 40 w 248"/>
                  <a:gd name="T77" fmla="*/ 40 h 171"/>
                  <a:gd name="T78" fmla="*/ 37 w 248"/>
                  <a:gd name="T79" fmla="*/ 38 h 171"/>
                  <a:gd name="T80" fmla="*/ 35 w 248"/>
                  <a:gd name="T81" fmla="*/ 34 h 171"/>
                  <a:gd name="T82" fmla="*/ 33 w 248"/>
                  <a:gd name="T83" fmla="*/ 32 h 171"/>
                  <a:gd name="T84" fmla="*/ 30 w 248"/>
                  <a:gd name="T85" fmla="*/ 28 h 171"/>
                  <a:gd name="T86" fmla="*/ 28 w 248"/>
                  <a:gd name="T87" fmla="*/ 22 h 171"/>
                  <a:gd name="T88" fmla="*/ 26 w 248"/>
                  <a:gd name="T89" fmla="*/ 19 h 171"/>
                  <a:gd name="T90" fmla="*/ 22 w 248"/>
                  <a:gd name="T91" fmla="*/ 16 h 171"/>
                  <a:gd name="T92" fmla="*/ 18 w 248"/>
                  <a:gd name="T93" fmla="*/ 12 h 171"/>
                  <a:gd name="T94" fmla="*/ 17 w 248"/>
                  <a:gd name="T95" fmla="*/ 10 h 171"/>
                  <a:gd name="T96" fmla="*/ 14 w 248"/>
                  <a:gd name="T97" fmla="*/ 5 h 171"/>
                  <a:gd name="T98" fmla="*/ 12 w 248"/>
                  <a:gd name="T99" fmla="*/ 3 h 171"/>
                  <a:gd name="T100" fmla="*/ 9 w 248"/>
                  <a:gd name="T101" fmla="*/ 2 h 171"/>
                  <a:gd name="T102" fmla="*/ 8 w 248"/>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171">
                    <a:moveTo>
                      <a:pt x="248" y="171"/>
                    </a:moveTo>
                    <a:lnTo>
                      <a:pt x="248" y="142"/>
                    </a:lnTo>
                    <a:lnTo>
                      <a:pt x="203" y="142"/>
                    </a:lnTo>
                    <a:lnTo>
                      <a:pt x="203" y="140"/>
                    </a:lnTo>
                    <a:lnTo>
                      <a:pt x="200" y="140"/>
                    </a:lnTo>
                    <a:lnTo>
                      <a:pt x="200" y="137"/>
                    </a:lnTo>
                    <a:lnTo>
                      <a:pt x="165" y="137"/>
                    </a:lnTo>
                    <a:lnTo>
                      <a:pt x="165" y="134"/>
                    </a:lnTo>
                    <a:lnTo>
                      <a:pt x="161" y="134"/>
                    </a:lnTo>
                    <a:lnTo>
                      <a:pt x="161" y="133"/>
                    </a:lnTo>
                    <a:lnTo>
                      <a:pt x="158" y="133"/>
                    </a:lnTo>
                    <a:lnTo>
                      <a:pt x="158" y="130"/>
                    </a:lnTo>
                    <a:lnTo>
                      <a:pt x="156" y="130"/>
                    </a:lnTo>
                    <a:lnTo>
                      <a:pt x="156" y="127"/>
                    </a:lnTo>
                    <a:lnTo>
                      <a:pt x="144" y="127"/>
                    </a:lnTo>
                    <a:lnTo>
                      <a:pt x="144" y="125"/>
                    </a:lnTo>
                    <a:lnTo>
                      <a:pt x="142" y="125"/>
                    </a:lnTo>
                    <a:lnTo>
                      <a:pt x="142" y="124"/>
                    </a:lnTo>
                    <a:lnTo>
                      <a:pt x="137" y="124"/>
                    </a:lnTo>
                    <a:lnTo>
                      <a:pt x="137" y="122"/>
                    </a:lnTo>
                    <a:lnTo>
                      <a:pt x="130" y="122"/>
                    </a:lnTo>
                    <a:lnTo>
                      <a:pt x="130" y="118"/>
                    </a:lnTo>
                    <a:lnTo>
                      <a:pt x="123" y="118"/>
                    </a:lnTo>
                    <a:lnTo>
                      <a:pt x="123" y="116"/>
                    </a:lnTo>
                    <a:lnTo>
                      <a:pt x="119" y="116"/>
                    </a:lnTo>
                    <a:lnTo>
                      <a:pt x="119" y="113"/>
                    </a:lnTo>
                    <a:lnTo>
                      <a:pt x="117" y="113"/>
                    </a:lnTo>
                    <a:lnTo>
                      <a:pt x="117" y="109"/>
                    </a:lnTo>
                    <a:lnTo>
                      <a:pt x="115" y="109"/>
                    </a:lnTo>
                    <a:lnTo>
                      <a:pt x="115" y="107"/>
                    </a:lnTo>
                    <a:lnTo>
                      <a:pt x="111" y="107"/>
                    </a:lnTo>
                    <a:lnTo>
                      <a:pt x="111" y="106"/>
                    </a:lnTo>
                    <a:lnTo>
                      <a:pt x="109" y="106"/>
                    </a:lnTo>
                    <a:lnTo>
                      <a:pt x="109" y="102"/>
                    </a:lnTo>
                    <a:lnTo>
                      <a:pt x="108" y="102"/>
                    </a:lnTo>
                    <a:lnTo>
                      <a:pt x="108" y="100"/>
                    </a:lnTo>
                    <a:lnTo>
                      <a:pt x="105" y="100"/>
                    </a:lnTo>
                    <a:lnTo>
                      <a:pt x="105" y="98"/>
                    </a:lnTo>
                    <a:lnTo>
                      <a:pt x="96" y="98"/>
                    </a:lnTo>
                    <a:lnTo>
                      <a:pt x="96" y="96"/>
                    </a:lnTo>
                    <a:lnTo>
                      <a:pt x="92" y="96"/>
                    </a:lnTo>
                    <a:lnTo>
                      <a:pt x="92" y="94"/>
                    </a:lnTo>
                    <a:lnTo>
                      <a:pt x="88" y="94"/>
                    </a:lnTo>
                    <a:lnTo>
                      <a:pt x="88" y="92"/>
                    </a:lnTo>
                    <a:lnTo>
                      <a:pt x="85" y="92"/>
                    </a:lnTo>
                    <a:lnTo>
                      <a:pt x="85" y="89"/>
                    </a:lnTo>
                    <a:lnTo>
                      <a:pt x="84" y="89"/>
                    </a:lnTo>
                    <a:lnTo>
                      <a:pt x="84" y="86"/>
                    </a:lnTo>
                    <a:lnTo>
                      <a:pt x="80" y="86"/>
                    </a:lnTo>
                    <a:lnTo>
                      <a:pt x="80" y="84"/>
                    </a:lnTo>
                    <a:lnTo>
                      <a:pt x="79" y="84"/>
                    </a:lnTo>
                    <a:lnTo>
                      <a:pt x="79" y="81"/>
                    </a:lnTo>
                    <a:lnTo>
                      <a:pt x="76" y="81"/>
                    </a:lnTo>
                    <a:lnTo>
                      <a:pt x="76" y="78"/>
                    </a:lnTo>
                    <a:lnTo>
                      <a:pt x="70" y="78"/>
                    </a:lnTo>
                    <a:lnTo>
                      <a:pt x="70" y="76"/>
                    </a:lnTo>
                    <a:lnTo>
                      <a:pt x="68" y="76"/>
                    </a:lnTo>
                    <a:lnTo>
                      <a:pt x="68" y="72"/>
                    </a:lnTo>
                    <a:lnTo>
                      <a:pt x="61" y="72"/>
                    </a:lnTo>
                    <a:lnTo>
                      <a:pt x="61" y="68"/>
                    </a:lnTo>
                    <a:lnTo>
                      <a:pt x="57" y="68"/>
                    </a:lnTo>
                    <a:lnTo>
                      <a:pt x="57" y="66"/>
                    </a:lnTo>
                    <a:lnTo>
                      <a:pt x="54" y="66"/>
                    </a:lnTo>
                    <a:lnTo>
                      <a:pt x="54" y="63"/>
                    </a:lnTo>
                    <a:lnTo>
                      <a:pt x="52" y="63"/>
                    </a:lnTo>
                    <a:lnTo>
                      <a:pt x="52" y="60"/>
                    </a:lnTo>
                    <a:lnTo>
                      <a:pt x="50" y="60"/>
                    </a:lnTo>
                    <a:lnTo>
                      <a:pt x="50" y="59"/>
                    </a:lnTo>
                    <a:lnTo>
                      <a:pt x="49" y="59"/>
                    </a:lnTo>
                    <a:lnTo>
                      <a:pt x="49" y="54"/>
                    </a:lnTo>
                    <a:lnTo>
                      <a:pt x="44" y="54"/>
                    </a:lnTo>
                    <a:lnTo>
                      <a:pt x="44" y="49"/>
                    </a:lnTo>
                    <a:lnTo>
                      <a:pt x="43" y="49"/>
                    </a:lnTo>
                    <a:lnTo>
                      <a:pt x="43" y="47"/>
                    </a:lnTo>
                    <a:lnTo>
                      <a:pt x="42" y="47"/>
                    </a:lnTo>
                    <a:lnTo>
                      <a:pt x="42" y="45"/>
                    </a:lnTo>
                    <a:lnTo>
                      <a:pt x="40" y="45"/>
                    </a:lnTo>
                    <a:lnTo>
                      <a:pt x="40" y="40"/>
                    </a:lnTo>
                    <a:lnTo>
                      <a:pt x="37" y="40"/>
                    </a:lnTo>
                    <a:lnTo>
                      <a:pt x="37" y="38"/>
                    </a:lnTo>
                    <a:lnTo>
                      <a:pt x="35" y="38"/>
                    </a:lnTo>
                    <a:lnTo>
                      <a:pt x="35" y="34"/>
                    </a:lnTo>
                    <a:lnTo>
                      <a:pt x="33" y="34"/>
                    </a:lnTo>
                    <a:lnTo>
                      <a:pt x="33" y="32"/>
                    </a:lnTo>
                    <a:lnTo>
                      <a:pt x="30" y="32"/>
                    </a:lnTo>
                    <a:lnTo>
                      <a:pt x="30" y="28"/>
                    </a:lnTo>
                    <a:lnTo>
                      <a:pt x="28" y="28"/>
                    </a:lnTo>
                    <a:lnTo>
                      <a:pt x="28" y="22"/>
                    </a:lnTo>
                    <a:lnTo>
                      <a:pt x="26" y="22"/>
                    </a:lnTo>
                    <a:lnTo>
                      <a:pt x="26" y="19"/>
                    </a:lnTo>
                    <a:lnTo>
                      <a:pt x="22" y="19"/>
                    </a:lnTo>
                    <a:lnTo>
                      <a:pt x="22" y="16"/>
                    </a:lnTo>
                    <a:lnTo>
                      <a:pt x="18" y="16"/>
                    </a:lnTo>
                    <a:lnTo>
                      <a:pt x="18" y="12"/>
                    </a:lnTo>
                    <a:lnTo>
                      <a:pt x="17" y="12"/>
                    </a:lnTo>
                    <a:lnTo>
                      <a:pt x="17" y="10"/>
                    </a:lnTo>
                    <a:lnTo>
                      <a:pt x="14" y="10"/>
                    </a:lnTo>
                    <a:lnTo>
                      <a:pt x="14" y="5"/>
                    </a:lnTo>
                    <a:lnTo>
                      <a:pt x="12" y="5"/>
                    </a:lnTo>
                    <a:lnTo>
                      <a:pt x="12" y="3"/>
                    </a:lnTo>
                    <a:lnTo>
                      <a:pt x="9" y="3"/>
                    </a:lnTo>
                    <a:lnTo>
                      <a:pt x="9" y="2"/>
                    </a:lnTo>
                    <a:lnTo>
                      <a:pt x="8" y="2"/>
                    </a:lnTo>
                    <a:lnTo>
                      <a:pt x="8" y="0"/>
                    </a:lnTo>
                    <a:lnTo>
                      <a:pt x="0" y="0"/>
                    </a:lnTo>
                  </a:path>
                </a:pathLst>
              </a:cu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141"/>
            <p:cNvGrpSpPr>
              <a:grpSpLocks/>
            </p:cNvGrpSpPr>
            <p:nvPr/>
          </p:nvGrpSpPr>
          <p:grpSpPr bwMode="auto">
            <a:xfrm>
              <a:off x="779479" y="3076194"/>
              <a:ext cx="3473337" cy="2118163"/>
              <a:chOff x="2065" y="1656"/>
              <a:chExt cx="1626" cy="1008"/>
            </a:xfrm>
          </p:grpSpPr>
          <p:sp>
            <p:nvSpPr>
              <p:cNvPr id="21" name="Line 142"/>
              <p:cNvSpPr>
                <a:spLocks noChangeShapeType="1"/>
              </p:cNvSpPr>
              <p:nvPr/>
            </p:nvSpPr>
            <p:spPr bwMode="auto">
              <a:xfrm>
                <a:off x="2377" y="21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3"/>
              <p:cNvSpPr>
                <a:spLocks noChangeShapeType="1"/>
              </p:cNvSpPr>
              <p:nvPr/>
            </p:nvSpPr>
            <p:spPr bwMode="auto">
              <a:xfrm>
                <a:off x="2449" y="220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44"/>
              <p:cNvSpPr>
                <a:spLocks noChangeShapeType="1"/>
              </p:cNvSpPr>
              <p:nvPr/>
            </p:nvSpPr>
            <p:spPr bwMode="auto">
              <a:xfrm>
                <a:off x="2425" y="21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45"/>
              <p:cNvSpPr>
                <a:spLocks noChangeShapeType="1"/>
              </p:cNvSpPr>
              <p:nvPr/>
            </p:nvSpPr>
            <p:spPr bwMode="auto">
              <a:xfrm>
                <a:off x="2437" y="21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46"/>
              <p:cNvSpPr>
                <a:spLocks noChangeShapeType="1"/>
              </p:cNvSpPr>
              <p:nvPr/>
            </p:nvSpPr>
            <p:spPr bwMode="auto">
              <a:xfrm>
                <a:off x="2329" y="205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47"/>
              <p:cNvSpPr>
                <a:spLocks noChangeShapeType="1"/>
              </p:cNvSpPr>
              <p:nvPr/>
            </p:nvSpPr>
            <p:spPr bwMode="auto">
              <a:xfrm>
                <a:off x="2317" y="20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48"/>
              <p:cNvSpPr>
                <a:spLocks noChangeShapeType="1"/>
              </p:cNvSpPr>
              <p:nvPr/>
            </p:nvSpPr>
            <p:spPr bwMode="auto">
              <a:xfrm>
                <a:off x="2365" y="20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49"/>
              <p:cNvSpPr>
                <a:spLocks noChangeShapeType="1"/>
              </p:cNvSpPr>
              <p:nvPr/>
            </p:nvSpPr>
            <p:spPr bwMode="auto">
              <a:xfrm>
                <a:off x="2281" y="199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50"/>
              <p:cNvSpPr>
                <a:spLocks noChangeShapeType="1"/>
              </p:cNvSpPr>
              <p:nvPr/>
            </p:nvSpPr>
            <p:spPr bwMode="auto">
              <a:xfrm>
                <a:off x="2341" y="20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51"/>
              <p:cNvSpPr>
                <a:spLocks noChangeShapeType="1"/>
              </p:cNvSpPr>
              <p:nvPr/>
            </p:nvSpPr>
            <p:spPr bwMode="auto">
              <a:xfrm>
                <a:off x="2353" y="20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52"/>
              <p:cNvSpPr>
                <a:spLocks noChangeShapeType="1"/>
              </p:cNvSpPr>
              <p:nvPr/>
            </p:nvSpPr>
            <p:spPr bwMode="auto">
              <a:xfrm>
                <a:off x="2797"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153"/>
              <p:cNvSpPr>
                <a:spLocks noChangeShapeType="1"/>
              </p:cNvSpPr>
              <p:nvPr/>
            </p:nvSpPr>
            <p:spPr bwMode="auto">
              <a:xfrm>
                <a:off x="2809"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54"/>
              <p:cNvSpPr>
                <a:spLocks noChangeShapeType="1"/>
              </p:cNvSpPr>
              <p:nvPr/>
            </p:nvSpPr>
            <p:spPr bwMode="auto">
              <a:xfrm>
                <a:off x="2839" y="25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55"/>
              <p:cNvSpPr>
                <a:spLocks noChangeShapeType="1"/>
              </p:cNvSpPr>
              <p:nvPr/>
            </p:nvSpPr>
            <p:spPr bwMode="auto">
              <a:xfrm>
                <a:off x="2845" y="25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56"/>
              <p:cNvSpPr>
                <a:spLocks noChangeShapeType="1"/>
              </p:cNvSpPr>
              <p:nvPr/>
            </p:nvSpPr>
            <p:spPr bwMode="auto">
              <a:xfrm>
                <a:off x="2881"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57"/>
              <p:cNvSpPr>
                <a:spLocks noChangeShapeType="1"/>
              </p:cNvSpPr>
              <p:nvPr/>
            </p:nvSpPr>
            <p:spPr bwMode="auto">
              <a:xfrm>
                <a:off x="2893"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58"/>
              <p:cNvSpPr>
                <a:spLocks noChangeShapeType="1"/>
              </p:cNvSpPr>
              <p:nvPr/>
            </p:nvSpPr>
            <p:spPr bwMode="auto">
              <a:xfrm>
                <a:off x="2113" y="16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59"/>
              <p:cNvSpPr>
                <a:spLocks noChangeShapeType="1"/>
              </p:cNvSpPr>
              <p:nvPr/>
            </p:nvSpPr>
            <p:spPr bwMode="auto">
              <a:xfrm>
                <a:off x="2125" y="16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60"/>
              <p:cNvSpPr>
                <a:spLocks noChangeShapeType="1"/>
              </p:cNvSpPr>
              <p:nvPr/>
            </p:nvSpPr>
            <p:spPr bwMode="auto">
              <a:xfrm>
                <a:off x="2167" y="17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61"/>
              <p:cNvSpPr>
                <a:spLocks noChangeShapeType="1"/>
              </p:cNvSpPr>
              <p:nvPr/>
            </p:nvSpPr>
            <p:spPr bwMode="auto">
              <a:xfrm>
                <a:off x="2179" y="17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62"/>
              <p:cNvSpPr>
                <a:spLocks noChangeShapeType="1"/>
              </p:cNvSpPr>
              <p:nvPr/>
            </p:nvSpPr>
            <p:spPr bwMode="auto">
              <a:xfrm>
                <a:off x="2131" y="17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63"/>
              <p:cNvSpPr>
                <a:spLocks noChangeShapeType="1"/>
              </p:cNvSpPr>
              <p:nvPr/>
            </p:nvSpPr>
            <p:spPr bwMode="auto">
              <a:xfrm>
                <a:off x="2143" y="17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64"/>
              <p:cNvSpPr>
                <a:spLocks noChangeShapeType="1"/>
              </p:cNvSpPr>
              <p:nvPr/>
            </p:nvSpPr>
            <p:spPr bwMode="auto">
              <a:xfrm>
                <a:off x="2653" y="24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65"/>
              <p:cNvSpPr>
                <a:spLocks noChangeShapeType="1"/>
              </p:cNvSpPr>
              <p:nvPr/>
            </p:nvSpPr>
            <p:spPr bwMode="auto">
              <a:xfrm>
                <a:off x="2665" y="24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66"/>
              <p:cNvSpPr>
                <a:spLocks noChangeShapeType="1"/>
              </p:cNvSpPr>
              <p:nvPr/>
            </p:nvSpPr>
            <p:spPr bwMode="auto">
              <a:xfrm>
                <a:off x="2605" y="24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67"/>
              <p:cNvSpPr>
                <a:spLocks noChangeShapeType="1"/>
              </p:cNvSpPr>
              <p:nvPr/>
            </p:nvSpPr>
            <p:spPr bwMode="auto">
              <a:xfrm>
                <a:off x="2617" y="24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68"/>
              <p:cNvSpPr>
                <a:spLocks noChangeShapeType="1"/>
              </p:cNvSpPr>
              <p:nvPr/>
            </p:nvSpPr>
            <p:spPr bwMode="auto">
              <a:xfrm>
                <a:off x="2593" y="23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69"/>
              <p:cNvSpPr>
                <a:spLocks noChangeShapeType="1"/>
              </p:cNvSpPr>
              <p:nvPr/>
            </p:nvSpPr>
            <p:spPr bwMode="auto">
              <a:xfrm>
                <a:off x="2605" y="23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70"/>
              <p:cNvSpPr>
                <a:spLocks noChangeShapeType="1"/>
              </p:cNvSpPr>
              <p:nvPr/>
            </p:nvSpPr>
            <p:spPr bwMode="auto">
              <a:xfrm>
                <a:off x="2755"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1"/>
              <p:cNvSpPr>
                <a:spLocks noChangeShapeType="1"/>
              </p:cNvSpPr>
              <p:nvPr/>
            </p:nvSpPr>
            <p:spPr bwMode="auto">
              <a:xfrm>
                <a:off x="2767"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72"/>
              <p:cNvSpPr>
                <a:spLocks noChangeShapeType="1"/>
              </p:cNvSpPr>
              <p:nvPr/>
            </p:nvSpPr>
            <p:spPr bwMode="auto">
              <a:xfrm>
                <a:off x="2497" y="22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73"/>
              <p:cNvSpPr>
                <a:spLocks noChangeShapeType="1"/>
              </p:cNvSpPr>
              <p:nvPr/>
            </p:nvSpPr>
            <p:spPr bwMode="auto">
              <a:xfrm>
                <a:off x="2509" y="22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74"/>
              <p:cNvSpPr>
                <a:spLocks noChangeShapeType="1"/>
              </p:cNvSpPr>
              <p:nvPr/>
            </p:nvSpPr>
            <p:spPr bwMode="auto">
              <a:xfrm>
                <a:off x="2527" y="22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75"/>
              <p:cNvSpPr>
                <a:spLocks noChangeShapeType="1"/>
              </p:cNvSpPr>
              <p:nvPr/>
            </p:nvSpPr>
            <p:spPr bwMode="auto">
              <a:xfrm>
                <a:off x="2539" y="22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76"/>
              <p:cNvSpPr>
                <a:spLocks noChangeShapeType="1"/>
              </p:cNvSpPr>
              <p:nvPr/>
            </p:nvSpPr>
            <p:spPr bwMode="auto">
              <a:xfrm>
                <a:off x="2677" y="24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77"/>
              <p:cNvSpPr>
                <a:spLocks noChangeShapeType="1"/>
              </p:cNvSpPr>
              <p:nvPr/>
            </p:nvSpPr>
            <p:spPr bwMode="auto">
              <a:xfrm>
                <a:off x="2689" y="24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78"/>
              <p:cNvSpPr>
                <a:spLocks noChangeShapeType="1"/>
              </p:cNvSpPr>
              <p:nvPr/>
            </p:nvSpPr>
            <p:spPr bwMode="auto">
              <a:xfrm>
                <a:off x="2263" y="19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179"/>
              <p:cNvSpPr>
                <a:spLocks noChangeShapeType="1"/>
              </p:cNvSpPr>
              <p:nvPr/>
            </p:nvSpPr>
            <p:spPr bwMode="auto">
              <a:xfrm>
                <a:off x="2149" y="172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180"/>
              <p:cNvSpPr>
                <a:spLocks noChangeShapeType="1"/>
              </p:cNvSpPr>
              <p:nvPr/>
            </p:nvSpPr>
            <p:spPr bwMode="auto">
              <a:xfrm>
                <a:off x="2413" y="214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181"/>
              <p:cNvSpPr>
                <a:spLocks noChangeShapeType="1"/>
              </p:cNvSpPr>
              <p:nvPr/>
            </p:nvSpPr>
            <p:spPr bwMode="auto">
              <a:xfrm>
                <a:off x="2239" y="19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182"/>
              <p:cNvSpPr>
                <a:spLocks noChangeShapeType="1"/>
              </p:cNvSpPr>
              <p:nvPr/>
            </p:nvSpPr>
            <p:spPr bwMode="auto">
              <a:xfrm>
                <a:off x="2227" y="18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83"/>
              <p:cNvSpPr>
                <a:spLocks noChangeShapeType="1"/>
              </p:cNvSpPr>
              <p:nvPr/>
            </p:nvSpPr>
            <p:spPr bwMode="auto">
              <a:xfrm>
                <a:off x="2401" y="21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184"/>
              <p:cNvSpPr>
                <a:spLocks noChangeShapeType="1"/>
              </p:cNvSpPr>
              <p:nvPr/>
            </p:nvSpPr>
            <p:spPr bwMode="auto">
              <a:xfrm>
                <a:off x="2395" y="21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185"/>
              <p:cNvSpPr>
                <a:spLocks noChangeShapeType="1"/>
              </p:cNvSpPr>
              <p:nvPr/>
            </p:nvSpPr>
            <p:spPr bwMode="auto">
              <a:xfrm>
                <a:off x="2389" y="21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186"/>
              <p:cNvSpPr>
                <a:spLocks noChangeShapeType="1"/>
              </p:cNvSpPr>
              <p:nvPr/>
            </p:nvSpPr>
            <p:spPr bwMode="auto">
              <a:xfrm>
                <a:off x="2197" y="18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187"/>
              <p:cNvSpPr>
                <a:spLocks noChangeShapeType="1"/>
              </p:cNvSpPr>
              <p:nvPr/>
            </p:nvSpPr>
            <p:spPr bwMode="auto">
              <a:xfrm>
                <a:off x="2443" y="219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188"/>
              <p:cNvSpPr>
                <a:spLocks noChangeShapeType="1"/>
              </p:cNvSpPr>
              <p:nvPr/>
            </p:nvSpPr>
            <p:spPr bwMode="auto">
              <a:xfrm>
                <a:off x="2197" y="183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189"/>
              <p:cNvSpPr>
                <a:spLocks noChangeShapeType="1"/>
              </p:cNvSpPr>
              <p:nvPr/>
            </p:nvSpPr>
            <p:spPr bwMode="auto">
              <a:xfrm>
                <a:off x="2419" y="21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190"/>
              <p:cNvSpPr>
                <a:spLocks noChangeShapeType="1"/>
              </p:cNvSpPr>
              <p:nvPr/>
            </p:nvSpPr>
            <p:spPr bwMode="auto">
              <a:xfrm>
                <a:off x="2203" y="18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191"/>
              <p:cNvSpPr>
                <a:spLocks noChangeShapeType="1"/>
              </p:cNvSpPr>
              <p:nvPr/>
            </p:nvSpPr>
            <p:spPr bwMode="auto">
              <a:xfrm>
                <a:off x="2185" y="17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192"/>
              <p:cNvSpPr>
                <a:spLocks noChangeShapeType="1"/>
              </p:cNvSpPr>
              <p:nvPr/>
            </p:nvSpPr>
            <p:spPr bwMode="auto">
              <a:xfrm>
                <a:off x="2419" y="21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193"/>
              <p:cNvSpPr>
                <a:spLocks noChangeShapeType="1"/>
              </p:cNvSpPr>
              <p:nvPr/>
            </p:nvSpPr>
            <p:spPr bwMode="auto">
              <a:xfrm>
                <a:off x="2857" y="25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194"/>
              <p:cNvSpPr>
                <a:spLocks noChangeShapeType="1"/>
              </p:cNvSpPr>
              <p:nvPr/>
            </p:nvSpPr>
            <p:spPr bwMode="auto">
              <a:xfrm>
                <a:off x="3691" y="262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195"/>
              <p:cNvSpPr>
                <a:spLocks noChangeShapeType="1"/>
              </p:cNvSpPr>
              <p:nvPr/>
            </p:nvSpPr>
            <p:spPr bwMode="auto">
              <a:xfrm>
                <a:off x="2905"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196"/>
              <p:cNvSpPr>
                <a:spLocks noChangeShapeType="1"/>
              </p:cNvSpPr>
              <p:nvPr/>
            </p:nvSpPr>
            <p:spPr bwMode="auto">
              <a:xfrm>
                <a:off x="2215" y="18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197"/>
              <p:cNvSpPr>
                <a:spLocks noChangeShapeType="1"/>
              </p:cNvSpPr>
              <p:nvPr/>
            </p:nvSpPr>
            <p:spPr bwMode="auto">
              <a:xfrm>
                <a:off x="2095" y="1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198"/>
              <p:cNvSpPr>
                <a:spLocks noChangeShapeType="1"/>
              </p:cNvSpPr>
              <p:nvPr/>
            </p:nvSpPr>
            <p:spPr bwMode="auto">
              <a:xfrm>
                <a:off x="2701" y="24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199"/>
              <p:cNvSpPr>
                <a:spLocks noChangeShapeType="1"/>
              </p:cNvSpPr>
              <p:nvPr/>
            </p:nvSpPr>
            <p:spPr bwMode="auto">
              <a:xfrm>
                <a:off x="2089" y="166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200"/>
              <p:cNvSpPr>
                <a:spLocks noChangeShapeType="1"/>
              </p:cNvSpPr>
              <p:nvPr/>
            </p:nvSpPr>
            <p:spPr bwMode="auto">
              <a:xfrm>
                <a:off x="2161" y="17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201"/>
              <p:cNvSpPr>
                <a:spLocks noChangeShapeType="1"/>
              </p:cNvSpPr>
              <p:nvPr/>
            </p:nvSpPr>
            <p:spPr bwMode="auto">
              <a:xfrm>
                <a:off x="2575" y="23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202"/>
              <p:cNvSpPr>
                <a:spLocks noChangeShapeType="1"/>
              </p:cNvSpPr>
              <p:nvPr/>
            </p:nvSpPr>
            <p:spPr bwMode="auto">
              <a:xfrm>
                <a:off x="2077" y="16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203"/>
              <p:cNvSpPr>
                <a:spLocks noChangeShapeType="1"/>
              </p:cNvSpPr>
              <p:nvPr/>
            </p:nvSpPr>
            <p:spPr bwMode="auto">
              <a:xfrm>
                <a:off x="2107" y="1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204"/>
              <p:cNvSpPr>
                <a:spLocks noChangeShapeType="1"/>
              </p:cNvSpPr>
              <p:nvPr/>
            </p:nvSpPr>
            <p:spPr bwMode="auto">
              <a:xfrm>
                <a:off x="2257" y="197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205"/>
              <p:cNvSpPr>
                <a:spLocks noChangeShapeType="1"/>
              </p:cNvSpPr>
              <p:nvPr/>
            </p:nvSpPr>
            <p:spPr bwMode="auto">
              <a:xfrm>
                <a:off x="2245" y="195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206"/>
              <p:cNvSpPr>
                <a:spLocks noChangeShapeType="1"/>
              </p:cNvSpPr>
              <p:nvPr/>
            </p:nvSpPr>
            <p:spPr bwMode="auto">
              <a:xfrm>
                <a:off x="2269" y="19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207"/>
              <p:cNvSpPr>
                <a:spLocks noChangeShapeType="1"/>
              </p:cNvSpPr>
              <p:nvPr/>
            </p:nvSpPr>
            <p:spPr bwMode="auto">
              <a:xfrm>
                <a:off x="2779"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208"/>
              <p:cNvSpPr>
                <a:spLocks noChangeShapeType="1"/>
              </p:cNvSpPr>
              <p:nvPr/>
            </p:nvSpPr>
            <p:spPr bwMode="auto">
              <a:xfrm>
                <a:off x="2791"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209"/>
              <p:cNvSpPr>
                <a:spLocks noChangeShapeType="1"/>
              </p:cNvSpPr>
              <p:nvPr/>
            </p:nvSpPr>
            <p:spPr bwMode="auto">
              <a:xfrm>
                <a:off x="2941"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210"/>
              <p:cNvSpPr>
                <a:spLocks noChangeShapeType="1"/>
              </p:cNvSpPr>
              <p:nvPr/>
            </p:nvSpPr>
            <p:spPr bwMode="auto">
              <a:xfrm>
                <a:off x="2947"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211"/>
              <p:cNvSpPr>
                <a:spLocks noChangeShapeType="1"/>
              </p:cNvSpPr>
              <p:nvPr/>
            </p:nvSpPr>
            <p:spPr bwMode="auto">
              <a:xfrm>
                <a:off x="2965"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12"/>
              <p:cNvSpPr>
                <a:spLocks noChangeShapeType="1"/>
              </p:cNvSpPr>
              <p:nvPr/>
            </p:nvSpPr>
            <p:spPr bwMode="auto">
              <a:xfrm>
                <a:off x="2977"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213"/>
              <p:cNvSpPr>
                <a:spLocks noChangeShapeType="1"/>
              </p:cNvSpPr>
              <p:nvPr/>
            </p:nvSpPr>
            <p:spPr bwMode="auto">
              <a:xfrm>
                <a:off x="2995" y="25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214"/>
              <p:cNvSpPr>
                <a:spLocks noChangeShapeType="1"/>
              </p:cNvSpPr>
              <p:nvPr/>
            </p:nvSpPr>
            <p:spPr bwMode="auto">
              <a:xfrm>
                <a:off x="3007" y="25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215"/>
              <p:cNvSpPr>
                <a:spLocks noChangeShapeType="1"/>
              </p:cNvSpPr>
              <p:nvPr/>
            </p:nvSpPr>
            <p:spPr bwMode="auto">
              <a:xfrm>
                <a:off x="3025" y="25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16"/>
              <p:cNvSpPr>
                <a:spLocks noChangeShapeType="1"/>
              </p:cNvSpPr>
              <p:nvPr/>
            </p:nvSpPr>
            <p:spPr bwMode="auto">
              <a:xfrm>
                <a:off x="3037" y="25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217"/>
              <p:cNvSpPr>
                <a:spLocks noChangeShapeType="1"/>
              </p:cNvSpPr>
              <p:nvPr/>
            </p:nvSpPr>
            <p:spPr bwMode="auto">
              <a:xfrm>
                <a:off x="3361"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218"/>
              <p:cNvSpPr>
                <a:spLocks noChangeShapeType="1"/>
              </p:cNvSpPr>
              <p:nvPr/>
            </p:nvSpPr>
            <p:spPr bwMode="auto">
              <a:xfrm>
                <a:off x="3373"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219"/>
              <p:cNvSpPr>
                <a:spLocks noChangeShapeType="1"/>
              </p:cNvSpPr>
              <p:nvPr/>
            </p:nvSpPr>
            <p:spPr bwMode="auto">
              <a:xfrm>
                <a:off x="3295"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220"/>
              <p:cNvSpPr>
                <a:spLocks noChangeShapeType="1"/>
              </p:cNvSpPr>
              <p:nvPr/>
            </p:nvSpPr>
            <p:spPr bwMode="auto">
              <a:xfrm>
                <a:off x="3307"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221"/>
              <p:cNvSpPr>
                <a:spLocks noChangeShapeType="1"/>
              </p:cNvSpPr>
              <p:nvPr/>
            </p:nvSpPr>
            <p:spPr bwMode="auto">
              <a:xfrm>
                <a:off x="2473" y="22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222"/>
              <p:cNvSpPr>
                <a:spLocks noChangeShapeType="1"/>
              </p:cNvSpPr>
              <p:nvPr/>
            </p:nvSpPr>
            <p:spPr bwMode="auto">
              <a:xfrm>
                <a:off x="2485" y="22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223"/>
              <p:cNvSpPr>
                <a:spLocks noChangeShapeType="1"/>
              </p:cNvSpPr>
              <p:nvPr/>
            </p:nvSpPr>
            <p:spPr bwMode="auto">
              <a:xfrm>
                <a:off x="2587" y="238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224"/>
              <p:cNvSpPr>
                <a:spLocks noChangeShapeType="1"/>
              </p:cNvSpPr>
              <p:nvPr/>
            </p:nvSpPr>
            <p:spPr bwMode="auto">
              <a:xfrm>
                <a:off x="2461" y="22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225"/>
              <p:cNvSpPr>
                <a:spLocks noChangeShapeType="1"/>
              </p:cNvSpPr>
              <p:nvPr/>
            </p:nvSpPr>
            <p:spPr bwMode="auto">
              <a:xfrm>
                <a:off x="2683" y="246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226"/>
              <p:cNvSpPr>
                <a:spLocks noChangeShapeType="1"/>
              </p:cNvSpPr>
              <p:nvPr/>
            </p:nvSpPr>
            <p:spPr bwMode="auto">
              <a:xfrm>
                <a:off x="2821" y="25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227"/>
              <p:cNvSpPr>
                <a:spLocks noChangeShapeType="1"/>
              </p:cNvSpPr>
              <p:nvPr/>
            </p:nvSpPr>
            <p:spPr bwMode="auto">
              <a:xfrm>
                <a:off x="2209" y="18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228"/>
              <p:cNvSpPr>
                <a:spLocks noChangeShapeType="1"/>
              </p:cNvSpPr>
              <p:nvPr/>
            </p:nvSpPr>
            <p:spPr bwMode="auto">
              <a:xfrm>
                <a:off x="2719" y="24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229"/>
              <p:cNvSpPr>
                <a:spLocks noChangeShapeType="1"/>
              </p:cNvSpPr>
              <p:nvPr/>
            </p:nvSpPr>
            <p:spPr bwMode="auto">
              <a:xfrm>
                <a:off x="2575" y="234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230"/>
              <p:cNvSpPr>
                <a:spLocks noChangeShapeType="1"/>
              </p:cNvSpPr>
              <p:nvPr/>
            </p:nvSpPr>
            <p:spPr bwMode="auto">
              <a:xfrm>
                <a:off x="2221" y="18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231"/>
              <p:cNvSpPr>
                <a:spLocks noChangeShapeType="1"/>
              </p:cNvSpPr>
              <p:nvPr/>
            </p:nvSpPr>
            <p:spPr bwMode="auto">
              <a:xfrm>
                <a:off x="2221" y="18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232"/>
              <p:cNvSpPr>
                <a:spLocks noChangeShapeType="1"/>
              </p:cNvSpPr>
              <p:nvPr/>
            </p:nvSpPr>
            <p:spPr bwMode="auto">
              <a:xfrm>
                <a:off x="2923" y="255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233"/>
              <p:cNvSpPr>
                <a:spLocks noChangeShapeType="1"/>
              </p:cNvSpPr>
              <p:nvPr/>
            </p:nvSpPr>
            <p:spPr bwMode="auto">
              <a:xfrm>
                <a:off x="2731" y="24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34"/>
              <p:cNvSpPr>
                <a:spLocks noChangeShapeType="1"/>
              </p:cNvSpPr>
              <p:nvPr/>
            </p:nvSpPr>
            <p:spPr bwMode="auto">
              <a:xfrm>
                <a:off x="2311" y="20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235"/>
              <p:cNvSpPr>
                <a:spLocks noChangeShapeType="1"/>
              </p:cNvSpPr>
              <p:nvPr/>
            </p:nvSpPr>
            <p:spPr bwMode="auto">
              <a:xfrm>
                <a:off x="2821" y="25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236"/>
              <p:cNvSpPr>
                <a:spLocks noChangeShapeType="1"/>
              </p:cNvSpPr>
              <p:nvPr/>
            </p:nvSpPr>
            <p:spPr bwMode="auto">
              <a:xfrm>
                <a:off x="2563" y="23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237"/>
              <p:cNvSpPr>
                <a:spLocks noChangeShapeType="1"/>
              </p:cNvSpPr>
              <p:nvPr/>
            </p:nvSpPr>
            <p:spPr bwMode="auto">
              <a:xfrm>
                <a:off x="2467" y="22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238"/>
              <p:cNvSpPr>
                <a:spLocks noChangeShapeType="1"/>
              </p:cNvSpPr>
              <p:nvPr/>
            </p:nvSpPr>
            <p:spPr bwMode="auto">
              <a:xfrm>
                <a:off x="2299" y="19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239"/>
              <p:cNvSpPr>
                <a:spLocks noChangeShapeType="1"/>
              </p:cNvSpPr>
              <p:nvPr/>
            </p:nvSpPr>
            <p:spPr bwMode="auto">
              <a:xfrm>
                <a:off x="2929" y="255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240"/>
              <p:cNvSpPr>
                <a:spLocks noChangeShapeType="1"/>
              </p:cNvSpPr>
              <p:nvPr/>
            </p:nvSpPr>
            <p:spPr bwMode="auto">
              <a:xfrm>
                <a:off x="2743" y="24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Freeform 241"/>
              <p:cNvSpPr>
                <a:spLocks/>
              </p:cNvSpPr>
              <p:nvPr/>
            </p:nvSpPr>
            <p:spPr bwMode="auto">
              <a:xfrm>
                <a:off x="2065" y="1668"/>
                <a:ext cx="1626" cy="972"/>
              </a:xfrm>
              <a:custGeom>
                <a:avLst/>
                <a:gdLst>
                  <a:gd name="T0" fmla="*/ 246 w 271"/>
                  <a:gd name="T1" fmla="*/ 162 h 162"/>
                  <a:gd name="T2" fmla="*/ 171 w 271"/>
                  <a:gd name="T3" fmla="*/ 155 h 162"/>
                  <a:gd name="T4" fmla="*/ 145 w 271"/>
                  <a:gd name="T5" fmla="*/ 152 h 162"/>
                  <a:gd name="T6" fmla="*/ 141 w 271"/>
                  <a:gd name="T7" fmla="*/ 151 h 162"/>
                  <a:gd name="T8" fmla="*/ 135 w 271"/>
                  <a:gd name="T9" fmla="*/ 148 h 162"/>
                  <a:gd name="T10" fmla="*/ 133 w 271"/>
                  <a:gd name="T11" fmla="*/ 147 h 162"/>
                  <a:gd name="T12" fmla="*/ 128 w 271"/>
                  <a:gd name="T13" fmla="*/ 144 h 162"/>
                  <a:gd name="T14" fmla="*/ 125 w 271"/>
                  <a:gd name="T15" fmla="*/ 143 h 162"/>
                  <a:gd name="T16" fmla="*/ 114 w 271"/>
                  <a:gd name="T17" fmla="*/ 142 h 162"/>
                  <a:gd name="T18" fmla="*/ 110 w 271"/>
                  <a:gd name="T19" fmla="*/ 138 h 162"/>
                  <a:gd name="T20" fmla="*/ 108 w 271"/>
                  <a:gd name="T21" fmla="*/ 137 h 162"/>
                  <a:gd name="T22" fmla="*/ 101 w 271"/>
                  <a:gd name="T23" fmla="*/ 135 h 162"/>
                  <a:gd name="T24" fmla="*/ 96 w 271"/>
                  <a:gd name="T25" fmla="*/ 134 h 162"/>
                  <a:gd name="T26" fmla="*/ 95 w 271"/>
                  <a:gd name="T27" fmla="*/ 130 h 162"/>
                  <a:gd name="T28" fmla="*/ 93 w 271"/>
                  <a:gd name="T29" fmla="*/ 129 h 162"/>
                  <a:gd name="T30" fmla="*/ 89 w 271"/>
                  <a:gd name="T31" fmla="*/ 126 h 162"/>
                  <a:gd name="T32" fmla="*/ 89 w 271"/>
                  <a:gd name="T33" fmla="*/ 125 h 162"/>
                  <a:gd name="T34" fmla="*/ 86 w 271"/>
                  <a:gd name="T35" fmla="*/ 122 h 162"/>
                  <a:gd name="T36" fmla="*/ 84 w 271"/>
                  <a:gd name="T37" fmla="*/ 116 h 162"/>
                  <a:gd name="T38" fmla="*/ 81 w 271"/>
                  <a:gd name="T39" fmla="*/ 111 h 162"/>
                  <a:gd name="T40" fmla="*/ 77 w 271"/>
                  <a:gd name="T41" fmla="*/ 109 h 162"/>
                  <a:gd name="T42" fmla="*/ 75 w 271"/>
                  <a:gd name="T43" fmla="*/ 107 h 162"/>
                  <a:gd name="T44" fmla="*/ 71 w 271"/>
                  <a:gd name="T45" fmla="*/ 104 h 162"/>
                  <a:gd name="T46" fmla="*/ 69 w 271"/>
                  <a:gd name="T47" fmla="*/ 99 h 162"/>
                  <a:gd name="T48" fmla="*/ 66 w 271"/>
                  <a:gd name="T49" fmla="*/ 96 h 162"/>
                  <a:gd name="T50" fmla="*/ 63 w 271"/>
                  <a:gd name="T51" fmla="*/ 93 h 162"/>
                  <a:gd name="T52" fmla="*/ 62 w 271"/>
                  <a:gd name="T53" fmla="*/ 90 h 162"/>
                  <a:gd name="T54" fmla="*/ 59 w 271"/>
                  <a:gd name="T55" fmla="*/ 87 h 162"/>
                  <a:gd name="T56" fmla="*/ 58 w 271"/>
                  <a:gd name="T57" fmla="*/ 85 h 162"/>
                  <a:gd name="T58" fmla="*/ 57 w 271"/>
                  <a:gd name="T59" fmla="*/ 82 h 162"/>
                  <a:gd name="T60" fmla="*/ 56 w 271"/>
                  <a:gd name="T61" fmla="*/ 80 h 162"/>
                  <a:gd name="T62" fmla="*/ 52 w 271"/>
                  <a:gd name="T63" fmla="*/ 78 h 162"/>
                  <a:gd name="T64" fmla="*/ 51 w 271"/>
                  <a:gd name="T65" fmla="*/ 77 h 162"/>
                  <a:gd name="T66" fmla="*/ 49 w 271"/>
                  <a:gd name="T67" fmla="*/ 73 h 162"/>
                  <a:gd name="T68" fmla="*/ 45 w 271"/>
                  <a:gd name="T69" fmla="*/ 70 h 162"/>
                  <a:gd name="T70" fmla="*/ 43 w 271"/>
                  <a:gd name="T71" fmla="*/ 67 h 162"/>
                  <a:gd name="T72" fmla="*/ 42 w 271"/>
                  <a:gd name="T73" fmla="*/ 66 h 162"/>
                  <a:gd name="T74" fmla="*/ 40 w 271"/>
                  <a:gd name="T75" fmla="*/ 62 h 162"/>
                  <a:gd name="T76" fmla="*/ 37 w 271"/>
                  <a:gd name="T77" fmla="*/ 58 h 162"/>
                  <a:gd name="T78" fmla="*/ 36 w 271"/>
                  <a:gd name="T79" fmla="*/ 57 h 162"/>
                  <a:gd name="T80" fmla="*/ 34 w 271"/>
                  <a:gd name="T81" fmla="*/ 55 h 162"/>
                  <a:gd name="T82" fmla="*/ 31 w 271"/>
                  <a:gd name="T83" fmla="*/ 53 h 162"/>
                  <a:gd name="T84" fmla="*/ 29 w 271"/>
                  <a:gd name="T85" fmla="*/ 50 h 162"/>
                  <a:gd name="T86" fmla="*/ 28 w 271"/>
                  <a:gd name="T87" fmla="*/ 45 h 162"/>
                  <a:gd name="T88" fmla="*/ 26 w 271"/>
                  <a:gd name="T89" fmla="*/ 41 h 162"/>
                  <a:gd name="T90" fmla="*/ 25 w 271"/>
                  <a:gd name="T91" fmla="*/ 37 h 162"/>
                  <a:gd name="T92" fmla="*/ 24 w 271"/>
                  <a:gd name="T93" fmla="*/ 33 h 162"/>
                  <a:gd name="T94" fmla="*/ 22 w 271"/>
                  <a:gd name="T95" fmla="*/ 29 h 162"/>
                  <a:gd name="T96" fmla="*/ 21 w 271"/>
                  <a:gd name="T97" fmla="*/ 27 h 162"/>
                  <a:gd name="T98" fmla="*/ 19 w 271"/>
                  <a:gd name="T99" fmla="*/ 22 h 162"/>
                  <a:gd name="T100" fmla="*/ 16 w 271"/>
                  <a:gd name="T101" fmla="*/ 18 h 162"/>
                  <a:gd name="T102" fmla="*/ 15 w 271"/>
                  <a:gd name="T103" fmla="*/ 15 h 162"/>
                  <a:gd name="T104" fmla="*/ 12 w 271"/>
                  <a:gd name="T105" fmla="*/ 13 h 162"/>
                  <a:gd name="T106" fmla="*/ 9 w 271"/>
                  <a:gd name="T107" fmla="*/ 9 h 162"/>
                  <a:gd name="T108" fmla="*/ 7 w 271"/>
                  <a:gd name="T109" fmla="*/ 7 h 162"/>
                  <a:gd name="T110" fmla="*/ 4 w 271"/>
                  <a:gd name="T111" fmla="*/ 6 h 162"/>
                  <a:gd name="T112" fmla="*/ 3 w 271"/>
                  <a:gd name="T113" fmla="*/ 2 h 162"/>
                  <a:gd name="T114" fmla="*/ 0 w 271"/>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162">
                    <a:moveTo>
                      <a:pt x="271" y="162"/>
                    </a:moveTo>
                    <a:lnTo>
                      <a:pt x="246" y="162"/>
                    </a:lnTo>
                    <a:lnTo>
                      <a:pt x="246" y="155"/>
                    </a:lnTo>
                    <a:lnTo>
                      <a:pt x="171" y="155"/>
                    </a:lnTo>
                    <a:lnTo>
                      <a:pt x="171" y="152"/>
                    </a:lnTo>
                    <a:lnTo>
                      <a:pt x="145" y="152"/>
                    </a:lnTo>
                    <a:lnTo>
                      <a:pt x="145" y="151"/>
                    </a:lnTo>
                    <a:lnTo>
                      <a:pt x="141" y="151"/>
                    </a:lnTo>
                    <a:lnTo>
                      <a:pt x="141" y="148"/>
                    </a:lnTo>
                    <a:lnTo>
                      <a:pt x="135" y="148"/>
                    </a:lnTo>
                    <a:lnTo>
                      <a:pt x="135" y="147"/>
                    </a:lnTo>
                    <a:lnTo>
                      <a:pt x="133" y="147"/>
                    </a:lnTo>
                    <a:cubicBezTo>
                      <a:pt x="133" y="147"/>
                      <a:pt x="134" y="144"/>
                      <a:pt x="133" y="144"/>
                    </a:cubicBezTo>
                    <a:cubicBezTo>
                      <a:pt x="132" y="144"/>
                      <a:pt x="128" y="144"/>
                      <a:pt x="128" y="144"/>
                    </a:cubicBezTo>
                    <a:lnTo>
                      <a:pt x="128" y="143"/>
                    </a:lnTo>
                    <a:lnTo>
                      <a:pt x="125" y="143"/>
                    </a:lnTo>
                    <a:lnTo>
                      <a:pt x="125" y="142"/>
                    </a:lnTo>
                    <a:lnTo>
                      <a:pt x="114" y="142"/>
                    </a:lnTo>
                    <a:lnTo>
                      <a:pt x="114" y="138"/>
                    </a:lnTo>
                    <a:lnTo>
                      <a:pt x="110" y="138"/>
                    </a:lnTo>
                    <a:lnTo>
                      <a:pt x="110" y="137"/>
                    </a:lnTo>
                    <a:lnTo>
                      <a:pt x="108" y="137"/>
                    </a:lnTo>
                    <a:lnTo>
                      <a:pt x="108" y="135"/>
                    </a:lnTo>
                    <a:lnTo>
                      <a:pt x="101" y="135"/>
                    </a:lnTo>
                    <a:lnTo>
                      <a:pt x="101" y="134"/>
                    </a:lnTo>
                    <a:lnTo>
                      <a:pt x="96" y="134"/>
                    </a:lnTo>
                    <a:lnTo>
                      <a:pt x="96" y="130"/>
                    </a:lnTo>
                    <a:lnTo>
                      <a:pt x="95" y="130"/>
                    </a:lnTo>
                    <a:lnTo>
                      <a:pt x="95" y="129"/>
                    </a:lnTo>
                    <a:lnTo>
                      <a:pt x="93" y="129"/>
                    </a:lnTo>
                    <a:lnTo>
                      <a:pt x="93" y="126"/>
                    </a:lnTo>
                    <a:lnTo>
                      <a:pt x="89" y="126"/>
                    </a:lnTo>
                    <a:lnTo>
                      <a:pt x="89" y="125"/>
                    </a:lnTo>
                    <a:lnTo>
                      <a:pt x="89" y="125"/>
                    </a:lnTo>
                    <a:lnTo>
                      <a:pt x="89" y="122"/>
                    </a:lnTo>
                    <a:lnTo>
                      <a:pt x="86" y="122"/>
                    </a:lnTo>
                    <a:lnTo>
                      <a:pt x="86" y="116"/>
                    </a:lnTo>
                    <a:lnTo>
                      <a:pt x="84" y="116"/>
                    </a:lnTo>
                    <a:lnTo>
                      <a:pt x="84" y="111"/>
                    </a:lnTo>
                    <a:lnTo>
                      <a:pt x="81" y="111"/>
                    </a:lnTo>
                    <a:lnTo>
                      <a:pt x="81" y="109"/>
                    </a:lnTo>
                    <a:lnTo>
                      <a:pt x="77" y="109"/>
                    </a:lnTo>
                    <a:lnTo>
                      <a:pt x="77" y="107"/>
                    </a:lnTo>
                    <a:lnTo>
                      <a:pt x="75" y="107"/>
                    </a:lnTo>
                    <a:lnTo>
                      <a:pt x="75" y="104"/>
                    </a:lnTo>
                    <a:lnTo>
                      <a:pt x="71" y="104"/>
                    </a:lnTo>
                    <a:lnTo>
                      <a:pt x="71" y="99"/>
                    </a:lnTo>
                    <a:lnTo>
                      <a:pt x="69" y="99"/>
                    </a:lnTo>
                    <a:lnTo>
                      <a:pt x="69" y="96"/>
                    </a:lnTo>
                    <a:lnTo>
                      <a:pt x="66" y="96"/>
                    </a:lnTo>
                    <a:lnTo>
                      <a:pt x="66" y="93"/>
                    </a:lnTo>
                    <a:lnTo>
                      <a:pt x="63" y="93"/>
                    </a:lnTo>
                    <a:lnTo>
                      <a:pt x="63" y="90"/>
                    </a:lnTo>
                    <a:lnTo>
                      <a:pt x="62" y="90"/>
                    </a:lnTo>
                    <a:lnTo>
                      <a:pt x="62" y="87"/>
                    </a:lnTo>
                    <a:lnTo>
                      <a:pt x="59" y="87"/>
                    </a:lnTo>
                    <a:lnTo>
                      <a:pt x="59" y="85"/>
                    </a:lnTo>
                    <a:lnTo>
                      <a:pt x="58" y="85"/>
                    </a:lnTo>
                    <a:lnTo>
                      <a:pt x="58" y="82"/>
                    </a:lnTo>
                    <a:lnTo>
                      <a:pt x="57" y="82"/>
                    </a:lnTo>
                    <a:lnTo>
                      <a:pt x="57" y="80"/>
                    </a:lnTo>
                    <a:lnTo>
                      <a:pt x="56" y="80"/>
                    </a:lnTo>
                    <a:lnTo>
                      <a:pt x="56" y="78"/>
                    </a:lnTo>
                    <a:lnTo>
                      <a:pt x="52" y="78"/>
                    </a:lnTo>
                    <a:lnTo>
                      <a:pt x="52" y="77"/>
                    </a:lnTo>
                    <a:lnTo>
                      <a:pt x="51" y="77"/>
                    </a:lnTo>
                    <a:lnTo>
                      <a:pt x="51" y="73"/>
                    </a:lnTo>
                    <a:lnTo>
                      <a:pt x="49" y="73"/>
                    </a:lnTo>
                    <a:lnTo>
                      <a:pt x="49" y="70"/>
                    </a:lnTo>
                    <a:lnTo>
                      <a:pt x="45" y="70"/>
                    </a:lnTo>
                    <a:lnTo>
                      <a:pt x="45" y="67"/>
                    </a:lnTo>
                    <a:lnTo>
                      <a:pt x="43" y="67"/>
                    </a:lnTo>
                    <a:lnTo>
                      <a:pt x="43" y="66"/>
                    </a:lnTo>
                    <a:lnTo>
                      <a:pt x="42" y="66"/>
                    </a:lnTo>
                    <a:lnTo>
                      <a:pt x="42" y="62"/>
                    </a:lnTo>
                    <a:lnTo>
                      <a:pt x="40" y="62"/>
                    </a:lnTo>
                    <a:lnTo>
                      <a:pt x="40" y="58"/>
                    </a:lnTo>
                    <a:lnTo>
                      <a:pt x="37" y="58"/>
                    </a:lnTo>
                    <a:lnTo>
                      <a:pt x="37" y="57"/>
                    </a:lnTo>
                    <a:lnTo>
                      <a:pt x="36" y="57"/>
                    </a:lnTo>
                    <a:lnTo>
                      <a:pt x="36" y="55"/>
                    </a:lnTo>
                    <a:lnTo>
                      <a:pt x="34" y="55"/>
                    </a:lnTo>
                    <a:lnTo>
                      <a:pt x="34" y="53"/>
                    </a:lnTo>
                    <a:lnTo>
                      <a:pt x="31" y="53"/>
                    </a:lnTo>
                    <a:lnTo>
                      <a:pt x="31" y="50"/>
                    </a:lnTo>
                    <a:lnTo>
                      <a:pt x="29" y="50"/>
                    </a:lnTo>
                    <a:lnTo>
                      <a:pt x="29" y="45"/>
                    </a:lnTo>
                    <a:lnTo>
                      <a:pt x="28" y="45"/>
                    </a:lnTo>
                    <a:lnTo>
                      <a:pt x="28" y="41"/>
                    </a:lnTo>
                    <a:lnTo>
                      <a:pt x="26" y="41"/>
                    </a:lnTo>
                    <a:lnTo>
                      <a:pt x="26" y="37"/>
                    </a:lnTo>
                    <a:lnTo>
                      <a:pt x="25" y="37"/>
                    </a:lnTo>
                    <a:lnTo>
                      <a:pt x="25" y="33"/>
                    </a:lnTo>
                    <a:lnTo>
                      <a:pt x="24" y="33"/>
                    </a:lnTo>
                    <a:lnTo>
                      <a:pt x="24" y="29"/>
                    </a:lnTo>
                    <a:lnTo>
                      <a:pt x="22" y="29"/>
                    </a:lnTo>
                    <a:lnTo>
                      <a:pt x="22" y="27"/>
                    </a:lnTo>
                    <a:lnTo>
                      <a:pt x="21" y="27"/>
                    </a:lnTo>
                    <a:lnTo>
                      <a:pt x="21" y="22"/>
                    </a:lnTo>
                    <a:lnTo>
                      <a:pt x="19" y="22"/>
                    </a:lnTo>
                    <a:lnTo>
                      <a:pt x="19" y="18"/>
                    </a:lnTo>
                    <a:lnTo>
                      <a:pt x="16" y="18"/>
                    </a:lnTo>
                    <a:lnTo>
                      <a:pt x="16" y="15"/>
                    </a:lnTo>
                    <a:lnTo>
                      <a:pt x="15" y="15"/>
                    </a:lnTo>
                    <a:lnTo>
                      <a:pt x="15" y="13"/>
                    </a:lnTo>
                    <a:lnTo>
                      <a:pt x="12" y="13"/>
                    </a:lnTo>
                    <a:lnTo>
                      <a:pt x="12" y="9"/>
                    </a:lnTo>
                    <a:lnTo>
                      <a:pt x="9" y="9"/>
                    </a:lnTo>
                    <a:lnTo>
                      <a:pt x="9" y="7"/>
                    </a:lnTo>
                    <a:lnTo>
                      <a:pt x="7" y="7"/>
                    </a:lnTo>
                    <a:lnTo>
                      <a:pt x="7" y="6"/>
                    </a:lnTo>
                    <a:lnTo>
                      <a:pt x="4" y="6"/>
                    </a:lnTo>
                    <a:lnTo>
                      <a:pt x="4" y="2"/>
                    </a:lnTo>
                    <a:lnTo>
                      <a:pt x="3" y="2"/>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311" name="Group 310"/>
          <p:cNvGrpSpPr/>
          <p:nvPr/>
        </p:nvGrpSpPr>
        <p:grpSpPr>
          <a:xfrm>
            <a:off x="4639435" y="2906339"/>
            <a:ext cx="4286013" cy="3106727"/>
            <a:chOff x="4639435" y="2956344"/>
            <a:chExt cx="4286013" cy="3106727"/>
          </a:xfrm>
        </p:grpSpPr>
        <p:sp>
          <p:nvSpPr>
            <p:cNvPr id="312" name="TextBox 311"/>
            <p:cNvSpPr txBox="1"/>
            <p:nvPr/>
          </p:nvSpPr>
          <p:spPr>
            <a:xfrm>
              <a:off x="6766572" y="5426074"/>
              <a:ext cx="509575" cy="276999"/>
            </a:xfrm>
            <a:prstGeom prst="rect">
              <a:avLst/>
            </a:prstGeom>
            <a:noFill/>
          </p:spPr>
          <p:txBody>
            <a:bodyPr wrap="none" rtlCol="0">
              <a:spAutoFit/>
            </a:bodyPr>
            <a:lstStyle/>
            <a:p>
              <a:pPr algn="ctr" fontAlgn="base">
                <a:spcBef>
                  <a:spcPct val="0"/>
                </a:spcBef>
                <a:spcAft>
                  <a:spcPct val="0"/>
                </a:spcAft>
              </a:pPr>
              <a:r>
                <a:rPr lang="fr-FR" sz="1200" smtClean="0"/>
                <a:t>Mois</a:t>
              </a:r>
              <a:endParaRPr lang="fr-FR" sz="1200"/>
            </a:p>
          </p:txBody>
        </p:sp>
        <p:grpSp>
          <p:nvGrpSpPr>
            <p:cNvPr id="313" name="Group 312"/>
            <p:cNvGrpSpPr/>
            <p:nvPr/>
          </p:nvGrpSpPr>
          <p:grpSpPr>
            <a:xfrm>
              <a:off x="4639435" y="2956344"/>
              <a:ext cx="4286013" cy="3106727"/>
              <a:chOff x="470476" y="2263188"/>
              <a:chExt cx="3738206" cy="3106727"/>
            </a:xfrm>
          </p:grpSpPr>
          <p:sp>
            <p:nvSpPr>
              <p:cNvPr id="463" name="Freeform 462"/>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4"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5"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6"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7"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8"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9"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0"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1"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2"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3"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4"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5"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6"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7"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8"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9"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0"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1"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2"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3"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4"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5"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6" name="TextBox 485"/>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fr-FR" sz="1200" smtClean="0"/>
                  <a:t>SSP, %</a:t>
                </a:r>
                <a:endParaRPr lang="fr-FR" sz="1200"/>
              </a:p>
            </p:txBody>
          </p:sp>
          <p:sp>
            <p:nvSpPr>
              <p:cNvPr id="487" name="TextBox 486"/>
              <p:cNvSpPr txBox="1"/>
              <p:nvPr/>
            </p:nvSpPr>
            <p:spPr>
              <a:xfrm>
                <a:off x="591620" y="2263188"/>
                <a:ext cx="383365" cy="276999"/>
              </a:xfrm>
              <a:prstGeom prst="rect">
                <a:avLst/>
              </a:prstGeom>
              <a:noFill/>
            </p:spPr>
            <p:txBody>
              <a:bodyPr wrap="none" rtlCol="0" anchor="ctr" anchorCtr="0">
                <a:spAutoFit/>
              </a:bodyPr>
              <a:lstStyle/>
              <a:p>
                <a:pPr algn="r"/>
                <a:r>
                  <a:rPr lang="fr-FR" sz="1200" smtClean="0"/>
                  <a:t>100</a:t>
                </a:r>
                <a:endParaRPr lang="fr-FR" sz="1200"/>
              </a:p>
            </p:txBody>
          </p:sp>
          <p:sp>
            <p:nvSpPr>
              <p:cNvPr id="488" name="TextBox 487"/>
              <p:cNvSpPr txBox="1"/>
              <p:nvPr/>
            </p:nvSpPr>
            <p:spPr>
              <a:xfrm>
                <a:off x="664630" y="2691432"/>
                <a:ext cx="310357" cy="276999"/>
              </a:xfrm>
              <a:prstGeom prst="rect">
                <a:avLst/>
              </a:prstGeom>
              <a:noFill/>
            </p:spPr>
            <p:txBody>
              <a:bodyPr wrap="none" rtlCol="0" anchor="ctr" anchorCtr="0">
                <a:spAutoFit/>
              </a:bodyPr>
              <a:lstStyle/>
              <a:p>
                <a:pPr algn="r"/>
                <a:r>
                  <a:rPr lang="fr-FR" sz="1200" smtClean="0"/>
                  <a:t>80</a:t>
                </a:r>
                <a:endParaRPr lang="fr-FR" sz="1200"/>
              </a:p>
            </p:txBody>
          </p:sp>
          <p:sp>
            <p:nvSpPr>
              <p:cNvPr id="489" name="TextBox 488"/>
              <p:cNvSpPr txBox="1"/>
              <p:nvPr/>
            </p:nvSpPr>
            <p:spPr>
              <a:xfrm>
                <a:off x="664630" y="3117894"/>
                <a:ext cx="310357" cy="276999"/>
              </a:xfrm>
              <a:prstGeom prst="rect">
                <a:avLst/>
              </a:prstGeom>
              <a:noFill/>
            </p:spPr>
            <p:txBody>
              <a:bodyPr wrap="none" rtlCol="0" anchor="ctr" anchorCtr="0">
                <a:spAutoFit/>
              </a:bodyPr>
              <a:lstStyle/>
              <a:p>
                <a:pPr algn="r"/>
                <a:r>
                  <a:rPr lang="fr-FR" sz="1200" smtClean="0"/>
                  <a:t>60</a:t>
                </a:r>
                <a:endParaRPr lang="fr-FR" sz="1200"/>
              </a:p>
            </p:txBody>
          </p:sp>
          <p:sp>
            <p:nvSpPr>
              <p:cNvPr id="490" name="TextBox 489"/>
              <p:cNvSpPr txBox="1"/>
              <p:nvPr/>
            </p:nvSpPr>
            <p:spPr>
              <a:xfrm>
                <a:off x="664630" y="3544353"/>
                <a:ext cx="310357" cy="276999"/>
              </a:xfrm>
              <a:prstGeom prst="rect">
                <a:avLst/>
              </a:prstGeom>
              <a:noFill/>
            </p:spPr>
            <p:txBody>
              <a:bodyPr wrap="none" rtlCol="0" anchor="ctr" anchorCtr="0">
                <a:spAutoFit/>
              </a:bodyPr>
              <a:lstStyle/>
              <a:p>
                <a:pPr algn="r"/>
                <a:r>
                  <a:rPr lang="fr-FR" sz="1200" smtClean="0"/>
                  <a:t>40</a:t>
                </a:r>
                <a:endParaRPr lang="fr-FR" sz="1200"/>
              </a:p>
            </p:txBody>
          </p:sp>
          <p:sp>
            <p:nvSpPr>
              <p:cNvPr id="491" name="TextBox 490"/>
              <p:cNvSpPr txBox="1"/>
              <p:nvPr/>
            </p:nvSpPr>
            <p:spPr>
              <a:xfrm>
                <a:off x="664630" y="3970814"/>
                <a:ext cx="310357" cy="276999"/>
              </a:xfrm>
              <a:prstGeom prst="rect">
                <a:avLst/>
              </a:prstGeom>
              <a:noFill/>
            </p:spPr>
            <p:txBody>
              <a:bodyPr wrap="none" rtlCol="0" anchor="ctr" anchorCtr="0">
                <a:spAutoFit/>
              </a:bodyPr>
              <a:lstStyle/>
              <a:p>
                <a:pPr algn="r"/>
                <a:r>
                  <a:rPr lang="fr-FR" sz="1200" smtClean="0"/>
                  <a:t>20</a:t>
                </a:r>
                <a:endParaRPr lang="fr-FR" sz="1200"/>
              </a:p>
            </p:txBody>
          </p:sp>
          <p:sp>
            <p:nvSpPr>
              <p:cNvPr id="492" name="TextBox 491"/>
              <p:cNvSpPr txBox="1"/>
              <p:nvPr/>
            </p:nvSpPr>
            <p:spPr>
              <a:xfrm>
                <a:off x="739276" y="4397793"/>
                <a:ext cx="235709" cy="276999"/>
              </a:xfrm>
              <a:prstGeom prst="rect">
                <a:avLst/>
              </a:prstGeom>
              <a:noFill/>
            </p:spPr>
            <p:txBody>
              <a:bodyPr wrap="none" rtlCol="0" anchor="ctr" anchorCtr="0">
                <a:spAutoFit/>
              </a:bodyPr>
              <a:lstStyle/>
              <a:p>
                <a:pPr algn="r"/>
                <a:r>
                  <a:rPr lang="fr-FR" sz="1200" smtClean="0"/>
                  <a:t>0</a:t>
                </a:r>
                <a:endParaRPr lang="fr-FR" sz="1200"/>
              </a:p>
            </p:txBody>
          </p:sp>
          <p:sp>
            <p:nvSpPr>
              <p:cNvPr id="493" name="TextBox 492"/>
              <p:cNvSpPr txBox="1"/>
              <p:nvPr/>
            </p:nvSpPr>
            <p:spPr>
              <a:xfrm>
                <a:off x="831732" y="4585085"/>
                <a:ext cx="328837" cy="784830"/>
              </a:xfrm>
              <a:prstGeom prst="rect">
                <a:avLst/>
              </a:prstGeom>
              <a:noFill/>
            </p:spPr>
            <p:txBody>
              <a:bodyPr wrap="none" rtlCol="0" anchor="t" anchorCtr="0">
                <a:spAutoFit/>
              </a:bodyPr>
              <a:lstStyle/>
              <a:p>
                <a:pPr algn="ctr"/>
                <a:r>
                  <a:rPr lang="fr-FR" sz="900" smtClean="0"/>
                  <a:t>0</a:t>
                </a:r>
              </a:p>
              <a:p>
                <a:pPr algn="ctr"/>
                <a:endParaRPr lang="fr-FR" sz="900" smtClean="0"/>
              </a:p>
              <a:p>
                <a:pPr algn="ctr"/>
                <a:endParaRPr lang="fr-FR" sz="900" smtClean="0"/>
              </a:p>
              <a:p>
                <a:pPr algn="ctr"/>
                <a:r>
                  <a:rPr lang="fr-FR" sz="900" smtClean="0">
                    <a:solidFill>
                      <a:srgbClr val="B60D27"/>
                    </a:solidFill>
                  </a:rPr>
                  <a:t>107</a:t>
                </a:r>
              </a:p>
              <a:p>
                <a:pPr algn="ctr"/>
                <a:r>
                  <a:rPr lang="fr-FR" sz="900" smtClean="0">
                    <a:solidFill>
                      <a:schemeClr val="accent2"/>
                    </a:solidFill>
                  </a:rPr>
                  <a:t>115</a:t>
                </a:r>
                <a:endParaRPr lang="fr-FR" sz="900">
                  <a:solidFill>
                    <a:schemeClr val="accent2"/>
                  </a:solidFill>
                </a:endParaRPr>
              </a:p>
            </p:txBody>
          </p:sp>
          <p:sp>
            <p:nvSpPr>
              <p:cNvPr id="494" name="TextBox 493"/>
              <p:cNvSpPr txBox="1"/>
              <p:nvPr/>
            </p:nvSpPr>
            <p:spPr>
              <a:xfrm>
                <a:off x="1250889" y="4585085"/>
                <a:ext cx="272912" cy="784830"/>
              </a:xfrm>
              <a:prstGeom prst="rect">
                <a:avLst/>
              </a:prstGeom>
              <a:noFill/>
            </p:spPr>
            <p:txBody>
              <a:bodyPr wrap="none" rtlCol="0" anchor="t" anchorCtr="0">
                <a:spAutoFit/>
              </a:bodyPr>
              <a:lstStyle/>
              <a:p>
                <a:pPr algn="ctr"/>
                <a:r>
                  <a:rPr lang="fr-FR" sz="900" smtClean="0"/>
                  <a:t>4</a:t>
                </a:r>
              </a:p>
              <a:p>
                <a:pPr algn="ctr"/>
                <a:endParaRPr lang="fr-FR" sz="900" smtClean="0"/>
              </a:p>
              <a:p>
                <a:pPr algn="ctr"/>
                <a:endParaRPr lang="fr-FR" sz="900" smtClean="0"/>
              </a:p>
              <a:p>
                <a:pPr algn="ctr"/>
                <a:r>
                  <a:rPr lang="fr-FR" sz="900" smtClean="0">
                    <a:solidFill>
                      <a:srgbClr val="B60D27"/>
                    </a:solidFill>
                  </a:rPr>
                  <a:t>47</a:t>
                </a:r>
              </a:p>
              <a:p>
                <a:pPr algn="ctr"/>
                <a:r>
                  <a:rPr lang="fr-FR" sz="900" smtClean="0">
                    <a:solidFill>
                      <a:schemeClr val="accent2"/>
                    </a:solidFill>
                  </a:rPr>
                  <a:t>42</a:t>
                </a:r>
                <a:endParaRPr lang="fr-FR" sz="900">
                  <a:solidFill>
                    <a:schemeClr val="accent2"/>
                  </a:solidFill>
                </a:endParaRPr>
              </a:p>
            </p:txBody>
          </p:sp>
          <p:sp>
            <p:nvSpPr>
              <p:cNvPr id="495" name="TextBox 494"/>
              <p:cNvSpPr txBox="1"/>
              <p:nvPr/>
            </p:nvSpPr>
            <p:spPr>
              <a:xfrm>
                <a:off x="1631632" y="4585085"/>
                <a:ext cx="272912" cy="784830"/>
              </a:xfrm>
              <a:prstGeom prst="rect">
                <a:avLst/>
              </a:prstGeom>
              <a:noFill/>
            </p:spPr>
            <p:txBody>
              <a:bodyPr wrap="none" rtlCol="0" anchor="t" anchorCtr="0">
                <a:spAutoFit/>
              </a:bodyPr>
              <a:lstStyle/>
              <a:p>
                <a:pPr algn="ctr"/>
                <a:r>
                  <a:rPr lang="fr-FR" sz="900" smtClean="0"/>
                  <a:t>8</a:t>
                </a:r>
              </a:p>
              <a:p>
                <a:pPr algn="ctr"/>
                <a:endParaRPr lang="fr-FR" sz="900" smtClean="0"/>
              </a:p>
              <a:p>
                <a:pPr algn="ctr"/>
                <a:endParaRPr lang="fr-FR" sz="900" smtClean="0"/>
              </a:p>
              <a:p>
                <a:pPr algn="ctr"/>
                <a:r>
                  <a:rPr lang="fr-FR" sz="900" smtClean="0">
                    <a:solidFill>
                      <a:srgbClr val="B60D27"/>
                    </a:solidFill>
                  </a:rPr>
                  <a:t>30</a:t>
                </a:r>
              </a:p>
              <a:p>
                <a:pPr algn="ctr"/>
                <a:r>
                  <a:rPr lang="fr-FR" sz="900" smtClean="0">
                    <a:solidFill>
                      <a:schemeClr val="accent2"/>
                    </a:solidFill>
                  </a:rPr>
                  <a:t>20</a:t>
                </a:r>
                <a:endParaRPr lang="fr-FR" sz="900">
                  <a:solidFill>
                    <a:schemeClr val="accent2"/>
                  </a:solidFill>
                </a:endParaRPr>
              </a:p>
            </p:txBody>
          </p:sp>
          <p:sp>
            <p:nvSpPr>
              <p:cNvPr id="496" name="TextBox 495"/>
              <p:cNvSpPr txBox="1"/>
              <p:nvPr/>
            </p:nvSpPr>
            <p:spPr>
              <a:xfrm>
                <a:off x="2024221" y="4585085"/>
                <a:ext cx="273033" cy="784830"/>
              </a:xfrm>
              <a:prstGeom prst="rect">
                <a:avLst/>
              </a:prstGeom>
              <a:noFill/>
            </p:spPr>
            <p:txBody>
              <a:bodyPr wrap="none" rtlCol="0" anchor="t" anchorCtr="0">
                <a:spAutoFit/>
              </a:bodyPr>
              <a:lstStyle/>
              <a:p>
                <a:pPr algn="ctr"/>
                <a:r>
                  <a:rPr lang="fr-FR" sz="900" smtClean="0"/>
                  <a:t>12</a:t>
                </a:r>
              </a:p>
              <a:p>
                <a:pPr algn="ctr"/>
                <a:endParaRPr lang="fr-FR" sz="900" smtClean="0"/>
              </a:p>
              <a:p>
                <a:pPr algn="ctr"/>
                <a:endParaRPr lang="fr-FR" sz="900" smtClean="0"/>
              </a:p>
              <a:p>
                <a:pPr algn="r"/>
                <a:r>
                  <a:rPr lang="fr-FR" sz="900" smtClean="0">
                    <a:solidFill>
                      <a:srgbClr val="B60D27"/>
                    </a:solidFill>
                  </a:rPr>
                  <a:t>20</a:t>
                </a:r>
              </a:p>
              <a:p>
                <a:pPr algn="r"/>
                <a:r>
                  <a:rPr lang="fr-FR" sz="900" smtClean="0">
                    <a:solidFill>
                      <a:schemeClr val="accent2"/>
                    </a:solidFill>
                  </a:rPr>
                  <a:t>7</a:t>
                </a:r>
                <a:endParaRPr lang="fr-FR" sz="900">
                  <a:solidFill>
                    <a:schemeClr val="accent2"/>
                  </a:solidFill>
                </a:endParaRPr>
              </a:p>
            </p:txBody>
          </p:sp>
          <p:sp>
            <p:nvSpPr>
              <p:cNvPr id="497" name="TextBox 496"/>
              <p:cNvSpPr txBox="1"/>
              <p:nvPr/>
            </p:nvSpPr>
            <p:spPr>
              <a:xfrm>
                <a:off x="2397352" y="4585085"/>
                <a:ext cx="272913" cy="784830"/>
              </a:xfrm>
              <a:prstGeom prst="rect">
                <a:avLst/>
              </a:prstGeom>
              <a:noFill/>
            </p:spPr>
            <p:txBody>
              <a:bodyPr wrap="none" rtlCol="0" anchor="t" anchorCtr="0">
                <a:spAutoFit/>
              </a:bodyPr>
              <a:lstStyle/>
              <a:p>
                <a:pPr algn="ctr"/>
                <a:r>
                  <a:rPr lang="fr-FR" sz="900" smtClean="0"/>
                  <a:t>16</a:t>
                </a:r>
              </a:p>
              <a:p>
                <a:pPr algn="ctr"/>
                <a:endParaRPr lang="fr-FR" sz="900" smtClean="0"/>
              </a:p>
              <a:p>
                <a:pPr algn="ctr"/>
                <a:endParaRPr lang="fr-FR" sz="900" smtClean="0"/>
              </a:p>
              <a:p>
                <a:pPr algn="r"/>
                <a:r>
                  <a:rPr lang="fr-FR" sz="900" smtClean="0">
                    <a:solidFill>
                      <a:srgbClr val="B60D27"/>
                    </a:solidFill>
                  </a:rPr>
                  <a:t>13</a:t>
                </a:r>
              </a:p>
              <a:p>
                <a:pPr algn="r"/>
                <a:r>
                  <a:rPr lang="fr-FR" sz="900" smtClean="0">
                    <a:solidFill>
                      <a:schemeClr val="accent2"/>
                    </a:solidFill>
                  </a:rPr>
                  <a:t>4</a:t>
                </a:r>
                <a:endParaRPr lang="fr-FR" sz="900">
                  <a:solidFill>
                    <a:schemeClr val="accent2"/>
                  </a:solidFill>
                </a:endParaRPr>
              </a:p>
            </p:txBody>
          </p:sp>
          <p:sp>
            <p:nvSpPr>
              <p:cNvPr id="498" name="TextBox 497"/>
              <p:cNvSpPr txBox="1"/>
              <p:nvPr/>
            </p:nvSpPr>
            <p:spPr>
              <a:xfrm>
                <a:off x="2784312" y="4585085"/>
                <a:ext cx="272913" cy="784830"/>
              </a:xfrm>
              <a:prstGeom prst="rect">
                <a:avLst/>
              </a:prstGeom>
              <a:noFill/>
            </p:spPr>
            <p:txBody>
              <a:bodyPr wrap="none" rtlCol="0" anchor="t" anchorCtr="0">
                <a:spAutoFit/>
              </a:bodyPr>
              <a:lstStyle/>
              <a:p>
                <a:pPr algn="ctr"/>
                <a:r>
                  <a:rPr lang="fr-FR" sz="900" smtClean="0"/>
                  <a:t>20</a:t>
                </a:r>
              </a:p>
              <a:p>
                <a:pPr algn="ctr"/>
                <a:endParaRPr lang="fr-FR" sz="900" smtClean="0"/>
              </a:p>
              <a:p>
                <a:pPr algn="ctr"/>
                <a:endParaRPr lang="fr-FR" sz="900" smtClean="0"/>
              </a:p>
              <a:p>
                <a:pPr algn="ctr"/>
                <a:r>
                  <a:rPr lang="fr-FR" sz="900" smtClean="0">
                    <a:solidFill>
                      <a:srgbClr val="B60D27"/>
                    </a:solidFill>
                  </a:rPr>
                  <a:t>5</a:t>
                </a:r>
              </a:p>
              <a:p>
                <a:pPr algn="ctr"/>
                <a:r>
                  <a:rPr lang="fr-FR" sz="900" smtClean="0">
                    <a:solidFill>
                      <a:schemeClr val="accent2"/>
                    </a:solidFill>
                  </a:rPr>
                  <a:t>0</a:t>
                </a:r>
                <a:endParaRPr lang="fr-FR" sz="900">
                  <a:solidFill>
                    <a:schemeClr val="accent2"/>
                  </a:solidFill>
                </a:endParaRPr>
              </a:p>
            </p:txBody>
          </p:sp>
          <p:sp>
            <p:nvSpPr>
              <p:cNvPr id="499" name="TextBox 498"/>
              <p:cNvSpPr txBox="1"/>
              <p:nvPr/>
            </p:nvSpPr>
            <p:spPr>
              <a:xfrm>
                <a:off x="3365986" y="4585085"/>
                <a:ext cx="272913" cy="784830"/>
              </a:xfrm>
              <a:prstGeom prst="rect">
                <a:avLst/>
              </a:prstGeom>
              <a:noFill/>
            </p:spPr>
            <p:txBody>
              <a:bodyPr wrap="none" rtlCol="0" anchor="t" anchorCtr="0">
                <a:spAutoFit/>
              </a:bodyPr>
              <a:lstStyle/>
              <a:p>
                <a:pPr algn="ctr"/>
                <a:r>
                  <a:rPr lang="fr-FR" sz="900" smtClean="0"/>
                  <a:t>26</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500" name="TextBox 499"/>
              <p:cNvSpPr txBox="1"/>
              <p:nvPr/>
            </p:nvSpPr>
            <p:spPr>
              <a:xfrm>
                <a:off x="3745274" y="4585085"/>
                <a:ext cx="272913" cy="784830"/>
              </a:xfrm>
              <a:prstGeom prst="rect">
                <a:avLst/>
              </a:prstGeom>
              <a:noFill/>
            </p:spPr>
            <p:txBody>
              <a:bodyPr wrap="none" rtlCol="0" anchor="t" anchorCtr="0">
                <a:spAutoFit/>
              </a:bodyPr>
              <a:lstStyle/>
              <a:p>
                <a:pPr algn="ctr"/>
                <a:r>
                  <a:rPr lang="fr-FR" sz="900" smtClean="0"/>
                  <a:t>30</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501" name="TextBox 500"/>
              <p:cNvSpPr txBox="1"/>
              <p:nvPr/>
            </p:nvSpPr>
            <p:spPr>
              <a:xfrm>
                <a:off x="1052286" y="4585085"/>
                <a:ext cx="272912" cy="784830"/>
              </a:xfrm>
              <a:prstGeom prst="rect">
                <a:avLst/>
              </a:prstGeom>
              <a:noFill/>
            </p:spPr>
            <p:txBody>
              <a:bodyPr wrap="none" rtlCol="0" anchor="t" anchorCtr="0">
                <a:spAutoFit/>
              </a:bodyPr>
              <a:lstStyle/>
              <a:p>
                <a:pPr algn="ctr"/>
                <a:r>
                  <a:rPr lang="fr-FR" sz="900" smtClean="0"/>
                  <a:t>2</a:t>
                </a:r>
              </a:p>
              <a:p>
                <a:pPr algn="ctr"/>
                <a:endParaRPr lang="fr-FR" sz="900" smtClean="0"/>
              </a:p>
              <a:p>
                <a:pPr algn="ctr"/>
                <a:endParaRPr lang="fr-FR" sz="900" smtClean="0"/>
              </a:p>
              <a:p>
                <a:pPr algn="ctr"/>
                <a:r>
                  <a:rPr lang="fr-FR" sz="900" smtClean="0">
                    <a:solidFill>
                      <a:srgbClr val="B60D27"/>
                    </a:solidFill>
                  </a:rPr>
                  <a:t>82</a:t>
                </a:r>
              </a:p>
              <a:p>
                <a:pPr algn="ctr"/>
                <a:r>
                  <a:rPr lang="fr-FR" sz="900" smtClean="0">
                    <a:solidFill>
                      <a:schemeClr val="accent2"/>
                    </a:solidFill>
                  </a:rPr>
                  <a:t>75</a:t>
                </a:r>
                <a:endParaRPr lang="fr-FR" sz="900">
                  <a:solidFill>
                    <a:schemeClr val="accent2"/>
                  </a:solidFill>
                </a:endParaRPr>
              </a:p>
            </p:txBody>
          </p:sp>
          <p:sp>
            <p:nvSpPr>
              <p:cNvPr id="502" name="TextBox 501"/>
              <p:cNvSpPr txBox="1"/>
              <p:nvPr/>
            </p:nvSpPr>
            <p:spPr>
              <a:xfrm>
                <a:off x="1438719" y="4585085"/>
                <a:ext cx="272912" cy="784830"/>
              </a:xfrm>
              <a:prstGeom prst="rect">
                <a:avLst/>
              </a:prstGeom>
              <a:noFill/>
            </p:spPr>
            <p:txBody>
              <a:bodyPr wrap="none" rtlCol="0" anchor="t" anchorCtr="0">
                <a:spAutoFit/>
              </a:bodyPr>
              <a:lstStyle/>
              <a:p>
                <a:pPr algn="ctr"/>
                <a:r>
                  <a:rPr lang="fr-FR" sz="900" smtClean="0"/>
                  <a:t>6</a:t>
                </a:r>
              </a:p>
              <a:p>
                <a:pPr algn="ctr"/>
                <a:endParaRPr lang="fr-FR" sz="900" smtClean="0"/>
              </a:p>
              <a:p>
                <a:pPr algn="ctr"/>
                <a:endParaRPr lang="fr-FR" sz="900" smtClean="0"/>
              </a:p>
              <a:p>
                <a:pPr algn="ctr"/>
                <a:r>
                  <a:rPr lang="fr-FR" sz="900" smtClean="0">
                    <a:solidFill>
                      <a:srgbClr val="B60D27"/>
                    </a:solidFill>
                  </a:rPr>
                  <a:t>35</a:t>
                </a:r>
              </a:p>
              <a:p>
                <a:pPr algn="ctr"/>
                <a:r>
                  <a:rPr lang="fr-FR" sz="900" smtClean="0">
                    <a:solidFill>
                      <a:schemeClr val="accent2"/>
                    </a:solidFill>
                  </a:rPr>
                  <a:t>30</a:t>
                </a:r>
                <a:endParaRPr lang="fr-FR" sz="900">
                  <a:solidFill>
                    <a:schemeClr val="accent2"/>
                  </a:solidFill>
                </a:endParaRPr>
              </a:p>
            </p:txBody>
          </p:sp>
          <p:sp>
            <p:nvSpPr>
              <p:cNvPr id="503" name="TextBox 502"/>
              <p:cNvSpPr txBox="1"/>
              <p:nvPr/>
            </p:nvSpPr>
            <p:spPr>
              <a:xfrm>
                <a:off x="1831304" y="4585085"/>
                <a:ext cx="273033" cy="784830"/>
              </a:xfrm>
              <a:prstGeom prst="rect">
                <a:avLst/>
              </a:prstGeom>
              <a:noFill/>
            </p:spPr>
            <p:txBody>
              <a:bodyPr wrap="none" rtlCol="0" anchor="t" anchorCtr="0">
                <a:spAutoFit/>
              </a:bodyPr>
              <a:lstStyle/>
              <a:p>
                <a:pPr algn="ctr"/>
                <a:r>
                  <a:rPr lang="fr-FR" sz="900" smtClean="0"/>
                  <a:t>10</a:t>
                </a:r>
              </a:p>
              <a:p>
                <a:pPr algn="ctr"/>
                <a:endParaRPr lang="fr-FR" sz="900" smtClean="0"/>
              </a:p>
              <a:p>
                <a:pPr algn="ctr"/>
                <a:endParaRPr lang="fr-FR" sz="900" smtClean="0"/>
              </a:p>
              <a:p>
                <a:pPr algn="r"/>
                <a:r>
                  <a:rPr lang="fr-FR" sz="900" smtClean="0">
                    <a:solidFill>
                      <a:srgbClr val="B60D27"/>
                    </a:solidFill>
                  </a:rPr>
                  <a:t>24</a:t>
                </a:r>
              </a:p>
              <a:p>
                <a:pPr algn="r"/>
                <a:r>
                  <a:rPr lang="fr-FR" sz="900" smtClean="0">
                    <a:solidFill>
                      <a:schemeClr val="accent2"/>
                    </a:solidFill>
                  </a:rPr>
                  <a:t>12</a:t>
                </a:r>
                <a:endParaRPr lang="fr-FR" sz="900">
                  <a:solidFill>
                    <a:schemeClr val="accent2"/>
                  </a:solidFill>
                </a:endParaRPr>
              </a:p>
            </p:txBody>
          </p:sp>
          <p:sp>
            <p:nvSpPr>
              <p:cNvPr id="504" name="TextBox 503"/>
              <p:cNvSpPr txBox="1"/>
              <p:nvPr/>
            </p:nvSpPr>
            <p:spPr>
              <a:xfrm>
                <a:off x="2216873" y="4585085"/>
                <a:ext cx="272913" cy="784830"/>
              </a:xfrm>
              <a:prstGeom prst="rect">
                <a:avLst/>
              </a:prstGeom>
              <a:noFill/>
            </p:spPr>
            <p:txBody>
              <a:bodyPr wrap="none" rtlCol="0" anchor="t" anchorCtr="0">
                <a:spAutoFit/>
              </a:bodyPr>
              <a:lstStyle/>
              <a:p>
                <a:pPr algn="ctr"/>
                <a:r>
                  <a:rPr lang="fr-FR" sz="900" smtClean="0"/>
                  <a:t>14</a:t>
                </a:r>
              </a:p>
              <a:p>
                <a:pPr algn="ctr"/>
                <a:endParaRPr lang="fr-FR" sz="900" smtClean="0"/>
              </a:p>
              <a:p>
                <a:pPr algn="ctr"/>
                <a:endParaRPr lang="fr-FR" sz="900" smtClean="0"/>
              </a:p>
              <a:p>
                <a:pPr algn="r"/>
                <a:r>
                  <a:rPr lang="fr-FR" sz="900" smtClean="0">
                    <a:solidFill>
                      <a:srgbClr val="B60D27"/>
                    </a:solidFill>
                  </a:rPr>
                  <a:t>16</a:t>
                </a:r>
              </a:p>
              <a:p>
                <a:pPr algn="r"/>
                <a:r>
                  <a:rPr lang="fr-FR" sz="900" smtClean="0">
                    <a:solidFill>
                      <a:schemeClr val="accent2"/>
                    </a:solidFill>
                  </a:rPr>
                  <a:t>5</a:t>
                </a:r>
                <a:endParaRPr lang="fr-FR" sz="900">
                  <a:solidFill>
                    <a:schemeClr val="accent2"/>
                  </a:solidFill>
                </a:endParaRPr>
              </a:p>
            </p:txBody>
          </p:sp>
          <p:sp>
            <p:nvSpPr>
              <p:cNvPr id="505" name="TextBox 504"/>
              <p:cNvSpPr txBox="1"/>
              <p:nvPr/>
            </p:nvSpPr>
            <p:spPr>
              <a:xfrm>
                <a:off x="2590496" y="4585085"/>
                <a:ext cx="272913" cy="784830"/>
              </a:xfrm>
              <a:prstGeom prst="rect">
                <a:avLst/>
              </a:prstGeom>
              <a:noFill/>
            </p:spPr>
            <p:txBody>
              <a:bodyPr wrap="none" rtlCol="0" anchor="t" anchorCtr="0">
                <a:spAutoFit/>
              </a:bodyPr>
              <a:lstStyle/>
              <a:p>
                <a:pPr algn="ctr"/>
                <a:r>
                  <a:rPr lang="fr-FR" sz="900" smtClean="0"/>
                  <a:t>18</a:t>
                </a:r>
              </a:p>
              <a:p>
                <a:pPr algn="ctr"/>
                <a:endParaRPr lang="fr-FR" sz="900" smtClean="0"/>
              </a:p>
              <a:p>
                <a:pPr algn="ctr"/>
                <a:endParaRPr lang="fr-FR" sz="900" smtClean="0"/>
              </a:p>
              <a:p>
                <a:pPr algn="ctr"/>
                <a:r>
                  <a:rPr lang="fr-FR" sz="900" smtClean="0">
                    <a:solidFill>
                      <a:srgbClr val="B60D27"/>
                    </a:solidFill>
                  </a:rPr>
                  <a:t>9</a:t>
                </a:r>
              </a:p>
              <a:p>
                <a:pPr algn="ctr"/>
                <a:r>
                  <a:rPr lang="fr-FR" sz="900" smtClean="0">
                    <a:solidFill>
                      <a:schemeClr val="accent2"/>
                    </a:solidFill>
                  </a:rPr>
                  <a:t>2</a:t>
                </a:r>
                <a:endParaRPr lang="fr-FR" sz="900">
                  <a:solidFill>
                    <a:schemeClr val="accent2"/>
                  </a:solidFill>
                </a:endParaRPr>
              </a:p>
            </p:txBody>
          </p:sp>
          <p:sp>
            <p:nvSpPr>
              <p:cNvPr id="506" name="TextBox 505"/>
              <p:cNvSpPr txBox="1"/>
              <p:nvPr/>
            </p:nvSpPr>
            <p:spPr>
              <a:xfrm>
                <a:off x="3174409" y="4585085"/>
                <a:ext cx="272913" cy="784830"/>
              </a:xfrm>
              <a:prstGeom prst="rect">
                <a:avLst/>
              </a:prstGeom>
              <a:noFill/>
            </p:spPr>
            <p:txBody>
              <a:bodyPr wrap="none" rtlCol="0" anchor="t" anchorCtr="0">
                <a:spAutoFit/>
              </a:bodyPr>
              <a:lstStyle/>
              <a:p>
                <a:pPr algn="ctr"/>
                <a:r>
                  <a:rPr lang="fr-FR" sz="900" smtClean="0"/>
                  <a:t>24</a:t>
                </a:r>
              </a:p>
              <a:p>
                <a:pPr algn="ctr"/>
                <a:endParaRPr lang="fr-FR" sz="900" smtClean="0"/>
              </a:p>
              <a:p>
                <a:pPr algn="ctr"/>
                <a:endParaRPr lang="fr-FR" sz="900" smtClean="0"/>
              </a:p>
              <a:p>
                <a:pPr algn="ctr"/>
                <a:r>
                  <a:rPr lang="fr-FR" sz="900" smtClean="0">
                    <a:solidFill>
                      <a:srgbClr val="B60D27"/>
                    </a:solidFill>
                  </a:rPr>
                  <a:t>1</a:t>
                </a:r>
              </a:p>
              <a:p>
                <a:pPr algn="ctr"/>
                <a:r>
                  <a:rPr lang="fr-FR" sz="900" smtClean="0">
                    <a:solidFill>
                      <a:schemeClr val="accent2"/>
                    </a:solidFill>
                  </a:rPr>
                  <a:t>0</a:t>
                </a:r>
                <a:endParaRPr lang="fr-FR" sz="900">
                  <a:solidFill>
                    <a:schemeClr val="accent2"/>
                  </a:solidFill>
                </a:endParaRPr>
              </a:p>
            </p:txBody>
          </p:sp>
          <p:sp>
            <p:nvSpPr>
              <p:cNvPr id="507" name="TextBox 506"/>
              <p:cNvSpPr txBox="1"/>
              <p:nvPr/>
            </p:nvSpPr>
            <p:spPr>
              <a:xfrm>
                <a:off x="2982832" y="4585085"/>
                <a:ext cx="272913" cy="784830"/>
              </a:xfrm>
              <a:prstGeom prst="rect">
                <a:avLst/>
              </a:prstGeom>
              <a:noFill/>
            </p:spPr>
            <p:txBody>
              <a:bodyPr wrap="none" rtlCol="0" anchor="t" anchorCtr="0">
                <a:spAutoFit/>
              </a:bodyPr>
              <a:lstStyle/>
              <a:p>
                <a:pPr algn="ctr"/>
                <a:r>
                  <a:rPr lang="fr-FR" sz="900" smtClean="0"/>
                  <a:t>22</a:t>
                </a:r>
              </a:p>
              <a:p>
                <a:pPr algn="ctr"/>
                <a:endParaRPr lang="fr-FR" sz="900" smtClean="0"/>
              </a:p>
              <a:p>
                <a:pPr algn="ctr"/>
                <a:endParaRPr lang="fr-FR" sz="900" smtClean="0"/>
              </a:p>
              <a:p>
                <a:pPr algn="ctr"/>
                <a:r>
                  <a:rPr lang="fr-FR" sz="900" smtClean="0">
                    <a:solidFill>
                      <a:srgbClr val="B60D27"/>
                    </a:solidFill>
                  </a:rPr>
                  <a:t>3</a:t>
                </a:r>
              </a:p>
              <a:p>
                <a:pPr algn="ctr"/>
                <a:r>
                  <a:rPr lang="fr-FR" sz="900" smtClean="0">
                    <a:solidFill>
                      <a:schemeClr val="accent2"/>
                    </a:solidFill>
                  </a:rPr>
                  <a:t>0</a:t>
                </a:r>
                <a:endParaRPr lang="fr-FR" sz="900">
                  <a:solidFill>
                    <a:schemeClr val="accent2"/>
                  </a:solidFill>
                </a:endParaRPr>
              </a:p>
            </p:txBody>
          </p:sp>
          <p:sp>
            <p:nvSpPr>
              <p:cNvPr id="508" name="TextBox 507"/>
              <p:cNvSpPr txBox="1"/>
              <p:nvPr/>
            </p:nvSpPr>
            <p:spPr>
              <a:xfrm>
                <a:off x="3554798" y="4585085"/>
                <a:ext cx="272913" cy="784830"/>
              </a:xfrm>
              <a:prstGeom prst="rect">
                <a:avLst/>
              </a:prstGeom>
              <a:noFill/>
            </p:spPr>
            <p:txBody>
              <a:bodyPr wrap="none" rtlCol="0" anchor="t" anchorCtr="0">
                <a:spAutoFit/>
              </a:bodyPr>
              <a:lstStyle/>
              <a:p>
                <a:pPr algn="ctr"/>
                <a:r>
                  <a:rPr lang="fr-FR" sz="900" smtClean="0"/>
                  <a:t>28</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endParaRPr lang="fr-FR" sz="900">
                  <a:solidFill>
                    <a:schemeClr val="accent2"/>
                  </a:solidFill>
                </a:endParaRPr>
              </a:p>
            </p:txBody>
          </p:sp>
          <p:sp>
            <p:nvSpPr>
              <p:cNvPr id="509" name="TextBox 508"/>
              <p:cNvSpPr txBox="1"/>
              <p:nvPr/>
            </p:nvSpPr>
            <p:spPr>
              <a:xfrm>
                <a:off x="3935770" y="4585085"/>
                <a:ext cx="272912" cy="784830"/>
              </a:xfrm>
              <a:prstGeom prst="rect">
                <a:avLst/>
              </a:prstGeom>
              <a:noFill/>
            </p:spPr>
            <p:txBody>
              <a:bodyPr wrap="none" rtlCol="0" anchor="t" anchorCtr="0">
                <a:spAutoFit/>
              </a:bodyPr>
              <a:lstStyle/>
              <a:p>
                <a:pPr algn="ctr"/>
                <a:r>
                  <a:rPr lang="fr-FR" sz="900" smtClean="0"/>
                  <a:t>32</a:t>
                </a:r>
              </a:p>
              <a:p>
                <a:pPr algn="ctr"/>
                <a:endParaRPr lang="fr-FR" sz="900" smtClean="0"/>
              </a:p>
              <a:p>
                <a:pPr algn="ctr"/>
                <a:endParaRPr lang="fr-FR" sz="900" smtClean="0"/>
              </a:p>
              <a:p>
                <a:pPr algn="ctr"/>
                <a:r>
                  <a:rPr lang="fr-FR" sz="900" smtClean="0">
                    <a:solidFill>
                      <a:srgbClr val="B60D27"/>
                    </a:solidFill>
                  </a:rPr>
                  <a:t>0</a:t>
                </a:r>
              </a:p>
              <a:p>
                <a:pPr algn="ctr"/>
                <a:r>
                  <a:rPr lang="fr-FR" sz="900" smtClean="0">
                    <a:solidFill>
                      <a:schemeClr val="accent2"/>
                    </a:solidFill>
                  </a:rPr>
                  <a:t>0</a:t>
                </a:r>
              </a:p>
            </p:txBody>
          </p:sp>
          <p:sp>
            <p:nvSpPr>
              <p:cNvPr id="510"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grpSp>
          <p:nvGrpSpPr>
            <p:cNvPr id="314" name="Group 313"/>
            <p:cNvGrpSpPr/>
            <p:nvPr/>
          </p:nvGrpSpPr>
          <p:grpSpPr>
            <a:xfrm>
              <a:off x="6525332" y="3947225"/>
              <a:ext cx="446957" cy="1286119"/>
              <a:chOff x="2081206" y="3898830"/>
              <a:chExt cx="446957" cy="1286119"/>
            </a:xfrm>
          </p:grpSpPr>
          <p:cxnSp>
            <p:nvCxnSpPr>
              <p:cNvPr id="461" name="Straight Connector 460"/>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2" name="TextBox 461"/>
              <p:cNvSpPr txBox="1"/>
              <p:nvPr/>
            </p:nvSpPr>
            <p:spPr>
              <a:xfrm>
                <a:off x="2081206" y="3898830"/>
                <a:ext cx="446957" cy="400110"/>
              </a:xfrm>
              <a:prstGeom prst="rect">
                <a:avLst/>
              </a:prstGeom>
              <a:noFill/>
            </p:spPr>
            <p:txBody>
              <a:bodyPr wrap="none" rtlCol="0">
                <a:spAutoFit/>
              </a:bodyPr>
              <a:lstStyle/>
              <a:p>
                <a:pPr algn="r"/>
                <a:r>
                  <a:rPr lang="fr-FR" sz="1000" smtClean="0">
                    <a:solidFill>
                      <a:srgbClr val="B60D27"/>
                    </a:solidFill>
                  </a:rPr>
                  <a:t>21%</a:t>
                </a:r>
              </a:p>
              <a:p>
                <a:pPr algn="r"/>
                <a:r>
                  <a:rPr lang="fr-FR" sz="1000" smtClean="0">
                    <a:solidFill>
                      <a:schemeClr val="accent2"/>
                    </a:solidFill>
                  </a:rPr>
                  <a:t>7%</a:t>
                </a:r>
                <a:endParaRPr lang="fr-FR" sz="1000">
                  <a:solidFill>
                    <a:schemeClr val="accent2"/>
                  </a:solidFill>
                </a:endParaRPr>
              </a:p>
            </p:txBody>
          </p:sp>
        </p:grpSp>
        <p:grpSp>
          <p:nvGrpSpPr>
            <p:cNvPr id="315" name="Group 242"/>
            <p:cNvGrpSpPr>
              <a:grpSpLocks/>
            </p:cNvGrpSpPr>
            <p:nvPr/>
          </p:nvGrpSpPr>
          <p:grpSpPr bwMode="auto">
            <a:xfrm>
              <a:off x="5246973" y="3052119"/>
              <a:ext cx="2682000" cy="2064666"/>
              <a:chOff x="2239" y="1674"/>
              <a:chExt cx="1278" cy="978"/>
            </a:xfrm>
          </p:grpSpPr>
          <p:sp>
            <p:nvSpPr>
              <p:cNvPr id="391" name="Line 243"/>
              <p:cNvSpPr>
                <a:spLocks noChangeShapeType="1"/>
              </p:cNvSpPr>
              <p:nvPr/>
            </p:nvSpPr>
            <p:spPr bwMode="auto">
              <a:xfrm>
                <a:off x="2827" y="247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Line 244"/>
              <p:cNvSpPr>
                <a:spLocks noChangeShapeType="1"/>
              </p:cNvSpPr>
              <p:nvPr/>
            </p:nvSpPr>
            <p:spPr bwMode="auto">
              <a:xfrm>
                <a:off x="2761" y="243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3" name="Line 245"/>
              <p:cNvSpPr>
                <a:spLocks noChangeShapeType="1"/>
              </p:cNvSpPr>
              <p:nvPr/>
            </p:nvSpPr>
            <p:spPr bwMode="auto">
              <a:xfrm>
                <a:off x="2695" y="24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4" name="Line 246"/>
              <p:cNvSpPr>
                <a:spLocks noChangeShapeType="1"/>
              </p:cNvSpPr>
              <p:nvPr/>
            </p:nvSpPr>
            <p:spPr bwMode="auto">
              <a:xfrm>
                <a:off x="3079" y="254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Line 247"/>
              <p:cNvSpPr>
                <a:spLocks noChangeShapeType="1"/>
              </p:cNvSpPr>
              <p:nvPr/>
            </p:nvSpPr>
            <p:spPr bwMode="auto">
              <a:xfrm>
                <a:off x="3085" y="25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6" name="Line 248"/>
              <p:cNvSpPr>
                <a:spLocks noChangeShapeType="1"/>
              </p:cNvSpPr>
              <p:nvPr/>
            </p:nvSpPr>
            <p:spPr bwMode="auto">
              <a:xfrm>
                <a:off x="3091" y="25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7" name="Line 249"/>
              <p:cNvSpPr>
                <a:spLocks noChangeShapeType="1"/>
              </p:cNvSpPr>
              <p:nvPr/>
            </p:nvSpPr>
            <p:spPr bwMode="auto">
              <a:xfrm>
                <a:off x="3109" y="255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250"/>
              <p:cNvSpPr>
                <a:spLocks noChangeShapeType="1"/>
              </p:cNvSpPr>
              <p:nvPr/>
            </p:nvSpPr>
            <p:spPr bwMode="auto">
              <a:xfrm>
                <a:off x="3223" y="26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Line 251"/>
              <p:cNvSpPr>
                <a:spLocks noChangeShapeType="1"/>
              </p:cNvSpPr>
              <p:nvPr/>
            </p:nvSpPr>
            <p:spPr bwMode="auto">
              <a:xfrm>
                <a:off x="2833" y="247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Line 252"/>
              <p:cNvSpPr>
                <a:spLocks noChangeShapeType="1"/>
              </p:cNvSpPr>
              <p:nvPr/>
            </p:nvSpPr>
            <p:spPr bwMode="auto">
              <a:xfrm>
                <a:off x="3301"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Line 253"/>
              <p:cNvSpPr>
                <a:spLocks noChangeShapeType="1"/>
              </p:cNvSpPr>
              <p:nvPr/>
            </p:nvSpPr>
            <p:spPr bwMode="auto">
              <a:xfrm>
                <a:off x="3517"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254"/>
              <p:cNvSpPr>
                <a:spLocks noChangeShapeType="1"/>
              </p:cNvSpPr>
              <p:nvPr/>
            </p:nvSpPr>
            <p:spPr bwMode="auto">
              <a:xfrm>
                <a:off x="3397"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255"/>
              <p:cNvSpPr>
                <a:spLocks noChangeShapeType="1"/>
              </p:cNvSpPr>
              <p:nvPr/>
            </p:nvSpPr>
            <p:spPr bwMode="auto">
              <a:xfrm>
                <a:off x="2995" y="25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256"/>
              <p:cNvSpPr>
                <a:spLocks noChangeShapeType="1"/>
              </p:cNvSpPr>
              <p:nvPr/>
            </p:nvSpPr>
            <p:spPr bwMode="auto">
              <a:xfrm>
                <a:off x="2281" y="169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257"/>
              <p:cNvSpPr>
                <a:spLocks noChangeShapeType="1"/>
              </p:cNvSpPr>
              <p:nvPr/>
            </p:nvSpPr>
            <p:spPr bwMode="auto">
              <a:xfrm>
                <a:off x="2593" y="23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258"/>
              <p:cNvSpPr>
                <a:spLocks noChangeShapeType="1"/>
              </p:cNvSpPr>
              <p:nvPr/>
            </p:nvSpPr>
            <p:spPr bwMode="auto">
              <a:xfrm>
                <a:off x="2605" y="23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259"/>
              <p:cNvSpPr>
                <a:spLocks noChangeShapeType="1"/>
              </p:cNvSpPr>
              <p:nvPr/>
            </p:nvSpPr>
            <p:spPr bwMode="auto">
              <a:xfrm>
                <a:off x="2611" y="23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260"/>
              <p:cNvSpPr>
                <a:spLocks noChangeShapeType="1"/>
              </p:cNvSpPr>
              <p:nvPr/>
            </p:nvSpPr>
            <p:spPr bwMode="auto">
              <a:xfrm>
                <a:off x="2623" y="23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261"/>
              <p:cNvSpPr>
                <a:spLocks noChangeShapeType="1"/>
              </p:cNvSpPr>
              <p:nvPr/>
            </p:nvSpPr>
            <p:spPr bwMode="auto">
              <a:xfrm>
                <a:off x="3313"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262"/>
              <p:cNvSpPr>
                <a:spLocks noChangeShapeType="1"/>
              </p:cNvSpPr>
              <p:nvPr/>
            </p:nvSpPr>
            <p:spPr bwMode="auto">
              <a:xfrm>
                <a:off x="3325"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263"/>
              <p:cNvSpPr>
                <a:spLocks noChangeShapeType="1"/>
              </p:cNvSpPr>
              <p:nvPr/>
            </p:nvSpPr>
            <p:spPr bwMode="auto">
              <a:xfrm>
                <a:off x="3409"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264"/>
              <p:cNvSpPr>
                <a:spLocks noChangeShapeType="1"/>
              </p:cNvSpPr>
              <p:nvPr/>
            </p:nvSpPr>
            <p:spPr bwMode="auto">
              <a:xfrm>
                <a:off x="3421" y="26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265"/>
              <p:cNvSpPr>
                <a:spLocks noChangeShapeType="1"/>
              </p:cNvSpPr>
              <p:nvPr/>
            </p:nvSpPr>
            <p:spPr bwMode="auto">
              <a:xfrm>
                <a:off x="2809" y="24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266"/>
              <p:cNvSpPr>
                <a:spLocks noChangeShapeType="1"/>
              </p:cNvSpPr>
              <p:nvPr/>
            </p:nvSpPr>
            <p:spPr bwMode="auto">
              <a:xfrm>
                <a:off x="2821" y="24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267"/>
              <p:cNvSpPr>
                <a:spLocks noChangeShapeType="1"/>
              </p:cNvSpPr>
              <p:nvPr/>
            </p:nvSpPr>
            <p:spPr bwMode="auto">
              <a:xfrm>
                <a:off x="2455" y="223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268"/>
              <p:cNvSpPr>
                <a:spLocks noChangeShapeType="1"/>
              </p:cNvSpPr>
              <p:nvPr/>
            </p:nvSpPr>
            <p:spPr bwMode="auto">
              <a:xfrm>
                <a:off x="2587" y="235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269"/>
              <p:cNvSpPr>
                <a:spLocks noChangeShapeType="1"/>
              </p:cNvSpPr>
              <p:nvPr/>
            </p:nvSpPr>
            <p:spPr bwMode="auto">
              <a:xfrm>
                <a:off x="2725" y="24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270"/>
              <p:cNvSpPr>
                <a:spLocks noChangeShapeType="1"/>
              </p:cNvSpPr>
              <p:nvPr/>
            </p:nvSpPr>
            <p:spPr bwMode="auto">
              <a:xfrm>
                <a:off x="2689" y="24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271"/>
              <p:cNvSpPr>
                <a:spLocks noChangeShapeType="1"/>
              </p:cNvSpPr>
              <p:nvPr/>
            </p:nvSpPr>
            <p:spPr bwMode="auto">
              <a:xfrm>
                <a:off x="2785" y="24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272"/>
              <p:cNvSpPr>
                <a:spLocks noChangeShapeType="1"/>
              </p:cNvSpPr>
              <p:nvPr/>
            </p:nvSpPr>
            <p:spPr bwMode="auto">
              <a:xfrm>
                <a:off x="2713" y="2430"/>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273"/>
              <p:cNvSpPr>
                <a:spLocks noChangeShapeType="1"/>
              </p:cNvSpPr>
              <p:nvPr/>
            </p:nvSpPr>
            <p:spPr bwMode="auto">
              <a:xfrm>
                <a:off x="2635" y="238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274"/>
              <p:cNvSpPr>
                <a:spLocks noChangeShapeType="1"/>
              </p:cNvSpPr>
              <p:nvPr/>
            </p:nvSpPr>
            <p:spPr bwMode="auto">
              <a:xfrm>
                <a:off x="2767" y="243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275"/>
              <p:cNvSpPr>
                <a:spLocks noChangeShapeType="1"/>
              </p:cNvSpPr>
              <p:nvPr/>
            </p:nvSpPr>
            <p:spPr bwMode="auto">
              <a:xfrm>
                <a:off x="2665" y="24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276"/>
              <p:cNvSpPr>
                <a:spLocks noChangeShapeType="1"/>
              </p:cNvSpPr>
              <p:nvPr/>
            </p:nvSpPr>
            <p:spPr bwMode="auto">
              <a:xfrm>
                <a:off x="2677" y="240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277"/>
              <p:cNvSpPr>
                <a:spLocks noChangeShapeType="1"/>
              </p:cNvSpPr>
              <p:nvPr/>
            </p:nvSpPr>
            <p:spPr bwMode="auto">
              <a:xfrm>
                <a:off x="2647" y="23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278"/>
              <p:cNvSpPr>
                <a:spLocks noChangeShapeType="1"/>
              </p:cNvSpPr>
              <p:nvPr/>
            </p:nvSpPr>
            <p:spPr bwMode="auto">
              <a:xfrm>
                <a:off x="2659" y="239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279"/>
              <p:cNvSpPr>
                <a:spLocks noChangeShapeType="1"/>
              </p:cNvSpPr>
              <p:nvPr/>
            </p:nvSpPr>
            <p:spPr bwMode="auto">
              <a:xfrm>
                <a:off x="2407" y="219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280"/>
              <p:cNvSpPr>
                <a:spLocks noChangeShapeType="1"/>
              </p:cNvSpPr>
              <p:nvPr/>
            </p:nvSpPr>
            <p:spPr bwMode="auto">
              <a:xfrm>
                <a:off x="2707" y="24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281"/>
              <p:cNvSpPr>
                <a:spLocks noChangeShapeType="1"/>
              </p:cNvSpPr>
              <p:nvPr/>
            </p:nvSpPr>
            <p:spPr bwMode="auto">
              <a:xfrm>
                <a:off x="2779" y="244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282"/>
              <p:cNvSpPr>
                <a:spLocks noChangeShapeType="1"/>
              </p:cNvSpPr>
              <p:nvPr/>
            </p:nvSpPr>
            <p:spPr bwMode="auto">
              <a:xfrm>
                <a:off x="2701" y="241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283"/>
              <p:cNvSpPr>
                <a:spLocks noChangeShapeType="1"/>
              </p:cNvSpPr>
              <p:nvPr/>
            </p:nvSpPr>
            <p:spPr bwMode="auto">
              <a:xfrm>
                <a:off x="2797" y="24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284"/>
              <p:cNvSpPr>
                <a:spLocks noChangeShapeType="1"/>
              </p:cNvSpPr>
              <p:nvPr/>
            </p:nvSpPr>
            <p:spPr bwMode="auto">
              <a:xfrm>
                <a:off x="2389" y="217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285"/>
              <p:cNvSpPr>
                <a:spLocks noChangeShapeType="1"/>
              </p:cNvSpPr>
              <p:nvPr/>
            </p:nvSpPr>
            <p:spPr bwMode="auto">
              <a:xfrm>
                <a:off x="2443" y="223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286"/>
              <p:cNvSpPr>
                <a:spLocks noChangeShapeType="1"/>
              </p:cNvSpPr>
              <p:nvPr/>
            </p:nvSpPr>
            <p:spPr bwMode="auto">
              <a:xfrm>
                <a:off x="2575" y="235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287"/>
              <p:cNvSpPr>
                <a:spLocks noChangeShapeType="1"/>
              </p:cNvSpPr>
              <p:nvPr/>
            </p:nvSpPr>
            <p:spPr bwMode="auto">
              <a:xfrm>
                <a:off x="2437" y="223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288"/>
              <p:cNvSpPr>
                <a:spLocks noChangeShapeType="1"/>
              </p:cNvSpPr>
              <p:nvPr/>
            </p:nvSpPr>
            <p:spPr bwMode="auto">
              <a:xfrm>
                <a:off x="2371" y="21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289"/>
              <p:cNvSpPr>
                <a:spLocks noChangeShapeType="1"/>
              </p:cNvSpPr>
              <p:nvPr/>
            </p:nvSpPr>
            <p:spPr bwMode="auto">
              <a:xfrm>
                <a:off x="2383" y="21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290"/>
              <p:cNvSpPr>
                <a:spLocks noChangeShapeType="1"/>
              </p:cNvSpPr>
              <p:nvPr/>
            </p:nvSpPr>
            <p:spPr bwMode="auto">
              <a:xfrm>
                <a:off x="2401" y="2196"/>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291"/>
              <p:cNvSpPr>
                <a:spLocks noChangeShapeType="1"/>
              </p:cNvSpPr>
              <p:nvPr/>
            </p:nvSpPr>
            <p:spPr bwMode="auto">
              <a:xfrm>
                <a:off x="2473" y="231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292"/>
              <p:cNvSpPr>
                <a:spLocks noChangeShapeType="1"/>
              </p:cNvSpPr>
              <p:nvPr/>
            </p:nvSpPr>
            <p:spPr bwMode="auto">
              <a:xfrm>
                <a:off x="2353" y="2082"/>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293"/>
              <p:cNvSpPr>
                <a:spLocks noChangeShapeType="1"/>
              </p:cNvSpPr>
              <p:nvPr/>
            </p:nvSpPr>
            <p:spPr bwMode="auto">
              <a:xfrm>
                <a:off x="2347" y="19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294"/>
              <p:cNvSpPr>
                <a:spLocks noChangeShapeType="1"/>
              </p:cNvSpPr>
              <p:nvPr/>
            </p:nvSpPr>
            <p:spPr bwMode="auto">
              <a:xfrm>
                <a:off x="2329" y="182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295"/>
              <p:cNvSpPr>
                <a:spLocks noChangeShapeType="1"/>
              </p:cNvSpPr>
              <p:nvPr/>
            </p:nvSpPr>
            <p:spPr bwMode="auto">
              <a:xfrm>
                <a:off x="2323" y="178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296"/>
              <p:cNvSpPr>
                <a:spLocks noChangeShapeType="1"/>
              </p:cNvSpPr>
              <p:nvPr/>
            </p:nvSpPr>
            <p:spPr bwMode="auto">
              <a:xfrm>
                <a:off x="2503" y="23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297"/>
              <p:cNvSpPr>
                <a:spLocks noChangeShapeType="1"/>
              </p:cNvSpPr>
              <p:nvPr/>
            </p:nvSpPr>
            <p:spPr bwMode="auto">
              <a:xfrm>
                <a:off x="2413" y="22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298"/>
              <p:cNvSpPr>
                <a:spLocks noChangeShapeType="1"/>
              </p:cNvSpPr>
              <p:nvPr/>
            </p:nvSpPr>
            <p:spPr bwMode="auto">
              <a:xfrm>
                <a:off x="2425" y="221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299"/>
              <p:cNvSpPr>
                <a:spLocks noChangeShapeType="1"/>
              </p:cNvSpPr>
              <p:nvPr/>
            </p:nvSpPr>
            <p:spPr bwMode="auto">
              <a:xfrm>
                <a:off x="2545" y="23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300"/>
              <p:cNvSpPr>
                <a:spLocks noChangeShapeType="1"/>
              </p:cNvSpPr>
              <p:nvPr/>
            </p:nvSpPr>
            <p:spPr bwMode="auto">
              <a:xfrm>
                <a:off x="2557" y="233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301"/>
              <p:cNvSpPr>
                <a:spLocks noChangeShapeType="1"/>
              </p:cNvSpPr>
              <p:nvPr/>
            </p:nvSpPr>
            <p:spPr bwMode="auto">
              <a:xfrm>
                <a:off x="2371" y="216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302"/>
              <p:cNvSpPr>
                <a:spLocks noChangeShapeType="1"/>
              </p:cNvSpPr>
              <p:nvPr/>
            </p:nvSpPr>
            <p:spPr bwMode="auto">
              <a:xfrm>
                <a:off x="2497" y="233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303"/>
              <p:cNvSpPr>
                <a:spLocks noChangeShapeType="1"/>
              </p:cNvSpPr>
              <p:nvPr/>
            </p:nvSpPr>
            <p:spPr bwMode="auto">
              <a:xfrm>
                <a:off x="2251" y="1674"/>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304"/>
              <p:cNvSpPr>
                <a:spLocks noChangeShapeType="1"/>
              </p:cNvSpPr>
              <p:nvPr/>
            </p:nvSpPr>
            <p:spPr bwMode="auto">
              <a:xfrm>
                <a:off x="2485" y="232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305"/>
              <p:cNvSpPr>
                <a:spLocks noChangeShapeType="1"/>
              </p:cNvSpPr>
              <p:nvPr/>
            </p:nvSpPr>
            <p:spPr bwMode="auto">
              <a:xfrm>
                <a:off x="2341" y="1878"/>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306"/>
              <p:cNvSpPr>
                <a:spLocks noChangeShapeType="1"/>
              </p:cNvSpPr>
              <p:nvPr/>
            </p:nvSpPr>
            <p:spPr bwMode="auto">
              <a:xfrm>
                <a:off x="2269" y="168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307"/>
              <p:cNvSpPr>
                <a:spLocks noChangeShapeType="1"/>
              </p:cNvSpPr>
              <p:nvPr/>
            </p:nvSpPr>
            <p:spPr bwMode="auto">
              <a:xfrm>
                <a:off x="2311" y="1752"/>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308"/>
              <p:cNvSpPr>
                <a:spLocks noChangeShapeType="1"/>
              </p:cNvSpPr>
              <p:nvPr/>
            </p:nvSpPr>
            <p:spPr bwMode="auto">
              <a:xfrm>
                <a:off x="2299" y="1728"/>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Line 309"/>
              <p:cNvSpPr>
                <a:spLocks noChangeShapeType="1"/>
              </p:cNvSpPr>
              <p:nvPr/>
            </p:nvSpPr>
            <p:spPr bwMode="auto">
              <a:xfrm>
                <a:off x="2365" y="2154"/>
                <a:ext cx="0" cy="3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Line 310"/>
              <p:cNvSpPr>
                <a:spLocks noChangeShapeType="1"/>
              </p:cNvSpPr>
              <p:nvPr/>
            </p:nvSpPr>
            <p:spPr bwMode="auto">
              <a:xfrm>
                <a:off x="2287" y="1716"/>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311"/>
              <p:cNvSpPr>
                <a:spLocks noChangeShapeType="1"/>
              </p:cNvSpPr>
              <p:nvPr/>
            </p:nvSpPr>
            <p:spPr bwMode="auto">
              <a:xfrm>
                <a:off x="2461" y="2280"/>
                <a:ext cx="0" cy="36"/>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Freeform 312"/>
              <p:cNvSpPr>
                <a:spLocks/>
              </p:cNvSpPr>
              <p:nvPr/>
            </p:nvSpPr>
            <p:spPr bwMode="auto">
              <a:xfrm>
                <a:off x="2239" y="1692"/>
                <a:ext cx="1278" cy="942"/>
              </a:xfrm>
              <a:custGeom>
                <a:avLst/>
                <a:gdLst>
                  <a:gd name="T0" fmla="*/ 163 w 213"/>
                  <a:gd name="T1" fmla="*/ 157 h 157"/>
                  <a:gd name="T2" fmla="*/ 158 w 213"/>
                  <a:gd name="T3" fmla="*/ 154 h 157"/>
                  <a:gd name="T4" fmla="*/ 146 w 213"/>
                  <a:gd name="T5" fmla="*/ 152 h 157"/>
                  <a:gd name="T6" fmla="*/ 145 w 213"/>
                  <a:gd name="T7" fmla="*/ 151 h 157"/>
                  <a:gd name="T8" fmla="*/ 140 w 213"/>
                  <a:gd name="T9" fmla="*/ 147 h 157"/>
                  <a:gd name="T10" fmla="*/ 139 w 213"/>
                  <a:gd name="T11" fmla="*/ 144 h 157"/>
                  <a:gd name="T12" fmla="*/ 130 w 213"/>
                  <a:gd name="T13" fmla="*/ 143 h 157"/>
                  <a:gd name="T14" fmla="*/ 119 w 213"/>
                  <a:gd name="T15" fmla="*/ 141 h 157"/>
                  <a:gd name="T16" fmla="*/ 117 w 213"/>
                  <a:gd name="T17" fmla="*/ 139 h 157"/>
                  <a:gd name="T18" fmla="*/ 111 w 213"/>
                  <a:gd name="T19" fmla="*/ 137 h 157"/>
                  <a:gd name="T20" fmla="*/ 107 w 213"/>
                  <a:gd name="T21" fmla="*/ 135 h 157"/>
                  <a:gd name="T22" fmla="*/ 97 w 213"/>
                  <a:gd name="T23" fmla="*/ 134 h 157"/>
                  <a:gd name="T24" fmla="*/ 91 w 213"/>
                  <a:gd name="T25" fmla="*/ 132 h 157"/>
                  <a:gd name="T26" fmla="*/ 89 w 213"/>
                  <a:gd name="T27" fmla="*/ 128 h 157"/>
                  <a:gd name="T28" fmla="*/ 78 w 213"/>
                  <a:gd name="T29" fmla="*/ 126 h 157"/>
                  <a:gd name="T30" fmla="*/ 74 w 213"/>
                  <a:gd name="T31" fmla="*/ 124 h 157"/>
                  <a:gd name="T32" fmla="*/ 72 w 213"/>
                  <a:gd name="T33" fmla="*/ 122 h 157"/>
                  <a:gd name="T34" fmla="*/ 70 w 213"/>
                  <a:gd name="T35" fmla="*/ 120 h 157"/>
                  <a:gd name="T36" fmla="*/ 67 w 213"/>
                  <a:gd name="T37" fmla="*/ 118 h 157"/>
                  <a:gd name="T38" fmla="*/ 58 w 213"/>
                  <a:gd name="T39" fmla="*/ 114 h 157"/>
                  <a:gd name="T40" fmla="*/ 55 w 213"/>
                  <a:gd name="T41" fmla="*/ 111 h 157"/>
                  <a:gd name="T42" fmla="*/ 44 w 213"/>
                  <a:gd name="T43" fmla="*/ 110 h 157"/>
                  <a:gd name="T44" fmla="*/ 40 w 213"/>
                  <a:gd name="T45" fmla="*/ 106 h 157"/>
                  <a:gd name="T46" fmla="*/ 38 w 213"/>
                  <a:gd name="T47" fmla="*/ 101 h 157"/>
                  <a:gd name="T48" fmla="*/ 36 w 213"/>
                  <a:gd name="T49" fmla="*/ 93 h 157"/>
                  <a:gd name="T50" fmla="*/ 32 w 213"/>
                  <a:gd name="T51" fmla="*/ 90 h 157"/>
                  <a:gd name="T52" fmla="*/ 28 w 213"/>
                  <a:gd name="T53" fmla="*/ 87 h 157"/>
                  <a:gd name="T54" fmla="*/ 26 w 213"/>
                  <a:gd name="T55" fmla="*/ 83 h 157"/>
                  <a:gd name="T56" fmla="*/ 24 w 213"/>
                  <a:gd name="T57" fmla="*/ 82 h 157"/>
                  <a:gd name="T58" fmla="*/ 21 w 213"/>
                  <a:gd name="T59" fmla="*/ 79 h 157"/>
                  <a:gd name="T60" fmla="*/ 20 w 213"/>
                  <a:gd name="T61" fmla="*/ 67 h 157"/>
                  <a:gd name="T62" fmla="*/ 18 w 213"/>
                  <a:gd name="T63" fmla="*/ 49 h 157"/>
                  <a:gd name="T64" fmla="*/ 17 w 213"/>
                  <a:gd name="T65" fmla="*/ 34 h 157"/>
                  <a:gd name="T66" fmla="*/ 16 w 213"/>
                  <a:gd name="T67" fmla="*/ 25 h 157"/>
                  <a:gd name="T68" fmla="*/ 14 w 213"/>
                  <a:gd name="T69" fmla="*/ 18 h 157"/>
                  <a:gd name="T70" fmla="*/ 13 w 213"/>
                  <a:gd name="T71" fmla="*/ 13 h 157"/>
                  <a:gd name="T72" fmla="*/ 11 w 213"/>
                  <a:gd name="T73" fmla="*/ 8 h 157"/>
                  <a:gd name="T74" fmla="*/ 9 w 213"/>
                  <a:gd name="T75" fmla="*/ 6 h 157"/>
                  <a:gd name="T76" fmla="*/ 7 w 213"/>
                  <a:gd name="T77" fmla="*/ 3 h 157"/>
                  <a:gd name="T78" fmla="*/ 5 w 213"/>
                  <a:gd name="T79" fmla="*/ 2 h 157"/>
                  <a:gd name="T80" fmla="*/ 3 w 213"/>
                  <a:gd name="T8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57">
                    <a:moveTo>
                      <a:pt x="213" y="157"/>
                    </a:moveTo>
                    <a:lnTo>
                      <a:pt x="163" y="157"/>
                    </a:lnTo>
                    <a:lnTo>
                      <a:pt x="163" y="154"/>
                    </a:lnTo>
                    <a:lnTo>
                      <a:pt x="158" y="154"/>
                    </a:lnTo>
                    <a:lnTo>
                      <a:pt x="158" y="152"/>
                    </a:lnTo>
                    <a:lnTo>
                      <a:pt x="146" y="152"/>
                    </a:lnTo>
                    <a:lnTo>
                      <a:pt x="146" y="151"/>
                    </a:lnTo>
                    <a:lnTo>
                      <a:pt x="145" y="151"/>
                    </a:lnTo>
                    <a:lnTo>
                      <a:pt x="145" y="147"/>
                    </a:lnTo>
                    <a:lnTo>
                      <a:pt x="140" y="147"/>
                    </a:lnTo>
                    <a:lnTo>
                      <a:pt x="140" y="144"/>
                    </a:lnTo>
                    <a:lnTo>
                      <a:pt x="139" y="144"/>
                    </a:lnTo>
                    <a:lnTo>
                      <a:pt x="139" y="143"/>
                    </a:lnTo>
                    <a:lnTo>
                      <a:pt x="130" y="143"/>
                    </a:lnTo>
                    <a:lnTo>
                      <a:pt x="130" y="141"/>
                    </a:lnTo>
                    <a:lnTo>
                      <a:pt x="119" y="141"/>
                    </a:lnTo>
                    <a:lnTo>
                      <a:pt x="119" y="139"/>
                    </a:lnTo>
                    <a:lnTo>
                      <a:pt x="117" y="139"/>
                    </a:lnTo>
                    <a:lnTo>
                      <a:pt x="117" y="137"/>
                    </a:lnTo>
                    <a:lnTo>
                      <a:pt x="111" y="137"/>
                    </a:lnTo>
                    <a:lnTo>
                      <a:pt x="111" y="135"/>
                    </a:lnTo>
                    <a:lnTo>
                      <a:pt x="107" y="135"/>
                    </a:lnTo>
                    <a:lnTo>
                      <a:pt x="107" y="134"/>
                    </a:lnTo>
                    <a:lnTo>
                      <a:pt x="97" y="134"/>
                    </a:lnTo>
                    <a:lnTo>
                      <a:pt x="97" y="132"/>
                    </a:lnTo>
                    <a:lnTo>
                      <a:pt x="91" y="132"/>
                    </a:lnTo>
                    <a:lnTo>
                      <a:pt x="91" y="128"/>
                    </a:lnTo>
                    <a:lnTo>
                      <a:pt x="89" y="128"/>
                    </a:lnTo>
                    <a:lnTo>
                      <a:pt x="89" y="126"/>
                    </a:lnTo>
                    <a:lnTo>
                      <a:pt x="78" y="126"/>
                    </a:lnTo>
                    <a:lnTo>
                      <a:pt x="78" y="124"/>
                    </a:lnTo>
                    <a:lnTo>
                      <a:pt x="74" y="124"/>
                    </a:lnTo>
                    <a:lnTo>
                      <a:pt x="74" y="122"/>
                    </a:lnTo>
                    <a:lnTo>
                      <a:pt x="72" y="122"/>
                    </a:lnTo>
                    <a:lnTo>
                      <a:pt x="70" y="122"/>
                    </a:lnTo>
                    <a:lnTo>
                      <a:pt x="70" y="120"/>
                    </a:lnTo>
                    <a:lnTo>
                      <a:pt x="67" y="120"/>
                    </a:lnTo>
                    <a:lnTo>
                      <a:pt x="67" y="118"/>
                    </a:lnTo>
                    <a:lnTo>
                      <a:pt x="58" y="118"/>
                    </a:lnTo>
                    <a:lnTo>
                      <a:pt x="58" y="114"/>
                    </a:lnTo>
                    <a:lnTo>
                      <a:pt x="55" y="114"/>
                    </a:lnTo>
                    <a:lnTo>
                      <a:pt x="55" y="111"/>
                    </a:lnTo>
                    <a:lnTo>
                      <a:pt x="44" y="111"/>
                    </a:lnTo>
                    <a:lnTo>
                      <a:pt x="44" y="110"/>
                    </a:lnTo>
                    <a:lnTo>
                      <a:pt x="40" y="110"/>
                    </a:lnTo>
                    <a:lnTo>
                      <a:pt x="40" y="106"/>
                    </a:lnTo>
                    <a:lnTo>
                      <a:pt x="38" y="106"/>
                    </a:lnTo>
                    <a:lnTo>
                      <a:pt x="38" y="101"/>
                    </a:lnTo>
                    <a:lnTo>
                      <a:pt x="36" y="101"/>
                    </a:lnTo>
                    <a:lnTo>
                      <a:pt x="36" y="93"/>
                    </a:lnTo>
                    <a:lnTo>
                      <a:pt x="32" y="93"/>
                    </a:lnTo>
                    <a:lnTo>
                      <a:pt x="32" y="90"/>
                    </a:lnTo>
                    <a:lnTo>
                      <a:pt x="28" y="90"/>
                    </a:lnTo>
                    <a:lnTo>
                      <a:pt x="28" y="87"/>
                    </a:lnTo>
                    <a:lnTo>
                      <a:pt x="26" y="87"/>
                    </a:lnTo>
                    <a:lnTo>
                      <a:pt x="26" y="83"/>
                    </a:lnTo>
                    <a:lnTo>
                      <a:pt x="24" y="83"/>
                    </a:lnTo>
                    <a:lnTo>
                      <a:pt x="24" y="82"/>
                    </a:lnTo>
                    <a:lnTo>
                      <a:pt x="21" y="82"/>
                    </a:lnTo>
                    <a:lnTo>
                      <a:pt x="21" y="79"/>
                    </a:lnTo>
                    <a:lnTo>
                      <a:pt x="20" y="79"/>
                    </a:lnTo>
                    <a:lnTo>
                      <a:pt x="20" y="67"/>
                    </a:lnTo>
                    <a:lnTo>
                      <a:pt x="18" y="67"/>
                    </a:lnTo>
                    <a:lnTo>
                      <a:pt x="18" y="49"/>
                    </a:lnTo>
                    <a:lnTo>
                      <a:pt x="17" y="49"/>
                    </a:lnTo>
                    <a:lnTo>
                      <a:pt x="17" y="34"/>
                    </a:lnTo>
                    <a:lnTo>
                      <a:pt x="16" y="34"/>
                    </a:lnTo>
                    <a:lnTo>
                      <a:pt x="16" y="25"/>
                    </a:lnTo>
                    <a:lnTo>
                      <a:pt x="14" y="25"/>
                    </a:lnTo>
                    <a:lnTo>
                      <a:pt x="14" y="18"/>
                    </a:lnTo>
                    <a:lnTo>
                      <a:pt x="13" y="18"/>
                    </a:lnTo>
                    <a:lnTo>
                      <a:pt x="13" y="13"/>
                    </a:lnTo>
                    <a:lnTo>
                      <a:pt x="11" y="13"/>
                    </a:lnTo>
                    <a:lnTo>
                      <a:pt x="11" y="8"/>
                    </a:lnTo>
                    <a:lnTo>
                      <a:pt x="9" y="8"/>
                    </a:lnTo>
                    <a:lnTo>
                      <a:pt x="9" y="6"/>
                    </a:lnTo>
                    <a:lnTo>
                      <a:pt x="7" y="6"/>
                    </a:lnTo>
                    <a:lnTo>
                      <a:pt x="7" y="3"/>
                    </a:lnTo>
                    <a:lnTo>
                      <a:pt x="5" y="3"/>
                    </a:lnTo>
                    <a:lnTo>
                      <a:pt x="5" y="2"/>
                    </a:lnTo>
                    <a:lnTo>
                      <a:pt x="3" y="2"/>
                    </a:lnTo>
                    <a:lnTo>
                      <a:pt x="3" y="0"/>
                    </a:lnTo>
                    <a:lnTo>
                      <a:pt x="0" y="0"/>
                    </a:lnTo>
                  </a:path>
                </a:pathLst>
              </a:cu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16" name="Group 313"/>
            <p:cNvGrpSpPr>
              <a:grpSpLocks/>
            </p:cNvGrpSpPr>
            <p:nvPr/>
          </p:nvGrpSpPr>
          <p:grpSpPr bwMode="auto">
            <a:xfrm>
              <a:off x="5246973" y="3052118"/>
              <a:ext cx="2045378" cy="2179170"/>
              <a:chOff x="2309" y="1762"/>
              <a:chExt cx="978" cy="1023"/>
            </a:xfrm>
          </p:grpSpPr>
          <p:sp>
            <p:nvSpPr>
              <p:cNvPr id="317" name="Line 314"/>
              <p:cNvSpPr>
                <a:spLocks noChangeShapeType="1"/>
              </p:cNvSpPr>
              <p:nvPr/>
            </p:nvSpPr>
            <p:spPr bwMode="auto">
              <a:xfrm>
                <a:off x="2363" y="18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Line 315"/>
              <p:cNvSpPr>
                <a:spLocks noChangeShapeType="1"/>
              </p:cNvSpPr>
              <p:nvPr/>
            </p:nvSpPr>
            <p:spPr bwMode="auto">
              <a:xfrm>
                <a:off x="2375" y="18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316"/>
              <p:cNvSpPr>
                <a:spLocks noChangeShapeType="1"/>
              </p:cNvSpPr>
              <p:nvPr/>
            </p:nvSpPr>
            <p:spPr bwMode="auto">
              <a:xfrm>
                <a:off x="2345" y="180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317"/>
              <p:cNvSpPr>
                <a:spLocks noChangeShapeType="1"/>
              </p:cNvSpPr>
              <p:nvPr/>
            </p:nvSpPr>
            <p:spPr bwMode="auto">
              <a:xfrm>
                <a:off x="2357" y="181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318"/>
              <p:cNvSpPr>
                <a:spLocks noChangeShapeType="1"/>
              </p:cNvSpPr>
              <p:nvPr/>
            </p:nvSpPr>
            <p:spPr bwMode="auto">
              <a:xfrm>
                <a:off x="2843" y="26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319"/>
              <p:cNvSpPr>
                <a:spLocks noChangeShapeType="1"/>
              </p:cNvSpPr>
              <p:nvPr/>
            </p:nvSpPr>
            <p:spPr bwMode="auto">
              <a:xfrm>
                <a:off x="2381" y="18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320"/>
              <p:cNvSpPr>
                <a:spLocks noChangeShapeType="1"/>
              </p:cNvSpPr>
              <p:nvPr/>
            </p:nvSpPr>
            <p:spPr bwMode="auto">
              <a:xfrm>
                <a:off x="2633" y="24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321"/>
              <p:cNvSpPr>
                <a:spLocks noChangeShapeType="1"/>
              </p:cNvSpPr>
              <p:nvPr/>
            </p:nvSpPr>
            <p:spPr bwMode="auto">
              <a:xfrm>
                <a:off x="2717"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322"/>
              <p:cNvSpPr>
                <a:spLocks noChangeShapeType="1"/>
              </p:cNvSpPr>
              <p:nvPr/>
            </p:nvSpPr>
            <p:spPr bwMode="auto">
              <a:xfrm>
                <a:off x="2729"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323"/>
              <p:cNvSpPr>
                <a:spLocks noChangeShapeType="1"/>
              </p:cNvSpPr>
              <p:nvPr/>
            </p:nvSpPr>
            <p:spPr bwMode="auto">
              <a:xfrm>
                <a:off x="2849" y="26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324"/>
              <p:cNvSpPr>
                <a:spLocks noChangeShapeType="1"/>
              </p:cNvSpPr>
              <p:nvPr/>
            </p:nvSpPr>
            <p:spPr bwMode="auto">
              <a:xfrm>
                <a:off x="2633" y="24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325"/>
              <p:cNvSpPr>
                <a:spLocks noChangeShapeType="1"/>
              </p:cNvSpPr>
              <p:nvPr/>
            </p:nvSpPr>
            <p:spPr bwMode="auto">
              <a:xfrm>
                <a:off x="2615" y="24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326"/>
              <p:cNvSpPr>
                <a:spLocks noChangeShapeType="1"/>
              </p:cNvSpPr>
              <p:nvPr/>
            </p:nvSpPr>
            <p:spPr bwMode="auto">
              <a:xfrm>
                <a:off x="2459" y="22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327"/>
              <p:cNvSpPr>
                <a:spLocks noChangeShapeType="1"/>
              </p:cNvSpPr>
              <p:nvPr/>
            </p:nvSpPr>
            <p:spPr bwMode="auto">
              <a:xfrm>
                <a:off x="2675"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328"/>
              <p:cNvSpPr>
                <a:spLocks noChangeShapeType="1"/>
              </p:cNvSpPr>
              <p:nvPr/>
            </p:nvSpPr>
            <p:spPr bwMode="auto">
              <a:xfrm>
                <a:off x="2687"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329"/>
              <p:cNvSpPr>
                <a:spLocks noChangeShapeType="1"/>
              </p:cNvSpPr>
              <p:nvPr/>
            </p:nvSpPr>
            <p:spPr bwMode="auto">
              <a:xfrm>
                <a:off x="2621" y="24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330"/>
              <p:cNvSpPr>
                <a:spLocks noChangeShapeType="1"/>
              </p:cNvSpPr>
              <p:nvPr/>
            </p:nvSpPr>
            <p:spPr bwMode="auto">
              <a:xfrm>
                <a:off x="2807" y="26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331"/>
              <p:cNvSpPr>
                <a:spLocks noChangeShapeType="1"/>
              </p:cNvSpPr>
              <p:nvPr/>
            </p:nvSpPr>
            <p:spPr bwMode="auto">
              <a:xfrm>
                <a:off x="2867" y="2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332"/>
              <p:cNvSpPr>
                <a:spLocks noChangeShapeType="1"/>
              </p:cNvSpPr>
              <p:nvPr/>
            </p:nvSpPr>
            <p:spPr bwMode="auto">
              <a:xfrm>
                <a:off x="2435" y="22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333"/>
              <p:cNvSpPr>
                <a:spLocks noChangeShapeType="1"/>
              </p:cNvSpPr>
              <p:nvPr/>
            </p:nvSpPr>
            <p:spPr bwMode="auto">
              <a:xfrm>
                <a:off x="2873" y="2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Line 334"/>
              <p:cNvSpPr>
                <a:spLocks noChangeShapeType="1"/>
              </p:cNvSpPr>
              <p:nvPr/>
            </p:nvSpPr>
            <p:spPr bwMode="auto">
              <a:xfrm>
                <a:off x="2327" y="17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8" name="Line 335"/>
              <p:cNvSpPr>
                <a:spLocks noChangeShapeType="1"/>
              </p:cNvSpPr>
              <p:nvPr/>
            </p:nvSpPr>
            <p:spPr bwMode="auto">
              <a:xfrm>
                <a:off x="2885" y="26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Line 336"/>
              <p:cNvSpPr>
                <a:spLocks noChangeShapeType="1"/>
              </p:cNvSpPr>
              <p:nvPr/>
            </p:nvSpPr>
            <p:spPr bwMode="auto">
              <a:xfrm>
                <a:off x="2423" y="21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337"/>
              <p:cNvSpPr>
                <a:spLocks noChangeShapeType="1"/>
              </p:cNvSpPr>
              <p:nvPr/>
            </p:nvSpPr>
            <p:spPr bwMode="auto">
              <a:xfrm>
                <a:off x="2813" y="261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Line 338"/>
              <p:cNvSpPr>
                <a:spLocks noChangeShapeType="1"/>
              </p:cNvSpPr>
              <p:nvPr/>
            </p:nvSpPr>
            <p:spPr bwMode="auto">
              <a:xfrm>
                <a:off x="2399" y="19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339"/>
              <p:cNvSpPr>
                <a:spLocks noChangeShapeType="1"/>
              </p:cNvSpPr>
              <p:nvPr/>
            </p:nvSpPr>
            <p:spPr bwMode="auto">
              <a:xfrm>
                <a:off x="2819" y="26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Line 340"/>
              <p:cNvSpPr>
                <a:spLocks noChangeShapeType="1"/>
              </p:cNvSpPr>
              <p:nvPr/>
            </p:nvSpPr>
            <p:spPr bwMode="auto">
              <a:xfrm>
                <a:off x="2831" y="26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341"/>
              <p:cNvSpPr>
                <a:spLocks noChangeShapeType="1"/>
              </p:cNvSpPr>
              <p:nvPr/>
            </p:nvSpPr>
            <p:spPr bwMode="auto">
              <a:xfrm>
                <a:off x="2747"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342"/>
              <p:cNvSpPr>
                <a:spLocks noChangeShapeType="1"/>
              </p:cNvSpPr>
              <p:nvPr/>
            </p:nvSpPr>
            <p:spPr bwMode="auto">
              <a:xfrm>
                <a:off x="2759"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343"/>
              <p:cNvSpPr>
                <a:spLocks noChangeShapeType="1"/>
              </p:cNvSpPr>
              <p:nvPr/>
            </p:nvSpPr>
            <p:spPr bwMode="auto">
              <a:xfrm>
                <a:off x="2765"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344"/>
              <p:cNvSpPr>
                <a:spLocks noChangeShapeType="1"/>
              </p:cNvSpPr>
              <p:nvPr/>
            </p:nvSpPr>
            <p:spPr bwMode="auto">
              <a:xfrm>
                <a:off x="2777"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345"/>
              <p:cNvSpPr>
                <a:spLocks noChangeShapeType="1"/>
              </p:cNvSpPr>
              <p:nvPr/>
            </p:nvSpPr>
            <p:spPr bwMode="auto">
              <a:xfrm>
                <a:off x="2897"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346"/>
              <p:cNvSpPr>
                <a:spLocks noChangeShapeType="1"/>
              </p:cNvSpPr>
              <p:nvPr/>
            </p:nvSpPr>
            <p:spPr bwMode="auto">
              <a:xfrm>
                <a:off x="2909"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347"/>
              <p:cNvSpPr>
                <a:spLocks noChangeShapeType="1"/>
              </p:cNvSpPr>
              <p:nvPr/>
            </p:nvSpPr>
            <p:spPr bwMode="auto">
              <a:xfrm>
                <a:off x="2933"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348"/>
              <p:cNvSpPr>
                <a:spLocks noChangeShapeType="1"/>
              </p:cNvSpPr>
              <p:nvPr/>
            </p:nvSpPr>
            <p:spPr bwMode="auto">
              <a:xfrm>
                <a:off x="2945"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349"/>
              <p:cNvSpPr>
                <a:spLocks noChangeShapeType="1"/>
              </p:cNvSpPr>
              <p:nvPr/>
            </p:nvSpPr>
            <p:spPr bwMode="auto">
              <a:xfrm>
                <a:off x="2783"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Line 350"/>
              <p:cNvSpPr>
                <a:spLocks noChangeShapeType="1"/>
              </p:cNvSpPr>
              <p:nvPr/>
            </p:nvSpPr>
            <p:spPr bwMode="auto">
              <a:xfrm>
                <a:off x="2795"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351"/>
              <p:cNvSpPr>
                <a:spLocks noChangeShapeType="1"/>
              </p:cNvSpPr>
              <p:nvPr/>
            </p:nvSpPr>
            <p:spPr bwMode="auto">
              <a:xfrm>
                <a:off x="2915"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352"/>
              <p:cNvSpPr>
                <a:spLocks noChangeShapeType="1"/>
              </p:cNvSpPr>
              <p:nvPr/>
            </p:nvSpPr>
            <p:spPr bwMode="auto">
              <a:xfrm>
                <a:off x="2927"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353"/>
              <p:cNvSpPr>
                <a:spLocks noChangeShapeType="1"/>
              </p:cNvSpPr>
              <p:nvPr/>
            </p:nvSpPr>
            <p:spPr bwMode="auto">
              <a:xfrm>
                <a:off x="2951"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354"/>
              <p:cNvSpPr>
                <a:spLocks noChangeShapeType="1"/>
              </p:cNvSpPr>
              <p:nvPr/>
            </p:nvSpPr>
            <p:spPr bwMode="auto">
              <a:xfrm>
                <a:off x="2963"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355"/>
              <p:cNvSpPr>
                <a:spLocks noChangeShapeType="1"/>
              </p:cNvSpPr>
              <p:nvPr/>
            </p:nvSpPr>
            <p:spPr bwMode="auto">
              <a:xfrm>
                <a:off x="3275" y="27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356"/>
              <p:cNvSpPr>
                <a:spLocks noChangeShapeType="1"/>
              </p:cNvSpPr>
              <p:nvPr/>
            </p:nvSpPr>
            <p:spPr bwMode="auto">
              <a:xfrm>
                <a:off x="3287" y="27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357"/>
              <p:cNvSpPr>
                <a:spLocks noChangeShapeType="1"/>
              </p:cNvSpPr>
              <p:nvPr/>
            </p:nvSpPr>
            <p:spPr bwMode="auto">
              <a:xfrm>
                <a:off x="2489" y="23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Line 358"/>
              <p:cNvSpPr>
                <a:spLocks noChangeShapeType="1"/>
              </p:cNvSpPr>
              <p:nvPr/>
            </p:nvSpPr>
            <p:spPr bwMode="auto">
              <a:xfrm>
                <a:off x="2861" y="26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359"/>
              <p:cNvSpPr>
                <a:spLocks noChangeShapeType="1"/>
              </p:cNvSpPr>
              <p:nvPr/>
            </p:nvSpPr>
            <p:spPr bwMode="auto">
              <a:xfrm>
                <a:off x="2417" y="21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360"/>
              <p:cNvSpPr>
                <a:spLocks noChangeShapeType="1"/>
              </p:cNvSpPr>
              <p:nvPr/>
            </p:nvSpPr>
            <p:spPr bwMode="auto">
              <a:xfrm>
                <a:off x="2315" y="17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361"/>
              <p:cNvSpPr>
                <a:spLocks noChangeShapeType="1"/>
              </p:cNvSpPr>
              <p:nvPr/>
            </p:nvSpPr>
            <p:spPr bwMode="auto">
              <a:xfrm>
                <a:off x="2417" y="21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Line 362"/>
              <p:cNvSpPr>
                <a:spLocks noChangeShapeType="1"/>
              </p:cNvSpPr>
              <p:nvPr/>
            </p:nvSpPr>
            <p:spPr bwMode="auto">
              <a:xfrm>
                <a:off x="2339" y="17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363"/>
              <p:cNvSpPr>
                <a:spLocks noChangeShapeType="1"/>
              </p:cNvSpPr>
              <p:nvPr/>
            </p:nvSpPr>
            <p:spPr bwMode="auto">
              <a:xfrm>
                <a:off x="2855" y="26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Line 364"/>
              <p:cNvSpPr>
                <a:spLocks noChangeShapeType="1"/>
              </p:cNvSpPr>
              <p:nvPr/>
            </p:nvSpPr>
            <p:spPr bwMode="auto">
              <a:xfrm>
                <a:off x="2411" y="20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8" name="Line 365"/>
              <p:cNvSpPr>
                <a:spLocks noChangeShapeType="1"/>
              </p:cNvSpPr>
              <p:nvPr/>
            </p:nvSpPr>
            <p:spPr bwMode="auto">
              <a:xfrm>
                <a:off x="2663" y="254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9" name="Line 366"/>
              <p:cNvSpPr>
                <a:spLocks noChangeShapeType="1"/>
              </p:cNvSpPr>
              <p:nvPr/>
            </p:nvSpPr>
            <p:spPr bwMode="auto">
              <a:xfrm>
                <a:off x="2735"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367"/>
              <p:cNvSpPr>
                <a:spLocks noChangeShapeType="1"/>
              </p:cNvSpPr>
              <p:nvPr/>
            </p:nvSpPr>
            <p:spPr bwMode="auto">
              <a:xfrm>
                <a:off x="2645" y="25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Line 368"/>
              <p:cNvSpPr>
                <a:spLocks noChangeShapeType="1"/>
              </p:cNvSpPr>
              <p:nvPr/>
            </p:nvSpPr>
            <p:spPr bwMode="auto">
              <a:xfrm>
                <a:off x="2537" y="24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369"/>
              <p:cNvSpPr>
                <a:spLocks noChangeShapeType="1"/>
              </p:cNvSpPr>
              <p:nvPr/>
            </p:nvSpPr>
            <p:spPr bwMode="auto">
              <a:xfrm>
                <a:off x="2549" y="24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Line 370"/>
              <p:cNvSpPr>
                <a:spLocks noChangeShapeType="1"/>
              </p:cNvSpPr>
              <p:nvPr/>
            </p:nvSpPr>
            <p:spPr bwMode="auto">
              <a:xfrm>
                <a:off x="2531" y="23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Line 371"/>
              <p:cNvSpPr>
                <a:spLocks noChangeShapeType="1"/>
              </p:cNvSpPr>
              <p:nvPr/>
            </p:nvSpPr>
            <p:spPr bwMode="auto">
              <a:xfrm>
                <a:off x="2579"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Line 372"/>
              <p:cNvSpPr>
                <a:spLocks noChangeShapeType="1"/>
              </p:cNvSpPr>
              <p:nvPr/>
            </p:nvSpPr>
            <p:spPr bwMode="auto">
              <a:xfrm>
                <a:off x="2477" y="22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Line 373"/>
              <p:cNvSpPr>
                <a:spLocks noChangeShapeType="1"/>
              </p:cNvSpPr>
              <p:nvPr/>
            </p:nvSpPr>
            <p:spPr bwMode="auto">
              <a:xfrm>
                <a:off x="2513" y="23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Line 374"/>
              <p:cNvSpPr>
                <a:spLocks noChangeShapeType="1"/>
              </p:cNvSpPr>
              <p:nvPr/>
            </p:nvSpPr>
            <p:spPr bwMode="auto">
              <a:xfrm>
                <a:off x="2531" y="23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8" name="Line 375"/>
              <p:cNvSpPr>
                <a:spLocks noChangeShapeType="1"/>
              </p:cNvSpPr>
              <p:nvPr/>
            </p:nvSpPr>
            <p:spPr bwMode="auto">
              <a:xfrm>
                <a:off x="2609"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Line 376"/>
              <p:cNvSpPr>
                <a:spLocks noChangeShapeType="1"/>
              </p:cNvSpPr>
              <p:nvPr/>
            </p:nvSpPr>
            <p:spPr bwMode="auto">
              <a:xfrm>
                <a:off x="2687"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0" name="Line 377"/>
              <p:cNvSpPr>
                <a:spLocks noChangeShapeType="1"/>
              </p:cNvSpPr>
              <p:nvPr/>
            </p:nvSpPr>
            <p:spPr bwMode="auto">
              <a:xfrm>
                <a:off x="2699"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Line 378"/>
              <p:cNvSpPr>
                <a:spLocks noChangeShapeType="1"/>
              </p:cNvSpPr>
              <p:nvPr/>
            </p:nvSpPr>
            <p:spPr bwMode="auto">
              <a:xfrm>
                <a:off x="2495" y="233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379"/>
              <p:cNvSpPr>
                <a:spLocks noChangeShapeType="1"/>
              </p:cNvSpPr>
              <p:nvPr/>
            </p:nvSpPr>
            <p:spPr bwMode="auto">
              <a:xfrm>
                <a:off x="2597"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380"/>
              <p:cNvSpPr>
                <a:spLocks noChangeShapeType="1"/>
              </p:cNvSpPr>
              <p:nvPr/>
            </p:nvSpPr>
            <p:spPr bwMode="auto">
              <a:xfrm>
                <a:off x="2591"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Line 381"/>
              <p:cNvSpPr>
                <a:spLocks noChangeShapeType="1"/>
              </p:cNvSpPr>
              <p:nvPr/>
            </p:nvSpPr>
            <p:spPr bwMode="auto">
              <a:xfrm>
                <a:off x="2519" y="23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Line 382"/>
              <p:cNvSpPr>
                <a:spLocks noChangeShapeType="1"/>
              </p:cNvSpPr>
              <p:nvPr/>
            </p:nvSpPr>
            <p:spPr bwMode="auto">
              <a:xfrm>
                <a:off x="2471" y="22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6" name="Line 383"/>
              <p:cNvSpPr>
                <a:spLocks noChangeShapeType="1"/>
              </p:cNvSpPr>
              <p:nvPr/>
            </p:nvSpPr>
            <p:spPr bwMode="auto">
              <a:xfrm>
                <a:off x="2501" y="23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7" name="Line 384"/>
              <p:cNvSpPr>
                <a:spLocks noChangeShapeType="1"/>
              </p:cNvSpPr>
              <p:nvPr/>
            </p:nvSpPr>
            <p:spPr bwMode="auto">
              <a:xfrm>
                <a:off x="2561" y="243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8" name="Line 385"/>
              <p:cNvSpPr>
                <a:spLocks noChangeShapeType="1"/>
              </p:cNvSpPr>
              <p:nvPr/>
            </p:nvSpPr>
            <p:spPr bwMode="auto">
              <a:xfrm>
                <a:off x="2567" y="244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9" name="Line 386"/>
              <p:cNvSpPr>
                <a:spLocks noChangeShapeType="1"/>
              </p:cNvSpPr>
              <p:nvPr/>
            </p:nvSpPr>
            <p:spPr bwMode="auto">
              <a:xfrm>
                <a:off x="2447" y="224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Freeform 387"/>
              <p:cNvSpPr>
                <a:spLocks/>
              </p:cNvSpPr>
              <p:nvPr/>
            </p:nvSpPr>
            <p:spPr bwMode="auto">
              <a:xfrm>
                <a:off x="2309" y="1774"/>
                <a:ext cx="978" cy="990"/>
              </a:xfrm>
              <a:custGeom>
                <a:avLst/>
                <a:gdLst>
                  <a:gd name="T0" fmla="*/ 143 w 163"/>
                  <a:gd name="T1" fmla="*/ 165 h 165"/>
                  <a:gd name="T2" fmla="*/ 136 w 163"/>
                  <a:gd name="T3" fmla="*/ 162 h 165"/>
                  <a:gd name="T4" fmla="*/ 110 w 163"/>
                  <a:gd name="T5" fmla="*/ 161 h 165"/>
                  <a:gd name="T6" fmla="*/ 97 w 163"/>
                  <a:gd name="T7" fmla="*/ 157 h 165"/>
                  <a:gd name="T8" fmla="*/ 93 w 163"/>
                  <a:gd name="T9" fmla="*/ 155 h 165"/>
                  <a:gd name="T10" fmla="*/ 90 w 163"/>
                  <a:gd name="T11" fmla="*/ 153 h 165"/>
                  <a:gd name="T12" fmla="*/ 88 w 163"/>
                  <a:gd name="T13" fmla="*/ 151 h 165"/>
                  <a:gd name="T14" fmla="*/ 85 w 163"/>
                  <a:gd name="T15" fmla="*/ 147 h 165"/>
                  <a:gd name="T16" fmla="*/ 82 w 163"/>
                  <a:gd name="T17" fmla="*/ 142 h 165"/>
                  <a:gd name="T18" fmla="*/ 72 w 163"/>
                  <a:gd name="T19" fmla="*/ 141 h 165"/>
                  <a:gd name="T20" fmla="*/ 66 w 163"/>
                  <a:gd name="T21" fmla="*/ 136 h 165"/>
                  <a:gd name="T22" fmla="*/ 60 w 163"/>
                  <a:gd name="T23" fmla="*/ 135 h 165"/>
                  <a:gd name="T24" fmla="*/ 57 w 163"/>
                  <a:gd name="T25" fmla="*/ 131 h 165"/>
                  <a:gd name="T26" fmla="*/ 55 w 163"/>
                  <a:gd name="T27" fmla="*/ 125 h 165"/>
                  <a:gd name="T28" fmla="*/ 53 w 163"/>
                  <a:gd name="T29" fmla="*/ 121 h 165"/>
                  <a:gd name="T30" fmla="*/ 50 w 163"/>
                  <a:gd name="T31" fmla="*/ 119 h 165"/>
                  <a:gd name="T32" fmla="*/ 42 w 163"/>
                  <a:gd name="T33" fmla="*/ 115 h 165"/>
                  <a:gd name="T34" fmla="*/ 41 w 163"/>
                  <a:gd name="T35" fmla="*/ 113 h 165"/>
                  <a:gd name="T36" fmla="*/ 37 w 163"/>
                  <a:gd name="T37" fmla="*/ 111 h 165"/>
                  <a:gd name="T38" fmla="*/ 36 w 163"/>
                  <a:gd name="T39" fmla="*/ 107 h 165"/>
                  <a:gd name="T40" fmla="*/ 36 w 163"/>
                  <a:gd name="T41" fmla="*/ 101 h 165"/>
                  <a:gd name="T42" fmla="*/ 34 w 163"/>
                  <a:gd name="T43" fmla="*/ 99 h 165"/>
                  <a:gd name="T44" fmla="*/ 32 w 163"/>
                  <a:gd name="T45" fmla="*/ 97 h 165"/>
                  <a:gd name="T46" fmla="*/ 31 w 163"/>
                  <a:gd name="T47" fmla="*/ 93 h 165"/>
                  <a:gd name="T48" fmla="*/ 29 w 163"/>
                  <a:gd name="T49" fmla="*/ 90 h 165"/>
                  <a:gd name="T50" fmla="*/ 27 w 163"/>
                  <a:gd name="T51" fmla="*/ 85 h 165"/>
                  <a:gd name="T52" fmla="*/ 26 w 163"/>
                  <a:gd name="T53" fmla="*/ 83 h 165"/>
                  <a:gd name="T54" fmla="*/ 24 w 163"/>
                  <a:gd name="T55" fmla="*/ 80 h 165"/>
                  <a:gd name="T56" fmla="*/ 22 w 163"/>
                  <a:gd name="T57" fmla="*/ 76 h 165"/>
                  <a:gd name="T58" fmla="*/ 20 w 163"/>
                  <a:gd name="T59" fmla="*/ 68 h 165"/>
                  <a:gd name="T60" fmla="*/ 19 w 163"/>
                  <a:gd name="T61" fmla="*/ 60 h 165"/>
                  <a:gd name="T62" fmla="*/ 17 w 163"/>
                  <a:gd name="T63" fmla="*/ 52 h 165"/>
                  <a:gd name="T64" fmla="*/ 16 w 163"/>
                  <a:gd name="T65" fmla="*/ 38 h 165"/>
                  <a:gd name="T66" fmla="*/ 15 w 163"/>
                  <a:gd name="T67" fmla="*/ 36 h 165"/>
                  <a:gd name="T68" fmla="*/ 14 w 163"/>
                  <a:gd name="T69" fmla="*/ 32 h 165"/>
                  <a:gd name="T70" fmla="*/ 13 w 163"/>
                  <a:gd name="T71" fmla="*/ 26 h 165"/>
                  <a:gd name="T72" fmla="*/ 12 w 163"/>
                  <a:gd name="T73" fmla="*/ 23 h 165"/>
                  <a:gd name="T74" fmla="*/ 11 w 163"/>
                  <a:gd name="T75" fmla="*/ 20 h 165"/>
                  <a:gd name="T76" fmla="*/ 10 w 163"/>
                  <a:gd name="T77" fmla="*/ 15 h 165"/>
                  <a:gd name="T78" fmla="*/ 8 w 163"/>
                  <a:gd name="T79" fmla="*/ 12 h 165"/>
                  <a:gd name="T80" fmla="*/ 7 w 163"/>
                  <a:gd name="T81" fmla="*/ 10 h 165"/>
                  <a:gd name="T82" fmla="*/ 5 w 163"/>
                  <a:gd name="T83" fmla="*/ 8 h 165"/>
                  <a:gd name="T84" fmla="*/ 4 w 163"/>
                  <a:gd name="T85" fmla="*/ 4 h 165"/>
                  <a:gd name="T86" fmla="*/ 4 w 163"/>
                  <a:gd name="T87" fmla="*/ 2 h 165"/>
                  <a:gd name="T88" fmla="*/ 3 w 163"/>
                  <a:gd name="T8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65">
                    <a:moveTo>
                      <a:pt x="163" y="165"/>
                    </a:moveTo>
                    <a:lnTo>
                      <a:pt x="143" y="165"/>
                    </a:lnTo>
                    <a:lnTo>
                      <a:pt x="143" y="162"/>
                    </a:lnTo>
                    <a:lnTo>
                      <a:pt x="136" y="162"/>
                    </a:lnTo>
                    <a:lnTo>
                      <a:pt x="136" y="161"/>
                    </a:lnTo>
                    <a:lnTo>
                      <a:pt x="110" y="161"/>
                    </a:lnTo>
                    <a:lnTo>
                      <a:pt x="110" y="157"/>
                    </a:lnTo>
                    <a:lnTo>
                      <a:pt x="97" y="157"/>
                    </a:lnTo>
                    <a:lnTo>
                      <a:pt x="97" y="155"/>
                    </a:lnTo>
                    <a:lnTo>
                      <a:pt x="93" y="155"/>
                    </a:lnTo>
                    <a:lnTo>
                      <a:pt x="93" y="153"/>
                    </a:lnTo>
                    <a:lnTo>
                      <a:pt x="90" y="153"/>
                    </a:lnTo>
                    <a:lnTo>
                      <a:pt x="90" y="151"/>
                    </a:lnTo>
                    <a:lnTo>
                      <a:pt x="88" y="151"/>
                    </a:lnTo>
                    <a:lnTo>
                      <a:pt x="88" y="147"/>
                    </a:lnTo>
                    <a:lnTo>
                      <a:pt x="85" y="147"/>
                    </a:lnTo>
                    <a:lnTo>
                      <a:pt x="85" y="142"/>
                    </a:lnTo>
                    <a:lnTo>
                      <a:pt x="82" y="142"/>
                    </a:lnTo>
                    <a:lnTo>
                      <a:pt x="82" y="141"/>
                    </a:lnTo>
                    <a:lnTo>
                      <a:pt x="72" y="141"/>
                    </a:lnTo>
                    <a:lnTo>
                      <a:pt x="72" y="136"/>
                    </a:lnTo>
                    <a:lnTo>
                      <a:pt x="66" y="136"/>
                    </a:lnTo>
                    <a:lnTo>
                      <a:pt x="66" y="135"/>
                    </a:lnTo>
                    <a:lnTo>
                      <a:pt x="60" y="135"/>
                    </a:lnTo>
                    <a:lnTo>
                      <a:pt x="60" y="131"/>
                    </a:lnTo>
                    <a:lnTo>
                      <a:pt x="57" y="131"/>
                    </a:lnTo>
                    <a:lnTo>
                      <a:pt x="57" y="125"/>
                    </a:lnTo>
                    <a:lnTo>
                      <a:pt x="55" y="125"/>
                    </a:lnTo>
                    <a:lnTo>
                      <a:pt x="55" y="121"/>
                    </a:lnTo>
                    <a:lnTo>
                      <a:pt x="53" y="121"/>
                    </a:lnTo>
                    <a:lnTo>
                      <a:pt x="53" y="119"/>
                    </a:lnTo>
                    <a:lnTo>
                      <a:pt x="50" y="119"/>
                    </a:lnTo>
                    <a:lnTo>
                      <a:pt x="50" y="115"/>
                    </a:lnTo>
                    <a:lnTo>
                      <a:pt x="42" y="115"/>
                    </a:lnTo>
                    <a:lnTo>
                      <a:pt x="42" y="113"/>
                    </a:lnTo>
                    <a:lnTo>
                      <a:pt x="41" y="113"/>
                    </a:lnTo>
                    <a:lnTo>
                      <a:pt x="41" y="111"/>
                    </a:lnTo>
                    <a:lnTo>
                      <a:pt x="37" y="111"/>
                    </a:lnTo>
                    <a:lnTo>
                      <a:pt x="37" y="107"/>
                    </a:lnTo>
                    <a:lnTo>
                      <a:pt x="36" y="107"/>
                    </a:lnTo>
                    <a:lnTo>
                      <a:pt x="36" y="103"/>
                    </a:lnTo>
                    <a:lnTo>
                      <a:pt x="36" y="101"/>
                    </a:lnTo>
                    <a:lnTo>
                      <a:pt x="34" y="101"/>
                    </a:lnTo>
                    <a:lnTo>
                      <a:pt x="34" y="99"/>
                    </a:lnTo>
                    <a:lnTo>
                      <a:pt x="32" y="99"/>
                    </a:lnTo>
                    <a:lnTo>
                      <a:pt x="32" y="97"/>
                    </a:lnTo>
                    <a:lnTo>
                      <a:pt x="31" y="97"/>
                    </a:lnTo>
                    <a:lnTo>
                      <a:pt x="31" y="93"/>
                    </a:lnTo>
                    <a:lnTo>
                      <a:pt x="29" y="93"/>
                    </a:lnTo>
                    <a:lnTo>
                      <a:pt x="29" y="90"/>
                    </a:lnTo>
                    <a:lnTo>
                      <a:pt x="27" y="90"/>
                    </a:lnTo>
                    <a:lnTo>
                      <a:pt x="27" y="85"/>
                    </a:lnTo>
                    <a:lnTo>
                      <a:pt x="26" y="85"/>
                    </a:lnTo>
                    <a:lnTo>
                      <a:pt x="26" y="83"/>
                    </a:lnTo>
                    <a:lnTo>
                      <a:pt x="24" y="83"/>
                    </a:lnTo>
                    <a:lnTo>
                      <a:pt x="24" y="80"/>
                    </a:lnTo>
                    <a:lnTo>
                      <a:pt x="22" y="80"/>
                    </a:lnTo>
                    <a:lnTo>
                      <a:pt x="22" y="76"/>
                    </a:lnTo>
                    <a:lnTo>
                      <a:pt x="20" y="76"/>
                    </a:lnTo>
                    <a:lnTo>
                      <a:pt x="20" y="68"/>
                    </a:lnTo>
                    <a:lnTo>
                      <a:pt x="19" y="68"/>
                    </a:lnTo>
                    <a:lnTo>
                      <a:pt x="19" y="60"/>
                    </a:lnTo>
                    <a:lnTo>
                      <a:pt x="17" y="60"/>
                    </a:lnTo>
                    <a:lnTo>
                      <a:pt x="17" y="52"/>
                    </a:lnTo>
                    <a:lnTo>
                      <a:pt x="16" y="52"/>
                    </a:lnTo>
                    <a:lnTo>
                      <a:pt x="16" y="38"/>
                    </a:lnTo>
                    <a:lnTo>
                      <a:pt x="16" y="36"/>
                    </a:lnTo>
                    <a:lnTo>
                      <a:pt x="15" y="36"/>
                    </a:lnTo>
                    <a:lnTo>
                      <a:pt x="15" y="32"/>
                    </a:lnTo>
                    <a:lnTo>
                      <a:pt x="14" y="32"/>
                    </a:lnTo>
                    <a:lnTo>
                      <a:pt x="14" y="26"/>
                    </a:lnTo>
                    <a:lnTo>
                      <a:pt x="13" y="26"/>
                    </a:lnTo>
                    <a:lnTo>
                      <a:pt x="13" y="23"/>
                    </a:lnTo>
                    <a:lnTo>
                      <a:pt x="12" y="23"/>
                    </a:lnTo>
                    <a:lnTo>
                      <a:pt x="12" y="20"/>
                    </a:lnTo>
                    <a:lnTo>
                      <a:pt x="11" y="20"/>
                    </a:lnTo>
                    <a:lnTo>
                      <a:pt x="11" y="15"/>
                    </a:lnTo>
                    <a:lnTo>
                      <a:pt x="10" y="15"/>
                    </a:lnTo>
                    <a:lnTo>
                      <a:pt x="10" y="12"/>
                    </a:lnTo>
                    <a:lnTo>
                      <a:pt x="8" y="12"/>
                    </a:lnTo>
                    <a:lnTo>
                      <a:pt x="8" y="10"/>
                    </a:lnTo>
                    <a:lnTo>
                      <a:pt x="7" y="10"/>
                    </a:lnTo>
                    <a:lnTo>
                      <a:pt x="7" y="8"/>
                    </a:lnTo>
                    <a:lnTo>
                      <a:pt x="5" y="8"/>
                    </a:lnTo>
                    <a:lnTo>
                      <a:pt x="5" y="4"/>
                    </a:lnTo>
                    <a:lnTo>
                      <a:pt x="4" y="4"/>
                    </a:lnTo>
                    <a:lnTo>
                      <a:pt x="4" y="3"/>
                    </a:lnTo>
                    <a:lnTo>
                      <a:pt x="4" y="2"/>
                    </a:lnTo>
                    <a:lnTo>
                      <a:pt x="3" y="2"/>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15825366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480e64b0-b09c-4403-aefc-d161ba9d9c3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9920</TotalTime>
  <Words>11518</Words>
  <Application>Microsoft Office PowerPoint</Application>
  <PresentationFormat>On-screen Show (4:3)</PresentationFormat>
  <Paragraphs>3732</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SimSun</vt:lpstr>
      <vt:lpstr>Arial</vt:lpstr>
      <vt:lpstr>Calibri</vt:lpstr>
      <vt:lpstr>Wingdings</vt:lpstr>
      <vt:lpstr>Default Design</vt:lpstr>
      <vt:lpstr>DIAPORAMA GI 2019 Abstracts sélectionnés de:</vt:lpstr>
      <vt:lpstr>Lettre de l’ESDO</vt:lpstr>
      <vt:lpstr>Diaporama ESDO oncologie médicale Contributeurs 2019</vt:lpstr>
      <vt:lpstr>Glossary</vt:lpstr>
      <vt:lpstr>Sommaire</vt:lpstr>
      <vt:lpstr>Cancers DE L’OESOPHAGE ET DE L’ESTOMAC</vt:lpstr>
      <vt:lpstr>2: Pembrolizumab versus chimiothérapie en traitement de 2e ligne du cancer de l'oesophage avancé: étude de phase III KEYNOTE-181  – Kojima T, et al</vt:lpstr>
      <vt:lpstr>2: Pembrolizumab versus chimiothérapie en traitement de 2e ligne du cancer de l'oesophage avancé: étude de phase III KEYNOTE-181  – Kojima T, et al</vt:lpstr>
      <vt:lpstr>2: Pembrolizumab versus chimiothérapie en traitement de 2e ligne du cancer de l'oesophage avancé: étude de phase III KEYNOTE-181  – Kojima T, et al</vt:lpstr>
      <vt:lpstr>2: Pembrolizumab versus chimiothérapie en traitement de 2e ligne du cancer de l'oesophage avancé: étude de phase III KEYNOTE-181  – Kojima T, et al</vt:lpstr>
      <vt:lpstr>2: Pembrolizumab versus chimiothérapie en traitement de 2e ligne du cancer de l'oesophage avancé: étude de phase III KEYNOTE-181  – Kojima T, et al</vt:lpstr>
      <vt:lpstr>4: Etude de phase 3, randomisée en double aveugle contrôlée par placebo évaluant l’efficacité et la tolérance de l’andecaliximab combiné à mFOLFOX6 en traitement de 1e ligne des patients avec adénocarcinome avancé de l’estomac ou de la JGO (GAMMA-1) – Shah MA, et al</vt:lpstr>
      <vt:lpstr>4: Etude de phase 3, randomisée en double aveugle contrôlée par placebo évaluant l’efficacité et la tolérance de l’andecaliximab combiné à mFOLFOX6 en traitement de 1e ligne des patients avec adénocarcinome avancé de l’estomac ou de la JGO (GAMMA-1) – Shah MA, et al</vt:lpstr>
      <vt:lpstr>4: Etude de phase 3, randomisée en double aveugle contrôlée par placebo évaluant l’efficacité et la tolérance de l’andecaliximab combiné à mFOLFOX6 en traitement de 1e ligne des patients avec adénocarcinome avancé de l’estomac ou de la JGO (GAMMA-1) – Shah MA, et al</vt:lpstr>
      <vt:lpstr>4: Etude de phase 3, randomisée en double aveugle contrôlée par placebo évaluant l’efficacité et la tolérance de l’andecaliximab combiné à mFOLFOX6 en traitement de 1e ligne des patients avec adénocarcinome avancé de l’estomac ou de la JGO (GAMMA-1) – Shah MA, et al</vt:lpstr>
      <vt:lpstr>5: Tolérance et efficacité du durvalumab après traitement trimodal dans l’adénocarcinome de l'oesophage ou de la JGO localement avancé: résultats précoces d’efficacité de l’étude du Big Ten Cancer Research Consortium – Mamdani H, et al</vt:lpstr>
      <vt:lpstr>5: Tolérance et efficacité du durvalumab après traitement trimodal dans l’adénocarcinome de l'oesophage ou de la JGO localement avancé: résultats précoces d’efficacité de l’étude du Big Ten Cancer Research Consortium – Mamdani H, et al</vt:lpstr>
      <vt:lpstr>5: Tolérance et efficacité du durvalumab après traitement trimodal dans l’adénocarcinome de l'oesophage ou de la JGO localement avancé: résultats précoces d’efficacité de l’étude du Big Ten Cancer Research Consortium – Mamdani H, et al</vt:lpstr>
      <vt:lpstr>5: Tolérance et efficacité du durvalumab après traitement trimodal dans l’adénocarcinome de l'oesophage ou de la JGO locaalement avancé: résultats précoces d’efficacité de l’étude du Big Ten Cancer Research Consortium – Mamdani H, et al</vt:lpstr>
      <vt:lpstr>8: Evaluation de l’efficacité du nivolumab selon les caractéristiques à l’inclusion dans l’étude ATTRACTION-2 – Kang YK, et al</vt:lpstr>
      <vt:lpstr>8: Evaluation de l’efficacité du nivolumab selon les caractéristiques à l’inclusion dans l’étude ATTRACTION-2 – Kang YK, et al</vt:lpstr>
      <vt:lpstr>8: Evaluation de l’efficacité du nivolumab selon les caractéristiques à l’inclusion dans l’étude ATTRACTION-2 – Kang YK, et al</vt:lpstr>
      <vt:lpstr>62: 1e ligne pembrolizumab (P), trastuzumab (T), capécitabine (C) et oxaliplatine (O) dans l’adénocarcinome oesophagogastrique HER2 positif métastatique – Janjigian YY, et al</vt:lpstr>
      <vt:lpstr>62: 1e ligne pembrolizumab (P), trastuzumab (T), capécitabine (C) et oxaliplatine (O) dans l’adénocarcinome oesophagogastrique HER2 positif métastatique – Janjigian YY, et al</vt:lpstr>
      <vt:lpstr>62: 1e ligne pembrolizumab (P), trastuzumab (T), capécitabine (C) et oxaliplatine (O) dans l’adénocarcinome oesophagogastrique HER2 positif métastatique – Janjigian YY, et al</vt:lpstr>
      <vt:lpstr>62: 1e ligne pembrolizumab (P), trastuzumab (T), capécitabine (C) et oxaliplatine (O) dans l’adénocarcinome oesophagogastrique HER2 positif métastatique – Janjigian YY, et al</vt:lpstr>
      <vt:lpstr>66: MSI-GC-01: méta-analyse des données individuelles d’instabilité microsatellitaire (IMS) des patients avec cancer de l’estomac inclus dans quatre essais randomisés contrôlés – Pietrantonio F, et al</vt:lpstr>
      <vt:lpstr>66: MSI-GC-01: méta-analyse des données individuelles d’instabilité microsatellitaire (IMS) des patients avec cancer de l’estomac inclus dans quatre essais randomisés contrôlés – Pietrantonio F, et al</vt:lpstr>
      <vt:lpstr>66: MSI-GC-01: méta-analyse des données individuelles d’instabilité microsatellitaire (IMS) des patients avec cancer de l’estomac inclus dans quatre essais randomisés contrôlés – Pietrantonio F, et al</vt:lpstr>
      <vt:lpstr>66: MSI-GC-01: méta-analyse des données individuelles d’instabilité microsatellitaire (IMS) des patients avec cancer de l’estomac inclus dans quatre essais randomisés contrôlés – Pietrantonio F, et al</vt:lpstr>
      <vt:lpstr>Cancers du pancréas, de l’intestin grêle et des voies biliaires</vt:lpstr>
      <vt:lpstr>Cancer DU PANCREAS</vt:lpstr>
      <vt:lpstr>189: Etude randomisée de phase II/III de chimiothérapie néoadjuvante par gemcitabine et S-1 versus chirurgie d’emblée dans le cancer du pancréas résécable (Prep-02/JSAP-05) – Unno M, et al</vt:lpstr>
      <vt:lpstr>189: Etude randomisée de phase II/III de chimiothérapie néoadjuvante par gemcitabine et S-1 versus chirurgie d’emblée dans le cancer du pancréas résécable (Prep-02/JSAP-05) – Unno M, et al</vt:lpstr>
      <vt:lpstr>189: Etude randomisée de phase II/III de chimiothérapie néoadjuvante par gemcitabine et S-1 versus chirurgie d’emblée dans le cancer du pancréas résécable (Prep-02/JSAP-05) – Unno M, et al</vt:lpstr>
      <vt:lpstr>189: Etude randomisée de phase II/III de chimiothérapie néoadjuvante par gemcitabine et S-1 versus chirurgie d’emblée dans le cancer du pancréas résécable (Prep-02/JSAP-05) – Unno M, et al</vt:lpstr>
      <vt:lpstr>192: Inhibition des checkpoints immunitaires (ICI) en association à la radiothérapie stéréotaxique corporelle (RSC) chez les patients avec adénocarcinome pancréatique avancé – Brar G, et al</vt:lpstr>
      <vt:lpstr>192: Inhibition des checkpoints immunitaires (ICI) en association à la radiothérapie stéréotaxique corporelle (RSC) chez les patients avec adénocarcinome pancréatique avancé – Brar G, et al</vt:lpstr>
      <vt:lpstr>192: Inhibition des checkpoints immunitaires (ICI) en association à la radiothérapie stéréotaxique corporelle (RSC) chez les patients avec adénocarcinome pancréatique avancé – Brar G, et al</vt:lpstr>
      <vt:lpstr>192: Inhibition des checkpoints immunitaires (ICI) en association à la radiothérapie stéréotaxique corporelle (RSC) chez les patients avec adénocarcinome pancréatique avancé – Brar G, et al</vt:lpstr>
      <vt:lpstr>192: Inhibition des checkpoints immunitaires (ICI) en association à la radiothérapie stéréotaxique corporelle (RSC) chez les patients avec adénocarcinome pancréatique avancé – Brar G, et al</vt:lpstr>
      <vt:lpstr>CARCINOME HÉpatocellulaIrE</vt:lpstr>
      <vt:lpstr>185: Etude de phase II randomisée, en ouvert, évaluant nivolumab seul versus nivolumab plus ipilimumab en périopératoire chez les patients avec CHC résécable – Kaseb AO, et al</vt:lpstr>
      <vt:lpstr>185: Etude de phase II randomisée, en ouvert, évaluant nivolumab seul versus nivolumab plus ipilimumab en périopératoire chez les patients avec CHC résécable – Kaseb AO, et al</vt:lpstr>
      <vt:lpstr>185: Etude de phase II randomisée, en ouvert, évaluant nivolumab seul versus nivolumab plus ipilimumab en périopératoire chez les patients avec CHC résécable – Kaseb AO, et al</vt:lpstr>
      <vt:lpstr>185: Etude de phase II randomisée, en ouvert, évaluant nivolumab seul versus nivolumab plus ipilimumab en périopératoire chez les patients avec CHC résécable – Kaseb AO, et al</vt:lpstr>
      <vt:lpstr>186: Analyse de survie et réponse objective chez les patients avec carcinome hépatocellulaire dans une étude de phase III évaluant le lenvatinib (REFLECT) – Kudo M, et al</vt:lpstr>
      <vt:lpstr>186: Analyse de survie et réponse objective chez les patients avec carcinome hépatocellulaire dans une étude de phase III évaluant le lenvatinib (REFLECT) – Kudo M, et al</vt:lpstr>
      <vt:lpstr>186: Analyse de survie et réponse objective chez les patients avec carcinome hépatocellulaire dans une étude de phase III évaluant le lenvatinib (REFLECT) – Kudo M, et al</vt:lpstr>
      <vt:lpstr>336: Inhibition des checkpoints immunitaires (ICI) associée à tremelimumab et durvalumab chez les patients avec carcinome hépatocellulaire ou carcinome des voies biliaires (CVB) avancés – Floudas CS, et al</vt:lpstr>
      <vt:lpstr>336: Inhibition des checkpoints immunitaires (ICI) associée à tremelimumab et durvalumab chez les patients avec carcinome hépatocellulaire ou carcinome des voies biliaires (CVB) avancés – Floudas CS, et al</vt:lpstr>
      <vt:lpstr>336: Inhibition des checkpoints immunitaires (ICI) associée à tremelimumab et durvalumab chez les patients avec carcinome hépatocellulaire ou carcinome des voies biliaires (CVB) avancés – Floudas CS, et al</vt:lpstr>
      <vt:lpstr>336: Inhibition des checkpoints immunitaires (ICI) associée à tremelimumab et durvalumab chez les patients avec carcinome hépatocellulaire ou carcinome des voies biliaires (CVB) avancés – Floudas CS, et al</vt:lpstr>
      <vt:lpstr>caNCER DES VOIES BILIAIRES</vt:lpstr>
      <vt:lpstr>187: Efficacité et tolérance de dabrafenib et trametinib chez les patients avec cancer des voies biliaires (CVB) muté BRAF V600E : une cohorte de l’étude basket ROAR – Wainberg ZA, et al</vt:lpstr>
      <vt:lpstr>187: Efficacité et tolérance de dabrafenib et trametinib chez les patients avec cancer des voies biliaires (CVB) muté BRAF V600E : une cohorte de l’étude basket ROAR – Wainberg ZA, et al</vt:lpstr>
      <vt:lpstr>187: Efficacité et tolérance de dabrafenib et trametinib chez les patients avec cancer des voies biliaires (CVB) muté BRAF V600E : une cohorte de l’étude basket ROAR – Wainberg ZA, et al</vt:lpstr>
      <vt:lpstr>187: Efficacité et tolérance de dabrafenib et trametinib chez les patients avec cancer des voies biliaires (CVB) muté BRAF V600E : une cohorte de l’étude basket ROAR – Wainberg ZA, et al</vt:lpstr>
      <vt:lpstr>345: Regorafenib après échec de gemcitabine et chimiothérapie à base de platine dans les tumeurs des voies biliaires localement avancées (non résécables) ou métastatiques: une étude de phase II randomisée en double aveugle contrôlée par placebo – Demols A, et al</vt:lpstr>
      <vt:lpstr>345: Regorafenib après échec de gemcitabine et chimiothérapie à base de platine dans les tumeurs des voies biliaires localement avancées (non résécables) ou métastatiques: une étude de phase II randomisée en double aveugle contrôlée par placebo – Demols A, et al</vt:lpstr>
      <vt:lpstr>345: Regorafenib après échec de gemcitabine et chimiothérapie à base de platine dans les tumeurs des voies biliaires localement avancées (non résécables) ou métastatiques: une étude de phase II randomisée en double aveugle contrôlée par placebo – Demols A, et al</vt:lpstr>
      <vt:lpstr>TumEURS NeuroendocrineS</vt:lpstr>
      <vt:lpstr>190: Traitement par pembrolizumab des tumeurs neuroendocrines avancées: résultats de l’étude de phase II KEYNOTE-158  – Strosberg JR, et al</vt:lpstr>
      <vt:lpstr>190: Traitement par pembrolizumab des tumeurs neuroendocrines avancées: résultats de l’étude de phase II KEYNOTE-158  – Strosberg JR, et al</vt:lpstr>
      <vt:lpstr>190: Traitement par pembrolizumab des tumeurs neuroendocrines avancées: résultats de l’étude de phase II KEYNOTE-158  – Strosberg JR, et al</vt:lpstr>
      <vt:lpstr>190: Traitement par pembrolizumab des tumeurs neuroendocrines avancées: résultats de l’étude de phase II KEYNOTE-158  – Strosberg JR, et al</vt:lpstr>
      <vt:lpstr>332: Survie sans progression et analyses de sous-groupes du traitement par lenvatinib chez les patients avec TNE pancréatique ou gastro-intestinale G1/G2 avancée: résultats actualisés de l’essai de phase II TALENT (GETNE 1509) – Capdevila J, et al</vt:lpstr>
      <vt:lpstr>332: Survie sans progression et analyses de sous-groupes du traitement par lenvatinib chez les patients avec TNE pancréatique ou gastro-intestinale G1/G2 avancée: résultats actualisés de l’essai de phase II TALENT (GETNE 1509) – Capdevila J, et al</vt:lpstr>
      <vt:lpstr>332: Survie sans progression et analyses de sous-groupes du traitement par lenvatinib chez les patients avec TNE pancréatique ou gastro-intestinale G1/G2 avancée: résultats actualisés de l’essai de phase II TALENT (GETNE 1509) – Capdevila J, et al</vt:lpstr>
      <vt:lpstr>Cancers du côlon, rectum et anus</vt:lpstr>
      <vt:lpstr>480: Etude de phase II multicentrique randomisée en double aveugle contrôlée versus placebo évaluant l’immunothérapie adjuvante par tecemotide (L-BLP25) après résection R0/R1 de métastases hépatiques de cancer colorectal (LICC): résultats définitifs – Schimanski CC, et al</vt:lpstr>
      <vt:lpstr>480: Etude de phase II multicentrique randomisée en double aveugle contrôlée versus placebo évaluant l’immunothérapie adjuvante par tecemotide (L-BLP25) après résection R0/R1 de métastases hépatiques de cancer colorectal (LICC): résultats définitifs – Schimanski CC, et al</vt:lpstr>
      <vt:lpstr>480: Etude de phase II multicentrique randomisée en double aveugle contrôlée versus placebo évaluant l’immunothérapie adjuvante par tecemotide (L-BLP25) après résection R0/R1 de métastases hépatiques de cancer colorectal (LICC): résultats définitifs – Schimanski CC, et al</vt:lpstr>
      <vt:lpstr>484: Etude de phase III randomisée évaluant S-1/oxaliplatine (SOX) versus UFT/leucovorine en chimiothérapie adjuvante dans le cancer du côlon à haut risque de stade III: l’essai ACTS-CC 02 – Takahashi T, et al</vt:lpstr>
      <vt:lpstr>484: Etude de phase III randomisée évaluant S-1/oxaliplatine (SOX) versus UFT/leucovorine en chimiothérapie adjuvante dans le cancer du côlon à haut risque de stade III: l’essai ACTS-CC 02 – Takahashi T, et al</vt:lpstr>
      <vt:lpstr>484: Etude de phase III randomisée évaluant S-1/oxaliplatine (SOX) versus UFT/leucovorine en chimiothérapie adjuvante dans le cancer du côlon à haut risque de stade III: l’essai ACTS-CC 02 – Takahashi T, et al</vt:lpstr>
      <vt:lpstr>483: Un délai plus long entre radiochimiothérapie néoadjuvante et chirurgie améliore-t-il le pronostic oncologique du cancer du rectum? Résultats de suivi à 3 ans de l’essai multicentrique GRECCAR-6 – Lefevre JH, et al</vt:lpstr>
      <vt:lpstr>483: Un délai plus long entre radiochimiothérapie néoadjuvante et chirurgie améliore-t-il le pronostic oncologique du cancer du rectum? Résultats de suivi à 3 ans de l’essai multicentrique GRECCAR-6 – Lefevre JH, et al</vt:lpstr>
      <vt:lpstr>483: Un délai plus long entre radiochimiothérapie néoadjuvante et chirurgie améliore-t-il le pronostic oncologique du cancer du rectum? Résultats de suivi à 3 ans de l’essai multicentrique GRECCAR-6 – Lefevre JH, et al</vt:lpstr>
      <vt:lpstr>486: Traitement néoadjuvant total avec irradiation courte comparée à radiochimiothérapie concomitante dans le cancer du rectum  – Chapman W Jr, et al</vt:lpstr>
      <vt:lpstr>486: Traitement néoadjuvant total avec irradiation courte comparée à radiochimiothérapie concomitante dans le cancer du rectum  – Chapman W Jr, et al</vt:lpstr>
      <vt:lpstr>486: Traitement néoadjuvant total avec irradiation courte comparée à radiochimiothérapie concomitante dans le cancer du rectum  – Chapman W Jr,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852</cp:revision>
  <dcterms:created xsi:type="dcterms:W3CDTF">2011-02-23T10:20:57Z</dcterms:created>
  <dcterms:modified xsi:type="dcterms:W3CDTF">2019-01-28T12:55:18Z</dcterms:modified>
</cp:coreProperties>
</file>