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handoutMasterIdLst>
    <p:handoutMasterId r:id="rId85"/>
  </p:handoutMasterIdLst>
  <p:sldIdLst>
    <p:sldId id="386" r:id="rId2"/>
    <p:sldId id="269" r:id="rId3"/>
    <p:sldId id="299" r:id="rId4"/>
    <p:sldId id="400" r:id="rId5"/>
    <p:sldId id="401" r:id="rId6"/>
    <p:sldId id="402" r:id="rId7"/>
    <p:sldId id="437" r:id="rId8"/>
    <p:sldId id="440" r:id="rId9"/>
    <p:sldId id="438" r:id="rId10"/>
    <p:sldId id="439" r:id="rId11"/>
    <p:sldId id="441" r:id="rId12"/>
    <p:sldId id="442" r:id="rId13"/>
    <p:sldId id="443" r:id="rId14"/>
    <p:sldId id="444" r:id="rId15"/>
    <p:sldId id="445" r:id="rId16"/>
    <p:sldId id="429" r:id="rId17"/>
    <p:sldId id="426" r:id="rId18"/>
    <p:sldId id="427" r:id="rId19"/>
    <p:sldId id="428" r:id="rId20"/>
    <p:sldId id="430" r:id="rId21"/>
    <p:sldId id="431" r:id="rId22"/>
    <p:sldId id="432" r:id="rId23"/>
    <p:sldId id="433" r:id="rId24"/>
    <p:sldId id="492" r:id="rId25"/>
    <p:sldId id="434" r:id="rId26"/>
    <p:sldId id="435" r:id="rId27"/>
    <p:sldId id="446" r:id="rId28"/>
    <p:sldId id="447" r:id="rId29"/>
    <p:sldId id="448" r:id="rId30"/>
    <p:sldId id="449" r:id="rId31"/>
    <p:sldId id="403" r:id="rId32"/>
    <p:sldId id="412" r:id="rId33"/>
    <p:sldId id="493" r:id="rId34"/>
    <p:sldId id="494" r:id="rId35"/>
    <p:sldId id="495" r:id="rId36"/>
    <p:sldId id="496" r:id="rId37"/>
    <p:sldId id="461" r:id="rId38"/>
    <p:sldId id="462" r:id="rId39"/>
    <p:sldId id="463" r:id="rId40"/>
    <p:sldId id="464" r:id="rId41"/>
    <p:sldId id="465" r:id="rId42"/>
    <p:sldId id="404" r:id="rId43"/>
    <p:sldId id="450" r:id="rId44"/>
    <p:sldId id="455" r:id="rId45"/>
    <p:sldId id="456" r:id="rId46"/>
    <p:sldId id="457" r:id="rId47"/>
    <p:sldId id="466" r:id="rId48"/>
    <p:sldId id="467" r:id="rId49"/>
    <p:sldId id="468" r:id="rId50"/>
    <p:sldId id="473" r:id="rId51"/>
    <p:sldId id="474" r:id="rId52"/>
    <p:sldId id="475" r:id="rId53"/>
    <p:sldId id="476" r:id="rId54"/>
    <p:sldId id="411" r:id="rId55"/>
    <p:sldId id="469" r:id="rId56"/>
    <p:sldId id="470" r:id="rId57"/>
    <p:sldId id="471" r:id="rId58"/>
    <p:sldId id="472" r:id="rId59"/>
    <p:sldId id="497" r:id="rId60"/>
    <p:sldId id="498" r:id="rId61"/>
    <p:sldId id="499" r:id="rId62"/>
    <p:sldId id="416" r:id="rId63"/>
    <p:sldId id="454" r:id="rId64"/>
    <p:sldId id="458" r:id="rId65"/>
    <p:sldId id="459" r:id="rId66"/>
    <p:sldId id="460" r:id="rId67"/>
    <p:sldId id="477" r:id="rId68"/>
    <p:sldId id="478" r:id="rId69"/>
    <p:sldId id="479" r:id="rId70"/>
    <p:sldId id="413" r:id="rId71"/>
    <p:sldId id="486" r:id="rId72"/>
    <p:sldId id="487" r:id="rId73"/>
    <p:sldId id="488" r:id="rId74"/>
    <p:sldId id="480" r:id="rId75"/>
    <p:sldId id="481" r:id="rId76"/>
    <p:sldId id="482" r:id="rId77"/>
    <p:sldId id="489" r:id="rId78"/>
    <p:sldId id="490" r:id="rId79"/>
    <p:sldId id="491" r:id="rId80"/>
    <p:sldId id="483" r:id="rId81"/>
    <p:sldId id="484" r:id="rId82"/>
    <p:sldId id="485" r:id="rId83"/>
  </p:sldIdLst>
  <p:sldSz cx="9144000" cy="6858000" type="screen4x3"/>
  <p:notesSz cx="6858000" cy="9144000"/>
  <p:custDataLst>
    <p:tags r:id="rId86"/>
  </p:custDataLst>
  <p:defaultTextStyle>
    <a:defPPr>
      <a:defRPr lang="en-GB"/>
    </a:defPPr>
    <a:lvl1pPr algn="l" rtl="0" fontAlgn="base">
      <a:spcBef>
        <a:spcPct val="0"/>
      </a:spcBef>
      <a:spcAft>
        <a:spcPct val="0"/>
      </a:spcAft>
      <a:defRPr kern="1200">
        <a:solidFill>
          <a:schemeClr val="tx1"/>
        </a:solidFill>
        <a:latin typeface="Arial"/>
        <a:ea typeface="+mn-ea"/>
        <a:cs typeface="Arial"/>
      </a:defRPr>
    </a:lvl1pPr>
    <a:lvl2pPr marL="457200" algn="l" rtl="0" fontAlgn="base">
      <a:spcBef>
        <a:spcPct val="0"/>
      </a:spcBef>
      <a:spcAft>
        <a:spcPct val="0"/>
      </a:spcAft>
      <a:defRPr kern="1200">
        <a:solidFill>
          <a:schemeClr val="tx1"/>
        </a:solidFill>
        <a:latin typeface="Arial"/>
        <a:ea typeface="+mn-ea"/>
        <a:cs typeface="Arial"/>
      </a:defRPr>
    </a:lvl2pPr>
    <a:lvl3pPr marL="914400" algn="l" rtl="0" fontAlgn="base">
      <a:spcBef>
        <a:spcPct val="0"/>
      </a:spcBef>
      <a:spcAft>
        <a:spcPct val="0"/>
      </a:spcAft>
      <a:defRPr kern="1200">
        <a:solidFill>
          <a:schemeClr val="tx1"/>
        </a:solidFill>
        <a:latin typeface="Arial"/>
        <a:ea typeface="+mn-ea"/>
        <a:cs typeface="Arial"/>
      </a:defRPr>
    </a:lvl3pPr>
    <a:lvl4pPr marL="1371600" algn="l" rtl="0" fontAlgn="base">
      <a:spcBef>
        <a:spcPct val="0"/>
      </a:spcBef>
      <a:spcAft>
        <a:spcPct val="0"/>
      </a:spcAft>
      <a:defRPr kern="1200">
        <a:solidFill>
          <a:schemeClr val="tx1"/>
        </a:solidFill>
        <a:latin typeface="Arial"/>
        <a:ea typeface="+mn-ea"/>
        <a:cs typeface="Arial"/>
      </a:defRPr>
    </a:lvl4pPr>
    <a:lvl5pPr marL="1828800" algn="l" rtl="0" fontAlgn="base">
      <a:spcBef>
        <a:spcPct val="0"/>
      </a:spcBef>
      <a:spcAft>
        <a:spcPct val="0"/>
      </a:spcAft>
      <a:defRPr kern="1200">
        <a:solidFill>
          <a:schemeClr val="tx1"/>
        </a:solidFill>
        <a:latin typeface="Arial"/>
        <a:ea typeface="+mn-ea"/>
        <a:cs typeface="Arial"/>
      </a:defRPr>
    </a:lvl5pPr>
    <a:lvl6pPr marL="2286000" algn="l" defTabSz="914400" rtl="0" eaLnBrk="1" latinLnBrk="0" hangingPunct="1">
      <a:defRPr kern="1200">
        <a:solidFill>
          <a:schemeClr val="tx1"/>
        </a:solidFill>
        <a:latin typeface="Arial"/>
        <a:ea typeface="+mn-ea"/>
        <a:cs typeface="Arial"/>
      </a:defRPr>
    </a:lvl6pPr>
    <a:lvl7pPr marL="2743200" algn="l" defTabSz="914400" rtl="0" eaLnBrk="1" latinLnBrk="0" hangingPunct="1">
      <a:defRPr kern="1200">
        <a:solidFill>
          <a:schemeClr val="tx1"/>
        </a:solidFill>
        <a:latin typeface="Arial"/>
        <a:ea typeface="+mn-ea"/>
        <a:cs typeface="Arial"/>
      </a:defRPr>
    </a:lvl7pPr>
    <a:lvl8pPr marL="3200400" algn="l" defTabSz="914400" rtl="0" eaLnBrk="1" latinLnBrk="0" hangingPunct="1">
      <a:defRPr kern="1200">
        <a:solidFill>
          <a:schemeClr val="tx1"/>
        </a:solidFill>
        <a:latin typeface="Arial"/>
        <a:ea typeface="+mn-ea"/>
        <a:cs typeface="Arial"/>
      </a:defRPr>
    </a:lvl8pPr>
    <a:lvl9pPr marL="3657600" algn="l" defTabSz="914400" rtl="0" eaLnBrk="1" latinLnBrk="0" hangingPunct="1">
      <a:defRPr kern="1200">
        <a:solidFill>
          <a:schemeClr val="tx1"/>
        </a:solidFill>
        <a:latin typeface="Arial"/>
        <a:ea typeface="+mn-ea"/>
        <a:cs typeface="Arial"/>
      </a:defRPr>
    </a:lvl9pPr>
  </p:defaultTextStyle>
  <p:extLst>
    <p:ext uri="{EFAFB233-063F-42B5-8137-9DF3F51BA10A}">
      <p15:sldGuideLst xmlns:p15="http://schemas.microsoft.com/office/powerpoint/2012/main">
        <p15:guide id="1" orient="horz" pos="4148" userDrawn="1">
          <p15:clr>
            <a:srgbClr val="A4A3A4"/>
          </p15:clr>
        </p15:guide>
        <p15:guide id="2" orient="horz" pos="105" userDrawn="1">
          <p15:clr>
            <a:srgbClr val="A4A3A4"/>
          </p15:clr>
        </p15:guide>
        <p15:guide id="3" orient="horz" pos="2160" userDrawn="1">
          <p15:clr>
            <a:srgbClr val="A4A3A4"/>
          </p15:clr>
        </p15:guide>
        <p15:guide id="5" pos="2880">
          <p15:clr>
            <a:srgbClr val="A4A3A4"/>
          </p15:clr>
        </p15:guide>
        <p15:guide id="6" pos="233" userDrawn="1">
          <p15:clr>
            <a:srgbClr val="A4A3A4"/>
          </p15:clr>
        </p15:guide>
        <p15:guide id="7" pos="5527" userDrawn="1">
          <p15:clr>
            <a:srgbClr val="A4A3A4"/>
          </p15:clr>
        </p15:guide>
        <p15:guide id="8" orient="horz" pos="73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0" clrIdx="0"/>
  <p:cmAuthor id="1" name="Peter" initials="P" lastIdx="0" clrIdx="1"/>
  <p:cmAuthor id="2" name="inSci" initials="inSci"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A0A0"/>
    <a:srgbClr val="E6E6E6"/>
    <a:srgbClr val="B2C0EC"/>
    <a:srgbClr val="B2C0D8"/>
    <a:srgbClr val="000000"/>
    <a:srgbClr val="B60D27"/>
    <a:srgbClr val="4D4D4D"/>
    <a:srgbClr val="2894FF"/>
    <a:srgbClr val="043882"/>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09" autoAdjust="0"/>
    <p:restoredTop sz="94660"/>
  </p:normalViewPr>
  <p:slideViewPr>
    <p:cSldViewPr snapToGrid="0" showGuides="1">
      <p:cViewPr varScale="1">
        <p:scale>
          <a:sx n="133" d="100"/>
          <a:sy n="133" d="100"/>
        </p:scale>
        <p:origin x="762" y="120"/>
      </p:cViewPr>
      <p:guideLst>
        <p:guide orient="horz" pos="4148"/>
        <p:guide orient="horz" pos="105"/>
        <p:guide orient="horz" pos="2160"/>
        <p:guide pos="2880"/>
        <p:guide pos="233"/>
        <p:guide pos="5527"/>
        <p:guide orient="horz" pos="731"/>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showGuides="1">
      <p:cViewPr varScale="1">
        <p:scale>
          <a:sx n="83" d="100"/>
          <a:sy n="83" d="100"/>
        </p:scale>
        <p:origin x="385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rgbClr val="B60D27"/>
            </a:solidFill>
          </c:spPr>
          <c:invertIfNegative val="0"/>
          <c:cat>
            <c:strRef>
              <c:f>Sheet1!$A$2:$A$16</c:f>
              <c:strCache>
                <c:ptCount val="15"/>
                <c:pt idx="0">
                  <c:v>疲労</c:v>
                </c:pt>
                <c:pt idx="1">
                  <c:v>下痢</c:v>
                </c:pt>
                <c:pt idx="2">
                  <c:v>無力症</c:v>
                </c:pt>
                <c:pt idx="3">
                  <c:v>そう痒症</c:v>
                </c:pt>
                <c:pt idx="4">
                  <c:v>甲状腺機能低下症</c:v>
                </c:pt>
                <c:pt idx="5">
                  <c:v>発疹</c:v>
                </c:pt>
                <c:pt idx="6">
                  <c:v>食欲低下</c:v>
                </c:pt>
                <c:pt idx="7">
                  <c:v>悪心</c:v>
                </c:pt>
                <c:pt idx="8">
                  <c:v>関節痛</c:v>
                </c:pt>
                <c:pt idx="9">
                  <c:v>頭痛</c:v>
                </c:pt>
                <c:pt idx="10">
                  <c:v>AST増加</c:v>
                </c:pt>
                <c:pt idx="11">
                  <c:v>斑点状丘疹</c:v>
                </c:pt>
                <c:pt idx="12">
                  <c:v>嘔吐</c:v>
                </c:pt>
                <c:pt idx="13">
                  <c:v>大腸炎</c:v>
                </c:pt>
                <c:pt idx="14">
                  <c:v>低血圧</c:v>
                </c:pt>
              </c:strCache>
            </c:strRef>
          </c:cat>
          <c:val>
            <c:numRef>
              <c:f>Sheet1!$B$2:$B$16</c:f>
              <c:numCache>
                <c:formatCode>General</c:formatCode>
                <c:ptCount val="15"/>
                <c:pt idx="0">
                  <c:v>20</c:v>
                </c:pt>
                <c:pt idx="1">
                  <c:v>12.5</c:v>
                </c:pt>
                <c:pt idx="2">
                  <c:v>12</c:v>
                </c:pt>
                <c:pt idx="3">
                  <c:v>10</c:v>
                </c:pt>
                <c:pt idx="4">
                  <c:v>10</c:v>
                </c:pt>
                <c:pt idx="5">
                  <c:v>9</c:v>
                </c:pt>
                <c:pt idx="6">
                  <c:v>9</c:v>
                </c:pt>
                <c:pt idx="7">
                  <c:v>8</c:v>
                </c:pt>
                <c:pt idx="8">
                  <c:v>7</c:v>
                </c:pt>
                <c:pt idx="9">
                  <c:v>6</c:v>
                </c:pt>
                <c:pt idx="10">
                  <c:v>5</c:v>
                </c:pt>
                <c:pt idx="11">
                  <c:v>5</c:v>
                </c:pt>
                <c:pt idx="12">
                  <c:v>6</c:v>
                </c:pt>
              </c:numCache>
            </c:numRef>
          </c:val>
          <c:extLst>
            <c:ext xmlns:c16="http://schemas.microsoft.com/office/drawing/2014/chart" uri="{C3380CC4-5D6E-409C-BE32-E72D297353CC}">
              <c16:uniqueId val="{00000000-8367-4D37-B5CD-50F91DAB3911}"/>
            </c:ext>
          </c:extLst>
        </c:ser>
        <c:ser>
          <c:idx val="1"/>
          <c:order val="1"/>
          <c:tx>
            <c:strRef>
              <c:f>Sheet1!$C$1</c:f>
              <c:strCache>
                <c:ptCount val="1"/>
                <c:pt idx="0">
                  <c:v>Series 2</c:v>
                </c:pt>
              </c:strCache>
            </c:strRef>
          </c:tx>
          <c:spPr>
            <a:solidFill>
              <a:srgbClr val="F7899A"/>
            </a:solidFill>
          </c:spPr>
          <c:invertIfNegative val="0"/>
          <c:cat>
            <c:strRef>
              <c:f>Sheet1!$A$2:$A$16</c:f>
              <c:strCache>
                <c:ptCount val="15"/>
                <c:pt idx="0">
                  <c:v>疲労</c:v>
                </c:pt>
                <c:pt idx="1">
                  <c:v>下痢</c:v>
                </c:pt>
                <c:pt idx="2">
                  <c:v>無力症</c:v>
                </c:pt>
                <c:pt idx="3">
                  <c:v>そう痒症</c:v>
                </c:pt>
                <c:pt idx="4">
                  <c:v>甲状腺機能低下症</c:v>
                </c:pt>
                <c:pt idx="5">
                  <c:v>発疹</c:v>
                </c:pt>
                <c:pt idx="6">
                  <c:v>食欲低下</c:v>
                </c:pt>
                <c:pt idx="7">
                  <c:v>悪心</c:v>
                </c:pt>
                <c:pt idx="8">
                  <c:v>関節痛</c:v>
                </c:pt>
                <c:pt idx="9">
                  <c:v>頭痛</c:v>
                </c:pt>
                <c:pt idx="10">
                  <c:v>AST増加</c:v>
                </c:pt>
                <c:pt idx="11">
                  <c:v>斑点状丘疹</c:v>
                </c:pt>
                <c:pt idx="12">
                  <c:v>嘔吐</c:v>
                </c:pt>
                <c:pt idx="13">
                  <c:v>大腸炎</c:v>
                </c:pt>
                <c:pt idx="14">
                  <c:v>低血圧</c:v>
                </c:pt>
              </c:strCache>
            </c:strRef>
          </c:cat>
          <c:val>
            <c:numRef>
              <c:f>Sheet1!$C$2:$C$16</c:f>
              <c:numCache>
                <c:formatCode>General</c:formatCode>
                <c:ptCount val="15"/>
                <c:pt idx="0">
                  <c:v>2</c:v>
                </c:pt>
                <c:pt idx="1">
                  <c:v>3</c:v>
                </c:pt>
                <c:pt idx="2">
                  <c:v>1</c:v>
                </c:pt>
                <c:pt idx="3">
                  <c:v>1</c:v>
                </c:pt>
                <c:pt idx="5">
                  <c:v>1</c:v>
                </c:pt>
                <c:pt idx="10">
                  <c:v>1</c:v>
                </c:pt>
                <c:pt idx="11">
                  <c:v>1</c:v>
                </c:pt>
                <c:pt idx="13">
                  <c:v>2</c:v>
                </c:pt>
                <c:pt idx="14">
                  <c:v>2</c:v>
                </c:pt>
              </c:numCache>
            </c:numRef>
          </c:val>
          <c:extLst>
            <c:ext xmlns:c16="http://schemas.microsoft.com/office/drawing/2014/chart" uri="{C3380CC4-5D6E-409C-BE32-E72D297353CC}">
              <c16:uniqueId val="{00000001-8367-4D37-B5CD-50F91DAB3911}"/>
            </c:ext>
          </c:extLst>
        </c:ser>
        <c:dLbls>
          <c:showLegendKey val="0"/>
          <c:showVal val="0"/>
          <c:showCatName val="0"/>
          <c:showSerName val="0"/>
          <c:showPercent val="0"/>
          <c:showBubbleSize val="0"/>
        </c:dLbls>
        <c:gapWidth val="53"/>
        <c:overlap val="100"/>
        <c:axId val="342395912"/>
        <c:axId val="342396304"/>
      </c:barChart>
      <c:catAx>
        <c:axId val="342395912"/>
        <c:scaling>
          <c:orientation val="minMax"/>
        </c:scaling>
        <c:delete val="0"/>
        <c:axPos val="b"/>
        <c:numFmt formatCode="General" sourceLinked="0"/>
        <c:majorTickMark val="out"/>
        <c:minorTickMark val="none"/>
        <c:tickLblPos val="nextTo"/>
        <c:txPr>
          <a:bodyPr/>
          <a:lstStyle/>
          <a:p>
            <a:pPr>
              <a:defRPr lang="ja-JP" sz="1000" smtId="4294967295">
                <a:solidFill>
                  <a:schemeClr val="tx1"/>
                </a:solidFill>
              </a:defRPr>
            </a:pPr>
            <a:endParaRPr lang="en-US"/>
          </a:p>
        </c:txPr>
        <c:crossAx val="342396304"/>
        <c:crosses val="autoZero"/>
        <c:auto val="0"/>
        <c:lblAlgn val="ctr"/>
        <c:lblOffset val="100"/>
        <c:noMultiLvlLbl val="0"/>
      </c:catAx>
      <c:valAx>
        <c:axId val="342396304"/>
        <c:scaling>
          <c:orientation val="minMax"/>
        </c:scaling>
        <c:delete val="0"/>
        <c:axPos val="l"/>
        <c:numFmt formatCode="General" sourceLinked="1"/>
        <c:majorTickMark val="out"/>
        <c:minorTickMark val="none"/>
        <c:tickLblPos val="nextTo"/>
        <c:txPr>
          <a:bodyPr/>
          <a:lstStyle/>
          <a:p>
            <a:pPr>
              <a:defRPr lang="ja-JP" sz="1000" smtId="4294967295">
                <a:solidFill>
                  <a:schemeClr val="tx1"/>
                </a:solidFill>
              </a:defRPr>
            </a:pPr>
            <a:endParaRPr lang="en-US"/>
          </a:p>
        </c:txPr>
        <c:crossAx val="342395912"/>
        <c:crosses val="autoZero"/>
        <c:crossBetween val="between"/>
      </c:valAx>
    </c:plotArea>
    <c:plotVisOnly val="1"/>
    <c:dispBlanksAs val="gap"/>
    <c:showDLblsOverMax val="0"/>
  </c:chart>
  <c:txPr>
    <a:bodyPr/>
    <a:lstStyle/>
    <a:p>
      <a:pPr>
        <a:defRPr sz="1800" smtId="4294967295"/>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rgbClr val="B60D27"/>
            </a:solidFill>
          </c:spPr>
          <c:invertIfNegative val="0"/>
          <c:cat>
            <c:strRef>
              <c:f>Sheet1!$A$2:$A$9</c:f>
              <c:strCache>
                <c:ptCount val="8"/>
                <c:pt idx="0">
                  <c:v>甲状腺機能低下症</c:v>
                </c:pt>
                <c:pt idx="1">
                  <c:v>甲状腺機能亢進症</c:v>
                </c:pt>
                <c:pt idx="2">
                  <c:v>肺臓炎</c:v>
                </c:pt>
                <c:pt idx="3">
                  <c:v>重篤な皮膚反応</c:v>
                </c:pt>
                <c:pt idx="4">
                  <c:v>大腸炎</c:v>
                </c:pt>
                <c:pt idx="5">
                  <c:v>副腎機能不全</c:v>
                </c:pt>
                <c:pt idx="6">
                  <c:v>肝炎</c:v>
                </c:pt>
                <c:pt idx="7">
                  <c:v>注射反応</c:v>
                </c:pt>
              </c:strCache>
            </c:strRef>
          </c:cat>
          <c:val>
            <c:numRef>
              <c:f>Sheet1!$B$2:$B$9</c:f>
              <c:numCache>
                <c:formatCode>General</c:formatCode>
                <c:ptCount val="8"/>
                <c:pt idx="0">
                  <c:v>10</c:v>
                </c:pt>
                <c:pt idx="1">
                  <c:v>4</c:v>
                </c:pt>
                <c:pt idx="2">
                  <c:v>3</c:v>
                </c:pt>
                <c:pt idx="5">
                  <c:v>1</c:v>
                </c:pt>
                <c:pt idx="7">
                  <c:v>1</c:v>
                </c:pt>
              </c:numCache>
            </c:numRef>
          </c:val>
          <c:extLst>
            <c:ext xmlns:c16="http://schemas.microsoft.com/office/drawing/2014/chart" uri="{C3380CC4-5D6E-409C-BE32-E72D297353CC}">
              <c16:uniqueId val="{00000000-3BF8-41F6-8AAE-373FE9844AE9}"/>
            </c:ext>
          </c:extLst>
        </c:ser>
        <c:ser>
          <c:idx val="1"/>
          <c:order val="1"/>
          <c:tx>
            <c:strRef>
              <c:f>Sheet1!$C$1</c:f>
              <c:strCache>
                <c:ptCount val="1"/>
                <c:pt idx="0">
                  <c:v>Series 2</c:v>
                </c:pt>
              </c:strCache>
            </c:strRef>
          </c:tx>
          <c:spPr>
            <a:solidFill>
              <a:srgbClr val="F7899A"/>
            </a:solidFill>
          </c:spPr>
          <c:invertIfNegative val="0"/>
          <c:cat>
            <c:strRef>
              <c:f>Sheet1!$A$2:$A$9</c:f>
              <c:strCache>
                <c:ptCount val="8"/>
                <c:pt idx="0">
                  <c:v>甲状腺機能低下症</c:v>
                </c:pt>
                <c:pt idx="1">
                  <c:v>甲状腺機能亢進症</c:v>
                </c:pt>
                <c:pt idx="2">
                  <c:v>肺臓炎</c:v>
                </c:pt>
                <c:pt idx="3">
                  <c:v>重篤な皮膚反応</c:v>
                </c:pt>
                <c:pt idx="4">
                  <c:v>大腸炎</c:v>
                </c:pt>
                <c:pt idx="5">
                  <c:v>副腎機能不全</c:v>
                </c:pt>
                <c:pt idx="6">
                  <c:v>肝炎</c:v>
                </c:pt>
                <c:pt idx="7">
                  <c:v>注射反応</c:v>
                </c:pt>
              </c:strCache>
            </c:strRef>
          </c:cat>
          <c:val>
            <c:numRef>
              <c:f>Sheet1!$C$2:$C$9</c:f>
              <c:numCache>
                <c:formatCode>General</c:formatCode>
                <c:ptCount val="8"/>
                <c:pt idx="3">
                  <c:v>3</c:v>
                </c:pt>
                <c:pt idx="4">
                  <c:v>2</c:v>
                </c:pt>
                <c:pt idx="5">
                  <c:v>1</c:v>
                </c:pt>
                <c:pt idx="6">
                  <c:v>1</c:v>
                </c:pt>
              </c:numCache>
            </c:numRef>
          </c:val>
          <c:extLst>
            <c:ext xmlns:c16="http://schemas.microsoft.com/office/drawing/2014/chart" uri="{C3380CC4-5D6E-409C-BE32-E72D297353CC}">
              <c16:uniqueId val="{00000001-3BF8-41F6-8AAE-373FE9844AE9}"/>
            </c:ext>
          </c:extLst>
        </c:ser>
        <c:dLbls>
          <c:showLegendKey val="0"/>
          <c:showVal val="0"/>
          <c:showCatName val="0"/>
          <c:showSerName val="0"/>
          <c:showPercent val="0"/>
          <c:showBubbleSize val="0"/>
        </c:dLbls>
        <c:gapWidth val="53"/>
        <c:overlap val="100"/>
        <c:axId val="351564648"/>
        <c:axId val="351565040"/>
      </c:barChart>
      <c:catAx>
        <c:axId val="351564648"/>
        <c:scaling>
          <c:orientation val="minMax"/>
        </c:scaling>
        <c:delete val="0"/>
        <c:axPos val="b"/>
        <c:numFmt formatCode="General" sourceLinked="0"/>
        <c:majorTickMark val="out"/>
        <c:minorTickMark val="none"/>
        <c:tickLblPos val="nextTo"/>
        <c:txPr>
          <a:bodyPr/>
          <a:lstStyle/>
          <a:p>
            <a:pPr>
              <a:defRPr lang="ja-JP" sz="1000" smtId="4294967295">
                <a:solidFill>
                  <a:schemeClr val="tx1"/>
                </a:solidFill>
              </a:defRPr>
            </a:pPr>
            <a:endParaRPr lang="en-US"/>
          </a:p>
        </c:txPr>
        <c:crossAx val="351565040"/>
        <c:crosses val="autoZero"/>
        <c:auto val="0"/>
        <c:lblAlgn val="ctr"/>
        <c:lblOffset val="100"/>
        <c:noMultiLvlLbl val="0"/>
      </c:catAx>
      <c:valAx>
        <c:axId val="351565040"/>
        <c:scaling>
          <c:orientation val="minMax"/>
        </c:scaling>
        <c:delete val="0"/>
        <c:axPos val="l"/>
        <c:numFmt formatCode="General" sourceLinked="1"/>
        <c:majorTickMark val="out"/>
        <c:minorTickMark val="none"/>
        <c:tickLblPos val="nextTo"/>
        <c:txPr>
          <a:bodyPr/>
          <a:lstStyle/>
          <a:p>
            <a:pPr>
              <a:defRPr lang="ja-JP" sz="1000" smtId="4294967295">
                <a:solidFill>
                  <a:schemeClr val="tx1"/>
                </a:solidFill>
              </a:defRPr>
            </a:pPr>
            <a:endParaRPr lang="en-US"/>
          </a:p>
        </c:txPr>
        <c:crossAx val="351564648"/>
        <c:crosses val="autoZero"/>
        <c:crossBetween val="between"/>
      </c:valAx>
    </c:plotArea>
    <c:plotVisOnly val="1"/>
    <c:dispBlanksAs val="gap"/>
    <c:showDLblsOverMax val="0"/>
  </c:chart>
  <c:txPr>
    <a:bodyPr/>
    <a:lstStyle/>
    <a:p>
      <a:pPr>
        <a:defRPr sz="1800" smtId="4294967295"/>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t>01/02/2019</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t>‹#›</a:t>
            </a:fld>
            <a:endParaRPr lang="en-GB"/>
          </a:p>
        </p:txBody>
      </p:sp>
    </p:spTree>
    <p:extLst>
      <p:ext uri="{BB962C8B-B14F-4D97-AF65-F5344CB8AC3E}">
        <p14:creationId xmlns:p14="http://schemas.microsoft.com/office/powerpoint/2010/main"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t>2/1/2019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t>‹#›</a:t>
            </a:fld>
            <a:endParaRPr lang="en-US"/>
          </a:p>
        </p:txBody>
      </p:sp>
    </p:spTree>
    <p:extLst>
      <p:ext uri="{BB962C8B-B14F-4D97-AF65-F5344CB8AC3E}">
        <p14:creationId xmlns:p14="http://schemas.microsoft.com/office/powerpoint/2010/main"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141600-5859-4D18-BA9F-FE2B4DFE11D7}"/>
              </a:ext>
            </a:extLst>
          </p:cNvPr>
          <p:cNvPicPr>
            <a:picLocks noChangeAspect="1"/>
          </p:cNvPicPr>
          <p:nvPr userDrawn="1"/>
        </p:nvPicPr>
        <p:blipFill>
          <a:blip r:embed="rId2">
            <a:extLst>
              <a:ext uri="{28A0092B-C50C-407E-A947-70E740481C1C}">
                <a14:useLocalDpi xmlns:a14="http://schemas.microsoft.com/office/drawing/2010/main" val="0"/>
              </a:ext>
            </a:extLst>
          </a:blip>
          <a:srcRect b="5728"/>
          <a:stretch>
            <a:fillRect/>
          </a:stretch>
        </p:blipFill>
        <p:spPr>
          <a:xfrm>
            <a:off x="0" y="1460497"/>
            <a:ext cx="9144000" cy="4559304"/>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u="none" strike="noStrike" cap="none" baseline="0">
                <a:solidFill>
                  <a:srgbClr val="4D4D4D"/>
                </a:solidFill>
                <a:effectLst/>
                <a:uFillTx/>
                <a:ea typeface="MS UI Gothic"/>
              </a:rPr>
              <a:t>Eli Lilly and Companyが支援を提供。</a:t>
            </a:r>
          </a:p>
          <a:p>
            <a:pPr algn="r">
              <a:spcBef>
                <a:spcPct val="20000"/>
              </a:spcBef>
              <a:buFont typeface="Arial"/>
              <a:buNone/>
              <a:defRPr/>
            </a:pPr>
            <a:r>
              <a:rPr lang="ja-JP" sz="1000" b="0" i="0" u="none" strike="noStrike" cap="none" baseline="0">
                <a:solidFill>
                  <a:srgbClr val="363636"/>
                </a:solidFill>
                <a:effectLst/>
                <a:uFillTx/>
                <a:ea typeface="MS UI Gothic"/>
              </a:rPr>
              <a:t> Eli Lilly and Companyは、この公表物の内容に影響を及ぼしていない。</a:t>
            </a:r>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a:t>Click to edit Master title style</a:t>
            </a:r>
          </a:p>
        </p:txBody>
      </p:sp>
      <p:sp>
        <p:nvSpPr>
          <p:cNvPr id="14" name="Rectangle 13"/>
          <p:cNvSpPr/>
          <p:nvPr userDrawn="1"/>
        </p:nvSpPr>
        <p:spPr>
          <a:xfrm>
            <a:off x="1313879" y="1745061"/>
            <a:ext cx="6535712" cy="7270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ja-JP" sz="2400" b="1" i="0" u="none" strike="noStrike" cap="none" baseline="0" dirty="0" smtClean="0">
                <a:solidFill>
                  <a:srgbClr val="FFFFFF"/>
                </a:solidFill>
                <a:effectLst/>
                <a:uFillTx/>
                <a:ea typeface="MS UI Gothic"/>
              </a:rPr>
              <a:t>2019年消化器</a:t>
            </a:r>
            <a:r>
              <a:rPr lang="ja-JP" sz="2400" b="1" i="0" u="none" strike="noStrike" cap="none" baseline="0" dirty="0">
                <a:solidFill>
                  <a:srgbClr val="FFFFFF"/>
                </a:solidFill>
                <a:effectLst/>
                <a:uFillTx/>
                <a:ea typeface="MS UI Gothic"/>
              </a:rPr>
              <a:t>癌シンポジウム</a:t>
            </a:r>
            <a:r>
              <a:rPr sz="1800" dirty="0"/>
              <a:t/>
            </a:r>
            <a:br>
              <a:rPr sz="1800" dirty="0"/>
            </a:br>
            <a:r>
              <a:rPr lang="ja-JP" sz="1800" b="0" i="0" u="none" strike="noStrike" cap="none" baseline="0" dirty="0">
                <a:solidFill>
                  <a:srgbClr val="FFFFFF"/>
                </a:solidFill>
                <a:effectLst/>
                <a:uFillTx/>
                <a:ea typeface="MS UI Gothic"/>
              </a:rPr>
              <a:t>2019年1月17～19日、米国サンフランシスコ</a:t>
            </a:r>
          </a:p>
        </p:txBody>
      </p:sp>
    </p:spTree>
    <p:extLst>
      <p:ext uri="{BB962C8B-B14F-4D97-AF65-F5344CB8AC3E}">
        <p14:creationId xmlns:p14="http://schemas.microsoft.com/office/powerpoint/2010/main" val="2644727292"/>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692703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800"/>
            </a:lvl1pPr>
            <a:lvl2pPr>
              <a:spcBef>
                <a:spcPct val="0"/>
              </a:spcBef>
              <a:spcAft>
                <a:spcPts val="400"/>
              </a:spcAft>
              <a:defRPr sz="1800"/>
            </a:lvl2pPr>
            <a:lvl3pPr>
              <a:spcBef>
                <a:spcPct val="0"/>
              </a:spcBef>
              <a:spcAft>
                <a:spcPts val="400"/>
              </a:spcAft>
              <a:defRPr sz="1800"/>
            </a:lvl3pPr>
            <a:lvl4pPr>
              <a:spcBef>
                <a:spcPct val="0"/>
              </a:spcBef>
              <a:spcAft>
                <a:spcPts val="400"/>
              </a:spcAft>
              <a:defRPr sz="1800"/>
            </a:lvl4pPr>
            <a:lvl5pPr>
              <a:spcBef>
                <a:spcPct val="0"/>
              </a:spcBef>
              <a:spcAft>
                <a:spcPts val="400"/>
              </a:spcAft>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800"/>
            </a:lvl1pPr>
            <a:lvl2pPr>
              <a:spcBef>
                <a:spcPct val="0"/>
              </a:spcBef>
              <a:spcAft>
                <a:spcPts val="400"/>
              </a:spcAft>
              <a:defRPr sz="1800"/>
            </a:lvl2pPr>
            <a:lvl3pPr>
              <a:spcBef>
                <a:spcPct val="0"/>
              </a:spcBef>
              <a:spcAft>
                <a:spcPts val="400"/>
              </a:spcAft>
              <a:defRPr sz="1800"/>
            </a:lvl3pPr>
            <a:lvl4pPr>
              <a:spcBef>
                <a:spcPct val="0"/>
              </a:spcBef>
              <a:spcAft>
                <a:spcPts val="400"/>
              </a:spcAft>
              <a:defRPr sz="1800"/>
            </a:lvl4pPr>
            <a:lvl5pPr>
              <a:spcBef>
                <a:spcPct val="0"/>
              </a:spcBef>
              <a:spcAft>
                <a:spcPts val="400"/>
              </a:spcAft>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254438837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u="none" strike="noStrike" cap="none" baseline="0">
                <a:solidFill>
                  <a:srgbClr val="4D4D4D"/>
                </a:solidFill>
                <a:effectLst/>
                <a:uFillTx/>
                <a:ea typeface="MS UI Gothic"/>
              </a:rPr>
              <a:t>Eli Lilly and Companyが支援を提供。</a:t>
            </a:r>
          </a:p>
          <a:p>
            <a:pPr algn="r">
              <a:spcBef>
                <a:spcPct val="20000"/>
              </a:spcBef>
              <a:buFont typeface="Arial"/>
              <a:buNone/>
              <a:defRPr/>
            </a:pPr>
            <a:r>
              <a:rPr lang="ja-JP" sz="1000" b="0" i="0" u="none" strike="noStrike" cap="none" baseline="0">
                <a:solidFill>
                  <a:srgbClr val="363636"/>
                </a:solidFill>
                <a:effectLst/>
                <a:uFillTx/>
                <a:ea typeface="MS UI Gothic"/>
              </a:rPr>
              <a:t> Eli Lilly and Companyは、この公表物の内容に影響を及ぼしていない。</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a:t>GI SLIDE DECK 2017</a:t>
            </a:r>
            <a:br>
              <a:rPr lang="en-US"/>
            </a:br>
            <a:r>
              <a:rPr lang="en-US" sz="2800" b="0"/>
              <a:t>Selected abstracts from:</a:t>
            </a:r>
            <a:endParaRPr lang="en-GB" noProof="0"/>
          </a:p>
        </p:txBody>
      </p:sp>
      <p:sp>
        <p:nvSpPr>
          <p:cNvPr id="4" name="Rectangle 3"/>
          <p:cNvSpPr/>
          <p:nvPr userDrawn="1"/>
        </p:nvSpPr>
        <p:spPr>
          <a:xfrm>
            <a:off x="1605767" y="1692096"/>
            <a:ext cx="5908517" cy="762762"/>
          </a:xfrm>
          <a:prstGeom prst="rect">
            <a:avLst/>
          </a:prstGeom>
        </p:spPr>
        <p:txBody>
          <a:bodyPr wrap="square">
            <a:spAutoFit/>
          </a:bodyPr>
          <a:lstStyle/>
          <a:p>
            <a:pPr algn="ctr"/>
            <a:r>
              <a:rPr lang="ja-JP" sz="2400" b="1" i="0" u="none" strike="noStrike" cap="none" baseline="0">
                <a:solidFill>
                  <a:srgbClr val="FFFFFF"/>
                </a:solidFill>
                <a:effectLst/>
                <a:uFillTx/>
                <a:ea typeface="MS UI Gothic"/>
              </a:rPr>
              <a:t>ESMO 2017年会議</a:t>
            </a:r>
          </a:p>
          <a:p>
            <a:pPr marL="0" marR="0" indent="0" algn="ctr" defTabSz="914400" rtl="0" eaLnBrk="1" fontAlgn="base" latinLnBrk="0" hangingPunct="1">
              <a:lnSpc>
                <a:spcPct val="100000"/>
              </a:lnSpc>
              <a:spcBef>
                <a:spcPct val="0"/>
              </a:spcBef>
              <a:spcAft>
                <a:spcPct val="0"/>
              </a:spcAft>
              <a:buClrTx/>
              <a:buSzTx/>
              <a:buFontTx/>
              <a:buNone/>
              <a:defRPr/>
            </a:pPr>
            <a:r>
              <a:rPr lang="ja-JP" sz="2000" b="0" i="0" u="none" strike="noStrike" cap="none" baseline="0">
                <a:solidFill>
                  <a:srgbClr val="FFFFFF"/>
                </a:solidFill>
                <a:effectLst/>
                <a:uFillTx/>
                <a:ea typeface="MS UI Gothic"/>
              </a:rPr>
              <a:t>2017年9月8日～12日　スペイン、マドリード</a:t>
            </a:r>
          </a:p>
        </p:txBody>
      </p:sp>
    </p:spTree>
    <p:extLst>
      <p:ext uri="{BB962C8B-B14F-4D97-AF65-F5344CB8AC3E}">
        <p14:creationId xmlns:p14="http://schemas.microsoft.com/office/powerpoint/2010/main" val="119191009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377348521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295893753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327333331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u="none" strike="noStrike" cap="none" baseline="0">
                <a:solidFill>
                  <a:srgbClr val="4D4D4D"/>
                </a:solidFill>
                <a:effectLst/>
                <a:uFillTx/>
                <a:ea typeface="MS UI Gothic"/>
              </a:rPr>
              <a:t>Eli Lilly and Companyが支援を提供。</a:t>
            </a:r>
          </a:p>
          <a:p>
            <a:pPr algn="r">
              <a:spcBef>
                <a:spcPct val="20000"/>
              </a:spcBef>
              <a:buFont typeface="Arial"/>
              <a:buNone/>
              <a:defRPr/>
            </a:pPr>
            <a:r>
              <a:rPr lang="ja-JP" sz="1000" b="0" i="0" u="none" strike="noStrike" cap="none" baseline="0">
                <a:solidFill>
                  <a:srgbClr val="363636"/>
                </a:solidFill>
                <a:effectLst/>
                <a:uFillTx/>
                <a:ea typeface="MS UI Gothic"/>
              </a:rPr>
              <a:t> Eli Lilly and Companyは、この公表物の内容に影響を及ぼしていない。</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a:t>Click to edit Master title style</a:t>
            </a:r>
          </a:p>
        </p:txBody>
      </p:sp>
    </p:spTree>
    <p:extLst>
      <p:ext uri="{BB962C8B-B14F-4D97-AF65-F5344CB8AC3E}">
        <p14:creationId xmlns:p14="http://schemas.microsoft.com/office/powerpoint/2010/main" val="34022030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419165223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139612980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381485885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a:stretch>
            <a:fillRect/>
          </a:stretch>
        </p:blipFill>
        <p:spPr>
          <a:xfrm>
            <a:off x="8145940" y="6063613"/>
            <a:ext cx="633977" cy="345152"/>
          </a:xfrm>
          <a:prstGeom prst="rect">
            <a:avLst/>
          </a:prstGeom>
        </p:spPr>
      </p:pic>
      <p:sp>
        <p:nvSpPr>
          <p:cNvPr id="12" name="Subtitle 2"/>
          <p:cNvSpPr txBox="1"/>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u="none" strike="noStrike" cap="none" baseline="0">
                <a:solidFill>
                  <a:srgbClr val="4D4D4D"/>
                </a:solidFill>
                <a:effectLst/>
                <a:uFillTx/>
                <a:ea typeface="MS UI Gothic"/>
              </a:rPr>
              <a:t>Eli Lilly and Companyが支援を提供。</a:t>
            </a:r>
          </a:p>
          <a:p>
            <a:pPr algn="r">
              <a:spcBef>
                <a:spcPct val="20000"/>
              </a:spcBef>
              <a:buFont typeface="Arial"/>
              <a:buNone/>
              <a:defRPr/>
            </a:pPr>
            <a:r>
              <a:rPr lang="ja-JP" sz="1000" b="0" i="0" u="none" strike="noStrike" cap="none" baseline="0">
                <a:solidFill>
                  <a:srgbClr val="363636"/>
                </a:solidFill>
                <a:effectLst/>
                <a:uFillTx/>
                <a:ea typeface="MS UI Gothic"/>
              </a:rPr>
              <a:t> Eli Lilly and Companyは、この公表物の内容に影響を及ぼしていない。</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rcRect l="21933" r="21933" b="24601"/>
          <a:stretch>
            <a:fillRect/>
          </a:stretch>
        </p:blipFill>
        <p:spPr>
          <a:xfrm>
            <a:off x="313531" y="5803900"/>
            <a:ext cx="520578" cy="654139"/>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rcRect t="84401"/>
          <a:stretch>
            <a:fillRect/>
          </a:stretch>
        </p:blipFill>
        <p:spPr>
          <a:xfrm>
            <a:off x="854373" y="5980433"/>
            <a:ext cx="1500059" cy="218903"/>
          </a:xfrm>
          <a:prstGeom prst="rect">
            <a:avLst/>
          </a:prstGeom>
        </p:spPr>
      </p:pic>
    </p:spTree>
    <p:extLst>
      <p:ext uri="{BB962C8B-B14F-4D97-AF65-F5344CB8AC3E}">
        <p14:creationId xmlns:p14="http://schemas.microsoft.com/office/powerpoint/2010/main" val="281953651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309232777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108058396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1084309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122404034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Tree>
    <p:extLst>
      <p:ext uri="{BB962C8B-B14F-4D97-AF65-F5344CB8AC3E}">
        <p14:creationId xmlns:p14="http://schemas.microsoft.com/office/powerpoint/2010/main" val="258080951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55004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a:lvl1pPr>
            <a:lvl2pPr>
              <a:spcBef>
                <a:spcPct val="0"/>
              </a:spcBef>
              <a:spcAft>
                <a:spcPts val="400"/>
              </a:spcAft>
              <a:defRPr/>
            </a:lvl2pPr>
            <a:lvl3pPr>
              <a:spcBef>
                <a:spcPct val="0"/>
              </a:spcBef>
              <a:spcAft>
                <a:spcPts val="400"/>
              </a:spcAft>
              <a:defRPr/>
            </a:lvl3pPr>
            <a:lvl4pPr>
              <a:spcBef>
                <a:spcPct val="0"/>
              </a:spcBef>
              <a:spcAft>
                <a:spcPts val="400"/>
              </a:spcAft>
              <a:defRPr/>
            </a:lvl4pPr>
            <a:lvl5pPr>
              <a:spcBef>
                <a:spcPct val="0"/>
              </a:spcBef>
              <a:spcAft>
                <a:spcPts val="4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221085149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 bg1="dk2" tx1="lt1" bg2="dk1" tx2="lt2" accent1="accent1" accent2="accent2" accent3="accent3" accent4="accent4" accent5="accent5" accent6="accent6" hlink="hlink" folHlink="folHlink"/>
  <p:sldLayoutIdLst>
    <p:sldLayoutId id="2147483703" r:id="rId1"/>
    <p:sldLayoutId id="2147483656" r:id="rId2"/>
    <p:sldLayoutId id="2147483650" r:id="rId3"/>
    <p:sldLayoutId id="2147483664" r:id="rId4"/>
    <p:sldLayoutId id="2147483651" r:id="rId5"/>
    <p:sldLayoutId id="2147483652" r:id="rId6"/>
    <p:sldLayoutId id="2147483654" r:id="rId7"/>
    <p:sldLayoutId id="2147483655" r:id="rId8"/>
    <p:sldLayoutId id="2147483687" r:id="rId9"/>
    <p:sldLayoutId id="2147483688" r:id="rId10"/>
    <p:sldLayoutId id="2147483690" r:id="rId11"/>
    <p:sldLayoutId id="2147483694" r:id="rId12"/>
    <p:sldLayoutId id="2147483697" r:id="rId13"/>
    <p:sldLayoutId id="2147483698" r:id="rId14"/>
    <p:sldLayoutId id="2147483700" r:id="rId15"/>
    <p:sldLayoutId id="2147483675" r:id="rId16"/>
    <p:sldLayoutId id="2147483678" r:id="rId17"/>
    <p:sldLayoutId id="2147483679" r:id="rId18"/>
    <p:sldLayoutId id="2147483681" r:id="rId19"/>
  </p:sldLayoutIdLst>
  <p:transition/>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a:cs typeface="Arial"/>
        </a:defRPr>
      </a:lvl2pPr>
      <a:lvl3pPr algn="l" rtl="0" fontAlgn="base">
        <a:spcBef>
          <a:spcPct val="0"/>
        </a:spcBef>
        <a:spcAft>
          <a:spcPct val="0"/>
        </a:spcAft>
        <a:defRPr sz="2800" b="1">
          <a:solidFill>
            <a:schemeClr val="tx2"/>
          </a:solidFill>
          <a:latin typeface="Arial"/>
          <a:cs typeface="Arial"/>
        </a:defRPr>
      </a:lvl3pPr>
      <a:lvl4pPr algn="l" rtl="0" fontAlgn="base">
        <a:spcBef>
          <a:spcPct val="0"/>
        </a:spcBef>
        <a:spcAft>
          <a:spcPct val="0"/>
        </a:spcAft>
        <a:defRPr sz="2800" b="1">
          <a:solidFill>
            <a:schemeClr val="tx2"/>
          </a:solidFill>
          <a:latin typeface="Arial"/>
          <a:cs typeface="Arial"/>
        </a:defRPr>
      </a:lvl4pPr>
      <a:lvl5pPr algn="l" rtl="0" fontAlgn="base">
        <a:spcBef>
          <a:spcPct val="0"/>
        </a:spcBef>
        <a:spcAft>
          <a:spcPct val="0"/>
        </a:spcAft>
        <a:defRPr sz="2800" b="1">
          <a:solidFill>
            <a:schemeClr val="tx2"/>
          </a:solidFill>
          <a:latin typeface="Arial"/>
          <a:cs typeface="Arial"/>
        </a:defRPr>
      </a:lvl5pPr>
      <a:lvl6pPr marL="457200" algn="l" rtl="0" fontAlgn="base">
        <a:spcBef>
          <a:spcPct val="0"/>
        </a:spcBef>
        <a:spcAft>
          <a:spcPct val="0"/>
        </a:spcAft>
        <a:defRPr sz="2800" b="1">
          <a:solidFill>
            <a:schemeClr val="tx2"/>
          </a:solidFill>
          <a:latin typeface="Arial"/>
          <a:cs typeface="Arial"/>
        </a:defRPr>
      </a:lvl6pPr>
      <a:lvl7pPr marL="914400" algn="l" rtl="0" fontAlgn="base">
        <a:spcBef>
          <a:spcPct val="0"/>
        </a:spcBef>
        <a:spcAft>
          <a:spcPct val="0"/>
        </a:spcAft>
        <a:defRPr sz="2800" b="1">
          <a:solidFill>
            <a:schemeClr val="tx2"/>
          </a:solidFill>
          <a:latin typeface="Arial"/>
          <a:cs typeface="Arial"/>
        </a:defRPr>
      </a:lvl7pPr>
      <a:lvl8pPr marL="1371600" algn="l" rtl="0" fontAlgn="base">
        <a:spcBef>
          <a:spcPct val="0"/>
        </a:spcBef>
        <a:spcAft>
          <a:spcPct val="0"/>
        </a:spcAft>
        <a:defRPr sz="2800" b="1">
          <a:solidFill>
            <a:schemeClr val="tx2"/>
          </a:solidFill>
          <a:latin typeface="Arial"/>
          <a:cs typeface="Arial"/>
        </a:defRPr>
      </a:lvl8pPr>
      <a:lvl9pPr marL="1828800" algn="l" rtl="0" fontAlgn="base">
        <a:spcBef>
          <a:spcPct val="0"/>
        </a:spcBef>
        <a:spcAft>
          <a:spcPct val="0"/>
        </a:spcAft>
        <a:defRPr sz="2800" b="1">
          <a:solidFill>
            <a:schemeClr val="tx2"/>
          </a:solidFill>
          <a:latin typeface="Arial"/>
          <a:cs typeface="Arial"/>
        </a:defRPr>
      </a:lvl9pPr>
    </p:titleStyle>
    <p:body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info@esdo.eu" TargetMode="Externa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slide" Target="slide62.xml"/><Relationship Id="rId3" Type="http://schemas.openxmlformats.org/officeDocument/2006/relationships/slide" Target="slide6.xml"/><Relationship Id="rId7" Type="http://schemas.openxmlformats.org/officeDocument/2006/relationships/slide" Target="slide54.xml"/><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slide" Target="slide42.xml"/><Relationship Id="rId5" Type="http://schemas.openxmlformats.org/officeDocument/2006/relationships/slide" Target="slide32.xml"/><Relationship Id="rId4" Type="http://schemas.openxmlformats.org/officeDocument/2006/relationships/slide" Target="slide31.xml"/><Relationship Id="rId9" Type="http://schemas.openxmlformats.org/officeDocument/2006/relationships/slide" Target="slide7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ja-JP" sz="3600" b="1" i="0" u="none" strike="noStrike" cap="none" baseline="0">
                <a:solidFill>
                  <a:srgbClr val="FFFFFF"/>
                </a:solidFill>
                <a:effectLst/>
                <a:uFillTx/>
                <a:ea typeface="MS UI Gothic"/>
              </a:rPr>
              <a:t>GIスライドデッキ2019</a:t>
            </a:r>
            <a:r>
              <a:rPr sz="3600"/>
              <a:t/>
            </a:r>
            <a:br>
              <a:rPr sz="3600"/>
            </a:br>
            <a:r>
              <a:rPr lang="ja-JP" sz="2800" b="0" i="0" u="none" strike="noStrike" cap="none" baseline="0">
                <a:solidFill>
                  <a:srgbClr val="FFFFFF"/>
                </a:solidFill>
                <a:effectLst/>
                <a:uFillTx/>
                <a:ea typeface="MS UI Gothic"/>
              </a:rPr>
              <a:t>以下の会議で発表された特定の抄録：</a:t>
            </a:r>
          </a:p>
        </p:txBody>
      </p:sp>
    </p:spTree>
    <p:extLst>
      <p:ext uri="{BB962C8B-B14F-4D97-AF65-F5344CB8AC3E}">
        <p14:creationId xmlns:p14="http://schemas.microsoft.com/office/powerpoint/2010/main" val="380427565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2：進行性胃食道癌に関する第二選択療法としてのペムブロリズマブ対化学療法：第III相KEYNOTE-181試</a:t>
            </a:r>
            <a:r>
              <a:rPr lang="ja-JP" sz="1800" b="1" i="0" u="none" strike="noStrike" cap="none" baseline="0" dirty="0" smtClean="0">
                <a:solidFill>
                  <a:srgbClr val="043882"/>
                </a:solidFill>
                <a:effectLst/>
                <a:uFillTx/>
                <a:ea typeface="MS UI Gothic"/>
              </a:rPr>
              <a:t>験</a:t>
            </a:r>
            <a:r>
              <a:rPr lang="en-GB" altLang="ja-JP" sz="1800" b="1" i="0" u="none" strike="noStrike" cap="none" baseline="0" dirty="0" smtClean="0">
                <a:solidFill>
                  <a:srgbClr val="043882"/>
                </a:solidFill>
                <a:effectLst/>
                <a:uFillTx/>
                <a:ea typeface="MS UI Gothic"/>
              </a:rPr>
              <a:t> </a:t>
            </a: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Kojima T,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主な結果（続き）</a:t>
            </a:r>
          </a:p>
          <a:p>
            <a:endParaRPr lang="en-GB"/>
          </a:p>
        </p:txBody>
      </p:sp>
      <p:sp>
        <p:nvSpPr>
          <p:cNvPr id="4" name="Text Placeholder 3"/>
          <p:cNvSpPr>
            <a:spLocks noGrp="1"/>
          </p:cNvSpPr>
          <p:nvPr>
            <p:ph type="body" sz="quarter" idx="10"/>
          </p:nvPr>
        </p:nvSpPr>
        <p:spPr>
          <a:xfrm>
            <a:off x="365125" y="6096000"/>
            <a:ext cx="4301391" cy="487363"/>
          </a:xfrm>
        </p:spPr>
        <p:txBody>
          <a:bodyPr/>
          <a:lstStyle/>
          <a:p>
            <a:r>
              <a:rPr lang="ja-JP" sz="1200" b="0" i="0" u="none" strike="noStrike" cap="none" baseline="30000" dirty="0">
                <a:solidFill>
                  <a:srgbClr val="4D4D4D"/>
                </a:solidFill>
                <a:effectLst/>
                <a:uFillTx/>
                <a:ea typeface="MS UI Gothic"/>
              </a:rPr>
              <a:t>a</a:t>
            </a:r>
            <a:r>
              <a:rPr lang="ja-JP" sz="1200" b="0" i="0" u="none" strike="noStrike" cap="none" baseline="0" dirty="0">
                <a:solidFill>
                  <a:srgbClr val="4D4D4D"/>
                </a:solidFill>
                <a:effectLst/>
                <a:uFillTx/>
                <a:ea typeface="MS UI Gothic"/>
              </a:rPr>
              <a:t>地域および組織像で層別化し、治療法を共変量としたCox回帰モデルに基づく、</a:t>
            </a:r>
            <a:r>
              <a:rPr lang="ja-JP" sz="1200" b="0" i="0" u="none" strike="noStrike" cap="none" baseline="30000" dirty="0">
                <a:solidFill>
                  <a:srgbClr val="4D4D4D"/>
                </a:solidFill>
                <a:effectLst/>
                <a:uFillTx/>
                <a:ea typeface="MS UI Gothic"/>
              </a:rPr>
              <a:t>b</a:t>
            </a:r>
            <a:r>
              <a:rPr lang="ja-JP" sz="1200" b="0" i="0" u="none" strike="noStrike" cap="none" baseline="0" dirty="0">
                <a:solidFill>
                  <a:srgbClr val="4D4D4D"/>
                </a:solidFill>
                <a:effectLst/>
                <a:uFillTx/>
                <a:ea typeface="MS UI Gothic"/>
              </a:rPr>
              <a:t>事前に規定された統計的境界に基づき、有意ではない</a:t>
            </a:r>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Kojima T, et al. J Clin Oncol 2019;37(Suppl):Abstr 2</a:t>
            </a:r>
          </a:p>
        </p:txBody>
      </p:sp>
      <p:sp>
        <p:nvSpPr>
          <p:cNvPr id="6" name="TextBox 5"/>
          <p:cNvSpPr txBox="1"/>
          <p:nvPr/>
        </p:nvSpPr>
        <p:spPr>
          <a:xfrm>
            <a:off x="1773603" y="1634839"/>
            <a:ext cx="1183629" cy="366126"/>
          </a:xfrm>
          <a:prstGeom prst="rect">
            <a:avLst/>
          </a:prstGeom>
          <a:noFill/>
        </p:spPr>
        <p:txBody>
          <a:bodyPr wrap="none" rtlCol="0">
            <a:spAutoFit/>
          </a:bodyPr>
          <a:lstStyle/>
          <a:p>
            <a:r>
              <a:rPr lang="ja-JP" sz="1800" b="1" i="0" u="none" strike="noStrike" cap="none" baseline="0">
                <a:solidFill>
                  <a:srgbClr val="4D4D4D"/>
                </a:solidFill>
                <a:effectLst/>
                <a:uFillTx/>
                <a:ea typeface="MS UI Gothic"/>
              </a:rPr>
              <a:t>SCCのOS</a:t>
            </a:r>
          </a:p>
        </p:txBody>
      </p:sp>
      <p:sp>
        <p:nvSpPr>
          <p:cNvPr id="7" name="TextBox 6"/>
          <p:cNvSpPr txBox="1"/>
          <p:nvPr/>
        </p:nvSpPr>
        <p:spPr>
          <a:xfrm>
            <a:off x="6097539" y="1620984"/>
            <a:ext cx="1298043" cy="366126"/>
          </a:xfrm>
          <a:prstGeom prst="rect">
            <a:avLst/>
          </a:prstGeom>
          <a:noFill/>
        </p:spPr>
        <p:txBody>
          <a:bodyPr wrap="none" rtlCol="0">
            <a:spAutoFit/>
          </a:bodyPr>
          <a:lstStyle/>
          <a:p>
            <a:r>
              <a:rPr lang="ja-JP" sz="1800" b="1" i="0" u="none" strike="noStrike" cap="none" baseline="0">
                <a:solidFill>
                  <a:srgbClr val="4D4D4D"/>
                </a:solidFill>
                <a:effectLst/>
                <a:uFillTx/>
                <a:ea typeface="MS UI Gothic"/>
              </a:rPr>
              <a:t>SCCのPFS</a:t>
            </a:r>
          </a:p>
        </p:txBody>
      </p:sp>
      <p:graphicFrame>
        <p:nvGraphicFramePr>
          <p:cNvPr id="10" name="Table 9"/>
          <p:cNvGraphicFramePr>
            <a:graphicFrameLocks noGrp="1"/>
          </p:cNvGraphicFramePr>
          <p:nvPr>
            <p:extLst>
              <p:ext uri="{D42A27DB-BD31-4B8C-83A1-F6EECF244321}">
                <p14:modId xmlns:p14="http://schemas.microsoft.com/office/powerpoint/2010/main" val="4206809667"/>
              </p:ext>
            </p:extLst>
          </p:nvPr>
        </p:nvGraphicFramePr>
        <p:xfrm>
          <a:off x="351695" y="2026402"/>
          <a:ext cx="4276139" cy="822960"/>
        </p:xfrm>
        <a:graphic>
          <a:graphicData uri="http://schemas.openxmlformats.org/drawingml/2006/table">
            <a:tbl>
              <a:tblPr firstRow="1" bandRow="1">
                <a:tableStyleId>{5C22544A-7EE6-4342-B048-85BDC9FD1C3A}</a:tableStyleId>
              </a:tblPr>
              <a:tblGrid>
                <a:gridCol w="1032877">
                  <a:extLst>
                    <a:ext uri="{9D8B030D-6E8A-4147-A177-3AD203B41FA5}">
                      <a16:colId xmlns:a16="http://schemas.microsoft.com/office/drawing/2014/main" val="20000"/>
                    </a:ext>
                  </a:extLst>
                </a:gridCol>
                <a:gridCol w="600075">
                  <a:extLst>
                    <a:ext uri="{9D8B030D-6E8A-4147-A177-3AD203B41FA5}">
                      <a16:colId xmlns:a16="http://schemas.microsoft.com/office/drawing/2014/main" val="20001"/>
                    </a:ext>
                  </a:extLst>
                </a:gridCol>
                <a:gridCol w="942975">
                  <a:extLst>
                    <a:ext uri="{9D8B030D-6E8A-4147-A177-3AD203B41FA5}">
                      <a16:colId xmlns:a16="http://schemas.microsoft.com/office/drawing/2014/main" val="20003"/>
                    </a:ext>
                  </a:extLst>
                </a:gridCol>
                <a:gridCol w="1057275">
                  <a:extLst>
                    <a:ext uri="{9D8B030D-6E8A-4147-A177-3AD203B41FA5}">
                      <a16:colId xmlns:a16="http://schemas.microsoft.com/office/drawing/2014/main" val="2533433358"/>
                    </a:ext>
                  </a:extLst>
                </a:gridCol>
                <a:gridCol w="642937">
                  <a:extLst>
                    <a:ext uri="{9D8B030D-6E8A-4147-A177-3AD203B41FA5}">
                      <a16:colId xmlns:a16="http://schemas.microsoft.com/office/drawing/2014/main" val="20004"/>
                    </a:ext>
                  </a:extLst>
                </a:gridCol>
              </a:tblGrid>
              <a:tr h="268387">
                <a:tc>
                  <a:txBody>
                    <a:bodyPr/>
                    <a:lstStyle/>
                    <a:p>
                      <a:endParaRPr lang="en-GB" sz="900">
                        <a:solidFill>
                          <a:srgbClr val="4D4D4D"/>
                        </a:solidFill>
                        <a:latin typeface="+mn-lt"/>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ja-JP" sz="900" b="1" i="0" u="none" strike="noStrike" cap="none" baseline="0">
                          <a:solidFill>
                            <a:srgbClr val="4D4D4D"/>
                          </a:solidFill>
                          <a:effectLst/>
                          <a:uFillTx/>
                          <a:ea typeface="MS UI Gothic"/>
                        </a:rPr>
                        <a:t>イベント、n</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ja-JP" sz="900" b="1" i="0" u="none" strike="noStrike" cap="none" baseline="0">
                          <a:solidFill>
                            <a:srgbClr val="4D4D4D"/>
                          </a:solidFill>
                          <a:effectLst/>
                          <a:uFillTx/>
                          <a:ea typeface="MS UI Gothic"/>
                        </a:rPr>
                        <a:t>中央値（ヵ月）</a:t>
                      </a:r>
                    </a:p>
                    <a:p>
                      <a:pPr algn="ctr"/>
                      <a:r>
                        <a:rPr lang="ja-JP" sz="900" b="1" i="0" u="none" strike="noStrike" cap="none" baseline="0">
                          <a:solidFill>
                            <a:srgbClr val="4D4D4D"/>
                          </a:solidFill>
                          <a:effectLst/>
                          <a:uFillTx/>
                          <a:ea typeface="MS UI Gothic"/>
                        </a:rPr>
                        <a:t>（95% CI）</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ja-JP" sz="900" b="1" i="0" u="none" strike="noStrike" cap="none" baseline="0">
                          <a:solidFill>
                            <a:srgbClr val="4D4D4D"/>
                          </a:solidFill>
                          <a:effectLst/>
                          <a:uFillTx/>
                          <a:ea typeface="MS UI Gothic"/>
                        </a:rPr>
                        <a:t>HR</a:t>
                      </a:r>
                      <a:r>
                        <a:rPr lang="ja-JP" sz="900" b="1" i="0" u="none" strike="noStrike" cap="none" baseline="30000">
                          <a:solidFill>
                            <a:srgbClr val="4D4D4D"/>
                          </a:solidFill>
                          <a:effectLst/>
                          <a:uFillTx/>
                          <a:ea typeface="MS UI Gothic"/>
                        </a:rPr>
                        <a:t>a</a:t>
                      </a:r>
                      <a:r>
                        <a:rPr sz="900"/>
                        <a:t/>
                      </a:r>
                      <a:br>
                        <a:rPr sz="900"/>
                      </a:br>
                      <a:r>
                        <a:rPr lang="ja-JP" sz="900" b="1" i="0" u="none" strike="noStrike" cap="none" baseline="0">
                          <a:solidFill>
                            <a:srgbClr val="4D4D4D"/>
                          </a:solidFill>
                          <a:effectLst/>
                          <a:uFillTx/>
                          <a:ea typeface="MS UI Gothic"/>
                        </a:rPr>
                        <a:t>(95%CI)</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ja-JP" sz="900" b="1" i="0" u="none" strike="noStrike" cap="none" baseline="0">
                          <a:solidFill>
                            <a:srgbClr val="4D4D4D"/>
                          </a:solidFill>
                          <a:effectLst/>
                          <a:uFillTx/>
                          <a:ea typeface="MS UI Gothic"/>
                        </a:rPr>
                        <a:t>p値</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157897">
                <a:tc>
                  <a:txBody>
                    <a:bodyPr/>
                    <a:lstStyle/>
                    <a:p>
                      <a:r>
                        <a:rPr lang="ja-JP" sz="900" b="0" i="0" u="none" strike="noStrike" cap="none" baseline="0">
                          <a:solidFill>
                            <a:srgbClr val="B60D27"/>
                          </a:solidFill>
                          <a:effectLst/>
                          <a:uFillTx/>
                          <a:ea typeface="MS UI Gothic"/>
                        </a:rPr>
                        <a:t>ペムブロリズマブ</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algn="ctr"/>
                      <a:r>
                        <a:rPr lang="ja-JP" sz="900" b="0" i="0" u="none" strike="noStrike" cap="none" baseline="0">
                          <a:solidFill>
                            <a:srgbClr val="B60D27"/>
                          </a:solidFill>
                          <a:effectLst/>
                          <a:uFillTx/>
                          <a:ea typeface="MS UI Gothic"/>
                        </a:rPr>
                        <a:t>198</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algn="ctr"/>
                      <a:r>
                        <a:rPr lang="ja-JP" sz="900" b="0" i="0" u="none" strike="noStrike" cap="none" baseline="0">
                          <a:solidFill>
                            <a:srgbClr val="B60D27"/>
                          </a:solidFill>
                          <a:effectLst/>
                          <a:uFillTx/>
                          <a:ea typeface="MS UI Gothic"/>
                        </a:rPr>
                        <a:t>8.2 (6.7, 10.3)</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algn="ctr"/>
                      <a:r>
                        <a:rPr lang="ja-JP" sz="900" b="0" i="0" u="none" strike="noStrike" cap="none" baseline="0">
                          <a:solidFill>
                            <a:srgbClr val="B60D27"/>
                          </a:solidFill>
                          <a:effectLst/>
                          <a:uFillTx/>
                          <a:ea typeface="MS UI Gothic"/>
                        </a:rPr>
                        <a:t>0.78 (0.63, 0.96)</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rowSpan="2">
                  <a:txBody>
                    <a:bodyPr/>
                    <a:lstStyle/>
                    <a:p>
                      <a:pPr algn="ctr"/>
                      <a:r>
                        <a:rPr lang="ja-JP" sz="900" b="0" i="0" u="none" strike="noStrike" cap="none" baseline="0">
                          <a:solidFill>
                            <a:srgbClr val="4D4D4D"/>
                          </a:solidFill>
                          <a:effectLst/>
                          <a:uFillTx/>
                          <a:ea typeface="MS UI Gothic"/>
                        </a:rPr>
                        <a:t>0.0095</a:t>
                      </a:r>
                      <a:r>
                        <a:rPr lang="ja-JP" sz="900" b="0" i="0" u="none" strike="noStrike" cap="none" baseline="30000">
                          <a:solidFill>
                            <a:srgbClr val="4D4D4D"/>
                          </a:solidFill>
                          <a:effectLst/>
                          <a:uFillTx/>
                          <a:ea typeface="MS UI Gothic"/>
                        </a:rPr>
                        <a:t>b</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0">
                <a:tc>
                  <a:txBody>
                    <a:bodyPr/>
                    <a:lstStyle/>
                    <a:p>
                      <a:r>
                        <a:rPr lang="ja-JP" sz="900" b="0" i="0" u="none" strike="noStrike" cap="none" baseline="0">
                          <a:solidFill>
                            <a:srgbClr val="B2C0D8"/>
                          </a:solidFill>
                          <a:effectLst/>
                          <a:uFillTx/>
                          <a:ea typeface="MS UI Gothic"/>
                        </a:rPr>
                        <a:t>化学療法</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ja-JP" sz="900" b="0" i="0" u="none" strike="noStrike" cap="none" baseline="0">
                          <a:solidFill>
                            <a:srgbClr val="B2C0D8"/>
                          </a:solidFill>
                          <a:effectLst/>
                          <a:uFillTx/>
                          <a:ea typeface="MS UI Gothic"/>
                        </a:rPr>
                        <a:t>203</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ja-JP" sz="900" b="0" i="0" u="none" strike="noStrike" cap="none" baseline="0">
                          <a:solidFill>
                            <a:srgbClr val="B2C0D8"/>
                          </a:solidFill>
                          <a:effectLst/>
                          <a:uFillTx/>
                          <a:ea typeface="MS UI Gothic"/>
                        </a:rPr>
                        <a:t>7.1 (6.1, 8.2)</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900">
                          <a:solidFill>
                            <a:schemeClr val="accent2"/>
                          </a:solidFill>
                          <a:latin typeface="+mn-lt"/>
                          <a:cs typeface="Arial"/>
                        </a:rPr>
                        <a:t>–</a:t>
                      </a:r>
                      <a:endParaRPr lang="en-GB" sz="900">
                        <a:solidFill>
                          <a:schemeClr val="accent2"/>
                        </a:solidFill>
                        <a:latin typeface="+mn-lt"/>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vMerge="1">
                  <a:txBody>
                    <a:bodyPr/>
                    <a:lstStyle/>
                    <a:p>
                      <a:endParaRPr lang="en-GB"/>
                    </a:p>
                  </a:txBody>
                  <a:tcPr/>
                </a:tc>
                <a:extLst>
                  <a:ext uri="{0D108BD9-81ED-4DB2-BD59-A6C34878D82A}">
                    <a16:rowId xmlns:a16="http://schemas.microsoft.com/office/drawing/2014/main" val="10002"/>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527356262"/>
              </p:ext>
            </p:extLst>
          </p:nvPr>
        </p:nvGraphicFramePr>
        <p:xfrm>
          <a:off x="5501913" y="2026402"/>
          <a:ext cx="2839784" cy="822960"/>
        </p:xfrm>
        <a:graphic>
          <a:graphicData uri="http://schemas.openxmlformats.org/drawingml/2006/table">
            <a:tbl>
              <a:tblPr firstRow="1" bandRow="1">
                <a:tableStyleId>{5C22544A-7EE6-4342-B048-85BDC9FD1C3A}</a:tableStyleId>
              </a:tblPr>
              <a:tblGrid>
                <a:gridCol w="997336">
                  <a:extLst>
                    <a:ext uri="{9D8B030D-6E8A-4147-A177-3AD203B41FA5}">
                      <a16:colId xmlns:a16="http://schemas.microsoft.com/office/drawing/2014/main" val="20000"/>
                    </a:ext>
                  </a:extLst>
                </a:gridCol>
                <a:gridCol w="832514">
                  <a:extLst>
                    <a:ext uri="{9D8B030D-6E8A-4147-A177-3AD203B41FA5}">
                      <a16:colId xmlns:a16="http://schemas.microsoft.com/office/drawing/2014/main" val="20002"/>
                    </a:ext>
                  </a:extLst>
                </a:gridCol>
                <a:gridCol w="1009934">
                  <a:extLst>
                    <a:ext uri="{9D8B030D-6E8A-4147-A177-3AD203B41FA5}">
                      <a16:colId xmlns:a16="http://schemas.microsoft.com/office/drawing/2014/main" val="3320440986"/>
                    </a:ext>
                  </a:extLst>
                </a:gridCol>
              </a:tblGrid>
              <a:tr h="268387">
                <a:tc>
                  <a:txBody>
                    <a:bodyPr/>
                    <a:lstStyle/>
                    <a:p>
                      <a:endParaRPr lang="en-GB" sz="900">
                        <a:solidFill>
                          <a:srgbClr val="4D4D4D"/>
                        </a:solidFill>
                        <a:latin typeface="+mn-lt"/>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ja-JP" sz="900" b="1" i="0" u="none" strike="noStrike" cap="none" baseline="0">
                          <a:solidFill>
                            <a:srgbClr val="4D4D4D"/>
                          </a:solidFill>
                          <a:effectLst/>
                          <a:uFillTx/>
                          <a:ea typeface="MS UI Gothic"/>
                        </a:rPr>
                        <a:t>中央値（ヵ月）</a:t>
                      </a:r>
                    </a:p>
                    <a:p>
                      <a:pPr algn="ctr"/>
                      <a:r>
                        <a:rPr lang="ja-JP" sz="900" b="1" i="0" u="none" strike="noStrike" cap="none" baseline="0">
                          <a:solidFill>
                            <a:srgbClr val="4D4D4D"/>
                          </a:solidFill>
                          <a:effectLst/>
                          <a:uFillTx/>
                          <a:ea typeface="MS UI Gothic"/>
                        </a:rPr>
                        <a:t>（95% CI）</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ja-JP" sz="900" b="1" i="0" u="none" strike="noStrike" cap="none" baseline="0">
                          <a:solidFill>
                            <a:srgbClr val="4D4D4D"/>
                          </a:solidFill>
                          <a:effectLst/>
                          <a:uFillTx/>
                          <a:ea typeface="MS UI Gothic"/>
                        </a:rPr>
                        <a:t>HR</a:t>
                      </a:r>
                      <a:r>
                        <a:rPr sz="900"/>
                        <a:t/>
                      </a:r>
                      <a:br>
                        <a:rPr sz="900"/>
                      </a:br>
                      <a:r>
                        <a:rPr lang="ja-JP" sz="900" b="1" i="0" u="none" strike="noStrike" cap="none" baseline="0">
                          <a:solidFill>
                            <a:srgbClr val="4D4D4D"/>
                          </a:solidFill>
                          <a:effectLst/>
                          <a:uFillTx/>
                          <a:ea typeface="MS UI Gothic"/>
                        </a:rPr>
                        <a:t>(95%CI)</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157897">
                <a:tc>
                  <a:txBody>
                    <a:bodyPr/>
                    <a:lstStyle/>
                    <a:p>
                      <a:r>
                        <a:rPr lang="ja-JP" sz="900" b="0" i="0" u="none" strike="noStrike" cap="none" baseline="0">
                          <a:solidFill>
                            <a:srgbClr val="B60D27"/>
                          </a:solidFill>
                          <a:effectLst/>
                          <a:uFillTx/>
                          <a:ea typeface="MS UI Gothic"/>
                        </a:rPr>
                        <a:t>ペムブロリズマブ</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algn="ctr"/>
                      <a:r>
                        <a:rPr lang="ja-JP" sz="900" b="0" i="0" u="none" strike="noStrike" cap="none" baseline="0">
                          <a:solidFill>
                            <a:srgbClr val="B60D27"/>
                          </a:solidFill>
                          <a:effectLst/>
                          <a:uFillTx/>
                          <a:ea typeface="MS UI Gothic"/>
                        </a:rPr>
                        <a:t>2.2 (2.1, 3.2)</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rowSpan="2">
                  <a:txBody>
                    <a:bodyPr/>
                    <a:lstStyle/>
                    <a:p>
                      <a:pPr algn="ctr"/>
                      <a:r>
                        <a:rPr lang="ja-JP" sz="900" b="0" i="0" u="none" strike="noStrike" cap="none" baseline="0">
                          <a:solidFill>
                            <a:srgbClr val="4D4D4D"/>
                          </a:solidFill>
                          <a:effectLst/>
                          <a:uFillTx/>
                          <a:ea typeface="MS UI Gothic"/>
                        </a:rPr>
                        <a:t>0.92</a:t>
                      </a:r>
                      <a:r>
                        <a:rPr sz="900"/>
                        <a:t/>
                      </a:r>
                      <a:br>
                        <a:rPr sz="900"/>
                      </a:br>
                      <a:r>
                        <a:rPr lang="ja-JP" sz="900" b="0" i="0" u="none" strike="noStrike" cap="none" baseline="0">
                          <a:solidFill>
                            <a:srgbClr val="4D4D4D"/>
                          </a:solidFill>
                          <a:effectLst/>
                          <a:uFillTx/>
                          <a:ea typeface="MS UI Gothic"/>
                        </a:rPr>
                        <a:t>(0.75, 1.13)</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0">
                <a:tc>
                  <a:txBody>
                    <a:bodyPr/>
                    <a:lstStyle/>
                    <a:p>
                      <a:r>
                        <a:rPr lang="ja-JP" sz="900" b="0" i="0" u="none" strike="noStrike" cap="none" baseline="0">
                          <a:solidFill>
                            <a:srgbClr val="B2C0D8"/>
                          </a:solidFill>
                          <a:effectLst/>
                          <a:uFillTx/>
                          <a:ea typeface="MS UI Gothic"/>
                        </a:rPr>
                        <a:t>化学療法</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ja-JP" sz="900" b="0" i="0" u="none" strike="noStrike" cap="none" baseline="0">
                          <a:solidFill>
                            <a:srgbClr val="B2C0D8"/>
                          </a:solidFill>
                          <a:effectLst/>
                          <a:uFillTx/>
                          <a:ea typeface="MS UI Gothic"/>
                        </a:rPr>
                        <a:t>3.1 (2.2, 3.9)</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vMerge="1">
                  <a:txBody>
                    <a:bodyPr/>
                    <a:lstStyle/>
                    <a:p>
                      <a:pPr algn="ctr"/>
                      <a:endParaRPr lang="en-GB" sz="900">
                        <a:solidFill>
                          <a:srgbClr val="B60D27"/>
                        </a:solidFill>
                        <a:latin typeface="+mn-lt"/>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2"/>
                  </a:ext>
                </a:extLst>
              </a:tr>
            </a:tbl>
          </a:graphicData>
        </a:graphic>
      </p:graphicFrame>
      <p:sp>
        <p:nvSpPr>
          <p:cNvPr id="12" name="TextBox 11"/>
          <p:cNvSpPr txBox="1"/>
          <p:nvPr/>
        </p:nvSpPr>
        <p:spPr>
          <a:xfrm>
            <a:off x="6427418" y="5326057"/>
            <a:ext cx="1187366" cy="274594"/>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a:solidFill>
                  <a:srgbClr val="4D4D4D"/>
                </a:solidFill>
                <a:effectLst/>
                <a:uFillTx/>
                <a:ea typeface="MS UI Gothic"/>
              </a:rPr>
              <a:t>経過期間（ヵ月）</a:t>
            </a:r>
          </a:p>
        </p:txBody>
      </p:sp>
      <p:grpSp>
        <p:nvGrpSpPr>
          <p:cNvPr id="13" name="Group 12"/>
          <p:cNvGrpSpPr/>
          <p:nvPr/>
        </p:nvGrpSpPr>
        <p:grpSpPr>
          <a:xfrm>
            <a:off x="4639435" y="2856328"/>
            <a:ext cx="4286013" cy="3106727"/>
            <a:chOff x="470476" y="2263188"/>
            <a:chExt cx="3738206" cy="3106727"/>
          </a:xfrm>
        </p:grpSpPr>
        <p:sp>
          <p:nvSpPr>
            <p:cNvPr id="14" name="Freeform 13"/>
            <p:cNvSpPr/>
            <p:nvPr/>
          </p:nvSpPr>
          <p:spPr bwMode="auto">
            <a:xfrm>
              <a:off x="992029" y="2403973"/>
              <a:ext cx="3080196" cy="213289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5" name="Line 6"/>
            <p:cNvSpPr>
              <a:spLocks noChangeShapeType="1"/>
            </p:cNvSpPr>
            <p:nvPr/>
          </p:nvSpPr>
          <p:spPr bwMode="auto">
            <a:xfrm>
              <a:off x="916467" y="2403972"/>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6" name="Line 7"/>
            <p:cNvSpPr>
              <a:spLocks noChangeShapeType="1"/>
            </p:cNvSpPr>
            <p:nvPr/>
          </p:nvSpPr>
          <p:spPr bwMode="auto">
            <a:xfrm>
              <a:off x="916467" y="2830622"/>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7" name="Line 8"/>
            <p:cNvSpPr>
              <a:spLocks noChangeShapeType="1"/>
            </p:cNvSpPr>
            <p:nvPr/>
          </p:nvSpPr>
          <p:spPr bwMode="auto">
            <a:xfrm>
              <a:off x="916467" y="3257273"/>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8" name="Line 9"/>
            <p:cNvSpPr>
              <a:spLocks noChangeShapeType="1"/>
            </p:cNvSpPr>
            <p:nvPr/>
          </p:nvSpPr>
          <p:spPr bwMode="auto">
            <a:xfrm>
              <a:off x="916467" y="3683923"/>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9" name="Line 10"/>
            <p:cNvSpPr>
              <a:spLocks noChangeShapeType="1"/>
            </p:cNvSpPr>
            <p:nvPr/>
          </p:nvSpPr>
          <p:spPr bwMode="auto">
            <a:xfrm>
              <a:off x="916467" y="4110573"/>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0" name="Line 12"/>
            <p:cNvSpPr>
              <a:spLocks noChangeShapeType="1"/>
            </p:cNvSpPr>
            <p:nvPr/>
          </p:nvSpPr>
          <p:spPr bwMode="auto">
            <a:xfrm flipH="1">
              <a:off x="2915895"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1" name="Line 13"/>
            <p:cNvSpPr>
              <a:spLocks noChangeShapeType="1"/>
            </p:cNvSpPr>
            <p:nvPr/>
          </p:nvSpPr>
          <p:spPr bwMode="auto">
            <a:xfrm flipH="1">
              <a:off x="2536979"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2" name="Line 14"/>
            <p:cNvSpPr>
              <a:spLocks noChangeShapeType="1"/>
            </p:cNvSpPr>
            <p:nvPr/>
          </p:nvSpPr>
          <p:spPr bwMode="auto">
            <a:xfrm flipH="1">
              <a:off x="3882938"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3" name="Line 15"/>
            <p:cNvSpPr>
              <a:spLocks noChangeShapeType="1"/>
            </p:cNvSpPr>
            <p:nvPr/>
          </p:nvSpPr>
          <p:spPr bwMode="auto">
            <a:xfrm flipH="1">
              <a:off x="3499260"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4" name="Line 18"/>
            <p:cNvSpPr>
              <a:spLocks noChangeShapeType="1"/>
            </p:cNvSpPr>
            <p:nvPr/>
          </p:nvSpPr>
          <p:spPr bwMode="auto">
            <a:xfrm flipH="1">
              <a:off x="2153301"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5" name="Line 19"/>
            <p:cNvSpPr>
              <a:spLocks noChangeShapeType="1"/>
            </p:cNvSpPr>
            <p:nvPr/>
          </p:nvSpPr>
          <p:spPr bwMode="auto">
            <a:xfrm flipH="1">
              <a:off x="1766527"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6" name="Line 20"/>
            <p:cNvSpPr>
              <a:spLocks noChangeShapeType="1"/>
            </p:cNvSpPr>
            <p:nvPr/>
          </p:nvSpPr>
          <p:spPr bwMode="auto">
            <a:xfrm flipH="1">
              <a:off x="1387611"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7" name="Line 21"/>
            <p:cNvSpPr>
              <a:spLocks noChangeShapeType="1"/>
            </p:cNvSpPr>
            <p:nvPr/>
          </p:nvSpPr>
          <p:spPr bwMode="auto">
            <a:xfrm flipH="1">
              <a:off x="992028"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8" name="Line 18"/>
            <p:cNvSpPr>
              <a:spLocks noChangeShapeType="1"/>
            </p:cNvSpPr>
            <p:nvPr/>
          </p:nvSpPr>
          <p:spPr bwMode="auto">
            <a:xfrm flipH="1">
              <a:off x="2345893"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9" name="Line 19"/>
            <p:cNvSpPr>
              <a:spLocks noChangeShapeType="1"/>
            </p:cNvSpPr>
            <p:nvPr/>
          </p:nvSpPr>
          <p:spPr bwMode="auto">
            <a:xfrm flipH="1">
              <a:off x="1966262"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0" name="Line 20"/>
            <p:cNvSpPr>
              <a:spLocks noChangeShapeType="1"/>
            </p:cNvSpPr>
            <p:nvPr/>
          </p:nvSpPr>
          <p:spPr bwMode="auto">
            <a:xfrm flipH="1">
              <a:off x="1575441"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1" name="Line 21"/>
            <p:cNvSpPr>
              <a:spLocks noChangeShapeType="1"/>
            </p:cNvSpPr>
            <p:nvPr/>
          </p:nvSpPr>
          <p:spPr bwMode="auto">
            <a:xfrm flipH="1">
              <a:off x="1184620"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2" name="Line 13"/>
            <p:cNvSpPr>
              <a:spLocks noChangeShapeType="1"/>
            </p:cNvSpPr>
            <p:nvPr/>
          </p:nvSpPr>
          <p:spPr bwMode="auto">
            <a:xfrm flipH="1">
              <a:off x="2726952"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3" name="Line 15"/>
            <p:cNvSpPr>
              <a:spLocks noChangeShapeType="1"/>
            </p:cNvSpPr>
            <p:nvPr/>
          </p:nvSpPr>
          <p:spPr bwMode="auto">
            <a:xfrm flipH="1">
              <a:off x="3310865"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4" name="Line 15"/>
            <p:cNvSpPr>
              <a:spLocks noChangeShapeType="1"/>
            </p:cNvSpPr>
            <p:nvPr/>
          </p:nvSpPr>
          <p:spPr bwMode="auto">
            <a:xfrm flipH="1">
              <a:off x="3116106"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5" name="Line 15"/>
            <p:cNvSpPr>
              <a:spLocks noChangeShapeType="1"/>
            </p:cNvSpPr>
            <p:nvPr/>
          </p:nvSpPr>
          <p:spPr bwMode="auto">
            <a:xfrm flipH="1">
              <a:off x="3688072"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6" name="Line 14"/>
            <p:cNvSpPr>
              <a:spLocks noChangeShapeType="1"/>
            </p:cNvSpPr>
            <p:nvPr/>
          </p:nvSpPr>
          <p:spPr bwMode="auto">
            <a:xfrm flipH="1">
              <a:off x="4073434"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7" name="TextBox 36"/>
            <p:cNvSpPr txBox="1"/>
            <p:nvPr/>
          </p:nvSpPr>
          <p:spPr>
            <a:xfrm rot="16200000">
              <a:off x="231728" y="3356987"/>
              <a:ext cx="716996" cy="239498"/>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a:solidFill>
                    <a:srgbClr val="4D4D4D"/>
                  </a:solidFill>
                  <a:effectLst/>
                  <a:uFillTx/>
                  <a:ea typeface="MS UI Gothic"/>
                </a:rPr>
                <a:t>PFS、%</a:t>
              </a:r>
            </a:p>
          </p:txBody>
        </p:sp>
        <p:sp>
          <p:nvSpPr>
            <p:cNvPr id="38" name="TextBox 37"/>
            <p:cNvSpPr txBox="1"/>
            <p:nvPr/>
          </p:nvSpPr>
          <p:spPr>
            <a:xfrm>
              <a:off x="594949" y="2264390"/>
              <a:ext cx="380036"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100</a:t>
              </a:r>
            </a:p>
          </p:txBody>
        </p:sp>
        <p:sp>
          <p:nvSpPr>
            <p:cNvPr id="39" name="TextBox 38"/>
            <p:cNvSpPr txBox="1"/>
            <p:nvPr/>
          </p:nvSpPr>
          <p:spPr>
            <a:xfrm>
              <a:off x="668407" y="2692634"/>
              <a:ext cx="306579"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80</a:t>
              </a:r>
            </a:p>
          </p:txBody>
        </p:sp>
        <p:sp>
          <p:nvSpPr>
            <p:cNvPr id="40" name="TextBox 39"/>
            <p:cNvSpPr txBox="1"/>
            <p:nvPr/>
          </p:nvSpPr>
          <p:spPr>
            <a:xfrm>
              <a:off x="668407" y="3119096"/>
              <a:ext cx="306579"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60</a:t>
              </a:r>
            </a:p>
          </p:txBody>
        </p:sp>
        <p:sp>
          <p:nvSpPr>
            <p:cNvPr id="41" name="TextBox 40"/>
            <p:cNvSpPr txBox="1"/>
            <p:nvPr/>
          </p:nvSpPr>
          <p:spPr>
            <a:xfrm>
              <a:off x="668407" y="3545555"/>
              <a:ext cx="306579"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40</a:t>
              </a:r>
            </a:p>
          </p:txBody>
        </p:sp>
        <p:sp>
          <p:nvSpPr>
            <p:cNvPr id="42" name="TextBox 41"/>
            <p:cNvSpPr txBox="1"/>
            <p:nvPr/>
          </p:nvSpPr>
          <p:spPr>
            <a:xfrm>
              <a:off x="668407" y="3972016"/>
              <a:ext cx="306579"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20</a:t>
              </a:r>
            </a:p>
          </p:txBody>
        </p:sp>
        <p:sp>
          <p:nvSpPr>
            <p:cNvPr id="43" name="TextBox 42"/>
            <p:cNvSpPr txBox="1"/>
            <p:nvPr/>
          </p:nvSpPr>
          <p:spPr>
            <a:xfrm>
              <a:off x="741864" y="4398996"/>
              <a:ext cx="233122"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0</a:t>
              </a:r>
            </a:p>
          </p:txBody>
        </p:sp>
        <p:sp>
          <p:nvSpPr>
            <p:cNvPr id="44" name="TextBox 43"/>
            <p:cNvSpPr txBox="1"/>
            <p:nvPr/>
          </p:nvSpPr>
          <p:spPr>
            <a:xfrm>
              <a:off x="833159" y="4585085"/>
              <a:ext cx="325983"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0</a:t>
              </a:r>
            </a:p>
            <a:p>
              <a:pPr algn="ctr"/>
              <a:endParaRPr lang="en-GB" sz="900"/>
            </a:p>
            <a:p>
              <a:pPr algn="ctr"/>
              <a:endParaRPr lang="en-GB" sz="900"/>
            </a:p>
            <a:p>
              <a:pPr algn="ctr"/>
              <a:r>
                <a:rPr lang="ja-JP" sz="900" b="0" i="0" u="none" strike="noStrike" cap="none" baseline="0">
                  <a:solidFill>
                    <a:srgbClr val="B60D27"/>
                  </a:solidFill>
                  <a:effectLst/>
                  <a:uFillTx/>
                  <a:ea typeface="MS UI Gothic"/>
                </a:rPr>
                <a:t>198</a:t>
              </a:r>
            </a:p>
            <a:p>
              <a:pPr algn="ctr"/>
              <a:r>
                <a:rPr lang="ja-JP" sz="900" b="0" i="0" u="none" strike="noStrike" cap="none" baseline="0">
                  <a:solidFill>
                    <a:srgbClr val="B2C0D8"/>
                  </a:solidFill>
                  <a:effectLst/>
                  <a:uFillTx/>
                  <a:ea typeface="MS UI Gothic"/>
                </a:rPr>
                <a:t>203</a:t>
              </a:r>
            </a:p>
          </p:txBody>
        </p:sp>
        <p:sp>
          <p:nvSpPr>
            <p:cNvPr id="45" name="TextBox 44"/>
            <p:cNvSpPr txBox="1"/>
            <p:nvPr/>
          </p:nvSpPr>
          <p:spPr>
            <a:xfrm>
              <a:off x="1252073" y="4585085"/>
              <a:ext cx="270544"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4</a:t>
              </a:r>
            </a:p>
            <a:p>
              <a:pPr algn="ctr"/>
              <a:endParaRPr lang="en-GB" sz="900"/>
            </a:p>
            <a:p>
              <a:pPr algn="ctr"/>
              <a:endParaRPr lang="en-GB" sz="900"/>
            </a:p>
            <a:p>
              <a:pPr algn="ctr"/>
              <a:r>
                <a:rPr lang="ja-JP" sz="900" b="0" i="0" u="none" strike="noStrike" cap="none" baseline="0">
                  <a:solidFill>
                    <a:srgbClr val="B60D27"/>
                  </a:solidFill>
                  <a:effectLst/>
                  <a:uFillTx/>
                  <a:ea typeface="MS UI Gothic"/>
                </a:rPr>
                <a:t>80</a:t>
              </a:r>
            </a:p>
            <a:p>
              <a:pPr algn="ctr"/>
              <a:r>
                <a:rPr lang="ja-JP" sz="900" b="0" i="0" u="none" strike="noStrike" cap="none" baseline="0">
                  <a:solidFill>
                    <a:srgbClr val="B2C0D8"/>
                  </a:solidFill>
                  <a:effectLst/>
                  <a:uFillTx/>
                  <a:ea typeface="MS UI Gothic"/>
                </a:rPr>
                <a:t>77</a:t>
              </a:r>
            </a:p>
          </p:txBody>
        </p:sp>
        <p:sp>
          <p:nvSpPr>
            <p:cNvPr id="46" name="TextBox 45"/>
            <p:cNvSpPr txBox="1"/>
            <p:nvPr/>
          </p:nvSpPr>
          <p:spPr>
            <a:xfrm>
              <a:off x="1632816" y="4585085"/>
              <a:ext cx="270544"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8</a:t>
              </a:r>
            </a:p>
            <a:p>
              <a:pPr algn="ctr"/>
              <a:endParaRPr lang="en-GB" sz="900"/>
            </a:p>
            <a:p>
              <a:pPr algn="ctr"/>
              <a:endParaRPr lang="en-GB" sz="900"/>
            </a:p>
            <a:p>
              <a:pPr algn="ctr"/>
              <a:r>
                <a:rPr lang="ja-JP" sz="900" b="0" i="0" u="none" strike="noStrike" cap="none" baseline="0">
                  <a:solidFill>
                    <a:srgbClr val="B60D27"/>
                  </a:solidFill>
                  <a:effectLst/>
                  <a:uFillTx/>
                  <a:ea typeface="MS UI Gothic"/>
                </a:rPr>
                <a:t>41</a:t>
              </a:r>
            </a:p>
            <a:p>
              <a:pPr algn="ctr"/>
              <a:r>
                <a:rPr lang="ja-JP" sz="900" b="0" i="0" u="none" strike="noStrike" cap="none" baseline="0">
                  <a:solidFill>
                    <a:srgbClr val="B2C0D8"/>
                  </a:solidFill>
                  <a:effectLst/>
                  <a:uFillTx/>
                  <a:ea typeface="MS UI Gothic"/>
                </a:rPr>
                <a:t>38</a:t>
              </a:r>
            </a:p>
          </p:txBody>
        </p:sp>
        <p:sp>
          <p:nvSpPr>
            <p:cNvPr id="47" name="TextBox 46"/>
            <p:cNvSpPr txBox="1"/>
            <p:nvPr/>
          </p:nvSpPr>
          <p:spPr>
            <a:xfrm>
              <a:off x="2025466" y="4585085"/>
              <a:ext cx="270544"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12</a:t>
              </a:r>
            </a:p>
            <a:p>
              <a:pPr algn="ctr"/>
              <a:endParaRPr lang="en-GB" sz="900"/>
            </a:p>
            <a:p>
              <a:pPr algn="ctr"/>
              <a:endParaRPr lang="en-GB" sz="900"/>
            </a:p>
            <a:p>
              <a:pPr algn="r"/>
              <a:r>
                <a:rPr lang="ja-JP" sz="900" b="0" i="0" u="none" strike="noStrike" cap="none" baseline="0">
                  <a:solidFill>
                    <a:srgbClr val="B60D27"/>
                  </a:solidFill>
                  <a:effectLst/>
                  <a:uFillTx/>
                  <a:ea typeface="MS UI Gothic"/>
                </a:rPr>
                <a:t>28</a:t>
              </a:r>
            </a:p>
            <a:p>
              <a:pPr algn="r"/>
              <a:r>
                <a:rPr lang="ja-JP" sz="900" b="0" i="0" u="none" strike="noStrike" cap="none" baseline="0">
                  <a:solidFill>
                    <a:srgbClr val="B2C0D8"/>
                  </a:solidFill>
                  <a:effectLst/>
                  <a:uFillTx/>
                  <a:ea typeface="MS UI Gothic"/>
                </a:rPr>
                <a:t>18</a:t>
              </a:r>
            </a:p>
          </p:txBody>
        </p:sp>
        <p:sp>
          <p:nvSpPr>
            <p:cNvPr id="48" name="TextBox 47"/>
            <p:cNvSpPr txBox="1"/>
            <p:nvPr/>
          </p:nvSpPr>
          <p:spPr>
            <a:xfrm>
              <a:off x="2398536" y="4585085"/>
              <a:ext cx="270544"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16</a:t>
              </a:r>
            </a:p>
            <a:p>
              <a:pPr algn="ctr"/>
              <a:endParaRPr lang="en-GB" sz="900"/>
            </a:p>
            <a:p>
              <a:pPr algn="ctr"/>
              <a:endParaRPr lang="en-GB" sz="900"/>
            </a:p>
            <a:p>
              <a:pPr algn="r"/>
              <a:r>
                <a:rPr lang="ja-JP" sz="900" b="0" i="0" u="none" strike="noStrike" cap="none" baseline="0">
                  <a:solidFill>
                    <a:srgbClr val="B60D27"/>
                  </a:solidFill>
                  <a:effectLst/>
                  <a:uFillTx/>
                  <a:ea typeface="MS UI Gothic"/>
                </a:rPr>
                <a:t>17</a:t>
              </a:r>
            </a:p>
            <a:p>
              <a:pPr algn="r"/>
              <a:r>
                <a:rPr lang="ja-JP" sz="900" b="0" i="0" u="none" strike="noStrike" cap="none" baseline="0">
                  <a:solidFill>
                    <a:srgbClr val="B2C0D8"/>
                  </a:solidFill>
                  <a:effectLst/>
                  <a:uFillTx/>
                  <a:ea typeface="MS UI Gothic"/>
                </a:rPr>
                <a:t>8</a:t>
              </a:r>
            </a:p>
          </p:txBody>
        </p:sp>
        <p:sp>
          <p:nvSpPr>
            <p:cNvPr id="49" name="TextBox 48"/>
            <p:cNvSpPr txBox="1"/>
            <p:nvPr/>
          </p:nvSpPr>
          <p:spPr>
            <a:xfrm>
              <a:off x="2785497" y="4585085"/>
              <a:ext cx="270544"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20</a:t>
              </a:r>
            </a:p>
            <a:p>
              <a:pPr algn="ctr"/>
              <a:endParaRPr lang="en-GB" sz="900"/>
            </a:p>
            <a:p>
              <a:pPr algn="ctr"/>
              <a:endParaRPr lang="en-GB" sz="900"/>
            </a:p>
            <a:p>
              <a:pPr algn="ctr"/>
              <a:r>
                <a:rPr lang="ja-JP" sz="900" b="0" i="0" u="none" strike="noStrike" cap="none" baseline="0">
                  <a:solidFill>
                    <a:srgbClr val="B60D27"/>
                  </a:solidFill>
                  <a:effectLst/>
                  <a:uFillTx/>
                  <a:ea typeface="MS UI Gothic"/>
                </a:rPr>
                <a:t>9</a:t>
              </a:r>
            </a:p>
            <a:p>
              <a:pPr algn="ctr"/>
              <a:r>
                <a:rPr lang="ja-JP" sz="900" b="0" i="0" u="none" strike="noStrike" cap="none" baseline="0">
                  <a:solidFill>
                    <a:srgbClr val="B2C0D8"/>
                  </a:solidFill>
                  <a:effectLst/>
                  <a:uFillTx/>
                  <a:ea typeface="MS UI Gothic"/>
                </a:rPr>
                <a:t>1</a:t>
              </a:r>
            </a:p>
          </p:txBody>
        </p:sp>
        <p:sp>
          <p:nvSpPr>
            <p:cNvPr id="50" name="TextBox 49"/>
            <p:cNvSpPr txBox="1"/>
            <p:nvPr/>
          </p:nvSpPr>
          <p:spPr>
            <a:xfrm>
              <a:off x="3367170" y="4585085"/>
              <a:ext cx="270544"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26</a:t>
              </a:r>
            </a:p>
            <a:p>
              <a:pPr algn="ctr"/>
              <a:endParaRPr lang="en-GB" sz="900"/>
            </a:p>
            <a:p>
              <a:pPr algn="ctr"/>
              <a:endParaRPr lang="en-GB" sz="900"/>
            </a:p>
            <a:p>
              <a:pPr algn="ctr"/>
              <a:r>
                <a:rPr lang="ja-JP" sz="900" b="0" i="0" u="none" strike="noStrike" cap="none" baseline="0">
                  <a:solidFill>
                    <a:srgbClr val="B60D27"/>
                  </a:solidFill>
                  <a:effectLst/>
                  <a:uFillTx/>
                  <a:ea typeface="MS UI Gothic"/>
                </a:rPr>
                <a:t>3</a:t>
              </a:r>
            </a:p>
            <a:p>
              <a:pPr algn="ctr"/>
              <a:r>
                <a:rPr lang="ja-JP" sz="900" b="0" i="0" u="none" strike="noStrike" cap="none" baseline="0">
                  <a:solidFill>
                    <a:srgbClr val="B2C0D8"/>
                  </a:solidFill>
                  <a:effectLst/>
                  <a:uFillTx/>
                  <a:ea typeface="MS UI Gothic"/>
                </a:rPr>
                <a:t>0</a:t>
              </a:r>
            </a:p>
          </p:txBody>
        </p:sp>
        <p:sp>
          <p:nvSpPr>
            <p:cNvPr id="51" name="TextBox 50"/>
            <p:cNvSpPr txBox="1"/>
            <p:nvPr/>
          </p:nvSpPr>
          <p:spPr>
            <a:xfrm>
              <a:off x="3746459" y="4585085"/>
              <a:ext cx="270544"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30</a:t>
              </a:r>
            </a:p>
            <a:p>
              <a:pPr algn="ctr"/>
              <a:endParaRPr lang="en-GB" sz="900"/>
            </a:p>
            <a:p>
              <a:pPr algn="ctr"/>
              <a:endParaRPr lang="en-GB" sz="900"/>
            </a:p>
            <a:p>
              <a:pPr algn="ctr"/>
              <a:r>
                <a:rPr lang="ja-JP" sz="900" b="0" i="0" u="none" strike="noStrike" cap="none" baseline="0">
                  <a:solidFill>
                    <a:srgbClr val="B60D27"/>
                  </a:solidFill>
                  <a:effectLst/>
                  <a:uFillTx/>
                  <a:ea typeface="MS UI Gothic"/>
                </a:rPr>
                <a:t>1</a:t>
              </a:r>
            </a:p>
            <a:p>
              <a:pPr algn="ctr"/>
              <a:r>
                <a:rPr lang="ja-JP" sz="900" b="0" i="0" u="none" strike="noStrike" cap="none" baseline="0">
                  <a:solidFill>
                    <a:srgbClr val="B2C0D8"/>
                  </a:solidFill>
                  <a:effectLst/>
                  <a:uFillTx/>
                  <a:ea typeface="MS UI Gothic"/>
                </a:rPr>
                <a:t>0</a:t>
              </a:r>
            </a:p>
          </p:txBody>
        </p:sp>
        <p:sp>
          <p:nvSpPr>
            <p:cNvPr id="52" name="TextBox 51"/>
            <p:cNvSpPr txBox="1"/>
            <p:nvPr/>
          </p:nvSpPr>
          <p:spPr>
            <a:xfrm>
              <a:off x="1025751" y="4585085"/>
              <a:ext cx="325983"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2</a:t>
              </a:r>
            </a:p>
            <a:p>
              <a:pPr algn="ctr"/>
              <a:endParaRPr lang="en-GB" sz="900"/>
            </a:p>
            <a:p>
              <a:pPr algn="ctr"/>
              <a:endParaRPr lang="en-GB" sz="900"/>
            </a:p>
            <a:p>
              <a:pPr algn="ctr"/>
              <a:r>
                <a:rPr lang="ja-JP" sz="900" b="0" i="0" u="none" strike="noStrike" cap="none" baseline="0">
                  <a:solidFill>
                    <a:srgbClr val="B60D27"/>
                  </a:solidFill>
                  <a:effectLst/>
                  <a:uFillTx/>
                  <a:ea typeface="MS UI Gothic"/>
                </a:rPr>
                <a:t>140</a:t>
              </a:r>
            </a:p>
            <a:p>
              <a:pPr algn="ctr"/>
              <a:r>
                <a:rPr lang="ja-JP" sz="900" b="0" i="0" u="none" strike="noStrike" cap="none" baseline="0">
                  <a:solidFill>
                    <a:srgbClr val="B2C0D8"/>
                  </a:solidFill>
                  <a:effectLst/>
                  <a:uFillTx/>
                  <a:ea typeface="MS UI Gothic"/>
                </a:rPr>
                <a:t>137</a:t>
              </a:r>
            </a:p>
          </p:txBody>
        </p:sp>
        <p:sp>
          <p:nvSpPr>
            <p:cNvPr id="53" name="TextBox 52"/>
            <p:cNvSpPr txBox="1"/>
            <p:nvPr/>
          </p:nvSpPr>
          <p:spPr>
            <a:xfrm>
              <a:off x="1439903" y="4585085"/>
              <a:ext cx="270544"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6</a:t>
              </a:r>
            </a:p>
            <a:p>
              <a:pPr algn="ctr"/>
              <a:endParaRPr lang="en-GB" sz="900"/>
            </a:p>
            <a:p>
              <a:pPr algn="ctr"/>
              <a:endParaRPr lang="en-GB" sz="900"/>
            </a:p>
            <a:p>
              <a:pPr algn="ctr"/>
              <a:r>
                <a:rPr lang="ja-JP" sz="900" b="0" i="0" u="none" strike="noStrike" cap="none" baseline="0">
                  <a:solidFill>
                    <a:srgbClr val="B60D27"/>
                  </a:solidFill>
                  <a:effectLst/>
                  <a:uFillTx/>
                  <a:ea typeface="MS UI Gothic"/>
                </a:rPr>
                <a:t>53</a:t>
              </a:r>
            </a:p>
            <a:p>
              <a:pPr algn="ctr"/>
              <a:r>
                <a:rPr lang="ja-JP" sz="900" b="0" i="0" u="none" strike="noStrike" cap="none" baseline="0">
                  <a:solidFill>
                    <a:srgbClr val="B2C0D8"/>
                  </a:solidFill>
                  <a:effectLst/>
                  <a:uFillTx/>
                  <a:ea typeface="MS UI Gothic"/>
                </a:rPr>
                <a:t>51</a:t>
              </a:r>
            </a:p>
          </p:txBody>
        </p:sp>
        <p:sp>
          <p:nvSpPr>
            <p:cNvPr id="54" name="TextBox 53"/>
            <p:cNvSpPr txBox="1"/>
            <p:nvPr/>
          </p:nvSpPr>
          <p:spPr>
            <a:xfrm>
              <a:off x="1832550" y="4585085"/>
              <a:ext cx="270544"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10</a:t>
              </a:r>
            </a:p>
            <a:p>
              <a:pPr algn="ctr"/>
              <a:endParaRPr lang="en-GB" sz="900"/>
            </a:p>
            <a:p>
              <a:pPr algn="ctr"/>
              <a:endParaRPr lang="en-GB" sz="900"/>
            </a:p>
            <a:p>
              <a:pPr algn="r"/>
              <a:r>
                <a:rPr lang="ja-JP" sz="900" b="0" i="0" u="none" strike="noStrike" cap="none" baseline="0">
                  <a:solidFill>
                    <a:srgbClr val="B60D27"/>
                  </a:solidFill>
                  <a:effectLst/>
                  <a:uFillTx/>
                  <a:ea typeface="MS UI Gothic"/>
                </a:rPr>
                <a:t>33</a:t>
              </a:r>
            </a:p>
            <a:p>
              <a:pPr algn="r"/>
              <a:r>
                <a:rPr lang="ja-JP" sz="900" b="0" i="0" u="none" strike="noStrike" cap="none" baseline="0">
                  <a:solidFill>
                    <a:srgbClr val="B2C0D8"/>
                  </a:solidFill>
                  <a:effectLst/>
                  <a:uFillTx/>
                  <a:ea typeface="MS UI Gothic"/>
                </a:rPr>
                <a:t>26</a:t>
              </a:r>
            </a:p>
          </p:txBody>
        </p:sp>
        <p:sp>
          <p:nvSpPr>
            <p:cNvPr id="55" name="TextBox 54"/>
            <p:cNvSpPr txBox="1"/>
            <p:nvPr/>
          </p:nvSpPr>
          <p:spPr>
            <a:xfrm>
              <a:off x="2218058" y="4585085"/>
              <a:ext cx="270544"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14</a:t>
              </a:r>
            </a:p>
            <a:p>
              <a:pPr algn="ctr"/>
              <a:endParaRPr lang="en-GB" sz="900"/>
            </a:p>
            <a:p>
              <a:pPr algn="ctr"/>
              <a:endParaRPr lang="en-GB" sz="900"/>
            </a:p>
            <a:p>
              <a:pPr algn="r"/>
              <a:r>
                <a:rPr lang="ja-JP" sz="900" b="0" i="0" u="none" strike="noStrike" cap="none" baseline="0">
                  <a:solidFill>
                    <a:srgbClr val="B60D27"/>
                  </a:solidFill>
                  <a:effectLst/>
                  <a:uFillTx/>
                  <a:ea typeface="MS UI Gothic"/>
                </a:rPr>
                <a:t>21</a:t>
              </a:r>
            </a:p>
            <a:p>
              <a:pPr algn="r"/>
              <a:r>
                <a:rPr lang="ja-JP" sz="900" b="0" i="0" u="none" strike="noStrike" cap="none" baseline="0">
                  <a:solidFill>
                    <a:srgbClr val="B2C0D8"/>
                  </a:solidFill>
                  <a:effectLst/>
                  <a:uFillTx/>
                  <a:ea typeface="MS UI Gothic"/>
                </a:rPr>
                <a:t>14</a:t>
              </a:r>
            </a:p>
          </p:txBody>
        </p:sp>
        <p:sp>
          <p:nvSpPr>
            <p:cNvPr id="56" name="TextBox 55"/>
            <p:cNvSpPr txBox="1"/>
            <p:nvPr/>
          </p:nvSpPr>
          <p:spPr>
            <a:xfrm>
              <a:off x="2591681" y="4585085"/>
              <a:ext cx="270544"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18</a:t>
              </a:r>
            </a:p>
            <a:p>
              <a:pPr algn="ctr"/>
              <a:endParaRPr lang="en-GB" sz="900"/>
            </a:p>
            <a:p>
              <a:pPr algn="ctr"/>
              <a:endParaRPr lang="en-GB" sz="900"/>
            </a:p>
            <a:p>
              <a:pPr algn="ctr"/>
              <a:r>
                <a:rPr lang="ja-JP" sz="900" b="0" i="0" u="none" strike="noStrike" cap="none" baseline="0">
                  <a:solidFill>
                    <a:srgbClr val="B60D27"/>
                  </a:solidFill>
                  <a:effectLst/>
                  <a:uFillTx/>
                  <a:ea typeface="MS UI Gothic"/>
                </a:rPr>
                <a:t>13</a:t>
              </a:r>
            </a:p>
            <a:p>
              <a:pPr algn="ctr"/>
              <a:r>
                <a:rPr lang="ja-JP" sz="900" b="0" i="0" u="none" strike="noStrike" cap="none" baseline="0">
                  <a:solidFill>
                    <a:srgbClr val="B2C0D8"/>
                  </a:solidFill>
                  <a:effectLst/>
                  <a:uFillTx/>
                  <a:ea typeface="MS UI Gothic"/>
                </a:rPr>
                <a:t>4</a:t>
              </a:r>
            </a:p>
          </p:txBody>
        </p:sp>
        <p:sp>
          <p:nvSpPr>
            <p:cNvPr id="57" name="TextBox 56"/>
            <p:cNvSpPr txBox="1"/>
            <p:nvPr/>
          </p:nvSpPr>
          <p:spPr>
            <a:xfrm>
              <a:off x="3175593" y="4585085"/>
              <a:ext cx="270544"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24</a:t>
              </a:r>
            </a:p>
            <a:p>
              <a:pPr algn="ctr"/>
              <a:endParaRPr lang="en-GB" sz="900"/>
            </a:p>
            <a:p>
              <a:pPr algn="ctr"/>
              <a:endParaRPr lang="en-GB" sz="900"/>
            </a:p>
            <a:p>
              <a:pPr algn="ctr"/>
              <a:r>
                <a:rPr lang="ja-JP" sz="900" b="0" i="0" u="none" strike="noStrike" cap="none" baseline="0">
                  <a:solidFill>
                    <a:srgbClr val="B60D27"/>
                  </a:solidFill>
                  <a:effectLst/>
                  <a:uFillTx/>
                  <a:ea typeface="MS UI Gothic"/>
                </a:rPr>
                <a:t>3</a:t>
              </a:r>
            </a:p>
            <a:p>
              <a:pPr algn="ctr"/>
              <a:r>
                <a:rPr lang="ja-JP" sz="900" b="0" i="0" u="none" strike="noStrike" cap="none" baseline="0">
                  <a:solidFill>
                    <a:srgbClr val="B2C0D8"/>
                  </a:solidFill>
                  <a:effectLst/>
                  <a:uFillTx/>
                  <a:ea typeface="MS UI Gothic"/>
                </a:rPr>
                <a:t>0</a:t>
              </a:r>
            </a:p>
          </p:txBody>
        </p:sp>
        <p:sp>
          <p:nvSpPr>
            <p:cNvPr id="58" name="TextBox 57"/>
            <p:cNvSpPr txBox="1"/>
            <p:nvPr/>
          </p:nvSpPr>
          <p:spPr>
            <a:xfrm>
              <a:off x="2984017" y="4585085"/>
              <a:ext cx="270544"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22</a:t>
              </a:r>
            </a:p>
            <a:p>
              <a:pPr algn="ctr"/>
              <a:endParaRPr lang="en-GB" sz="900"/>
            </a:p>
            <a:p>
              <a:pPr algn="ctr"/>
              <a:endParaRPr lang="en-GB" sz="900"/>
            </a:p>
            <a:p>
              <a:pPr algn="ctr"/>
              <a:r>
                <a:rPr lang="ja-JP" sz="900" b="0" i="0" u="none" strike="noStrike" cap="none" baseline="0">
                  <a:solidFill>
                    <a:srgbClr val="B60D27"/>
                  </a:solidFill>
                  <a:effectLst/>
                  <a:uFillTx/>
                  <a:ea typeface="MS UI Gothic"/>
                </a:rPr>
                <a:t>5</a:t>
              </a:r>
            </a:p>
            <a:p>
              <a:pPr algn="ctr"/>
              <a:r>
                <a:rPr lang="ja-JP" sz="900" b="0" i="0" u="none" strike="noStrike" cap="none" baseline="0">
                  <a:solidFill>
                    <a:srgbClr val="B2C0D8"/>
                  </a:solidFill>
                  <a:effectLst/>
                  <a:uFillTx/>
                  <a:ea typeface="MS UI Gothic"/>
                </a:rPr>
                <a:t>0</a:t>
              </a:r>
            </a:p>
          </p:txBody>
        </p:sp>
        <p:sp>
          <p:nvSpPr>
            <p:cNvPr id="59" name="TextBox 58"/>
            <p:cNvSpPr txBox="1"/>
            <p:nvPr/>
          </p:nvSpPr>
          <p:spPr>
            <a:xfrm>
              <a:off x="3555983" y="4585085"/>
              <a:ext cx="270544"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28</a:t>
              </a:r>
            </a:p>
            <a:p>
              <a:pPr algn="ctr"/>
              <a:endParaRPr lang="en-GB" sz="900"/>
            </a:p>
            <a:p>
              <a:pPr algn="ctr"/>
              <a:endParaRPr lang="en-GB" sz="900"/>
            </a:p>
            <a:p>
              <a:pPr algn="ctr"/>
              <a:r>
                <a:rPr lang="ja-JP" sz="900" b="0" i="0" u="none" strike="noStrike" cap="none" baseline="0">
                  <a:solidFill>
                    <a:srgbClr val="B60D27"/>
                  </a:solidFill>
                  <a:effectLst/>
                  <a:uFillTx/>
                  <a:ea typeface="MS UI Gothic"/>
                </a:rPr>
                <a:t>1</a:t>
              </a:r>
            </a:p>
            <a:p>
              <a:pPr algn="ctr"/>
              <a:r>
                <a:rPr lang="ja-JP" sz="900" b="0" i="0" u="none" strike="noStrike" cap="none" baseline="0">
                  <a:solidFill>
                    <a:srgbClr val="B2C0D8"/>
                  </a:solidFill>
                  <a:effectLst/>
                  <a:uFillTx/>
                  <a:ea typeface="MS UI Gothic"/>
                </a:rPr>
                <a:t>0</a:t>
              </a:r>
            </a:p>
          </p:txBody>
        </p:sp>
        <p:sp>
          <p:nvSpPr>
            <p:cNvPr id="60" name="TextBox 59"/>
            <p:cNvSpPr txBox="1"/>
            <p:nvPr/>
          </p:nvSpPr>
          <p:spPr>
            <a:xfrm>
              <a:off x="3936954" y="4585086"/>
              <a:ext cx="270544"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32</a:t>
              </a:r>
            </a:p>
            <a:p>
              <a:pPr algn="ctr"/>
              <a:endParaRPr lang="en-GB" sz="900"/>
            </a:p>
            <a:p>
              <a:pPr algn="ctr"/>
              <a:endParaRPr lang="en-GB" sz="900"/>
            </a:p>
            <a:p>
              <a:pPr algn="ctr"/>
              <a:r>
                <a:rPr lang="ja-JP" sz="900" b="0" i="0" u="none" strike="noStrike" cap="none" baseline="0">
                  <a:solidFill>
                    <a:srgbClr val="B60D27"/>
                  </a:solidFill>
                  <a:effectLst/>
                  <a:uFillTx/>
                  <a:ea typeface="MS UI Gothic"/>
                </a:rPr>
                <a:t>0</a:t>
              </a:r>
            </a:p>
            <a:p>
              <a:pPr algn="ctr"/>
              <a:r>
                <a:rPr lang="ja-JP" sz="900" b="0" i="0" u="none" strike="noStrike" cap="none" baseline="0">
                  <a:solidFill>
                    <a:srgbClr val="B2C0D8"/>
                  </a:solidFill>
                  <a:effectLst/>
                  <a:uFillTx/>
                  <a:ea typeface="MS UI Gothic"/>
                </a:rPr>
                <a:t>0</a:t>
              </a:r>
            </a:p>
          </p:txBody>
        </p:sp>
        <p:sp>
          <p:nvSpPr>
            <p:cNvPr id="61" name="Line 10"/>
            <p:cNvSpPr>
              <a:spLocks noChangeShapeType="1"/>
            </p:cNvSpPr>
            <p:nvPr/>
          </p:nvSpPr>
          <p:spPr bwMode="auto">
            <a:xfrm>
              <a:off x="907733" y="4536872"/>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grpSp>
        <p:nvGrpSpPr>
          <p:cNvPr id="62" name="Group 61"/>
          <p:cNvGrpSpPr/>
          <p:nvPr/>
        </p:nvGrpSpPr>
        <p:grpSpPr>
          <a:xfrm>
            <a:off x="6532745" y="3847209"/>
            <a:ext cx="439544" cy="1286119"/>
            <a:chOff x="2088619" y="3898830"/>
            <a:chExt cx="439544" cy="1286119"/>
          </a:xfrm>
        </p:grpSpPr>
        <p:cxnSp>
          <p:nvCxnSpPr>
            <p:cNvPr id="63" name="Straight Connector 62"/>
            <p:cNvCxnSpPr/>
            <p:nvPr/>
          </p:nvCxnSpPr>
          <p:spPr>
            <a:xfrm flipH="1" flipV="1">
              <a:off x="2108556" y="3898830"/>
              <a:ext cx="10850" cy="128611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2092436" y="3898830"/>
              <a:ext cx="435728" cy="396636"/>
            </a:xfrm>
            <a:prstGeom prst="rect">
              <a:avLst/>
            </a:prstGeom>
            <a:noFill/>
          </p:spPr>
          <p:txBody>
            <a:bodyPr wrap="none" rtlCol="0">
              <a:spAutoFit/>
            </a:bodyPr>
            <a:lstStyle/>
            <a:p>
              <a:pPr algn="r"/>
              <a:r>
                <a:rPr lang="ja-JP" sz="1000" b="0" i="0" u="none" strike="noStrike" cap="none" baseline="0">
                  <a:solidFill>
                    <a:srgbClr val="B60D27"/>
                  </a:solidFill>
                  <a:effectLst/>
                  <a:uFillTx/>
                  <a:ea typeface="MS UI Gothic"/>
                </a:rPr>
                <a:t>15%</a:t>
              </a:r>
            </a:p>
            <a:p>
              <a:pPr algn="r"/>
              <a:r>
                <a:rPr lang="ja-JP" sz="1000" b="0" i="0" u="none" strike="noStrike" cap="none" baseline="0">
                  <a:solidFill>
                    <a:srgbClr val="B2C0D8"/>
                  </a:solidFill>
                  <a:effectLst/>
                  <a:uFillTx/>
                  <a:ea typeface="MS UI Gothic"/>
                </a:rPr>
                <a:t>9%</a:t>
              </a:r>
            </a:p>
          </p:txBody>
        </p:sp>
      </p:grpSp>
      <p:sp>
        <p:nvSpPr>
          <p:cNvPr id="65" name="TextBox 64"/>
          <p:cNvSpPr txBox="1"/>
          <p:nvPr/>
        </p:nvSpPr>
        <p:spPr>
          <a:xfrm>
            <a:off x="2072740" y="5326057"/>
            <a:ext cx="1187366" cy="274594"/>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a:solidFill>
                  <a:srgbClr val="4D4D4D"/>
                </a:solidFill>
                <a:effectLst/>
                <a:uFillTx/>
                <a:ea typeface="MS UI Gothic"/>
              </a:rPr>
              <a:t>経過期間（ヵ月）</a:t>
            </a:r>
          </a:p>
        </p:txBody>
      </p:sp>
      <p:grpSp>
        <p:nvGrpSpPr>
          <p:cNvPr id="66" name="Group 65"/>
          <p:cNvGrpSpPr/>
          <p:nvPr/>
        </p:nvGrpSpPr>
        <p:grpSpPr>
          <a:xfrm>
            <a:off x="188769" y="2857530"/>
            <a:ext cx="4477747" cy="3098713"/>
            <a:chOff x="469427" y="2264390"/>
            <a:chExt cx="3905434" cy="3098713"/>
          </a:xfrm>
        </p:grpSpPr>
        <p:sp>
          <p:nvSpPr>
            <p:cNvPr id="67" name="Freeform 66"/>
            <p:cNvSpPr/>
            <p:nvPr/>
          </p:nvSpPr>
          <p:spPr bwMode="auto">
            <a:xfrm>
              <a:off x="992029" y="2403973"/>
              <a:ext cx="3240678" cy="213289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68" name="Line 6"/>
            <p:cNvSpPr>
              <a:spLocks noChangeShapeType="1"/>
            </p:cNvSpPr>
            <p:nvPr/>
          </p:nvSpPr>
          <p:spPr bwMode="auto">
            <a:xfrm>
              <a:off x="916467" y="2403972"/>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69" name="Line 7"/>
            <p:cNvSpPr>
              <a:spLocks noChangeShapeType="1"/>
            </p:cNvSpPr>
            <p:nvPr/>
          </p:nvSpPr>
          <p:spPr bwMode="auto">
            <a:xfrm>
              <a:off x="916467" y="2830622"/>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70" name="Line 8"/>
            <p:cNvSpPr>
              <a:spLocks noChangeShapeType="1"/>
            </p:cNvSpPr>
            <p:nvPr/>
          </p:nvSpPr>
          <p:spPr bwMode="auto">
            <a:xfrm>
              <a:off x="916467" y="3257273"/>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71" name="Line 9"/>
            <p:cNvSpPr>
              <a:spLocks noChangeShapeType="1"/>
            </p:cNvSpPr>
            <p:nvPr/>
          </p:nvSpPr>
          <p:spPr bwMode="auto">
            <a:xfrm>
              <a:off x="916467" y="3683923"/>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72" name="Line 10"/>
            <p:cNvSpPr>
              <a:spLocks noChangeShapeType="1"/>
            </p:cNvSpPr>
            <p:nvPr/>
          </p:nvSpPr>
          <p:spPr bwMode="auto">
            <a:xfrm>
              <a:off x="916467" y="4110573"/>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73" name="Line 12"/>
            <p:cNvSpPr>
              <a:spLocks noChangeShapeType="1"/>
            </p:cNvSpPr>
            <p:nvPr/>
          </p:nvSpPr>
          <p:spPr bwMode="auto">
            <a:xfrm flipH="1">
              <a:off x="2915895"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74" name="Line 13"/>
            <p:cNvSpPr>
              <a:spLocks noChangeShapeType="1"/>
            </p:cNvSpPr>
            <p:nvPr/>
          </p:nvSpPr>
          <p:spPr bwMode="auto">
            <a:xfrm flipH="1">
              <a:off x="2536979"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75" name="Line 14"/>
            <p:cNvSpPr>
              <a:spLocks noChangeShapeType="1"/>
            </p:cNvSpPr>
            <p:nvPr/>
          </p:nvSpPr>
          <p:spPr bwMode="auto">
            <a:xfrm flipH="1">
              <a:off x="3882938"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76" name="Line 15"/>
            <p:cNvSpPr>
              <a:spLocks noChangeShapeType="1"/>
            </p:cNvSpPr>
            <p:nvPr/>
          </p:nvSpPr>
          <p:spPr bwMode="auto">
            <a:xfrm flipH="1">
              <a:off x="3499260"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77" name="Line 17"/>
            <p:cNvSpPr>
              <a:spLocks noChangeShapeType="1"/>
            </p:cNvSpPr>
            <p:nvPr/>
          </p:nvSpPr>
          <p:spPr bwMode="auto">
            <a:xfrm flipH="1">
              <a:off x="4237006"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78" name="Line 18"/>
            <p:cNvSpPr>
              <a:spLocks noChangeShapeType="1"/>
            </p:cNvSpPr>
            <p:nvPr/>
          </p:nvSpPr>
          <p:spPr bwMode="auto">
            <a:xfrm flipH="1">
              <a:off x="2153301"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79" name="Line 19"/>
            <p:cNvSpPr>
              <a:spLocks noChangeShapeType="1"/>
            </p:cNvSpPr>
            <p:nvPr/>
          </p:nvSpPr>
          <p:spPr bwMode="auto">
            <a:xfrm flipH="1">
              <a:off x="1766527"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80" name="Line 20"/>
            <p:cNvSpPr>
              <a:spLocks noChangeShapeType="1"/>
            </p:cNvSpPr>
            <p:nvPr/>
          </p:nvSpPr>
          <p:spPr bwMode="auto">
            <a:xfrm flipH="1">
              <a:off x="1387611"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81" name="Line 21"/>
            <p:cNvSpPr>
              <a:spLocks noChangeShapeType="1"/>
            </p:cNvSpPr>
            <p:nvPr/>
          </p:nvSpPr>
          <p:spPr bwMode="auto">
            <a:xfrm flipH="1">
              <a:off x="992028"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82" name="Line 18"/>
            <p:cNvSpPr>
              <a:spLocks noChangeShapeType="1"/>
            </p:cNvSpPr>
            <p:nvPr/>
          </p:nvSpPr>
          <p:spPr bwMode="auto">
            <a:xfrm flipH="1">
              <a:off x="2345893"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83" name="Line 19"/>
            <p:cNvSpPr>
              <a:spLocks noChangeShapeType="1"/>
            </p:cNvSpPr>
            <p:nvPr/>
          </p:nvSpPr>
          <p:spPr bwMode="auto">
            <a:xfrm flipH="1">
              <a:off x="1966262"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84" name="Line 20"/>
            <p:cNvSpPr>
              <a:spLocks noChangeShapeType="1"/>
            </p:cNvSpPr>
            <p:nvPr/>
          </p:nvSpPr>
          <p:spPr bwMode="auto">
            <a:xfrm flipH="1">
              <a:off x="1575441"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85" name="Line 21"/>
            <p:cNvSpPr>
              <a:spLocks noChangeShapeType="1"/>
            </p:cNvSpPr>
            <p:nvPr/>
          </p:nvSpPr>
          <p:spPr bwMode="auto">
            <a:xfrm flipH="1">
              <a:off x="1184620"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86" name="Line 13"/>
            <p:cNvSpPr>
              <a:spLocks noChangeShapeType="1"/>
            </p:cNvSpPr>
            <p:nvPr/>
          </p:nvSpPr>
          <p:spPr bwMode="auto">
            <a:xfrm flipH="1">
              <a:off x="2726952"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87" name="Line 15"/>
            <p:cNvSpPr>
              <a:spLocks noChangeShapeType="1"/>
            </p:cNvSpPr>
            <p:nvPr/>
          </p:nvSpPr>
          <p:spPr bwMode="auto">
            <a:xfrm flipH="1">
              <a:off x="3310865"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88" name="Line 15"/>
            <p:cNvSpPr>
              <a:spLocks noChangeShapeType="1"/>
            </p:cNvSpPr>
            <p:nvPr/>
          </p:nvSpPr>
          <p:spPr bwMode="auto">
            <a:xfrm flipH="1">
              <a:off x="3116106"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89" name="Line 15"/>
            <p:cNvSpPr>
              <a:spLocks noChangeShapeType="1"/>
            </p:cNvSpPr>
            <p:nvPr/>
          </p:nvSpPr>
          <p:spPr bwMode="auto">
            <a:xfrm flipH="1">
              <a:off x="3688072"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90" name="Line 14"/>
            <p:cNvSpPr>
              <a:spLocks noChangeShapeType="1"/>
            </p:cNvSpPr>
            <p:nvPr/>
          </p:nvSpPr>
          <p:spPr bwMode="auto">
            <a:xfrm flipH="1">
              <a:off x="4073434"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91" name="TextBox 90"/>
            <p:cNvSpPr txBox="1"/>
            <p:nvPr/>
          </p:nvSpPr>
          <p:spPr>
            <a:xfrm rot="16200000">
              <a:off x="267059" y="3355939"/>
              <a:ext cx="646331" cy="241595"/>
            </a:xfrm>
            <a:prstGeom prst="rect">
              <a:avLst/>
            </a:prstGeom>
            <a:noFill/>
          </p:spPr>
          <p:txBody>
            <a:bodyPr wrap="none" rtlCol="0">
              <a:spAutoFit/>
            </a:bodyPr>
            <a:lstStyle/>
            <a:p>
              <a:pPr algn="ctr"/>
              <a:r>
                <a:rPr lang="ja-JP" sz="1200" b="0" i="0" u="none" strike="noStrike" cap="none" baseline="0" dirty="0">
                  <a:solidFill>
                    <a:srgbClr val="4D4D4D"/>
                  </a:solidFill>
                  <a:effectLst/>
                  <a:uFillTx/>
                  <a:ea typeface="MS UI Gothic"/>
                </a:rPr>
                <a:t>O</a:t>
              </a:r>
              <a:r>
                <a:rPr lang="en-US" altLang="ja-JP" sz="1200" dirty="0">
                  <a:solidFill>
                    <a:srgbClr val="4D4D4D"/>
                  </a:solidFill>
                  <a:ea typeface="MS UI Gothic"/>
                </a:rPr>
                <a:t>S</a:t>
              </a:r>
              <a:r>
                <a:rPr lang="ja-JP" altLang="en-US" sz="1200" dirty="0">
                  <a:solidFill>
                    <a:srgbClr val="4D4D4D"/>
                  </a:solidFill>
                  <a:ea typeface="MS UI Gothic"/>
                </a:rPr>
                <a:t>、</a:t>
              </a:r>
              <a:r>
                <a:rPr lang="en-US" altLang="ja-JP" sz="1200" dirty="0" smtClean="0">
                  <a:solidFill>
                    <a:srgbClr val="4D4D4D"/>
                  </a:solidFill>
                  <a:ea typeface="MS UI Gothic"/>
                </a:rPr>
                <a:t>%</a:t>
              </a:r>
              <a:endParaRPr lang="en-US" altLang="ja-JP" sz="1200" dirty="0">
                <a:solidFill>
                  <a:srgbClr val="4D4D4D"/>
                </a:solidFill>
                <a:ea typeface="MS UI Gothic"/>
              </a:endParaRPr>
            </a:p>
          </p:txBody>
        </p:sp>
        <p:sp>
          <p:nvSpPr>
            <p:cNvPr id="92" name="TextBox 91"/>
            <p:cNvSpPr txBox="1"/>
            <p:nvPr/>
          </p:nvSpPr>
          <p:spPr>
            <a:xfrm>
              <a:off x="594950" y="2264390"/>
              <a:ext cx="380036"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100</a:t>
              </a:r>
            </a:p>
          </p:txBody>
        </p:sp>
        <p:sp>
          <p:nvSpPr>
            <p:cNvPr id="93" name="TextBox 92"/>
            <p:cNvSpPr txBox="1"/>
            <p:nvPr/>
          </p:nvSpPr>
          <p:spPr>
            <a:xfrm>
              <a:off x="668407" y="2692634"/>
              <a:ext cx="306579"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80</a:t>
              </a:r>
            </a:p>
          </p:txBody>
        </p:sp>
        <p:sp>
          <p:nvSpPr>
            <p:cNvPr id="94" name="TextBox 93"/>
            <p:cNvSpPr txBox="1"/>
            <p:nvPr/>
          </p:nvSpPr>
          <p:spPr>
            <a:xfrm>
              <a:off x="668407" y="3119096"/>
              <a:ext cx="306579"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60</a:t>
              </a:r>
            </a:p>
          </p:txBody>
        </p:sp>
        <p:sp>
          <p:nvSpPr>
            <p:cNvPr id="95" name="TextBox 94"/>
            <p:cNvSpPr txBox="1"/>
            <p:nvPr/>
          </p:nvSpPr>
          <p:spPr>
            <a:xfrm>
              <a:off x="668407" y="3545555"/>
              <a:ext cx="306579"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40</a:t>
              </a:r>
            </a:p>
          </p:txBody>
        </p:sp>
        <p:sp>
          <p:nvSpPr>
            <p:cNvPr id="96" name="TextBox 95"/>
            <p:cNvSpPr txBox="1"/>
            <p:nvPr/>
          </p:nvSpPr>
          <p:spPr>
            <a:xfrm>
              <a:off x="668407" y="3972016"/>
              <a:ext cx="306579"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20</a:t>
              </a:r>
            </a:p>
          </p:txBody>
        </p:sp>
        <p:sp>
          <p:nvSpPr>
            <p:cNvPr id="97" name="TextBox 96"/>
            <p:cNvSpPr txBox="1"/>
            <p:nvPr/>
          </p:nvSpPr>
          <p:spPr>
            <a:xfrm>
              <a:off x="741864" y="4398996"/>
              <a:ext cx="233122"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0</a:t>
              </a:r>
            </a:p>
          </p:txBody>
        </p:sp>
        <p:sp>
          <p:nvSpPr>
            <p:cNvPr id="98" name="TextBox 97"/>
            <p:cNvSpPr txBox="1"/>
            <p:nvPr/>
          </p:nvSpPr>
          <p:spPr>
            <a:xfrm>
              <a:off x="833159" y="4585085"/>
              <a:ext cx="325983"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0</a:t>
              </a:r>
            </a:p>
            <a:p>
              <a:pPr algn="ctr"/>
              <a:endParaRPr lang="en-GB" sz="900"/>
            </a:p>
            <a:p>
              <a:pPr algn="ctr"/>
              <a:endParaRPr lang="en-GB" sz="900"/>
            </a:p>
            <a:p>
              <a:pPr algn="ctr"/>
              <a:r>
                <a:rPr lang="ja-JP" sz="900" b="0" i="0" u="none" strike="noStrike" cap="none" baseline="0">
                  <a:solidFill>
                    <a:srgbClr val="B60D27"/>
                  </a:solidFill>
                  <a:effectLst/>
                  <a:uFillTx/>
                  <a:ea typeface="MS UI Gothic"/>
                </a:rPr>
                <a:t>198</a:t>
              </a:r>
            </a:p>
            <a:p>
              <a:pPr algn="ctr"/>
              <a:r>
                <a:rPr lang="ja-JP" sz="900" b="0" i="0" u="none" strike="noStrike" cap="none" baseline="0">
                  <a:solidFill>
                    <a:srgbClr val="B2C0D8"/>
                  </a:solidFill>
                  <a:effectLst/>
                  <a:uFillTx/>
                  <a:ea typeface="MS UI Gothic"/>
                </a:rPr>
                <a:t>203</a:t>
              </a:r>
            </a:p>
          </p:txBody>
        </p:sp>
        <p:sp>
          <p:nvSpPr>
            <p:cNvPr id="99" name="TextBox 98"/>
            <p:cNvSpPr txBox="1"/>
            <p:nvPr/>
          </p:nvSpPr>
          <p:spPr>
            <a:xfrm>
              <a:off x="1224355" y="4585085"/>
              <a:ext cx="325983"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4</a:t>
              </a:r>
            </a:p>
            <a:p>
              <a:pPr algn="ctr"/>
              <a:endParaRPr lang="en-GB" sz="900"/>
            </a:p>
            <a:p>
              <a:pPr algn="ctr"/>
              <a:endParaRPr lang="en-GB" sz="900"/>
            </a:p>
            <a:p>
              <a:pPr algn="ctr"/>
              <a:r>
                <a:rPr lang="ja-JP" sz="900" b="0" i="0" u="none" strike="noStrike" cap="none" baseline="0">
                  <a:solidFill>
                    <a:srgbClr val="B60D27"/>
                  </a:solidFill>
                  <a:effectLst/>
                  <a:uFillTx/>
                  <a:ea typeface="MS UI Gothic"/>
                </a:rPr>
                <a:t>150</a:t>
              </a:r>
            </a:p>
            <a:p>
              <a:pPr algn="ctr"/>
              <a:r>
                <a:rPr lang="ja-JP" sz="900" b="0" i="0" u="none" strike="noStrike" cap="none" baseline="0">
                  <a:solidFill>
                    <a:srgbClr val="B2C0D8"/>
                  </a:solidFill>
                  <a:effectLst/>
                  <a:uFillTx/>
                  <a:ea typeface="MS UI Gothic"/>
                </a:rPr>
                <a:t>147</a:t>
              </a:r>
            </a:p>
          </p:txBody>
        </p:sp>
        <p:sp>
          <p:nvSpPr>
            <p:cNvPr id="100" name="TextBox 99"/>
            <p:cNvSpPr txBox="1"/>
            <p:nvPr/>
          </p:nvSpPr>
          <p:spPr>
            <a:xfrm>
              <a:off x="1605095" y="4585085"/>
              <a:ext cx="325983"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8</a:t>
              </a:r>
            </a:p>
            <a:p>
              <a:pPr algn="ctr"/>
              <a:endParaRPr lang="en-GB" sz="900"/>
            </a:p>
            <a:p>
              <a:pPr algn="ctr"/>
              <a:endParaRPr lang="en-GB" sz="900"/>
            </a:p>
            <a:p>
              <a:pPr algn="r"/>
              <a:r>
                <a:rPr lang="ja-JP" sz="900" b="0" i="0" u="none" strike="noStrike" cap="none" baseline="0">
                  <a:solidFill>
                    <a:srgbClr val="B60D27"/>
                  </a:solidFill>
                  <a:effectLst/>
                  <a:uFillTx/>
                  <a:ea typeface="MS UI Gothic"/>
                </a:rPr>
                <a:t>103</a:t>
              </a:r>
            </a:p>
            <a:p>
              <a:pPr algn="r"/>
              <a:r>
                <a:rPr lang="ja-JP" sz="900" b="0" i="0" u="none" strike="noStrike" cap="none" baseline="0">
                  <a:solidFill>
                    <a:srgbClr val="B2C0D8"/>
                  </a:solidFill>
                  <a:effectLst/>
                  <a:uFillTx/>
                  <a:ea typeface="MS UI Gothic"/>
                </a:rPr>
                <a:t>91</a:t>
              </a:r>
            </a:p>
          </p:txBody>
        </p:sp>
        <p:sp>
          <p:nvSpPr>
            <p:cNvPr id="101" name="TextBox 100"/>
            <p:cNvSpPr txBox="1"/>
            <p:nvPr/>
          </p:nvSpPr>
          <p:spPr>
            <a:xfrm>
              <a:off x="2025466" y="4585085"/>
              <a:ext cx="270544"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12</a:t>
              </a:r>
            </a:p>
            <a:p>
              <a:pPr algn="ctr"/>
              <a:endParaRPr lang="en-GB" sz="900"/>
            </a:p>
            <a:p>
              <a:pPr algn="ctr"/>
              <a:endParaRPr lang="en-GB" sz="900"/>
            </a:p>
            <a:p>
              <a:pPr algn="r"/>
              <a:r>
                <a:rPr lang="ja-JP" sz="900" b="0" i="0" u="none" strike="noStrike" cap="none" baseline="0">
                  <a:solidFill>
                    <a:srgbClr val="B60D27"/>
                  </a:solidFill>
                  <a:effectLst/>
                  <a:uFillTx/>
                  <a:ea typeface="MS UI Gothic"/>
                </a:rPr>
                <a:t>77</a:t>
              </a:r>
            </a:p>
            <a:p>
              <a:pPr algn="r"/>
              <a:r>
                <a:rPr lang="ja-JP" sz="900" b="0" i="0" u="none" strike="noStrike" cap="none" baseline="0">
                  <a:solidFill>
                    <a:srgbClr val="B2C0D8"/>
                  </a:solidFill>
                  <a:effectLst/>
                  <a:uFillTx/>
                  <a:ea typeface="MS UI Gothic"/>
                </a:rPr>
                <a:t>50</a:t>
              </a:r>
            </a:p>
          </p:txBody>
        </p:sp>
        <p:sp>
          <p:nvSpPr>
            <p:cNvPr id="102" name="TextBox 101"/>
            <p:cNvSpPr txBox="1"/>
            <p:nvPr/>
          </p:nvSpPr>
          <p:spPr>
            <a:xfrm>
              <a:off x="2398537" y="4585085"/>
              <a:ext cx="270544"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16</a:t>
              </a:r>
            </a:p>
            <a:p>
              <a:pPr algn="ctr"/>
              <a:endParaRPr lang="en-GB" sz="900"/>
            </a:p>
            <a:p>
              <a:pPr algn="ctr"/>
              <a:endParaRPr lang="en-GB" sz="900"/>
            </a:p>
            <a:p>
              <a:pPr algn="ctr"/>
              <a:r>
                <a:rPr lang="ja-JP" sz="900" b="0" i="0" u="none" strike="noStrike" cap="none" baseline="0">
                  <a:solidFill>
                    <a:srgbClr val="B60D27"/>
                  </a:solidFill>
                  <a:effectLst/>
                  <a:uFillTx/>
                  <a:ea typeface="MS UI Gothic"/>
                </a:rPr>
                <a:t>52</a:t>
              </a:r>
            </a:p>
            <a:p>
              <a:pPr algn="ctr"/>
              <a:r>
                <a:rPr lang="ja-JP" sz="900" b="0" i="0" u="none" strike="noStrike" cap="none" baseline="0">
                  <a:solidFill>
                    <a:srgbClr val="B2C0D8"/>
                  </a:solidFill>
                  <a:effectLst/>
                  <a:uFillTx/>
                  <a:ea typeface="MS UI Gothic"/>
                </a:rPr>
                <a:t>27</a:t>
              </a:r>
            </a:p>
          </p:txBody>
        </p:sp>
        <p:sp>
          <p:nvSpPr>
            <p:cNvPr id="103" name="TextBox 102"/>
            <p:cNvSpPr txBox="1"/>
            <p:nvPr/>
          </p:nvSpPr>
          <p:spPr>
            <a:xfrm>
              <a:off x="2785496" y="4585085"/>
              <a:ext cx="270544"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20</a:t>
              </a:r>
            </a:p>
            <a:p>
              <a:pPr algn="ctr"/>
              <a:endParaRPr lang="en-GB" sz="900"/>
            </a:p>
            <a:p>
              <a:pPr algn="ctr"/>
              <a:endParaRPr lang="en-GB" sz="900"/>
            </a:p>
            <a:p>
              <a:pPr algn="r"/>
              <a:r>
                <a:rPr lang="ja-JP" sz="900" b="0" i="0" u="none" strike="noStrike" cap="none" baseline="0">
                  <a:solidFill>
                    <a:srgbClr val="B60D27"/>
                  </a:solidFill>
                  <a:effectLst/>
                  <a:uFillTx/>
                  <a:ea typeface="MS UI Gothic"/>
                </a:rPr>
                <a:t>24</a:t>
              </a:r>
            </a:p>
            <a:p>
              <a:pPr algn="r"/>
              <a:r>
                <a:rPr lang="ja-JP" sz="900" b="0" i="0" u="none" strike="noStrike" cap="none" baseline="0">
                  <a:solidFill>
                    <a:srgbClr val="B2C0D8"/>
                  </a:solidFill>
                  <a:effectLst/>
                  <a:uFillTx/>
                  <a:ea typeface="MS UI Gothic"/>
                </a:rPr>
                <a:t>13</a:t>
              </a:r>
            </a:p>
          </p:txBody>
        </p:sp>
        <p:sp>
          <p:nvSpPr>
            <p:cNvPr id="104" name="TextBox 103"/>
            <p:cNvSpPr txBox="1"/>
            <p:nvPr/>
          </p:nvSpPr>
          <p:spPr>
            <a:xfrm>
              <a:off x="3367170" y="4585085"/>
              <a:ext cx="270544"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26</a:t>
              </a:r>
            </a:p>
            <a:p>
              <a:pPr algn="ctr"/>
              <a:endParaRPr lang="en-GB" sz="900"/>
            </a:p>
            <a:p>
              <a:pPr algn="ctr"/>
              <a:endParaRPr lang="en-GB" sz="900"/>
            </a:p>
            <a:p>
              <a:pPr algn="r"/>
              <a:r>
                <a:rPr lang="ja-JP" sz="900" b="0" i="0" u="none" strike="noStrike" cap="none" baseline="0">
                  <a:solidFill>
                    <a:srgbClr val="B60D27"/>
                  </a:solidFill>
                  <a:effectLst/>
                  <a:uFillTx/>
                  <a:ea typeface="MS UI Gothic"/>
                </a:rPr>
                <a:t>10</a:t>
              </a:r>
            </a:p>
            <a:p>
              <a:pPr algn="r"/>
              <a:r>
                <a:rPr lang="ja-JP" sz="900" b="0" i="0" u="none" strike="noStrike" cap="none" baseline="0">
                  <a:solidFill>
                    <a:srgbClr val="B2C0D8"/>
                  </a:solidFill>
                  <a:effectLst/>
                  <a:uFillTx/>
                  <a:ea typeface="MS UI Gothic"/>
                </a:rPr>
                <a:t>5</a:t>
              </a:r>
            </a:p>
          </p:txBody>
        </p:sp>
        <p:sp>
          <p:nvSpPr>
            <p:cNvPr id="105" name="TextBox 104"/>
            <p:cNvSpPr txBox="1"/>
            <p:nvPr/>
          </p:nvSpPr>
          <p:spPr>
            <a:xfrm>
              <a:off x="3746459" y="4585085"/>
              <a:ext cx="270544"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30</a:t>
              </a:r>
            </a:p>
            <a:p>
              <a:pPr algn="ctr"/>
              <a:endParaRPr lang="en-GB" sz="900"/>
            </a:p>
            <a:p>
              <a:pPr algn="ctr"/>
              <a:endParaRPr lang="en-GB" sz="900"/>
            </a:p>
            <a:p>
              <a:pPr algn="ctr"/>
              <a:r>
                <a:rPr lang="ja-JP" sz="900" b="0" i="0" u="none" strike="noStrike" cap="none" baseline="0">
                  <a:solidFill>
                    <a:srgbClr val="B60D27"/>
                  </a:solidFill>
                  <a:effectLst/>
                  <a:uFillTx/>
                  <a:ea typeface="MS UI Gothic"/>
                </a:rPr>
                <a:t>1</a:t>
              </a:r>
            </a:p>
            <a:p>
              <a:pPr algn="ctr"/>
              <a:r>
                <a:rPr lang="ja-JP" sz="900" b="0" i="0" u="none" strike="noStrike" cap="none" baseline="0">
                  <a:solidFill>
                    <a:srgbClr val="B2C0D8"/>
                  </a:solidFill>
                  <a:effectLst/>
                  <a:uFillTx/>
                  <a:ea typeface="MS UI Gothic"/>
                </a:rPr>
                <a:t>2</a:t>
              </a:r>
            </a:p>
          </p:txBody>
        </p:sp>
        <p:sp>
          <p:nvSpPr>
            <p:cNvPr id="106" name="TextBox 105"/>
            <p:cNvSpPr txBox="1"/>
            <p:nvPr/>
          </p:nvSpPr>
          <p:spPr>
            <a:xfrm>
              <a:off x="4104317" y="4585086"/>
              <a:ext cx="270544"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34</a:t>
              </a:r>
            </a:p>
            <a:p>
              <a:pPr algn="ctr"/>
              <a:endParaRPr lang="en-GB" sz="900"/>
            </a:p>
            <a:p>
              <a:pPr algn="ctr"/>
              <a:endParaRPr lang="en-GB" sz="900"/>
            </a:p>
            <a:p>
              <a:pPr algn="ctr"/>
              <a:r>
                <a:rPr lang="ja-JP" sz="900" b="0" i="0" u="none" strike="noStrike" cap="none" baseline="0">
                  <a:solidFill>
                    <a:srgbClr val="B60D27"/>
                  </a:solidFill>
                  <a:effectLst/>
                  <a:uFillTx/>
                  <a:ea typeface="MS UI Gothic"/>
                </a:rPr>
                <a:t>0</a:t>
              </a:r>
            </a:p>
            <a:p>
              <a:pPr algn="ctr"/>
              <a:r>
                <a:rPr lang="ja-JP" sz="900" b="0" i="0" u="none" strike="noStrike" cap="none" baseline="0">
                  <a:solidFill>
                    <a:srgbClr val="B2C0D8"/>
                  </a:solidFill>
                  <a:effectLst/>
                  <a:uFillTx/>
                  <a:ea typeface="MS UI Gothic"/>
                </a:rPr>
                <a:t>0</a:t>
              </a:r>
            </a:p>
          </p:txBody>
        </p:sp>
        <p:sp>
          <p:nvSpPr>
            <p:cNvPr id="107" name="TextBox 106"/>
            <p:cNvSpPr txBox="1"/>
            <p:nvPr/>
          </p:nvSpPr>
          <p:spPr>
            <a:xfrm>
              <a:off x="1025751" y="4585086"/>
              <a:ext cx="325983"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2</a:t>
              </a:r>
            </a:p>
            <a:p>
              <a:pPr algn="ctr"/>
              <a:endParaRPr lang="en-GB" sz="900"/>
            </a:p>
            <a:p>
              <a:pPr algn="ctr"/>
              <a:endParaRPr lang="en-GB" sz="900"/>
            </a:p>
            <a:p>
              <a:pPr algn="ctr"/>
              <a:r>
                <a:rPr lang="ja-JP" sz="900" b="0" i="0" u="none" strike="noStrike" cap="none" baseline="0">
                  <a:solidFill>
                    <a:srgbClr val="B60D27"/>
                  </a:solidFill>
                  <a:effectLst/>
                  <a:uFillTx/>
                  <a:ea typeface="MS UI Gothic"/>
                </a:rPr>
                <a:t>177</a:t>
              </a:r>
            </a:p>
            <a:p>
              <a:pPr algn="ctr"/>
              <a:r>
                <a:rPr lang="ja-JP" sz="900" b="0" i="0" u="none" strike="noStrike" cap="none" baseline="0">
                  <a:solidFill>
                    <a:srgbClr val="B2C0D8"/>
                  </a:solidFill>
                  <a:effectLst/>
                  <a:uFillTx/>
                  <a:ea typeface="MS UI Gothic"/>
                </a:rPr>
                <a:t>179</a:t>
              </a:r>
            </a:p>
          </p:txBody>
        </p:sp>
        <p:sp>
          <p:nvSpPr>
            <p:cNvPr id="108" name="TextBox 107"/>
            <p:cNvSpPr txBox="1"/>
            <p:nvPr/>
          </p:nvSpPr>
          <p:spPr>
            <a:xfrm>
              <a:off x="1412184" y="4585086"/>
              <a:ext cx="325983"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6</a:t>
              </a:r>
            </a:p>
            <a:p>
              <a:pPr algn="ctr"/>
              <a:endParaRPr lang="en-GB" sz="900"/>
            </a:p>
            <a:p>
              <a:pPr algn="ctr"/>
              <a:endParaRPr lang="en-GB" sz="900"/>
            </a:p>
            <a:p>
              <a:pPr algn="ctr"/>
              <a:r>
                <a:rPr lang="ja-JP" sz="900" b="0" i="0" u="none" strike="noStrike" cap="none" baseline="0">
                  <a:solidFill>
                    <a:srgbClr val="B60D27"/>
                  </a:solidFill>
                  <a:effectLst/>
                  <a:uFillTx/>
                  <a:ea typeface="MS UI Gothic"/>
                </a:rPr>
                <a:t>121</a:t>
              </a:r>
            </a:p>
            <a:p>
              <a:pPr algn="ctr"/>
              <a:r>
                <a:rPr lang="ja-JP" sz="900" b="0" i="0" u="none" strike="noStrike" cap="none" baseline="0">
                  <a:solidFill>
                    <a:srgbClr val="B2C0D8"/>
                  </a:solidFill>
                  <a:effectLst/>
                  <a:uFillTx/>
                  <a:ea typeface="MS UI Gothic"/>
                </a:rPr>
                <a:t>118</a:t>
              </a:r>
            </a:p>
          </p:txBody>
        </p:sp>
        <p:sp>
          <p:nvSpPr>
            <p:cNvPr id="109" name="TextBox 108"/>
            <p:cNvSpPr txBox="1"/>
            <p:nvPr/>
          </p:nvSpPr>
          <p:spPr>
            <a:xfrm>
              <a:off x="1832551" y="4585086"/>
              <a:ext cx="270544"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10</a:t>
              </a:r>
            </a:p>
            <a:p>
              <a:pPr algn="ctr"/>
              <a:endParaRPr lang="en-GB" sz="900"/>
            </a:p>
            <a:p>
              <a:pPr algn="ctr"/>
              <a:endParaRPr lang="en-GB" sz="900"/>
            </a:p>
            <a:p>
              <a:pPr algn="r"/>
              <a:r>
                <a:rPr lang="ja-JP" sz="900" b="0" i="0" u="none" strike="noStrike" cap="none" baseline="0">
                  <a:solidFill>
                    <a:srgbClr val="B60D27"/>
                  </a:solidFill>
                  <a:effectLst/>
                  <a:uFillTx/>
                  <a:ea typeface="MS UI Gothic"/>
                </a:rPr>
                <a:t>86</a:t>
              </a:r>
            </a:p>
            <a:p>
              <a:pPr algn="r"/>
              <a:r>
                <a:rPr lang="ja-JP" sz="900" b="0" i="0" u="none" strike="noStrike" cap="none" baseline="0">
                  <a:solidFill>
                    <a:srgbClr val="B2C0D8"/>
                  </a:solidFill>
                  <a:effectLst/>
                  <a:uFillTx/>
                  <a:ea typeface="MS UI Gothic"/>
                </a:rPr>
                <a:t>64</a:t>
              </a:r>
            </a:p>
          </p:txBody>
        </p:sp>
        <p:sp>
          <p:nvSpPr>
            <p:cNvPr id="110" name="TextBox 109"/>
            <p:cNvSpPr txBox="1"/>
            <p:nvPr/>
          </p:nvSpPr>
          <p:spPr>
            <a:xfrm>
              <a:off x="2218058" y="4585086"/>
              <a:ext cx="270544"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14</a:t>
              </a:r>
            </a:p>
            <a:p>
              <a:pPr algn="ctr"/>
              <a:endParaRPr lang="en-GB" sz="900"/>
            </a:p>
            <a:p>
              <a:pPr algn="ctr"/>
              <a:endParaRPr lang="en-GB" sz="900"/>
            </a:p>
            <a:p>
              <a:pPr algn="ctr"/>
              <a:r>
                <a:rPr lang="ja-JP" sz="900" b="0" i="0" u="none" strike="noStrike" cap="none" baseline="0">
                  <a:solidFill>
                    <a:srgbClr val="B60D27"/>
                  </a:solidFill>
                  <a:effectLst/>
                  <a:uFillTx/>
                  <a:ea typeface="MS UI Gothic"/>
                </a:rPr>
                <a:t>57</a:t>
              </a:r>
            </a:p>
            <a:p>
              <a:pPr algn="ctr"/>
              <a:r>
                <a:rPr lang="ja-JP" sz="900" b="0" i="0" u="none" strike="noStrike" cap="none" baseline="0">
                  <a:solidFill>
                    <a:srgbClr val="B2C0D8"/>
                  </a:solidFill>
                  <a:effectLst/>
                  <a:uFillTx/>
                  <a:ea typeface="MS UI Gothic"/>
                </a:rPr>
                <a:t>38</a:t>
              </a:r>
            </a:p>
          </p:txBody>
        </p:sp>
        <p:sp>
          <p:nvSpPr>
            <p:cNvPr id="111" name="TextBox 110"/>
            <p:cNvSpPr txBox="1"/>
            <p:nvPr/>
          </p:nvSpPr>
          <p:spPr>
            <a:xfrm>
              <a:off x="2591681" y="4585086"/>
              <a:ext cx="270544"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18</a:t>
              </a:r>
            </a:p>
            <a:p>
              <a:pPr algn="ctr"/>
              <a:endParaRPr lang="en-GB" sz="900"/>
            </a:p>
            <a:p>
              <a:pPr algn="ctr"/>
              <a:endParaRPr lang="en-GB" sz="900"/>
            </a:p>
            <a:p>
              <a:pPr algn="r"/>
              <a:r>
                <a:rPr lang="ja-JP" sz="900" b="0" i="0" u="none" strike="noStrike" cap="none" baseline="0">
                  <a:solidFill>
                    <a:srgbClr val="B60D27"/>
                  </a:solidFill>
                  <a:effectLst/>
                  <a:uFillTx/>
                  <a:ea typeface="MS UI Gothic"/>
                </a:rPr>
                <a:t>38</a:t>
              </a:r>
            </a:p>
            <a:p>
              <a:pPr algn="r"/>
              <a:r>
                <a:rPr lang="ja-JP" sz="900" b="0" i="0" u="none" strike="noStrike" cap="none" baseline="0">
                  <a:solidFill>
                    <a:srgbClr val="B2C0D8"/>
                  </a:solidFill>
                  <a:effectLst/>
                  <a:uFillTx/>
                  <a:ea typeface="MS UI Gothic"/>
                </a:rPr>
                <a:t>20</a:t>
              </a:r>
            </a:p>
          </p:txBody>
        </p:sp>
        <p:sp>
          <p:nvSpPr>
            <p:cNvPr id="112" name="TextBox 111"/>
            <p:cNvSpPr txBox="1"/>
            <p:nvPr/>
          </p:nvSpPr>
          <p:spPr>
            <a:xfrm>
              <a:off x="3175594" y="4585086"/>
              <a:ext cx="270544"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24</a:t>
              </a:r>
            </a:p>
            <a:p>
              <a:pPr algn="ctr"/>
              <a:endParaRPr lang="en-GB" sz="900"/>
            </a:p>
            <a:p>
              <a:pPr algn="ctr"/>
              <a:endParaRPr lang="en-GB" sz="900"/>
            </a:p>
            <a:p>
              <a:pPr algn="r"/>
              <a:r>
                <a:rPr lang="ja-JP" sz="900" b="0" i="0" u="none" strike="noStrike" cap="none" baseline="0">
                  <a:solidFill>
                    <a:srgbClr val="B60D27"/>
                  </a:solidFill>
                  <a:effectLst/>
                  <a:uFillTx/>
                  <a:ea typeface="MS UI Gothic"/>
                </a:rPr>
                <a:t>12</a:t>
              </a:r>
            </a:p>
            <a:p>
              <a:pPr algn="r"/>
              <a:r>
                <a:rPr lang="ja-JP" sz="900" b="0" i="0" u="none" strike="noStrike" cap="none" baseline="0">
                  <a:solidFill>
                    <a:srgbClr val="B2C0D8"/>
                  </a:solidFill>
                  <a:effectLst/>
                  <a:uFillTx/>
                  <a:ea typeface="MS UI Gothic"/>
                </a:rPr>
                <a:t>8</a:t>
              </a:r>
            </a:p>
          </p:txBody>
        </p:sp>
        <p:sp>
          <p:nvSpPr>
            <p:cNvPr id="113" name="TextBox 112"/>
            <p:cNvSpPr txBox="1"/>
            <p:nvPr/>
          </p:nvSpPr>
          <p:spPr>
            <a:xfrm>
              <a:off x="2984017" y="4585086"/>
              <a:ext cx="270544"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22</a:t>
              </a:r>
            </a:p>
            <a:p>
              <a:pPr algn="ctr"/>
              <a:endParaRPr lang="en-GB" sz="900"/>
            </a:p>
            <a:p>
              <a:pPr algn="ctr"/>
              <a:endParaRPr lang="en-GB" sz="900"/>
            </a:p>
            <a:p>
              <a:pPr algn="ctr"/>
              <a:r>
                <a:rPr lang="ja-JP" sz="900" b="0" i="0" u="none" strike="noStrike" cap="none" baseline="0">
                  <a:solidFill>
                    <a:srgbClr val="B60D27"/>
                  </a:solidFill>
                  <a:effectLst/>
                  <a:uFillTx/>
                  <a:ea typeface="MS UI Gothic"/>
                </a:rPr>
                <a:t>17</a:t>
              </a:r>
            </a:p>
            <a:p>
              <a:pPr algn="ctr"/>
              <a:r>
                <a:rPr lang="ja-JP" sz="900" b="0" i="0" u="none" strike="noStrike" cap="none" baseline="0">
                  <a:solidFill>
                    <a:srgbClr val="B2C0D8"/>
                  </a:solidFill>
                  <a:effectLst/>
                  <a:uFillTx/>
                  <a:ea typeface="MS UI Gothic"/>
                </a:rPr>
                <a:t>10</a:t>
              </a:r>
            </a:p>
          </p:txBody>
        </p:sp>
        <p:sp>
          <p:nvSpPr>
            <p:cNvPr id="114" name="TextBox 113"/>
            <p:cNvSpPr txBox="1"/>
            <p:nvPr/>
          </p:nvSpPr>
          <p:spPr>
            <a:xfrm>
              <a:off x="3555983" y="4585086"/>
              <a:ext cx="270544"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28</a:t>
              </a:r>
            </a:p>
            <a:p>
              <a:pPr algn="ctr"/>
              <a:endParaRPr lang="en-GB" sz="900"/>
            </a:p>
            <a:p>
              <a:pPr algn="ctr"/>
              <a:endParaRPr lang="en-GB" sz="900"/>
            </a:p>
            <a:p>
              <a:pPr algn="ctr"/>
              <a:r>
                <a:rPr lang="ja-JP" sz="900" b="0" i="0" u="none" strike="noStrike" cap="none" baseline="0">
                  <a:solidFill>
                    <a:srgbClr val="B60D27"/>
                  </a:solidFill>
                  <a:effectLst/>
                  <a:uFillTx/>
                  <a:ea typeface="MS UI Gothic"/>
                </a:rPr>
                <a:t>5</a:t>
              </a:r>
            </a:p>
            <a:p>
              <a:pPr algn="ctr"/>
              <a:r>
                <a:rPr lang="ja-JP" sz="900" b="0" i="0" u="none" strike="noStrike" cap="none" baseline="0">
                  <a:solidFill>
                    <a:srgbClr val="B2C0D8"/>
                  </a:solidFill>
                  <a:effectLst/>
                  <a:uFillTx/>
                  <a:ea typeface="MS UI Gothic"/>
                </a:rPr>
                <a:t>4</a:t>
              </a:r>
            </a:p>
          </p:txBody>
        </p:sp>
        <p:sp>
          <p:nvSpPr>
            <p:cNvPr id="115" name="TextBox 114"/>
            <p:cNvSpPr txBox="1"/>
            <p:nvPr/>
          </p:nvSpPr>
          <p:spPr>
            <a:xfrm>
              <a:off x="3936955" y="4585086"/>
              <a:ext cx="270544"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32</a:t>
              </a:r>
            </a:p>
            <a:p>
              <a:pPr algn="ctr"/>
              <a:endParaRPr lang="en-GB" sz="900"/>
            </a:p>
            <a:p>
              <a:pPr algn="ctr"/>
              <a:endParaRPr lang="en-GB" sz="900"/>
            </a:p>
            <a:p>
              <a:pPr algn="ctr"/>
              <a:r>
                <a:rPr lang="ja-JP" sz="900" b="0" i="0" u="none" strike="noStrike" cap="none" baseline="0">
                  <a:solidFill>
                    <a:srgbClr val="B60D27"/>
                  </a:solidFill>
                  <a:effectLst/>
                  <a:uFillTx/>
                  <a:ea typeface="MS UI Gothic"/>
                </a:rPr>
                <a:t>0</a:t>
              </a:r>
            </a:p>
            <a:p>
              <a:pPr algn="ctr"/>
              <a:r>
                <a:rPr lang="ja-JP" sz="900" b="0" i="0" u="none" strike="noStrike" cap="none" baseline="0">
                  <a:solidFill>
                    <a:srgbClr val="B2C0D8"/>
                  </a:solidFill>
                  <a:effectLst/>
                  <a:uFillTx/>
                  <a:ea typeface="MS UI Gothic"/>
                </a:rPr>
                <a:t>1</a:t>
              </a:r>
            </a:p>
          </p:txBody>
        </p:sp>
        <p:sp>
          <p:nvSpPr>
            <p:cNvPr id="116" name="Line 10"/>
            <p:cNvSpPr>
              <a:spLocks noChangeShapeType="1"/>
            </p:cNvSpPr>
            <p:nvPr/>
          </p:nvSpPr>
          <p:spPr bwMode="auto">
            <a:xfrm>
              <a:off x="907734" y="4536872"/>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cxnSp>
        <p:nvCxnSpPr>
          <p:cNvPr id="118" name="Straight Connector 117"/>
          <p:cNvCxnSpPr/>
          <p:nvPr/>
        </p:nvCxnSpPr>
        <p:spPr>
          <a:xfrm flipH="1" flipV="1">
            <a:off x="2773396" y="4324724"/>
            <a:ext cx="1" cy="80564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19" name="Group 118"/>
          <p:cNvGrpSpPr/>
          <p:nvPr/>
        </p:nvGrpSpPr>
        <p:grpSpPr>
          <a:xfrm>
            <a:off x="2088620" y="3798814"/>
            <a:ext cx="439543" cy="1286119"/>
            <a:chOff x="2088620" y="3898830"/>
            <a:chExt cx="439543" cy="1286119"/>
          </a:xfrm>
        </p:grpSpPr>
        <p:cxnSp>
          <p:nvCxnSpPr>
            <p:cNvPr id="120" name="Straight Connector 119"/>
            <p:cNvCxnSpPr/>
            <p:nvPr/>
          </p:nvCxnSpPr>
          <p:spPr>
            <a:xfrm flipH="1" flipV="1">
              <a:off x="2108556" y="3898830"/>
              <a:ext cx="10850" cy="128611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2092435" y="3898829"/>
              <a:ext cx="435728" cy="396636"/>
            </a:xfrm>
            <a:prstGeom prst="rect">
              <a:avLst/>
            </a:prstGeom>
            <a:noFill/>
          </p:spPr>
          <p:txBody>
            <a:bodyPr wrap="none" rtlCol="0">
              <a:spAutoFit/>
            </a:bodyPr>
            <a:lstStyle/>
            <a:p>
              <a:pPr algn="r"/>
              <a:r>
                <a:rPr lang="ja-JP" sz="1000" b="0" i="0" u="none" strike="noStrike" cap="none" baseline="0">
                  <a:solidFill>
                    <a:srgbClr val="B60D27"/>
                  </a:solidFill>
                  <a:effectLst/>
                  <a:uFillTx/>
                  <a:ea typeface="MS UI Gothic"/>
                </a:rPr>
                <a:t>39%</a:t>
              </a:r>
            </a:p>
            <a:p>
              <a:pPr algn="r"/>
              <a:r>
                <a:rPr lang="ja-JP" sz="1000" b="0" i="0" u="none" strike="noStrike" cap="none" baseline="0">
                  <a:solidFill>
                    <a:srgbClr val="B2C0D8"/>
                  </a:solidFill>
                  <a:effectLst/>
                  <a:uFillTx/>
                  <a:ea typeface="MS UI Gothic"/>
                </a:rPr>
                <a:t>25%</a:t>
              </a:r>
            </a:p>
          </p:txBody>
        </p:sp>
      </p:grpSp>
      <p:sp>
        <p:nvSpPr>
          <p:cNvPr id="122" name="TextBox 121"/>
          <p:cNvSpPr txBox="1"/>
          <p:nvPr/>
        </p:nvSpPr>
        <p:spPr>
          <a:xfrm>
            <a:off x="2800753" y="4274152"/>
            <a:ext cx="435728" cy="396636"/>
          </a:xfrm>
          <a:prstGeom prst="rect">
            <a:avLst/>
          </a:prstGeom>
          <a:noFill/>
        </p:spPr>
        <p:txBody>
          <a:bodyPr wrap="none" rtlCol="0">
            <a:spAutoFit/>
          </a:bodyPr>
          <a:lstStyle/>
          <a:p>
            <a:pPr algn="r"/>
            <a:r>
              <a:rPr lang="ja-JP" sz="1000" b="0" i="0" u="none" strike="noStrike" cap="none" baseline="0">
                <a:solidFill>
                  <a:srgbClr val="B60D27"/>
                </a:solidFill>
                <a:effectLst/>
                <a:uFillTx/>
                <a:ea typeface="MS UI Gothic"/>
              </a:rPr>
              <a:t>23%</a:t>
            </a:r>
          </a:p>
          <a:p>
            <a:pPr algn="r"/>
            <a:r>
              <a:rPr lang="ja-JP" sz="1000" b="0" i="0" u="none" strike="noStrike" cap="none" baseline="0">
                <a:solidFill>
                  <a:srgbClr val="B2C0D8"/>
                </a:solidFill>
                <a:effectLst/>
                <a:uFillTx/>
                <a:ea typeface="MS UI Gothic"/>
              </a:rPr>
              <a:t>12%</a:t>
            </a:r>
          </a:p>
        </p:txBody>
      </p:sp>
      <p:grpSp>
        <p:nvGrpSpPr>
          <p:cNvPr id="123" name="Group 2"/>
          <p:cNvGrpSpPr/>
          <p:nvPr/>
        </p:nvGrpSpPr>
        <p:grpSpPr>
          <a:xfrm>
            <a:off x="785243" y="2969085"/>
            <a:ext cx="3564000" cy="1983251"/>
            <a:chOff x="2042" y="1684"/>
            <a:chExt cx="1674" cy="948"/>
          </a:xfrm>
        </p:grpSpPr>
        <p:sp>
          <p:nvSpPr>
            <p:cNvPr id="124" name="Line 3"/>
            <p:cNvSpPr>
              <a:spLocks noChangeShapeType="1"/>
            </p:cNvSpPr>
            <p:nvPr/>
          </p:nvSpPr>
          <p:spPr bwMode="auto">
            <a:xfrm flipH="1">
              <a:off x="2102" y="1708"/>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 name="Line 4"/>
            <p:cNvSpPr>
              <a:spLocks noChangeShapeType="1"/>
            </p:cNvSpPr>
            <p:nvPr/>
          </p:nvSpPr>
          <p:spPr bwMode="auto">
            <a:xfrm flipH="1">
              <a:off x="2120" y="1732"/>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5"/>
            <p:cNvSpPr>
              <a:spLocks noChangeShapeType="1"/>
            </p:cNvSpPr>
            <p:nvPr/>
          </p:nvSpPr>
          <p:spPr bwMode="auto">
            <a:xfrm flipH="1">
              <a:off x="2534" y="222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 name="Line 6"/>
            <p:cNvSpPr>
              <a:spLocks noChangeShapeType="1"/>
            </p:cNvSpPr>
            <p:nvPr/>
          </p:nvSpPr>
          <p:spPr bwMode="auto">
            <a:xfrm flipH="1">
              <a:off x="2078" y="1702"/>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 name="Line 7"/>
            <p:cNvSpPr>
              <a:spLocks noChangeShapeType="1"/>
            </p:cNvSpPr>
            <p:nvPr/>
          </p:nvSpPr>
          <p:spPr bwMode="auto">
            <a:xfrm flipH="1">
              <a:off x="2090" y="1708"/>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 name="Line 8"/>
            <p:cNvSpPr>
              <a:spLocks noChangeShapeType="1"/>
            </p:cNvSpPr>
            <p:nvPr/>
          </p:nvSpPr>
          <p:spPr bwMode="auto">
            <a:xfrm flipH="1">
              <a:off x="2570" y="224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 name="Line 9"/>
            <p:cNvSpPr>
              <a:spLocks noChangeShapeType="1"/>
            </p:cNvSpPr>
            <p:nvPr/>
          </p:nvSpPr>
          <p:spPr bwMode="auto">
            <a:xfrm flipH="1">
              <a:off x="2384" y="2092"/>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 name="Line 10"/>
            <p:cNvSpPr>
              <a:spLocks noChangeShapeType="1"/>
            </p:cNvSpPr>
            <p:nvPr/>
          </p:nvSpPr>
          <p:spPr bwMode="auto">
            <a:xfrm flipH="1">
              <a:off x="2114" y="172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 name="Line 11"/>
            <p:cNvSpPr>
              <a:spLocks noChangeShapeType="1"/>
            </p:cNvSpPr>
            <p:nvPr/>
          </p:nvSpPr>
          <p:spPr bwMode="auto">
            <a:xfrm flipH="1">
              <a:off x="2552" y="223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 name="Line 12"/>
            <p:cNvSpPr>
              <a:spLocks noChangeShapeType="1"/>
            </p:cNvSpPr>
            <p:nvPr/>
          </p:nvSpPr>
          <p:spPr bwMode="auto">
            <a:xfrm flipH="1">
              <a:off x="2654" y="229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 name="Line 13"/>
            <p:cNvSpPr>
              <a:spLocks noChangeShapeType="1"/>
            </p:cNvSpPr>
            <p:nvPr/>
          </p:nvSpPr>
          <p:spPr bwMode="auto">
            <a:xfrm flipH="1">
              <a:off x="2702" y="229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 name="Line 14"/>
            <p:cNvSpPr>
              <a:spLocks noChangeShapeType="1"/>
            </p:cNvSpPr>
            <p:nvPr/>
          </p:nvSpPr>
          <p:spPr bwMode="auto">
            <a:xfrm flipH="1">
              <a:off x="2306" y="2008"/>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 name="Line 15"/>
            <p:cNvSpPr>
              <a:spLocks noChangeShapeType="1"/>
            </p:cNvSpPr>
            <p:nvPr/>
          </p:nvSpPr>
          <p:spPr bwMode="auto">
            <a:xfrm flipH="1">
              <a:off x="2618" y="2272"/>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 name="Line 16"/>
            <p:cNvSpPr>
              <a:spLocks noChangeShapeType="1"/>
            </p:cNvSpPr>
            <p:nvPr/>
          </p:nvSpPr>
          <p:spPr bwMode="auto">
            <a:xfrm flipH="1">
              <a:off x="2636" y="2278"/>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 name="Line 17"/>
            <p:cNvSpPr>
              <a:spLocks noChangeShapeType="1"/>
            </p:cNvSpPr>
            <p:nvPr/>
          </p:nvSpPr>
          <p:spPr bwMode="auto">
            <a:xfrm flipH="1">
              <a:off x="2696" y="229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 name="Line 18"/>
            <p:cNvSpPr>
              <a:spLocks noChangeShapeType="1"/>
            </p:cNvSpPr>
            <p:nvPr/>
          </p:nvSpPr>
          <p:spPr bwMode="auto">
            <a:xfrm flipH="1">
              <a:off x="2408" y="2134"/>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 name="Line 19"/>
            <p:cNvSpPr>
              <a:spLocks noChangeShapeType="1"/>
            </p:cNvSpPr>
            <p:nvPr/>
          </p:nvSpPr>
          <p:spPr bwMode="auto">
            <a:xfrm flipH="1">
              <a:off x="2426" y="2134"/>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 name="Line 20"/>
            <p:cNvSpPr>
              <a:spLocks noChangeShapeType="1"/>
            </p:cNvSpPr>
            <p:nvPr/>
          </p:nvSpPr>
          <p:spPr bwMode="auto">
            <a:xfrm flipH="1">
              <a:off x="2660" y="229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 name="Line 21"/>
            <p:cNvSpPr>
              <a:spLocks noChangeShapeType="1"/>
            </p:cNvSpPr>
            <p:nvPr/>
          </p:nvSpPr>
          <p:spPr bwMode="auto">
            <a:xfrm flipH="1">
              <a:off x="2672" y="229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 name="Line 22"/>
            <p:cNvSpPr>
              <a:spLocks noChangeShapeType="1"/>
            </p:cNvSpPr>
            <p:nvPr/>
          </p:nvSpPr>
          <p:spPr bwMode="auto">
            <a:xfrm flipH="1">
              <a:off x="2912" y="243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 name="Line 23"/>
            <p:cNvSpPr>
              <a:spLocks noChangeShapeType="1"/>
            </p:cNvSpPr>
            <p:nvPr/>
          </p:nvSpPr>
          <p:spPr bwMode="auto">
            <a:xfrm flipH="1">
              <a:off x="2924" y="243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 name="Line 24"/>
            <p:cNvSpPr>
              <a:spLocks noChangeShapeType="1"/>
            </p:cNvSpPr>
            <p:nvPr/>
          </p:nvSpPr>
          <p:spPr bwMode="auto">
            <a:xfrm flipH="1">
              <a:off x="2864" y="2422"/>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 name="Line 25"/>
            <p:cNvSpPr>
              <a:spLocks noChangeShapeType="1"/>
            </p:cNvSpPr>
            <p:nvPr/>
          </p:nvSpPr>
          <p:spPr bwMode="auto">
            <a:xfrm flipH="1">
              <a:off x="2882" y="2422"/>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 name="Line 26"/>
            <p:cNvSpPr>
              <a:spLocks noChangeShapeType="1"/>
            </p:cNvSpPr>
            <p:nvPr/>
          </p:nvSpPr>
          <p:spPr bwMode="auto">
            <a:xfrm flipH="1">
              <a:off x="2372" y="207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 name="Line 27"/>
            <p:cNvSpPr>
              <a:spLocks noChangeShapeType="1"/>
            </p:cNvSpPr>
            <p:nvPr/>
          </p:nvSpPr>
          <p:spPr bwMode="auto">
            <a:xfrm flipH="1">
              <a:off x="2642" y="2284"/>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 name="Line 28"/>
            <p:cNvSpPr>
              <a:spLocks noChangeShapeType="1"/>
            </p:cNvSpPr>
            <p:nvPr/>
          </p:nvSpPr>
          <p:spPr bwMode="auto">
            <a:xfrm flipH="1">
              <a:off x="2714" y="232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 name="Line 29"/>
            <p:cNvSpPr>
              <a:spLocks noChangeShapeType="1"/>
            </p:cNvSpPr>
            <p:nvPr/>
          </p:nvSpPr>
          <p:spPr bwMode="auto">
            <a:xfrm flipH="1">
              <a:off x="2750" y="235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 name="Line 30"/>
            <p:cNvSpPr>
              <a:spLocks noChangeShapeType="1"/>
            </p:cNvSpPr>
            <p:nvPr/>
          </p:nvSpPr>
          <p:spPr bwMode="auto">
            <a:xfrm flipH="1">
              <a:off x="2738" y="234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 name="Line 31"/>
            <p:cNvSpPr>
              <a:spLocks noChangeShapeType="1"/>
            </p:cNvSpPr>
            <p:nvPr/>
          </p:nvSpPr>
          <p:spPr bwMode="auto">
            <a:xfrm flipH="1">
              <a:off x="2624" y="2272"/>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 name="Line 32"/>
            <p:cNvSpPr>
              <a:spLocks noChangeShapeType="1"/>
            </p:cNvSpPr>
            <p:nvPr/>
          </p:nvSpPr>
          <p:spPr bwMode="auto">
            <a:xfrm flipH="1">
              <a:off x="2480" y="218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 name="Line 33"/>
            <p:cNvSpPr>
              <a:spLocks noChangeShapeType="1"/>
            </p:cNvSpPr>
            <p:nvPr/>
          </p:nvSpPr>
          <p:spPr bwMode="auto">
            <a:xfrm flipH="1">
              <a:off x="2330" y="2020"/>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 name="Line 34"/>
            <p:cNvSpPr>
              <a:spLocks noChangeShapeType="1"/>
            </p:cNvSpPr>
            <p:nvPr/>
          </p:nvSpPr>
          <p:spPr bwMode="auto">
            <a:xfrm flipH="1">
              <a:off x="2600" y="2254"/>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 name="Line 35"/>
            <p:cNvSpPr>
              <a:spLocks noChangeShapeType="1"/>
            </p:cNvSpPr>
            <p:nvPr/>
          </p:nvSpPr>
          <p:spPr bwMode="auto">
            <a:xfrm flipH="1">
              <a:off x="2684" y="229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 name="Line 36"/>
            <p:cNvSpPr>
              <a:spLocks noChangeShapeType="1"/>
            </p:cNvSpPr>
            <p:nvPr/>
          </p:nvSpPr>
          <p:spPr bwMode="auto">
            <a:xfrm flipH="1">
              <a:off x="2756" y="2368"/>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 name="Line 37"/>
            <p:cNvSpPr>
              <a:spLocks noChangeShapeType="1"/>
            </p:cNvSpPr>
            <p:nvPr/>
          </p:nvSpPr>
          <p:spPr bwMode="auto">
            <a:xfrm flipH="1">
              <a:off x="2774" y="238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 name="Line 38"/>
            <p:cNvSpPr>
              <a:spLocks noChangeShapeType="1"/>
            </p:cNvSpPr>
            <p:nvPr/>
          </p:nvSpPr>
          <p:spPr bwMode="auto">
            <a:xfrm flipH="1">
              <a:off x="2762" y="2368"/>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0" name="Line 39"/>
            <p:cNvSpPr>
              <a:spLocks noChangeShapeType="1"/>
            </p:cNvSpPr>
            <p:nvPr/>
          </p:nvSpPr>
          <p:spPr bwMode="auto">
            <a:xfrm flipH="1">
              <a:off x="2294" y="198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1" name="Line 40"/>
            <p:cNvSpPr>
              <a:spLocks noChangeShapeType="1"/>
            </p:cNvSpPr>
            <p:nvPr/>
          </p:nvSpPr>
          <p:spPr bwMode="auto">
            <a:xfrm flipH="1">
              <a:off x="2546" y="222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2" name="Line 41"/>
            <p:cNvSpPr>
              <a:spLocks noChangeShapeType="1"/>
            </p:cNvSpPr>
            <p:nvPr/>
          </p:nvSpPr>
          <p:spPr bwMode="auto">
            <a:xfrm flipH="1">
              <a:off x="2612" y="226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3" name="Line 42"/>
            <p:cNvSpPr>
              <a:spLocks noChangeShapeType="1"/>
            </p:cNvSpPr>
            <p:nvPr/>
          </p:nvSpPr>
          <p:spPr bwMode="auto">
            <a:xfrm flipH="1">
              <a:off x="2708" y="231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4" name="Line 43"/>
            <p:cNvSpPr>
              <a:spLocks noChangeShapeType="1"/>
            </p:cNvSpPr>
            <p:nvPr/>
          </p:nvSpPr>
          <p:spPr bwMode="auto">
            <a:xfrm flipH="1">
              <a:off x="2186" y="182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5" name="Line 44"/>
            <p:cNvSpPr>
              <a:spLocks noChangeShapeType="1"/>
            </p:cNvSpPr>
            <p:nvPr/>
          </p:nvSpPr>
          <p:spPr bwMode="auto">
            <a:xfrm flipH="1">
              <a:off x="2366" y="207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6" name="Line 45"/>
            <p:cNvSpPr>
              <a:spLocks noChangeShapeType="1"/>
            </p:cNvSpPr>
            <p:nvPr/>
          </p:nvSpPr>
          <p:spPr bwMode="auto">
            <a:xfrm flipH="1">
              <a:off x="2378" y="207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7" name="Line 46"/>
            <p:cNvSpPr>
              <a:spLocks noChangeShapeType="1"/>
            </p:cNvSpPr>
            <p:nvPr/>
          </p:nvSpPr>
          <p:spPr bwMode="auto">
            <a:xfrm flipH="1">
              <a:off x="2846" y="2422"/>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8" name="Line 47"/>
            <p:cNvSpPr>
              <a:spLocks noChangeShapeType="1"/>
            </p:cNvSpPr>
            <p:nvPr/>
          </p:nvSpPr>
          <p:spPr bwMode="auto">
            <a:xfrm flipH="1">
              <a:off x="2858" y="2422"/>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9" name="Line 48"/>
            <p:cNvSpPr>
              <a:spLocks noChangeShapeType="1"/>
            </p:cNvSpPr>
            <p:nvPr/>
          </p:nvSpPr>
          <p:spPr bwMode="auto">
            <a:xfrm flipH="1">
              <a:off x="2954" y="2452"/>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0" name="Line 49"/>
            <p:cNvSpPr>
              <a:spLocks noChangeShapeType="1"/>
            </p:cNvSpPr>
            <p:nvPr/>
          </p:nvSpPr>
          <p:spPr bwMode="auto">
            <a:xfrm flipH="1">
              <a:off x="2966" y="2452"/>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1" name="Line 50"/>
            <p:cNvSpPr>
              <a:spLocks noChangeShapeType="1"/>
            </p:cNvSpPr>
            <p:nvPr/>
          </p:nvSpPr>
          <p:spPr bwMode="auto">
            <a:xfrm flipH="1">
              <a:off x="2498" y="219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2" name="Line 51"/>
            <p:cNvSpPr>
              <a:spLocks noChangeShapeType="1"/>
            </p:cNvSpPr>
            <p:nvPr/>
          </p:nvSpPr>
          <p:spPr bwMode="auto">
            <a:xfrm flipH="1">
              <a:off x="2510" y="219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3" name="Line 52"/>
            <p:cNvSpPr>
              <a:spLocks noChangeShapeType="1"/>
            </p:cNvSpPr>
            <p:nvPr/>
          </p:nvSpPr>
          <p:spPr bwMode="auto">
            <a:xfrm flipH="1">
              <a:off x="2318" y="2020"/>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4" name="Line 53"/>
            <p:cNvSpPr>
              <a:spLocks noChangeShapeType="1"/>
            </p:cNvSpPr>
            <p:nvPr/>
          </p:nvSpPr>
          <p:spPr bwMode="auto">
            <a:xfrm flipH="1">
              <a:off x="2060" y="169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5" name="Line 54"/>
            <p:cNvSpPr>
              <a:spLocks noChangeShapeType="1"/>
            </p:cNvSpPr>
            <p:nvPr/>
          </p:nvSpPr>
          <p:spPr bwMode="auto">
            <a:xfrm flipH="1">
              <a:off x="2522" y="221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6" name="Line 55"/>
            <p:cNvSpPr>
              <a:spLocks noChangeShapeType="1"/>
            </p:cNvSpPr>
            <p:nvPr/>
          </p:nvSpPr>
          <p:spPr bwMode="auto">
            <a:xfrm flipH="1">
              <a:off x="2150" y="179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7" name="Line 56"/>
            <p:cNvSpPr>
              <a:spLocks noChangeShapeType="1"/>
            </p:cNvSpPr>
            <p:nvPr/>
          </p:nvSpPr>
          <p:spPr bwMode="auto">
            <a:xfrm flipH="1">
              <a:off x="2390" y="209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8" name="Line 57"/>
            <p:cNvSpPr>
              <a:spLocks noChangeShapeType="1"/>
            </p:cNvSpPr>
            <p:nvPr/>
          </p:nvSpPr>
          <p:spPr bwMode="auto">
            <a:xfrm flipH="1">
              <a:off x="2492" y="219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9" name="Line 58"/>
            <p:cNvSpPr>
              <a:spLocks noChangeShapeType="1"/>
            </p:cNvSpPr>
            <p:nvPr/>
          </p:nvSpPr>
          <p:spPr bwMode="auto">
            <a:xfrm flipH="1">
              <a:off x="2126" y="175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0" name="Line 59"/>
            <p:cNvSpPr>
              <a:spLocks noChangeShapeType="1"/>
            </p:cNvSpPr>
            <p:nvPr/>
          </p:nvSpPr>
          <p:spPr bwMode="auto">
            <a:xfrm flipH="1">
              <a:off x="2462" y="216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1" name="Line 60"/>
            <p:cNvSpPr>
              <a:spLocks noChangeShapeType="1"/>
            </p:cNvSpPr>
            <p:nvPr/>
          </p:nvSpPr>
          <p:spPr bwMode="auto">
            <a:xfrm flipH="1">
              <a:off x="2474" y="216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2" name="Line 61"/>
            <p:cNvSpPr>
              <a:spLocks noChangeShapeType="1"/>
            </p:cNvSpPr>
            <p:nvPr/>
          </p:nvSpPr>
          <p:spPr bwMode="auto">
            <a:xfrm flipH="1">
              <a:off x="2432" y="2152"/>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3" name="Line 62"/>
            <p:cNvSpPr>
              <a:spLocks noChangeShapeType="1"/>
            </p:cNvSpPr>
            <p:nvPr/>
          </p:nvSpPr>
          <p:spPr bwMode="auto">
            <a:xfrm flipH="1">
              <a:off x="2444" y="2152"/>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4" name="Line 63"/>
            <p:cNvSpPr>
              <a:spLocks noChangeShapeType="1"/>
            </p:cNvSpPr>
            <p:nvPr/>
          </p:nvSpPr>
          <p:spPr bwMode="auto">
            <a:xfrm flipH="1">
              <a:off x="2396" y="211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5" name="Line 64"/>
            <p:cNvSpPr>
              <a:spLocks noChangeShapeType="1"/>
            </p:cNvSpPr>
            <p:nvPr/>
          </p:nvSpPr>
          <p:spPr bwMode="auto">
            <a:xfrm flipH="1">
              <a:off x="2402" y="211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6" name="Line 65"/>
            <p:cNvSpPr>
              <a:spLocks noChangeShapeType="1"/>
            </p:cNvSpPr>
            <p:nvPr/>
          </p:nvSpPr>
          <p:spPr bwMode="auto">
            <a:xfrm flipH="1">
              <a:off x="2444" y="2152"/>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7" name="Line 66"/>
            <p:cNvSpPr>
              <a:spLocks noChangeShapeType="1"/>
            </p:cNvSpPr>
            <p:nvPr/>
          </p:nvSpPr>
          <p:spPr bwMode="auto">
            <a:xfrm flipH="1">
              <a:off x="2456" y="2152"/>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8" name="Line 67"/>
            <p:cNvSpPr>
              <a:spLocks noChangeShapeType="1"/>
            </p:cNvSpPr>
            <p:nvPr/>
          </p:nvSpPr>
          <p:spPr bwMode="auto">
            <a:xfrm flipH="1">
              <a:off x="2168" y="181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9" name="Line 68"/>
            <p:cNvSpPr>
              <a:spLocks noChangeShapeType="1"/>
            </p:cNvSpPr>
            <p:nvPr/>
          </p:nvSpPr>
          <p:spPr bwMode="auto">
            <a:xfrm flipH="1">
              <a:off x="2156" y="1798"/>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0" name="Line 69"/>
            <p:cNvSpPr>
              <a:spLocks noChangeShapeType="1"/>
            </p:cNvSpPr>
            <p:nvPr/>
          </p:nvSpPr>
          <p:spPr bwMode="auto">
            <a:xfrm flipH="1">
              <a:off x="2048" y="168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1" name="Line 70"/>
            <p:cNvSpPr>
              <a:spLocks noChangeShapeType="1"/>
            </p:cNvSpPr>
            <p:nvPr/>
          </p:nvSpPr>
          <p:spPr bwMode="auto">
            <a:xfrm flipH="1">
              <a:off x="2144" y="179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2" name="Line 71"/>
            <p:cNvSpPr>
              <a:spLocks noChangeShapeType="1"/>
            </p:cNvSpPr>
            <p:nvPr/>
          </p:nvSpPr>
          <p:spPr bwMode="auto">
            <a:xfrm flipH="1">
              <a:off x="2732" y="234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3" name="Line 72"/>
            <p:cNvSpPr>
              <a:spLocks noChangeShapeType="1"/>
            </p:cNvSpPr>
            <p:nvPr/>
          </p:nvSpPr>
          <p:spPr bwMode="auto">
            <a:xfrm flipH="1">
              <a:off x="2066" y="169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4" name="Line 73"/>
            <p:cNvSpPr>
              <a:spLocks noChangeShapeType="1"/>
            </p:cNvSpPr>
            <p:nvPr/>
          </p:nvSpPr>
          <p:spPr bwMode="auto">
            <a:xfrm flipH="1">
              <a:off x="2132" y="1774"/>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5" name="Line 74"/>
            <p:cNvSpPr>
              <a:spLocks noChangeShapeType="1"/>
            </p:cNvSpPr>
            <p:nvPr/>
          </p:nvSpPr>
          <p:spPr bwMode="auto">
            <a:xfrm flipH="1">
              <a:off x="2582" y="224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6" name="Line 75"/>
            <p:cNvSpPr>
              <a:spLocks noChangeShapeType="1"/>
            </p:cNvSpPr>
            <p:nvPr/>
          </p:nvSpPr>
          <p:spPr bwMode="auto">
            <a:xfrm flipH="1">
              <a:off x="2336" y="204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7" name="Line 76"/>
            <p:cNvSpPr>
              <a:spLocks noChangeShapeType="1"/>
            </p:cNvSpPr>
            <p:nvPr/>
          </p:nvSpPr>
          <p:spPr bwMode="auto">
            <a:xfrm flipH="1">
              <a:off x="2354" y="2068"/>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8" name="Line 77"/>
            <p:cNvSpPr>
              <a:spLocks noChangeShapeType="1"/>
            </p:cNvSpPr>
            <p:nvPr/>
          </p:nvSpPr>
          <p:spPr bwMode="auto">
            <a:xfrm flipH="1">
              <a:off x="2324" y="202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9" name="Line 78"/>
            <p:cNvSpPr>
              <a:spLocks noChangeShapeType="1"/>
            </p:cNvSpPr>
            <p:nvPr/>
          </p:nvSpPr>
          <p:spPr bwMode="auto">
            <a:xfrm flipH="1">
              <a:off x="2234" y="192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0" name="Line 79"/>
            <p:cNvSpPr>
              <a:spLocks noChangeShapeType="1"/>
            </p:cNvSpPr>
            <p:nvPr/>
          </p:nvSpPr>
          <p:spPr bwMode="auto">
            <a:xfrm flipH="1">
              <a:off x="2246" y="192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1" name="Line 80"/>
            <p:cNvSpPr>
              <a:spLocks noChangeShapeType="1"/>
            </p:cNvSpPr>
            <p:nvPr/>
          </p:nvSpPr>
          <p:spPr bwMode="auto">
            <a:xfrm flipH="1">
              <a:off x="2258" y="194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2" name="Line 81"/>
            <p:cNvSpPr>
              <a:spLocks noChangeShapeType="1"/>
            </p:cNvSpPr>
            <p:nvPr/>
          </p:nvSpPr>
          <p:spPr bwMode="auto">
            <a:xfrm flipH="1">
              <a:off x="2270" y="1948"/>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3" name="Line 82"/>
            <p:cNvSpPr>
              <a:spLocks noChangeShapeType="1"/>
            </p:cNvSpPr>
            <p:nvPr/>
          </p:nvSpPr>
          <p:spPr bwMode="auto">
            <a:xfrm flipH="1">
              <a:off x="2216" y="188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4" name="Line 83"/>
            <p:cNvSpPr>
              <a:spLocks noChangeShapeType="1"/>
            </p:cNvSpPr>
            <p:nvPr/>
          </p:nvSpPr>
          <p:spPr bwMode="auto">
            <a:xfrm flipH="1">
              <a:off x="2228" y="189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 name="Line 84"/>
            <p:cNvSpPr>
              <a:spLocks noChangeShapeType="1"/>
            </p:cNvSpPr>
            <p:nvPr/>
          </p:nvSpPr>
          <p:spPr bwMode="auto">
            <a:xfrm flipH="1">
              <a:off x="2312" y="200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 name="Line 85"/>
            <p:cNvSpPr>
              <a:spLocks noChangeShapeType="1"/>
            </p:cNvSpPr>
            <p:nvPr/>
          </p:nvSpPr>
          <p:spPr bwMode="auto">
            <a:xfrm flipH="1">
              <a:off x="2348" y="2068"/>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7" name="Line 86"/>
            <p:cNvSpPr>
              <a:spLocks noChangeShapeType="1"/>
            </p:cNvSpPr>
            <p:nvPr/>
          </p:nvSpPr>
          <p:spPr bwMode="auto">
            <a:xfrm flipH="1">
              <a:off x="2360" y="2068"/>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8" name="Line 87"/>
            <p:cNvSpPr>
              <a:spLocks noChangeShapeType="1"/>
            </p:cNvSpPr>
            <p:nvPr/>
          </p:nvSpPr>
          <p:spPr bwMode="auto">
            <a:xfrm flipH="1">
              <a:off x="2198" y="186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9" name="Line 88"/>
            <p:cNvSpPr>
              <a:spLocks noChangeShapeType="1"/>
            </p:cNvSpPr>
            <p:nvPr/>
          </p:nvSpPr>
          <p:spPr bwMode="auto">
            <a:xfrm flipH="1">
              <a:off x="2294" y="1990"/>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0" name="Line 89"/>
            <p:cNvSpPr>
              <a:spLocks noChangeShapeType="1"/>
            </p:cNvSpPr>
            <p:nvPr/>
          </p:nvSpPr>
          <p:spPr bwMode="auto">
            <a:xfrm flipH="1">
              <a:off x="2282" y="1966"/>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1" name="Line 90"/>
            <p:cNvSpPr>
              <a:spLocks noChangeShapeType="1"/>
            </p:cNvSpPr>
            <p:nvPr/>
          </p:nvSpPr>
          <p:spPr bwMode="auto">
            <a:xfrm flipH="1">
              <a:off x="2222" y="188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2" name="Line 91"/>
            <p:cNvSpPr>
              <a:spLocks noChangeShapeType="1"/>
            </p:cNvSpPr>
            <p:nvPr/>
          </p:nvSpPr>
          <p:spPr bwMode="auto">
            <a:xfrm flipH="1">
              <a:off x="2192" y="1846"/>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3" name="Line 92"/>
            <p:cNvSpPr>
              <a:spLocks noChangeShapeType="1"/>
            </p:cNvSpPr>
            <p:nvPr/>
          </p:nvSpPr>
          <p:spPr bwMode="auto">
            <a:xfrm flipH="1">
              <a:off x="2204" y="1864"/>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4" name="Line 93"/>
            <p:cNvSpPr>
              <a:spLocks noChangeShapeType="1"/>
            </p:cNvSpPr>
            <p:nvPr/>
          </p:nvSpPr>
          <p:spPr bwMode="auto">
            <a:xfrm flipH="1">
              <a:off x="2174" y="182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5" name="Freeform 94"/>
            <p:cNvSpPr/>
            <p:nvPr/>
          </p:nvSpPr>
          <p:spPr bwMode="auto">
            <a:xfrm>
              <a:off x="2042" y="1696"/>
              <a:ext cx="1674" cy="918"/>
            </a:xfrm>
            <a:custGeom>
              <a:avLst/>
              <a:gdLst>
                <a:gd name="T0" fmla="*/ 255 w 279"/>
                <a:gd name="T1" fmla="*/ 148 h 153"/>
                <a:gd name="T2" fmla="*/ 208 w 279"/>
                <a:gd name="T3" fmla="*/ 145 h 153"/>
                <a:gd name="T4" fmla="*/ 206 w 279"/>
                <a:gd name="T5" fmla="*/ 141 h 153"/>
                <a:gd name="T6" fmla="*/ 188 w 279"/>
                <a:gd name="T7" fmla="*/ 139 h 153"/>
                <a:gd name="T8" fmla="*/ 174 w 279"/>
                <a:gd name="T9" fmla="*/ 136 h 153"/>
                <a:gd name="T10" fmla="*/ 165 w 279"/>
                <a:gd name="T11" fmla="*/ 133 h 153"/>
                <a:gd name="T12" fmla="*/ 162 w 279"/>
                <a:gd name="T13" fmla="*/ 131 h 153"/>
                <a:gd name="T14" fmla="*/ 150 w 279"/>
                <a:gd name="T15" fmla="*/ 129 h 153"/>
                <a:gd name="T16" fmla="*/ 144 w 279"/>
                <a:gd name="T17" fmla="*/ 126 h 153"/>
                <a:gd name="T18" fmla="*/ 132 w 279"/>
                <a:gd name="T19" fmla="*/ 124 h 153"/>
                <a:gd name="T20" fmla="*/ 129 w 279"/>
                <a:gd name="T21" fmla="*/ 121 h 153"/>
                <a:gd name="T22" fmla="*/ 123 w 279"/>
                <a:gd name="T23" fmla="*/ 119 h 153"/>
                <a:gd name="T24" fmla="*/ 121 w 279"/>
                <a:gd name="T25" fmla="*/ 115 h 153"/>
                <a:gd name="T26" fmla="*/ 117 w 279"/>
                <a:gd name="T27" fmla="*/ 113 h 153"/>
                <a:gd name="T28" fmla="*/ 113 w 279"/>
                <a:gd name="T29" fmla="*/ 107 h 153"/>
                <a:gd name="T30" fmla="*/ 110 w 279"/>
                <a:gd name="T31" fmla="*/ 106 h 153"/>
                <a:gd name="T32" fmla="*/ 106 w 279"/>
                <a:gd name="T33" fmla="*/ 102 h 153"/>
                <a:gd name="T34" fmla="*/ 98 w 279"/>
                <a:gd name="T35" fmla="*/ 100 h 153"/>
                <a:gd name="T36" fmla="*/ 94 w 279"/>
                <a:gd name="T37" fmla="*/ 96 h 153"/>
                <a:gd name="T38" fmla="*/ 87 w 279"/>
                <a:gd name="T39" fmla="*/ 95 h 153"/>
                <a:gd name="T40" fmla="*/ 81 w 279"/>
                <a:gd name="T41" fmla="*/ 90 h 153"/>
                <a:gd name="T42" fmla="*/ 74 w 279"/>
                <a:gd name="T43" fmla="*/ 86 h 153"/>
                <a:gd name="T44" fmla="*/ 72 w 279"/>
                <a:gd name="T45" fmla="*/ 82 h 153"/>
                <a:gd name="T46" fmla="*/ 64 w 279"/>
                <a:gd name="T47" fmla="*/ 79 h 153"/>
                <a:gd name="T48" fmla="*/ 61 w 279"/>
                <a:gd name="T49" fmla="*/ 72 h 153"/>
                <a:gd name="T50" fmla="*/ 56 w 279"/>
                <a:gd name="T51" fmla="*/ 69 h 153"/>
                <a:gd name="T52" fmla="*/ 53 w 279"/>
                <a:gd name="T53" fmla="*/ 65 h 153"/>
                <a:gd name="T54" fmla="*/ 48 w 279"/>
                <a:gd name="T55" fmla="*/ 61 h 153"/>
                <a:gd name="T56" fmla="*/ 45 w 279"/>
                <a:gd name="T57" fmla="*/ 55 h 153"/>
                <a:gd name="T58" fmla="*/ 40 w 279"/>
                <a:gd name="T59" fmla="*/ 51 h 153"/>
                <a:gd name="T60" fmla="*/ 39 w 279"/>
                <a:gd name="T61" fmla="*/ 46 h 153"/>
                <a:gd name="T62" fmla="*/ 35 w 279"/>
                <a:gd name="T63" fmla="*/ 44 h 153"/>
                <a:gd name="T64" fmla="*/ 31 w 279"/>
                <a:gd name="T65" fmla="*/ 37 h 153"/>
                <a:gd name="T66" fmla="*/ 28 w 279"/>
                <a:gd name="T67" fmla="*/ 34 h 153"/>
                <a:gd name="T68" fmla="*/ 26 w 279"/>
                <a:gd name="T69" fmla="*/ 27 h 153"/>
                <a:gd name="T70" fmla="*/ 22 w 279"/>
                <a:gd name="T71" fmla="*/ 25 h 153"/>
                <a:gd name="T72" fmla="*/ 20 w 279"/>
                <a:gd name="T73" fmla="*/ 19 h 153"/>
                <a:gd name="T74" fmla="*/ 14 w 279"/>
                <a:gd name="T75" fmla="*/ 16 h 153"/>
                <a:gd name="T76" fmla="*/ 13 w 279"/>
                <a:gd name="T77" fmla="*/ 9 h 153"/>
                <a:gd name="T78" fmla="*/ 10 w 279"/>
                <a:gd name="T79" fmla="*/ 6 h 153"/>
                <a:gd name="T80" fmla="*/ 7 w 279"/>
                <a:gd name="T81" fmla="*/ 3 h 153"/>
                <a:gd name="T82" fmla="*/ 2 w 279"/>
                <a:gd name="T83" fmla="*/ 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 h="153">
                  <a:moveTo>
                    <a:pt x="279" y="153"/>
                  </a:moveTo>
                  <a:lnTo>
                    <a:pt x="255" y="153"/>
                  </a:lnTo>
                  <a:lnTo>
                    <a:pt x="255" y="148"/>
                  </a:lnTo>
                  <a:lnTo>
                    <a:pt x="234" y="148"/>
                  </a:lnTo>
                  <a:lnTo>
                    <a:pt x="234" y="145"/>
                  </a:lnTo>
                  <a:lnTo>
                    <a:pt x="208" y="145"/>
                  </a:lnTo>
                  <a:lnTo>
                    <a:pt x="208" y="143"/>
                  </a:lnTo>
                  <a:lnTo>
                    <a:pt x="206" y="143"/>
                  </a:lnTo>
                  <a:lnTo>
                    <a:pt x="206" y="141"/>
                  </a:lnTo>
                  <a:lnTo>
                    <a:pt x="202" y="141"/>
                  </a:lnTo>
                  <a:lnTo>
                    <a:pt x="202" y="139"/>
                  </a:lnTo>
                  <a:lnTo>
                    <a:pt x="188" y="139"/>
                  </a:lnTo>
                  <a:lnTo>
                    <a:pt x="188" y="137"/>
                  </a:lnTo>
                  <a:lnTo>
                    <a:pt x="174" y="137"/>
                  </a:lnTo>
                  <a:lnTo>
                    <a:pt x="174" y="136"/>
                  </a:lnTo>
                  <a:lnTo>
                    <a:pt x="170" y="136"/>
                  </a:lnTo>
                  <a:lnTo>
                    <a:pt x="170" y="133"/>
                  </a:lnTo>
                  <a:lnTo>
                    <a:pt x="165" y="133"/>
                  </a:lnTo>
                  <a:lnTo>
                    <a:pt x="165" y="132"/>
                  </a:lnTo>
                  <a:lnTo>
                    <a:pt x="162" y="132"/>
                  </a:lnTo>
                  <a:lnTo>
                    <a:pt x="162" y="131"/>
                  </a:lnTo>
                  <a:lnTo>
                    <a:pt x="159" y="131"/>
                  </a:lnTo>
                  <a:lnTo>
                    <a:pt x="159" y="129"/>
                  </a:lnTo>
                  <a:lnTo>
                    <a:pt x="150" y="129"/>
                  </a:lnTo>
                  <a:lnTo>
                    <a:pt x="150" y="127"/>
                  </a:lnTo>
                  <a:lnTo>
                    <a:pt x="144" y="127"/>
                  </a:lnTo>
                  <a:lnTo>
                    <a:pt x="144" y="126"/>
                  </a:lnTo>
                  <a:lnTo>
                    <a:pt x="141" y="126"/>
                  </a:lnTo>
                  <a:lnTo>
                    <a:pt x="141" y="124"/>
                  </a:lnTo>
                  <a:lnTo>
                    <a:pt x="132" y="124"/>
                  </a:lnTo>
                  <a:lnTo>
                    <a:pt x="132" y="122"/>
                  </a:lnTo>
                  <a:lnTo>
                    <a:pt x="129" y="122"/>
                  </a:lnTo>
                  <a:lnTo>
                    <a:pt x="129" y="121"/>
                  </a:lnTo>
                  <a:lnTo>
                    <a:pt x="126" y="121"/>
                  </a:lnTo>
                  <a:lnTo>
                    <a:pt x="126" y="119"/>
                  </a:lnTo>
                  <a:lnTo>
                    <a:pt x="123" y="119"/>
                  </a:lnTo>
                  <a:lnTo>
                    <a:pt x="123" y="117"/>
                  </a:lnTo>
                  <a:lnTo>
                    <a:pt x="121" y="117"/>
                  </a:lnTo>
                  <a:lnTo>
                    <a:pt x="121" y="115"/>
                  </a:lnTo>
                  <a:lnTo>
                    <a:pt x="118" y="115"/>
                  </a:lnTo>
                  <a:lnTo>
                    <a:pt x="118" y="113"/>
                  </a:lnTo>
                  <a:lnTo>
                    <a:pt x="117" y="113"/>
                  </a:lnTo>
                  <a:lnTo>
                    <a:pt x="117" y="111"/>
                  </a:lnTo>
                  <a:lnTo>
                    <a:pt x="113" y="111"/>
                  </a:lnTo>
                  <a:lnTo>
                    <a:pt x="113" y="107"/>
                  </a:lnTo>
                  <a:lnTo>
                    <a:pt x="111" y="107"/>
                  </a:lnTo>
                  <a:lnTo>
                    <a:pt x="111" y="106"/>
                  </a:lnTo>
                  <a:lnTo>
                    <a:pt x="110" y="106"/>
                  </a:lnTo>
                  <a:lnTo>
                    <a:pt x="110" y="103"/>
                  </a:lnTo>
                  <a:lnTo>
                    <a:pt x="106" y="103"/>
                  </a:lnTo>
                  <a:lnTo>
                    <a:pt x="106" y="102"/>
                  </a:lnTo>
                  <a:lnTo>
                    <a:pt x="101" y="102"/>
                  </a:lnTo>
                  <a:lnTo>
                    <a:pt x="101" y="100"/>
                  </a:lnTo>
                  <a:lnTo>
                    <a:pt x="98" y="100"/>
                  </a:lnTo>
                  <a:lnTo>
                    <a:pt x="98" y="98"/>
                  </a:lnTo>
                  <a:lnTo>
                    <a:pt x="94" y="98"/>
                  </a:lnTo>
                  <a:lnTo>
                    <a:pt x="94" y="96"/>
                  </a:lnTo>
                  <a:lnTo>
                    <a:pt x="91" y="96"/>
                  </a:lnTo>
                  <a:lnTo>
                    <a:pt x="91" y="95"/>
                  </a:lnTo>
                  <a:lnTo>
                    <a:pt x="87" y="95"/>
                  </a:lnTo>
                  <a:lnTo>
                    <a:pt x="87" y="92"/>
                  </a:lnTo>
                  <a:lnTo>
                    <a:pt x="81" y="92"/>
                  </a:lnTo>
                  <a:lnTo>
                    <a:pt x="81" y="90"/>
                  </a:lnTo>
                  <a:lnTo>
                    <a:pt x="79" y="90"/>
                  </a:lnTo>
                  <a:lnTo>
                    <a:pt x="79" y="86"/>
                  </a:lnTo>
                  <a:lnTo>
                    <a:pt x="74" y="86"/>
                  </a:lnTo>
                  <a:lnTo>
                    <a:pt x="74" y="84"/>
                  </a:lnTo>
                  <a:lnTo>
                    <a:pt x="72" y="84"/>
                  </a:lnTo>
                  <a:lnTo>
                    <a:pt x="72" y="82"/>
                  </a:lnTo>
                  <a:lnTo>
                    <a:pt x="70" y="82"/>
                  </a:lnTo>
                  <a:lnTo>
                    <a:pt x="70" y="79"/>
                  </a:lnTo>
                  <a:lnTo>
                    <a:pt x="64" y="79"/>
                  </a:lnTo>
                  <a:lnTo>
                    <a:pt x="64" y="76"/>
                  </a:lnTo>
                  <a:lnTo>
                    <a:pt x="61" y="76"/>
                  </a:lnTo>
                  <a:lnTo>
                    <a:pt x="61" y="72"/>
                  </a:lnTo>
                  <a:lnTo>
                    <a:pt x="58" y="72"/>
                  </a:lnTo>
                  <a:lnTo>
                    <a:pt x="58" y="69"/>
                  </a:lnTo>
                  <a:lnTo>
                    <a:pt x="56" y="69"/>
                  </a:lnTo>
                  <a:lnTo>
                    <a:pt x="56" y="67"/>
                  </a:lnTo>
                  <a:lnTo>
                    <a:pt x="53" y="67"/>
                  </a:lnTo>
                  <a:lnTo>
                    <a:pt x="53" y="65"/>
                  </a:lnTo>
                  <a:lnTo>
                    <a:pt x="51" y="65"/>
                  </a:lnTo>
                  <a:lnTo>
                    <a:pt x="51" y="61"/>
                  </a:lnTo>
                  <a:lnTo>
                    <a:pt x="48" y="61"/>
                  </a:lnTo>
                  <a:lnTo>
                    <a:pt x="48" y="57"/>
                  </a:lnTo>
                  <a:lnTo>
                    <a:pt x="45" y="57"/>
                  </a:lnTo>
                  <a:lnTo>
                    <a:pt x="45" y="55"/>
                  </a:lnTo>
                  <a:lnTo>
                    <a:pt x="43" y="55"/>
                  </a:lnTo>
                  <a:lnTo>
                    <a:pt x="43" y="51"/>
                  </a:lnTo>
                  <a:lnTo>
                    <a:pt x="40" y="51"/>
                  </a:lnTo>
                  <a:lnTo>
                    <a:pt x="40" y="47"/>
                  </a:lnTo>
                  <a:lnTo>
                    <a:pt x="39" y="47"/>
                  </a:lnTo>
                  <a:lnTo>
                    <a:pt x="39" y="46"/>
                  </a:lnTo>
                  <a:lnTo>
                    <a:pt x="37" y="46"/>
                  </a:lnTo>
                  <a:lnTo>
                    <a:pt x="37" y="44"/>
                  </a:lnTo>
                  <a:lnTo>
                    <a:pt x="35" y="44"/>
                  </a:lnTo>
                  <a:lnTo>
                    <a:pt x="35" y="41"/>
                  </a:lnTo>
                  <a:lnTo>
                    <a:pt x="31" y="41"/>
                  </a:lnTo>
                  <a:lnTo>
                    <a:pt x="31" y="37"/>
                  </a:lnTo>
                  <a:lnTo>
                    <a:pt x="30" y="37"/>
                  </a:lnTo>
                  <a:lnTo>
                    <a:pt x="30" y="34"/>
                  </a:lnTo>
                  <a:lnTo>
                    <a:pt x="28" y="34"/>
                  </a:lnTo>
                  <a:lnTo>
                    <a:pt x="28" y="31"/>
                  </a:lnTo>
                  <a:lnTo>
                    <a:pt x="26" y="31"/>
                  </a:lnTo>
                  <a:lnTo>
                    <a:pt x="26" y="27"/>
                  </a:lnTo>
                  <a:lnTo>
                    <a:pt x="24" y="27"/>
                  </a:lnTo>
                  <a:lnTo>
                    <a:pt x="24" y="25"/>
                  </a:lnTo>
                  <a:lnTo>
                    <a:pt x="22" y="25"/>
                  </a:lnTo>
                  <a:lnTo>
                    <a:pt x="22" y="22"/>
                  </a:lnTo>
                  <a:lnTo>
                    <a:pt x="20" y="22"/>
                  </a:lnTo>
                  <a:lnTo>
                    <a:pt x="20" y="19"/>
                  </a:lnTo>
                  <a:lnTo>
                    <a:pt x="16" y="19"/>
                  </a:lnTo>
                  <a:lnTo>
                    <a:pt x="16" y="16"/>
                  </a:lnTo>
                  <a:lnTo>
                    <a:pt x="14" y="16"/>
                  </a:lnTo>
                  <a:lnTo>
                    <a:pt x="14" y="13"/>
                  </a:lnTo>
                  <a:lnTo>
                    <a:pt x="13" y="13"/>
                  </a:lnTo>
                  <a:lnTo>
                    <a:pt x="13" y="9"/>
                  </a:lnTo>
                  <a:lnTo>
                    <a:pt x="12" y="9"/>
                  </a:lnTo>
                  <a:lnTo>
                    <a:pt x="12" y="6"/>
                  </a:lnTo>
                  <a:lnTo>
                    <a:pt x="10" y="6"/>
                  </a:lnTo>
                  <a:lnTo>
                    <a:pt x="10" y="5"/>
                  </a:lnTo>
                  <a:lnTo>
                    <a:pt x="7" y="5"/>
                  </a:lnTo>
                  <a:lnTo>
                    <a:pt x="7" y="3"/>
                  </a:lnTo>
                  <a:lnTo>
                    <a:pt x="5" y="3"/>
                  </a:lnTo>
                  <a:lnTo>
                    <a:pt x="5" y="2"/>
                  </a:lnTo>
                  <a:lnTo>
                    <a:pt x="2" y="2"/>
                  </a:lnTo>
                  <a:lnTo>
                    <a:pt x="2" y="0"/>
                  </a:lnTo>
                  <a:lnTo>
                    <a:pt x="0" y="0"/>
                  </a:lnTo>
                </a:path>
              </a:pathLst>
            </a:cu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6" name="Line 95"/>
            <p:cNvSpPr>
              <a:spLocks noChangeShapeType="1"/>
            </p:cNvSpPr>
            <p:nvPr/>
          </p:nvSpPr>
          <p:spPr bwMode="auto">
            <a:xfrm flipH="1">
              <a:off x="3410" y="254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7" name="Line 96"/>
            <p:cNvSpPr>
              <a:spLocks noChangeShapeType="1"/>
            </p:cNvSpPr>
            <p:nvPr/>
          </p:nvSpPr>
          <p:spPr bwMode="auto">
            <a:xfrm flipH="1">
              <a:off x="3422" y="254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8" name="Line 97"/>
            <p:cNvSpPr>
              <a:spLocks noChangeShapeType="1"/>
            </p:cNvSpPr>
            <p:nvPr/>
          </p:nvSpPr>
          <p:spPr bwMode="auto">
            <a:xfrm flipH="1">
              <a:off x="3194" y="250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9" name="Line 98"/>
            <p:cNvSpPr>
              <a:spLocks noChangeShapeType="1"/>
            </p:cNvSpPr>
            <p:nvPr/>
          </p:nvSpPr>
          <p:spPr bwMode="auto">
            <a:xfrm flipH="1">
              <a:off x="3206" y="250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0" name="Line 99"/>
            <p:cNvSpPr>
              <a:spLocks noChangeShapeType="1"/>
            </p:cNvSpPr>
            <p:nvPr/>
          </p:nvSpPr>
          <p:spPr bwMode="auto">
            <a:xfrm flipH="1">
              <a:off x="3602" y="259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1" name="Line 100"/>
            <p:cNvSpPr>
              <a:spLocks noChangeShapeType="1"/>
            </p:cNvSpPr>
            <p:nvPr/>
          </p:nvSpPr>
          <p:spPr bwMode="auto">
            <a:xfrm flipH="1">
              <a:off x="3614" y="259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2" name="Line 101"/>
            <p:cNvSpPr>
              <a:spLocks noChangeShapeType="1"/>
            </p:cNvSpPr>
            <p:nvPr/>
          </p:nvSpPr>
          <p:spPr bwMode="auto">
            <a:xfrm flipH="1">
              <a:off x="2960" y="245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3" name="Line 102"/>
            <p:cNvSpPr>
              <a:spLocks noChangeShapeType="1"/>
            </p:cNvSpPr>
            <p:nvPr/>
          </p:nvSpPr>
          <p:spPr bwMode="auto">
            <a:xfrm flipH="1">
              <a:off x="2972" y="245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4" name="Line 103"/>
            <p:cNvSpPr>
              <a:spLocks noChangeShapeType="1"/>
            </p:cNvSpPr>
            <p:nvPr/>
          </p:nvSpPr>
          <p:spPr bwMode="auto">
            <a:xfrm flipH="1">
              <a:off x="3146" y="2506"/>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5" name="Line 104"/>
            <p:cNvSpPr>
              <a:spLocks noChangeShapeType="1"/>
            </p:cNvSpPr>
            <p:nvPr/>
          </p:nvSpPr>
          <p:spPr bwMode="auto">
            <a:xfrm flipH="1">
              <a:off x="3158" y="2506"/>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6" name="Line 105"/>
            <p:cNvSpPr>
              <a:spLocks noChangeShapeType="1"/>
            </p:cNvSpPr>
            <p:nvPr/>
          </p:nvSpPr>
          <p:spPr bwMode="auto">
            <a:xfrm flipH="1">
              <a:off x="3098" y="2500"/>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7" name="Line 106"/>
            <p:cNvSpPr>
              <a:spLocks noChangeShapeType="1"/>
            </p:cNvSpPr>
            <p:nvPr/>
          </p:nvSpPr>
          <p:spPr bwMode="auto">
            <a:xfrm flipH="1">
              <a:off x="3110" y="2500"/>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8" name="Line 107"/>
            <p:cNvSpPr>
              <a:spLocks noChangeShapeType="1"/>
            </p:cNvSpPr>
            <p:nvPr/>
          </p:nvSpPr>
          <p:spPr bwMode="auto">
            <a:xfrm flipH="1">
              <a:off x="3218" y="250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9" name="Line 108"/>
            <p:cNvSpPr>
              <a:spLocks noChangeShapeType="1"/>
            </p:cNvSpPr>
            <p:nvPr/>
          </p:nvSpPr>
          <p:spPr bwMode="auto">
            <a:xfrm flipH="1">
              <a:off x="3278" y="2518"/>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0" name="Line 109"/>
            <p:cNvSpPr>
              <a:spLocks noChangeShapeType="1"/>
            </p:cNvSpPr>
            <p:nvPr/>
          </p:nvSpPr>
          <p:spPr bwMode="auto">
            <a:xfrm flipH="1">
              <a:off x="3260" y="2518"/>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1" name="Line 110"/>
            <p:cNvSpPr>
              <a:spLocks noChangeShapeType="1"/>
            </p:cNvSpPr>
            <p:nvPr/>
          </p:nvSpPr>
          <p:spPr bwMode="auto">
            <a:xfrm flipH="1">
              <a:off x="3242" y="250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2" name="Line 111"/>
            <p:cNvSpPr>
              <a:spLocks noChangeShapeType="1"/>
            </p:cNvSpPr>
            <p:nvPr/>
          </p:nvSpPr>
          <p:spPr bwMode="auto">
            <a:xfrm flipH="1">
              <a:off x="3338" y="254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3" name="Line 112"/>
            <p:cNvSpPr>
              <a:spLocks noChangeShapeType="1"/>
            </p:cNvSpPr>
            <p:nvPr/>
          </p:nvSpPr>
          <p:spPr bwMode="auto">
            <a:xfrm flipH="1">
              <a:off x="3344" y="254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4" name="Line 113"/>
            <p:cNvSpPr>
              <a:spLocks noChangeShapeType="1"/>
            </p:cNvSpPr>
            <p:nvPr/>
          </p:nvSpPr>
          <p:spPr bwMode="auto">
            <a:xfrm flipH="1">
              <a:off x="3458" y="256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5" name="Line 114"/>
            <p:cNvSpPr>
              <a:spLocks noChangeShapeType="1"/>
            </p:cNvSpPr>
            <p:nvPr/>
          </p:nvSpPr>
          <p:spPr bwMode="auto">
            <a:xfrm flipH="1">
              <a:off x="3470" y="256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6" name="Line 115"/>
            <p:cNvSpPr>
              <a:spLocks noChangeShapeType="1"/>
            </p:cNvSpPr>
            <p:nvPr/>
          </p:nvSpPr>
          <p:spPr bwMode="auto">
            <a:xfrm flipH="1">
              <a:off x="3494" y="256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7" name="Line 116"/>
            <p:cNvSpPr>
              <a:spLocks noChangeShapeType="1"/>
            </p:cNvSpPr>
            <p:nvPr/>
          </p:nvSpPr>
          <p:spPr bwMode="auto">
            <a:xfrm flipH="1">
              <a:off x="3506" y="256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8" name="Line 117"/>
            <p:cNvSpPr>
              <a:spLocks noChangeShapeType="1"/>
            </p:cNvSpPr>
            <p:nvPr/>
          </p:nvSpPr>
          <p:spPr bwMode="auto">
            <a:xfrm flipH="1">
              <a:off x="3482" y="256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9" name="Line 118"/>
            <p:cNvSpPr>
              <a:spLocks noChangeShapeType="1"/>
            </p:cNvSpPr>
            <p:nvPr/>
          </p:nvSpPr>
          <p:spPr bwMode="auto">
            <a:xfrm flipH="1">
              <a:off x="3494" y="256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0" name="Line 119"/>
            <p:cNvSpPr>
              <a:spLocks noChangeShapeType="1"/>
            </p:cNvSpPr>
            <p:nvPr/>
          </p:nvSpPr>
          <p:spPr bwMode="auto">
            <a:xfrm flipH="1">
              <a:off x="3116" y="250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1" name="Line 120"/>
            <p:cNvSpPr>
              <a:spLocks noChangeShapeType="1"/>
            </p:cNvSpPr>
            <p:nvPr/>
          </p:nvSpPr>
          <p:spPr bwMode="auto">
            <a:xfrm flipH="1">
              <a:off x="3128" y="250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2" name="Line 121"/>
            <p:cNvSpPr>
              <a:spLocks noChangeShapeType="1"/>
            </p:cNvSpPr>
            <p:nvPr/>
          </p:nvSpPr>
          <p:spPr bwMode="auto">
            <a:xfrm flipH="1">
              <a:off x="3278" y="2536"/>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3" name="Line 122"/>
            <p:cNvSpPr>
              <a:spLocks noChangeShapeType="1"/>
            </p:cNvSpPr>
            <p:nvPr/>
          </p:nvSpPr>
          <p:spPr bwMode="auto">
            <a:xfrm flipH="1">
              <a:off x="3296" y="254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4" name="Line 123"/>
            <p:cNvSpPr>
              <a:spLocks noChangeShapeType="1"/>
            </p:cNvSpPr>
            <p:nvPr/>
          </p:nvSpPr>
          <p:spPr bwMode="auto">
            <a:xfrm flipH="1">
              <a:off x="3026" y="247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5" name="Line 124"/>
            <p:cNvSpPr>
              <a:spLocks noChangeShapeType="1"/>
            </p:cNvSpPr>
            <p:nvPr/>
          </p:nvSpPr>
          <p:spPr bwMode="auto">
            <a:xfrm flipH="1">
              <a:off x="3548" y="256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6" name="Line 125"/>
            <p:cNvSpPr>
              <a:spLocks noChangeShapeType="1"/>
            </p:cNvSpPr>
            <p:nvPr/>
          </p:nvSpPr>
          <p:spPr bwMode="auto">
            <a:xfrm flipH="1">
              <a:off x="3716" y="259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7" name="Line 126"/>
            <p:cNvSpPr>
              <a:spLocks noChangeShapeType="1"/>
            </p:cNvSpPr>
            <p:nvPr/>
          </p:nvSpPr>
          <p:spPr bwMode="auto">
            <a:xfrm flipH="1">
              <a:off x="3008" y="246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8" name="Line 127"/>
            <p:cNvSpPr>
              <a:spLocks noChangeShapeType="1"/>
            </p:cNvSpPr>
            <p:nvPr/>
          </p:nvSpPr>
          <p:spPr bwMode="auto">
            <a:xfrm flipH="1">
              <a:off x="2984" y="2458"/>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9" name="Line 128"/>
            <p:cNvSpPr>
              <a:spLocks noChangeShapeType="1"/>
            </p:cNvSpPr>
            <p:nvPr/>
          </p:nvSpPr>
          <p:spPr bwMode="auto">
            <a:xfrm flipH="1">
              <a:off x="2996" y="2458"/>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0" name="Line 129"/>
            <p:cNvSpPr>
              <a:spLocks noChangeShapeType="1"/>
            </p:cNvSpPr>
            <p:nvPr/>
          </p:nvSpPr>
          <p:spPr bwMode="auto">
            <a:xfrm flipH="1">
              <a:off x="3062" y="249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1" name="Line 130"/>
            <p:cNvSpPr>
              <a:spLocks noChangeShapeType="1"/>
            </p:cNvSpPr>
            <p:nvPr/>
          </p:nvSpPr>
          <p:spPr bwMode="auto">
            <a:xfrm flipH="1">
              <a:off x="3044" y="247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252" name="Group 131"/>
          <p:cNvGrpSpPr/>
          <p:nvPr/>
        </p:nvGrpSpPr>
        <p:grpSpPr>
          <a:xfrm>
            <a:off x="785243" y="2969085"/>
            <a:ext cx="3654000" cy="2047684"/>
            <a:chOff x="2018" y="1671"/>
            <a:chExt cx="1722" cy="972"/>
          </a:xfrm>
        </p:grpSpPr>
        <p:sp>
          <p:nvSpPr>
            <p:cNvPr id="253" name="Line 132"/>
            <p:cNvSpPr>
              <a:spLocks noChangeShapeType="1"/>
            </p:cNvSpPr>
            <p:nvPr/>
          </p:nvSpPr>
          <p:spPr bwMode="auto">
            <a:xfrm flipH="1">
              <a:off x="2168" y="1863"/>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4" name="Line 133"/>
            <p:cNvSpPr>
              <a:spLocks noChangeShapeType="1"/>
            </p:cNvSpPr>
            <p:nvPr/>
          </p:nvSpPr>
          <p:spPr bwMode="auto">
            <a:xfrm flipH="1">
              <a:off x="2528" y="2319"/>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5" name="Line 134"/>
            <p:cNvSpPr>
              <a:spLocks noChangeShapeType="1"/>
            </p:cNvSpPr>
            <p:nvPr/>
          </p:nvSpPr>
          <p:spPr bwMode="auto">
            <a:xfrm flipH="1">
              <a:off x="2102" y="1767"/>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6" name="Line 135"/>
            <p:cNvSpPr>
              <a:spLocks noChangeShapeType="1"/>
            </p:cNvSpPr>
            <p:nvPr/>
          </p:nvSpPr>
          <p:spPr bwMode="auto">
            <a:xfrm flipH="1">
              <a:off x="2462" y="2259"/>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7" name="Line 136"/>
            <p:cNvSpPr>
              <a:spLocks noChangeShapeType="1"/>
            </p:cNvSpPr>
            <p:nvPr/>
          </p:nvSpPr>
          <p:spPr bwMode="auto">
            <a:xfrm flipH="1">
              <a:off x="2390" y="2163"/>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8" name="Line 137"/>
            <p:cNvSpPr>
              <a:spLocks noChangeShapeType="1"/>
            </p:cNvSpPr>
            <p:nvPr/>
          </p:nvSpPr>
          <p:spPr bwMode="auto">
            <a:xfrm flipH="1">
              <a:off x="2270" y="1995"/>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9" name="Line 138"/>
            <p:cNvSpPr>
              <a:spLocks noChangeShapeType="1"/>
            </p:cNvSpPr>
            <p:nvPr/>
          </p:nvSpPr>
          <p:spPr bwMode="auto">
            <a:xfrm flipH="1">
              <a:off x="2570" y="2367"/>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0" name="Line 139"/>
            <p:cNvSpPr>
              <a:spLocks noChangeShapeType="1"/>
            </p:cNvSpPr>
            <p:nvPr/>
          </p:nvSpPr>
          <p:spPr bwMode="auto">
            <a:xfrm flipH="1">
              <a:off x="2594" y="2391"/>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1" name="Line 140"/>
            <p:cNvSpPr>
              <a:spLocks noChangeShapeType="1"/>
            </p:cNvSpPr>
            <p:nvPr/>
          </p:nvSpPr>
          <p:spPr bwMode="auto">
            <a:xfrm flipH="1">
              <a:off x="2612" y="2403"/>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2" name="Line 141"/>
            <p:cNvSpPr>
              <a:spLocks noChangeShapeType="1"/>
            </p:cNvSpPr>
            <p:nvPr/>
          </p:nvSpPr>
          <p:spPr bwMode="auto">
            <a:xfrm flipH="1">
              <a:off x="2306" y="2037"/>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3" name="Line 142"/>
            <p:cNvSpPr>
              <a:spLocks noChangeShapeType="1"/>
            </p:cNvSpPr>
            <p:nvPr/>
          </p:nvSpPr>
          <p:spPr bwMode="auto">
            <a:xfrm flipH="1">
              <a:off x="2570" y="2361"/>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4" name="Line 143"/>
            <p:cNvSpPr>
              <a:spLocks noChangeShapeType="1"/>
            </p:cNvSpPr>
            <p:nvPr/>
          </p:nvSpPr>
          <p:spPr bwMode="auto">
            <a:xfrm flipH="1">
              <a:off x="2582" y="2379"/>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5" name="Line 144"/>
            <p:cNvSpPr>
              <a:spLocks noChangeShapeType="1"/>
            </p:cNvSpPr>
            <p:nvPr/>
          </p:nvSpPr>
          <p:spPr bwMode="auto">
            <a:xfrm flipH="1">
              <a:off x="2540" y="2337"/>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6" name="Line 145"/>
            <p:cNvSpPr>
              <a:spLocks noChangeShapeType="1"/>
            </p:cNvSpPr>
            <p:nvPr/>
          </p:nvSpPr>
          <p:spPr bwMode="auto">
            <a:xfrm flipH="1">
              <a:off x="2552" y="2355"/>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7" name="Line 146"/>
            <p:cNvSpPr>
              <a:spLocks noChangeShapeType="1"/>
            </p:cNvSpPr>
            <p:nvPr/>
          </p:nvSpPr>
          <p:spPr bwMode="auto">
            <a:xfrm flipH="1">
              <a:off x="2564" y="2355"/>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8" name="Line 147"/>
            <p:cNvSpPr>
              <a:spLocks noChangeShapeType="1"/>
            </p:cNvSpPr>
            <p:nvPr/>
          </p:nvSpPr>
          <p:spPr bwMode="auto">
            <a:xfrm flipH="1">
              <a:off x="2750" y="2481"/>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9" name="Line 148"/>
            <p:cNvSpPr>
              <a:spLocks noChangeShapeType="1"/>
            </p:cNvSpPr>
            <p:nvPr/>
          </p:nvSpPr>
          <p:spPr bwMode="auto">
            <a:xfrm flipH="1">
              <a:off x="2768" y="2481"/>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0" name="Line 149"/>
            <p:cNvSpPr>
              <a:spLocks noChangeShapeType="1"/>
            </p:cNvSpPr>
            <p:nvPr/>
          </p:nvSpPr>
          <p:spPr bwMode="auto">
            <a:xfrm flipH="1">
              <a:off x="2798" y="2505"/>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1" name="Line 150"/>
            <p:cNvSpPr>
              <a:spLocks noChangeShapeType="1"/>
            </p:cNvSpPr>
            <p:nvPr/>
          </p:nvSpPr>
          <p:spPr bwMode="auto">
            <a:xfrm flipH="1">
              <a:off x="2810" y="2505"/>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2" name="Line 151"/>
            <p:cNvSpPr>
              <a:spLocks noChangeShapeType="1"/>
            </p:cNvSpPr>
            <p:nvPr/>
          </p:nvSpPr>
          <p:spPr bwMode="auto">
            <a:xfrm flipH="1">
              <a:off x="2696" y="2457"/>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3" name="Line 152"/>
            <p:cNvSpPr>
              <a:spLocks noChangeShapeType="1"/>
            </p:cNvSpPr>
            <p:nvPr/>
          </p:nvSpPr>
          <p:spPr bwMode="auto">
            <a:xfrm flipH="1">
              <a:off x="2708" y="2457"/>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4" name="Line 153"/>
            <p:cNvSpPr>
              <a:spLocks noChangeShapeType="1"/>
            </p:cNvSpPr>
            <p:nvPr/>
          </p:nvSpPr>
          <p:spPr bwMode="auto">
            <a:xfrm flipH="1">
              <a:off x="2486" y="2289"/>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5" name="Line 154"/>
            <p:cNvSpPr>
              <a:spLocks noChangeShapeType="1"/>
            </p:cNvSpPr>
            <p:nvPr/>
          </p:nvSpPr>
          <p:spPr bwMode="auto">
            <a:xfrm flipH="1">
              <a:off x="2642" y="2427"/>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6" name="Line 155"/>
            <p:cNvSpPr>
              <a:spLocks noChangeShapeType="1"/>
            </p:cNvSpPr>
            <p:nvPr/>
          </p:nvSpPr>
          <p:spPr bwMode="auto">
            <a:xfrm flipH="1">
              <a:off x="2666" y="2433"/>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7" name="Line 156"/>
            <p:cNvSpPr>
              <a:spLocks noChangeShapeType="1"/>
            </p:cNvSpPr>
            <p:nvPr/>
          </p:nvSpPr>
          <p:spPr bwMode="auto">
            <a:xfrm flipH="1">
              <a:off x="2558" y="2361"/>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8" name="Line 157"/>
            <p:cNvSpPr>
              <a:spLocks noChangeShapeType="1"/>
            </p:cNvSpPr>
            <p:nvPr/>
          </p:nvSpPr>
          <p:spPr bwMode="auto">
            <a:xfrm flipH="1">
              <a:off x="2510" y="2301"/>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9" name="Line 158"/>
            <p:cNvSpPr>
              <a:spLocks noChangeShapeType="1"/>
            </p:cNvSpPr>
            <p:nvPr/>
          </p:nvSpPr>
          <p:spPr bwMode="auto">
            <a:xfrm flipH="1">
              <a:off x="2540" y="2337"/>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0" name="Line 159"/>
            <p:cNvSpPr>
              <a:spLocks noChangeShapeType="1"/>
            </p:cNvSpPr>
            <p:nvPr/>
          </p:nvSpPr>
          <p:spPr bwMode="auto">
            <a:xfrm flipH="1">
              <a:off x="2456" y="2223"/>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1" name="Line 160"/>
            <p:cNvSpPr>
              <a:spLocks noChangeShapeType="1"/>
            </p:cNvSpPr>
            <p:nvPr/>
          </p:nvSpPr>
          <p:spPr bwMode="auto">
            <a:xfrm flipH="1">
              <a:off x="2588" y="2379"/>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2" name="Line 161"/>
            <p:cNvSpPr>
              <a:spLocks noChangeShapeType="1"/>
            </p:cNvSpPr>
            <p:nvPr/>
          </p:nvSpPr>
          <p:spPr bwMode="auto">
            <a:xfrm flipH="1">
              <a:off x="2654" y="2427"/>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3" name="Line 162"/>
            <p:cNvSpPr>
              <a:spLocks noChangeShapeType="1"/>
            </p:cNvSpPr>
            <p:nvPr/>
          </p:nvSpPr>
          <p:spPr bwMode="auto">
            <a:xfrm flipH="1">
              <a:off x="2630" y="2415"/>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4" name="Line 163"/>
            <p:cNvSpPr>
              <a:spLocks noChangeShapeType="1"/>
            </p:cNvSpPr>
            <p:nvPr/>
          </p:nvSpPr>
          <p:spPr bwMode="auto">
            <a:xfrm flipH="1">
              <a:off x="2648" y="2427"/>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5" name="Line 164"/>
            <p:cNvSpPr>
              <a:spLocks noChangeShapeType="1"/>
            </p:cNvSpPr>
            <p:nvPr/>
          </p:nvSpPr>
          <p:spPr bwMode="auto">
            <a:xfrm flipH="1">
              <a:off x="2306" y="2037"/>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6" name="Line 165"/>
            <p:cNvSpPr>
              <a:spLocks noChangeShapeType="1"/>
            </p:cNvSpPr>
            <p:nvPr/>
          </p:nvSpPr>
          <p:spPr bwMode="auto">
            <a:xfrm flipH="1">
              <a:off x="2468" y="2277"/>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7" name="Line 166"/>
            <p:cNvSpPr>
              <a:spLocks noChangeShapeType="1"/>
            </p:cNvSpPr>
            <p:nvPr/>
          </p:nvSpPr>
          <p:spPr bwMode="auto">
            <a:xfrm flipH="1">
              <a:off x="2486" y="2283"/>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8" name="Line 167"/>
            <p:cNvSpPr>
              <a:spLocks noChangeShapeType="1"/>
            </p:cNvSpPr>
            <p:nvPr/>
          </p:nvSpPr>
          <p:spPr bwMode="auto">
            <a:xfrm flipH="1">
              <a:off x="2606" y="2385"/>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9" name="Line 168"/>
            <p:cNvSpPr>
              <a:spLocks noChangeShapeType="1"/>
            </p:cNvSpPr>
            <p:nvPr/>
          </p:nvSpPr>
          <p:spPr bwMode="auto">
            <a:xfrm flipH="1">
              <a:off x="2210" y="1929"/>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0" name="Line 169"/>
            <p:cNvSpPr>
              <a:spLocks noChangeShapeType="1"/>
            </p:cNvSpPr>
            <p:nvPr/>
          </p:nvSpPr>
          <p:spPr bwMode="auto">
            <a:xfrm flipH="1">
              <a:off x="2672" y="2439"/>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1" name="Line 170"/>
            <p:cNvSpPr>
              <a:spLocks noChangeShapeType="1"/>
            </p:cNvSpPr>
            <p:nvPr/>
          </p:nvSpPr>
          <p:spPr bwMode="auto">
            <a:xfrm flipH="1">
              <a:off x="2684" y="2439"/>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2" name="Line 171"/>
            <p:cNvSpPr>
              <a:spLocks noChangeShapeType="1"/>
            </p:cNvSpPr>
            <p:nvPr/>
          </p:nvSpPr>
          <p:spPr bwMode="auto">
            <a:xfrm flipH="1">
              <a:off x="2816" y="2505"/>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3" name="Line 172"/>
            <p:cNvSpPr>
              <a:spLocks noChangeShapeType="1"/>
            </p:cNvSpPr>
            <p:nvPr/>
          </p:nvSpPr>
          <p:spPr bwMode="auto">
            <a:xfrm flipH="1">
              <a:off x="2828" y="2505"/>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4" name="Line 173"/>
            <p:cNvSpPr>
              <a:spLocks noChangeShapeType="1"/>
            </p:cNvSpPr>
            <p:nvPr/>
          </p:nvSpPr>
          <p:spPr bwMode="auto">
            <a:xfrm flipH="1">
              <a:off x="2426" y="2205"/>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5" name="Line 174"/>
            <p:cNvSpPr>
              <a:spLocks noChangeShapeType="1"/>
            </p:cNvSpPr>
            <p:nvPr/>
          </p:nvSpPr>
          <p:spPr bwMode="auto">
            <a:xfrm flipH="1">
              <a:off x="2438" y="2205"/>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6" name="Line 175"/>
            <p:cNvSpPr>
              <a:spLocks noChangeShapeType="1"/>
            </p:cNvSpPr>
            <p:nvPr/>
          </p:nvSpPr>
          <p:spPr bwMode="auto">
            <a:xfrm flipH="1">
              <a:off x="2318" y="2055"/>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7" name="Line 176"/>
            <p:cNvSpPr>
              <a:spLocks noChangeShapeType="1"/>
            </p:cNvSpPr>
            <p:nvPr/>
          </p:nvSpPr>
          <p:spPr bwMode="auto">
            <a:xfrm flipH="1">
              <a:off x="2480" y="2289"/>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8" name="Line 177"/>
            <p:cNvSpPr>
              <a:spLocks noChangeShapeType="1"/>
            </p:cNvSpPr>
            <p:nvPr/>
          </p:nvSpPr>
          <p:spPr bwMode="auto">
            <a:xfrm flipH="1">
              <a:off x="2132" y="1803"/>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9" name="Line 178"/>
            <p:cNvSpPr>
              <a:spLocks noChangeShapeType="1"/>
            </p:cNvSpPr>
            <p:nvPr/>
          </p:nvSpPr>
          <p:spPr bwMode="auto">
            <a:xfrm flipH="1">
              <a:off x="2366" y="2133"/>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0" name="Line 179"/>
            <p:cNvSpPr>
              <a:spLocks noChangeShapeType="1"/>
            </p:cNvSpPr>
            <p:nvPr/>
          </p:nvSpPr>
          <p:spPr bwMode="auto">
            <a:xfrm flipH="1">
              <a:off x="2168" y="1845"/>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1" name="Line 180"/>
            <p:cNvSpPr>
              <a:spLocks noChangeShapeType="1"/>
            </p:cNvSpPr>
            <p:nvPr/>
          </p:nvSpPr>
          <p:spPr bwMode="auto">
            <a:xfrm flipH="1">
              <a:off x="2336" y="2091"/>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2" name="Line 181"/>
            <p:cNvSpPr>
              <a:spLocks noChangeShapeType="1"/>
            </p:cNvSpPr>
            <p:nvPr/>
          </p:nvSpPr>
          <p:spPr bwMode="auto">
            <a:xfrm flipH="1">
              <a:off x="2378" y="2151"/>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3" name="Line 182"/>
            <p:cNvSpPr>
              <a:spLocks noChangeShapeType="1"/>
            </p:cNvSpPr>
            <p:nvPr/>
          </p:nvSpPr>
          <p:spPr bwMode="auto">
            <a:xfrm flipH="1">
              <a:off x="2738" y="2481"/>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4" name="Line 183"/>
            <p:cNvSpPr>
              <a:spLocks noChangeShapeType="1"/>
            </p:cNvSpPr>
            <p:nvPr/>
          </p:nvSpPr>
          <p:spPr bwMode="auto">
            <a:xfrm flipH="1">
              <a:off x="2750" y="2481"/>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5" name="Line 184"/>
            <p:cNvSpPr>
              <a:spLocks noChangeShapeType="1"/>
            </p:cNvSpPr>
            <p:nvPr/>
          </p:nvSpPr>
          <p:spPr bwMode="auto">
            <a:xfrm flipH="1">
              <a:off x="2342" y="2109"/>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6" name="Line 185"/>
            <p:cNvSpPr>
              <a:spLocks noChangeShapeType="1"/>
            </p:cNvSpPr>
            <p:nvPr/>
          </p:nvSpPr>
          <p:spPr bwMode="auto">
            <a:xfrm flipH="1">
              <a:off x="2354" y="2109"/>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 name="Line 186"/>
            <p:cNvSpPr>
              <a:spLocks noChangeShapeType="1"/>
            </p:cNvSpPr>
            <p:nvPr/>
          </p:nvSpPr>
          <p:spPr bwMode="auto">
            <a:xfrm flipH="1">
              <a:off x="2504" y="2301"/>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8" name="Line 187"/>
            <p:cNvSpPr>
              <a:spLocks noChangeShapeType="1"/>
            </p:cNvSpPr>
            <p:nvPr/>
          </p:nvSpPr>
          <p:spPr bwMode="auto">
            <a:xfrm flipH="1">
              <a:off x="2516" y="2301"/>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9" name="Line 188"/>
            <p:cNvSpPr>
              <a:spLocks noChangeShapeType="1"/>
            </p:cNvSpPr>
            <p:nvPr/>
          </p:nvSpPr>
          <p:spPr bwMode="auto">
            <a:xfrm flipH="1">
              <a:off x="2246" y="1959"/>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0" name="Line 189"/>
            <p:cNvSpPr>
              <a:spLocks noChangeShapeType="1"/>
            </p:cNvSpPr>
            <p:nvPr/>
          </p:nvSpPr>
          <p:spPr bwMode="auto">
            <a:xfrm flipH="1">
              <a:off x="2162" y="1845"/>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1" name="Line 190"/>
            <p:cNvSpPr>
              <a:spLocks noChangeShapeType="1"/>
            </p:cNvSpPr>
            <p:nvPr/>
          </p:nvSpPr>
          <p:spPr bwMode="auto">
            <a:xfrm flipH="1">
              <a:off x="2150" y="1821"/>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2" name="Line 191"/>
            <p:cNvSpPr>
              <a:spLocks noChangeShapeType="1"/>
            </p:cNvSpPr>
            <p:nvPr/>
          </p:nvSpPr>
          <p:spPr bwMode="auto">
            <a:xfrm flipH="1">
              <a:off x="2264" y="1971"/>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3" name="Line 192"/>
            <p:cNvSpPr>
              <a:spLocks noChangeShapeType="1"/>
            </p:cNvSpPr>
            <p:nvPr/>
          </p:nvSpPr>
          <p:spPr bwMode="auto">
            <a:xfrm flipH="1">
              <a:off x="2624" y="2415"/>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4" name="Line 193"/>
            <p:cNvSpPr>
              <a:spLocks noChangeShapeType="1"/>
            </p:cNvSpPr>
            <p:nvPr/>
          </p:nvSpPr>
          <p:spPr bwMode="auto">
            <a:xfrm flipH="1">
              <a:off x="2114" y="1785"/>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5" name="Line 194"/>
            <p:cNvSpPr>
              <a:spLocks noChangeShapeType="1"/>
            </p:cNvSpPr>
            <p:nvPr/>
          </p:nvSpPr>
          <p:spPr bwMode="auto">
            <a:xfrm flipH="1">
              <a:off x="2324" y="2067"/>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6" name="Line 195"/>
            <p:cNvSpPr>
              <a:spLocks noChangeShapeType="1"/>
            </p:cNvSpPr>
            <p:nvPr/>
          </p:nvSpPr>
          <p:spPr bwMode="auto">
            <a:xfrm flipH="1">
              <a:off x="2216" y="1941"/>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7" name="Line 196"/>
            <p:cNvSpPr>
              <a:spLocks noChangeShapeType="1"/>
            </p:cNvSpPr>
            <p:nvPr/>
          </p:nvSpPr>
          <p:spPr bwMode="auto">
            <a:xfrm flipH="1">
              <a:off x="2228" y="1941"/>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8" name="Line 197"/>
            <p:cNvSpPr>
              <a:spLocks noChangeShapeType="1"/>
            </p:cNvSpPr>
            <p:nvPr/>
          </p:nvSpPr>
          <p:spPr bwMode="auto">
            <a:xfrm flipH="1">
              <a:off x="2066" y="1713"/>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9" name="Line 198"/>
            <p:cNvSpPr>
              <a:spLocks noChangeShapeType="1"/>
            </p:cNvSpPr>
            <p:nvPr/>
          </p:nvSpPr>
          <p:spPr bwMode="auto">
            <a:xfrm flipH="1">
              <a:off x="2084" y="1749"/>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0" name="Line 199"/>
            <p:cNvSpPr>
              <a:spLocks noChangeShapeType="1"/>
            </p:cNvSpPr>
            <p:nvPr/>
          </p:nvSpPr>
          <p:spPr bwMode="auto">
            <a:xfrm flipH="1">
              <a:off x="2240" y="1959"/>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1" name="Line 200"/>
            <p:cNvSpPr>
              <a:spLocks noChangeShapeType="1"/>
            </p:cNvSpPr>
            <p:nvPr/>
          </p:nvSpPr>
          <p:spPr bwMode="auto">
            <a:xfrm flipH="1">
              <a:off x="2276" y="2013"/>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2" name="Line 201"/>
            <p:cNvSpPr>
              <a:spLocks noChangeShapeType="1"/>
            </p:cNvSpPr>
            <p:nvPr/>
          </p:nvSpPr>
          <p:spPr bwMode="auto">
            <a:xfrm flipH="1">
              <a:off x="2156" y="1821"/>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3" name="Line 202"/>
            <p:cNvSpPr>
              <a:spLocks noChangeShapeType="1"/>
            </p:cNvSpPr>
            <p:nvPr/>
          </p:nvSpPr>
          <p:spPr bwMode="auto">
            <a:xfrm flipH="1">
              <a:off x="2294" y="2031"/>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4" name="Line 203"/>
            <p:cNvSpPr>
              <a:spLocks noChangeShapeType="1"/>
            </p:cNvSpPr>
            <p:nvPr/>
          </p:nvSpPr>
          <p:spPr bwMode="auto">
            <a:xfrm flipH="1">
              <a:off x="2078" y="1731"/>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5" name="Line 204"/>
            <p:cNvSpPr>
              <a:spLocks noChangeShapeType="1"/>
            </p:cNvSpPr>
            <p:nvPr/>
          </p:nvSpPr>
          <p:spPr bwMode="auto">
            <a:xfrm flipH="1">
              <a:off x="2204" y="1929"/>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6" name="Line 205"/>
            <p:cNvSpPr>
              <a:spLocks noChangeShapeType="1"/>
            </p:cNvSpPr>
            <p:nvPr/>
          </p:nvSpPr>
          <p:spPr bwMode="auto">
            <a:xfrm flipH="1">
              <a:off x="2180" y="1881"/>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7" name="Line 206"/>
            <p:cNvSpPr>
              <a:spLocks noChangeShapeType="1"/>
            </p:cNvSpPr>
            <p:nvPr/>
          </p:nvSpPr>
          <p:spPr bwMode="auto">
            <a:xfrm flipH="1">
              <a:off x="2192" y="1893"/>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8" name="Line 207"/>
            <p:cNvSpPr>
              <a:spLocks noChangeShapeType="1"/>
            </p:cNvSpPr>
            <p:nvPr/>
          </p:nvSpPr>
          <p:spPr bwMode="auto">
            <a:xfrm flipH="1">
              <a:off x="2186" y="1893"/>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 name="Line 208"/>
            <p:cNvSpPr>
              <a:spLocks noChangeShapeType="1"/>
            </p:cNvSpPr>
            <p:nvPr/>
          </p:nvSpPr>
          <p:spPr bwMode="auto">
            <a:xfrm flipH="1">
              <a:off x="3026" y="2559"/>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0" name="Line 209"/>
            <p:cNvSpPr>
              <a:spLocks noChangeShapeType="1"/>
            </p:cNvSpPr>
            <p:nvPr/>
          </p:nvSpPr>
          <p:spPr bwMode="auto">
            <a:xfrm flipH="1">
              <a:off x="3038" y="2559"/>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1" name="Line 210"/>
            <p:cNvSpPr>
              <a:spLocks noChangeShapeType="1"/>
            </p:cNvSpPr>
            <p:nvPr/>
          </p:nvSpPr>
          <p:spPr bwMode="auto">
            <a:xfrm flipH="1">
              <a:off x="2984" y="2559"/>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2" name="Line 211"/>
            <p:cNvSpPr>
              <a:spLocks noChangeShapeType="1"/>
            </p:cNvSpPr>
            <p:nvPr/>
          </p:nvSpPr>
          <p:spPr bwMode="auto">
            <a:xfrm flipH="1">
              <a:off x="2996" y="2559"/>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3" name="Line 212"/>
            <p:cNvSpPr>
              <a:spLocks noChangeShapeType="1"/>
            </p:cNvSpPr>
            <p:nvPr/>
          </p:nvSpPr>
          <p:spPr bwMode="auto">
            <a:xfrm flipH="1">
              <a:off x="2906" y="2553"/>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4" name="Line 213"/>
            <p:cNvSpPr>
              <a:spLocks noChangeShapeType="1"/>
            </p:cNvSpPr>
            <p:nvPr/>
          </p:nvSpPr>
          <p:spPr bwMode="auto">
            <a:xfrm flipH="1">
              <a:off x="2918" y="2553"/>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5" name="Line 214"/>
            <p:cNvSpPr>
              <a:spLocks noChangeShapeType="1"/>
            </p:cNvSpPr>
            <p:nvPr/>
          </p:nvSpPr>
          <p:spPr bwMode="auto">
            <a:xfrm flipH="1">
              <a:off x="2882" y="2541"/>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6" name="Line 215"/>
            <p:cNvSpPr>
              <a:spLocks noChangeShapeType="1"/>
            </p:cNvSpPr>
            <p:nvPr/>
          </p:nvSpPr>
          <p:spPr bwMode="auto">
            <a:xfrm flipH="1">
              <a:off x="2894" y="2541"/>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7" name="Line 216"/>
            <p:cNvSpPr>
              <a:spLocks noChangeShapeType="1"/>
            </p:cNvSpPr>
            <p:nvPr/>
          </p:nvSpPr>
          <p:spPr bwMode="auto">
            <a:xfrm flipH="1">
              <a:off x="2948" y="2553"/>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8" name="Line 217"/>
            <p:cNvSpPr>
              <a:spLocks noChangeShapeType="1"/>
            </p:cNvSpPr>
            <p:nvPr/>
          </p:nvSpPr>
          <p:spPr bwMode="auto">
            <a:xfrm flipH="1">
              <a:off x="2954" y="2553"/>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9" name="Line 218"/>
            <p:cNvSpPr>
              <a:spLocks noChangeShapeType="1"/>
            </p:cNvSpPr>
            <p:nvPr/>
          </p:nvSpPr>
          <p:spPr bwMode="auto">
            <a:xfrm flipH="1">
              <a:off x="3086" y="2571"/>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0" name="Line 219"/>
            <p:cNvSpPr>
              <a:spLocks noChangeShapeType="1"/>
            </p:cNvSpPr>
            <p:nvPr/>
          </p:nvSpPr>
          <p:spPr bwMode="auto">
            <a:xfrm flipH="1">
              <a:off x="3140" y="2571"/>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1" name="Line 220"/>
            <p:cNvSpPr>
              <a:spLocks noChangeShapeType="1"/>
            </p:cNvSpPr>
            <p:nvPr/>
          </p:nvSpPr>
          <p:spPr bwMode="auto">
            <a:xfrm flipH="1">
              <a:off x="3128" y="2571"/>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2" name="Line 221"/>
            <p:cNvSpPr>
              <a:spLocks noChangeShapeType="1"/>
            </p:cNvSpPr>
            <p:nvPr/>
          </p:nvSpPr>
          <p:spPr bwMode="auto">
            <a:xfrm flipH="1">
              <a:off x="3002" y="2559"/>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3" name="Line 222"/>
            <p:cNvSpPr>
              <a:spLocks noChangeShapeType="1"/>
            </p:cNvSpPr>
            <p:nvPr/>
          </p:nvSpPr>
          <p:spPr bwMode="auto">
            <a:xfrm flipH="1">
              <a:off x="3014" y="2559"/>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4" name="Line 223"/>
            <p:cNvSpPr>
              <a:spLocks noChangeShapeType="1"/>
            </p:cNvSpPr>
            <p:nvPr/>
          </p:nvSpPr>
          <p:spPr bwMode="auto">
            <a:xfrm flipH="1">
              <a:off x="2036" y="1695"/>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5" name="Line 224"/>
            <p:cNvSpPr>
              <a:spLocks noChangeShapeType="1"/>
            </p:cNvSpPr>
            <p:nvPr/>
          </p:nvSpPr>
          <p:spPr bwMode="auto">
            <a:xfrm flipH="1">
              <a:off x="2048" y="1695"/>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6" name="Line 225"/>
            <p:cNvSpPr>
              <a:spLocks noChangeShapeType="1"/>
            </p:cNvSpPr>
            <p:nvPr/>
          </p:nvSpPr>
          <p:spPr bwMode="auto">
            <a:xfrm flipH="1">
              <a:off x="2948" y="2547"/>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7" name="Line 226"/>
            <p:cNvSpPr>
              <a:spLocks noChangeShapeType="1"/>
            </p:cNvSpPr>
            <p:nvPr/>
          </p:nvSpPr>
          <p:spPr bwMode="auto">
            <a:xfrm flipH="1">
              <a:off x="2960" y="2547"/>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8" name="Line 227"/>
            <p:cNvSpPr>
              <a:spLocks noChangeShapeType="1"/>
            </p:cNvSpPr>
            <p:nvPr/>
          </p:nvSpPr>
          <p:spPr bwMode="auto">
            <a:xfrm flipH="1">
              <a:off x="3290" y="2583"/>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9" name="Line 228"/>
            <p:cNvSpPr>
              <a:spLocks noChangeShapeType="1"/>
            </p:cNvSpPr>
            <p:nvPr/>
          </p:nvSpPr>
          <p:spPr bwMode="auto">
            <a:xfrm flipH="1">
              <a:off x="3302" y="2589"/>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0" name="Line 229"/>
            <p:cNvSpPr>
              <a:spLocks noChangeShapeType="1"/>
            </p:cNvSpPr>
            <p:nvPr/>
          </p:nvSpPr>
          <p:spPr bwMode="auto">
            <a:xfrm flipH="1">
              <a:off x="3590" y="2607"/>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1" name="Line 230"/>
            <p:cNvSpPr>
              <a:spLocks noChangeShapeType="1"/>
            </p:cNvSpPr>
            <p:nvPr/>
          </p:nvSpPr>
          <p:spPr bwMode="auto">
            <a:xfrm flipH="1">
              <a:off x="3692" y="2607"/>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2" name="Line 231"/>
            <p:cNvSpPr>
              <a:spLocks noChangeShapeType="1"/>
            </p:cNvSpPr>
            <p:nvPr/>
          </p:nvSpPr>
          <p:spPr bwMode="auto">
            <a:xfrm flipH="1">
              <a:off x="3740" y="2607"/>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3" name="Line 232"/>
            <p:cNvSpPr>
              <a:spLocks noChangeShapeType="1"/>
            </p:cNvSpPr>
            <p:nvPr/>
          </p:nvSpPr>
          <p:spPr bwMode="auto">
            <a:xfrm flipH="1">
              <a:off x="2780" y="2487"/>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4" name="Line 233"/>
            <p:cNvSpPr>
              <a:spLocks noChangeShapeType="1"/>
            </p:cNvSpPr>
            <p:nvPr/>
          </p:nvSpPr>
          <p:spPr bwMode="auto">
            <a:xfrm flipH="1">
              <a:off x="2030" y="1671"/>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5" name="Line 234"/>
            <p:cNvSpPr>
              <a:spLocks noChangeShapeType="1"/>
            </p:cNvSpPr>
            <p:nvPr/>
          </p:nvSpPr>
          <p:spPr bwMode="auto">
            <a:xfrm flipH="1">
              <a:off x="2054" y="1701"/>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6" name="Line 235"/>
            <p:cNvSpPr>
              <a:spLocks noChangeShapeType="1"/>
            </p:cNvSpPr>
            <p:nvPr/>
          </p:nvSpPr>
          <p:spPr bwMode="auto">
            <a:xfrm flipH="1">
              <a:off x="2876" y="2535"/>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7" name="Line 236"/>
            <p:cNvSpPr>
              <a:spLocks noChangeShapeType="1"/>
            </p:cNvSpPr>
            <p:nvPr/>
          </p:nvSpPr>
          <p:spPr bwMode="auto">
            <a:xfrm flipH="1">
              <a:off x="3170" y="2589"/>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8" name="Line 237"/>
            <p:cNvSpPr>
              <a:spLocks noChangeShapeType="1"/>
            </p:cNvSpPr>
            <p:nvPr/>
          </p:nvSpPr>
          <p:spPr bwMode="auto">
            <a:xfrm flipH="1">
              <a:off x="3182" y="2589"/>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9" name="Line 238"/>
            <p:cNvSpPr>
              <a:spLocks noChangeShapeType="1"/>
            </p:cNvSpPr>
            <p:nvPr/>
          </p:nvSpPr>
          <p:spPr bwMode="auto">
            <a:xfrm flipH="1">
              <a:off x="3332" y="2589"/>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0" name="Line 239"/>
            <p:cNvSpPr>
              <a:spLocks noChangeShapeType="1"/>
            </p:cNvSpPr>
            <p:nvPr/>
          </p:nvSpPr>
          <p:spPr bwMode="auto">
            <a:xfrm flipH="1">
              <a:off x="3344" y="2589"/>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1" name="Line 240"/>
            <p:cNvSpPr>
              <a:spLocks noChangeShapeType="1"/>
            </p:cNvSpPr>
            <p:nvPr/>
          </p:nvSpPr>
          <p:spPr bwMode="auto">
            <a:xfrm flipH="1">
              <a:off x="3350" y="2589"/>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2" name="Line 241"/>
            <p:cNvSpPr>
              <a:spLocks noChangeShapeType="1"/>
            </p:cNvSpPr>
            <p:nvPr/>
          </p:nvSpPr>
          <p:spPr bwMode="auto">
            <a:xfrm flipH="1">
              <a:off x="3362" y="2589"/>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3" name="Line 242"/>
            <p:cNvSpPr>
              <a:spLocks noChangeShapeType="1"/>
            </p:cNvSpPr>
            <p:nvPr/>
          </p:nvSpPr>
          <p:spPr bwMode="auto">
            <a:xfrm flipH="1">
              <a:off x="3416" y="2589"/>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4" name="Line 243"/>
            <p:cNvSpPr>
              <a:spLocks noChangeShapeType="1"/>
            </p:cNvSpPr>
            <p:nvPr/>
          </p:nvSpPr>
          <p:spPr bwMode="auto">
            <a:xfrm flipH="1">
              <a:off x="3428" y="2589"/>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5" name="Line 244"/>
            <p:cNvSpPr>
              <a:spLocks noChangeShapeType="1"/>
            </p:cNvSpPr>
            <p:nvPr/>
          </p:nvSpPr>
          <p:spPr bwMode="auto">
            <a:xfrm flipH="1">
              <a:off x="2846" y="2517"/>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6" name="Line 245"/>
            <p:cNvSpPr>
              <a:spLocks noChangeShapeType="1"/>
            </p:cNvSpPr>
            <p:nvPr/>
          </p:nvSpPr>
          <p:spPr bwMode="auto">
            <a:xfrm flipH="1">
              <a:off x="2864" y="2523"/>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7" name="Freeform 246"/>
            <p:cNvSpPr/>
            <p:nvPr/>
          </p:nvSpPr>
          <p:spPr bwMode="auto">
            <a:xfrm>
              <a:off x="2018" y="1683"/>
              <a:ext cx="1722" cy="942"/>
            </a:xfrm>
            <a:custGeom>
              <a:avLst/>
              <a:gdLst>
                <a:gd name="T0" fmla="*/ 254 w 287"/>
                <a:gd name="T1" fmla="*/ 153 h 157"/>
                <a:gd name="T2" fmla="*/ 176 w 287"/>
                <a:gd name="T3" fmla="*/ 151 h 157"/>
                <a:gd name="T4" fmla="*/ 158 w 287"/>
                <a:gd name="T5" fmla="*/ 149 h 157"/>
                <a:gd name="T6" fmla="*/ 146 w 287"/>
                <a:gd name="T7" fmla="*/ 146 h 157"/>
                <a:gd name="T8" fmla="*/ 142 w 287"/>
                <a:gd name="T9" fmla="*/ 144 h 157"/>
                <a:gd name="T10" fmla="*/ 139 w 287"/>
                <a:gd name="T11" fmla="*/ 142 h 157"/>
                <a:gd name="T12" fmla="*/ 129 w 287"/>
                <a:gd name="T13" fmla="*/ 140 h 157"/>
                <a:gd name="T14" fmla="*/ 126 w 287"/>
                <a:gd name="T15" fmla="*/ 136 h 157"/>
                <a:gd name="T16" fmla="*/ 117 w 287"/>
                <a:gd name="T17" fmla="*/ 135 h 157"/>
                <a:gd name="T18" fmla="*/ 114 w 287"/>
                <a:gd name="T19" fmla="*/ 132 h 157"/>
                <a:gd name="T20" fmla="*/ 107 w 287"/>
                <a:gd name="T21" fmla="*/ 128 h 157"/>
                <a:gd name="T22" fmla="*/ 104 w 287"/>
                <a:gd name="T23" fmla="*/ 125 h 157"/>
                <a:gd name="T24" fmla="*/ 98 w 287"/>
                <a:gd name="T25" fmla="*/ 123 h 157"/>
                <a:gd name="T26" fmla="*/ 96 w 287"/>
                <a:gd name="T27" fmla="*/ 119 h 157"/>
                <a:gd name="T28" fmla="*/ 91 w 287"/>
                <a:gd name="T29" fmla="*/ 116 h 157"/>
                <a:gd name="T30" fmla="*/ 87 w 287"/>
                <a:gd name="T31" fmla="*/ 112 h 157"/>
                <a:gd name="T32" fmla="*/ 84 w 287"/>
                <a:gd name="T33" fmla="*/ 108 h 157"/>
                <a:gd name="T34" fmla="*/ 79 w 287"/>
                <a:gd name="T35" fmla="*/ 103 h 157"/>
                <a:gd name="T36" fmla="*/ 74 w 287"/>
                <a:gd name="T37" fmla="*/ 102 h 157"/>
                <a:gd name="T38" fmla="*/ 73 w 287"/>
                <a:gd name="T39" fmla="*/ 95 h 157"/>
                <a:gd name="T40" fmla="*/ 71 w 287"/>
                <a:gd name="T41" fmla="*/ 92 h 157"/>
                <a:gd name="T42" fmla="*/ 66 w 287"/>
                <a:gd name="T43" fmla="*/ 88 h 157"/>
                <a:gd name="T44" fmla="*/ 63 w 287"/>
                <a:gd name="T45" fmla="*/ 85 h 157"/>
                <a:gd name="T46" fmla="*/ 61 w 287"/>
                <a:gd name="T47" fmla="*/ 80 h 157"/>
                <a:gd name="T48" fmla="*/ 57 w 287"/>
                <a:gd name="T49" fmla="*/ 77 h 157"/>
                <a:gd name="T50" fmla="*/ 56 w 287"/>
                <a:gd name="T51" fmla="*/ 73 h 157"/>
                <a:gd name="T52" fmla="*/ 52 w 287"/>
                <a:gd name="T53" fmla="*/ 71 h 157"/>
                <a:gd name="T54" fmla="*/ 50 w 287"/>
                <a:gd name="T55" fmla="*/ 67 h 157"/>
                <a:gd name="T56" fmla="*/ 49 w 287"/>
                <a:gd name="T57" fmla="*/ 62 h 157"/>
                <a:gd name="T58" fmla="*/ 45 w 287"/>
                <a:gd name="T59" fmla="*/ 60 h 157"/>
                <a:gd name="T60" fmla="*/ 42 w 287"/>
                <a:gd name="T61" fmla="*/ 55 h 157"/>
                <a:gd name="T62" fmla="*/ 40 w 287"/>
                <a:gd name="T63" fmla="*/ 52 h 157"/>
                <a:gd name="T64" fmla="*/ 36 w 287"/>
                <a:gd name="T65" fmla="*/ 46 h 157"/>
                <a:gd name="T66" fmla="*/ 30 w 287"/>
                <a:gd name="T67" fmla="*/ 45 h 157"/>
                <a:gd name="T68" fmla="*/ 29 w 287"/>
                <a:gd name="T69" fmla="*/ 37 h 157"/>
                <a:gd name="T70" fmla="*/ 26 w 287"/>
                <a:gd name="T71" fmla="*/ 35 h 157"/>
                <a:gd name="T72" fmla="*/ 25 w 287"/>
                <a:gd name="T73" fmla="*/ 29 h 157"/>
                <a:gd name="T74" fmla="*/ 23 w 287"/>
                <a:gd name="T75" fmla="*/ 26 h 157"/>
                <a:gd name="T76" fmla="*/ 18 w 287"/>
                <a:gd name="T77" fmla="*/ 23 h 157"/>
                <a:gd name="T78" fmla="*/ 18 w 287"/>
                <a:gd name="T79" fmla="*/ 20 h 157"/>
                <a:gd name="T80" fmla="*/ 14 w 287"/>
                <a:gd name="T81" fmla="*/ 18 h 157"/>
                <a:gd name="T82" fmla="*/ 13 w 287"/>
                <a:gd name="T83" fmla="*/ 13 h 157"/>
                <a:gd name="T84" fmla="*/ 9 w 287"/>
                <a:gd name="T85" fmla="*/ 11 h 157"/>
                <a:gd name="T86" fmla="*/ 7 w 287"/>
                <a:gd name="T87" fmla="*/ 6 h 157"/>
                <a:gd name="T88" fmla="*/ 3 w 287"/>
                <a:gd name="T89" fmla="*/ 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7" h="157">
                  <a:moveTo>
                    <a:pt x="287" y="157"/>
                  </a:moveTo>
                  <a:lnTo>
                    <a:pt x="254" y="157"/>
                  </a:lnTo>
                  <a:lnTo>
                    <a:pt x="254" y="153"/>
                  </a:lnTo>
                  <a:lnTo>
                    <a:pt x="190" y="153"/>
                  </a:lnTo>
                  <a:lnTo>
                    <a:pt x="190" y="151"/>
                  </a:lnTo>
                  <a:lnTo>
                    <a:pt x="176" y="151"/>
                  </a:lnTo>
                  <a:lnTo>
                    <a:pt x="176" y="149"/>
                  </a:lnTo>
                  <a:lnTo>
                    <a:pt x="170" y="149"/>
                  </a:lnTo>
                  <a:lnTo>
                    <a:pt x="158" y="149"/>
                  </a:lnTo>
                  <a:lnTo>
                    <a:pt x="158" y="147"/>
                  </a:lnTo>
                  <a:lnTo>
                    <a:pt x="146" y="147"/>
                  </a:lnTo>
                  <a:lnTo>
                    <a:pt x="146" y="146"/>
                  </a:lnTo>
                  <a:lnTo>
                    <a:pt x="144" y="146"/>
                  </a:lnTo>
                  <a:lnTo>
                    <a:pt x="144" y="144"/>
                  </a:lnTo>
                  <a:lnTo>
                    <a:pt x="142" y="144"/>
                  </a:lnTo>
                  <a:lnTo>
                    <a:pt x="142" y="143"/>
                  </a:lnTo>
                  <a:lnTo>
                    <a:pt x="139" y="143"/>
                  </a:lnTo>
                  <a:lnTo>
                    <a:pt x="139" y="142"/>
                  </a:lnTo>
                  <a:lnTo>
                    <a:pt x="137" y="142"/>
                  </a:lnTo>
                  <a:lnTo>
                    <a:pt x="137" y="140"/>
                  </a:lnTo>
                  <a:lnTo>
                    <a:pt x="129" y="140"/>
                  </a:lnTo>
                  <a:lnTo>
                    <a:pt x="129" y="137"/>
                  </a:lnTo>
                  <a:lnTo>
                    <a:pt x="126" y="137"/>
                  </a:lnTo>
                  <a:lnTo>
                    <a:pt x="126" y="136"/>
                  </a:lnTo>
                  <a:lnTo>
                    <a:pt x="119" y="136"/>
                  </a:lnTo>
                  <a:lnTo>
                    <a:pt x="119" y="135"/>
                  </a:lnTo>
                  <a:lnTo>
                    <a:pt x="117" y="135"/>
                  </a:lnTo>
                  <a:lnTo>
                    <a:pt x="117" y="132"/>
                  </a:lnTo>
                  <a:lnTo>
                    <a:pt x="114" y="132"/>
                  </a:lnTo>
                  <a:lnTo>
                    <a:pt x="114" y="132"/>
                  </a:lnTo>
                  <a:lnTo>
                    <a:pt x="112" y="132"/>
                  </a:lnTo>
                  <a:lnTo>
                    <a:pt x="112" y="128"/>
                  </a:lnTo>
                  <a:lnTo>
                    <a:pt x="107" y="128"/>
                  </a:lnTo>
                  <a:lnTo>
                    <a:pt x="107" y="127"/>
                  </a:lnTo>
                  <a:lnTo>
                    <a:pt x="104" y="127"/>
                  </a:lnTo>
                  <a:lnTo>
                    <a:pt x="104" y="125"/>
                  </a:lnTo>
                  <a:lnTo>
                    <a:pt x="100" y="125"/>
                  </a:lnTo>
                  <a:lnTo>
                    <a:pt x="100" y="123"/>
                  </a:lnTo>
                  <a:lnTo>
                    <a:pt x="98" y="123"/>
                  </a:lnTo>
                  <a:lnTo>
                    <a:pt x="98" y="121"/>
                  </a:lnTo>
                  <a:lnTo>
                    <a:pt x="96" y="121"/>
                  </a:lnTo>
                  <a:lnTo>
                    <a:pt x="96" y="119"/>
                  </a:lnTo>
                  <a:lnTo>
                    <a:pt x="94" y="119"/>
                  </a:lnTo>
                  <a:lnTo>
                    <a:pt x="94" y="116"/>
                  </a:lnTo>
                  <a:lnTo>
                    <a:pt x="91" y="116"/>
                  </a:lnTo>
                  <a:lnTo>
                    <a:pt x="91" y="115"/>
                  </a:lnTo>
                  <a:lnTo>
                    <a:pt x="87" y="115"/>
                  </a:lnTo>
                  <a:lnTo>
                    <a:pt x="87" y="112"/>
                  </a:lnTo>
                  <a:lnTo>
                    <a:pt x="86" y="112"/>
                  </a:lnTo>
                  <a:lnTo>
                    <a:pt x="86" y="108"/>
                  </a:lnTo>
                  <a:lnTo>
                    <a:pt x="84" y="108"/>
                  </a:lnTo>
                  <a:lnTo>
                    <a:pt x="84" y="107"/>
                  </a:lnTo>
                  <a:lnTo>
                    <a:pt x="79" y="107"/>
                  </a:lnTo>
                  <a:lnTo>
                    <a:pt x="79" y="103"/>
                  </a:lnTo>
                  <a:lnTo>
                    <a:pt x="76" y="103"/>
                  </a:lnTo>
                  <a:lnTo>
                    <a:pt x="76" y="102"/>
                  </a:lnTo>
                  <a:lnTo>
                    <a:pt x="74" y="102"/>
                  </a:lnTo>
                  <a:lnTo>
                    <a:pt x="74" y="99"/>
                  </a:lnTo>
                  <a:lnTo>
                    <a:pt x="73" y="99"/>
                  </a:lnTo>
                  <a:lnTo>
                    <a:pt x="73" y="95"/>
                  </a:lnTo>
                  <a:lnTo>
                    <a:pt x="72" y="95"/>
                  </a:lnTo>
                  <a:lnTo>
                    <a:pt x="72" y="92"/>
                  </a:lnTo>
                  <a:lnTo>
                    <a:pt x="71" y="92"/>
                  </a:lnTo>
                  <a:lnTo>
                    <a:pt x="71" y="90"/>
                  </a:lnTo>
                  <a:lnTo>
                    <a:pt x="66" y="90"/>
                  </a:lnTo>
                  <a:lnTo>
                    <a:pt x="66" y="88"/>
                  </a:lnTo>
                  <a:lnTo>
                    <a:pt x="65" y="88"/>
                  </a:lnTo>
                  <a:lnTo>
                    <a:pt x="65" y="85"/>
                  </a:lnTo>
                  <a:lnTo>
                    <a:pt x="63" y="85"/>
                  </a:lnTo>
                  <a:lnTo>
                    <a:pt x="63" y="83"/>
                  </a:lnTo>
                  <a:lnTo>
                    <a:pt x="61" y="83"/>
                  </a:lnTo>
                  <a:lnTo>
                    <a:pt x="61" y="80"/>
                  </a:lnTo>
                  <a:lnTo>
                    <a:pt x="58" y="80"/>
                  </a:lnTo>
                  <a:lnTo>
                    <a:pt x="58" y="77"/>
                  </a:lnTo>
                  <a:lnTo>
                    <a:pt x="57" y="77"/>
                  </a:lnTo>
                  <a:lnTo>
                    <a:pt x="57" y="74"/>
                  </a:lnTo>
                  <a:lnTo>
                    <a:pt x="56" y="74"/>
                  </a:lnTo>
                  <a:lnTo>
                    <a:pt x="56" y="73"/>
                  </a:lnTo>
                  <a:lnTo>
                    <a:pt x="54" y="73"/>
                  </a:lnTo>
                  <a:lnTo>
                    <a:pt x="54" y="71"/>
                  </a:lnTo>
                  <a:lnTo>
                    <a:pt x="52" y="71"/>
                  </a:lnTo>
                  <a:lnTo>
                    <a:pt x="52" y="68"/>
                  </a:lnTo>
                  <a:lnTo>
                    <a:pt x="52" y="67"/>
                  </a:lnTo>
                  <a:lnTo>
                    <a:pt x="50" y="67"/>
                  </a:lnTo>
                  <a:lnTo>
                    <a:pt x="50" y="65"/>
                  </a:lnTo>
                  <a:lnTo>
                    <a:pt x="49" y="65"/>
                  </a:lnTo>
                  <a:lnTo>
                    <a:pt x="49" y="62"/>
                  </a:lnTo>
                  <a:lnTo>
                    <a:pt x="46" y="62"/>
                  </a:lnTo>
                  <a:lnTo>
                    <a:pt x="46" y="60"/>
                  </a:lnTo>
                  <a:lnTo>
                    <a:pt x="45" y="60"/>
                  </a:lnTo>
                  <a:lnTo>
                    <a:pt x="45" y="58"/>
                  </a:lnTo>
                  <a:lnTo>
                    <a:pt x="42" y="58"/>
                  </a:lnTo>
                  <a:lnTo>
                    <a:pt x="42" y="55"/>
                  </a:lnTo>
                  <a:lnTo>
                    <a:pt x="41" y="55"/>
                  </a:lnTo>
                  <a:lnTo>
                    <a:pt x="41" y="52"/>
                  </a:lnTo>
                  <a:lnTo>
                    <a:pt x="40" y="52"/>
                  </a:lnTo>
                  <a:lnTo>
                    <a:pt x="40" y="49"/>
                  </a:lnTo>
                  <a:lnTo>
                    <a:pt x="36" y="49"/>
                  </a:lnTo>
                  <a:lnTo>
                    <a:pt x="36" y="46"/>
                  </a:lnTo>
                  <a:lnTo>
                    <a:pt x="33" y="46"/>
                  </a:lnTo>
                  <a:lnTo>
                    <a:pt x="33" y="45"/>
                  </a:lnTo>
                  <a:lnTo>
                    <a:pt x="30" y="45"/>
                  </a:lnTo>
                  <a:lnTo>
                    <a:pt x="30" y="42"/>
                  </a:lnTo>
                  <a:lnTo>
                    <a:pt x="29" y="42"/>
                  </a:lnTo>
                  <a:lnTo>
                    <a:pt x="29" y="37"/>
                  </a:lnTo>
                  <a:lnTo>
                    <a:pt x="27" y="37"/>
                  </a:lnTo>
                  <a:lnTo>
                    <a:pt x="27" y="35"/>
                  </a:lnTo>
                  <a:lnTo>
                    <a:pt x="26" y="35"/>
                  </a:lnTo>
                  <a:lnTo>
                    <a:pt x="26" y="32"/>
                  </a:lnTo>
                  <a:lnTo>
                    <a:pt x="25" y="32"/>
                  </a:lnTo>
                  <a:lnTo>
                    <a:pt x="25" y="29"/>
                  </a:lnTo>
                  <a:lnTo>
                    <a:pt x="23" y="29"/>
                  </a:lnTo>
                  <a:lnTo>
                    <a:pt x="23" y="28"/>
                  </a:lnTo>
                  <a:lnTo>
                    <a:pt x="23" y="26"/>
                  </a:lnTo>
                  <a:lnTo>
                    <a:pt x="20" y="26"/>
                  </a:lnTo>
                  <a:lnTo>
                    <a:pt x="20" y="23"/>
                  </a:lnTo>
                  <a:lnTo>
                    <a:pt x="18" y="23"/>
                  </a:lnTo>
                  <a:lnTo>
                    <a:pt x="18" y="22"/>
                  </a:lnTo>
                  <a:lnTo>
                    <a:pt x="18" y="22"/>
                  </a:lnTo>
                  <a:lnTo>
                    <a:pt x="18" y="20"/>
                  </a:lnTo>
                  <a:lnTo>
                    <a:pt x="15" y="20"/>
                  </a:lnTo>
                  <a:lnTo>
                    <a:pt x="15" y="18"/>
                  </a:lnTo>
                  <a:lnTo>
                    <a:pt x="14" y="18"/>
                  </a:lnTo>
                  <a:lnTo>
                    <a:pt x="14" y="17"/>
                  </a:lnTo>
                  <a:lnTo>
                    <a:pt x="13" y="17"/>
                  </a:lnTo>
                  <a:lnTo>
                    <a:pt x="13" y="13"/>
                  </a:lnTo>
                  <a:lnTo>
                    <a:pt x="10" y="13"/>
                  </a:lnTo>
                  <a:lnTo>
                    <a:pt x="10" y="11"/>
                  </a:lnTo>
                  <a:lnTo>
                    <a:pt x="9" y="11"/>
                  </a:lnTo>
                  <a:lnTo>
                    <a:pt x="9" y="8"/>
                  </a:lnTo>
                  <a:lnTo>
                    <a:pt x="7" y="8"/>
                  </a:lnTo>
                  <a:lnTo>
                    <a:pt x="7" y="6"/>
                  </a:lnTo>
                  <a:lnTo>
                    <a:pt x="5" y="6"/>
                  </a:lnTo>
                  <a:lnTo>
                    <a:pt x="5" y="5"/>
                  </a:lnTo>
                  <a:lnTo>
                    <a:pt x="3" y="5"/>
                  </a:lnTo>
                  <a:lnTo>
                    <a:pt x="3" y="0"/>
                  </a:lnTo>
                  <a:lnTo>
                    <a:pt x="0" y="0"/>
                  </a:lnTo>
                </a:path>
              </a:pathLst>
            </a:cu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368" name="Group 247"/>
          <p:cNvGrpSpPr/>
          <p:nvPr/>
        </p:nvGrpSpPr>
        <p:grpSpPr>
          <a:xfrm>
            <a:off x="5253180" y="2972099"/>
            <a:ext cx="3474000" cy="2142000"/>
            <a:chOff x="2055" y="1644"/>
            <a:chExt cx="1644" cy="1026"/>
          </a:xfrm>
        </p:grpSpPr>
        <p:sp>
          <p:nvSpPr>
            <p:cNvPr id="369" name="Line 248"/>
            <p:cNvSpPr>
              <a:spLocks noChangeShapeType="1"/>
            </p:cNvSpPr>
            <p:nvPr/>
          </p:nvSpPr>
          <p:spPr bwMode="auto">
            <a:xfrm flipH="1">
              <a:off x="2127" y="1728"/>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0" name="Line 249"/>
            <p:cNvSpPr>
              <a:spLocks noChangeShapeType="1"/>
            </p:cNvSpPr>
            <p:nvPr/>
          </p:nvSpPr>
          <p:spPr bwMode="auto">
            <a:xfrm flipH="1">
              <a:off x="2205" y="2214"/>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1" name="Line 250"/>
            <p:cNvSpPr>
              <a:spLocks noChangeShapeType="1"/>
            </p:cNvSpPr>
            <p:nvPr/>
          </p:nvSpPr>
          <p:spPr bwMode="auto">
            <a:xfrm flipH="1">
              <a:off x="2589" y="248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2" name="Line 251"/>
            <p:cNvSpPr>
              <a:spLocks noChangeShapeType="1"/>
            </p:cNvSpPr>
            <p:nvPr/>
          </p:nvSpPr>
          <p:spPr bwMode="auto">
            <a:xfrm flipH="1">
              <a:off x="2709" y="251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3" name="Line 252"/>
            <p:cNvSpPr>
              <a:spLocks noChangeShapeType="1"/>
            </p:cNvSpPr>
            <p:nvPr/>
          </p:nvSpPr>
          <p:spPr bwMode="auto">
            <a:xfrm flipH="1">
              <a:off x="2769" y="2538"/>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4" name="Line 253"/>
            <p:cNvSpPr>
              <a:spLocks noChangeShapeType="1"/>
            </p:cNvSpPr>
            <p:nvPr/>
          </p:nvSpPr>
          <p:spPr bwMode="auto">
            <a:xfrm flipH="1">
              <a:off x="2187" y="2202"/>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5" name="Line 254"/>
            <p:cNvSpPr>
              <a:spLocks noChangeShapeType="1"/>
            </p:cNvSpPr>
            <p:nvPr/>
          </p:nvSpPr>
          <p:spPr bwMode="auto">
            <a:xfrm flipH="1">
              <a:off x="2253" y="2238"/>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6" name="Line 255"/>
            <p:cNvSpPr>
              <a:spLocks noChangeShapeType="1"/>
            </p:cNvSpPr>
            <p:nvPr/>
          </p:nvSpPr>
          <p:spPr bwMode="auto">
            <a:xfrm flipH="1">
              <a:off x="2265" y="225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7" name="Line 256"/>
            <p:cNvSpPr>
              <a:spLocks noChangeShapeType="1"/>
            </p:cNvSpPr>
            <p:nvPr/>
          </p:nvSpPr>
          <p:spPr bwMode="auto">
            <a:xfrm flipH="1">
              <a:off x="2193" y="2202"/>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8" name="Line 257"/>
            <p:cNvSpPr>
              <a:spLocks noChangeShapeType="1"/>
            </p:cNvSpPr>
            <p:nvPr/>
          </p:nvSpPr>
          <p:spPr bwMode="auto">
            <a:xfrm flipH="1">
              <a:off x="2157" y="184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9" name="Line 258"/>
            <p:cNvSpPr>
              <a:spLocks noChangeShapeType="1"/>
            </p:cNvSpPr>
            <p:nvPr/>
          </p:nvSpPr>
          <p:spPr bwMode="auto">
            <a:xfrm flipH="1">
              <a:off x="2067" y="164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0" name="Line 259"/>
            <p:cNvSpPr>
              <a:spLocks noChangeShapeType="1"/>
            </p:cNvSpPr>
            <p:nvPr/>
          </p:nvSpPr>
          <p:spPr bwMode="auto">
            <a:xfrm flipH="1">
              <a:off x="2145" y="180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1" name="Line 260"/>
            <p:cNvSpPr>
              <a:spLocks noChangeShapeType="1"/>
            </p:cNvSpPr>
            <p:nvPr/>
          </p:nvSpPr>
          <p:spPr bwMode="auto">
            <a:xfrm flipH="1">
              <a:off x="2169" y="195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2" name="Line 261"/>
            <p:cNvSpPr>
              <a:spLocks noChangeShapeType="1"/>
            </p:cNvSpPr>
            <p:nvPr/>
          </p:nvSpPr>
          <p:spPr bwMode="auto">
            <a:xfrm flipH="1">
              <a:off x="2079" y="165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3" name="Line 262"/>
            <p:cNvSpPr>
              <a:spLocks noChangeShapeType="1"/>
            </p:cNvSpPr>
            <p:nvPr/>
          </p:nvSpPr>
          <p:spPr bwMode="auto">
            <a:xfrm flipH="1">
              <a:off x="3039" y="259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4" name="Line 263"/>
            <p:cNvSpPr>
              <a:spLocks noChangeShapeType="1"/>
            </p:cNvSpPr>
            <p:nvPr/>
          </p:nvSpPr>
          <p:spPr bwMode="auto">
            <a:xfrm flipH="1">
              <a:off x="2133" y="1764"/>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5" name="Line 264"/>
            <p:cNvSpPr>
              <a:spLocks noChangeShapeType="1"/>
            </p:cNvSpPr>
            <p:nvPr/>
          </p:nvSpPr>
          <p:spPr bwMode="auto">
            <a:xfrm flipH="1">
              <a:off x="2115" y="1704"/>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6" name="Line 265"/>
            <p:cNvSpPr>
              <a:spLocks noChangeShapeType="1"/>
            </p:cNvSpPr>
            <p:nvPr/>
          </p:nvSpPr>
          <p:spPr bwMode="auto">
            <a:xfrm flipH="1">
              <a:off x="2373" y="2382"/>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7" name="Line 266"/>
            <p:cNvSpPr>
              <a:spLocks noChangeShapeType="1"/>
            </p:cNvSpPr>
            <p:nvPr/>
          </p:nvSpPr>
          <p:spPr bwMode="auto">
            <a:xfrm flipH="1">
              <a:off x="2499" y="246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8" name="Line 267"/>
            <p:cNvSpPr>
              <a:spLocks noChangeShapeType="1"/>
            </p:cNvSpPr>
            <p:nvPr/>
          </p:nvSpPr>
          <p:spPr bwMode="auto">
            <a:xfrm flipH="1">
              <a:off x="3243" y="260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9" name="Line 268"/>
            <p:cNvSpPr>
              <a:spLocks noChangeShapeType="1"/>
            </p:cNvSpPr>
            <p:nvPr/>
          </p:nvSpPr>
          <p:spPr bwMode="auto">
            <a:xfrm flipH="1">
              <a:off x="3471" y="263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0" name="Line 269"/>
            <p:cNvSpPr>
              <a:spLocks noChangeShapeType="1"/>
            </p:cNvSpPr>
            <p:nvPr/>
          </p:nvSpPr>
          <p:spPr bwMode="auto">
            <a:xfrm flipH="1">
              <a:off x="3699" y="263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1" name="Line 270"/>
            <p:cNvSpPr>
              <a:spLocks noChangeShapeType="1"/>
            </p:cNvSpPr>
            <p:nvPr/>
          </p:nvSpPr>
          <p:spPr bwMode="auto">
            <a:xfrm flipH="1">
              <a:off x="2103" y="1668"/>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2" name="Line 271"/>
            <p:cNvSpPr>
              <a:spLocks noChangeShapeType="1"/>
            </p:cNvSpPr>
            <p:nvPr/>
          </p:nvSpPr>
          <p:spPr bwMode="auto">
            <a:xfrm flipH="1">
              <a:off x="2055" y="164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3" name="Line 272"/>
            <p:cNvSpPr>
              <a:spLocks noChangeShapeType="1"/>
            </p:cNvSpPr>
            <p:nvPr/>
          </p:nvSpPr>
          <p:spPr bwMode="auto">
            <a:xfrm flipH="1">
              <a:off x="3021" y="259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4" name="Line 273"/>
            <p:cNvSpPr>
              <a:spLocks noChangeShapeType="1"/>
            </p:cNvSpPr>
            <p:nvPr/>
          </p:nvSpPr>
          <p:spPr bwMode="auto">
            <a:xfrm flipH="1">
              <a:off x="2823" y="2538"/>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5" name="Line 274"/>
            <p:cNvSpPr>
              <a:spLocks noChangeShapeType="1"/>
            </p:cNvSpPr>
            <p:nvPr/>
          </p:nvSpPr>
          <p:spPr bwMode="auto">
            <a:xfrm flipH="1">
              <a:off x="3129" y="2598"/>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6" name="Line 275"/>
            <p:cNvSpPr>
              <a:spLocks noChangeShapeType="1"/>
            </p:cNvSpPr>
            <p:nvPr/>
          </p:nvSpPr>
          <p:spPr bwMode="auto">
            <a:xfrm flipH="1">
              <a:off x="3135" y="2598"/>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7" name="Line 276"/>
            <p:cNvSpPr>
              <a:spLocks noChangeShapeType="1"/>
            </p:cNvSpPr>
            <p:nvPr/>
          </p:nvSpPr>
          <p:spPr bwMode="auto">
            <a:xfrm flipH="1">
              <a:off x="2223" y="2220"/>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8" name="Line 277"/>
            <p:cNvSpPr>
              <a:spLocks noChangeShapeType="1"/>
            </p:cNvSpPr>
            <p:nvPr/>
          </p:nvSpPr>
          <p:spPr bwMode="auto">
            <a:xfrm flipH="1">
              <a:off x="2235" y="223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9" name="Freeform 278"/>
            <p:cNvSpPr/>
            <p:nvPr/>
          </p:nvSpPr>
          <p:spPr bwMode="auto">
            <a:xfrm>
              <a:off x="2055" y="1656"/>
              <a:ext cx="1644" cy="996"/>
            </a:xfrm>
            <a:custGeom>
              <a:avLst/>
              <a:gdLst>
                <a:gd name="T0" fmla="*/ 230 w 274"/>
                <a:gd name="T1" fmla="*/ 166 h 166"/>
                <a:gd name="T2" fmla="*/ 201 w 274"/>
                <a:gd name="T3" fmla="*/ 164 h 166"/>
                <a:gd name="T4" fmla="*/ 181 w 274"/>
                <a:gd name="T5" fmla="*/ 162 h 166"/>
                <a:gd name="T6" fmla="*/ 157 w 274"/>
                <a:gd name="T7" fmla="*/ 159 h 166"/>
                <a:gd name="T8" fmla="*/ 147 w 274"/>
                <a:gd name="T9" fmla="*/ 157 h 166"/>
                <a:gd name="T10" fmla="*/ 145 w 274"/>
                <a:gd name="T11" fmla="*/ 155 h 166"/>
                <a:gd name="T12" fmla="*/ 140 w 274"/>
                <a:gd name="T13" fmla="*/ 154 h 166"/>
                <a:gd name="T14" fmla="*/ 134 w 274"/>
                <a:gd name="T15" fmla="*/ 152 h 166"/>
                <a:gd name="T16" fmla="*/ 130 w 274"/>
                <a:gd name="T17" fmla="*/ 150 h 166"/>
                <a:gd name="T18" fmla="*/ 119 w 274"/>
                <a:gd name="T19" fmla="*/ 149 h 166"/>
                <a:gd name="T20" fmla="*/ 115 w 274"/>
                <a:gd name="T21" fmla="*/ 147 h 166"/>
                <a:gd name="T22" fmla="*/ 111 w 274"/>
                <a:gd name="T23" fmla="*/ 146 h 166"/>
                <a:gd name="T24" fmla="*/ 107 w 274"/>
                <a:gd name="T25" fmla="*/ 144 h 166"/>
                <a:gd name="T26" fmla="*/ 96 w 274"/>
                <a:gd name="T27" fmla="*/ 143 h 166"/>
                <a:gd name="T28" fmla="*/ 89 w 274"/>
                <a:gd name="T29" fmla="*/ 141 h 166"/>
                <a:gd name="T30" fmla="*/ 79 w 274"/>
                <a:gd name="T31" fmla="*/ 138 h 166"/>
                <a:gd name="T32" fmla="*/ 72 w 274"/>
                <a:gd name="T33" fmla="*/ 137 h 166"/>
                <a:gd name="T34" fmla="*/ 71 w 274"/>
                <a:gd name="T35" fmla="*/ 135 h 166"/>
                <a:gd name="T36" fmla="*/ 68 w 274"/>
                <a:gd name="T37" fmla="*/ 133 h 166"/>
                <a:gd name="T38" fmla="*/ 57 w 274"/>
                <a:gd name="T39" fmla="*/ 131 h 166"/>
                <a:gd name="T40" fmla="*/ 55 w 274"/>
                <a:gd name="T41" fmla="*/ 125 h 166"/>
                <a:gd name="T42" fmla="*/ 54 w 274"/>
                <a:gd name="T43" fmla="*/ 124 h 166"/>
                <a:gd name="T44" fmla="*/ 44 w 274"/>
                <a:gd name="T45" fmla="*/ 122 h 166"/>
                <a:gd name="T46" fmla="*/ 40 w 274"/>
                <a:gd name="T47" fmla="*/ 119 h 166"/>
                <a:gd name="T48" fmla="*/ 38 w 274"/>
                <a:gd name="T49" fmla="*/ 112 h 166"/>
                <a:gd name="T50" fmla="*/ 36 w 274"/>
                <a:gd name="T51" fmla="*/ 102 h 166"/>
                <a:gd name="T52" fmla="*/ 34 w 274"/>
                <a:gd name="T53" fmla="*/ 99 h 166"/>
                <a:gd name="T54" fmla="*/ 29 w 274"/>
                <a:gd name="T55" fmla="*/ 96 h 166"/>
                <a:gd name="T56" fmla="*/ 24 w 274"/>
                <a:gd name="T57" fmla="*/ 94 h 166"/>
                <a:gd name="T58" fmla="*/ 21 w 274"/>
                <a:gd name="T59" fmla="*/ 85 h 166"/>
                <a:gd name="T60" fmla="*/ 20 w 274"/>
                <a:gd name="T61" fmla="*/ 53 h 166"/>
                <a:gd name="T62" fmla="*/ 18 w 274"/>
                <a:gd name="T63" fmla="*/ 34 h 166"/>
                <a:gd name="T64" fmla="*/ 16 w 274"/>
                <a:gd name="T65" fmla="*/ 28 h 166"/>
                <a:gd name="T66" fmla="*/ 14 w 274"/>
                <a:gd name="T67" fmla="*/ 21 h 166"/>
                <a:gd name="T68" fmla="*/ 12 w 274"/>
                <a:gd name="T69" fmla="*/ 14 h 166"/>
                <a:gd name="T70" fmla="*/ 11 w 274"/>
                <a:gd name="T71" fmla="*/ 10 h 166"/>
                <a:gd name="T72" fmla="*/ 9 w 274"/>
                <a:gd name="T73" fmla="*/ 5 h 166"/>
                <a:gd name="T74" fmla="*/ 6 w 274"/>
                <a:gd name="T75"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4" h="166">
                  <a:moveTo>
                    <a:pt x="274" y="166"/>
                  </a:moveTo>
                  <a:lnTo>
                    <a:pt x="230" y="166"/>
                  </a:lnTo>
                  <a:lnTo>
                    <a:pt x="230" y="164"/>
                  </a:lnTo>
                  <a:lnTo>
                    <a:pt x="201" y="164"/>
                  </a:lnTo>
                  <a:lnTo>
                    <a:pt x="201" y="162"/>
                  </a:lnTo>
                  <a:lnTo>
                    <a:pt x="181" y="162"/>
                  </a:lnTo>
                  <a:lnTo>
                    <a:pt x="181" y="159"/>
                  </a:lnTo>
                  <a:lnTo>
                    <a:pt x="157" y="159"/>
                  </a:lnTo>
                  <a:lnTo>
                    <a:pt x="157" y="157"/>
                  </a:lnTo>
                  <a:lnTo>
                    <a:pt x="147" y="157"/>
                  </a:lnTo>
                  <a:lnTo>
                    <a:pt x="145" y="157"/>
                  </a:lnTo>
                  <a:lnTo>
                    <a:pt x="145" y="155"/>
                  </a:lnTo>
                  <a:lnTo>
                    <a:pt x="140" y="155"/>
                  </a:lnTo>
                  <a:lnTo>
                    <a:pt x="140" y="154"/>
                  </a:lnTo>
                  <a:lnTo>
                    <a:pt x="134" y="154"/>
                  </a:lnTo>
                  <a:lnTo>
                    <a:pt x="134" y="152"/>
                  </a:lnTo>
                  <a:lnTo>
                    <a:pt x="130" y="152"/>
                  </a:lnTo>
                  <a:lnTo>
                    <a:pt x="130" y="150"/>
                  </a:lnTo>
                  <a:lnTo>
                    <a:pt x="119" y="150"/>
                  </a:lnTo>
                  <a:lnTo>
                    <a:pt x="119" y="149"/>
                  </a:lnTo>
                  <a:lnTo>
                    <a:pt x="115" y="149"/>
                  </a:lnTo>
                  <a:lnTo>
                    <a:pt x="115" y="147"/>
                  </a:lnTo>
                  <a:lnTo>
                    <a:pt x="111" y="147"/>
                  </a:lnTo>
                  <a:lnTo>
                    <a:pt x="111" y="146"/>
                  </a:lnTo>
                  <a:lnTo>
                    <a:pt x="107" y="146"/>
                  </a:lnTo>
                  <a:lnTo>
                    <a:pt x="107" y="144"/>
                  </a:lnTo>
                  <a:lnTo>
                    <a:pt x="96" y="144"/>
                  </a:lnTo>
                  <a:lnTo>
                    <a:pt x="96" y="143"/>
                  </a:lnTo>
                  <a:lnTo>
                    <a:pt x="89" y="143"/>
                  </a:lnTo>
                  <a:lnTo>
                    <a:pt x="89" y="141"/>
                  </a:lnTo>
                  <a:lnTo>
                    <a:pt x="79" y="141"/>
                  </a:lnTo>
                  <a:lnTo>
                    <a:pt x="79" y="138"/>
                  </a:lnTo>
                  <a:lnTo>
                    <a:pt x="72" y="138"/>
                  </a:lnTo>
                  <a:lnTo>
                    <a:pt x="72" y="137"/>
                  </a:lnTo>
                  <a:lnTo>
                    <a:pt x="71" y="137"/>
                  </a:lnTo>
                  <a:lnTo>
                    <a:pt x="71" y="135"/>
                  </a:lnTo>
                  <a:lnTo>
                    <a:pt x="68" y="135"/>
                  </a:lnTo>
                  <a:lnTo>
                    <a:pt x="68" y="133"/>
                  </a:lnTo>
                  <a:lnTo>
                    <a:pt x="57" y="133"/>
                  </a:lnTo>
                  <a:lnTo>
                    <a:pt x="57" y="131"/>
                  </a:lnTo>
                  <a:lnTo>
                    <a:pt x="55" y="131"/>
                  </a:lnTo>
                  <a:lnTo>
                    <a:pt x="55" y="125"/>
                  </a:lnTo>
                  <a:lnTo>
                    <a:pt x="54" y="125"/>
                  </a:lnTo>
                  <a:lnTo>
                    <a:pt x="54" y="124"/>
                  </a:lnTo>
                  <a:lnTo>
                    <a:pt x="44" y="124"/>
                  </a:lnTo>
                  <a:lnTo>
                    <a:pt x="44" y="122"/>
                  </a:lnTo>
                  <a:lnTo>
                    <a:pt x="40" y="122"/>
                  </a:lnTo>
                  <a:lnTo>
                    <a:pt x="40" y="119"/>
                  </a:lnTo>
                  <a:lnTo>
                    <a:pt x="38" y="119"/>
                  </a:lnTo>
                  <a:lnTo>
                    <a:pt x="38" y="112"/>
                  </a:lnTo>
                  <a:lnTo>
                    <a:pt x="36" y="112"/>
                  </a:lnTo>
                  <a:lnTo>
                    <a:pt x="36" y="102"/>
                  </a:lnTo>
                  <a:lnTo>
                    <a:pt x="34" y="102"/>
                  </a:lnTo>
                  <a:lnTo>
                    <a:pt x="34" y="99"/>
                  </a:lnTo>
                  <a:lnTo>
                    <a:pt x="29" y="99"/>
                  </a:lnTo>
                  <a:lnTo>
                    <a:pt x="29" y="96"/>
                  </a:lnTo>
                  <a:lnTo>
                    <a:pt x="24" y="96"/>
                  </a:lnTo>
                  <a:lnTo>
                    <a:pt x="24" y="94"/>
                  </a:lnTo>
                  <a:lnTo>
                    <a:pt x="21" y="94"/>
                  </a:lnTo>
                  <a:lnTo>
                    <a:pt x="21" y="85"/>
                  </a:lnTo>
                  <a:lnTo>
                    <a:pt x="20" y="85"/>
                  </a:lnTo>
                  <a:lnTo>
                    <a:pt x="20" y="53"/>
                  </a:lnTo>
                  <a:lnTo>
                    <a:pt x="18" y="53"/>
                  </a:lnTo>
                  <a:lnTo>
                    <a:pt x="18" y="34"/>
                  </a:lnTo>
                  <a:lnTo>
                    <a:pt x="16" y="34"/>
                  </a:lnTo>
                  <a:lnTo>
                    <a:pt x="16" y="28"/>
                  </a:lnTo>
                  <a:lnTo>
                    <a:pt x="14" y="28"/>
                  </a:lnTo>
                  <a:lnTo>
                    <a:pt x="14" y="21"/>
                  </a:lnTo>
                  <a:lnTo>
                    <a:pt x="12" y="21"/>
                  </a:lnTo>
                  <a:lnTo>
                    <a:pt x="12" y="14"/>
                  </a:lnTo>
                  <a:lnTo>
                    <a:pt x="11" y="14"/>
                  </a:lnTo>
                  <a:lnTo>
                    <a:pt x="11" y="10"/>
                  </a:lnTo>
                  <a:lnTo>
                    <a:pt x="9" y="10"/>
                  </a:lnTo>
                  <a:lnTo>
                    <a:pt x="9" y="5"/>
                  </a:lnTo>
                  <a:lnTo>
                    <a:pt x="6" y="5"/>
                  </a:lnTo>
                  <a:lnTo>
                    <a:pt x="6" y="0"/>
                  </a:lnTo>
                  <a:lnTo>
                    <a:pt x="0" y="0"/>
                  </a:lnTo>
                </a:path>
              </a:pathLst>
            </a:cu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400" name="Group 279"/>
          <p:cNvGrpSpPr/>
          <p:nvPr/>
        </p:nvGrpSpPr>
        <p:grpSpPr>
          <a:xfrm>
            <a:off x="5253180" y="2972099"/>
            <a:ext cx="2352078" cy="2142000"/>
            <a:chOff x="2294" y="1625"/>
            <a:chExt cx="1116" cy="1044"/>
          </a:xfrm>
        </p:grpSpPr>
        <p:sp>
          <p:nvSpPr>
            <p:cNvPr id="401" name="Line 280"/>
            <p:cNvSpPr>
              <a:spLocks noChangeShapeType="1"/>
            </p:cNvSpPr>
            <p:nvPr/>
          </p:nvSpPr>
          <p:spPr bwMode="auto">
            <a:xfrm flipH="1">
              <a:off x="2870" y="2555"/>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2" name="Line 281"/>
            <p:cNvSpPr>
              <a:spLocks noChangeShapeType="1"/>
            </p:cNvSpPr>
            <p:nvPr/>
          </p:nvSpPr>
          <p:spPr bwMode="auto">
            <a:xfrm flipH="1">
              <a:off x="2966" y="2567"/>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3" name="Line 282"/>
            <p:cNvSpPr>
              <a:spLocks noChangeShapeType="1"/>
            </p:cNvSpPr>
            <p:nvPr/>
          </p:nvSpPr>
          <p:spPr bwMode="auto">
            <a:xfrm flipH="1">
              <a:off x="3044" y="2579"/>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4" name="Line 283"/>
            <p:cNvSpPr>
              <a:spLocks noChangeShapeType="1"/>
            </p:cNvSpPr>
            <p:nvPr/>
          </p:nvSpPr>
          <p:spPr bwMode="auto">
            <a:xfrm flipH="1">
              <a:off x="2912" y="2555"/>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5" name="Line 284"/>
            <p:cNvSpPr>
              <a:spLocks noChangeShapeType="1"/>
            </p:cNvSpPr>
            <p:nvPr/>
          </p:nvSpPr>
          <p:spPr bwMode="auto">
            <a:xfrm flipH="1">
              <a:off x="2894" y="2555"/>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6" name="Line 285"/>
            <p:cNvSpPr>
              <a:spLocks noChangeShapeType="1"/>
            </p:cNvSpPr>
            <p:nvPr/>
          </p:nvSpPr>
          <p:spPr bwMode="auto">
            <a:xfrm flipH="1">
              <a:off x="3110" y="2591"/>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7" name="Line 286"/>
            <p:cNvSpPr>
              <a:spLocks noChangeShapeType="1"/>
            </p:cNvSpPr>
            <p:nvPr/>
          </p:nvSpPr>
          <p:spPr bwMode="auto">
            <a:xfrm flipH="1">
              <a:off x="2888" y="2555"/>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8" name="Line 287"/>
            <p:cNvSpPr>
              <a:spLocks noChangeShapeType="1"/>
            </p:cNvSpPr>
            <p:nvPr/>
          </p:nvSpPr>
          <p:spPr bwMode="auto">
            <a:xfrm flipH="1">
              <a:off x="2846" y="2531"/>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9" name="Line 288"/>
            <p:cNvSpPr>
              <a:spLocks noChangeShapeType="1"/>
            </p:cNvSpPr>
            <p:nvPr/>
          </p:nvSpPr>
          <p:spPr bwMode="auto">
            <a:xfrm flipH="1">
              <a:off x="2978" y="2573"/>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0" name="Line 289"/>
            <p:cNvSpPr>
              <a:spLocks noChangeShapeType="1"/>
            </p:cNvSpPr>
            <p:nvPr/>
          </p:nvSpPr>
          <p:spPr bwMode="auto">
            <a:xfrm flipH="1">
              <a:off x="3062" y="2585"/>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1" name="Line 290"/>
            <p:cNvSpPr>
              <a:spLocks noChangeShapeType="1"/>
            </p:cNvSpPr>
            <p:nvPr/>
          </p:nvSpPr>
          <p:spPr bwMode="auto">
            <a:xfrm flipH="1">
              <a:off x="2948" y="2561"/>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2" name="Line 291"/>
            <p:cNvSpPr>
              <a:spLocks noChangeShapeType="1"/>
            </p:cNvSpPr>
            <p:nvPr/>
          </p:nvSpPr>
          <p:spPr bwMode="auto">
            <a:xfrm flipH="1">
              <a:off x="3050" y="2585"/>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3" name="Line 292"/>
            <p:cNvSpPr>
              <a:spLocks noChangeShapeType="1"/>
            </p:cNvSpPr>
            <p:nvPr/>
          </p:nvSpPr>
          <p:spPr bwMode="auto">
            <a:xfrm flipH="1">
              <a:off x="2858" y="2549"/>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4" name="Line 293"/>
            <p:cNvSpPr>
              <a:spLocks noChangeShapeType="1"/>
            </p:cNvSpPr>
            <p:nvPr/>
          </p:nvSpPr>
          <p:spPr bwMode="auto">
            <a:xfrm flipH="1">
              <a:off x="3032" y="2579"/>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5" name="Line 294"/>
            <p:cNvSpPr>
              <a:spLocks noChangeShapeType="1"/>
            </p:cNvSpPr>
            <p:nvPr/>
          </p:nvSpPr>
          <p:spPr bwMode="auto">
            <a:xfrm flipH="1">
              <a:off x="3116" y="2597"/>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6" name="Line 295"/>
            <p:cNvSpPr>
              <a:spLocks noChangeShapeType="1"/>
            </p:cNvSpPr>
            <p:nvPr/>
          </p:nvSpPr>
          <p:spPr bwMode="auto">
            <a:xfrm flipH="1">
              <a:off x="3134" y="2609"/>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7" name="Line 296"/>
            <p:cNvSpPr>
              <a:spLocks noChangeShapeType="1"/>
            </p:cNvSpPr>
            <p:nvPr/>
          </p:nvSpPr>
          <p:spPr bwMode="auto">
            <a:xfrm flipH="1">
              <a:off x="2576" y="2363"/>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8" name="Line 297"/>
            <p:cNvSpPr>
              <a:spLocks noChangeShapeType="1"/>
            </p:cNvSpPr>
            <p:nvPr/>
          </p:nvSpPr>
          <p:spPr bwMode="auto">
            <a:xfrm flipH="1">
              <a:off x="3170" y="2609"/>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9" name="Line 298"/>
            <p:cNvSpPr>
              <a:spLocks noChangeShapeType="1"/>
            </p:cNvSpPr>
            <p:nvPr/>
          </p:nvSpPr>
          <p:spPr bwMode="auto">
            <a:xfrm flipH="1">
              <a:off x="2444" y="2105"/>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0" name="Line 299"/>
            <p:cNvSpPr>
              <a:spLocks noChangeShapeType="1"/>
            </p:cNvSpPr>
            <p:nvPr/>
          </p:nvSpPr>
          <p:spPr bwMode="auto">
            <a:xfrm flipH="1">
              <a:off x="2834" y="2513"/>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1" name="Line 300"/>
            <p:cNvSpPr>
              <a:spLocks noChangeShapeType="1"/>
            </p:cNvSpPr>
            <p:nvPr/>
          </p:nvSpPr>
          <p:spPr bwMode="auto">
            <a:xfrm flipH="1">
              <a:off x="2654" y="2429"/>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2" name="Line 301"/>
            <p:cNvSpPr>
              <a:spLocks noChangeShapeType="1"/>
            </p:cNvSpPr>
            <p:nvPr/>
          </p:nvSpPr>
          <p:spPr bwMode="auto">
            <a:xfrm flipH="1">
              <a:off x="3284" y="2621"/>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3" name="Line 302"/>
            <p:cNvSpPr>
              <a:spLocks noChangeShapeType="1"/>
            </p:cNvSpPr>
            <p:nvPr/>
          </p:nvSpPr>
          <p:spPr bwMode="auto">
            <a:xfrm flipH="1">
              <a:off x="2312" y="1661"/>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4" name="Line 303"/>
            <p:cNvSpPr>
              <a:spLocks noChangeShapeType="1"/>
            </p:cNvSpPr>
            <p:nvPr/>
          </p:nvSpPr>
          <p:spPr bwMode="auto">
            <a:xfrm flipH="1">
              <a:off x="2324" y="1661"/>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5" name="Line 304"/>
            <p:cNvSpPr>
              <a:spLocks noChangeShapeType="1"/>
            </p:cNvSpPr>
            <p:nvPr/>
          </p:nvSpPr>
          <p:spPr bwMode="auto">
            <a:xfrm flipH="1">
              <a:off x="2558" y="2357"/>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6" name="Line 305"/>
            <p:cNvSpPr>
              <a:spLocks noChangeShapeType="1"/>
            </p:cNvSpPr>
            <p:nvPr/>
          </p:nvSpPr>
          <p:spPr bwMode="auto">
            <a:xfrm flipH="1">
              <a:off x="2660" y="2435"/>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7" name="Line 306"/>
            <p:cNvSpPr>
              <a:spLocks noChangeShapeType="1"/>
            </p:cNvSpPr>
            <p:nvPr/>
          </p:nvSpPr>
          <p:spPr bwMode="auto">
            <a:xfrm flipH="1">
              <a:off x="2600" y="2375"/>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8" name="Line 307"/>
            <p:cNvSpPr>
              <a:spLocks noChangeShapeType="1"/>
            </p:cNvSpPr>
            <p:nvPr/>
          </p:nvSpPr>
          <p:spPr bwMode="auto">
            <a:xfrm flipH="1">
              <a:off x="3266" y="2621"/>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9" name="Line 308"/>
            <p:cNvSpPr>
              <a:spLocks noChangeShapeType="1"/>
            </p:cNvSpPr>
            <p:nvPr/>
          </p:nvSpPr>
          <p:spPr bwMode="auto">
            <a:xfrm flipH="1">
              <a:off x="2468" y="2153"/>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0" name="Line 309"/>
            <p:cNvSpPr>
              <a:spLocks noChangeShapeType="1"/>
            </p:cNvSpPr>
            <p:nvPr/>
          </p:nvSpPr>
          <p:spPr bwMode="auto">
            <a:xfrm flipH="1">
              <a:off x="2672" y="2435"/>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1" name="Line 310"/>
            <p:cNvSpPr>
              <a:spLocks noChangeShapeType="1"/>
            </p:cNvSpPr>
            <p:nvPr/>
          </p:nvSpPr>
          <p:spPr bwMode="auto">
            <a:xfrm flipH="1">
              <a:off x="2498" y="2207"/>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2" name="Line 311"/>
            <p:cNvSpPr>
              <a:spLocks noChangeShapeType="1"/>
            </p:cNvSpPr>
            <p:nvPr/>
          </p:nvSpPr>
          <p:spPr bwMode="auto">
            <a:xfrm flipH="1">
              <a:off x="2456" y="2123"/>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3" name="Line 312"/>
            <p:cNvSpPr>
              <a:spLocks noChangeShapeType="1"/>
            </p:cNvSpPr>
            <p:nvPr/>
          </p:nvSpPr>
          <p:spPr bwMode="auto">
            <a:xfrm flipH="1">
              <a:off x="2546" y="2339"/>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4" name="Line 313"/>
            <p:cNvSpPr>
              <a:spLocks noChangeShapeType="1"/>
            </p:cNvSpPr>
            <p:nvPr/>
          </p:nvSpPr>
          <p:spPr bwMode="auto">
            <a:xfrm flipH="1">
              <a:off x="2534" y="2327"/>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5" name="Line 314"/>
            <p:cNvSpPr>
              <a:spLocks noChangeShapeType="1"/>
            </p:cNvSpPr>
            <p:nvPr/>
          </p:nvSpPr>
          <p:spPr bwMode="auto">
            <a:xfrm flipH="1">
              <a:off x="2744" y="2489"/>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6" name="Line 315"/>
            <p:cNvSpPr>
              <a:spLocks noChangeShapeType="1"/>
            </p:cNvSpPr>
            <p:nvPr/>
          </p:nvSpPr>
          <p:spPr bwMode="auto">
            <a:xfrm flipH="1">
              <a:off x="2684" y="2435"/>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7" name="Line 316"/>
            <p:cNvSpPr>
              <a:spLocks noChangeShapeType="1"/>
            </p:cNvSpPr>
            <p:nvPr/>
          </p:nvSpPr>
          <p:spPr bwMode="auto">
            <a:xfrm flipH="1">
              <a:off x="2588" y="2363"/>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8" name="Line 317"/>
            <p:cNvSpPr>
              <a:spLocks noChangeShapeType="1"/>
            </p:cNvSpPr>
            <p:nvPr/>
          </p:nvSpPr>
          <p:spPr bwMode="auto">
            <a:xfrm flipH="1">
              <a:off x="2810" y="2507"/>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9" name="Line 318"/>
            <p:cNvSpPr>
              <a:spLocks noChangeShapeType="1"/>
            </p:cNvSpPr>
            <p:nvPr/>
          </p:nvSpPr>
          <p:spPr bwMode="auto">
            <a:xfrm flipH="1">
              <a:off x="2522" y="2315"/>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0" name="Line 319"/>
            <p:cNvSpPr>
              <a:spLocks noChangeShapeType="1"/>
            </p:cNvSpPr>
            <p:nvPr/>
          </p:nvSpPr>
          <p:spPr bwMode="auto">
            <a:xfrm flipH="1">
              <a:off x="2768" y="2489"/>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1" name="Line 320"/>
            <p:cNvSpPr>
              <a:spLocks noChangeShapeType="1"/>
            </p:cNvSpPr>
            <p:nvPr/>
          </p:nvSpPr>
          <p:spPr bwMode="auto">
            <a:xfrm flipH="1">
              <a:off x="2780" y="2489"/>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2" name="Line 321"/>
            <p:cNvSpPr>
              <a:spLocks noChangeShapeType="1"/>
            </p:cNvSpPr>
            <p:nvPr/>
          </p:nvSpPr>
          <p:spPr bwMode="auto">
            <a:xfrm flipH="1">
              <a:off x="2936" y="2561"/>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3" name="Line 322"/>
            <p:cNvSpPr>
              <a:spLocks noChangeShapeType="1"/>
            </p:cNvSpPr>
            <p:nvPr/>
          </p:nvSpPr>
          <p:spPr bwMode="auto">
            <a:xfrm flipH="1">
              <a:off x="3158" y="2609"/>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4" name="Line 323"/>
            <p:cNvSpPr>
              <a:spLocks noChangeShapeType="1"/>
            </p:cNvSpPr>
            <p:nvPr/>
          </p:nvSpPr>
          <p:spPr bwMode="auto">
            <a:xfrm flipH="1">
              <a:off x="2756" y="2489"/>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5" name="Line 324"/>
            <p:cNvSpPr>
              <a:spLocks noChangeShapeType="1"/>
            </p:cNvSpPr>
            <p:nvPr/>
          </p:nvSpPr>
          <p:spPr bwMode="auto">
            <a:xfrm flipH="1">
              <a:off x="2822" y="2513"/>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6" name="Line 325"/>
            <p:cNvSpPr>
              <a:spLocks noChangeShapeType="1"/>
            </p:cNvSpPr>
            <p:nvPr/>
          </p:nvSpPr>
          <p:spPr bwMode="auto">
            <a:xfrm flipH="1">
              <a:off x="3278" y="2621"/>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7" name="Line 326"/>
            <p:cNvSpPr>
              <a:spLocks noChangeShapeType="1"/>
            </p:cNvSpPr>
            <p:nvPr/>
          </p:nvSpPr>
          <p:spPr bwMode="auto">
            <a:xfrm flipH="1">
              <a:off x="2636" y="2417"/>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8" name="Line 327"/>
            <p:cNvSpPr>
              <a:spLocks noChangeShapeType="1"/>
            </p:cNvSpPr>
            <p:nvPr/>
          </p:nvSpPr>
          <p:spPr bwMode="auto">
            <a:xfrm flipH="1">
              <a:off x="2942" y="2561"/>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9" name="Line 328"/>
            <p:cNvSpPr>
              <a:spLocks noChangeShapeType="1"/>
            </p:cNvSpPr>
            <p:nvPr/>
          </p:nvSpPr>
          <p:spPr bwMode="auto">
            <a:xfrm flipH="1">
              <a:off x="2726" y="2465"/>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0" name="Line 329"/>
            <p:cNvSpPr>
              <a:spLocks noChangeShapeType="1"/>
            </p:cNvSpPr>
            <p:nvPr/>
          </p:nvSpPr>
          <p:spPr bwMode="auto">
            <a:xfrm flipH="1">
              <a:off x="2678" y="2435"/>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1" name="Line 330"/>
            <p:cNvSpPr>
              <a:spLocks noChangeShapeType="1"/>
            </p:cNvSpPr>
            <p:nvPr/>
          </p:nvSpPr>
          <p:spPr bwMode="auto">
            <a:xfrm flipH="1">
              <a:off x="2798" y="2495"/>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2" name="Line 331"/>
            <p:cNvSpPr>
              <a:spLocks noChangeShapeType="1"/>
            </p:cNvSpPr>
            <p:nvPr/>
          </p:nvSpPr>
          <p:spPr bwMode="auto">
            <a:xfrm flipH="1">
              <a:off x="2702" y="2453"/>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3" name="Line 332"/>
            <p:cNvSpPr>
              <a:spLocks noChangeShapeType="1"/>
            </p:cNvSpPr>
            <p:nvPr/>
          </p:nvSpPr>
          <p:spPr bwMode="auto">
            <a:xfrm flipH="1">
              <a:off x="2342" y="1697"/>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4" name="Line 333"/>
            <p:cNvSpPr>
              <a:spLocks noChangeShapeType="1"/>
            </p:cNvSpPr>
            <p:nvPr/>
          </p:nvSpPr>
          <p:spPr bwMode="auto">
            <a:xfrm flipH="1">
              <a:off x="2354" y="1727"/>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5" name="Line 334"/>
            <p:cNvSpPr>
              <a:spLocks noChangeShapeType="1"/>
            </p:cNvSpPr>
            <p:nvPr/>
          </p:nvSpPr>
          <p:spPr bwMode="auto">
            <a:xfrm flipH="1">
              <a:off x="2372" y="1769"/>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6" name="Line 335"/>
            <p:cNvSpPr>
              <a:spLocks noChangeShapeType="1"/>
            </p:cNvSpPr>
            <p:nvPr/>
          </p:nvSpPr>
          <p:spPr bwMode="auto">
            <a:xfrm flipH="1">
              <a:off x="2384" y="1793"/>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7" name="Line 336"/>
            <p:cNvSpPr>
              <a:spLocks noChangeShapeType="1"/>
            </p:cNvSpPr>
            <p:nvPr/>
          </p:nvSpPr>
          <p:spPr bwMode="auto">
            <a:xfrm flipH="1">
              <a:off x="2330" y="1673"/>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8" name="Line 337"/>
            <p:cNvSpPr>
              <a:spLocks noChangeShapeType="1"/>
            </p:cNvSpPr>
            <p:nvPr/>
          </p:nvSpPr>
          <p:spPr bwMode="auto">
            <a:xfrm flipH="1">
              <a:off x="2300" y="1625"/>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9" name="Line 338"/>
            <p:cNvSpPr>
              <a:spLocks noChangeShapeType="1"/>
            </p:cNvSpPr>
            <p:nvPr/>
          </p:nvSpPr>
          <p:spPr bwMode="auto">
            <a:xfrm flipH="1">
              <a:off x="2918" y="2555"/>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0" name="Line 339"/>
            <p:cNvSpPr>
              <a:spLocks noChangeShapeType="1"/>
            </p:cNvSpPr>
            <p:nvPr/>
          </p:nvSpPr>
          <p:spPr bwMode="auto">
            <a:xfrm flipH="1">
              <a:off x="3146" y="2609"/>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1" name="Line 340"/>
            <p:cNvSpPr>
              <a:spLocks noChangeShapeType="1"/>
            </p:cNvSpPr>
            <p:nvPr/>
          </p:nvSpPr>
          <p:spPr bwMode="auto">
            <a:xfrm flipH="1">
              <a:off x="2690" y="2447"/>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2" name="Line 341"/>
            <p:cNvSpPr>
              <a:spLocks noChangeShapeType="1"/>
            </p:cNvSpPr>
            <p:nvPr/>
          </p:nvSpPr>
          <p:spPr bwMode="auto">
            <a:xfrm flipH="1">
              <a:off x="2618" y="2393"/>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3" name="Line 342"/>
            <p:cNvSpPr>
              <a:spLocks noChangeShapeType="1"/>
            </p:cNvSpPr>
            <p:nvPr/>
          </p:nvSpPr>
          <p:spPr bwMode="auto">
            <a:xfrm flipH="1">
              <a:off x="2930" y="2555"/>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4" name="Line 343"/>
            <p:cNvSpPr>
              <a:spLocks noChangeShapeType="1"/>
            </p:cNvSpPr>
            <p:nvPr/>
          </p:nvSpPr>
          <p:spPr bwMode="auto">
            <a:xfrm flipH="1">
              <a:off x="3182" y="2621"/>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5" name="Freeform 344"/>
            <p:cNvSpPr/>
            <p:nvPr/>
          </p:nvSpPr>
          <p:spPr bwMode="auto">
            <a:xfrm>
              <a:off x="2294" y="1643"/>
              <a:ext cx="1116" cy="1026"/>
            </a:xfrm>
            <a:custGeom>
              <a:avLst/>
              <a:gdLst>
                <a:gd name="T0" fmla="*/ 186 w 186"/>
                <a:gd name="T1" fmla="*/ 169 h 171"/>
                <a:gd name="T2" fmla="*/ 168 w 186"/>
                <a:gd name="T3" fmla="*/ 166 h 171"/>
                <a:gd name="T4" fmla="*/ 147 w 186"/>
                <a:gd name="T5" fmla="*/ 165 h 171"/>
                <a:gd name="T6" fmla="*/ 141 w 186"/>
                <a:gd name="T7" fmla="*/ 163 h 171"/>
                <a:gd name="T8" fmla="*/ 139 w 186"/>
                <a:gd name="T9" fmla="*/ 161 h 171"/>
                <a:gd name="T10" fmla="*/ 137 w 186"/>
                <a:gd name="T11" fmla="*/ 160 h 171"/>
                <a:gd name="T12" fmla="*/ 125 w 186"/>
                <a:gd name="T13" fmla="*/ 158 h 171"/>
                <a:gd name="T14" fmla="*/ 113 w 186"/>
                <a:gd name="T15" fmla="*/ 157 h 171"/>
                <a:gd name="T16" fmla="*/ 110 w 186"/>
                <a:gd name="T17" fmla="*/ 156 h 171"/>
                <a:gd name="T18" fmla="*/ 106 w 186"/>
                <a:gd name="T19" fmla="*/ 155 h 171"/>
                <a:gd name="T20" fmla="*/ 101 w 186"/>
                <a:gd name="T21" fmla="*/ 154 h 171"/>
                <a:gd name="T22" fmla="*/ 93 w 186"/>
                <a:gd name="T23" fmla="*/ 150 h 171"/>
                <a:gd name="T24" fmla="*/ 90 w 186"/>
                <a:gd name="T25" fmla="*/ 147 h 171"/>
                <a:gd name="T26" fmla="*/ 87 w 186"/>
                <a:gd name="T27" fmla="*/ 147 h 171"/>
                <a:gd name="T28" fmla="*/ 84 w 186"/>
                <a:gd name="T29" fmla="*/ 145 h 171"/>
                <a:gd name="T30" fmla="*/ 83 w 186"/>
                <a:gd name="T31" fmla="*/ 144 h 171"/>
                <a:gd name="T32" fmla="*/ 74 w 186"/>
                <a:gd name="T33" fmla="*/ 141 h 171"/>
                <a:gd name="T34" fmla="*/ 72 w 186"/>
                <a:gd name="T35" fmla="*/ 140 h 171"/>
                <a:gd name="T36" fmla="*/ 71 w 186"/>
                <a:gd name="T37" fmla="*/ 137 h 171"/>
                <a:gd name="T38" fmla="*/ 66 w 186"/>
                <a:gd name="T39" fmla="*/ 135 h 171"/>
                <a:gd name="T40" fmla="*/ 60 w 186"/>
                <a:gd name="T41" fmla="*/ 134 h 171"/>
                <a:gd name="T42" fmla="*/ 59 w 186"/>
                <a:gd name="T43" fmla="*/ 132 h 171"/>
                <a:gd name="T44" fmla="*/ 56 w 186"/>
                <a:gd name="T45" fmla="*/ 129 h 171"/>
                <a:gd name="T46" fmla="*/ 55 w 186"/>
                <a:gd name="T47" fmla="*/ 127 h 171"/>
                <a:gd name="T48" fmla="*/ 52 w 186"/>
                <a:gd name="T49" fmla="*/ 125 h 171"/>
                <a:gd name="T50" fmla="*/ 50 w 186"/>
                <a:gd name="T51" fmla="*/ 123 h 171"/>
                <a:gd name="T52" fmla="*/ 46 w 186"/>
                <a:gd name="T53" fmla="*/ 121 h 171"/>
                <a:gd name="T54" fmla="*/ 43 w 186"/>
                <a:gd name="T55" fmla="*/ 119 h 171"/>
                <a:gd name="T56" fmla="*/ 41 w 186"/>
                <a:gd name="T57" fmla="*/ 116 h 171"/>
                <a:gd name="T58" fmla="*/ 40 w 186"/>
                <a:gd name="T59" fmla="*/ 115 h 171"/>
                <a:gd name="T60" fmla="*/ 37 w 186"/>
                <a:gd name="T61" fmla="*/ 106 h 171"/>
                <a:gd name="T62" fmla="*/ 35 w 186"/>
                <a:gd name="T63" fmla="*/ 104 h 171"/>
                <a:gd name="T64" fmla="*/ 34 w 186"/>
                <a:gd name="T65" fmla="*/ 96 h 171"/>
                <a:gd name="T66" fmla="*/ 31 w 186"/>
                <a:gd name="T67" fmla="*/ 92 h 171"/>
                <a:gd name="T68" fmla="*/ 30 w 186"/>
                <a:gd name="T69" fmla="*/ 91 h 171"/>
                <a:gd name="T70" fmla="*/ 28 w 186"/>
                <a:gd name="T71" fmla="*/ 87 h 171"/>
                <a:gd name="T72" fmla="*/ 26 w 186"/>
                <a:gd name="T73" fmla="*/ 83 h 171"/>
                <a:gd name="T74" fmla="*/ 24 w 186"/>
                <a:gd name="T75" fmla="*/ 79 h 171"/>
                <a:gd name="T76" fmla="*/ 22 w 186"/>
                <a:gd name="T77" fmla="*/ 77 h 171"/>
                <a:gd name="T78" fmla="*/ 19 w 186"/>
                <a:gd name="T79" fmla="*/ 73 h 171"/>
                <a:gd name="T80" fmla="*/ 18 w 186"/>
                <a:gd name="T81" fmla="*/ 61 h 171"/>
                <a:gd name="T82" fmla="*/ 16 w 186"/>
                <a:gd name="T83" fmla="*/ 54 h 171"/>
                <a:gd name="T84" fmla="*/ 15 w 186"/>
                <a:gd name="T85" fmla="*/ 42 h 171"/>
                <a:gd name="T86" fmla="*/ 14 w 186"/>
                <a:gd name="T87" fmla="*/ 28 h 171"/>
                <a:gd name="T88" fmla="*/ 12 w 186"/>
                <a:gd name="T89" fmla="*/ 24 h 171"/>
                <a:gd name="T90" fmla="*/ 11 w 186"/>
                <a:gd name="T91" fmla="*/ 19 h 171"/>
                <a:gd name="T92" fmla="*/ 9 w 186"/>
                <a:gd name="T93" fmla="*/ 16 h 171"/>
                <a:gd name="T94" fmla="*/ 8 w 186"/>
                <a:gd name="T95" fmla="*/ 13 h 171"/>
                <a:gd name="T96" fmla="*/ 7 w 186"/>
                <a:gd name="T97" fmla="*/ 12 h 171"/>
                <a:gd name="T98" fmla="*/ 7 w 186"/>
                <a:gd name="T99" fmla="*/ 10 h 171"/>
                <a:gd name="T100" fmla="*/ 5 w 186"/>
                <a:gd name="T101" fmla="*/ 7 h 171"/>
                <a:gd name="T102" fmla="*/ 3 w 186"/>
                <a:gd name="T103" fmla="*/ 6 h 171"/>
                <a:gd name="T104" fmla="*/ 2 w 186"/>
                <a:gd name="T105" fmla="*/ 1 h 171"/>
                <a:gd name="T106" fmla="*/ 0 w 186"/>
                <a:gd name="T107"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6" h="171">
                  <a:moveTo>
                    <a:pt x="186" y="171"/>
                  </a:moveTo>
                  <a:lnTo>
                    <a:pt x="186" y="169"/>
                  </a:lnTo>
                  <a:lnTo>
                    <a:pt x="168" y="169"/>
                  </a:lnTo>
                  <a:lnTo>
                    <a:pt x="168" y="166"/>
                  </a:lnTo>
                  <a:lnTo>
                    <a:pt x="147" y="166"/>
                  </a:lnTo>
                  <a:lnTo>
                    <a:pt x="147" y="165"/>
                  </a:lnTo>
                  <a:lnTo>
                    <a:pt x="141" y="165"/>
                  </a:lnTo>
                  <a:lnTo>
                    <a:pt x="141" y="163"/>
                  </a:lnTo>
                  <a:lnTo>
                    <a:pt x="139" y="163"/>
                  </a:lnTo>
                  <a:lnTo>
                    <a:pt x="139" y="161"/>
                  </a:lnTo>
                  <a:lnTo>
                    <a:pt x="137" y="161"/>
                  </a:lnTo>
                  <a:lnTo>
                    <a:pt x="137" y="160"/>
                  </a:lnTo>
                  <a:lnTo>
                    <a:pt x="125" y="160"/>
                  </a:lnTo>
                  <a:lnTo>
                    <a:pt x="125" y="158"/>
                  </a:lnTo>
                  <a:lnTo>
                    <a:pt x="113" y="158"/>
                  </a:lnTo>
                  <a:lnTo>
                    <a:pt x="113" y="157"/>
                  </a:lnTo>
                  <a:lnTo>
                    <a:pt x="110" y="157"/>
                  </a:lnTo>
                  <a:lnTo>
                    <a:pt x="110" y="156"/>
                  </a:lnTo>
                  <a:lnTo>
                    <a:pt x="106" y="156"/>
                  </a:lnTo>
                  <a:lnTo>
                    <a:pt x="106" y="155"/>
                  </a:lnTo>
                  <a:lnTo>
                    <a:pt x="101" y="155"/>
                  </a:lnTo>
                  <a:lnTo>
                    <a:pt x="101" y="154"/>
                  </a:lnTo>
                  <a:lnTo>
                    <a:pt x="93" y="154"/>
                  </a:lnTo>
                  <a:lnTo>
                    <a:pt x="93" y="150"/>
                  </a:lnTo>
                  <a:lnTo>
                    <a:pt x="90" y="150"/>
                  </a:lnTo>
                  <a:lnTo>
                    <a:pt x="90" y="147"/>
                  </a:lnTo>
                  <a:lnTo>
                    <a:pt x="87" y="147"/>
                  </a:lnTo>
                  <a:lnTo>
                    <a:pt x="87" y="147"/>
                  </a:lnTo>
                  <a:lnTo>
                    <a:pt x="84" y="147"/>
                  </a:lnTo>
                  <a:lnTo>
                    <a:pt x="84" y="145"/>
                  </a:lnTo>
                  <a:lnTo>
                    <a:pt x="83" y="145"/>
                  </a:lnTo>
                  <a:lnTo>
                    <a:pt x="83" y="144"/>
                  </a:lnTo>
                  <a:lnTo>
                    <a:pt x="74" y="144"/>
                  </a:lnTo>
                  <a:lnTo>
                    <a:pt x="74" y="141"/>
                  </a:lnTo>
                  <a:lnTo>
                    <a:pt x="72" y="141"/>
                  </a:lnTo>
                  <a:lnTo>
                    <a:pt x="72" y="140"/>
                  </a:lnTo>
                  <a:lnTo>
                    <a:pt x="71" y="140"/>
                  </a:lnTo>
                  <a:lnTo>
                    <a:pt x="71" y="137"/>
                  </a:lnTo>
                  <a:lnTo>
                    <a:pt x="66" y="137"/>
                  </a:lnTo>
                  <a:lnTo>
                    <a:pt x="66" y="135"/>
                  </a:lnTo>
                  <a:lnTo>
                    <a:pt x="60" y="135"/>
                  </a:lnTo>
                  <a:lnTo>
                    <a:pt x="60" y="134"/>
                  </a:lnTo>
                  <a:lnTo>
                    <a:pt x="59" y="134"/>
                  </a:lnTo>
                  <a:lnTo>
                    <a:pt x="59" y="132"/>
                  </a:lnTo>
                  <a:lnTo>
                    <a:pt x="56" y="132"/>
                  </a:lnTo>
                  <a:lnTo>
                    <a:pt x="56" y="129"/>
                  </a:lnTo>
                  <a:lnTo>
                    <a:pt x="55" y="129"/>
                  </a:lnTo>
                  <a:lnTo>
                    <a:pt x="55" y="127"/>
                  </a:lnTo>
                  <a:lnTo>
                    <a:pt x="52" y="127"/>
                  </a:lnTo>
                  <a:lnTo>
                    <a:pt x="52" y="125"/>
                  </a:lnTo>
                  <a:lnTo>
                    <a:pt x="50" y="125"/>
                  </a:lnTo>
                  <a:lnTo>
                    <a:pt x="50" y="123"/>
                  </a:lnTo>
                  <a:lnTo>
                    <a:pt x="46" y="123"/>
                  </a:lnTo>
                  <a:lnTo>
                    <a:pt x="46" y="121"/>
                  </a:lnTo>
                  <a:lnTo>
                    <a:pt x="43" y="121"/>
                  </a:lnTo>
                  <a:lnTo>
                    <a:pt x="43" y="119"/>
                  </a:lnTo>
                  <a:lnTo>
                    <a:pt x="41" y="119"/>
                  </a:lnTo>
                  <a:lnTo>
                    <a:pt x="41" y="116"/>
                  </a:lnTo>
                  <a:lnTo>
                    <a:pt x="40" y="116"/>
                  </a:lnTo>
                  <a:lnTo>
                    <a:pt x="40" y="115"/>
                  </a:lnTo>
                  <a:lnTo>
                    <a:pt x="37" y="115"/>
                  </a:lnTo>
                  <a:lnTo>
                    <a:pt x="37" y="106"/>
                  </a:lnTo>
                  <a:lnTo>
                    <a:pt x="37" y="104"/>
                  </a:lnTo>
                  <a:lnTo>
                    <a:pt x="35" y="104"/>
                  </a:lnTo>
                  <a:lnTo>
                    <a:pt x="35" y="96"/>
                  </a:lnTo>
                  <a:lnTo>
                    <a:pt x="34" y="96"/>
                  </a:lnTo>
                  <a:lnTo>
                    <a:pt x="34" y="92"/>
                  </a:lnTo>
                  <a:lnTo>
                    <a:pt x="31" y="92"/>
                  </a:lnTo>
                  <a:lnTo>
                    <a:pt x="31" y="91"/>
                  </a:lnTo>
                  <a:lnTo>
                    <a:pt x="30" y="91"/>
                  </a:lnTo>
                  <a:lnTo>
                    <a:pt x="30" y="87"/>
                  </a:lnTo>
                  <a:lnTo>
                    <a:pt x="28" y="87"/>
                  </a:lnTo>
                  <a:lnTo>
                    <a:pt x="28" y="83"/>
                  </a:lnTo>
                  <a:lnTo>
                    <a:pt x="26" y="83"/>
                  </a:lnTo>
                  <a:lnTo>
                    <a:pt x="26" y="79"/>
                  </a:lnTo>
                  <a:lnTo>
                    <a:pt x="24" y="79"/>
                  </a:lnTo>
                  <a:lnTo>
                    <a:pt x="24" y="77"/>
                  </a:lnTo>
                  <a:lnTo>
                    <a:pt x="22" y="77"/>
                  </a:lnTo>
                  <a:lnTo>
                    <a:pt x="22" y="73"/>
                  </a:lnTo>
                  <a:lnTo>
                    <a:pt x="19" y="73"/>
                  </a:lnTo>
                  <a:lnTo>
                    <a:pt x="19" y="61"/>
                  </a:lnTo>
                  <a:lnTo>
                    <a:pt x="18" y="61"/>
                  </a:lnTo>
                  <a:lnTo>
                    <a:pt x="18" y="54"/>
                  </a:lnTo>
                  <a:lnTo>
                    <a:pt x="16" y="54"/>
                  </a:lnTo>
                  <a:lnTo>
                    <a:pt x="16" y="42"/>
                  </a:lnTo>
                  <a:lnTo>
                    <a:pt x="15" y="42"/>
                  </a:lnTo>
                  <a:lnTo>
                    <a:pt x="15" y="28"/>
                  </a:lnTo>
                  <a:lnTo>
                    <a:pt x="14" y="28"/>
                  </a:lnTo>
                  <a:lnTo>
                    <a:pt x="14" y="24"/>
                  </a:lnTo>
                  <a:lnTo>
                    <a:pt x="12" y="24"/>
                  </a:lnTo>
                  <a:lnTo>
                    <a:pt x="12" y="19"/>
                  </a:lnTo>
                  <a:lnTo>
                    <a:pt x="11" y="19"/>
                  </a:lnTo>
                  <a:lnTo>
                    <a:pt x="11" y="16"/>
                  </a:lnTo>
                  <a:lnTo>
                    <a:pt x="9" y="16"/>
                  </a:lnTo>
                  <a:lnTo>
                    <a:pt x="9" y="13"/>
                  </a:lnTo>
                  <a:lnTo>
                    <a:pt x="8" y="13"/>
                  </a:lnTo>
                  <a:lnTo>
                    <a:pt x="8" y="12"/>
                  </a:lnTo>
                  <a:lnTo>
                    <a:pt x="7" y="12"/>
                  </a:lnTo>
                  <a:lnTo>
                    <a:pt x="7" y="10"/>
                  </a:lnTo>
                  <a:lnTo>
                    <a:pt x="7" y="10"/>
                  </a:lnTo>
                  <a:lnTo>
                    <a:pt x="7" y="7"/>
                  </a:lnTo>
                  <a:lnTo>
                    <a:pt x="5" y="7"/>
                  </a:lnTo>
                  <a:lnTo>
                    <a:pt x="5" y="6"/>
                  </a:lnTo>
                  <a:lnTo>
                    <a:pt x="3" y="6"/>
                  </a:lnTo>
                  <a:lnTo>
                    <a:pt x="3" y="1"/>
                  </a:lnTo>
                  <a:lnTo>
                    <a:pt x="2" y="1"/>
                  </a:lnTo>
                  <a:lnTo>
                    <a:pt x="2" y="0"/>
                  </a:lnTo>
                  <a:lnTo>
                    <a:pt x="0" y="0"/>
                  </a:lnTo>
                </a:path>
              </a:pathLst>
            </a:cu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466" name="TextBox 14">
            <a:extLst>
              <a:ext uri="{FF2B5EF4-FFF2-40B4-BE49-F238E27FC236}">
                <a16:creationId xmlns:a16="http://schemas.microsoft.com/office/drawing/2014/main" id="{8686C736-00DB-46ED-9664-EB6DC697345E}"/>
              </a:ext>
            </a:extLst>
          </p:cNvPr>
          <p:cNvSpPr txBox="1"/>
          <p:nvPr/>
        </p:nvSpPr>
        <p:spPr>
          <a:xfrm>
            <a:off x="-67871" y="5607084"/>
            <a:ext cx="800219" cy="338554"/>
          </a:xfrm>
          <a:prstGeom prst="rect">
            <a:avLst/>
          </a:prstGeom>
          <a:noFill/>
        </p:spPr>
        <p:txBody>
          <a:bodyPr wrap="none" rtlCol="0">
            <a:spAutoFit/>
          </a:bodyPr>
          <a:lstStyle/>
          <a:p>
            <a:pPr algn="r"/>
            <a:r>
              <a:rPr lang="ja-JP" sz="800" b="0" i="0" u="none" strike="noStrike" cap="none" baseline="0" dirty="0">
                <a:solidFill>
                  <a:srgbClr val="B60D27"/>
                </a:solidFill>
                <a:effectLst/>
                <a:uFillTx/>
                <a:ea typeface="MS UI Gothic"/>
              </a:rPr>
              <a:t>ペムブロリズマブ</a:t>
            </a:r>
          </a:p>
          <a:p>
            <a:pPr algn="r"/>
            <a:r>
              <a:rPr lang="ja-JP" sz="800" b="0" i="0" u="none" strike="noStrike" cap="none" baseline="0" dirty="0">
                <a:solidFill>
                  <a:srgbClr val="B2C0D8"/>
                </a:solidFill>
                <a:effectLst/>
                <a:uFillTx/>
                <a:ea typeface="MS UI Gothic"/>
              </a:rPr>
              <a:t>化学療法</a:t>
            </a:r>
          </a:p>
        </p:txBody>
      </p:sp>
      <p:sp>
        <p:nvSpPr>
          <p:cNvPr id="467" name="TextBox 14">
            <a:extLst>
              <a:ext uri="{FF2B5EF4-FFF2-40B4-BE49-F238E27FC236}">
                <a16:creationId xmlns:a16="http://schemas.microsoft.com/office/drawing/2014/main" id="{410382E8-A6E0-4D9E-BDC2-0720E5A9E00E}"/>
              </a:ext>
            </a:extLst>
          </p:cNvPr>
          <p:cNvSpPr txBox="1"/>
          <p:nvPr/>
        </p:nvSpPr>
        <p:spPr>
          <a:xfrm>
            <a:off x="-24451" y="5448848"/>
            <a:ext cx="1465466" cy="230832"/>
          </a:xfrm>
          <a:prstGeom prst="rect">
            <a:avLst/>
          </a:prstGeom>
          <a:noFill/>
        </p:spPr>
        <p:txBody>
          <a:bodyPr wrap="none" rtlCol="0">
            <a:spAutoFit/>
          </a:bodyPr>
          <a:lstStyle/>
          <a:p>
            <a:pPr algn="r"/>
            <a:r>
              <a:rPr lang="ja-JP" sz="900" b="0" i="0" u="none" strike="noStrike" cap="none" baseline="0" dirty="0">
                <a:solidFill>
                  <a:srgbClr val="4D4D4D"/>
                </a:solidFill>
                <a:effectLst/>
                <a:uFillTx/>
                <a:ea typeface="MS UI Gothic"/>
              </a:rPr>
              <a:t>リスクに晒されていた患者数</a:t>
            </a:r>
          </a:p>
        </p:txBody>
      </p:sp>
    </p:spTree>
    <p:extLst>
      <p:ext uri="{BB962C8B-B14F-4D97-AF65-F5344CB8AC3E}">
        <p14:creationId xmlns:p14="http://schemas.microsoft.com/office/powerpoint/2010/main" val="85751991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2：進行性胃食道癌に関する第二選択療法としてのペムブロリズマブ対化学療法：第III相KEYNOTE-181試</a:t>
            </a:r>
            <a:r>
              <a:rPr lang="ja-JP" sz="1800" b="1" i="0" u="none" strike="noStrike" cap="none" baseline="0" dirty="0" smtClean="0">
                <a:solidFill>
                  <a:srgbClr val="043882"/>
                </a:solidFill>
                <a:effectLst/>
                <a:uFillTx/>
                <a:ea typeface="MS UI Gothic"/>
              </a:rPr>
              <a:t>験</a:t>
            </a:r>
            <a:r>
              <a:rPr lang="en-GB" altLang="ja-JP" sz="1800" b="1" i="0" u="none" strike="noStrike" cap="none" baseline="0" dirty="0" smtClean="0">
                <a:solidFill>
                  <a:srgbClr val="043882"/>
                </a:solidFill>
                <a:effectLst/>
                <a:uFillTx/>
                <a:ea typeface="MS UI Gothic"/>
              </a:rPr>
              <a:t> </a:t>
            </a: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Kojima T,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主な結果（続き）</a:t>
            </a:r>
          </a:p>
          <a:p>
            <a:pPr marL="0" indent="0">
              <a:buNone/>
            </a:pPr>
            <a:endParaRPr lang="en-US" b="1"/>
          </a:p>
          <a:p>
            <a:pPr marL="0" indent="0">
              <a:spcBef>
                <a:spcPts val="19800"/>
              </a:spcBef>
              <a:buNone/>
            </a:pPr>
            <a:r>
              <a:rPr lang="ja-JP" sz="1600" b="1" i="0" u="none" strike="noStrike" cap="none" baseline="0">
                <a:solidFill>
                  <a:srgbClr val="4D4D4D"/>
                </a:solidFill>
                <a:effectLst/>
                <a:uFillTx/>
                <a:ea typeface="MS UI Gothic"/>
              </a:rPr>
              <a:t>結論</a:t>
            </a:r>
          </a:p>
          <a:p>
            <a:r>
              <a:rPr lang="ja-JP" sz="1600" b="1" i="0" u="none" strike="noStrike" cap="none" baseline="0">
                <a:solidFill>
                  <a:srgbClr val="4D4D4D"/>
                </a:solidFill>
                <a:effectLst/>
                <a:uFillTx/>
                <a:ea typeface="MS UI Gothic"/>
              </a:rPr>
              <a:t>進行性胃食道癌を有し、一次選択療法後進行をきたしたPD-L1 CPS ≥10の患者において、ペムブロリズマブは化学療法と比較してOSの有意な改善と高いORRを示した</a:t>
            </a:r>
          </a:p>
          <a:p>
            <a:r>
              <a:rPr lang="ja-JP" sz="1600" b="1" i="0" u="none" strike="noStrike" cap="none" baseline="0">
                <a:solidFill>
                  <a:srgbClr val="4D4D4D"/>
                </a:solidFill>
                <a:effectLst/>
                <a:uFillTx/>
                <a:ea typeface="MS UI Gothic"/>
              </a:rPr>
              <a:t>ペムブロリズマブの安全性プロファイルは化学療法よりも良好であった</a:t>
            </a:r>
          </a:p>
          <a:p>
            <a:r>
              <a:rPr lang="ja-JP" sz="1600" b="1" i="0" u="none" strike="noStrike" cap="none" baseline="0">
                <a:solidFill>
                  <a:srgbClr val="4D4D4D"/>
                </a:solidFill>
                <a:effectLst/>
                <a:uFillTx/>
                <a:ea typeface="MS UI Gothic"/>
              </a:rPr>
              <a:t>転移性胃食道癌を有し、PD-L1 CPS ≥10の患者において、ペムブロリズマブは新たな2L SoCとなる可能性がある</a:t>
            </a:r>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Kojima T, et al. J Clin Oncol 2019;37(Suppl):Abstr 2</a:t>
            </a:r>
          </a:p>
        </p:txBody>
      </p:sp>
      <p:graphicFrame>
        <p:nvGraphicFramePr>
          <p:cNvPr id="6" name="Table 5"/>
          <p:cNvGraphicFramePr>
            <a:graphicFrameLocks noGrp="1"/>
          </p:cNvGraphicFramePr>
          <p:nvPr>
            <p:extLst>
              <p:ext uri="{D42A27DB-BD31-4B8C-83A1-F6EECF244321}">
                <p14:modId xmlns:p14="http://schemas.microsoft.com/office/powerpoint/2010/main" val="371676829"/>
              </p:ext>
            </p:extLst>
          </p:nvPr>
        </p:nvGraphicFramePr>
        <p:xfrm>
          <a:off x="450273" y="2830731"/>
          <a:ext cx="8243454" cy="1426800"/>
        </p:xfrm>
        <a:graphic>
          <a:graphicData uri="http://schemas.openxmlformats.org/drawingml/2006/table">
            <a:tbl>
              <a:tblPr firstRow="1" bandRow="1">
                <a:tableStyleId>{69012ECD-51FC-41F1-AA8D-1B2483CD663E}</a:tableStyleId>
              </a:tblPr>
              <a:tblGrid>
                <a:gridCol w="2701636">
                  <a:extLst>
                    <a:ext uri="{9D8B030D-6E8A-4147-A177-3AD203B41FA5}">
                      <a16:colId xmlns:a16="http://schemas.microsoft.com/office/drawing/2014/main" val="3738378432"/>
                    </a:ext>
                  </a:extLst>
                </a:gridCol>
                <a:gridCol w="2840182">
                  <a:extLst>
                    <a:ext uri="{9D8B030D-6E8A-4147-A177-3AD203B41FA5}">
                      <a16:colId xmlns:a16="http://schemas.microsoft.com/office/drawing/2014/main" val="3733704063"/>
                    </a:ext>
                  </a:extLst>
                </a:gridCol>
                <a:gridCol w="2701636">
                  <a:extLst>
                    <a:ext uri="{9D8B030D-6E8A-4147-A177-3AD203B41FA5}">
                      <a16:colId xmlns:a16="http://schemas.microsoft.com/office/drawing/2014/main" val="3910278064"/>
                    </a:ext>
                  </a:extLst>
                </a:gridCol>
              </a:tblGrid>
              <a:tr h="174567">
                <a:tc>
                  <a:txBody>
                    <a:bodyPr/>
                    <a:lstStyle/>
                    <a:p>
                      <a:r>
                        <a:rPr lang="ja-JP" sz="1400" b="1" i="0" u="none" strike="noStrike" cap="none" baseline="0">
                          <a:solidFill>
                            <a:srgbClr val="FFFFFF"/>
                          </a:solidFill>
                          <a:effectLst/>
                          <a:uFillTx/>
                          <a:ea typeface="MS UI Gothic"/>
                        </a:rPr>
                        <a:t>TRAE、n (%)</a:t>
                      </a: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ja-JP" sz="1400" b="1" i="0" u="none" strike="noStrike" cap="none" baseline="0">
                          <a:solidFill>
                            <a:srgbClr val="FFFFFF"/>
                          </a:solidFill>
                          <a:effectLst/>
                          <a:uFillTx/>
                          <a:ea typeface="MS UI Gothic"/>
                        </a:rPr>
                        <a:t>ペムブロリズマブ(n=314)</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ja-JP" sz="1400" b="1" i="0" u="none" strike="noStrike" cap="none" baseline="0">
                          <a:solidFill>
                            <a:srgbClr val="FFFFFF"/>
                          </a:solidFill>
                          <a:effectLst/>
                          <a:uFillTx/>
                          <a:ea typeface="MS UI Gothic"/>
                        </a:rPr>
                        <a:t>化学療法(n=296)</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196735">
                <a:tc>
                  <a:txBody>
                    <a:bodyPr/>
                    <a:lstStyle/>
                    <a:p>
                      <a:r>
                        <a:rPr lang="ja-JP" sz="1400" b="0" i="0" u="none" strike="noStrike" cap="none" baseline="0">
                          <a:solidFill>
                            <a:srgbClr val="4D4D4D"/>
                          </a:solidFill>
                          <a:effectLst/>
                          <a:uFillTx/>
                          <a:ea typeface="MS UI Gothic"/>
                        </a:rPr>
                        <a:t>治療関連AE</a:t>
                      </a: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202 (64.3)</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255 (86.1)</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121237">
                <a:tc>
                  <a:txBody>
                    <a:bodyPr/>
                    <a:lstStyle/>
                    <a:p>
                      <a:pPr marL="179388" indent="0"/>
                      <a:r>
                        <a:rPr lang="ja-JP" sz="1400" b="0" i="0" u="none" strike="noStrike" cap="none" baseline="0">
                          <a:solidFill>
                            <a:srgbClr val="4D4D4D"/>
                          </a:solidFill>
                          <a:effectLst/>
                          <a:uFillTx/>
                          <a:ea typeface="MS UI Gothic"/>
                        </a:rPr>
                        <a:t>グレード3～5 </a:t>
                      </a: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57 (18.2)</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121 (40.9)</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69023791"/>
                  </a:ext>
                </a:extLst>
              </a:tr>
              <a:tr h="0">
                <a:tc>
                  <a:txBody>
                    <a:bodyPr/>
                    <a:lstStyle/>
                    <a:p>
                      <a:pPr marL="179388" indent="0"/>
                      <a:r>
                        <a:rPr lang="ja-JP" sz="1400" b="0" i="0" u="none" strike="noStrike" cap="none" baseline="0">
                          <a:solidFill>
                            <a:srgbClr val="4D4D4D"/>
                          </a:solidFill>
                          <a:effectLst/>
                          <a:uFillTx/>
                          <a:ea typeface="MS UI Gothic"/>
                        </a:rPr>
                        <a:t>投与中止につながったAE</a:t>
                      </a: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19 (6.1)</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19 (6.4)</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689897517"/>
                  </a:ext>
                </a:extLst>
              </a:tr>
              <a:tr h="105153">
                <a:tc>
                  <a:txBody>
                    <a:bodyPr/>
                    <a:lstStyle/>
                    <a:p>
                      <a:pPr marL="179388" indent="0"/>
                      <a:r>
                        <a:rPr lang="ja-JP" sz="1400" b="0" i="0" u="none" strike="noStrike" cap="none" baseline="0">
                          <a:solidFill>
                            <a:srgbClr val="4D4D4D"/>
                          </a:solidFill>
                          <a:effectLst/>
                          <a:uFillTx/>
                          <a:ea typeface="MS UI Gothic"/>
                        </a:rPr>
                        <a:t>死亡につながったAE</a:t>
                      </a: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5 (1.5)</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5 (1.7)</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250350198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742092731"/>
              </p:ext>
            </p:extLst>
          </p:nvPr>
        </p:nvGraphicFramePr>
        <p:xfrm>
          <a:off x="450273" y="1578508"/>
          <a:ext cx="8243454" cy="1141440"/>
        </p:xfrm>
        <a:graphic>
          <a:graphicData uri="http://schemas.openxmlformats.org/drawingml/2006/table">
            <a:tbl>
              <a:tblPr firstRow="1" bandRow="1">
                <a:tableStyleId>{69012ECD-51FC-41F1-AA8D-1B2483CD663E}</a:tableStyleId>
              </a:tblPr>
              <a:tblGrid>
                <a:gridCol w="2210481">
                  <a:extLst>
                    <a:ext uri="{9D8B030D-6E8A-4147-A177-3AD203B41FA5}">
                      <a16:colId xmlns:a16="http://schemas.microsoft.com/office/drawing/2014/main" val="3738378432"/>
                    </a:ext>
                  </a:extLst>
                </a:gridCol>
                <a:gridCol w="2323476">
                  <a:extLst>
                    <a:ext uri="{9D8B030D-6E8A-4147-A177-3AD203B41FA5}">
                      <a16:colId xmlns:a16="http://schemas.microsoft.com/office/drawing/2014/main" val="3733704063"/>
                    </a:ext>
                  </a:extLst>
                </a:gridCol>
                <a:gridCol w="2323476">
                  <a:extLst>
                    <a:ext uri="{9D8B030D-6E8A-4147-A177-3AD203B41FA5}">
                      <a16:colId xmlns:a16="http://schemas.microsoft.com/office/drawing/2014/main" val="3910278064"/>
                    </a:ext>
                  </a:extLst>
                </a:gridCol>
                <a:gridCol w="1386021">
                  <a:extLst>
                    <a:ext uri="{9D8B030D-6E8A-4147-A177-3AD203B41FA5}">
                      <a16:colId xmlns:a16="http://schemas.microsoft.com/office/drawing/2014/main" val="2893290648"/>
                    </a:ext>
                  </a:extLst>
                </a:gridCol>
              </a:tblGrid>
              <a:tr h="122876">
                <a:tc>
                  <a:txBody>
                    <a:bodyPr/>
                    <a:lstStyle/>
                    <a:p>
                      <a:r>
                        <a:rPr lang="ja-JP" sz="1400" b="1" i="0" u="none" strike="noStrike" cap="none" baseline="0" dirty="0">
                          <a:solidFill>
                            <a:srgbClr val="FFFFFF"/>
                          </a:solidFill>
                          <a:effectLst/>
                          <a:uFillTx/>
                          <a:ea typeface="MS UI Gothic"/>
                        </a:rPr>
                        <a:t>OR</a:t>
                      </a:r>
                      <a:r>
                        <a:rPr lang="ja-JP" sz="1400" b="1" i="0" u="none" strike="noStrike" cap="none" baseline="0" dirty="0" smtClean="0">
                          <a:solidFill>
                            <a:srgbClr val="FFFFFF"/>
                          </a:solidFill>
                          <a:effectLst/>
                          <a:uFillTx/>
                          <a:ea typeface="MS UI Gothic"/>
                        </a:rPr>
                        <a:t>R</a:t>
                      </a:r>
                      <a:r>
                        <a:rPr lang="ja-JP" altLang="en-US" sz="1400" b="1" i="0" u="none" strike="noStrike" cap="none" baseline="0" dirty="0" smtClean="0">
                          <a:solidFill>
                            <a:srgbClr val="FFFFFF"/>
                          </a:solidFill>
                          <a:effectLst/>
                          <a:uFillTx/>
                          <a:ea typeface="MS UI Gothic"/>
                        </a:rPr>
                        <a:t>、</a:t>
                      </a:r>
                      <a:r>
                        <a:rPr lang="en-US" altLang="ja-JP" sz="1400" b="1" i="0" u="none" strike="noStrike" cap="none" baseline="0" dirty="0" smtClean="0">
                          <a:solidFill>
                            <a:srgbClr val="FFFFFF"/>
                          </a:solidFill>
                          <a:effectLst/>
                          <a:uFillTx/>
                          <a:ea typeface="MS UI Gothic"/>
                        </a:rPr>
                        <a:t>%</a:t>
                      </a:r>
                      <a:endParaRPr lang="ja-JP" sz="1400" b="1" i="0" u="none" strike="noStrike" cap="none" baseline="0" dirty="0">
                        <a:solidFill>
                          <a:srgbClr val="FFFFFF"/>
                        </a:solidFill>
                        <a:effectLst/>
                        <a:uFillTx/>
                        <a:ea typeface="MS UI Gothic"/>
                      </a:endParaRP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ja-JP" sz="1400" b="1" i="0" u="none" strike="noStrike" cap="none" baseline="0">
                          <a:solidFill>
                            <a:srgbClr val="FFFFFF"/>
                          </a:solidFill>
                          <a:effectLst/>
                          <a:uFillTx/>
                          <a:ea typeface="MS UI Gothic"/>
                        </a:rPr>
                        <a:t>ペムブロリズマブ</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ja-JP" sz="1400" b="1" i="0" u="none" strike="noStrike" cap="none" baseline="0">
                          <a:solidFill>
                            <a:srgbClr val="FFFFFF"/>
                          </a:solidFill>
                          <a:effectLst/>
                          <a:uFillTx/>
                          <a:ea typeface="MS UI Gothic"/>
                        </a:rPr>
                        <a:t>化学療法</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ja-JP" sz="1400" b="1" i="0" u="none" strike="noStrike" cap="none" baseline="0">
                          <a:solidFill>
                            <a:srgbClr val="FFFFFF"/>
                          </a:solidFill>
                          <a:effectLst/>
                          <a:uFillTx/>
                          <a:ea typeface="MS UI Gothic"/>
                        </a:rPr>
                        <a:t>p値</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182289">
                <a:tc>
                  <a:txBody>
                    <a:bodyPr/>
                    <a:lstStyle/>
                    <a:p>
                      <a:r>
                        <a:rPr lang="ja-JP" sz="1400" b="0" i="0" u="none" strike="noStrike" cap="none" baseline="0">
                          <a:solidFill>
                            <a:srgbClr val="4D4D4D"/>
                          </a:solidFill>
                          <a:effectLst/>
                          <a:uFillTx/>
                          <a:ea typeface="MS UI Gothic"/>
                        </a:rPr>
                        <a:t>全患者集団</a:t>
                      </a: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13.1</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6.7</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0.0037</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166752">
                <a:tc>
                  <a:txBody>
                    <a:bodyPr/>
                    <a:lstStyle/>
                    <a:p>
                      <a:pPr marL="0" indent="0"/>
                      <a:r>
                        <a:rPr lang="ja-JP" sz="1400" b="0" i="0" u="none" strike="noStrike" cap="none" baseline="0">
                          <a:solidFill>
                            <a:srgbClr val="4D4D4D"/>
                          </a:solidFill>
                          <a:effectLst/>
                          <a:uFillTx/>
                          <a:ea typeface="MS UI Gothic"/>
                        </a:rPr>
                        <a:t>PD-L1 CPS ≥10</a:t>
                      </a: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21.5</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6.1</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0.0006</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69023791"/>
                  </a:ext>
                </a:extLst>
              </a:tr>
              <a:tr h="143720">
                <a:tc>
                  <a:txBody>
                    <a:bodyPr/>
                    <a:lstStyle/>
                    <a:p>
                      <a:pPr marL="0" indent="0"/>
                      <a:r>
                        <a:rPr lang="ja-JP" sz="1400" b="0" i="0" u="none" strike="noStrike" cap="none" baseline="0">
                          <a:solidFill>
                            <a:srgbClr val="4D4D4D"/>
                          </a:solidFill>
                          <a:effectLst/>
                          <a:uFillTx/>
                          <a:ea typeface="MS UI Gothic"/>
                        </a:rPr>
                        <a:t>SCC</a:t>
                      </a: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16.7</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7.4</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dirty="0">
                          <a:solidFill>
                            <a:srgbClr val="4D4D4D"/>
                          </a:solidFill>
                          <a:effectLst/>
                          <a:uFillTx/>
                          <a:ea typeface="MS UI Gothic"/>
                        </a:rPr>
                        <a:t>0.0022</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689897517"/>
                  </a:ext>
                </a:extLst>
              </a:tr>
            </a:tbl>
          </a:graphicData>
        </a:graphic>
      </p:graphicFrame>
    </p:spTree>
    <p:extLst>
      <p:ext uri="{BB962C8B-B14F-4D97-AF65-F5344CB8AC3E}">
        <p14:creationId xmlns:p14="http://schemas.microsoft.com/office/powerpoint/2010/main" val="143826968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a:rPr>
              <a:t>4：進行性胃または胃食道接合部腺癌患者を対象とした、第一選択療法としてのandecaliximab＋mFOLFOX6の有効性と安全性を評価する、第III相無作為化二重盲検プラセボ対照試験（GAMMA-1）– Shah MA,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試験の目的</a:t>
            </a:r>
          </a:p>
          <a:p>
            <a:r>
              <a:rPr lang="ja-JP" sz="1600" b="0" i="0" u="none" strike="noStrike" cap="none" baseline="0">
                <a:solidFill>
                  <a:srgbClr val="4D4D4D"/>
                </a:solidFill>
                <a:effectLst/>
                <a:uFillTx/>
                <a:ea typeface="MS UI Gothic"/>
              </a:rPr>
              <a:t>進行性胃またはGEJ腺癌患者におけるMMP9阻害剤andecaliximab＋mFOLFOX6の有効性と安全性を評価する</a:t>
            </a:r>
          </a:p>
        </p:txBody>
      </p:sp>
      <p:sp>
        <p:nvSpPr>
          <p:cNvPr id="4" name="Text Placeholder 3"/>
          <p:cNvSpPr>
            <a:spLocks noGrp="1"/>
          </p:cNvSpPr>
          <p:nvPr>
            <p:ph type="body" sz="quarter" idx="10"/>
          </p:nvPr>
        </p:nvSpPr>
        <p:spPr/>
        <p:txBody>
          <a:bodyPr/>
          <a:lstStyle/>
          <a:p>
            <a:r>
              <a:rPr lang="ja-JP" sz="1200" b="0" i="0" u="none" strike="noStrike" cap="none" baseline="0">
                <a:solidFill>
                  <a:srgbClr val="4D4D4D"/>
                </a:solidFill>
                <a:effectLst/>
                <a:uFillTx/>
                <a:ea typeface="MS UI Gothic"/>
              </a:rPr>
              <a:t>*オキサリプラチンD1、D15、その後、ロイコボリン+ 5FU D1、15（28日サイクルで）</a:t>
            </a:r>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Shah MA, et al. J Clin Oncol 2019;37(Suppl):Abstr 4</a:t>
            </a:r>
          </a:p>
        </p:txBody>
      </p:sp>
      <p:sp>
        <p:nvSpPr>
          <p:cNvPr id="7" name="Rectangle 9"/>
          <p:cNvSpPr txBox="1">
            <a:spLocks noChangeArrowheads="1"/>
          </p:cNvSpPr>
          <p:nvPr/>
        </p:nvSpPr>
        <p:spPr bwMode="auto">
          <a:xfrm>
            <a:off x="365124" y="5248664"/>
            <a:ext cx="4130676" cy="847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u="none" strike="noStrike" cap="none" baseline="0">
                <a:solidFill>
                  <a:srgbClr val="A0A0A0"/>
                </a:solidFill>
                <a:effectLst/>
                <a:uFillTx/>
                <a:ea typeface="MS UI Gothic"/>
              </a:rPr>
              <a:t>主要エンドポイント</a:t>
            </a:r>
          </a:p>
          <a:p>
            <a:pPr>
              <a:buClr>
                <a:srgbClr val="043882"/>
              </a:buClr>
            </a:pPr>
            <a:r>
              <a:rPr lang="ja-JP" sz="1600" b="0" i="0" u="none" strike="noStrike" cap="none" baseline="0">
                <a:solidFill>
                  <a:srgbClr val="4D4D4D"/>
                </a:solidFill>
                <a:effectLst/>
                <a:uFillTx/>
                <a:ea typeface="MS UI Gothic"/>
              </a:rPr>
              <a:t>OS</a:t>
            </a:r>
          </a:p>
          <a:p>
            <a:pPr marL="0" indent="0">
              <a:buClr>
                <a:srgbClr val="043882"/>
              </a:buClr>
              <a:buFontTx/>
              <a:buNone/>
            </a:pPr>
            <a:endParaRPr lang="en-US"/>
          </a:p>
        </p:txBody>
      </p:sp>
      <p:sp>
        <p:nvSpPr>
          <p:cNvPr id="8" name="Oval 14"/>
          <p:cNvSpPr>
            <a:spLocks noChangeArrowheads="1"/>
          </p:cNvSpPr>
          <p:nvPr/>
        </p:nvSpPr>
        <p:spPr bwMode="auto">
          <a:xfrm>
            <a:off x="3703880" y="3415733"/>
            <a:ext cx="583595" cy="584200"/>
          </a:xfrm>
          <a:prstGeom prst="ellipse">
            <a:avLst/>
          </a:prstGeom>
          <a:noFill/>
          <a:ln w="57150">
            <a:solidFill>
              <a:schemeClr val="bg2">
                <a:lumMod val="60000"/>
                <a:lumOff val="40000"/>
              </a:schemeClr>
            </a:solidFill>
            <a:round/>
            <a:tailEnd type="triangle" w="med" len="med"/>
          </a:ln>
        </p:spPr>
        <p:txBody>
          <a:bodyPr wrap="none" anchor="ctr"/>
          <a:lstStyle/>
          <a:p>
            <a:pPr algn="ctr">
              <a:defRPr/>
            </a:pPr>
            <a:r>
              <a:rPr lang="ja-JP" sz="1600" b="1" i="0" u="none" strike="noStrike" cap="none" baseline="0">
                <a:solidFill>
                  <a:srgbClr val="043882"/>
                </a:solidFill>
                <a:effectLst/>
                <a:uFillTx/>
                <a:ea typeface="MS UI Gothic"/>
              </a:rPr>
              <a:t>R</a:t>
            </a:r>
            <a:r>
              <a:rPr sz="1600"/>
              <a:t/>
            </a:r>
            <a:br>
              <a:rPr sz="1600"/>
            </a:br>
            <a:r>
              <a:rPr lang="ja-JP" sz="1600" b="1" i="0" u="none" strike="noStrike" cap="none" baseline="0">
                <a:solidFill>
                  <a:srgbClr val="043882"/>
                </a:solidFill>
                <a:effectLst/>
                <a:uFillTx/>
                <a:ea typeface="MS UI Gothic"/>
              </a:rPr>
              <a:t>1:1</a:t>
            </a:r>
          </a:p>
        </p:txBody>
      </p:sp>
      <p:cxnSp>
        <p:nvCxnSpPr>
          <p:cNvPr id="9" name="AutoShape 15"/>
          <p:cNvCxnSpPr>
            <a:cxnSpLocks noChangeShapeType="1"/>
            <a:stCxn id="8" idx="0"/>
            <a:endCxn id="14" idx="1"/>
          </p:cNvCxnSpPr>
          <p:nvPr/>
        </p:nvCxnSpPr>
        <p:spPr bwMode="auto">
          <a:xfrm rot="5400000" flipH="1" flipV="1">
            <a:off x="3867786" y="2889829"/>
            <a:ext cx="653796" cy="398013"/>
          </a:xfrm>
          <a:prstGeom prst="bentConnector2">
            <a:avLst/>
          </a:prstGeom>
          <a:noFill/>
          <a:ln w="57150">
            <a:solidFill>
              <a:schemeClr val="bg2">
                <a:lumMod val="60000"/>
                <a:lumOff val="40000"/>
              </a:schemeClr>
            </a:solidFill>
            <a:round/>
            <a:tailEnd type="triangle" w="med" len="med"/>
          </a:ln>
        </p:spPr>
      </p:cxnSp>
      <p:sp>
        <p:nvSpPr>
          <p:cNvPr id="10" name="AutoShape 12"/>
          <p:cNvSpPr>
            <a:spLocks noChangeArrowheads="1"/>
          </p:cNvSpPr>
          <p:nvPr/>
        </p:nvSpPr>
        <p:spPr bwMode="auto">
          <a:xfrm>
            <a:off x="7922464" y="2310481"/>
            <a:ext cx="1060453" cy="902910"/>
          </a:xfrm>
          <a:prstGeom prst="rect">
            <a:avLst/>
          </a:prstGeom>
          <a:solidFill>
            <a:schemeClr val="tx1"/>
          </a:solidFill>
          <a:ln w="9525" algn="ctr">
            <a:noFill/>
            <a:round/>
          </a:ln>
        </p:spPr>
        <p:txBody>
          <a:bodyPr lIns="90488" tIns="0" rIns="90488" bIns="0" anchor="ctr"/>
          <a:lstStyle/>
          <a:p>
            <a:pPr algn="ctr" defTabSz="892175" eaLnBrk="0" hangingPunct="0">
              <a:defRPr/>
            </a:pPr>
            <a:r>
              <a:rPr lang="ja-JP" sz="1800" b="1" i="0" u="none" strike="noStrike" cap="none" baseline="0">
                <a:solidFill>
                  <a:srgbClr val="FFFFFF"/>
                </a:solidFill>
                <a:effectLst/>
                <a:uFillTx/>
                <a:ea typeface="MS UI Gothic"/>
              </a:rPr>
              <a:t>PD/</a:t>
            </a:r>
            <a:r>
              <a:rPr sz="1800"/>
              <a:t/>
            </a:r>
            <a:br>
              <a:rPr sz="1800"/>
            </a:br>
            <a:r>
              <a:rPr lang="ja-JP" sz="1800" b="1" i="0" u="none" strike="noStrike" cap="none" baseline="0">
                <a:solidFill>
                  <a:srgbClr val="FFFFFF"/>
                </a:solidFill>
                <a:effectLst/>
                <a:uFillTx/>
                <a:ea typeface="MS UI Gothic"/>
              </a:rPr>
              <a:t>毒性/</a:t>
            </a:r>
            <a:r>
              <a:rPr sz="1800"/>
              <a:t/>
            </a:r>
            <a:br>
              <a:rPr sz="1800"/>
            </a:br>
            <a:r>
              <a:rPr lang="ja-JP" sz="1800" b="1" i="0" u="none" strike="noStrike" cap="none" baseline="0">
                <a:solidFill>
                  <a:srgbClr val="FFFFFF"/>
                </a:solidFill>
                <a:effectLst/>
                <a:uFillTx/>
                <a:ea typeface="MS UI Gothic"/>
              </a:rPr>
              <a:t>死亡</a:t>
            </a:r>
          </a:p>
        </p:txBody>
      </p:sp>
      <p:sp>
        <p:nvSpPr>
          <p:cNvPr id="11" name="Content Placeholder 26"/>
          <p:cNvSpPr txBox="1"/>
          <p:nvPr/>
        </p:nvSpPr>
        <p:spPr bwMode="auto">
          <a:xfrm>
            <a:off x="4601249" y="3171826"/>
            <a:ext cx="3873080" cy="892175"/>
          </a:xfrm>
          <a:prstGeom prst="rect">
            <a:avLst/>
          </a:prstGeom>
          <a:noFill/>
          <a:ln w="9525">
            <a:noFill/>
            <a:miter lim="800000"/>
          </a:ln>
        </p:spPr>
        <p:txBody>
          <a:bodyPr/>
          <a:lstStyle/>
          <a:p>
            <a:pPr marL="190500" indent="-190500">
              <a:spcBef>
                <a:spcPct val="0"/>
              </a:spcBef>
              <a:spcAft>
                <a:spcPts val="400"/>
              </a:spcAft>
              <a:defRPr/>
            </a:pPr>
            <a:r>
              <a:rPr lang="ja-JP" sz="1400" b="1" i="0" u="none" strike="noStrike" cap="none" baseline="0">
                <a:solidFill>
                  <a:srgbClr val="043882"/>
                </a:solidFill>
                <a:effectLst/>
                <a:uFillTx/>
                <a:ea typeface="MS UI Gothic"/>
              </a:rPr>
              <a:t>層別化</a:t>
            </a:r>
          </a:p>
          <a:p>
            <a:pPr marL="203200" indent="-203200">
              <a:spcBef>
                <a:spcPct val="0"/>
              </a:spcBef>
              <a:spcAft>
                <a:spcPts val="400"/>
              </a:spcAft>
              <a:buFont typeface="Arial" panose="020B0604020202020204" pitchFamily="34" charset="0"/>
              <a:buChar char="•"/>
              <a:defRPr/>
            </a:pPr>
            <a:r>
              <a:rPr lang="ja-JP" sz="1400" b="0" i="0" u="none" strike="noStrike" cap="none" baseline="0">
                <a:solidFill>
                  <a:srgbClr val="4D4D4D"/>
                </a:solidFill>
                <a:effectLst/>
                <a:uFillTx/>
                <a:ea typeface="MS UI Gothic"/>
              </a:rPr>
              <a:t>ECOG PS</a:t>
            </a:r>
          </a:p>
          <a:p>
            <a:pPr marL="203200" indent="-203200">
              <a:spcBef>
                <a:spcPct val="0"/>
              </a:spcBef>
              <a:spcAft>
                <a:spcPts val="400"/>
              </a:spcAft>
              <a:buFont typeface="Arial" panose="020B0604020202020204" pitchFamily="34" charset="0"/>
              <a:buChar char="•"/>
              <a:defRPr/>
            </a:pPr>
            <a:r>
              <a:rPr lang="ja-JP" sz="1400" b="0" i="0" u="none" strike="noStrike" cap="none" baseline="0">
                <a:solidFill>
                  <a:srgbClr val="4D4D4D"/>
                </a:solidFill>
                <a:effectLst/>
                <a:uFillTx/>
                <a:ea typeface="MS UI Gothic"/>
              </a:rPr>
              <a:t>地域（南米 vs その他）</a:t>
            </a:r>
          </a:p>
          <a:p>
            <a:pPr marL="203200" indent="-203200">
              <a:spcBef>
                <a:spcPct val="0"/>
              </a:spcBef>
              <a:spcAft>
                <a:spcPts val="400"/>
              </a:spcAft>
              <a:buFont typeface="Arial" panose="020B0604020202020204" pitchFamily="34" charset="0"/>
              <a:buChar char="•"/>
              <a:defRPr/>
            </a:pPr>
            <a:r>
              <a:rPr lang="ja-JP" sz="1400" b="0" i="0" u="none" strike="noStrike" cap="none" baseline="0">
                <a:solidFill>
                  <a:srgbClr val="4D4D4D"/>
                </a:solidFill>
                <a:effectLst/>
                <a:uFillTx/>
                <a:ea typeface="MS UI Gothic"/>
              </a:rPr>
              <a:t>原発腫瘍の部位（胃 vs GEJ）</a:t>
            </a:r>
          </a:p>
        </p:txBody>
      </p:sp>
      <p:cxnSp>
        <p:nvCxnSpPr>
          <p:cNvPr id="12" name="AutoShape 19"/>
          <p:cNvCxnSpPr>
            <a:cxnSpLocks noChangeShapeType="1"/>
            <a:stCxn id="15" idx="3"/>
            <a:endCxn id="8" idx="2"/>
          </p:cNvCxnSpPr>
          <p:nvPr/>
        </p:nvCxnSpPr>
        <p:spPr bwMode="auto">
          <a:xfrm>
            <a:off x="3467843" y="3707833"/>
            <a:ext cx="236037" cy="0"/>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flipV="1">
            <a:off x="7647354" y="2761936"/>
            <a:ext cx="275110" cy="1"/>
          </a:xfrm>
          <a:prstGeom prst="straightConnector1">
            <a:avLst/>
          </a:prstGeom>
          <a:noFill/>
          <a:ln w="57150">
            <a:solidFill>
              <a:schemeClr val="bg2">
                <a:lumMod val="60000"/>
                <a:lumOff val="40000"/>
              </a:schemeClr>
            </a:solidFill>
            <a:round/>
            <a:tailEnd type="triangle" w="med" len="med"/>
          </a:ln>
        </p:spPr>
      </p:cxnSp>
      <p:sp>
        <p:nvSpPr>
          <p:cNvPr id="14" name="AutoShape 8"/>
          <p:cNvSpPr>
            <a:spLocks noChangeArrowheads="1"/>
          </p:cNvSpPr>
          <p:nvPr/>
        </p:nvSpPr>
        <p:spPr bwMode="auto">
          <a:xfrm>
            <a:off x="4393691" y="2351568"/>
            <a:ext cx="3253663" cy="820737"/>
          </a:xfrm>
          <a:prstGeom prst="rect">
            <a:avLst/>
          </a:prstGeom>
          <a:solidFill>
            <a:schemeClr val="accent3"/>
          </a:solidFill>
          <a:ln w="9525" algn="ctr">
            <a:noFill/>
            <a:round/>
          </a:ln>
        </p:spPr>
        <p:txBody>
          <a:bodyPr lIns="90488" tIns="0" rIns="90488" bIns="0" anchor="ctr"/>
          <a:lstStyle/>
          <a:p>
            <a:pPr algn="ctr" defTabSz="892175" eaLnBrk="0" hangingPunct="0">
              <a:defRPr/>
            </a:pPr>
            <a:r>
              <a:rPr lang="ja-JP" sz="1800" b="0" i="0" u="none" strike="noStrike" cap="none" baseline="0" dirty="0">
                <a:solidFill>
                  <a:srgbClr val="FFFFFF"/>
                </a:solidFill>
                <a:effectLst/>
                <a:uFillTx/>
                <a:ea typeface="MS UI Gothic"/>
              </a:rPr>
              <a:t>andecaliximab 800 mg iv + mFOLFOX6* D1、15 q4w</a:t>
            </a:r>
            <a:r>
              <a:rPr sz="1800" dirty="0"/>
              <a:t/>
            </a:r>
            <a:br>
              <a:rPr sz="1800" dirty="0"/>
            </a:br>
            <a:r>
              <a:rPr lang="ja-JP" sz="1800" b="0" i="0" u="none" strike="noStrike" cap="none" baseline="0" dirty="0">
                <a:solidFill>
                  <a:srgbClr val="FFFFFF"/>
                </a:solidFill>
                <a:effectLst/>
                <a:uFillTx/>
                <a:ea typeface="MS UI Gothic"/>
              </a:rPr>
              <a:t>(n=218)</a:t>
            </a:r>
          </a:p>
        </p:txBody>
      </p:sp>
      <p:sp>
        <p:nvSpPr>
          <p:cNvPr id="15" name="AutoShape 9"/>
          <p:cNvSpPr>
            <a:spLocks noChangeArrowheads="1"/>
          </p:cNvSpPr>
          <p:nvPr/>
        </p:nvSpPr>
        <p:spPr bwMode="auto">
          <a:xfrm>
            <a:off x="161082" y="2943291"/>
            <a:ext cx="3306761" cy="1529084"/>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defRPr/>
            </a:pPr>
            <a:r>
              <a:rPr lang="ja-JP" sz="1600" b="0" i="0" u="none" strike="noStrike" cap="none" baseline="0" dirty="0">
                <a:solidFill>
                  <a:srgbClr val="FFFFFF"/>
                </a:solidFill>
                <a:effectLst/>
                <a:uFillTx/>
                <a:ea typeface="MS UI Gothic"/>
              </a:rPr>
              <a:t>主要な患者選択基準</a:t>
            </a:r>
          </a:p>
          <a:p>
            <a:pPr marL="228600" indent="-228600" defTabSz="892175" eaLnBrk="0" hangingPunct="0">
              <a:spcAft>
                <a:spcPct val="30000"/>
              </a:spcAft>
              <a:buFont typeface="Arial" panose="020B0604020202020204" pitchFamily="34" charset="0"/>
              <a:buChar char="•"/>
              <a:defRPr/>
            </a:pPr>
            <a:r>
              <a:rPr lang="ja-JP" sz="1600" b="0" i="0" u="none" strike="noStrike" cap="none" baseline="0" dirty="0">
                <a:solidFill>
                  <a:srgbClr val="FFFFFF"/>
                </a:solidFill>
                <a:effectLst/>
                <a:uFillTx/>
                <a:ea typeface="MS UI Gothic"/>
              </a:rPr>
              <a:t>手術不能の、局所進行性または転移性HER2陰性胃またはGEJ腺癌</a:t>
            </a:r>
          </a:p>
          <a:p>
            <a:pPr marL="228600" indent="-228600" defTabSz="892175" eaLnBrk="0" hangingPunct="0">
              <a:spcAft>
                <a:spcPct val="30000"/>
              </a:spcAft>
              <a:buFont typeface="Arial" panose="020B0604020202020204" pitchFamily="34" charset="0"/>
              <a:buChar char="•"/>
              <a:defRPr/>
            </a:pPr>
            <a:r>
              <a:rPr lang="ja-JP" sz="1600" b="0" i="0" u="none" strike="noStrike" cap="none" baseline="0" dirty="0">
                <a:solidFill>
                  <a:srgbClr val="FFFFFF"/>
                </a:solidFill>
                <a:effectLst/>
                <a:uFillTx/>
                <a:ea typeface="MS UI Gothic"/>
              </a:rPr>
              <a:t>治療歴なし</a:t>
            </a:r>
          </a:p>
          <a:p>
            <a:pPr defTabSz="892175" eaLnBrk="0" hangingPunct="0">
              <a:spcAft>
                <a:spcPct val="30000"/>
              </a:spcAft>
              <a:defRPr/>
            </a:pPr>
            <a:r>
              <a:rPr lang="ja-JP" sz="1600" b="0" i="0" u="none" strike="noStrike" cap="none" baseline="0" dirty="0">
                <a:solidFill>
                  <a:srgbClr val="FFFFFF"/>
                </a:solidFill>
                <a:effectLst/>
                <a:uFillTx/>
                <a:ea typeface="MS UI Gothic"/>
              </a:rPr>
              <a:t>(n=432)</a:t>
            </a:r>
          </a:p>
        </p:txBody>
      </p:sp>
      <p:cxnSp>
        <p:nvCxnSpPr>
          <p:cNvPr id="16" name="AutoShape 16"/>
          <p:cNvCxnSpPr>
            <a:cxnSpLocks noChangeShapeType="1"/>
            <a:stCxn id="8" idx="4"/>
            <a:endCxn id="19" idx="1"/>
          </p:cNvCxnSpPr>
          <p:nvPr/>
        </p:nvCxnSpPr>
        <p:spPr bwMode="auto">
          <a:xfrm rot="16200000" flipH="1">
            <a:off x="3833131" y="4162480"/>
            <a:ext cx="723109" cy="398014"/>
          </a:xfrm>
          <a:prstGeom prst="bentConnector2">
            <a:avLst/>
          </a:prstGeom>
          <a:noFill/>
          <a:ln w="57150">
            <a:solidFill>
              <a:schemeClr val="bg2">
                <a:lumMod val="60000"/>
                <a:lumOff val="40000"/>
              </a:schemeClr>
            </a:solidFill>
            <a:round/>
            <a:tailEnd type="triangle" w="med" len="med"/>
          </a:ln>
        </p:spPr>
      </p:cxnSp>
      <p:cxnSp>
        <p:nvCxnSpPr>
          <p:cNvPr id="18" name="AutoShape 20"/>
          <p:cNvCxnSpPr>
            <a:cxnSpLocks noChangeShapeType="1"/>
            <a:stCxn id="19" idx="3"/>
            <a:endCxn id="24" idx="1"/>
          </p:cNvCxnSpPr>
          <p:nvPr/>
        </p:nvCxnSpPr>
        <p:spPr bwMode="auto">
          <a:xfrm>
            <a:off x="7645436" y="4723042"/>
            <a:ext cx="246598" cy="0"/>
          </a:xfrm>
          <a:prstGeom prst="straightConnector1">
            <a:avLst/>
          </a:prstGeom>
          <a:noFill/>
          <a:ln w="57150">
            <a:solidFill>
              <a:schemeClr val="bg2">
                <a:lumMod val="60000"/>
                <a:lumOff val="40000"/>
              </a:schemeClr>
            </a:solidFill>
            <a:prstDash val="sysDot"/>
            <a:round/>
            <a:tailEnd type="triangle" w="med" len="med"/>
          </a:ln>
        </p:spPr>
      </p:cxnSp>
      <p:sp>
        <p:nvSpPr>
          <p:cNvPr id="19" name="AutoShape 12"/>
          <p:cNvSpPr>
            <a:spLocks noChangeArrowheads="1"/>
          </p:cNvSpPr>
          <p:nvPr/>
        </p:nvSpPr>
        <p:spPr bwMode="auto">
          <a:xfrm>
            <a:off x="4393692" y="4312674"/>
            <a:ext cx="3251744" cy="820736"/>
          </a:xfrm>
          <a:prstGeom prst="rect">
            <a:avLst/>
          </a:prstGeom>
          <a:solidFill>
            <a:schemeClr val="accent2"/>
          </a:solidFill>
          <a:ln w="9525" algn="ctr">
            <a:noFill/>
            <a:round/>
          </a:ln>
        </p:spPr>
        <p:txBody>
          <a:bodyPr lIns="90488" tIns="0" rIns="90488" bIns="0" anchor="ctr"/>
          <a:lstStyle/>
          <a:p>
            <a:pPr algn="ctr" defTabSz="892175" eaLnBrk="0" hangingPunct="0">
              <a:defRPr/>
            </a:pPr>
            <a:r>
              <a:rPr lang="ja-JP" sz="1800" b="0" i="0" u="none" strike="noStrike" cap="none" baseline="0" dirty="0">
                <a:solidFill>
                  <a:srgbClr val="4D4D4D"/>
                </a:solidFill>
                <a:effectLst/>
                <a:uFillTx/>
                <a:ea typeface="MS UI Gothic"/>
              </a:rPr>
              <a:t>プラセボ + </a:t>
            </a:r>
            <a:r>
              <a:rPr sz="1800" dirty="0"/>
              <a:t/>
            </a:r>
            <a:br>
              <a:rPr sz="1800" dirty="0"/>
            </a:br>
            <a:r>
              <a:rPr lang="ja-JP" sz="1800" b="0" i="0" u="none" strike="noStrike" cap="none" baseline="0" dirty="0">
                <a:solidFill>
                  <a:srgbClr val="4D4D4D"/>
                </a:solidFill>
                <a:effectLst/>
                <a:uFillTx/>
                <a:ea typeface="MS UI Gothic"/>
              </a:rPr>
              <a:t>mFOLFOX6* D1、15 q4w</a:t>
            </a:r>
            <a:r>
              <a:rPr sz="1800" dirty="0"/>
              <a:t/>
            </a:r>
            <a:br>
              <a:rPr sz="1800" dirty="0"/>
            </a:br>
            <a:r>
              <a:rPr lang="ja-JP" sz="1800" b="0" i="0" u="none" strike="noStrike" cap="none" baseline="0" dirty="0">
                <a:solidFill>
                  <a:srgbClr val="4D4D4D"/>
                </a:solidFill>
                <a:effectLst/>
                <a:uFillTx/>
                <a:ea typeface="MS UI Gothic"/>
              </a:rPr>
              <a:t>(n=214)</a:t>
            </a:r>
          </a:p>
        </p:txBody>
      </p:sp>
      <p:sp>
        <p:nvSpPr>
          <p:cNvPr id="20" name="Content Placeholder 26"/>
          <p:cNvSpPr txBox="1"/>
          <p:nvPr/>
        </p:nvSpPr>
        <p:spPr>
          <a:xfrm>
            <a:off x="4278313" y="5248664"/>
            <a:ext cx="4495800" cy="847336"/>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u="none" strike="noStrike" cap="none" baseline="0">
                <a:solidFill>
                  <a:srgbClr val="A0A0A0"/>
                </a:solidFill>
                <a:effectLst/>
                <a:uFillTx/>
                <a:ea typeface="MS UI Gothic"/>
              </a:rPr>
              <a:t>副次的エンドポイント</a:t>
            </a:r>
          </a:p>
          <a:p>
            <a:pPr>
              <a:buClr>
                <a:srgbClr val="043882"/>
              </a:buClr>
            </a:pPr>
            <a:r>
              <a:rPr lang="ja-JP" sz="1600" b="0" i="0" u="none" strike="noStrike" cap="none" baseline="0">
                <a:solidFill>
                  <a:srgbClr val="4D4D4D"/>
                </a:solidFill>
                <a:effectLst/>
                <a:uFillTx/>
                <a:ea typeface="MS UI Gothic"/>
              </a:rPr>
              <a:t>PFS、ORR（RECITv1.1）、安全性</a:t>
            </a:r>
          </a:p>
        </p:txBody>
      </p:sp>
      <p:sp>
        <p:nvSpPr>
          <p:cNvPr id="24" name="AutoShape 12"/>
          <p:cNvSpPr>
            <a:spLocks noChangeArrowheads="1"/>
          </p:cNvSpPr>
          <p:nvPr/>
        </p:nvSpPr>
        <p:spPr bwMode="auto">
          <a:xfrm>
            <a:off x="7892034" y="4271587"/>
            <a:ext cx="1060453" cy="902910"/>
          </a:xfrm>
          <a:prstGeom prst="rect">
            <a:avLst/>
          </a:prstGeom>
          <a:solidFill>
            <a:schemeClr val="tx1"/>
          </a:solidFill>
          <a:ln w="9525" algn="ctr">
            <a:noFill/>
            <a:round/>
          </a:ln>
        </p:spPr>
        <p:txBody>
          <a:bodyPr lIns="90488" tIns="0" rIns="90488" bIns="0" anchor="ctr"/>
          <a:lstStyle/>
          <a:p>
            <a:pPr algn="ctr" defTabSz="892175" eaLnBrk="0" hangingPunct="0">
              <a:defRPr/>
            </a:pPr>
            <a:r>
              <a:rPr lang="ja-JP" sz="1800" b="1" i="0" u="none" strike="noStrike" cap="none" baseline="0" dirty="0">
                <a:solidFill>
                  <a:srgbClr val="FFFFFF"/>
                </a:solidFill>
                <a:effectLst/>
                <a:uFillTx/>
                <a:ea typeface="MS UI Gothic"/>
              </a:rPr>
              <a:t>PD</a:t>
            </a:r>
            <a:r>
              <a:rPr lang="en-US" altLang="ja-JP" b="1" dirty="0">
                <a:solidFill>
                  <a:srgbClr val="FFFFFF"/>
                </a:solidFill>
                <a:ea typeface="MS UI Gothic"/>
              </a:rPr>
              <a:t>/</a:t>
            </a:r>
            <a:r>
              <a:rPr sz="1800" dirty="0"/>
              <a:t/>
            </a:r>
            <a:br>
              <a:rPr sz="1800" dirty="0"/>
            </a:br>
            <a:r>
              <a:rPr lang="ja-JP" sz="1800" b="1" i="0" u="none" strike="noStrike" cap="none" baseline="0" dirty="0">
                <a:solidFill>
                  <a:srgbClr val="FFFFFF"/>
                </a:solidFill>
                <a:effectLst/>
                <a:uFillTx/>
                <a:ea typeface="MS UI Gothic"/>
              </a:rPr>
              <a:t>毒性</a:t>
            </a:r>
            <a:r>
              <a:rPr lang="en-US" altLang="ja-JP" sz="1800" b="1" i="0" u="none" strike="noStrike" cap="none" baseline="0" dirty="0">
                <a:solidFill>
                  <a:srgbClr val="FFFFFF"/>
                </a:solidFill>
                <a:effectLst/>
                <a:uFillTx/>
                <a:ea typeface="MS UI Gothic"/>
              </a:rPr>
              <a:t>/</a:t>
            </a:r>
            <a:r>
              <a:rPr sz="1800" dirty="0"/>
              <a:t/>
            </a:r>
            <a:br>
              <a:rPr sz="1800" dirty="0"/>
            </a:br>
            <a:r>
              <a:rPr lang="ja-JP" sz="1800" b="1" i="0" u="none" strike="noStrike" cap="none" baseline="0" dirty="0">
                <a:solidFill>
                  <a:srgbClr val="FFFFFF"/>
                </a:solidFill>
                <a:effectLst/>
                <a:uFillTx/>
                <a:ea typeface="MS UI Gothic"/>
              </a:rPr>
              <a:t>死亡</a:t>
            </a:r>
          </a:p>
        </p:txBody>
      </p:sp>
    </p:spTree>
    <p:extLst>
      <p:ext uri="{BB962C8B-B14F-4D97-AF65-F5344CB8AC3E}">
        <p14:creationId xmlns:p14="http://schemas.microsoft.com/office/powerpoint/2010/main" val="57332877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a:rPr>
              <a:t>4：進行性胃または胃食道接合部腺癌患者を対象とした、第一選択療法としてのandecaliximab＋mFOLFOX6の有効性と安全性を評価する、第III相無作為化二重盲検プラセボ対照試験（GAMMA-1）– Shah MA,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主な結果</a:t>
            </a:r>
          </a:p>
          <a:p>
            <a:endParaRPr lang="en-GB"/>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Shah MA, et al. J Clin Oncol 2019;37(Suppl):Abstr 4</a:t>
            </a:r>
          </a:p>
        </p:txBody>
      </p:sp>
      <p:sp>
        <p:nvSpPr>
          <p:cNvPr id="8" name="TextBox 7"/>
          <p:cNvSpPr txBox="1"/>
          <p:nvPr/>
        </p:nvSpPr>
        <p:spPr>
          <a:xfrm>
            <a:off x="2218651" y="1634839"/>
            <a:ext cx="513680" cy="366126"/>
          </a:xfrm>
          <a:prstGeom prst="rect">
            <a:avLst/>
          </a:prstGeom>
          <a:noFill/>
        </p:spPr>
        <p:txBody>
          <a:bodyPr wrap="none" rtlCol="0">
            <a:spAutoFit/>
          </a:bodyPr>
          <a:lstStyle/>
          <a:p>
            <a:r>
              <a:rPr lang="ja-JP" sz="1800" b="1" i="0" u="none" strike="noStrike" cap="none" baseline="0">
                <a:solidFill>
                  <a:srgbClr val="4D4D4D"/>
                </a:solidFill>
                <a:effectLst/>
                <a:uFillTx/>
                <a:ea typeface="MS UI Gothic"/>
              </a:rPr>
              <a:t>OS</a:t>
            </a:r>
          </a:p>
        </p:txBody>
      </p:sp>
      <p:sp>
        <p:nvSpPr>
          <p:cNvPr id="9" name="TextBox 8"/>
          <p:cNvSpPr txBox="1"/>
          <p:nvPr/>
        </p:nvSpPr>
        <p:spPr>
          <a:xfrm>
            <a:off x="6053813" y="1620984"/>
            <a:ext cx="1824081" cy="366126"/>
          </a:xfrm>
          <a:prstGeom prst="rect">
            <a:avLst/>
          </a:prstGeom>
          <a:noFill/>
        </p:spPr>
        <p:txBody>
          <a:bodyPr wrap="none" rtlCol="0">
            <a:spAutoFit/>
          </a:bodyPr>
          <a:lstStyle/>
          <a:p>
            <a:r>
              <a:rPr lang="ja-JP" sz="1800" b="1" i="0" u="none" strike="noStrike" cap="none" baseline="0">
                <a:solidFill>
                  <a:srgbClr val="4D4D4D"/>
                </a:solidFill>
                <a:effectLst/>
                <a:uFillTx/>
                <a:ea typeface="MS UI Gothic"/>
              </a:rPr>
              <a:t>サブグループ別OS</a:t>
            </a:r>
          </a:p>
        </p:txBody>
      </p:sp>
      <p:grpSp>
        <p:nvGrpSpPr>
          <p:cNvPr id="10" name="Group 9"/>
          <p:cNvGrpSpPr/>
          <p:nvPr/>
        </p:nvGrpSpPr>
        <p:grpSpPr>
          <a:xfrm>
            <a:off x="94419" y="2112793"/>
            <a:ext cx="4617235" cy="3517820"/>
            <a:chOff x="136623" y="1972113"/>
            <a:chExt cx="4617235" cy="3517820"/>
          </a:xfrm>
        </p:grpSpPr>
        <p:sp>
          <p:nvSpPr>
            <p:cNvPr id="11" name="TextBox 10"/>
            <p:cNvSpPr txBox="1"/>
            <p:nvPr/>
          </p:nvSpPr>
          <p:spPr>
            <a:xfrm>
              <a:off x="2345681" y="4560639"/>
              <a:ext cx="1018923" cy="244084"/>
            </a:xfrm>
            <a:prstGeom prst="rect">
              <a:avLst/>
            </a:prstGeom>
            <a:noFill/>
          </p:spPr>
          <p:txBody>
            <a:bodyPr wrap="none" rtlCol="0">
              <a:spAutoFit/>
            </a:bodyPr>
            <a:lstStyle/>
            <a:p>
              <a:pPr algn="ctr" fontAlgn="base">
                <a:spcBef>
                  <a:spcPct val="0"/>
                </a:spcBef>
                <a:spcAft>
                  <a:spcPct val="0"/>
                </a:spcAft>
              </a:pPr>
              <a:r>
                <a:rPr lang="ja-JP" sz="1000" b="0" i="0" u="none" strike="noStrike" cap="none" baseline="0">
                  <a:solidFill>
                    <a:srgbClr val="4D4D4D"/>
                  </a:solidFill>
                  <a:effectLst/>
                  <a:uFillTx/>
                  <a:ea typeface="MS UI Gothic"/>
                </a:rPr>
                <a:t>経過期間（ヵ月）</a:t>
              </a:r>
            </a:p>
          </p:txBody>
        </p:sp>
        <p:grpSp>
          <p:nvGrpSpPr>
            <p:cNvPr id="12" name="Group 11"/>
            <p:cNvGrpSpPr/>
            <p:nvPr/>
          </p:nvGrpSpPr>
          <p:grpSpPr>
            <a:xfrm>
              <a:off x="484482" y="2116068"/>
              <a:ext cx="4269376" cy="3098711"/>
              <a:chOff x="483806" y="2264390"/>
              <a:chExt cx="3723691" cy="3098711"/>
            </a:xfrm>
          </p:grpSpPr>
          <p:sp>
            <p:nvSpPr>
              <p:cNvPr id="50" name="Freeform 49"/>
              <p:cNvSpPr/>
              <p:nvPr/>
            </p:nvSpPr>
            <p:spPr bwMode="auto">
              <a:xfrm>
                <a:off x="992029" y="2403973"/>
                <a:ext cx="3080196" cy="213289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1" name="Line 6"/>
              <p:cNvSpPr>
                <a:spLocks noChangeShapeType="1"/>
              </p:cNvSpPr>
              <p:nvPr/>
            </p:nvSpPr>
            <p:spPr bwMode="auto">
              <a:xfrm>
                <a:off x="916467" y="2403972"/>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2" name="Line 7"/>
              <p:cNvSpPr>
                <a:spLocks noChangeShapeType="1"/>
              </p:cNvSpPr>
              <p:nvPr/>
            </p:nvSpPr>
            <p:spPr bwMode="auto">
              <a:xfrm>
                <a:off x="916467" y="2830622"/>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3" name="Line 8"/>
              <p:cNvSpPr>
                <a:spLocks noChangeShapeType="1"/>
              </p:cNvSpPr>
              <p:nvPr/>
            </p:nvSpPr>
            <p:spPr bwMode="auto">
              <a:xfrm>
                <a:off x="916467" y="3257273"/>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4" name="Line 9"/>
              <p:cNvSpPr>
                <a:spLocks noChangeShapeType="1"/>
              </p:cNvSpPr>
              <p:nvPr/>
            </p:nvSpPr>
            <p:spPr bwMode="auto">
              <a:xfrm>
                <a:off x="916467" y="3683923"/>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5" name="Line 10"/>
              <p:cNvSpPr>
                <a:spLocks noChangeShapeType="1"/>
              </p:cNvSpPr>
              <p:nvPr/>
            </p:nvSpPr>
            <p:spPr bwMode="auto">
              <a:xfrm>
                <a:off x="916467" y="4110573"/>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6" name="Line 12"/>
              <p:cNvSpPr>
                <a:spLocks noChangeShapeType="1"/>
              </p:cNvSpPr>
              <p:nvPr/>
            </p:nvSpPr>
            <p:spPr bwMode="auto">
              <a:xfrm flipH="1">
                <a:off x="2915895"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7" name="Line 13"/>
              <p:cNvSpPr>
                <a:spLocks noChangeShapeType="1"/>
              </p:cNvSpPr>
              <p:nvPr/>
            </p:nvSpPr>
            <p:spPr bwMode="auto">
              <a:xfrm flipH="1">
                <a:off x="2536979"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8" name="Line 14"/>
              <p:cNvSpPr>
                <a:spLocks noChangeShapeType="1"/>
              </p:cNvSpPr>
              <p:nvPr/>
            </p:nvSpPr>
            <p:spPr bwMode="auto">
              <a:xfrm flipH="1">
                <a:off x="3882938"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9" name="Line 15"/>
              <p:cNvSpPr>
                <a:spLocks noChangeShapeType="1"/>
              </p:cNvSpPr>
              <p:nvPr/>
            </p:nvSpPr>
            <p:spPr bwMode="auto">
              <a:xfrm flipH="1">
                <a:off x="3499260"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60" name="Line 18"/>
              <p:cNvSpPr>
                <a:spLocks noChangeShapeType="1"/>
              </p:cNvSpPr>
              <p:nvPr/>
            </p:nvSpPr>
            <p:spPr bwMode="auto">
              <a:xfrm flipH="1">
                <a:off x="2153301"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61" name="Line 19"/>
              <p:cNvSpPr>
                <a:spLocks noChangeShapeType="1"/>
              </p:cNvSpPr>
              <p:nvPr/>
            </p:nvSpPr>
            <p:spPr bwMode="auto">
              <a:xfrm flipH="1">
                <a:off x="1766527"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62" name="Line 20"/>
              <p:cNvSpPr>
                <a:spLocks noChangeShapeType="1"/>
              </p:cNvSpPr>
              <p:nvPr/>
            </p:nvSpPr>
            <p:spPr bwMode="auto">
              <a:xfrm flipH="1">
                <a:off x="1387611"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63" name="Line 21"/>
              <p:cNvSpPr>
                <a:spLocks noChangeShapeType="1"/>
              </p:cNvSpPr>
              <p:nvPr/>
            </p:nvSpPr>
            <p:spPr bwMode="auto">
              <a:xfrm flipH="1">
                <a:off x="1000627"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64" name="Line 18"/>
              <p:cNvSpPr>
                <a:spLocks noChangeShapeType="1"/>
              </p:cNvSpPr>
              <p:nvPr/>
            </p:nvSpPr>
            <p:spPr bwMode="auto">
              <a:xfrm flipH="1">
                <a:off x="2345893"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65" name="Line 19"/>
              <p:cNvSpPr>
                <a:spLocks noChangeShapeType="1"/>
              </p:cNvSpPr>
              <p:nvPr/>
            </p:nvSpPr>
            <p:spPr bwMode="auto">
              <a:xfrm flipH="1">
                <a:off x="1966262"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66" name="Line 20"/>
              <p:cNvSpPr>
                <a:spLocks noChangeShapeType="1"/>
              </p:cNvSpPr>
              <p:nvPr/>
            </p:nvSpPr>
            <p:spPr bwMode="auto">
              <a:xfrm flipH="1">
                <a:off x="1575441"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67" name="Line 21"/>
              <p:cNvSpPr>
                <a:spLocks noChangeShapeType="1"/>
              </p:cNvSpPr>
              <p:nvPr/>
            </p:nvSpPr>
            <p:spPr bwMode="auto">
              <a:xfrm flipH="1">
                <a:off x="1184620"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68" name="Line 13"/>
              <p:cNvSpPr>
                <a:spLocks noChangeShapeType="1"/>
              </p:cNvSpPr>
              <p:nvPr/>
            </p:nvSpPr>
            <p:spPr bwMode="auto">
              <a:xfrm flipH="1">
                <a:off x="2726952"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69" name="Line 15"/>
              <p:cNvSpPr>
                <a:spLocks noChangeShapeType="1"/>
              </p:cNvSpPr>
              <p:nvPr/>
            </p:nvSpPr>
            <p:spPr bwMode="auto">
              <a:xfrm flipH="1">
                <a:off x="3310865"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70" name="Line 15"/>
              <p:cNvSpPr>
                <a:spLocks noChangeShapeType="1"/>
              </p:cNvSpPr>
              <p:nvPr/>
            </p:nvSpPr>
            <p:spPr bwMode="auto">
              <a:xfrm flipH="1">
                <a:off x="3116106"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71" name="Line 15"/>
              <p:cNvSpPr>
                <a:spLocks noChangeShapeType="1"/>
              </p:cNvSpPr>
              <p:nvPr/>
            </p:nvSpPr>
            <p:spPr bwMode="auto">
              <a:xfrm flipH="1">
                <a:off x="3688072"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72" name="Line 14"/>
              <p:cNvSpPr>
                <a:spLocks noChangeShapeType="1"/>
              </p:cNvSpPr>
              <p:nvPr/>
            </p:nvSpPr>
            <p:spPr bwMode="auto">
              <a:xfrm flipH="1">
                <a:off x="4073434"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73" name="TextBox 72"/>
              <p:cNvSpPr txBox="1"/>
              <p:nvPr/>
            </p:nvSpPr>
            <p:spPr>
              <a:xfrm rot="16200000">
                <a:off x="238959" y="3355939"/>
                <a:ext cx="731290" cy="241595"/>
              </a:xfrm>
              <a:prstGeom prst="rect">
                <a:avLst/>
              </a:prstGeom>
              <a:noFill/>
            </p:spPr>
            <p:txBody>
              <a:bodyPr wrap="none" rtlCol="0">
                <a:spAutoFit/>
              </a:bodyPr>
              <a:lstStyle/>
              <a:p>
                <a:pPr algn="ctr"/>
                <a:r>
                  <a:rPr lang="ja-JP" sz="1200" b="0" i="0" u="none" strike="noStrike" cap="none" baseline="0" dirty="0">
                    <a:solidFill>
                      <a:srgbClr val="4D4D4D"/>
                    </a:solidFill>
                    <a:effectLst/>
                    <a:uFillTx/>
                    <a:ea typeface="MS UI Gothic"/>
                  </a:rPr>
                  <a:t>生</a:t>
                </a:r>
                <a:r>
                  <a:rPr lang="ja-JP" sz="1200" b="0" i="0" u="none" strike="noStrike" cap="none" baseline="0" dirty="0" smtClean="0">
                    <a:solidFill>
                      <a:srgbClr val="4D4D4D"/>
                    </a:solidFill>
                    <a:effectLst/>
                    <a:uFillTx/>
                    <a:ea typeface="MS UI Gothic"/>
                  </a:rPr>
                  <a:t>存</a:t>
                </a:r>
                <a:r>
                  <a:rPr lang="ja-JP" altLang="en-US" sz="1200" dirty="0" smtClean="0">
                    <a:solidFill>
                      <a:srgbClr val="4D4D4D"/>
                    </a:solidFill>
                    <a:ea typeface="MS UI Gothic"/>
                  </a:rPr>
                  <a:t>、</a:t>
                </a:r>
                <a:r>
                  <a:rPr lang="ja-JP" sz="1200" b="0" i="0" u="none" strike="noStrike" cap="none" baseline="0" dirty="0" smtClean="0">
                    <a:solidFill>
                      <a:srgbClr val="4D4D4D"/>
                    </a:solidFill>
                    <a:effectLst/>
                    <a:uFillTx/>
                    <a:ea typeface="MS UI Gothic"/>
                  </a:rPr>
                  <a:t>%</a:t>
                </a:r>
                <a:endParaRPr lang="ja-JP" sz="1200" b="0" i="0" u="none" strike="noStrike" cap="none" baseline="0" dirty="0">
                  <a:solidFill>
                    <a:srgbClr val="4D4D4D"/>
                  </a:solidFill>
                  <a:effectLst/>
                  <a:uFillTx/>
                  <a:ea typeface="MS UI Gothic"/>
                </a:endParaRPr>
              </a:p>
            </p:txBody>
          </p:sp>
          <p:sp>
            <p:nvSpPr>
              <p:cNvPr id="74" name="TextBox 73"/>
              <p:cNvSpPr txBox="1"/>
              <p:nvPr/>
            </p:nvSpPr>
            <p:spPr>
              <a:xfrm>
                <a:off x="594950" y="2264390"/>
                <a:ext cx="380036"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100</a:t>
                </a:r>
              </a:p>
            </p:txBody>
          </p:sp>
          <p:sp>
            <p:nvSpPr>
              <p:cNvPr id="75" name="TextBox 74"/>
              <p:cNvSpPr txBox="1"/>
              <p:nvPr/>
            </p:nvSpPr>
            <p:spPr>
              <a:xfrm>
                <a:off x="668407" y="2692634"/>
                <a:ext cx="306579"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80</a:t>
                </a:r>
              </a:p>
            </p:txBody>
          </p:sp>
          <p:sp>
            <p:nvSpPr>
              <p:cNvPr id="76" name="TextBox 75"/>
              <p:cNvSpPr txBox="1"/>
              <p:nvPr/>
            </p:nvSpPr>
            <p:spPr>
              <a:xfrm>
                <a:off x="668407" y="3119096"/>
                <a:ext cx="306579"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60</a:t>
                </a:r>
              </a:p>
            </p:txBody>
          </p:sp>
          <p:sp>
            <p:nvSpPr>
              <p:cNvPr id="77" name="TextBox 76"/>
              <p:cNvSpPr txBox="1"/>
              <p:nvPr/>
            </p:nvSpPr>
            <p:spPr>
              <a:xfrm>
                <a:off x="668407" y="3545555"/>
                <a:ext cx="306579"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40</a:t>
                </a:r>
              </a:p>
            </p:txBody>
          </p:sp>
          <p:sp>
            <p:nvSpPr>
              <p:cNvPr id="78" name="TextBox 77"/>
              <p:cNvSpPr txBox="1"/>
              <p:nvPr/>
            </p:nvSpPr>
            <p:spPr>
              <a:xfrm>
                <a:off x="668407" y="3972015"/>
                <a:ext cx="306579"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20</a:t>
                </a:r>
              </a:p>
            </p:txBody>
          </p:sp>
          <p:sp>
            <p:nvSpPr>
              <p:cNvPr id="79" name="TextBox 78"/>
              <p:cNvSpPr txBox="1"/>
              <p:nvPr/>
            </p:nvSpPr>
            <p:spPr>
              <a:xfrm>
                <a:off x="745473" y="4398996"/>
                <a:ext cx="233122"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0</a:t>
                </a:r>
              </a:p>
            </p:txBody>
          </p:sp>
          <p:sp>
            <p:nvSpPr>
              <p:cNvPr id="80" name="TextBox 79"/>
              <p:cNvSpPr txBox="1"/>
              <p:nvPr/>
            </p:nvSpPr>
            <p:spPr>
              <a:xfrm>
                <a:off x="841763" y="4585084"/>
                <a:ext cx="325983"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0</a:t>
                </a:r>
              </a:p>
              <a:p>
                <a:pPr algn="ctr"/>
                <a:endParaRPr lang="en-GB" sz="900"/>
              </a:p>
              <a:p>
                <a:pPr algn="ctr"/>
                <a:r>
                  <a:rPr lang="ja-JP" sz="900" b="0" i="0" u="none" strike="noStrike" cap="none" baseline="0">
                    <a:solidFill>
                      <a:srgbClr val="B60D27"/>
                    </a:solidFill>
                    <a:effectLst/>
                    <a:uFillTx/>
                    <a:ea typeface="MS UI Gothic"/>
                  </a:rPr>
                  <a:t>218</a:t>
                </a:r>
              </a:p>
              <a:p>
                <a:pPr algn="ctr"/>
                <a:endParaRPr lang="en-GB" sz="900">
                  <a:solidFill>
                    <a:srgbClr val="2D3882"/>
                  </a:solidFill>
                </a:endParaRPr>
              </a:p>
              <a:p>
                <a:pPr algn="ctr"/>
                <a:r>
                  <a:rPr lang="ja-JP" sz="900" b="0" i="0" u="none" strike="noStrike" cap="none" baseline="0">
                    <a:solidFill>
                      <a:srgbClr val="B2C0D8"/>
                    </a:solidFill>
                    <a:effectLst/>
                    <a:uFillTx/>
                    <a:ea typeface="MS UI Gothic"/>
                  </a:rPr>
                  <a:t>214</a:t>
                </a:r>
              </a:p>
            </p:txBody>
          </p:sp>
          <p:sp>
            <p:nvSpPr>
              <p:cNvPr id="81" name="TextBox 80"/>
              <p:cNvSpPr txBox="1"/>
              <p:nvPr/>
            </p:nvSpPr>
            <p:spPr>
              <a:xfrm>
                <a:off x="1224354" y="4585084"/>
                <a:ext cx="325983"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4</a:t>
                </a:r>
              </a:p>
              <a:p>
                <a:pPr algn="ctr"/>
                <a:endParaRPr lang="en-GB" sz="900"/>
              </a:p>
              <a:p>
                <a:pPr algn="ctr"/>
                <a:r>
                  <a:rPr lang="ja-JP" sz="900" b="0" i="0" u="none" strike="noStrike" cap="none" baseline="0">
                    <a:solidFill>
                      <a:srgbClr val="B60D27"/>
                    </a:solidFill>
                    <a:effectLst/>
                    <a:uFillTx/>
                    <a:ea typeface="MS UI Gothic"/>
                  </a:rPr>
                  <a:t>191</a:t>
                </a:r>
              </a:p>
              <a:p>
                <a:pPr algn="ctr"/>
                <a:endParaRPr lang="en-GB" sz="900">
                  <a:solidFill>
                    <a:srgbClr val="B60D27"/>
                  </a:solidFill>
                </a:endParaRPr>
              </a:p>
              <a:p>
                <a:pPr algn="ctr"/>
                <a:r>
                  <a:rPr lang="ja-JP" sz="900" b="0" i="0" u="none" strike="noStrike" cap="none" baseline="0">
                    <a:solidFill>
                      <a:srgbClr val="B2C0D8"/>
                    </a:solidFill>
                    <a:effectLst/>
                    <a:uFillTx/>
                    <a:ea typeface="MS UI Gothic"/>
                  </a:rPr>
                  <a:t>180</a:t>
                </a:r>
              </a:p>
            </p:txBody>
          </p:sp>
          <p:sp>
            <p:nvSpPr>
              <p:cNvPr id="82" name="TextBox 81"/>
              <p:cNvSpPr txBox="1"/>
              <p:nvPr/>
            </p:nvSpPr>
            <p:spPr>
              <a:xfrm>
                <a:off x="1605096" y="4585084"/>
                <a:ext cx="325983"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8</a:t>
                </a:r>
              </a:p>
              <a:p>
                <a:pPr algn="ctr"/>
                <a:endParaRPr lang="en-GB" sz="900"/>
              </a:p>
              <a:p>
                <a:pPr algn="ctr"/>
                <a:r>
                  <a:rPr lang="ja-JP" sz="900" b="0" i="0" u="none" strike="noStrike" cap="none" baseline="0">
                    <a:solidFill>
                      <a:srgbClr val="B60D27"/>
                    </a:solidFill>
                    <a:effectLst/>
                    <a:uFillTx/>
                    <a:ea typeface="MS UI Gothic"/>
                  </a:rPr>
                  <a:t>148</a:t>
                </a:r>
              </a:p>
              <a:p>
                <a:pPr algn="ctr"/>
                <a:endParaRPr lang="en-GB" sz="900">
                  <a:solidFill>
                    <a:srgbClr val="B60D27"/>
                  </a:solidFill>
                </a:endParaRPr>
              </a:p>
              <a:p>
                <a:pPr algn="ctr"/>
                <a:r>
                  <a:rPr lang="ja-JP" sz="900" b="0" i="0" u="none" strike="noStrike" cap="none" baseline="0">
                    <a:solidFill>
                      <a:srgbClr val="B2C0D8"/>
                    </a:solidFill>
                    <a:effectLst/>
                    <a:uFillTx/>
                    <a:ea typeface="MS UI Gothic"/>
                  </a:rPr>
                  <a:t>143</a:t>
                </a:r>
              </a:p>
            </p:txBody>
          </p:sp>
          <p:sp>
            <p:nvSpPr>
              <p:cNvPr id="83" name="TextBox 82"/>
              <p:cNvSpPr txBox="1"/>
              <p:nvPr/>
            </p:nvSpPr>
            <p:spPr>
              <a:xfrm>
                <a:off x="1997747" y="4585084"/>
                <a:ext cx="325983"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12</a:t>
                </a:r>
              </a:p>
              <a:p>
                <a:pPr algn="ctr"/>
                <a:endParaRPr lang="en-GB" sz="900"/>
              </a:p>
              <a:p>
                <a:pPr algn="r"/>
                <a:r>
                  <a:rPr lang="ja-JP" sz="900" b="0" i="0" u="none" strike="noStrike" cap="none" baseline="0">
                    <a:solidFill>
                      <a:srgbClr val="B60D27"/>
                    </a:solidFill>
                    <a:effectLst/>
                    <a:uFillTx/>
                    <a:ea typeface="MS UI Gothic"/>
                  </a:rPr>
                  <a:t>108</a:t>
                </a:r>
              </a:p>
              <a:p>
                <a:pPr algn="r"/>
                <a:endParaRPr lang="en-GB" sz="900">
                  <a:solidFill>
                    <a:srgbClr val="B60D27"/>
                  </a:solidFill>
                </a:endParaRPr>
              </a:p>
              <a:p>
                <a:pPr algn="r"/>
                <a:r>
                  <a:rPr lang="ja-JP" sz="900" b="0" i="0" u="none" strike="noStrike" cap="none" baseline="0">
                    <a:solidFill>
                      <a:srgbClr val="B2C0D8"/>
                    </a:solidFill>
                    <a:effectLst/>
                    <a:uFillTx/>
                    <a:ea typeface="MS UI Gothic"/>
                  </a:rPr>
                  <a:t>97</a:t>
                </a:r>
              </a:p>
            </p:txBody>
          </p:sp>
          <p:sp>
            <p:nvSpPr>
              <p:cNvPr id="84" name="TextBox 83"/>
              <p:cNvSpPr txBox="1"/>
              <p:nvPr/>
            </p:nvSpPr>
            <p:spPr>
              <a:xfrm>
                <a:off x="2398538" y="4585084"/>
                <a:ext cx="270543"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16</a:t>
                </a:r>
              </a:p>
              <a:p>
                <a:pPr algn="ctr"/>
                <a:endParaRPr lang="en-GB" sz="900"/>
              </a:p>
              <a:p>
                <a:pPr algn="r"/>
                <a:r>
                  <a:rPr lang="ja-JP" sz="900" b="0" i="0" u="none" strike="noStrike" cap="none" baseline="0">
                    <a:solidFill>
                      <a:srgbClr val="B60D27"/>
                    </a:solidFill>
                    <a:effectLst/>
                    <a:uFillTx/>
                    <a:ea typeface="MS UI Gothic"/>
                  </a:rPr>
                  <a:t>68</a:t>
                </a:r>
              </a:p>
              <a:p>
                <a:pPr algn="r"/>
                <a:endParaRPr lang="en-GB" sz="900">
                  <a:solidFill>
                    <a:srgbClr val="B60D27"/>
                  </a:solidFill>
                </a:endParaRPr>
              </a:p>
              <a:p>
                <a:pPr algn="r"/>
                <a:r>
                  <a:rPr lang="ja-JP" sz="900" b="0" i="0" u="none" strike="noStrike" cap="none" baseline="0">
                    <a:solidFill>
                      <a:srgbClr val="B2C0D8"/>
                    </a:solidFill>
                    <a:effectLst/>
                    <a:uFillTx/>
                    <a:ea typeface="MS UI Gothic"/>
                  </a:rPr>
                  <a:t>59</a:t>
                </a:r>
              </a:p>
            </p:txBody>
          </p:sp>
          <p:sp>
            <p:nvSpPr>
              <p:cNvPr id="85" name="TextBox 84"/>
              <p:cNvSpPr txBox="1"/>
              <p:nvPr/>
            </p:nvSpPr>
            <p:spPr>
              <a:xfrm>
                <a:off x="2785496" y="4585084"/>
                <a:ext cx="270543"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20</a:t>
                </a:r>
              </a:p>
              <a:p>
                <a:pPr algn="ctr"/>
                <a:endParaRPr lang="en-GB" sz="900"/>
              </a:p>
              <a:p>
                <a:pPr algn="ctr"/>
                <a:r>
                  <a:rPr lang="ja-JP" sz="900" b="0" i="0" u="none" strike="noStrike" cap="none" baseline="0">
                    <a:solidFill>
                      <a:srgbClr val="B60D27"/>
                    </a:solidFill>
                    <a:effectLst/>
                    <a:uFillTx/>
                    <a:ea typeface="MS UI Gothic"/>
                  </a:rPr>
                  <a:t>27</a:t>
                </a:r>
              </a:p>
              <a:p>
                <a:pPr algn="ctr"/>
                <a:endParaRPr lang="en-GB" sz="900">
                  <a:solidFill>
                    <a:srgbClr val="B60D27"/>
                  </a:solidFill>
                </a:endParaRPr>
              </a:p>
              <a:p>
                <a:pPr algn="ctr"/>
                <a:r>
                  <a:rPr lang="ja-JP" sz="900" b="0" i="0" u="none" strike="noStrike" cap="none" baseline="0">
                    <a:solidFill>
                      <a:srgbClr val="B2C0D8"/>
                    </a:solidFill>
                    <a:effectLst/>
                    <a:uFillTx/>
                    <a:ea typeface="MS UI Gothic"/>
                  </a:rPr>
                  <a:t>19</a:t>
                </a:r>
              </a:p>
            </p:txBody>
          </p:sp>
          <p:sp>
            <p:nvSpPr>
              <p:cNvPr id="86" name="TextBox 85"/>
              <p:cNvSpPr txBox="1"/>
              <p:nvPr/>
            </p:nvSpPr>
            <p:spPr>
              <a:xfrm>
                <a:off x="3367170" y="4585084"/>
                <a:ext cx="270543"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26</a:t>
                </a:r>
              </a:p>
              <a:p>
                <a:pPr algn="ctr"/>
                <a:endParaRPr lang="en-GB" sz="900"/>
              </a:p>
              <a:p>
                <a:pPr algn="ctr"/>
                <a:r>
                  <a:rPr lang="ja-JP" sz="900" b="0" i="0" u="none" strike="noStrike" cap="none" baseline="0">
                    <a:solidFill>
                      <a:srgbClr val="B60D27"/>
                    </a:solidFill>
                    <a:effectLst/>
                    <a:uFillTx/>
                    <a:ea typeface="MS UI Gothic"/>
                  </a:rPr>
                  <a:t>1</a:t>
                </a:r>
              </a:p>
              <a:p>
                <a:pPr algn="ctr"/>
                <a:endParaRPr lang="en-GB" sz="900">
                  <a:solidFill>
                    <a:srgbClr val="B60D27"/>
                  </a:solidFill>
                </a:endParaRPr>
              </a:p>
              <a:p>
                <a:pPr algn="ctr"/>
                <a:r>
                  <a:rPr lang="ja-JP" sz="900" b="0" i="0" u="none" strike="noStrike" cap="none" baseline="0">
                    <a:solidFill>
                      <a:srgbClr val="B2C0D8"/>
                    </a:solidFill>
                    <a:effectLst/>
                    <a:uFillTx/>
                    <a:ea typeface="MS UI Gothic"/>
                  </a:rPr>
                  <a:t>0</a:t>
                </a:r>
              </a:p>
            </p:txBody>
          </p:sp>
          <p:sp>
            <p:nvSpPr>
              <p:cNvPr id="87" name="TextBox 86"/>
              <p:cNvSpPr txBox="1"/>
              <p:nvPr/>
            </p:nvSpPr>
            <p:spPr>
              <a:xfrm>
                <a:off x="3746458" y="4585084"/>
                <a:ext cx="270543" cy="640720"/>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30</a:t>
                </a:r>
              </a:p>
              <a:p>
                <a:pPr algn="ctr"/>
                <a:endParaRPr lang="en-GB" sz="900"/>
              </a:p>
              <a:p>
                <a:pPr algn="ctr"/>
                <a:r>
                  <a:rPr lang="ja-JP" sz="900" b="0" i="0" u="none" strike="noStrike" cap="none" baseline="0">
                    <a:solidFill>
                      <a:srgbClr val="B60D27"/>
                    </a:solidFill>
                    <a:effectLst/>
                    <a:uFillTx/>
                    <a:ea typeface="MS UI Gothic"/>
                  </a:rPr>
                  <a:t>1</a:t>
                </a:r>
              </a:p>
              <a:p>
                <a:pPr algn="ctr"/>
                <a:endParaRPr lang="en-GB" sz="900">
                  <a:solidFill>
                    <a:srgbClr val="B60D27"/>
                  </a:solidFill>
                </a:endParaRPr>
              </a:p>
            </p:txBody>
          </p:sp>
          <p:sp>
            <p:nvSpPr>
              <p:cNvPr id="88" name="TextBox 87"/>
              <p:cNvSpPr txBox="1"/>
              <p:nvPr/>
            </p:nvSpPr>
            <p:spPr>
              <a:xfrm>
                <a:off x="1025750" y="4585084"/>
                <a:ext cx="325983"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2</a:t>
                </a:r>
              </a:p>
              <a:p>
                <a:pPr algn="ctr"/>
                <a:endParaRPr lang="en-GB" sz="900"/>
              </a:p>
              <a:p>
                <a:pPr algn="ctr"/>
                <a:r>
                  <a:rPr lang="ja-JP" sz="900" b="0" i="0" u="none" strike="noStrike" cap="none" baseline="0">
                    <a:solidFill>
                      <a:srgbClr val="B60D27"/>
                    </a:solidFill>
                    <a:effectLst/>
                    <a:uFillTx/>
                    <a:ea typeface="MS UI Gothic"/>
                  </a:rPr>
                  <a:t>205</a:t>
                </a:r>
              </a:p>
              <a:p>
                <a:pPr algn="ctr"/>
                <a:endParaRPr lang="en-GB" sz="900">
                  <a:solidFill>
                    <a:srgbClr val="2D3882"/>
                  </a:solidFill>
                </a:endParaRPr>
              </a:p>
              <a:p>
                <a:pPr algn="ctr"/>
                <a:r>
                  <a:rPr lang="ja-JP" sz="900" b="0" i="0" u="none" strike="noStrike" cap="none" baseline="0">
                    <a:solidFill>
                      <a:srgbClr val="B2C0D8"/>
                    </a:solidFill>
                    <a:effectLst/>
                    <a:uFillTx/>
                    <a:ea typeface="MS UI Gothic"/>
                  </a:rPr>
                  <a:t>197</a:t>
                </a:r>
              </a:p>
            </p:txBody>
          </p:sp>
          <p:sp>
            <p:nvSpPr>
              <p:cNvPr id="89" name="TextBox 88"/>
              <p:cNvSpPr txBox="1"/>
              <p:nvPr/>
            </p:nvSpPr>
            <p:spPr>
              <a:xfrm>
                <a:off x="1412184" y="4585084"/>
                <a:ext cx="325983"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6</a:t>
                </a:r>
              </a:p>
              <a:p>
                <a:pPr algn="ctr"/>
                <a:endParaRPr lang="en-GB" sz="900"/>
              </a:p>
              <a:p>
                <a:pPr algn="ctr"/>
                <a:r>
                  <a:rPr lang="ja-JP" sz="900" b="0" i="0" u="none" strike="noStrike" cap="none" baseline="0">
                    <a:solidFill>
                      <a:srgbClr val="B60D27"/>
                    </a:solidFill>
                    <a:effectLst/>
                    <a:uFillTx/>
                    <a:ea typeface="MS UI Gothic"/>
                  </a:rPr>
                  <a:t>167</a:t>
                </a:r>
              </a:p>
              <a:p>
                <a:pPr algn="ctr"/>
                <a:endParaRPr lang="en-GB" sz="900">
                  <a:solidFill>
                    <a:srgbClr val="B60D27"/>
                  </a:solidFill>
                </a:endParaRPr>
              </a:p>
              <a:p>
                <a:pPr algn="ctr"/>
                <a:r>
                  <a:rPr lang="ja-JP" sz="900" b="0" i="0" u="none" strike="noStrike" cap="none" baseline="0">
                    <a:solidFill>
                      <a:srgbClr val="B2C0D8"/>
                    </a:solidFill>
                    <a:effectLst/>
                    <a:uFillTx/>
                    <a:ea typeface="MS UI Gothic"/>
                  </a:rPr>
                  <a:t>161</a:t>
                </a:r>
              </a:p>
            </p:txBody>
          </p:sp>
          <p:sp>
            <p:nvSpPr>
              <p:cNvPr id="90" name="TextBox 89"/>
              <p:cNvSpPr txBox="1"/>
              <p:nvPr/>
            </p:nvSpPr>
            <p:spPr>
              <a:xfrm>
                <a:off x="1804831" y="4585084"/>
                <a:ext cx="325983"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10</a:t>
                </a:r>
              </a:p>
              <a:p>
                <a:pPr algn="ctr"/>
                <a:endParaRPr lang="en-GB" sz="900"/>
              </a:p>
              <a:p>
                <a:pPr algn="r"/>
                <a:r>
                  <a:rPr lang="ja-JP" sz="900" b="0" i="0" u="none" strike="noStrike" cap="none" baseline="0">
                    <a:solidFill>
                      <a:srgbClr val="B60D27"/>
                    </a:solidFill>
                    <a:effectLst/>
                    <a:uFillTx/>
                    <a:ea typeface="MS UI Gothic"/>
                  </a:rPr>
                  <a:t>127</a:t>
                </a:r>
              </a:p>
              <a:p>
                <a:pPr algn="r"/>
                <a:endParaRPr lang="en-GB" sz="900">
                  <a:solidFill>
                    <a:srgbClr val="B60D27"/>
                  </a:solidFill>
                </a:endParaRPr>
              </a:p>
              <a:p>
                <a:pPr algn="r"/>
                <a:r>
                  <a:rPr lang="ja-JP" sz="900" b="0" i="0" u="none" strike="noStrike" cap="none" baseline="0">
                    <a:solidFill>
                      <a:srgbClr val="B2C0D8"/>
                    </a:solidFill>
                    <a:effectLst/>
                    <a:uFillTx/>
                    <a:ea typeface="MS UI Gothic"/>
                  </a:rPr>
                  <a:t>116</a:t>
                </a:r>
              </a:p>
            </p:txBody>
          </p:sp>
          <p:sp>
            <p:nvSpPr>
              <p:cNvPr id="91" name="TextBox 90"/>
              <p:cNvSpPr txBox="1"/>
              <p:nvPr/>
            </p:nvSpPr>
            <p:spPr>
              <a:xfrm>
                <a:off x="2218058" y="4585084"/>
                <a:ext cx="270543"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14</a:t>
                </a:r>
              </a:p>
              <a:p>
                <a:pPr algn="ctr"/>
                <a:endParaRPr lang="en-GB" sz="900"/>
              </a:p>
              <a:p>
                <a:pPr algn="r"/>
                <a:r>
                  <a:rPr lang="ja-JP" sz="900" b="0" i="0" u="none" strike="noStrike" cap="none" baseline="0">
                    <a:solidFill>
                      <a:srgbClr val="B60D27"/>
                    </a:solidFill>
                    <a:effectLst/>
                    <a:uFillTx/>
                    <a:ea typeface="MS UI Gothic"/>
                  </a:rPr>
                  <a:t>89</a:t>
                </a:r>
              </a:p>
              <a:p>
                <a:pPr algn="r"/>
                <a:endParaRPr lang="en-GB" sz="900">
                  <a:solidFill>
                    <a:srgbClr val="B60D27"/>
                  </a:solidFill>
                </a:endParaRPr>
              </a:p>
              <a:p>
                <a:pPr algn="r"/>
                <a:r>
                  <a:rPr lang="ja-JP" sz="900" b="0" i="0" u="none" strike="noStrike" cap="none" baseline="0">
                    <a:solidFill>
                      <a:srgbClr val="B2C0D8"/>
                    </a:solidFill>
                    <a:effectLst/>
                    <a:uFillTx/>
                    <a:ea typeface="MS UI Gothic"/>
                  </a:rPr>
                  <a:t>83</a:t>
                </a:r>
              </a:p>
            </p:txBody>
          </p:sp>
          <p:sp>
            <p:nvSpPr>
              <p:cNvPr id="92" name="TextBox 91"/>
              <p:cNvSpPr txBox="1"/>
              <p:nvPr/>
            </p:nvSpPr>
            <p:spPr>
              <a:xfrm>
                <a:off x="2591680" y="4585084"/>
                <a:ext cx="270543"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18</a:t>
                </a:r>
              </a:p>
              <a:p>
                <a:pPr algn="ctr"/>
                <a:endParaRPr lang="en-GB" sz="900"/>
              </a:p>
              <a:p>
                <a:pPr algn="ctr"/>
                <a:r>
                  <a:rPr lang="ja-JP" sz="900" b="0" i="0" u="none" strike="noStrike" cap="none" baseline="0">
                    <a:solidFill>
                      <a:srgbClr val="B60D27"/>
                    </a:solidFill>
                    <a:effectLst/>
                    <a:uFillTx/>
                    <a:ea typeface="MS UI Gothic"/>
                  </a:rPr>
                  <a:t>45</a:t>
                </a:r>
              </a:p>
              <a:p>
                <a:pPr algn="ctr"/>
                <a:endParaRPr lang="en-GB" sz="900">
                  <a:solidFill>
                    <a:srgbClr val="B60D27"/>
                  </a:solidFill>
                </a:endParaRPr>
              </a:p>
              <a:p>
                <a:pPr algn="ctr"/>
                <a:r>
                  <a:rPr lang="ja-JP" sz="900" b="0" i="0" u="none" strike="noStrike" cap="none" baseline="0">
                    <a:solidFill>
                      <a:srgbClr val="B2C0D8"/>
                    </a:solidFill>
                    <a:effectLst/>
                    <a:uFillTx/>
                    <a:ea typeface="MS UI Gothic"/>
                  </a:rPr>
                  <a:t>37</a:t>
                </a:r>
              </a:p>
            </p:txBody>
          </p:sp>
          <p:sp>
            <p:nvSpPr>
              <p:cNvPr id="93" name="TextBox 92"/>
              <p:cNvSpPr txBox="1"/>
              <p:nvPr/>
            </p:nvSpPr>
            <p:spPr>
              <a:xfrm>
                <a:off x="3175593" y="4585084"/>
                <a:ext cx="270543"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24</a:t>
                </a:r>
              </a:p>
              <a:p>
                <a:pPr algn="ctr"/>
                <a:endParaRPr lang="en-GB" sz="900"/>
              </a:p>
              <a:p>
                <a:pPr algn="ctr"/>
                <a:r>
                  <a:rPr lang="ja-JP" sz="900" b="0" i="0" u="none" strike="noStrike" cap="none" baseline="0">
                    <a:solidFill>
                      <a:srgbClr val="B60D27"/>
                    </a:solidFill>
                    <a:effectLst/>
                    <a:uFillTx/>
                    <a:ea typeface="MS UI Gothic"/>
                  </a:rPr>
                  <a:t>5</a:t>
                </a:r>
              </a:p>
              <a:p>
                <a:pPr algn="ctr"/>
                <a:endParaRPr lang="en-GB" sz="900">
                  <a:solidFill>
                    <a:srgbClr val="B60D27"/>
                  </a:solidFill>
                </a:endParaRPr>
              </a:p>
              <a:p>
                <a:pPr algn="ctr"/>
                <a:r>
                  <a:rPr lang="ja-JP" sz="900" b="0" i="0" u="none" strike="noStrike" cap="none" baseline="0">
                    <a:solidFill>
                      <a:srgbClr val="B2C0D8"/>
                    </a:solidFill>
                    <a:effectLst/>
                    <a:uFillTx/>
                    <a:ea typeface="MS UI Gothic"/>
                  </a:rPr>
                  <a:t>1</a:t>
                </a:r>
              </a:p>
            </p:txBody>
          </p:sp>
          <p:sp>
            <p:nvSpPr>
              <p:cNvPr id="94" name="TextBox 93"/>
              <p:cNvSpPr txBox="1"/>
              <p:nvPr/>
            </p:nvSpPr>
            <p:spPr>
              <a:xfrm>
                <a:off x="2984017" y="4585084"/>
                <a:ext cx="270543"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22</a:t>
                </a:r>
              </a:p>
              <a:p>
                <a:pPr algn="ctr"/>
                <a:endParaRPr lang="en-GB" sz="900"/>
              </a:p>
              <a:p>
                <a:pPr algn="ctr"/>
                <a:r>
                  <a:rPr lang="ja-JP" sz="900" b="0" i="0" u="none" strike="noStrike" cap="none" baseline="0">
                    <a:solidFill>
                      <a:srgbClr val="B60D27"/>
                    </a:solidFill>
                    <a:effectLst/>
                    <a:uFillTx/>
                    <a:ea typeface="MS UI Gothic"/>
                  </a:rPr>
                  <a:t>10</a:t>
                </a:r>
              </a:p>
              <a:p>
                <a:pPr algn="ctr"/>
                <a:endParaRPr lang="en-GB" sz="900">
                  <a:solidFill>
                    <a:srgbClr val="B60D27"/>
                  </a:solidFill>
                </a:endParaRPr>
              </a:p>
              <a:p>
                <a:pPr algn="r"/>
                <a:r>
                  <a:rPr lang="ja-JP" sz="900" b="0" i="0" u="none" strike="noStrike" cap="none" baseline="0">
                    <a:solidFill>
                      <a:srgbClr val="B2C0D8"/>
                    </a:solidFill>
                    <a:effectLst/>
                    <a:uFillTx/>
                    <a:ea typeface="MS UI Gothic"/>
                  </a:rPr>
                  <a:t>9</a:t>
                </a:r>
              </a:p>
            </p:txBody>
          </p:sp>
          <p:sp>
            <p:nvSpPr>
              <p:cNvPr id="95" name="TextBox 94"/>
              <p:cNvSpPr txBox="1"/>
              <p:nvPr/>
            </p:nvSpPr>
            <p:spPr>
              <a:xfrm>
                <a:off x="3555983" y="4585084"/>
                <a:ext cx="270543" cy="640720"/>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28</a:t>
                </a:r>
              </a:p>
              <a:p>
                <a:pPr algn="ctr"/>
                <a:endParaRPr lang="en-GB" sz="900"/>
              </a:p>
              <a:p>
                <a:pPr algn="ctr"/>
                <a:r>
                  <a:rPr lang="ja-JP" sz="900" b="0" i="0" u="none" strike="noStrike" cap="none" baseline="0">
                    <a:solidFill>
                      <a:srgbClr val="B60D27"/>
                    </a:solidFill>
                    <a:effectLst/>
                    <a:uFillTx/>
                    <a:ea typeface="MS UI Gothic"/>
                  </a:rPr>
                  <a:t>1</a:t>
                </a:r>
              </a:p>
              <a:p>
                <a:pPr algn="ctr"/>
                <a:endParaRPr lang="en-GB" sz="900">
                  <a:solidFill>
                    <a:srgbClr val="B60D27"/>
                  </a:solidFill>
                </a:endParaRPr>
              </a:p>
            </p:txBody>
          </p:sp>
          <p:sp>
            <p:nvSpPr>
              <p:cNvPr id="96" name="TextBox 95"/>
              <p:cNvSpPr txBox="1"/>
              <p:nvPr/>
            </p:nvSpPr>
            <p:spPr>
              <a:xfrm>
                <a:off x="3936954" y="4585084"/>
                <a:ext cx="270543" cy="640720"/>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32</a:t>
                </a:r>
              </a:p>
              <a:p>
                <a:pPr algn="ctr"/>
                <a:endParaRPr lang="en-GB" sz="900"/>
              </a:p>
              <a:p>
                <a:pPr algn="ctr"/>
                <a:r>
                  <a:rPr lang="ja-JP" sz="900" b="0" i="0" u="none" strike="noStrike" cap="none" baseline="0">
                    <a:solidFill>
                      <a:srgbClr val="B60D27"/>
                    </a:solidFill>
                    <a:effectLst/>
                    <a:uFillTx/>
                    <a:ea typeface="MS UI Gothic"/>
                  </a:rPr>
                  <a:t>0</a:t>
                </a:r>
              </a:p>
              <a:p>
                <a:pPr algn="ctr"/>
                <a:endParaRPr lang="en-GB" sz="900">
                  <a:solidFill>
                    <a:srgbClr val="B60D27"/>
                  </a:solidFill>
                </a:endParaRPr>
              </a:p>
            </p:txBody>
          </p:sp>
          <p:sp>
            <p:nvSpPr>
              <p:cNvPr id="97" name="Line 10"/>
              <p:cNvSpPr>
                <a:spLocks noChangeShapeType="1"/>
              </p:cNvSpPr>
              <p:nvPr/>
            </p:nvSpPr>
            <p:spPr bwMode="auto">
              <a:xfrm>
                <a:off x="910252" y="4536872"/>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sp>
          <p:nvSpPr>
            <p:cNvPr id="13" name="TextBox 12"/>
            <p:cNvSpPr txBox="1"/>
            <p:nvPr/>
          </p:nvSpPr>
          <p:spPr>
            <a:xfrm>
              <a:off x="136623" y="4566603"/>
              <a:ext cx="809902" cy="923330"/>
            </a:xfrm>
            <a:prstGeom prst="rect">
              <a:avLst/>
            </a:prstGeom>
            <a:noFill/>
          </p:spPr>
          <p:txBody>
            <a:bodyPr wrap="none" rtlCol="0">
              <a:spAutoFit/>
            </a:bodyPr>
            <a:lstStyle/>
            <a:p>
              <a:pPr algn="r"/>
              <a:endParaRPr lang="ja-JP" sz="900" b="0" i="0" u="none" strike="noStrike" cap="none" baseline="0" dirty="0">
                <a:solidFill>
                  <a:srgbClr val="4D4D4D"/>
                </a:solidFill>
                <a:effectLst/>
                <a:uFillTx/>
                <a:ea typeface="MS UI Gothic"/>
              </a:endParaRPr>
            </a:p>
            <a:p>
              <a:pPr algn="r"/>
              <a:r>
                <a:rPr lang="ja-JP" sz="900" b="0" i="0" u="none" strike="noStrike" cap="none" baseline="0" dirty="0">
                  <a:solidFill>
                    <a:srgbClr val="B60D27"/>
                  </a:solidFill>
                  <a:effectLst/>
                  <a:uFillTx/>
                  <a:ea typeface="MS UI Gothic"/>
                </a:rPr>
                <a:t>ADX +</a:t>
              </a:r>
            </a:p>
            <a:p>
              <a:pPr algn="r"/>
              <a:r>
                <a:rPr lang="ja-JP" sz="900" b="0" i="0" u="none" strike="noStrike" cap="none" baseline="0" dirty="0">
                  <a:solidFill>
                    <a:srgbClr val="B60D27"/>
                  </a:solidFill>
                  <a:effectLst/>
                  <a:uFillTx/>
                  <a:ea typeface="MS UI Gothic"/>
                </a:rPr>
                <a:t>mFOLFOX6</a:t>
              </a:r>
            </a:p>
            <a:p>
              <a:pPr algn="r"/>
              <a:r>
                <a:rPr lang="ja-JP" sz="900" b="0" i="0" u="none" strike="noStrike" cap="none" baseline="0" dirty="0">
                  <a:solidFill>
                    <a:srgbClr val="B2C0D8"/>
                  </a:solidFill>
                  <a:effectLst/>
                  <a:uFillTx/>
                  <a:ea typeface="MS UI Gothic"/>
                </a:rPr>
                <a:t>プラセボ＋</a:t>
              </a:r>
            </a:p>
            <a:p>
              <a:pPr algn="r"/>
              <a:r>
                <a:rPr lang="ja-JP" sz="900" b="0" i="0" u="none" strike="noStrike" cap="none" baseline="0" dirty="0">
                  <a:solidFill>
                    <a:srgbClr val="B2C0D8"/>
                  </a:solidFill>
                  <a:effectLst/>
                  <a:uFillTx/>
                  <a:ea typeface="MS UI Gothic"/>
                </a:rPr>
                <a:t>mFOLFOX6</a:t>
              </a:r>
            </a:p>
            <a:p>
              <a:pPr algn="r"/>
              <a:endParaRPr lang="en-GB" sz="900" dirty="0">
                <a:solidFill>
                  <a:srgbClr val="4D4D4D"/>
                </a:solidFill>
              </a:endParaRPr>
            </a:p>
          </p:txBody>
        </p:sp>
        <p:sp>
          <p:nvSpPr>
            <p:cNvPr id="14" name="TextBox 13"/>
            <p:cNvSpPr txBox="1"/>
            <p:nvPr/>
          </p:nvSpPr>
          <p:spPr>
            <a:xfrm>
              <a:off x="1079293" y="1972113"/>
              <a:ext cx="3561463" cy="1006846"/>
            </a:xfrm>
            <a:prstGeom prst="rect">
              <a:avLst/>
            </a:prstGeom>
            <a:noFill/>
          </p:spPr>
          <p:txBody>
            <a:bodyPr wrap="none" rtlCol="0">
              <a:spAutoFit/>
            </a:bodyPr>
            <a:lstStyle/>
            <a:p>
              <a:pPr algn="r"/>
              <a:r>
                <a:rPr lang="ja-JP" sz="1000" b="0" i="0" u="none" strike="noStrike" cap="none" baseline="0">
                  <a:solidFill>
                    <a:srgbClr val="4D4D4D"/>
                  </a:solidFill>
                  <a:effectLst/>
                  <a:uFillTx/>
                  <a:ea typeface="MS UI Gothic"/>
                </a:rPr>
                <a:t>プラセボ対ADXの層別化HR（95%CI）：</a:t>
              </a:r>
              <a:r>
                <a:rPr lang="ja-JP" sz="1000" b="1" i="0" u="none" strike="noStrike" cap="none" baseline="0">
                  <a:solidFill>
                    <a:srgbClr val="4D4D4D"/>
                  </a:solidFill>
                  <a:effectLst/>
                  <a:uFillTx/>
                  <a:ea typeface="MS UI Gothic"/>
                </a:rPr>
                <a:t>0.93 (0.74, 1.18)</a:t>
              </a:r>
            </a:p>
            <a:p>
              <a:pPr algn="r"/>
              <a:r>
                <a:rPr lang="ja-JP" sz="1000" b="0" i="0" u="none" strike="noStrike" cap="none" baseline="0">
                  <a:solidFill>
                    <a:srgbClr val="4D4D4D"/>
                  </a:solidFill>
                  <a:effectLst/>
                  <a:uFillTx/>
                  <a:ea typeface="MS UI Gothic"/>
                </a:rPr>
                <a:t>両側層別化p値（ログランク検定）：</a:t>
              </a:r>
              <a:r>
                <a:rPr lang="ja-JP" sz="1000" b="1" i="0" u="none" strike="noStrike" cap="none" baseline="0">
                  <a:solidFill>
                    <a:srgbClr val="4D4D4D"/>
                  </a:solidFill>
                  <a:effectLst/>
                  <a:uFillTx/>
                  <a:ea typeface="MS UI Gothic"/>
                </a:rPr>
                <a:t>p=0.56</a:t>
              </a:r>
            </a:p>
            <a:p>
              <a:pPr algn="r"/>
              <a:endParaRPr lang="en-GB" sz="1000"/>
            </a:p>
            <a:p>
              <a:pPr>
                <a:tabLst>
                  <a:tab pos="2155825" algn="l"/>
                </a:tabLst>
              </a:pPr>
              <a:r>
                <a:rPr lang="ja-JP" sz="1000" b="0" i="0" u="none" strike="noStrike" cap="none" baseline="0">
                  <a:solidFill>
                    <a:srgbClr val="B60D27"/>
                  </a:solidFill>
                  <a:effectLst/>
                  <a:uFillTx/>
                  <a:ea typeface="MS UI Gothic"/>
                </a:rPr>
                <a:t>	ADX + mFOLFOX6</a:t>
              </a:r>
            </a:p>
            <a:p>
              <a:pPr>
                <a:tabLst>
                  <a:tab pos="2155825" algn="l"/>
                </a:tabLst>
              </a:pPr>
              <a:r>
                <a:rPr lang="ja-JP" sz="1000" b="0" i="0" u="none" strike="noStrike" cap="none" baseline="0">
                  <a:solidFill>
                    <a:srgbClr val="B2C0D8"/>
                  </a:solidFill>
                  <a:effectLst/>
                  <a:uFillTx/>
                  <a:ea typeface="MS UI Gothic"/>
                </a:rPr>
                <a:t>	プラセボ + mFOLFOX6</a:t>
              </a:r>
            </a:p>
            <a:p>
              <a:pPr algn="r"/>
              <a:endParaRPr lang="en-GB" sz="1000"/>
            </a:p>
          </p:txBody>
        </p:sp>
        <p:cxnSp>
          <p:nvCxnSpPr>
            <p:cNvPr id="15" name="Straight Connector 14"/>
            <p:cNvCxnSpPr/>
            <p:nvPr/>
          </p:nvCxnSpPr>
          <p:spPr>
            <a:xfrm>
              <a:off x="2838536" y="2543110"/>
              <a:ext cx="283578"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838536" y="2709158"/>
              <a:ext cx="283578" cy="0"/>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817625" y="2959979"/>
              <a:ext cx="1242984" cy="396636"/>
            </a:xfrm>
            <a:prstGeom prst="rect">
              <a:avLst/>
            </a:prstGeom>
            <a:noFill/>
          </p:spPr>
          <p:txBody>
            <a:bodyPr wrap="none" rtlCol="0">
              <a:spAutoFit/>
            </a:bodyPr>
            <a:lstStyle/>
            <a:p>
              <a:pPr algn="ctr"/>
              <a:r>
                <a:rPr lang="ja-JP" sz="1000" b="0" i="0" u="none" strike="noStrike" cap="none" baseline="0" dirty="0">
                  <a:solidFill>
                    <a:srgbClr val="B60D27"/>
                  </a:solidFill>
                  <a:effectLst/>
                  <a:uFillTx/>
                  <a:ea typeface="MS UI Gothic"/>
                </a:rPr>
                <a:t>中央値12.5</a:t>
              </a:r>
            </a:p>
            <a:p>
              <a:pPr algn="ctr"/>
              <a:r>
                <a:rPr lang="ja-JP" sz="1000" b="0" i="0" u="none" strike="noStrike" cap="none" baseline="0" dirty="0">
                  <a:solidFill>
                    <a:srgbClr val="B60D27"/>
                  </a:solidFill>
                  <a:effectLst/>
                  <a:uFillTx/>
                  <a:ea typeface="MS UI Gothic"/>
                </a:rPr>
                <a:t>(95%CI 11.2, 14.0)</a:t>
              </a:r>
            </a:p>
          </p:txBody>
        </p:sp>
        <p:sp>
          <p:nvSpPr>
            <p:cNvPr id="18" name="TextBox 17"/>
            <p:cNvSpPr txBox="1"/>
            <p:nvPr/>
          </p:nvSpPr>
          <p:spPr>
            <a:xfrm>
              <a:off x="1372624" y="3498312"/>
              <a:ext cx="1242984" cy="396636"/>
            </a:xfrm>
            <a:prstGeom prst="rect">
              <a:avLst/>
            </a:prstGeom>
            <a:noFill/>
          </p:spPr>
          <p:txBody>
            <a:bodyPr wrap="none" rtlCol="0">
              <a:spAutoFit/>
            </a:bodyPr>
            <a:lstStyle/>
            <a:p>
              <a:pPr algn="ctr"/>
              <a:r>
                <a:rPr lang="ja-JP" sz="1000" b="0" i="0" u="none" strike="noStrike" cap="none" baseline="0">
                  <a:solidFill>
                    <a:srgbClr val="B2C0D8"/>
                  </a:solidFill>
                  <a:effectLst/>
                  <a:uFillTx/>
                  <a:ea typeface="MS UI Gothic"/>
                </a:rPr>
                <a:t>中央値11.8</a:t>
              </a:r>
            </a:p>
            <a:p>
              <a:pPr algn="ctr"/>
              <a:r>
                <a:rPr lang="ja-JP" sz="1000" b="0" i="0" u="none" strike="noStrike" cap="none" baseline="0">
                  <a:solidFill>
                    <a:srgbClr val="B2C0D8"/>
                  </a:solidFill>
                  <a:effectLst/>
                  <a:uFillTx/>
                  <a:ea typeface="MS UI Gothic"/>
                </a:rPr>
                <a:t>(95%CI 10.3, 13.5)</a:t>
              </a:r>
            </a:p>
          </p:txBody>
        </p:sp>
        <p:sp>
          <p:nvSpPr>
            <p:cNvPr id="19" name="Freeform 2"/>
            <p:cNvSpPr/>
            <p:nvPr/>
          </p:nvSpPr>
          <p:spPr bwMode="auto">
            <a:xfrm>
              <a:off x="1147088" y="2219032"/>
              <a:ext cx="3384000" cy="1679391"/>
            </a:xfrm>
            <a:custGeom>
              <a:avLst/>
              <a:gdLst>
                <a:gd name="T0" fmla="*/ 187 w 263"/>
                <a:gd name="T1" fmla="*/ 132 h 132"/>
                <a:gd name="T2" fmla="*/ 185 w 263"/>
                <a:gd name="T3" fmla="*/ 128 h 132"/>
                <a:gd name="T4" fmla="*/ 179 w 263"/>
                <a:gd name="T5" fmla="*/ 124 h 132"/>
                <a:gd name="T6" fmla="*/ 175 w 263"/>
                <a:gd name="T7" fmla="*/ 122 h 132"/>
                <a:gd name="T8" fmla="*/ 169 w 263"/>
                <a:gd name="T9" fmla="*/ 119 h 132"/>
                <a:gd name="T10" fmla="*/ 165 w 263"/>
                <a:gd name="T11" fmla="*/ 117 h 132"/>
                <a:gd name="T12" fmla="*/ 162 w 263"/>
                <a:gd name="T13" fmla="*/ 116 h 132"/>
                <a:gd name="T14" fmla="*/ 159 w 263"/>
                <a:gd name="T15" fmla="*/ 115 h 132"/>
                <a:gd name="T16" fmla="*/ 154 w 263"/>
                <a:gd name="T17" fmla="*/ 112 h 132"/>
                <a:gd name="T18" fmla="*/ 146 w 263"/>
                <a:gd name="T19" fmla="*/ 110 h 132"/>
                <a:gd name="T20" fmla="*/ 140 w 263"/>
                <a:gd name="T21" fmla="*/ 106 h 132"/>
                <a:gd name="T22" fmla="*/ 138 w 263"/>
                <a:gd name="T23" fmla="*/ 104 h 132"/>
                <a:gd name="T24" fmla="*/ 133 w 263"/>
                <a:gd name="T25" fmla="*/ 102 h 132"/>
                <a:gd name="T26" fmla="*/ 128 w 263"/>
                <a:gd name="T27" fmla="*/ 100 h 132"/>
                <a:gd name="T28" fmla="*/ 125 w 263"/>
                <a:gd name="T29" fmla="*/ 98 h 132"/>
                <a:gd name="T30" fmla="*/ 122 w 263"/>
                <a:gd name="T31" fmla="*/ 95 h 132"/>
                <a:gd name="T32" fmla="*/ 120 w 263"/>
                <a:gd name="T33" fmla="*/ 93 h 132"/>
                <a:gd name="T34" fmla="*/ 118 w 263"/>
                <a:gd name="T35" fmla="*/ 91 h 132"/>
                <a:gd name="T36" fmla="*/ 116 w 263"/>
                <a:gd name="T37" fmla="*/ 88 h 132"/>
                <a:gd name="T38" fmla="*/ 113 w 263"/>
                <a:gd name="T39" fmla="*/ 87 h 132"/>
                <a:gd name="T40" fmla="*/ 111 w 263"/>
                <a:gd name="T41" fmla="*/ 85 h 132"/>
                <a:gd name="T42" fmla="*/ 108 w 263"/>
                <a:gd name="T43" fmla="*/ 84 h 132"/>
                <a:gd name="T44" fmla="*/ 106 w 263"/>
                <a:gd name="T45" fmla="*/ 81 h 132"/>
                <a:gd name="T46" fmla="*/ 103 w 263"/>
                <a:gd name="T47" fmla="*/ 80 h 132"/>
                <a:gd name="T48" fmla="*/ 100 w 263"/>
                <a:gd name="T49" fmla="*/ 77 h 132"/>
                <a:gd name="T50" fmla="*/ 98 w 263"/>
                <a:gd name="T51" fmla="*/ 75 h 132"/>
                <a:gd name="T52" fmla="*/ 95 w 263"/>
                <a:gd name="T53" fmla="*/ 71 h 132"/>
                <a:gd name="T54" fmla="*/ 92 w 263"/>
                <a:gd name="T55" fmla="*/ 70 h 132"/>
                <a:gd name="T56" fmla="*/ 91 w 263"/>
                <a:gd name="T57" fmla="*/ 69 h 132"/>
                <a:gd name="T58" fmla="*/ 87 w 263"/>
                <a:gd name="T59" fmla="*/ 67 h 132"/>
                <a:gd name="T60" fmla="*/ 86 w 263"/>
                <a:gd name="T61" fmla="*/ 65 h 132"/>
                <a:gd name="T62" fmla="*/ 82 w 263"/>
                <a:gd name="T63" fmla="*/ 62 h 132"/>
                <a:gd name="T64" fmla="*/ 80 w 263"/>
                <a:gd name="T65" fmla="*/ 60 h 132"/>
                <a:gd name="T66" fmla="*/ 78 w 263"/>
                <a:gd name="T67" fmla="*/ 58 h 132"/>
                <a:gd name="T68" fmla="*/ 77 w 263"/>
                <a:gd name="T69" fmla="*/ 56 h 132"/>
                <a:gd name="T70" fmla="*/ 75 w 263"/>
                <a:gd name="T71" fmla="*/ 54 h 132"/>
                <a:gd name="T72" fmla="*/ 73 w 263"/>
                <a:gd name="T73" fmla="*/ 52 h 132"/>
                <a:gd name="T74" fmla="*/ 69 w 263"/>
                <a:gd name="T75" fmla="*/ 51 h 132"/>
                <a:gd name="T76" fmla="*/ 65 w 263"/>
                <a:gd name="T77" fmla="*/ 47 h 132"/>
                <a:gd name="T78" fmla="*/ 64 w 263"/>
                <a:gd name="T79" fmla="*/ 44 h 132"/>
                <a:gd name="T80" fmla="*/ 62 w 263"/>
                <a:gd name="T81" fmla="*/ 43 h 132"/>
                <a:gd name="T82" fmla="*/ 59 w 263"/>
                <a:gd name="T83" fmla="*/ 41 h 132"/>
                <a:gd name="T84" fmla="*/ 56 w 263"/>
                <a:gd name="T85" fmla="*/ 39 h 132"/>
                <a:gd name="T86" fmla="*/ 53 w 263"/>
                <a:gd name="T87" fmla="*/ 37 h 132"/>
                <a:gd name="T88" fmla="*/ 49 w 263"/>
                <a:gd name="T89" fmla="*/ 35 h 132"/>
                <a:gd name="T90" fmla="*/ 47 w 263"/>
                <a:gd name="T91" fmla="*/ 33 h 132"/>
                <a:gd name="T92" fmla="*/ 45 w 263"/>
                <a:gd name="T93" fmla="*/ 29 h 132"/>
                <a:gd name="T94" fmla="*/ 42 w 263"/>
                <a:gd name="T95" fmla="*/ 26 h 132"/>
                <a:gd name="T96" fmla="*/ 39 w 263"/>
                <a:gd name="T97" fmla="*/ 21 h 132"/>
                <a:gd name="T98" fmla="*/ 38 w 263"/>
                <a:gd name="T99" fmla="*/ 19 h 132"/>
                <a:gd name="T100" fmla="*/ 35 w 263"/>
                <a:gd name="T101" fmla="*/ 18 h 132"/>
                <a:gd name="T102" fmla="*/ 33 w 263"/>
                <a:gd name="T103" fmla="*/ 16 h 132"/>
                <a:gd name="T104" fmla="*/ 31 w 263"/>
                <a:gd name="T105" fmla="*/ 14 h 132"/>
                <a:gd name="T106" fmla="*/ 23 w 263"/>
                <a:gd name="T107" fmla="*/ 13 h 132"/>
                <a:gd name="T108" fmla="*/ 21 w 263"/>
                <a:gd name="T109" fmla="*/ 10 h 132"/>
                <a:gd name="T110" fmla="*/ 18 w 263"/>
                <a:gd name="T111" fmla="*/ 8 h 132"/>
                <a:gd name="T112" fmla="*/ 14 w 263"/>
                <a:gd name="T113" fmla="*/ 7 h 132"/>
                <a:gd name="T114" fmla="*/ 12 w 263"/>
                <a:gd name="T115" fmla="*/ 4 h 132"/>
                <a:gd name="T116" fmla="*/ 8 w 263"/>
                <a:gd name="T117" fmla="*/ 3 h 132"/>
                <a:gd name="T118" fmla="*/ 6 w 263"/>
                <a:gd name="T119" fmla="*/ 2 h 132"/>
                <a:gd name="T120" fmla="*/ 0 w 263"/>
                <a:gd name="T121"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3" h="132">
                  <a:moveTo>
                    <a:pt x="263" y="132"/>
                  </a:moveTo>
                  <a:lnTo>
                    <a:pt x="187" y="132"/>
                  </a:lnTo>
                  <a:lnTo>
                    <a:pt x="187" y="128"/>
                  </a:lnTo>
                  <a:lnTo>
                    <a:pt x="185" y="128"/>
                  </a:lnTo>
                  <a:lnTo>
                    <a:pt x="185" y="124"/>
                  </a:lnTo>
                  <a:lnTo>
                    <a:pt x="179" y="124"/>
                  </a:lnTo>
                  <a:lnTo>
                    <a:pt x="179" y="122"/>
                  </a:lnTo>
                  <a:lnTo>
                    <a:pt x="175" y="122"/>
                  </a:lnTo>
                  <a:lnTo>
                    <a:pt x="175" y="119"/>
                  </a:lnTo>
                  <a:lnTo>
                    <a:pt x="169" y="119"/>
                  </a:lnTo>
                  <a:lnTo>
                    <a:pt x="169" y="117"/>
                  </a:lnTo>
                  <a:lnTo>
                    <a:pt x="165" y="117"/>
                  </a:lnTo>
                  <a:lnTo>
                    <a:pt x="165" y="116"/>
                  </a:lnTo>
                  <a:lnTo>
                    <a:pt x="162" y="116"/>
                  </a:lnTo>
                  <a:lnTo>
                    <a:pt x="162" y="115"/>
                  </a:lnTo>
                  <a:lnTo>
                    <a:pt x="159" y="115"/>
                  </a:lnTo>
                  <a:lnTo>
                    <a:pt x="159" y="112"/>
                  </a:lnTo>
                  <a:lnTo>
                    <a:pt x="154" y="112"/>
                  </a:lnTo>
                  <a:lnTo>
                    <a:pt x="154" y="110"/>
                  </a:lnTo>
                  <a:lnTo>
                    <a:pt x="146" y="110"/>
                  </a:lnTo>
                  <a:lnTo>
                    <a:pt x="146" y="106"/>
                  </a:lnTo>
                  <a:lnTo>
                    <a:pt x="140" y="106"/>
                  </a:lnTo>
                  <a:lnTo>
                    <a:pt x="140" y="104"/>
                  </a:lnTo>
                  <a:lnTo>
                    <a:pt x="138" y="104"/>
                  </a:lnTo>
                  <a:lnTo>
                    <a:pt x="138" y="102"/>
                  </a:lnTo>
                  <a:lnTo>
                    <a:pt x="133" y="102"/>
                  </a:lnTo>
                  <a:lnTo>
                    <a:pt x="133" y="100"/>
                  </a:lnTo>
                  <a:lnTo>
                    <a:pt x="128" y="100"/>
                  </a:lnTo>
                  <a:lnTo>
                    <a:pt x="128" y="98"/>
                  </a:lnTo>
                  <a:lnTo>
                    <a:pt x="125" y="98"/>
                  </a:lnTo>
                  <a:lnTo>
                    <a:pt x="125" y="95"/>
                  </a:lnTo>
                  <a:lnTo>
                    <a:pt x="122" y="95"/>
                  </a:lnTo>
                  <a:lnTo>
                    <a:pt x="122" y="93"/>
                  </a:lnTo>
                  <a:lnTo>
                    <a:pt x="120" y="93"/>
                  </a:lnTo>
                  <a:lnTo>
                    <a:pt x="120" y="91"/>
                  </a:lnTo>
                  <a:lnTo>
                    <a:pt x="118" y="91"/>
                  </a:lnTo>
                  <a:lnTo>
                    <a:pt x="118" y="88"/>
                  </a:lnTo>
                  <a:lnTo>
                    <a:pt x="116" y="88"/>
                  </a:lnTo>
                  <a:lnTo>
                    <a:pt x="116" y="87"/>
                  </a:lnTo>
                  <a:lnTo>
                    <a:pt x="113" y="87"/>
                  </a:lnTo>
                  <a:lnTo>
                    <a:pt x="113" y="85"/>
                  </a:lnTo>
                  <a:lnTo>
                    <a:pt x="111" y="85"/>
                  </a:lnTo>
                  <a:lnTo>
                    <a:pt x="111" y="84"/>
                  </a:lnTo>
                  <a:lnTo>
                    <a:pt x="108" y="84"/>
                  </a:lnTo>
                  <a:lnTo>
                    <a:pt x="108" y="81"/>
                  </a:lnTo>
                  <a:lnTo>
                    <a:pt x="106" y="81"/>
                  </a:lnTo>
                  <a:lnTo>
                    <a:pt x="106" y="80"/>
                  </a:lnTo>
                  <a:lnTo>
                    <a:pt x="103" y="80"/>
                  </a:lnTo>
                  <a:lnTo>
                    <a:pt x="103" y="77"/>
                  </a:lnTo>
                  <a:lnTo>
                    <a:pt x="100" y="77"/>
                  </a:lnTo>
                  <a:lnTo>
                    <a:pt x="100" y="75"/>
                  </a:lnTo>
                  <a:lnTo>
                    <a:pt x="98" y="75"/>
                  </a:lnTo>
                  <a:lnTo>
                    <a:pt x="98" y="71"/>
                  </a:lnTo>
                  <a:lnTo>
                    <a:pt x="95" y="71"/>
                  </a:lnTo>
                  <a:lnTo>
                    <a:pt x="95" y="70"/>
                  </a:lnTo>
                  <a:lnTo>
                    <a:pt x="92" y="70"/>
                  </a:lnTo>
                  <a:lnTo>
                    <a:pt x="92" y="69"/>
                  </a:lnTo>
                  <a:lnTo>
                    <a:pt x="91" y="69"/>
                  </a:lnTo>
                  <a:lnTo>
                    <a:pt x="91" y="67"/>
                  </a:lnTo>
                  <a:lnTo>
                    <a:pt x="87" y="67"/>
                  </a:lnTo>
                  <a:lnTo>
                    <a:pt x="87" y="65"/>
                  </a:lnTo>
                  <a:lnTo>
                    <a:pt x="86" y="65"/>
                  </a:lnTo>
                  <a:lnTo>
                    <a:pt x="86" y="62"/>
                  </a:lnTo>
                  <a:lnTo>
                    <a:pt x="82" y="62"/>
                  </a:lnTo>
                  <a:lnTo>
                    <a:pt x="82" y="60"/>
                  </a:lnTo>
                  <a:lnTo>
                    <a:pt x="80" y="60"/>
                  </a:lnTo>
                  <a:lnTo>
                    <a:pt x="80" y="58"/>
                  </a:lnTo>
                  <a:lnTo>
                    <a:pt x="78" y="58"/>
                  </a:lnTo>
                  <a:lnTo>
                    <a:pt x="78" y="56"/>
                  </a:lnTo>
                  <a:lnTo>
                    <a:pt x="77" y="56"/>
                  </a:lnTo>
                  <a:lnTo>
                    <a:pt x="77" y="54"/>
                  </a:lnTo>
                  <a:lnTo>
                    <a:pt x="75" y="54"/>
                  </a:lnTo>
                  <a:lnTo>
                    <a:pt x="75" y="52"/>
                  </a:lnTo>
                  <a:lnTo>
                    <a:pt x="73" y="52"/>
                  </a:lnTo>
                  <a:lnTo>
                    <a:pt x="73" y="51"/>
                  </a:lnTo>
                  <a:lnTo>
                    <a:pt x="69" y="51"/>
                  </a:lnTo>
                  <a:lnTo>
                    <a:pt x="69" y="47"/>
                  </a:lnTo>
                  <a:lnTo>
                    <a:pt x="65" y="47"/>
                  </a:lnTo>
                  <a:lnTo>
                    <a:pt x="65" y="44"/>
                  </a:lnTo>
                  <a:lnTo>
                    <a:pt x="64" y="44"/>
                  </a:lnTo>
                  <a:lnTo>
                    <a:pt x="64" y="43"/>
                  </a:lnTo>
                  <a:lnTo>
                    <a:pt x="62" y="43"/>
                  </a:lnTo>
                  <a:lnTo>
                    <a:pt x="62" y="41"/>
                  </a:lnTo>
                  <a:lnTo>
                    <a:pt x="59" y="41"/>
                  </a:lnTo>
                  <a:lnTo>
                    <a:pt x="59" y="39"/>
                  </a:lnTo>
                  <a:lnTo>
                    <a:pt x="56" y="39"/>
                  </a:lnTo>
                  <a:lnTo>
                    <a:pt x="56" y="37"/>
                  </a:lnTo>
                  <a:lnTo>
                    <a:pt x="53" y="37"/>
                  </a:lnTo>
                  <a:lnTo>
                    <a:pt x="53" y="35"/>
                  </a:lnTo>
                  <a:lnTo>
                    <a:pt x="49" y="35"/>
                  </a:lnTo>
                  <a:lnTo>
                    <a:pt x="49" y="33"/>
                  </a:lnTo>
                  <a:lnTo>
                    <a:pt x="47" y="33"/>
                  </a:lnTo>
                  <a:lnTo>
                    <a:pt x="47" y="29"/>
                  </a:lnTo>
                  <a:lnTo>
                    <a:pt x="45" y="29"/>
                  </a:lnTo>
                  <a:lnTo>
                    <a:pt x="45" y="26"/>
                  </a:lnTo>
                  <a:lnTo>
                    <a:pt x="42" y="26"/>
                  </a:lnTo>
                  <a:lnTo>
                    <a:pt x="42" y="21"/>
                  </a:lnTo>
                  <a:lnTo>
                    <a:pt x="39" y="21"/>
                  </a:lnTo>
                  <a:lnTo>
                    <a:pt x="39" y="19"/>
                  </a:lnTo>
                  <a:lnTo>
                    <a:pt x="38" y="19"/>
                  </a:lnTo>
                  <a:lnTo>
                    <a:pt x="38" y="18"/>
                  </a:lnTo>
                  <a:lnTo>
                    <a:pt x="35" y="18"/>
                  </a:lnTo>
                  <a:lnTo>
                    <a:pt x="35" y="16"/>
                  </a:lnTo>
                  <a:lnTo>
                    <a:pt x="33" y="16"/>
                  </a:lnTo>
                  <a:lnTo>
                    <a:pt x="33" y="14"/>
                  </a:lnTo>
                  <a:lnTo>
                    <a:pt x="31" y="14"/>
                  </a:lnTo>
                  <a:lnTo>
                    <a:pt x="31" y="13"/>
                  </a:lnTo>
                  <a:lnTo>
                    <a:pt x="23" y="13"/>
                  </a:lnTo>
                  <a:lnTo>
                    <a:pt x="23" y="10"/>
                  </a:lnTo>
                  <a:lnTo>
                    <a:pt x="21" y="10"/>
                  </a:lnTo>
                  <a:lnTo>
                    <a:pt x="21" y="8"/>
                  </a:lnTo>
                  <a:lnTo>
                    <a:pt x="18" y="8"/>
                  </a:lnTo>
                  <a:lnTo>
                    <a:pt x="18" y="7"/>
                  </a:lnTo>
                  <a:lnTo>
                    <a:pt x="14" y="7"/>
                  </a:lnTo>
                  <a:lnTo>
                    <a:pt x="14" y="4"/>
                  </a:lnTo>
                  <a:lnTo>
                    <a:pt x="12" y="4"/>
                  </a:lnTo>
                  <a:lnTo>
                    <a:pt x="12" y="3"/>
                  </a:lnTo>
                  <a:lnTo>
                    <a:pt x="8" y="3"/>
                  </a:lnTo>
                  <a:lnTo>
                    <a:pt x="8" y="2"/>
                  </a:lnTo>
                  <a:lnTo>
                    <a:pt x="6" y="2"/>
                  </a:lnTo>
                  <a:lnTo>
                    <a:pt x="6" y="0"/>
                  </a:ln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 name="Freeform 3"/>
            <p:cNvSpPr/>
            <p:nvPr/>
          </p:nvSpPr>
          <p:spPr bwMode="auto">
            <a:xfrm>
              <a:off x="1156612" y="2219033"/>
              <a:ext cx="2880000" cy="1946567"/>
            </a:xfrm>
            <a:custGeom>
              <a:avLst/>
              <a:gdLst>
                <a:gd name="T0" fmla="*/ 204 w 223"/>
                <a:gd name="T1" fmla="*/ 153 h 153"/>
                <a:gd name="T2" fmla="*/ 204 w 223"/>
                <a:gd name="T3" fmla="*/ 137 h 153"/>
                <a:gd name="T4" fmla="*/ 172 w 223"/>
                <a:gd name="T5" fmla="*/ 129 h 153"/>
                <a:gd name="T6" fmla="*/ 171 w 223"/>
                <a:gd name="T7" fmla="*/ 127 h 153"/>
                <a:gd name="T8" fmla="*/ 168 w 223"/>
                <a:gd name="T9" fmla="*/ 123 h 153"/>
                <a:gd name="T10" fmla="*/ 161 w 223"/>
                <a:gd name="T11" fmla="*/ 118 h 153"/>
                <a:gd name="T12" fmla="*/ 154 w 223"/>
                <a:gd name="T13" fmla="*/ 113 h 153"/>
                <a:gd name="T14" fmla="*/ 145 w 223"/>
                <a:gd name="T15" fmla="*/ 111 h 153"/>
                <a:gd name="T16" fmla="*/ 137 w 223"/>
                <a:gd name="T17" fmla="*/ 108 h 153"/>
                <a:gd name="T18" fmla="*/ 135 w 223"/>
                <a:gd name="T19" fmla="*/ 106 h 153"/>
                <a:gd name="T20" fmla="*/ 131 w 223"/>
                <a:gd name="T21" fmla="*/ 105 h 153"/>
                <a:gd name="T22" fmla="*/ 127 w 223"/>
                <a:gd name="T23" fmla="*/ 103 h 153"/>
                <a:gd name="T24" fmla="*/ 124 w 223"/>
                <a:gd name="T25" fmla="*/ 99 h 153"/>
                <a:gd name="T26" fmla="*/ 118 w 223"/>
                <a:gd name="T27" fmla="*/ 98 h 153"/>
                <a:gd name="T28" fmla="*/ 114 w 223"/>
                <a:gd name="T29" fmla="*/ 94 h 153"/>
                <a:gd name="T30" fmla="*/ 109 w 223"/>
                <a:gd name="T31" fmla="*/ 93 h 153"/>
                <a:gd name="T32" fmla="*/ 108 w 223"/>
                <a:gd name="T33" fmla="*/ 90 h 153"/>
                <a:gd name="T34" fmla="*/ 106 w 223"/>
                <a:gd name="T35" fmla="*/ 89 h 153"/>
                <a:gd name="T36" fmla="*/ 105 w 223"/>
                <a:gd name="T37" fmla="*/ 87 h 153"/>
                <a:gd name="T38" fmla="*/ 101 w 223"/>
                <a:gd name="T39" fmla="*/ 86 h 153"/>
                <a:gd name="T40" fmla="*/ 97 w 223"/>
                <a:gd name="T41" fmla="*/ 83 h 153"/>
                <a:gd name="T42" fmla="*/ 95 w 223"/>
                <a:gd name="T43" fmla="*/ 81 h 153"/>
                <a:gd name="T44" fmla="*/ 92 w 223"/>
                <a:gd name="T45" fmla="*/ 80 h 153"/>
                <a:gd name="T46" fmla="*/ 91 w 223"/>
                <a:gd name="T47" fmla="*/ 77 h 153"/>
                <a:gd name="T48" fmla="*/ 89 w 223"/>
                <a:gd name="T49" fmla="*/ 75 h 153"/>
                <a:gd name="T50" fmla="*/ 88 w 223"/>
                <a:gd name="T51" fmla="*/ 74 h 153"/>
                <a:gd name="T52" fmla="*/ 86 w 223"/>
                <a:gd name="T53" fmla="*/ 72 h 153"/>
                <a:gd name="T54" fmla="*/ 84 w 223"/>
                <a:gd name="T55" fmla="*/ 70 h 153"/>
                <a:gd name="T56" fmla="*/ 83 w 223"/>
                <a:gd name="T57" fmla="*/ 69 h 153"/>
                <a:gd name="T58" fmla="*/ 79 w 223"/>
                <a:gd name="T59" fmla="*/ 63 h 153"/>
                <a:gd name="T60" fmla="*/ 77 w 223"/>
                <a:gd name="T61" fmla="*/ 61 h 153"/>
                <a:gd name="T62" fmla="*/ 75 w 223"/>
                <a:gd name="T63" fmla="*/ 58 h 153"/>
                <a:gd name="T64" fmla="*/ 71 w 223"/>
                <a:gd name="T65" fmla="*/ 56 h 153"/>
                <a:gd name="T66" fmla="*/ 70 w 223"/>
                <a:gd name="T67" fmla="*/ 53 h 153"/>
                <a:gd name="T68" fmla="*/ 67 w 223"/>
                <a:gd name="T69" fmla="*/ 51 h 153"/>
                <a:gd name="T70" fmla="*/ 63 w 223"/>
                <a:gd name="T71" fmla="*/ 49 h 153"/>
                <a:gd name="T72" fmla="*/ 60 w 223"/>
                <a:gd name="T73" fmla="*/ 44 h 153"/>
                <a:gd name="T74" fmla="*/ 58 w 223"/>
                <a:gd name="T75" fmla="*/ 42 h 153"/>
                <a:gd name="T76" fmla="*/ 55 w 223"/>
                <a:gd name="T77" fmla="*/ 40 h 153"/>
                <a:gd name="T78" fmla="*/ 51 w 223"/>
                <a:gd name="T79" fmla="*/ 39 h 153"/>
                <a:gd name="T80" fmla="*/ 48 w 223"/>
                <a:gd name="T81" fmla="*/ 36 h 153"/>
                <a:gd name="T82" fmla="*/ 46 w 223"/>
                <a:gd name="T83" fmla="*/ 33 h 153"/>
                <a:gd name="T84" fmla="*/ 42 w 223"/>
                <a:gd name="T85" fmla="*/ 30 h 153"/>
                <a:gd name="T86" fmla="*/ 37 w 223"/>
                <a:gd name="T87" fmla="*/ 27 h 153"/>
                <a:gd name="T88" fmla="*/ 34 w 223"/>
                <a:gd name="T89" fmla="*/ 25 h 153"/>
                <a:gd name="T90" fmla="*/ 31 w 223"/>
                <a:gd name="T91" fmla="*/ 23 h 153"/>
                <a:gd name="T92" fmla="*/ 29 w 223"/>
                <a:gd name="T93" fmla="*/ 22 h 153"/>
                <a:gd name="T94" fmla="*/ 26 w 223"/>
                <a:gd name="T95" fmla="*/ 21 h 153"/>
                <a:gd name="T96" fmla="*/ 24 w 223"/>
                <a:gd name="T97" fmla="*/ 19 h 153"/>
                <a:gd name="T98" fmla="*/ 21 w 223"/>
                <a:gd name="T99" fmla="*/ 16 h 153"/>
                <a:gd name="T100" fmla="*/ 18 w 223"/>
                <a:gd name="T101" fmla="*/ 14 h 153"/>
                <a:gd name="T102" fmla="*/ 16 w 223"/>
                <a:gd name="T103" fmla="*/ 12 h 153"/>
                <a:gd name="T104" fmla="*/ 15 w 223"/>
                <a:gd name="T105" fmla="*/ 11 h 153"/>
                <a:gd name="T106" fmla="*/ 11 w 223"/>
                <a:gd name="T107" fmla="*/ 10 h 153"/>
                <a:gd name="T108" fmla="*/ 9 w 223"/>
                <a:gd name="T109" fmla="*/ 7 h 153"/>
                <a:gd name="T110" fmla="*/ 7 w 223"/>
                <a:gd name="T111" fmla="*/ 5 h 153"/>
                <a:gd name="T112" fmla="*/ 3 w 223"/>
                <a:gd name="T113" fmla="*/ 3 h 153"/>
                <a:gd name="T114" fmla="*/ 0 w 223"/>
                <a:gd name="T115"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3" h="153">
                  <a:moveTo>
                    <a:pt x="223" y="153"/>
                  </a:moveTo>
                  <a:lnTo>
                    <a:pt x="204" y="153"/>
                  </a:lnTo>
                  <a:lnTo>
                    <a:pt x="204" y="137"/>
                  </a:lnTo>
                  <a:lnTo>
                    <a:pt x="204" y="137"/>
                  </a:lnTo>
                  <a:lnTo>
                    <a:pt x="204" y="129"/>
                  </a:lnTo>
                  <a:lnTo>
                    <a:pt x="172" y="129"/>
                  </a:lnTo>
                  <a:lnTo>
                    <a:pt x="172" y="127"/>
                  </a:lnTo>
                  <a:lnTo>
                    <a:pt x="171" y="127"/>
                  </a:lnTo>
                  <a:lnTo>
                    <a:pt x="171" y="123"/>
                  </a:lnTo>
                  <a:lnTo>
                    <a:pt x="168" y="123"/>
                  </a:lnTo>
                  <a:lnTo>
                    <a:pt x="168" y="118"/>
                  </a:lnTo>
                  <a:lnTo>
                    <a:pt x="161" y="118"/>
                  </a:lnTo>
                  <a:lnTo>
                    <a:pt x="161" y="113"/>
                  </a:lnTo>
                  <a:lnTo>
                    <a:pt x="154" y="113"/>
                  </a:lnTo>
                  <a:lnTo>
                    <a:pt x="154" y="111"/>
                  </a:lnTo>
                  <a:lnTo>
                    <a:pt x="145" y="111"/>
                  </a:lnTo>
                  <a:lnTo>
                    <a:pt x="145" y="108"/>
                  </a:lnTo>
                  <a:lnTo>
                    <a:pt x="137" y="108"/>
                  </a:lnTo>
                  <a:lnTo>
                    <a:pt x="137" y="106"/>
                  </a:lnTo>
                  <a:lnTo>
                    <a:pt x="135" y="106"/>
                  </a:lnTo>
                  <a:lnTo>
                    <a:pt x="135" y="105"/>
                  </a:lnTo>
                  <a:lnTo>
                    <a:pt x="131" y="105"/>
                  </a:lnTo>
                  <a:lnTo>
                    <a:pt x="131" y="103"/>
                  </a:lnTo>
                  <a:lnTo>
                    <a:pt x="127" y="103"/>
                  </a:lnTo>
                  <a:lnTo>
                    <a:pt x="127" y="99"/>
                  </a:lnTo>
                  <a:lnTo>
                    <a:pt x="124" y="99"/>
                  </a:lnTo>
                  <a:lnTo>
                    <a:pt x="124" y="98"/>
                  </a:lnTo>
                  <a:lnTo>
                    <a:pt x="118" y="98"/>
                  </a:lnTo>
                  <a:lnTo>
                    <a:pt x="118" y="94"/>
                  </a:lnTo>
                  <a:lnTo>
                    <a:pt x="114" y="94"/>
                  </a:lnTo>
                  <a:lnTo>
                    <a:pt x="114" y="93"/>
                  </a:lnTo>
                  <a:lnTo>
                    <a:pt x="109" y="93"/>
                  </a:lnTo>
                  <a:lnTo>
                    <a:pt x="109" y="90"/>
                  </a:lnTo>
                  <a:lnTo>
                    <a:pt x="108" y="90"/>
                  </a:lnTo>
                  <a:lnTo>
                    <a:pt x="108" y="89"/>
                  </a:lnTo>
                  <a:lnTo>
                    <a:pt x="106" y="89"/>
                  </a:lnTo>
                  <a:lnTo>
                    <a:pt x="106" y="87"/>
                  </a:lnTo>
                  <a:lnTo>
                    <a:pt x="105" y="87"/>
                  </a:lnTo>
                  <a:lnTo>
                    <a:pt x="105" y="86"/>
                  </a:lnTo>
                  <a:lnTo>
                    <a:pt x="101" y="86"/>
                  </a:lnTo>
                  <a:lnTo>
                    <a:pt x="101" y="83"/>
                  </a:lnTo>
                  <a:lnTo>
                    <a:pt x="97" y="83"/>
                  </a:lnTo>
                  <a:lnTo>
                    <a:pt x="97" y="81"/>
                  </a:lnTo>
                  <a:lnTo>
                    <a:pt x="95" y="81"/>
                  </a:lnTo>
                  <a:lnTo>
                    <a:pt x="95" y="80"/>
                  </a:lnTo>
                  <a:lnTo>
                    <a:pt x="92" y="80"/>
                  </a:lnTo>
                  <a:lnTo>
                    <a:pt x="92" y="77"/>
                  </a:lnTo>
                  <a:lnTo>
                    <a:pt x="91" y="77"/>
                  </a:lnTo>
                  <a:lnTo>
                    <a:pt x="91" y="75"/>
                  </a:lnTo>
                  <a:lnTo>
                    <a:pt x="89" y="75"/>
                  </a:lnTo>
                  <a:lnTo>
                    <a:pt x="89" y="74"/>
                  </a:lnTo>
                  <a:lnTo>
                    <a:pt x="88" y="74"/>
                  </a:lnTo>
                  <a:lnTo>
                    <a:pt x="88" y="72"/>
                  </a:lnTo>
                  <a:lnTo>
                    <a:pt x="86" y="72"/>
                  </a:lnTo>
                  <a:lnTo>
                    <a:pt x="86" y="70"/>
                  </a:lnTo>
                  <a:lnTo>
                    <a:pt x="84" y="70"/>
                  </a:lnTo>
                  <a:lnTo>
                    <a:pt x="84" y="69"/>
                  </a:lnTo>
                  <a:lnTo>
                    <a:pt x="83" y="69"/>
                  </a:lnTo>
                  <a:lnTo>
                    <a:pt x="83" y="63"/>
                  </a:lnTo>
                  <a:lnTo>
                    <a:pt x="79" y="63"/>
                  </a:lnTo>
                  <a:lnTo>
                    <a:pt x="79" y="61"/>
                  </a:lnTo>
                  <a:lnTo>
                    <a:pt x="77" y="61"/>
                  </a:lnTo>
                  <a:lnTo>
                    <a:pt x="77" y="58"/>
                  </a:lnTo>
                  <a:lnTo>
                    <a:pt x="75" y="58"/>
                  </a:lnTo>
                  <a:lnTo>
                    <a:pt x="75" y="56"/>
                  </a:lnTo>
                  <a:lnTo>
                    <a:pt x="71" y="56"/>
                  </a:lnTo>
                  <a:lnTo>
                    <a:pt x="71" y="53"/>
                  </a:lnTo>
                  <a:lnTo>
                    <a:pt x="70" y="53"/>
                  </a:lnTo>
                  <a:lnTo>
                    <a:pt x="70" y="51"/>
                  </a:lnTo>
                  <a:lnTo>
                    <a:pt x="67" y="51"/>
                  </a:lnTo>
                  <a:lnTo>
                    <a:pt x="67" y="49"/>
                  </a:lnTo>
                  <a:lnTo>
                    <a:pt x="63" y="49"/>
                  </a:lnTo>
                  <a:lnTo>
                    <a:pt x="63" y="44"/>
                  </a:lnTo>
                  <a:lnTo>
                    <a:pt x="60" y="44"/>
                  </a:lnTo>
                  <a:lnTo>
                    <a:pt x="60" y="42"/>
                  </a:lnTo>
                  <a:lnTo>
                    <a:pt x="58" y="42"/>
                  </a:lnTo>
                  <a:lnTo>
                    <a:pt x="58" y="40"/>
                  </a:lnTo>
                  <a:lnTo>
                    <a:pt x="55" y="40"/>
                  </a:lnTo>
                  <a:lnTo>
                    <a:pt x="55" y="39"/>
                  </a:lnTo>
                  <a:lnTo>
                    <a:pt x="51" y="39"/>
                  </a:lnTo>
                  <a:lnTo>
                    <a:pt x="51" y="36"/>
                  </a:lnTo>
                  <a:lnTo>
                    <a:pt x="48" y="36"/>
                  </a:lnTo>
                  <a:lnTo>
                    <a:pt x="48" y="33"/>
                  </a:lnTo>
                  <a:lnTo>
                    <a:pt x="46" y="33"/>
                  </a:lnTo>
                  <a:lnTo>
                    <a:pt x="46" y="30"/>
                  </a:lnTo>
                  <a:lnTo>
                    <a:pt x="42" y="30"/>
                  </a:lnTo>
                  <a:lnTo>
                    <a:pt x="42" y="27"/>
                  </a:lnTo>
                  <a:lnTo>
                    <a:pt x="37" y="27"/>
                  </a:lnTo>
                  <a:lnTo>
                    <a:pt x="37" y="25"/>
                  </a:lnTo>
                  <a:lnTo>
                    <a:pt x="34" y="25"/>
                  </a:lnTo>
                  <a:lnTo>
                    <a:pt x="34" y="23"/>
                  </a:lnTo>
                  <a:lnTo>
                    <a:pt x="31" y="23"/>
                  </a:lnTo>
                  <a:lnTo>
                    <a:pt x="31" y="22"/>
                  </a:lnTo>
                  <a:lnTo>
                    <a:pt x="29" y="22"/>
                  </a:lnTo>
                  <a:lnTo>
                    <a:pt x="29" y="21"/>
                  </a:lnTo>
                  <a:lnTo>
                    <a:pt x="26" y="21"/>
                  </a:lnTo>
                  <a:lnTo>
                    <a:pt x="26" y="19"/>
                  </a:lnTo>
                  <a:lnTo>
                    <a:pt x="24" y="19"/>
                  </a:lnTo>
                  <a:lnTo>
                    <a:pt x="24" y="16"/>
                  </a:lnTo>
                  <a:lnTo>
                    <a:pt x="21" y="16"/>
                  </a:lnTo>
                  <a:lnTo>
                    <a:pt x="21" y="14"/>
                  </a:lnTo>
                  <a:lnTo>
                    <a:pt x="18" y="14"/>
                  </a:lnTo>
                  <a:lnTo>
                    <a:pt x="18" y="12"/>
                  </a:lnTo>
                  <a:lnTo>
                    <a:pt x="16" y="12"/>
                  </a:lnTo>
                  <a:lnTo>
                    <a:pt x="16" y="11"/>
                  </a:lnTo>
                  <a:lnTo>
                    <a:pt x="15" y="11"/>
                  </a:lnTo>
                  <a:lnTo>
                    <a:pt x="15" y="10"/>
                  </a:lnTo>
                  <a:lnTo>
                    <a:pt x="11" y="10"/>
                  </a:lnTo>
                  <a:lnTo>
                    <a:pt x="11" y="7"/>
                  </a:lnTo>
                  <a:lnTo>
                    <a:pt x="9" y="7"/>
                  </a:lnTo>
                  <a:lnTo>
                    <a:pt x="9" y="5"/>
                  </a:lnTo>
                  <a:lnTo>
                    <a:pt x="7" y="5"/>
                  </a:lnTo>
                  <a:lnTo>
                    <a:pt x="7" y="3"/>
                  </a:lnTo>
                  <a:lnTo>
                    <a:pt x="3" y="3"/>
                  </a:lnTo>
                  <a:lnTo>
                    <a:pt x="3"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cxnSp>
          <p:nvCxnSpPr>
            <p:cNvPr id="21" name="Straight Connector 20"/>
            <p:cNvCxnSpPr/>
            <p:nvPr/>
          </p:nvCxnSpPr>
          <p:spPr>
            <a:xfrm>
              <a:off x="1104209" y="3296700"/>
              <a:ext cx="1496841" cy="380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2331195" y="3333873"/>
              <a:ext cx="150502" cy="224157"/>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2581834" y="3087203"/>
              <a:ext cx="400032" cy="184196"/>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4495088" y="3862423"/>
              <a:ext cx="72000" cy="72000"/>
            </a:xfrm>
            <a:prstGeom prst="ellips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25" name="Oval 24"/>
            <p:cNvSpPr/>
            <p:nvPr/>
          </p:nvSpPr>
          <p:spPr>
            <a:xfrm>
              <a:off x="4000612" y="3862423"/>
              <a:ext cx="72000" cy="72000"/>
            </a:xfrm>
            <a:prstGeom prst="ellips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26" name="Oval 25"/>
            <p:cNvSpPr/>
            <p:nvPr/>
          </p:nvSpPr>
          <p:spPr>
            <a:xfrm>
              <a:off x="3905833" y="3862423"/>
              <a:ext cx="72000" cy="72000"/>
            </a:xfrm>
            <a:prstGeom prst="ellips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27" name="Oval 26"/>
            <p:cNvSpPr/>
            <p:nvPr/>
          </p:nvSpPr>
          <p:spPr>
            <a:xfrm>
              <a:off x="3717029" y="3862423"/>
              <a:ext cx="72000" cy="72000"/>
            </a:xfrm>
            <a:prstGeom prst="ellips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28" name="Oval 27"/>
            <p:cNvSpPr/>
            <p:nvPr/>
          </p:nvSpPr>
          <p:spPr>
            <a:xfrm>
              <a:off x="3645029" y="3862423"/>
              <a:ext cx="72000" cy="72000"/>
            </a:xfrm>
            <a:prstGeom prst="ellips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29" name="Oval 28"/>
            <p:cNvSpPr/>
            <p:nvPr/>
          </p:nvSpPr>
          <p:spPr>
            <a:xfrm>
              <a:off x="3573029" y="3862423"/>
              <a:ext cx="72000" cy="72000"/>
            </a:xfrm>
            <a:prstGeom prst="ellips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30" name="Oval 29"/>
            <p:cNvSpPr/>
            <p:nvPr/>
          </p:nvSpPr>
          <p:spPr>
            <a:xfrm>
              <a:off x="3458558" y="3757635"/>
              <a:ext cx="72000" cy="72000"/>
            </a:xfrm>
            <a:prstGeom prst="ellips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31" name="Oval 30"/>
            <p:cNvSpPr/>
            <p:nvPr/>
          </p:nvSpPr>
          <p:spPr>
            <a:xfrm>
              <a:off x="3373919" y="3748597"/>
              <a:ext cx="72000" cy="72000"/>
            </a:xfrm>
            <a:prstGeom prst="ellips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32" name="Oval 31"/>
            <p:cNvSpPr/>
            <p:nvPr/>
          </p:nvSpPr>
          <p:spPr>
            <a:xfrm>
              <a:off x="3127287" y="3609630"/>
              <a:ext cx="72000" cy="72000"/>
            </a:xfrm>
            <a:prstGeom prst="ellips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33" name="Oval 32"/>
            <p:cNvSpPr/>
            <p:nvPr/>
          </p:nvSpPr>
          <p:spPr>
            <a:xfrm>
              <a:off x="1147088" y="2214136"/>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34" name="Oval 33"/>
            <p:cNvSpPr/>
            <p:nvPr/>
          </p:nvSpPr>
          <p:spPr>
            <a:xfrm>
              <a:off x="1292722" y="2319865"/>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35" name="Oval 34"/>
            <p:cNvSpPr/>
            <p:nvPr/>
          </p:nvSpPr>
          <p:spPr>
            <a:xfrm>
              <a:off x="1636943" y="2525607"/>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36" name="Oval 35"/>
            <p:cNvSpPr/>
            <p:nvPr/>
          </p:nvSpPr>
          <p:spPr>
            <a:xfrm>
              <a:off x="1835631" y="2695207"/>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37" name="Oval 36"/>
            <p:cNvSpPr/>
            <p:nvPr/>
          </p:nvSpPr>
          <p:spPr>
            <a:xfrm>
              <a:off x="1974794" y="2814806"/>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38" name="Oval 37"/>
            <p:cNvSpPr/>
            <p:nvPr/>
          </p:nvSpPr>
          <p:spPr>
            <a:xfrm>
              <a:off x="2182613" y="2990375"/>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39" name="Oval 38"/>
            <p:cNvSpPr/>
            <p:nvPr/>
          </p:nvSpPr>
          <p:spPr>
            <a:xfrm>
              <a:off x="2769183" y="3499601"/>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40" name="Oval 39"/>
            <p:cNvSpPr/>
            <p:nvPr/>
          </p:nvSpPr>
          <p:spPr>
            <a:xfrm>
              <a:off x="2825483" y="3534530"/>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41" name="Oval 40"/>
            <p:cNvSpPr/>
            <p:nvPr/>
          </p:nvSpPr>
          <p:spPr>
            <a:xfrm>
              <a:off x="2897483" y="3558030"/>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42" name="Oval 41"/>
            <p:cNvSpPr/>
            <p:nvPr/>
          </p:nvSpPr>
          <p:spPr>
            <a:xfrm>
              <a:off x="2969483" y="3581530"/>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43" name="Oval 42"/>
            <p:cNvSpPr/>
            <p:nvPr/>
          </p:nvSpPr>
          <p:spPr>
            <a:xfrm>
              <a:off x="3212801" y="3698368"/>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44" name="Oval 43"/>
            <p:cNvSpPr/>
            <p:nvPr/>
          </p:nvSpPr>
          <p:spPr>
            <a:xfrm>
              <a:off x="3272086" y="3703657"/>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45" name="Oval 44"/>
            <p:cNvSpPr/>
            <p:nvPr/>
          </p:nvSpPr>
          <p:spPr>
            <a:xfrm>
              <a:off x="3308086" y="3772761"/>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46" name="Oval 45"/>
            <p:cNvSpPr/>
            <p:nvPr/>
          </p:nvSpPr>
          <p:spPr>
            <a:xfrm>
              <a:off x="3340269" y="3820597"/>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47" name="Oval 46"/>
            <p:cNvSpPr/>
            <p:nvPr/>
          </p:nvSpPr>
          <p:spPr>
            <a:xfrm>
              <a:off x="3380086" y="3834996"/>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48" name="Oval 47"/>
            <p:cNvSpPr/>
            <p:nvPr/>
          </p:nvSpPr>
          <p:spPr>
            <a:xfrm>
              <a:off x="3430530" y="3833762"/>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49" name="Oval 48"/>
            <p:cNvSpPr/>
            <p:nvPr/>
          </p:nvSpPr>
          <p:spPr>
            <a:xfrm>
              <a:off x="3480974" y="3832528"/>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solidFill>
              </a:endParaRPr>
            </a:p>
          </p:txBody>
        </p:sp>
      </p:grpSp>
      <p:sp>
        <p:nvSpPr>
          <p:cNvPr id="98" name="TextBox 97"/>
          <p:cNvSpPr txBox="1"/>
          <p:nvPr/>
        </p:nvSpPr>
        <p:spPr>
          <a:xfrm>
            <a:off x="5904926" y="1914560"/>
            <a:ext cx="801218" cy="274594"/>
          </a:xfrm>
          <a:prstGeom prst="rect">
            <a:avLst/>
          </a:prstGeom>
          <a:noFill/>
        </p:spPr>
        <p:txBody>
          <a:bodyPr wrap="none" rtlCol="0">
            <a:spAutoFit/>
          </a:bodyPr>
          <a:lstStyle/>
          <a:p>
            <a:pPr algn="r"/>
            <a:r>
              <a:rPr lang="ja-JP" sz="1200" b="0" i="0" u="none" strike="noStrike" cap="none" baseline="0">
                <a:solidFill>
                  <a:srgbClr val="4D4D4D"/>
                </a:solidFill>
                <a:effectLst/>
                <a:uFillTx/>
                <a:ea typeface="MS UI Gothic"/>
              </a:rPr>
              <a:t>ADX優位</a:t>
            </a:r>
          </a:p>
        </p:txBody>
      </p:sp>
      <p:grpSp>
        <p:nvGrpSpPr>
          <p:cNvPr id="99" name="Group 98"/>
          <p:cNvGrpSpPr/>
          <p:nvPr/>
        </p:nvGrpSpPr>
        <p:grpSpPr>
          <a:xfrm>
            <a:off x="5923610" y="2112794"/>
            <a:ext cx="2980717" cy="3242409"/>
            <a:chOff x="2517569" y="1721749"/>
            <a:chExt cx="2582883" cy="3830291"/>
          </a:xfrm>
          <a:effectLst/>
        </p:grpSpPr>
        <p:cxnSp>
          <p:nvCxnSpPr>
            <p:cNvPr id="100" name="Straight Connector 99"/>
            <p:cNvCxnSpPr/>
            <p:nvPr/>
          </p:nvCxnSpPr>
          <p:spPr>
            <a:xfrm>
              <a:off x="2517569" y="5437653"/>
              <a:ext cx="2582883"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a:stCxn id="109" idx="0"/>
            </p:cNvCxnSpPr>
            <p:nvPr/>
          </p:nvCxnSpPr>
          <p:spPr>
            <a:xfrm flipV="1">
              <a:off x="3165751" y="1721749"/>
              <a:ext cx="10570" cy="3830291"/>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flipH="1">
              <a:off x="5100452" y="5437653"/>
              <a:ext cx="0" cy="10918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flipH="1">
              <a:off x="4446503" y="5437653"/>
              <a:ext cx="0" cy="10918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flipH="1">
              <a:off x="3808862" y="5437653"/>
              <a:ext cx="0" cy="10918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flipH="1">
              <a:off x="2524892" y="5437653"/>
              <a:ext cx="0" cy="10918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07" name="TextBox 106"/>
          <p:cNvSpPr txBox="1"/>
          <p:nvPr/>
        </p:nvSpPr>
        <p:spPr>
          <a:xfrm>
            <a:off x="7018424" y="5619436"/>
            <a:ext cx="825054" cy="274594"/>
          </a:xfrm>
          <a:prstGeom prst="rect">
            <a:avLst/>
          </a:prstGeom>
          <a:noFill/>
        </p:spPr>
        <p:txBody>
          <a:bodyPr wrap="none" rtlCol="0">
            <a:spAutoFit/>
          </a:bodyPr>
          <a:lstStyle/>
          <a:p>
            <a:pPr algn="ctr"/>
            <a:r>
              <a:rPr lang="ja-JP" sz="1200" b="1" i="0" u="none" strike="noStrike" cap="none" baseline="0">
                <a:solidFill>
                  <a:srgbClr val="4D4D4D"/>
                </a:solidFill>
                <a:effectLst/>
                <a:uFillTx/>
                <a:ea typeface="MS UI Gothic"/>
              </a:rPr>
              <a:t>ハザード比</a:t>
            </a:r>
          </a:p>
        </p:txBody>
      </p:sp>
      <p:sp>
        <p:nvSpPr>
          <p:cNvPr id="108" name="TextBox 107"/>
          <p:cNvSpPr txBox="1"/>
          <p:nvPr/>
        </p:nvSpPr>
        <p:spPr>
          <a:xfrm>
            <a:off x="5798417" y="5355203"/>
            <a:ext cx="267285" cy="274594"/>
          </a:xfrm>
          <a:prstGeom prst="rect">
            <a:avLst/>
          </a:prstGeom>
          <a:noFill/>
        </p:spPr>
        <p:txBody>
          <a:bodyPr wrap="none" rtlCol="0">
            <a:spAutoFit/>
          </a:bodyPr>
          <a:lstStyle/>
          <a:p>
            <a:pPr algn="ctr"/>
            <a:r>
              <a:rPr lang="ja-JP" sz="1200" b="0" i="0" u="none" strike="noStrike" cap="none" baseline="0">
                <a:solidFill>
                  <a:srgbClr val="4D4D4D"/>
                </a:solidFill>
                <a:effectLst/>
                <a:uFillTx/>
                <a:ea typeface="MS UI Gothic"/>
              </a:rPr>
              <a:t>0</a:t>
            </a:r>
          </a:p>
        </p:txBody>
      </p:sp>
      <p:sp>
        <p:nvSpPr>
          <p:cNvPr id="109" name="TextBox 108"/>
          <p:cNvSpPr txBox="1"/>
          <p:nvPr/>
        </p:nvSpPr>
        <p:spPr>
          <a:xfrm>
            <a:off x="6537988" y="5355203"/>
            <a:ext cx="267285" cy="274594"/>
          </a:xfrm>
          <a:prstGeom prst="rect">
            <a:avLst/>
          </a:prstGeom>
          <a:noFill/>
        </p:spPr>
        <p:txBody>
          <a:bodyPr wrap="none" rtlCol="0">
            <a:spAutoFit/>
          </a:bodyPr>
          <a:lstStyle/>
          <a:p>
            <a:pPr algn="ctr"/>
            <a:r>
              <a:rPr lang="ja-JP" sz="1200" b="0" i="0" u="none" strike="noStrike" cap="none" baseline="0">
                <a:solidFill>
                  <a:srgbClr val="4D4D4D"/>
                </a:solidFill>
                <a:effectLst/>
                <a:uFillTx/>
                <a:ea typeface="MS UI Gothic"/>
              </a:rPr>
              <a:t>1</a:t>
            </a:r>
          </a:p>
        </p:txBody>
      </p:sp>
      <p:sp>
        <p:nvSpPr>
          <p:cNvPr id="110" name="TextBox 109"/>
          <p:cNvSpPr txBox="1"/>
          <p:nvPr/>
        </p:nvSpPr>
        <p:spPr>
          <a:xfrm>
            <a:off x="7283334" y="5355203"/>
            <a:ext cx="267285" cy="274594"/>
          </a:xfrm>
          <a:prstGeom prst="rect">
            <a:avLst/>
          </a:prstGeom>
          <a:noFill/>
        </p:spPr>
        <p:txBody>
          <a:bodyPr wrap="none" rtlCol="0">
            <a:spAutoFit/>
          </a:bodyPr>
          <a:lstStyle/>
          <a:p>
            <a:pPr algn="ctr"/>
            <a:r>
              <a:rPr lang="ja-JP" sz="1200" b="0" i="0" u="none" strike="noStrike" cap="none" baseline="0">
                <a:solidFill>
                  <a:srgbClr val="4D4D4D"/>
                </a:solidFill>
                <a:effectLst/>
                <a:uFillTx/>
                <a:ea typeface="MS UI Gothic"/>
              </a:rPr>
              <a:t>2</a:t>
            </a:r>
          </a:p>
        </p:txBody>
      </p:sp>
      <p:sp>
        <p:nvSpPr>
          <p:cNvPr id="111" name="TextBox 110"/>
          <p:cNvSpPr txBox="1"/>
          <p:nvPr/>
        </p:nvSpPr>
        <p:spPr>
          <a:xfrm>
            <a:off x="8017339" y="5355203"/>
            <a:ext cx="267285" cy="274594"/>
          </a:xfrm>
          <a:prstGeom prst="rect">
            <a:avLst/>
          </a:prstGeom>
          <a:noFill/>
        </p:spPr>
        <p:txBody>
          <a:bodyPr wrap="none" rtlCol="0">
            <a:spAutoFit/>
          </a:bodyPr>
          <a:lstStyle/>
          <a:p>
            <a:pPr algn="ctr"/>
            <a:r>
              <a:rPr lang="ja-JP" sz="1200" b="0" i="0" u="none" strike="noStrike" cap="none" baseline="0">
                <a:solidFill>
                  <a:srgbClr val="4D4D4D"/>
                </a:solidFill>
                <a:effectLst/>
                <a:uFillTx/>
                <a:ea typeface="MS UI Gothic"/>
              </a:rPr>
              <a:t>3</a:t>
            </a:r>
          </a:p>
        </p:txBody>
      </p:sp>
      <p:sp>
        <p:nvSpPr>
          <p:cNvPr id="112" name="TextBox 111"/>
          <p:cNvSpPr txBox="1"/>
          <p:nvPr/>
        </p:nvSpPr>
        <p:spPr>
          <a:xfrm>
            <a:off x="8774559" y="5355203"/>
            <a:ext cx="267285" cy="274594"/>
          </a:xfrm>
          <a:prstGeom prst="rect">
            <a:avLst/>
          </a:prstGeom>
          <a:noFill/>
        </p:spPr>
        <p:txBody>
          <a:bodyPr wrap="none" rtlCol="0">
            <a:spAutoFit/>
          </a:bodyPr>
          <a:lstStyle/>
          <a:p>
            <a:pPr algn="ctr"/>
            <a:r>
              <a:rPr lang="ja-JP" sz="1200" b="0" i="0" u="none" strike="noStrike" cap="none" baseline="0">
                <a:solidFill>
                  <a:srgbClr val="4D4D4D"/>
                </a:solidFill>
                <a:effectLst/>
                <a:uFillTx/>
                <a:ea typeface="MS UI Gothic"/>
              </a:rPr>
              <a:t>4</a:t>
            </a:r>
          </a:p>
        </p:txBody>
      </p:sp>
      <p:sp>
        <p:nvSpPr>
          <p:cNvPr id="113" name="TextBox 112"/>
          <p:cNvSpPr txBox="1"/>
          <p:nvPr/>
        </p:nvSpPr>
        <p:spPr>
          <a:xfrm>
            <a:off x="4574386" y="2389947"/>
            <a:ext cx="1427318" cy="3020538"/>
          </a:xfrm>
          <a:prstGeom prst="rect">
            <a:avLst/>
          </a:prstGeom>
          <a:noFill/>
        </p:spPr>
        <p:txBody>
          <a:bodyPr wrap="none" rtlCol="0">
            <a:spAutoFit/>
          </a:bodyPr>
          <a:lstStyle/>
          <a:p>
            <a:pPr algn="r"/>
            <a:r>
              <a:rPr lang="ja-JP" sz="1200" b="0" i="0" u="none" strike="noStrike" cap="none" baseline="0">
                <a:solidFill>
                  <a:srgbClr val="4D4D4D"/>
                </a:solidFill>
                <a:effectLst/>
                <a:uFillTx/>
                <a:ea typeface="MS UI Gothic"/>
              </a:rPr>
              <a:t>全体</a:t>
            </a:r>
          </a:p>
          <a:p>
            <a:pPr algn="r"/>
            <a:r>
              <a:rPr lang="ja-JP" sz="1200" b="0" i="0" u="none" strike="noStrike" cap="none" baseline="0">
                <a:solidFill>
                  <a:srgbClr val="4D4D4D"/>
                </a:solidFill>
                <a:effectLst/>
                <a:uFillTx/>
                <a:ea typeface="MS UI Gothic"/>
              </a:rPr>
              <a:t>南米</a:t>
            </a:r>
          </a:p>
          <a:p>
            <a:pPr algn="r"/>
            <a:r>
              <a:rPr lang="ja-JP" sz="1200" b="0" i="0" u="none" strike="noStrike" cap="none" baseline="0">
                <a:solidFill>
                  <a:srgbClr val="4D4D4D"/>
                </a:solidFill>
                <a:effectLst/>
                <a:uFillTx/>
                <a:ea typeface="MS UI Gothic"/>
              </a:rPr>
              <a:t>その他の国々全て</a:t>
            </a:r>
          </a:p>
          <a:p>
            <a:pPr algn="r"/>
            <a:r>
              <a:rPr lang="ja-JP" sz="1200" b="0" i="0" u="none" strike="noStrike" cap="none" baseline="0">
                <a:solidFill>
                  <a:srgbClr val="4D4D4D"/>
                </a:solidFill>
                <a:effectLst/>
                <a:uFillTx/>
                <a:ea typeface="MS UI Gothic"/>
              </a:rPr>
              <a:t>ECOG PSスコアが0</a:t>
            </a:r>
          </a:p>
          <a:p>
            <a:pPr algn="r"/>
            <a:r>
              <a:rPr lang="ja-JP" sz="1200" b="0" i="0" u="none" strike="noStrike" cap="none" baseline="0">
                <a:solidFill>
                  <a:srgbClr val="4D4D4D"/>
                </a:solidFill>
                <a:effectLst/>
                <a:uFillTx/>
                <a:ea typeface="MS UI Gothic"/>
              </a:rPr>
              <a:t>ECOG PSスコアが1</a:t>
            </a:r>
          </a:p>
          <a:p>
            <a:pPr algn="r"/>
            <a:r>
              <a:rPr lang="ja-JP" sz="1200" b="0" i="0" u="none" strike="noStrike" cap="none" baseline="0">
                <a:solidFill>
                  <a:srgbClr val="4D4D4D"/>
                </a:solidFill>
                <a:effectLst/>
                <a:uFillTx/>
                <a:ea typeface="MS UI Gothic"/>
              </a:rPr>
              <a:t>胃</a:t>
            </a:r>
          </a:p>
          <a:p>
            <a:pPr algn="r"/>
            <a:r>
              <a:rPr lang="ja-JP" sz="1200" b="0" i="0" u="none" strike="noStrike" cap="none" baseline="0">
                <a:solidFill>
                  <a:srgbClr val="4D4D4D"/>
                </a:solidFill>
                <a:effectLst/>
                <a:uFillTx/>
                <a:ea typeface="MS UI Gothic"/>
              </a:rPr>
              <a:t>GEJ</a:t>
            </a:r>
          </a:p>
          <a:p>
            <a:pPr algn="r"/>
            <a:r>
              <a:rPr lang="ja-JP" sz="1200" b="0" i="0" u="none" strike="noStrike" cap="none" baseline="0">
                <a:solidFill>
                  <a:srgbClr val="4D4D4D"/>
                </a:solidFill>
                <a:effectLst/>
                <a:uFillTx/>
                <a:ea typeface="MS UI Gothic"/>
              </a:rPr>
              <a:t>局所進行性</a:t>
            </a:r>
          </a:p>
          <a:p>
            <a:pPr algn="r"/>
            <a:r>
              <a:rPr lang="ja-JP" sz="1200" b="0" i="0" u="none" strike="noStrike" cap="none" baseline="0">
                <a:solidFill>
                  <a:srgbClr val="4D4D4D"/>
                </a:solidFill>
                <a:effectLst/>
                <a:uFillTx/>
                <a:ea typeface="MS UI Gothic"/>
              </a:rPr>
              <a:t>転移性</a:t>
            </a:r>
          </a:p>
          <a:p>
            <a:pPr algn="r"/>
            <a:r>
              <a:rPr lang="ja-JP" sz="1200" b="0" i="0" u="none" strike="noStrike" cap="none" baseline="0">
                <a:solidFill>
                  <a:srgbClr val="4D4D4D"/>
                </a:solidFill>
                <a:effectLst/>
                <a:uFillTx/>
                <a:ea typeface="MS UI Gothic"/>
              </a:rPr>
              <a:t>男性</a:t>
            </a:r>
          </a:p>
          <a:p>
            <a:pPr algn="r"/>
            <a:r>
              <a:rPr lang="ja-JP" sz="1200" b="0" i="0" u="none" strike="noStrike" cap="none" baseline="0">
                <a:solidFill>
                  <a:srgbClr val="4D4D4D"/>
                </a:solidFill>
                <a:effectLst/>
                <a:uFillTx/>
                <a:ea typeface="MS UI Gothic"/>
              </a:rPr>
              <a:t>女性</a:t>
            </a:r>
          </a:p>
          <a:p>
            <a:pPr algn="r"/>
            <a:r>
              <a:rPr lang="ja-JP" sz="1200" b="0" i="0" u="none" strike="noStrike" cap="none" baseline="0">
                <a:solidFill>
                  <a:srgbClr val="4D4D4D"/>
                </a:solidFill>
                <a:effectLst/>
                <a:uFillTx/>
                <a:ea typeface="MS UI Gothic"/>
              </a:rPr>
              <a:t>年齢&lt;65歳</a:t>
            </a:r>
          </a:p>
          <a:p>
            <a:pPr algn="r"/>
            <a:r>
              <a:rPr lang="ja-JP" sz="1200" b="0" i="0" u="none" strike="noStrike" cap="none" baseline="0">
                <a:solidFill>
                  <a:srgbClr val="4D4D4D"/>
                </a:solidFill>
                <a:effectLst/>
                <a:uFillTx/>
                <a:ea typeface="MS UI Gothic"/>
              </a:rPr>
              <a:t>年齢≥65歳</a:t>
            </a:r>
          </a:p>
          <a:p>
            <a:pPr algn="r"/>
            <a:r>
              <a:rPr lang="ja-JP" sz="1200" b="0" i="0" u="none" strike="noStrike" cap="none" baseline="0">
                <a:solidFill>
                  <a:srgbClr val="4D4D4D"/>
                </a:solidFill>
                <a:effectLst/>
                <a:uFillTx/>
                <a:ea typeface="MS UI Gothic"/>
              </a:rPr>
              <a:t>白人</a:t>
            </a:r>
          </a:p>
          <a:p>
            <a:pPr algn="r"/>
            <a:r>
              <a:rPr lang="ja-JP" sz="1200" b="0" i="0" u="none" strike="noStrike" cap="none" baseline="0">
                <a:solidFill>
                  <a:srgbClr val="4D4D4D"/>
                </a:solidFill>
                <a:effectLst/>
                <a:uFillTx/>
                <a:ea typeface="MS UI Gothic"/>
              </a:rPr>
              <a:t>白人以外</a:t>
            </a:r>
          </a:p>
          <a:p>
            <a:pPr algn="r"/>
            <a:endParaRPr lang="en-GB" sz="1200"/>
          </a:p>
        </p:txBody>
      </p:sp>
      <p:cxnSp>
        <p:nvCxnSpPr>
          <p:cNvPr id="114" name="Straight Arrow Connector 113"/>
          <p:cNvCxnSpPr/>
          <p:nvPr/>
        </p:nvCxnSpPr>
        <p:spPr>
          <a:xfrm flipH="1">
            <a:off x="6097095" y="2202107"/>
            <a:ext cx="49980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6147134" y="3817377"/>
            <a:ext cx="144528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6180033" y="5092755"/>
            <a:ext cx="738459"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17" name="Group 116"/>
          <p:cNvGrpSpPr/>
          <p:nvPr/>
        </p:nvGrpSpPr>
        <p:grpSpPr>
          <a:xfrm>
            <a:off x="6262839" y="2478545"/>
            <a:ext cx="2181914" cy="2662818"/>
            <a:chOff x="6262839" y="2337865"/>
            <a:chExt cx="2181914" cy="2662818"/>
          </a:xfrm>
        </p:grpSpPr>
        <p:cxnSp>
          <p:nvCxnSpPr>
            <p:cNvPr id="118" name="Straight Connector 117"/>
            <p:cNvCxnSpPr/>
            <p:nvPr/>
          </p:nvCxnSpPr>
          <p:spPr>
            <a:xfrm>
              <a:off x="6501839" y="2399200"/>
              <a:ext cx="30970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6556290" y="2597607"/>
              <a:ext cx="1888463"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6457449" y="2759476"/>
              <a:ext cx="31573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6501839" y="2954824"/>
              <a:ext cx="664409"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6379418" y="3126006"/>
              <a:ext cx="39376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flipV="1">
              <a:off x="6433869" y="3322100"/>
              <a:ext cx="372573" cy="231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a:off x="6446220" y="3486282"/>
              <a:ext cx="67037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flipV="1">
              <a:off x="6476852" y="3868528"/>
              <a:ext cx="329590" cy="65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6508859" y="4040368"/>
              <a:ext cx="39376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flipV="1">
              <a:off x="6297189" y="4239542"/>
              <a:ext cx="547599" cy="231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a:off x="6619623" y="4395496"/>
              <a:ext cx="54662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a:off x="6262839" y="4591059"/>
              <a:ext cx="357316"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a:off x="6536817" y="4756512"/>
              <a:ext cx="356118"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1" name="Oval 130"/>
            <p:cNvSpPr>
              <a:spLocks noChangeAspect="1"/>
            </p:cNvSpPr>
            <p:nvPr/>
          </p:nvSpPr>
          <p:spPr>
            <a:xfrm>
              <a:off x="6572331" y="2337865"/>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Oval 131"/>
            <p:cNvSpPr>
              <a:spLocks noChangeAspect="1"/>
            </p:cNvSpPr>
            <p:nvPr/>
          </p:nvSpPr>
          <p:spPr>
            <a:xfrm>
              <a:off x="7112248" y="2539188"/>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Oval 132"/>
            <p:cNvSpPr>
              <a:spLocks noChangeAspect="1"/>
            </p:cNvSpPr>
            <p:nvPr/>
          </p:nvSpPr>
          <p:spPr>
            <a:xfrm>
              <a:off x="6522299" y="2705476"/>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Oval 133"/>
            <p:cNvSpPr>
              <a:spLocks noChangeAspect="1"/>
            </p:cNvSpPr>
            <p:nvPr/>
          </p:nvSpPr>
          <p:spPr>
            <a:xfrm>
              <a:off x="6729151" y="2888247"/>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Oval 134"/>
            <p:cNvSpPr>
              <a:spLocks noChangeAspect="1"/>
            </p:cNvSpPr>
            <p:nvPr/>
          </p:nvSpPr>
          <p:spPr>
            <a:xfrm>
              <a:off x="6502551" y="3071018"/>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Oval 135"/>
            <p:cNvSpPr>
              <a:spLocks noChangeAspect="1"/>
            </p:cNvSpPr>
            <p:nvPr/>
          </p:nvSpPr>
          <p:spPr>
            <a:xfrm>
              <a:off x="6519107" y="3264361"/>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Oval 136"/>
            <p:cNvSpPr>
              <a:spLocks noChangeAspect="1"/>
            </p:cNvSpPr>
            <p:nvPr/>
          </p:nvSpPr>
          <p:spPr>
            <a:xfrm>
              <a:off x="6662527" y="3431274"/>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Oval 137"/>
            <p:cNvSpPr>
              <a:spLocks noChangeAspect="1"/>
            </p:cNvSpPr>
            <p:nvPr/>
          </p:nvSpPr>
          <p:spPr>
            <a:xfrm>
              <a:off x="6483501" y="3624617"/>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Oval 138"/>
            <p:cNvSpPr>
              <a:spLocks noChangeAspect="1"/>
            </p:cNvSpPr>
            <p:nvPr/>
          </p:nvSpPr>
          <p:spPr>
            <a:xfrm>
              <a:off x="6563489" y="3812674"/>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Oval 139"/>
            <p:cNvSpPr>
              <a:spLocks noChangeAspect="1"/>
            </p:cNvSpPr>
            <p:nvPr/>
          </p:nvSpPr>
          <p:spPr>
            <a:xfrm>
              <a:off x="6622333" y="3984873"/>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Oval 140"/>
            <p:cNvSpPr>
              <a:spLocks noChangeAspect="1"/>
            </p:cNvSpPr>
            <p:nvPr/>
          </p:nvSpPr>
          <p:spPr>
            <a:xfrm>
              <a:off x="6453879" y="4183502"/>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Oval 141"/>
            <p:cNvSpPr>
              <a:spLocks noChangeAspect="1"/>
            </p:cNvSpPr>
            <p:nvPr/>
          </p:nvSpPr>
          <p:spPr>
            <a:xfrm>
              <a:off x="6792881" y="4339843"/>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Oval 142"/>
            <p:cNvSpPr>
              <a:spLocks noChangeAspect="1"/>
            </p:cNvSpPr>
            <p:nvPr/>
          </p:nvSpPr>
          <p:spPr>
            <a:xfrm>
              <a:off x="6349555" y="4535463"/>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Oval 143"/>
            <p:cNvSpPr>
              <a:spLocks noChangeAspect="1"/>
            </p:cNvSpPr>
            <p:nvPr/>
          </p:nvSpPr>
          <p:spPr>
            <a:xfrm>
              <a:off x="6630411" y="4694813"/>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Oval 144"/>
            <p:cNvSpPr>
              <a:spLocks noChangeAspect="1"/>
            </p:cNvSpPr>
            <p:nvPr/>
          </p:nvSpPr>
          <p:spPr>
            <a:xfrm>
              <a:off x="6350951" y="4892683"/>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6" name="TextBox 12">
            <a:extLst>
              <a:ext uri="{FF2B5EF4-FFF2-40B4-BE49-F238E27FC236}">
                <a16:creationId xmlns:a16="http://schemas.microsoft.com/office/drawing/2014/main" id="{56175749-8E12-4B6E-BB16-EB720C1EF9F9}"/>
              </a:ext>
            </a:extLst>
          </p:cNvPr>
          <p:cNvSpPr txBox="1"/>
          <p:nvPr/>
        </p:nvSpPr>
        <p:spPr>
          <a:xfrm>
            <a:off x="-39058" y="4706340"/>
            <a:ext cx="1465529" cy="369332"/>
          </a:xfrm>
          <a:prstGeom prst="rect">
            <a:avLst/>
          </a:prstGeom>
          <a:noFill/>
        </p:spPr>
        <p:txBody>
          <a:bodyPr wrap="none" rtlCol="0">
            <a:spAutoFit/>
          </a:bodyPr>
          <a:lstStyle/>
          <a:p>
            <a:pPr algn="r"/>
            <a:r>
              <a:rPr lang="ja-JP" sz="900" b="0" i="0" u="none" strike="noStrike" cap="none" baseline="0" dirty="0">
                <a:solidFill>
                  <a:srgbClr val="4D4D4D"/>
                </a:solidFill>
                <a:effectLst/>
                <a:uFillTx/>
                <a:ea typeface="MS UI Gothic"/>
              </a:rPr>
              <a:t>リスクに晒されていた患者数</a:t>
            </a:r>
          </a:p>
          <a:p>
            <a:pPr algn="r"/>
            <a:endParaRPr lang="en-GB" sz="900" dirty="0">
              <a:solidFill>
                <a:srgbClr val="4D4D4D"/>
              </a:solidFill>
            </a:endParaRPr>
          </a:p>
        </p:txBody>
      </p:sp>
    </p:spTree>
    <p:extLst>
      <p:ext uri="{BB962C8B-B14F-4D97-AF65-F5344CB8AC3E}">
        <p14:creationId xmlns:p14="http://schemas.microsoft.com/office/powerpoint/2010/main" val="137500562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a:rPr>
              <a:t>4：進行性胃または胃食道接合部腺癌患者を対象とした、第一選択療法としてのandecaliximab＋mFOLFOX6の有効性と安全性を評価する、第III相無作為化二重盲検プラセボ対照試験（GAMMA-1）– Shah MA, et al</a:t>
            </a:r>
          </a:p>
        </p:txBody>
      </p:sp>
      <p:sp>
        <p:nvSpPr>
          <p:cNvPr id="3" name="Content Placeholder 2"/>
          <p:cNvSpPr>
            <a:spLocks noGrp="1"/>
          </p:cNvSpPr>
          <p:nvPr>
            <p:ph idx="1"/>
          </p:nvPr>
        </p:nvSpPr>
        <p:spPr/>
        <p:txBody>
          <a:bodyPr/>
          <a:lstStyle/>
          <a:p>
            <a:pPr marL="0" indent="0">
              <a:buNone/>
            </a:pPr>
            <a:r>
              <a:rPr lang="ja-JP" sz="1600" b="1" i="0" u="none" strike="noStrike" cap="none" baseline="0" dirty="0">
                <a:solidFill>
                  <a:srgbClr val="4D4D4D"/>
                </a:solidFill>
                <a:effectLst/>
                <a:uFillTx/>
                <a:ea typeface="MS UI Gothic"/>
              </a:rPr>
              <a:t>主な結果（続き）</a:t>
            </a:r>
          </a:p>
          <a:p>
            <a:endParaRPr lang="en-US" dirty="0"/>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Shah MA, et al. J Clin Oncol 2019;37(Suppl):Abstr 4</a:t>
            </a:r>
          </a:p>
        </p:txBody>
      </p:sp>
      <p:sp>
        <p:nvSpPr>
          <p:cNvPr id="6" name="TextBox 5"/>
          <p:cNvSpPr txBox="1"/>
          <p:nvPr/>
        </p:nvSpPr>
        <p:spPr>
          <a:xfrm>
            <a:off x="2218650" y="1634839"/>
            <a:ext cx="628094" cy="366126"/>
          </a:xfrm>
          <a:prstGeom prst="rect">
            <a:avLst/>
          </a:prstGeom>
          <a:noFill/>
        </p:spPr>
        <p:txBody>
          <a:bodyPr wrap="none" rtlCol="0">
            <a:spAutoFit/>
          </a:bodyPr>
          <a:lstStyle/>
          <a:p>
            <a:r>
              <a:rPr lang="ja-JP" sz="1800" b="1" i="0" u="none" strike="noStrike" cap="none" baseline="0">
                <a:solidFill>
                  <a:srgbClr val="4D4D4D"/>
                </a:solidFill>
                <a:effectLst/>
                <a:uFillTx/>
                <a:ea typeface="MS UI Gothic"/>
              </a:rPr>
              <a:t>PFS</a:t>
            </a:r>
          </a:p>
        </p:txBody>
      </p:sp>
      <p:sp>
        <p:nvSpPr>
          <p:cNvPr id="7" name="TextBox 6"/>
          <p:cNvSpPr txBox="1"/>
          <p:nvPr/>
        </p:nvSpPr>
        <p:spPr>
          <a:xfrm>
            <a:off x="6014957" y="1620984"/>
            <a:ext cx="2216487" cy="366126"/>
          </a:xfrm>
          <a:prstGeom prst="rect">
            <a:avLst/>
          </a:prstGeom>
          <a:noFill/>
        </p:spPr>
        <p:txBody>
          <a:bodyPr wrap="none" rtlCol="0">
            <a:spAutoFit/>
          </a:bodyPr>
          <a:lstStyle/>
          <a:p>
            <a:r>
              <a:rPr lang="ja-JP" sz="1800" b="1" i="0" u="none" strike="noStrike" cap="none" baseline="0">
                <a:solidFill>
                  <a:srgbClr val="4D4D4D"/>
                </a:solidFill>
                <a:effectLst/>
                <a:uFillTx/>
                <a:ea typeface="MS UI Gothic"/>
              </a:rPr>
              <a:t>サブグループごとのPFS</a:t>
            </a:r>
          </a:p>
        </p:txBody>
      </p:sp>
      <p:grpSp>
        <p:nvGrpSpPr>
          <p:cNvPr id="10" name="Group 9"/>
          <p:cNvGrpSpPr/>
          <p:nvPr/>
        </p:nvGrpSpPr>
        <p:grpSpPr>
          <a:xfrm>
            <a:off x="442278" y="2112793"/>
            <a:ext cx="4269376" cy="3242666"/>
            <a:chOff x="484482" y="1972113"/>
            <a:chExt cx="4269376" cy="3242666"/>
          </a:xfrm>
        </p:grpSpPr>
        <p:sp>
          <p:nvSpPr>
            <p:cNvPr id="11" name="TextBox 10"/>
            <p:cNvSpPr txBox="1"/>
            <p:nvPr/>
          </p:nvSpPr>
          <p:spPr>
            <a:xfrm>
              <a:off x="2336215" y="4560639"/>
              <a:ext cx="1018923" cy="244084"/>
            </a:xfrm>
            <a:prstGeom prst="rect">
              <a:avLst/>
            </a:prstGeom>
            <a:noFill/>
          </p:spPr>
          <p:txBody>
            <a:bodyPr wrap="none" rtlCol="0">
              <a:spAutoFit/>
            </a:bodyPr>
            <a:lstStyle/>
            <a:p>
              <a:pPr algn="ctr" fontAlgn="base">
                <a:spcBef>
                  <a:spcPct val="0"/>
                </a:spcBef>
                <a:spcAft>
                  <a:spcPct val="0"/>
                </a:spcAft>
              </a:pPr>
              <a:r>
                <a:rPr lang="ja-JP" sz="1000" b="0" i="0" u="none" strike="noStrike" cap="none" baseline="0">
                  <a:solidFill>
                    <a:srgbClr val="363636"/>
                  </a:solidFill>
                  <a:effectLst/>
                  <a:uFillTx/>
                  <a:ea typeface="MS UI Gothic"/>
                </a:rPr>
                <a:t>経過期間（ヵ月）</a:t>
              </a:r>
            </a:p>
          </p:txBody>
        </p:sp>
        <p:grpSp>
          <p:nvGrpSpPr>
            <p:cNvPr id="12" name="Group 11"/>
            <p:cNvGrpSpPr/>
            <p:nvPr/>
          </p:nvGrpSpPr>
          <p:grpSpPr>
            <a:xfrm>
              <a:off x="484482" y="2116068"/>
              <a:ext cx="4269376" cy="3098711"/>
              <a:chOff x="483806" y="2264390"/>
              <a:chExt cx="3723691" cy="3098711"/>
            </a:xfrm>
          </p:grpSpPr>
          <p:sp>
            <p:nvSpPr>
              <p:cNvPr id="48" name="Freeform 47"/>
              <p:cNvSpPr/>
              <p:nvPr/>
            </p:nvSpPr>
            <p:spPr bwMode="auto">
              <a:xfrm>
                <a:off x="992029" y="2403973"/>
                <a:ext cx="3080196" cy="213289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363636"/>
                  </a:solidFill>
                </a:endParaRPr>
              </a:p>
            </p:txBody>
          </p:sp>
          <p:sp>
            <p:nvSpPr>
              <p:cNvPr id="49" name="Line 6"/>
              <p:cNvSpPr>
                <a:spLocks noChangeShapeType="1"/>
              </p:cNvSpPr>
              <p:nvPr/>
            </p:nvSpPr>
            <p:spPr bwMode="auto">
              <a:xfrm>
                <a:off x="916467" y="2403972"/>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363636"/>
                  </a:solidFill>
                </a:endParaRPr>
              </a:p>
            </p:txBody>
          </p:sp>
          <p:sp>
            <p:nvSpPr>
              <p:cNvPr id="50" name="Line 7"/>
              <p:cNvSpPr>
                <a:spLocks noChangeShapeType="1"/>
              </p:cNvSpPr>
              <p:nvPr/>
            </p:nvSpPr>
            <p:spPr bwMode="auto">
              <a:xfrm>
                <a:off x="916467" y="2830622"/>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363636"/>
                  </a:solidFill>
                </a:endParaRPr>
              </a:p>
            </p:txBody>
          </p:sp>
          <p:sp>
            <p:nvSpPr>
              <p:cNvPr id="51" name="Line 8"/>
              <p:cNvSpPr>
                <a:spLocks noChangeShapeType="1"/>
              </p:cNvSpPr>
              <p:nvPr/>
            </p:nvSpPr>
            <p:spPr bwMode="auto">
              <a:xfrm>
                <a:off x="916467" y="3257273"/>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363636"/>
                  </a:solidFill>
                </a:endParaRPr>
              </a:p>
            </p:txBody>
          </p:sp>
          <p:sp>
            <p:nvSpPr>
              <p:cNvPr id="52" name="Line 9"/>
              <p:cNvSpPr>
                <a:spLocks noChangeShapeType="1"/>
              </p:cNvSpPr>
              <p:nvPr/>
            </p:nvSpPr>
            <p:spPr bwMode="auto">
              <a:xfrm>
                <a:off x="916467" y="3683923"/>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363636"/>
                  </a:solidFill>
                </a:endParaRPr>
              </a:p>
            </p:txBody>
          </p:sp>
          <p:sp>
            <p:nvSpPr>
              <p:cNvPr id="53" name="Line 10"/>
              <p:cNvSpPr>
                <a:spLocks noChangeShapeType="1"/>
              </p:cNvSpPr>
              <p:nvPr/>
            </p:nvSpPr>
            <p:spPr bwMode="auto">
              <a:xfrm>
                <a:off x="916467" y="4110573"/>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363636"/>
                  </a:solidFill>
                </a:endParaRPr>
              </a:p>
            </p:txBody>
          </p:sp>
          <p:sp>
            <p:nvSpPr>
              <p:cNvPr id="54" name="Line 12"/>
              <p:cNvSpPr>
                <a:spLocks noChangeShapeType="1"/>
              </p:cNvSpPr>
              <p:nvPr/>
            </p:nvSpPr>
            <p:spPr bwMode="auto">
              <a:xfrm flipH="1">
                <a:off x="2915895"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363636"/>
                  </a:solidFill>
                </a:endParaRPr>
              </a:p>
            </p:txBody>
          </p:sp>
          <p:sp>
            <p:nvSpPr>
              <p:cNvPr id="55" name="Line 13"/>
              <p:cNvSpPr>
                <a:spLocks noChangeShapeType="1"/>
              </p:cNvSpPr>
              <p:nvPr/>
            </p:nvSpPr>
            <p:spPr bwMode="auto">
              <a:xfrm flipH="1">
                <a:off x="2536979"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363636"/>
                  </a:solidFill>
                </a:endParaRPr>
              </a:p>
            </p:txBody>
          </p:sp>
          <p:sp>
            <p:nvSpPr>
              <p:cNvPr id="56" name="Line 14"/>
              <p:cNvSpPr>
                <a:spLocks noChangeShapeType="1"/>
              </p:cNvSpPr>
              <p:nvPr/>
            </p:nvSpPr>
            <p:spPr bwMode="auto">
              <a:xfrm flipH="1">
                <a:off x="3882938"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363636"/>
                  </a:solidFill>
                </a:endParaRPr>
              </a:p>
            </p:txBody>
          </p:sp>
          <p:sp>
            <p:nvSpPr>
              <p:cNvPr id="57" name="Line 15"/>
              <p:cNvSpPr>
                <a:spLocks noChangeShapeType="1"/>
              </p:cNvSpPr>
              <p:nvPr/>
            </p:nvSpPr>
            <p:spPr bwMode="auto">
              <a:xfrm flipH="1">
                <a:off x="3499260"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363636"/>
                  </a:solidFill>
                </a:endParaRPr>
              </a:p>
            </p:txBody>
          </p:sp>
          <p:sp>
            <p:nvSpPr>
              <p:cNvPr id="58" name="Line 18"/>
              <p:cNvSpPr>
                <a:spLocks noChangeShapeType="1"/>
              </p:cNvSpPr>
              <p:nvPr/>
            </p:nvSpPr>
            <p:spPr bwMode="auto">
              <a:xfrm flipH="1">
                <a:off x="2153301"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363636"/>
                  </a:solidFill>
                </a:endParaRPr>
              </a:p>
            </p:txBody>
          </p:sp>
          <p:sp>
            <p:nvSpPr>
              <p:cNvPr id="59" name="Line 19"/>
              <p:cNvSpPr>
                <a:spLocks noChangeShapeType="1"/>
              </p:cNvSpPr>
              <p:nvPr/>
            </p:nvSpPr>
            <p:spPr bwMode="auto">
              <a:xfrm flipH="1">
                <a:off x="1766527"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363636"/>
                  </a:solidFill>
                </a:endParaRPr>
              </a:p>
            </p:txBody>
          </p:sp>
          <p:sp>
            <p:nvSpPr>
              <p:cNvPr id="60" name="Line 20"/>
              <p:cNvSpPr>
                <a:spLocks noChangeShapeType="1"/>
              </p:cNvSpPr>
              <p:nvPr/>
            </p:nvSpPr>
            <p:spPr bwMode="auto">
              <a:xfrm flipH="1">
                <a:off x="1387611"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363636"/>
                  </a:solidFill>
                </a:endParaRPr>
              </a:p>
            </p:txBody>
          </p:sp>
          <p:sp>
            <p:nvSpPr>
              <p:cNvPr id="61" name="Line 21"/>
              <p:cNvSpPr>
                <a:spLocks noChangeShapeType="1"/>
              </p:cNvSpPr>
              <p:nvPr/>
            </p:nvSpPr>
            <p:spPr bwMode="auto">
              <a:xfrm flipH="1">
                <a:off x="1000627"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363636"/>
                  </a:solidFill>
                </a:endParaRPr>
              </a:p>
            </p:txBody>
          </p:sp>
          <p:sp>
            <p:nvSpPr>
              <p:cNvPr id="62" name="Line 18"/>
              <p:cNvSpPr>
                <a:spLocks noChangeShapeType="1"/>
              </p:cNvSpPr>
              <p:nvPr/>
            </p:nvSpPr>
            <p:spPr bwMode="auto">
              <a:xfrm flipH="1">
                <a:off x="2345893"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363636"/>
                  </a:solidFill>
                </a:endParaRPr>
              </a:p>
            </p:txBody>
          </p:sp>
          <p:sp>
            <p:nvSpPr>
              <p:cNvPr id="63" name="Line 19"/>
              <p:cNvSpPr>
                <a:spLocks noChangeShapeType="1"/>
              </p:cNvSpPr>
              <p:nvPr/>
            </p:nvSpPr>
            <p:spPr bwMode="auto">
              <a:xfrm flipH="1">
                <a:off x="1966262"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363636"/>
                  </a:solidFill>
                </a:endParaRPr>
              </a:p>
            </p:txBody>
          </p:sp>
          <p:sp>
            <p:nvSpPr>
              <p:cNvPr id="64" name="Line 20"/>
              <p:cNvSpPr>
                <a:spLocks noChangeShapeType="1"/>
              </p:cNvSpPr>
              <p:nvPr/>
            </p:nvSpPr>
            <p:spPr bwMode="auto">
              <a:xfrm flipH="1">
                <a:off x="1575441"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363636"/>
                  </a:solidFill>
                </a:endParaRPr>
              </a:p>
            </p:txBody>
          </p:sp>
          <p:sp>
            <p:nvSpPr>
              <p:cNvPr id="65" name="Line 21"/>
              <p:cNvSpPr>
                <a:spLocks noChangeShapeType="1"/>
              </p:cNvSpPr>
              <p:nvPr/>
            </p:nvSpPr>
            <p:spPr bwMode="auto">
              <a:xfrm flipH="1">
                <a:off x="1184620"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363636"/>
                  </a:solidFill>
                </a:endParaRPr>
              </a:p>
            </p:txBody>
          </p:sp>
          <p:sp>
            <p:nvSpPr>
              <p:cNvPr id="66" name="Line 13"/>
              <p:cNvSpPr>
                <a:spLocks noChangeShapeType="1"/>
              </p:cNvSpPr>
              <p:nvPr/>
            </p:nvSpPr>
            <p:spPr bwMode="auto">
              <a:xfrm flipH="1">
                <a:off x="2726952"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363636"/>
                  </a:solidFill>
                </a:endParaRPr>
              </a:p>
            </p:txBody>
          </p:sp>
          <p:sp>
            <p:nvSpPr>
              <p:cNvPr id="67" name="Line 15"/>
              <p:cNvSpPr>
                <a:spLocks noChangeShapeType="1"/>
              </p:cNvSpPr>
              <p:nvPr/>
            </p:nvSpPr>
            <p:spPr bwMode="auto">
              <a:xfrm flipH="1">
                <a:off x="3310865"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363636"/>
                  </a:solidFill>
                </a:endParaRPr>
              </a:p>
            </p:txBody>
          </p:sp>
          <p:sp>
            <p:nvSpPr>
              <p:cNvPr id="68" name="Line 15"/>
              <p:cNvSpPr>
                <a:spLocks noChangeShapeType="1"/>
              </p:cNvSpPr>
              <p:nvPr/>
            </p:nvSpPr>
            <p:spPr bwMode="auto">
              <a:xfrm flipH="1">
                <a:off x="3116106"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363636"/>
                  </a:solidFill>
                </a:endParaRPr>
              </a:p>
            </p:txBody>
          </p:sp>
          <p:sp>
            <p:nvSpPr>
              <p:cNvPr id="69" name="Line 15"/>
              <p:cNvSpPr>
                <a:spLocks noChangeShapeType="1"/>
              </p:cNvSpPr>
              <p:nvPr/>
            </p:nvSpPr>
            <p:spPr bwMode="auto">
              <a:xfrm flipH="1">
                <a:off x="3688072"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363636"/>
                  </a:solidFill>
                </a:endParaRPr>
              </a:p>
            </p:txBody>
          </p:sp>
          <p:sp>
            <p:nvSpPr>
              <p:cNvPr id="70" name="Line 14"/>
              <p:cNvSpPr>
                <a:spLocks noChangeShapeType="1"/>
              </p:cNvSpPr>
              <p:nvPr/>
            </p:nvSpPr>
            <p:spPr bwMode="auto">
              <a:xfrm flipH="1">
                <a:off x="4073434"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363636"/>
                  </a:solidFill>
                </a:endParaRPr>
              </a:p>
            </p:txBody>
          </p:sp>
          <p:sp>
            <p:nvSpPr>
              <p:cNvPr id="71" name="TextBox 70"/>
              <p:cNvSpPr txBox="1"/>
              <p:nvPr/>
            </p:nvSpPr>
            <p:spPr>
              <a:xfrm rot="16200000">
                <a:off x="217318" y="3355939"/>
                <a:ext cx="774571" cy="241595"/>
              </a:xfrm>
              <a:prstGeom prst="rect">
                <a:avLst/>
              </a:prstGeom>
              <a:noFill/>
            </p:spPr>
            <p:txBody>
              <a:bodyPr wrap="none" rtlCol="0">
                <a:spAutoFit/>
              </a:bodyPr>
              <a:lstStyle/>
              <a:p>
                <a:pPr algn="ctr"/>
                <a:r>
                  <a:rPr lang="ja-JP" sz="1200" b="0" i="0" u="none" strike="noStrike" cap="none" baseline="0" dirty="0">
                    <a:solidFill>
                      <a:srgbClr val="4D4D4D"/>
                    </a:solidFill>
                    <a:effectLst/>
                    <a:uFillTx/>
                    <a:ea typeface="MS UI Gothic"/>
                  </a:rPr>
                  <a:t>生</a:t>
                </a:r>
                <a:r>
                  <a:rPr lang="ja-JP" sz="1200" b="0" i="0" u="none" strike="noStrike" cap="none" baseline="0" dirty="0" smtClean="0">
                    <a:solidFill>
                      <a:srgbClr val="4D4D4D"/>
                    </a:solidFill>
                    <a:effectLst/>
                    <a:uFillTx/>
                    <a:ea typeface="MS UI Gothic"/>
                  </a:rPr>
                  <a:t>存</a:t>
                </a:r>
                <a:r>
                  <a:rPr lang="ja-JP" altLang="en-US" sz="1200" dirty="0">
                    <a:solidFill>
                      <a:srgbClr val="4D4D4D"/>
                    </a:solidFill>
                    <a:ea typeface="MS UI Gothic"/>
                  </a:rPr>
                  <a:t>、</a:t>
                </a:r>
                <a:r>
                  <a:rPr lang="ja-JP" sz="1200" b="0" i="0" u="none" strike="noStrike" cap="none" baseline="0" dirty="0" smtClean="0">
                    <a:solidFill>
                      <a:srgbClr val="4D4D4D"/>
                    </a:solidFill>
                    <a:effectLst/>
                    <a:uFillTx/>
                    <a:ea typeface="MS UI Gothic"/>
                  </a:rPr>
                  <a:t> %</a:t>
                </a:r>
                <a:endParaRPr lang="ja-JP" sz="1200" b="0" i="0" u="none" strike="noStrike" cap="none" baseline="0" dirty="0">
                  <a:solidFill>
                    <a:srgbClr val="4D4D4D"/>
                  </a:solidFill>
                  <a:effectLst/>
                  <a:uFillTx/>
                  <a:ea typeface="MS UI Gothic"/>
                </a:endParaRPr>
              </a:p>
            </p:txBody>
          </p:sp>
          <p:sp>
            <p:nvSpPr>
              <p:cNvPr id="72" name="TextBox 71"/>
              <p:cNvSpPr txBox="1"/>
              <p:nvPr/>
            </p:nvSpPr>
            <p:spPr>
              <a:xfrm>
                <a:off x="594950" y="2264390"/>
                <a:ext cx="380036"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100</a:t>
                </a:r>
              </a:p>
            </p:txBody>
          </p:sp>
          <p:sp>
            <p:nvSpPr>
              <p:cNvPr id="73" name="TextBox 72"/>
              <p:cNvSpPr txBox="1"/>
              <p:nvPr/>
            </p:nvSpPr>
            <p:spPr>
              <a:xfrm>
                <a:off x="668407" y="2692634"/>
                <a:ext cx="306579"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80</a:t>
                </a:r>
              </a:p>
            </p:txBody>
          </p:sp>
          <p:sp>
            <p:nvSpPr>
              <p:cNvPr id="74" name="TextBox 73"/>
              <p:cNvSpPr txBox="1"/>
              <p:nvPr/>
            </p:nvSpPr>
            <p:spPr>
              <a:xfrm>
                <a:off x="668407" y="3119096"/>
                <a:ext cx="306579"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60</a:t>
                </a:r>
              </a:p>
            </p:txBody>
          </p:sp>
          <p:sp>
            <p:nvSpPr>
              <p:cNvPr id="75" name="TextBox 74"/>
              <p:cNvSpPr txBox="1"/>
              <p:nvPr/>
            </p:nvSpPr>
            <p:spPr>
              <a:xfrm>
                <a:off x="668407" y="3545555"/>
                <a:ext cx="306579"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40</a:t>
                </a:r>
              </a:p>
            </p:txBody>
          </p:sp>
          <p:sp>
            <p:nvSpPr>
              <p:cNvPr id="76" name="TextBox 75"/>
              <p:cNvSpPr txBox="1"/>
              <p:nvPr/>
            </p:nvSpPr>
            <p:spPr>
              <a:xfrm>
                <a:off x="668407" y="3972015"/>
                <a:ext cx="306579"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20</a:t>
                </a:r>
              </a:p>
            </p:txBody>
          </p:sp>
          <p:sp>
            <p:nvSpPr>
              <p:cNvPr id="77" name="TextBox 76"/>
              <p:cNvSpPr txBox="1"/>
              <p:nvPr/>
            </p:nvSpPr>
            <p:spPr>
              <a:xfrm>
                <a:off x="745473" y="4398995"/>
                <a:ext cx="233122"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0</a:t>
                </a:r>
              </a:p>
            </p:txBody>
          </p:sp>
          <p:sp>
            <p:nvSpPr>
              <p:cNvPr id="78" name="TextBox 77"/>
              <p:cNvSpPr txBox="1"/>
              <p:nvPr/>
            </p:nvSpPr>
            <p:spPr>
              <a:xfrm>
                <a:off x="841763" y="4585084"/>
                <a:ext cx="325983"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0</a:t>
                </a:r>
              </a:p>
              <a:p>
                <a:pPr algn="ctr"/>
                <a:endParaRPr lang="en-US" sz="900"/>
              </a:p>
              <a:p>
                <a:pPr algn="ctr"/>
                <a:r>
                  <a:rPr lang="ja-JP" sz="900" b="0" i="0" u="none" strike="noStrike" cap="none" baseline="0">
                    <a:solidFill>
                      <a:srgbClr val="B60D27"/>
                    </a:solidFill>
                    <a:effectLst/>
                    <a:uFillTx/>
                    <a:ea typeface="MS UI Gothic"/>
                  </a:rPr>
                  <a:t>218</a:t>
                </a:r>
              </a:p>
              <a:p>
                <a:pPr algn="ctr"/>
                <a:endParaRPr lang="en-US" sz="900">
                  <a:solidFill>
                    <a:srgbClr val="2D3882"/>
                  </a:solidFill>
                </a:endParaRPr>
              </a:p>
              <a:p>
                <a:pPr algn="ctr"/>
                <a:r>
                  <a:rPr lang="ja-JP" sz="900" b="0" i="0" u="none" strike="noStrike" cap="none" baseline="0">
                    <a:solidFill>
                      <a:srgbClr val="B2C0EC"/>
                    </a:solidFill>
                    <a:effectLst/>
                    <a:uFillTx/>
                    <a:ea typeface="MS UI Gothic"/>
                  </a:rPr>
                  <a:t>214</a:t>
                </a:r>
              </a:p>
            </p:txBody>
          </p:sp>
          <p:sp>
            <p:nvSpPr>
              <p:cNvPr id="79" name="TextBox 78"/>
              <p:cNvSpPr txBox="1"/>
              <p:nvPr/>
            </p:nvSpPr>
            <p:spPr>
              <a:xfrm>
                <a:off x="1224354" y="4585084"/>
                <a:ext cx="325983"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4</a:t>
                </a:r>
              </a:p>
              <a:p>
                <a:pPr algn="ctr"/>
                <a:endParaRPr lang="en-US" sz="900"/>
              </a:p>
              <a:p>
                <a:pPr algn="ctr"/>
                <a:r>
                  <a:rPr lang="ja-JP" sz="900" b="0" i="0" u="none" strike="noStrike" cap="none" baseline="0">
                    <a:solidFill>
                      <a:srgbClr val="B60D27"/>
                    </a:solidFill>
                    <a:effectLst/>
                    <a:uFillTx/>
                    <a:ea typeface="MS UI Gothic"/>
                  </a:rPr>
                  <a:t>152</a:t>
                </a:r>
              </a:p>
              <a:p>
                <a:pPr algn="ctr"/>
                <a:endParaRPr lang="en-US" sz="900">
                  <a:solidFill>
                    <a:srgbClr val="B60D27"/>
                  </a:solidFill>
                </a:endParaRPr>
              </a:p>
              <a:p>
                <a:pPr algn="ctr"/>
                <a:r>
                  <a:rPr lang="ja-JP" sz="900" b="0" i="0" u="none" strike="noStrike" cap="none" baseline="0">
                    <a:solidFill>
                      <a:srgbClr val="B2C0EC"/>
                    </a:solidFill>
                    <a:effectLst/>
                    <a:uFillTx/>
                    <a:ea typeface="MS UI Gothic"/>
                  </a:rPr>
                  <a:t>129</a:t>
                </a:r>
              </a:p>
            </p:txBody>
          </p:sp>
          <p:sp>
            <p:nvSpPr>
              <p:cNvPr id="80" name="TextBox 79"/>
              <p:cNvSpPr txBox="1"/>
              <p:nvPr/>
            </p:nvSpPr>
            <p:spPr>
              <a:xfrm>
                <a:off x="1632816" y="4585084"/>
                <a:ext cx="270543"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8</a:t>
                </a:r>
              </a:p>
              <a:p>
                <a:pPr algn="ctr"/>
                <a:endParaRPr lang="en-US" sz="900"/>
              </a:p>
              <a:p>
                <a:pPr algn="ctr"/>
                <a:r>
                  <a:rPr lang="ja-JP" sz="900" b="0" i="0" u="none" strike="noStrike" cap="none" baseline="0">
                    <a:solidFill>
                      <a:srgbClr val="B60D27"/>
                    </a:solidFill>
                    <a:effectLst/>
                    <a:uFillTx/>
                    <a:ea typeface="MS UI Gothic"/>
                  </a:rPr>
                  <a:t>86</a:t>
                </a:r>
              </a:p>
              <a:p>
                <a:pPr algn="ctr"/>
                <a:endParaRPr lang="en-US" sz="900">
                  <a:solidFill>
                    <a:srgbClr val="B60D27"/>
                  </a:solidFill>
                </a:endParaRPr>
              </a:p>
              <a:p>
                <a:pPr algn="ctr"/>
                <a:r>
                  <a:rPr lang="ja-JP" sz="900" b="0" i="0" u="none" strike="noStrike" cap="none" baseline="0">
                    <a:solidFill>
                      <a:srgbClr val="B2C0EC"/>
                    </a:solidFill>
                    <a:effectLst/>
                    <a:uFillTx/>
                    <a:ea typeface="MS UI Gothic"/>
                  </a:rPr>
                  <a:t>69</a:t>
                </a:r>
              </a:p>
            </p:txBody>
          </p:sp>
          <p:sp>
            <p:nvSpPr>
              <p:cNvPr id="81" name="TextBox 80"/>
              <p:cNvSpPr txBox="1"/>
              <p:nvPr/>
            </p:nvSpPr>
            <p:spPr>
              <a:xfrm>
                <a:off x="2025466" y="4585084"/>
                <a:ext cx="270543"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12</a:t>
                </a:r>
              </a:p>
              <a:p>
                <a:pPr algn="ctr"/>
                <a:endParaRPr lang="en-US" sz="900"/>
              </a:p>
              <a:p>
                <a:pPr algn="r"/>
                <a:r>
                  <a:rPr lang="ja-JP" sz="900" b="0" i="0" u="none" strike="noStrike" cap="none" baseline="0">
                    <a:solidFill>
                      <a:srgbClr val="B60D27"/>
                    </a:solidFill>
                    <a:effectLst/>
                    <a:uFillTx/>
                    <a:ea typeface="MS UI Gothic"/>
                  </a:rPr>
                  <a:t>46</a:t>
                </a:r>
              </a:p>
              <a:p>
                <a:pPr algn="r"/>
                <a:endParaRPr lang="en-US" sz="900">
                  <a:solidFill>
                    <a:srgbClr val="B60D27"/>
                  </a:solidFill>
                </a:endParaRPr>
              </a:p>
              <a:p>
                <a:pPr algn="r"/>
                <a:r>
                  <a:rPr lang="ja-JP" sz="900" b="0" i="0" u="none" strike="noStrike" cap="none" baseline="0">
                    <a:solidFill>
                      <a:srgbClr val="B2C0EC"/>
                    </a:solidFill>
                    <a:effectLst/>
                    <a:uFillTx/>
                    <a:ea typeface="MS UI Gothic"/>
                  </a:rPr>
                  <a:t>34</a:t>
                </a:r>
              </a:p>
            </p:txBody>
          </p:sp>
          <p:sp>
            <p:nvSpPr>
              <p:cNvPr id="82" name="TextBox 81"/>
              <p:cNvSpPr txBox="1"/>
              <p:nvPr/>
            </p:nvSpPr>
            <p:spPr>
              <a:xfrm>
                <a:off x="2398538" y="4585084"/>
                <a:ext cx="270543"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16</a:t>
                </a:r>
              </a:p>
              <a:p>
                <a:pPr algn="ctr"/>
                <a:endParaRPr lang="en-US" sz="900"/>
              </a:p>
              <a:p>
                <a:pPr algn="r"/>
                <a:r>
                  <a:rPr lang="ja-JP" sz="900" b="0" i="0" u="none" strike="noStrike" cap="none" baseline="0">
                    <a:solidFill>
                      <a:srgbClr val="B60D27"/>
                    </a:solidFill>
                    <a:effectLst/>
                    <a:uFillTx/>
                    <a:ea typeface="MS UI Gothic"/>
                  </a:rPr>
                  <a:t>27</a:t>
                </a:r>
              </a:p>
              <a:p>
                <a:pPr algn="r"/>
                <a:endParaRPr lang="en-US" sz="900">
                  <a:solidFill>
                    <a:srgbClr val="B60D27"/>
                  </a:solidFill>
                </a:endParaRPr>
              </a:p>
              <a:p>
                <a:pPr algn="r"/>
                <a:r>
                  <a:rPr lang="ja-JP" sz="900" b="0" i="0" u="none" strike="noStrike" cap="none" baseline="0">
                    <a:solidFill>
                      <a:srgbClr val="B2C0EC"/>
                    </a:solidFill>
                    <a:effectLst/>
                    <a:uFillTx/>
                    <a:ea typeface="MS UI Gothic"/>
                  </a:rPr>
                  <a:t>12</a:t>
                </a:r>
              </a:p>
            </p:txBody>
          </p:sp>
          <p:sp>
            <p:nvSpPr>
              <p:cNvPr id="83" name="TextBox 82"/>
              <p:cNvSpPr txBox="1"/>
              <p:nvPr/>
            </p:nvSpPr>
            <p:spPr>
              <a:xfrm>
                <a:off x="2785496" y="4585084"/>
                <a:ext cx="270543"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20</a:t>
                </a:r>
              </a:p>
              <a:p>
                <a:pPr algn="ctr"/>
                <a:endParaRPr lang="en-US" sz="900"/>
              </a:p>
              <a:p>
                <a:pPr algn="ctr"/>
                <a:r>
                  <a:rPr lang="ja-JP" sz="900" b="0" i="0" u="none" strike="noStrike" cap="none" baseline="0">
                    <a:solidFill>
                      <a:srgbClr val="B60D27"/>
                    </a:solidFill>
                    <a:effectLst/>
                    <a:uFillTx/>
                    <a:ea typeface="MS UI Gothic"/>
                  </a:rPr>
                  <a:t>5</a:t>
                </a:r>
              </a:p>
              <a:p>
                <a:pPr algn="ctr"/>
                <a:endParaRPr lang="en-US" sz="900">
                  <a:solidFill>
                    <a:srgbClr val="B60D27"/>
                  </a:solidFill>
                </a:endParaRPr>
              </a:p>
              <a:p>
                <a:pPr algn="ctr"/>
                <a:r>
                  <a:rPr lang="ja-JP" sz="900" b="0" i="0" u="none" strike="noStrike" cap="none" baseline="0">
                    <a:solidFill>
                      <a:srgbClr val="B2C0EC"/>
                    </a:solidFill>
                    <a:effectLst/>
                    <a:uFillTx/>
                    <a:ea typeface="MS UI Gothic"/>
                  </a:rPr>
                  <a:t>6</a:t>
                </a:r>
              </a:p>
            </p:txBody>
          </p:sp>
          <p:sp>
            <p:nvSpPr>
              <p:cNvPr id="84" name="TextBox 83"/>
              <p:cNvSpPr txBox="1"/>
              <p:nvPr/>
            </p:nvSpPr>
            <p:spPr>
              <a:xfrm>
                <a:off x="3367170" y="4585084"/>
                <a:ext cx="270543"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26</a:t>
                </a:r>
              </a:p>
              <a:p>
                <a:pPr algn="ctr"/>
                <a:endParaRPr lang="en-US" sz="900"/>
              </a:p>
              <a:p>
                <a:pPr algn="ctr"/>
                <a:r>
                  <a:rPr lang="ja-JP" sz="900" b="0" i="0" u="none" strike="noStrike" cap="none" baseline="0">
                    <a:solidFill>
                      <a:srgbClr val="B60D27"/>
                    </a:solidFill>
                    <a:effectLst/>
                    <a:uFillTx/>
                    <a:ea typeface="MS UI Gothic"/>
                  </a:rPr>
                  <a:t>1</a:t>
                </a:r>
              </a:p>
              <a:p>
                <a:pPr algn="ctr"/>
                <a:endParaRPr lang="en-US" sz="900">
                  <a:solidFill>
                    <a:srgbClr val="B60D27"/>
                  </a:solidFill>
                </a:endParaRPr>
              </a:p>
              <a:p>
                <a:pPr algn="ctr"/>
                <a:r>
                  <a:rPr lang="ja-JP" sz="900" b="0" i="0" u="none" strike="noStrike" cap="none" baseline="0">
                    <a:solidFill>
                      <a:srgbClr val="B2C0EC"/>
                    </a:solidFill>
                    <a:effectLst/>
                    <a:uFillTx/>
                    <a:ea typeface="MS UI Gothic"/>
                  </a:rPr>
                  <a:t>0</a:t>
                </a:r>
              </a:p>
            </p:txBody>
          </p:sp>
          <p:sp>
            <p:nvSpPr>
              <p:cNvPr id="85" name="TextBox 84"/>
              <p:cNvSpPr txBox="1"/>
              <p:nvPr/>
            </p:nvSpPr>
            <p:spPr>
              <a:xfrm>
                <a:off x="3746458" y="4585084"/>
                <a:ext cx="270543" cy="640720"/>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30</a:t>
                </a:r>
              </a:p>
              <a:p>
                <a:pPr algn="ctr"/>
                <a:endParaRPr lang="en-US" sz="900"/>
              </a:p>
              <a:p>
                <a:pPr algn="ctr"/>
                <a:r>
                  <a:rPr lang="ja-JP" sz="900" b="0" i="0" u="none" strike="noStrike" cap="none" baseline="0">
                    <a:solidFill>
                      <a:srgbClr val="B60D27"/>
                    </a:solidFill>
                    <a:effectLst/>
                    <a:uFillTx/>
                    <a:ea typeface="MS UI Gothic"/>
                  </a:rPr>
                  <a:t>1</a:t>
                </a:r>
              </a:p>
              <a:p>
                <a:pPr algn="ctr"/>
                <a:endParaRPr lang="en-US" sz="900">
                  <a:solidFill>
                    <a:srgbClr val="B60D27"/>
                  </a:solidFill>
                </a:endParaRPr>
              </a:p>
            </p:txBody>
          </p:sp>
          <p:sp>
            <p:nvSpPr>
              <p:cNvPr id="86" name="TextBox 85"/>
              <p:cNvSpPr txBox="1"/>
              <p:nvPr/>
            </p:nvSpPr>
            <p:spPr>
              <a:xfrm>
                <a:off x="1025750" y="4585084"/>
                <a:ext cx="325983"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2</a:t>
                </a:r>
              </a:p>
              <a:p>
                <a:pPr algn="ctr"/>
                <a:endParaRPr lang="en-US" sz="900"/>
              </a:p>
              <a:p>
                <a:pPr algn="ctr"/>
                <a:r>
                  <a:rPr lang="ja-JP" sz="900" b="0" i="0" u="none" strike="noStrike" cap="none" baseline="0">
                    <a:solidFill>
                      <a:srgbClr val="B60D27"/>
                    </a:solidFill>
                    <a:effectLst/>
                    <a:uFillTx/>
                    <a:ea typeface="MS UI Gothic"/>
                  </a:rPr>
                  <a:t>180</a:t>
                </a:r>
              </a:p>
              <a:p>
                <a:pPr algn="ctr"/>
                <a:endParaRPr lang="en-US" sz="900">
                  <a:solidFill>
                    <a:srgbClr val="2D3882"/>
                  </a:solidFill>
                </a:endParaRPr>
              </a:p>
              <a:p>
                <a:pPr algn="ctr"/>
                <a:r>
                  <a:rPr lang="ja-JP" sz="900" b="0" i="0" u="none" strike="noStrike" cap="none" baseline="0">
                    <a:solidFill>
                      <a:srgbClr val="B2C0EC"/>
                    </a:solidFill>
                    <a:effectLst/>
                    <a:uFillTx/>
                    <a:ea typeface="MS UI Gothic"/>
                  </a:rPr>
                  <a:t>166</a:t>
                </a:r>
              </a:p>
            </p:txBody>
          </p:sp>
          <p:sp>
            <p:nvSpPr>
              <p:cNvPr id="87" name="TextBox 86"/>
              <p:cNvSpPr txBox="1"/>
              <p:nvPr/>
            </p:nvSpPr>
            <p:spPr>
              <a:xfrm>
                <a:off x="1412184" y="4585084"/>
                <a:ext cx="325983"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6</a:t>
                </a:r>
              </a:p>
              <a:p>
                <a:pPr algn="ctr"/>
                <a:endParaRPr lang="en-US" sz="900"/>
              </a:p>
              <a:p>
                <a:pPr algn="ctr"/>
                <a:r>
                  <a:rPr lang="ja-JP" sz="900" b="0" i="0" u="none" strike="noStrike" cap="none" baseline="0">
                    <a:solidFill>
                      <a:srgbClr val="B60D27"/>
                    </a:solidFill>
                    <a:effectLst/>
                    <a:uFillTx/>
                    <a:ea typeface="MS UI Gothic"/>
                  </a:rPr>
                  <a:t>125</a:t>
                </a:r>
              </a:p>
              <a:p>
                <a:pPr algn="ctr"/>
                <a:endParaRPr lang="en-US" sz="900">
                  <a:solidFill>
                    <a:srgbClr val="B60D27"/>
                  </a:solidFill>
                </a:endParaRPr>
              </a:p>
              <a:p>
                <a:pPr algn="ctr"/>
                <a:r>
                  <a:rPr lang="ja-JP" sz="900" b="0" i="0" u="none" strike="noStrike" cap="none" baseline="0">
                    <a:solidFill>
                      <a:srgbClr val="B2C0EC"/>
                    </a:solidFill>
                    <a:effectLst/>
                    <a:uFillTx/>
                    <a:ea typeface="MS UI Gothic"/>
                  </a:rPr>
                  <a:t>101</a:t>
                </a:r>
              </a:p>
            </p:txBody>
          </p:sp>
          <p:sp>
            <p:nvSpPr>
              <p:cNvPr id="88" name="TextBox 87"/>
              <p:cNvSpPr txBox="1"/>
              <p:nvPr/>
            </p:nvSpPr>
            <p:spPr>
              <a:xfrm>
                <a:off x="1832550" y="4585084"/>
                <a:ext cx="270543"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10</a:t>
                </a:r>
              </a:p>
              <a:p>
                <a:pPr algn="ctr"/>
                <a:endParaRPr lang="en-US" sz="900"/>
              </a:p>
              <a:p>
                <a:pPr algn="r"/>
                <a:r>
                  <a:rPr lang="ja-JP" sz="900" b="0" i="0" u="none" strike="noStrike" cap="none" baseline="0">
                    <a:solidFill>
                      <a:srgbClr val="B60D27"/>
                    </a:solidFill>
                    <a:effectLst/>
                    <a:uFillTx/>
                    <a:ea typeface="MS UI Gothic"/>
                  </a:rPr>
                  <a:t>60</a:t>
                </a:r>
              </a:p>
              <a:p>
                <a:pPr algn="r"/>
                <a:endParaRPr lang="en-US" sz="900">
                  <a:solidFill>
                    <a:srgbClr val="B60D27"/>
                  </a:solidFill>
                </a:endParaRPr>
              </a:p>
              <a:p>
                <a:pPr algn="r"/>
                <a:r>
                  <a:rPr lang="ja-JP" sz="900" b="0" i="0" u="none" strike="noStrike" cap="none" baseline="0">
                    <a:solidFill>
                      <a:srgbClr val="B2C0EC"/>
                    </a:solidFill>
                    <a:effectLst/>
                    <a:uFillTx/>
                    <a:ea typeface="MS UI Gothic"/>
                  </a:rPr>
                  <a:t>50</a:t>
                </a:r>
              </a:p>
            </p:txBody>
          </p:sp>
          <p:sp>
            <p:nvSpPr>
              <p:cNvPr id="89" name="TextBox 88"/>
              <p:cNvSpPr txBox="1"/>
              <p:nvPr/>
            </p:nvSpPr>
            <p:spPr>
              <a:xfrm>
                <a:off x="2218058" y="4585084"/>
                <a:ext cx="270543"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14</a:t>
                </a:r>
              </a:p>
              <a:p>
                <a:pPr algn="ctr"/>
                <a:endParaRPr lang="en-US" sz="900"/>
              </a:p>
              <a:p>
                <a:pPr algn="r"/>
                <a:r>
                  <a:rPr lang="ja-JP" sz="900" b="0" i="0" u="none" strike="noStrike" cap="none" baseline="0">
                    <a:solidFill>
                      <a:srgbClr val="B60D27"/>
                    </a:solidFill>
                    <a:effectLst/>
                    <a:uFillTx/>
                    <a:ea typeface="MS UI Gothic"/>
                  </a:rPr>
                  <a:t>34</a:t>
                </a:r>
              </a:p>
              <a:p>
                <a:pPr algn="r"/>
                <a:endParaRPr lang="en-US" sz="900">
                  <a:solidFill>
                    <a:srgbClr val="B60D27"/>
                  </a:solidFill>
                </a:endParaRPr>
              </a:p>
              <a:p>
                <a:pPr algn="r"/>
                <a:r>
                  <a:rPr lang="ja-JP" sz="900" b="0" i="0" u="none" strike="noStrike" cap="none" baseline="0">
                    <a:solidFill>
                      <a:srgbClr val="B2C0EC"/>
                    </a:solidFill>
                    <a:effectLst/>
                    <a:uFillTx/>
                    <a:ea typeface="MS UI Gothic"/>
                  </a:rPr>
                  <a:t>28</a:t>
                </a:r>
              </a:p>
            </p:txBody>
          </p:sp>
          <p:sp>
            <p:nvSpPr>
              <p:cNvPr id="90" name="TextBox 89"/>
              <p:cNvSpPr txBox="1"/>
              <p:nvPr/>
            </p:nvSpPr>
            <p:spPr>
              <a:xfrm>
                <a:off x="2591680" y="4585084"/>
                <a:ext cx="270543"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18</a:t>
                </a:r>
              </a:p>
              <a:p>
                <a:pPr algn="ctr"/>
                <a:endParaRPr lang="en-US" sz="900"/>
              </a:p>
              <a:p>
                <a:pPr algn="ctr"/>
                <a:r>
                  <a:rPr lang="ja-JP" sz="900" b="0" i="0" u="none" strike="noStrike" cap="none" baseline="0">
                    <a:solidFill>
                      <a:srgbClr val="B60D27"/>
                    </a:solidFill>
                    <a:effectLst/>
                    <a:uFillTx/>
                    <a:ea typeface="MS UI Gothic"/>
                  </a:rPr>
                  <a:t>13</a:t>
                </a:r>
              </a:p>
              <a:p>
                <a:pPr algn="ctr"/>
                <a:endParaRPr lang="en-US" sz="900">
                  <a:solidFill>
                    <a:srgbClr val="B60D27"/>
                  </a:solidFill>
                </a:endParaRPr>
              </a:p>
              <a:p>
                <a:pPr algn="ctr"/>
                <a:r>
                  <a:rPr lang="ja-JP" sz="900" b="0" i="0" u="none" strike="noStrike" cap="none" baseline="0">
                    <a:solidFill>
                      <a:srgbClr val="B2C0EC"/>
                    </a:solidFill>
                    <a:effectLst/>
                    <a:uFillTx/>
                    <a:ea typeface="MS UI Gothic"/>
                  </a:rPr>
                  <a:t>10</a:t>
                </a:r>
              </a:p>
            </p:txBody>
          </p:sp>
          <p:sp>
            <p:nvSpPr>
              <p:cNvPr id="91" name="TextBox 90"/>
              <p:cNvSpPr txBox="1"/>
              <p:nvPr/>
            </p:nvSpPr>
            <p:spPr>
              <a:xfrm>
                <a:off x="3175593" y="4585084"/>
                <a:ext cx="270543"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24</a:t>
                </a:r>
              </a:p>
              <a:p>
                <a:pPr algn="ctr"/>
                <a:endParaRPr lang="en-US" sz="900"/>
              </a:p>
              <a:p>
                <a:pPr algn="ctr"/>
                <a:r>
                  <a:rPr lang="ja-JP" sz="900" b="0" i="0" u="none" strike="noStrike" cap="none" baseline="0">
                    <a:solidFill>
                      <a:srgbClr val="B60D27"/>
                    </a:solidFill>
                    <a:effectLst/>
                    <a:uFillTx/>
                    <a:ea typeface="MS UI Gothic"/>
                  </a:rPr>
                  <a:t>2</a:t>
                </a:r>
              </a:p>
              <a:p>
                <a:pPr algn="ctr"/>
                <a:endParaRPr lang="en-US" sz="900">
                  <a:solidFill>
                    <a:srgbClr val="B60D27"/>
                  </a:solidFill>
                </a:endParaRPr>
              </a:p>
              <a:p>
                <a:pPr algn="ctr"/>
                <a:r>
                  <a:rPr lang="ja-JP" sz="900" b="0" i="0" u="none" strike="noStrike" cap="none" baseline="0">
                    <a:solidFill>
                      <a:srgbClr val="B2C0EC"/>
                    </a:solidFill>
                    <a:effectLst/>
                    <a:uFillTx/>
                    <a:ea typeface="MS UI Gothic"/>
                  </a:rPr>
                  <a:t>0</a:t>
                </a:r>
              </a:p>
            </p:txBody>
          </p:sp>
          <p:sp>
            <p:nvSpPr>
              <p:cNvPr id="92" name="TextBox 91"/>
              <p:cNvSpPr txBox="1"/>
              <p:nvPr/>
            </p:nvSpPr>
            <p:spPr>
              <a:xfrm>
                <a:off x="2984017" y="4585084"/>
                <a:ext cx="270543"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22</a:t>
                </a:r>
              </a:p>
              <a:p>
                <a:pPr algn="ctr"/>
                <a:endParaRPr lang="en-US" sz="900"/>
              </a:p>
              <a:p>
                <a:pPr algn="ctr"/>
                <a:r>
                  <a:rPr lang="ja-JP" sz="900" b="0" i="0" u="none" strike="noStrike" cap="none" baseline="0">
                    <a:solidFill>
                      <a:srgbClr val="B60D27"/>
                    </a:solidFill>
                    <a:effectLst/>
                    <a:uFillTx/>
                    <a:ea typeface="MS UI Gothic"/>
                  </a:rPr>
                  <a:t>3</a:t>
                </a:r>
              </a:p>
              <a:p>
                <a:pPr algn="r"/>
                <a:endParaRPr lang="en-US" sz="900">
                  <a:solidFill>
                    <a:srgbClr val="B60D27"/>
                  </a:solidFill>
                </a:endParaRPr>
              </a:p>
              <a:p>
                <a:pPr algn="r"/>
                <a:r>
                  <a:rPr lang="ja-JP" sz="900" b="0" i="0" u="none" strike="noStrike" cap="none" baseline="0">
                    <a:solidFill>
                      <a:srgbClr val="B2C0EC"/>
                    </a:solidFill>
                    <a:effectLst/>
                    <a:uFillTx/>
                    <a:ea typeface="MS UI Gothic"/>
                  </a:rPr>
                  <a:t>1</a:t>
                </a:r>
              </a:p>
            </p:txBody>
          </p:sp>
          <p:sp>
            <p:nvSpPr>
              <p:cNvPr id="93" name="TextBox 92"/>
              <p:cNvSpPr txBox="1"/>
              <p:nvPr/>
            </p:nvSpPr>
            <p:spPr>
              <a:xfrm>
                <a:off x="3555983" y="4585084"/>
                <a:ext cx="270543" cy="640720"/>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28</a:t>
                </a:r>
              </a:p>
              <a:p>
                <a:pPr algn="ctr"/>
                <a:endParaRPr lang="en-US" sz="900"/>
              </a:p>
              <a:p>
                <a:pPr algn="ctr"/>
                <a:r>
                  <a:rPr lang="ja-JP" sz="900" b="0" i="0" u="none" strike="noStrike" cap="none" baseline="0">
                    <a:solidFill>
                      <a:srgbClr val="B60D27"/>
                    </a:solidFill>
                    <a:effectLst/>
                    <a:uFillTx/>
                    <a:ea typeface="MS UI Gothic"/>
                  </a:rPr>
                  <a:t>1</a:t>
                </a:r>
              </a:p>
              <a:p>
                <a:pPr algn="ctr"/>
                <a:endParaRPr lang="en-US" sz="900">
                  <a:solidFill>
                    <a:srgbClr val="B60D27"/>
                  </a:solidFill>
                </a:endParaRPr>
              </a:p>
            </p:txBody>
          </p:sp>
          <p:sp>
            <p:nvSpPr>
              <p:cNvPr id="94" name="TextBox 93"/>
              <p:cNvSpPr txBox="1"/>
              <p:nvPr/>
            </p:nvSpPr>
            <p:spPr>
              <a:xfrm>
                <a:off x="3936954" y="4585084"/>
                <a:ext cx="270543" cy="640720"/>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32</a:t>
                </a:r>
              </a:p>
              <a:p>
                <a:pPr algn="ctr"/>
                <a:endParaRPr lang="en-US" sz="900"/>
              </a:p>
              <a:p>
                <a:pPr algn="ctr"/>
                <a:r>
                  <a:rPr lang="ja-JP" sz="900" b="0" i="0" u="none" strike="noStrike" cap="none" baseline="0">
                    <a:solidFill>
                      <a:srgbClr val="B60D27"/>
                    </a:solidFill>
                    <a:effectLst/>
                    <a:uFillTx/>
                    <a:ea typeface="MS UI Gothic"/>
                  </a:rPr>
                  <a:t>0</a:t>
                </a:r>
              </a:p>
              <a:p>
                <a:pPr algn="ctr"/>
                <a:endParaRPr lang="en-US" sz="900">
                  <a:solidFill>
                    <a:srgbClr val="B60D27"/>
                  </a:solidFill>
                </a:endParaRPr>
              </a:p>
            </p:txBody>
          </p:sp>
          <p:sp>
            <p:nvSpPr>
              <p:cNvPr id="95" name="Line 10"/>
              <p:cNvSpPr>
                <a:spLocks noChangeShapeType="1"/>
              </p:cNvSpPr>
              <p:nvPr/>
            </p:nvSpPr>
            <p:spPr bwMode="auto">
              <a:xfrm>
                <a:off x="910252" y="4536872"/>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363636"/>
                  </a:solidFill>
                </a:endParaRPr>
              </a:p>
            </p:txBody>
          </p:sp>
        </p:grpSp>
        <p:sp>
          <p:nvSpPr>
            <p:cNvPr id="14" name="TextBox 13"/>
            <p:cNvSpPr txBox="1"/>
            <p:nvPr/>
          </p:nvSpPr>
          <p:spPr>
            <a:xfrm>
              <a:off x="1079293" y="1972113"/>
              <a:ext cx="3561463" cy="1006846"/>
            </a:xfrm>
            <a:prstGeom prst="rect">
              <a:avLst/>
            </a:prstGeom>
            <a:noFill/>
          </p:spPr>
          <p:txBody>
            <a:bodyPr wrap="none" rtlCol="0">
              <a:spAutoFit/>
            </a:bodyPr>
            <a:lstStyle/>
            <a:p>
              <a:pPr algn="r"/>
              <a:r>
                <a:rPr lang="ja-JP" sz="1000" b="0" i="0" u="none" strike="noStrike" cap="none" baseline="0">
                  <a:solidFill>
                    <a:srgbClr val="4D4D4D"/>
                  </a:solidFill>
                  <a:effectLst/>
                  <a:uFillTx/>
                  <a:ea typeface="MS UI Gothic"/>
                </a:rPr>
                <a:t>プラセボ対ADXの層別化HR（95%CI）：</a:t>
              </a:r>
              <a:r>
                <a:rPr lang="ja-JP" sz="1000" b="1" i="0" u="none" strike="noStrike" cap="none" baseline="0">
                  <a:solidFill>
                    <a:srgbClr val="4D4D4D"/>
                  </a:solidFill>
                  <a:effectLst/>
                  <a:uFillTx/>
                  <a:ea typeface="MS UI Gothic"/>
                </a:rPr>
                <a:t>0.84 (0.67, 1.04)</a:t>
              </a:r>
            </a:p>
            <a:p>
              <a:pPr algn="r"/>
              <a:r>
                <a:rPr lang="ja-JP" sz="1000" b="0" i="0" u="none" strike="noStrike" cap="none" baseline="0">
                  <a:solidFill>
                    <a:srgbClr val="4D4D4D"/>
                  </a:solidFill>
                  <a:effectLst/>
                  <a:uFillTx/>
                  <a:ea typeface="MS UI Gothic"/>
                </a:rPr>
                <a:t>両側層別化p値（ログランク検定）：</a:t>
              </a:r>
              <a:r>
                <a:rPr lang="ja-JP" sz="1000" b="1" i="0" u="none" strike="noStrike" cap="none" baseline="0">
                  <a:solidFill>
                    <a:srgbClr val="4D4D4D"/>
                  </a:solidFill>
                  <a:effectLst/>
                  <a:uFillTx/>
                  <a:ea typeface="MS UI Gothic"/>
                </a:rPr>
                <a:t>p=0.10</a:t>
              </a:r>
            </a:p>
            <a:p>
              <a:pPr algn="r"/>
              <a:endParaRPr lang="en-US" sz="1000"/>
            </a:p>
            <a:p>
              <a:pPr>
                <a:tabLst>
                  <a:tab pos="2155825" algn="l"/>
                </a:tabLst>
              </a:pPr>
              <a:r>
                <a:rPr lang="ja-JP" sz="1000" b="0" i="0" u="none" strike="noStrike" cap="none" baseline="0">
                  <a:solidFill>
                    <a:srgbClr val="B60D27"/>
                  </a:solidFill>
                  <a:effectLst/>
                  <a:uFillTx/>
                  <a:ea typeface="MS UI Gothic"/>
                </a:rPr>
                <a:t>	ADX + mFOLFOX6</a:t>
              </a:r>
            </a:p>
            <a:p>
              <a:pPr>
                <a:tabLst>
                  <a:tab pos="2155825" algn="l"/>
                </a:tabLst>
              </a:pPr>
              <a:r>
                <a:rPr lang="ja-JP" sz="1000" b="0" i="0" u="none" strike="noStrike" cap="none" baseline="0">
                  <a:solidFill>
                    <a:srgbClr val="B2C0EC"/>
                  </a:solidFill>
                  <a:effectLst/>
                  <a:uFillTx/>
                  <a:ea typeface="MS UI Gothic"/>
                </a:rPr>
                <a:t>	</a:t>
              </a:r>
              <a:r>
                <a:rPr lang="ja-JP" sz="1000" b="0" i="0" u="none" strike="noStrike" cap="none" baseline="0">
                  <a:solidFill>
                    <a:srgbClr val="B2C0D8"/>
                  </a:solidFill>
                  <a:effectLst/>
                  <a:uFillTx/>
                  <a:ea typeface="MS UI Gothic"/>
                </a:rPr>
                <a:t>プラセボ</a:t>
              </a:r>
              <a:r>
                <a:rPr lang="ja-JP" sz="1000" b="0" i="0" u="none" strike="noStrike" cap="none" baseline="0">
                  <a:solidFill>
                    <a:srgbClr val="B2C0EC"/>
                  </a:solidFill>
                  <a:effectLst/>
                  <a:uFillTx/>
                  <a:ea typeface="MS UI Gothic"/>
                </a:rPr>
                <a:t> + mFOLFOX6</a:t>
              </a:r>
            </a:p>
            <a:p>
              <a:pPr algn="r"/>
              <a:endParaRPr lang="en-US" sz="1000"/>
            </a:p>
          </p:txBody>
        </p:sp>
        <p:cxnSp>
          <p:nvCxnSpPr>
            <p:cNvPr id="15" name="Straight Connector 14"/>
            <p:cNvCxnSpPr/>
            <p:nvPr/>
          </p:nvCxnSpPr>
          <p:spPr>
            <a:xfrm>
              <a:off x="2838536" y="2543110"/>
              <a:ext cx="283578"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838536" y="2709158"/>
              <a:ext cx="283578" cy="0"/>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276088" y="2895226"/>
              <a:ext cx="1103144" cy="396636"/>
            </a:xfrm>
            <a:prstGeom prst="rect">
              <a:avLst/>
            </a:prstGeom>
            <a:noFill/>
          </p:spPr>
          <p:txBody>
            <a:bodyPr wrap="none" rtlCol="0">
              <a:spAutoFit/>
            </a:bodyPr>
            <a:lstStyle/>
            <a:p>
              <a:pPr algn="ctr"/>
              <a:r>
                <a:rPr lang="ja-JP" sz="1000" b="0" i="0" u="none" strike="noStrike" cap="none" baseline="0" dirty="0">
                  <a:solidFill>
                    <a:srgbClr val="B60D27"/>
                  </a:solidFill>
                  <a:effectLst/>
                  <a:uFillTx/>
                  <a:ea typeface="MS UI Gothic"/>
                </a:rPr>
                <a:t>中央値7.5</a:t>
              </a:r>
            </a:p>
            <a:p>
              <a:pPr algn="ctr"/>
              <a:r>
                <a:rPr lang="ja-JP" sz="1000" b="0" i="0" u="none" strike="noStrike" cap="none" baseline="0" dirty="0">
                  <a:solidFill>
                    <a:srgbClr val="B60D27"/>
                  </a:solidFill>
                  <a:effectLst/>
                  <a:uFillTx/>
                  <a:ea typeface="MS UI Gothic"/>
                </a:rPr>
                <a:t>(95%CI 7.3, 8.4)</a:t>
              </a:r>
            </a:p>
          </p:txBody>
        </p:sp>
        <p:sp>
          <p:nvSpPr>
            <p:cNvPr id="18" name="TextBox 17"/>
            <p:cNvSpPr txBox="1"/>
            <p:nvPr/>
          </p:nvSpPr>
          <p:spPr>
            <a:xfrm>
              <a:off x="1103512" y="3641588"/>
              <a:ext cx="1103144" cy="396636"/>
            </a:xfrm>
            <a:prstGeom prst="rect">
              <a:avLst/>
            </a:prstGeom>
            <a:noFill/>
          </p:spPr>
          <p:txBody>
            <a:bodyPr wrap="none" rtlCol="0">
              <a:spAutoFit/>
            </a:bodyPr>
            <a:lstStyle/>
            <a:p>
              <a:pPr algn="ctr"/>
              <a:r>
                <a:rPr lang="ja-JP" sz="1000" b="0" i="0" u="none" strike="noStrike" cap="none" baseline="0">
                  <a:solidFill>
                    <a:srgbClr val="B2C0EC"/>
                  </a:solidFill>
                  <a:effectLst/>
                  <a:uFillTx/>
                  <a:ea typeface="MS UI Gothic"/>
                </a:rPr>
                <a:t>中央値7.1</a:t>
              </a:r>
            </a:p>
            <a:p>
              <a:pPr algn="ctr"/>
              <a:r>
                <a:rPr lang="ja-JP" sz="1000" b="0" i="0" u="none" strike="noStrike" cap="none" baseline="0">
                  <a:solidFill>
                    <a:srgbClr val="B2C0EC"/>
                  </a:solidFill>
                  <a:effectLst/>
                  <a:uFillTx/>
                  <a:ea typeface="MS UI Gothic"/>
                </a:rPr>
                <a:t>(95%CI 5.5, 7.5)</a:t>
              </a:r>
            </a:p>
          </p:txBody>
        </p:sp>
        <p:cxnSp>
          <p:nvCxnSpPr>
            <p:cNvPr id="19" name="Straight Connector 18"/>
            <p:cNvCxnSpPr/>
            <p:nvPr/>
          </p:nvCxnSpPr>
          <p:spPr>
            <a:xfrm>
              <a:off x="1104209" y="3296700"/>
              <a:ext cx="91598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1660533" y="3386234"/>
              <a:ext cx="150502" cy="224157"/>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1947666" y="3082093"/>
              <a:ext cx="400032" cy="184196"/>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4345737" y="4168136"/>
              <a:ext cx="72000" cy="72000"/>
            </a:xfrm>
            <a:prstGeom prst="ellips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3" name="Oval 22"/>
            <p:cNvSpPr/>
            <p:nvPr/>
          </p:nvSpPr>
          <p:spPr>
            <a:xfrm>
              <a:off x="3833833" y="4168136"/>
              <a:ext cx="72000" cy="72000"/>
            </a:xfrm>
            <a:prstGeom prst="ellips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4" name="Oval 23"/>
            <p:cNvSpPr/>
            <p:nvPr/>
          </p:nvSpPr>
          <p:spPr>
            <a:xfrm>
              <a:off x="3452086" y="4168136"/>
              <a:ext cx="72000" cy="72000"/>
            </a:xfrm>
            <a:prstGeom prst="ellips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5" name="Oval 24"/>
            <p:cNvSpPr/>
            <p:nvPr/>
          </p:nvSpPr>
          <p:spPr>
            <a:xfrm>
              <a:off x="3212801" y="4132136"/>
              <a:ext cx="72000" cy="72000"/>
            </a:xfrm>
            <a:prstGeom prst="ellips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6" name="Oval 25"/>
            <p:cNvSpPr/>
            <p:nvPr/>
          </p:nvSpPr>
          <p:spPr>
            <a:xfrm>
              <a:off x="3122114" y="4129264"/>
              <a:ext cx="72000" cy="72000"/>
            </a:xfrm>
            <a:prstGeom prst="ellips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7" name="Oval 26"/>
            <p:cNvSpPr/>
            <p:nvPr/>
          </p:nvSpPr>
          <p:spPr>
            <a:xfrm>
              <a:off x="2956188" y="4060136"/>
              <a:ext cx="72000" cy="72000"/>
            </a:xfrm>
            <a:prstGeom prst="ellips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8" name="Oval 27"/>
            <p:cNvSpPr/>
            <p:nvPr/>
          </p:nvSpPr>
          <p:spPr>
            <a:xfrm>
              <a:off x="2858361" y="4020485"/>
              <a:ext cx="72000" cy="72000"/>
            </a:xfrm>
            <a:prstGeom prst="ellips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9" name="Oval 28"/>
            <p:cNvSpPr/>
            <p:nvPr/>
          </p:nvSpPr>
          <p:spPr>
            <a:xfrm>
              <a:off x="2707174" y="3960991"/>
              <a:ext cx="72000" cy="72000"/>
            </a:xfrm>
            <a:prstGeom prst="ellips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0" name="Oval 29"/>
            <p:cNvSpPr/>
            <p:nvPr/>
          </p:nvSpPr>
          <p:spPr>
            <a:xfrm>
              <a:off x="2398632" y="3812210"/>
              <a:ext cx="72000" cy="72000"/>
            </a:xfrm>
            <a:prstGeom prst="ellips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1" name="Oval 30"/>
            <p:cNvSpPr/>
            <p:nvPr/>
          </p:nvSpPr>
          <p:spPr>
            <a:xfrm>
              <a:off x="1077040" y="2219651"/>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2" name="Oval 31"/>
            <p:cNvSpPr/>
            <p:nvPr/>
          </p:nvSpPr>
          <p:spPr>
            <a:xfrm>
              <a:off x="1475271" y="2886806"/>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3" name="Oval 32"/>
            <p:cNvSpPr/>
            <p:nvPr/>
          </p:nvSpPr>
          <p:spPr>
            <a:xfrm>
              <a:off x="1530899" y="2990375"/>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4" name="Oval 33"/>
            <p:cNvSpPr/>
            <p:nvPr/>
          </p:nvSpPr>
          <p:spPr>
            <a:xfrm>
              <a:off x="1234286" y="2409865"/>
              <a:ext cx="72000" cy="72000"/>
            </a:xfrm>
            <a:prstGeom prst="ellips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5" name="Oval 34"/>
            <p:cNvSpPr/>
            <p:nvPr/>
          </p:nvSpPr>
          <p:spPr>
            <a:xfrm>
              <a:off x="1602899" y="2991703"/>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6" name="Oval 35"/>
            <p:cNvSpPr/>
            <p:nvPr/>
          </p:nvSpPr>
          <p:spPr>
            <a:xfrm>
              <a:off x="1636943" y="3041095"/>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7" name="Oval 36"/>
            <p:cNvSpPr/>
            <p:nvPr/>
          </p:nvSpPr>
          <p:spPr>
            <a:xfrm>
              <a:off x="1674899" y="3226077"/>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8" name="Oval 37"/>
            <p:cNvSpPr/>
            <p:nvPr/>
          </p:nvSpPr>
          <p:spPr>
            <a:xfrm>
              <a:off x="1780629" y="3268089"/>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9" name="Oval 38"/>
            <p:cNvSpPr/>
            <p:nvPr/>
          </p:nvSpPr>
          <p:spPr>
            <a:xfrm>
              <a:off x="1851308" y="3372288"/>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0" name="Oval 39"/>
            <p:cNvSpPr/>
            <p:nvPr/>
          </p:nvSpPr>
          <p:spPr>
            <a:xfrm>
              <a:off x="1880081" y="3472830"/>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1" name="Oval 40"/>
            <p:cNvSpPr/>
            <p:nvPr/>
          </p:nvSpPr>
          <p:spPr>
            <a:xfrm>
              <a:off x="1851308" y="3426313"/>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2" name="Oval 41"/>
            <p:cNvSpPr/>
            <p:nvPr/>
          </p:nvSpPr>
          <p:spPr>
            <a:xfrm>
              <a:off x="2463740" y="3924991"/>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3" name="Oval 42"/>
            <p:cNvSpPr/>
            <p:nvPr/>
          </p:nvSpPr>
          <p:spPr>
            <a:xfrm>
              <a:off x="2641615" y="3996991"/>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4" name="Oval 43"/>
            <p:cNvSpPr/>
            <p:nvPr/>
          </p:nvSpPr>
          <p:spPr>
            <a:xfrm>
              <a:off x="2677615" y="4071839"/>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5" name="Oval 44"/>
            <p:cNvSpPr/>
            <p:nvPr/>
          </p:nvSpPr>
          <p:spPr>
            <a:xfrm>
              <a:off x="2779174" y="4073232"/>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6" name="Oval 45"/>
            <p:cNvSpPr/>
            <p:nvPr/>
          </p:nvSpPr>
          <p:spPr>
            <a:xfrm>
              <a:off x="3248801" y="4198540"/>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7" name="Oval 46"/>
            <p:cNvSpPr/>
            <p:nvPr/>
          </p:nvSpPr>
          <p:spPr>
            <a:xfrm>
              <a:off x="3313726" y="4201519"/>
              <a:ext cx="72000" cy="72000"/>
            </a:xfrm>
            <a:prstGeom prst="ellipse">
              <a:avLst/>
            </a:pr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sp>
        <p:nvSpPr>
          <p:cNvPr id="96" name="Freeform 2"/>
          <p:cNvSpPr/>
          <p:nvPr/>
        </p:nvSpPr>
        <p:spPr bwMode="auto">
          <a:xfrm>
            <a:off x="1034836" y="2397944"/>
            <a:ext cx="3303312" cy="1944000"/>
          </a:xfrm>
          <a:custGeom>
            <a:avLst/>
            <a:gdLst>
              <a:gd name="T0" fmla="*/ 173 w 257"/>
              <a:gd name="T1" fmla="*/ 155 h 155"/>
              <a:gd name="T2" fmla="*/ 169 w 257"/>
              <a:gd name="T3" fmla="*/ 153 h 155"/>
              <a:gd name="T4" fmla="*/ 159 w 257"/>
              <a:gd name="T5" fmla="*/ 152 h 155"/>
              <a:gd name="T6" fmla="*/ 149 w 257"/>
              <a:gd name="T7" fmla="*/ 148 h 155"/>
              <a:gd name="T8" fmla="*/ 145 w 257"/>
              <a:gd name="T9" fmla="*/ 147 h 155"/>
              <a:gd name="T10" fmla="*/ 141 w 257"/>
              <a:gd name="T11" fmla="*/ 145 h 155"/>
              <a:gd name="T12" fmla="*/ 139 w 257"/>
              <a:gd name="T13" fmla="*/ 142 h 155"/>
              <a:gd name="T14" fmla="*/ 131 w 257"/>
              <a:gd name="T15" fmla="*/ 140 h 155"/>
              <a:gd name="T16" fmla="*/ 128 w 257"/>
              <a:gd name="T17" fmla="*/ 139 h 155"/>
              <a:gd name="T18" fmla="*/ 122 w 257"/>
              <a:gd name="T19" fmla="*/ 137 h 155"/>
              <a:gd name="T20" fmla="*/ 117 w 257"/>
              <a:gd name="T21" fmla="*/ 136 h 155"/>
              <a:gd name="T22" fmla="*/ 113 w 257"/>
              <a:gd name="T23" fmla="*/ 135 h 155"/>
              <a:gd name="T24" fmla="*/ 112 w 257"/>
              <a:gd name="T25" fmla="*/ 133 h 155"/>
              <a:gd name="T26" fmla="*/ 111 w 257"/>
              <a:gd name="T27" fmla="*/ 132 h 155"/>
              <a:gd name="T28" fmla="*/ 110 w 257"/>
              <a:gd name="T29" fmla="*/ 130 h 155"/>
              <a:gd name="T30" fmla="*/ 108 w 257"/>
              <a:gd name="T31" fmla="*/ 127 h 155"/>
              <a:gd name="T32" fmla="*/ 98 w 257"/>
              <a:gd name="T33" fmla="*/ 126 h 155"/>
              <a:gd name="T34" fmla="*/ 98 w 257"/>
              <a:gd name="T35" fmla="*/ 123 h 155"/>
              <a:gd name="T36" fmla="*/ 95 w 257"/>
              <a:gd name="T37" fmla="*/ 119 h 155"/>
              <a:gd name="T38" fmla="*/ 94 w 257"/>
              <a:gd name="T39" fmla="*/ 116 h 155"/>
              <a:gd name="T40" fmla="*/ 93 w 257"/>
              <a:gd name="T41" fmla="*/ 114 h 155"/>
              <a:gd name="T42" fmla="*/ 85 w 257"/>
              <a:gd name="T43" fmla="*/ 112 h 155"/>
              <a:gd name="T44" fmla="*/ 83 w 257"/>
              <a:gd name="T45" fmla="*/ 111 h 155"/>
              <a:gd name="T46" fmla="*/ 82 w 257"/>
              <a:gd name="T47" fmla="*/ 109 h 155"/>
              <a:gd name="T48" fmla="*/ 80 w 257"/>
              <a:gd name="T49" fmla="*/ 103 h 155"/>
              <a:gd name="T50" fmla="*/ 78 w 257"/>
              <a:gd name="T51" fmla="*/ 101 h 155"/>
              <a:gd name="T52" fmla="*/ 76 w 257"/>
              <a:gd name="T53" fmla="*/ 99 h 155"/>
              <a:gd name="T54" fmla="*/ 74 w 257"/>
              <a:gd name="T55" fmla="*/ 96 h 155"/>
              <a:gd name="T56" fmla="*/ 73 w 257"/>
              <a:gd name="T57" fmla="*/ 95 h 155"/>
              <a:gd name="T58" fmla="*/ 70 w 257"/>
              <a:gd name="T59" fmla="*/ 93 h 155"/>
              <a:gd name="T60" fmla="*/ 67 w 257"/>
              <a:gd name="T61" fmla="*/ 89 h 155"/>
              <a:gd name="T62" fmla="*/ 65 w 257"/>
              <a:gd name="T63" fmla="*/ 74 h 155"/>
              <a:gd name="T64" fmla="*/ 63 w 257"/>
              <a:gd name="T65" fmla="*/ 68 h 155"/>
              <a:gd name="T66" fmla="*/ 61 w 257"/>
              <a:gd name="T67" fmla="*/ 67 h 155"/>
              <a:gd name="T68" fmla="*/ 60 w 257"/>
              <a:gd name="T69" fmla="*/ 65 h 155"/>
              <a:gd name="T70" fmla="*/ 58 w 257"/>
              <a:gd name="T71" fmla="*/ 64 h 155"/>
              <a:gd name="T72" fmla="*/ 55 w 257"/>
              <a:gd name="T73" fmla="*/ 62 h 155"/>
              <a:gd name="T74" fmla="*/ 52 w 257"/>
              <a:gd name="T75" fmla="*/ 60 h 155"/>
              <a:gd name="T76" fmla="*/ 50 w 257"/>
              <a:gd name="T77" fmla="*/ 58 h 155"/>
              <a:gd name="T78" fmla="*/ 49 w 257"/>
              <a:gd name="T79" fmla="*/ 53 h 155"/>
              <a:gd name="T80" fmla="*/ 47 w 257"/>
              <a:gd name="T81" fmla="*/ 47 h 155"/>
              <a:gd name="T82" fmla="*/ 43 w 257"/>
              <a:gd name="T83" fmla="*/ 46 h 155"/>
              <a:gd name="T84" fmla="*/ 42 w 257"/>
              <a:gd name="T85" fmla="*/ 44 h 155"/>
              <a:gd name="T86" fmla="*/ 38 w 257"/>
              <a:gd name="T87" fmla="*/ 43 h 155"/>
              <a:gd name="T88" fmla="*/ 37 w 257"/>
              <a:gd name="T89" fmla="*/ 42 h 155"/>
              <a:gd name="T90" fmla="*/ 35 w 257"/>
              <a:gd name="T91" fmla="*/ 40 h 155"/>
              <a:gd name="T92" fmla="*/ 33 w 257"/>
              <a:gd name="T93" fmla="*/ 31 h 155"/>
              <a:gd name="T94" fmla="*/ 32 w 257"/>
              <a:gd name="T95" fmla="*/ 28 h 155"/>
              <a:gd name="T96" fmla="*/ 30 w 257"/>
              <a:gd name="T97" fmla="*/ 27 h 155"/>
              <a:gd name="T98" fmla="*/ 27 w 257"/>
              <a:gd name="T99" fmla="*/ 25 h 155"/>
              <a:gd name="T100" fmla="*/ 22 w 257"/>
              <a:gd name="T101" fmla="*/ 24 h 155"/>
              <a:gd name="T102" fmla="*/ 18 w 257"/>
              <a:gd name="T103" fmla="*/ 19 h 155"/>
              <a:gd name="T104" fmla="*/ 17 w 257"/>
              <a:gd name="T105" fmla="*/ 15 h 155"/>
              <a:gd name="T106" fmla="*/ 14 w 257"/>
              <a:gd name="T107" fmla="*/ 9 h 155"/>
              <a:gd name="T108" fmla="*/ 13 w 257"/>
              <a:gd name="T109" fmla="*/ 6 h 155"/>
              <a:gd name="T110" fmla="*/ 11 w 257"/>
              <a:gd name="T111" fmla="*/ 5 h 155"/>
              <a:gd name="T112" fmla="*/ 10 w 257"/>
              <a:gd name="T113" fmla="*/ 3 h 155"/>
              <a:gd name="T114" fmla="*/ 8 w 257"/>
              <a:gd name="T115" fmla="*/ 2 h 155"/>
              <a:gd name="T116" fmla="*/ 6 w 257"/>
              <a:gd name="T117"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7" h="155">
                <a:moveTo>
                  <a:pt x="257" y="155"/>
                </a:moveTo>
                <a:lnTo>
                  <a:pt x="173" y="155"/>
                </a:lnTo>
                <a:lnTo>
                  <a:pt x="173" y="153"/>
                </a:lnTo>
                <a:lnTo>
                  <a:pt x="169" y="153"/>
                </a:lnTo>
                <a:lnTo>
                  <a:pt x="169" y="152"/>
                </a:lnTo>
                <a:lnTo>
                  <a:pt x="159" y="152"/>
                </a:lnTo>
                <a:lnTo>
                  <a:pt x="159" y="148"/>
                </a:lnTo>
                <a:lnTo>
                  <a:pt x="149" y="148"/>
                </a:lnTo>
                <a:lnTo>
                  <a:pt x="149" y="147"/>
                </a:lnTo>
                <a:lnTo>
                  <a:pt x="145" y="147"/>
                </a:lnTo>
                <a:lnTo>
                  <a:pt x="145" y="145"/>
                </a:lnTo>
                <a:lnTo>
                  <a:pt x="141" y="145"/>
                </a:lnTo>
                <a:lnTo>
                  <a:pt x="141" y="142"/>
                </a:lnTo>
                <a:lnTo>
                  <a:pt x="139" y="142"/>
                </a:lnTo>
                <a:lnTo>
                  <a:pt x="139" y="140"/>
                </a:lnTo>
                <a:lnTo>
                  <a:pt x="131" y="140"/>
                </a:lnTo>
                <a:lnTo>
                  <a:pt x="131" y="139"/>
                </a:lnTo>
                <a:lnTo>
                  <a:pt x="128" y="139"/>
                </a:lnTo>
                <a:lnTo>
                  <a:pt x="128" y="137"/>
                </a:lnTo>
                <a:lnTo>
                  <a:pt x="122" y="137"/>
                </a:lnTo>
                <a:lnTo>
                  <a:pt x="122" y="136"/>
                </a:lnTo>
                <a:lnTo>
                  <a:pt x="117" y="136"/>
                </a:lnTo>
                <a:lnTo>
                  <a:pt x="117" y="135"/>
                </a:lnTo>
                <a:lnTo>
                  <a:pt x="113" y="135"/>
                </a:lnTo>
                <a:lnTo>
                  <a:pt x="113" y="133"/>
                </a:lnTo>
                <a:lnTo>
                  <a:pt x="112" y="133"/>
                </a:lnTo>
                <a:lnTo>
                  <a:pt x="112" y="132"/>
                </a:lnTo>
                <a:lnTo>
                  <a:pt x="111" y="132"/>
                </a:lnTo>
                <a:lnTo>
                  <a:pt x="111" y="130"/>
                </a:lnTo>
                <a:lnTo>
                  <a:pt x="110" y="130"/>
                </a:lnTo>
                <a:lnTo>
                  <a:pt x="110" y="127"/>
                </a:lnTo>
                <a:lnTo>
                  <a:pt x="108" y="127"/>
                </a:lnTo>
                <a:lnTo>
                  <a:pt x="108" y="126"/>
                </a:lnTo>
                <a:lnTo>
                  <a:pt x="98" y="126"/>
                </a:lnTo>
                <a:lnTo>
                  <a:pt x="98" y="125"/>
                </a:lnTo>
                <a:lnTo>
                  <a:pt x="98" y="123"/>
                </a:lnTo>
                <a:lnTo>
                  <a:pt x="95" y="123"/>
                </a:lnTo>
                <a:lnTo>
                  <a:pt x="95" y="119"/>
                </a:lnTo>
                <a:lnTo>
                  <a:pt x="94" y="119"/>
                </a:lnTo>
                <a:lnTo>
                  <a:pt x="94" y="116"/>
                </a:lnTo>
                <a:lnTo>
                  <a:pt x="93" y="116"/>
                </a:lnTo>
                <a:lnTo>
                  <a:pt x="93" y="114"/>
                </a:lnTo>
                <a:lnTo>
                  <a:pt x="85" y="114"/>
                </a:lnTo>
                <a:lnTo>
                  <a:pt x="85" y="112"/>
                </a:lnTo>
                <a:lnTo>
                  <a:pt x="83" y="112"/>
                </a:lnTo>
                <a:lnTo>
                  <a:pt x="83" y="111"/>
                </a:lnTo>
                <a:lnTo>
                  <a:pt x="82" y="111"/>
                </a:lnTo>
                <a:lnTo>
                  <a:pt x="82" y="109"/>
                </a:lnTo>
                <a:lnTo>
                  <a:pt x="80" y="109"/>
                </a:lnTo>
                <a:lnTo>
                  <a:pt x="80" y="103"/>
                </a:lnTo>
                <a:lnTo>
                  <a:pt x="78" y="103"/>
                </a:lnTo>
                <a:lnTo>
                  <a:pt x="78" y="101"/>
                </a:lnTo>
                <a:lnTo>
                  <a:pt x="76" y="101"/>
                </a:lnTo>
                <a:lnTo>
                  <a:pt x="76" y="99"/>
                </a:lnTo>
                <a:lnTo>
                  <a:pt x="74" y="99"/>
                </a:lnTo>
                <a:lnTo>
                  <a:pt x="74" y="96"/>
                </a:lnTo>
                <a:lnTo>
                  <a:pt x="73" y="96"/>
                </a:lnTo>
                <a:lnTo>
                  <a:pt x="73" y="95"/>
                </a:lnTo>
                <a:lnTo>
                  <a:pt x="70" y="95"/>
                </a:lnTo>
                <a:lnTo>
                  <a:pt x="70" y="93"/>
                </a:lnTo>
                <a:lnTo>
                  <a:pt x="67" y="93"/>
                </a:lnTo>
                <a:lnTo>
                  <a:pt x="67" y="89"/>
                </a:lnTo>
                <a:lnTo>
                  <a:pt x="65" y="89"/>
                </a:lnTo>
                <a:lnTo>
                  <a:pt x="65" y="74"/>
                </a:lnTo>
                <a:lnTo>
                  <a:pt x="63" y="74"/>
                </a:lnTo>
                <a:lnTo>
                  <a:pt x="63" y="68"/>
                </a:lnTo>
                <a:lnTo>
                  <a:pt x="61" y="68"/>
                </a:lnTo>
                <a:lnTo>
                  <a:pt x="61" y="67"/>
                </a:lnTo>
                <a:lnTo>
                  <a:pt x="60" y="67"/>
                </a:lnTo>
                <a:lnTo>
                  <a:pt x="60" y="65"/>
                </a:lnTo>
                <a:lnTo>
                  <a:pt x="58" y="65"/>
                </a:lnTo>
                <a:lnTo>
                  <a:pt x="58" y="64"/>
                </a:lnTo>
                <a:lnTo>
                  <a:pt x="55" y="64"/>
                </a:lnTo>
                <a:lnTo>
                  <a:pt x="55" y="62"/>
                </a:lnTo>
                <a:lnTo>
                  <a:pt x="52" y="62"/>
                </a:lnTo>
                <a:lnTo>
                  <a:pt x="52" y="60"/>
                </a:lnTo>
                <a:lnTo>
                  <a:pt x="50" y="60"/>
                </a:lnTo>
                <a:lnTo>
                  <a:pt x="50" y="58"/>
                </a:lnTo>
                <a:lnTo>
                  <a:pt x="49" y="58"/>
                </a:lnTo>
                <a:lnTo>
                  <a:pt x="49" y="53"/>
                </a:lnTo>
                <a:lnTo>
                  <a:pt x="47" y="53"/>
                </a:lnTo>
                <a:lnTo>
                  <a:pt x="47" y="47"/>
                </a:lnTo>
                <a:lnTo>
                  <a:pt x="43" y="47"/>
                </a:lnTo>
                <a:lnTo>
                  <a:pt x="43" y="46"/>
                </a:lnTo>
                <a:lnTo>
                  <a:pt x="42" y="46"/>
                </a:lnTo>
                <a:lnTo>
                  <a:pt x="42" y="44"/>
                </a:lnTo>
                <a:lnTo>
                  <a:pt x="38" y="44"/>
                </a:lnTo>
                <a:lnTo>
                  <a:pt x="38" y="43"/>
                </a:lnTo>
                <a:lnTo>
                  <a:pt x="37" y="43"/>
                </a:lnTo>
                <a:lnTo>
                  <a:pt x="37" y="42"/>
                </a:lnTo>
                <a:lnTo>
                  <a:pt x="35" y="42"/>
                </a:lnTo>
                <a:lnTo>
                  <a:pt x="35" y="40"/>
                </a:lnTo>
                <a:lnTo>
                  <a:pt x="33" y="40"/>
                </a:lnTo>
                <a:lnTo>
                  <a:pt x="33" y="31"/>
                </a:lnTo>
                <a:lnTo>
                  <a:pt x="32" y="31"/>
                </a:lnTo>
                <a:lnTo>
                  <a:pt x="32" y="28"/>
                </a:lnTo>
                <a:lnTo>
                  <a:pt x="30" y="28"/>
                </a:lnTo>
                <a:lnTo>
                  <a:pt x="30" y="27"/>
                </a:lnTo>
                <a:lnTo>
                  <a:pt x="27" y="27"/>
                </a:lnTo>
                <a:lnTo>
                  <a:pt x="27" y="25"/>
                </a:lnTo>
                <a:lnTo>
                  <a:pt x="22" y="25"/>
                </a:lnTo>
                <a:lnTo>
                  <a:pt x="22" y="24"/>
                </a:lnTo>
                <a:lnTo>
                  <a:pt x="18" y="24"/>
                </a:lnTo>
                <a:lnTo>
                  <a:pt x="18" y="19"/>
                </a:lnTo>
                <a:lnTo>
                  <a:pt x="17" y="19"/>
                </a:lnTo>
                <a:lnTo>
                  <a:pt x="17" y="15"/>
                </a:lnTo>
                <a:lnTo>
                  <a:pt x="14" y="15"/>
                </a:lnTo>
                <a:lnTo>
                  <a:pt x="14" y="9"/>
                </a:lnTo>
                <a:lnTo>
                  <a:pt x="13" y="9"/>
                </a:lnTo>
                <a:lnTo>
                  <a:pt x="13" y="6"/>
                </a:lnTo>
                <a:lnTo>
                  <a:pt x="11" y="6"/>
                </a:lnTo>
                <a:lnTo>
                  <a:pt x="11" y="5"/>
                </a:lnTo>
                <a:lnTo>
                  <a:pt x="10" y="5"/>
                </a:lnTo>
                <a:lnTo>
                  <a:pt x="10" y="3"/>
                </a:lnTo>
                <a:lnTo>
                  <a:pt x="8" y="3"/>
                </a:lnTo>
                <a:lnTo>
                  <a:pt x="8" y="2"/>
                </a:lnTo>
                <a:lnTo>
                  <a:pt x="6" y="2"/>
                </a:lnTo>
                <a:lnTo>
                  <a:pt x="6" y="0"/>
                </a:ln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a:p>
        </p:txBody>
      </p:sp>
      <p:sp>
        <p:nvSpPr>
          <p:cNvPr id="97" name="Freeform 3"/>
          <p:cNvSpPr/>
          <p:nvPr/>
        </p:nvSpPr>
        <p:spPr bwMode="auto">
          <a:xfrm>
            <a:off x="1034836" y="2397944"/>
            <a:ext cx="2417518" cy="1988636"/>
          </a:xfrm>
          <a:custGeom>
            <a:avLst/>
            <a:gdLst>
              <a:gd name="T0" fmla="*/ 173 w 190"/>
              <a:gd name="T1" fmla="*/ 157 h 157"/>
              <a:gd name="T2" fmla="*/ 162 w 190"/>
              <a:gd name="T3" fmla="*/ 155 h 157"/>
              <a:gd name="T4" fmla="*/ 159 w 190"/>
              <a:gd name="T5" fmla="*/ 152 h 157"/>
              <a:gd name="T6" fmla="*/ 141 w 190"/>
              <a:gd name="T7" fmla="*/ 149 h 157"/>
              <a:gd name="T8" fmla="*/ 135 w 190"/>
              <a:gd name="T9" fmla="*/ 148 h 157"/>
              <a:gd name="T10" fmla="*/ 126 w 190"/>
              <a:gd name="T11" fmla="*/ 146 h 157"/>
              <a:gd name="T12" fmla="*/ 124 w 190"/>
              <a:gd name="T13" fmla="*/ 140 h 157"/>
              <a:gd name="T14" fmla="*/ 114 w 190"/>
              <a:gd name="T15" fmla="*/ 138 h 157"/>
              <a:gd name="T16" fmla="*/ 112 w 190"/>
              <a:gd name="T17" fmla="*/ 137 h 157"/>
              <a:gd name="T18" fmla="*/ 111 w 190"/>
              <a:gd name="T19" fmla="*/ 136 h 157"/>
              <a:gd name="T20" fmla="*/ 104 w 190"/>
              <a:gd name="T21" fmla="*/ 135 h 157"/>
              <a:gd name="T22" fmla="*/ 100 w 190"/>
              <a:gd name="T23" fmla="*/ 134 h 157"/>
              <a:gd name="T24" fmla="*/ 96 w 190"/>
              <a:gd name="T25" fmla="*/ 133 h 157"/>
              <a:gd name="T26" fmla="*/ 95 w 190"/>
              <a:gd name="T27" fmla="*/ 130 h 157"/>
              <a:gd name="T28" fmla="*/ 93 w 190"/>
              <a:gd name="T29" fmla="*/ 128 h 157"/>
              <a:gd name="T30" fmla="*/ 90 w 190"/>
              <a:gd name="T31" fmla="*/ 123 h 157"/>
              <a:gd name="T32" fmla="*/ 87 w 190"/>
              <a:gd name="T33" fmla="*/ 121 h 157"/>
              <a:gd name="T34" fmla="*/ 85 w 190"/>
              <a:gd name="T35" fmla="*/ 118 h 157"/>
              <a:gd name="T36" fmla="*/ 82 w 190"/>
              <a:gd name="T37" fmla="*/ 117 h 157"/>
              <a:gd name="T38" fmla="*/ 80 w 190"/>
              <a:gd name="T39" fmla="*/ 115 h 157"/>
              <a:gd name="T40" fmla="*/ 79 w 190"/>
              <a:gd name="T41" fmla="*/ 110 h 157"/>
              <a:gd name="T42" fmla="*/ 77 w 190"/>
              <a:gd name="T43" fmla="*/ 106 h 157"/>
              <a:gd name="T44" fmla="*/ 73 w 190"/>
              <a:gd name="T45" fmla="*/ 104 h 157"/>
              <a:gd name="T46" fmla="*/ 72 w 190"/>
              <a:gd name="T47" fmla="*/ 103 h 157"/>
              <a:gd name="T48" fmla="*/ 68 w 190"/>
              <a:gd name="T49" fmla="*/ 101 h 157"/>
              <a:gd name="T50" fmla="*/ 67 w 190"/>
              <a:gd name="T51" fmla="*/ 100 h 157"/>
              <a:gd name="T52" fmla="*/ 64 w 190"/>
              <a:gd name="T53" fmla="*/ 99 h 157"/>
              <a:gd name="T54" fmla="*/ 63 w 190"/>
              <a:gd name="T55" fmla="*/ 93 h 157"/>
              <a:gd name="T56" fmla="*/ 62 w 190"/>
              <a:gd name="T57" fmla="*/ 89 h 157"/>
              <a:gd name="T58" fmla="*/ 61 w 190"/>
              <a:gd name="T59" fmla="*/ 86 h 157"/>
              <a:gd name="T60" fmla="*/ 57 w 190"/>
              <a:gd name="T61" fmla="*/ 84 h 157"/>
              <a:gd name="T62" fmla="*/ 54 w 190"/>
              <a:gd name="T63" fmla="*/ 83 h 157"/>
              <a:gd name="T64" fmla="*/ 53 w 190"/>
              <a:gd name="T65" fmla="*/ 81 h 157"/>
              <a:gd name="T66" fmla="*/ 49 w 190"/>
              <a:gd name="T67" fmla="*/ 79 h 157"/>
              <a:gd name="T68" fmla="*/ 48 w 190"/>
              <a:gd name="T69" fmla="*/ 72 h 157"/>
              <a:gd name="T70" fmla="*/ 46 w 190"/>
              <a:gd name="T71" fmla="*/ 66 h 157"/>
              <a:gd name="T72" fmla="*/ 44 w 190"/>
              <a:gd name="T73" fmla="*/ 64 h 157"/>
              <a:gd name="T74" fmla="*/ 43 w 190"/>
              <a:gd name="T75" fmla="*/ 63 h 157"/>
              <a:gd name="T76" fmla="*/ 35 w 190"/>
              <a:gd name="T77" fmla="*/ 61 h 157"/>
              <a:gd name="T78" fmla="*/ 34 w 190"/>
              <a:gd name="T79" fmla="*/ 60 h 157"/>
              <a:gd name="T80" fmla="*/ 32 w 190"/>
              <a:gd name="T81" fmla="*/ 53 h 157"/>
              <a:gd name="T82" fmla="*/ 30 w 190"/>
              <a:gd name="T83" fmla="*/ 51 h 157"/>
              <a:gd name="T84" fmla="*/ 29 w 190"/>
              <a:gd name="T85" fmla="*/ 46 h 157"/>
              <a:gd name="T86" fmla="*/ 27 w 190"/>
              <a:gd name="T87" fmla="*/ 45 h 157"/>
              <a:gd name="T88" fmla="*/ 25 w 190"/>
              <a:gd name="T89" fmla="*/ 40 h 157"/>
              <a:gd name="T90" fmla="*/ 23 w 190"/>
              <a:gd name="T91" fmla="*/ 39 h 157"/>
              <a:gd name="T92" fmla="*/ 21 w 190"/>
              <a:gd name="T93" fmla="*/ 37 h 157"/>
              <a:gd name="T94" fmla="*/ 19 w 190"/>
              <a:gd name="T95" fmla="*/ 34 h 157"/>
              <a:gd name="T96" fmla="*/ 17 w 190"/>
              <a:gd name="T97" fmla="*/ 32 h 157"/>
              <a:gd name="T98" fmla="*/ 17 w 190"/>
              <a:gd name="T99" fmla="*/ 30 h 157"/>
              <a:gd name="T100" fmla="*/ 17 w 190"/>
              <a:gd name="T101" fmla="*/ 21 h 157"/>
              <a:gd name="T102" fmla="*/ 15 w 190"/>
              <a:gd name="T103" fmla="*/ 15 h 157"/>
              <a:gd name="T104" fmla="*/ 11 w 190"/>
              <a:gd name="T105" fmla="*/ 11 h 157"/>
              <a:gd name="T106" fmla="*/ 10 w 190"/>
              <a:gd name="T107" fmla="*/ 9 h 157"/>
              <a:gd name="T108" fmla="*/ 9 w 190"/>
              <a:gd name="T109" fmla="*/ 7 h 157"/>
              <a:gd name="T110" fmla="*/ 8 w 190"/>
              <a:gd name="T111" fmla="*/ 5 h 157"/>
              <a:gd name="T112" fmla="*/ 7 w 190"/>
              <a:gd name="T113" fmla="*/ 3 h 157"/>
              <a:gd name="T114" fmla="*/ 4 w 190"/>
              <a:gd name="T11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0" h="157">
                <a:moveTo>
                  <a:pt x="190" y="157"/>
                </a:moveTo>
                <a:lnTo>
                  <a:pt x="173" y="157"/>
                </a:lnTo>
                <a:lnTo>
                  <a:pt x="173" y="155"/>
                </a:lnTo>
                <a:lnTo>
                  <a:pt x="162" y="155"/>
                </a:lnTo>
                <a:lnTo>
                  <a:pt x="162" y="152"/>
                </a:lnTo>
                <a:lnTo>
                  <a:pt x="159" y="152"/>
                </a:lnTo>
                <a:lnTo>
                  <a:pt x="159" y="149"/>
                </a:lnTo>
                <a:lnTo>
                  <a:pt x="141" y="149"/>
                </a:lnTo>
                <a:lnTo>
                  <a:pt x="141" y="148"/>
                </a:lnTo>
                <a:lnTo>
                  <a:pt x="135" y="148"/>
                </a:lnTo>
                <a:lnTo>
                  <a:pt x="135" y="146"/>
                </a:lnTo>
                <a:lnTo>
                  <a:pt x="126" y="146"/>
                </a:lnTo>
                <a:lnTo>
                  <a:pt x="126" y="140"/>
                </a:lnTo>
                <a:lnTo>
                  <a:pt x="124" y="140"/>
                </a:lnTo>
                <a:lnTo>
                  <a:pt x="124" y="138"/>
                </a:lnTo>
                <a:lnTo>
                  <a:pt x="114" y="138"/>
                </a:lnTo>
                <a:lnTo>
                  <a:pt x="114" y="137"/>
                </a:lnTo>
                <a:lnTo>
                  <a:pt x="112" y="137"/>
                </a:lnTo>
                <a:lnTo>
                  <a:pt x="112" y="136"/>
                </a:lnTo>
                <a:lnTo>
                  <a:pt x="111" y="136"/>
                </a:lnTo>
                <a:lnTo>
                  <a:pt x="111" y="135"/>
                </a:lnTo>
                <a:lnTo>
                  <a:pt x="104" y="135"/>
                </a:lnTo>
                <a:lnTo>
                  <a:pt x="104" y="134"/>
                </a:lnTo>
                <a:lnTo>
                  <a:pt x="100" y="134"/>
                </a:lnTo>
                <a:lnTo>
                  <a:pt x="100" y="133"/>
                </a:lnTo>
                <a:lnTo>
                  <a:pt x="96" y="133"/>
                </a:lnTo>
                <a:lnTo>
                  <a:pt x="96" y="130"/>
                </a:lnTo>
                <a:lnTo>
                  <a:pt x="95" y="130"/>
                </a:lnTo>
                <a:lnTo>
                  <a:pt x="95" y="128"/>
                </a:lnTo>
                <a:lnTo>
                  <a:pt x="93" y="128"/>
                </a:lnTo>
                <a:lnTo>
                  <a:pt x="93" y="123"/>
                </a:lnTo>
                <a:lnTo>
                  <a:pt x="90" y="123"/>
                </a:lnTo>
                <a:lnTo>
                  <a:pt x="90" y="121"/>
                </a:lnTo>
                <a:lnTo>
                  <a:pt x="87" y="121"/>
                </a:lnTo>
                <a:lnTo>
                  <a:pt x="87" y="118"/>
                </a:lnTo>
                <a:lnTo>
                  <a:pt x="85" y="118"/>
                </a:lnTo>
                <a:lnTo>
                  <a:pt x="85" y="117"/>
                </a:lnTo>
                <a:lnTo>
                  <a:pt x="82" y="117"/>
                </a:lnTo>
                <a:lnTo>
                  <a:pt x="82" y="115"/>
                </a:lnTo>
                <a:lnTo>
                  <a:pt x="80" y="115"/>
                </a:lnTo>
                <a:lnTo>
                  <a:pt x="80" y="110"/>
                </a:lnTo>
                <a:lnTo>
                  <a:pt x="79" y="110"/>
                </a:lnTo>
                <a:lnTo>
                  <a:pt x="79" y="106"/>
                </a:lnTo>
                <a:lnTo>
                  <a:pt x="77" y="106"/>
                </a:lnTo>
                <a:lnTo>
                  <a:pt x="77" y="104"/>
                </a:lnTo>
                <a:lnTo>
                  <a:pt x="73" y="104"/>
                </a:lnTo>
                <a:lnTo>
                  <a:pt x="73" y="103"/>
                </a:lnTo>
                <a:lnTo>
                  <a:pt x="72" y="103"/>
                </a:lnTo>
                <a:lnTo>
                  <a:pt x="72" y="101"/>
                </a:lnTo>
                <a:lnTo>
                  <a:pt x="68" y="101"/>
                </a:lnTo>
                <a:lnTo>
                  <a:pt x="68" y="100"/>
                </a:lnTo>
                <a:lnTo>
                  <a:pt x="67" y="100"/>
                </a:lnTo>
                <a:lnTo>
                  <a:pt x="67" y="99"/>
                </a:lnTo>
                <a:lnTo>
                  <a:pt x="64" y="99"/>
                </a:lnTo>
                <a:lnTo>
                  <a:pt x="64" y="93"/>
                </a:lnTo>
                <a:lnTo>
                  <a:pt x="63" y="93"/>
                </a:lnTo>
                <a:lnTo>
                  <a:pt x="63" y="89"/>
                </a:lnTo>
                <a:lnTo>
                  <a:pt x="62" y="89"/>
                </a:lnTo>
                <a:lnTo>
                  <a:pt x="62" y="86"/>
                </a:lnTo>
                <a:lnTo>
                  <a:pt x="61" y="86"/>
                </a:lnTo>
                <a:lnTo>
                  <a:pt x="61" y="84"/>
                </a:lnTo>
                <a:lnTo>
                  <a:pt x="57" y="84"/>
                </a:lnTo>
                <a:lnTo>
                  <a:pt x="57" y="83"/>
                </a:lnTo>
                <a:lnTo>
                  <a:pt x="54" y="83"/>
                </a:lnTo>
                <a:lnTo>
                  <a:pt x="54" y="81"/>
                </a:lnTo>
                <a:lnTo>
                  <a:pt x="53" y="81"/>
                </a:lnTo>
                <a:lnTo>
                  <a:pt x="53" y="79"/>
                </a:lnTo>
                <a:lnTo>
                  <a:pt x="49" y="79"/>
                </a:lnTo>
                <a:lnTo>
                  <a:pt x="49" y="72"/>
                </a:lnTo>
                <a:lnTo>
                  <a:pt x="48" y="72"/>
                </a:lnTo>
                <a:lnTo>
                  <a:pt x="48" y="66"/>
                </a:lnTo>
                <a:lnTo>
                  <a:pt x="46" y="66"/>
                </a:lnTo>
                <a:lnTo>
                  <a:pt x="46" y="64"/>
                </a:lnTo>
                <a:lnTo>
                  <a:pt x="44" y="64"/>
                </a:lnTo>
                <a:lnTo>
                  <a:pt x="44" y="63"/>
                </a:lnTo>
                <a:lnTo>
                  <a:pt x="43" y="63"/>
                </a:lnTo>
                <a:lnTo>
                  <a:pt x="43" y="61"/>
                </a:lnTo>
                <a:lnTo>
                  <a:pt x="35" y="61"/>
                </a:lnTo>
                <a:lnTo>
                  <a:pt x="35" y="60"/>
                </a:lnTo>
                <a:lnTo>
                  <a:pt x="34" y="60"/>
                </a:lnTo>
                <a:lnTo>
                  <a:pt x="34" y="53"/>
                </a:lnTo>
                <a:lnTo>
                  <a:pt x="32" y="53"/>
                </a:lnTo>
                <a:lnTo>
                  <a:pt x="32" y="51"/>
                </a:lnTo>
                <a:lnTo>
                  <a:pt x="30" y="51"/>
                </a:lnTo>
                <a:lnTo>
                  <a:pt x="30" y="46"/>
                </a:lnTo>
                <a:lnTo>
                  <a:pt x="29" y="46"/>
                </a:lnTo>
                <a:lnTo>
                  <a:pt x="29" y="45"/>
                </a:lnTo>
                <a:lnTo>
                  <a:pt x="27" y="45"/>
                </a:lnTo>
                <a:lnTo>
                  <a:pt x="27" y="40"/>
                </a:lnTo>
                <a:lnTo>
                  <a:pt x="25" y="40"/>
                </a:lnTo>
                <a:lnTo>
                  <a:pt x="25" y="39"/>
                </a:lnTo>
                <a:lnTo>
                  <a:pt x="23" y="39"/>
                </a:lnTo>
                <a:lnTo>
                  <a:pt x="23" y="37"/>
                </a:lnTo>
                <a:lnTo>
                  <a:pt x="21" y="37"/>
                </a:lnTo>
                <a:lnTo>
                  <a:pt x="21" y="34"/>
                </a:lnTo>
                <a:lnTo>
                  <a:pt x="19" y="34"/>
                </a:lnTo>
                <a:lnTo>
                  <a:pt x="19" y="32"/>
                </a:lnTo>
                <a:lnTo>
                  <a:pt x="17" y="32"/>
                </a:lnTo>
                <a:lnTo>
                  <a:pt x="17" y="30"/>
                </a:lnTo>
                <a:lnTo>
                  <a:pt x="17" y="30"/>
                </a:lnTo>
                <a:lnTo>
                  <a:pt x="17" y="25"/>
                </a:lnTo>
                <a:lnTo>
                  <a:pt x="17" y="21"/>
                </a:lnTo>
                <a:lnTo>
                  <a:pt x="15" y="21"/>
                </a:lnTo>
                <a:lnTo>
                  <a:pt x="15" y="15"/>
                </a:lnTo>
                <a:lnTo>
                  <a:pt x="11" y="15"/>
                </a:lnTo>
                <a:lnTo>
                  <a:pt x="11" y="11"/>
                </a:lnTo>
                <a:lnTo>
                  <a:pt x="10" y="11"/>
                </a:lnTo>
                <a:lnTo>
                  <a:pt x="10" y="9"/>
                </a:lnTo>
                <a:lnTo>
                  <a:pt x="9" y="9"/>
                </a:lnTo>
                <a:lnTo>
                  <a:pt x="9" y="7"/>
                </a:lnTo>
                <a:lnTo>
                  <a:pt x="8" y="7"/>
                </a:lnTo>
                <a:lnTo>
                  <a:pt x="8" y="5"/>
                </a:lnTo>
                <a:lnTo>
                  <a:pt x="7" y="5"/>
                </a:lnTo>
                <a:lnTo>
                  <a:pt x="7" y="3"/>
                </a:lnTo>
                <a:lnTo>
                  <a:pt x="4" y="3"/>
                </a:lnTo>
                <a:lnTo>
                  <a:pt x="4" y="0"/>
                </a:lnTo>
                <a:lnTo>
                  <a:pt x="0" y="0"/>
                </a:lnTo>
              </a:path>
            </a:pathLst>
          </a:custGeom>
          <a:ln w="1905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a:p>
        </p:txBody>
      </p:sp>
      <p:grpSp>
        <p:nvGrpSpPr>
          <p:cNvPr id="98" name="Group 97"/>
          <p:cNvGrpSpPr/>
          <p:nvPr/>
        </p:nvGrpSpPr>
        <p:grpSpPr>
          <a:xfrm>
            <a:off x="4641247" y="1919805"/>
            <a:ext cx="4402010" cy="3976631"/>
            <a:chOff x="4641247" y="1919805"/>
            <a:chExt cx="4402010" cy="3976631"/>
          </a:xfrm>
        </p:grpSpPr>
        <p:sp>
          <p:nvSpPr>
            <p:cNvPr id="99" name="TextBox 98"/>
            <p:cNvSpPr txBox="1"/>
            <p:nvPr/>
          </p:nvSpPr>
          <p:spPr>
            <a:xfrm>
              <a:off x="6150162" y="1919805"/>
              <a:ext cx="801218" cy="274594"/>
            </a:xfrm>
            <a:prstGeom prst="rect">
              <a:avLst/>
            </a:prstGeom>
            <a:noFill/>
          </p:spPr>
          <p:txBody>
            <a:bodyPr wrap="none" rtlCol="0">
              <a:spAutoFit/>
            </a:bodyPr>
            <a:lstStyle/>
            <a:p>
              <a:pPr algn="r"/>
              <a:r>
                <a:rPr lang="ja-JP" sz="1200" b="0" i="0" u="none" strike="noStrike" cap="none" baseline="0">
                  <a:solidFill>
                    <a:srgbClr val="4D4D4D"/>
                  </a:solidFill>
                  <a:effectLst/>
                  <a:uFillTx/>
                  <a:ea typeface="MS UI Gothic"/>
                </a:rPr>
                <a:t>ADX優位</a:t>
              </a:r>
            </a:p>
          </p:txBody>
        </p:sp>
        <p:grpSp>
          <p:nvGrpSpPr>
            <p:cNvPr id="100" name="Group 99"/>
            <p:cNvGrpSpPr/>
            <p:nvPr/>
          </p:nvGrpSpPr>
          <p:grpSpPr>
            <a:xfrm>
              <a:off x="5918414" y="2112793"/>
              <a:ext cx="2988695" cy="3282289"/>
              <a:chOff x="2513066" y="1721748"/>
              <a:chExt cx="2589796" cy="3877402"/>
            </a:xfrm>
            <a:effectLst/>
          </p:grpSpPr>
          <p:cxnSp>
            <p:nvCxnSpPr>
              <p:cNvPr id="139" name="Straight Connector 138"/>
              <p:cNvCxnSpPr/>
              <p:nvPr/>
            </p:nvCxnSpPr>
            <p:spPr>
              <a:xfrm>
                <a:off x="2517569" y="5437653"/>
                <a:ext cx="2582883"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flipV="1">
                <a:off x="3406927" y="1721748"/>
                <a:ext cx="17746" cy="3877402"/>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flipH="1">
                <a:off x="5102862" y="5437653"/>
                <a:ext cx="0" cy="109183"/>
              </a:xfrm>
              <a:prstGeom prst="line">
                <a:avLst/>
              </a:prstGeom>
              <a:ln w="19050">
                <a:solidFill>
                  <a:srgbClr val="010203"/>
                </a:solidFill>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flipH="1">
                <a:off x="4258260" y="5437653"/>
                <a:ext cx="0" cy="109183"/>
              </a:xfrm>
              <a:prstGeom prst="line">
                <a:avLst/>
              </a:prstGeom>
              <a:ln w="19050">
                <a:solidFill>
                  <a:srgbClr val="010203"/>
                </a:solidFill>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flipH="1">
                <a:off x="2513066" y="5437653"/>
                <a:ext cx="0" cy="109183"/>
              </a:xfrm>
              <a:prstGeom prst="line">
                <a:avLst/>
              </a:prstGeom>
              <a:ln w="19050">
                <a:solidFill>
                  <a:srgbClr val="010203"/>
                </a:solidFill>
              </a:ln>
              <a:effectLst/>
            </p:spPr>
            <p:style>
              <a:lnRef idx="2">
                <a:schemeClr val="accent1"/>
              </a:lnRef>
              <a:fillRef idx="0">
                <a:schemeClr val="accent1"/>
              </a:fillRef>
              <a:effectRef idx="1">
                <a:schemeClr val="accent1"/>
              </a:effectRef>
              <a:fontRef idx="minor">
                <a:schemeClr val="tx1"/>
              </a:fontRef>
            </p:style>
          </p:cxnSp>
        </p:grpSp>
        <p:sp>
          <p:nvSpPr>
            <p:cNvPr id="101" name="TextBox 100"/>
            <p:cNvSpPr txBox="1"/>
            <p:nvPr/>
          </p:nvSpPr>
          <p:spPr>
            <a:xfrm>
              <a:off x="7018424" y="5619436"/>
              <a:ext cx="825054" cy="274594"/>
            </a:xfrm>
            <a:prstGeom prst="rect">
              <a:avLst/>
            </a:prstGeom>
            <a:noFill/>
          </p:spPr>
          <p:txBody>
            <a:bodyPr wrap="none" rtlCol="0">
              <a:spAutoFit/>
            </a:bodyPr>
            <a:lstStyle/>
            <a:p>
              <a:pPr algn="ctr"/>
              <a:r>
                <a:rPr lang="ja-JP" sz="1200" b="1" i="0" u="none" strike="noStrike" cap="none" baseline="0">
                  <a:solidFill>
                    <a:srgbClr val="4D4D4D"/>
                  </a:solidFill>
                  <a:effectLst/>
                  <a:uFillTx/>
                  <a:ea typeface="MS UI Gothic"/>
                </a:rPr>
                <a:t>ハザード比</a:t>
              </a:r>
            </a:p>
          </p:txBody>
        </p:sp>
        <p:sp>
          <p:nvSpPr>
            <p:cNvPr id="102" name="TextBox 101"/>
            <p:cNvSpPr txBox="1"/>
            <p:nvPr/>
          </p:nvSpPr>
          <p:spPr>
            <a:xfrm>
              <a:off x="5798417" y="5355202"/>
              <a:ext cx="267285" cy="274594"/>
            </a:xfrm>
            <a:prstGeom prst="rect">
              <a:avLst/>
            </a:prstGeom>
            <a:noFill/>
          </p:spPr>
          <p:txBody>
            <a:bodyPr wrap="none" rtlCol="0">
              <a:spAutoFit/>
            </a:bodyPr>
            <a:lstStyle/>
            <a:p>
              <a:pPr algn="ctr"/>
              <a:r>
                <a:rPr lang="ja-JP" sz="1200" b="0" i="0" u="none" strike="noStrike" cap="none" baseline="0">
                  <a:solidFill>
                    <a:srgbClr val="4D4D4D"/>
                  </a:solidFill>
                  <a:effectLst/>
                  <a:uFillTx/>
                  <a:ea typeface="MS UI Gothic"/>
                </a:rPr>
                <a:t>0</a:t>
              </a:r>
            </a:p>
          </p:txBody>
        </p:sp>
        <p:sp>
          <p:nvSpPr>
            <p:cNvPr id="103" name="TextBox 102"/>
            <p:cNvSpPr txBox="1"/>
            <p:nvPr/>
          </p:nvSpPr>
          <p:spPr>
            <a:xfrm>
              <a:off x="6824596" y="5355202"/>
              <a:ext cx="267285" cy="274594"/>
            </a:xfrm>
            <a:prstGeom prst="rect">
              <a:avLst/>
            </a:prstGeom>
            <a:noFill/>
          </p:spPr>
          <p:txBody>
            <a:bodyPr wrap="none" rtlCol="0">
              <a:spAutoFit/>
            </a:bodyPr>
            <a:lstStyle/>
            <a:p>
              <a:pPr algn="ctr"/>
              <a:r>
                <a:rPr lang="ja-JP" sz="1200" b="0" i="0" u="none" strike="noStrike" cap="none" baseline="0">
                  <a:solidFill>
                    <a:srgbClr val="4D4D4D"/>
                  </a:solidFill>
                  <a:effectLst/>
                  <a:uFillTx/>
                  <a:ea typeface="MS UI Gothic"/>
                </a:rPr>
                <a:t>1</a:t>
              </a:r>
            </a:p>
          </p:txBody>
        </p:sp>
        <p:sp>
          <p:nvSpPr>
            <p:cNvPr id="104" name="TextBox 103"/>
            <p:cNvSpPr txBox="1"/>
            <p:nvPr/>
          </p:nvSpPr>
          <p:spPr>
            <a:xfrm>
              <a:off x="7801956" y="5355202"/>
              <a:ext cx="267285" cy="274594"/>
            </a:xfrm>
            <a:prstGeom prst="rect">
              <a:avLst/>
            </a:prstGeom>
            <a:noFill/>
          </p:spPr>
          <p:txBody>
            <a:bodyPr wrap="none" rtlCol="0">
              <a:spAutoFit/>
            </a:bodyPr>
            <a:lstStyle/>
            <a:p>
              <a:pPr algn="ctr"/>
              <a:r>
                <a:rPr lang="ja-JP" sz="1200" b="0" i="0" u="none" strike="noStrike" cap="none" baseline="0">
                  <a:solidFill>
                    <a:srgbClr val="4D4D4D"/>
                  </a:solidFill>
                  <a:effectLst/>
                  <a:uFillTx/>
                  <a:ea typeface="MS UI Gothic"/>
                </a:rPr>
                <a:t>2</a:t>
              </a:r>
            </a:p>
          </p:txBody>
        </p:sp>
        <p:sp>
          <p:nvSpPr>
            <p:cNvPr id="105" name="TextBox 104"/>
            <p:cNvSpPr txBox="1"/>
            <p:nvPr/>
          </p:nvSpPr>
          <p:spPr>
            <a:xfrm>
              <a:off x="8774802" y="5355202"/>
              <a:ext cx="267285" cy="274594"/>
            </a:xfrm>
            <a:prstGeom prst="rect">
              <a:avLst/>
            </a:prstGeom>
            <a:noFill/>
          </p:spPr>
          <p:txBody>
            <a:bodyPr wrap="none" rtlCol="0">
              <a:spAutoFit/>
            </a:bodyPr>
            <a:lstStyle/>
            <a:p>
              <a:pPr algn="ctr"/>
              <a:r>
                <a:rPr lang="ja-JP" sz="1200" b="0" i="0" u="none" strike="noStrike" cap="none" baseline="0">
                  <a:solidFill>
                    <a:srgbClr val="4D4D4D"/>
                  </a:solidFill>
                  <a:effectLst/>
                  <a:uFillTx/>
                  <a:ea typeface="MS UI Gothic"/>
                </a:rPr>
                <a:t>3</a:t>
              </a:r>
            </a:p>
          </p:txBody>
        </p:sp>
        <p:sp>
          <p:nvSpPr>
            <p:cNvPr id="106" name="TextBox 105"/>
            <p:cNvSpPr txBox="1"/>
            <p:nvPr/>
          </p:nvSpPr>
          <p:spPr>
            <a:xfrm>
              <a:off x="4626494" y="2389947"/>
              <a:ext cx="1427318" cy="3020538"/>
            </a:xfrm>
            <a:prstGeom prst="rect">
              <a:avLst/>
            </a:prstGeom>
            <a:noFill/>
          </p:spPr>
          <p:txBody>
            <a:bodyPr wrap="none" rtlCol="0">
              <a:spAutoFit/>
            </a:bodyPr>
            <a:lstStyle/>
            <a:p>
              <a:pPr algn="r"/>
              <a:r>
                <a:rPr lang="ja-JP" sz="1200" b="0" i="0" u="none" strike="noStrike" cap="none" baseline="0">
                  <a:solidFill>
                    <a:srgbClr val="4D4D4D"/>
                  </a:solidFill>
                  <a:effectLst/>
                  <a:uFillTx/>
                  <a:ea typeface="MS UI Gothic"/>
                </a:rPr>
                <a:t>全体</a:t>
              </a:r>
            </a:p>
            <a:p>
              <a:pPr algn="r"/>
              <a:r>
                <a:rPr lang="ja-JP" sz="1200" b="0" i="0" u="none" strike="noStrike" cap="none" baseline="0">
                  <a:solidFill>
                    <a:srgbClr val="4D4D4D"/>
                  </a:solidFill>
                  <a:effectLst/>
                  <a:uFillTx/>
                  <a:ea typeface="MS UI Gothic"/>
                </a:rPr>
                <a:t>南米</a:t>
              </a:r>
            </a:p>
            <a:p>
              <a:pPr algn="r"/>
              <a:r>
                <a:rPr lang="ja-JP" sz="1200" b="0" i="0" u="none" strike="noStrike" cap="none" baseline="0">
                  <a:solidFill>
                    <a:srgbClr val="4D4D4D"/>
                  </a:solidFill>
                  <a:effectLst/>
                  <a:uFillTx/>
                  <a:ea typeface="MS UI Gothic"/>
                </a:rPr>
                <a:t>その他の国々全て</a:t>
              </a:r>
            </a:p>
            <a:p>
              <a:pPr algn="r"/>
              <a:r>
                <a:rPr lang="ja-JP" sz="1200" b="0" i="0" u="none" strike="noStrike" cap="none" baseline="0">
                  <a:solidFill>
                    <a:srgbClr val="4D4D4D"/>
                  </a:solidFill>
                  <a:effectLst/>
                  <a:uFillTx/>
                  <a:ea typeface="MS UI Gothic"/>
                </a:rPr>
                <a:t>ECOG PSスコアが0</a:t>
              </a:r>
            </a:p>
            <a:p>
              <a:pPr algn="r"/>
              <a:r>
                <a:rPr lang="ja-JP" sz="1200" b="0" i="0" u="none" strike="noStrike" cap="none" baseline="0">
                  <a:solidFill>
                    <a:srgbClr val="4D4D4D"/>
                  </a:solidFill>
                  <a:effectLst/>
                  <a:uFillTx/>
                  <a:ea typeface="MS UI Gothic"/>
                </a:rPr>
                <a:t>ECOG PSスコアが1</a:t>
              </a:r>
            </a:p>
            <a:p>
              <a:pPr algn="r"/>
              <a:r>
                <a:rPr lang="ja-JP" sz="1200" b="0" i="0" u="none" strike="noStrike" cap="none" baseline="0">
                  <a:solidFill>
                    <a:srgbClr val="4D4D4D"/>
                  </a:solidFill>
                  <a:effectLst/>
                  <a:uFillTx/>
                  <a:ea typeface="MS UI Gothic"/>
                </a:rPr>
                <a:t>胃</a:t>
              </a:r>
            </a:p>
            <a:p>
              <a:pPr algn="r"/>
              <a:r>
                <a:rPr lang="ja-JP" sz="1200" b="0" i="0" u="none" strike="noStrike" cap="none" baseline="0">
                  <a:solidFill>
                    <a:srgbClr val="4D4D4D"/>
                  </a:solidFill>
                  <a:effectLst/>
                  <a:uFillTx/>
                  <a:ea typeface="MS UI Gothic"/>
                </a:rPr>
                <a:t>GEJ</a:t>
              </a:r>
            </a:p>
            <a:p>
              <a:pPr algn="r"/>
              <a:r>
                <a:rPr lang="ja-JP" sz="1200" b="0" i="0" u="none" strike="noStrike" cap="none" baseline="0">
                  <a:solidFill>
                    <a:srgbClr val="4D4D4D"/>
                  </a:solidFill>
                  <a:effectLst/>
                  <a:uFillTx/>
                  <a:ea typeface="MS UI Gothic"/>
                </a:rPr>
                <a:t>局所進行性</a:t>
              </a:r>
            </a:p>
            <a:p>
              <a:pPr algn="r"/>
              <a:r>
                <a:rPr lang="ja-JP" sz="1200" b="0" i="0" u="none" strike="noStrike" cap="none" baseline="0">
                  <a:solidFill>
                    <a:srgbClr val="4D4D4D"/>
                  </a:solidFill>
                  <a:effectLst/>
                  <a:uFillTx/>
                  <a:ea typeface="MS UI Gothic"/>
                </a:rPr>
                <a:t>転移性</a:t>
              </a:r>
            </a:p>
            <a:p>
              <a:pPr algn="r"/>
              <a:r>
                <a:rPr lang="ja-JP" sz="1200" b="0" i="0" u="none" strike="noStrike" cap="none" baseline="0">
                  <a:solidFill>
                    <a:srgbClr val="4D4D4D"/>
                  </a:solidFill>
                  <a:effectLst/>
                  <a:uFillTx/>
                  <a:ea typeface="MS UI Gothic"/>
                </a:rPr>
                <a:t>男性</a:t>
              </a:r>
            </a:p>
            <a:p>
              <a:pPr algn="r"/>
              <a:r>
                <a:rPr lang="ja-JP" sz="1200" b="0" i="0" u="none" strike="noStrike" cap="none" baseline="0">
                  <a:solidFill>
                    <a:srgbClr val="4D4D4D"/>
                  </a:solidFill>
                  <a:effectLst/>
                  <a:uFillTx/>
                  <a:ea typeface="MS UI Gothic"/>
                </a:rPr>
                <a:t>女性</a:t>
              </a:r>
            </a:p>
            <a:p>
              <a:pPr algn="r"/>
              <a:r>
                <a:rPr lang="ja-JP" sz="1200" b="0" i="0" u="none" strike="noStrike" cap="none" baseline="0">
                  <a:solidFill>
                    <a:srgbClr val="4D4D4D"/>
                  </a:solidFill>
                  <a:effectLst/>
                  <a:uFillTx/>
                  <a:ea typeface="MS UI Gothic"/>
                </a:rPr>
                <a:t>年齢&lt;65歳</a:t>
              </a:r>
            </a:p>
            <a:p>
              <a:pPr algn="r"/>
              <a:r>
                <a:rPr lang="ja-JP" sz="1200" b="0" i="0" u="none" strike="noStrike" cap="none" baseline="0">
                  <a:solidFill>
                    <a:srgbClr val="4D4D4D"/>
                  </a:solidFill>
                  <a:effectLst/>
                  <a:uFillTx/>
                  <a:ea typeface="MS UI Gothic"/>
                </a:rPr>
                <a:t>年齢≥65歳</a:t>
              </a:r>
            </a:p>
            <a:p>
              <a:pPr algn="r"/>
              <a:r>
                <a:rPr lang="ja-JP" sz="1200" b="0" i="0" u="none" strike="noStrike" cap="none" baseline="0">
                  <a:solidFill>
                    <a:srgbClr val="4D4D4D"/>
                  </a:solidFill>
                  <a:effectLst/>
                  <a:uFillTx/>
                  <a:ea typeface="MS UI Gothic"/>
                </a:rPr>
                <a:t>白人</a:t>
              </a:r>
            </a:p>
            <a:p>
              <a:pPr algn="r"/>
              <a:r>
                <a:rPr lang="ja-JP" sz="1200" b="0" i="0" u="none" strike="noStrike" cap="none" baseline="0">
                  <a:solidFill>
                    <a:srgbClr val="4D4D4D"/>
                  </a:solidFill>
                  <a:effectLst/>
                  <a:uFillTx/>
                  <a:ea typeface="MS UI Gothic"/>
                </a:rPr>
                <a:t>白人以外</a:t>
              </a:r>
            </a:p>
            <a:p>
              <a:pPr algn="r"/>
              <a:endParaRPr lang="en-US" sz="1200"/>
            </a:p>
          </p:txBody>
        </p:sp>
        <p:cxnSp>
          <p:nvCxnSpPr>
            <p:cNvPr id="107" name="Straight Arrow Connector 106"/>
            <p:cNvCxnSpPr/>
            <p:nvPr/>
          </p:nvCxnSpPr>
          <p:spPr>
            <a:xfrm flipH="1">
              <a:off x="6281346" y="2196804"/>
              <a:ext cx="55425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6266209" y="3817377"/>
              <a:ext cx="1915766"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a:off x="6237189" y="5092755"/>
              <a:ext cx="85586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10" name="Group 109"/>
            <p:cNvGrpSpPr/>
            <p:nvPr/>
          </p:nvGrpSpPr>
          <p:grpSpPr>
            <a:xfrm>
              <a:off x="6310469" y="2478545"/>
              <a:ext cx="2234307" cy="2662818"/>
              <a:chOff x="6310469" y="2337865"/>
              <a:chExt cx="2234307" cy="2662818"/>
            </a:xfrm>
          </p:grpSpPr>
          <p:cxnSp>
            <p:nvCxnSpPr>
              <p:cNvPr id="111" name="Straight Connector 110"/>
              <p:cNvCxnSpPr/>
              <p:nvPr/>
            </p:nvCxnSpPr>
            <p:spPr>
              <a:xfrm>
                <a:off x="6625677" y="2399200"/>
                <a:ext cx="34475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6656313" y="2597607"/>
                <a:ext cx="1888463"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6571761" y="2759476"/>
                <a:ext cx="37218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6792382" y="2954824"/>
                <a:ext cx="751418"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6455626" y="3126006"/>
                <a:ext cx="39376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flipV="1">
                <a:off x="6567233" y="3324413"/>
                <a:ext cx="471513"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6584347" y="3486282"/>
                <a:ext cx="67037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6605453" y="3869186"/>
                <a:ext cx="34592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6551726" y="4040368"/>
                <a:ext cx="39376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6578206" y="4241856"/>
                <a:ext cx="83576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6784194" y="4395496"/>
                <a:ext cx="610678"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6310469" y="4591059"/>
                <a:ext cx="357316"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a:off x="6679707" y="4756512"/>
                <a:ext cx="356118"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4" name="Oval 123"/>
              <p:cNvSpPr>
                <a:spLocks noChangeAspect="1"/>
              </p:cNvSpPr>
              <p:nvPr/>
            </p:nvSpPr>
            <p:spPr>
              <a:xfrm>
                <a:off x="6729510" y="2337865"/>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a:spLocks noChangeAspect="1"/>
              </p:cNvSpPr>
              <p:nvPr/>
            </p:nvSpPr>
            <p:spPr>
              <a:xfrm>
                <a:off x="7236086" y="2539188"/>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6689004" y="2705476"/>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a:spLocks noChangeAspect="1"/>
              </p:cNvSpPr>
              <p:nvPr/>
            </p:nvSpPr>
            <p:spPr>
              <a:xfrm>
                <a:off x="7038746" y="2888247"/>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a:spLocks noChangeAspect="1"/>
              </p:cNvSpPr>
              <p:nvPr/>
            </p:nvSpPr>
            <p:spPr>
              <a:xfrm>
                <a:off x="6564470" y="3071018"/>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a:spLocks noChangeAspect="1"/>
              </p:cNvSpPr>
              <p:nvPr/>
            </p:nvSpPr>
            <p:spPr>
              <a:xfrm>
                <a:off x="6700101" y="3264361"/>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a:spLocks noChangeAspect="1"/>
              </p:cNvSpPr>
              <p:nvPr/>
            </p:nvSpPr>
            <p:spPr>
              <a:xfrm>
                <a:off x="6781602" y="3431274"/>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a:spLocks noChangeAspect="1"/>
              </p:cNvSpPr>
              <p:nvPr/>
            </p:nvSpPr>
            <p:spPr>
              <a:xfrm>
                <a:off x="6721651" y="3624617"/>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6730194" y="3812674"/>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a:spLocks noChangeAspect="1"/>
              </p:cNvSpPr>
              <p:nvPr/>
            </p:nvSpPr>
            <p:spPr>
              <a:xfrm>
                <a:off x="6674726" y="3984873"/>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a:spLocks noChangeAspect="1"/>
              </p:cNvSpPr>
              <p:nvPr/>
            </p:nvSpPr>
            <p:spPr>
              <a:xfrm>
                <a:off x="6839682" y="4183502"/>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a:spLocks noChangeAspect="1"/>
              </p:cNvSpPr>
              <p:nvPr/>
            </p:nvSpPr>
            <p:spPr>
              <a:xfrm>
                <a:off x="6983401" y="4339843"/>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a:spLocks noChangeAspect="1"/>
              </p:cNvSpPr>
              <p:nvPr/>
            </p:nvSpPr>
            <p:spPr>
              <a:xfrm>
                <a:off x="6397185" y="4535463"/>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a:spLocks noChangeAspect="1"/>
              </p:cNvSpPr>
              <p:nvPr/>
            </p:nvSpPr>
            <p:spPr>
              <a:xfrm>
                <a:off x="6773301" y="4694813"/>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a:spLocks noChangeAspect="1"/>
              </p:cNvSpPr>
              <p:nvPr/>
            </p:nvSpPr>
            <p:spPr>
              <a:xfrm>
                <a:off x="6489078" y="4892683"/>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1" name="TextBox 12">
            <a:extLst>
              <a:ext uri="{FF2B5EF4-FFF2-40B4-BE49-F238E27FC236}">
                <a16:creationId xmlns:a16="http://schemas.microsoft.com/office/drawing/2014/main" id="{1C4B8877-EEFD-4E24-AC45-53AE88531C77}"/>
              </a:ext>
            </a:extLst>
          </p:cNvPr>
          <p:cNvSpPr txBox="1"/>
          <p:nvPr/>
        </p:nvSpPr>
        <p:spPr>
          <a:xfrm>
            <a:off x="-39058" y="4706340"/>
            <a:ext cx="1465529" cy="369332"/>
          </a:xfrm>
          <a:prstGeom prst="rect">
            <a:avLst/>
          </a:prstGeom>
          <a:noFill/>
        </p:spPr>
        <p:txBody>
          <a:bodyPr wrap="none" rtlCol="0">
            <a:spAutoFit/>
          </a:bodyPr>
          <a:lstStyle/>
          <a:p>
            <a:pPr algn="r"/>
            <a:r>
              <a:rPr lang="ja-JP" sz="900" b="0" i="0" u="none" strike="noStrike" cap="none" baseline="0" dirty="0">
                <a:solidFill>
                  <a:srgbClr val="4D4D4D"/>
                </a:solidFill>
                <a:effectLst/>
                <a:uFillTx/>
                <a:ea typeface="MS UI Gothic"/>
              </a:rPr>
              <a:t>リスクに晒されていた患者数</a:t>
            </a:r>
          </a:p>
          <a:p>
            <a:pPr algn="r"/>
            <a:endParaRPr lang="en-GB" sz="900" dirty="0">
              <a:solidFill>
                <a:srgbClr val="4D4D4D"/>
              </a:solidFill>
            </a:endParaRPr>
          </a:p>
        </p:txBody>
      </p:sp>
      <p:sp>
        <p:nvSpPr>
          <p:cNvPr id="144" name="TextBox 12">
            <a:extLst>
              <a:ext uri="{FF2B5EF4-FFF2-40B4-BE49-F238E27FC236}">
                <a16:creationId xmlns:a16="http://schemas.microsoft.com/office/drawing/2014/main" id="{D6D7219B-6EB3-4651-83AB-D98D778A8885}"/>
              </a:ext>
            </a:extLst>
          </p:cNvPr>
          <p:cNvSpPr txBox="1"/>
          <p:nvPr/>
        </p:nvSpPr>
        <p:spPr>
          <a:xfrm>
            <a:off x="94419" y="4707283"/>
            <a:ext cx="809902" cy="923330"/>
          </a:xfrm>
          <a:prstGeom prst="rect">
            <a:avLst/>
          </a:prstGeom>
          <a:noFill/>
        </p:spPr>
        <p:txBody>
          <a:bodyPr wrap="none" rtlCol="0">
            <a:spAutoFit/>
          </a:bodyPr>
          <a:lstStyle/>
          <a:p>
            <a:pPr algn="r"/>
            <a:endParaRPr lang="ja-JP" sz="900" b="0" i="0" u="none" strike="noStrike" cap="none" baseline="0" dirty="0">
              <a:solidFill>
                <a:srgbClr val="4D4D4D"/>
              </a:solidFill>
              <a:effectLst/>
              <a:uFillTx/>
              <a:ea typeface="MS UI Gothic"/>
            </a:endParaRPr>
          </a:p>
          <a:p>
            <a:pPr algn="r"/>
            <a:r>
              <a:rPr lang="ja-JP" sz="900" b="0" i="0" u="none" strike="noStrike" cap="none" baseline="0" dirty="0">
                <a:solidFill>
                  <a:srgbClr val="B60D27"/>
                </a:solidFill>
                <a:effectLst/>
                <a:uFillTx/>
                <a:ea typeface="MS UI Gothic"/>
              </a:rPr>
              <a:t>ADX +</a:t>
            </a:r>
          </a:p>
          <a:p>
            <a:pPr algn="r"/>
            <a:r>
              <a:rPr lang="ja-JP" sz="900" b="0" i="0" u="none" strike="noStrike" cap="none" baseline="0" dirty="0">
                <a:solidFill>
                  <a:srgbClr val="B60D27"/>
                </a:solidFill>
                <a:effectLst/>
                <a:uFillTx/>
                <a:ea typeface="MS UI Gothic"/>
              </a:rPr>
              <a:t>mFOLFOX6</a:t>
            </a:r>
          </a:p>
          <a:p>
            <a:pPr algn="r"/>
            <a:r>
              <a:rPr lang="ja-JP" sz="900" b="0" i="0" u="none" strike="noStrike" cap="none" baseline="0" dirty="0">
                <a:solidFill>
                  <a:srgbClr val="B2C0D8"/>
                </a:solidFill>
                <a:effectLst/>
                <a:uFillTx/>
                <a:ea typeface="MS UI Gothic"/>
              </a:rPr>
              <a:t>プラセボ＋</a:t>
            </a:r>
          </a:p>
          <a:p>
            <a:pPr algn="r"/>
            <a:r>
              <a:rPr lang="ja-JP" sz="900" b="0" i="0" u="none" strike="noStrike" cap="none" baseline="0" dirty="0">
                <a:solidFill>
                  <a:srgbClr val="B2C0D8"/>
                </a:solidFill>
                <a:effectLst/>
                <a:uFillTx/>
                <a:ea typeface="MS UI Gothic"/>
              </a:rPr>
              <a:t>mFOLFOX6</a:t>
            </a:r>
          </a:p>
          <a:p>
            <a:pPr algn="r"/>
            <a:endParaRPr lang="en-GB" sz="900" dirty="0">
              <a:solidFill>
                <a:srgbClr val="4D4D4D"/>
              </a:solidFill>
            </a:endParaRPr>
          </a:p>
        </p:txBody>
      </p:sp>
    </p:spTree>
    <p:extLst>
      <p:ext uri="{BB962C8B-B14F-4D97-AF65-F5344CB8AC3E}">
        <p14:creationId xmlns:p14="http://schemas.microsoft.com/office/powerpoint/2010/main" val="52036798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a:rPr>
              <a:t>4：進行性胃または胃食道接合部腺癌患者を対象とした、第一選択療法としてのandecaliximab＋mFOLFOX6の有効性と安全性を評価する、第III相無作為化二重盲検プラセボ対照試験（GAMMA-1）– Shah MA, et al</a:t>
            </a:r>
          </a:p>
        </p:txBody>
      </p:sp>
      <p:sp>
        <p:nvSpPr>
          <p:cNvPr id="3" name="Content Placeholder 2"/>
          <p:cNvSpPr>
            <a:spLocks noGrp="1"/>
          </p:cNvSpPr>
          <p:nvPr>
            <p:ph idx="1"/>
          </p:nvPr>
        </p:nvSpPr>
        <p:spPr>
          <a:xfrm>
            <a:off x="365124" y="1254035"/>
            <a:ext cx="8413751" cy="4962038"/>
          </a:xfrm>
        </p:spPr>
        <p:txBody>
          <a:bodyPr/>
          <a:lstStyle/>
          <a:p>
            <a:pPr marL="0" indent="0">
              <a:buNone/>
            </a:pPr>
            <a:r>
              <a:rPr lang="ja-JP" sz="1600" b="1" i="0" u="none" strike="noStrike" cap="none" baseline="0" dirty="0">
                <a:solidFill>
                  <a:srgbClr val="4D4D4D"/>
                </a:solidFill>
                <a:effectLst/>
                <a:uFillTx/>
                <a:ea typeface="MS UI Gothic"/>
              </a:rPr>
              <a:t>主な結果（続き）</a:t>
            </a:r>
          </a:p>
          <a:p>
            <a:pPr marL="0" indent="0">
              <a:buNone/>
            </a:pPr>
            <a:endParaRPr lang="en-GB" b="1" dirty="0"/>
          </a:p>
          <a:p>
            <a:pPr marL="0" indent="0">
              <a:buNone/>
            </a:pPr>
            <a:endParaRPr lang="en-GB" b="1" dirty="0"/>
          </a:p>
          <a:p>
            <a:pPr marL="0" indent="0">
              <a:spcBef>
                <a:spcPts val="18600"/>
              </a:spcBef>
              <a:buNone/>
            </a:pPr>
            <a:r>
              <a:rPr lang="ja-JP" sz="1600" b="1" i="0" u="none" strike="noStrike" cap="none" baseline="0" dirty="0">
                <a:solidFill>
                  <a:srgbClr val="4D4D4D"/>
                </a:solidFill>
                <a:effectLst/>
                <a:uFillTx/>
                <a:ea typeface="MS UI Gothic"/>
              </a:rPr>
              <a:t>結論</a:t>
            </a:r>
          </a:p>
          <a:p>
            <a:r>
              <a:rPr lang="ja-JP" sz="1600" b="1" i="0" u="none" strike="noStrike" cap="none" baseline="0" dirty="0">
                <a:solidFill>
                  <a:srgbClr val="4D4D4D"/>
                </a:solidFill>
                <a:effectLst/>
                <a:uFillTx/>
                <a:ea typeface="MS UI Gothic"/>
              </a:rPr>
              <a:t>HER2陰性胃またはGEJ腺癌を有する未治療患者において、mFOLFOX6とandecaliximabの併用は生存率に何らの改善ももたらさなかった</a:t>
            </a:r>
          </a:p>
          <a:p>
            <a:r>
              <a:rPr lang="ja-JP" sz="1600" b="1" i="0" u="none" strike="noStrike" cap="none" baseline="0" dirty="0">
                <a:solidFill>
                  <a:srgbClr val="4D4D4D"/>
                </a:solidFill>
                <a:effectLst/>
                <a:uFillTx/>
                <a:ea typeface="MS UI Gothic"/>
              </a:rPr>
              <a:t>安全性プロファイルは2治療群間で同様であった </a:t>
            </a:r>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Shah MA, et al. J Clin Oncol 2019;37(Suppl):Abstr 4</a:t>
            </a:r>
          </a:p>
        </p:txBody>
      </p:sp>
      <p:graphicFrame>
        <p:nvGraphicFramePr>
          <p:cNvPr id="6" name="Table 5"/>
          <p:cNvGraphicFramePr>
            <a:graphicFrameLocks noGrp="1"/>
          </p:cNvGraphicFramePr>
          <p:nvPr>
            <p:extLst>
              <p:ext uri="{D42A27DB-BD31-4B8C-83A1-F6EECF244321}">
                <p14:modId xmlns:p14="http://schemas.microsoft.com/office/powerpoint/2010/main" val="3731367674"/>
              </p:ext>
            </p:extLst>
          </p:nvPr>
        </p:nvGraphicFramePr>
        <p:xfrm>
          <a:off x="450273" y="1620981"/>
          <a:ext cx="8243455" cy="2682240"/>
        </p:xfrm>
        <a:graphic>
          <a:graphicData uri="http://schemas.openxmlformats.org/drawingml/2006/table">
            <a:tbl>
              <a:tblPr firstRow="1" bandRow="1">
                <a:tableStyleId>{69012ECD-51FC-41F1-AA8D-1B2483CD663E}</a:tableStyleId>
              </a:tblPr>
              <a:tblGrid>
                <a:gridCol w="4613217">
                  <a:extLst>
                    <a:ext uri="{9D8B030D-6E8A-4147-A177-3AD203B41FA5}">
                      <a16:colId xmlns:a16="http://schemas.microsoft.com/office/drawing/2014/main" val="3738378432"/>
                    </a:ext>
                  </a:extLst>
                </a:gridCol>
                <a:gridCol w="1815119">
                  <a:extLst>
                    <a:ext uri="{9D8B030D-6E8A-4147-A177-3AD203B41FA5}">
                      <a16:colId xmlns:a16="http://schemas.microsoft.com/office/drawing/2014/main" val="3733704063"/>
                    </a:ext>
                  </a:extLst>
                </a:gridCol>
                <a:gridCol w="1815119">
                  <a:extLst>
                    <a:ext uri="{9D8B030D-6E8A-4147-A177-3AD203B41FA5}">
                      <a16:colId xmlns:a16="http://schemas.microsoft.com/office/drawing/2014/main" val="3910278064"/>
                    </a:ext>
                  </a:extLst>
                </a:gridCol>
              </a:tblGrid>
              <a:tr h="174567">
                <a:tc>
                  <a:txBody>
                    <a:bodyPr/>
                    <a:lstStyle/>
                    <a:p>
                      <a:r>
                        <a:rPr lang="ja-JP" sz="1600" b="1" i="0" u="none" strike="noStrike" cap="none" baseline="0" dirty="0">
                          <a:solidFill>
                            <a:srgbClr val="FFFFFF"/>
                          </a:solidFill>
                          <a:effectLst/>
                          <a:uFillTx/>
                          <a:ea typeface="MS UI Gothic"/>
                        </a:rPr>
                        <a:t>患者の5%以上に発生したグレード3以上のTRAE、%</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ja-JP" sz="1600" b="1" i="0" u="none" strike="noStrike" cap="none" baseline="0" dirty="0">
                          <a:solidFill>
                            <a:srgbClr val="FFFFFF"/>
                          </a:solidFill>
                          <a:effectLst/>
                          <a:uFillTx/>
                          <a:ea typeface="MS UI Gothic"/>
                        </a:rPr>
                        <a:t>andecaliximab</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ja-JP" sz="1600" b="1" i="0" u="none" strike="noStrike" cap="none" baseline="0" dirty="0">
                          <a:solidFill>
                            <a:srgbClr val="FFFFFF"/>
                          </a:solidFill>
                          <a:effectLst/>
                          <a:uFillTx/>
                          <a:ea typeface="MS UI Gothic"/>
                        </a:rPr>
                        <a:t>プラセボ</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r>
                        <a:rPr lang="ja-JP" sz="1600" b="0" i="0" u="none" strike="noStrike" cap="none" baseline="0">
                          <a:solidFill>
                            <a:srgbClr val="4D4D4D"/>
                          </a:solidFill>
                          <a:effectLst/>
                          <a:uFillTx/>
                          <a:ea typeface="MS UI Gothic"/>
                        </a:rPr>
                        <a:t>好中球減少症</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a:solidFill>
                            <a:srgbClr val="4D4D4D"/>
                          </a:solidFill>
                          <a:effectLst/>
                          <a:uFillTx/>
                          <a:ea typeface="MS UI Gothic"/>
                        </a:rPr>
                        <a:t>22</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a:solidFill>
                            <a:srgbClr val="4D4D4D"/>
                          </a:solidFill>
                          <a:effectLst/>
                          <a:uFillTx/>
                          <a:ea typeface="MS UI Gothic"/>
                        </a:rPr>
                        <a:t>27</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188423">
                <a:tc>
                  <a:txBody>
                    <a:bodyPr/>
                    <a:lstStyle/>
                    <a:p>
                      <a:r>
                        <a:rPr lang="ja-JP" sz="1600" b="0" i="0" u="none" strike="noStrike" cap="none" baseline="0">
                          <a:solidFill>
                            <a:srgbClr val="4D4D4D"/>
                          </a:solidFill>
                          <a:effectLst/>
                          <a:uFillTx/>
                          <a:ea typeface="MS UI Gothic"/>
                        </a:rPr>
                        <a:t>貧血</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u="none" strike="noStrike" cap="none" baseline="0">
                          <a:solidFill>
                            <a:srgbClr val="4D4D4D"/>
                          </a:solidFill>
                          <a:effectLst/>
                          <a:uFillTx/>
                          <a:ea typeface="MS UI Gothic"/>
                        </a:rPr>
                        <a:t>8</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u="none" strike="noStrike" cap="none" baseline="0">
                          <a:solidFill>
                            <a:srgbClr val="4D4D4D"/>
                          </a:solidFill>
                          <a:effectLst/>
                          <a:uFillTx/>
                          <a:ea typeface="MS UI Gothic"/>
                        </a:rPr>
                        <a:t>11</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0">
                <a:tc>
                  <a:txBody>
                    <a:bodyPr/>
                    <a:lstStyle/>
                    <a:p>
                      <a:pPr marL="0" indent="0"/>
                      <a:r>
                        <a:rPr lang="ja-JP" sz="1600" b="0" i="0" u="none" strike="noStrike" cap="none" baseline="0" dirty="0">
                          <a:solidFill>
                            <a:srgbClr val="4D4D4D"/>
                          </a:solidFill>
                          <a:effectLst/>
                          <a:uFillTx/>
                          <a:ea typeface="MS UI Gothic"/>
                        </a:rPr>
                        <a:t>疲労</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a:solidFill>
                            <a:srgbClr val="4D4D4D"/>
                          </a:solidFill>
                          <a:effectLst/>
                          <a:uFillTx/>
                          <a:ea typeface="MS UI Gothic"/>
                        </a:rPr>
                        <a:t>5</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a:solidFill>
                            <a:srgbClr val="4D4D4D"/>
                          </a:solidFill>
                          <a:effectLst/>
                          <a:uFillTx/>
                          <a:ea typeface="MS UI Gothic"/>
                        </a:rPr>
                        <a:t>8</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69023791"/>
                  </a:ext>
                </a:extLst>
              </a:tr>
              <a:tr h="155172">
                <a:tc>
                  <a:txBody>
                    <a:bodyPr/>
                    <a:lstStyle/>
                    <a:p>
                      <a:pPr marL="0" indent="0"/>
                      <a:r>
                        <a:rPr lang="ja-JP" sz="1600" b="0" i="0" u="none" strike="noStrike" cap="none" baseline="0">
                          <a:solidFill>
                            <a:srgbClr val="4D4D4D"/>
                          </a:solidFill>
                          <a:effectLst/>
                          <a:uFillTx/>
                          <a:ea typeface="MS UI Gothic"/>
                        </a:rPr>
                        <a:t>好中球数減少</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u="none" strike="noStrike" cap="none" baseline="0">
                          <a:solidFill>
                            <a:srgbClr val="4D4D4D"/>
                          </a:solidFill>
                          <a:effectLst/>
                          <a:uFillTx/>
                          <a:ea typeface="MS UI Gothic"/>
                        </a:rPr>
                        <a:t>7</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u="none" strike="noStrike" cap="none" baseline="0">
                          <a:solidFill>
                            <a:srgbClr val="4D4D4D"/>
                          </a:solidFill>
                          <a:effectLst/>
                          <a:uFillTx/>
                          <a:ea typeface="MS UI Gothic"/>
                        </a:rPr>
                        <a:t>6</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689897517"/>
                  </a:ext>
                </a:extLst>
              </a:tr>
              <a:tr h="138546">
                <a:tc>
                  <a:txBody>
                    <a:bodyPr/>
                    <a:lstStyle/>
                    <a:p>
                      <a:pPr marL="0" indent="0"/>
                      <a:r>
                        <a:rPr lang="ja-JP" sz="1600" b="0" i="0" u="none" strike="noStrike" cap="none" baseline="0">
                          <a:solidFill>
                            <a:srgbClr val="4D4D4D"/>
                          </a:solidFill>
                          <a:effectLst/>
                          <a:uFillTx/>
                          <a:ea typeface="MS UI Gothic"/>
                        </a:rPr>
                        <a:t>肺塞栓症</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a:solidFill>
                            <a:srgbClr val="4D4D4D"/>
                          </a:solidFill>
                          <a:effectLst/>
                          <a:uFillTx/>
                          <a:ea typeface="MS UI Gothic"/>
                        </a:rPr>
                        <a:t>5</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a:solidFill>
                            <a:srgbClr val="4D4D4D"/>
                          </a:solidFill>
                          <a:effectLst/>
                          <a:uFillTx/>
                          <a:ea typeface="MS UI Gothic"/>
                        </a:rPr>
                        <a:t>8</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2503501981"/>
                  </a:ext>
                </a:extLst>
              </a:tr>
              <a:tr h="121921">
                <a:tc>
                  <a:txBody>
                    <a:bodyPr/>
                    <a:lstStyle/>
                    <a:p>
                      <a:pPr marL="0" indent="0"/>
                      <a:r>
                        <a:rPr lang="ja-JP" sz="1600" b="0" i="0" u="none" strike="noStrike" cap="none" baseline="0">
                          <a:solidFill>
                            <a:srgbClr val="4D4D4D"/>
                          </a:solidFill>
                          <a:effectLst/>
                          <a:uFillTx/>
                          <a:ea typeface="MS UI Gothic"/>
                        </a:rPr>
                        <a:t>嘔吐</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u="none" strike="noStrike" cap="none" baseline="0">
                          <a:solidFill>
                            <a:srgbClr val="4D4D4D"/>
                          </a:solidFill>
                          <a:effectLst/>
                          <a:uFillTx/>
                          <a:ea typeface="MS UI Gothic"/>
                        </a:rPr>
                        <a:t>6</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u="none" strike="noStrike" cap="none" baseline="0">
                          <a:solidFill>
                            <a:srgbClr val="4D4D4D"/>
                          </a:solidFill>
                          <a:effectLst/>
                          <a:uFillTx/>
                          <a:ea typeface="MS UI Gothic"/>
                        </a:rPr>
                        <a:t>4</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62375454"/>
                  </a:ext>
                </a:extLst>
              </a:tr>
              <a:tr h="216132">
                <a:tc>
                  <a:txBody>
                    <a:bodyPr/>
                    <a:lstStyle/>
                    <a:p>
                      <a:pPr marL="0" indent="0"/>
                      <a:r>
                        <a:rPr lang="ja-JP" sz="1600" b="0" i="0" u="none" strike="noStrike" cap="none" baseline="0" dirty="0">
                          <a:solidFill>
                            <a:srgbClr val="4D4D4D"/>
                          </a:solidFill>
                          <a:effectLst/>
                          <a:uFillTx/>
                          <a:ea typeface="MS UI Gothic"/>
                        </a:rPr>
                        <a:t>腹痛</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a:solidFill>
                            <a:srgbClr val="4D4D4D"/>
                          </a:solidFill>
                          <a:effectLst/>
                          <a:uFillTx/>
                          <a:ea typeface="MS UI Gothic"/>
                        </a:rPr>
                        <a:t>5</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dirty="0">
                          <a:solidFill>
                            <a:srgbClr val="4D4D4D"/>
                          </a:solidFill>
                          <a:effectLst/>
                          <a:uFillTx/>
                          <a:ea typeface="MS UI Gothic"/>
                        </a:rPr>
                        <a:t>4</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102710995"/>
                  </a:ext>
                </a:extLst>
              </a:tr>
            </a:tbl>
          </a:graphicData>
        </a:graphic>
      </p:graphicFrame>
    </p:spTree>
    <p:extLst>
      <p:ext uri="{BB962C8B-B14F-4D97-AF65-F5344CB8AC3E}">
        <p14:creationId xmlns:p14="http://schemas.microsoft.com/office/powerpoint/2010/main" val="404331066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5: 局所進行性胃食道およびGEJ腺癌の3剤併用療法、その後デュルバルマブ施行の安全性および有効性 Big Ten Cancer Research Consortium試験に由来する早期有効性に関する結</a:t>
            </a:r>
            <a:r>
              <a:rPr lang="ja-JP" sz="1800" b="1" i="0" u="none" strike="noStrike" cap="none" baseline="0" dirty="0" smtClean="0">
                <a:solidFill>
                  <a:srgbClr val="043882"/>
                </a:solidFill>
                <a:effectLst/>
                <a:uFillTx/>
                <a:ea typeface="MS UI Gothic"/>
              </a:rPr>
              <a:t>果</a:t>
            </a:r>
            <a:r>
              <a:rPr lang="en-GB" altLang="ja-JP" sz="1800" b="1" i="0" u="none" strike="noStrike" cap="none" baseline="0" dirty="0" smtClean="0">
                <a:solidFill>
                  <a:srgbClr val="043882"/>
                </a:solidFill>
                <a:effectLst/>
                <a:uFillTx/>
                <a:ea typeface="MS UI Gothic"/>
              </a:rPr>
              <a:t> </a:t>
            </a: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Mamdani H,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試験の目的</a:t>
            </a:r>
          </a:p>
          <a:p>
            <a:r>
              <a:rPr lang="ja-JP" sz="1600" b="0" i="0" u="none" strike="noStrike" cap="none" baseline="0">
                <a:solidFill>
                  <a:srgbClr val="4D4D4D"/>
                </a:solidFill>
                <a:effectLst/>
                <a:uFillTx/>
                <a:ea typeface="MS UI Gothic"/>
              </a:rPr>
              <a:t>局所進行性胃食道またはGEJ腺癌患者におけるデュルバルマブの有効性と安全性を評価する</a:t>
            </a:r>
          </a:p>
        </p:txBody>
      </p:sp>
      <p:sp>
        <p:nvSpPr>
          <p:cNvPr id="4" name="Text Placeholder 3"/>
          <p:cNvSpPr>
            <a:spLocks noGrp="1"/>
          </p:cNvSpPr>
          <p:nvPr>
            <p:ph type="body" sz="quarter" idx="10"/>
          </p:nvPr>
        </p:nvSpPr>
        <p:spPr/>
        <p:txBody>
          <a:bodyPr/>
          <a:lstStyle/>
          <a:p>
            <a:r>
              <a:rPr lang="ja-JP" sz="1200" b="0" i="0" u="none" strike="noStrike" cap="none" baseline="0">
                <a:solidFill>
                  <a:srgbClr val="4D4D4D"/>
                </a:solidFill>
                <a:effectLst/>
                <a:uFillTx/>
                <a:ea typeface="MS UI Gothic"/>
              </a:rPr>
              <a:t>*カルボプラチン／パクリタキセルまたはシスプラチン／5FU＋根治的放射線療法; </a:t>
            </a:r>
            <a:r>
              <a:rPr lang="ja-JP" sz="1200" b="0" i="0" u="none" strike="noStrike" cap="none" baseline="30000">
                <a:solidFill>
                  <a:srgbClr val="4D4D4D"/>
                </a:solidFill>
                <a:effectLst/>
                <a:uFillTx/>
                <a:ea typeface="MS UI Gothic"/>
              </a:rPr>
              <a:t>†</a:t>
            </a:r>
            <a:r>
              <a:rPr lang="ja-JP" sz="1200" b="0" i="0" u="none" strike="noStrike" cap="none" baseline="0">
                <a:solidFill>
                  <a:srgbClr val="4D4D4D"/>
                </a:solidFill>
                <a:effectLst/>
                <a:uFillTx/>
                <a:ea typeface="MS UI Gothic"/>
              </a:rPr>
              <a:t>デュルバルマブは手術の1～3ヵ月以内に開始</a:t>
            </a:r>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Mamdani H, et al. J Clin Oncol 2019;37(Suppl):Abstr 5</a:t>
            </a:r>
          </a:p>
        </p:txBody>
      </p:sp>
      <p:sp>
        <p:nvSpPr>
          <p:cNvPr id="7" name="Rectangle 9"/>
          <p:cNvSpPr txBox="1">
            <a:spLocks noChangeArrowheads="1"/>
          </p:cNvSpPr>
          <p:nvPr/>
        </p:nvSpPr>
        <p:spPr bwMode="auto">
          <a:xfrm>
            <a:off x="365124" y="4638113"/>
            <a:ext cx="4130676" cy="847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u="none" strike="noStrike" cap="none" baseline="0">
                <a:solidFill>
                  <a:srgbClr val="A0A0A0"/>
                </a:solidFill>
                <a:effectLst/>
                <a:uFillTx/>
                <a:ea typeface="MS UI Gothic"/>
              </a:rPr>
              <a:t>主要エンドポイント</a:t>
            </a:r>
          </a:p>
          <a:p>
            <a:pPr>
              <a:buClr>
                <a:srgbClr val="043882"/>
              </a:buClr>
            </a:pPr>
            <a:r>
              <a:rPr lang="ja-JP" sz="1600" b="0" i="0" u="none" strike="noStrike" cap="none" baseline="0">
                <a:solidFill>
                  <a:srgbClr val="4D4D4D"/>
                </a:solidFill>
                <a:effectLst/>
                <a:uFillTx/>
                <a:ea typeface="MS UI Gothic"/>
              </a:rPr>
              <a:t>1年RFS</a:t>
            </a:r>
          </a:p>
          <a:p>
            <a:pPr marL="0" indent="0">
              <a:buClr>
                <a:srgbClr val="043882"/>
              </a:buClr>
              <a:buFontTx/>
              <a:buNone/>
            </a:pPr>
            <a:endParaRPr lang="en-US"/>
          </a:p>
        </p:txBody>
      </p:sp>
      <p:sp>
        <p:nvSpPr>
          <p:cNvPr id="14" name="AutoShape 8"/>
          <p:cNvSpPr>
            <a:spLocks noChangeArrowheads="1"/>
          </p:cNvSpPr>
          <p:nvPr/>
        </p:nvSpPr>
        <p:spPr bwMode="auto">
          <a:xfrm>
            <a:off x="5684361" y="3001704"/>
            <a:ext cx="2895728" cy="820737"/>
          </a:xfrm>
          <a:prstGeom prst="rect">
            <a:avLst/>
          </a:prstGeom>
          <a:solidFill>
            <a:schemeClr val="accent3"/>
          </a:solidFill>
          <a:ln w="9525" algn="ctr">
            <a:noFill/>
            <a:round/>
          </a:ln>
        </p:spPr>
        <p:txBody>
          <a:bodyPr lIns="90488" tIns="0" rIns="90488" bIns="0" anchor="ctr"/>
          <a:lstStyle/>
          <a:p>
            <a:pPr algn="ctr" defTabSz="892175" eaLnBrk="0" hangingPunct="0">
              <a:defRPr/>
            </a:pPr>
            <a:r>
              <a:rPr lang="ja-JP" sz="1800" b="0" i="0" u="none" strike="noStrike" cap="none" baseline="0">
                <a:solidFill>
                  <a:srgbClr val="FFFFFF"/>
                </a:solidFill>
                <a:effectLst/>
                <a:uFillTx/>
                <a:ea typeface="MS UI Gothic"/>
              </a:rPr>
              <a:t>デュルバルマブ1500 mg iv</a:t>
            </a:r>
            <a:r>
              <a:rPr lang="ja-JP" sz="1800" b="0" i="0" u="none" strike="noStrike" cap="none" baseline="30000">
                <a:solidFill>
                  <a:srgbClr val="FFFFFF"/>
                </a:solidFill>
                <a:effectLst/>
                <a:uFillTx/>
                <a:ea typeface="MS UI Gothic"/>
              </a:rPr>
              <a:t>†</a:t>
            </a:r>
            <a:r>
              <a:rPr lang="ja-JP" sz="1800" b="0" i="0" u="none" strike="noStrike" cap="none" baseline="0">
                <a:solidFill>
                  <a:srgbClr val="FFFFFF"/>
                </a:solidFill>
                <a:effectLst/>
                <a:uFillTx/>
                <a:ea typeface="MS UI Gothic"/>
              </a:rPr>
              <a:t> q4w（最長1年間）</a:t>
            </a:r>
          </a:p>
        </p:txBody>
      </p:sp>
      <p:sp>
        <p:nvSpPr>
          <p:cNvPr id="15" name="AutoShape 9"/>
          <p:cNvSpPr>
            <a:spLocks noChangeArrowheads="1"/>
          </p:cNvSpPr>
          <p:nvPr/>
        </p:nvSpPr>
        <p:spPr bwMode="auto">
          <a:xfrm>
            <a:off x="534090" y="2647530"/>
            <a:ext cx="2823106" cy="1529084"/>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defRPr/>
            </a:pPr>
            <a:r>
              <a:rPr lang="ja-JP" sz="1600" b="0" i="0" u="none" strike="noStrike" cap="none" baseline="0" dirty="0">
                <a:solidFill>
                  <a:srgbClr val="FFFFFF"/>
                </a:solidFill>
                <a:effectLst/>
                <a:uFillTx/>
                <a:ea typeface="MS UI Gothic"/>
              </a:rPr>
              <a:t>主要な患者選択基準</a:t>
            </a:r>
          </a:p>
          <a:p>
            <a:pPr marL="228600" indent="-228600" defTabSz="892175" eaLnBrk="0" hangingPunct="0">
              <a:spcAft>
                <a:spcPct val="30000"/>
              </a:spcAft>
              <a:buFont typeface="Arial" panose="020B0604020202020204" pitchFamily="34" charset="0"/>
              <a:buChar char="•"/>
              <a:defRPr/>
            </a:pPr>
            <a:r>
              <a:rPr lang="ja-JP" sz="1600" b="0" i="0" u="none" strike="noStrike" cap="none" baseline="0" dirty="0">
                <a:solidFill>
                  <a:srgbClr val="FFFFFF"/>
                </a:solidFill>
                <a:effectLst/>
                <a:uFillTx/>
                <a:ea typeface="MS UI Gothic"/>
              </a:rPr>
              <a:t>局所進行性胃食道またはGEJ腺癌</a:t>
            </a:r>
          </a:p>
          <a:p>
            <a:pPr marL="228600" indent="-228600" defTabSz="892175" eaLnBrk="0" hangingPunct="0">
              <a:spcAft>
                <a:spcPct val="30000"/>
              </a:spcAft>
              <a:buFont typeface="Arial" panose="020B0604020202020204" pitchFamily="34" charset="0"/>
              <a:buChar char="•"/>
              <a:defRPr/>
            </a:pPr>
            <a:r>
              <a:rPr lang="ja-JP" sz="1600" b="0" i="0" u="none" strike="noStrike" cap="none" baseline="0" dirty="0">
                <a:solidFill>
                  <a:srgbClr val="FFFFFF"/>
                </a:solidFill>
                <a:effectLst/>
                <a:uFillTx/>
                <a:ea typeface="MS UI Gothic"/>
              </a:rPr>
              <a:t>ECOGのPSスコアが0～1 </a:t>
            </a:r>
          </a:p>
          <a:p>
            <a:pPr defTabSz="892175" eaLnBrk="0" hangingPunct="0">
              <a:spcAft>
                <a:spcPct val="30000"/>
              </a:spcAft>
              <a:defRPr/>
            </a:pPr>
            <a:r>
              <a:rPr lang="ja-JP" sz="1600" b="0" i="0" u="none" strike="noStrike" cap="none" baseline="0" dirty="0">
                <a:solidFill>
                  <a:srgbClr val="FFFFFF"/>
                </a:solidFill>
                <a:effectLst/>
                <a:uFillTx/>
                <a:ea typeface="MS UI Gothic"/>
              </a:rPr>
              <a:t>(n=24)</a:t>
            </a:r>
          </a:p>
        </p:txBody>
      </p:sp>
      <p:sp>
        <p:nvSpPr>
          <p:cNvPr id="19" name="AutoShape 12"/>
          <p:cNvSpPr>
            <a:spLocks noChangeArrowheads="1"/>
          </p:cNvSpPr>
          <p:nvPr/>
        </p:nvSpPr>
        <p:spPr bwMode="auto">
          <a:xfrm>
            <a:off x="3599444" y="2824920"/>
            <a:ext cx="1842669" cy="1174304"/>
          </a:xfrm>
          <a:prstGeom prst="rect">
            <a:avLst/>
          </a:prstGeom>
          <a:solidFill>
            <a:schemeClr val="accent2"/>
          </a:solidFill>
          <a:ln w="9525" algn="ctr">
            <a:noFill/>
            <a:round/>
          </a:ln>
        </p:spPr>
        <p:txBody>
          <a:bodyPr lIns="90488" tIns="0" rIns="90488" bIns="0" anchor="ctr"/>
          <a:lstStyle/>
          <a:p>
            <a:pPr algn="ctr" defTabSz="892175" eaLnBrk="0" hangingPunct="0">
              <a:defRPr/>
            </a:pPr>
            <a:r>
              <a:rPr lang="ja-JP" sz="1800" b="0" i="0" u="none" strike="noStrike" cap="none" baseline="0">
                <a:solidFill>
                  <a:srgbClr val="4D4D4D"/>
                </a:solidFill>
                <a:effectLst/>
                <a:uFillTx/>
                <a:ea typeface="MS UI Gothic"/>
              </a:rPr>
              <a:t>術前CRT*、その後手術</a:t>
            </a:r>
            <a:r>
              <a:rPr sz="1800"/>
              <a:t/>
            </a:r>
            <a:br>
              <a:rPr sz="1800"/>
            </a:br>
            <a:r>
              <a:rPr lang="ja-JP" sz="1800" b="0" i="0" u="none" strike="noStrike" cap="none" baseline="0">
                <a:solidFill>
                  <a:srgbClr val="4D4D4D"/>
                </a:solidFill>
                <a:effectLst/>
                <a:uFillTx/>
                <a:ea typeface="MS UI Gothic"/>
              </a:rPr>
              <a:t>（R0切除）</a:t>
            </a:r>
          </a:p>
        </p:txBody>
      </p:sp>
      <p:sp>
        <p:nvSpPr>
          <p:cNvPr id="20" name="Content Placeholder 26"/>
          <p:cNvSpPr txBox="1"/>
          <p:nvPr/>
        </p:nvSpPr>
        <p:spPr>
          <a:xfrm>
            <a:off x="4278313" y="4638113"/>
            <a:ext cx="4495800" cy="847336"/>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u="none" strike="noStrike" cap="none" baseline="0">
                <a:solidFill>
                  <a:srgbClr val="A0A0A0"/>
                </a:solidFill>
                <a:effectLst/>
                <a:uFillTx/>
                <a:ea typeface="MS UI Gothic"/>
              </a:rPr>
              <a:t>副次的エンドポイント</a:t>
            </a:r>
          </a:p>
          <a:p>
            <a:pPr>
              <a:buClr>
                <a:srgbClr val="043882"/>
              </a:buClr>
            </a:pPr>
            <a:r>
              <a:rPr lang="ja-JP" sz="1600" b="0" i="0" u="none" strike="noStrike" cap="none" baseline="0">
                <a:solidFill>
                  <a:srgbClr val="4D4D4D"/>
                </a:solidFill>
                <a:effectLst/>
                <a:uFillTx/>
                <a:ea typeface="MS UI Gothic"/>
              </a:rPr>
              <a:t>安全性</a:t>
            </a:r>
          </a:p>
        </p:txBody>
      </p:sp>
      <p:cxnSp>
        <p:nvCxnSpPr>
          <p:cNvPr id="23" name="AutoShape 21"/>
          <p:cNvCxnSpPr>
            <a:cxnSpLocks noChangeShapeType="1"/>
            <a:stCxn id="15" idx="3"/>
            <a:endCxn id="19" idx="1"/>
          </p:cNvCxnSpPr>
          <p:nvPr/>
        </p:nvCxnSpPr>
        <p:spPr bwMode="auto">
          <a:xfrm>
            <a:off x="3357196" y="3412072"/>
            <a:ext cx="242248" cy="0"/>
          </a:xfrm>
          <a:prstGeom prst="straightConnector1">
            <a:avLst/>
          </a:prstGeom>
          <a:noFill/>
          <a:ln w="57150">
            <a:solidFill>
              <a:schemeClr val="bg2">
                <a:lumMod val="60000"/>
                <a:lumOff val="40000"/>
              </a:schemeClr>
            </a:solidFill>
            <a:round/>
            <a:tailEnd type="triangle" w="med" len="med"/>
          </a:ln>
        </p:spPr>
      </p:cxnSp>
      <p:cxnSp>
        <p:nvCxnSpPr>
          <p:cNvPr id="26" name="AutoShape 21"/>
          <p:cNvCxnSpPr>
            <a:cxnSpLocks noChangeShapeType="1"/>
            <a:stCxn id="19" idx="3"/>
            <a:endCxn id="14" idx="1"/>
          </p:cNvCxnSpPr>
          <p:nvPr/>
        </p:nvCxnSpPr>
        <p:spPr bwMode="auto">
          <a:xfrm>
            <a:off x="5442113" y="3412072"/>
            <a:ext cx="242248" cy="1"/>
          </a:xfrm>
          <a:prstGeom prst="straightConnector1">
            <a:avLst/>
          </a:prstGeom>
          <a:noFill/>
          <a:ln w="57150">
            <a:solidFill>
              <a:schemeClr val="bg2">
                <a:lumMod val="60000"/>
                <a:lumOff val="40000"/>
              </a:schemeClr>
            </a:solidFill>
            <a:round/>
            <a:tailEnd type="triangle" w="med" len="med"/>
          </a:ln>
        </p:spPr>
      </p:cxnSp>
    </p:spTree>
    <p:extLst>
      <p:ext uri="{BB962C8B-B14F-4D97-AF65-F5344CB8AC3E}">
        <p14:creationId xmlns:p14="http://schemas.microsoft.com/office/powerpoint/2010/main" val="376539951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5: 局所進行性胃食道およびGEJ腺癌の3剤併用療法、その後デュルバルマブ施行の安全性および有効性 Big Ten Cancer Research Consortium試験に由来する早期有効性に関する結</a:t>
            </a:r>
            <a:r>
              <a:rPr lang="ja-JP" sz="1800" b="1" i="0" u="none" strike="noStrike" cap="none" baseline="0" dirty="0" smtClean="0">
                <a:solidFill>
                  <a:srgbClr val="043882"/>
                </a:solidFill>
                <a:effectLst/>
                <a:uFillTx/>
                <a:ea typeface="MS UI Gothic"/>
              </a:rPr>
              <a:t>果</a:t>
            </a:r>
            <a:r>
              <a:rPr lang="en-GB" altLang="ja-JP" sz="1800" b="1" i="0" u="none" strike="noStrike" cap="none" baseline="0" dirty="0" smtClean="0">
                <a:solidFill>
                  <a:srgbClr val="043882"/>
                </a:solidFill>
                <a:effectLst/>
                <a:uFillTx/>
                <a:ea typeface="MS UI Gothic"/>
              </a:rPr>
              <a:t> </a:t>
            </a: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Mamdani H,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主な結果</a:t>
            </a:r>
          </a:p>
          <a:p>
            <a:endParaRPr lang="en-GB"/>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Mamdani H, et al. J Clin Oncol 2019;37(Suppl):Abstr 5</a:t>
            </a:r>
          </a:p>
        </p:txBody>
      </p:sp>
      <p:sp>
        <p:nvSpPr>
          <p:cNvPr id="7" name="TextBox 6"/>
          <p:cNvSpPr txBox="1"/>
          <p:nvPr/>
        </p:nvSpPr>
        <p:spPr>
          <a:xfrm>
            <a:off x="4248835" y="1620984"/>
            <a:ext cx="640720" cy="366126"/>
          </a:xfrm>
          <a:prstGeom prst="rect">
            <a:avLst/>
          </a:prstGeom>
          <a:noFill/>
        </p:spPr>
        <p:txBody>
          <a:bodyPr wrap="none" rtlCol="0">
            <a:spAutoFit/>
          </a:bodyPr>
          <a:lstStyle/>
          <a:p>
            <a:r>
              <a:rPr lang="ja-JP" sz="1800" b="1" i="0" u="none" strike="noStrike" cap="none" baseline="0">
                <a:solidFill>
                  <a:srgbClr val="4D4D4D"/>
                </a:solidFill>
                <a:effectLst/>
                <a:uFillTx/>
                <a:ea typeface="MS UI Gothic"/>
              </a:rPr>
              <a:t>RFS</a:t>
            </a:r>
          </a:p>
        </p:txBody>
      </p:sp>
      <p:sp>
        <p:nvSpPr>
          <p:cNvPr id="8" name="Freeform 7"/>
          <p:cNvSpPr/>
          <p:nvPr/>
        </p:nvSpPr>
        <p:spPr bwMode="auto">
          <a:xfrm>
            <a:off x="2803572" y="2399427"/>
            <a:ext cx="4129807" cy="281609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9" name="Line 6"/>
          <p:cNvSpPr>
            <a:spLocks noChangeShapeType="1"/>
          </p:cNvSpPr>
          <p:nvPr/>
        </p:nvSpPr>
        <p:spPr bwMode="auto">
          <a:xfrm>
            <a:off x="2707279" y="2399426"/>
            <a:ext cx="96292"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0" name="Line 7"/>
          <p:cNvSpPr>
            <a:spLocks noChangeShapeType="1"/>
          </p:cNvSpPr>
          <p:nvPr/>
        </p:nvSpPr>
        <p:spPr bwMode="auto">
          <a:xfrm>
            <a:off x="2707279" y="2933479"/>
            <a:ext cx="96292"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1" name="Line 8"/>
          <p:cNvSpPr>
            <a:spLocks noChangeShapeType="1"/>
          </p:cNvSpPr>
          <p:nvPr/>
        </p:nvSpPr>
        <p:spPr bwMode="auto">
          <a:xfrm>
            <a:off x="2707279" y="3455831"/>
            <a:ext cx="96292"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2" name="Line 9"/>
          <p:cNvSpPr>
            <a:spLocks noChangeShapeType="1"/>
          </p:cNvSpPr>
          <p:nvPr/>
        </p:nvSpPr>
        <p:spPr bwMode="auto">
          <a:xfrm>
            <a:off x="2707279" y="3995734"/>
            <a:ext cx="96292"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3" name="Line 10"/>
          <p:cNvSpPr>
            <a:spLocks noChangeShapeType="1"/>
          </p:cNvSpPr>
          <p:nvPr/>
        </p:nvSpPr>
        <p:spPr bwMode="auto">
          <a:xfrm>
            <a:off x="2707279" y="4523938"/>
            <a:ext cx="96292"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4" name="Line 11"/>
          <p:cNvSpPr>
            <a:spLocks noChangeShapeType="1"/>
          </p:cNvSpPr>
          <p:nvPr/>
        </p:nvSpPr>
        <p:spPr bwMode="auto">
          <a:xfrm>
            <a:off x="2707279" y="5057993"/>
            <a:ext cx="96292"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5" name="Line 17"/>
          <p:cNvSpPr>
            <a:spLocks noChangeShapeType="1"/>
          </p:cNvSpPr>
          <p:nvPr/>
        </p:nvSpPr>
        <p:spPr bwMode="auto">
          <a:xfrm flipH="1">
            <a:off x="6938858" y="5215982"/>
            <a:ext cx="0" cy="12470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6" name="Line 21"/>
          <p:cNvSpPr>
            <a:spLocks noChangeShapeType="1"/>
          </p:cNvSpPr>
          <p:nvPr/>
        </p:nvSpPr>
        <p:spPr bwMode="auto">
          <a:xfrm flipH="1">
            <a:off x="2942983" y="5215982"/>
            <a:ext cx="0" cy="12470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cs typeface="Arial" panose="020B0604020202020204" pitchFamily="34" charset="0"/>
            </a:endParaRPr>
          </a:p>
        </p:txBody>
      </p:sp>
      <p:sp>
        <p:nvSpPr>
          <p:cNvPr id="17" name="TextBox 16"/>
          <p:cNvSpPr txBox="1"/>
          <p:nvPr/>
        </p:nvSpPr>
        <p:spPr>
          <a:xfrm rot="16200000">
            <a:off x="1300603" y="3595015"/>
            <a:ext cx="1547096" cy="305105"/>
          </a:xfrm>
          <a:prstGeom prst="rect">
            <a:avLst/>
          </a:prstGeom>
          <a:noFill/>
        </p:spPr>
        <p:txBody>
          <a:bodyPr wrap="none" rtlCol="0">
            <a:spAutoFit/>
          </a:bodyPr>
          <a:lstStyle/>
          <a:p>
            <a:pPr algn="ctr" fontAlgn="base">
              <a:spcBef>
                <a:spcPct val="0"/>
              </a:spcBef>
              <a:spcAft>
                <a:spcPct val="0"/>
              </a:spcAft>
            </a:pPr>
            <a:r>
              <a:rPr lang="ja-JP" sz="1400" b="0" i="0" u="none" strike="noStrike" cap="none" baseline="0">
                <a:solidFill>
                  <a:srgbClr val="4D4D4D"/>
                </a:solidFill>
                <a:effectLst/>
                <a:uFillTx/>
                <a:ea typeface="MS UI Gothic"/>
              </a:rPr>
              <a:t>無再発生存、確率</a:t>
            </a:r>
          </a:p>
        </p:txBody>
      </p:sp>
      <p:sp>
        <p:nvSpPr>
          <p:cNvPr id="18" name="TextBox 17"/>
          <p:cNvSpPr txBox="1"/>
          <p:nvPr/>
        </p:nvSpPr>
        <p:spPr>
          <a:xfrm>
            <a:off x="4018810" y="5487417"/>
            <a:ext cx="1778606" cy="305105"/>
          </a:xfrm>
          <a:prstGeom prst="rect">
            <a:avLst/>
          </a:prstGeom>
          <a:noFill/>
        </p:spPr>
        <p:txBody>
          <a:bodyPr wrap="none" rtlCol="0">
            <a:spAutoFit/>
          </a:bodyPr>
          <a:lstStyle/>
          <a:p>
            <a:pPr algn="ctr" fontAlgn="base">
              <a:spcBef>
                <a:spcPct val="0"/>
              </a:spcBef>
              <a:spcAft>
                <a:spcPct val="0"/>
              </a:spcAft>
            </a:pPr>
            <a:r>
              <a:rPr lang="ja-JP" sz="1400" b="0" i="0" u="none" strike="noStrike" cap="none" baseline="0">
                <a:solidFill>
                  <a:srgbClr val="4D4D4D"/>
                </a:solidFill>
                <a:effectLst/>
                <a:uFillTx/>
                <a:ea typeface="MS UI Gothic"/>
              </a:rPr>
              <a:t>再発までの期間（ヵ月）</a:t>
            </a:r>
          </a:p>
        </p:txBody>
      </p:sp>
      <p:sp>
        <p:nvSpPr>
          <p:cNvPr id="19" name="TextBox 18"/>
          <p:cNvSpPr txBox="1"/>
          <p:nvPr/>
        </p:nvSpPr>
        <p:spPr>
          <a:xfrm>
            <a:off x="2277477" y="2243857"/>
            <a:ext cx="430476"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1.0</a:t>
            </a:r>
          </a:p>
        </p:txBody>
      </p:sp>
      <p:sp>
        <p:nvSpPr>
          <p:cNvPr id="20" name="TextBox 19"/>
          <p:cNvSpPr txBox="1"/>
          <p:nvPr/>
        </p:nvSpPr>
        <p:spPr>
          <a:xfrm>
            <a:off x="2277479" y="2780015"/>
            <a:ext cx="430476"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0.8</a:t>
            </a:r>
          </a:p>
        </p:txBody>
      </p:sp>
      <p:sp>
        <p:nvSpPr>
          <p:cNvPr id="21" name="TextBox 20"/>
          <p:cNvSpPr txBox="1"/>
          <p:nvPr/>
        </p:nvSpPr>
        <p:spPr>
          <a:xfrm>
            <a:off x="2277479" y="3302116"/>
            <a:ext cx="430476"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0.6</a:t>
            </a:r>
          </a:p>
        </p:txBody>
      </p:sp>
      <p:sp>
        <p:nvSpPr>
          <p:cNvPr id="22" name="TextBox 21"/>
          <p:cNvSpPr txBox="1"/>
          <p:nvPr/>
        </p:nvSpPr>
        <p:spPr>
          <a:xfrm>
            <a:off x="2277479" y="3841771"/>
            <a:ext cx="430476"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0.4</a:t>
            </a:r>
          </a:p>
        </p:txBody>
      </p:sp>
      <p:sp>
        <p:nvSpPr>
          <p:cNvPr id="23" name="TextBox 22"/>
          <p:cNvSpPr txBox="1"/>
          <p:nvPr/>
        </p:nvSpPr>
        <p:spPr>
          <a:xfrm>
            <a:off x="2277479" y="4369722"/>
            <a:ext cx="430476"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0.2</a:t>
            </a:r>
          </a:p>
        </p:txBody>
      </p:sp>
      <p:sp>
        <p:nvSpPr>
          <p:cNvPr id="24" name="TextBox 23"/>
          <p:cNvSpPr txBox="1"/>
          <p:nvPr/>
        </p:nvSpPr>
        <p:spPr>
          <a:xfrm>
            <a:off x="2425917" y="4903526"/>
            <a:ext cx="282046"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0</a:t>
            </a:r>
          </a:p>
        </p:txBody>
      </p:sp>
      <p:sp>
        <p:nvSpPr>
          <p:cNvPr id="25" name="TextBox 24"/>
          <p:cNvSpPr txBox="1"/>
          <p:nvPr/>
        </p:nvSpPr>
        <p:spPr>
          <a:xfrm>
            <a:off x="2757725" y="5279174"/>
            <a:ext cx="381028" cy="732252"/>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0</a:t>
            </a:r>
          </a:p>
          <a:p>
            <a:pPr algn="ctr"/>
            <a:endParaRPr lang="en-GB" sz="1400">
              <a:cs typeface="Arial" panose="020B0604020202020204" pitchFamily="34" charset="0"/>
            </a:endParaRPr>
          </a:p>
          <a:p>
            <a:pPr algn="ctr"/>
            <a:r>
              <a:rPr lang="ja-JP" sz="1400" b="0" i="0" u="none" strike="noStrike" cap="none" baseline="0">
                <a:solidFill>
                  <a:srgbClr val="4D4D4D"/>
                </a:solidFill>
                <a:effectLst/>
                <a:uFillTx/>
                <a:ea typeface="MS UI Gothic"/>
              </a:rPr>
              <a:t>24</a:t>
            </a:r>
          </a:p>
        </p:txBody>
      </p:sp>
      <p:grpSp>
        <p:nvGrpSpPr>
          <p:cNvPr id="27" name="Group 26"/>
          <p:cNvGrpSpPr/>
          <p:nvPr/>
        </p:nvGrpSpPr>
        <p:grpSpPr>
          <a:xfrm>
            <a:off x="3197243" y="5215982"/>
            <a:ext cx="1720928" cy="801856"/>
            <a:chOff x="3197243" y="5215982"/>
            <a:chExt cx="1720928" cy="801856"/>
          </a:xfrm>
        </p:grpSpPr>
        <p:sp>
          <p:nvSpPr>
            <p:cNvPr id="28" name="Line 12"/>
            <p:cNvSpPr>
              <a:spLocks noChangeShapeType="1"/>
            </p:cNvSpPr>
            <p:nvPr/>
          </p:nvSpPr>
          <p:spPr bwMode="auto">
            <a:xfrm flipH="1">
              <a:off x="4277606" y="5215982"/>
              <a:ext cx="0" cy="12470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9" name="Line 13"/>
            <p:cNvSpPr>
              <a:spLocks noChangeShapeType="1"/>
            </p:cNvSpPr>
            <p:nvPr/>
          </p:nvSpPr>
          <p:spPr bwMode="auto">
            <a:xfrm flipH="1">
              <a:off x="3833057" y="5215982"/>
              <a:ext cx="0" cy="12470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30" name="Line 14"/>
            <p:cNvSpPr>
              <a:spLocks noChangeShapeType="1"/>
            </p:cNvSpPr>
            <p:nvPr/>
          </p:nvSpPr>
          <p:spPr bwMode="auto">
            <a:xfrm flipH="1">
              <a:off x="4727990" y="5215982"/>
              <a:ext cx="0" cy="12470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31" name="Line 19"/>
            <p:cNvSpPr>
              <a:spLocks noChangeShapeType="1"/>
            </p:cNvSpPr>
            <p:nvPr/>
          </p:nvSpPr>
          <p:spPr bwMode="auto">
            <a:xfrm flipH="1">
              <a:off x="3386972" y="5215982"/>
              <a:ext cx="0" cy="12470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32" name="TextBox 31"/>
            <p:cNvSpPr txBox="1"/>
            <p:nvPr/>
          </p:nvSpPr>
          <p:spPr>
            <a:xfrm>
              <a:off x="3198448" y="5279173"/>
              <a:ext cx="381028" cy="732252"/>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3</a:t>
              </a:r>
            </a:p>
            <a:p>
              <a:pPr algn="ctr"/>
              <a:endParaRPr lang="en-GB" sz="1400">
                <a:cs typeface="Arial" panose="020B0604020202020204" pitchFamily="34" charset="0"/>
              </a:endParaRPr>
            </a:p>
            <a:p>
              <a:pPr algn="ctr"/>
              <a:r>
                <a:rPr lang="ja-JP" sz="1400" b="0" i="0" u="none" strike="noStrike" cap="none" baseline="0">
                  <a:solidFill>
                    <a:srgbClr val="4D4D4D"/>
                  </a:solidFill>
                  <a:effectLst/>
                  <a:uFillTx/>
                  <a:ea typeface="MS UI Gothic"/>
                </a:rPr>
                <a:t>24</a:t>
              </a:r>
            </a:p>
          </p:txBody>
        </p:sp>
        <p:sp>
          <p:nvSpPr>
            <p:cNvPr id="33" name="TextBox 32"/>
            <p:cNvSpPr txBox="1"/>
            <p:nvPr/>
          </p:nvSpPr>
          <p:spPr>
            <a:xfrm>
              <a:off x="3638504" y="5279173"/>
              <a:ext cx="381028" cy="732252"/>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6</a:t>
              </a:r>
            </a:p>
            <a:p>
              <a:pPr algn="ctr"/>
              <a:endParaRPr lang="en-GB" sz="1400">
                <a:cs typeface="Arial" panose="020B0604020202020204" pitchFamily="34" charset="0"/>
              </a:endParaRPr>
            </a:p>
            <a:p>
              <a:pPr algn="ctr"/>
              <a:r>
                <a:rPr lang="ja-JP" sz="1400" b="0" i="0" u="none" strike="noStrike" cap="none" baseline="0">
                  <a:solidFill>
                    <a:srgbClr val="4D4D4D"/>
                  </a:solidFill>
                  <a:effectLst/>
                  <a:uFillTx/>
                  <a:ea typeface="MS UI Gothic"/>
                </a:rPr>
                <a:t>22</a:t>
              </a:r>
            </a:p>
          </p:txBody>
        </p:sp>
        <p:sp>
          <p:nvSpPr>
            <p:cNvPr id="34" name="TextBox 33"/>
            <p:cNvSpPr txBox="1"/>
            <p:nvPr/>
          </p:nvSpPr>
          <p:spPr>
            <a:xfrm>
              <a:off x="4093305" y="5279173"/>
              <a:ext cx="381028" cy="732252"/>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9</a:t>
              </a:r>
            </a:p>
            <a:p>
              <a:pPr algn="ctr"/>
              <a:endParaRPr lang="en-GB" sz="1400">
                <a:cs typeface="Arial" panose="020B0604020202020204" pitchFamily="34" charset="0"/>
              </a:endParaRPr>
            </a:p>
            <a:p>
              <a:pPr algn="ctr"/>
              <a:r>
                <a:rPr lang="ja-JP" sz="1400" b="0" i="0" u="none" strike="noStrike" cap="none" baseline="0">
                  <a:solidFill>
                    <a:srgbClr val="4D4D4D"/>
                  </a:solidFill>
                  <a:effectLst/>
                  <a:uFillTx/>
                  <a:ea typeface="MS UI Gothic"/>
                </a:rPr>
                <a:t>19</a:t>
              </a:r>
            </a:p>
          </p:txBody>
        </p:sp>
        <p:sp>
          <p:nvSpPr>
            <p:cNvPr id="35" name="TextBox 34"/>
            <p:cNvSpPr txBox="1"/>
            <p:nvPr/>
          </p:nvSpPr>
          <p:spPr>
            <a:xfrm>
              <a:off x="4535937" y="5279173"/>
              <a:ext cx="381028" cy="732252"/>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12</a:t>
              </a:r>
            </a:p>
            <a:p>
              <a:pPr algn="ctr"/>
              <a:endParaRPr lang="en-GB" sz="1400">
                <a:cs typeface="Arial" panose="020B0604020202020204" pitchFamily="34" charset="0"/>
              </a:endParaRPr>
            </a:p>
            <a:p>
              <a:pPr algn="ctr"/>
              <a:r>
                <a:rPr lang="ja-JP" sz="1400" b="0" i="0" u="none" strike="noStrike" cap="none" baseline="0">
                  <a:solidFill>
                    <a:srgbClr val="4D4D4D"/>
                  </a:solidFill>
                  <a:effectLst/>
                  <a:uFillTx/>
                  <a:ea typeface="MS UI Gothic"/>
                </a:rPr>
                <a:t>17</a:t>
              </a:r>
            </a:p>
          </p:txBody>
        </p:sp>
      </p:grpSp>
      <p:sp>
        <p:nvSpPr>
          <p:cNvPr id="36" name="TextBox 35"/>
          <p:cNvSpPr txBox="1"/>
          <p:nvPr/>
        </p:nvSpPr>
        <p:spPr>
          <a:xfrm>
            <a:off x="6751638" y="5279174"/>
            <a:ext cx="381028" cy="732252"/>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27</a:t>
            </a:r>
          </a:p>
          <a:p>
            <a:pPr algn="ctr"/>
            <a:endParaRPr lang="en-GB" sz="1400">
              <a:cs typeface="Arial" panose="020B0604020202020204" pitchFamily="34" charset="0"/>
            </a:endParaRPr>
          </a:p>
          <a:p>
            <a:pPr algn="ctr"/>
            <a:r>
              <a:rPr lang="ja-JP" sz="1400" b="0" i="0" u="none" strike="noStrike" cap="none" baseline="0">
                <a:solidFill>
                  <a:srgbClr val="4D4D4D"/>
                </a:solidFill>
                <a:effectLst/>
                <a:uFillTx/>
                <a:ea typeface="MS UI Gothic"/>
              </a:rPr>
              <a:t>0</a:t>
            </a:r>
          </a:p>
        </p:txBody>
      </p:sp>
      <p:grpSp>
        <p:nvGrpSpPr>
          <p:cNvPr id="37" name="Group 36"/>
          <p:cNvGrpSpPr/>
          <p:nvPr/>
        </p:nvGrpSpPr>
        <p:grpSpPr>
          <a:xfrm>
            <a:off x="4970319" y="5215982"/>
            <a:ext cx="1720928" cy="801856"/>
            <a:chOff x="3197243" y="5215982"/>
            <a:chExt cx="1720928" cy="801856"/>
          </a:xfrm>
        </p:grpSpPr>
        <p:sp>
          <p:nvSpPr>
            <p:cNvPr id="38" name="Line 12"/>
            <p:cNvSpPr>
              <a:spLocks noChangeShapeType="1"/>
            </p:cNvSpPr>
            <p:nvPr/>
          </p:nvSpPr>
          <p:spPr bwMode="auto">
            <a:xfrm flipH="1">
              <a:off x="4277606" y="5215982"/>
              <a:ext cx="0" cy="12470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39" name="Line 13"/>
            <p:cNvSpPr>
              <a:spLocks noChangeShapeType="1"/>
            </p:cNvSpPr>
            <p:nvPr/>
          </p:nvSpPr>
          <p:spPr bwMode="auto">
            <a:xfrm flipH="1">
              <a:off x="3833057" y="5215982"/>
              <a:ext cx="0" cy="12470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40" name="Line 14"/>
            <p:cNvSpPr>
              <a:spLocks noChangeShapeType="1"/>
            </p:cNvSpPr>
            <p:nvPr/>
          </p:nvSpPr>
          <p:spPr bwMode="auto">
            <a:xfrm flipH="1">
              <a:off x="4727990" y="5215982"/>
              <a:ext cx="0" cy="12470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41" name="Line 19"/>
            <p:cNvSpPr>
              <a:spLocks noChangeShapeType="1"/>
            </p:cNvSpPr>
            <p:nvPr/>
          </p:nvSpPr>
          <p:spPr bwMode="auto">
            <a:xfrm flipH="1">
              <a:off x="3386972" y="5215982"/>
              <a:ext cx="0" cy="12470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42" name="TextBox 41"/>
            <p:cNvSpPr txBox="1"/>
            <p:nvPr/>
          </p:nvSpPr>
          <p:spPr>
            <a:xfrm>
              <a:off x="3198449" y="5279173"/>
              <a:ext cx="381028" cy="732252"/>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15</a:t>
              </a:r>
            </a:p>
            <a:p>
              <a:pPr algn="ctr"/>
              <a:endParaRPr lang="en-GB" sz="1400">
                <a:cs typeface="Arial" panose="020B0604020202020204" pitchFamily="34" charset="0"/>
              </a:endParaRPr>
            </a:p>
            <a:p>
              <a:pPr algn="ctr"/>
              <a:r>
                <a:rPr lang="ja-JP" sz="1400" b="0" i="0" u="none" strike="noStrike" cap="none" baseline="0">
                  <a:solidFill>
                    <a:srgbClr val="4D4D4D"/>
                  </a:solidFill>
                  <a:effectLst/>
                  <a:uFillTx/>
                  <a:ea typeface="MS UI Gothic"/>
                </a:rPr>
                <a:t>10</a:t>
              </a:r>
            </a:p>
          </p:txBody>
        </p:sp>
        <p:sp>
          <p:nvSpPr>
            <p:cNvPr id="43" name="TextBox 42"/>
            <p:cNvSpPr txBox="1"/>
            <p:nvPr/>
          </p:nvSpPr>
          <p:spPr>
            <a:xfrm>
              <a:off x="3638504" y="5279173"/>
              <a:ext cx="381028" cy="732252"/>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18</a:t>
              </a:r>
            </a:p>
            <a:p>
              <a:pPr algn="ctr"/>
              <a:endParaRPr lang="en-GB" sz="1400">
                <a:cs typeface="Arial" panose="020B0604020202020204" pitchFamily="34" charset="0"/>
              </a:endParaRPr>
            </a:p>
            <a:p>
              <a:pPr algn="ctr"/>
              <a:r>
                <a:rPr lang="ja-JP" sz="1400" b="0" i="0" u="none" strike="noStrike" cap="none" baseline="0">
                  <a:solidFill>
                    <a:srgbClr val="4D4D4D"/>
                  </a:solidFill>
                  <a:effectLst/>
                  <a:uFillTx/>
                  <a:ea typeface="MS UI Gothic"/>
                </a:rPr>
                <a:t>8</a:t>
              </a:r>
            </a:p>
          </p:txBody>
        </p:sp>
        <p:sp>
          <p:nvSpPr>
            <p:cNvPr id="44" name="TextBox 43"/>
            <p:cNvSpPr txBox="1"/>
            <p:nvPr/>
          </p:nvSpPr>
          <p:spPr>
            <a:xfrm>
              <a:off x="4093303" y="5279173"/>
              <a:ext cx="381028" cy="732252"/>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21</a:t>
              </a:r>
            </a:p>
            <a:p>
              <a:pPr algn="ctr"/>
              <a:endParaRPr lang="en-GB" sz="1400">
                <a:cs typeface="Arial" panose="020B0604020202020204" pitchFamily="34" charset="0"/>
              </a:endParaRPr>
            </a:p>
            <a:p>
              <a:pPr algn="ctr"/>
              <a:r>
                <a:rPr lang="ja-JP" sz="1400" b="0" i="0" u="none" strike="noStrike" cap="none" baseline="0">
                  <a:solidFill>
                    <a:srgbClr val="4D4D4D"/>
                  </a:solidFill>
                  <a:effectLst/>
                  <a:uFillTx/>
                  <a:ea typeface="MS UI Gothic"/>
                </a:rPr>
                <a:t>5</a:t>
              </a:r>
            </a:p>
          </p:txBody>
        </p:sp>
        <p:sp>
          <p:nvSpPr>
            <p:cNvPr id="45" name="TextBox 44"/>
            <p:cNvSpPr txBox="1"/>
            <p:nvPr/>
          </p:nvSpPr>
          <p:spPr>
            <a:xfrm>
              <a:off x="4535938" y="5279173"/>
              <a:ext cx="381028" cy="732252"/>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24</a:t>
              </a:r>
            </a:p>
            <a:p>
              <a:pPr algn="ctr"/>
              <a:endParaRPr lang="en-GB" sz="1400">
                <a:cs typeface="Arial" panose="020B0604020202020204" pitchFamily="34" charset="0"/>
              </a:endParaRPr>
            </a:p>
            <a:p>
              <a:pPr algn="ctr"/>
              <a:r>
                <a:rPr lang="ja-JP" sz="1400" b="0" i="0" u="none" strike="noStrike" cap="none" baseline="0">
                  <a:solidFill>
                    <a:srgbClr val="4D4D4D"/>
                  </a:solidFill>
                  <a:effectLst/>
                  <a:uFillTx/>
                  <a:ea typeface="MS UI Gothic"/>
                </a:rPr>
                <a:t>3</a:t>
              </a:r>
            </a:p>
          </p:txBody>
        </p:sp>
      </p:grpSp>
      <p:sp>
        <p:nvSpPr>
          <p:cNvPr id="46" name="TextBox 45"/>
          <p:cNvSpPr txBox="1"/>
          <p:nvPr/>
        </p:nvSpPr>
        <p:spPr>
          <a:xfrm>
            <a:off x="622950" y="5700711"/>
            <a:ext cx="2103972" cy="305105"/>
          </a:xfrm>
          <a:prstGeom prst="rect">
            <a:avLst/>
          </a:prstGeom>
          <a:noFill/>
        </p:spPr>
        <p:txBody>
          <a:bodyPr wrap="none" rtlCol="0">
            <a:spAutoFit/>
          </a:bodyPr>
          <a:lstStyle/>
          <a:p>
            <a:pPr algn="ctr" fontAlgn="base">
              <a:spcBef>
                <a:spcPct val="0"/>
              </a:spcBef>
              <a:spcAft>
                <a:spcPct val="0"/>
              </a:spcAft>
            </a:pPr>
            <a:r>
              <a:rPr lang="ja-JP" sz="1400" b="0" i="0" u="none" strike="noStrike" cap="none" baseline="0" dirty="0">
                <a:solidFill>
                  <a:srgbClr val="4D4D4D"/>
                </a:solidFill>
                <a:effectLst/>
                <a:uFillTx/>
                <a:ea typeface="MS UI Gothic"/>
              </a:rPr>
              <a:t>リスクに晒されていた患者数</a:t>
            </a:r>
          </a:p>
        </p:txBody>
      </p:sp>
      <p:grpSp>
        <p:nvGrpSpPr>
          <p:cNvPr id="47" name="Group 2"/>
          <p:cNvGrpSpPr/>
          <p:nvPr/>
        </p:nvGrpSpPr>
        <p:grpSpPr>
          <a:xfrm>
            <a:off x="2945764" y="2387602"/>
            <a:ext cx="3885566" cy="913178"/>
            <a:chOff x="1960" y="1946"/>
            <a:chExt cx="1836" cy="426"/>
          </a:xfrm>
        </p:grpSpPr>
        <p:sp>
          <p:nvSpPr>
            <p:cNvPr id="48" name="Line 3"/>
            <p:cNvSpPr>
              <a:spLocks noChangeShapeType="1"/>
            </p:cNvSpPr>
            <p:nvPr/>
          </p:nvSpPr>
          <p:spPr bwMode="auto">
            <a:xfrm flipH="1">
              <a:off x="3784" y="2327"/>
              <a:ext cx="0" cy="45"/>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Line 4"/>
            <p:cNvSpPr>
              <a:spLocks noChangeShapeType="1"/>
            </p:cNvSpPr>
            <p:nvPr/>
          </p:nvSpPr>
          <p:spPr bwMode="auto">
            <a:xfrm flipH="1">
              <a:off x="3718" y="2327"/>
              <a:ext cx="0" cy="45"/>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Line 5"/>
            <p:cNvSpPr>
              <a:spLocks noChangeShapeType="1"/>
            </p:cNvSpPr>
            <p:nvPr/>
          </p:nvSpPr>
          <p:spPr bwMode="auto">
            <a:xfrm flipH="1">
              <a:off x="2704" y="2189"/>
              <a:ext cx="0" cy="45"/>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Line 6"/>
            <p:cNvSpPr>
              <a:spLocks noChangeShapeType="1"/>
            </p:cNvSpPr>
            <p:nvPr/>
          </p:nvSpPr>
          <p:spPr bwMode="auto">
            <a:xfrm flipH="1">
              <a:off x="3436" y="2327"/>
              <a:ext cx="0" cy="45"/>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Line 7"/>
            <p:cNvSpPr>
              <a:spLocks noChangeShapeType="1"/>
            </p:cNvSpPr>
            <p:nvPr/>
          </p:nvSpPr>
          <p:spPr bwMode="auto">
            <a:xfrm flipH="1">
              <a:off x="3322" y="2327"/>
              <a:ext cx="0" cy="45"/>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 name="Line 8"/>
            <p:cNvSpPr>
              <a:spLocks noChangeShapeType="1"/>
            </p:cNvSpPr>
            <p:nvPr/>
          </p:nvSpPr>
          <p:spPr bwMode="auto">
            <a:xfrm flipH="1">
              <a:off x="3106" y="2327"/>
              <a:ext cx="0" cy="45"/>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 name="Line 9"/>
            <p:cNvSpPr>
              <a:spLocks noChangeShapeType="1"/>
            </p:cNvSpPr>
            <p:nvPr/>
          </p:nvSpPr>
          <p:spPr bwMode="auto">
            <a:xfrm flipH="1">
              <a:off x="3676" y="2327"/>
              <a:ext cx="0" cy="45"/>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Line 10"/>
            <p:cNvSpPr>
              <a:spLocks noChangeShapeType="1"/>
            </p:cNvSpPr>
            <p:nvPr/>
          </p:nvSpPr>
          <p:spPr bwMode="auto">
            <a:xfrm flipH="1">
              <a:off x="3154" y="2327"/>
              <a:ext cx="0" cy="45"/>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Line 11"/>
            <p:cNvSpPr>
              <a:spLocks noChangeShapeType="1"/>
            </p:cNvSpPr>
            <p:nvPr/>
          </p:nvSpPr>
          <p:spPr bwMode="auto">
            <a:xfrm flipH="1">
              <a:off x="3466" y="2327"/>
              <a:ext cx="0" cy="45"/>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Line 12"/>
            <p:cNvSpPr>
              <a:spLocks noChangeShapeType="1"/>
            </p:cNvSpPr>
            <p:nvPr/>
          </p:nvSpPr>
          <p:spPr bwMode="auto">
            <a:xfrm flipH="1">
              <a:off x="3238" y="2327"/>
              <a:ext cx="0" cy="45"/>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Line 13"/>
            <p:cNvSpPr>
              <a:spLocks noChangeShapeType="1"/>
            </p:cNvSpPr>
            <p:nvPr/>
          </p:nvSpPr>
          <p:spPr bwMode="auto">
            <a:xfrm flipH="1">
              <a:off x="3298" y="2327"/>
              <a:ext cx="0" cy="45"/>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 name="Line 14"/>
            <p:cNvSpPr>
              <a:spLocks noChangeShapeType="1"/>
            </p:cNvSpPr>
            <p:nvPr/>
          </p:nvSpPr>
          <p:spPr bwMode="auto">
            <a:xfrm flipH="1">
              <a:off x="2806" y="2189"/>
              <a:ext cx="0" cy="45"/>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 name="Line 15"/>
            <p:cNvSpPr>
              <a:spLocks noChangeShapeType="1"/>
            </p:cNvSpPr>
            <p:nvPr/>
          </p:nvSpPr>
          <p:spPr bwMode="auto">
            <a:xfrm flipH="1">
              <a:off x="2980" y="2327"/>
              <a:ext cx="0" cy="45"/>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 name="Line 16"/>
            <p:cNvSpPr>
              <a:spLocks noChangeShapeType="1"/>
            </p:cNvSpPr>
            <p:nvPr/>
          </p:nvSpPr>
          <p:spPr bwMode="auto">
            <a:xfrm flipH="1">
              <a:off x="2986" y="2327"/>
              <a:ext cx="0" cy="45"/>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 name="Line 17"/>
            <p:cNvSpPr>
              <a:spLocks noChangeShapeType="1"/>
            </p:cNvSpPr>
            <p:nvPr/>
          </p:nvSpPr>
          <p:spPr bwMode="auto">
            <a:xfrm flipH="1">
              <a:off x="2896" y="2189"/>
              <a:ext cx="0" cy="45"/>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 name="Line 18"/>
            <p:cNvSpPr>
              <a:spLocks noChangeShapeType="1"/>
            </p:cNvSpPr>
            <p:nvPr/>
          </p:nvSpPr>
          <p:spPr bwMode="auto">
            <a:xfrm flipH="1">
              <a:off x="2728" y="2189"/>
              <a:ext cx="0" cy="45"/>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 name="Line 19"/>
            <p:cNvSpPr>
              <a:spLocks noChangeShapeType="1"/>
            </p:cNvSpPr>
            <p:nvPr/>
          </p:nvSpPr>
          <p:spPr bwMode="auto">
            <a:xfrm flipH="1">
              <a:off x="2848" y="2189"/>
              <a:ext cx="0" cy="45"/>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 name="Freeform 20"/>
            <p:cNvSpPr/>
            <p:nvPr/>
          </p:nvSpPr>
          <p:spPr bwMode="auto">
            <a:xfrm>
              <a:off x="1960" y="1946"/>
              <a:ext cx="1836" cy="402"/>
            </a:xfrm>
            <a:custGeom>
              <a:avLst/>
              <a:gdLst>
                <a:gd name="T0" fmla="*/ 306 w 306"/>
                <a:gd name="T1" fmla="*/ 67 h 67"/>
                <a:gd name="T2" fmla="*/ 164 w 306"/>
                <a:gd name="T3" fmla="*/ 67 h 67"/>
                <a:gd name="T4" fmla="*/ 164 w 306"/>
                <a:gd name="T5" fmla="*/ 56 h 67"/>
                <a:gd name="T6" fmla="*/ 159 w 306"/>
                <a:gd name="T7" fmla="*/ 56 h 67"/>
                <a:gd name="T8" fmla="*/ 159 w 306"/>
                <a:gd name="T9" fmla="*/ 44 h 67"/>
                <a:gd name="T10" fmla="*/ 97 w 306"/>
                <a:gd name="T11" fmla="*/ 44 h 67"/>
                <a:gd name="T12" fmla="*/ 97 w 306"/>
                <a:gd name="T13" fmla="*/ 35 h 67"/>
                <a:gd name="T14" fmla="*/ 94 w 306"/>
                <a:gd name="T15" fmla="*/ 35 h 67"/>
                <a:gd name="T16" fmla="*/ 94 w 306"/>
                <a:gd name="T17" fmla="*/ 26 h 67"/>
                <a:gd name="T18" fmla="*/ 91 w 306"/>
                <a:gd name="T19" fmla="*/ 26 h 67"/>
                <a:gd name="T20" fmla="*/ 91 w 306"/>
                <a:gd name="T21" fmla="*/ 17 h 67"/>
                <a:gd name="T22" fmla="*/ 58 w 306"/>
                <a:gd name="T23" fmla="*/ 17 h 67"/>
                <a:gd name="T24" fmla="*/ 58 w 306"/>
                <a:gd name="T25" fmla="*/ 8 h 67"/>
                <a:gd name="T26" fmla="*/ 37 w 306"/>
                <a:gd name="T27" fmla="*/ 8 h 67"/>
                <a:gd name="T28" fmla="*/ 37 w 306"/>
                <a:gd name="T29" fmla="*/ 0 h 67"/>
                <a:gd name="T30" fmla="*/ 0 w 306"/>
                <a:gd name="T3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6" h="67">
                  <a:moveTo>
                    <a:pt x="306" y="67"/>
                  </a:moveTo>
                  <a:lnTo>
                    <a:pt x="164" y="67"/>
                  </a:lnTo>
                  <a:lnTo>
                    <a:pt x="164" y="56"/>
                  </a:lnTo>
                  <a:lnTo>
                    <a:pt x="159" y="56"/>
                  </a:lnTo>
                  <a:lnTo>
                    <a:pt x="159" y="44"/>
                  </a:lnTo>
                  <a:lnTo>
                    <a:pt x="97" y="44"/>
                  </a:lnTo>
                  <a:lnTo>
                    <a:pt x="97" y="35"/>
                  </a:lnTo>
                  <a:lnTo>
                    <a:pt x="94" y="35"/>
                  </a:lnTo>
                  <a:lnTo>
                    <a:pt x="94" y="26"/>
                  </a:lnTo>
                  <a:lnTo>
                    <a:pt x="91" y="26"/>
                  </a:lnTo>
                  <a:lnTo>
                    <a:pt x="91" y="17"/>
                  </a:lnTo>
                  <a:lnTo>
                    <a:pt x="58" y="17"/>
                  </a:lnTo>
                  <a:lnTo>
                    <a:pt x="58" y="8"/>
                  </a:lnTo>
                  <a:lnTo>
                    <a:pt x="37" y="8"/>
                  </a:lnTo>
                  <a:lnTo>
                    <a:pt x="37" y="0"/>
                  </a:lnTo>
                  <a:lnTo>
                    <a:pt x="0" y="0"/>
                  </a:lnTo>
                </a:path>
              </a:pathLst>
            </a:cu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cxnSp>
        <p:nvCxnSpPr>
          <p:cNvPr id="66" name="Straight Connector 65"/>
          <p:cNvCxnSpPr/>
          <p:nvPr/>
        </p:nvCxnSpPr>
        <p:spPr>
          <a:xfrm>
            <a:off x="2813291" y="2949906"/>
            <a:ext cx="1922881"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4728051" y="2956730"/>
            <a:ext cx="2585" cy="22587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6293424" y="2281204"/>
            <a:ext cx="2018956" cy="579699"/>
          </a:xfrm>
          <a:prstGeom prst="rect">
            <a:avLst/>
          </a:prstGeom>
          <a:noFill/>
        </p:spPr>
        <p:txBody>
          <a:bodyPr wrap="none" rtlCol="0">
            <a:spAutoFit/>
          </a:bodyPr>
          <a:lstStyle/>
          <a:p>
            <a:r>
              <a:rPr lang="ja-JP" sz="1600" b="0" i="0" u="none" strike="noStrike" cap="none" baseline="0">
                <a:solidFill>
                  <a:srgbClr val="4D4D4D"/>
                </a:solidFill>
                <a:effectLst/>
                <a:uFillTx/>
                <a:ea typeface="MS UI Gothic"/>
              </a:rPr>
              <a:t>12ヵ月RFS率：79.2%</a:t>
            </a:r>
          </a:p>
          <a:p>
            <a:r>
              <a:rPr lang="ja-JP" sz="1600" b="0" i="0" u="none" strike="noStrike" cap="none" baseline="0">
                <a:solidFill>
                  <a:srgbClr val="4D4D4D"/>
                </a:solidFill>
                <a:effectLst/>
                <a:uFillTx/>
                <a:ea typeface="MS UI Gothic"/>
              </a:rPr>
              <a:t>26ヵ月RFS率：67.9%</a:t>
            </a:r>
          </a:p>
        </p:txBody>
      </p:sp>
    </p:spTree>
    <p:extLst>
      <p:ext uri="{BB962C8B-B14F-4D97-AF65-F5344CB8AC3E}">
        <p14:creationId xmlns:p14="http://schemas.microsoft.com/office/powerpoint/2010/main" val="328534094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5: 局所進行性胃食道およびGEJ腺癌の3剤併用療法、その後デュルバルマブ施行の安全性および有効性 Big Ten Cancer Research Consortium試験に由来する早期有効性に関する結</a:t>
            </a:r>
            <a:r>
              <a:rPr lang="ja-JP" sz="1800" b="1" i="0" u="none" strike="noStrike" cap="none" baseline="0" dirty="0" smtClean="0">
                <a:solidFill>
                  <a:srgbClr val="043882"/>
                </a:solidFill>
                <a:effectLst/>
                <a:uFillTx/>
                <a:ea typeface="MS UI Gothic"/>
              </a:rPr>
              <a:t>果</a:t>
            </a:r>
            <a:r>
              <a:rPr lang="en-GB" altLang="ja-JP" sz="1800" b="1" i="0" u="none" strike="noStrike" cap="none" baseline="0" dirty="0" smtClean="0">
                <a:solidFill>
                  <a:srgbClr val="043882"/>
                </a:solidFill>
                <a:effectLst/>
                <a:uFillTx/>
                <a:ea typeface="MS UI Gothic"/>
              </a:rPr>
              <a:t> </a:t>
            </a: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Mamdani H, et al</a:t>
            </a:r>
          </a:p>
        </p:txBody>
      </p:sp>
      <p:sp>
        <p:nvSpPr>
          <p:cNvPr id="3" name="Content Placeholder 2"/>
          <p:cNvSpPr>
            <a:spLocks noGrp="1"/>
          </p:cNvSpPr>
          <p:nvPr>
            <p:ph idx="1"/>
          </p:nvPr>
        </p:nvSpPr>
        <p:spPr>
          <a:xfrm>
            <a:off x="365124" y="1254035"/>
            <a:ext cx="8557203" cy="4746172"/>
          </a:xfrm>
        </p:spPr>
        <p:txBody>
          <a:bodyPr/>
          <a:lstStyle/>
          <a:p>
            <a:pPr marL="0" indent="0">
              <a:buNone/>
            </a:pPr>
            <a:r>
              <a:rPr lang="ja-JP" sz="1600" b="1" i="0" u="none" strike="noStrike" cap="none" baseline="0">
                <a:solidFill>
                  <a:srgbClr val="4D4D4D"/>
                </a:solidFill>
                <a:effectLst/>
                <a:uFillTx/>
                <a:ea typeface="MS UI Gothic"/>
              </a:rPr>
              <a:t>主な結果（続き）</a:t>
            </a:r>
          </a:p>
          <a:p>
            <a:pPr>
              <a:spcBef>
                <a:spcPts val="19800"/>
              </a:spcBef>
            </a:pPr>
            <a:r>
              <a:rPr lang="ja-JP" sz="1600" b="0" i="0" u="none" strike="noStrike" cap="none" baseline="0">
                <a:solidFill>
                  <a:srgbClr val="4D4D4D"/>
                </a:solidFill>
                <a:effectLst/>
                <a:uFillTx/>
                <a:ea typeface="MS UI Gothic"/>
              </a:rPr>
              <a:t>低血糖症（n=1）と高血糖症（n=1）を含むグレード3のAE</a:t>
            </a:r>
          </a:p>
          <a:p>
            <a:r>
              <a:rPr lang="ja-JP" sz="1600" b="0" i="0" u="none" strike="noStrike" cap="none" baseline="0">
                <a:solidFill>
                  <a:srgbClr val="4D4D4D"/>
                </a:solidFill>
                <a:effectLst/>
                <a:uFillTx/>
                <a:ea typeface="MS UI Gothic"/>
              </a:rPr>
              <a:t>患者3名で、グレード3の投与中止に至ったTRAEが発現した（肺臓炎1例、肝炎1例、大腸炎1例）</a:t>
            </a:r>
          </a:p>
          <a:p>
            <a:endParaRPr lang="en-US"/>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Mamdani H, et al. J Clin Oncol 2019;37(Suppl):Abstr 5</a:t>
            </a:r>
          </a:p>
        </p:txBody>
      </p:sp>
      <p:graphicFrame>
        <p:nvGraphicFramePr>
          <p:cNvPr id="7" name="Table 6"/>
          <p:cNvGraphicFramePr>
            <a:graphicFrameLocks noGrp="1"/>
          </p:cNvGraphicFramePr>
          <p:nvPr>
            <p:extLst>
              <p:ext uri="{D42A27DB-BD31-4B8C-83A1-F6EECF244321}">
                <p14:modId xmlns:p14="http://schemas.microsoft.com/office/powerpoint/2010/main" val="544070195"/>
              </p:ext>
            </p:extLst>
          </p:nvPr>
        </p:nvGraphicFramePr>
        <p:xfrm>
          <a:off x="450273" y="1620981"/>
          <a:ext cx="8243454" cy="2346960"/>
        </p:xfrm>
        <a:graphic>
          <a:graphicData uri="http://schemas.openxmlformats.org/drawingml/2006/table">
            <a:tbl>
              <a:tblPr firstRow="1" bandRow="1">
                <a:tableStyleId>{69012ECD-51FC-41F1-AA8D-1B2483CD663E}</a:tableStyleId>
              </a:tblPr>
              <a:tblGrid>
                <a:gridCol w="3997036">
                  <a:extLst>
                    <a:ext uri="{9D8B030D-6E8A-4147-A177-3AD203B41FA5}">
                      <a16:colId xmlns:a16="http://schemas.microsoft.com/office/drawing/2014/main" val="3738378432"/>
                    </a:ext>
                  </a:extLst>
                </a:gridCol>
                <a:gridCol w="2123209">
                  <a:extLst>
                    <a:ext uri="{9D8B030D-6E8A-4147-A177-3AD203B41FA5}">
                      <a16:colId xmlns:a16="http://schemas.microsoft.com/office/drawing/2014/main" val="3733704063"/>
                    </a:ext>
                  </a:extLst>
                </a:gridCol>
                <a:gridCol w="2123209">
                  <a:extLst>
                    <a:ext uri="{9D8B030D-6E8A-4147-A177-3AD203B41FA5}">
                      <a16:colId xmlns:a16="http://schemas.microsoft.com/office/drawing/2014/main" val="3910278064"/>
                    </a:ext>
                  </a:extLst>
                </a:gridCol>
              </a:tblGrid>
              <a:tr h="174567">
                <a:tc>
                  <a:txBody>
                    <a:bodyPr/>
                    <a:lstStyle/>
                    <a:p>
                      <a:r>
                        <a:rPr lang="ja-JP" sz="1600" b="1" i="0" u="none" strike="noStrike" cap="none" baseline="0">
                          <a:solidFill>
                            <a:srgbClr val="FFFFFF"/>
                          </a:solidFill>
                          <a:effectLst/>
                          <a:uFillTx/>
                          <a:ea typeface="MS UI Gothic"/>
                        </a:rPr>
                        <a:t>10%以上の患者に発生したAE、n（%）</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ja-JP" sz="1600" b="1" i="0" u="none" strike="noStrike" cap="none" baseline="0">
                          <a:solidFill>
                            <a:srgbClr val="FFFFFF"/>
                          </a:solidFill>
                          <a:effectLst/>
                          <a:uFillTx/>
                          <a:ea typeface="MS UI Gothic"/>
                        </a:rPr>
                        <a:t>グレード1</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ja-JP" sz="1600" b="1" i="0" u="none" strike="noStrike" cap="none" baseline="0">
                          <a:solidFill>
                            <a:srgbClr val="FFFFFF"/>
                          </a:solidFill>
                          <a:effectLst/>
                          <a:uFillTx/>
                          <a:ea typeface="MS UI Gothic"/>
                        </a:rPr>
                        <a:t>グレード2</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r>
                        <a:rPr lang="ja-JP" sz="1600" b="0" i="0" u="none" strike="noStrike" cap="none" baseline="0">
                          <a:solidFill>
                            <a:srgbClr val="4D4D4D"/>
                          </a:solidFill>
                          <a:effectLst/>
                          <a:uFillTx/>
                          <a:ea typeface="MS UI Gothic"/>
                        </a:rPr>
                        <a:t>疲労</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a:solidFill>
                            <a:srgbClr val="4D4D4D"/>
                          </a:solidFill>
                          <a:effectLst/>
                          <a:uFillTx/>
                          <a:ea typeface="MS UI Gothic"/>
                        </a:rPr>
                        <a:t>6 (25.0)</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a:solidFill>
                            <a:srgbClr val="4D4D4D"/>
                          </a:solidFill>
                          <a:effectLst/>
                          <a:uFillTx/>
                          <a:ea typeface="MS UI Gothic"/>
                        </a:rPr>
                        <a:t>2 (8.3)</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188423">
                <a:tc>
                  <a:txBody>
                    <a:bodyPr/>
                    <a:lstStyle/>
                    <a:p>
                      <a:r>
                        <a:rPr lang="ja-JP" sz="1600" b="0" i="0" u="none" strike="noStrike" cap="none" baseline="0">
                          <a:solidFill>
                            <a:srgbClr val="4D4D4D"/>
                          </a:solidFill>
                          <a:effectLst/>
                          <a:uFillTx/>
                          <a:ea typeface="MS UI Gothic"/>
                        </a:rPr>
                        <a:t>悪心</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u="none" strike="noStrike" cap="none" baseline="0">
                          <a:solidFill>
                            <a:srgbClr val="4D4D4D"/>
                          </a:solidFill>
                          <a:effectLst/>
                          <a:uFillTx/>
                          <a:ea typeface="MS UI Gothic"/>
                        </a:rPr>
                        <a:t>6 (25.0)</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u="none" strike="noStrike" cap="none" baseline="0">
                          <a:solidFill>
                            <a:srgbClr val="4D4D4D"/>
                          </a:solidFill>
                          <a:effectLst/>
                          <a:uFillTx/>
                          <a:ea typeface="MS UI Gothic"/>
                        </a:rPr>
                        <a:t>0 (0)</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0">
                <a:tc>
                  <a:txBody>
                    <a:bodyPr/>
                    <a:lstStyle/>
                    <a:p>
                      <a:pPr marL="0" indent="0"/>
                      <a:r>
                        <a:rPr lang="ja-JP" sz="1600" b="0" i="0" u="none" strike="noStrike" cap="none" baseline="0">
                          <a:solidFill>
                            <a:srgbClr val="4D4D4D"/>
                          </a:solidFill>
                          <a:effectLst/>
                          <a:uFillTx/>
                          <a:ea typeface="MS UI Gothic"/>
                        </a:rPr>
                        <a:t>咳嗽</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a:solidFill>
                            <a:srgbClr val="4D4D4D"/>
                          </a:solidFill>
                          <a:effectLst/>
                          <a:uFillTx/>
                          <a:ea typeface="MS UI Gothic"/>
                        </a:rPr>
                        <a:t>3 (12.5)</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a:solidFill>
                            <a:srgbClr val="4D4D4D"/>
                          </a:solidFill>
                          <a:effectLst/>
                          <a:uFillTx/>
                          <a:ea typeface="MS UI Gothic"/>
                        </a:rPr>
                        <a:t>2 (8.3)</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69023791"/>
                  </a:ext>
                </a:extLst>
              </a:tr>
              <a:tr h="155172">
                <a:tc>
                  <a:txBody>
                    <a:bodyPr/>
                    <a:lstStyle/>
                    <a:p>
                      <a:pPr marL="0" indent="0"/>
                      <a:r>
                        <a:rPr lang="ja-JP" sz="1600" b="0" i="0" u="none" strike="noStrike" cap="none" baseline="0">
                          <a:solidFill>
                            <a:srgbClr val="4D4D4D"/>
                          </a:solidFill>
                          <a:effectLst/>
                          <a:uFillTx/>
                          <a:ea typeface="MS UI Gothic"/>
                        </a:rPr>
                        <a:t>下痢</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u="none" strike="noStrike" cap="none" baseline="0">
                          <a:solidFill>
                            <a:srgbClr val="4D4D4D"/>
                          </a:solidFill>
                          <a:effectLst/>
                          <a:uFillTx/>
                          <a:ea typeface="MS UI Gothic"/>
                        </a:rPr>
                        <a:t>3 (12.5)</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u="none" strike="noStrike" cap="none" baseline="0">
                          <a:solidFill>
                            <a:srgbClr val="4D4D4D"/>
                          </a:solidFill>
                          <a:effectLst/>
                          <a:uFillTx/>
                          <a:ea typeface="MS UI Gothic"/>
                        </a:rPr>
                        <a:t>1 (4.2)</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689897517"/>
                  </a:ext>
                </a:extLst>
              </a:tr>
              <a:tr h="138546">
                <a:tc>
                  <a:txBody>
                    <a:bodyPr/>
                    <a:lstStyle/>
                    <a:p>
                      <a:pPr marL="0" indent="0"/>
                      <a:r>
                        <a:rPr lang="ja-JP" sz="1600" b="0" i="0" u="none" strike="noStrike" cap="none" baseline="0">
                          <a:solidFill>
                            <a:srgbClr val="4D4D4D"/>
                          </a:solidFill>
                          <a:effectLst/>
                          <a:uFillTx/>
                          <a:ea typeface="MS UI Gothic"/>
                        </a:rPr>
                        <a:t>そう痒症</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a:solidFill>
                            <a:srgbClr val="4D4D4D"/>
                          </a:solidFill>
                          <a:effectLst/>
                          <a:uFillTx/>
                          <a:ea typeface="MS UI Gothic"/>
                        </a:rPr>
                        <a:t>3 (12.5)</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a:solidFill>
                            <a:srgbClr val="4D4D4D"/>
                          </a:solidFill>
                          <a:effectLst/>
                          <a:uFillTx/>
                          <a:ea typeface="MS UI Gothic"/>
                        </a:rPr>
                        <a:t>1 (4.2)</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2503501981"/>
                  </a:ext>
                </a:extLst>
              </a:tr>
              <a:tr h="121921">
                <a:tc>
                  <a:txBody>
                    <a:bodyPr/>
                    <a:lstStyle/>
                    <a:p>
                      <a:pPr marL="0" indent="0"/>
                      <a:r>
                        <a:rPr lang="ja-JP" sz="1600" b="0" i="0" u="none" strike="noStrike" cap="none" baseline="0">
                          <a:solidFill>
                            <a:srgbClr val="4D4D4D"/>
                          </a:solidFill>
                          <a:effectLst/>
                          <a:uFillTx/>
                          <a:ea typeface="MS UI Gothic"/>
                        </a:rPr>
                        <a:t>呼吸困難</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u="none" strike="noStrike" cap="none" baseline="0">
                          <a:solidFill>
                            <a:srgbClr val="4D4D4D"/>
                          </a:solidFill>
                          <a:effectLst/>
                          <a:uFillTx/>
                          <a:ea typeface="MS UI Gothic"/>
                        </a:rPr>
                        <a:t>1 (4.2)</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u="none" strike="noStrike" cap="none" baseline="0">
                          <a:solidFill>
                            <a:srgbClr val="4D4D4D"/>
                          </a:solidFill>
                          <a:effectLst/>
                          <a:uFillTx/>
                          <a:ea typeface="MS UI Gothic"/>
                        </a:rPr>
                        <a:t>2 (8.3)</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62375454"/>
                  </a:ext>
                </a:extLst>
              </a:tr>
            </a:tbl>
          </a:graphicData>
        </a:graphic>
      </p:graphicFrame>
    </p:spTree>
    <p:extLst>
      <p:ext uri="{BB962C8B-B14F-4D97-AF65-F5344CB8AC3E}">
        <p14:creationId xmlns:p14="http://schemas.microsoft.com/office/powerpoint/2010/main" val="138611526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5: 局所進行性胃食道およびGEJ腺癌の3剤併用療法、その後デュルバルマブ施行の安全性および有効性 Big Ten Cancer Research Consortium試験に由来する早期有効性に関する結</a:t>
            </a:r>
            <a:r>
              <a:rPr lang="ja-JP" sz="1800" b="1" i="0" u="none" strike="noStrike" cap="none" baseline="0" dirty="0" smtClean="0">
                <a:solidFill>
                  <a:srgbClr val="043882"/>
                </a:solidFill>
                <a:effectLst/>
                <a:uFillTx/>
                <a:ea typeface="MS UI Gothic"/>
              </a:rPr>
              <a:t>果</a:t>
            </a:r>
            <a:r>
              <a:rPr lang="en-GB" altLang="ja-JP" sz="1800" b="1" i="0" u="none" strike="noStrike" cap="none" baseline="0" dirty="0" smtClean="0">
                <a:solidFill>
                  <a:srgbClr val="043882"/>
                </a:solidFill>
                <a:effectLst/>
                <a:uFillTx/>
                <a:ea typeface="MS UI Gothic"/>
              </a:rPr>
              <a:t> </a:t>
            </a: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Mamdani H,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結論</a:t>
            </a:r>
          </a:p>
          <a:p>
            <a:r>
              <a:rPr lang="ja-JP" sz="1600" b="1" i="0" u="none" strike="noStrike" cap="none" baseline="0">
                <a:solidFill>
                  <a:srgbClr val="4D4D4D"/>
                </a:solidFill>
                <a:effectLst/>
                <a:uFillTx/>
                <a:ea typeface="MS UI Gothic"/>
              </a:rPr>
              <a:t>局所進行性胃食道またはGEJ腺癌患者において、アジュバントデュルバルマブは実施可能で有望な有効性データを示した</a:t>
            </a:r>
          </a:p>
          <a:p>
            <a:r>
              <a:rPr lang="ja-JP" sz="1600" b="1" i="0" u="none" strike="noStrike" cap="none" baseline="0">
                <a:solidFill>
                  <a:srgbClr val="4D4D4D"/>
                </a:solidFill>
                <a:effectLst/>
                <a:uFillTx/>
                <a:ea typeface="MS UI Gothic"/>
              </a:rPr>
              <a:t>デュルバルマブはこれまでの知見と同様の安全性プロファイルを示した</a:t>
            </a:r>
          </a:p>
          <a:p>
            <a:endParaRPr lang="en-US"/>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Mamdani H, et al. J Clin Oncol 2019;37(Suppl):Abstr 5</a:t>
            </a:r>
          </a:p>
        </p:txBody>
      </p:sp>
    </p:spTree>
    <p:extLst>
      <p:ext uri="{BB962C8B-B14F-4D97-AF65-F5344CB8AC3E}">
        <p14:creationId xmlns:p14="http://schemas.microsoft.com/office/powerpoint/2010/main" val="47478295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ja-JP" sz="1800" b="1" i="0" u="none" strike="noStrike" cap="none" baseline="0">
                <a:solidFill>
                  <a:srgbClr val="043882"/>
                </a:solidFill>
                <a:effectLst/>
                <a:uFillTx/>
                <a:ea typeface="MS UI Gothic"/>
              </a:rPr>
              <a:t>ESDOからの書簡</a:t>
            </a:r>
          </a:p>
        </p:txBody>
      </p:sp>
      <p:sp>
        <p:nvSpPr>
          <p:cNvPr id="32771" name="Content Placeholder 2"/>
          <p:cNvSpPr>
            <a:spLocks noGrp="1"/>
          </p:cNvSpPr>
          <p:nvPr>
            <p:ph idx="1"/>
          </p:nvPr>
        </p:nvSpPr>
        <p:spPr>
          <a:xfrm>
            <a:off x="365123" y="1371600"/>
            <a:ext cx="8238945" cy="4492869"/>
          </a:xfrm>
          <a:ln>
            <a:noFill/>
          </a:ln>
        </p:spPr>
        <p:txBody>
          <a:bodyPr lIns="0" rIns="0"/>
          <a:lstStyle/>
          <a:p>
            <a:pPr marL="0" indent="0">
              <a:spcBef>
                <a:spcPct val="0"/>
              </a:spcBef>
              <a:buFontTx/>
              <a:buNone/>
              <a:tabLst>
                <a:tab pos="441325" algn="l"/>
              </a:tabLst>
              <a:defRPr/>
            </a:pPr>
            <a:r>
              <a:rPr lang="ja-JP" sz="1400" b="1" i="0" u="none" strike="noStrike" cap="none" baseline="0" dirty="0">
                <a:solidFill>
                  <a:srgbClr val="A0A0A0"/>
                </a:solidFill>
                <a:effectLst/>
                <a:uFillTx/>
                <a:ea typeface="MS UI Gothic"/>
              </a:rPr>
              <a:t>親愛なる会員の皆様</a:t>
            </a:r>
          </a:p>
          <a:p>
            <a:pPr marL="0" indent="0">
              <a:buNone/>
              <a:tabLst>
                <a:tab pos="441325" algn="l"/>
              </a:tabLst>
              <a:defRPr/>
            </a:pPr>
            <a:r>
              <a:rPr lang="ja-JP" sz="1400" b="0" i="0" u="none" strike="noStrike" cap="none" baseline="0" dirty="0">
                <a:solidFill>
                  <a:srgbClr val="4D4D4D"/>
                </a:solidFill>
                <a:effectLst/>
                <a:uFillTx/>
                <a:ea typeface="MS UI Gothic"/>
              </a:rPr>
              <a:t>今回、このESDOスライドセットをご紹介できることを大変光栄に思います。このスライドセットは、2019年に開催された主な学会で発表された、消化器癌に関する重要な所見に焦点を合わせて要約することを企図したものです。このスライドは特に</a:t>
            </a:r>
            <a:r>
              <a:rPr lang="ja-JP" sz="1400" b="1" i="0" u="none" strike="noStrike" cap="none" baseline="0" dirty="0" smtClean="0">
                <a:solidFill>
                  <a:srgbClr val="4D4D4D"/>
                </a:solidFill>
                <a:effectLst/>
                <a:uFillTx/>
                <a:ea typeface="MS UI Gothic"/>
              </a:rPr>
              <a:t>2019年消化器</a:t>
            </a:r>
            <a:r>
              <a:rPr lang="ja-JP" sz="1400" b="1" i="0" u="none" strike="noStrike" cap="none" baseline="0" dirty="0">
                <a:solidFill>
                  <a:srgbClr val="4D4D4D"/>
                </a:solidFill>
                <a:effectLst/>
                <a:uFillTx/>
                <a:ea typeface="MS UI Gothic"/>
              </a:rPr>
              <a:t>癌シンポジウム</a:t>
            </a:r>
            <a:r>
              <a:rPr lang="ja-JP" sz="1400" b="0" i="0" u="none" strike="noStrike" cap="none" baseline="0" dirty="0">
                <a:solidFill>
                  <a:srgbClr val="4D4D4D"/>
                </a:solidFill>
                <a:effectLst/>
                <a:uFillTx/>
                <a:ea typeface="MS UI Gothic"/>
              </a:rPr>
              <a:t>に重点を置いており、英語、フランス語、中国語および日本語でご利用いただけます。</a:t>
            </a:r>
          </a:p>
          <a:p>
            <a:pPr marL="0" indent="0">
              <a:buNone/>
              <a:tabLst>
                <a:tab pos="441325" algn="l"/>
              </a:tabLst>
              <a:defRPr/>
            </a:pPr>
            <a:r>
              <a:rPr lang="ja-JP" sz="1400" b="0" i="0" u="none" strike="noStrike" cap="none" baseline="0" dirty="0">
                <a:solidFill>
                  <a:srgbClr val="4D4D4D"/>
                </a:solidFill>
                <a:effectLst/>
                <a:uFillTx/>
                <a:ea typeface="MS UI Gothic"/>
              </a:rPr>
              <a:t>腫瘍学における臨床研究の分野は、絶えず変化し続ける、厳しい環境下にあります。そうした環境下において、我々は皆、科学者、臨床医および教育者としての役割において、知識の深化を促進し、さらなる進歩の契機をもたらしてくれる、科学的なデータや研究所見の入手の機会を貴重なものであると考えています。消化器癌の領域における最新情報に関する今回のレビューが、皆さまの臨床診療にとって有益なものとなることを期待しています。本件につきましてご意見・ご感想などございましたら、是非お聞かせ下さい。お問い合わせは</a:t>
            </a:r>
            <a:r>
              <a:rPr lang="ja-JP" sz="1400" b="0" i="0" u="none" strike="noStrike" cap="none" baseline="0" dirty="0">
                <a:solidFill>
                  <a:srgbClr val="4D4D4D"/>
                </a:solidFill>
                <a:effectLst/>
                <a:uFillTx/>
                <a:ea typeface="MS UI Gothic"/>
                <a:hlinkClick r:id="rId3" history="0"/>
              </a:rPr>
              <a:t>info@esdo.eu</a:t>
            </a:r>
            <a:r>
              <a:rPr lang="ja-JP" sz="1400" b="0" i="0" u="none" strike="noStrike" cap="none" baseline="0" dirty="0">
                <a:solidFill>
                  <a:srgbClr val="043882"/>
                </a:solidFill>
                <a:effectLst/>
                <a:uFillTx/>
                <a:ea typeface="MS UI Gothic"/>
              </a:rPr>
              <a:t>までお送りください。</a:t>
            </a:r>
          </a:p>
          <a:p>
            <a:pPr marL="0" indent="0">
              <a:spcBef>
                <a:spcPct val="0"/>
              </a:spcBef>
              <a:spcAft>
                <a:spcPts val="1200"/>
              </a:spcAft>
              <a:buFontTx/>
              <a:buNone/>
              <a:tabLst>
                <a:tab pos="441325" algn="l"/>
              </a:tabLst>
              <a:defRPr/>
            </a:pPr>
            <a:r>
              <a:rPr lang="ja-JP" sz="1400" b="0" i="0" u="none" strike="noStrike" cap="none" baseline="0" dirty="0">
                <a:solidFill>
                  <a:srgbClr val="4D4D4D"/>
                </a:solidFill>
                <a:effectLst/>
                <a:uFillTx/>
                <a:ea typeface="MS UI Gothic"/>
              </a:rPr>
              <a:t>最後に、このような活動の実現に際し、資金、運営管理および物流管理の面においてご支援いただいたLilly Oncology社様に心より御礼申し上げます。</a:t>
            </a:r>
          </a:p>
          <a:p>
            <a:pPr marL="0" indent="0">
              <a:buNone/>
              <a:tabLst>
                <a:tab pos="441325" algn="l"/>
              </a:tabLst>
              <a:defRPr/>
            </a:pPr>
            <a:r>
              <a:rPr lang="ja-JP" sz="1400" b="0" i="0" u="none" strike="noStrike" cap="none" baseline="0" dirty="0">
                <a:solidFill>
                  <a:srgbClr val="4D4D4D"/>
                </a:solidFill>
                <a:effectLst/>
                <a:uFillTx/>
                <a:ea typeface="MS UI Gothic"/>
              </a:rPr>
              <a:t>敬具 </a:t>
            </a:r>
          </a:p>
          <a:p>
            <a:pPr marL="0" indent="0">
              <a:buNone/>
              <a:tabLst>
                <a:tab pos="441325" algn="l"/>
              </a:tabLst>
              <a:defRPr/>
            </a:pPr>
            <a:endParaRPr lang="en-US" sz="1400" dirty="0">
              <a:solidFill>
                <a:schemeClr val="tx1"/>
              </a:solidFill>
            </a:endParaRPr>
          </a:p>
          <a:p>
            <a:pPr marL="0" indent="0">
              <a:buNone/>
              <a:tabLst>
                <a:tab pos="441325" algn="l"/>
                <a:tab pos="2870200" algn="l"/>
              </a:tabLst>
              <a:defRPr/>
            </a:pPr>
            <a:r>
              <a:rPr lang="ja-JP" sz="1400" b="1" i="0" u="none" strike="noStrike" cap="none" baseline="0" dirty="0">
                <a:solidFill>
                  <a:srgbClr val="4D4D4D"/>
                </a:solidFill>
                <a:effectLst/>
                <a:uFillTx/>
                <a:ea typeface="MS UI Gothic"/>
              </a:rPr>
              <a:t>Eric Van Cutsem	Ulrich Güller</a:t>
            </a:r>
            <a:r>
              <a:rPr sz="1400" dirty="0"/>
              <a:t/>
            </a:r>
            <a:br>
              <a:rPr sz="1400" dirty="0"/>
            </a:br>
            <a:r>
              <a:rPr lang="ja-JP" sz="1400" b="1" i="0" u="none" strike="noStrike" cap="none" baseline="0" dirty="0">
                <a:solidFill>
                  <a:srgbClr val="4D4D4D"/>
                </a:solidFill>
                <a:effectLst/>
                <a:uFillTx/>
                <a:ea typeface="MS UI Gothic"/>
              </a:rPr>
              <a:t>Thomas Seufferlein 	Thomas Gruenberger</a:t>
            </a:r>
            <a:r>
              <a:rPr sz="1400" dirty="0"/>
              <a:t/>
            </a:r>
            <a:br>
              <a:rPr sz="1400" dirty="0"/>
            </a:br>
            <a:r>
              <a:rPr lang="ja-JP" sz="1400" b="1" i="0" u="none" strike="noStrike" cap="none" baseline="0" dirty="0">
                <a:solidFill>
                  <a:srgbClr val="4D4D4D"/>
                </a:solidFill>
                <a:effectLst/>
                <a:uFillTx/>
                <a:ea typeface="MS UI Gothic"/>
              </a:rPr>
              <a:t>Côme Lepage	Tamara Matysiak-Budnik</a:t>
            </a:r>
            <a:r>
              <a:rPr sz="1400" dirty="0"/>
              <a:t/>
            </a:r>
            <a:br>
              <a:rPr sz="1400" dirty="0"/>
            </a:br>
            <a:r>
              <a:rPr lang="ja-JP" sz="1400" b="1" i="0" u="none" strike="noStrike" cap="none" baseline="0" dirty="0">
                <a:solidFill>
                  <a:srgbClr val="4D4D4D"/>
                </a:solidFill>
                <a:effectLst/>
                <a:uFillTx/>
                <a:ea typeface="MS UI Gothic"/>
              </a:rPr>
              <a:t>Wolff Schmiegel	Jaroslaw Regula</a:t>
            </a:r>
            <a:r>
              <a:rPr sz="1400" dirty="0"/>
              <a:t/>
            </a:r>
            <a:br>
              <a:rPr sz="1400" dirty="0"/>
            </a:br>
            <a:r>
              <a:rPr lang="ja-JP" sz="1400" b="1" i="0" u="none" strike="noStrike" cap="none" baseline="0" dirty="0">
                <a:solidFill>
                  <a:srgbClr val="4D4D4D"/>
                </a:solidFill>
                <a:effectLst/>
                <a:uFillTx/>
                <a:ea typeface="MS UI Gothic"/>
              </a:rPr>
              <a:t>Phillippe Rougier </a:t>
            </a:r>
            <a:r>
              <a:rPr lang="ja-JP" sz="1400" b="0" i="0" u="none" strike="noStrike" cap="none" baseline="0" dirty="0">
                <a:solidFill>
                  <a:srgbClr val="4D4D4D"/>
                </a:solidFill>
                <a:effectLst/>
                <a:uFillTx/>
                <a:ea typeface="MS UI Gothic"/>
              </a:rPr>
              <a:t>(hon.)	</a:t>
            </a:r>
            <a:r>
              <a:rPr lang="ja-JP" sz="1400" b="1" i="0" u="none" strike="noStrike" cap="none" baseline="0" dirty="0">
                <a:solidFill>
                  <a:srgbClr val="4D4D4D"/>
                </a:solidFill>
                <a:effectLst/>
                <a:uFillTx/>
                <a:ea typeface="MS UI Gothic"/>
              </a:rPr>
              <a:t>Jean-Luc Van Laethem</a:t>
            </a:r>
            <a:r>
              <a:rPr sz="1400" dirty="0"/>
              <a:t/>
            </a:r>
            <a:br>
              <a:rPr sz="1400" dirty="0"/>
            </a:br>
            <a:endParaRPr sz="1400" dirty="0"/>
          </a:p>
          <a:p>
            <a:pPr marL="0" indent="0">
              <a:buNone/>
              <a:tabLst>
                <a:tab pos="441325" algn="l"/>
              </a:tabLst>
              <a:defRPr/>
            </a:pPr>
            <a:r>
              <a:rPr lang="ja-JP" sz="1400" b="0" i="0" u="none" strike="noStrike" cap="none" baseline="0" dirty="0">
                <a:solidFill>
                  <a:srgbClr val="4D4D4D"/>
                </a:solidFill>
                <a:effectLst/>
                <a:uFillTx/>
                <a:ea typeface="MS UI Gothic"/>
              </a:rPr>
              <a:t>（ESDO運営委員会）</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1678" y="4944345"/>
            <a:ext cx="1500059" cy="1403328"/>
          </a:xfrm>
          <a:prstGeom prst="rect">
            <a:avLst/>
          </a:prstGeom>
        </p:spPr>
      </p:pic>
    </p:spTree>
    <p:custDataLst>
      <p:tags r:id="rId1"/>
    </p:custData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8: ATTRACTION-2からの、ベースライン時点における因子別のニボルマブ有効性評</a:t>
            </a:r>
            <a:r>
              <a:rPr lang="ja-JP" sz="1800" b="1" i="0" u="none" strike="noStrike" cap="none" baseline="0" dirty="0" smtClean="0">
                <a:solidFill>
                  <a:srgbClr val="043882"/>
                </a:solidFill>
                <a:effectLst/>
                <a:uFillTx/>
                <a:ea typeface="MS UI Gothic"/>
              </a:rPr>
              <a:t>価</a:t>
            </a:r>
            <a:r>
              <a:rPr lang="en-GB" altLang="ja-JP" sz="1800" b="1" i="0" u="none" strike="noStrike" cap="none" baseline="0" dirty="0" smtClean="0">
                <a:solidFill>
                  <a:srgbClr val="043882"/>
                </a:solidFill>
                <a:effectLst/>
                <a:uFillTx/>
                <a:ea typeface="MS UI Gothic"/>
              </a:rPr>
              <a:t/>
            </a:r>
            <a:br>
              <a:rPr lang="en-GB" altLang="ja-JP" sz="1800" b="1" i="0" u="none" strike="noStrike" cap="none" baseline="0" dirty="0" smtClean="0">
                <a:solidFill>
                  <a:srgbClr val="043882"/>
                </a:solidFill>
                <a:effectLst/>
                <a:uFillTx/>
                <a:ea typeface="MS UI Gothic"/>
              </a:rPr>
            </a:b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Kang YK,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試験の目的</a:t>
            </a:r>
          </a:p>
          <a:p>
            <a:r>
              <a:rPr lang="ja-JP" sz="1600" b="0" i="0" u="none" strike="noStrike" cap="none" baseline="0">
                <a:solidFill>
                  <a:srgbClr val="4D4D4D"/>
                </a:solidFill>
                <a:effectLst/>
                <a:uFillTx/>
                <a:ea typeface="MS UI Gothic"/>
              </a:rPr>
              <a:t>ニボルマブによる治療を受けた後早期疾患進行に寄与する可能性のある因子を評価する - ATTRACTION-2の探索的解析</a:t>
            </a:r>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Kang YK, et al. J Clin Oncol 2019;37(Suppl):Abstr 8</a:t>
            </a:r>
          </a:p>
        </p:txBody>
      </p:sp>
      <p:sp>
        <p:nvSpPr>
          <p:cNvPr id="7" name="Oval 14"/>
          <p:cNvSpPr>
            <a:spLocks noChangeArrowheads="1"/>
          </p:cNvSpPr>
          <p:nvPr/>
        </p:nvSpPr>
        <p:spPr bwMode="auto">
          <a:xfrm>
            <a:off x="3941537" y="3374568"/>
            <a:ext cx="583595" cy="584200"/>
          </a:xfrm>
          <a:prstGeom prst="ellipse">
            <a:avLst/>
          </a:prstGeom>
          <a:noFill/>
          <a:ln w="57150">
            <a:solidFill>
              <a:schemeClr val="bg2">
                <a:lumMod val="60000"/>
                <a:lumOff val="40000"/>
              </a:schemeClr>
            </a:solidFill>
            <a:round/>
            <a:tailEnd type="triangle" w="med" len="med"/>
          </a:ln>
        </p:spPr>
        <p:txBody>
          <a:bodyPr wrap="none" anchor="ctr"/>
          <a:lstStyle/>
          <a:p>
            <a:pPr algn="ctr"/>
            <a:r>
              <a:rPr lang="ja-JP" sz="1600" b="1" i="0" u="none" strike="noStrike" cap="none" baseline="0">
                <a:solidFill>
                  <a:srgbClr val="043882"/>
                </a:solidFill>
                <a:effectLst/>
                <a:uFillTx/>
                <a:ea typeface="MS UI Gothic"/>
              </a:rPr>
              <a:t>R</a:t>
            </a:r>
          </a:p>
          <a:p>
            <a:pPr algn="ctr"/>
            <a:r>
              <a:rPr lang="ja-JP" sz="1600" b="1" i="0" u="none" strike="noStrike" cap="none" baseline="0">
                <a:solidFill>
                  <a:srgbClr val="043882"/>
                </a:solidFill>
                <a:effectLst/>
                <a:uFillTx/>
                <a:ea typeface="MS UI Gothic"/>
              </a:rPr>
              <a:t>2:1</a:t>
            </a:r>
          </a:p>
        </p:txBody>
      </p:sp>
      <p:cxnSp>
        <p:nvCxnSpPr>
          <p:cNvPr id="8" name="AutoShape 15"/>
          <p:cNvCxnSpPr>
            <a:cxnSpLocks noChangeShapeType="1"/>
            <a:stCxn id="7" idx="0"/>
            <a:endCxn id="13" idx="1"/>
          </p:cNvCxnSpPr>
          <p:nvPr/>
        </p:nvCxnSpPr>
        <p:spPr bwMode="auto">
          <a:xfrm rot="5400000" flipH="1" flipV="1">
            <a:off x="4214470" y="2723729"/>
            <a:ext cx="669705" cy="631975"/>
          </a:xfrm>
          <a:prstGeom prst="bentConnector2">
            <a:avLst/>
          </a:prstGeom>
          <a:noFill/>
          <a:ln w="57150">
            <a:solidFill>
              <a:schemeClr val="bg2">
                <a:lumMod val="60000"/>
                <a:lumOff val="40000"/>
              </a:schemeClr>
            </a:solidFill>
            <a:round/>
            <a:tailEnd type="triangle" w="med" len="med"/>
          </a:ln>
        </p:spPr>
      </p:cxnSp>
      <p:sp>
        <p:nvSpPr>
          <p:cNvPr id="9" name="AutoShape 12"/>
          <p:cNvSpPr>
            <a:spLocks noChangeArrowheads="1"/>
          </p:cNvSpPr>
          <p:nvPr/>
        </p:nvSpPr>
        <p:spPr bwMode="auto">
          <a:xfrm>
            <a:off x="8116435" y="2440544"/>
            <a:ext cx="657678" cy="528637"/>
          </a:xfrm>
          <a:prstGeom prst="rect">
            <a:avLst/>
          </a:prstGeom>
          <a:solidFill>
            <a:schemeClr val="tx1"/>
          </a:solidFill>
          <a:ln w="9525" algn="ctr">
            <a:noFill/>
            <a:round/>
          </a:ln>
        </p:spPr>
        <p:txBody>
          <a:bodyPr lIns="90488" tIns="0" rIns="90488" bIns="0" anchor="ctr"/>
          <a:lstStyle/>
          <a:p>
            <a:pPr algn="ctr" defTabSz="892175" eaLnBrk="0" hangingPunct="0"/>
            <a:r>
              <a:rPr lang="ja-JP" sz="1800" b="1" i="0" u="none" strike="noStrike" cap="none" baseline="0">
                <a:solidFill>
                  <a:srgbClr val="FFFFFF"/>
                </a:solidFill>
                <a:effectLst/>
                <a:uFillTx/>
                <a:ea typeface="MS UI Gothic"/>
              </a:rPr>
              <a:t>PD</a:t>
            </a:r>
          </a:p>
        </p:txBody>
      </p:sp>
      <p:sp>
        <p:nvSpPr>
          <p:cNvPr id="10" name="Content Placeholder 26"/>
          <p:cNvSpPr txBox="1"/>
          <p:nvPr/>
        </p:nvSpPr>
        <p:spPr bwMode="auto">
          <a:xfrm>
            <a:off x="4855936" y="3139625"/>
            <a:ext cx="4086183" cy="892175"/>
          </a:xfrm>
          <a:prstGeom prst="rect">
            <a:avLst/>
          </a:prstGeom>
          <a:noFill/>
          <a:ln w="9525">
            <a:noFill/>
            <a:miter lim="800000"/>
          </a:ln>
        </p:spPr>
        <p:txBody>
          <a:bodyPr/>
          <a:lstStyle/>
          <a:p>
            <a:pPr marL="190500" indent="-190500">
              <a:spcBef>
                <a:spcPct val="0"/>
              </a:spcBef>
              <a:spcAft>
                <a:spcPct val="0"/>
              </a:spcAft>
              <a:defRPr/>
            </a:pPr>
            <a:r>
              <a:rPr lang="ja-JP" sz="1600" b="1" i="0" u="none" strike="noStrike" cap="none" baseline="0">
                <a:solidFill>
                  <a:srgbClr val="043882"/>
                </a:solidFill>
                <a:effectLst/>
                <a:uFillTx/>
                <a:ea typeface="MS UI Gothic"/>
              </a:rPr>
              <a:t>層別化</a:t>
            </a:r>
          </a:p>
          <a:p>
            <a:pPr marL="203200" indent="-203200">
              <a:spcBef>
                <a:spcPct val="0"/>
              </a:spcBef>
              <a:spcAft>
                <a:spcPct val="0"/>
              </a:spcAft>
              <a:buFont typeface="Arial" panose="020B0604020202020204" pitchFamily="34" charset="0"/>
              <a:buChar char="•"/>
              <a:defRPr/>
            </a:pPr>
            <a:r>
              <a:rPr lang="ja-JP" sz="1600" b="0" i="0" u="none" strike="noStrike" cap="none" baseline="0">
                <a:solidFill>
                  <a:srgbClr val="4D4D4D"/>
                </a:solidFill>
                <a:effectLst/>
                <a:uFillTx/>
                <a:ea typeface="MS UI Gothic"/>
              </a:rPr>
              <a:t>国（日本 vs 韓国 vs 台湾）</a:t>
            </a:r>
          </a:p>
          <a:p>
            <a:pPr marL="203200" indent="-203200">
              <a:spcBef>
                <a:spcPct val="0"/>
              </a:spcBef>
              <a:spcAft>
                <a:spcPct val="0"/>
              </a:spcAft>
              <a:buFont typeface="Arial" panose="020B0604020202020204" pitchFamily="34" charset="0"/>
              <a:buChar char="•"/>
              <a:defRPr/>
            </a:pPr>
            <a:r>
              <a:rPr lang="ja-JP" sz="1600" b="0" i="0" u="none" strike="noStrike" cap="none" baseline="0">
                <a:solidFill>
                  <a:srgbClr val="4D4D4D"/>
                </a:solidFill>
                <a:effectLst/>
                <a:uFillTx/>
                <a:ea typeface="MS UI Gothic"/>
              </a:rPr>
              <a:t>ECOGのPSスコア（0 vs 1)</a:t>
            </a:r>
          </a:p>
          <a:p>
            <a:pPr marL="203200" indent="-203200">
              <a:spcBef>
                <a:spcPct val="0"/>
              </a:spcBef>
              <a:spcAft>
                <a:spcPct val="0"/>
              </a:spcAft>
              <a:buFont typeface="Arial" panose="020B0604020202020204" pitchFamily="34" charset="0"/>
              <a:buChar char="•"/>
              <a:defRPr/>
            </a:pPr>
            <a:r>
              <a:rPr lang="ja-JP" sz="1600" b="0" i="0" u="none" strike="noStrike" cap="none" baseline="0">
                <a:solidFill>
                  <a:srgbClr val="4D4D4D"/>
                </a:solidFill>
                <a:effectLst/>
                <a:uFillTx/>
                <a:ea typeface="MS UI Gothic"/>
              </a:rPr>
              <a:t>転移臓器数（&lt;2 vs ≥2）</a:t>
            </a:r>
          </a:p>
        </p:txBody>
      </p:sp>
      <p:cxnSp>
        <p:nvCxnSpPr>
          <p:cNvPr id="11" name="AutoShape 19"/>
          <p:cNvCxnSpPr>
            <a:cxnSpLocks noChangeShapeType="1"/>
            <a:stCxn id="14" idx="3"/>
            <a:endCxn id="7" idx="2"/>
          </p:cNvCxnSpPr>
          <p:nvPr/>
        </p:nvCxnSpPr>
        <p:spPr bwMode="auto">
          <a:xfrm>
            <a:off x="3688133" y="3666668"/>
            <a:ext cx="253404" cy="0"/>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a:endCxn id="9" idx="1"/>
          </p:cNvCxnSpPr>
          <p:nvPr/>
        </p:nvCxnSpPr>
        <p:spPr bwMode="auto">
          <a:xfrm>
            <a:off x="7543800" y="2704863"/>
            <a:ext cx="572635" cy="0"/>
          </a:xfrm>
          <a:prstGeom prst="straightConnector1">
            <a:avLst/>
          </a:prstGeom>
          <a:noFill/>
          <a:ln w="57150">
            <a:solidFill>
              <a:schemeClr val="bg2">
                <a:lumMod val="60000"/>
                <a:lumOff val="40000"/>
              </a:schemeClr>
            </a:solidFill>
            <a:round/>
            <a:tailEnd type="triangle" w="med" len="med"/>
          </a:ln>
        </p:spPr>
      </p:cxnSp>
      <p:sp>
        <p:nvSpPr>
          <p:cNvPr id="13" name="AutoShape 8"/>
          <p:cNvSpPr>
            <a:spLocks noChangeArrowheads="1"/>
          </p:cNvSpPr>
          <p:nvPr/>
        </p:nvSpPr>
        <p:spPr bwMode="auto">
          <a:xfrm>
            <a:off x="4865310" y="2294494"/>
            <a:ext cx="2678490" cy="820737"/>
          </a:xfrm>
          <a:prstGeom prst="rect">
            <a:avLst/>
          </a:prstGeom>
          <a:solidFill>
            <a:schemeClr val="accent3"/>
          </a:solidFill>
          <a:ln w="9525" algn="ctr">
            <a:noFill/>
            <a:round/>
          </a:ln>
        </p:spPr>
        <p:txBody>
          <a:bodyPr lIns="90488" tIns="0" rIns="90488" bIns="0" anchor="ctr"/>
          <a:lstStyle/>
          <a:p>
            <a:pPr algn="ctr" defTabSz="892175" eaLnBrk="0" hangingPunct="0"/>
            <a:r>
              <a:rPr lang="ja-JP" sz="1800" b="0" i="0" u="none" strike="noStrike" cap="none" baseline="0" dirty="0">
                <a:solidFill>
                  <a:srgbClr val="FFFFFF"/>
                </a:solidFill>
                <a:effectLst/>
                <a:uFillTx/>
                <a:ea typeface="MS UI Gothic"/>
              </a:rPr>
              <a:t>ニボルマブ3 mg/kg iv q2w</a:t>
            </a:r>
          </a:p>
          <a:p>
            <a:pPr algn="ctr" defTabSz="892175" eaLnBrk="0" hangingPunct="0"/>
            <a:r>
              <a:rPr lang="ja-JP" sz="1800" b="0" i="0" u="none" strike="noStrike" cap="none" baseline="0" dirty="0">
                <a:solidFill>
                  <a:srgbClr val="FFFFFF"/>
                </a:solidFill>
                <a:effectLst/>
                <a:uFillTx/>
                <a:ea typeface="MS UI Gothic"/>
              </a:rPr>
              <a:t>(n=330)</a:t>
            </a:r>
          </a:p>
        </p:txBody>
      </p:sp>
      <p:sp>
        <p:nvSpPr>
          <p:cNvPr id="14" name="AutoShape 9"/>
          <p:cNvSpPr>
            <a:spLocks noChangeArrowheads="1"/>
          </p:cNvSpPr>
          <p:nvPr/>
        </p:nvSpPr>
        <p:spPr bwMode="auto">
          <a:xfrm>
            <a:off x="365123" y="2496337"/>
            <a:ext cx="3323010" cy="2340662"/>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pPr>
            <a:r>
              <a:rPr lang="ja-JP" sz="1800" b="0" i="0" u="none" strike="noStrike" cap="none" baseline="0">
                <a:solidFill>
                  <a:srgbClr val="FFFFFF"/>
                </a:solidFill>
                <a:effectLst/>
                <a:uFillTx/>
                <a:ea typeface="MS UI Gothic"/>
              </a:rPr>
              <a:t>主要な患者選択基準</a:t>
            </a:r>
          </a:p>
          <a:p>
            <a:pPr marL="228600" indent="-228600" defTabSz="892175" eaLnBrk="0" hangingPunct="0">
              <a:spcAft>
                <a:spcPct val="30000"/>
              </a:spcAft>
              <a:buFont typeface="Arial" panose="020B0604020202020204" pitchFamily="34" charset="0"/>
              <a:buChar char="•"/>
            </a:pPr>
            <a:r>
              <a:rPr lang="ja-JP" sz="1800" b="0" i="0" u="none" strike="noStrike" cap="none" baseline="0">
                <a:solidFill>
                  <a:srgbClr val="FFFFFF"/>
                </a:solidFill>
                <a:effectLst/>
                <a:uFillTx/>
                <a:ea typeface="MS UI Gothic"/>
              </a:rPr>
              <a:t>切除不能な進行性または再発性の胃またはGEJ癌</a:t>
            </a:r>
          </a:p>
          <a:p>
            <a:pPr marL="228600" indent="-228600" defTabSz="892175" eaLnBrk="0" hangingPunct="0">
              <a:spcAft>
                <a:spcPct val="30000"/>
              </a:spcAft>
              <a:buFont typeface="Arial" panose="020B0604020202020204" pitchFamily="34" charset="0"/>
              <a:buChar char="•"/>
            </a:pPr>
            <a:r>
              <a:rPr lang="ja-JP" sz="1800" b="0" i="0" u="none" strike="noStrike" cap="none" baseline="0">
                <a:solidFill>
                  <a:srgbClr val="FFFFFF"/>
                </a:solidFill>
                <a:effectLst/>
                <a:uFillTx/>
                <a:ea typeface="MS UI Gothic"/>
              </a:rPr>
              <a:t>2種以上の標準的治療レジメン</a:t>
            </a:r>
            <a:r>
              <a:rPr sz="1800"/>
              <a:t/>
            </a:r>
            <a:br>
              <a:rPr sz="1800"/>
            </a:br>
            <a:r>
              <a:rPr lang="ja-JP" sz="1800" b="0" i="0" u="none" strike="noStrike" cap="none" baseline="0">
                <a:solidFill>
                  <a:srgbClr val="FFFFFF"/>
                </a:solidFill>
                <a:effectLst/>
                <a:uFillTx/>
                <a:ea typeface="MS UI Gothic"/>
              </a:rPr>
              <a:t>に対する抵抗性／不耐性</a:t>
            </a:r>
          </a:p>
          <a:p>
            <a:pPr marL="228600" indent="-228600" defTabSz="892175" eaLnBrk="0" hangingPunct="0">
              <a:spcAft>
                <a:spcPct val="30000"/>
              </a:spcAft>
              <a:buFont typeface="Arial" panose="020B0604020202020204" pitchFamily="34" charset="0"/>
              <a:buChar char="•"/>
            </a:pPr>
            <a:r>
              <a:rPr lang="ja-JP" sz="1800" b="0" i="0" u="none" strike="noStrike" cap="none" baseline="0">
                <a:solidFill>
                  <a:srgbClr val="FFFFFF"/>
                </a:solidFill>
                <a:effectLst/>
                <a:uFillTx/>
                <a:ea typeface="MS UI Gothic"/>
              </a:rPr>
              <a:t>ECOGのPSスコアが0～1</a:t>
            </a:r>
          </a:p>
          <a:p>
            <a:pPr defTabSz="892175" eaLnBrk="0" hangingPunct="0">
              <a:spcAft>
                <a:spcPct val="30000"/>
              </a:spcAft>
            </a:pPr>
            <a:r>
              <a:rPr lang="ja-JP" sz="1800" b="0" i="0" u="none" strike="noStrike" cap="none" baseline="0">
                <a:solidFill>
                  <a:srgbClr val="FFFFFF"/>
                </a:solidFill>
                <a:effectLst/>
                <a:uFillTx/>
                <a:ea typeface="MS UI Gothic"/>
              </a:rPr>
              <a:t>(n=493)</a:t>
            </a:r>
          </a:p>
        </p:txBody>
      </p:sp>
      <p:cxnSp>
        <p:nvCxnSpPr>
          <p:cNvPr id="15" name="AutoShape 16"/>
          <p:cNvCxnSpPr>
            <a:cxnSpLocks noChangeShapeType="1"/>
            <a:stCxn id="7" idx="4"/>
            <a:endCxn id="18" idx="1"/>
          </p:cNvCxnSpPr>
          <p:nvPr/>
        </p:nvCxnSpPr>
        <p:spPr bwMode="auto">
          <a:xfrm rot="16200000" flipH="1">
            <a:off x="4218219" y="3973883"/>
            <a:ext cx="662206" cy="631975"/>
          </a:xfrm>
          <a:prstGeom prst="bentConnector2">
            <a:avLst/>
          </a:prstGeom>
          <a:noFill/>
          <a:ln w="57150">
            <a:solidFill>
              <a:schemeClr val="bg2">
                <a:lumMod val="60000"/>
                <a:lumOff val="40000"/>
              </a:schemeClr>
            </a:solidFill>
            <a:round/>
            <a:tailEnd type="triangle" w="med" len="med"/>
          </a:ln>
        </p:spPr>
      </p:cxnSp>
      <p:sp>
        <p:nvSpPr>
          <p:cNvPr id="16" name="AutoShape 12"/>
          <p:cNvSpPr>
            <a:spLocks noChangeArrowheads="1"/>
          </p:cNvSpPr>
          <p:nvPr/>
        </p:nvSpPr>
        <p:spPr bwMode="auto">
          <a:xfrm>
            <a:off x="8116435" y="4356655"/>
            <a:ext cx="657678" cy="528638"/>
          </a:xfrm>
          <a:prstGeom prst="rect">
            <a:avLst/>
          </a:prstGeom>
          <a:solidFill>
            <a:schemeClr val="tx1"/>
          </a:solidFill>
          <a:ln w="9525" algn="ctr">
            <a:noFill/>
            <a:round/>
          </a:ln>
        </p:spPr>
        <p:txBody>
          <a:bodyPr lIns="90488" tIns="0" rIns="90488" bIns="0" anchor="ctr"/>
          <a:lstStyle/>
          <a:p>
            <a:pPr algn="ctr" defTabSz="892175" eaLnBrk="0" hangingPunct="0"/>
            <a:r>
              <a:rPr lang="ja-JP" sz="1800" b="1" i="0" u="none" strike="noStrike" cap="none" baseline="0">
                <a:solidFill>
                  <a:srgbClr val="FFFFFF"/>
                </a:solidFill>
                <a:effectLst/>
                <a:uFillTx/>
                <a:ea typeface="MS UI Gothic"/>
              </a:rPr>
              <a:t>PD</a:t>
            </a:r>
          </a:p>
        </p:txBody>
      </p:sp>
      <p:cxnSp>
        <p:nvCxnSpPr>
          <p:cNvPr id="17" name="AutoShape 20"/>
          <p:cNvCxnSpPr>
            <a:cxnSpLocks noChangeShapeType="1"/>
            <a:stCxn id="18" idx="3"/>
            <a:endCxn id="16" idx="1"/>
          </p:cNvCxnSpPr>
          <p:nvPr/>
        </p:nvCxnSpPr>
        <p:spPr bwMode="auto">
          <a:xfrm>
            <a:off x="7542220" y="4620974"/>
            <a:ext cx="574215" cy="0"/>
          </a:xfrm>
          <a:prstGeom prst="straightConnector1">
            <a:avLst/>
          </a:prstGeom>
          <a:noFill/>
          <a:ln w="57150">
            <a:solidFill>
              <a:schemeClr val="bg2">
                <a:lumMod val="60000"/>
                <a:lumOff val="40000"/>
              </a:schemeClr>
            </a:solidFill>
            <a:prstDash val="sysDot"/>
            <a:round/>
            <a:tailEnd type="triangle" w="med" len="med"/>
          </a:ln>
        </p:spPr>
      </p:cxnSp>
      <p:sp>
        <p:nvSpPr>
          <p:cNvPr id="18" name="AutoShape 12"/>
          <p:cNvSpPr>
            <a:spLocks noChangeArrowheads="1"/>
          </p:cNvSpPr>
          <p:nvPr/>
        </p:nvSpPr>
        <p:spPr bwMode="auto">
          <a:xfrm>
            <a:off x="4865310" y="4210606"/>
            <a:ext cx="2676910" cy="820736"/>
          </a:xfrm>
          <a:prstGeom prst="rect">
            <a:avLst/>
          </a:prstGeom>
          <a:solidFill>
            <a:schemeClr val="accent2"/>
          </a:solidFill>
          <a:ln w="9525" algn="ctr">
            <a:noFill/>
            <a:round/>
          </a:ln>
        </p:spPr>
        <p:txBody>
          <a:bodyPr lIns="90488" tIns="0" rIns="90488" bIns="0" anchor="ctr"/>
          <a:lstStyle/>
          <a:p>
            <a:pPr algn="ctr" defTabSz="892175" eaLnBrk="0" hangingPunct="0"/>
            <a:r>
              <a:rPr lang="ja-JP" sz="1800" b="0" i="0" u="none" strike="noStrike" cap="none" baseline="0">
                <a:solidFill>
                  <a:srgbClr val="4D4D4D"/>
                </a:solidFill>
                <a:effectLst/>
                <a:uFillTx/>
                <a:ea typeface="MS UI Gothic"/>
              </a:rPr>
              <a:t>プラセボq2w</a:t>
            </a:r>
          </a:p>
          <a:p>
            <a:pPr algn="ctr" defTabSz="892175" eaLnBrk="0" hangingPunct="0"/>
            <a:r>
              <a:rPr lang="ja-JP" sz="1800" b="0" i="0" u="none" strike="noStrike" cap="none" baseline="0">
                <a:solidFill>
                  <a:srgbClr val="4D4D4D"/>
                </a:solidFill>
                <a:effectLst/>
                <a:uFillTx/>
                <a:ea typeface="MS UI Gothic"/>
              </a:rPr>
              <a:t>(n=163)</a:t>
            </a:r>
          </a:p>
        </p:txBody>
      </p:sp>
      <p:sp>
        <p:nvSpPr>
          <p:cNvPr id="19" name="Rectangle 9"/>
          <p:cNvSpPr txBox="1">
            <a:spLocks noChangeArrowheads="1"/>
          </p:cNvSpPr>
          <p:nvPr/>
        </p:nvSpPr>
        <p:spPr bwMode="auto">
          <a:xfrm>
            <a:off x="365123" y="5186918"/>
            <a:ext cx="4899603" cy="799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a:solidFill>
                  <a:srgbClr val="A0A0A0"/>
                </a:solidFill>
                <a:effectLst/>
                <a:uFillTx/>
                <a:ea typeface="MS UI Gothic"/>
              </a:rPr>
              <a:t>探索的エンドポイント</a:t>
            </a:r>
          </a:p>
          <a:p>
            <a:r>
              <a:rPr lang="ja-JP" sz="1600" b="0" i="0" u="none" strike="noStrike" cap="none" baseline="0">
                <a:solidFill>
                  <a:srgbClr val="4D4D4D"/>
                </a:solidFill>
                <a:effectLst/>
                <a:uFillTx/>
                <a:ea typeface="MS UI Gothic"/>
              </a:rPr>
              <a:t>ベイジアン加算回帰木を用いた早期進行／死亡の臨床的因子 </a:t>
            </a:r>
          </a:p>
        </p:txBody>
      </p:sp>
    </p:spTree>
    <p:extLst>
      <p:ext uri="{BB962C8B-B14F-4D97-AF65-F5344CB8AC3E}">
        <p14:creationId xmlns:p14="http://schemas.microsoft.com/office/powerpoint/2010/main" val="395024672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8: ATTRACTION-2からの、ベースライン時点における因子別のニボルマブ有効性評</a:t>
            </a:r>
            <a:r>
              <a:rPr lang="ja-JP" sz="1800" b="1" i="0" u="none" strike="noStrike" cap="none" baseline="0" dirty="0" smtClean="0">
                <a:solidFill>
                  <a:srgbClr val="043882"/>
                </a:solidFill>
                <a:effectLst/>
                <a:uFillTx/>
                <a:ea typeface="MS UI Gothic"/>
              </a:rPr>
              <a:t>価</a:t>
            </a:r>
            <a:r>
              <a:rPr lang="en-GB" altLang="ja-JP" sz="1800" b="1" i="0" u="none" strike="noStrike" cap="none" baseline="0" dirty="0" smtClean="0">
                <a:solidFill>
                  <a:srgbClr val="043882"/>
                </a:solidFill>
                <a:effectLst/>
                <a:uFillTx/>
                <a:ea typeface="MS UI Gothic"/>
              </a:rPr>
              <a:t/>
            </a:r>
            <a:br>
              <a:rPr lang="en-GB" altLang="ja-JP" sz="1800" b="1" i="0" u="none" strike="noStrike" cap="none" baseline="0" dirty="0" smtClean="0">
                <a:solidFill>
                  <a:srgbClr val="043882"/>
                </a:solidFill>
                <a:effectLst/>
                <a:uFillTx/>
                <a:ea typeface="MS UI Gothic"/>
              </a:rPr>
            </a:b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Kang YK,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主な結果</a:t>
            </a:r>
          </a:p>
          <a:p>
            <a:endParaRPr lang="en-GB"/>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Kang YK, et al. J Clin Oncol 2019;37(Suppl):Abstr 8</a:t>
            </a:r>
          </a:p>
        </p:txBody>
      </p:sp>
      <p:grpSp>
        <p:nvGrpSpPr>
          <p:cNvPr id="8" name="Group 7"/>
          <p:cNvGrpSpPr/>
          <p:nvPr/>
        </p:nvGrpSpPr>
        <p:grpSpPr>
          <a:xfrm>
            <a:off x="4743630" y="1990019"/>
            <a:ext cx="4139546" cy="4206745"/>
            <a:chOff x="4743630" y="1990019"/>
            <a:chExt cx="4139546" cy="4206745"/>
          </a:xfrm>
        </p:grpSpPr>
        <p:sp>
          <p:nvSpPr>
            <p:cNvPr id="9" name="Freeform 8"/>
            <p:cNvSpPr/>
            <p:nvPr/>
          </p:nvSpPr>
          <p:spPr bwMode="auto">
            <a:xfrm>
              <a:off x="5415306" y="2129463"/>
              <a:ext cx="3270410" cy="153003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0" name="Line 6"/>
            <p:cNvSpPr>
              <a:spLocks noChangeShapeType="1"/>
            </p:cNvSpPr>
            <p:nvPr/>
          </p:nvSpPr>
          <p:spPr bwMode="auto">
            <a:xfrm>
              <a:off x="5339051" y="2129462"/>
              <a:ext cx="76254"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1" name="Line 7"/>
            <p:cNvSpPr>
              <a:spLocks noChangeShapeType="1"/>
            </p:cNvSpPr>
            <p:nvPr/>
          </p:nvSpPr>
          <p:spPr bwMode="auto">
            <a:xfrm>
              <a:off x="5339051" y="2435519"/>
              <a:ext cx="76254"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2" name="Line 8"/>
            <p:cNvSpPr>
              <a:spLocks noChangeShapeType="1"/>
            </p:cNvSpPr>
            <p:nvPr/>
          </p:nvSpPr>
          <p:spPr bwMode="auto">
            <a:xfrm>
              <a:off x="5339051" y="2741576"/>
              <a:ext cx="76254"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3" name="Line 9"/>
            <p:cNvSpPr>
              <a:spLocks noChangeShapeType="1"/>
            </p:cNvSpPr>
            <p:nvPr/>
          </p:nvSpPr>
          <p:spPr bwMode="auto">
            <a:xfrm>
              <a:off x="5339051" y="3047633"/>
              <a:ext cx="76254"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4" name="Line 10"/>
            <p:cNvSpPr>
              <a:spLocks noChangeShapeType="1"/>
            </p:cNvSpPr>
            <p:nvPr/>
          </p:nvSpPr>
          <p:spPr bwMode="auto">
            <a:xfrm>
              <a:off x="5339051" y="3353690"/>
              <a:ext cx="76254"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5" name="Line 11"/>
            <p:cNvSpPr>
              <a:spLocks noChangeShapeType="1"/>
            </p:cNvSpPr>
            <p:nvPr/>
          </p:nvSpPr>
          <p:spPr bwMode="auto">
            <a:xfrm>
              <a:off x="5339051" y="3659747"/>
              <a:ext cx="76254"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6" name="Line 12"/>
            <p:cNvSpPr>
              <a:spLocks noChangeShapeType="1"/>
            </p:cNvSpPr>
            <p:nvPr/>
          </p:nvSpPr>
          <p:spPr bwMode="auto">
            <a:xfrm flipH="1">
              <a:off x="7052063" y="3659747"/>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7" name="Line 13"/>
            <p:cNvSpPr>
              <a:spLocks noChangeShapeType="1"/>
            </p:cNvSpPr>
            <p:nvPr/>
          </p:nvSpPr>
          <p:spPr bwMode="auto">
            <a:xfrm flipH="1">
              <a:off x="6728467" y="3659747"/>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8" name="Line 15"/>
            <p:cNvSpPr>
              <a:spLocks noChangeShapeType="1"/>
            </p:cNvSpPr>
            <p:nvPr/>
          </p:nvSpPr>
          <p:spPr bwMode="auto">
            <a:xfrm flipH="1">
              <a:off x="7384367" y="3659747"/>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9" name="Line 17"/>
            <p:cNvSpPr>
              <a:spLocks noChangeShapeType="1"/>
            </p:cNvSpPr>
            <p:nvPr/>
          </p:nvSpPr>
          <p:spPr bwMode="auto">
            <a:xfrm flipH="1">
              <a:off x="8690054" y="3659747"/>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0" name="Line 18"/>
            <p:cNvSpPr>
              <a:spLocks noChangeShapeType="1"/>
            </p:cNvSpPr>
            <p:nvPr/>
          </p:nvSpPr>
          <p:spPr bwMode="auto">
            <a:xfrm flipH="1">
              <a:off x="6397250" y="3659747"/>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1" name="Line 19"/>
            <p:cNvSpPr>
              <a:spLocks noChangeShapeType="1"/>
            </p:cNvSpPr>
            <p:nvPr/>
          </p:nvSpPr>
          <p:spPr bwMode="auto">
            <a:xfrm flipH="1">
              <a:off x="6073928" y="3659747"/>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2" name="Line 20"/>
            <p:cNvSpPr>
              <a:spLocks noChangeShapeType="1"/>
            </p:cNvSpPr>
            <p:nvPr/>
          </p:nvSpPr>
          <p:spPr bwMode="auto">
            <a:xfrm flipH="1">
              <a:off x="5754142" y="3659747"/>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3" name="Line 21"/>
            <p:cNvSpPr>
              <a:spLocks noChangeShapeType="1"/>
            </p:cNvSpPr>
            <p:nvPr/>
          </p:nvSpPr>
          <p:spPr bwMode="auto">
            <a:xfrm flipH="1">
              <a:off x="5415305" y="3659747"/>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4" name="TextBox 23"/>
            <p:cNvSpPr txBox="1"/>
            <p:nvPr/>
          </p:nvSpPr>
          <p:spPr>
            <a:xfrm rot="16200000">
              <a:off x="4511035" y="2758767"/>
              <a:ext cx="772968" cy="307777"/>
            </a:xfrm>
            <a:prstGeom prst="rect">
              <a:avLst/>
            </a:prstGeom>
            <a:noFill/>
          </p:spPr>
          <p:txBody>
            <a:bodyPr wrap="none" rtlCol="0">
              <a:spAutoFit/>
            </a:bodyPr>
            <a:lstStyle/>
            <a:p>
              <a:pPr algn="ctr"/>
              <a:r>
                <a:rPr lang="ja-JP" sz="1400" b="0" i="0" u="none" strike="noStrike" cap="none" baseline="0" dirty="0">
                  <a:solidFill>
                    <a:srgbClr val="4D4D4D"/>
                  </a:solidFill>
                  <a:effectLst/>
                  <a:uFillTx/>
                  <a:ea typeface="MS UI Gothic"/>
                </a:rPr>
                <a:t>O</a:t>
              </a:r>
              <a:r>
                <a:rPr lang="ja-JP" sz="1400" b="0" i="0" u="none" strike="noStrike" cap="none" baseline="0" dirty="0" smtClean="0">
                  <a:solidFill>
                    <a:srgbClr val="4D4D4D"/>
                  </a:solidFill>
                  <a:effectLst/>
                  <a:uFillTx/>
                  <a:ea typeface="MS UI Gothic"/>
                </a:rPr>
                <a:t>S</a:t>
              </a:r>
              <a:r>
                <a:rPr lang="ja-JP" altLang="en-US" sz="1400" dirty="0">
                  <a:solidFill>
                    <a:srgbClr val="4D4D4D"/>
                  </a:solidFill>
                  <a:ea typeface="MS UI Gothic"/>
                </a:rPr>
                <a:t>、 </a:t>
              </a:r>
              <a:r>
                <a:rPr lang="ja-JP" sz="1400" b="0" i="0" u="none" strike="noStrike" cap="none" baseline="0" dirty="0" smtClean="0">
                  <a:solidFill>
                    <a:srgbClr val="4D4D4D"/>
                  </a:solidFill>
                  <a:effectLst/>
                  <a:uFillTx/>
                  <a:ea typeface="MS UI Gothic"/>
                </a:rPr>
                <a:t>%</a:t>
              </a:r>
              <a:endParaRPr lang="ja-JP" sz="1400" b="0" i="0" u="none" strike="noStrike" cap="none" baseline="0" dirty="0">
                <a:solidFill>
                  <a:srgbClr val="4D4D4D"/>
                </a:solidFill>
                <a:effectLst/>
                <a:uFillTx/>
                <a:ea typeface="MS UI Gothic"/>
              </a:endParaRPr>
            </a:p>
          </p:txBody>
        </p:sp>
        <p:sp>
          <p:nvSpPr>
            <p:cNvPr id="25" name="TextBox 24"/>
            <p:cNvSpPr txBox="1"/>
            <p:nvPr/>
          </p:nvSpPr>
          <p:spPr>
            <a:xfrm>
              <a:off x="4918096" y="1990019"/>
              <a:ext cx="480011"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100</a:t>
              </a:r>
            </a:p>
          </p:txBody>
        </p:sp>
        <p:sp>
          <p:nvSpPr>
            <p:cNvPr id="26" name="TextBox 25"/>
            <p:cNvSpPr txBox="1"/>
            <p:nvPr/>
          </p:nvSpPr>
          <p:spPr>
            <a:xfrm>
              <a:off x="5017079" y="2282471"/>
              <a:ext cx="381028"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80</a:t>
              </a:r>
            </a:p>
          </p:txBody>
        </p:sp>
        <p:sp>
          <p:nvSpPr>
            <p:cNvPr id="27" name="TextBox 26"/>
            <p:cNvSpPr txBox="1"/>
            <p:nvPr/>
          </p:nvSpPr>
          <p:spPr>
            <a:xfrm>
              <a:off x="5017079" y="2588393"/>
              <a:ext cx="381028"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60</a:t>
              </a:r>
            </a:p>
          </p:txBody>
        </p:sp>
        <p:sp>
          <p:nvSpPr>
            <p:cNvPr id="28" name="TextBox 27"/>
            <p:cNvSpPr txBox="1"/>
            <p:nvPr/>
          </p:nvSpPr>
          <p:spPr>
            <a:xfrm>
              <a:off x="5017079" y="2894313"/>
              <a:ext cx="381028"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40</a:t>
              </a:r>
            </a:p>
          </p:txBody>
        </p:sp>
        <p:sp>
          <p:nvSpPr>
            <p:cNvPr id="29" name="TextBox 28"/>
            <p:cNvSpPr txBox="1"/>
            <p:nvPr/>
          </p:nvSpPr>
          <p:spPr>
            <a:xfrm>
              <a:off x="5017079" y="3200233"/>
              <a:ext cx="381028"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20</a:t>
              </a:r>
            </a:p>
          </p:txBody>
        </p:sp>
        <p:sp>
          <p:nvSpPr>
            <p:cNvPr id="30" name="TextBox 29"/>
            <p:cNvSpPr txBox="1"/>
            <p:nvPr/>
          </p:nvSpPr>
          <p:spPr>
            <a:xfrm>
              <a:off x="5116062" y="3506155"/>
              <a:ext cx="282046"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0</a:t>
              </a:r>
            </a:p>
          </p:txBody>
        </p:sp>
        <p:sp>
          <p:nvSpPr>
            <p:cNvPr id="31" name="TextBox 30"/>
            <p:cNvSpPr txBox="1"/>
            <p:nvPr/>
          </p:nvSpPr>
          <p:spPr>
            <a:xfrm>
              <a:off x="5278444" y="3694080"/>
              <a:ext cx="282046" cy="30510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0</a:t>
              </a:r>
            </a:p>
          </p:txBody>
        </p:sp>
        <p:sp>
          <p:nvSpPr>
            <p:cNvPr id="32" name="TextBox 31"/>
            <p:cNvSpPr txBox="1"/>
            <p:nvPr/>
          </p:nvSpPr>
          <p:spPr>
            <a:xfrm>
              <a:off x="5612851" y="3694080"/>
              <a:ext cx="282046" cy="30510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3</a:t>
              </a:r>
            </a:p>
          </p:txBody>
        </p:sp>
        <p:sp>
          <p:nvSpPr>
            <p:cNvPr id="33" name="TextBox 32"/>
            <p:cNvSpPr txBox="1"/>
            <p:nvPr/>
          </p:nvSpPr>
          <p:spPr>
            <a:xfrm>
              <a:off x="5934482" y="3694080"/>
              <a:ext cx="282046" cy="30510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6</a:t>
              </a:r>
            </a:p>
          </p:txBody>
        </p:sp>
        <p:sp>
          <p:nvSpPr>
            <p:cNvPr id="34" name="TextBox 33"/>
            <p:cNvSpPr txBox="1"/>
            <p:nvPr/>
          </p:nvSpPr>
          <p:spPr>
            <a:xfrm>
              <a:off x="6263733" y="3694080"/>
              <a:ext cx="282046" cy="30510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9</a:t>
              </a:r>
            </a:p>
          </p:txBody>
        </p:sp>
        <p:sp>
          <p:nvSpPr>
            <p:cNvPr id="35" name="TextBox 34"/>
            <p:cNvSpPr txBox="1"/>
            <p:nvPr/>
          </p:nvSpPr>
          <p:spPr>
            <a:xfrm>
              <a:off x="6534753" y="3694080"/>
              <a:ext cx="381028" cy="30510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12</a:t>
              </a:r>
            </a:p>
          </p:txBody>
        </p:sp>
        <p:sp>
          <p:nvSpPr>
            <p:cNvPr id="36" name="TextBox 35"/>
            <p:cNvSpPr txBox="1"/>
            <p:nvPr/>
          </p:nvSpPr>
          <p:spPr>
            <a:xfrm>
              <a:off x="6866468" y="3694080"/>
              <a:ext cx="381028" cy="30510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15</a:t>
              </a:r>
            </a:p>
          </p:txBody>
        </p:sp>
        <p:sp>
          <p:nvSpPr>
            <p:cNvPr id="37" name="TextBox 36"/>
            <p:cNvSpPr txBox="1"/>
            <p:nvPr/>
          </p:nvSpPr>
          <p:spPr>
            <a:xfrm>
              <a:off x="7197065" y="3694080"/>
              <a:ext cx="381028" cy="30510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18</a:t>
              </a:r>
            </a:p>
          </p:txBody>
        </p:sp>
        <p:grpSp>
          <p:nvGrpSpPr>
            <p:cNvPr id="38" name="Group 37"/>
            <p:cNvGrpSpPr/>
            <p:nvPr/>
          </p:nvGrpSpPr>
          <p:grpSpPr>
            <a:xfrm>
              <a:off x="7518837" y="3659747"/>
              <a:ext cx="383438" cy="342110"/>
              <a:chOff x="3185447" y="3659747"/>
              <a:chExt cx="383438" cy="342110"/>
            </a:xfrm>
          </p:grpSpPr>
          <p:sp>
            <p:nvSpPr>
              <p:cNvPr id="94" name="Line 14"/>
              <p:cNvSpPr>
                <a:spLocks noChangeShapeType="1"/>
              </p:cNvSpPr>
              <p:nvPr/>
            </p:nvSpPr>
            <p:spPr bwMode="auto">
              <a:xfrm flipH="1">
                <a:off x="3378383" y="3659747"/>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95" name="TextBox 94"/>
              <p:cNvSpPr txBox="1"/>
              <p:nvPr/>
            </p:nvSpPr>
            <p:spPr>
              <a:xfrm>
                <a:off x="3186652" y="3694080"/>
                <a:ext cx="381028" cy="30510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21</a:t>
                </a:r>
              </a:p>
            </p:txBody>
          </p:sp>
        </p:grpSp>
        <p:sp>
          <p:nvSpPr>
            <p:cNvPr id="39" name="TextBox 38"/>
            <p:cNvSpPr txBox="1"/>
            <p:nvPr/>
          </p:nvSpPr>
          <p:spPr>
            <a:xfrm>
              <a:off x="8502148" y="3694080"/>
              <a:ext cx="381028" cy="30510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30</a:t>
              </a:r>
            </a:p>
          </p:txBody>
        </p:sp>
        <p:grpSp>
          <p:nvGrpSpPr>
            <p:cNvPr id="40" name="Group 39"/>
            <p:cNvGrpSpPr/>
            <p:nvPr/>
          </p:nvGrpSpPr>
          <p:grpSpPr>
            <a:xfrm>
              <a:off x="7842687" y="3659747"/>
              <a:ext cx="383438" cy="342110"/>
              <a:chOff x="3185447" y="3659747"/>
              <a:chExt cx="383438" cy="342110"/>
            </a:xfrm>
          </p:grpSpPr>
          <p:sp>
            <p:nvSpPr>
              <p:cNvPr id="92" name="Line 14"/>
              <p:cNvSpPr>
                <a:spLocks noChangeShapeType="1"/>
              </p:cNvSpPr>
              <p:nvPr/>
            </p:nvSpPr>
            <p:spPr bwMode="auto">
              <a:xfrm flipH="1">
                <a:off x="3378383" y="3659747"/>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93" name="TextBox 92"/>
              <p:cNvSpPr txBox="1"/>
              <p:nvPr/>
            </p:nvSpPr>
            <p:spPr>
              <a:xfrm>
                <a:off x="3186652" y="3694080"/>
                <a:ext cx="381028" cy="30510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24</a:t>
                </a:r>
              </a:p>
            </p:txBody>
          </p:sp>
        </p:grpSp>
        <p:grpSp>
          <p:nvGrpSpPr>
            <p:cNvPr id="41" name="Group 40"/>
            <p:cNvGrpSpPr/>
            <p:nvPr/>
          </p:nvGrpSpPr>
          <p:grpSpPr>
            <a:xfrm>
              <a:off x="8181777" y="3659747"/>
              <a:ext cx="383438" cy="342110"/>
              <a:chOff x="3185447" y="3659747"/>
              <a:chExt cx="383438" cy="342110"/>
            </a:xfrm>
          </p:grpSpPr>
          <p:sp>
            <p:nvSpPr>
              <p:cNvPr id="90" name="Line 14"/>
              <p:cNvSpPr>
                <a:spLocks noChangeShapeType="1"/>
              </p:cNvSpPr>
              <p:nvPr/>
            </p:nvSpPr>
            <p:spPr bwMode="auto">
              <a:xfrm flipH="1">
                <a:off x="3378383" y="3659747"/>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91" name="TextBox 90"/>
              <p:cNvSpPr txBox="1"/>
              <p:nvPr/>
            </p:nvSpPr>
            <p:spPr>
              <a:xfrm>
                <a:off x="3186650" y="3694080"/>
                <a:ext cx="381028" cy="30510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27</a:t>
                </a:r>
              </a:p>
            </p:txBody>
          </p:sp>
        </p:grpSp>
        <p:sp>
          <p:nvSpPr>
            <p:cNvPr id="42" name="TextBox 41"/>
            <p:cNvSpPr txBox="1"/>
            <p:nvPr/>
          </p:nvSpPr>
          <p:spPr>
            <a:xfrm>
              <a:off x="6174957" y="2009772"/>
              <a:ext cx="1757662" cy="305105"/>
            </a:xfrm>
            <a:prstGeom prst="rect">
              <a:avLst/>
            </a:prstGeom>
            <a:noFill/>
          </p:spPr>
          <p:txBody>
            <a:bodyPr wrap="none" rtlCol="0">
              <a:spAutoFit/>
            </a:bodyPr>
            <a:lstStyle/>
            <a:p>
              <a:pPr algn="ctr"/>
              <a:r>
                <a:rPr lang="ja-JP" sz="1400" b="1" i="0" u="none" strike="noStrike" cap="none" baseline="0">
                  <a:solidFill>
                    <a:srgbClr val="4D4D4D"/>
                  </a:solidFill>
                  <a:effectLst/>
                  <a:uFillTx/>
                  <a:ea typeface="MS UI Gothic"/>
                </a:rPr>
                <a:t>低ナトリウム + 高NLR</a:t>
              </a:r>
            </a:p>
          </p:txBody>
        </p:sp>
        <p:sp>
          <p:nvSpPr>
            <p:cNvPr id="43" name="TextBox 42"/>
            <p:cNvSpPr txBox="1"/>
            <p:nvPr/>
          </p:nvSpPr>
          <p:spPr>
            <a:xfrm>
              <a:off x="7256983" y="2371612"/>
              <a:ext cx="1397014" cy="518678"/>
            </a:xfrm>
            <a:prstGeom prst="rect">
              <a:avLst/>
            </a:prstGeom>
            <a:noFill/>
          </p:spPr>
          <p:txBody>
            <a:bodyPr wrap="none" rtlCol="0">
              <a:spAutoFit/>
            </a:bodyPr>
            <a:lstStyle/>
            <a:p>
              <a:r>
                <a:rPr lang="ja-JP" sz="1400" b="0" i="0" u="none" strike="noStrike" cap="none" baseline="0">
                  <a:solidFill>
                    <a:srgbClr val="B60D27"/>
                  </a:solidFill>
                  <a:effectLst/>
                  <a:uFillTx/>
                  <a:ea typeface="MS UI Gothic"/>
                </a:rPr>
                <a:t>ニボルマブ(n=31)</a:t>
              </a:r>
            </a:p>
            <a:p>
              <a:r>
                <a:rPr lang="ja-JP" sz="1400" b="0" i="0" u="none" strike="noStrike" cap="none" baseline="0">
                  <a:solidFill>
                    <a:srgbClr val="B2C0D8"/>
                  </a:solidFill>
                  <a:effectLst/>
                  <a:uFillTx/>
                  <a:ea typeface="MS UI Gothic"/>
                </a:rPr>
                <a:t>プラセボ(n=18)</a:t>
              </a:r>
            </a:p>
          </p:txBody>
        </p:sp>
        <p:cxnSp>
          <p:nvCxnSpPr>
            <p:cNvPr id="44" name="Straight Connector 43"/>
            <p:cNvCxnSpPr/>
            <p:nvPr/>
          </p:nvCxnSpPr>
          <p:spPr>
            <a:xfrm>
              <a:off x="7034021" y="2506561"/>
              <a:ext cx="265613"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034021" y="2723112"/>
              <a:ext cx="265613"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46" name="Freeform 45"/>
            <p:cNvSpPr/>
            <p:nvPr/>
          </p:nvSpPr>
          <p:spPr bwMode="auto">
            <a:xfrm>
              <a:off x="5415306" y="4079540"/>
              <a:ext cx="3270410" cy="153003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47" name="Line 6"/>
            <p:cNvSpPr>
              <a:spLocks noChangeShapeType="1"/>
            </p:cNvSpPr>
            <p:nvPr/>
          </p:nvSpPr>
          <p:spPr bwMode="auto">
            <a:xfrm>
              <a:off x="5339051" y="4079539"/>
              <a:ext cx="7625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48" name="Line 7"/>
            <p:cNvSpPr>
              <a:spLocks noChangeShapeType="1"/>
            </p:cNvSpPr>
            <p:nvPr/>
          </p:nvSpPr>
          <p:spPr bwMode="auto">
            <a:xfrm>
              <a:off x="5339051" y="4385596"/>
              <a:ext cx="7625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49" name="Line 8"/>
            <p:cNvSpPr>
              <a:spLocks noChangeShapeType="1"/>
            </p:cNvSpPr>
            <p:nvPr/>
          </p:nvSpPr>
          <p:spPr bwMode="auto">
            <a:xfrm>
              <a:off x="5339051" y="4691653"/>
              <a:ext cx="7625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50" name="Line 9"/>
            <p:cNvSpPr>
              <a:spLocks noChangeShapeType="1"/>
            </p:cNvSpPr>
            <p:nvPr/>
          </p:nvSpPr>
          <p:spPr bwMode="auto">
            <a:xfrm>
              <a:off x="5339051" y="4997710"/>
              <a:ext cx="7625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51" name="Line 10"/>
            <p:cNvSpPr>
              <a:spLocks noChangeShapeType="1"/>
            </p:cNvSpPr>
            <p:nvPr/>
          </p:nvSpPr>
          <p:spPr bwMode="auto">
            <a:xfrm>
              <a:off x="5339051" y="5303767"/>
              <a:ext cx="7625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52" name="Line 11"/>
            <p:cNvSpPr>
              <a:spLocks noChangeShapeType="1"/>
            </p:cNvSpPr>
            <p:nvPr/>
          </p:nvSpPr>
          <p:spPr bwMode="auto">
            <a:xfrm>
              <a:off x="5339051" y="5609824"/>
              <a:ext cx="7625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53" name="Line 12"/>
            <p:cNvSpPr>
              <a:spLocks noChangeShapeType="1"/>
            </p:cNvSpPr>
            <p:nvPr/>
          </p:nvSpPr>
          <p:spPr bwMode="auto">
            <a:xfrm flipH="1">
              <a:off x="7052063" y="5609824"/>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54" name="Line 13"/>
            <p:cNvSpPr>
              <a:spLocks noChangeShapeType="1"/>
            </p:cNvSpPr>
            <p:nvPr/>
          </p:nvSpPr>
          <p:spPr bwMode="auto">
            <a:xfrm flipH="1">
              <a:off x="6728467" y="5609824"/>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55" name="Line 15"/>
            <p:cNvSpPr>
              <a:spLocks noChangeShapeType="1"/>
            </p:cNvSpPr>
            <p:nvPr/>
          </p:nvSpPr>
          <p:spPr bwMode="auto">
            <a:xfrm flipH="1">
              <a:off x="7384367" y="5609824"/>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56" name="Line 17"/>
            <p:cNvSpPr>
              <a:spLocks noChangeShapeType="1"/>
            </p:cNvSpPr>
            <p:nvPr/>
          </p:nvSpPr>
          <p:spPr bwMode="auto">
            <a:xfrm flipH="1">
              <a:off x="8690054" y="5609824"/>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57" name="Line 18"/>
            <p:cNvSpPr>
              <a:spLocks noChangeShapeType="1"/>
            </p:cNvSpPr>
            <p:nvPr/>
          </p:nvSpPr>
          <p:spPr bwMode="auto">
            <a:xfrm flipH="1">
              <a:off x="6397250" y="5609824"/>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58" name="Line 19"/>
            <p:cNvSpPr>
              <a:spLocks noChangeShapeType="1"/>
            </p:cNvSpPr>
            <p:nvPr/>
          </p:nvSpPr>
          <p:spPr bwMode="auto">
            <a:xfrm flipH="1">
              <a:off x="6073928" y="5609824"/>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59" name="Line 20"/>
            <p:cNvSpPr>
              <a:spLocks noChangeShapeType="1"/>
            </p:cNvSpPr>
            <p:nvPr/>
          </p:nvSpPr>
          <p:spPr bwMode="auto">
            <a:xfrm flipH="1">
              <a:off x="5754142" y="5609824"/>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60" name="Line 21"/>
            <p:cNvSpPr>
              <a:spLocks noChangeShapeType="1"/>
            </p:cNvSpPr>
            <p:nvPr/>
          </p:nvSpPr>
          <p:spPr bwMode="auto">
            <a:xfrm flipH="1">
              <a:off x="5415305" y="5609824"/>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61" name="TextBox 60"/>
            <p:cNvSpPr txBox="1"/>
            <p:nvPr/>
          </p:nvSpPr>
          <p:spPr>
            <a:xfrm rot="16200000">
              <a:off x="4511034" y="4695196"/>
              <a:ext cx="772969" cy="307777"/>
            </a:xfrm>
            <a:prstGeom prst="rect">
              <a:avLst/>
            </a:prstGeom>
            <a:noFill/>
          </p:spPr>
          <p:txBody>
            <a:bodyPr wrap="none" rtlCol="0">
              <a:spAutoFit/>
            </a:bodyPr>
            <a:lstStyle/>
            <a:p>
              <a:pPr algn="ctr"/>
              <a:r>
                <a:rPr lang="en-US" altLang="ja-JP" sz="1400" dirty="0">
                  <a:solidFill>
                    <a:srgbClr val="4D4D4D"/>
                  </a:solidFill>
                  <a:ea typeface="MS UI Gothic"/>
                </a:rPr>
                <a:t>OS</a:t>
              </a:r>
              <a:r>
                <a:rPr lang="ja-JP" altLang="en-US" sz="1400" dirty="0">
                  <a:solidFill>
                    <a:srgbClr val="4D4D4D"/>
                  </a:solidFill>
                  <a:ea typeface="MS UI Gothic"/>
                </a:rPr>
                <a:t>、 </a:t>
              </a:r>
              <a:r>
                <a:rPr lang="en-US" altLang="ja-JP" sz="1400" dirty="0">
                  <a:solidFill>
                    <a:srgbClr val="4D4D4D"/>
                  </a:solidFill>
                  <a:ea typeface="MS UI Gothic"/>
                </a:rPr>
                <a:t>%</a:t>
              </a:r>
              <a:endParaRPr lang="ja-JP" altLang="en-US" sz="1400" dirty="0">
                <a:solidFill>
                  <a:srgbClr val="4D4D4D"/>
                </a:solidFill>
                <a:ea typeface="MS UI Gothic"/>
              </a:endParaRPr>
            </a:p>
          </p:txBody>
        </p:sp>
        <p:sp>
          <p:nvSpPr>
            <p:cNvPr id="62" name="TextBox 61"/>
            <p:cNvSpPr txBox="1"/>
            <p:nvPr/>
          </p:nvSpPr>
          <p:spPr>
            <a:xfrm>
              <a:off x="4918095" y="3940096"/>
              <a:ext cx="480011"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100</a:t>
              </a:r>
            </a:p>
          </p:txBody>
        </p:sp>
        <p:sp>
          <p:nvSpPr>
            <p:cNvPr id="63" name="TextBox 62"/>
            <p:cNvSpPr txBox="1"/>
            <p:nvPr/>
          </p:nvSpPr>
          <p:spPr>
            <a:xfrm>
              <a:off x="5017079" y="4232547"/>
              <a:ext cx="381028"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80</a:t>
              </a:r>
            </a:p>
          </p:txBody>
        </p:sp>
        <p:sp>
          <p:nvSpPr>
            <p:cNvPr id="64" name="TextBox 63"/>
            <p:cNvSpPr txBox="1"/>
            <p:nvPr/>
          </p:nvSpPr>
          <p:spPr>
            <a:xfrm>
              <a:off x="5017079" y="4538470"/>
              <a:ext cx="381028"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60</a:t>
              </a:r>
            </a:p>
          </p:txBody>
        </p:sp>
        <p:sp>
          <p:nvSpPr>
            <p:cNvPr id="65" name="TextBox 64"/>
            <p:cNvSpPr txBox="1"/>
            <p:nvPr/>
          </p:nvSpPr>
          <p:spPr>
            <a:xfrm>
              <a:off x="5017079" y="4844391"/>
              <a:ext cx="381028"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40</a:t>
              </a:r>
            </a:p>
          </p:txBody>
        </p:sp>
        <p:sp>
          <p:nvSpPr>
            <p:cNvPr id="66" name="TextBox 65"/>
            <p:cNvSpPr txBox="1"/>
            <p:nvPr/>
          </p:nvSpPr>
          <p:spPr>
            <a:xfrm>
              <a:off x="5017079" y="5150311"/>
              <a:ext cx="381028"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20</a:t>
              </a:r>
            </a:p>
          </p:txBody>
        </p:sp>
        <p:sp>
          <p:nvSpPr>
            <p:cNvPr id="67" name="TextBox 66"/>
            <p:cNvSpPr txBox="1"/>
            <p:nvPr/>
          </p:nvSpPr>
          <p:spPr>
            <a:xfrm>
              <a:off x="5116062" y="5456232"/>
              <a:ext cx="282046"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0</a:t>
              </a:r>
            </a:p>
          </p:txBody>
        </p:sp>
        <p:sp>
          <p:nvSpPr>
            <p:cNvPr id="68" name="TextBox 67"/>
            <p:cNvSpPr txBox="1"/>
            <p:nvPr/>
          </p:nvSpPr>
          <p:spPr>
            <a:xfrm>
              <a:off x="5278445" y="5644157"/>
              <a:ext cx="282046" cy="30510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0</a:t>
              </a:r>
            </a:p>
          </p:txBody>
        </p:sp>
        <p:sp>
          <p:nvSpPr>
            <p:cNvPr id="69" name="TextBox 68"/>
            <p:cNvSpPr txBox="1"/>
            <p:nvPr/>
          </p:nvSpPr>
          <p:spPr>
            <a:xfrm>
              <a:off x="5612851" y="5644157"/>
              <a:ext cx="282046" cy="30510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3</a:t>
              </a:r>
            </a:p>
          </p:txBody>
        </p:sp>
        <p:sp>
          <p:nvSpPr>
            <p:cNvPr id="70" name="TextBox 69"/>
            <p:cNvSpPr txBox="1"/>
            <p:nvPr/>
          </p:nvSpPr>
          <p:spPr>
            <a:xfrm>
              <a:off x="5934482" y="5644157"/>
              <a:ext cx="282046" cy="30510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6</a:t>
              </a:r>
            </a:p>
          </p:txBody>
        </p:sp>
        <p:sp>
          <p:nvSpPr>
            <p:cNvPr id="71" name="TextBox 70"/>
            <p:cNvSpPr txBox="1"/>
            <p:nvPr/>
          </p:nvSpPr>
          <p:spPr>
            <a:xfrm>
              <a:off x="6263734" y="5644157"/>
              <a:ext cx="282046" cy="30510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9</a:t>
              </a:r>
            </a:p>
          </p:txBody>
        </p:sp>
        <p:sp>
          <p:nvSpPr>
            <p:cNvPr id="72" name="TextBox 71"/>
            <p:cNvSpPr txBox="1"/>
            <p:nvPr/>
          </p:nvSpPr>
          <p:spPr>
            <a:xfrm>
              <a:off x="6534752" y="5644157"/>
              <a:ext cx="381028" cy="30510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12</a:t>
              </a:r>
            </a:p>
          </p:txBody>
        </p:sp>
        <p:sp>
          <p:nvSpPr>
            <p:cNvPr id="73" name="TextBox 72"/>
            <p:cNvSpPr txBox="1"/>
            <p:nvPr/>
          </p:nvSpPr>
          <p:spPr>
            <a:xfrm>
              <a:off x="6866467" y="5644157"/>
              <a:ext cx="381028" cy="30510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15</a:t>
              </a:r>
            </a:p>
          </p:txBody>
        </p:sp>
        <p:sp>
          <p:nvSpPr>
            <p:cNvPr id="74" name="TextBox 73"/>
            <p:cNvSpPr txBox="1"/>
            <p:nvPr/>
          </p:nvSpPr>
          <p:spPr>
            <a:xfrm>
              <a:off x="7197064" y="5644157"/>
              <a:ext cx="381028" cy="30510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18</a:t>
              </a:r>
            </a:p>
          </p:txBody>
        </p:sp>
        <p:grpSp>
          <p:nvGrpSpPr>
            <p:cNvPr id="75" name="Group 74"/>
            <p:cNvGrpSpPr/>
            <p:nvPr/>
          </p:nvGrpSpPr>
          <p:grpSpPr>
            <a:xfrm>
              <a:off x="7518837" y="5609824"/>
              <a:ext cx="383438" cy="342110"/>
              <a:chOff x="3185447" y="3659747"/>
              <a:chExt cx="383438" cy="342110"/>
            </a:xfrm>
          </p:grpSpPr>
          <p:sp>
            <p:nvSpPr>
              <p:cNvPr id="88" name="Line 14"/>
              <p:cNvSpPr>
                <a:spLocks noChangeShapeType="1"/>
              </p:cNvSpPr>
              <p:nvPr/>
            </p:nvSpPr>
            <p:spPr bwMode="auto">
              <a:xfrm flipH="1">
                <a:off x="3378383" y="3659747"/>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89" name="TextBox 88"/>
              <p:cNvSpPr txBox="1"/>
              <p:nvPr/>
            </p:nvSpPr>
            <p:spPr>
              <a:xfrm>
                <a:off x="3186652" y="3694080"/>
                <a:ext cx="381028" cy="30510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21</a:t>
                </a:r>
              </a:p>
            </p:txBody>
          </p:sp>
        </p:grpSp>
        <p:sp>
          <p:nvSpPr>
            <p:cNvPr id="76" name="TextBox 75"/>
            <p:cNvSpPr txBox="1"/>
            <p:nvPr/>
          </p:nvSpPr>
          <p:spPr>
            <a:xfrm>
              <a:off x="8502148" y="5644157"/>
              <a:ext cx="381028" cy="30510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30</a:t>
              </a:r>
            </a:p>
          </p:txBody>
        </p:sp>
        <p:grpSp>
          <p:nvGrpSpPr>
            <p:cNvPr id="77" name="Group 76"/>
            <p:cNvGrpSpPr/>
            <p:nvPr/>
          </p:nvGrpSpPr>
          <p:grpSpPr>
            <a:xfrm>
              <a:off x="7842687" y="5609824"/>
              <a:ext cx="383438" cy="342110"/>
              <a:chOff x="3185447" y="3659747"/>
              <a:chExt cx="383438" cy="342110"/>
            </a:xfrm>
          </p:grpSpPr>
          <p:sp>
            <p:nvSpPr>
              <p:cNvPr id="86" name="Line 14"/>
              <p:cNvSpPr>
                <a:spLocks noChangeShapeType="1"/>
              </p:cNvSpPr>
              <p:nvPr/>
            </p:nvSpPr>
            <p:spPr bwMode="auto">
              <a:xfrm flipH="1">
                <a:off x="3378383" y="3659747"/>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87" name="TextBox 86"/>
              <p:cNvSpPr txBox="1"/>
              <p:nvPr/>
            </p:nvSpPr>
            <p:spPr>
              <a:xfrm>
                <a:off x="3186652" y="3694080"/>
                <a:ext cx="381028" cy="30510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24</a:t>
                </a:r>
              </a:p>
            </p:txBody>
          </p:sp>
        </p:grpSp>
        <p:grpSp>
          <p:nvGrpSpPr>
            <p:cNvPr id="78" name="Group 77"/>
            <p:cNvGrpSpPr/>
            <p:nvPr/>
          </p:nvGrpSpPr>
          <p:grpSpPr>
            <a:xfrm>
              <a:off x="8181777" y="5609824"/>
              <a:ext cx="383438" cy="342110"/>
              <a:chOff x="3185447" y="3659747"/>
              <a:chExt cx="383438" cy="342110"/>
            </a:xfrm>
          </p:grpSpPr>
          <p:sp>
            <p:nvSpPr>
              <p:cNvPr id="84" name="Line 14"/>
              <p:cNvSpPr>
                <a:spLocks noChangeShapeType="1"/>
              </p:cNvSpPr>
              <p:nvPr/>
            </p:nvSpPr>
            <p:spPr bwMode="auto">
              <a:xfrm flipH="1">
                <a:off x="3378383" y="3659747"/>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85" name="TextBox 84"/>
              <p:cNvSpPr txBox="1"/>
              <p:nvPr/>
            </p:nvSpPr>
            <p:spPr>
              <a:xfrm>
                <a:off x="3186650" y="3694080"/>
                <a:ext cx="381028" cy="30510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27</a:t>
                </a:r>
              </a:p>
            </p:txBody>
          </p:sp>
        </p:grpSp>
        <p:sp>
          <p:nvSpPr>
            <p:cNvPr id="79" name="TextBox 78"/>
            <p:cNvSpPr txBox="1"/>
            <p:nvPr/>
          </p:nvSpPr>
          <p:spPr>
            <a:xfrm>
              <a:off x="6483597" y="3959849"/>
              <a:ext cx="1140389" cy="305105"/>
            </a:xfrm>
            <a:prstGeom prst="rect">
              <a:avLst/>
            </a:prstGeom>
            <a:noFill/>
          </p:spPr>
          <p:txBody>
            <a:bodyPr wrap="none" rtlCol="0">
              <a:spAutoFit/>
            </a:bodyPr>
            <a:lstStyle/>
            <a:p>
              <a:pPr algn="ctr"/>
              <a:r>
                <a:rPr lang="ja-JP" sz="1400" b="1" i="0" u="none" strike="noStrike" cap="none" baseline="0">
                  <a:solidFill>
                    <a:srgbClr val="4D4D4D"/>
                  </a:solidFill>
                  <a:effectLst/>
                  <a:uFillTx/>
                  <a:ea typeface="MS UI Gothic"/>
                </a:rPr>
                <a:t>その他の患者</a:t>
              </a:r>
            </a:p>
          </p:txBody>
        </p:sp>
        <p:sp>
          <p:nvSpPr>
            <p:cNvPr id="80" name="TextBox 79"/>
            <p:cNvSpPr txBox="1"/>
            <p:nvPr/>
          </p:nvSpPr>
          <p:spPr>
            <a:xfrm>
              <a:off x="7256983" y="4321690"/>
              <a:ext cx="1495997" cy="518678"/>
            </a:xfrm>
            <a:prstGeom prst="rect">
              <a:avLst/>
            </a:prstGeom>
            <a:noFill/>
          </p:spPr>
          <p:txBody>
            <a:bodyPr wrap="none" rtlCol="0">
              <a:spAutoFit/>
            </a:bodyPr>
            <a:lstStyle/>
            <a:p>
              <a:r>
                <a:rPr lang="ja-JP" sz="1400" b="0" i="0" u="none" strike="noStrike" cap="none" baseline="0">
                  <a:solidFill>
                    <a:srgbClr val="B60D27"/>
                  </a:solidFill>
                  <a:effectLst/>
                  <a:uFillTx/>
                  <a:ea typeface="MS UI Gothic"/>
                </a:rPr>
                <a:t>ニボルマブ(n=297)</a:t>
              </a:r>
            </a:p>
            <a:p>
              <a:r>
                <a:rPr lang="ja-JP" sz="1400" b="0" i="0" u="none" strike="noStrike" cap="none" baseline="0">
                  <a:solidFill>
                    <a:srgbClr val="B2C0D8"/>
                  </a:solidFill>
                  <a:effectLst/>
                  <a:uFillTx/>
                  <a:ea typeface="MS UI Gothic"/>
                </a:rPr>
                <a:t>プラセボ(n=142)</a:t>
              </a:r>
            </a:p>
          </p:txBody>
        </p:sp>
        <p:cxnSp>
          <p:nvCxnSpPr>
            <p:cNvPr id="81" name="Straight Connector 80"/>
            <p:cNvCxnSpPr/>
            <p:nvPr/>
          </p:nvCxnSpPr>
          <p:spPr>
            <a:xfrm>
              <a:off x="7034021" y="4456638"/>
              <a:ext cx="265613"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034021" y="4673189"/>
              <a:ext cx="265613"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6386778" y="5891659"/>
              <a:ext cx="1353823" cy="305105"/>
            </a:xfrm>
            <a:prstGeom prst="rect">
              <a:avLst/>
            </a:prstGeom>
            <a:noFill/>
          </p:spPr>
          <p:txBody>
            <a:bodyPr wrap="none" rtlCol="0">
              <a:spAutoFit/>
            </a:bodyPr>
            <a:lstStyle/>
            <a:p>
              <a:pPr algn="ctr"/>
              <a:r>
                <a:rPr lang="ja-JP" sz="1400" b="0" i="0" u="none" strike="noStrike" cap="none" baseline="0">
                  <a:solidFill>
                    <a:srgbClr val="4D4D4D"/>
                  </a:solidFill>
                  <a:effectLst/>
                  <a:uFillTx/>
                  <a:ea typeface="MS UI Gothic"/>
                </a:rPr>
                <a:t>経過期間（ヵ月）</a:t>
              </a:r>
            </a:p>
          </p:txBody>
        </p:sp>
      </p:grpSp>
      <p:grpSp>
        <p:nvGrpSpPr>
          <p:cNvPr id="96" name="Group 95"/>
          <p:cNvGrpSpPr/>
          <p:nvPr/>
        </p:nvGrpSpPr>
        <p:grpSpPr>
          <a:xfrm>
            <a:off x="336499" y="1990019"/>
            <a:ext cx="4139547" cy="4206745"/>
            <a:chOff x="336499" y="1990019"/>
            <a:chExt cx="4139547" cy="4206745"/>
          </a:xfrm>
        </p:grpSpPr>
        <p:sp>
          <p:nvSpPr>
            <p:cNvPr id="97" name="Freeform 96"/>
            <p:cNvSpPr/>
            <p:nvPr/>
          </p:nvSpPr>
          <p:spPr bwMode="auto">
            <a:xfrm>
              <a:off x="1008176" y="2129463"/>
              <a:ext cx="3270410" cy="153003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98" name="Line 6"/>
            <p:cNvSpPr>
              <a:spLocks noChangeShapeType="1"/>
            </p:cNvSpPr>
            <p:nvPr/>
          </p:nvSpPr>
          <p:spPr bwMode="auto">
            <a:xfrm>
              <a:off x="931921" y="2129462"/>
              <a:ext cx="7625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99" name="Line 7"/>
            <p:cNvSpPr>
              <a:spLocks noChangeShapeType="1"/>
            </p:cNvSpPr>
            <p:nvPr/>
          </p:nvSpPr>
          <p:spPr bwMode="auto">
            <a:xfrm>
              <a:off x="931921" y="2435519"/>
              <a:ext cx="7625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00" name="Line 8"/>
            <p:cNvSpPr>
              <a:spLocks noChangeShapeType="1"/>
            </p:cNvSpPr>
            <p:nvPr/>
          </p:nvSpPr>
          <p:spPr bwMode="auto">
            <a:xfrm>
              <a:off x="931921" y="2741576"/>
              <a:ext cx="7625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01" name="Line 9"/>
            <p:cNvSpPr>
              <a:spLocks noChangeShapeType="1"/>
            </p:cNvSpPr>
            <p:nvPr/>
          </p:nvSpPr>
          <p:spPr bwMode="auto">
            <a:xfrm>
              <a:off x="931921" y="3047633"/>
              <a:ext cx="7625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02" name="Line 10"/>
            <p:cNvSpPr>
              <a:spLocks noChangeShapeType="1"/>
            </p:cNvSpPr>
            <p:nvPr/>
          </p:nvSpPr>
          <p:spPr bwMode="auto">
            <a:xfrm>
              <a:off x="931921" y="3353690"/>
              <a:ext cx="7625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03" name="Line 11"/>
            <p:cNvSpPr>
              <a:spLocks noChangeShapeType="1"/>
            </p:cNvSpPr>
            <p:nvPr/>
          </p:nvSpPr>
          <p:spPr bwMode="auto">
            <a:xfrm>
              <a:off x="931921" y="3659747"/>
              <a:ext cx="7625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04" name="Line 12"/>
            <p:cNvSpPr>
              <a:spLocks noChangeShapeType="1"/>
            </p:cNvSpPr>
            <p:nvPr/>
          </p:nvSpPr>
          <p:spPr bwMode="auto">
            <a:xfrm flipH="1">
              <a:off x="2644933" y="3659747"/>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05" name="Line 13"/>
            <p:cNvSpPr>
              <a:spLocks noChangeShapeType="1"/>
            </p:cNvSpPr>
            <p:nvPr/>
          </p:nvSpPr>
          <p:spPr bwMode="auto">
            <a:xfrm flipH="1">
              <a:off x="2321337" y="3659747"/>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06" name="Line 15"/>
            <p:cNvSpPr>
              <a:spLocks noChangeShapeType="1"/>
            </p:cNvSpPr>
            <p:nvPr/>
          </p:nvSpPr>
          <p:spPr bwMode="auto">
            <a:xfrm flipH="1">
              <a:off x="2977237" y="3659747"/>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07" name="Line 17"/>
            <p:cNvSpPr>
              <a:spLocks noChangeShapeType="1"/>
            </p:cNvSpPr>
            <p:nvPr/>
          </p:nvSpPr>
          <p:spPr bwMode="auto">
            <a:xfrm flipH="1">
              <a:off x="4282924" y="3659747"/>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08" name="Line 18"/>
            <p:cNvSpPr>
              <a:spLocks noChangeShapeType="1"/>
            </p:cNvSpPr>
            <p:nvPr/>
          </p:nvSpPr>
          <p:spPr bwMode="auto">
            <a:xfrm flipH="1">
              <a:off x="1990120" y="3659747"/>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09" name="Line 19"/>
            <p:cNvSpPr>
              <a:spLocks noChangeShapeType="1"/>
            </p:cNvSpPr>
            <p:nvPr/>
          </p:nvSpPr>
          <p:spPr bwMode="auto">
            <a:xfrm flipH="1">
              <a:off x="1666798" y="3659747"/>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10" name="Line 20"/>
            <p:cNvSpPr>
              <a:spLocks noChangeShapeType="1"/>
            </p:cNvSpPr>
            <p:nvPr/>
          </p:nvSpPr>
          <p:spPr bwMode="auto">
            <a:xfrm flipH="1">
              <a:off x="1347012" y="3659747"/>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11" name="Line 21"/>
            <p:cNvSpPr>
              <a:spLocks noChangeShapeType="1"/>
            </p:cNvSpPr>
            <p:nvPr/>
          </p:nvSpPr>
          <p:spPr bwMode="auto">
            <a:xfrm flipH="1">
              <a:off x="1008175" y="3659747"/>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12" name="TextBox 111"/>
            <p:cNvSpPr txBox="1"/>
            <p:nvPr/>
          </p:nvSpPr>
          <p:spPr>
            <a:xfrm rot="16200000">
              <a:off x="59020" y="2758767"/>
              <a:ext cx="862736" cy="307777"/>
            </a:xfrm>
            <a:prstGeom prst="rect">
              <a:avLst/>
            </a:prstGeom>
            <a:noFill/>
          </p:spPr>
          <p:txBody>
            <a:bodyPr wrap="none" rtlCol="0">
              <a:spAutoFit/>
            </a:bodyPr>
            <a:lstStyle/>
            <a:p>
              <a:pPr algn="ctr"/>
              <a:r>
                <a:rPr lang="ja-JP" sz="1400" b="0" i="0" u="none" strike="noStrike" cap="none" baseline="0" dirty="0">
                  <a:solidFill>
                    <a:srgbClr val="4D4D4D"/>
                  </a:solidFill>
                  <a:effectLst/>
                  <a:uFillTx/>
                  <a:ea typeface="MS UI Gothic"/>
                </a:rPr>
                <a:t>PF</a:t>
              </a:r>
              <a:r>
                <a:rPr lang="ja-JP" sz="1400" b="0" i="0" u="none" strike="noStrike" cap="none" baseline="0" dirty="0" smtClean="0">
                  <a:solidFill>
                    <a:srgbClr val="4D4D4D"/>
                  </a:solidFill>
                  <a:effectLst/>
                  <a:uFillTx/>
                  <a:ea typeface="MS UI Gothic"/>
                </a:rPr>
                <a:t>S</a:t>
              </a:r>
              <a:r>
                <a:rPr lang="ja-JP" altLang="en-US" sz="1400" dirty="0">
                  <a:solidFill>
                    <a:srgbClr val="4D4D4D"/>
                  </a:solidFill>
                  <a:ea typeface="MS UI Gothic"/>
                </a:rPr>
                <a:t>、 </a:t>
              </a:r>
              <a:r>
                <a:rPr lang="ja-JP" sz="1400" b="0" i="0" u="none" strike="noStrike" cap="none" baseline="0" dirty="0" smtClean="0">
                  <a:solidFill>
                    <a:srgbClr val="4D4D4D"/>
                  </a:solidFill>
                  <a:effectLst/>
                  <a:uFillTx/>
                  <a:ea typeface="MS UI Gothic"/>
                </a:rPr>
                <a:t>%</a:t>
              </a:r>
              <a:endParaRPr lang="ja-JP" sz="1400" b="0" i="0" u="none" strike="noStrike" cap="none" baseline="0" dirty="0">
                <a:solidFill>
                  <a:srgbClr val="4D4D4D"/>
                </a:solidFill>
                <a:effectLst/>
                <a:uFillTx/>
                <a:ea typeface="MS UI Gothic"/>
              </a:endParaRPr>
            </a:p>
          </p:txBody>
        </p:sp>
        <p:sp>
          <p:nvSpPr>
            <p:cNvPr id="113" name="TextBox 112"/>
            <p:cNvSpPr txBox="1"/>
            <p:nvPr/>
          </p:nvSpPr>
          <p:spPr>
            <a:xfrm>
              <a:off x="510966" y="1990019"/>
              <a:ext cx="480011"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100</a:t>
              </a:r>
            </a:p>
          </p:txBody>
        </p:sp>
        <p:sp>
          <p:nvSpPr>
            <p:cNvPr id="114" name="TextBox 113"/>
            <p:cNvSpPr txBox="1"/>
            <p:nvPr/>
          </p:nvSpPr>
          <p:spPr>
            <a:xfrm>
              <a:off x="609949" y="2282471"/>
              <a:ext cx="381028"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80</a:t>
              </a:r>
            </a:p>
          </p:txBody>
        </p:sp>
        <p:sp>
          <p:nvSpPr>
            <p:cNvPr id="115" name="TextBox 114"/>
            <p:cNvSpPr txBox="1"/>
            <p:nvPr/>
          </p:nvSpPr>
          <p:spPr>
            <a:xfrm>
              <a:off x="609949" y="2588393"/>
              <a:ext cx="381028"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60</a:t>
              </a:r>
            </a:p>
          </p:txBody>
        </p:sp>
        <p:sp>
          <p:nvSpPr>
            <p:cNvPr id="116" name="TextBox 115"/>
            <p:cNvSpPr txBox="1"/>
            <p:nvPr/>
          </p:nvSpPr>
          <p:spPr>
            <a:xfrm>
              <a:off x="609949" y="2894313"/>
              <a:ext cx="381028"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40</a:t>
              </a:r>
            </a:p>
          </p:txBody>
        </p:sp>
        <p:sp>
          <p:nvSpPr>
            <p:cNvPr id="117" name="TextBox 116"/>
            <p:cNvSpPr txBox="1"/>
            <p:nvPr/>
          </p:nvSpPr>
          <p:spPr>
            <a:xfrm>
              <a:off x="609949" y="3200233"/>
              <a:ext cx="381028"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20</a:t>
              </a:r>
            </a:p>
          </p:txBody>
        </p:sp>
        <p:sp>
          <p:nvSpPr>
            <p:cNvPr id="118" name="TextBox 117"/>
            <p:cNvSpPr txBox="1"/>
            <p:nvPr/>
          </p:nvSpPr>
          <p:spPr>
            <a:xfrm>
              <a:off x="708931" y="3506155"/>
              <a:ext cx="282046"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0</a:t>
              </a:r>
            </a:p>
          </p:txBody>
        </p:sp>
        <p:sp>
          <p:nvSpPr>
            <p:cNvPr id="119" name="TextBox 118"/>
            <p:cNvSpPr txBox="1"/>
            <p:nvPr/>
          </p:nvSpPr>
          <p:spPr>
            <a:xfrm>
              <a:off x="871315" y="3694080"/>
              <a:ext cx="282046" cy="30510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0</a:t>
              </a:r>
            </a:p>
          </p:txBody>
        </p:sp>
        <p:sp>
          <p:nvSpPr>
            <p:cNvPr id="120" name="TextBox 119"/>
            <p:cNvSpPr txBox="1"/>
            <p:nvPr/>
          </p:nvSpPr>
          <p:spPr>
            <a:xfrm>
              <a:off x="1205721" y="3694080"/>
              <a:ext cx="282046" cy="30510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3</a:t>
              </a:r>
            </a:p>
          </p:txBody>
        </p:sp>
        <p:sp>
          <p:nvSpPr>
            <p:cNvPr id="121" name="TextBox 120"/>
            <p:cNvSpPr txBox="1"/>
            <p:nvPr/>
          </p:nvSpPr>
          <p:spPr>
            <a:xfrm>
              <a:off x="1527352" y="3694080"/>
              <a:ext cx="282046" cy="30510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6</a:t>
              </a:r>
            </a:p>
          </p:txBody>
        </p:sp>
        <p:sp>
          <p:nvSpPr>
            <p:cNvPr id="122" name="TextBox 121"/>
            <p:cNvSpPr txBox="1"/>
            <p:nvPr/>
          </p:nvSpPr>
          <p:spPr>
            <a:xfrm>
              <a:off x="1856603" y="3694080"/>
              <a:ext cx="282046" cy="30510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9</a:t>
              </a:r>
            </a:p>
          </p:txBody>
        </p:sp>
        <p:sp>
          <p:nvSpPr>
            <p:cNvPr id="123" name="TextBox 122"/>
            <p:cNvSpPr txBox="1"/>
            <p:nvPr/>
          </p:nvSpPr>
          <p:spPr>
            <a:xfrm>
              <a:off x="2127623" y="3694080"/>
              <a:ext cx="381028" cy="30510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12</a:t>
              </a:r>
            </a:p>
          </p:txBody>
        </p:sp>
        <p:sp>
          <p:nvSpPr>
            <p:cNvPr id="124" name="TextBox 123"/>
            <p:cNvSpPr txBox="1"/>
            <p:nvPr/>
          </p:nvSpPr>
          <p:spPr>
            <a:xfrm>
              <a:off x="2459338" y="3694080"/>
              <a:ext cx="381028" cy="30510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15</a:t>
              </a:r>
            </a:p>
          </p:txBody>
        </p:sp>
        <p:sp>
          <p:nvSpPr>
            <p:cNvPr id="125" name="TextBox 124"/>
            <p:cNvSpPr txBox="1"/>
            <p:nvPr/>
          </p:nvSpPr>
          <p:spPr>
            <a:xfrm>
              <a:off x="2789935" y="3694080"/>
              <a:ext cx="381028" cy="30510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18</a:t>
              </a:r>
            </a:p>
          </p:txBody>
        </p:sp>
        <p:grpSp>
          <p:nvGrpSpPr>
            <p:cNvPr id="126" name="Group 125"/>
            <p:cNvGrpSpPr/>
            <p:nvPr/>
          </p:nvGrpSpPr>
          <p:grpSpPr>
            <a:xfrm>
              <a:off x="3111707" y="3659747"/>
              <a:ext cx="383438" cy="342110"/>
              <a:chOff x="3185447" y="3659747"/>
              <a:chExt cx="383438" cy="342110"/>
            </a:xfrm>
          </p:grpSpPr>
          <p:sp>
            <p:nvSpPr>
              <p:cNvPr id="191" name="Line 14"/>
              <p:cNvSpPr>
                <a:spLocks noChangeShapeType="1"/>
              </p:cNvSpPr>
              <p:nvPr/>
            </p:nvSpPr>
            <p:spPr bwMode="auto">
              <a:xfrm flipH="1">
                <a:off x="3378383" y="3659747"/>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92" name="TextBox 191"/>
              <p:cNvSpPr txBox="1"/>
              <p:nvPr/>
            </p:nvSpPr>
            <p:spPr>
              <a:xfrm>
                <a:off x="3186652" y="3694080"/>
                <a:ext cx="381028" cy="30510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21</a:t>
                </a:r>
              </a:p>
            </p:txBody>
          </p:sp>
        </p:grpSp>
        <p:sp>
          <p:nvSpPr>
            <p:cNvPr id="127" name="TextBox 126"/>
            <p:cNvSpPr txBox="1"/>
            <p:nvPr/>
          </p:nvSpPr>
          <p:spPr>
            <a:xfrm>
              <a:off x="4095017" y="3694080"/>
              <a:ext cx="381028" cy="30510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30</a:t>
              </a:r>
            </a:p>
          </p:txBody>
        </p:sp>
        <p:grpSp>
          <p:nvGrpSpPr>
            <p:cNvPr id="128" name="Group 127"/>
            <p:cNvGrpSpPr/>
            <p:nvPr/>
          </p:nvGrpSpPr>
          <p:grpSpPr>
            <a:xfrm>
              <a:off x="3435557" y="3659747"/>
              <a:ext cx="383438" cy="342110"/>
              <a:chOff x="3185447" y="3659747"/>
              <a:chExt cx="383438" cy="342110"/>
            </a:xfrm>
          </p:grpSpPr>
          <p:sp>
            <p:nvSpPr>
              <p:cNvPr id="189" name="Line 14"/>
              <p:cNvSpPr>
                <a:spLocks noChangeShapeType="1"/>
              </p:cNvSpPr>
              <p:nvPr/>
            </p:nvSpPr>
            <p:spPr bwMode="auto">
              <a:xfrm flipH="1">
                <a:off x="3378383" y="3659747"/>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90" name="TextBox 189"/>
              <p:cNvSpPr txBox="1"/>
              <p:nvPr/>
            </p:nvSpPr>
            <p:spPr>
              <a:xfrm>
                <a:off x="3186652" y="3694080"/>
                <a:ext cx="381028" cy="30510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24</a:t>
                </a:r>
              </a:p>
            </p:txBody>
          </p:sp>
        </p:grpSp>
        <p:grpSp>
          <p:nvGrpSpPr>
            <p:cNvPr id="129" name="Group 128"/>
            <p:cNvGrpSpPr/>
            <p:nvPr/>
          </p:nvGrpSpPr>
          <p:grpSpPr>
            <a:xfrm>
              <a:off x="3774647" y="3659747"/>
              <a:ext cx="383438" cy="342110"/>
              <a:chOff x="3185447" y="3659747"/>
              <a:chExt cx="383438" cy="342110"/>
            </a:xfrm>
          </p:grpSpPr>
          <p:sp>
            <p:nvSpPr>
              <p:cNvPr id="187" name="Line 14"/>
              <p:cNvSpPr>
                <a:spLocks noChangeShapeType="1"/>
              </p:cNvSpPr>
              <p:nvPr/>
            </p:nvSpPr>
            <p:spPr bwMode="auto">
              <a:xfrm flipH="1">
                <a:off x="3378383" y="3659747"/>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88" name="TextBox 187"/>
              <p:cNvSpPr txBox="1"/>
              <p:nvPr/>
            </p:nvSpPr>
            <p:spPr>
              <a:xfrm>
                <a:off x="3186653" y="3694080"/>
                <a:ext cx="381028" cy="30510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27</a:t>
                </a:r>
              </a:p>
            </p:txBody>
          </p:sp>
        </p:grpSp>
        <p:sp>
          <p:nvSpPr>
            <p:cNvPr id="130" name="TextBox 129"/>
            <p:cNvSpPr txBox="1"/>
            <p:nvPr/>
          </p:nvSpPr>
          <p:spPr>
            <a:xfrm>
              <a:off x="1767827" y="2009772"/>
              <a:ext cx="1757662" cy="305105"/>
            </a:xfrm>
            <a:prstGeom prst="rect">
              <a:avLst/>
            </a:prstGeom>
            <a:noFill/>
          </p:spPr>
          <p:txBody>
            <a:bodyPr wrap="none" rtlCol="0">
              <a:spAutoFit/>
            </a:bodyPr>
            <a:lstStyle/>
            <a:p>
              <a:pPr algn="ctr"/>
              <a:r>
                <a:rPr lang="ja-JP" sz="1400" b="1" i="0" u="none" strike="noStrike" cap="none" baseline="0">
                  <a:solidFill>
                    <a:srgbClr val="4D4D4D"/>
                  </a:solidFill>
                  <a:effectLst/>
                  <a:uFillTx/>
                  <a:ea typeface="MS UI Gothic"/>
                </a:rPr>
                <a:t>低ナトリウム + 高NLR</a:t>
              </a:r>
            </a:p>
          </p:txBody>
        </p:sp>
        <p:sp>
          <p:nvSpPr>
            <p:cNvPr id="131" name="TextBox 130"/>
            <p:cNvSpPr txBox="1"/>
            <p:nvPr/>
          </p:nvSpPr>
          <p:spPr>
            <a:xfrm>
              <a:off x="2849853" y="2371612"/>
              <a:ext cx="1397014" cy="518678"/>
            </a:xfrm>
            <a:prstGeom prst="rect">
              <a:avLst/>
            </a:prstGeom>
            <a:noFill/>
          </p:spPr>
          <p:txBody>
            <a:bodyPr wrap="none" rtlCol="0">
              <a:spAutoFit/>
            </a:bodyPr>
            <a:lstStyle/>
            <a:p>
              <a:r>
                <a:rPr lang="ja-JP" sz="1400" b="0" i="0" u="none" strike="noStrike" cap="none" baseline="0">
                  <a:solidFill>
                    <a:srgbClr val="B60D27"/>
                  </a:solidFill>
                  <a:effectLst/>
                  <a:uFillTx/>
                  <a:ea typeface="MS UI Gothic"/>
                </a:rPr>
                <a:t>ニボルマブ(n=31)</a:t>
              </a:r>
            </a:p>
            <a:p>
              <a:r>
                <a:rPr lang="ja-JP" sz="1400" b="0" i="0" u="none" strike="noStrike" cap="none" baseline="0">
                  <a:solidFill>
                    <a:srgbClr val="B2C0D8"/>
                  </a:solidFill>
                  <a:effectLst/>
                  <a:uFillTx/>
                  <a:ea typeface="MS UI Gothic"/>
                </a:rPr>
                <a:t>プラセボ(n=18)</a:t>
              </a:r>
            </a:p>
          </p:txBody>
        </p:sp>
        <p:cxnSp>
          <p:nvCxnSpPr>
            <p:cNvPr id="132" name="Straight Connector 131"/>
            <p:cNvCxnSpPr/>
            <p:nvPr/>
          </p:nvCxnSpPr>
          <p:spPr>
            <a:xfrm>
              <a:off x="2626891" y="2506561"/>
              <a:ext cx="265613"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2626891" y="2723112"/>
              <a:ext cx="265613"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34" name="Freeform 133"/>
            <p:cNvSpPr/>
            <p:nvPr/>
          </p:nvSpPr>
          <p:spPr bwMode="auto">
            <a:xfrm>
              <a:off x="1008176" y="4079540"/>
              <a:ext cx="3270410" cy="153003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35" name="Line 6"/>
            <p:cNvSpPr>
              <a:spLocks noChangeShapeType="1"/>
            </p:cNvSpPr>
            <p:nvPr/>
          </p:nvSpPr>
          <p:spPr bwMode="auto">
            <a:xfrm>
              <a:off x="931921" y="4079539"/>
              <a:ext cx="7625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36" name="Line 7"/>
            <p:cNvSpPr>
              <a:spLocks noChangeShapeType="1"/>
            </p:cNvSpPr>
            <p:nvPr/>
          </p:nvSpPr>
          <p:spPr bwMode="auto">
            <a:xfrm>
              <a:off x="931921" y="4385596"/>
              <a:ext cx="7625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37" name="Line 8"/>
            <p:cNvSpPr>
              <a:spLocks noChangeShapeType="1"/>
            </p:cNvSpPr>
            <p:nvPr/>
          </p:nvSpPr>
          <p:spPr bwMode="auto">
            <a:xfrm>
              <a:off x="931921" y="4691653"/>
              <a:ext cx="7625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38" name="Line 9"/>
            <p:cNvSpPr>
              <a:spLocks noChangeShapeType="1"/>
            </p:cNvSpPr>
            <p:nvPr/>
          </p:nvSpPr>
          <p:spPr bwMode="auto">
            <a:xfrm>
              <a:off x="931921" y="4997710"/>
              <a:ext cx="7625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39" name="Line 10"/>
            <p:cNvSpPr>
              <a:spLocks noChangeShapeType="1"/>
            </p:cNvSpPr>
            <p:nvPr/>
          </p:nvSpPr>
          <p:spPr bwMode="auto">
            <a:xfrm>
              <a:off x="931921" y="5303767"/>
              <a:ext cx="7625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40" name="Line 11"/>
            <p:cNvSpPr>
              <a:spLocks noChangeShapeType="1"/>
            </p:cNvSpPr>
            <p:nvPr/>
          </p:nvSpPr>
          <p:spPr bwMode="auto">
            <a:xfrm>
              <a:off x="931921" y="5609824"/>
              <a:ext cx="7625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41" name="Line 12"/>
            <p:cNvSpPr>
              <a:spLocks noChangeShapeType="1"/>
            </p:cNvSpPr>
            <p:nvPr/>
          </p:nvSpPr>
          <p:spPr bwMode="auto">
            <a:xfrm flipH="1">
              <a:off x="2644933" y="5609824"/>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42" name="Line 13"/>
            <p:cNvSpPr>
              <a:spLocks noChangeShapeType="1"/>
            </p:cNvSpPr>
            <p:nvPr/>
          </p:nvSpPr>
          <p:spPr bwMode="auto">
            <a:xfrm flipH="1">
              <a:off x="2321337" y="5609824"/>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43" name="Line 15"/>
            <p:cNvSpPr>
              <a:spLocks noChangeShapeType="1"/>
            </p:cNvSpPr>
            <p:nvPr/>
          </p:nvSpPr>
          <p:spPr bwMode="auto">
            <a:xfrm flipH="1">
              <a:off x="2977237" y="5609824"/>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44" name="Line 17"/>
            <p:cNvSpPr>
              <a:spLocks noChangeShapeType="1"/>
            </p:cNvSpPr>
            <p:nvPr/>
          </p:nvSpPr>
          <p:spPr bwMode="auto">
            <a:xfrm flipH="1">
              <a:off x="4282924" y="5609824"/>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45" name="Line 18"/>
            <p:cNvSpPr>
              <a:spLocks noChangeShapeType="1"/>
            </p:cNvSpPr>
            <p:nvPr/>
          </p:nvSpPr>
          <p:spPr bwMode="auto">
            <a:xfrm flipH="1">
              <a:off x="1990120" y="5609824"/>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46" name="Line 19"/>
            <p:cNvSpPr>
              <a:spLocks noChangeShapeType="1"/>
            </p:cNvSpPr>
            <p:nvPr/>
          </p:nvSpPr>
          <p:spPr bwMode="auto">
            <a:xfrm flipH="1">
              <a:off x="1666798" y="5609824"/>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47" name="Line 20"/>
            <p:cNvSpPr>
              <a:spLocks noChangeShapeType="1"/>
            </p:cNvSpPr>
            <p:nvPr/>
          </p:nvSpPr>
          <p:spPr bwMode="auto">
            <a:xfrm flipH="1">
              <a:off x="1347012" y="5609824"/>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48" name="Line 21"/>
            <p:cNvSpPr>
              <a:spLocks noChangeShapeType="1"/>
            </p:cNvSpPr>
            <p:nvPr/>
          </p:nvSpPr>
          <p:spPr bwMode="auto">
            <a:xfrm flipH="1">
              <a:off x="1008175" y="5609824"/>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49" name="TextBox 148"/>
            <p:cNvSpPr txBox="1"/>
            <p:nvPr/>
          </p:nvSpPr>
          <p:spPr>
            <a:xfrm rot="16200000">
              <a:off x="59020" y="4696343"/>
              <a:ext cx="862737" cy="307777"/>
            </a:xfrm>
            <a:prstGeom prst="rect">
              <a:avLst/>
            </a:prstGeom>
            <a:noFill/>
          </p:spPr>
          <p:txBody>
            <a:bodyPr wrap="none" rtlCol="0">
              <a:spAutoFit/>
            </a:bodyPr>
            <a:lstStyle/>
            <a:p>
              <a:pPr algn="ctr"/>
              <a:r>
                <a:rPr lang="en-US" altLang="ja-JP" sz="1400" dirty="0">
                  <a:solidFill>
                    <a:srgbClr val="4D4D4D"/>
                  </a:solidFill>
                  <a:ea typeface="MS UI Gothic"/>
                </a:rPr>
                <a:t>PFS</a:t>
              </a:r>
              <a:r>
                <a:rPr lang="ja-JP" altLang="en-US" sz="1400" dirty="0">
                  <a:solidFill>
                    <a:srgbClr val="4D4D4D"/>
                  </a:solidFill>
                  <a:ea typeface="MS UI Gothic"/>
                </a:rPr>
                <a:t>、 </a:t>
              </a:r>
              <a:r>
                <a:rPr lang="en-US" altLang="ja-JP" sz="1400" dirty="0">
                  <a:solidFill>
                    <a:srgbClr val="4D4D4D"/>
                  </a:solidFill>
                  <a:ea typeface="MS UI Gothic"/>
                </a:rPr>
                <a:t>%</a:t>
              </a:r>
              <a:endParaRPr lang="ja-JP" altLang="en-US" sz="1400" dirty="0">
                <a:solidFill>
                  <a:srgbClr val="4D4D4D"/>
                </a:solidFill>
                <a:ea typeface="MS UI Gothic"/>
              </a:endParaRPr>
            </a:p>
          </p:txBody>
        </p:sp>
        <p:sp>
          <p:nvSpPr>
            <p:cNvPr id="150" name="TextBox 149"/>
            <p:cNvSpPr txBox="1"/>
            <p:nvPr/>
          </p:nvSpPr>
          <p:spPr>
            <a:xfrm>
              <a:off x="510966" y="3940096"/>
              <a:ext cx="480011"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100</a:t>
              </a:r>
            </a:p>
          </p:txBody>
        </p:sp>
        <p:sp>
          <p:nvSpPr>
            <p:cNvPr id="151" name="TextBox 150"/>
            <p:cNvSpPr txBox="1"/>
            <p:nvPr/>
          </p:nvSpPr>
          <p:spPr>
            <a:xfrm>
              <a:off x="609949" y="4232547"/>
              <a:ext cx="381028"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80</a:t>
              </a:r>
            </a:p>
          </p:txBody>
        </p:sp>
        <p:sp>
          <p:nvSpPr>
            <p:cNvPr id="152" name="TextBox 151"/>
            <p:cNvSpPr txBox="1"/>
            <p:nvPr/>
          </p:nvSpPr>
          <p:spPr>
            <a:xfrm>
              <a:off x="609949" y="4538470"/>
              <a:ext cx="381028"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60</a:t>
              </a:r>
            </a:p>
          </p:txBody>
        </p:sp>
        <p:sp>
          <p:nvSpPr>
            <p:cNvPr id="153" name="TextBox 152"/>
            <p:cNvSpPr txBox="1"/>
            <p:nvPr/>
          </p:nvSpPr>
          <p:spPr>
            <a:xfrm>
              <a:off x="609949" y="4844391"/>
              <a:ext cx="381028"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40</a:t>
              </a:r>
            </a:p>
          </p:txBody>
        </p:sp>
        <p:sp>
          <p:nvSpPr>
            <p:cNvPr id="154" name="TextBox 153"/>
            <p:cNvSpPr txBox="1"/>
            <p:nvPr/>
          </p:nvSpPr>
          <p:spPr>
            <a:xfrm>
              <a:off x="609949" y="5150311"/>
              <a:ext cx="381028"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20</a:t>
              </a:r>
            </a:p>
          </p:txBody>
        </p:sp>
        <p:sp>
          <p:nvSpPr>
            <p:cNvPr id="155" name="TextBox 154"/>
            <p:cNvSpPr txBox="1"/>
            <p:nvPr/>
          </p:nvSpPr>
          <p:spPr>
            <a:xfrm>
              <a:off x="708931" y="5456232"/>
              <a:ext cx="282046"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0</a:t>
              </a:r>
            </a:p>
          </p:txBody>
        </p:sp>
        <p:sp>
          <p:nvSpPr>
            <p:cNvPr id="156" name="TextBox 155"/>
            <p:cNvSpPr txBox="1"/>
            <p:nvPr/>
          </p:nvSpPr>
          <p:spPr>
            <a:xfrm>
              <a:off x="871315" y="5644157"/>
              <a:ext cx="282046" cy="30510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0</a:t>
              </a:r>
            </a:p>
          </p:txBody>
        </p:sp>
        <p:sp>
          <p:nvSpPr>
            <p:cNvPr id="157" name="TextBox 156"/>
            <p:cNvSpPr txBox="1"/>
            <p:nvPr/>
          </p:nvSpPr>
          <p:spPr>
            <a:xfrm>
              <a:off x="1205721" y="5644157"/>
              <a:ext cx="282046" cy="30510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3</a:t>
              </a:r>
            </a:p>
          </p:txBody>
        </p:sp>
        <p:sp>
          <p:nvSpPr>
            <p:cNvPr id="158" name="TextBox 157"/>
            <p:cNvSpPr txBox="1"/>
            <p:nvPr/>
          </p:nvSpPr>
          <p:spPr>
            <a:xfrm>
              <a:off x="1527352" y="5644157"/>
              <a:ext cx="282046" cy="30510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6</a:t>
              </a:r>
            </a:p>
          </p:txBody>
        </p:sp>
        <p:sp>
          <p:nvSpPr>
            <p:cNvPr id="159" name="TextBox 158"/>
            <p:cNvSpPr txBox="1"/>
            <p:nvPr/>
          </p:nvSpPr>
          <p:spPr>
            <a:xfrm>
              <a:off x="1856603" y="5644157"/>
              <a:ext cx="282046" cy="30510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9</a:t>
              </a:r>
            </a:p>
          </p:txBody>
        </p:sp>
        <p:sp>
          <p:nvSpPr>
            <p:cNvPr id="160" name="TextBox 159"/>
            <p:cNvSpPr txBox="1"/>
            <p:nvPr/>
          </p:nvSpPr>
          <p:spPr>
            <a:xfrm>
              <a:off x="2127623" y="5644157"/>
              <a:ext cx="381028" cy="30510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12</a:t>
              </a:r>
            </a:p>
          </p:txBody>
        </p:sp>
        <p:sp>
          <p:nvSpPr>
            <p:cNvPr id="161" name="TextBox 160"/>
            <p:cNvSpPr txBox="1"/>
            <p:nvPr/>
          </p:nvSpPr>
          <p:spPr>
            <a:xfrm>
              <a:off x="2459338" y="5644157"/>
              <a:ext cx="381028" cy="30510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15</a:t>
              </a:r>
            </a:p>
          </p:txBody>
        </p:sp>
        <p:sp>
          <p:nvSpPr>
            <p:cNvPr id="162" name="TextBox 161"/>
            <p:cNvSpPr txBox="1"/>
            <p:nvPr/>
          </p:nvSpPr>
          <p:spPr>
            <a:xfrm>
              <a:off x="2789935" y="5644157"/>
              <a:ext cx="381028" cy="30510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18</a:t>
              </a:r>
            </a:p>
          </p:txBody>
        </p:sp>
        <p:grpSp>
          <p:nvGrpSpPr>
            <p:cNvPr id="163" name="Group 162"/>
            <p:cNvGrpSpPr/>
            <p:nvPr/>
          </p:nvGrpSpPr>
          <p:grpSpPr>
            <a:xfrm>
              <a:off x="3111707" y="5609824"/>
              <a:ext cx="383438" cy="342110"/>
              <a:chOff x="3185447" y="3659747"/>
              <a:chExt cx="383438" cy="342110"/>
            </a:xfrm>
          </p:grpSpPr>
          <p:sp>
            <p:nvSpPr>
              <p:cNvPr id="185" name="Line 14"/>
              <p:cNvSpPr>
                <a:spLocks noChangeShapeType="1"/>
              </p:cNvSpPr>
              <p:nvPr/>
            </p:nvSpPr>
            <p:spPr bwMode="auto">
              <a:xfrm flipH="1">
                <a:off x="3378383" y="3659747"/>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86" name="TextBox 185"/>
              <p:cNvSpPr txBox="1"/>
              <p:nvPr/>
            </p:nvSpPr>
            <p:spPr>
              <a:xfrm>
                <a:off x="3186652" y="3694080"/>
                <a:ext cx="381028" cy="30510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21</a:t>
                </a:r>
              </a:p>
            </p:txBody>
          </p:sp>
        </p:grpSp>
        <p:sp>
          <p:nvSpPr>
            <p:cNvPr id="164" name="TextBox 163"/>
            <p:cNvSpPr txBox="1"/>
            <p:nvPr/>
          </p:nvSpPr>
          <p:spPr>
            <a:xfrm>
              <a:off x="4095018" y="5644157"/>
              <a:ext cx="381028" cy="30510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30</a:t>
              </a:r>
            </a:p>
          </p:txBody>
        </p:sp>
        <p:grpSp>
          <p:nvGrpSpPr>
            <p:cNvPr id="165" name="Group 164"/>
            <p:cNvGrpSpPr/>
            <p:nvPr/>
          </p:nvGrpSpPr>
          <p:grpSpPr>
            <a:xfrm>
              <a:off x="3435557" y="5609824"/>
              <a:ext cx="383438" cy="342110"/>
              <a:chOff x="3185447" y="3659747"/>
              <a:chExt cx="383438" cy="342110"/>
            </a:xfrm>
          </p:grpSpPr>
          <p:sp>
            <p:nvSpPr>
              <p:cNvPr id="183" name="Line 14"/>
              <p:cNvSpPr>
                <a:spLocks noChangeShapeType="1"/>
              </p:cNvSpPr>
              <p:nvPr/>
            </p:nvSpPr>
            <p:spPr bwMode="auto">
              <a:xfrm flipH="1">
                <a:off x="3378383" y="3659747"/>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84" name="TextBox 183"/>
              <p:cNvSpPr txBox="1"/>
              <p:nvPr/>
            </p:nvSpPr>
            <p:spPr>
              <a:xfrm>
                <a:off x="3186652" y="3694080"/>
                <a:ext cx="381028" cy="30510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24</a:t>
                </a:r>
              </a:p>
            </p:txBody>
          </p:sp>
        </p:grpSp>
        <p:grpSp>
          <p:nvGrpSpPr>
            <p:cNvPr id="166" name="Group 165"/>
            <p:cNvGrpSpPr/>
            <p:nvPr/>
          </p:nvGrpSpPr>
          <p:grpSpPr>
            <a:xfrm>
              <a:off x="3774647" y="5609824"/>
              <a:ext cx="383438" cy="342110"/>
              <a:chOff x="3185447" y="3659747"/>
              <a:chExt cx="383438" cy="342110"/>
            </a:xfrm>
          </p:grpSpPr>
          <p:sp>
            <p:nvSpPr>
              <p:cNvPr id="181" name="Line 14"/>
              <p:cNvSpPr>
                <a:spLocks noChangeShapeType="1"/>
              </p:cNvSpPr>
              <p:nvPr/>
            </p:nvSpPr>
            <p:spPr bwMode="auto">
              <a:xfrm flipH="1">
                <a:off x="3378383" y="3659747"/>
                <a:ext cx="0" cy="677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82" name="TextBox 181"/>
              <p:cNvSpPr txBox="1"/>
              <p:nvPr/>
            </p:nvSpPr>
            <p:spPr>
              <a:xfrm>
                <a:off x="3186653" y="3694080"/>
                <a:ext cx="381028" cy="30510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27</a:t>
                </a:r>
              </a:p>
            </p:txBody>
          </p:sp>
        </p:grpSp>
        <p:sp>
          <p:nvSpPr>
            <p:cNvPr id="167" name="TextBox 166"/>
            <p:cNvSpPr txBox="1"/>
            <p:nvPr/>
          </p:nvSpPr>
          <p:spPr>
            <a:xfrm>
              <a:off x="2076466" y="3959849"/>
              <a:ext cx="1140389" cy="305105"/>
            </a:xfrm>
            <a:prstGeom prst="rect">
              <a:avLst/>
            </a:prstGeom>
            <a:noFill/>
          </p:spPr>
          <p:txBody>
            <a:bodyPr wrap="none" rtlCol="0">
              <a:spAutoFit/>
            </a:bodyPr>
            <a:lstStyle/>
            <a:p>
              <a:pPr algn="ctr"/>
              <a:r>
                <a:rPr lang="ja-JP" sz="1400" b="1" i="0" u="none" strike="noStrike" cap="none" baseline="0">
                  <a:solidFill>
                    <a:srgbClr val="4D4D4D"/>
                  </a:solidFill>
                  <a:effectLst/>
                  <a:uFillTx/>
                  <a:ea typeface="MS UI Gothic"/>
                </a:rPr>
                <a:t>その他の患者</a:t>
              </a:r>
            </a:p>
          </p:txBody>
        </p:sp>
        <p:sp>
          <p:nvSpPr>
            <p:cNvPr id="168" name="TextBox 167"/>
            <p:cNvSpPr txBox="1"/>
            <p:nvPr/>
          </p:nvSpPr>
          <p:spPr>
            <a:xfrm>
              <a:off x="2849853" y="4321690"/>
              <a:ext cx="1495997" cy="518678"/>
            </a:xfrm>
            <a:prstGeom prst="rect">
              <a:avLst/>
            </a:prstGeom>
            <a:noFill/>
          </p:spPr>
          <p:txBody>
            <a:bodyPr wrap="none" rtlCol="0">
              <a:spAutoFit/>
            </a:bodyPr>
            <a:lstStyle/>
            <a:p>
              <a:r>
                <a:rPr lang="ja-JP" sz="1400" b="0" i="0" u="none" strike="noStrike" cap="none" baseline="0">
                  <a:solidFill>
                    <a:srgbClr val="B60D27"/>
                  </a:solidFill>
                  <a:effectLst/>
                  <a:uFillTx/>
                  <a:ea typeface="MS UI Gothic"/>
                </a:rPr>
                <a:t>ニボルマブ(n=297)</a:t>
              </a:r>
            </a:p>
            <a:p>
              <a:r>
                <a:rPr lang="ja-JP" sz="1400" b="0" i="0" u="none" strike="noStrike" cap="none" baseline="0">
                  <a:solidFill>
                    <a:srgbClr val="B2C0D8"/>
                  </a:solidFill>
                  <a:effectLst/>
                  <a:uFillTx/>
                  <a:ea typeface="MS UI Gothic"/>
                </a:rPr>
                <a:t>プラセボ(n=142)</a:t>
              </a:r>
            </a:p>
          </p:txBody>
        </p:sp>
        <p:cxnSp>
          <p:nvCxnSpPr>
            <p:cNvPr id="169" name="Straight Connector 168"/>
            <p:cNvCxnSpPr/>
            <p:nvPr/>
          </p:nvCxnSpPr>
          <p:spPr>
            <a:xfrm>
              <a:off x="2626891" y="4456638"/>
              <a:ext cx="265613"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2626891" y="4673189"/>
              <a:ext cx="265613"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71" name="TextBox 170"/>
            <p:cNvSpPr txBox="1"/>
            <p:nvPr/>
          </p:nvSpPr>
          <p:spPr>
            <a:xfrm>
              <a:off x="1979648" y="5891659"/>
              <a:ext cx="1353823" cy="305105"/>
            </a:xfrm>
            <a:prstGeom prst="rect">
              <a:avLst/>
            </a:prstGeom>
            <a:noFill/>
          </p:spPr>
          <p:txBody>
            <a:bodyPr wrap="none" rtlCol="0">
              <a:spAutoFit/>
            </a:bodyPr>
            <a:lstStyle/>
            <a:p>
              <a:pPr algn="ctr"/>
              <a:r>
                <a:rPr lang="ja-JP" sz="1400" b="0" i="0" u="none" strike="noStrike" cap="none" baseline="0">
                  <a:solidFill>
                    <a:srgbClr val="4D4D4D"/>
                  </a:solidFill>
                  <a:effectLst/>
                  <a:uFillTx/>
                  <a:ea typeface="MS UI Gothic"/>
                </a:rPr>
                <a:t>経過期間（ヵ月）</a:t>
              </a:r>
            </a:p>
          </p:txBody>
        </p:sp>
        <p:sp>
          <p:nvSpPr>
            <p:cNvPr id="172" name="Freeform 2"/>
            <p:cNvSpPr/>
            <p:nvPr/>
          </p:nvSpPr>
          <p:spPr bwMode="auto">
            <a:xfrm>
              <a:off x="1016097" y="2124140"/>
              <a:ext cx="612000" cy="1512000"/>
            </a:xfrm>
            <a:custGeom>
              <a:avLst/>
              <a:gdLst>
                <a:gd name="T0" fmla="*/ 51 w 51"/>
                <a:gd name="T1" fmla="*/ 119 h 119"/>
                <a:gd name="T2" fmla="*/ 51 w 51"/>
                <a:gd name="T3" fmla="*/ 114 h 119"/>
                <a:gd name="T4" fmla="*/ 38 w 51"/>
                <a:gd name="T5" fmla="*/ 114 h 119"/>
                <a:gd name="T6" fmla="*/ 38 w 51"/>
                <a:gd name="T7" fmla="*/ 109 h 119"/>
                <a:gd name="T8" fmla="*/ 23 w 51"/>
                <a:gd name="T9" fmla="*/ 109 h 119"/>
                <a:gd name="T10" fmla="*/ 23 w 51"/>
                <a:gd name="T11" fmla="*/ 105 h 119"/>
                <a:gd name="T12" fmla="*/ 22 w 51"/>
                <a:gd name="T13" fmla="*/ 105 h 119"/>
                <a:gd name="T14" fmla="*/ 22 w 51"/>
                <a:gd name="T15" fmla="*/ 100 h 119"/>
                <a:gd name="T16" fmla="*/ 19 w 51"/>
                <a:gd name="T17" fmla="*/ 100 h 119"/>
                <a:gd name="T18" fmla="*/ 19 w 51"/>
                <a:gd name="T19" fmla="*/ 95 h 119"/>
                <a:gd name="T20" fmla="*/ 13 w 51"/>
                <a:gd name="T21" fmla="*/ 95 h 119"/>
                <a:gd name="T22" fmla="*/ 13 w 51"/>
                <a:gd name="T23" fmla="*/ 65 h 119"/>
                <a:gd name="T24" fmla="*/ 12 w 51"/>
                <a:gd name="T25" fmla="*/ 65 h 119"/>
                <a:gd name="T26" fmla="*/ 12 w 51"/>
                <a:gd name="T27" fmla="*/ 25 h 119"/>
                <a:gd name="T28" fmla="*/ 11 w 51"/>
                <a:gd name="T29" fmla="*/ 25 h 119"/>
                <a:gd name="T30" fmla="*/ 11 w 51"/>
                <a:gd name="T31" fmla="*/ 20 h 119"/>
                <a:gd name="T32" fmla="*/ 9 w 51"/>
                <a:gd name="T33" fmla="*/ 20 h 119"/>
                <a:gd name="T34" fmla="*/ 9 w 51"/>
                <a:gd name="T35" fmla="*/ 15 h 119"/>
                <a:gd name="T36" fmla="*/ 8 w 51"/>
                <a:gd name="T37" fmla="*/ 15 h 119"/>
                <a:gd name="T38" fmla="*/ 8 w 51"/>
                <a:gd name="T39" fmla="*/ 11 h 119"/>
                <a:gd name="T40" fmla="*/ 5 w 51"/>
                <a:gd name="T41" fmla="*/ 11 h 119"/>
                <a:gd name="T42" fmla="*/ 5 w 51"/>
                <a:gd name="T43" fmla="*/ 0 h 119"/>
                <a:gd name="T44" fmla="*/ 0 w 51"/>
                <a:gd name="T4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 h="119">
                  <a:moveTo>
                    <a:pt x="51" y="119"/>
                  </a:moveTo>
                  <a:lnTo>
                    <a:pt x="51" y="114"/>
                  </a:lnTo>
                  <a:lnTo>
                    <a:pt x="38" y="114"/>
                  </a:lnTo>
                  <a:lnTo>
                    <a:pt x="38" y="109"/>
                  </a:lnTo>
                  <a:lnTo>
                    <a:pt x="23" y="109"/>
                  </a:lnTo>
                  <a:lnTo>
                    <a:pt x="23" y="105"/>
                  </a:lnTo>
                  <a:lnTo>
                    <a:pt x="22" y="105"/>
                  </a:lnTo>
                  <a:lnTo>
                    <a:pt x="22" y="100"/>
                  </a:lnTo>
                  <a:lnTo>
                    <a:pt x="19" y="100"/>
                  </a:lnTo>
                  <a:lnTo>
                    <a:pt x="19" y="95"/>
                  </a:lnTo>
                  <a:lnTo>
                    <a:pt x="13" y="95"/>
                  </a:lnTo>
                  <a:lnTo>
                    <a:pt x="13" y="65"/>
                  </a:lnTo>
                  <a:lnTo>
                    <a:pt x="12" y="65"/>
                  </a:lnTo>
                  <a:lnTo>
                    <a:pt x="12" y="25"/>
                  </a:lnTo>
                  <a:lnTo>
                    <a:pt x="11" y="25"/>
                  </a:lnTo>
                  <a:lnTo>
                    <a:pt x="11" y="20"/>
                  </a:lnTo>
                  <a:lnTo>
                    <a:pt x="9" y="20"/>
                  </a:lnTo>
                  <a:lnTo>
                    <a:pt x="9" y="15"/>
                  </a:lnTo>
                  <a:lnTo>
                    <a:pt x="8" y="15"/>
                  </a:lnTo>
                  <a:lnTo>
                    <a:pt x="8" y="11"/>
                  </a:lnTo>
                  <a:lnTo>
                    <a:pt x="5" y="11"/>
                  </a:lnTo>
                  <a:lnTo>
                    <a:pt x="5" y="0"/>
                  </a:lnTo>
                  <a:lnTo>
                    <a:pt x="0" y="0"/>
                  </a:lnTo>
                </a:path>
              </a:pathLst>
            </a:cu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73" name="Freeform 3"/>
            <p:cNvSpPr/>
            <p:nvPr/>
          </p:nvSpPr>
          <p:spPr bwMode="auto">
            <a:xfrm>
              <a:off x="1016096" y="2124140"/>
              <a:ext cx="432000" cy="1512000"/>
            </a:xfrm>
            <a:custGeom>
              <a:avLst/>
              <a:gdLst>
                <a:gd name="T0" fmla="*/ 37 w 37"/>
                <a:gd name="T1" fmla="*/ 119 h 119"/>
                <a:gd name="T2" fmla="*/ 37 w 37"/>
                <a:gd name="T3" fmla="*/ 110 h 119"/>
                <a:gd name="T4" fmla="*/ 14 w 37"/>
                <a:gd name="T5" fmla="*/ 110 h 119"/>
                <a:gd name="T6" fmla="*/ 14 w 37"/>
                <a:gd name="T7" fmla="*/ 101 h 119"/>
                <a:gd name="T8" fmla="*/ 12 w 37"/>
                <a:gd name="T9" fmla="*/ 101 h 119"/>
                <a:gd name="T10" fmla="*/ 12 w 37"/>
                <a:gd name="T11" fmla="*/ 74 h 119"/>
                <a:gd name="T12" fmla="*/ 11 w 37"/>
                <a:gd name="T13" fmla="*/ 74 h 119"/>
                <a:gd name="T14" fmla="*/ 11 w 37"/>
                <a:gd name="T15" fmla="*/ 52 h 119"/>
                <a:gd name="T16" fmla="*/ 8 w 37"/>
                <a:gd name="T17" fmla="*/ 52 h 119"/>
                <a:gd name="T18" fmla="*/ 8 w 37"/>
                <a:gd name="T19" fmla="*/ 44 h 119"/>
                <a:gd name="T20" fmla="*/ 7 w 37"/>
                <a:gd name="T21" fmla="*/ 44 h 119"/>
                <a:gd name="T22" fmla="*/ 7 w 37"/>
                <a:gd name="T23" fmla="*/ 30 h 119"/>
                <a:gd name="T24" fmla="*/ 6 w 37"/>
                <a:gd name="T25" fmla="*/ 30 h 119"/>
                <a:gd name="T26" fmla="*/ 6 w 37"/>
                <a:gd name="T27" fmla="*/ 15 h 119"/>
                <a:gd name="T28" fmla="*/ 5 w 37"/>
                <a:gd name="T29" fmla="*/ 15 h 119"/>
                <a:gd name="T30" fmla="*/ 5 w 37"/>
                <a:gd name="T31" fmla="*/ 7 h 119"/>
                <a:gd name="T32" fmla="*/ 3 w 37"/>
                <a:gd name="T33" fmla="*/ 7 h 119"/>
                <a:gd name="T34" fmla="*/ 3 w 37"/>
                <a:gd name="T35" fmla="*/ 0 h 119"/>
                <a:gd name="T36" fmla="*/ 0 w 37"/>
                <a:gd name="T37"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119">
                  <a:moveTo>
                    <a:pt x="37" y="119"/>
                  </a:moveTo>
                  <a:lnTo>
                    <a:pt x="37" y="110"/>
                  </a:lnTo>
                  <a:lnTo>
                    <a:pt x="14" y="110"/>
                  </a:lnTo>
                  <a:lnTo>
                    <a:pt x="14" y="101"/>
                  </a:lnTo>
                  <a:lnTo>
                    <a:pt x="12" y="101"/>
                  </a:lnTo>
                  <a:lnTo>
                    <a:pt x="12" y="74"/>
                  </a:lnTo>
                  <a:lnTo>
                    <a:pt x="11" y="74"/>
                  </a:lnTo>
                  <a:lnTo>
                    <a:pt x="11" y="52"/>
                  </a:lnTo>
                  <a:lnTo>
                    <a:pt x="8" y="52"/>
                  </a:lnTo>
                  <a:lnTo>
                    <a:pt x="8" y="44"/>
                  </a:lnTo>
                  <a:lnTo>
                    <a:pt x="7" y="44"/>
                  </a:lnTo>
                  <a:lnTo>
                    <a:pt x="7" y="30"/>
                  </a:lnTo>
                  <a:lnTo>
                    <a:pt x="6" y="30"/>
                  </a:lnTo>
                  <a:lnTo>
                    <a:pt x="6" y="15"/>
                  </a:lnTo>
                  <a:lnTo>
                    <a:pt x="5" y="15"/>
                  </a:lnTo>
                  <a:lnTo>
                    <a:pt x="5" y="7"/>
                  </a:lnTo>
                  <a:lnTo>
                    <a:pt x="3" y="7"/>
                  </a:lnTo>
                  <a:lnTo>
                    <a:pt x="3" y="0"/>
                  </a:lnTo>
                  <a:lnTo>
                    <a:pt x="0" y="0"/>
                  </a:ln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74" name="Freeform 11"/>
            <p:cNvSpPr/>
            <p:nvPr/>
          </p:nvSpPr>
          <p:spPr bwMode="auto">
            <a:xfrm>
              <a:off x="1017551" y="4078388"/>
              <a:ext cx="3218565" cy="1437158"/>
            </a:xfrm>
            <a:custGeom>
              <a:avLst/>
              <a:gdLst>
                <a:gd name="T0" fmla="*/ 209 w 258"/>
                <a:gd name="T1" fmla="*/ 111 h 111"/>
                <a:gd name="T2" fmla="*/ 186 w 258"/>
                <a:gd name="T3" fmla="*/ 110 h 111"/>
                <a:gd name="T4" fmla="*/ 156 w 258"/>
                <a:gd name="T5" fmla="*/ 108 h 111"/>
                <a:gd name="T6" fmla="*/ 141 w 258"/>
                <a:gd name="T7" fmla="*/ 107 h 111"/>
                <a:gd name="T8" fmla="*/ 132 w 258"/>
                <a:gd name="T9" fmla="*/ 106 h 111"/>
                <a:gd name="T10" fmla="*/ 122 w 258"/>
                <a:gd name="T11" fmla="*/ 105 h 111"/>
                <a:gd name="T12" fmla="*/ 113 w 258"/>
                <a:gd name="T13" fmla="*/ 103 h 111"/>
                <a:gd name="T14" fmla="*/ 106 w 258"/>
                <a:gd name="T15" fmla="*/ 102 h 111"/>
                <a:gd name="T16" fmla="*/ 98 w 258"/>
                <a:gd name="T17" fmla="*/ 101 h 111"/>
                <a:gd name="T18" fmla="*/ 94 w 258"/>
                <a:gd name="T19" fmla="*/ 99 h 111"/>
                <a:gd name="T20" fmla="*/ 83 w 258"/>
                <a:gd name="T21" fmla="*/ 99 h 111"/>
                <a:gd name="T22" fmla="*/ 79 w 258"/>
                <a:gd name="T23" fmla="*/ 98 h 111"/>
                <a:gd name="T24" fmla="*/ 76 w 258"/>
                <a:gd name="T25" fmla="*/ 97 h 111"/>
                <a:gd name="T26" fmla="*/ 70 w 258"/>
                <a:gd name="T27" fmla="*/ 96 h 111"/>
                <a:gd name="T28" fmla="*/ 67 w 258"/>
                <a:gd name="T29" fmla="*/ 95 h 111"/>
                <a:gd name="T30" fmla="*/ 63 w 258"/>
                <a:gd name="T31" fmla="*/ 93 h 111"/>
                <a:gd name="T32" fmla="*/ 56 w 258"/>
                <a:gd name="T33" fmla="*/ 91 h 111"/>
                <a:gd name="T34" fmla="*/ 52 w 258"/>
                <a:gd name="T35" fmla="*/ 90 h 111"/>
                <a:gd name="T36" fmla="*/ 49 w 258"/>
                <a:gd name="T37" fmla="*/ 89 h 111"/>
                <a:gd name="T38" fmla="*/ 46 w 258"/>
                <a:gd name="T39" fmla="*/ 86 h 111"/>
                <a:gd name="T40" fmla="*/ 38 w 258"/>
                <a:gd name="T41" fmla="*/ 85 h 111"/>
                <a:gd name="T42" fmla="*/ 36 w 258"/>
                <a:gd name="T43" fmla="*/ 83 h 111"/>
                <a:gd name="T44" fmla="*/ 33 w 258"/>
                <a:gd name="T45" fmla="*/ 80 h 111"/>
                <a:gd name="T46" fmla="*/ 28 w 258"/>
                <a:gd name="T47" fmla="*/ 77 h 111"/>
                <a:gd name="T48" fmla="*/ 25 w 258"/>
                <a:gd name="T49" fmla="*/ 73 h 111"/>
                <a:gd name="T50" fmla="*/ 25 w 258"/>
                <a:gd name="T51" fmla="*/ 66 h 111"/>
                <a:gd name="T52" fmla="*/ 24 w 258"/>
                <a:gd name="T53" fmla="*/ 63 h 111"/>
                <a:gd name="T54" fmla="*/ 21 w 258"/>
                <a:gd name="T55" fmla="*/ 61 h 111"/>
                <a:gd name="T56" fmla="*/ 17 w 258"/>
                <a:gd name="T57" fmla="*/ 59 h 111"/>
                <a:gd name="T58" fmla="*/ 15 w 258"/>
                <a:gd name="T59" fmla="*/ 49 h 111"/>
                <a:gd name="T60" fmla="*/ 14 w 258"/>
                <a:gd name="T61" fmla="*/ 40 h 111"/>
                <a:gd name="T62" fmla="*/ 12 w 258"/>
                <a:gd name="T63" fmla="*/ 19 h 111"/>
                <a:gd name="T64" fmla="*/ 11 w 258"/>
                <a:gd name="T65" fmla="*/ 15 h 111"/>
                <a:gd name="T66" fmla="*/ 10 w 258"/>
                <a:gd name="T67" fmla="*/ 12 h 111"/>
                <a:gd name="T68" fmla="*/ 9 w 258"/>
                <a:gd name="T69" fmla="*/ 9 h 111"/>
                <a:gd name="T70" fmla="*/ 7 w 258"/>
                <a:gd name="T71" fmla="*/ 6 h 111"/>
                <a:gd name="T72" fmla="*/ 6 w 258"/>
                <a:gd name="T73" fmla="*/ 5 h 111"/>
                <a:gd name="T74" fmla="*/ 4 w 258"/>
                <a:gd name="T75" fmla="*/ 3 h 111"/>
                <a:gd name="T76" fmla="*/ 3 w 258"/>
                <a:gd name="T77"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8" h="110">
                  <a:moveTo>
                    <a:pt x="258" y="111"/>
                  </a:moveTo>
                  <a:lnTo>
                    <a:pt x="209" y="111"/>
                  </a:lnTo>
                  <a:lnTo>
                    <a:pt x="209" y="110"/>
                  </a:lnTo>
                  <a:lnTo>
                    <a:pt x="186" y="110"/>
                  </a:lnTo>
                  <a:lnTo>
                    <a:pt x="186" y="108"/>
                  </a:lnTo>
                  <a:lnTo>
                    <a:pt x="156" y="108"/>
                  </a:lnTo>
                  <a:lnTo>
                    <a:pt x="156" y="107"/>
                  </a:lnTo>
                  <a:lnTo>
                    <a:pt x="141" y="107"/>
                  </a:lnTo>
                  <a:lnTo>
                    <a:pt x="141" y="106"/>
                  </a:lnTo>
                  <a:lnTo>
                    <a:pt x="132" y="106"/>
                  </a:lnTo>
                  <a:lnTo>
                    <a:pt x="122" y="106"/>
                  </a:lnTo>
                  <a:lnTo>
                    <a:pt x="122" y="105"/>
                  </a:lnTo>
                  <a:lnTo>
                    <a:pt x="113" y="105"/>
                  </a:lnTo>
                  <a:lnTo>
                    <a:pt x="113" y="103"/>
                  </a:lnTo>
                  <a:lnTo>
                    <a:pt x="106" y="103"/>
                  </a:lnTo>
                  <a:lnTo>
                    <a:pt x="106" y="102"/>
                  </a:lnTo>
                  <a:lnTo>
                    <a:pt x="98" y="102"/>
                  </a:lnTo>
                  <a:lnTo>
                    <a:pt x="98" y="101"/>
                  </a:lnTo>
                  <a:lnTo>
                    <a:pt x="94" y="101"/>
                  </a:lnTo>
                  <a:lnTo>
                    <a:pt x="94" y="99"/>
                  </a:lnTo>
                  <a:lnTo>
                    <a:pt x="89" y="99"/>
                  </a:lnTo>
                  <a:lnTo>
                    <a:pt x="83" y="99"/>
                  </a:lnTo>
                  <a:lnTo>
                    <a:pt x="83" y="98"/>
                  </a:lnTo>
                  <a:lnTo>
                    <a:pt x="79" y="98"/>
                  </a:lnTo>
                  <a:lnTo>
                    <a:pt x="79" y="97"/>
                  </a:lnTo>
                  <a:lnTo>
                    <a:pt x="76" y="97"/>
                  </a:lnTo>
                  <a:lnTo>
                    <a:pt x="76" y="96"/>
                  </a:lnTo>
                  <a:lnTo>
                    <a:pt x="70" y="96"/>
                  </a:lnTo>
                  <a:lnTo>
                    <a:pt x="70" y="95"/>
                  </a:lnTo>
                  <a:lnTo>
                    <a:pt x="67" y="95"/>
                  </a:lnTo>
                  <a:lnTo>
                    <a:pt x="67" y="93"/>
                  </a:lnTo>
                  <a:lnTo>
                    <a:pt x="63" y="93"/>
                  </a:lnTo>
                  <a:lnTo>
                    <a:pt x="63" y="91"/>
                  </a:lnTo>
                  <a:lnTo>
                    <a:pt x="56" y="91"/>
                  </a:lnTo>
                  <a:lnTo>
                    <a:pt x="56" y="90"/>
                  </a:lnTo>
                  <a:lnTo>
                    <a:pt x="52" y="90"/>
                  </a:lnTo>
                  <a:lnTo>
                    <a:pt x="52" y="89"/>
                  </a:lnTo>
                  <a:lnTo>
                    <a:pt x="49" y="89"/>
                  </a:lnTo>
                  <a:lnTo>
                    <a:pt x="49" y="86"/>
                  </a:lnTo>
                  <a:lnTo>
                    <a:pt x="46" y="86"/>
                  </a:lnTo>
                  <a:lnTo>
                    <a:pt x="46" y="85"/>
                  </a:lnTo>
                  <a:lnTo>
                    <a:pt x="38" y="85"/>
                  </a:lnTo>
                  <a:lnTo>
                    <a:pt x="38" y="83"/>
                  </a:lnTo>
                  <a:lnTo>
                    <a:pt x="36" y="83"/>
                  </a:lnTo>
                  <a:lnTo>
                    <a:pt x="36" y="80"/>
                  </a:lnTo>
                  <a:lnTo>
                    <a:pt x="33" y="80"/>
                  </a:lnTo>
                  <a:lnTo>
                    <a:pt x="33" y="77"/>
                  </a:lnTo>
                  <a:lnTo>
                    <a:pt x="28" y="77"/>
                  </a:lnTo>
                  <a:lnTo>
                    <a:pt x="28" y="73"/>
                  </a:lnTo>
                  <a:lnTo>
                    <a:pt x="25" y="73"/>
                  </a:lnTo>
                  <a:lnTo>
                    <a:pt x="25" y="69"/>
                  </a:lnTo>
                  <a:lnTo>
                    <a:pt x="25" y="66"/>
                  </a:lnTo>
                  <a:lnTo>
                    <a:pt x="24" y="66"/>
                  </a:lnTo>
                  <a:lnTo>
                    <a:pt x="24" y="63"/>
                  </a:lnTo>
                  <a:lnTo>
                    <a:pt x="21" y="63"/>
                  </a:lnTo>
                  <a:lnTo>
                    <a:pt x="21" y="61"/>
                  </a:lnTo>
                  <a:lnTo>
                    <a:pt x="17" y="61"/>
                  </a:lnTo>
                  <a:lnTo>
                    <a:pt x="17" y="59"/>
                  </a:lnTo>
                  <a:lnTo>
                    <a:pt x="15" y="59"/>
                  </a:lnTo>
                  <a:lnTo>
                    <a:pt x="15" y="49"/>
                  </a:lnTo>
                  <a:lnTo>
                    <a:pt x="14" y="49"/>
                  </a:lnTo>
                  <a:lnTo>
                    <a:pt x="14" y="40"/>
                  </a:lnTo>
                  <a:lnTo>
                    <a:pt x="12" y="40"/>
                  </a:lnTo>
                  <a:lnTo>
                    <a:pt x="12" y="19"/>
                  </a:lnTo>
                  <a:lnTo>
                    <a:pt x="11" y="19"/>
                  </a:lnTo>
                  <a:lnTo>
                    <a:pt x="11" y="15"/>
                  </a:lnTo>
                  <a:lnTo>
                    <a:pt x="10" y="15"/>
                  </a:lnTo>
                  <a:lnTo>
                    <a:pt x="10" y="12"/>
                  </a:lnTo>
                  <a:lnTo>
                    <a:pt x="9" y="12"/>
                  </a:lnTo>
                  <a:lnTo>
                    <a:pt x="9" y="9"/>
                  </a:lnTo>
                  <a:lnTo>
                    <a:pt x="7" y="9"/>
                  </a:lnTo>
                  <a:lnTo>
                    <a:pt x="7" y="6"/>
                  </a:lnTo>
                  <a:lnTo>
                    <a:pt x="6" y="6"/>
                  </a:lnTo>
                  <a:lnTo>
                    <a:pt x="6" y="5"/>
                  </a:lnTo>
                  <a:lnTo>
                    <a:pt x="4" y="5"/>
                  </a:lnTo>
                  <a:lnTo>
                    <a:pt x="4" y="3"/>
                  </a:lnTo>
                  <a:lnTo>
                    <a:pt x="3" y="3"/>
                  </a:lnTo>
                  <a:lnTo>
                    <a:pt x="3" y="0"/>
                  </a:lnTo>
                  <a:lnTo>
                    <a:pt x="0" y="0"/>
                  </a:lnTo>
                </a:path>
              </a:pathLst>
            </a:cu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75" name="Line 12"/>
            <p:cNvSpPr>
              <a:spLocks noChangeShapeType="1"/>
            </p:cNvSpPr>
            <p:nvPr/>
          </p:nvSpPr>
          <p:spPr bwMode="auto">
            <a:xfrm flipH="1">
              <a:off x="3911764" y="5476704"/>
              <a:ext cx="0" cy="7768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76" name="Line 13"/>
            <p:cNvSpPr>
              <a:spLocks noChangeShapeType="1"/>
            </p:cNvSpPr>
            <p:nvPr/>
          </p:nvSpPr>
          <p:spPr bwMode="auto">
            <a:xfrm flipH="1">
              <a:off x="4036515" y="5476704"/>
              <a:ext cx="0" cy="7768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77" name="Line 14"/>
            <p:cNvSpPr>
              <a:spLocks noChangeShapeType="1"/>
            </p:cNvSpPr>
            <p:nvPr/>
          </p:nvSpPr>
          <p:spPr bwMode="auto">
            <a:xfrm flipH="1">
              <a:off x="3687213" y="5476704"/>
              <a:ext cx="0" cy="7768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78" name="Line 15"/>
            <p:cNvSpPr>
              <a:spLocks noChangeShapeType="1"/>
            </p:cNvSpPr>
            <p:nvPr/>
          </p:nvSpPr>
          <p:spPr bwMode="auto">
            <a:xfrm flipH="1">
              <a:off x="2951185" y="5437862"/>
              <a:ext cx="0" cy="64737"/>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79" name="Line 16"/>
            <p:cNvSpPr>
              <a:spLocks noChangeShapeType="1"/>
            </p:cNvSpPr>
            <p:nvPr/>
          </p:nvSpPr>
          <p:spPr bwMode="auto">
            <a:xfrm flipH="1">
              <a:off x="3836914" y="5476704"/>
              <a:ext cx="0" cy="7768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80" name="Freeform 17"/>
            <p:cNvSpPr/>
            <p:nvPr/>
          </p:nvSpPr>
          <p:spPr bwMode="auto">
            <a:xfrm>
              <a:off x="1017551" y="4078387"/>
              <a:ext cx="2058158" cy="1512000"/>
            </a:xfrm>
            <a:custGeom>
              <a:avLst/>
              <a:gdLst>
                <a:gd name="T0" fmla="*/ 163 w 163"/>
                <a:gd name="T1" fmla="*/ 114 h 114"/>
                <a:gd name="T2" fmla="*/ 133 w 163"/>
                <a:gd name="T3" fmla="*/ 114 h 114"/>
                <a:gd name="T4" fmla="*/ 133 w 163"/>
                <a:gd name="T5" fmla="*/ 113 h 114"/>
                <a:gd name="T6" fmla="*/ 89 w 163"/>
                <a:gd name="T7" fmla="*/ 113 h 114"/>
                <a:gd name="T8" fmla="*/ 89 w 163"/>
                <a:gd name="T9" fmla="*/ 111 h 114"/>
                <a:gd name="T10" fmla="*/ 85 w 163"/>
                <a:gd name="T11" fmla="*/ 111 h 114"/>
                <a:gd name="T12" fmla="*/ 85 w 163"/>
                <a:gd name="T13" fmla="*/ 110 h 114"/>
                <a:gd name="T14" fmla="*/ 75 w 163"/>
                <a:gd name="T15" fmla="*/ 110 h 114"/>
                <a:gd name="T16" fmla="*/ 75 w 163"/>
                <a:gd name="T17" fmla="*/ 109 h 114"/>
                <a:gd name="T18" fmla="*/ 73 w 163"/>
                <a:gd name="T19" fmla="*/ 109 h 114"/>
                <a:gd name="T20" fmla="*/ 73 w 163"/>
                <a:gd name="T21" fmla="*/ 108 h 114"/>
                <a:gd name="T22" fmla="*/ 66 w 163"/>
                <a:gd name="T23" fmla="*/ 108 h 114"/>
                <a:gd name="T24" fmla="*/ 66 w 163"/>
                <a:gd name="T25" fmla="*/ 107 h 114"/>
                <a:gd name="T26" fmla="*/ 62 w 163"/>
                <a:gd name="T27" fmla="*/ 107 h 114"/>
                <a:gd name="T28" fmla="*/ 62 w 163"/>
                <a:gd name="T29" fmla="*/ 106 h 114"/>
                <a:gd name="T30" fmla="*/ 49 w 163"/>
                <a:gd name="T31" fmla="*/ 106 h 114"/>
                <a:gd name="T32" fmla="*/ 49 w 163"/>
                <a:gd name="T33" fmla="*/ 104 h 114"/>
                <a:gd name="T34" fmla="*/ 47 w 163"/>
                <a:gd name="T35" fmla="*/ 104 h 114"/>
                <a:gd name="T36" fmla="*/ 47 w 163"/>
                <a:gd name="T37" fmla="*/ 103 h 114"/>
                <a:gd name="T38" fmla="*/ 37 w 163"/>
                <a:gd name="T39" fmla="*/ 103 h 114"/>
                <a:gd name="T40" fmla="*/ 37 w 163"/>
                <a:gd name="T41" fmla="*/ 101 h 114"/>
                <a:gd name="T42" fmla="*/ 34 w 163"/>
                <a:gd name="T43" fmla="*/ 101 h 114"/>
                <a:gd name="T44" fmla="*/ 34 w 163"/>
                <a:gd name="T45" fmla="*/ 100 h 114"/>
                <a:gd name="T46" fmla="*/ 27 w 163"/>
                <a:gd name="T47" fmla="*/ 100 h 114"/>
                <a:gd name="T48" fmla="*/ 27 w 163"/>
                <a:gd name="T49" fmla="*/ 96 h 114"/>
                <a:gd name="T50" fmla="*/ 26 w 163"/>
                <a:gd name="T51" fmla="*/ 96 h 114"/>
                <a:gd name="T52" fmla="*/ 26 w 163"/>
                <a:gd name="T53" fmla="*/ 92 h 114"/>
                <a:gd name="T54" fmla="*/ 26 w 163"/>
                <a:gd name="T55" fmla="*/ 86 h 114"/>
                <a:gd name="T56" fmla="*/ 24 w 163"/>
                <a:gd name="T57" fmla="*/ 86 h 114"/>
                <a:gd name="T58" fmla="*/ 24 w 163"/>
                <a:gd name="T59" fmla="*/ 85 h 114"/>
                <a:gd name="T60" fmla="*/ 22 w 163"/>
                <a:gd name="T61" fmla="*/ 85 h 114"/>
                <a:gd name="T62" fmla="*/ 22 w 163"/>
                <a:gd name="T63" fmla="*/ 81 h 114"/>
                <a:gd name="T64" fmla="*/ 20 w 163"/>
                <a:gd name="T65" fmla="*/ 81 h 114"/>
                <a:gd name="T66" fmla="*/ 20 w 163"/>
                <a:gd name="T67" fmla="*/ 80 h 114"/>
                <a:gd name="T68" fmla="*/ 16 w 163"/>
                <a:gd name="T69" fmla="*/ 80 h 114"/>
                <a:gd name="T70" fmla="*/ 16 w 163"/>
                <a:gd name="T71" fmla="*/ 78 h 114"/>
                <a:gd name="T72" fmla="*/ 14 w 163"/>
                <a:gd name="T73" fmla="*/ 78 h 114"/>
                <a:gd name="T74" fmla="*/ 14 w 163"/>
                <a:gd name="T75" fmla="*/ 66 h 114"/>
                <a:gd name="T76" fmla="*/ 13 w 163"/>
                <a:gd name="T77" fmla="*/ 66 h 114"/>
                <a:gd name="T78" fmla="*/ 13 w 163"/>
                <a:gd name="T79" fmla="*/ 27 h 114"/>
                <a:gd name="T80" fmla="*/ 11 w 163"/>
                <a:gd name="T81" fmla="*/ 27 h 114"/>
                <a:gd name="T82" fmla="*/ 11 w 163"/>
                <a:gd name="T83" fmla="*/ 21 h 114"/>
                <a:gd name="T84" fmla="*/ 10 w 163"/>
                <a:gd name="T85" fmla="*/ 21 h 114"/>
                <a:gd name="T86" fmla="*/ 10 w 163"/>
                <a:gd name="T87" fmla="*/ 19 h 114"/>
                <a:gd name="T88" fmla="*/ 8 w 163"/>
                <a:gd name="T89" fmla="*/ 19 h 114"/>
                <a:gd name="T90" fmla="*/ 8 w 163"/>
                <a:gd name="T91" fmla="*/ 14 h 114"/>
                <a:gd name="T92" fmla="*/ 8 w 163"/>
                <a:gd name="T93" fmla="*/ 10 h 114"/>
                <a:gd name="T94" fmla="*/ 6 w 163"/>
                <a:gd name="T95" fmla="*/ 10 h 114"/>
                <a:gd name="T96" fmla="*/ 6 w 163"/>
                <a:gd name="T97" fmla="*/ 7 h 114"/>
                <a:gd name="T98" fmla="*/ 5 w 163"/>
                <a:gd name="T99" fmla="*/ 7 h 114"/>
                <a:gd name="T100" fmla="*/ 5 w 163"/>
                <a:gd name="T101" fmla="*/ 4 h 114"/>
                <a:gd name="T102" fmla="*/ 3 w 163"/>
                <a:gd name="T103" fmla="*/ 4 h 114"/>
                <a:gd name="T104" fmla="*/ 3 w 163"/>
                <a:gd name="T105" fmla="*/ 0 h 114"/>
                <a:gd name="T106" fmla="*/ 0 w 163"/>
                <a:gd name="T10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3" h="114">
                  <a:moveTo>
                    <a:pt x="163" y="114"/>
                  </a:moveTo>
                  <a:lnTo>
                    <a:pt x="133" y="114"/>
                  </a:lnTo>
                  <a:lnTo>
                    <a:pt x="133" y="113"/>
                  </a:lnTo>
                  <a:lnTo>
                    <a:pt x="89" y="113"/>
                  </a:lnTo>
                  <a:lnTo>
                    <a:pt x="89" y="111"/>
                  </a:lnTo>
                  <a:lnTo>
                    <a:pt x="85" y="111"/>
                  </a:lnTo>
                  <a:lnTo>
                    <a:pt x="85" y="110"/>
                  </a:lnTo>
                  <a:lnTo>
                    <a:pt x="75" y="110"/>
                  </a:lnTo>
                  <a:lnTo>
                    <a:pt x="75" y="109"/>
                  </a:lnTo>
                  <a:lnTo>
                    <a:pt x="73" y="109"/>
                  </a:lnTo>
                  <a:lnTo>
                    <a:pt x="73" y="108"/>
                  </a:lnTo>
                  <a:lnTo>
                    <a:pt x="66" y="108"/>
                  </a:lnTo>
                  <a:lnTo>
                    <a:pt x="66" y="107"/>
                  </a:lnTo>
                  <a:lnTo>
                    <a:pt x="62" y="107"/>
                  </a:lnTo>
                  <a:lnTo>
                    <a:pt x="62" y="106"/>
                  </a:lnTo>
                  <a:lnTo>
                    <a:pt x="49" y="106"/>
                  </a:lnTo>
                  <a:lnTo>
                    <a:pt x="49" y="104"/>
                  </a:lnTo>
                  <a:lnTo>
                    <a:pt x="47" y="104"/>
                  </a:lnTo>
                  <a:lnTo>
                    <a:pt x="47" y="103"/>
                  </a:lnTo>
                  <a:lnTo>
                    <a:pt x="37" y="103"/>
                  </a:lnTo>
                  <a:lnTo>
                    <a:pt x="37" y="101"/>
                  </a:lnTo>
                  <a:lnTo>
                    <a:pt x="34" y="101"/>
                  </a:lnTo>
                  <a:lnTo>
                    <a:pt x="34" y="100"/>
                  </a:lnTo>
                  <a:lnTo>
                    <a:pt x="27" y="100"/>
                  </a:lnTo>
                  <a:lnTo>
                    <a:pt x="27" y="96"/>
                  </a:lnTo>
                  <a:lnTo>
                    <a:pt x="26" y="96"/>
                  </a:lnTo>
                  <a:lnTo>
                    <a:pt x="26" y="92"/>
                  </a:lnTo>
                  <a:lnTo>
                    <a:pt x="26" y="86"/>
                  </a:lnTo>
                  <a:lnTo>
                    <a:pt x="24" y="86"/>
                  </a:lnTo>
                  <a:lnTo>
                    <a:pt x="24" y="85"/>
                  </a:lnTo>
                  <a:lnTo>
                    <a:pt x="22" y="85"/>
                  </a:lnTo>
                  <a:lnTo>
                    <a:pt x="22" y="81"/>
                  </a:lnTo>
                  <a:lnTo>
                    <a:pt x="20" y="81"/>
                  </a:lnTo>
                  <a:lnTo>
                    <a:pt x="20" y="80"/>
                  </a:lnTo>
                  <a:lnTo>
                    <a:pt x="16" y="80"/>
                  </a:lnTo>
                  <a:lnTo>
                    <a:pt x="16" y="78"/>
                  </a:lnTo>
                  <a:lnTo>
                    <a:pt x="14" y="78"/>
                  </a:lnTo>
                  <a:lnTo>
                    <a:pt x="14" y="66"/>
                  </a:lnTo>
                  <a:lnTo>
                    <a:pt x="13" y="66"/>
                  </a:lnTo>
                  <a:lnTo>
                    <a:pt x="13" y="27"/>
                  </a:lnTo>
                  <a:lnTo>
                    <a:pt x="11" y="27"/>
                  </a:lnTo>
                  <a:lnTo>
                    <a:pt x="11" y="21"/>
                  </a:lnTo>
                  <a:lnTo>
                    <a:pt x="10" y="21"/>
                  </a:lnTo>
                  <a:lnTo>
                    <a:pt x="10" y="19"/>
                  </a:lnTo>
                  <a:lnTo>
                    <a:pt x="8" y="19"/>
                  </a:lnTo>
                  <a:lnTo>
                    <a:pt x="8" y="14"/>
                  </a:lnTo>
                  <a:lnTo>
                    <a:pt x="8" y="10"/>
                  </a:lnTo>
                  <a:lnTo>
                    <a:pt x="6" y="10"/>
                  </a:lnTo>
                  <a:lnTo>
                    <a:pt x="6" y="7"/>
                  </a:lnTo>
                  <a:lnTo>
                    <a:pt x="5" y="7"/>
                  </a:lnTo>
                  <a:lnTo>
                    <a:pt x="5" y="4"/>
                  </a:lnTo>
                  <a:lnTo>
                    <a:pt x="3" y="4"/>
                  </a:lnTo>
                  <a:lnTo>
                    <a:pt x="3" y="0"/>
                  </a:lnTo>
                  <a:lnTo>
                    <a:pt x="0" y="0"/>
                  </a:ln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grpSp>
      <p:sp>
        <p:nvSpPr>
          <p:cNvPr id="193" name="Freeform 18"/>
          <p:cNvSpPr/>
          <p:nvPr/>
        </p:nvSpPr>
        <p:spPr bwMode="auto">
          <a:xfrm>
            <a:off x="5431347" y="2129568"/>
            <a:ext cx="1116000" cy="1537200"/>
          </a:xfrm>
          <a:custGeom>
            <a:avLst/>
            <a:gdLst>
              <a:gd name="T0" fmla="*/ 86 w 86"/>
              <a:gd name="T1" fmla="*/ 119 h 119"/>
              <a:gd name="T2" fmla="*/ 86 w 86"/>
              <a:gd name="T3" fmla="*/ 114 h 119"/>
              <a:gd name="T4" fmla="*/ 70 w 86"/>
              <a:gd name="T5" fmla="*/ 114 h 119"/>
              <a:gd name="T6" fmla="*/ 70 w 86"/>
              <a:gd name="T7" fmla="*/ 110 h 119"/>
              <a:gd name="T8" fmla="*/ 56 w 86"/>
              <a:gd name="T9" fmla="*/ 110 h 119"/>
              <a:gd name="T10" fmla="*/ 56 w 86"/>
              <a:gd name="T11" fmla="*/ 100 h 119"/>
              <a:gd name="T12" fmla="*/ 39 w 86"/>
              <a:gd name="T13" fmla="*/ 100 h 119"/>
              <a:gd name="T14" fmla="*/ 39 w 86"/>
              <a:gd name="T15" fmla="*/ 96 h 119"/>
              <a:gd name="T16" fmla="*/ 35 w 86"/>
              <a:gd name="T17" fmla="*/ 96 h 119"/>
              <a:gd name="T18" fmla="*/ 35 w 86"/>
              <a:gd name="T19" fmla="*/ 90 h 119"/>
              <a:gd name="T20" fmla="*/ 34 w 86"/>
              <a:gd name="T21" fmla="*/ 90 h 119"/>
              <a:gd name="T22" fmla="*/ 34 w 86"/>
              <a:gd name="T23" fmla="*/ 81 h 119"/>
              <a:gd name="T24" fmla="*/ 32 w 86"/>
              <a:gd name="T25" fmla="*/ 81 h 119"/>
              <a:gd name="T26" fmla="*/ 32 w 86"/>
              <a:gd name="T27" fmla="*/ 71 h 119"/>
              <a:gd name="T28" fmla="*/ 29 w 86"/>
              <a:gd name="T29" fmla="*/ 71 h 119"/>
              <a:gd name="T30" fmla="*/ 29 w 86"/>
              <a:gd name="T31" fmla="*/ 67 h 119"/>
              <a:gd name="T32" fmla="*/ 28 w 86"/>
              <a:gd name="T33" fmla="*/ 67 h 119"/>
              <a:gd name="T34" fmla="*/ 28 w 86"/>
              <a:gd name="T35" fmla="*/ 63 h 119"/>
              <a:gd name="T36" fmla="*/ 25 w 86"/>
              <a:gd name="T37" fmla="*/ 63 h 119"/>
              <a:gd name="T38" fmla="*/ 25 w 86"/>
              <a:gd name="T39" fmla="*/ 58 h 119"/>
              <a:gd name="T40" fmla="*/ 23 w 86"/>
              <a:gd name="T41" fmla="*/ 58 h 119"/>
              <a:gd name="T42" fmla="*/ 23 w 86"/>
              <a:gd name="T43" fmla="*/ 52 h 119"/>
              <a:gd name="T44" fmla="*/ 22 w 86"/>
              <a:gd name="T45" fmla="*/ 52 h 119"/>
              <a:gd name="T46" fmla="*/ 22 w 86"/>
              <a:gd name="T47" fmla="*/ 49 h 119"/>
              <a:gd name="T48" fmla="*/ 21 w 86"/>
              <a:gd name="T49" fmla="*/ 49 h 119"/>
              <a:gd name="T50" fmla="*/ 21 w 86"/>
              <a:gd name="T51" fmla="*/ 44 h 119"/>
              <a:gd name="T52" fmla="*/ 19 w 86"/>
              <a:gd name="T53" fmla="*/ 44 h 119"/>
              <a:gd name="T54" fmla="*/ 19 w 86"/>
              <a:gd name="T55" fmla="*/ 40 h 119"/>
              <a:gd name="T56" fmla="*/ 18 w 86"/>
              <a:gd name="T57" fmla="*/ 40 h 119"/>
              <a:gd name="T58" fmla="*/ 18 w 86"/>
              <a:gd name="T59" fmla="*/ 33 h 119"/>
              <a:gd name="T60" fmla="*/ 16 w 86"/>
              <a:gd name="T61" fmla="*/ 33 h 119"/>
              <a:gd name="T62" fmla="*/ 16 w 86"/>
              <a:gd name="T63" fmla="*/ 28 h 119"/>
              <a:gd name="T64" fmla="*/ 15 w 86"/>
              <a:gd name="T65" fmla="*/ 28 h 119"/>
              <a:gd name="T66" fmla="*/ 15 w 86"/>
              <a:gd name="T67" fmla="*/ 24 h 119"/>
              <a:gd name="T68" fmla="*/ 12 w 86"/>
              <a:gd name="T69" fmla="*/ 24 h 119"/>
              <a:gd name="T70" fmla="*/ 12 w 86"/>
              <a:gd name="T71" fmla="*/ 16 h 119"/>
              <a:gd name="T72" fmla="*/ 8 w 86"/>
              <a:gd name="T73" fmla="*/ 16 h 119"/>
              <a:gd name="T74" fmla="*/ 8 w 86"/>
              <a:gd name="T75" fmla="*/ 9 h 119"/>
              <a:gd name="T76" fmla="*/ 7 w 86"/>
              <a:gd name="T77" fmla="*/ 9 h 119"/>
              <a:gd name="T78" fmla="*/ 7 w 86"/>
              <a:gd name="T79" fmla="*/ 4 h 119"/>
              <a:gd name="T80" fmla="*/ 4 w 86"/>
              <a:gd name="T81" fmla="*/ 4 h 119"/>
              <a:gd name="T82" fmla="*/ 4 w 86"/>
              <a:gd name="T83" fmla="*/ 0 h 119"/>
              <a:gd name="T84" fmla="*/ 0 w 86"/>
              <a:gd name="T8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6" h="119">
                <a:moveTo>
                  <a:pt x="86" y="119"/>
                </a:moveTo>
                <a:lnTo>
                  <a:pt x="86" y="114"/>
                </a:lnTo>
                <a:lnTo>
                  <a:pt x="70" y="114"/>
                </a:lnTo>
                <a:lnTo>
                  <a:pt x="70" y="110"/>
                </a:lnTo>
                <a:lnTo>
                  <a:pt x="56" y="110"/>
                </a:lnTo>
                <a:lnTo>
                  <a:pt x="56" y="100"/>
                </a:lnTo>
                <a:lnTo>
                  <a:pt x="39" y="100"/>
                </a:lnTo>
                <a:lnTo>
                  <a:pt x="39" y="96"/>
                </a:lnTo>
                <a:lnTo>
                  <a:pt x="35" y="96"/>
                </a:lnTo>
                <a:lnTo>
                  <a:pt x="35" y="90"/>
                </a:lnTo>
                <a:lnTo>
                  <a:pt x="34" y="90"/>
                </a:lnTo>
                <a:lnTo>
                  <a:pt x="34" y="81"/>
                </a:lnTo>
                <a:lnTo>
                  <a:pt x="32" y="81"/>
                </a:lnTo>
                <a:lnTo>
                  <a:pt x="32" y="71"/>
                </a:lnTo>
                <a:lnTo>
                  <a:pt x="29" y="71"/>
                </a:lnTo>
                <a:lnTo>
                  <a:pt x="29" y="67"/>
                </a:lnTo>
                <a:lnTo>
                  <a:pt x="28" y="67"/>
                </a:lnTo>
                <a:lnTo>
                  <a:pt x="28" y="63"/>
                </a:lnTo>
                <a:lnTo>
                  <a:pt x="25" y="63"/>
                </a:lnTo>
                <a:lnTo>
                  <a:pt x="25" y="58"/>
                </a:lnTo>
                <a:lnTo>
                  <a:pt x="23" y="58"/>
                </a:lnTo>
                <a:lnTo>
                  <a:pt x="23" y="52"/>
                </a:lnTo>
                <a:lnTo>
                  <a:pt x="22" y="52"/>
                </a:lnTo>
                <a:lnTo>
                  <a:pt x="22" y="49"/>
                </a:lnTo>
                <a:lnTo>
                  <a:pt x="21" y="49"/>
                </a:lnTo>
                <a:lnTo>
                  <a:pt x="21" y="44"/>
                </a:lnTo>
                <a:lnTo>
                  <a:pt x="19" y="44"/>
                </a:lnTo>
                <a:lnTo>
                  <a:pt x="19" y="40"/>
                </a:lnTo>
                <a:lnTo>
                  <a:pt x="18" y="40"/>
                </a:lnTo>
                <a:lnTo>
                  <a:pt x="18" y="33"/>
                </a:lnTo>
                <a:lnTo>
                  <a:pt x="16" y="33"/>
                </a:lnTo>
                <a:lnTo>
                  <a:pt x="16" y="28"/>
                </a:lnTo>
                <a:lnTo>
                  <a:pt x="15" y="28"/>
                </a:lnTo>
                <a:lnTo>
                  <a:pt x="15" y="24"/>
                </a:lnTo>
                <a:lnTo>
                  <a:pt x="12" y="24"/>
                </a:lnTo>
                <a:lnTo>
                  <a:pt x="12" y="16"/>
                </a:lnTo>
                <a:lnTo>
                  <a:pt x="8" y="16"/>
                </a:lnTo>
                <a:lnTo>
                  <a:pt x="8" y="9"/>
                </a:lnTo>
                <a:lnTo>
                  <a:pt x="7" y="9"/>
                </a:lnTo>
                <a:lnTo>
                  <a:pt x="7" y="4"/>
                </a:lnTo>
                <a:lnTo>
                  <a:pt x="4" y="4"/>
                </a:lnTo>
                <a:lnTo>
                  <a:pt x="4" y="0"/>
                </a:lnTo>
                <a:lnTo>
                  <a:pt x="0" y="0"/>
                </a:lnTo>
              </a:path>
            </a:pathLst>
          </a:cu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4" name="Freeform 19"/>
          <p:cNvSpPr/>
          <p:nvPr/>
        </p:nvSpPr>
        <p:spPr bwMode="auto">
          <a:xfrm>
            <a:off x="5431346" y="2129568"/>
            <a:ext cx="464553" cy="1537200"/>
          </a:xfrm>
          <a:custGeom>
            <a:avLst/>
            <a:gdLst>
              <a:gd name="T0" fmla="*/ 38 w 38"/>
              <a:gd name="T1" fmla="*/ 119 h 119"/>
              <a:gd name="T2" fmla="*/ 38 w 38"/>
              <a:gd name="T3" fmla="*/ 111 h 119"/>
              <a:gd name="T4" fmla="*/ 37 w 38"/>
              <a:gd name="T5" fmla="*/ 111 h 119"/>
              <a:gd name="T6" fmla="*/ 37 w 38"/>
              <a:gd name="T7" fmla="*/ 105 h 119"/>
              <a:gd name="T8" fmla="*/ 36 w 38"/>
              <a:gd name="T9" fmla="*/ 105 h 119"/>
              <a:gd name="T10" fmla="*/ 36 w 38"/>
              <a:gd name="T11" fmla="*/ 98 h 119"/>
              <a:gd name="T12" fmla="*/ 34 w 38"/>
              <a:gd name="T13" fmla="*/ 98 h 119"/>
              <a:gd name="T14" fmla="*/ 34 w 38"/>
              <a:gd name="T15" fmla="*/ 91 h 119"/>
              <a:gd name="T16" fmla="*/ 29 w 38"/>
              <a:gd name="T17" fmla="*/ 91 h 119"/>
              <a:gd name="T18" fmla="*/ 29 w 38"/>
              <a:gd name="T19" fmla="*/ 84 h 119"/>
              <a:gd name="T20" fmla="*/ 21 w 38"/>
              <a:gd name="T21" fmla="*/ 84 h 119"/>
              <a:gd name="T22" fmla="*/ 21 w 38"/>
              <a:gd name="T23" fmla="*/ 77 h 119"/>
              <a:gd name="T24" fmla="*/ 19 w 38"/>
              <a:gd name="T25" fmla="*/ 77 h 119"/>
              <a:gd name="T26" fmla="*/ 19 w 38"/>
              <a:gd name="T27" fmla="*/ 70 h 119"/>
              <a:gd name="T28" fmla="*/ 17 w 38"/>
              <a:gd name="T29" fmla="*/ 70 h 119"/>
              <a:gd name="T30" fmla="*/ 17 w 38"/>
              <a:gd name="T31" fmla="*/ 56 h 119"/>
              <a:gd name="T32" fmla="*/ 16 w 38"/>
              <a:gd name="T33" fmla="*/ 56 h 119"/>
              <a:gd name="T34" fmla="*/ 16 w 38"/>
              <a:gd name="T35" fmla="*/ 49 h 119"/>
              <a:gd name="T36" fmla="*/ 12 w 38"/>
              <a:gd name="T37" fmla="*/ 49 h 119"/>
              <a:gd name="T38" fmla="*/ 12 w 38"/>
              <a:gd name="T39" fmla="*/ 35 h 119"/>
              <a:gd name="T40" fmla="*/ 10 w 38"/>
              <a:gd name="T41" fmla="*/ 35 h 119"/>
              <a:gd name="T42" fmla="*/ 10 w 38"/>
              <a:gd name="T43" fmla="*/ 20 h 119"/>
              <a:gd name="T44" fmla="*/ 8 w 38"/>
              <a:gd name="T45" fmla="*/ 20 h 119"/>
              <a:gd name="T46" fmla="*/ 8 w 38"/>
              <a:gd name="T47" fmla="*/ 13 h 119"/>
              <a:gd name="T48" fmla="*/ 7 w 38"/>
              <a:gd name="T49" fmla="*/ 13 h 119"/>
              <a:gd name="T50" fmla="*/ 7 w 38"/>
              <a:gd name="T51" fmla="*/ 0 h 119"/>
              <a:gd name="T52" fmla="*/ 0 w 38"/>
              <a:gd name="T53"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 h="119">
                <a:moveTo>
                  <a:pt x="38" y="119"/>
                </a:moveTo>
                <a:lnTo>
                  <a:pt x="38" y="111"/>
                </a:lnTo>
                <a:lnTo>
                  <a:pt x="37" y="111"/>
                </a:lnTo>
                <a:lnTo>
                  <a:pt x="37" y="105"/>
                </a:lnTo>
                <a:lnTo>
                  <a:pt x="36" y="105"/>
                </a:lnTo>
                <a:lnTo>
                  <a:pt x="36" y="98"/>
                </a:lnTo>
                <a:lnTo>
                  <a:pt x="34" y="98"/>
                </a:lnTo>
                <a:lnTo>
                  <a:pt x="34" y="91"/>
                </a:lnTo>
                <a:lnTo>
                  <a:pt x="29" y="91"/>
                </a:lnTo>
                <a:lnTo>
                  <a:pt x="29" y="84"/>
                </a:lnTo>
                <a:lnTo>
                  <a:pt x="21" y="84"/>
                </a:lnTo>
                <a:lnTo>
                  <a:pt x="21" y="77"/>
                </a:lnTo>
                <a:lnTo>
                  <a:pt x="19" y="77"/>
                </a:lnTo>
                <a:lnTo>
                  <a:pt x="19" y="70"/>
                </a:lnTo>
                <a:lnTo>
                  <a:pt x="17" y="70"/>
                </a:lnTo>
                <a:lnTo>
                  <a:pt x="17" y="56"/>
                </a:lnTo>
                <a:lnTo>
                  <a:pt x="16" y="56"/>
                </a:lnTo>
                <a:lnTo>
                  <a:pt x="16" y="49"/>
                </a:lnTo>
                <a:lnTo>
                  <a:pt x="12" y="49"/>
                </a:lnTo>
                <a:lnTo>
                  <a:pt x="12" y="35"/>
                </a:lnTo>
                <a:lnTo>
                  <a:pt x="10" y="35"/>
                </a:lnTo>
                <a:lnTo>
                  <a:pt x="10" y="20"/>
                </a:lnTo>
                <a:lnTo>
                  <a:pt x="8" y="20"/>
                </a:lnTo>
                <a:lnTo>
                  <a:pt x="8" y="13"/>
                </a:lnTo>
                <a:lnTo>
                  <a:pt x="7" y="13"/>
                </a:lnTo>
                <a:lnTo>
                  <a:pt x="7" y="0"/>
                </a:lnTo>
                <a:lnTo>
                  <a:pt x="0" y="0"/>
                </a:ln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nvGrpSpPr>
          <p:cNvPr id="195" name="Group 20"/>
          <p:cNvGrpSpPr/>
          <p:nvPr/>
        </p:nvGrpSpPr>
        <p:grpSpPr>
          <a:xfrm>
            <a:off x="5439924" y="4079540"/>
            <a:ext cx="3240000" cy="1474848"/>
            <a:chOff x="2085" y="1825"/>
            <a:chExt cx="1590" cy="666"/>
          </a:xfrm>
        </p:grpSpPr>
        <p:sp>
          <p:nvSpPr>
            <p:cNvPr id="196" name="Line 21"/>
            <p:cNvSpPr>
              <a:spLocks noChangeShapeType="1"/>
            </p:cNvSpPr>
            <p:nvPr/>
          </p:nvSpPr>
          <p:spPr bwMode="auto">
            <a:xfrm flipH="1">
              <a:off x="3603" y="2449"/>
              <a:ext cx="0" cy="3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7" name="Line 22"/>
            <p:cNvSpPr>
              <a:spLocks noChangeShapeType="1"/>
            </p:cNvSpPr>
            <p:nvPr/>
          </p:nvSpPr>
          <p:spPr bwMode="auto">
            <a:xfrm flipH="1">
              <a:off x="3405" y="2419"/>
              <a:ext cx="0" cy="3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8" name="Line 23"/>
            <p:cNvSpPr>
              <a:spLocks noChangeShapeType="1"/>
            </p:cNvSpPr>
            <p:nvPr/>
          </p:nvSpPr>
          <p:spPr bwMode="auto">
            <a:xfrm flipH="1">
              <a:off x="3507" y="2437"/>
              <a:ext cx="0" cy="3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9" name="Line 24"/>
            <p:cNvSpPr>
              <a:spLocks noChangeShapeType="1"/>
            </p:cNvSpPr>
            <p:nvPr/>
          </p:nvSpPr>
          <p:spPr bwMode="auto">
            <a:xfrm flipH="1">
              <a:off x="3555" y="2437"/>
              <a:ext cx="0" cy="36"/>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0" name="Line 25"/>
            <p:cNvSpPr>
              <a:spLocks noChangeShapeType="1"/>
            </p:cNvSpPr>
            <p:nvPr/>
          </p:nvSpPr>
          <p:spPr bwMode="auto">
            <a:xfrm flipH="1">
              <a:off x="3369" y="2419"/>
              <a:ext cx="0" cy="3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1" name="Line 26"/>
            <p:cNvSpPr>
              <a:spLocks noChangeShapeType="1"/>
            </p:cNvSpPr>
            <p:nvPr/>
          </p:nvSpPr>
          <p:spPr bwMode="auto">
            <a:xfrm flipH="1">
              <a:off x="3531" y="2437"/>
              <a:ext cx="0" cy="3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2" name="Line 27"/>
            <p:cNvSpPr>
              <a:spLocks noChangeShapeType="1"/>
            </p:cNvSpPr>
            <p:nvPr/>
          </p:nvSpPr>
          <p:spPr bwMode="auto">
            <a:xfrm flipH="1">
              <a:off x="3483" y="2425"/>
              <a:ext cx="0" cy="36"/>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3" name="Line 28"/>
            <p:cNvSpPr>
              <a:spLocks noChangeShapeType="1"/>
            </p:cNvSpPr>
            <p:nvPr/>
          </p:nvSpPr>
          <p:spPr bwMode="auto">
            <a:xfrm flipH="1">
              <a:off x="3459" y="2425"/>
              <a:ext cx="0" cy="36"/>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4" name="Line 29"/>
            <p:cNvSpPr>
              <a:spLocks noChangeShapeType="1"/>
            </p:cNvSpPr>
            <p:nvPr/>
          </p:nvSpPr>
          <p:spPr bwMode="auto">
            <a:xfrm flipH="1">
              <a:off x="3543" y="2437"/>
              <a:ext cx="0" cy="3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5" name="Line 30"/>
            <p:cNvSpPr>
              <a:spLocks noChangeShapeType="1"/>
            </p:cNvSpPr>
            <p:nvPr/>
          </p:nvSpPr>
          <p:spPr bwMode="auto">
            <a:xfrm flipH="1">
              <a:off x="3387" y="2419"/>
              <a:ext cx="0" cy="3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6" name="Line 31"/>
            <p:cNvSpPr>
              <a:spLocks noChangeShapeType="1"/>
            </p:cNvSpPr>
            <p:nvPr/>
          </p:nvSpPr>
          <p:spPr bwMode="auto">
            <a:xfrm flipH="1">
              <a:off x="3585" y="2437"/>
              <a:ext cx="0" cy="3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7" name="Line 32"/>
            <p:cNvSpPr>
              <a:spLocks noChangeShapeType="1"/>
            </p:cNvSpPr>
            <p:nvPr/>
          </p:nvSpPr>
          <p:spPr bwMode="auto">
            <a:xfrm flipH="1">
              <a:off x="3675" y="2455"/>
              <a:ext cx="0" cy="36"/>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8" name="Line 33"/>
            <p:cNvSpPr>
              <a:spLocks noChangeShapeType="1"/>
            </p:cNvSpPr>
            <p:nvPr/>
          </p:nvSpPr>
          <p:spPr bwMode="auto">
            <a:xfrm flipH="1">
              <a:off x="3423" y="2419"/>
              <a:ext cx="0" cy="3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9" name="Line 34"/>
            <p:cNvSpPr>
              <a:spLocks noChangeShapeType="1"/>
            </p:cNvSpPr>
            <p:nvPr/>
          </p:nvSpPr>
          <p:spPr bwMode="auto">
            <a:xfrm flipH="1">
              <a:off x="2967" y="2359"/>
              <a:ext cx="0" cy="36"/>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0" name="Line 35"/>
            <p:cNvSpPr>
              <a:spLocks noChangeShapeType="1"/>
            </p:cNvSpPr>
            <p:nvPr/>
          </p:nvSpPr>
          <p:spPr bwMode="auto">
            <a:xfrm flipH="1">
              <a:off x="3609" y="2443"/>
              <a:ext cx="0" cy="36"/>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1" name="Freeform 36"/>
            <p:cNvSpPr/>
            <p:nvPr/>
          </p:nvSpPr>
          <p:spPr bwMode="auto">
            <a:xfrm>
              <a:off x="2085" y="1825"/>
              <a:ext cx="1590" cy="648"/>
            </a:xfrm>
            <a:custGeom>
              <a:avLst/>
              <a:gdLst>
                <a:gd name="T0" fmla="*/ 255 w 265"/>
                <a:gd name="T1" fmla="*/ 108 h 108"/>
                <a:gd name="T2" fmla="*/ 252 w 265"/>
                <a:gd name="T3" fmla="*/ 107 h 108"/>
                <a:gd name="T4" fmla="*/ 244 w 265"/>
                <a:gd name="T5" fmla="*/ 105 h 108"/>
                <a:gd name="T6" fmla="*/ 234 w 265"/>
                <a:gd name="T7" fmla="*/ 104 h 108"/>
                <a:gd name="T8" fmla="*/ 228 w 265"/>
                <a:gd name="T9" fmla="*/ 103 h 108"/>
                <a:gd name="T10" fmla="*/ 207 w 265"/>
                <a:gd name="T11" fmla="*/ 102 h 108"/>
                <a:gd name="T12" fmla="*/ 193 w 265"/>
                <a:gd name="T13" fmla="*/ 100 h 108"/>
                <a:gd name="T14" fmla="*/ 192 w 265"/>
                <a:gd name="T15" fmla="*/ 99 h 108"/>
                <a:gd name="T16" fmla="*/ 185 w 265"/>
                <a:gd name="T17" fmla="*/ 98 h 108"/>
                <a:gd name="T18" fmla="*/ 173 w 265"/>
                <a:gd name="T19" fmla="*/ 97 h 108"/>
                <a:gd name="T20" fmla="*/ 164 w 265"/>
                <a:gd name="T21" fmla="*/ 95 h 108"/>
                <a:gd name="T22" fmla="*/ 150 w 265"/>
                <a:gd name="T23" fmla="*/ 93 h 108"/>
                <a:gd name="T24" fmla="*/ 143 w 265"/>
                <a:gd name="T25" fmla="*/ 92 h 108"/>
                <a:gd name="T26" fmla="*/ 140 w 265"/>
                <a:gd name="T27" fmla="*/ 90 h 108"/>
                <a:gd name="T28" fmla="*/ 135 w 265"/>
                <a:gd name="T29" fmla="*/ 89 h 108"/>
                <a:gd name="T30" fmla="*/ 123 w 265"/>
                <a:gd name="T31" fmla="*/ 87 h 108"/>
                <a:gd name="T32" fmla="*/ 112 w 265"/>
                <a:gd name="T33" fmla="*/ 85 h 108"/>
                <a:gd name="T34" fmla="*/ 109 w 265"/>
                <a:gd name="T35" fmla="*/ 83 h 108"/>
                <a:gd name="T36" fmla="*/ 107 w 265"/>
                <a:gd name="T37" fmla="*/ 81 h 108"/>
                <a:gd name="T38" fmla="*/ 101 w 265"/>
                <a:gd name="T39" fmla="*/ 80 h 108"/>
                <a:gd name="T40" fmla="*/ 99 w 265"/>
                <a:gd name="T41" fmla="*/ 78 h 108"/>
                <a:gd name="T42" fmla="*/ 92 w 265"/>
                <a:gd name="T43" fmla="*/ 77 h 108"/>
                <a:gd name="T44" fmla="*/ 85 w 265"/>
                <a:gd name="T45" fmla="*/ 75 h 108"/>
                <a:gd name="T46" fmla="*/ 84 w 265"/>
                <a:gd name="T47" fmla="*/ 74 h 108"/>
                <a:gd name="T48" fmla="*/ 78 w 265"/>
                <a:gd name="T49" fmla="*/ 72 h 108"/>
                <a:gd name="T50" fmla="*/ 75 w 265"/>
                <a:gd name="T51" fmla="*/ 70 h 108"/>
                <a:gd name="T52" fmla="*/ 73 w 265"/>
                <a:gd name="T53" fmla="*/ 68 h 108"/>
                <a:gd name="T54" fmla="*/ 70 w 265"/>
                <a:gd name="T55" fmla="*/ 66 h 108"/>
                <a:gd name="T56" fmla="*/ 64 w 265"/>
                <a:gd name="T57" fmla="*/ 65 h 108"/>
                <a:gd name="T58" fmla="*/ 58 w 265"/>
                <a:gd name="T59" fmla="*/ 62 h 108"/>
                <a:gd name="T60" fmla="*/ 53 w 265"/>
                <a:gd name="T61" fmla="*/ 60 h 108"/>
                <a:gd name="T62" fmla="*/ 48 w 265"/>
                <a:gd name="T63" fmla="*/ 58 h 108"/>
                <a:gd name="T64" fmla="*/ 44 w 265"/>
                <a:gd name="T65" fmla="*/ 55 h 108"/>
                <a:gd name="T66" fmla="*/ 43 w 265"/>
                <a:gd name="T67" fmla="*/ 51 h 108"/>
                <a:gd name="T68" fmla="*/ 41 w 265"/>
                <a:gd name="T69" fmla="*/ 48 h 108"/>
                <a:gd name="T70" fmla="*/ 37 w 265"/>
                <a:gd name="T71" fmla="*/ 45 h 108"/>
                <a:gd name="T72" fmla="*/ 35 w 265"/>
                <a:gd name="T73" fmla="*/ 42 h 108"/>
                <a:gd name="T74" fmla="*/ 32 w 265"/>
                <a:gd name="T75" fmla="*/ 39 h 108"/>
                <a:gd name="T76" fmla="*/ 30 w 265"/>
                <a:gd name="T77" fmla="*/ 35 h 108"/>
                <a:gd name="T78" fmla="*/ 27 w 265"/>
                <a:gd name="T79" fmla="*/ 32 h 108"/>
                <a:gd name="T80" fmla="*/ 24 w 265"/>
                <a:gd name="T81" fmla="*/ 27 h 108"/>
                <a:gd name="T82" fmla="*/ 21 w 265"/>
                <a:gd name="T83" fmla="*/ 23 h 108"/>
                <a:gd name="T84" fmla="*/ 20 w 265"/>
                <a:gd name="T85" fmla="*/ 21 h 108"/>
                <a:gd name="T86" fmla="*/ 18 w 265"/>
                <a:gd name="T87" fmla="*/ 17 h 108"/>
                <a:gd name="T88" fmla="*/ 16 w 265"/>
                <a:gd name="T89" fmla="*/ 16 h 108"/>
                <a:gd name="T90" fmla="*/ 14 w 265"/>
                <a:gd name="T91" fmla="*/ 12 h 108"/>
                <a:gd name="T92" fmla="*/ 12 w 265"/>
                <a:gd name="T93" fmla="*/ 10 h 108"/>
                <a:gd name="T94" fmla="*/ 9 w 265"/>
                <a:gd name="T95" fmla="*/ 8 h 108"/>
                <a:gd name="T96" fmla="*/ 8 w 265"/>
                <a:gd name="T97" fmla="*/ 4 h 108"/>
                <a:gd name="T98" fmla="*/ 5 w 265"/>
                <a:gd name="T99" fmla="*/ 2 h 108"/>
                <a:gd name="T100" fmla="*/ 0 w 265"/>
                <a:gd name="T101"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5" h="108">
                  <a:moveTo>
                    <a:pt x="265" y="108"/>
                  </a:moveTo>
                  <a:lnTo>
                    <a:pt x="255" y="108"/>
                  </a:lnTo>
                  <a:lnTo>
                    <a:pt x="255" y="107"/>
                  </a:lnTo>
                  <a:lnTo>
                    <a:pt x="252" y="107"/>
                  </a:lnTo>
                  <a:lnTo>
                    <a:pt x="252" y="105"/>
                  </a:lnTo>
                  <a:lnTo>
                    <a:pt x="244" y="105"/>
                  </a:lnTo>
                  <a:lnTo>
                    <a:pt x="244" y="104"/>
                  </a:lnTo>
                  <a:lnTo>
                    <a:pt x="234" y="104"/>
                  </a:lnTo>
                  <a:lnTo>
                    <a:pt x="234" y="103"/>
                  </a:lnTo>
                  <a:lnTo>
                    <a:pt x="228" y="103"/>
                  </a:lnTo>
                  <a:lnTo>
                    <a:pt x="228" y="102"/>
                  </a:lnTo>
                  <a:lnTo>
                    <a:pt x="207" y="102"/>
                  </a:lnTo>
                  <a:lnTo>
                    <a:pt x="207" y="100"/>
                  </a:lnTo>
                  <a:lnTo>
                    <a:pt x="193" y="100"/>
                  </a:lnTo>
                  <a:lnTo>
                    <a:pt x="193" y="99"/>
                  </a:lnTo>
                  <a:lnTo>
                    <a:pt x="192" y="99"/>
                  </a:lnTo>
                  <a:lnTo>
                    <a:pt x="192" y="98"/>
                  </a:lnTo>
                  <a:lnTo>
                    <a:pt x="185" y="98"/>
                  </a:lnTo>
                  <a:lnTo>
                    <a:pt x="185" y="97"/>
                  </a:lnTo>
                  <a:lnTo>
                    <a:pt x="173" y="97"/>
                  </a:lnTo>
                  <a:lnTo>
                    <a:pt x="173" y="95"/>
                  </a:lnTo>
                  <a:lnTo>
                    <a:pt x="164" y="95"/>
                  </a:lnTo>
                  <a:lnTo>
                    <a:pt x="164" y="93"/>
                  </a:lnTo>
                  <a:lnTo>
                    <a:pt x="150" y="93"/>
                  </a:lnTo>
                  <a:lnTo>
                    <a:pt x="150" y="92"/>
                  </a:lnTo>
                  <a:lnTo>
                    <a:pt x="143" y="92"/>
                  </a:lnTo>
                  <a:lnTo>
                    <a:pt x="143" y="90"/>
                  </a:lnTo>
                  <a:lnTo>
                    <a:pt x="140" y="90"/>
                  </a:lnTo>
                  <a:lnTo>
                    <a:pt x="140" y="89"/>
                  </a:lnTo>
                  <a:lnTo>
                    <a:pt x="135" y="89"/>
                  </a:lnTo>
                  <a:lnTo>
                    <a:pt x="135" y="87"/>
                  </a:lnTo>
                  <a:lnTo>
                    <a:pt x="123" y="87"/>
                  </a:lnTo>
                  <a:lnTo>
                    <a:pt x="123" y="85"/>
                  </a:lnTo>
                  <a:lnTo>
                    <a:pt x="112" y="85"/>
                  </a:lnTo>
                  <a:lnTo>
                    <a:pt x="112" y="83"/>
                  </a:lnTo>
                  <a:lnTo>
                    <a:pt x="109" y="83"/>
                  </a:lnTo>
                  <a:lnTo>
                    <a:pt x="109" y="81"/>
                  </a:lnTo>
                  <a:lnTo>
                    <a:pt x="107" y="81"/>
                  </a:lnTo>
                  <a:lnTo>
                    <a:pt x="107" y="80"/>
                  </a:lnTo>
                  <a:lnTo>
                    <a:pt x="101" y="80"/>
                  </a:lnTo>
                  <a:lnTo>
                    <a:pt x="101" y="78"/>
                  </a:lnTo>
                  <a:lnTo>
                    <a:pt x="99" y="78"/>
                  </a:lnTo>
                  <a:lnTo>
                    <a:pt x="99" y="77"/>
                  </a:lnTo>
                  <a:lnTo>
                    <a:pt x="92" y="77"/>
                  </a:lnTo>
                  <a:lnTo>
                    <a:pt x="92" y="75"/>
                  </a:lnTo>
                  <a:lnTo>
                    <a:pt x="85" y="75"/>
                  </a:lnTo>
                  <a:lnTo>
                    <a:pt x="85" y="74"/>
                  </a:lnTo>
                  <a:lnTo>
                    <a:pt x="84" y="74"/>
                  </a:lnTo>
                  <a:lnTo>
                    <a:pt x="84" y="72"/>
                  </a:lnTo>
                  <a:lnTo>
                    <a:pt x="78" y="72"/>
                  </a:lnTo>
                  <a:lnTo>
                    <a:pt x="78" y="70"/>
                  </a:lnTo>
                  <a:lnTo>
                    <a:pt x="75" y="70"/>
                  </a:lnTo>
                  <a:lnTo>
                    <a:pt x="75" y="68"/>
                  </a:lnTo>
                  <a:lnTo>
                    <a:pt x="73" y="68"/>
                  </a:lnTo>
                  <a:lnTo>
                    <a:pt x="73" y="66"/>
                  </a:lnTo>
                  <a:lnTo>
                    <a:pt x="70" y="66"/>
                  </a:lnTo>
                  <a:lnTo>
                    <a:pt x="70" y="65"/>
                  </a:lnTo>
                  <a:lnTo>
                    <a:pt x="64" y="65"/>
                  </a:lnTo>
                  <a:lnTo>
                    <a:pt x="64" y="62"/>
                  </a:lnTo>
                  <a:lnTo>
                    <a:pt x="58" y="62"/>
                  </a:lnTo>
                  <a:lnTo>
                    <a:pt x="58" y="60"/>
                  </a:lnTo>
                  <a:lnTo>
                    <a:pt x="53" y="60"/>
                  </a:lnTo>
                  <a:lnTo>
                    <a:pt x="53" y="58"/>
                  </a:lnTo>
                  <a:lnTo>
                    <a:pt x="48" y="58"/>
                  </a:lnTo>
                  <a:lnTo>
                    <a:pt x="48" y="55"/>
                  </a:lnTo>
                  <a:lnTo>
                    <a:pt x="44" y="55"/>
                  </a:lnTo>
                  <a:lnTo>
                    <a:pt x="44" y="51"/>
                  </a:lnTo>
                  <a:lnTo>
                    <a:pt x="43" y="51"/>
                  </a:lnTo>
                  <a:lnTo>
                    <a:pt x="43" y="48"/>
                  </a:lnTo>
                  <a:lnTo>
                    <a:pt x="41" y="48"/>
                  </a:lnTo>
                  <a:lnTo>
                    <a:pt x="41" y="45"/>
                  </a:lnTo>
                  <a:lnTo>
                    <a:pt x="37" y="45"/>
                  </a:lnTo>
                  <a:lnTo>
                    <a:pt x="37" y="42"/>
                  </a:lnTo>
                  <a:lnTo>
                    <a:pt x="35" y="42"/>
                  </a:lnTo>
                  <a:lnTo>
                    <a:pt x="35" y="39"/>
                  </a:lnTo>
                  <a:lnTo>
                    <a:pt x="32" y="39"/>
                  </a:lnTo>
                  <a:lnTo>
                    <a:pt x="32" y="35"/>
                  </a:lnTo>
                  <a:lnTo>
                    <a:pt x="30" y="35"/>
                  </a:lnTo>
                  <a:lnTo>
                    <a:pt x="30" y="32"/>
                  </a:lnTo>
                  <a:lnTo>
                    <a:pt x="27" y="32"/>
                  </a:lnTo>
                  <a:lnTo>
                    <a:pt x="27" y="27"/>
                  </a:lnTo>
                  <a:lnTo>
                    <a:pt x="24" y="27"/>
                  </a:lnTo>
                  <a:lnTo>
                    <a:pt x="24" y="23"/>
                  </a:lnTo>
                  <a:lnTo>
                    <a:pt x="21" y="23"/>
                  </a:lnTo>
                  <a:lnTo>
                    <a:pt x="21" y="21"/>
                  </a:lnTo>
                  <a:lnTo>
                    <a:pt x="20" y="21"/>
                  </a:lnTo>
                  <a:lnTo>
                    <a:pt x="20" y="17"/>
                  </a:lnTo>
                  <a:lnTo>
                    <a:pt x="18" y="17"/>
                  </a:lnTo>
                  <a:lnTo>
                    <a:pt x="18" y="16"/>
                  </a:lnTo>
                  <a:lnTo>
                    <a:pt x="16" y="16"/>
                  </a:lnTo>
                  <a:lnTo>
                    <a:pt x="16" y="12"/>
                  </a:lnTo>
                  <a:lnTo>
                    <a:pt x="14" y="12"/>
                  </a:lnTo>
                  <a:lnTo>
                    <a:pt x="14" y="10"/>
                  </a:lnTo>
                  <a:lnTo>
                    <a:pt x="12" y="10"/>
                  </a:lnTo>
                  <a:lnTo>
                    <a:pt x="12" y="8"/>
                  </a:lnTo>
                  <a:lnTo>
                    <a:pt x="9" y="8"/>
                  </a:lnTo>
                  <a:lnTo>
                    <a:pt x="9" y="4"/>
                  </a:lnTo>
                  <a:lnTo>
                    <a:pt x="8" y="4"/>
                  </a:lnTo>
                  <a:lnTo>
                    <a:pt x="8" y="2"/>
                  </a:lnTo>
                  <a:lnTo>
                    <a:pt x="5" y="2"/>
                  </a:lnTo>
                  <a:lnTo>
                    <a:pt x="5" y="0"/>
                  </a:lnTo>
                  <a:lnTo>
                    <a:pt x="0" y="0"/>
                  </a:lnTo>
                </a:path>
              </a:pathLst>
            </a:cu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sp>
        <p:nvSpPr>
          <p:cNvPr id="212" name="Freeform 37"/>
          <p:cNvSpPr/>
          <p:nvPr/>
        </p:nvSpPr>
        <p:spPr bwMode="auto">
          <a:xfrm>
            <a:off x="5439924" y="4079540"/>
            <a:ext cx="3240000" cy="1474848"/>
          </a:xfrm>
          <a:custGeom>
            <a:avLst/>
            <a:gdLst>
              <a:gd name="T0" fmla="*/ 223 w 265"/>
              <a:gd name="T1" fmla="*/ 112 h 112"/>
              <a:gd name="T2" fmla="*/ 145 w 265"/>
              <a:gd name="T3" fmla="*/ 111 h 112"/>
              <a:gd name="T4" fmla="*/ 142 w 265"/>
              <a:gd name="T5" fmla="*/ 110 h 112"/>
              <a:gd name="T6" fmla="*/ 121 w 265"/>
              <a:gd name="T7" fmla="*/ 108 h 112"/>
              <a:gd name="T8" fmla="*/ 120 w 265"/>
              <a:gd name="T9" fmla="*/ 107 h 112"/>
              <a:gd name="T10" fmla="*/ 118 w 265"/>
              <a:gd name="T11" fmla="*/ 105 h 112"/>
              <a:gd name="T12" fmla="*/ 115 w 265"/>
              <a:gd name="T13" fmla="*/ 103 h 112"/>
              <a:gd name="T14" fmla="*/ 110 w 265"/>
              <a:gd name="T15" fmla="*/ 102 h 112"/>
              <a:gd name="T16" fmla="*/ 104 w 265"/>
              <a:gd name="T17" fmla="*/ 101 h 112"/>
              <a:gd name="T18" fmla="*/ 100 w 265"/>
              <a:gd name="T19" fmla="*/ 100 h 112"/>
              <a:gd name="T20" fmla="*/ 96 w 265"/>
              <a:gd name="T21" fmla="*/ 99 h 112"/>
              <a:gd name="T22" fmla="*/ 93 w 265"/>
              <a:gd name="T23" fmla="*/ 98 h 112"/>
              <a:gd name="T24" fmla="*/ 87 w 265"/>
              <a:gd name="T25" fmla="*/ 97 h 112"/>
              <a:gd name="T26" fmla="*/ 86 w 265"/>
              <a:gd name="T27" fmla="*/ 95 h 112"/>
              <a:gd name="T28" fmla="*/ 81 w 265"/>
              <a:gd name="T29" fmla="*/ 93 h 112"/>
              <a:gd name="T30" fmla="*/ 79 w 265"/>
              <a:gd name="T31" fmla="*/ 92 h 112"/>
              <a:gd name="T32" fmla="*/ 78 w 265"/>
              <a:gd name="T33" fmla="*/ 91 h 112"/>
              <a:gd name="T34" fmla="*/ 74 w 265"/>
              <a:gd name="T35" fmla="*/ 88 h 112"/>
              <a:gd name="T36" fmla="*/ 71 w 265"/>
              <a:gd name="T37" fmla="*/ 87 h 112"/>
              <a:gd name="T38" fmla="*/ 67 w 265"/>
              <a:gd name="T39" fmla="*/ 84 h 112"/>
              <a:gd name="T40" fmla="*/ 64 w 265"/>
              <a:gd name="T41" fmla="*/ 82 h 112"/>
              <a:gd name="T42" fmla="*/ 62 w 265"/>
              <a:gd name="T43" fmla="*/ 81 h 112"/>
              <a:gd name="T44" fmla="*/ 61 w 265"/>
              <a:gd name="T45" fmla="*/ 78 h 112"/>
              <a:gd name="T46" fmla="*/ 58 w 265"/>
              <a:gd name="T47" fmla="*/ 76 h 112"/>
              <a:gd name="T48" fmla="*/ 56 w 265"/>
              <a:gd name="T49" fmla="*/ 73 h 112"/>
              <a:gd name="T50" fmla="*/ 50 w 265"/>
              <a:gd name="T51" fmla="*/ 71 h 112"/>
              <a:gd name="T52" fmla="*/ 48 w 265"/>
              <a:gd name="T53" fmla="*/ 69 h 112"/>
              <a:gd name="T54" fmla="*/ 46 w 265"/>
              <a:gd name="T55" fmla="*/ 67 h 112"/>
              <a:gd name="T56" fmla="*/ 44 w 265"/>
              <a:gd name="T57" fmla="*/ 65 h 112"/>
              <a:gd name="T58" fmla="*/ 42 w 265"/>
              <a:gd name="T59" fmla="*/ 61 h 112"/>
              <a:gd name="T60" fmla="*/ 39 w 265"/>
              <a:gd name="T61" fmla="*/ 60 h 112"/>
              <a:gd name="T62" fmla="*/ 37 w 265"/>
              <a:gd name="T63" fmla="*/ 56 h 112"/>
              <a:gd name="T64" fmla="*/ 35 w 265"/>
              <a:gd name="T65" fmla="*/ 52 h 112"/>
              <a:gd name="T66" fmla="*/ 32 w 265"/>
              <a:gd name="T67" fmla="*/ 48 h 112"/>
              <a:gd name="T68" fmla="*/ 30 w 265"/>
              <a:gd name="T69" fmla="*/ 45 h 112"/>
              <a:gd name="T70" fmla="*/ 28 w 265"/>
              <a:gd name="T71" fmla="*/ 43 h 112"/>
              <a:gd name="T72" fmla="*/ 26 w 265"/>
              <a:gd name="T73" fmla="*/ 39 h 112"/>
              <a:gd name="T74" fmla="*/ 24 w 265"/>
              <a:gd name="T75" fmla="*/ 34 h 112"/>
              <a:gd name="T76" fmla="*/ 23 w 265"/>
              <a:gd name="T77" fmla="*/ 30 h 112"/>
              <a:gd name="T78" fmla="*/ 21 w 265"/>
              <a:gd name="T79" fmla="*/ 27 h 112"/>
              <a:gd name="T80" fmla="*/ 19 w 265"/>
              <a:gd name="T81" fmla="*/ 25 h 112"/>
              <a:gd name="T82" fmla="*/ 17 w 265"/>
              <a:gd name="T83" fmla="*/ 24 h 112"/>
              <a:gd name="T84" fmla="*/ 16 w 265"/>
              <a:gd name="T85" fmla="*/ 22 h 112"/>
              <a:gd name="T86" fmla="*/ 13 w 265"/>
              <a:gd name="T87" fmla="*/ 18 h 112"/>
              <a:gd name="T88" fmla="*/ 10 w 265"/>
              <a:gd name="T89" fmla="*/ 15 h 112"/>
              <a:gd name="T90" fmla="*/ 9 w 265"/>
              <a:gd name="T91" fmla="*/ 12 h 112"/>
              <a:gd name="T92" fmla="*/ 7 w 265"/>
              <a:gd name="T93" fmla="*/ 8 h 112"/>
              <a:gd name="T94" fmla="*/ 4 w 265"/>
              <a:gd name="T95" fmla="*/ 3 h 112"/>
              <a:gd name="T96" fmla="*/ 0 w 265"/>
              <a:gd name="T9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5" h="112">
                <a:moveTo>
                  <a:pt x="265" y="112"/>
                </a:moveTo>
                <a:lnTo>
                  <a:pt x="223" y="112"/>
                </a:lnTo>
                <a:lnTo>
                  <a:pt x="223" y="111"/>
                </a:lnTo>
                <a:lnTo>
                  <a:pt x="145" y="111"/>
                </a:lnTo>
                <a:lnTo>
                  <a:pt x="145" y="110"/>
                </a:lnTo>
                <a:lnTo>
                  <a:pt x="142" y="110"/>
                </a:lnTo>
                <a:lnTo>
                  <a:pt x="142" y="108"/>
                </a:lnTo>
                <a:lnTo>
                  <a:pt x="121" y="108"/>
                </a:lnTo>
                <a:lnTo>
                  <a:pt x="121" y="107"/>
                </a:lnTo>
                <a:lnTo>
                  <a:pt x="120" y="107"/>
                </a:lnTo>
                <a:lnTo>
                  <a:pt x="120" y="105"/>
                </a:lnTo>
                <a:lnTo>
                  <a:pt x="118" y="105"/>
                </a:lnTo>
                <a:lnTo>
                  <a:pt x="118" y="103"/>
                </a:lnTo>
                <a:lnTo>
                  <a:pt x="115" y="103"/>
                </a:lnTo>
                <a:lnTo>
                  <a:pt x="115" y="102"/>
                </a:lnTo>
                <a:lnTo>
                  <a:pt x="110" y="102"/>
                </a:lnTo>
                <a:lnTo>
                  <a:pt x="110" y="101"/>
                </a:lnTo>
                <a:lnTo>
                  <a:pt x="104" y="101"/>
                </a:lnTo>
                <a:lnTo>
                  <a:pt x="104" y="100"/>
                </a:lnTo>
                <a:lnTo>
                  <a:pt x="100" y="100"/>
                </a:lnTo>
                <a:lnTo>
                  <a:pt x="100" y="99"/>
                </a:lnTo>
                <a:lnTo>
                  <a:pt x="96" y="99"/>
                </a:lnTo>
                <a:lnTo>
                  <a:pt x="96" y="98"/>
                </a:lnTo>
                <a:lnTo>
                  <a:pt x="93" y="98"/>
                </a:lnTo>
                <a:lnTo>
                  <a:pt x="93" y="97"/>
                </a:lnTo>
                <a:lnTo>
                  <a:pt x="87" y="97"/>
                </a:lnTo>
                <a:lnTo>
                  <a:pt x="87" y="95"/>
                </a:lnTo>
                <a:lnTo>
                  <a:pt x="86" y="95"/>
                </a:lnTo>
                <a:lnTo>
                  <a:pt x="86" y="93"/>
                </a:lnTo>
                <a:lnTo>
                  <a:pt x="81" y="93"/>
                </a:lnTo>
                <a:lnTo>
                  <a:pt x="81" y="92"/>
                </a:lnTo>
                <a:lnTo>
                  <a:pt x="79" y="92"/>
                </a:lnTo>
                <a:lnTo>
                  <a:pt x="79" y="91"/>
                </a:lnTo>
                <a:lnTo>
                  <a:pt x="78" y="91"/>
                </a:lnTo>
                <a:lnTo>
                  <a:pt x="78" y="88"/>
                </a:lnTo>
                <a:lnTo>
                  <a:pt x="74" y="88"/>
                </a:lnTo>
                <a:lnTo>
                  <a:pt x="74" y="87"/>
                </a:lnTo>
                <a:lnTo>
                  <a:pt x="71" y="87"/>
                </a:lnTo>
                <a:lnTo>
                  <a:pt x="71" y="84"/>
                </a:lnTo>
                <a:lnTo>
                  <a:pt x="67" y="84"/>
                </a:lnTo>
                <a:lnTo>
                  <a:pt x="67" y="82"/>
                </a:lnTo>
                <a:lnTo>
                  <a:pt x="64" y="82"/>
                </a:lnTo>
                <a:lnTo>
                  <a:pt x="64" y="81"/>
                </a:lnTo>
                <a:lnTo>
                  <a:pt x="62" y="81"/>
                </a:lnTo>
                <a:lnTo>
                  <a:pt x="62" y="78"/>
                </a:lnTo>
                <a:lnTo>
                  <a:pt x="61" y="78"/>
                </a:lnTo>
                <a:lnTo>
                  <a:pt x="61" y="76"/>
                </a:lnTo>
                <a:lnTo>
                  <a:pt x="58" y="76"/>
                </a:lnTo>
                <a:lnTo>
                  <a:pt x="58" y="73"/>
                </a:lnTo>
                <a:lnTo>
                  <a:pt x="56" y="73"/>
                </a:lnTo>
                <a:lnTo>
                  <a:pt x="56" y="71"/>
                </a:lnTo>
                <a:lnTo>
                  <a:pt x="50" y="71"/>
                </a:lnTo>
                <a:lnTo>
                  <a:pt x="50" y="69"/>
                </a:lnTo>
                <a:lnTo>
                  <a:pt x="48" y="69"/>
                </a:lnTo>
                <a:lnTo>
                  <a:pt x="48" y="67"/>
                </a:lnTo>
                <a:lnTo>
                  <a:pt x="46" y="67"/>
                </a:lnTo>
                <a:lnTo>
                  <a:pt x="46" y="65"/>
                </a:lnTo>
                <a:lnTo>
                  <a:pt x="44" y="65"/>
                </a:lnTo>
                <a:lnTo>
                  <a:pt x="44" y="61"/>
                </a:lnTo>
                <a:lnTo>
                  <a:pt x="42" y="61"/>
                </a:lnTo>
                <a:lnTo>
                  <a:pt x="42" y="60"/>
                </a:lnTo>
                <a:lnTo>
                  <a:pt x="39" y="60"/>
                </a:lnTo>
                <a:lnTo>
                  <a:pt x="39" y="56"/>
                </a:lnTo>
                <a:lnTo>
                  <a:pt x="37" y="56"/>
                </a:lnTo>
                <a:lnTo>
                  <a:pt x="37" y="52"/>
                </a:lnTo>
                <a:lnTo>
                  <a:pt x="35" y="52"/>
                </a:lnTo>
                <a:lnTo>
                  <a:pt x="35" y="48"/>
                </a:lnTo>
                <a:lnTo>
                  <a:pt x="32" y="48"/>
                </a:lnTo>
                <a:lnTo>
                  <a:pt x="32" y="45"/>
                </a:lnTo>
                <a:lnTo>
                  <a:pt x="30" y="45"/>
                </a:lnTo>
                <a:lnTo>
                  <a:pt x="30" y="43"/>
                </a:lnTo>
                <a:lnTo>
                  <a:pt x="28" y="43"/>
                </a:lnTo>
                <a:lnTo>
                  <a:pt x="28" y="39"/>
                </a:lnTo>
                <a:lnTo>
                  <a:pt x="26" y="39"/>
                </a:lnTo>
                <a:lnTo>
                  <a:pt x="26" y="34"/>
                </a:lnTo>
                <a:lnTo>
                  <a:pt x="24" y="34"/>
                </a:lnTo>
                <a:lnTo>
                  <a:pt x="24" y="30"/>
                </a:lnTo>
                <a:lnTo>
                  <a:pt x="23" y="30"/>
                </a:lnTo>
                <a:lnTo>
                  <a:pt x="23" y="27"/>
                </a:lnTo>
                <a:lnTo>
                  <a:pt x="21" y="27"/>
                </a:lnTo>
                <a:lnTo>
                  <a:pt x="21" y="25"/>
                </a:lnTo>
                <a:lnTo>
                  <a:pt x="19" y="25"/>
                </a:lnTo>
                <a:lnTo>
                  <a:pt x="19" y="24"/>
                </a:lnTo>
                <a:lnTo>
                  <a:pt x="17" y="24"/>
                </a:lnTo>
                <a:lnTo>
                  <a:pt x="17" y="22"/>
                </a:lnTo>
                <a:lnTo>
                  <a:pt x="16" y="22"/>
                </a:lnTo>
                <a:lnTo>
                  <a:pt x="16" y="18"/>
                </a:lnTo>
                <a:lnTo>
                  <a:pt x="13" y="18"/>
                </a:lnTo>
                <a:lnTo>
                  <a:pt x="13" y="15"/>
                </a:lnTo>
                <a:lnTo>
                  <a:pt x="10" y="15"/>
                </a:lnTo>
                <a:lnTo>
                  <a:pt x="10" y="12"/>
                </a:lnTo>
                <a:lnTo>
                  <a:pt x="9" y="12"/>
                </a:lnTo>
                <a:lnTo>
                  <a:pt x="9" y="8"/>
                </a:lnTo>
                <a:lnTo>
                  <a:pt x="7" y="8"/>
                </a:lnTo>
                <a:lnTo>
                  <a:pt x="7" y="3"/>
                </a:lnTo>
                <a:lnTo>
                  <a:pt x="4" y="3"/>
                </a:lnTo>
                <a:lnTo>
                  <a:pt x="4" y="0"/>
                </a:lnTo>
                <a:lnTo>
                  <a:pt x="0" y="0"/>
                </a:ln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3" name="TextBox 212"/>
          <p:cNvSpPr txBox="1"/>
          <p:nvPr/>
        </p:nvSpPr>
        <p:spPr>
          <a:xfrm>
            <a:off x="2128971" y="1634839"/>
            <a:ext cx="628094" cy="36612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800" b="1" i="0" u="none" strike="noStrike" cap="none" baseline="0">
                <a:solidFill>
                  <a:srgbClr val="4D4D4D"/>
                </a:solidFill>
                <a:effectLst/>
                <a:uFillTx/>
                <a:ea typeface="MS UI Gothic"/>
              </a:rPr>
              <a:t>PFS</a:t>
            </a:r>
          </a:p>
        </p:txBody>
      </p:sp>
      <p:sp>
        <p:nvSpPr>
          <p:cNvPr id="214" name="TextBox 213"/>
          <p:cNvSpPr txBox="1"/>
          <p:nvPr/>
        </p:nvSpPr>
        <p:spPr>
          <a:xfrm>
            <a:off x="6567821" y="1620984"/>
            <a:ext cx="513680" cy="36612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800" b="1" i="0" u="none" strike="noStrike" cap="none" baseline="0">
                <a:solidFill>
                  <a:srgbClr val="4D4D4D"/>
                </a:solidFill>
                <a:effectLst/>
                <a:uFillTx/>
                <a:ea typeface="MS UI Gothic"/>
              </a:rPr>
              <a:t>OS</a:t>
            </a:r>
          </a:p>
        </p:txBody>
      </p:sp>
    </p:spTree>
    <p:extLst>
      <p:ext uri="{BB962C8B-B14F-4D97-AF65-F5344CB8AC3E}">
        <p14:creationId xmlns:p14="http://schemas.microsoft.com/office/powerpoint/2010/main" val="321409967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8: ATTRACTION-2からの、ベースライン時点における因子別のニボルマブ有効性評</a:t>
            </a:r>
            <a:r>
              <a:rPr lang="ja-JP" sz="1800" b="1" i="0" u="none" strike="noStrike" cap="none" baseline="0" dirty="0" smtClean="0">
                <a:solidFill>
                  <a:srgbClr val="043882"/>
                </a:solidFill>
                <a:effectLst/>
                <a:uFillTx/>
                <a:ea typeface="MS UI Gothic"/>
              </a:rPr>
              <a:t>価</a:t>
            </a:r>
            <a:r>
              <a:rPr lang="en-GB" altLang="ja-JP" sz="1800" b="1" i="0" u="none" strike="noStrike" cap="none" baseline="0" dirty="0" smtClean="0">
                <a:solidFill>
                  <a:srgbClr val="043882"/>
                </a:solidFill>
                <a:effectLst/>
                <a:uFillTx/>
                <a:ea typeface="MS UI Gothic"/>
              </a:rPr>
              <a:t/>
            </a:r>
            <a:br>
              <a:rPr lang="en-GB" altLang="ja-JP" sz="1800" b="1" i="0" u="none" strike="noStrike" cap="none" baseline="0" dirty="0" smtClean="0">
                <a:solidFill>
                  <a:srgbClr val="043882"/>
                </a:solidFill>
                <a:effectLst/>
                <a:uFillTx/>
                <a:ea typeface="MS UI Gothic"/>
              </a:rPr>
            </a:b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Kang YK,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主な結果（続き）</a:t>
            </a:r>
          </a:p>
          <a:p>
            <a:r>
              <a:rPr lang="ja-JP" sz="1600" b="0" i="0" u="none" strike="noStrike" cap="none" baseline="0">
                <a:solidFill>
                  <a:srgbClr val="4D4D4D"/>
                </a:solidFill>
                <a:effectLst/>
                <a:uFillTx/>
                <a:ea typeface="MS UI Gothic"/>
              </a:rPr>
              <a:t>ニボルマブ治療における早期進行または死亡に相関があると見られた因子には、低ナトリウム、高好中球対リンパ球比（NLR）、ECOG PSが1、ラムシルマブによる治療歴なし、といった項目が含まれた</a:t>
            </a:r>
          </a:p>
          <a:p>
            <a:r>
              <a:rPr lang="ja-JP" sz="1600" b="0" i="0" u="none" strike="noStrike" cap="none" baseline="0">
                <a:solidFill>
                  <a:srgbClr val="4D4D4D"/>
                </a:solidFill>
                <a:effectLst/>
                <a:uFillTx/>
                <a:ea typeface="MS UI Gothic"/>
              </a:rPr>
              <a:t>バイオマーカー解析では、PD-L1発現、TMBまたはMSIステータスおよびニボルマブの有効性の間に相関は認められなかった。</a:t>
            </a:r>
          </a:p>
          <a:p>
            <a:pPr marL="0" indent="0">
              <a:spcBef>
                <a:spcPts val="1200"/>
              </a:spcBef>
              <a:buNone/>
            </a:pPr>
            <a:r>
              <a:rPr lang="ja-JP" sz="1600" b="1" i="0" u="none" strike="noStrike" cap="none" baseline="0">
                <a:solidFill>
                  <a:srgbClr val="4D4D4D"/>
                </a:solidFill>
                <a:effectLst/>
                <a:uFillTx/>
                <a:ea typeface="MS UI Gothic"/>
              </a:rPr>
              <a:t>結論</a:t>
            </a:r>
          </a:p>
          <a:p>
            <a:r>
              <a:rPr lang="ja-JP" sz="1600" b="1" i="0" u="none" strike="noStrike" cap="none" baseline="0">
                <a:solidFill>
                  <a:srgbClr val="4D4D4D"/>
                </a:solidFill>
                <a:effectLst/>
                <a:uFillTx/>
                <a:ea typeface="MS UI Gothic"/>
              </a:rPr>
              <a:t>進行性胃またはGEJ癌患者において、低ナトリウムや高NLRを始めとする総合的な全身状態が良くないことを示唆する因子がある場合、ニボルマブの有効性は低下する可能性がある</a:t>
            </a:r>
          </a:p>
          <a:p>
            <a:r>
              <a:rPr lang="ja-JP" sz="1600" b="1" i="0" u="none" strike="noStrike" cap="none" baseline="0">
                <a:solidFill>
                  <a:srgbClr val="4D4D4D"/>
                </a:solidFill>
                <a:effectLst/>
                <a:uFillTx/>
                <a:ea typeface="MS UI Gothic"/>
              </a:rPr>
              <a:t>ただし、これらの結果は探索的なものであり検証を必要とする </a:t>
            </a:r>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Kang YK, et al. J Clin Oncol 2019;37(Suppl):Abstr 8</a:t>
            </a:r>
          </a:p>
        </p:txBody>
      </p:sp>
    </p:spTree>
    <p:extLst>
      <p:ext uri="{BB962C8B-B14F-4D97-AF65-F5344CB8AC3E}">
        <p14:creationId xmlns:p14="http://schemas.microsoft.com/office/powerpoint/2010/main" val="198288511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a:rPr>
              <a:t>62: HER2陽性転移性食道胃腺癌（mEGA）における第一選択ペムブロリズマブ（P）、トラスツズマブ（T）、カペシタビン（C）、オキサリプラチン（O）– Janjigian YY,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試験の目的</a:t>
            </a:r>
          </a:p>
          <a:p>
            <a:r>
              <a:rPr lang="ja-JP" sz="1600" b="0" i="0" u="none" strike="noStrike" cap="none" baseline="0">
                <a:solidFill>
                  <a:srgbClr val="4D4D4D"/>
                </a:solidFill>
                <a:effectLst/>
                <a:uFillTx/>
                <a:ea typeface="MS UI Gothic"/>
              </a:rPr>
              <a:t>HER2陽性転移性食道胃腺癌患者における化学療法とトラスツズマブ併用ペムブロリズマブの有効性と安全性を評価する</a:t>
            </a:r>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Janjigian YY, et al. J Clin Oncol 2019;37(Suppl):Abstr 62</a:t>
            </a:r>
          </a:p>
        </p:txBody>
      </p:sp>
      <p:sp>
        <p:nvSpPr>
          <p:cNvPr id="7" name="Rectangle 9"/>
          <p:cNvSpPr txBox="1">
            <a:spLocks noChangeArrowheads="1"/>
          </p:cNvSpPr>
          <p:nvPr/>
        </p:nvSpPr>
        <p:spPr bwMode="auto">
          <a:xfrm>
            <a:off x="365124" y="5248664"/>
            <a:ext cx="4130676" cy="847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u="none" strike="noStrike" cap="none" baseline="0">
                <a:solidFill>
                  <a:srgbClr val="A0A0A0"/>
                </a:solidFill>
                <a:effectLst/>
                <a:uFillTx/>
                <a:ea typeface="MS UI Gothic"/>
              </a:rPr>
              <a:t>主要エンドポイント</a:t>
            </a:r>
          </a:p>
          <a:p>
            <a:pPr>
              <a:buClr>
                <a:srgbClr val="043882"/>
              </a:buClr>
            </a:pPr>
            <a:r>
              <a:rPr lang="ja-JP" sz="1600" b="0" i="0" u="none" strike="noStrike" cap="none" baseline="0">
                <a:solidFill>
                  <a:srgbClr val="4D4D4D"/>
                </a:solidFill>
                <a:effectLst/>
                <a:uFillTx/>
                <a:ea typeface="MS UI Gothic"/>
              </a:rPr>
              <a:t>6ヵ月PFS</a:t>
            </a:r>
          </a:p>
          <a:p>
            <a:pPr marL="0" indent="0">
              <a:buClr>
                <a:srgbClr val="043882"/>
              </a:buClr>
              <a:buFontTx/>
              <a:buNone/>
            </a:pPr>
            <a:endParaRPr lang="en-US"/>
          </a:p>
        </p:txBody>
      </p:sp>
      <p:sp>
        <p:nvSpPr>
          <p:cNvPr id="10" name="AutoShape 12"/>
          <p:cNvSpPr>
            <a:spLocks noChangeArrowheads="1"/>
          </p:cNvSpPr>
          <p:nvPr/>
        </p:nvSpPr>
        <p:spPr bwMode="auto">
          <a:xfrm>
            <a:off x="5561094" y="2717891"/>
            <a:ext cx="3520498" cy="1731817"/>
          </a:xfrm>
          <a:prstGeom prst="rect">
            <a:avLst/>
          </a:prstGeom>
          <a:solidFill>
            <a:schemeClr val="accent3"/>
          </a:solidFill>
          <a:ln w="9525" algn="ctr">
            <a:noFill/>
            <a:round/>
          </a:ln>
        </p:spPr>
        <p:txBody>
          <a:bodyPr lIns="90488" tIns="0" rIns="90488" bIns="0" anchor="ctr"/>
          <a:lstStyle/>
          <a:p>
            <a:pPr algn="ctr" defTabSz="892175" eaLnBrk="0" hangingPunct="0">
              <a:defRPr/>
            </a:pPr>
            <a:r>
              <a:rPr lang="ja-JP" sz="1800" b="0" i="0" u="none" strike="noStrike" cap="none" baseline="0">
                <a:solidFill>
                  <a:srgbClr val="FFFFFF"/>
                </a:solidFill>
                <a:effectLst/>
                <a:uFillTx/>
                <a:ea typeface="MS UI Gothic"/>
              </a:rPr>
              <a:t>ペムブロリズマブ200 mg + トラスツズマブ6 mg/kg + CAPOX（オキサリプラチン130 mg/m</a:t>
            </a:r>
            <a:r>
              <a:rPr lang="ja-JP" sz="1800" b="0" i="0" u="none" strike="noStrike" cap="none" baseline="30000">
                <a:solidFill>
                  <a:srgbClr val="FFFFFF"/>
                </a:solidFill>
                <a:effectLst/>
                <a:uFillTx/>
                <a:ea typeface="MS UI Gothic"/>
              </a:rPr>
              <a:t>2</a:t>
            </a:r>
            <a:r>
              <a:rPr lang="ja-JP" sz="1800" b="0" i="0" u="none" strike="noStrike" cap="none" baseline="0">
                <a:solidFill>
                  <a:srgbClr val="FFFFFF"/>
                </a:solidFill>
                <a:effectLst/>
                <a:uFillTx/>
                <a:ea typeface="MS UI Gothic"/>
              </a:rPr>
              <a:t> q3w + カペシタビン850 mg/m</a:t>
            </a:r>
            <a:r>
              <a:rPr lang="ja-JP" sz="1800" b="0" i="0" u="none" strike="noStrike" cap="none" baseline="30000">
                <a:solidFill>
                  <a:srgbClr val="FFFFFF"/>
                </a:solidFill>
                <a:effectLst/>
                <a:uFillTx/>
                <a:ea typeface="MS UI Gothic"/>
              </a:rPr>
              <a:t>2</a:t>
            </a:r>
            <a:r>
              <a:rPr lang="ja-JP" sz="1800" b="0" i="0" u="none" strike="noStrike" cap="none" baseline="0">
                <a:solidFill>
                  <a:srgbClr val="FFFFFF"/>
                </a:solidFill>
                <a:effectLst/>
                <a:uFillTx/>
                <a:ea typeface="MS UI Gothic"/>
              </a:rPr>
              <a:t> D1～14）</a:t>
            </a:r>
            <a:r>
              <a:rPr sz="1800"/>
              <a:t/>
            </a:r>
            <a:br>
              <a:rPr sz="1800"/>
            </a:br>
            <a:r>
              <a:rPr lang="ja-JP" sz="1800" b="0" i="0" u="none" strike="noStrike" cap="none" baseline="0">
                <a:solidFill>
                  <a:srgbClr val="FFFFFF"/>
                </a:solidFill>
                <a:effectLst/>
                <a:uFillTx/>
                <a:ea typeface="MS UI Gothic"/>
              </a:rPr>
              <a:t>(n=24)</a:t>
            </a:r>
          </a:p>
        </p:txBody>
      </p:sp>
      <p:cxnSp>
        <p:nvCxnSpPr>
          <p:cNvPr id="13" name="AutoShape 21"/>
          <p:cNvCxnSpPr>
            <a:cxnSpLocks noChangeShapeType="1"/>
            <a:stCxn id="14" idx="3"/>
            <a:endCxn id="10" idx="1"/>
          </p:cNvCxnSpPr>
          <p:nvPr/>
        </p:nvCxnSpPr>
        <p:spPr bwMode="auto">
          <a:xfrm>
            <a:off x="5216173" y="3583800"/>
            <a:ext cx="344921" cy="0"/>
          </a:xfrm>
          <a:prstGeom prst="straightConnector1">
            <a:avLst/>
          </a:prstGeom>
          <a:noFill/>
          <a:ln w="57150">
            <a:solidFill>
              <a:schemeClr val="bg2">
                <a:lumMod val="60000"/>
                <a:lumOff val="40000"/>
              </a:schemeClr>
            </a:solidFill>
            <a:round/>
            <a:tailEnd type="triangle" w="med" len="med"/>
          </a:ln>
        </p:spPr>
      </p:cxnSp>
      <p:sp>
        <p:nvSpPr>
          <p:cNvPr id="14" name="AutoShape 8"/>
          <p:cNvSpPr>
            <a:spLocks noChangeArrowheads="1"/>
          </p:cNvSpPr>
          <p:nvPr/>
        </p:nvSpPr>
        <p:spPr bwMode="auto">
          <a:xfrm>
            <a:off x="3286928" y="2850228"/>
            <a:ext cx="1929245" cy="1467143"/>
          </a:xfrm>
          <a:prstGeom prst="rect">
            <a:avLst/>
          </a:prstGeom>
          <a:solidFill>
            <a:schemeClr val="accent2"/>
          </a:solidFill>
          <a:ln w="9525" algn="ctr">
            <a:noFill/>
            <a:round/>
          </a:ln>
        </p:spPr>
        <p:txBody>
          <a:bodyPr lIns="90488" tIns="0" rIns="90488" bIns="0" anchor="ctr"/>
          <a:lstStyle/>
          <a:p>
            <a:pPr algn="ctr" defTabSz="892175" eaLnBrk="0" hangingPunct="0">
              <a:defRPr/>
            </a:pPr>
            <a:r>
              <a:rPr lang="ja-JP" sz="1800" b="0" i="0" u="none" strike="noStrike" cap="none" baseline="0">
                <a:solidFill>
                  <a:srgbClr val="4D4D4D"/>
                </a:solidFill>
                <a:effectLst/>
                <a:uFillTx/>
                <a:ea typeface="MS UI Gothic"/>
              </a:rPr>
              <a:t>ペムブロリズマブ</a:t>
            </a:r>
            <a:r>
              <a:rPr sz="1800"/>
              <a:t/>
            </a:r>
            <a:br>
              <a:rPr sz="1800"/>
            </a:br>
            <a:r>
              <a:rPr lang="ja-JP" sz="1800" b="0" i="0" u="none" strike="noStrike" cap="none" baseline="0">
                <a:solidFill>
                  <a:srgbClr val="4D4D4D"/>
                </a:solidFill>
                <a:effectLst/>
                <a:uFillTx/>
                <a:ea typeface="MS UI Gothic"/>
              </a:rPr>
              <a:t>200 mg iv + </a:t>
            </a:r>
            <a:r>
              <a:rPr sz="1800"/>
              <a:t/>
            </a:r>
            <a:br>
              <a:rPr sz="1800"/>
            </a:br>
            <a:r>
              <a:rPr lang="ja-JP" sz="1800" b="0" i="0" u="none" strike="noStrike" cap="none" baseline="0">
                <a:solidFill>
                  <a:srgbClr val="4D4D4D"/>
                </a:solidFill>
                <a:effectLst/>
                <a:uFillTx/>
                <a:ea typeface="MS UI Gothic"/>
              </a:rPr>
              <a:t>トラスツズマブ</a:t>
            </a:r>
          </a:p>
          <a:p>
            <a:pPr algn="ctr" defTabSz="892175" eaLnBrk="0" hangingPunct="0">
              <a:defRPr/>
            </a:pPr>
            <a:r>
              <a:rPr lang="ja-JP" sz="1800" b="0" i="0" u="none" strike="noStrike" cap="none" baseline="0">
                <a:solidFill>
                  <a:srgbClr val="4D4D4D"/>
                </a:solidFill>
                <a:effectLst/>
                <a:uFillTx/>
                <a:ea typeface="MS UI Gothic"/>
              </a:rPr>
              <a:t>8 mg/kg </a:t>
            </a:r>
            <a:r>
              <a:rPr sz="1800"/>
              <a:t/>
            </a:r>
            <a:br>
              <a:rPr sz="1800"/>
            </a:br>
            <a:r>
              <a:rPr lang="ja-JP" sz="1800" b="0" i="0" u="none" strike="noStrike" cap="none" baseline="0">
                <a:solidFill>
                  <a:srgbClr val="4D4D4D"/>
                </a:solidFill>
                <a:effectLst/>
                <a:uFillTx/>
                <a:ea typeface="MS UI Gothic"/>
              </a:rPr>
              <a:t>1サイクル</a:t>
            </a:r>
          </a:p>
        </p:txBody>
      </p:sp>
      <p:sp>
        <p:nvSpPr>
          <p:cNvPr id="15" name="AutoShape 9"/>
          <p:cNvSpPr>
            <a:spLocks noChangeArrowheads="1"/>
          </p:cNvSpPr>
          <p:nvPr/>
        </p:nvSpPr>
        <p:spPr bwMode="auto">
          <a:xfrm>
            <a:off x="100687" y="2538561"/>
            <a:ext cx="2862422" cy="2090476"/>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defRPr/>
            </a:pPr>
            <a:r>
              <a:rPr lang="ja-JP" sz="1600" b="0" i="0" u="none" strike="noStrike" cap="none" baseline="0" dirty="0">
                <a:solidFill>
                  <a:srgbClr val="FFFFFF"/>
                </a:solidFill>
                <a:effectLst/>
                <a:uFillTx/>
                <a:ea typeface="MS UI Gothic"/>
              </a:rPr>
              <a:t>主要な患者選択基準</a:t>
            </a:r>
          </a:p>
          <a:p>
            <a:pPr marL="228600" indent="-228600" defTabSz="892175" eaLnBrk="0" hangingPunct="0">
              <a:spcAft>
                <a:spcPct val="30000"/>
              </a:spcAft>
              <a:buFont typeface="Arial" panose="020B0604020202020204" pitchFamily="34" charset="0"/>
              <a:buChar char="•"/>
              <a:defRPr/>
            </a:pPr>
            <a:r>
              <a:rPr lang="ja-JP" sz="1600" b="0" i="0" u="none" strike="noStrike" cap="none" baseline="0" dirty="0">
                <a:solidFill>
                  <a:srgbClr val="FFFFFF"/>
                </a:solidFill>
                <a:effectLst/>
                <a:uFillTx/>
                <a:ea typeface="MS UI Gothic"/>
              </a:rPr>
              <a:t>病期IV相食道胃腺癌</a:t>
            </a:r>
          </a:p>
          <a:p>
            <a:pPr marL="228600" indent="-228600" defTabSz="892175" eaLnBrk="0" hangingPunct="0">
              <a:spcAft>
                <a:spcPct val="30000"/>
              </a:spcAft>
              <a:buFont typeface="Arial" panose="020B0604020202020204" pitchFamily="34" charset="0"/>
              <a:buChar char="•"/>
              <a:defRPr/>
            </a:pPr>
            <a:r>
              <a:rPr lang="ja-JP" sz="1600" b="0" i="0" u="none" strike="noStrike" cap="none" baseline="0" dirty="0">
                <a:solidFill>
                  <a:srgbClr val="FFFFFF"/>
                </a:solidFill>
                <a:effectLst/>
                <a:uFillTx/>
                <a:ea typeface="MS UI Gothic"/>
              </a:rPr>
              <a:t>HER2 IHC 3+またはIHC 2+/</a:t>
            </a:r>
            <a:r>
              <a:rPr sz="1600" dirty="0"/>
              <a:t/>
            </a:r>
            <a:br>
              <a:rPr sz="1600" dirty="0"/>
            </a:br>
            <a:r>
              <a:rPr lang="ja-JP" sz="1600" b="0" i="0" u="none" strike="noStrike" cap="none" baseline="0" dirty="0">
                <a:solidFill>
                  <a:srgbClr val="FFFFFF"/>
                </a:solidFill>
                <a:effectLst/>
                <a:uFillTx/>
                <a:ea typeface="MS UI Gothic"/>
              </a:rPr>
              <a:t>FISH &gt;2.0（PD-L1ステータスを問わない）</a:t>
            </a:r>
          </a:p>
          <a:p>
            <a:pPr marL="228600" indent="-228600" defTabSz="892175" eaLnBrk="0" hangingPunct="0">
              <a:spcAft>
                <a:spcPct val="30000"/>
              </a:spcAft>
              <a:buFont typeface="Arial" panose="020B0604020202020204" pitchFamily="34" charset="0"/>
              <a:buChar char="•"/>
              <a:defRPr/>
            </a:pPr>
            <a:r>
              <a:rPr lang="ja-JP" sz="1600" b="0" i="0" u="none" strike="noStrike" cap="none" baseline="0" dirty="0">
                <a:solidFill>
                  <a:srgbClr val="FFFFFF"/>
                </a:solidFill>
                <a:effectLst/>
                <a:uFillTx/>
                <a:ea typeface="MS UI Gothic"/>
              </a:rPr>
              <a:t>治療歴なし</a:t>
            </a:r>
          </a:p>
          <a:p>
            <a:pPr defTabSz="892175" eaLnBrk="0" hangingPunct="0">
              <a:spcAft>
                <a:spcPct val="30000"/>
              </a:spcAft>
              <a:defRPr/>
            </a:pPr>
            <a:r>
              <a:rPr lang="ja-JP" sz="1600" b="0" i="0" u="none" strike="noStrike" cap="none" baseline="0" dirty="0">
                <a:solidFill>
                  <a:srgbClr val="FFFFFF"/>
                </a:solidFill>
                <a:effectLst/>
                <a:uFillTx/>
                <a:ea typeface="MS UI Gothic"/>
              </a:rPr>
              <a:t>(n=37)</a:t>
            </a:r>
          </a:p>
        </p:txBody>
      </p:sp>
      <p:sp>
        <p:nvSpPr>
          <p:cNvPr id="20" name="Content Placeholder 26"/>
          <p:cNvSpPr txBox="1"/>
          <p:nvPr/>
        </p:nvSpPr>
        <p:spPr>
          <a:xfrm>
            <a:off x="4278313" y="5248664"/>
            <a:ext cx="4495800" cy="847336"/>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u="none" strike="noStrike" cap="none" baseline="0">
                <a:solidFill>
                  <a:srgbClr val="A0A0A0"/>
                </a:solidFill>
                <a:effectLst/>
                <a:uFillTx/>
                <a:ea typeface="MS UI Gothic"/>
              </a:rPr>
              <a:t>副次的エンドポイント</a:t>
            </a:r>
          </a:p>
          <a:p>
            <a:pPr>
              <a:buClr>
                <a:srgbClr val="043882"/>
              </a:buClr>
            </a:pPr>
            <a:r>
              <a:rPr lang="ja-JP" sz="1600" b="0" i="0" u="none" strike="noStrike" cap="none" baseline="0">
                <a:solidFill>
                  <a:srgbClr val="4D4D4D"/>
                </a:solidFill>
                <a:effectLst/>
                <a:uFillTx/>
                <a:ea typeface="MS UI Gothic"/>
              </a:rPr>
              <a:t>OS、ORR、DCR、安全性、バイオマーカー解析</a:t>
            </a:r>
          </a:p>
        </p:txBody>
      </p:sp>
      <p:cxnSp>
        <p:nvCxnSpPr>
          <p:cNvPr id="21" name="AutoShape 21"/>
          <p:cNvCxnSpPr>
            <a:cxnSpLocks noChangeShapeType="1"/>
            <a:stCxn id="15" idx="3"/>
            <a:endCxn id="14" idx="1"/>
          </p:cNvCxnSpPr>
          <p:nvPr/>
        </p:nvCxnSpPr>
        <p:spPr bwMode="auto">
          <a:xfrm>
            <a:off x="2963109" y="3583799"/>
            <a:ext cx="323819" cy="1"/>
          </a:xfrm>
          <a:prstGeom prst="straightConnector1">
            <a:avLst/>
          </a:prstGeom>
          <a:noFill/>
          <a:ln w="57150">
            <a:solidFill>
              <a:schemeClr val="bg2">
                <a:lumMod val="60000"/>
                <a:lumOff val="40000"/>
              </a:schemeClr>
            </a:solidFill>
            <a:round/>
            <a:tailEnd type="triangle" w="med" len="med"/>
          </a:ln>
        </p:spPr>
      </p:cxnSp>
    </p:spTree>
    <p:extLst>
      <p:ext uri="{BB962C8B-B14F-4D97-AF65-F5344CB8AC3E}">
        <p14:creationId xmlns:p14="http://schemas.microsoft.com/office/powerpoint/2010/main" val="13220747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a:rPr>
              <a:t>62: HER2陽性転移性食道胃腺癌（mEGA）における第一選択ペムブロリズマブ（P）、トラスツズマブ（T）、カペシタビン（C）、オキサリプラチン（O）– Janjigian YY,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主な結果</a:t>
            </a:r>
          </a:p>
          <a:p>
            <a:endParaRPr lang="en-GB"/>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Janjigian YY, et al. J Clin Oncol 2019;37(Suppl):Abstr 62</a:t>
            </a:r>
          </a:p>
        </p:txBody>
      </p:sp>
      <p:sp>
        <p:nvSpPr>
          <p:cNvPr id="7" name="Freeform 6"/>
          <p:cNvSpPr/>
          <p:nvPr/>
        </p:nvSpPr>
        <p:spPr bwMode="auto">
          <a:xfrm>
            <a:off x="2098557" y="1972183"/>
            <a:ext cx="5286852" cy="322767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8" name="Line 6"/>
          <p:cNvSpPr>
            <a:spLocks noChangeShapeType="1"/>
          </p:cNvSpPr>
          <p:nvPr/>
        </p:nvSpPr>
        <p:spPr bwMode="auto">
          <a:xfrm>
            <a:off x="1975286" y="1972182"/>
            <a:ext cx="123270"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9" name="Line 7"/>
          <p:cNvSpPr>
            <a:spLocks noChangeShapeType="1"/>
          </p:cNvSpPr>
          <p:nvPr/>
        </p:nvSpPr>
        <p:spPr bwMode="auto">
          <a:xfrm>
            <a:off x="1975286" y="2552486"/>
            <a:ext cx="123270"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0" name="Line 8"/>
          <p:cNvSpPr>
            <a:spLocks noChangeShapeType="1"/>
          </p:cNvSpPr>
          <p:nvPr/>
        </p:nvSpPr>
        <p:spPr bwMode="auto">
          <a:xfrm>
            <a:off x="1975286" y="3151182"/>
            <a:ext cx="123270"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1" name="Line 9"/>
          <p:cNvSpPr>
            <a:spLocks noChangeShapeType="1"/>
          </p:cNvSpPr>
          <p:nvPr/>
        </p:nvSpPr>
        <p:spPr bwMode="auto">
          <a:xfrm>
            <a:off x="1975286" y="3754092"/>
            <a:ext cx="123270"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2" name="Line 10"/>
          <p:cNvSpPr>
            <a:spLocks noChangeShapeType="1"/>
          </p:cNvSpPr>
          <p:nvPr/>
        </p:nvSpPr>
        <p:spPr bwMode="auto">
          <a:xfrm>
            <a:off x="1975286" y="4343593"/>
            <a:ext cx="123270"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3" name="Line 11"/>
          <p:cNvSpPr>
            <a:spLocks noChangeShapeType="1"/>
          </p:cNvSpPr>
          <p:nvPr/>
        </p:nvSpPr>
        <p:spPr bwMode="auto">
          <a:xfrm>
            <a:off x="1975286" y="4947751"/>
            <a:ext cx="123270"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4" name="Line 17"/>
          <p:cNvSpPr>
            <a:spLocks noChangeShapeType="1"/>
          </p:cNvSpPr>
          <p:nvPr/>
        </p:nvSpPr>
        <p:spPr bwMode="auto">
          <a:xfrm flipH="1">
            <a:off x="7392424" y="5200390"/>
            <a:ext cx="0" cy="14292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5" name="Line 21"/>
          <p:cNvSpPr>
            <a:spLocks noChangeShapeType="1"/>
          </p:cNvSpPr>
          <p:nvPr/>
        </p:nvSpPr>
        <p:spPr bwMode="auto">
          <a:xfrm flipH="1">
            <a:off x="2364488" y="5200390"/>
            <a:ext cx="0" cy="14292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cs typeface="Arial" panose="020B0604020202020204" pitchFamily="34" charset="0"/>
            </a:endParaRPr>
          </a:p>
        </p:txBody>
      </p:sp>
      <p:sp>
        <p:nvSpPr>
          <p:cNvPr id="16" name="TextBox 15"/>
          <p:cNvSpPr txBox="1"/>
          <p:nvPr/>
        </p:nvSpPr>
        <p:spPr>
          <a:xfrm rot="16200000">
            <a:off x="620642" y="3195556"/>
            <a:ext cx="1250930" cy="518678"/>
          </a:xfrm>
          <a:prstGeom prst="rect">
            <a:avLst/>
          </a:prstGeom>
          <a:noFill/>
        </p:spPr>
        <p:txBody>
          <a:bodyPr wrap="none" rtlCol="0">
            <a:spAutoFit/>
          </a:bodyPr>
          <a:lstStyle/>
          <a:p>
            <a:pPr algn="ctr" fontAlgn="base">
              <a:spcBef>
                <a:spcPct val="0"/>
              </a:spcBef>
              <a:spcAft>
                <a:spcPct val="0"/>
              </a:spcAft>
            </a:pPr>
            <a:r>
              <a:rPr lang="ja-JP" sz="1400" b="0" i="0" u="none" strike="noStrike" cap="none" baseline="0">
                <a:solidFill>
                  <a:srgbClr val="4D4D4D"/>
                </a:solidFill>
                <a:effectLst/>
                <a:uFillTx/>
                <a:ea typeface="MS UI Gothic"/>
              </a:rPr>
              <a:t>無増悪生存率、</a:t>
            </a:r>
            <a:r>
              <a:rPr sz="1400"/>
              <a:t/>
            </a:r>
            <a:br>
              <a:rPr sz="1400"/>
            </a:br>
            <a:r>
              <a:rPr lang="ja-JP" sz="1400" b="0" i="0" u="none" strike="noStrike" cap="none" baseline="0">
                <a:solidFill>
                  <a:srgbClr val="4D4D4D"/>
                </a:solidFill>
                <a:effectLst/>
                <a:uFillTx/>
                <a:ea typeface="MS UI Gothic"/>
              </a:rPr>
              <a:t>確率</a:t>
            </a:r>
          </a:p>
        </p:txBody>
      </p:sp>
      <p:sp>
        <p:nvSpPr>
          <p:cNvPr id="18" name="TextBox 17"/>
          <p:cNvSpPr txBox="1"/>
          <p:nvPr/>
        </p:nvSpPr>
        <p:spPr>
          <a:xfrm>
            <a:off x="4115820" y="5512337"/>
            <a:ext cx="1353823" cy="305105"/>
          </a:xfrm>
          <a:prstGeom prst="rect">
            <a:avLst/>
          </a:prstGeom>
          <a:noFill/>
        </p:spPr>
        <p:txBody>
          <a:bodyPr wrap="none" rtlCol="0">
            <a:spAutoFit/>
          </a:bodyPr>
          <a:lstStyle/>
          <a:p>
            <a:pPr algn="ctr" fontAlgn="base">
              <a:spcBef>
                <a:spcPct val="0"/>
              </a:spcBef>
              <a:spcAft>
                <a:spcPct val="0"/>
              </a:spcAft>
            </a:pPr>
            <a:r>
              <a:rPr lang="ja-JP" sz="1400" b="0" i="0" u="none" strike="noStrike" cap="none" baseline="0">
                <a:solidFill>
                  <a:srgbClr val="4D4D4D"/>
                </a:solidFill>
                <a:effectLst/>
                <a:uFillTx/>
                <a:ea typeface="MS UI Gothic"/>
              </a:rPr>
              <a:t>経過期間（ヵ月）</a:t>
            </a:r>
          </a:p>
        </p:txBody>
      </p:sp>
      <p:sp>
        <p:nvSpPr>
          <p:cNvPr id="19" name="TextBox 18"/>
          <p:cNvSpPr txBox="1"/>
          <p:nvPr/>
        </p:nvSpPr>
        <p:spPr>
          <a:xfrm>
            <a:off x="1545674" y="1816172"/>
            <a:ext cx="430476"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1.0</a:t>
            </a:r>
          </a:p>
        </p:txBody>
      </p:sp>
      <p:sp>
        <p:nvSpPr>
          <p:cNvPr id="20" name="TextBox 19"/>
          <p:cNvSpPr txBox="1"/>
          <p:nvPr/>
        </p:nvSpPr>
        <p:spPr>
          <a:xfrm>
            <a:off x="1545675" y="2398888"/>
            <a:ext cx="430476"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0.8</a:t>
            </a:r>
          </a:p>
        </p:txBody>
      </p:sp>
      <p:sp>
        <p:nvSpPr>
          <p:cNvPr id="21" name="TextBox 20"/>
          <p:cNvSpPr txBox="1"/>
          <p:nvPr/>
        </p:nvSpPr>
        <p:spPr>
          <a:xfrm>
            <a:off x="1545675" y="2997296"/>
            <a:ext cx="430476"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0.6</a:t>
            </a:r>
          </a:p>
        </p:txBody>
      </p:sp>
      <p:sp>
        <p:nvSpPr>
          <p:cNvPr id="22" name="TextBox 21"/>
          <p:cNvSpPr txBox="1"/>
          <p:nvPr/>
        </p:nvSpPr>
        <p:spPr>
          <a:xfrm>
            <a:off x="1545675" y="3599922"/>
            <a:ext cx="430476"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0.4</a:t>
            </a:r>
          </a:p>
        </p:txBody>
      </p:sp>
      <p:sp>
        <p:nvSpPr>
          <p:cNvPr id="23" name="TextBox 22"/>
          <p:cNvSpPr txBox="1"/>
          <p:nvPr/>
        </p:nvSpPr>
        <p:spPr>
          <a:xfrm>
            <a:off x="1545675" y="4189133"/>
            <a:ext cx="430476"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0.2</a:t>
            </a:r>
          </a:p>
        </p:txBody>
      </p:sp>
      <p:sp>
        <p:nvSpPr>
          <p:cNvPr id="24" name="TextBox 23"/>
          <p:cNvSpPr txBox="1"/>
          <p:nvPr/>
        </p:nvSpPr>
        <p:spPr>
          <a:xfrm>
            <a:off x="1694117" y="4793003"/>
            <a:ext cx="282046"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0</a:t>
            </a:r>
          </a:p>
        </p:txBody>
      </p:sp>
      <p:sp>
        <p:nvSpPr>
          <p:cNvPr id="25" name="TextBox 24"/>
          <p:cNvSpPr txBox="1"/>
          <p:nvPr/>
        </p:nvSpPr>
        <p:spPr>
          <a:xfrm>
            <a:off x="2180703" y="5300954"/>
            <a:ext cx="381028" cy="732252"/>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0</a:t>
            </a:r>
          </a:p>
          <a:p>
            <a:pPr algn="ctr"/>
            <a:endParaRPr lang="en-GB" sz="1400">
              <a:cs typeface="Arial" panose="020B0604020202020204" pitchFamily="34" charset="0"/>
            </a:endParaRPr>
          </a:p>
          <a:p>
            <a:pPr algn="ctr"/>
            <a:r>
              <a:rPr lang="ja-JP" sz="1400" b="0" i="0" u="none" strike="noStrike" cap="none" baseline="0">
                <a:solidFill>
                  <a:srgbClr val="4D4D4D"/>
                </a:solidFill>
                <a:effectLst/>
                <a:uFillTx/>
                <a:ea typeface="MS UI Gothic"/>
              </a:rPr>
              <a:t>35</a:t>
            </a:r>
          </a:p>
        </p:txBody>
      </p:sp>
      <p:sp>
        <p:nvSpPr>
          <p:cNvPr id="27" name="Line 13"/>
          <p:cNvSpPr>
            <a:spLocks noChangeShapeType="1"/>
          </p:cNvSpPr>
          <p:nvPr/>
        </p:nvSpPr>
        <p:spPr bwMode="auto">
          <a:xfrm flipH="1">
            <a:off x="3623198" y="5200390"/>
            <a:ext cx="0" cy="14292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8" name="Line 14"/>
          <p:cNvSpPr>
            <a:spLocks noChangeShapeType="1"/>
          </p:cNvSpPr>
          <p:nvPr/>
        </p:nvSpPr>
        <p:spPr bwMode="auto">
          <a:xfrm flipH="1">
            <a:off x="4872227" y="5200390"/>
            <a:ext cx="0" cy="14292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9" name="TextBox 28"/>
          <p:cNvSpPr txBox="1"/>
          <p:nvPr/>
        </p:nvSpPr>
        <p:spPr>
          <a:xfrm>
            <a:off x="3427513" y="5300954"/>
            <a:ext cx="381028" cy="732252"/>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6</a:t>
            </a:r>
          </a:p>
          <a:p>
            <a:pPr algn="ctr"/>
            <a:endParaRPr lang="en-GB" sz="1400">
              <a:cs typeface="Arial" panose="020B0604020202020204" pitchFamily="34" charset="0"/>
            </a:endParaRPr>
          </a:p>
          <a:p>
            <a:pPr algn="ctr"/>
            <a:r>
              <a:rPr lang="ja-JP" sz="1400" b="0" i="0" u="none" strike="noStrike" cap="none" baseline="0">
                <a:solidFill>
                  <a:srgbClr val="4D4D4D"/>
                </a:solidFill>
                <a:effectLst/>
                <a:uFillTx/>
                <a:ea typeface="MS UI Gothic"/>
              </a:rPr>
              <a:t>15</a:t>
            </a:r>
          </a:p>
        </p:txBody>
      </p:sp>
      <p:sp>
        <p:nvSpPr>
          <p:cNvPr id="30" name="TextBox 29"/>
          <p:cNvSpPr txBox="1"/>
          <p:nvPr/>
        </p:nvSpPr>
        <p:spPr>
          <a:xfrm>
            <a:off x="4679743" y="5300954"/>
            <a:ext cx="381028" cy="732252"/>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12</a:t>
            </a:r>
          </a:p>
          <a:p>
            <a:pPr algn="ctr"/>
            <a:endParaRPr lang="en-GB" sz="1400">
              <a:cs typeface="Arial" panose="020B0604020202020204" pitchFamily="34" charset="0"/>
            </a:endParaRPr>
          </a:p>
          <a:p>
            <a:pPr algn="ctr"/>
            <a:r>
              <a:rPr lang="ja-JP" sz="1400" b="0" i="0" u="none" strike="noStrike" cap="none" baseline="0">
                <a:solidFill>
                  <a:srgbClr val="4D4D4D"/>
                </a:solidFill>
                <a:effectLst/>
                <a:uFillTx/>
                <a:ea typeface="MS UI Gothic"/>
              </a:rPr>
              <a:t>6</a:t>
            </a:r>
          </a:p>
        </p:txBody>
      </p:sp>
      <p:sp>
        <p:nvSpPr>
          <p:cNvPr id="31" name="TextBox 30"/>
          <p:cNvSpPr txBox="1"/>
          <p:nvPr/>
        </p:nvSpPr>
        <p:spPr>
          <a:xfrm>
            <a:off x="7206124" y="5300954"/>
            <a:ext cx="381028" cy="732252"/>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24</a:t>
            </a:r>
          </a:p>
          <a:p>
            <a:pPr algn="ctr"/>
            <a:endParaRPr lang="en-GB" sz="1400">
              <a:cs typeface="Arial" panose="020B0604020202020204" pitchFamily="34" charset="0"/>
            </a:endParaRPr>
          </a:p>
          <a:p>
            <a:pPr algn="ctr"/>
            <a:r>
              <a:rPr lang="ja-JP" sz="1400" b="0" i="0" u="none" strike="noStrike" cap="none" baseline="0">
                <a:solidFill>
                  <a:srgbClr val="4D4D4D"/>
                </a:solidFill>
                <a:effectLst/>
                <a:uFillTx/>
                <a:ea typeface="MS UI Gothic"/>
              </a:rPr>
              <a:t>0</a:t>
            </a:r>
          </a:p>
        </p:txBody>
      </p:sp>
      <p:sp>
        <p:nvSpPr>
          <p:cNvPr id="32" name="Line 13"/>
          <p:cNvSpPr>
            <a:spLocks noChangeShapeType="1"/>
          </p:cNvSpPr>
          <p:nvPr/>
        </p:nvSpPr>
        <p:spPr bwMode="auto">
          <a:xfrm flipH="1">
            <a:off x="6131565" y="5200390"/>
            <a:ext cx="0" cy="14292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33" name="TextBox 32"/>
          <p:cNvSpPr txBox="1"/>
          <p:nvPr/>
        </p:nvSpPr>
        <p:spPr>
          <a:xfrm>
            <a:off x="5935880" y="5300954"/>
            <a:ext cx="381028" cy="732252"/>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18</a:t>
            </a:r>
          </a:p>
          <a:p>
            <a:pPr algn="ctr"/>
            <a:endParaRPr lang="en-GB" sz="1400">
              <a:cs typeface="Arial" panose="020B0604020202020204" pitchFamily="34" charset="0"/>
            </a:endParaRPr>
          </a:p>
          <a:p>
            <a:pPr algn="ctr"/>
            <a:r>
              <a:rPr lang="ja-JP" sz="1400" b="0" i="0" u="none" strike="noStrike" cap="none" baseline="0">
                <a:solidFill>
                  <a:srgbClr val="4D4D4D"/>
                </a:solidFill>
                <a:effectLst/>
                <a:uFillTx/>
                <a:ea typeface="MS UI Gothic"/>
              </a:rPr>
              <a:t>1</a:t>
            </a:r>
          </a:p>
        </p:txBody>
      </p:sp>
      <p:sp>
        <p:nvSpPr>
          <p:cNvPr id="34" name="TextBox 33"/>
          <p:cNvSpPr txBox="1"/>
          <p:nvPr/>
        </p:nvSpPr>
        <p:spPr>
          <a:xfrm>
            <a:off x="117916" y="5718228"/>
            <a:ext cx="2103972" cy="305105"/>
          </a:xfrm>
          <a:prstGeom prst="rect">
            <a:avLst/>
          </a:prstGeom>
          <a:noFill/>
        </p:spPr>
        <p:txBody>
          <a:bodyPr wrap="none" rtlCol="0">
            <a:spAutoFit/>
          </a:bodyPr>
          <a:lstStyle/>
          <a:p>
            <a:pPr algn="ctr" fontAlgn="base">
              <a:spcBef>
                <a:spcPct val="0"/>
              </a:spcBef>
              <a:spcAft>
                <a:spcPct val="0"/>
              </a:spcAft>
            </a:pPr>
            <a:r>
              <a:rPr lang="ja-JP" sz="1400" b="0" i="0" u="none" strike="noStrike" cap="none" baseline="0" dirty="0">
                <a:solidFill>
                  <a:srgbClr val="4D4D4D"/>
                </a:solidFill>
                <a:effectLst/>
                <a:uFillTx/>
                <a:ea typeface="MS UI Gothic"/>
              </a:rPr>
              <a:t>リスクに晒されていた患者数</a:t>
            </a:r>
          </a:p>
        </p:txBody>
      </p:sp>
      <p:sp>
        <p:nvSpPr>
          <p:cNvPr id="35" name="TextBox 34"/>
          <p:cNvSpPr txBox="1"/>
          <p:nvPr/>
        </p:nvSpPr>
        <p:spPr>
          <a:xfrm>
            <a:off x="2322668" y="4769151"/>
            <a:ext cx="1142474" cy="305105"/>
          </a:xfrm>
          <a:prstGeom prst="rect">
            <a:avLst/>
          </a:prstGeom>
          <a:noFill/>
        </p:spPr>
        <p:txBody>
          <a:bodyPr wrap="none" rtlCol="0">
            <a:spAutoFit/>
          </a:bodyPr>
          <a:lstStyle/>
          <a:p>
            <a:pPr algn="r"/>
            <a:r>
              <a:rPr lang="ja-JP" sz="1400" b="0" i="0" u="none" strike="noStrike" cap="none" baseline="0" dirty="0">
                <a:solidFill>
                  <a:srgbClr val="4D4D4D"/>
                </a:solidFill>
                <a:effectLst/>
                <a:uFillTx/>
                <a:ea typeface="MS UI Gothic"/>
              </a:rPr>
              <a:t>打ち切り時点</a:t>
            </a:r>
          </a:p>
        </p:txBody>
      </p:sp>
      <p:grpSp>
        <p:nvGrpSpPr>
          <p:cNvPr id="36" name="Group 2"/>
          <p:cNvGrpSpPr/>
          <p:nvPr/>
        </p:nvGrpSpPr>
        <p:grpSpPr>
          <a:xfrm>
            <a:off x="2329683" y="1945542"/>
            <a:ext cx="4760434" cy="3028150"/>
            <a:chOff x="1747" y="1449"/>
            <a:chExt cx="2262" cy="1416"/>
          </a:xfrm>
        </p:grpSpPr>
        <p:sp>
          <p:nvSpPr>
            <p:cNvPr id="37" name="Line 3"/>
            <p:cNvSpPr>
              <a:spLocks noChangeShapeType="1"/>
            </p:cNvSpPr>
            <p:nvPr/>
          </p:nvSpPr>
          <p:spPr bwMode="auto">
            <a:xfrm>
              <a:off x="2149" y="1515"/>
              <a:ext cx="36" cy="0"/>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Line 4"/>
            <p:cNvSpPr>
              <a:spLocks noChangeShapeType="1"/>
            </p:cNvSpPr>
            <p:nvPr/>
          </p:nvSpPr>
          <p:spPr bwMode="auto">
            <a:xfrm flipH="1">
              <a:off x="2899" y="2241"/>
              <a:ext cx="0" cy="36"/>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Line 5"/>
            <p:cNvSpPr>
              <a:spLocks noChangeShapeType="1"/>
            </p:cNvSpPr>
            <p:nvPr/>
          </p:nvSpPr>
          <p:spPr bwMode="auto">
            <a:xfrm flipH="1">
              <a:off x="3301" y="2445"/>
              <a:ext cx="0" cy="36"/>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 name="Line 6"/>
            <p:cNvSpPr>
              <a:spLocks noChangeShapeType="1"/>
            </p:cNvSpPr>
            <p:nvPr/>
          </p:nvSpPr>
          <p:spPr bwMode="auto">
            <a:xfrm flipH="1">
              <a:off x="3247" y="2445"/>
              <a:ext cx="0" cy="36"/>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 name="Line 7"/>
            <p:cNvSpPr>
              <a:spLocks noChangeShapeType="1"/>
            </p:cNvSpPr>
            <p:nvPr/>
          </p:nvSpPr>
          <p:spPr bwMode="auto">
            <a:xfrm flipH="1">
              <a:off x="2371" y="1983"/>
              <a:ext cx="0" cy="30"/>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Line 8"/>
            <p:cNvSpPr>
              <a:spLocks noChangeShapeType="1"/>
            </p:cNvSpPr>
            <p:nvPr/>
          </p:nvSpPr>
          <p:spPr bwMode="auto">
            <a:xfrm flipH="1">
              <a:off x="2407" y="1983"/>
              <a:ext cx="0" cy="30"/>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Line 9"/>
            <p:cNvSpPr>
              <a:spLocks noChangeShapeType="1"/>
            </p:cNvSpPr>
            <p:nvPr/>
          </p:nvSpPr>
          <p:spPr bwMode="auto">
            <a:xfrm flipH="1">
              <a:off x="2491" y="1983"/>
              <a:ext cx="0" cy="30"/>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Line 10"/>
            <p:cNvSpPr>
              <a:spLocks noChangeShapeType="1"/>
            </p:cNvSpPr>
            <p:nvPr/>
          </p:nvSpPr>
          <p:spPr bwMode="auto">
            <a:xfrm flipH="1">
              <a:off x="2677" y="2061"/>
              <a:ext cx="0" cy="36"/>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Freeform 11"/>
            <p:cNvSpPr/>
            <p:nvPr/>
          </p:nvSpPr>
          <p:spPr bwMode="auto">
            <a:xfrm>
              <a:off x="1747" y="1467"/>
              <a:ext cx="2262" cy="1398"/>
            </a:xfrm>
            <a:custGeom>
              <a:avLst/>
              <a:gdLst>
                <a:gd name="T0" fmla="*/ 377 w 377"/>
                <a:gd name="T1" fmla="*/ 233 h 233"/>
                <a:gd name="T2" fmla="*/ 377 w 377"/>
                <a:gd name="T3" fmla="*/ 199 h 233"/>
                <a:gd name="T4" fmla="*/ 272 w 377"/>
                <a:gd name="T5" fmla="*/ 199 h 233"/>
                <a:gd name="T6" fmla="*/ 272 w 377"/>
                <a:gd name="T7" fmla="*/ 165 h 233"/>
                <a:gd name="T8" fmla="*/ 241 w 377"/>
                <a:gd name="T9" fmla="*/ 165 h 233"/>
                <a:gd name="T10" fmla="*/ 241 w 377"/>
                <a:gd name="T11" fmla="*/ 148 h 233"/>
                <a:gd name="T12" fmla="*/ 223 w 377"/>
                <a:gd name="T13" fmla="*/ 148 h 233"/>
                <a:gd name="T14" fmla="*/ 223 w 377"/>
                <a:gd name="T15" fmla="*/ 131 h 233"/>
                <a:gd name="T16" fmla="*/ 190 w 377"/>
                <a:gd name="T17" fmla="*/ 131 h 233"/>
                <a:gd name="T18" fmla="*/ 190 w 377"/>
                <a:gd name="T19" fmla="*/ 116 h 233"/>
                <a:gd name="T20" fmla="*/ 186 w 377"/>
                <a:gd name="T21" fmla="*/ 116 h 233"/>
                <a:gd name="T22" fmla="*/ 186 w 377"/>
                <a:gd name="T23" fmla="*/ 101 h 233"/>
                <a:gd name="T24" fmla="*/ 142 w 377"/>
                <a:gd name="T25" fmla="*/ 101 h 233"/>
                <a:gd name="T26" fmla="*/ 142 w 377"/>
                <a:gd name="T27" fmla="*/ 88 h 233"/>
                <a:gd name="T28" fmla="*/ 103 w 377"/>
                <a:gd name="T29" fmla="*/ 88 h 233"/>
                <a:gd name="T30" fmla="*/ 103 w 377"/>
                <a:gd name="T31" fmla="*/ 78 h 233"/>
                <a:gd name="T32" fmla="*/ 99 w 377"/>
                <a:gd name="T33" fmla="*/ 78 h 233"/>
                <a:gd name="T34" fmla="*/ 99 w 377"/>
                <a:gd name="T35" fmla="*/ 56 h 233"/>
                <a:gd name="T36" fmla="*/ 97 w 377"/>
                <a:gd name="T37" fmla="*/ 56 h 233"/>
                <a:gd name="T38" fmla="*/ 97 w 377"/>
                <a:gd name="T39" fmla="*/ 46 h 233"/>
                <a:gd name="T40" fmla="*/ 92 w 377"/>
                <a:gd name="T41" fmla="*/ 46 h 233"/>
                <a:gd name="T42" fmla="*/ 92 w 377"/>
                <a:gd name="T43" fmla="*/ 37 h 233"/>
                <a:gd name="T44" fmla="*/ 77 w 377"/>
                <a:gd name="T45" fmla="*/ 37 h 233"/>
                <a:gd name="T46" fmla="*/ 77 w 377"/>
                <a:gd name="T47" fmla="*/ 27 h 233"/>
                <a:gd name="T48" fmla="*/ 73 w 377"/>
                <a:gd name="T49" fmla="*/ 27 h 233"/>
                <a:gd name="T50" fmla="*/ 73 w 377"/>
                <a:gd name="T51" fmla="*/ 18 h 233"/>
                <a:gd name="T52" fmla="*/ 69 w 377"/>
                <a:gd name="T53" fmla="*/ 18 h 233"/>
                <a:gd name="T54" fmla="*/ 69 w 377"/>
                <a:gd name="T55" fmla="*/ 8 h 233"/>
                <a:gd name="T56" fmla="*/ 58 w 377"/>
                <a:gd name="T57" fmla="*/ 8 h 233"/>
                <a:gd name="T58" fmla="*/ 58 w 377"/>
                <a:gd name="T59" fmla="*/ 0 h 233"/>
                <a:gd name="T60" fmla="*/ 0 w 377"/>
                <a:gd name="T61"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7" h="233">
                  <a:moveTo>
                    <a:pt x="377" y="233"/>
                  </a:moveTo>
                  <a:lnTo>
                    <a:pt x="377" y="199"/>
                  </a:lnTo>
                  <a:lnTo>
                    <a:pt x="272" y="199"/>
                  </a:lnTo>
                  <a:lnTo>
                    <a:pt x="272" y="165"/>
                  </a:lnTo>
                  <a:lnTo>
                    <a:pt x="241" y="165"/>
                  </a:lnTo>
                  <a:lnTo>
                    <a:pt x="241" y="148"/>
                  </a:lnTo>
                  <a:lnTo>
                    <a:pt x="223" y="148"/>
                  </a:lnTo>
                  <a:lnTo>
                    <a:pt x="223" y="131"/>
                  </a:lnTo>
                  <a:lnTo>
                    <a:pt x="190" y="131"/>
                  </a:lnTo>
                  <a:lnTo>
                    <a:pt x="190" y="116"/>
                  </a:lnTo>
                  <a:lnTo>
                    <a:pt x="186" y="116"/>
                  </a:lnTo>
                  <a:lnTo>
                    <a:pt x="186" y="101"/>
                  </a:lnTo>
                  <a:lnTo>
                    <a:pt x="142" y="101"/>
                  </a:lnTo>
                  <a:lnTo>
                    <a:pt x="142" y="88"/>
                  </a:lnTo>
                  <a:lnTo>
                    <a:pt x="103" y="88"/>
                  </a:lnTo>
                  <a:lnTo>
                    <a:pt x="103" y="78"/>
                  </a:lnTo>
                  <a:lnTo>
                    <a:pt x="99" y="78"/>
                  </a:lnTo>
                  <a:lnTo>
                    <a:pt x="99" y="56"/>
                  </a:lnTo>
                  <a:lnTo>
                    <a:pt x="97" y="56"/>
                  </a:lnTo>
                  <a:lnTo>
                    <a:pt x="97" y="46"/>
                  </a:lnTo>
                  <a:lnTo>
                    <a:pt x="92" y="46"/>
                  </a:lnTo>
                  <a:lnTo>
                    <a:pt x="92" y="37"/>
                  </a:lnTo>
                  <a:lnTo>
                    <a:pt x="77" y="37"/>
                  </a:lnTo>
                  <a:lnTo>
                    <a:pt x="77" y="27"/>
                  </a:lnTo>
                  <a:lnTo>
                    <a:pt x="73" y="27"/>
                  </a:lnTo>
                  <a:lnTo>
                    <a:pt x="73" y="18"/>
                  </a:lnTo>
                  <a:lnTo>
                    <a:pt x="69" y="18"/>
                  </a:lnTo>
                  <a:lnTo>
                    <a:pt x="69" y="8"/>
                  </a:lnTo>
                  <a:lnTo>
                    <a:pt x="58" y="8"/>
                  </a:lnTo>
                  <a:lnTo>
                    <a:pt x="58" y="0"/>
                  </a:lnTo>
                  <a:lnTo>
                    <a:pt x="0" y="0"/>
                  </a:lnTo>
                </a:path>
              </a:pathLst>
            </a:cu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Line 12"/>
            <p:cNvSpPr>
              <a:spLocks noChangeShapeType="1"/>
            </p:cNvSpPr>
            <p:nvPr/>
          </p:nvSpPr>
          <p:spPr bwMode="auto">
            <a:xfrm flipH="1">
              <a:off x="1897" y="1449"/>
              <a:ext cx="0" cy="36"/>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Line 13"/>
            <p:cNvSpPr>
              <a:spLocks noChangeShapeType="1"/>
            </p:cNvSpPr>
            <p:nvPr/>
          </p:nvSpPr>
          <p:spPr bwMode="auto">
            <a:xfrm flipH="1">
              <a:off x="2065" y="1449"/>
              <a:ext cx="0" cy="36"/>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Line 14"/>
            <p:cNvSpPr>
              <a:spLocks noChangeShapeType="1"/>
            </p:cNvSpPr>
            <p:nvPr/>
          </p:nvSpPr>
          <p:spPr bwMode="auto">
            <a:xfrm flipH="1">
              <a:off x="2161" y="1503"/>
              <a:ext cx="0" cy="30"/>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Line 15"/>
            <p:cNvSpPr>
              <a:spLocks noChangeShapeType="1"/>
            </p:cNvSpPr>
            <p:nvPr/>
          </p:nvSpPr>
          <p:spPr bwMode="auto">
            <a:xfrm flipH="1">
              <a:off x="2257" y="1671"/>
              <a:ext cx="0" cy="36"/>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Line 16"/>
            <p:cNvSpPr>
              <a:spLocks noChangeShapeType="1"/>
            </p:cNvSpPr>
            <p:nvPr/>
          </p:nvSpPr>
          <p:spPr bwMode="auto">
            <a:xfrm flipH="1">
              <a:off x="2047" y="1449"/>
              <a:ext cx="0" cy="36"/>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Line 17"/>
            <p:cNvSpPr>
              <a:spLocks noChangeShapeType="1"/>
            </p:cNvSpPr>
            <p:nvPr/>
          </p:nvSpPr>
          <p:spPr bwMode="auto">
            <a:xfrm>
              <a:off x="2083" y="1467"/>
              <a:ext cx="30" cy="0"/>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Line 18"/>
            <p:cNvSpPr>
              <a:spLocks noChangeShapeType="1"/>
            </p:cNvSpPr>
            <p:nvPr/>
          </p:nvSpPr>
          <p:spPr bwMode="auto">
            <a:xfrm flipH="1">
              <a:off x="2107" y="1503"/>
              <a:ext cx="0" cy="30"/>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 name="Line 19"/>
            <p:cNvSpPr>
              <a:spLocks noChangeShapeType="1"/>
            </p:cNvSpPr>
            <p:nvPr/>
          </p:nvSpPr>
          <p:spPr bwMode="auto">
            <a:xfrm flipH="1">
              <a:off x="2251" y="1671"/>
              <a:ext cx="0" cy="36"/>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 name="Line 20"/>
            <p:cNvSpPr>
              <a:spLocks noChangeShapeType="1"/>
            </p:cNvSpPr>
            <p:nvPr/>
          </p:nvSpPr>
          <p:spPr bwMode="auto">
            <a:xfrm flipH="1">
              <a:off x="1849" y="1449"/>
              <a:ext cx="0" cy="36"/>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Line 21"/>
            <p:cNvSpPr>
              <a:spLocks noChangeShapeType="1"/>
            </p:cNvSpPr>
            <p:nvPr/>
          </p:nvSpPr>
          <p:spPr bwMode="auto">
            <a:xfrm flipH="1">
              <a:off x="1753" y="1449"/>
              <a:ext cx="0" cy="36"/>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Line 22"/>
            <p:cNvSpPr>
              <a:spLocks noChangeShapeType="1"/>
            </p:cNvSpPr>
            <p:nvPr/>
          </p:nvSpPr>
          <p:spPr bwMode="auto">
            <a:xfrm flipH="1">
              <a:off x="2137" y="1503"/>
              <a:ext cx="0" cy="30"/>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Line 23"/>
            <p:cNvSpPr>
              <a:spLocks noChangeShapeType="1"/>
            </p:cNvSpPr>
            <p:nvPr/>
          </p:nvSpPr>
          <p:spPr bwMode="auto">
            <a:xfrm flipH="1">
              <a:off x="2083" y="1449"/>
              <a:ext cx="0" cy="36"/>
            </a:xfrm>
            <a:prstGeom prst="line">
              <a:avLst/>
            </a:pr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cxnSp>
        <p:nvCxnSpPr>
          <p:cNvPr id="58" name="Straight Connector 57"/>
          <p:cNvCxnSpPr/>
          <p:nvPr/>
        </p:nvCxnSpPr>
        <p:spPr>
          <a:xfrm flipH="1">
            <a:off x="2303231" y="4887064"/>
            <a:ext cx="0" cy="72000"/>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cxnSp>
      <p:sp>
        <p:nvSpPr>
          <p:cNvPr id="60" name="TextBox 59"/>
          <p:cNvSpPr txBox="1"/>
          <p:nvPr/>
        </p:nvSpPr>
        <p:spPr>
          <a:xfrm>
            <a:off x="4773626" y="2003849"/>
            <a:ext cx="3411344" cy="732252"/>
          </a:xfrm>
          <a:prstGeom prst="rect">
            <a:avLst/>
          </a:prstGeom>
          <a:noFill/>
        </p:spPr>
        <p:txBody>
          <a:bodyPr wrap="none" rtlCol="0">
            <a:spAutoFit/>
          </a:bodyPr>
          <a:lstStyle/>
          <a:p>
            <a:pPr algn="r"/>
            <a:r>
              <a:rPr lang="ja-JP" sz="1400" b="0" i="0" u="none" strike="noStrike" cap="none" baseline="0">
                <a:solidFill>
                  <a:srgbClr val="4D4D4D"/>
                </a:solidFill>
                <a:effectLst/>
                <a:uFillTx/>
                <a:ea typeface="MS UI Gothic"/>
              </a:rPr>
              <a:t>追跡期間中央値6.6ヵ月（範囲 0.03～23.5）</a:t>
            </a:r>
          </a:p>
          <a:p>
            <a:pPr algn="r"/>
            <a:r>
              <a:rPr lang="ja-JP" sz="1400" b="0" i="0" u="none" strike="noStrike" cap="none" baseline="0">
                <a:solidFill>
                  <a:srgbClr val="4D4D4D"/>
                </a:solidFill>
                <a:effectLst/>
                <a:uFillTx/>
                <a:ea typeface="MS UI Gothic"/>
              </a:rPr>
              <a:t>PFS中央値11.4ヵ月（95%CI 6.0, 16.4）</a:t>
            </a:r>
          </a:p>
          <a:p>
            <a:pPr algn="r"/>
            <a:r>
              <a:rPr lang="ja-JP" sz="1400" b="0" i="0" u="none" strike="noStrike" cap="none" baseline="0">
                <a:solidFill>
                  <a:srgbClr val="4D4D4D"/>
                </a:solidFill>
                <a:effectLst/>
                <a:uFillTx/>
                <a:ea typeface="MS UI Gothic"/>
              </a:rPr>
              <a:t>6ヵ月時点のPFS率67%</a:t>
            </a:r>
          </a:p>
        </p:txBody>
      </p:sp>
      <p:sp>
        <p:nvSpPr>
          <p:cNvPr id="59" name="TextBox 58"/>
          <p:cNvSpPr txBox="1"/>
          <p:nvPr/>
        </p:nvSpPr>
        <p:spPr>
          <a:xfrm>
            <a:off x="4255247" y="1634839"/>
            <a:ext cx="628094" cy="366126"/>
          </a:xfrm>
          <a:prstGeom prst="rect">
            <a:avLst/>
          </a:prstGeom>
          <a:noFill/>
        </p:spPr>
        <p:txBody>
          <a:bodyPr wrap="none" rtlCol="0">
            <a:spAutoFit/>
          </a:bodyPr>
          <a:lstStyle/>
          <a:p>
            <a:r>
              <a:rPr lang="ja-JP" sz="1800" b="1" i="0" u="none" strike="noStrike" cap="none" baseline="0">
                <a:solidFill>
                  <a:srgbClr val="4D4D4D"/>
                </a:solidFill>
                <a:effectLst/>
                <a:uFillTx/>
                <a:ea typeface="MS UI Gothic"/>
              </a:rPr>
              <a:t>PFS</a:t>
            </a:r>
          </a:p>
        </p:txBody>
      </p:sp>
    </p:spTree>
    <p:extLst>
      <p:ext uri="{BB962C8B-B14F-4D97-AF65-F5344CB8AC3E}">
        <p14:creationId xmlns:p14="http://schemas.microsoft.com/office/powerpoint/2010/main" val="263187968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a:rPr>
              <a:t>62: HER2陽性転移性食道胃腺癌（mEGA）における第一選択ペムブロリズマブ（P）、トラスツズマブ（T）、カペシタビン（C）、オキサリプラチン（O）– Janjigian YY,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主な結果（続き）</a:t>
            </a:r>
          </a:p>
          <a:p>
            <a:endParaRPr lang="en-GB"/>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Janjigian YY, et al. J Clin Oncol 2019;37(Suppl):Abstr 62</a:t>
            </a:r>
          </a:p>
        </p:txBody>
      </p:sp>
      <p:sp>
        <p:nvSpPr>
          <p:cNvPr id="7" name="Freeform 6"/>
          <p:cNvSpPr/>
          <p:nvPr/>
        </p:nvSpPr>
        <p:spPr bwMode="auto">
          <a:xfrm>
            <a:off x="2098557" y="2163255"/>
            <a:ext cx="5286852" cy="322767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8" name="Line 6"/>
          <p:cNvSpPr>
            <a:spLocks noChangeShapeType="1"/>
          </p:cNvSpPr>
          <p:nvPr/>
        </p:nvSpPr>
        <p:spPr bwMode="auto">
          <a:xfrm>
            <a:off x="1975286" y="2163254"/>
            <a:ext cx="123270"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9" name="Line 7"/>
          <p:cNvSpPr>
            <a:spLocks noChangeShapeType="1"/>
          </p:cNvSpPr>
          <p:nvPr/>
        </p:nvSpPr>
        <p:spPr bwMode="auto">
          <a:xfrm>
            <a:off x="1975286" y="2743558"/>
            <a:ext cx="123270"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0" name="Line 8"/>
          <p:cNvSpPr>
            <a:spLocks noChangeShapeType="1"/>
          </p:cNvSpPr>
          <p:nvPr/>
        </p:nvSpPr>
        <p:spPr bwMode="auto">
          <a:xfrm>
            <a:off x="1975286" y="3342254"/>
            <a:ext cx="123270"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1" name="Line 9"/>
          <p:cNvSpPr>
            <a:spLocks noChangeShapeType="1"/>
          </p:cNvSpPr>
          <p:nvPr/>
        </p:nvSpPr>
        <p:spPr bwMode="auto">
          <a:xfrm>
            <a:off x="1975286" y="3945164"/>
            <a:ext cx="123270"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2" name="Line 10"/>
          <p:cNvSpPr>
            <a:spLocks noChangeShapeType="1"/>
          </p:cNvSpPr>
          <p:nvPr/>
        </p:nvSpPr>
        <p:spPr bwMode="auto">
          <a:xfrm>
            <a:off x="1975286" y="4534665"/>
            <a:ext cx="123270"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3" name="Line 11"/>
          <p:cNvSpPr>
            <a:spLocks noChangeShapeType="1"/>
          </p:cNvSpPr>
          <p:nvPr/>
        </p:nvSpPr>
        <p:spPr bwMode="auto">
          <a:xfrm>
            <a:off x="1975286" y="5138823"/>
            <a:ext cx="123270"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4" name="Line 17"/>
          <p:cNvSpPr>
            <a:spLocks noChangeShapeType="1"/>
          </p:cNvSpPr>
          <p:nvPr/>
        </p:nvSpPr>
        <p:spPr bwMode="auto">
          <a:xfrm flipH="1">
            <a:off x="7392424" y="5391462"/>
            <a:ext cx="0" cy="14292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5" name="Line 21"/>
          <p:cNvSpPr>
            <a:spLocks noChangeShapeType="1"/>
          </p:cNvSpPr>
          <p:nvPr/>
        </p:nvSpPr>
        <p:spPr bwMode="auto">
          <a:xfrm flipH="1">
            <a:off x="2364488" y="5391462"/>
            <a:ext cx="0" cy="14292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cs typeface="Arial" panose="020B0604020202020204" pitchFamily="34" charset="0"/>
            </a:endParaRPr>
          </a:p>
        </p:txBody>
      </p:sp>
      <p:sp>
        <p:nvSpPr>
          <p:cNvPr id="16" name="TextBox 15"/>
          <p:cNvSpPr txBox="1"/>
          <p:nvPr/>
        </p:nvSpPr>
        <p:spPr>
          <a:xfrm rot="16200000">
            <a:off x="813315" y="3492574"/>
            <a:ext cx="1013162" cy="305105"/>
          </a:xfrm>
          <a:prstGeom prst="rect">
            <a:avLst/>
          </a:prstGeom>
          <a:noFill/>
        </p:spPr>
        <p:txBody>
          <a:bodyPr wrap="none" rtlCol="0">
            <a:spAutoFit/>
          </a:bodyPr>
          <a:lstStyle/>
          <a:p>
            <a:pPr algn="ctr" fontAlgn="base">
              <a:spcBef>
                <a:spcPct val="0"/>
              </a:spcBef>
              <a:spcAft>
                <a:spcPct val="0"/>
              </a:spcAft>
            </a:pPr>
            <a:r>
              <a:rPr lang="ja-JP" sz="1400" b="0" i="0" u="none" strike="noStrike" cap="none" baseline="0">
                <a:solidFill>
                  <a:srgbClr val="4D4D4D"/>
                </a:solidFill>
                <a:effectLst/>
                <a:uFillTx/>
                <a:ea typeface="MS UI Gothic"/>
              </a:rPr>
              <a:t>生存、確率</a:t>
            </a:r>
          </a:p>
        </p:txBody>
      </p:sp>
      <p:sp>
        <p:nvSpPr>
          <p:cNvPr id="17" name="TextBox 16"/>
          <p:cNvSpPr txBox="1"/>
          <p:nvPr/>
        </p:nvSpPr>
        <p:spPr>
          <a:xfrm>
            <a:off x="4115818" y="5703409"/>
            <a:ext cx="1353823" cy="305105"/>
          </a:xfrm>
          <a:prstGeom prst="rect">
            <a:avLst/>
          </a:prstGeom>
          <a:noFill/>
        </p:spPr>
        <p:txBody>
          <a:bodyPr wrap="none" rtlCol="0">
            <a:spAutoFit/>
          </a:bodyPr>
          <a:lstStyle/>
          <a:p>
            <a:pPr algn="ctr" fontAlgn="base">
              <a:spcBef>
                <a:spcPct val="0"/>
              </a:spcBef>
              <a:spcAft>
                <a:spcPct val="0"/>
              </a:spcAft>
            </a:pPr>
            <a:r>
              <a:rPr lang="ja-JP" sz="1400" b="0" i="0" u="none" strike="noStrike" cap="none" baseline="0">
                <a:solidFill>
                  <a:srgbClr val="4D4D4D"/>
                </a:solidFill>
                <a:effectLst/>
                <a:uFillTx/>
                <a:ea typeface="MS UI Gothic"/>
              </a:rPr>
              <a:t>経過期間（ヵ月）</a:t>
            </a:r>
          </a:p>
        </p:txBody>
      </p:sp>
      <p:sp>
        <p:nvSpPr>
          <p:cNvPr id="18" name="TextBox 17"/>
          <p:cNvSpPr txBox="1"/>
          <p:nvPr/>
        </p:nvSpPr>
        <p:spPr>
          <a:xfrm>
            <a:off x="1545674" y="2007244"/>
            <a:ext cx="430476"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1.0</a:t>
            </a:r>
          </a:p>
        </p:txBody>
      </p:sp>
      <p:sp>
        <p:nvSpPr>
          <p:cNvPr id="19" name="TextBox 18"/>
          <p:cNvSpPr txBox="1"/>
          <p:nvPr/>
        </p:nvSpPr>
        <p:spPr>
          <a:xfrm>
            <a:off x="1545675" y="2589960"/>
            <a:ext cx="430476"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0.8</a:t>
            </a:r>
          </a:p>
        </p:txBody>
      </p:sp>
      <p:sp>
        <p:nvSpPr>
          <p:cNvPr id="20" name="TextBox 19"/>
          <p:cNvSpPr txBox="1"/>
          <p:nvPr/>
        </p:nvSpPr>
        <p:spPr>
          <a:xfrm>
            <a:off x="1545675" y="3188368"/>
            <a:ext cx="430476"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0.6</a:t>
            </a:r>
          </a:p>
        </p:txBody>
      </p:sp>
      <p:sp>
        <p:nvSpPr>
          <p:cNvPr id="21" name="TextBox 20"/>
          <p:cNvSpPr txBox="1"/>
          <p:nvPr/>
        </p:nvSpPr>
        <p:spPr>
          <a:xfrm>
            <a:off x="1545675" y="3790994"/>
            <a:ext cx="430476"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0.4</a:t>
            </a:r>
          </a:p>
        </p:txBody>
      </p:sp>
      <p:sp>
        <p:nvSpPr>
          <p:cNvPr id="22" name="TextBox 21"/>
          <p:cNvSpPr txBox="1"/>
          <p:nvPr/>
        </p:nvSpPr>
        <p:spPr>
          <a:xfrm>
            <a:off x="1545675" y="4380206"/>
            <a:ext cx="430476"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0.2</a:t>
            </a:r>
          </a:p>
        </p:txBody>
      </p:sp>
      <p:sp>
        <p:nvSpPr>
          <p:cNvPr id="23" name="TextBox 22"/>
          <p:cNvSpPr txBox="1"/>
          <p:nvPr/>
        </p:nvSpPr>
        <p:spPr>
          <a:xfrm>
            <a:off x="1694117" y="4984075"/>
            <a:ext cx="282046"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0</a:t>
            </a:r>
          </a:p>
        </p:txBody>
      </p:sp>
      <p:sp>
        <p:nvSpPr>
          <p:cNvPr id="24" name="TextBox 23"/>
          <p:cNvSpPr txBox="1"/>
          <p:nvPr/>
        </p:nvSpPr>
        <p:spPr>
          <a:xfrm>
            <a:off x="2180703" y="5492026"/>
            <a:ext cx="381028" cy="732252"/>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0</a:t>
            </a:r>
          </a:p>
          <a:p>
            <a:pPr algn="ctr"/>
            <a:endParaRPr lang="en-GB" sz="1400">
              <a:cs typeface="Arial" panose="020B0604020202020204" pitchFamily="34" charset="0"/>
            </a:endParaRPr>
          </a:p>
          <a:p>
            <a:pPr algn="ctr"/>
            <a:r>
              <a:rPr lang="ja-JP" sz="1400" b="0" i="0" u="none" strike="noStrike" cap="none" baseline="0">
                <a:solidFill>
                  <a:srgbClr val="4D4D4D"/>
                </a:solidFill>
                <a:effectLst/>
                <a:uFillTx/>
                <a:ea typeface="MS UI Gothic"/>
              </a:rPr>
              <a:t>35</a:t>
            </a:r>
          </a:p>
        </p:txBody>
      </p:sp>
      <p:sp>
        <p:nvSpPr>
          <p:cNvPr id="25" name="TextBox 24"/>
          <p:cNvSpPr txBox="1"/>
          <p:nvPr/>
        </p:nvSpPr>
        <p:spPr>
          <a:xfrm>
            <a:off x="4006051" y="5463890"/>
            <a:ext cx="184731" cy="307777"/>
          </a:xfrm>
          <a:prstGeom prst="rect">
            <a:avLst/>
          </a:prstGeom>
          <a:noFill/>
        </p:spPr>
        <p:txBody>
          <a:bodyPr wrap="none" rtlCol="0" anchor="t" anchorCtr="0">
            <a:spAutoFit/>
          </a:bodyPr>
          <a:lstStyle/>
          <a:p>
            <a:pPr algn="ctr"/>
            <a:endParaRPr lang="en-GB" sz="1400">
              <a:cs typeface="Arial" panose="020B0604020202020204" pitchFamily="34" charset="0"/>
            </a:endParaRPr>
          </a:p>
        </p:txBody>
      </p:sp>
      <p:sp>
        <p:nvSpPr>
          <p:cNvPr id="26" name="Line 13"/>
          <p:cNvSpPr>
            <a:spLocks noChangeShapeType="1"/>
          </p:cNvSpPr>
          <p:nvPr/>
        </p:nvSpPr>
        <p:spPr bwMode="auto">
          <a:xfrm flipH="1">
            <a:off x="3623198" y="5391462"/>
            <a:ext cx="0" cy="14292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7" name="Line 14"/>
          <p:cNvSpPr>
            <a:spLocks noChangeShapeType="1"/>
          </p:cNvSpPr>
          <p:nvPr/>
        </p:nvSpPr>
        <p:spPr bwMode="auto">
          <a:xfrm flipH="1">
            <a:off x="4872227" y="5391462"/>
            <a:ext cx="0" cy="14292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8" name="TextBox 27"/>
          <p:cNvSpPr txBox="1"/>
          <p:nvPr/>
        </p:nvSpPr>
        <p:spPr>
          <a:xfrm>
            <a:off x="3427514" y="5492026"/>
            <a:ext cx="381028" cy="732252"/>
          </a:xfrm>
          <a:prstGeom prst="rect">
            <a:avLst/>
          </a:prstGeom>
          <a:noFill/>
        </p:spPr>
        <p:txBody>
          <a:bodyPr wrap="none" rtlCol="0" anchor="t" anchorCtr="0">
            <a:spAutoFit/>
          </a:bodyPr>
          <a:lstStyle/>
          <a:p>
            <a:pPr algn="ctr"/>
            <a:r>
              <a:rPr lang="ja-JP" sz="1400" b="0" i="0" u="none" strike="noStrike" cap="none" baseline="0">
                <a:solidFill>
                  <a:srgbClr val="000000"/>
                </a:solidFill>
                <a:effectLst/>
                <a:uFillTx/>
                <a:ea typeface="MS UI Gothic"/>
              </a:rPr>
              <a:t>6</a:t>
            </a:r>
          </a:p>
          <a:p>
            <a:pPr algn="ctr"/>
            <a:endParaRPr lang="en-GB" sz="1400">
              <a:solidFill>
                <a:srgbClr val="000000"/>
              </a:solidFill>
              <a:cs typeface="Arial" panose="020B0604020202020204" pitchFamily="34" charset="0"/>
            </a:endParaRPr>
          </a:p>
          <a:p>
            <a:pPr algn="ctr"/>
            <a:r>
              <a:rPr lang="ja-JP" sz="1400" b="0" i="0" u="none" strike="noStrike" cap="none" baseline="0">
                <a:solidFill>
                  <a:srgbClr val="000000"/>
                </a:solidFill>
                <a:effectLst/>
                <a:uFillTx/>
                <a:ea typeface="MS UI Gothic"/>
              </a:rPr>
              <a:t>22</a:t>
            </a:r>
          </a:p>
        </p:txBody>
      </p:sp>
      <p:sp>
        <p:nvSpPr>
          <p:cNvPr id="29" name="TextBox 28"/>
          <p:cNvSpPr txBox="1"/>
          <p:nvPr/>
        </p:nvSpPr>
        <p:spPr>
          <a:xfrm>
            <a:off x="4679743" y="5492026"/>
            <a:ext cx="381028" cy="732252"/>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12</a:t>
            </a:r>
          </a:p>
          <a:p>
            <a:pPr algn="ctr"/>
            <a:endParaRPr lang="en-GB" sz="1400">
              <a:cs typeface="Arial" panose="020B0604020202020204" pitchFamily="34" charset="0"/>
            </a:endParaRPr>
          </a:p>
          <a:p>
            <a:pPr algn="ctr"/>
            <a:r>
              <a:rPr lang="ja-JP" sz="1400" b="0" i="0" u="none" strike="noStrike" cap="none" baseline="0">
                <a:solidFill>
                  <a:srgbClr val="4D4D4D"/>
                </a:solidFill>
                <a:effectLst/>
                <a:uFillTx/>
                <a:ea typeface="MS UI Gothic"/>
              </a:rPr>
              <a:t>11</a:t>
            </a:r>
          </a:p>
        </p:txBody>
      </p:sp>
      <p:sp>
        <p:nvSpPr>
          <p:cNvPr id="30" name="TextBox 29"/>
          <p:cNvSpPr txBox="1"/>
          <p:nvPr/>
        </p:nvSpPr>
        <p:spPr>
          <a:xfrm>
            <a:off x="7206124" y="5492026"/>
            <a:ext cx="381028" cy="732252"/>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24</a:t>
            </a:r>
          </a:p>
          <a:p>
            <a:pPr algn="ctr"/>
            <a:endParaRPr lang="en-GB" sz="1400">
              <a:cs typeface="Arial" panose="020B0604020202020204" pitchFamily="34" charset="0"/>
            </a:endParaRPr>
          </a:p>
          <a:p>
            <a:pPr algn="ctr"/>
            <a:r>
              <a:rPr lang="ja-JP" sz="1400" b="0" i="0" u="none" strike="noStrike" cap="none" baseline="0">
                <a:solidFill>
                  <a:srgbClr val="4D4D4D"/>
                </a:solidFill>
                <a:effectLst/>
                <a:uFillTx/>
                <a:ea typeface="MS UI Gothic"/>
              </a:rPr>
              <a:t>0</a:t>
            </a:r>
          </a:p>
        </p:txBody>
      </p:sp>
      <p:sp>
        <p:nvSpPr>
          <p:cNvPr id="31" name="Line 13"/>
          <p:cNvSpPr>
            <a:spLocks noChangeShapeType="1"/>
          </p:cNvSpPr>
          <p:nvPr/>
        </p:nvSpPr>
        <p:spPr bwMode="auto">
          <a:xfrm flipH="1">
            <a:off x="6131565" y="5391462"/>
            <a:ext cx="0" cy="14292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32" name="TextBox 31"/>
          <p:cNvSpPr txBox="1"/>
          <p:nvPr/>
        </p:nvSpPr>
        <p:spPr>
          <a:xfrm>
            <a:off x="5935880" y="5492026"/>
            <a:ext cx="381028" cy="732252"/>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18</a:t>
            </a:r>
          </a:p>
          <a:p>
            <a:pPr algn="ctr"/>
            <a:endParaRPr lang="en-GB" sz="1400">
              <a:cs typeface="Arial" panose="020B0604020202020204" pitchFamily="34" charset="0"/>
            </a:endParaRPr>
          </a:p>
          <a:p>
            <a:pPr algn="ctr"/>
            <a:r>
              <a:rPr lang="ja-JP" sz="1400" b="0" i="0" u="none" strike="noStrike" cap="none" baseline="0">
                <a:solidFill>
                  <a:srgbClr val="4D4D4D"/>
                </a:solidFill>
                <a:effectLst/>
                <a:uFillTx/>
                <a:ea typeface="MS UI Gothic"/>
              </a:rPr>
              <a:t>3</a:t>
            </a:r>
          </a:p>
        </p:txBody>
      </p:sp>
      <p:sp>
        <p:nvSpPr>
          <p:cNvPr id="33" name="TextBox 32"/>
          <p:cNvSpPr txBox="1"/>
          <p:nvPr/>
        </p:nvSpPr>
        <p:spPr>
          <a:xfrm>
            <a:off x="131819" y="5917506"/>
            <a:ext cx="2103972" cy="305105"/>
          </a:xfrm>
          <a:prstGeom prst="rect">
            <a:avLst/>
          </a:prstGeom>
          <a:noFill/>
        </p:spPr>
        <p:txBody>
          <a:bodyPr wrap="none" rtlCol="0">
            <a:spAutoFit/>
          </a:bodyPr>
          <a:lstStyle/>
          <a:p>
            <a:pPr algn="ctr" fontAlgn="base">
              <a:spcBef>
                <a:spcPct val="0"/>
              </a:spcBef>
              <a:spcAft>
                <a:spcPct val="0"/>
              </a:spcAft>
            </a:pPr>
            <a:r>
              <a:rPr lang="ja-JP" sz="1400" b="0" i="0" u="none" strike="noStrike" cap="none" baseline="0" dirty="0">
                <a:solidFill>
                  <a:srgbClr val="4D4D4D"/>
                </a:solidFill>
                <a:effectLst/>
                <a:uFillTx/>
                <a:ea typeface="MS UI Gothic"/>
              </a:rPr>
              <a:t>リスクに晒されていた患者数</a:t>
            </a:r>
          </a:p>
        </p:txBody>
      </p:sp>
      <p:sp>
        <p:nvSpPr>
          <p:cNvPr id="34" name="TextBox 33"/>
          <p:cNvSpPr txBox="1"/>
          <p:nvPr/>
        </p:nvSpPr>
        <p:spPr>
          <a:xfrm>
            <a:off x="4773626" y="2003849"/>
            <a:ext cx="3411344" cy="732252"/>
          </a:xfrm>
          <a:prstGeom prst="rect">
            <a:avLst/>
          </a:prstGeom>
          <a:noFill/>
        </p:spPr>
        <p:txBody>
          <a:bodyPr wrap="none" rtlCol="0">
            <a:spAutoFit/>
          </a:bodyPr>
          <a:lstStyle/>
          <a:p>
            <a:pPr algn="r"/>
            <a:r>
              <a:rPr lang="ja-JP" sz="1400" b="0" i="0" u="none" strike="noStrike" cap="none" baseline="0" dirty="0">
                <a:solidFill>
                  <a:srgbClr val="4D4D4D"/>
                </a:solidFill>
                <a:effectLst/>
                <a:uFillTx/>
                <a:ea typeface="MS UI Gothic"/>
              </a:rPr>
              <a:t>追跡期間中央値6.6ヵ月（範囲 0.03～23.5）</a:t>
            </a:r>
          </a:p>
          <a:p>
            <a:pPr algn="r"/>
            <a:r>
              <a:rPr lang="ja-JP" sz="1400" b="0" i="0" u="none" strike="noStrike" cap="none" baseline="0" dirty="0">
                <a:solidFill>
                  <a:srgbClr val="4D4D4D"/>
                </a:solidFill>
                <a:effectLst/>
                <a:uFillTx/>
                <a:ea typeface="MS UI Gothic"/>
              </a:rPr>
              <a:t>OS中央値NR（95%CI 13.8, NR）</a:t>
            </a:r>
          </a:p>
          <a:p>
            <a:pPr algn="r"/>
            <a:r>
              <a:rPr lang="ja-JP" sz="1400" b="0" i="0" u="none" strike="noStrike" cap="none" baseline="0" dirty="0">
                <a:solidFill>
                  <a:srgbClr val="4D4D4D"/>
                </a:solidFill>
                <a:effectLst/>
                <a:uFillTx/>
                <a:ea typeface="MS UI Gothic"/>
              </a:rPr>
              <a:t>12ヵ月OS率76%（95%CI 51, 89）</a:t>
            </a:r>
          </a:p>
        </p:txBody>
      </p:sp>
      <p:grpSp>
        <p:nvGrpSpPr>
          <p:cNvPr id="35" name="Group 2"/>
          <p:cNvGrpSpPr/>
          <p:nvPr/>
        </p:nvGrpSpPr>
        <p:grpSpPr>
          <a:xfrm>
            <a:off x="2343081" y="2147368"/>
            <a:ext cx="4968000" cy="1017173"/>
            <a:chOff x="1711" y="1915"/>
            <a:chExt cx="2334" cy="486"/>
          </a:xfrm>
        </p:grpSpPr>
        <p:sp>
          <p:nvSpPr>
            <p:cNvPr id="36" name="Line 3"/>
            <p:cNvSpPr>
              <a:spLocks noChangeShapeType="1"/>
            </p:cNvSpPr>
            <p:nvPr/>
          </p:nvSpPr>
          <p:spPr bwMode="auto">
            <a:xfrm flipH="1">
              <a:off x="2101" y="1915"/>
              <a:ext cx="0" cy="36"/>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 name="Line 4"/>
            <p:cNvSpPr>
              <a:spLocks noChangeShapeType="1"/>
            </p:cNvSpPr>
            <p:nvPr/>
          </p:nvSpPr>
          <p:spPr bwMode="auto">
            <a:xfrm flipH="1">
              <a:off x="3037" y="2245"/>
              <a:ext cx="0" cy="36"/>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Line 5"/>
            <p:cNvSpPr>
              <a:spLocks noChangeShapeType="1"/>
            </p:cNvSpPr>
            <p:nvPr/>
          </p:nvSpPr>
          <p:spPr bwMode="auto">
            <a:xfrm flipH="1">
              <a:off x="2461" y="2167"/>
              <a:ext cx="0" cy="36"/>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Line 6"/>
            <p:cNvSpPr>
              <a:spLocks noChangeShapeType="1"/>
            </p:cNvSpPr>
            <p:nvPr/>
          </p:nvSpPr>
          <p:spPr bwMode="auto">
            <a:xfrm flipH="1">
              <a:off x="3211" y="2365"/>
              <a:ext cx="0" cy="36"/>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 name="Line 7"/>
            <p:cNvSpPr>
              <a:spLocks noChangeShapeType="1"/>
            </p:cNvSpPr>
            <p:nvPr/>
          </p:nvSpPr>
          <p:spPr bwMode="auto">
            <a:xfrm flipH="1">
              <a:off x="3343" y="2365"/>
              <a:ext cx="0" cy="36"/>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 name="Line 8"/>
            <p:cNvSpPr>
              <a:spLocks noChangeShapeType="1"/>
            </p:cNvSpPr>
            <p:nvPr/>
          </p:nvSpPr>
          <p:spPr bwMode="auto">
            <a:xfrm flipH="1">
              <a:off x="2863" y="2245"/>
              <a:ext cx="0" cy="36"/>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Line 9"/>
            <p:cNvSpPr>
              <a:spLocks noChangeShapeType="1"/>
            </p:cNvSpPr>
            <p:nvPr/>
          </p:nvSpPr>
          <p:spPr bwMode="auto">
            <a:xfrm flipH="1">
              <a:off x="2323" y="1963"/>
              <a:ext cx="0" cy="36"/>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Line 10"/>
            <p:cNvSpPr>
              <a:spLocks noChangeShapeType="1"/>
            </p:cNvSpPr>
            <p:nvPr/>
          </p:nvSpPr>
          <p:spPr bwMode="auto">
            <a:xfrm flipH="1">
              <a:off x="2071" y="1915"/>
              <a:ext cx="0" cy="36"/>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Line 11"/>
            <p:cNvSpPr>
              <a:spLocks noChangeShapeType="1"/>
            </p:cNvSpPr>
            <p:nvPr/>
          </p:nvSpPr>
          <p:spPr bwMode="auto">
            <a:xfrm flipH="1">
              <a:off x="2899" y="2245"/>
              <a:ext cx="0" cy="36"/>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Line 12"/>
            <p:cNvSpPr>
              <a:spLocks noChangeShapeType="1"/>
            </p:cNvSpPr>
            <p:nvPr/>
          </p:nvSpPr>
          <p:spPr bwMode="auto">
            <a:xfrm flipH="1">
              <a:off x="2119" y="1915"/>
              <a:ext cx="0" cy="36"/>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Line 13"/>
            <p:cNvSpPr>
              <a:spLocks noChangeShapeType="1"/>
            </p:cNvSpPr>
            <p:nvPr/>
          </p:nvSpPr>
          <p:spPr bwMode="auto">
            <a:xfrm flipH="1">
              <a:off x="2053" y="1915"/>
              <a:ext cx="0" cy="36"/>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Line 14"/>
            <p:cNvSpPr>
              <a:spLocks noChangeShapeType="1"/>
            </p:cNvSpPr>
            <p:nvPr/>
          </p:nvSpPr>
          <p:spPr bwMode="auto">
            <a:xfrm flipH="1">
              <a:off x="2635" y="2245"/>
              <a:ext cx="0" cy="36"/>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Line 15"/>
            <p:cNvSpPr>
              <a:spLocks noChangeShapeType="1"/>
            </p:cNvSpPr>
            <p:nvPr/>
          </p:nvSpPr>
          <p:spPr bwMode="auto">
            <a:xfrm flipH="1">
              <a:off x="3373" y="2365"/>
              <a:ext cx="0" cy="36"/>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Line 16"/>
            <p:cNvSpPr>
              <a:spLocks noChangeShapeType="1"/>
            </p:cNvSpPr>
            <p:nvPr/>
          </p:nvSpPr>
          <p:spPr bwMode="auto">
            <a:xfrm flipH="1">
              <a:off x="2221" y="1963"/>
              <a:ext cx="0" cy="36"/>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Line 17"/>
            <p:cNvSpPr>
              <a:spLocks noChangeShapeType="1"/>
            </p:cNvSpPr>
            <p:nvPr/>
          </p:nvSpPr>
          <p:spPr bwMode="auto">
            <a:xfrm flipH="1">
              <a:off x="2215" y="1963"/>
              <a:ext cx="0" cy="36"/>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Line 18"/>
            <p:cNvSpPr>
              <a:spLocks noChangeShapeType="1"/>
            </p:cNvSpPr>
            <p:nvPr/>
          </p:nvSpPr>
          <p:spPr bwMode="auto">
            <a:xfrm flipH="1">
              <a:off x="3259" y="2365"/>
              <a:ext cx="0" cy="36"/>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Line 19"/>
            <p:cNvSpPr>
              <a:spLocks noChangeShapeType="1"/>
            </p:cNvSpPr>
            <p:nvPr/>
          </p:nvSpPr>
          <p:spPr bwMode="auto">
            <a:xfrm flipH="1">
              <a:off x="2821" y="2245"/>
              <a:ext cx="0" cy="36"/>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 name="Line 20"/>
            <p:cNvSpPr>
              <a:spLocks noChangeShapeType="1"/>
            </p:cNvSpPr>
            <p:nvPr/>
          </p:nvSpPr>
          <p:spPr bwMode="auto">
            <a:xfrm flipH="1">
              <a:off x="2029" y="1915"/>
              <a:ext cx="0" cy="36"/>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 name="Line 21"/>
            <p:cNvSpPr>
              <a:spLocks noChangeShapeType="1"/>
            </p:cNvSpPr>
            <p:nvPr/>
          </p:nvSpPr>
          <p:spPr bwMode="auto">
            <a:xfrm flipH="1">
              <a:off x="1861" y="1915"/>
              <a:ext cx="0" cy="36"/>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Line 22"/>
            <p:cNvSpPr>
              <a:spLocks noChangeShapeType="1"/>
            </p:cNvSpPr>
            <p:nvPr/>
          </p:nvSpPr>
          <p:spPr bwMode="auto">
            <a:xfrm flipH="1">
              <a:off x="2011" y="1915"/>
              <a:ext cx="0" cy="36"/>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Line 23"/>
            <p:cNvSpPr>
              <a:spLocks noChangeShapeType="1"/>
            </p:cNvSpPr>
            <p:nvPr/>
          </p:nvSpPr>
          <p:spPr bwMode="auto">
            <a:xfrm flipH="1">
              <a:off x="1723" y="1915"/>
              <a:ext cx="0" cy="36"/>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Line 24"/>
            <p:cNvSpPr>
              <a:spLocks noChangeShapeType="1"/>
            </p:cNvSpPr>
            <p:nvPr/>
          </p:nvSpPr>
          <p:spPr bwMode="auto">
            <a:xfrm flipH="1">
              <a:off x="1813" y="1915"/>
              <a:ext cx="0" cy="36"/>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Line 25"/>
            <p:cNvSpPr>
              <a:spLocks noChangeShapeType="1"/>
            </p:cNvSpPr>
            <p:nvPr/>
          </p:nvSpPr>
          <p:spPr bwMode="auto">
            <a:xfrm flipH="1">
              <a:off x="1723" y="1915"/>
              <a:ext cx="0" cy="36"/>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 name="Line 26"/>
            <p:cNvSpPr>
              <a:spLocks noChangeShapeType="1"/>
            </p:cNvSpPr>
            <p:nvPr/>
          </p:nvSpPr>
          <p:spPr bwMode="auto">
            <a:xfrm flipH="1">
              <a:off x="3925" y="2365"/>
              <a:ext cx="0" cy="36"/>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 name="Line 27"/>
            <p:cNvSpPr>
              <a:spLocks noChangeShapeType="1"/>
            </p:cNvSpPr>
            <p:nvPr/>
          </p:nvSpPr>
          <p:spPr bwMode="auto">
            <a:xfrm flipH="1">
              <a:off x="3427" y="2365"/>
              <a:ext cx="0" cy="36"/>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 name="Line 28"/>
            <p:cNvSpPr>
              <a:spLocks noChangeShapeType="1"/>
            </p:cNvSpPr>
            <p:nvPr/>
          </p:nvSpPr>
          <p:spPr bwMode="auto">
            <a:xfrm flipH="1">
              <a:off x="4033" y="2365"/>
              <a:ext cx="0" cy="36"/>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 name="Line 29"/>
            <p:cNvSpPr>
              <a:spLocks noChangeShapeType="1"/>
            </p:cNvSpPr>
            <p:nvPr/>
          </p:nvSpPr>
          <p:spPr bwMode="auto">
            <a:xfrm flipH="1">
              <a:off x="3889" y="2365"/>
              <a:ext cx="0" cy="36"/>
            </a:xfrm>
            <a:prstGeom prst="line">
              <a:avLst/>
            </a:prstGeom>
            <a:noFill/>
            <a:ln w="25400">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 name="Freeform 30"/>
            <p:cNvSpPr/>
            <p:nvPr/>
          </p:nvSpPr>
          <p:spPr bwMode="auto">
            <a:xfrm>
              <a:off x="1711" y="1927"/>
              <a:ext cx="2334" cy="456"/>
            </a:xfrm>
            <a:custGeom>
              <a:avLst/>
              <a:gdLst>
                <a:gd name="T0" fmla="*/ 389 w 389"/>
                <a:gd name="T1" fmla="*/ 76 h 76"/>
                <a:gd name="T2" fmla="*/ 224 w 389"/>
                <a:gd name="T3" fmla="*/ 76 h 76"/>
                <a:gd name="T4" fmla="*/ 224 w 389"/>
                <a:gd name="T5" fmla="*/ 56 h 76"/>
                <a:gd name="T6" fmla="*/ 135 w 389"/>
                <a:gd name="T7" fmla="*/ 56 h 76"/>
                <a:gd name="T8" fmla="*/ 135 w 389"/>
                <a:gd name="T9" fmla="*/ 43 h 76"/>
                <a:gd name="T10" fmla="*/ 119 w 389"/>
                <a:gd name="T11" fmla="*/ 43 h 76"/>
                <a:gd name="T12" fmla="*/ 119 w 389"/>
                <a:gd name="T13" fmla="*/ 31 h 76"/>
                <a:gd name="T14" fmla="*/ 110 w 389"/>
                <a:gd name="T15" fmla="*/ 31 h 76"/>
                <a:gd name="T16" fmla="*/ 110 w 389"/>
                <a:gd name="T17" fmla="*/ 20 h 76"/>
                <a:gd name="T18" fmla="*/ 107 w 389"/>
                <a:gd name="T19" fmla="*/ 20 h 76"/>
                <a:gd name="T20" fmla="*/ 107 w 389"/>
                <a:gd name="T21" fmla="*/ 9 h 76"/>
                <a:gd name="T22" fmla="*/ 73 w 389"/>
                <a:gd name="T23" fmla="*/ 9 h 76"/>
                <a:gd name="T24" fmla="*/ 73 w 389"/>
                <a:gd name="T25" fmla="*/ 0 h 76"/>
                <a:gd name="T26" fmla="*/ 0 w 389"/>
                <a:gd name="T2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9" h="76">
                  <a:moveTo>
                    <a:pt x="389" y="76"/>
                  </a:moveTo>
                  <a:lnTo>
                    <a:pt x="224" y="76"/>
                  </a:lnTo>
                  <a:lnTo>
                    <a:pt x="224" y="56"/>
                  </a:lnTo>
                  <a:lnTo>
                    <a:pt x="135" y="56"/>
                  </a:lnTo>
                  <a:lnTo>
                    <a:pt x="135" y="43"/>
                  </a:lnTo>
                  <a:lnTo>
                    <a:pt x="119" y="43"/>
                  </a:lnTo>
                  <a:lnTo>
                    <a:pt x="119" y="31"/>
                  </a:lnTo>
                  <a:lnTo>
                    <a:pt x="110" y="31"/>
                  </a:lnTo>
                  <a:lnTo>
                    <a:pt x="110" y="20"/>
                  </a:lnTo>
                  <a:lnTo>
                    <a:pt x="107" y="20"/>
                  </a:lnTo>
                  <a:lnTo>
                    <a:pt x="107" y="9"/>
                  </a:lnTo>
                  <a:lnTo>
                    <a:pt x="73" y="9"/>
                  </a:lnTo>
                  <a:lnTo>
                    <a:pt x="73" y="0"/>
                  </a:lnTo>
                  <a:lnTo>
                    <a:pt x="0" y="0"/>
                  </a:lnTo>
                </a:path>
              </a:pathLst>
            </a:custGeom>
            <a:noFill/>
            <a:ln w="25400">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64" name="TextBox 63"/>
          <p:cNvSpPr txBox="1"/>
          <p:nvPr/>
        </p:nvSpPr>
        <p:spPr>
          <a:xfrm>
            <a:off x="4315160" y="1620984"/>
            <a:ext cx="513680" cy="36612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800" b="1" i="0" u="none" strike="noStrike" cap="none" baseline="0">
                <a:solidFill>
                  <a:srgbClr val="4D4D4D"/>
                </a:solidFill>
                <a:effectLst/>
                <a:uFillTx/>
                <a:ea typeface="MS UI Gothic"/>
              </a:rPr>
              <a:t>OS</a:t>
            </a:r>
          </a:p>
        </p:txBody>
      </p:sp>
      <p:sp>
        <p:nvSpPr>
          <p:cNvPr id="65" name="TextBox 64"/>
          <p:cNvSpPr txBox="1"/>
          <p:nvPr/>
        </p:nvSpPr>
        <p:spPr>
          <a:xfrm>
            <a:off x="2364488" y="4890762"/>
            <a:ext cx="1142474" cy="305105"/>
          </a:xfrm>
          <a:prstGeom prst="rect">
            <a:avLst/>
          </a:prstGeom>
          <a:noFill/>
        </p:spPr>
        <p:txBody>
          <a:bodyPr wrap="none" rtlCol="0">
            <a:spAutoFit/>
          </a:bodyPr>
          <a:lstStyle/>
          <a:p>
            <a:pPr algn="r"/>
            <a:r>
              <a:rPr lang="ja-JP" sz="1400" b="0" i="0" u="none" strike="noStrike" cap="none" baseline="0" dirty="0">
                <a:solidFill>
                  <a:srgbClr val="4D4D4D"/>
                </a:solidFill>
                <a:effectLst/>
                <a:uFillTx/>
                <a:ea typeface="MS UI Gothic"/>
              </a:rPr>
              <a:t>打ち切り時点</a:t>
            </a:r>
          </a:p>
        </p:txBody>
      </p:sp>
      <p:cxnSp>
        <p:nvCxnSpPr>
          <p:cNvPr id="66" name="Straight Connector 65"/>
          <p:cNvCxnSpPr/>
          <p:nvPr/>
        </p:nvCxnSpPr>
        <p:spPr>
          <a:xfrm flipH="1">
            <a:off x="2303231" y="4999608"/>
            <a:ext cx="0" cy="72000"/>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cxnSp>
    </p:spTree>
    <p:extLst>
      <p:ext uri="{BB962C8B-B14F-4D97-AF65-F5344CB8AC3E}">
        <p14:creationId xmlns:p14="http://schemas.microsoft.com/office/powerpoint/2010/main" val="39013253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a:rPr>
              <a:t>62: HER2陽性転移性食道胃腺癌（mEGA）における第一選択ペムブロリズマブ（P）、トラスツズマブ（T）、カペシタビン（C）、オキサリプラチン（O）– Janjigian YY, et al</a:t>
            </a:r>
          </a:p>
        </p:txBody>
      </p:sp>
      <p:sp>
        <p:nvSpPr>
          <p:cNvPr id="3" name="Content Placeholder 2"/>
          <p:cNvSpPr>
            <a:spLocks noGrp="1"/>
          </p:cNvSpPr>
          <p:nvPr>
            <p:ph idx="1"/>
          </p:nvPr>
        </p:nvSpPr>
        <p:spPr/>
        <p:txBody>
          <a:bodyPr/>
          <a:lstStyle/>
          <a:p>
            <a:pPr marL="0" indent="0">
              <a:buNone/>
            </a:pPr>
            <a:r>
              <a:rPr lang="ja-JP" sz="1600" b="1" i="0" u="none" strike="noStrike" cap="none" baseline="0" dirty="0">
                <a:solidFill>
                  <a:srgbClr val="4D4D4D"/>
                </a:solidFill>
                <a:effectLst/>
                <a:uFillTx/>
                <a:ea typeface="MS UI Gothic"/>
              </a:rPr>
              <a:t>主な結果（続き）</a:t>
            </a:r>
          </a:p>
          <a:p>
            <a:pPr marL="0" indent="0">
              <a:spcBef>
                <a:spcPts val="28200"/>
              </a:spcBef>
              <a:buNone/>
            </a:pPr>
            <a:r>
              <a:rPr lang="ja-JP" sz="1600" b="1" i="0" u="none" strike="noStrike" cap="none" baseline="0" dirty="0">
                <a:solidFill>
                  <a:srgbClr val="4D4D4D"/>
                </a:solidFill>
                <a:effectLst/>
                <a:uFillTx/>
                <a:ea typeface="MS UI Gothic"/>
              </a:rPr>
              <a:t>結論</a:t>
            </a:r>
          </a:p>
          <a:p>
            <a:r>
              <a:rPr lang="ja-JP" sz="1600" b="1" i="0" u="none" strike="noStrike" cap="none" baseline="0" dirty="0">
                <a:solidFill>
                  <a:srgbClr val="4D4D4D"/>
                </a:solidFill>
                <a:effectLst/>
                <a:uFillTx/>
                <a:ea typeface="MS UI Gothic"/>
              </a:rPr>
              <a:t>HER2陽性転移性食道胃腺癌患者において、ペムブロリズマブ＋トラスツズマブ＋CAPOXは有望な奏効をもたらし、全般的に良好な忍容性を示した</a:t>
            </a:r>
          </a:p>
          <a:p>
            <a:r>
              <a:rPr lang="ja-JP" sz="1600" b="1" i="0" u="none" strike="noStrike" cap="none" baseline="0" dirty="0">
                <a:solidFill>
                  <a:srgbClr val="4D4D4D"/>
                </a:solidFill>
                <a:effectLst/>
                <a:uFillTx/>
                <a:ea typeface="MS UI Gothic"/>
              </a:rPr>
              <a:t>第III相試験（KEYNOTE-811）は継続中</a:t>
            </a:r>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Janjigian YY, et al. J Clin Oncol 2019;37(Suppl):Abstr 62</a:t>
            </a:r>
          </a:p>
        </p:txBody>
      </p:sp>
      <p:graphicFrame>
        <p:nvGraphicFramePr>
          <p:cNvPr id="7" name="Table 6"/>
          <p:cNvGraphicFramePr>
            <a:graphicFrameLocks noGrp="1"/>
          </p:cNvGraphicFramePr>
          <p:nvPr>
            <p:extLst>
              <p:ext uri="{D42A27DB-BD31-4B8C-83A1-F6EECF244321}">
                <p14:modId xmlns:p14="http://schemas.microsoft.com/office/powerpoint/2010/main" val="2284807606"/>
              </p:ext>
            </p:extLst>
          </p:nvPr>
        </p:nvGraphicFramePr>
        <p:xfrm>
          <a:off x="450273" y="1587031"/>
          <a:ext cx="8243454" cy="3424320"/>
        </p:xfrm>
        <a:graphic>
          <a:graphicData uri="http://schemas.openxmlformats.org/drawingml/2006/table">
            <a:tbl>
              <a:tblPr firstRow="1" bandRow="1">
                <a:tableStyleId>{69012ECD-51FC-41F1-AA8D-1B2483CD663E}</a:tableStyleId>
              </a:tblPr>
              <a:tblGrid>
                <a:gridCol w="3997036">
                  <a:extLst>
                    <a:ext uri="{9D8B030D-6E8A-4147-A177-3AD203B41FA5}">
                      <a16:colId xmlns:a16="http://schemas.microsoft.com/office/drawing/2014/main" val="3738378432"/>
                    </a:ext>
                  </a:extLst>
                </a:gridCol>
                <a:gridCol w="2123209">
                  <a:extLst>
                    <a:ext uri="{9D8B030D-6E8A-4147-A177-3AD203B41FA5}">
                      <a16:colId xmlns:a16="http://schemas.microsoft.com/office/drawing/2014/main" val="3733704063"/>
                    </a:ext>
                  </a:extLst>
                </a:gridCol>
                <a:gridCol w="2123209">
                  <a:extLst>
                    <a:ext uri="{9D8B030D-6E8A-4147-A177-3AD203B41FA5}">
                      <a16:colId xmlns:a16="http://schemas.microsoft.com/office/drawing/2014/main" val="3910278064"/>
                    </a:ext>
                  </a:extLst>
                </a:gridCol>
              </a:tblGrid>
              <a:tr h="193964">
                <a:tc>
                  <a:txBody>
                    <a:bodyPr/>
                    <a:lstStyle/>
                    <a:p>
                      <a:r>
                        <a:rPr lang="ja-JP" sz="1400" b="1" i="0" u="none" strike="noStrike" cap="none" baseline="0" dirty="0">
                          <a:solidFill>
                            <a:srgbClr val="FFFFFF"/>
                          </a:solidFill>
                          <a:effectLst/>
                          <a:uFillTx/>
                          <a:ea typeface="MS UI Gothic"/>
                        </a:rPr>
                        <a:t>10%以上の患者に発生したTRAE、n（%）</a:t>
                      </a: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ja-JP" sz="1400" b="1" i="0" u="none" strike="noStrike" cap="none" baseline="0">
                          <a:solidFill>
                            <a:srgbClr val="FFFFFF"/>
                          </a:solidFill>
                          <a:effectLst/>
                          <a:uFillTx/>
                          <a:ea typeface="MS UI Gothic"/>
                        </a:rPr>
                        <a:t>グレード3</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ja-JP" sz="1400" b="1" i="0" u="none" strike="noStrike" cap="none" baseline="0">
                          <a:solidFill>
                            <a:srgbClr val="FFFFFF"/>
                          </a:solidFill>
                          <a:effectLst/>
                          <a:uFillTx/>
                          <a:ea typeface="MS UI Gothic"/>
                        </a:rPr>
                        <a:t>グレード4</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r>
                        <a:rPr lang="ja-JP" sz="1400" b="0" i="0" u="none" strike="noStrike" cap="none" baseline="0" dirty="0">
                          <a:solidFill>
                            <a:srgbClr val="4D4D4D"/>
                          </a:solidFill>
                          <a:effectLst/>
                          <a:uFillTx/>
                          <a:ea typeface="MS UI Gothic"/>
                        </a:rPr>
                        <a:t>ALT</a:t>
                      </a:r>
                      <a:r>
                        <a:rPr lang="en-US" altLang="ja-JP" sz="1400" b="0" i="0" u="none" strike="noStrike" cap="none" baseline="0" dirty="0">
                          <a:solidFill>
                            <a:srgbClr val="4D4D4D"/>
                          </a:solidFill>
                          <a:effectLst/>
                          <a:uFillTx/>
                          <a:ea typeface="MS UI Gothic"/>
                        </a:rPr>
                        <a:t>/</a:t>
                      </a:r>
                      <a:r>
                        <a:rPr lang="ja-JP" sz="1400" b="0" i="0" u="none" strike="noStrike" cap="none" baseline="0" dirty="0">
                          <a:solidFill>
                            <a:srgbClr val="4D4D4D"/>
                          </a:solidFill>
                          <a:effectLst/>
                          <a:uFillTx/>
                          <a:ea typeface="MS UI Gothic"/>
                        </a:rPr>
                        <a:t>AST増加</a:t>
                      </a: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1 (3)</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endParaRPr lang="en-US" sz="1400" noProof="0">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0">
                <a:tc>
                  <a:txBody>
                    <a:bodyPr/>
                    <a:lstStyle/>
                    <a:p>
                      <a:r>
                        <a:rPr lang="ja-JP" sz="1400" b="0" i="0" u="none" strike="noStrike" cap="none" baseline="0">
                          <a:solidFill>
                            <a:srgbClr val="4D4D4D"/>
                          </a:solidFill>
                          <a:effectLst/>
                          <a:uFillTx/>
                          <a:ea typeface="MS UI Gothic"/>
                        </a:rPr>
                        <a:t>貧血</a:t>
                      </a: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2 (6)</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endParaRPr lang="en-US" sz="1400" noProof="0">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0">
                <a:tc>
                  <a:txBody>
                    <a:bodyPr/>
                    <a:lstStyle/>
                    <a:p>
                      <a:pPr marL="0" indent="0"/>
                      <a:r>
                        <a:rPr lang="ja-JP" sz="1400" b="0" i="0" u="none" strike="noStrike" cap="none" baseline="0">
                          <a:solidFill>
                            <a:srgbClr val="4D4D4D"/>
                          </a:solidFill>
                          <a:effectLst/>
                          <a:uFillTx/>
                          <a:ea typeface="MS UI Gothic"/>
                        </a:rPr>
                        <a:t>下痢</a:t>
                      </a: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1 (3)</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endParaRPr lang="en-US" sz="1400" noProof="0">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69023791"/>
                  </a:ext>
                </a:extLst>
              </a:tr>
              <a:tr h="0">
                <a:tc>
                  <a:txBody>
                    <a:bodyPr/>
                    <a:lstStyle/>
                    <a:p>
                      <a:pPr marL="0" indent="0"/>
                      <a:r>
                        <a:rPr lang="ja-JP" sz="1400" b="0" i="0" u="none" strike="noStrike" cap="none" baseline="0">
                          <a:solidFill>
                            <a:srgbClr val="4D4D4D"/>
                          </a:solidFill>
                          <a:effectLst/>
                          <a:uFillTx/>
                          <a:ea typeface="MS UI Gothic"/>
                        </a:rPr>
                        <a:t>皮膚乾燥/斑状丘疹状皮疹</a:t>
                      </a: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1 (3)</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endParaRPr lang="en-US" sz="1400" noProof="0">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689897517"/>
                  </a:ext>
                </a:extLst>
              </a:tr>
              <a:tr h="138546">
                <a:tc>
                  <a:txBody>
                    <a:bodyPr/>
                    <a:lstStyle/>
                    <a:p>
                      <a:pPr marL="0" indent="0"/>
                      <a:r>
                        <a:rPr lang="ja-JP" sz="1400" b="0" i="0" u="none" strike="noStrike" cap="none" baseline="0">
                          <a:solidFill>
                            <a:srgbClr val="4D4D4D"/>
                          </a:solidFill>
                          <a:effectLst/>
                          <a:uFillTx/>
                          <a:ea typeface="MS UI Gothic"/>
                        </a:rPr>
                        <a:t>リンパ球数減少</a:t>
                      </a: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3 (9)</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1 (3)</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2503501981"/>
                  </a:ext>
                </a:extLst>
              </a:tr>
              <a:tr h="121921">
                <a:tc>
                  <a:txBody>
                    <a:bodyPr/>
                    <a:lstStyle/>
                    <a:p>
                      <a:pPr marL="0" indent="0"/>
                      <a:r>
                        <a:rPr lang="ja-JP" sz="1400" b="0" i="0" u="none" strike="noStrike" cap="none" baseline="0">
                          <a:solidFill>
                            <a:srgbClr val="4D4D4D"/>
                          </a:solidFill>
                          <a:effectLst/>
                          <a:uFillTx/>
                          <a:ea typeface="MS UI Gothic"/>
                        </a:rPr>
                        <a:t>口腔粘膜炎</a:t>
                      </a: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1 (3)</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endParaRPr lang="en-US" sz="1400" noProof="0">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62375454"/>
                  </a:ext>
                </a:extLst>
              </a:tr>
              <a:tr h="121921">
                <a:tc>
                  <a:txBody>
                    <a:bodyPr/>
                    <a:lstStyle/>
                    <a:p>
                      <a:pPr marL="0" indent="0"/>
                      <a:r>
                        <a:rPr lang="ja-JP" sz="1400" b="0" i="0" u="none" strike="noStrike" cap="none" baseline="0">
                          <a:solidFill>
                            <a:srgbClr val="4D4D4D"/>
                          </a:solidFill>
                          <a:effectLst/>
                          <a:uFillTx/>
                          <a:ea typeface="MS UI Gothic"/>
                        </a:rPr>
                        <a:t>悪心</a:t>
                      </a: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2 (6)</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endParaRPr lang="en-US" sz="1400" noProof="0">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771250991"/>
                  </a:ext>
                </a:extLst>
              </a:tr>
              <a:tr h="121921">
                <a:tc>
                  <a:txBody>
                    <a:bodyPr/>
                    <a:lstStyle/>
                    <a:p>
                      <a:pPr marL="0" indent="0"/>
                      <a:r>
                        <a:rPr lang="ja-JP" sz="1400" b="0" i="0" u="none" strike="noStrike" cap="none" baseline="0">
                          <a:solidFill>
                            <a:srgbClr val="4D4D4D"/>
                          </a:solidFill>
                          <a:effectLst/>
                          <a:uFillTx/>
                          <a:ea typeface="MS UI Gothic"/>
                        </a:rPr>
                        <a:t>免疫関連</a:t>
                      </a: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endParaRPr lang="en-US" sz="1400" noProof="0">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endParaRPr lang="en-US" sz="1400" noProof="0">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250587116"/>
                  </a:ext>
                </a:extLst>
              </a:tr>
              <a:tr h="121921">
                <a:tc>
                  <a:txBody>
                    <a:bodyPr/>
                    <a:lstStyle/>
                    <a:p>
                      <a:pPr marL="179388" indent="0"/>
                      <a:r>
                        <a:rPr lang="ja-JP" sz="1400" b="0" i="0" u="none" strike="noStrike" cap="none" baseline="0">
                          <a:solidFill>
                            <a:srgbClr val="4D4D4D"/>
                          </a:solidFill>
                          <a:effectLst/>
                          <a:uFillTx/>
                          <a:ea typeface="MS UI Gothic"/>
                        </a:rPr>
                        <a:t>大腸炎</a:t>
                      </a: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1 (3)</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0 (0)</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606260667"/>
                  </a:ext>
                </a:extLst>
              </a:tr>
              <a:tr h="121921">
                <a:tc>
                  <a:txBody>
                    <a:bodyPr/>
                    <a:lstStyle/>
                    <a:p>
                      <a:pPr marL="179388" indent="0"/>
                      <a:r>
                        <a:rPr lang="ja-JP" sz="1400" b="0" i="0" u="none" strike="noStrike" cap="none" baseline="0">
                          <a:solidFill>
                            <a:srgbClr val="4D4D4D"/>
                          </a:solidFill>
                          <a:effectLst/>
                          <a:uFillTx/>
                          <a:ea typeface="MS UI Gothic"/>
                        </a:rPr>
                        <a:t>間質性腎炎</a:t>
                      </a: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0 (0)</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2 (3)</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88549257"/>
                  </a:ext>
                </a:extLst>
              </a:tr>
              <a:tr h="121921">
                <a:tc>
                  <a:txBody>
                    <a:bodyPr/>
                    <a:lstStyle/>
                    <a:p>
                      <a:pPr marL="179388" indent="0"/>
                      <a:r>
                        <a:rPr lang="ja-JP" sz="1400" b="0" i="0" u="none" strike="noStrike" cap="none" baseline="0">
                          <a:solidFill>
                            <a:srgbClr val="4D4D4D"/>
                          </a:solidFill>
                          <a:effectLst/>
                          <a:uFillTx/>
                          <a:ea typeface="MS UI Gothic"/>
                        </a:rPr>
                        <a:t>AST／ALT上昇</a:t>
                      </a: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4 (11)</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dirty="0">
                          <a:solidFill>
                            <a:srgbClr val="4D4D4D"/>
                          </a:solidFill>
                          <a:effectLst/>
                          <a:uFillTx/>
                          <a:ea typeface="MS UI Gothic"/>
                        </a:rPr>
                        <a:t>1 (3)</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2557117313"/>
                  </a:ext>
                </a:extLst>
              </a:tr>
            </a:tbl>
          </a:graphicData>
        </a:graphic>
      </p:graphicFrame>
    </p:spTree>
    <p:extLst>
      <p:ext uri="{BB962C8B-B14F-4D97-AF65-F5344CB8AC3E}">
        <p14:creationId xmlns:p14="http://schemas.microsoft.com/office/powerpoint/2010/main" val="106560992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66: MSI-GC-01: 4件の無作為化臨床試験（RCT）に由来するマイクロサテライト不安定性（MSI）および胃癌（GC）に関する個別患者データ（IPD）のメタ解</a:t>
            </a:r>
            <a:r>
              <a:rPr lang="ja-JP" sz="1800" b="1" i="0" u="none" strike="noStrike" cap="none" baseline="0" dirty="0" smtClean="0">
                <a:solidFill>
                  <a:srgbClr val="043882"/>
                </a:solidFill>
                <a:effectLst/>
                <a:uFillTx/>
                <a:ea typeface="MS UI Gothic"/>
              </a:rPr>
              <a:t>析</a:t>
            </a:r>
            <a:r>
              <a:rPr lang="en-GB" altLang="ja-JP" sz="1800" b="1" i="0" u="none" strike="noStrike" cap="none" baseline="0" dirty="0" smtClean="0">
                <a:solidFill>
                  <a:srgbClr val="043882"/>
                </a:solidFill>
                <a:effectLst/>
                <a:uFillTx/>
                <a:ea typeface="MS UI Gothic"/>
              </a:rPr>
              <a:t/>
            </a:r>
            <a:br>
              <a:rPr lang="en-GB" altLang="ja-JP" sz="1800" b="1" i="0" u="none" strike="noStrike" cap="none" baseline="0" dirty="0" smtClean="0">
                <a:solidFill>
                  <a:srgbClr val="043882"/>
                </a:solidFill>
                <a:effectLst/>
                <a:uFillTx/>
                <a:ea typeface="MS UI Gothic"/>
              </a:rPr>
            </a:b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Pietrantonio F,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試験の目的</a:t>
            </a:r>
          </a:p>
          <a:p>
            <a:r>
              <a:rPr lang="ja-JP" sz="1600" b="0" i="0" u="none" strike="noStrike" cap="none" baseline="0">
                <a:solidFill>
                  <a:srgbClr val="4D4D4D"/>
                </a:solidFill>
                <a:effectLst/>
                <a:uFillTx/>
                <a:ea typeface="MS UI Gothic"/>
              </a:rPr>
              <a:t>胃癌患者におけるMSIの予後および予測的影響を評価する</a:t>
            </a:r>
          </a:p>
          <a:p>
            <a:pPr marL="0" indent="0">
              <a:spcBef>
                <a:spcPts val="1800"/>
              </a:spcBef>
              <a:buNone/>
            </a:pPr>
            <a:r>
              <a:rPr lang="ja-JP" sz="1600" b="1" i="0" u="none" strike="noStrike" cap="none" baseline="0">
                <a:solidFill>
                  <a:srgbClr val="4D4D4D"/>
                </a:solidFill>
                <a:effectLst/>
                <a:uFillTx/>
                <a:ea typeface="MS UI Gothic"/>
              </a:rPr>
              <a:t>方法</a:t>
            </a:r>
          </a:p>
          <a:p>
            <a:r>
              <a:rPr lang="ja-JP" sz="1600" b="0" i="0" u="none" strike="noStrike" cap="none" baseline="0">
                <a:solidFill>
                  <a:srgbClr val="4D4D4D"/>
                </a:solidFill>
                <a:effectLst/>
                <a:uFillTx/>
                <a:ea typeface="MS UI Gothic"/>
              </a:rPr>
              <a:t>切除可能胃癌患者（n=1522）のデータを4件の治験（MAGIC、CLASSIC、ARTIST、ITACA-S）から統合した</a:t>
            </a:r>
          </a:p>
          <a:p>
            <a:r>
              <a:rPr lang="ja-JP" sz="1600" b="0" i="0" u="none" strike="noStrike" cap="none" baseline="0">
                <a:solidFill>
                  <a:srgbClr val="4D4D4D"/>
                </a:solidFill>
                <a:effectLst/>
                <a:uFillTx/>
                <a:ea typeface="MS UI Gothic"/>
              </a:rPr>
              <a:t>以下のデータが収集された：患者の人口統計学的特性（年齢、性別、人種）、原発部位（胃 vs 接合部）、組織学的分類（腸型 vs その他）、T/Nステージ（第7 TNM）、受けた治療（集学的治療 vs 手術単独）およびMSI</a:t>
            </a:r>
          </a:p>
          <a:p>
            <a:r>
              <a:rPr lang="ja-JP" sz="1600" b="0" i="0" u="none" strike="noStrike" cap="none" baseline="0">
                <a:solidFill>
                  <a:srgbClr val="4D4D4D"/>
                </a:solidFill>
                <a:effectLst/>
                <a:uFillTx/>
                <a:ea typeface="MS UI Gothic"/>
              </a:rPr>
              <a:t>DFSおよびOSとの単変量および多変量相関が評価された</a:t>
            </a:r>
          </a:p>
          <a:p>
            <a:r>
              <a:rPr lang="ja-JP" sz="1600" b="0" i="0" u="none" strike="noStrike" cap="none" baseline="0">
                <a:solidFill>
                  <a:srgbClr val="4D4D4D"/>
                </a:solidFill>
                <a:effectLst/>
                <a:uFillTx/>
                <a:ea typeface="MS UI Gothic"/>
              </a:rPr>
              <a:t>受けた治療によるMSIの予測的役割が全件の治験および手術単独群の2件の治験（MAGICおよびCLASSIC）で評価された</a:t>
            </a:r>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Pietrantonio F, et al. J Clin Oncol 2019;37(Suppl):Abstr 66</a:t>
            </a:r>
          </a:p>
        </p:txBody>
      </p:sp>
    </p:spTree>
    <p:extLst>
      <p:ext uri="{BB962C8B-B14F-4D97-AF65-F5344CB8AC3E}">
        <p14:creationId xmlns:p14="http://schemas.microsoft.com/office/powerpoint/2010/main" val="153004751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66: MSI-GC-01: 4件の無作為化臨床試験（RCT）に由来するマイクロサテライト不安定性（MSI）および胃癌（GC）に関する個別患者データ（IPD）のメタ解</a:t>
            </a:r>
            <a:r>
              <a:rPr lang="ja-JP" sz="1800" b="1" i="0" u="none" strike="noStrike" cap="none" baseline="0" dirty="0" smtClean="0">
                <a:solidFill>
                  <a:srgbClr val="043882"/>
                </a:solidFill>
                <a:effectLst/>
                <a:uFillTx/>
                <a:ea typeface="MS UI Gothic"/>
              </a:rPr>
              <a:t>析</a:t>
            </a:r>
            <a:r>
              <a:rPr lang="en-GB" altLang="ja-JP" sz="1800" b="1" i="0" u="none" strike="noStrike" cap="none" baseline="0" dirty="0" smtClean="0">
                <a:solidFill>
                  <a:srgbClr val="043882"/>
                </a:solidFill>
                <a:effectLst/>
                <a:uFillTx/>
                <a:ea typeface="MS UI Gothic"/>
              </a:rPr>
              <a:t/>
            </a:r>
            <a:br>
              <a:rPr lang="en-GB" altLang="ja-JP" sz="1800" b="1" i="0" u="none" strike="noStrike" cap="none" baseline="0" dirty="0" smtClean="0">
                <a:solidFill>
                  <a:srgbClr val="043882"/>
                </a:solidFill>
                <a:effectLst/>
                <a:uFillTx/>
                <a:ea typeface="MS UI Gothic"/>
              </a:rPr>
            </a:b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Pietrantonio F,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主な結果</a:t>
            </a:r>
          </a:p>
          <a:p>
            <a:endParaRPr lang="en-GB"/>
          </a:p>
        </p:txBody>
      </p:sp>
      <p:sp>
        <p:nvSpPr>
          <p:cNvPr id="5" name="Text Placeholder 4"/>
          <p:cNvSpPr>
            <a:spLocks noGrp="1"/>
          </p:cNvSpPr>
          <p:nvPr>
            <p:ph type="body" sz="quarter" idx="11"/>
          </p:nvPr>
        </p:nvSpPr>
        <p:spPr/>
        <p:txBody>
          <a:bodyPr/>
          <a:lstStyle/>
          <a:p>
            <a:r>
              <a:rPr lang="ja-JP" sz="1200" b="0" i="0" u="none" strike="noStrike" cap="none" baseline="0" dirty="0">
                <a:solidFill>
                  <a:srgbClr val="4D4D4D"/>
                </a:solidFill>
                <a:effectLst/>
                <a:uFillTx/>
                <a:ea typeface="MS UI Gothic"/>
              </a:rPr>
              <a:t>Pietrantonio F, et al. J Clin Oncol 2019;37(Suppl):Abstr 66</a:t>
            </a:r>
          </a:p>
        </p:txBody>
      </p:sp>
      <p:sp>
        <p:nvSpPr>
          <p:cNvPr id="9" name="TextBox 8"/>
          <p:cNvSpPr txBox="1"/>
          <p:nvPr/>
        </p:nvSpPr>
        <p:spPr>
          <a:xfrm>
            <a:off x="2136017" y="1634839"/>
            <a:ext cx="640720" cy="366126"/>
          </a:xfrm>
          <a:prstGeom prst="rect">
            <a:avLst/>
          </a:prstGeom>
          <a:noFill/>
        </p:spPr>
        <p:txBody>
          <a:bodyPr wrap="none" rtlCol="0">
            <a:spAutoFit/>
          </a:bodyPr>
          <a:lstStyle/>
          <a:p>
            <a:r>
              <a:rPr lang="ja-JP" sz="1800" b="1" i="0" u="none" strike="noStrike" cap="none" baseline="0">
                <a:solidFill>
                  <a:srgbClr val="4D4D4D"/>
                </a:solidFill>
                <a:effectLst/>
                <a:uFillTx/>
                <a:ea typeface="MS UI Gothic"/>
              </a:rPr>
              <a:t>DFS</a:t>
            </a:r>
          </a:p>
        </p:txBody>
      </p:sp>
      <p:sp>
        <p:nvSpPr>
          <p:cNvPr id="10" name="TextBox 9"/>
          <p:cNvSpPr txBox="1"/>
          <p:nvPr/>
        </p:nvSpPr>
        <p:spPr>
          <a:xfrm>
            <a:off x="6277796" y="1620984"/>
            <a:ext cx="513680" cy="366126"/>
          </a:xfrm>
          <a:prstGeom prst="rect">
            <a:avLst/>
          </a:prstGeom>
          <a:noFill/>
        </p:spPr>
        <p:txBody>
          <a:bodyPr wrap="none" rtlCol="0">
            <a:spAutoFit/>
          </a:bodyPr>
          <a:lstStyle/>
          <a:p>
            <a:r>
              <a:rPr lang="ja-JP" sz="1800" b="1" i="0" u="none" strike="noStrike" cap="none" baseline="0">
                <a:solidFill>
                  <a:srgbClr val="4D4D4D"/>
                </a:solidFill>
                <a:effectLst/>
                <a:uFillTx/>
                <a:ea typeface="MS UI Gothic"/>
              </a:rPr>
              <a:t>OS</a:t>
            </a:r>
          </a:p>
        </p:txBody>
      </p:sp>
      <p:grpSp>
        <p:nvGrpSpPr>
          <p:cNvPr id="11" name="Group 10"/>
          <p:cNvGrpSpPr/>
          <p:nvPr/>
        </p:nvGrpSpPr>
        <p:grpSpPr>
          <a:xfrm>
            <a:off x="4641042" y="2162664"/>
            <a:ext cx="4462045" cy="3531518"/>
            <a:chOff x="137652" y="2162664"/>
            <a:chExt cx="4569820" cy="3531518"/>
          </a:xfrm>
        </p:grpSpPr>
        <p:grpSp>
          <p:nvGrpSpPr>
            <p:cNvPr id="12" name="Group 11"/>
            <p:cNvGrpSpPr/>
            <p:nvPr/>
          </p:nvGrpSpPr>
          <p:grpSpPr>
            <a:xfrm>
              <a:off x="137652" y="2162664"/>
              <a:ext cx="4569820" cy="3531518"/>
              <a:chOff x="134982" y="2162664"/>
              <a:chExt cx="4372399" cy="3531518"/>
            </a:xfrm>
          </p:grpSpPr>
          <p:sp>
            <p:nvSpPr>
              <p:cNvPr id="18" name="TextBox 17"/>
              <p:cNvSpPr txBox="1"/>
              <p:nvPr/>
            </p:nvSpPr>
            <p:spPr>
              <a:xfrm>
                <a:off x="1929324" y="5045041"/>
                <a:ext cx="1163511" cy="274594"/>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a:solidFill>
                      <a:srgbClr val="4D4D4D"/>
                    </a:solidFill>
                    <a:effectLst/>
                    <a:uFillTx/>
                    <a:ea typeface="MS UI Gothic"/>
                  </a:rPr>
                  <a:t>経過期間（ヵ月）</a:t>
                </a:r>
              </a:p>
            </p:txBody>
          </p:sp>
          <p:grpSp>
            <p:nvGrpSpPr>
              <p:cNvPr id="19" name="Group 18"/>
              <p:cNvGrpSpPr/>
              <p:nvPr/>
            </p:nvGrpSpPr>
            <p:grpSpPr>
              <a:xfrm>
                <a:off x="134982" y="2162664"/>
                <a:ext cx="4372399" cy="3531518"/>
                <a:chOff x="564008" y="2305916"/>
                <a:chExt cx="3813546" cy="2930412"/>
              </a:xfrm>
            </p:grpSpPr>
            <p:sp>
              <p:nvSpPr>
                <p:cNvPr id="20" name="Freeform 19"/>
                <p:cNvSpPr/>
                <p:nvPr/>
              </p:nvSpPr>
              <p:spPr bwMode="auto">
                <a:xfrm>
                  <a:off x="992029" y="2403973"/>
                  <a:ext cx="3240678" cy="213289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sp>
              <p:nvSpPr>
                <p:cNvPr id="21" name="Line 6"/>
                <p:cNvSpPr>
                  <a:spLocks noChangeShapeType="1"/>
                </p:cNvSpPr>
                <p:nvPr/>
              </p:nvSpPr>
              <p:spPr bwMode="auto">
                <a:xfrm>
                  <a:off x="916467" y="2403972"/>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sp>
              <p:nvSpPr>
                <p:cNvPr id="22" name="Line 7"/>
                <p:cNvSpPr>
                  <a:spLocks noChangeShapeType="1"/>
                </p:cNvSpPr>
                <p:nvPr/>
              </p:nvSpPr>
              <p:spPr bwMode="auto">
                <a:xfrm>
                  <a:off x="916467" y="2830622"/>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sp>
              <p:nvSpPr>
                <p:cNvPr id="23" name="Line 8"/>
                <p:cNvSpPr>
                  <a:spLocks noChangeShapeType="1"/>
                </p:cNvSpPr>
                <p:nvPr/>
              </p:nvSpPr>
              <p:spPr bwMode="auto">
                <a:xfrm>
                  <a:off x="916467" y="3257273"/>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sp>
              <p:nvSpPr>
                <p:cNvPr id="24" name="Line 9"/>
                <p:cNvSpPr>
                  <a:spLocks noChangeShapeType="1"/>
                </p:cNvSpPr>
                <p:nvPr/>
              </p:nvSpPr>
              <p:spPr bwMode="auto">
                <a:xfrm>
                  <a:off x="916467" y="3683923"/>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sp>
              <p:nvSpPr>
                <p:cNvPr id="25" name="Line 10"/>
                <p:cNvSpPr>
                  <a:spLocks noChangeShapeType="1"/>
                </p:cNvSpPr>
                <p:nvPr/>
              </p:nvSpPr>
              <p:spPr bwMode="auto">
                <a:xfrm>
                  <a:off x="916467" y="4110573"/>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sp>
              <p:nvSpPr>
                <p:cNvPr id="26" name="Line 18"/>
                <p:cNvSpPr>
                  <a:spLocks noChangeShapeType="1"/>
                </p:cNvSpPr>
                <p:nvPr/>
              </p:nvSpPr>
              <p:spPr bwMode="auto">
                <a:xfrm flipH="1">
                  <a:off x="3695883"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sp>
              <p:nvSpPr>
                <p:cNvPr id="27" name="Line 19"/>
                <p:cNvSpPr>
                  <a:spLocks noChangeShapeType="1"/>
                </p:cNvSpPr>
                <p:nvPr/>
              </p:nvSpPr>
              <p:spPr bwMode="auto">
                <a:xfrm flipH="1">
                  <a:off x="2850210"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sp>
              <p:nvSpPr>
                <p:cNvPr id="28" name="Line 20"/>
                <p:cNvSpPr>
                  <a:spLocks noChangeShapeType="1"/>
                </p:cNvSpPr>
                <p:nvPr/>
              </p:nvSpPr>
              <p:spPr bwMode="auto">
                <a:xfrm flipH="1">
                  <a:off x="2006596"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sp>
              <p:nvSpPr>
                <p:cNvPr id="29" name="Line 21"/>
                <p:cNvSpPr>
                  <a:spLocks noChangeShapeType="1"/>
                </p:cNvSpPr>
                <p:nvPr/>
              </p:nvSpPr>
              <p:spPr bwMode="auto">
                <a:xfrm flipH="1">
                  <a:off x="1152727"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sp>
              <p:nvSpPr>
                <p:cNvPr id="30" name="Line 18"/>
                <p:cNvSpPr>
                  <a:spLocks noChangeShapeType="1"/>
                </p:cNvSpPr>
                <p:nvPr/>
              </p:nvSpPr>
              <p:spPr bwMode="auto">
                <a:xfrm flipH="1">
                  <a:off x="4107619"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sp>
              <p:nvSpPr>
                <p:cNvPr id="31" name="Line 19"/>
                <p:cNvSpPr>
                  <a:spLocks noChangeShapeType="1"/>
                </p:cNvSpPr>
                <p:nvPr/>
              </p:nvSpPr>
              <p:spPr bwMode="auto">
                <a:xfrm flipH="1">
                  <a:off x="3276722"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sp>
              <p:nvSpPr>
                <p:cNvPr id="32" name="Line 20"/>
                <p:cNvSpPr>
                  <a:spLocks noChangeShapeType="1"/>
                </p:cNvSpPr>
                <p:nvPr/>
              </p:nvSpPr>
              <p:spPr bwMode="auto">
                <a:xfrm flipH="1">
                  <a:off x="2414643"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sp>
              <p:nvSpPr>
                <p:cNvPr id="33" name="Line 21"/>
                <p:cNvSpPr>
                  <a:spLocks noChangeShapeType="1"/>
                </p:cNvSpPr>
                <p:nvPr/>
              </p:nvSpPr>
              <p:spPr bwMode="auto">
                <a:xfrm flipH="1">
                  <a:off x="1577437"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sp>
              <p:nvSpPr>
                <p:cNvPr id="34" name="TextBox 33"/>
                <p:cNvSpPr txBox="1"/>
                <p:nvPr/>
              </p:nvSpPr>
              <p:spPr>
                <a:xfrm rot="16200000">
                  <a:off x="424824" y="3365915"/>
                  <a:ext cx="500015" cy="221648"/>
                </a:xfrm>
                <a:prstGeom prst="rect">
                  <a:avLst/>
                </a:prstGeom>
                <a:noFill/>
              </p:spPr>
              <p:txBody>
                <a:bodyPr wrap="none" rtlCol="0">
                  <a:spAutoFit/>
                </a:bodyPr>
                <a:lstStyle/>
                <a:p>
                  <a:pPr algn="ctr" fontAlgn="base">
                    <a:spcBef>
                      <a:spcPct val="0"/>
                    </a:spcBef>
                    <a:spcAft>
                      <a:spcPct val="0"/>
                    </a:spcAft>
                  </a:pPr>
                  <a:r>
                    <a:rPr lang="ja-JP" sz="1100" b="0" i="0" u="none" strike="noStrike" cap="none" baseline="0">
                      <a:solidFill>
                        <a:srgbClr val="4D4D4D"/>
                      </a:solidFill>
                      <a:effectLst/>
                      <a:uFillTx/>
                      <a:ea typeface="MS UI Gothic"/>
                    </a:rPr>
                    <a:t>全生存</a:t>
                  </a:r>
                </a:p>
              </p:txBody>
            </p:sp>
            <p:sp>
              <p:nvSpPr>
                <p:cNvPr id="35" name="TextBox 34"/>
                <p:cNvSpPr txBox="1"/>
                <p:nvPr/>
              </p:nvSpPr>
              <p:spPr>
                <a:xfrm>
                  <a:off x="696306" y="2306747"/>
                  <a:ext cx="292271" cy="189879"/>
                </a:xfrm>
                <a:prstGeom prst="rect">
                  <a:avLst/>
                </a:prstGeom>
                <a:noFill/>
              </p:spPr>
              <p:txBody>
                <a:bodyPr wrap="none" rtlCol="0" anchor="ctr" anchorCtr="0">
                  <a:spAutoFit/>
                </a:bodyPr>
                <a:lstStyle/>
                <a:p>
                  <a:pPr algn="r"/>
                  <a:r>
                    <a:rPr lang="ja-JP" sz="900" b="0" i="0" u="none" strike="noStrike" cap="none" baseline="0">
                      <a:solidFill>
                        <a:srgbClr val="4D4D4D"/>
                      </a:solidFill>
                      <a:effectLst/>
                      <a:uFillTx/>
                      <a:ea typeface="MS UI Gothic"/>
                    </a:rPr>
                    <a:t>1.0</a:t>
                  </a:r>
                </a:p>
              </p:txBody>
            </p:sp>
            <p:sp>
              <p:nvSpPr>
                <p:cNvPr id="36" name="TextBox 35"/>
                <p:cNvSpPr txBox="1"/>
                <p:nvPr/>
              </p:nvSpPr>
              <p:spPr>
                <a:xfrm>
                  <a:off x="696306" y="2734992"/>
                  <a:ext cx="292271" cy="189879"/>
                </a:xfrm>
                <a:prstGeom prst="rect">
                  <a:avLst/>
                </a:prstGeom>
                <a:noFill/>
              </p:spPr>
              <p:txBody>
                <a:bodyPr wrap="none" rtlCol="0" anchor="ctr" anchorCtr="0">
                  <a:spAutoFit/>
                </a:bodyPr>
                <a:lstStyle/>
                <a:p>
                  <a:pPr algn="r"/>
                  <a:r>
                    <a:rPr lang="ja-JP" sz="900" b="0" i="0" u="none" strike="noStrike" cap="none" baseline="0">
                      <a:solidFill>
                        <a:srgbClr val="4D4D4D"/>
                      </a:solidFill>
                      <a:effectLst/>
                      <a:uFillTx/>
                      <a:ea typeface="MS UI Gothic"/>
                    </a:rPr>
                    <a:t>0.8</a:t>
                  </a:r>
                </a:p>
              </p:txBody>
            </p:sp>
            <p:sp>
              <p:nvSpPr>
                <p:cNvPr id="37" name="TextBox 36"/>
                <p:cNvSpPr txBox="1"/>
                <p:nvPr/>
              </p:nvSpPr>
              <p:spPr>
                <a:xfrm>
                  <a:off x="696306" y="3161454"/>
                  <a:ext cx="292271" cy="189879"/>
                </a:xfrm>
                <a:prstGeom prst="rect">
                  <a:avLst/>
                </a:prstGeom>
                <a:noFill/>
              </p:spPr>
              <p:txBody>
                <a:bodyPr wrap="none" rtlCol="0" anchor="ctr" anchorCtr="0">
                  <a:spAutoFit/>
                </a:bodyPr>
                <a:lstStyle/>
                <a:p>
                  <a:pPr algn="r"/>
                  <a:r>
                    <a:rPr lang="ja-JP" sz="900" b="0" i="0" u="none" strike="noStrike" cap="none" baseline="0">
                      <a:solidFill>
                        <a:srgbClr val="4D4D4D"/>
                      </a:solidFill>
                      <a:effectLst/>
                      <a:uFillTx/>
                      <a:ea typeface="MS UI Gothic"/>
                    </a:rPr>
                    <a:t>0.6</a:t>
                  </a:r>
                </a:p>
              </p:txBody>
            </p:sp>
            <p:sp>
              <p:nvSpPr>
                <p:cNvPr id="38" name="TextBox 37"/>
                <p:cNvSpPr txBox="1"/>
                <p:nvPr/>
              </p:nvSpPr>
              <p:spPr>
                <a:xfrm>
                  <a:off x="696306" y="3587912"/>
                  <a:ext cx="292271" cy="189879"/>
                </a:xfrm>
                <a:prstGeom prst="rect">
                  <a:avLst/>
                </a:prstGeom>
                <a:noFill/>
              </p:spPr>
              <p:txBody>
                <a:bodyPr wrap="none" rtlCol="0" anchor="ctr" anchorCtr="0">
                  <a:spAutoFit/>
                </a:bodyPr>
                <a:lstStyle/>
                <a:p>
                  <a:pPr algn="r"/>
                  <a:r>
                    <a:rPr lang="ja-JP" sz="900" b="0" i="0" u="none" strike="noStrike" cap="none" baseline="0">
                      <a:solidFill>
                        <a:srgbClr val="4D4D4D"/>
                      </a:solidFill>
                      <a:effectLst/>
                      <a:uFillTx/>
                      <a:ea typeface="MS UI Gothic"/>
                    </a:rPr>
                    <a:t>0.4</a:t>
                  </a:r>
                </a:p>
              </p:txBody>
            </p:sp>
            <p:sp>
              <p:nvSpPr>
                <p:cNvPr id="39" name="TextBox 38"/>
                <p:cNvSpPr txBox="1"/>
                <p:nvPr/>
              </p:nvSpPr>
              <p:spPr>
                <a:xfrm>
                  <a:off x="696306" y="4014373"/>
                  <a:ext cx="292271" cy="189879"/>
                </a:xfrm>
                <a:prstGeom prst="rect">
                  <a:avLst/>
                </a:prstGeom>
                <a:noFill/>
              </p:spPr>
              <p:txBody>
                <a:bodyPr wrap="none" rtlCol="0" anchor="ctr" anchorCtr="0">
                  <a:spAutoFit/>
                </a:bodyPr>
                <a:lstStyle/>
                <a:p>
                  <a:pPr algn="r"/>
                  <a:r>
                    <a:rPr lang="ja-JP" sz="900" b="0" i="0" u="none" strike="noStrike" cap="none" baseline="0">
                      <a:solidFill>
                        <a:srgbClr val="4D4D4D"/>
                      </a:solidFill>
                      <a:effectLst/>
                      <a:uFillTx/>
                      <a:ea typeface="MS UI Gothic"/>
                    </a:rPr>
                    <a:t>0.2</a:t>
                  </a:r>
                </a:p>
              </p:txBody>
            </p:sp>
            <p:sp>
              <p:nvSpPr>
                <p:cNvPr id="40" name="TextBox 39"/>
                <p:cNvSpPr txBox="1"/>
                <p:nvPr/>
              </p:nvSpPr>
              <p:spPr>
                <a:xfrm>
                  <a:off x="777794" y="4441352"/>
                  <a:ext cx="210783" cy="189879"/>
                </a:xfrm>
                <a:prstGeom prst="rect">
                  <a:avLst/>
                </a:prstGeom>
                <a:noFill/>
              </p:spPr>
              <p:txBody>
                <a:bodyPr wrap="none" rtlCol="0" anchor="ctr" anchorCtr="0">
                  <a:spAutoFit/>
                </a:bodyPr>
                <a:lstStyle/>
                <a:p>
                  <a:pPr algn="r"/>
                  <a:r>
                    <a:rPr lang="ja-JP" sz="900" b="0" i="0" u="none" strike="noStrike" cap="none" baseline="0">
                      <a:solidFill>
                        <a:srgbClr val="4D4D4D"/>
                      </a:solidFill>
                      <a:effectLst/>
                      <a:uFillTx/>
                      <a:ea typeface="MS UI Gothic"/>
                    </a:rPr>
                    <a:t>0</a:t>
                  </a:r>
                </a:p>
              </p:txBody>
            </p:sp>
            <p:sp>
              <p:nvSpPr>
                <p:cNvPr id="41" name="TextBox 40"/>
                <p:cNvSpPr txBox="1"/>
                <p:nvPr/>
              </p:nvSpPr>
              <p:spPr>
                <a:xfrm>
                  <a:off x="896632" y="4585085"/>
                  <a:ext cx="520437" cy="645590"/>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0</a:t>
                  </a:r>
                </a:p>
                <a:p>
                  <a:pPr algn="ctr"/>
                  <a:endParaRPr lang="en-GB" sz="900"/>
                </a:p>
                <a:p>
                  <a:pPr algn="ctr"/>
                  <a:endParaRPr lang="en-GB" sz="900"/>
                </a:p>
                <a:p>
                  <a:pPr algn="ctr"/>
                  <a:r>
                    <a:rPr lang="ja-JP" sz="900" b="0" i="0" u="none" strike="noStrike" cap="none" baseline="0">
                      <a:solidFill>
                        <a:srgbClr val="B60D27"/>
                      </a:solidFill>
                      <a:effectLst/>
                      <a:uFillTx/>
                      <a:ea typeface="MS UI Gothic"/>
                    </a:rPr>
                    <a:t>121 (0)</a:t>
                  </a:r>
                </a:p>
                <a:p>
                  <a:pPr algn="ctr"/>
                  <a:r>
                    <a:rPr lang="ja-JP" sz="900" b="0" i="0" u="none" strike="noStrike" cap="none" baseline="0">
                      <a:solidFill>
                        <a:srgbClr val="B2C0D8"/>
                      </a:solidFill>
                      <a:effectLst/>
                      <a:uFillTx/>
                      <a:ea typeface="MS UI Gothic"/>
                    </a:rPr>
                    <a:t>1435 (0)</a:t>
                  </a:r>
                </a:p>
              </p:txBody>
            </p:sp>
            <p:sp>
              <p:nvSpPr>
                <p:cNvPr id="42" name="TextBox 41"/>
                <p:cNvSpPr txBox="1"/>
                <p:nvPr/>
              </p:nvSpPr>
              <p:spPr>
                <a:xfrm>
                  <a:off x="1718954" y="4585085"/>
                  <a:ext cx="574763" cy="645590"/>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24</a:t>
                  </a:r>
                </a:p>
                <a:p>
                  <a:pPr algn="ctr"/>
                  <a:endParaRPr lang="en-GB" sz="900"/>
                </a:p>
                <a:p>
                  <a:pPr algn="ctr"/>
                  <a:endParaRPr lang="en-GB" sz="900"/>
                </a:p>
                <a:p>
                  <a:pPr algn="ctr"/>
                  <a:r>
                    <a:rPr lang="ja-JP" sz="900" b="0" i="0" u="none" strike="noStrike" cap="none" baseline="0">
                      <a:solidFill>
                        <a:srgbClr val="B60D27"/>
                      </a:solidFill>
                      <a:effectLst/>
                      <a:uFillTx/>
                      <a:ea typeface="MS UI Gothic"/>
                    </a:rPr>
                    <a:t>101 (4)</a:t>
                  </a:r>
                </a:p>
                <a:p>
                  <a:pPr algn="ctr"/>
                  <a:r>
                    <a:rPr lang="ja-JP" sz="900" b="0" i="0" u="none" strike="noStrike" cap="none" baseline="0">
                      <a:solidFill>
                        <a:srgbClr val="B2C0D8"/>
                      </a:solidFill>
                      <a:effectLst/>
                      <a:uFillTx/>
                      <a:ea typeface="MS UI Gothic"/>
                    </a:rPr>
                    <a:t>1089 (41)</a:t>
                  </a:r>
                </a:p>
              </p:txBody>
            </p:sp>
            <p:sp>
              <p:nvSpPr>
                <p:cNvPr id="43" name="TextBox 42"/>
                <p:cNvSpPr txBox="1"/>
                <p:nvPr/>
              </p:nvSpPr>
              <p:spPr>
                <a:xfrm>
                  <a:off x="2564386" y="4585085"/>
                  <a:ext cx="574763" cy="645590"/>
                </a:xfrm>
                <a:prstGeom prst="rect">
                  <a:avLst/>
                </a:prstGeom>
                <a:noFill/>
              </p:spPr>
              <p:txBody>
                <a:bodyPr wrap="none" rtlCol="0" anchor="t" anchorCtr="0">
                  <a:spAutoFit/>
                </a:bodyPr>
                <a:lstStyle/>
                <a:p>
                  <a:pPr algn="ctr"/>
                  <a:r>
                    <a:rPr lang="ja-JP" sz="900" b="0" i="0" u="none" strike="noStrike" cap="none" baseline="0" dirty="0">
                      <a:solidFill>
                        <a:srgbClr val="4D4D4D"/>
                      </a:solidFill>
                      <a:effectLst/>
                      <a:uFillTx/>
                      <a:ea typeface="MS UI Gothic"/>
                    </a:rPr>
                    <a:t>48</a:t>
                  </a:r>
                </a:p>
                <a:p>
                  <a:pPr algn="ctr"/>
                  <a:endParaRPr lang="en-GB" sz="900" dirty="0"/>
                </a:p>
                <a:p>
                  <a:pPr algn="ctr"/>
                  <a:endParaRPr lang="en-GB" sz="900" dirty="0"/>
                </a:p>
                <a:p>
                  <a:pPr algn="ctr"/>
                  <a:r>
                    <a:rPr lang="ja-JP" sz="900" b="0" i="0" u="none" strike="noStrike" cap="none" baseline="0" dirty="0">
                      <a:solidFill>
                        <a:srgbClr val="B60D27"/>
                      </a:solidFill>
                      <a:effectLst/>
                      <a:uFillTx/>
                      <a:ea typeface="MS UI Gothic"/>
                    </a:rPr>
                    <a:t>72 (27)</a:t>
                  </a:r>
                </a:p>
                <a:p>
                  <a:pPr algn="ctr"/>
                  <a:r>
                    <a:rPr lang="ja-JP" sz="900" b="0" i="0" u="none" strike="noStrike" cap="none" baseline="0" dirty="0">
                      <a:solidFill>
                        <a:srgbClr val="B2C0D8"/>
                      </a:solidFill>
                      <a:effectLst/>
                      <a:uFillTx/>
                      <a:ea typeface="MS UI Gothic"/>
                    </a:rPr>
                    <a:t>699 (243)</a:t>
                  </a:r>
                </a:p>
              </p:txBody>
            </p:sp>
            <p:sp>
              <p:nvSpPr>
                <p:cNvPr id="44" name="TextBox 43"/>
                <p:cNvSpPr txBox="1"/>
                <p:nvPr/>
              </p:nvSpPr>
              <p:spPr>
                <a:xfrm>
                  <a:off x="3415938" y="4585085"/>
                  <a:ext cx="574763" cy="645590"/>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72</a:t>
                  </a:r>
                </a:p>
                <a:p>
                  <a:pPr algn="ctr"/>
                  <a:endParaRPr lang="en-GB" sz="900"/>
                </a:p>
                <a:p>
                  <a:pPr algn="ctr"/>
                  <a:endParaRPr lang="en-GB" sz="900"/>
                </a:p>
                <a:p>
                  <a:pPr algn="r"/>
                  <a:r>
                    <a:rPr lang="ja-JP" sz="900" b="0" i="0" u="none" strike="noStrike" cap="none" baseline="0">
                      <a:solidFill>
                        <a:srgbClr val="B60D27"/>
                      </a:solidFill>
                      <a:effectLst/>
                      <a:uFillTx/>
                      <a:ea typeface="MS UI Gothic"/>
                    </a:rPr>
                    <a:t>24 (72)</a:t>
                  </a:r>
                </a:p>
                <a:p>
                  <a:pPr algn="r"/>
                  <a:r>
                    <a:rPr lang="ja-JP" sz="900" b="0" i="0" u="none" strike="noStrike" cap="none" baseline="0">
                      <a:solidFill>
                        <a:srgbClr val="B2C0D8"/>
                      </a:solidFill>
                      <a:effectLst/>
                      <a:uFillTx/>
                      <a:ea typeface="MS UI Gothic"/>
                    </a:rPr>
                    <a:t>248 (645)</a:t>
                  </a:r>
                </a:p>
              </p:txBody>
            </p:sp>
            <p:sp>
              <p:nvSpPr>
                <p:cNvPr id="45" name="TextBox 44"/>
                <p:cNvSpPr txBox="1"/>
                <p:nvPr/>
              </p:nvSpPr>
              <p:spPr>
                <a:xfrm>
                  <a:off x="1294180" y="4585085"/>
                  <a:ext cx="574763" cy="645590"/>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12</a:t>
                  </a:r>
                </a:p>
                <a:p>
                  <a:pPr algn="ctr"/>
                  <a:endParaRPr lang="en-GB" sz="900"/>
                </a:p>
                <a:p>
                  <a:pPr algn="ctr"/>
                  <a:endParaRPr lang="en-GB" sz="900"/>
                </a:p>
                <a:p>
                  <a:pPr algn="ctr"/>
                  <a:r>
                    <a:rPr lang="ja-JP" sz="900" b="0" i="0" u="none" strike="noStrike" cap="none" baseline="0">
                      <a:solidFill>
                        <a:srgbClr val="B60D27"/>
                      </a:solidFill>
                      <a:effectLst/>
                      <a:uFillTx/>
                      <a:ea typeface="MS UI Gothic"/>
                    </a:rPr>
                    <a:t>107 (3)</a:t>
                  </a:r>
                </a:p>
                <a:p>
                  <a:pPr algn="ctr"/>
                  <a:r>
                    <a:rPr lang="ja-JP" sz="900" b="0" i="0" u="none" strike="noStrike" cap="none" baseline="0">
                      <a:solidFill>
                        <a:srgbClr val="B2C0D8"/>
                      </a:solidFill>
                      <a:effectLst/>
                      <a:uFillTx/>
                      <a:ea typeface="MS UI Gothic"/>
                    </a:rPr>
                    <a:t>1275 (18)</a:t>
                  </a:r>
                </a:p>
              </p:txBody>
            </p:sp>
            <p:sp>
              <p:nvSpPr>
                <p:cNvPr id="46" name="TextBox 45"/>
                <p:cNvSpPr txBox="1"/>
                <p:nvPr/>
              </p:nvSpPr>
              <p:spPr>
                <a:xfrm>
                  <a:off x="2154157" y="4585085"/>
                  <a:ext cx="520437" cy="645590"/>
                </a:xfrm>
                <a:prstGeom prst="rect">
                  <a:avLst/>
                </a:prstGeom>
                <a:noFill/>
              </p:spPr>
              <p:txBody>
                <a:bodyPr wrap="none" rtlCol="0" anchor="t" anchorCtr="0">
                  <a:spAutoFit/>
                </a:bodyPr>
                <a:lstStyle/>
                <a:p>
                  <a:pPr algn="ctr"/>
                  <a:r>
                    <a:rPr lang="ja-JP" sz="900" b="0" i="0" u="none" strike="noStrike" cap="none" baseline="0" dirty="0">
                      <a:solidFill>
                        <a:srgbClr val="4D4D4D"/>
                      </a:solidFill>
                      <a:effectLst/>
                      <a:uFillTx/>
                      <a:ea typeface="MS UI Gothic"/>
                    </a:rPr>
                    <a:t>36</a:t>
                  </a:r>
                </a:p>
                <a:p>
                  <a:pPr algn="ctr"/>
                  <a:endParaRPr lang="en-GB" sz="900" dirty="0"/>
                </a:p>
                <a:p>
                  <a:pPr algn="ctr"/>
                  <a:endParaRPr lang="en-GB" sz="900" dirty="0"/>
                </a:p>
                <a:p>
                  <a:pPr algn="ctr"/>
                  <a:r>
                    <a:rPr lang="ja-JP" sz="900" b="0" i="0" u="none" strike="noStrike" cap="none" baseline="0" dirty="0">
                      <a:solidFill>
                        <a:srgbClr val="B60D27"/>
                      </a:solidFill>
                      <a:effectLst/>
                      <a:uFillTx/>
                      <a:ea typeface="MS UI Gothic"/>
                    </a:rPr>
                    <a:t>93 (8)</a:t>
                  </a:r>
                </a:p>
                <a:p>
                  <a:pPr algn="ctr"/>
                  <a:r>
                    <a:rPr lang="ja-JP" sz="900" b="0" i="0" u="none" strike="noStrike" cap="none" baseline="0" dirty="0">
                      <a:solidFill>
                        <a:srgbClr val="B2C0D8"/>
                      </a:solidFill>
                      <a:effectLst/>
                      <a:uFillTx/>
                      <a:ea typeface="MS UI Gothic"/>
                    </a:rPr>
                    <a:t>944 (66)</a:t>
                  </a:r>
                </a:p>
              </p:txBody>
            </p:sp>
            <p:sp>
              <p:nvSpPr>
                <p:cNvPr id="47" name="TextBox 46"/>
                <p:cNvSpPr txBox="1"/>
                <p:nvPr/>
              </p:nvSpPr>
              <p:spPr>
                <a:xfrm>
                  <a:off x="2990905" y="4585085"/>
                  <a:ext cx="574763" cy="645590"/>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60</a:t>
                  </a:r>
                </a:p>
                <a:p>
                  <a:pPr algn="ctr"/>
                  <a:endParaRPr lang="en-GB" sz="900"/>
                </a:p>
                <a:p>
                  <a:pPr algn="ctr"/>
                  <a:endParaRPr lang="en-GB" sz="900"/>
                </a:p>
                <a:p>
                  <a:pPr algn="ctr"/>
                  <a:r>
                    <a:rPr lang="ja-JP" sz="900" b="0" i="0" u="none" strike="noStrike" cap="none" baseline="0">
                      <a:solidFill>
                        <a:srgbClr val="B60D27"/>
                      </a:solidFill>
                      <a:effectLst/>
                      <a:uFillTx/>
                      <a:ea typeface="MS UI Gothic"/>
                    </a:rPr>
                    <a:t>47 (51)</a:t>
                  </a:r>
                </a:p>
                <a:p>
                  <a:pPr algn="ctr"/>
                  <a:r>
                    <a:rPr lang="ja-JP" sz="900" b="0" i="0" u="none" strike="noStrike" cap="none" baseline="0">
                      <a:solidFill>
                        <a:srgbClr val="B2C0D8"/>
                      </a:solidFill>
                      <a:effectLst/>
                      <a:uFillTx/>
                      <a:ea typeface="MS UI Gothic"/>
                    </a:rPr>
                    <a:t>458 (441)</a:t>
                  </a:r>
                </a:p>
              </p:txBody>
            </p:sp>
            <p:sp>
              <p:nvSpPr>
                <p:cNvPr id="48" name="TextBox 47"/>
                <p:cNvSpPr txBox="1"/>
                <p:nvPr/>
              </p:nvSpPr>
              <p:spPr>
                <a:xfrm>
                  <a:off x="3854839" y="4585085"/>
                  <a:ext cx="520437" cy="645590"/>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84</a:t>
                  </a:r>
                </a:p>
                <a:p>
                  <a:pPr algn="ctr"/>
                  <a:endParaRPr lang="en-GB" sz="900"/>
                </a:p>
                <a:p>
                  <a:pPr algn="ctr"/>
                  <a:endParaRPr lang="en-GB" sz="900"/>
                </a:p>
                <a:p>
                  <a:pPr algn="ctr"/>
                  <a:r>
                    <a:rPr lang="ja-JP" sz="900" b="0" i="0" u="none" strike="noStrike" cap="none" baseline="0">
                      <a:solidFill>
                        <a:srgbClr val="B60D27"/>
                      </a:solidFill>
                      <a:effectLst/>
                      <a:uFillTx/>
                      <a:ea typeface="MS UI Gothic"/>
                    </a:rPr>
                    <a:t>8 (93)</a:t>
                  </a:r>
                </a:p>
                <a:p>
                  <a:pPr algn="ctr"/>
                  <a:r>
                    <a:rPr lang="ja-JP" sz="900" b="0" i="0" u="none" strike="noStrike" cap="none" baseline="0">
                      <a:solidFill>
                        <a:srgbClr val="B2C0D8"/>
                      </a:solidFill>
                      <a:effectLst/>
                      <a:uFillTx/>
                      <a:ea typeface="MS UI Gothic"/>
                    </a:rPr>
                    <a:t>59 (851)</a:t>
                  </a:r>
                </a:p>
              </p:txBody>
            </p:sp>
            <p:sp>
              <p:nvSpPr>
                <p:cNvPr id="49" name="Line 10"/>
                <p:cNvSpPr>
                  <a:spLocks noChangeShapeType="1"/>
                </p:cNvSpPr>
                <p:nvPr/>
              </p:nvSpPr>
              <p:spPr bwMode="auto">
                <a:xfrm>
                  <a:off x="913016" y="4536872"/>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grpSp>
        </p:grpSp>
        <p:sp>
          <p:nvSpPr>
            <p:cNvPr id="13" name="TextBox 12"/>
            <p:cNvSpPr txBox="1"/>
            <p:nvPr/>
          </p:nvSpPr>
          <p:spPr>
            <a:xfrm>
              <a:off x="1445448" y="4204593"/>
              <a:ext cx="1013270" cy="461665"/>
            </a:xfrm>
            <a:prstGeom prst="rect">
              <a:avLst/>
            </a:prstGeom>
            <a:noFill/>
          </p:spPr>
          <p:txBody>
            <a:bodyPr wrap="none" rtlCol="0">
              <a:spAutoFit/>
            </a:bodyPr>
            <a:lstStyle/>
            <a:p>
              <a:r>
                <a:rPr lang="ja-JP" sz="1200" b="0" i="0" u="none" strike="noStrike" cap="none" baseline="0" dirty="0">
                  <a:solidFill>
                    <a:srgbClr val="B60D27"/>
                  </a:solidFill>
                  <a:effectLst/>
                  <a:uFillTx/>
                  <a:ea typeface="MS UI Gothic"/>
                </a:rPr>
                <a:t>MSI高</a:t>
              </a:r>
            </a:p>
            <a:p>
              <a:r>
                <a:rPr lang="ja-JP" sz="1200" b="0" i="0" u="none" strike="noStrike" cap="none" baseline="0" dirty="0">
                  <a:solidFill>
                    <a:srgbClr val="B2C0D8"/>
                  </a:solidFill>
                  <a:effectLst/>
                  <a:uFillTx/>
                  <a:ea typeface="MS UI Gothic"/>
                </a:rPr>
                <a:t>MSS</a:t>
              </a:r>
              <a:r>
                <a:rPr lang="en-US" altLang="ja-JP" sz="1200" b="0" i="0" u="none" strike="noStrike" cap="none" baseline="0" dirty="0">
                  <a:solidFill>
                    <a:srgbClr val="B2C0D8"/>
                  </a:solidFill>
                  <a:effectLst/>
                  <a:uFillTx/>
                  <a:ea typeface="MS UI Gothic"/>
                </a:rPr>
                <a:t>/</a:t>
              </a:r>
              <a:r>
                <a:rPr lang="ja-JP" sz="1200" b="0" i="0" u="none" strike="noStrike" cap="none" baseline="0" dirty="0">
                  <a:solidFill>
                    <a:srgbClr val="B2C0D8"/>
                  </a:solidFill>
                  <a:effectLst/>
                  <a:uFillTx/>
                  <a:ea typeface="MS UI Gothic"/>
                </a:rPr>
                <a:t>MSI低</a:t>
              </a:r>
            </a:p>
          </p:txBody>
        </p:sp>
        <p:cxnSp>
          <p:nvCxnSpPr>
            <p:cNvPr id="14" name="Straight Connector 13"/>
            <p:cNvCxnSpPr/>
            <p:nvPr/>
          </p:nvCxnSpPr>
          <p:spPr>
            <a:xfrm>
              <a:off x="1137924" y="4329898"/>
              <a:ext cx="314325"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137924" y="4516886"/>
              <a:ext cx="314325"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1259086" y="4329898"/>
              <a:ext cx="72000"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1259086" y="4516886"/>
              <a:ext cx="72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15196" y="2163665"/>
            <a:ext cx="4528563" cy="3523704"/>
            <a:chOff x="117845" y="2163665"/>
            <a:chExt cx="4583218" cy="3523704"/>
          </a:xfrm>
        </p:grpSpPr>
        <p:grpSp>
          <p:nvGrpSpPr>
            <p:cNvPr id="51" name="Group 50"/>
            <p:cNvGrpSpPr/>
            <p:nvPr/>
          </p:nvGrpSpPr>
          <p:grpSpPr>
            <a:xfrm>
              <a:off x="117845" y="2163665"/>
              <a:ext cx="4583218" cy="3523704"/>
              <a:chOff x="116033" y="2163665"/>
              <a:chExt cx="4385216" cy="3523704"/>
            </a:xfrm>
          </p:grpSpPr>
          <p:sp>
            <p:nvSpPr>
              <p:cNvPr id="57" name="TextBox 56"/>
              <p:cNvSpPr txBox="1"/>
              <p:nvPr/>
            </p:nvSpPr>
            <p:spPr>
              <a:xfrm>
                <a:off x="1942822" y="5045041"/>
                <a:ext cx="1149781" cy="274594"/>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a:solidFill>
                      <a:srgbClr val="4D4D4D"/>
                    </a:solidFill>
                    <a:effectLst/>
                    <a:uFillTx/>
                    <a:ea typeface="MS UI Gothic"/>
                  </a:rPr>
                  <a:t>経過期間（ヵ月）</a:t>
                </a:r>
              </a:p>
            </p:txBody>
          </p:sp>
          <p:grpSp>
            <p:nvGrpSpPr>
              <p:cNvPr id="58" name="Group 57"/>
              <p:cNvGrpSpPr/>
              <p:nvPr/>
            </p:nvGrpSpPr>
            <p:grpSpPr>
              <a:xfrm>
                <a:off x="116033" y="2163665"/>
                <a:ext cx="4385216" cy="3523704"/>
                <a:chOff x="547479" y="2306747"/>
                <a:chExt cx="3824726" cy="2923928"/>
              </a:xfrm>
            </p:grpSpPr>
            <p:sp>
              <p:nvSpPr>
                <p:cNvPr id="59" name="Freeform 58"/>
                <p:cNvSpPr/>
                <p:nvPr/>
              </p:nvSpPr>
              <p:spPr bwMode="auto">
                <a:xfrm>
                  <a:off x="992030" y="2403973"/>
                  <a:ext cx="3240678" cy="213289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sp>
              <p:nvSpPr>
                <p:cNvPr id="60" name="Line 6"/>
                <p:cNvSpPr>
                  <a:spLocks noChangeShapeType="1"/>
                </p:cNvSpPr>
                <p:nvPr/>
              </p:nvSpPr>
              <p:spPr bwMode="auto">
                <a:xfrm>
                  <a:off x="916467" y="2403972"/>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sp>
              <p:nvSpPr>
                <p:cNvPr id="61" name="Line 7"/>
                <p:cNvSpPr>
                  <a:spLocks noChangeShapeType="1"/>
                </p:cNvSpPr>
                <p:nvPr/>
              </p:nvSpPr>
              <p:spPr bwMode="auto">
                <a:xfrm>
                  <a:off x="916467" y="2830622"/>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sp>
              <p:nvSpPr>
                <p:cNvPr id="62" name="Line 8"/>
                <p:cNvSpPr>
                  <a:spLocks noChangeShapeType="1"/>
                </p:cNvSpPr>
                <p:nvPr/>
              </p:nvSpPr>
              <p:spPr bwMode="auto">
                <a:xfrm>
                  <a:off x="916467" y="3257273"/>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sp>
              <p:nvSpPr>
                <p:cNvPr id="63" name="Line 9"/>
                <p:cNvSpPr>
                  <a:spLocks noChangeShapeType="1"/>
                </p:cNvSpPr>
                <p:nvPr/>
              </p:nvSpPr>
              <p:spPr bwMode="auto">
                <a:xfrm>
                  <a:off x="916467" y="3683923"/>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sp>
              <p:nvSpPr>
                <p:cNvPr id="64" name="Line 10"/>
                <p:cNvSpPr>
                  <a:spLocks noChangeShapeType="1"/>
                </p:cNvSpPr>
                <p:nvPr/>
              </p:nvSpPr>
              <p:spPr bwMode="auto">
                <a:xfrm>
                  <a:off x="916467" y="4110573"/>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sp>
              <p:nvSpPr>
                <p:cNvPr id="65" name="Line 18"/>
                <p:cNvSpPr>
                  <a:spLocks noChangeShapeType="1"/>
                </p:cNvSpPr>
                <p:nvPr/>
              </p:nvSpPr>
              <p:spPr bwMode="auto">
                <a:xfrm flipH="1">
                  <a:off x="3695883"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sp>
              <p:nvSpPr>
                <p:cNvPr id="66" name="Line 19"/>
                <p:cNvSpPr>
                  <a:spLocks noChangeShapeType="1"/>
                </p:cNvSpPr>
                <p:nvPr/>
              </p:nvSpPr>
              <p:spPr bwMode="auto">
                <a:xfrm flipH="1">
                  <a:off x="2850210"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sp>
              <p:nvSpPr>
                <p:cNvPr id="67" name="Line 20"/>
                <p:cNvSpPr>
                  <a:spLocks noChangeShapeType="1"/>
                </p:cNvSpPr>
                <p:nvPr/>
              </p:nvSpPr>
              <p:spPr bwMode="auto">
                <a:xfrm flipH="1">
                  <a:off x="2006596"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sp>
              <p:nvSpPr>
                <p:cNvPr id="68" name="Line 21"/>
                <p:cNvSpPr>
                  <a:spLocks noChangeShapeType="1"/>
                </p:cNvSpPr>
                <p:nvPr/>
              </p:nvSpPr>
              <p:spPr bwMode="auto">
                <a:xfrm flipH="1">
                  <a:off x="1152727"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sp>
              <p:nvSpPr>
                <p:cNvPr id="69" name="Line 18"/>
                <p:cNvSpPr>
                  <a:spLocks noChangeShapeType="1"/>
                </p:cNvSpPr>
                <p:nvPr/>
              </p:nvSpPr>
              <p:spPr bwMode="auto">
                <a:xfrm flipH="1">
                  <a:off x="4107619"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sp>
              <p:nvSpPr>
                <p:cNvPr id="70" name="Line 19"/>
                <p:cNvSpPr>
                  <a:spLocks noChangeShapeType="1"/>
                </p:cNvSpPr>
                <p:nvPr/>
              </p:nvSpPr>
              <p:spPr bwMode="auto">
                <a:xfrm flipH="1">
                  <a:off x="3276722"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sp>
              <p:nvSpPr>
                <p:cNvPr id="71" name="Line 20"/>
                <p:cNvSpPr>
                  <a:spLocks noChangeShapeType="1"/>
                </p:cNvSpPr>
                <p:nvPr/>
              </p:nvSpPr>
              <p:spPr bwMode="auto">
                <a:xfrm flipH="1">
                  <a:off x="2414643"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sp>
              <p:nvSpPr>
                <p:cNvPr id="72" name="Line 21"/>
                <p:cNvSpPr>
                  <a:spLocks noChangeShapeType="1"/>
                </p:cNvSpPr>
                <p:nvPr/>
              </p:nvSpPr>
              <p:spPr bwMode="auto">
                <a:xfrm flipH="1">
                  <a:off x="1577437"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sp>
              <p:nvSpPr>
                <p:cNvPr id="73" name="TextBox 72"/>
                <p:cNvSpPr txBox="1"/>
                <p:nvPr/>
              </p:nvSpPr>
              <p:spPr>
                <a:xfrm rot="16200000">
                  <a:off x="290950" y="3367221"/>
                  <a:ext cx="732090" cy="219032"/>
                </a:xfrm>
                <a:prstGeom prst="rect">
                  <a:avLst/>
                </a:prstGeom>
                <a:noFill/>
              </p:spPr>
              <p:txBody>
                <a:bodyPr wrap="none" rtlCol="0">
                  <a:spAutoFit/>
                </a:bodyPr>
                <a:lstStyle/>
                <a:p>
                  <a:pPr algn="ctr" fontAlgn="base">
                    <a:spcBef>
                      <a:spcPct val="0"/>
                    </a:spcBef>
                    <a:spcAft>
                      <a:spcPct val="0"/>
                    </a:spcAft>
                  </a:pPr>
                  <a:r>
                    <a:rPr lang="ja-JP" sz="1100" b="0" i="0" u="none" strike="noStrike" cap="none" baseline="0">
                      <a:solidFill>
                        <a:srgbClr val="4D4D4D"/>
                      </a:solidFill>
                      <a:effectLst/>
                      <a:uFillTx/>
                      <a:ea typeface="MS UI Gothic"/>
                    </a:rPr>
                    <a:t>無病生存率</a:t>
                  </a:r>
                </a:p>
              </p:txBody>
            </p:sp>
            <p:sp>
              <p:nvSpPr>
                <p:cNvPr id="74" name="TextBox 73"/>
                <p:cNvSpPr txBox="1"/>
                <p:nvPr/>
              </p:nvSpPr>
              <p:spPr>
                <a:xfrm>
                  <a:off x="686162" y="2306747"/>
                  <a:ext cx="288822" cy="189879"/>
                </a:xfrm>
                <a:prstGeom prst="rect">
                  <a:avLst/>
                </a:prstGeom>
                <a:noFill/>
              </p:spPr>
              <p:txBody>
                <a:bodyPr wrap="none" rtlCol="0" anchor="ctr" anchorCtr="0">
                  <a:spAutoFit/>
                </a:bodyPr>
                <a:lstStyle/>
                <a:p>
                  <a:pPr algn="r"/>
                  <a:r>
                    <a:rPr lang="ja-JP" sz="900" b="0" i="0" u="none" strike="noStrike" cap="none" baseline="0" dirty="0">
                      <a:solidFill>
                        <a:srgbClr val="4D4D4D"/>
                      </a:solidFill>
                      <a:effectLst/>
                      <a:uFillTx/>
                      <a:ea typeface="MS UI Gothic"/>
                    </a:rPr>
                    <a:t>1.0</a:t>
                  </a:r>
                </a:p>
              </p:txBody>
            </p:sp>
            <p:sp>
              <p:nvSpPr>
                <p:cNvPr id="75" name="TextBox 74"/>
                <p:cNvSpPr txBox="1"/>
                <p:nvPr/>
              </p:nvSpPr>
              <p:spPr>
                <a:xfrm>
                  <a:off x="686164" y="2734992"/>
                  <a:ext cx="288822" cy="189879"/>
                </a:xfrm>
                <a:prstGeom prst="rect">
                  <a:avLst/>
                </a:prstGeom>
                <a:noFill/>
              </p:spPr>
              <p:txBody>
                <a:bodyPr wrap="none" rtlCol="0" anchor="ctr" anchorCtr="0">
                  <a:spAutoFit/>
                </a:bodyPr>
                <a:lstStyle/>
                <a:p>
                  <a:pPr algn="r"/>
                  <a:r>
                    <a:rPr lang="ja-JP" sz="900" b="0" i="0" u="none" strike="noStrike" cap="none" baseline="0">
                      <a:solidFill>
                        <a:srgbClr val="4D4D4D"/>
                      </a:solidFill>
                      <a:effectLst/>
                      <a:uFillTx/>
                      <a:ea typeface="MS UI Gothic"/>
                    </a:rPr>
                    <a:t>0.8</a:t>
                  </a:r>
                </a:p>
              </p:txBody>
            </p:sp>
            <p:sp>
              <p:nvSpPr>
                <p:cNvPr id="76" name="TextBox 75"/>
                <p:cNvSpPr txBox="1"/>
                <p:nvPr/>
              </p:nvSpPr>
              <p:spPr>
                <a:xfrm>
                  <a:off x="686164" y="3161454"/>
                  <a:ext cx="288822" cy="189879"/>
                </a:xfrm>
                <a:prstGeom prst="rect">
                  <a:avLst/>
                </a:prstGeom>
                <a:noFill/>
              </p:spPr>
              <p:txBody>
                <a:bodyPr wrap="none" rtlCol="0" anchor="ctr" anchorCtr="0">
                  <a:spAutoFit/>
                </a:bodyPr>
                <a:lstStyle/>
                <a:p>
                  <a:pPr algn="r"/>
                  <a:r>
                    <a:rPr lang="ja-JP" sz="900" b="0" i="0" u="none" strike="noStrike" cap="none" baseline="0">
                      <a:solidFill>
                        <a:srgbClr val="4D4D4D"/>
                      </a:solidFill>
                      <a:effectLst/>
                      <a:uFillTx/>
                      <a:ea typeface="MS UI Gothic"/>
                    </a:rPr>
                    <a:t>0.6</a:t>
                  </a:r>
                </a:p>
              </p:txBody>
            </p:sp>
            <p:sp>
              <p:nvSpPr>
                <p:cNvPr id="77" name="TextBox 76"/>
                <p:cNvSpPr txBox="1"/>
                <p:nvPr/>
              </p:nvSpPr>
              <p:spPr>
                <a:xfrm>
                  <a:off x="686164" y="3587912"/>
                  <a:ext cx="288822" cy="189879"/>
                </a:xfrm>
                <a:prstGeom prst="rect">
                  <a:avLst/>
                </a:prstGeom>
                <a:noFill/>
              </p:spPr>
              <p:txBody>
                <a:bodyPr wrap="none" rtlCol="0" anchor="ctr" anchorCtr="0">
                  <a:spAutoFit/>
                </a:bodyPr>
                <a:lstStyle/>
                <a:p>
                  <a:pPr algn="r"/>
                  <a:r>
                    <a:rPr lang="ja-JP" sz="900" b="0" i="0" u="none" strike="noStrike" cap="none" baseline="0">
                      <a:solidFill>
                        <a:srgbClr val="4D4D4D"/>
                      </a:solidFill>
                      <a:effectLst/>
                      <a:uFillTx/>
                      <a:ea typeface="MS UI Gothic"/>
                    </a:rPr>
                    <a:t>0.4</a:t>
                  </a:r>
                </a:p>
              </p:txBody>
            </p:sp>
            <p:sp>
              <p:nvSpPr>
                <p:cNvPr id="78" name="TextBox 77"/>
                <p:cNvSpPr txBox="1"/>
                <p:nvPr/>
              </p:nvSpPr>
              <p:spPr>
                <a:xfrm>
                  <a:off x="686164" y="4014373"/>
                  <a:ext cx="288822" cy="189879"/>
                </a:xfrm>
                <a:prstGeom prst="rect">
                  <a:avLst/>
                </a:prstGeom>
                <a:noFill/>
              </p:spPr>
              <p:txBody>
                <a:bodyPr wrap="none" rtlCol="0" anchor="ctr" anchorCtr="0">
                  <a:spAutoFit/>
                </a:bodyPr>
                <a:lstStyle/>
                <a:p>
                  <a:pPr algn="r"/>
                  <a:r>
                    <a:rPr lang="ja-JP" sz="900" b="0" i="0" u="none" strike="noStrike" cap="none" baseline="0">
                      <a:solidFill>
                        <a:srgbClr val="4D4D4D"/>
                      </a:solidFill>
                      <a:effectLst/>
                      <a:uFillTx/>
                      <a:ea typeface="MS UI Gothic"/>
                    </a:rPr>
                    <a:t>0.2</a:t>
                  </a:r>
                </a:p>
              </p:txBody>
            </p:sp>
            <p:sp>
              <p:nvSpPr>
                <p:cNvPr id="79" name="TextBox 78"/>
                <p:cNvSpPr txBox="1"/>
                <p:nvPr/>
              </p:nvSpPr>
              <p:spPr>
                <a:xfrm>
                  <a:off x="766691" y="4441352"/>
                  <a:ext cx="208295" cy="189879"/>
                </a:xfrm>
                <a:prstGeom prst="rect">
                  <a:avLst/>
                </a:prstGeom>
                <a:noFill/>
              </p:spPr>
              <p:txBody>
                <a:bodyPr wrap="none" rtlCol="0" anchor="ctr" anchorCtr="0">
                  <a:spAutoFit/>
                </a:bodyPr>
                <a:lstStyle/>
                <a:p>
                  <a:pPr algn="r"/>
                  <a:r>
                    <a:rPr lang="ja-JP" sz="900" b="0" i="0" u="none" strike="noStrike" cap="none" baseline="0">
                      <a:solidFill>
                        <a:srgbClr val="4D4D4D"/>
                      </a:solidFill>
                      <a:effectLst/>
                      <a:uFillTx/>
                      <a:ea typeface="MS UI Gothic"/>
                    </a:rPr>
                    <a:t>0</a:t>
                  </a:r>
                </a:p>
              </p:txBody>
            </p:sp>
            <p:sp>
              <p:nvSpPr>
                <p:cNvPr id="80" name="TextBox 79"/>
                <p:cNvSpPr txBox="1"/>
                <p:nvPr/>
              </p:nvSpPr>
              <p:spPr>
                <a:xfrm>
                  <a:off x="899703" y="4585085"/>
                  <a:ext cx="514296" cy="645590"/>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0</a:t>
                  </a:r>
                </a:p>
                <a:p>
                  <a:pPr algn="ctr"/>
                  <a:endParaRPr lang="en-GB" sz="900"/>
                </a:p>
                <a:p>
                  <a:pPr algn="ctr"/>
                  <a:endParaRPr lang="en-GB" sz="900"/>
                </a:p>
                <a:p>
                  <a:pPr algn="ctr"/>
                  <a:r>
                    <a:rPr lang="ja-JP" sz="900" b="0" i="0" u="none" strike="noStrike" cap="none" baseline="0">
                      <a:solidFill>
                        <a:srgbClr val="B60D27"/>
                      </a:solidFill>
                      <a:effectLst/>
                      <a:uFillTx/>
                      <a:ea typeface="MS UI Gothic"/>
                    </a:rPr>
                    <a:t>121 (0)</a:t>
                  </a:r>
                </a:p>
                <a:p>
                  <a:pPr algn="ctr"/>
                  <a:r>
                    <a:rPr lang="ja-JP" sz="900" b="0" i="0" u="none" strike="noStrike" cap="none" baseline="0">
                      <a:solidFill>
                        <a:srgbClr val="B2C0D8"/>
                      </a:solidFill>
                      <a:effectLst/>
                      <a:uFillTx/>
                      <a:ea typeface="MS UI Gothic"/>
                    </a:rPr>
                    <a:t>1435 (0)</a:t>
                  </a:r>
                </a:p>
              </p:txBody>
            </p:sp>
            <p:sp>
              <p:nvSpPr>
                <p:cNvPr id="81" name="TextBox 80"/>
                <p:cNvSpPr txBox="1"/>
                <p:nvPr/>
              </p:nvSpPr>
              <p:spPr>
                <a:xfrm>
                  <a:off x="1749187" y="4585085"/>
                  <a:ext cx="514296" cy="645590"/>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24</a:t>
                  </a:r>
                </a:p>
                <a:p>
                  <a:pPr algn="ctr"/>
                  <a:endParaRPr lang="en-GB" sz="900"/>
                </a:p>
                <a:p>
                  <a:pPr algn="ctr"/>
                  <a:endParaRPr lang="en-GB" sz="900"/>
                </a:p>
                <a:p>
                  <a:pPr algn="ctr"/>
                  <a:r>
                    <a:rPr lang="ja-JP" sz="900" b="0" i="0" u="none" strike="noStrike" cap="none" baseline="0">
                      <a:solidFill>
                        <a:srgbClr val="B60D27"/>
                      </a:solidFill>
                      <a:effectLst/>
                      <a:uFillTx/>
                      <a:ea typeface="MS UI Gothic"/>
                    </a:rPr>
                    <a:t>93 (3)</a:t>
                  </a:r>
                </a:p>
                <a:p>
                  <a:pPr algn="ctr"/>
                  <a:r>
                    <a:rPr lang="ja-JP" sz="900" b="0" i="0" u="none" strike="noStrike" cap="none" baseline="0">
                      <a:solidFill>
                        <a:srgbClr val="B2C0D8"/>
                      </a:solidFill>
                      <a:effectLst/>
                      <a:uFillTx/>
                      <a:ea typeface="MS UI Gothic"/>
                    </a:rPr>
                    <a:t>933 (29)</a:t>
                  </a:r>
                </a:p>
              </p:txBody>
            </p:sp>
            <p:sp>
              <p:nvSpPr>
                <p:cNvPr id="82" name="TextBox 81"/>
                <p:cNvSpPr txBox="1"/>
                <p:nvPr/>
              </p:nvSpPr>
              <p:spPr>
                <a:xfrm>
                  <a:off x="2567777" y="4585085"/>
                  <a:ext cx="567980" cy="645590"/>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48</a:t>
                  </a:r>
                </a:p>
                <a:p>
                  <a:pPr algn="ctr"/>
                  <a:endParaRPr lang="en-GB" sz="900"/>
                </a:p>
                <a:p>
                  <a:pPr algn="ctr"/>
                  <a:endParaRPr lang="en-GB" sz="900"/>
                </a:p>
                <a:p>
                  <a:pPr algn="ctr"/>
                  <a:r>
                    <a:rPr lang="ja-JP" sz="900" b="0" i="0" u="none" strike="noStrike" cap="none" baseline="0">
                      <a:solidFill>
                        <a:srgbClr val="B60D27"/>
                      </a:solidFill>
                      <a:effectLst/>
                      <a:uFillTx/>
                      <a:ea typeface="MS UI Gothic"/>
                    </a:rPr>
                    <a:t>67 (25)</a:t>
                  </a:r>
                </a:p>
                <a:p>
                  <a:pPr algn="ctr"/>
                  <a:r>
                    <a:rPr lang="ja-JP" sz="900" b="0" i="0" u="none" strike="noStrike" cap="none" baseline="0">
                      <a:solidFill>
                        <a:srgbClr val="B2C0D8"/>
                      </a:solidFill>
                      <a:effectLst/>
                      <a:uFillTx/>
                      <a:ea typeface="MS UI Gothic"/>
                    </a:rPr>
                    <a:t>616 (199)</a:t>
                  </a:r>
                </a:p>
              </p:txBody>
            </p:sp>
            <p:sp>
              <p:nvSpPr>
                <p:cNvPr id="83" name="TextBox 82"/>
                <p:cNvSpPr txBox="1"/>
                <p:nvPr/>
              </p:nvSpPr>
              <p:spPr>
                <a:xfrm>
                  <a:off x="3419325" y="4585085"/>
                  <a:ext cx="567980" cy="645590"/>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72</a:t>
                  </a:r>
                </a:p>
                <a:p>
                  <a:pPr algn="ctr"/>
                  <a:endParaRPr lang="en-GB" sz="900"/>
                </a:p>
                <a:p>
                  <a:pPr algn="ctr"/>
                  <a:endParaRPr lang="en-GB" sz="900"/>
                </a:p>
                <a:p>
                  <a:pPr algn="r"/>
                  <a:r>
                    <a:rPr lang="ja-JP" sz="900" b="0" i="0" u="none" strike="noStrike" cap="none" baseline="0">
                      <a:solidFill>
                        <a:srgbClr val="B60D27"/>
                      </a:solidFill>
                      <a:effectLst/>
                      <a:uFillTx/>
                      <a:ea typeface="MS UI Gothic"/>
                    </a:rPr>
                    <a:t>21 (68)</a:t>
                  </a:r>
                </a:p>
                <a:p>
                  <a:pPr algn="r"/>
                  <a:r>
                    <a:rPr lang="ja-JP" sz="900" b="0" i="0" u="none" strike="noStrike" cap="none" baseline="0">
                      <a:solidFill>
                        <a:srgbClr val="B2C0D8"/>
                      </a:solidFill>
                      <a:effectLst/>
                      <a:uFillTx/>
                      <a:ea typeface="MS UI Gothic"/>
                    </a:rPr>
                    <a:t>226 (557)</a:t>
                  </a:r>
                </a:p>
              </p:txBody>
            </p:sp>
            <p:sp>
              <p:nvSpPr>
                <p:cNvPr id="84" name="TextBox 83"/>
                <p:cNvSpPr txBox="1"/>
                <p:nvPr/>
              </p:nvSpPr>
              <p:spPr>
                <a:xfrm>
                  <a:off x="1297572" y="4585085"/>
                  <a:ext cx="567980" cy="645590"/>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12</a:t>
                  </a:r>
                </a:p>
                <a:p>
                  <a:pPr algn="ctr"/>
                  <a:endParaRPr lang="en-GB" sz="900"/>
                </a:p>
                <a:p>
                  <a:pPr algn="ctr"/>
                  <a:endParaRPr lang="en-GB" sz="900"/>
                </a:p>
                <a:p>
                  <a:pPr algn="ctr"/>
                  <a:r>
                    <a:rPr lang="ja-JP" sz="900" b="0" i="0" u="none" strike="noStrike" cap="none" baseline="0">
                      <a:solidFill>
                        <a:srgbClr val="B60D27"/>
                      </a:solidFill>
                      <a:effectLst/>
                      <a:uFillTx/>
                      <a:ea typeface="MS UI Gothic"/>
                    </a:rPr>
                    <a:t>102 (2)</a:t>
                  </a:r>
                </a:p>
                <a:p>
                  <a:pPr algn="ctr"/>
                  <a:r>
                    <a:rPr lang="ja-JP" sz="900" b="0" i="0" u="none" strike="noStrike" cap="none" baseline="0">
                      <a:solidFill>
                        <a:srgbClr val="B2C0D8"/>
                      </a:solidFill>
                      <a:effectLst/>
                      <a:uFillTx/>
                      <a:ea typeface="MS UI Gothic"/>
                    </a:rPr>
                    <a:t>1163 (14)</a:t>
                  </a:r>
                </a:p>
              </p:txBody>
            </p:sp>
            <p:sp>
              <p:nvSpPr>
                <p:cNvPr id="85" name="TextBox 84"/>
                <p:cNvSpPr txBox="1"/>
                <p:nvPr/>
              </p:nvSpPr>
              <p:spPr>
                <a:xfrm>
                  <a:off x="2157229" y="4585085"/>
                  <a:ext cx="514296" cy="645590"/>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36</a:t>
                  </a:r>
                </a:p>
                <a:p>
                  <a:pPr algn="ctr"/>
                  <a:endParaRPr lang="en-GB" sz="900"/>
                </a:p>
                <a:p>
                  <a:pPr algn="ctr"/>
                  <a:endParaRPr lang="en-GB" sz="900"/>
                </a:p>
                <a:p>
                  <a:pPr algn="ctr"/>
                  <a:r>
                    <a:rPr lang="ja-JP" sz="900" b="0" i="0" u="none" strike="noStrike" cap="none" baseline="0">
                      <a:solidFill>
                        <a:srgbClr val="B60D27"/>
                      </a:solidFill>
                      <a:effectLst/>
                      <a:uFillTx/>
                      <a:ea typeface="MS UI Gothic"/>
                    </a:rPr>
                    <a:t>89 (6)</a:t>
                  </a:r>
                </a:p>
                <a:p>
                  <a:pPr algn="ctr"/>
                  <a:r>
                    <a:rPr lang="ja-JP" sz="900" b="0" i="0" u="none" strike="noStrike" cap="none" baseline="0">
                      <a:solidFill>
                        <a:srgbClr val="B2C0D8"/>
                      </a:solidFill>
                      <a:effectLst/>
                      <a:uFillTx/>
                      <a:ea typeface="MS UI Gothic"/>
                    </a:rPr>
                    <a:t>820 (45)</a:t>
                  </a:r>
                </a:p>
              </p:txBody>
            </p:sp>
            <p:sp>
              <p:nvSpPr>
                <p:cNvPr id="86" name="TextBox 85"/>
                <p:cNvSpPr txBox="1"/>
                <p:nvPr/>
              </p:nvSpPr>
              <p:spPr>
                <a:xfrm>
                  <a:off x="2994295" y="4585085"/>
                  <a:ext cx="567980" cy="645590"/>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60</a:t>
                  </a:r>
                </a:p>
                <a:p>
                  <a:pPr algn="ctr"/>
                  <a:endParaRPr lang="en-GB" sz="900"/>
                </a:p>
                <a:p>
                  <a:pPr algn="ctr"/>
                  <a:endParaRPr lang="en-GB" sz="900"/>
                </a:p>
                <a:p>
                  <a:pPr algn="ctr"/>
                  <a:r>
                    <a:rPr lang="ja-JP" sz="900" b="0" i="0" u="none" strike="noStrike" cap="none" baseline="0">
                      <a:solidFill>
                        <a:srgbClr val="B60D27"/>
                      </a:solidFill>
                      <a:effectLst/>
                      <a:uFillTx/>
                      <a:ea typeface="MS UI Gothic"/>
                    </a:rPr>
                    <a:t>44 (47)</a:t>
                  </a:r>
                </a:p>
                <a:p>
                  <a:pPr algn="ctr"/>
                  <a:r>
                    <a:rPr lang="ja-JP" sz="900" b="0" i="0" u="none" strike="noStrike" cap="none" baseline="0">
                      <a:solidFill>
                        <a:srgbClr val="B2C0D8"/>
                      </a:solidFill>
                      <a:effectLst/>
                      <a:uFillTx/>
                      <a:ea typeface="MS UI Gothic"/>
                    </a:rPr>
                    <a:t>415 (373)</a:t>
                  </a:r>
                </a:p>
              </p:txBody>
            </p:sp>
            <p:sp>
              <p:nvSpPr>
                <p:cNvPr id="87" name="TextBox 86"/>
                <p:cNvSpPr txBox="1"/>
                <p:nvPr/>
              </p:nvSpPr>
              <p:spPr>
                <a:xfrm>
                  <a:off x="3857909" y="4585085"/>
                  <a:ext cx="514296" cy="645590"/>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84</a:t>
                  </a:r>
                </a:p>
                <a:p>
                  <a:pPr algn="ctr"/>
                  <a:endParaRPr lang="en-GB" sz="900"/>
                </a:p>
                <a:p>
                  <a:pPr algn="ctr"/>
                  <a:endParaRPr lang="en-GB" sz="900"/>
                </a:p>
                <a:p>
                  <a:pPr algn="ctr"/>
                  <a:r>
                    <a:rPr lang="ja-JP" sz="900" b="0" i="0" u="none" strike="noStrike" cap="none" baseline="0">
                      <a:solidFill>
                        <a:srgbClr val="B60D27"/>
                      </a:solidFill>
                      <a:effectLst/>
                      <a:uFillTx/>
                      <a:ea typeface="MS UI Gothic"/>
                    </a:rPr>
                    <a:t>6 (87)</a:t>
                  </a:r>
                </a:p>
                <a:p>
                  <a:pPr algn="ctr"/>
                  <a:r>
                    <a:rPr lang="ja-JP" sz="900" b="0" i="0" u="none" strike="noStrike" cap="none" baseline="0">
                      <a:solidFill>
                        <a:srgbClr val="B2C0D8"/>
                      </a:solidFill>
                      <a:effectLst/>
                      <a:uFillTx/>
                      <a:ea typeface="MS UI Gothic"/>
                    </a:rPr>
                    <a:t>52 (745)</a:t>
                  </a:r>
                </a:p>
              </p:txBody>
            </p:sp>
            <p:sp>
              <p:nvSpPr>
                <p:cNvPr id="88" name="Line 10"/>
                <p:cNvSpPr>
                  <a:spLocks noChangeShapeType="1"/>
                </p:cNvSpPr>
                <p:nvPr/>
              </p:nvSpPr>
              <p:spPr bwMode="auto">
                <a:xfrm>
                  <a:off x="906140" y="4536872"/>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363636"/>
                    </a:solidFill>
                  </a:endParaRPr>
                </a:p>
              </p:txBody>
            </p:sp>
          </p:grpSp>
        </p:grpSp>
        <p:sp>
          <p:nvSpPr>
            <p:cNvPr id="52" name="TextBox 51"/>
            <p:cNvSpPr txBox="1"/>
            <p:nvPr/>
          </p:nvSpPr>
          <p:spPr>
            <a:xfrm>
              <a:off x="1445447" y="4204593"/>
              <a:ext cx="1001314" cy="461665"/>
            </a:xfrm>
            <a:prstGeom prst="rect">
              <a:avLst/>
            </a:prstGeom>
            <a:noFill/>
          </p:spPr>
          <p:txBody>
            <a:bodyPr wrap="none" rtlCol="0">
              <a:spAutoFit/>
            </a:bodyPr>
            <a:lstStyle/>
            <a:p>
              <a:r>
                <a:rPr lang="ja-JP" sz="1200" b="0" i="0" u="none" strike="noStrike" cap="none" baseline="0" dirty="0">
                  <a:solidFill>
                    <a:srgbClr val="B60D27"/>
                  </a:solidFill>
                  <a:effectLst/>
                  <a:uFillTx/>
                  <a:ea typeface="MS UI Gothic"/>
                </a:rPr>
                <a:t>MSI高</a:t>
              </a:r>
            </a:p>
            <a:p>
              <a:r>
                <a:rPr lang="ja-JP" sz="1200" b="0" i="0" u="none" strike="noStrike" cap="none" baseline="0" dirty="0">
                  <a:solidFill>
                    <a:srgbClr val="B2C0D8"/>
                  </a:solidFill>
                  <a:effectLst/>
                  <a:uFillTx/>
                  <a:ea typeface="MS UI Gothic"/>
                </a:rPr>
                <a:t>MSS</a:t>
              </a:r>
              <a:r>
                <a:rPr lang="en-US" altLang="ja-JP" sz="1200" b="0" i="0" u="none" strike="noStrike" cap="none" baseline="0" dirty="0">
                  <a:solidFill>
                    <a:srgbClr val="B2C0D8"/>
                  </a:solidFill>
                  <a:effectLst/>
                  <a:uFillTx/>
                  <a:ea typeface="MS UI Gothic"/>
                </a:rPr>
                <a:t>/</a:t>
              </a:r>
              <a:r>
                <a:rPr lang="ja-JP" sz="1200" b="0" i="0" u="none" strike="noStrike" cap="none" baseline="0" dirty="0">
                  <a:solidFill>
                    <a:srgbClr val="B2C0D8"/>
                  </a:solidFill>
                  <a:effectLst/>
                  <a:uFillTx/>
                  <a:ea typeface="MS UI Gothic"/>
                </a:rPr>
                <a:t>MSI低</a:t>
              </a:r>
            </a:p>
          </p:txBody>
        </p:sp>
        <p:cxnSp>
          <p:nvCxnSpPr>
            <p:cNvPr id="53" name="Straight Connector 52"/>
            <p:cNvCxnSpPr/>
            <p:nvPr/>
          </p:nvCxnSpPr>
          <p:spPr>
            <a:xfrm>
              <a:off x="1137924" y="4329898"/>
              <a:ext cx="314325"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137924" y="4516886"/>
              <a:ext cx="314325"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1259086" y="4329898"/>
              <a:ext cx="72000"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1259086" y="4516886"/>
              <a:ext cx="72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89" name="Group 2"/>
          <p:cNvGrpSpPr/>
          <p:nvPr/>
        </p:nvGrpSpPr>
        <p:grpSpPr>
          <a:xfrm>
            <a:off x="686130" y="2257424"/>
            <a:ext cx="3913900" cy="1548000"/>
            <a:chOff x="1930" y="1803"/>
            <a:chExt cx="1896" cy="708"/>
          </a:xfrm>
        </p:grpSpPr>
        <p:sp>
          <p:nvSpPr>
            <p:cNvPr id="90" name="Freeform 3"/>
            <p:cNvSpPr/>
            <p:nvPr/>
          </p:nvSpPr>
          <p:spPr bwMode="auto">
            <a:xfrm>
              <a:off x="1930" y="1821"/>
              <a:ext cx="1896" cy="672"/>
            </a:xfrm>
            <a:custGeom>
              <a:avLst/>
              <a:gdLst>
                <a:gd name="T0" fmla="*/ 312 w 316"/>
                <a:gd name="T1" fmla="*/ 112 h 112"/>
                <a:gd name="T2" fmla="*/ 295 w 316"/>
                <a:gd name="T3" fmla="*/ 107 h 112"/>
                <a:gd name="T4" fmla="*/ 292 w 316"/>
                <a:gd name="T5" fmla="*/ 104 h 112"/>
                <a:gd name="T6" fmla="*/ 274 w 316"/>
                <a:gd name="T7" fmla="*/ 102 h 112"/>
                <a:gd name="T8" fmla="*/ 269 w 316"/>
                <a:gd name="T9" fmla="*/ 101 h 112"/>
                <a:gd name="T10" fmla="*/ 263 w 316"/>
                <a:gd name="T11" fmla="*/ 99 h 112"/>
                <a:gd name="T12" fmla="*/ 259 w 316"/>
                <a:gd name="T13" fmla="*/ 98 h 112"/>
                <a:gd name="T14" fmla="*/ 229 w 316"/>
                <a:gd name="T15" fmla="*/ 97 h 112"/>
                <a:gd name="T16" fmla="*/ 215 w 316"/>
                <a:gd name="T17" fmla="*/ 97 h 112"/>
                <a:gd name="T18" fmla="*/ 186 w 316"/>
                <a:gd name="T19" fmla="*/ 95 h 112"/>
                <a:gd name="T20" fmla="*/ 180 w 316"/>
                <a:gd name="T21" fmla="*/ 93 h 112"/>
                <a:gd name="T22" fmla="*/ 173 w 316"/>
                <a:gd name="T23" fmla="*/ 92 h 112"/>
                <a:gd name="T24" fmla="*/ 160 w 316"/>
                <a:gd name="T25" fmla="*/ 90 h 112"/>
                <a:gd name="T26" fmla="*/ 157 w 316"/>
                <a:gd name="T27" fmla="*/ 87 h 112"/>
                <a:gd name="T28" fmla="*/ 147 w 316"/>
                <a:gd name="T29" fmla="*/ 85 h 112"/>
                <a:gd name="T30" fmla="*/ 137 w 316"/>
                <a:gd name="T31" fmla="*/ 83 h 112"/>
                <a:gd name="T32" fmla="*/ 132 w 316"/>
                <a:gd name="T33" fmla="*/ 81 h 112"/>
                <a:gd name="T34" fmla="*/ 126 w 316"/>
                <a:gd name="T35" fmla="*/ 80 h 112"/>
                <a:gd name="T36" fmla="*/ 121 w 316"/>
                <a:gd name="T37" fmla="*/ 78 h 112"/>
                <a:gd name="T38" fmla="*/ 115 w 316"/>
                <a:gd name="T39" fmla="*/ 76 h 112"/>
                <a:gd name="T40" fmla="*/ 105 w 316"/>
                <a:gd name="T41" fmla="*/ 74 h 112"/>
                <a:gd name="T42" fmla="*/ 97 w 316"/>
                <a:gd name="T43" fmla="*/ 72 h 112"/>
                <a:gd name="T44" fmla="*/ 94 w 316"/>
                <a:gd name="T45" fmla="*/ 69 h 112"/>
                <a:gd name="T46" fmla="*/ 90 w 316"/>
                <a:gd name="T47" fmla="*/ 68 h 112"/>
                <a:gd name="T48" fmla="*/ 87 w 316"/>
                <a:gd name="T49" fmla="*/ 65 h 112"/>
                <a:gd name="T50" fmla="*/ 82 w 316"/>
                <a:gd name="T51" fmla="*/ 64 h 112"/>
                <a:gd name="T52" fmla="*/ 79 w 316"/>
                <a:gd name="T53" fmla="*/ 62 h 112"/>
                <a:gd name="T54" fmla="*/ 76 w 316"/>
                <a:gd name="T55" fmla="*/ 61 h 112"/>
                <a:gd name="T56" fmla="*/ 73 w 316"/>
                <a:gd name="T57" fmla="*/ 57 h 112"/>
                <a:gd name="T58" fmla="*/ 69 w 316"/>
                <a:gd name="T59" fmla="*/ 56 h 112"/>
                <a:gd name="T60" fmla="*/ 66 w 316"/>
                <a:gd name="T61" fmla="*/ 53 h 112"/>
                <a:gd name="T62" fmla="*/ 61 w 316"/>
                <a:gd name="T63" fmla="*/ 51 h 112"/>
                <a:gd name="T64" fmla="*/ 58 w 316"/>
                <a:gd name="T65" fmla="*/ 48 h 112"/>
                <a:gd name="T66" fmla="*/ 56 w 316"/>
                <a:gd name="T67" fmla="*/ 47 h 112"/>
                <a:gd name="T68" fmla="*/ 54 w 316"/>
                <a:gd name="T69" fmla="*/ 44 h 112"/>
                <a:gd name="T70" fmla="*/ 50 w 316"/>
                <a:gd name="T71" fmla="*/ 42 h 112"/>
                <a:gd name="T72" fmla="*/ 47 w 316"/>
                <a:gd name="T73" fmla="*/ 39 h 112"/>
                <a:gd name="T74" fmla="*/ 45 w 316"/>
                <a:gd name="T75" fmla="*/ 36 h 112"/>
                <a:gd name="T76" fmla="*/ 42 w 316"/>
                <a:gd name="T77" fmla="*/ 34 h 112"/>
                <a:gd name="T78" fmla="*/ 39 w 316"/>
                <a:gd name="T79" fmla="*/ 31 h 112"/>
                <a:gd name="T80" fmla="*/ 37 w 316"/>
                <a:gd name="T81" fmla="*/ 28 h 112"/>
                <a:gd name="T82" fmla="*/ 34 w 316"/>
                <a:gd name="T83" fmla="*/ 26 h 112"/>
                <a:gd name="T84" fmla="*/ 32 w 316"/>
                <a:gd name="T85" fmla="*/ 25 h 112"/>
                <a:gd name="T86" fmla="*/ 30 w 316"/>
                <a:gd name="T87" fmla="*/ 22 h 112"/>
                <a:gd name="T88" fmla="*/ 27 w 316"/>
                <a:gd name="T89" fmla="*/ 18 h 112"/>
                <a:gd name="T90" fmla="*/ 25 w 316"/>
                <a:gd name="T91" fmla="*/ 16 h 112"/>
                <a:gd name="T92" fmla="*/ 23 w 316"/>
                <a:gd name="T93" fmla="*/ 12 h 112"/>
                <a:gd name="T94" fmla="*/ 21 w 316"/>
                <a:gd name="T95" fmla="*/ 11 h 112"/>
                <a:gd name="T96" fmla="*/ 18 w 316"/>
                <a:gd name="T97" fmla="*/ 8 h 112"/>
                <a:gd name="T98" fmla="*/ 16 w 316"/>
                <a:gd name="T99" fmla="*/ 6 h 112"/>
                <a:gd name="T100" fmla="*/ 12 w 316"/>
                <a:gd name="T101" fmla="*/ 3 h 112"/>
                <a:gd name="T102" fmla="*/ 6 w 316"/>
                <a:gd name="T103" fmla="*/ 1 h 112"/>
                <a:gd name="T104" fmla="*/ 3 w 316"/>
                <a:gd name="T10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6" h="112">
                  <a:moveTo>
                    <a:pt x="316" y="112"/>
                  </a:moveTo>
                  <a:lnTo>
                    <a:pt x="312" y="112"/>
                  </a:lnTo>
                  <a:lnTo>
                    <a:pt x="312" y="107"/>
                  </a:lnTo>
                  <a:lnTo>
                    <a:pt x="295" y="107"/>
                  </a:lnTo>
                  <a:lnTo>
                    <a:pt x="295" y="104"/>
                  </a:lnTo>
                  <a:lnTo>
                    <a:pt x="292" y="104"/>
                  </a:lnTo>
                  <a:lnTo>
                    <a:pt x="292" y="102"/>
                  </a:lnTo>
                  <a:lnTo>
                    <a:pt x="274" y="102"/>
                  </a:lnTo>
                  <a:lnTo>
                    <a:pt x="274" y="101"/>
                  </a:lnTo>
                  <a:lnTo>
                    <a:pt x="269" y="101"/>
                  </a:lnTo>
                  <a:lnTo>
                    <a:pt x="269" y="99"/>
                  </a:lnTo>
                  <a:lnTo>
                    <a:pt x="263" y="99"/>
                  </a:lnTo>
                  <a:lnTo>
                    <a:pt x="263" y="98"/>
                  </a:lnTo>
                  <a:lnTo>
                    <a:pt x="259" y="98"/>
                  </a:lnTo>
                  <a:lnTo>
                    <a:pt x="259" y="97"/>
                  </a:lnTo>
                  <a:lnTo>
                    <a:pt x="229" y="97"/>
                  </a:lnTo>
                  <a:lnTo>
                    <a:pt x="220" y="97"/>
                  </a:lnTo>
                  <a:lnTo>
                    <a:pt x="215" y="97"/>
                  </a:lnTo>
                  <a:lnTo>
                    <a:pt x="215" y="95"/>
                  </a:lnTo>
                  <a:lnTo>
                    <a:pt x="186" y="95"/>
                  </a:lnTo>
                  <a:lnTo>
                    <a:pt x="186" y="93"/>
                  </a:lnTo>
                  <a:lnTo>
                    <a:pt x="180" y="93"/>
                  </a:lnTo>
                  <a:lnTo>
                    <a:pt x="180" y="92"/>
                  </a:lnTo>
                  <a:lnTo>
                    <a:pt x="173" y="92"/>
                  </a:lnTo>
                  <a:lnTo>
                    <a:pt x="173" y="90"/>
                  </a:lnTo>
                  <a:lnTo>
                    <a:pt x="160" y="90"/>
                  </a:lnTo>
                  <a:lnTo>
                    <a:pt x="157" y="90"/>
                  </a:lnTo>
                  <a:lnTo>
                    <a:pt x="157" y="87"/>
                  </a:lnTo>
                  <a:lnTo>
                    <a:pt x="147" y="87"/>
                  </a:lnTo>
                  <a:lnTo>
                    <a:pt x="147" y="85"/>
                  </a:lnTo>
                  <a:lnTo>
                    <a:pt x="137" y="85"/>
                  </a:lnTo>
                  <a:lnTo>
                    <a:pt x="137" y="83"/>
                  </a:lnTo>
                  <a:lnTo>
                    <a:pt x="132" y="83"/>
                  </a:lnTo>
                  <a:lnTo>
                    <a:pt x="132" y="81"/>
                  </a:lnTo>
                  <a:lnTo>
                    <a:pt x="126" y="81"/>
                  </a:lnTo>
                  <a:lnTo>
                    <a:pt x="126" y="80"/>
                  </a:lnTo>
                  <a:lnTo>
                    <a:pt x="121" y="80"/>
                  </a:lnTo>
                  <a:lnTo>
                    <a:pt x="121" y="78"/>
                  </a:lnTo>
                  <a:lnTo>
                    <a:pt x="115" y="78"/>
                  </a:lnTo>
                  <a:lnTo>
                    <a:pt x="115" y="76"/>
                  </a:lnTo>
                  <a:lnTo>
                    <a:pt x="105" y="76"/>
                  </a:lnTo>
                  <a:lnTo>
                    <a:pt x="105" y="74"/>
                  </a:lnTo>
                  <a:lnTo>
                    <a:pt x="97" y="74"/>
                  </a:lnTo>
                  <a:lnTo>
                    <a:pt x="97" y="72"/>
                  </a:lnTo>
                  <a:lnTo>
                    <a:pt x="94" y="72"/>
                  </a:lnTo>
                  <a:lnTo>
                    <a:pt x="94" y="69"/>
                  </a:lnTo>
                  <a:lnTo>
                    <a:pt x="90" y="69"/>
                  </a:lnTo>
                  <a:lnTo>
                    <a:pt x="90" y="68"/>
                  </a:lnTo>
                  <a:lnTo>
                    <a:pt x="87" y="68"/>
                  </a:lnTo>
                  <a:lnTo>
                    <a:pt x="87" y="65"/>
                  </a:lnTo>
                  <a:lnTo>
                    <a:pt x="82" y="65"/>
                  </a:lnTo>
                  <a:lnTo>
                    <a:pt x="82" y="64"/>
                  </a:lnTo>
                  <a:lnTo>
                    <a:pt x="79" y="64"/>
                  </a:lnTo>
                  <a:lnTo>
                    <a:pt x="79" y="62"/>
                  </a:lnTo>
                  <a:lnTo>
                    <a:pt x="76" y="62"/>
                  </a:lnTo>
                  <a:lnTo>
                    <a:pt x="76" y="61"/>
                  </a:lnTo>
                  <a:lnTo>
                    <a:pt x="73" y="61"/>
                  </a:lnTo>
                  <a:lnTo>
                    <a:pt x="73" y="57"/>
                  </a:lnTo>
                  <a:lnTo>
                    <a:pt x="69" y="57"/>
                  </a:lnTo>
                  <a:lnTo>
                    <a:pt x="69" y="56"/>
                  </a:lnTo>
                  <a:lnTo>
                    <a:pt x="66" y="56"/>
                  </a:lnTo>
                  <a:lnTo>
                    <a:pt x="66" y="53"/>
                  </a:lnTo>
                  <a:lnTo>
                    <a:pt x="61" y="53"/>
                  </a:lnTo>
                  <a:lnTo>
                    <a:pt x="61" y="51"/>
                  </a:lnTo>
                  <a:lnTo>
                    <a:pt x="58" y="51"/>
                  </a:lnTo>
                  <a:lnTo>
                    <a:pt x="58" y="48"/>
                  </a:lnTo>
                  <a:lnTo>
                    <a:pt x="56" y="48"/>
                  </a:lnTo>
                  <a:lnTo>
                    <a:pt x="56" y="47"/>
                  </a:lnTo>
                  <a:lnTo>
                    <a:pt x="54" y="47"/>
                  </a:lnTo>
                  <a:lnTo>
                    <a:pt x="54" y="44"/>
                  </a:lnTo>
                  <a:lnTo>
                    <a:pt x="50" y="44"/>
                  </a:lnTo>
                  <a:lnTo>
                    <a:pt x="50" y="42"/>
                  </a:lnTo>
                  <a:lnTo>
                    <a:pt x="47" y="42"/>
                  </a:lnTo>
                  <a:lnTo>
                    <a:pt x="47" y="39"/>
                  </a:lnTo>
                  <a:lnTo>
                    <a:pt x="45" y="39"/>
                  </a:lnTo>
                  <a:lnTo>
                    <a:pt x="45" y="36"/>
                  </a:lnTo>
                  <a:lnTo>
                    <a:pt x="42" y="36"/>
                  </a:lnTo>
                  <a:lnTo>
                    <a:pt x="42" y="34"/>
                  </a:lnTo>
                  <a:lnTo>
                    <a:pt x="39" y="34"/>
                  </a:lnTo>
                  <a:lnTo>
                    <a:pt x="39" y="31"/>
                  </a:lnTo>
                  <a:lnTo>
                    <a:pt x="37" y="31"/>
                  </a:lnTo>
                  <a:lnTo>
                    <a:pt x="37" y="28"/>
                  </a:lnTo>
                  <a:lnTo>
                    <a:pt x="34" y="28"/>
                  </a:lnTo>
                  <a:lnTo>
                    <a:pt x="34" y="26"/>
                  </a:lnTo>
                  <a:lnTo>
                    <a:pt x="32" y="26"/>
                  </a:lnTo>
                  <a:lnTo>
                    <a:pt x="32" y="25"/>
                  </a:lnTo>
                  <a:lnTo>
                    <a:pt x="30" y="25"/>
                  </a:lnTo>
                  <a:lnTo>
                    <a:pt x="30" y="22"/>
                  </a:lnTo>
                  <a:lnTo>
                    <a:pt x="27" y="22"/>
                  </a:lnTo>
                  <a:lnTo>
                    <a:pt x="27" y="18"/>
                  </a:lnTo>
                  <a:lnTo>
                    <a:pt x="25" y="18"/>
                  </a:lnTo>
                  <a:lnTo>
                    <a:pt x="25" y="16"/>
                  </a:lnTo>
                  <a:lnTo>
                    <a:pt x="23" y="16"/>
                  </a:lnTo>
                  <a:lnTo>
                    <a:pt x="23" y="12"/>
                  </a:lnTo>
                  <a:lnTo>
                    <a:pt x="21" y="12"/>
                  </a:lnTo>
                  <a:lnTo>
                    <a:pt x="21" y="11"/>
                  </a:lnTo>
                  <a:lnTo>
                    <a:pt x="18" y="11"/>
                  </a:lnTo>
                  <a:lnTo>
                    <a:pt x="18" y="8"/>
                  </a:lnTo>
                  <a:lnTo>
                    <a:pt x="16" y="8"/>
                  </a:lnTo>
                  <a:lnTo>
                    <a:pt x="16" y="6"/>
                  </a:lnTo>
                  <a:lnTo>
                    <a:pt x="12" y="6"/>
                  </a:lnTo>
                  <a:lnTo>
                    <a:pt x="12" y="3"/>
                  </a:lnTo>
                  <a:lnTo>
                    <a:pt x="6" y="3"/>
                  </a:lnTo>
                  <a:lnTo>
                    <a:pt x="6" y="1"/>
                  </a:lnTo>
                  <a:lnTo>
                    <a:pt x="3" y="1"/>
                  </a:lnTo>
                  <a:lnTo>
                    <a:pt x="3" y="0"/>
                  </a:lnTo>
                  <a:lnTo>
                    <a:pt x="0" y="0"/>
                  </a:lnTo>
                </a:path>
              </a:pathLst>
            </a:cu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 name="Line 4"/>
            <p:cNvSpPr>
              <a:spLocks noChangeShapeType="1"/>
            </p:cNvSpPr>
            <p:nvPr/>
          </p:nvSpPr>
          <p:spPr bwMode="auto">
            <a:xfrm flipH="1">
              <a:off x="2002" y="183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 name="Line 5"/>
            <p:cNvSpPr>
              <a:spLocks noChangeShapeType="1"/>
            </p:cNvSpPr>
            <p:nvPr/>
          </p:nvSpPr>
          <p:spPr bwMode="auto">
            <a:xfrm flipH="1">
              <a:off x="2014" y="183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 name="Line 6"/>
            <p:cNvSpPr>
              <a:spLocks noChangeShapeType="1"/>
            </p:cNvSpPr>
            <p:nvPr/>
          </p:nvSpPr>
          <p:spPr bwMode="auto">
            <a:xfrm flipH="1">
              <a:off x="2218" y="2055"/>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 name="Line 7"/>
            <p:cNvSpPr>
              <a:spLocks noChangeShapeType="1"/>
            </p:cNvSpPr>
            <p:nvPr/>
          </p:nvSpPr>
          <p:spPr bwMode="auto">
            <a:xfrm flipH="1">
              <a:off x="2056" y="188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 name="Line 8"/>
            <p:cNvSpPr>
              <a:spLocks noChangeShapeType="1"/>
            </p:cNvSpPr>
            <p:nvPr/>
          </p:nvSpPr>
          <p:spPr bwMode="auto">
            <a:xfrm flipH="1">
              <a:off x="2044" y="186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 name="Line 9"/>
            <p:cNvSpPr>
              <a:spLocks noChangeShapeType="1"/>
            </p:cNvSpPr>
            <p:nvPr/>
          </p:nvSpPr>
          <p:spPr bwMode="auto">
            <a:xfrm flipH="1">
              <a:off x="2032" y="185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 name="Line 10"/>
            <p:cNvSpPr>
              <a:spLocks noChangeShapeType="1"/>
            </p:cNvSpPr>
            <p:nvPr/>
          </p:nvSpPr>
          <p:spPr bwMode="auto">
            <a:xfrm flipH="1">
              <a:off x="2062" y="188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 name="Line 11"/>
            <p:cNvSpPr>
              <a:spLocks noChangeShapeType="1"/>
            </p:cNvSpPr>
            <p:nvPr/>
          </p:nvSpPr>
          <p:spPr bwMode="auto">
            <a:xfrm flipH="1">
              <a:off x="2074" y="189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 name="Line 12"/>
            <p:cNvSpPr>
              <a:spLocks noChangeShapeType="1"/>
            </p:cNvSpPr>
            <p:nvPr/>
          </p:nvSpPr>
          <p:spPr bwMode="auto">
            <a:xfrm flipH="1">
              <a:off x="2074" y="189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 name="Line 13"/>
            <p:cNvSpPr>
              <a:spLocks noChangeShapeType="1"/>
            </p:cNvSpPr>
            <p:nvPr/>
          </p:nvSpPr>
          <p:spPr bwMode="auto">
            <a:xfrm flipH="1">
              <a:off x="2092" y="1935"/>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 name="Line 14"/>
            <p:cNvSpPr>
              <a:spLocks noChangeShapeType="1"/>
            </p:cNvSpPr>
            <p:nvPr/>
          </p:nvSpPr>
          <p:spPr bwMode="auto">
            <a:xfrm flipH="1">
              <a:off x="2098" y="1935"/>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 name="Line 15"/>
            <p:cNvSpPr>
              <a:spLocks noChangeShapeType="1"/>
            </p:cNvSpPr>
            <p:nvPr/>
          </p:nvSpPr>
          <p:spPr bwMode="auto">
            <a:xfrm flipH="1">
              <a:off x="2110" y="1953"/>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 name="Line 16"/>
            <p:cNvSpPr>
              <a:spLocks noChangeShapeType="1"/>
            </p:cNvSpPr>
            <p:nvPr/>
          </p:nvSpPr>
          <p:spPr bwMode="auto">
            <a:xfrm flipH="1">
              <a:off x="2122" y="1953"/>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 name="Line 17"/>
            <p:cNvSpPr>
              <a:spLocks noChangeShapeType="1"/>
            </p:cNvSpPr>
            <p:nvPr/>
          </p:nvSpPr>
          <p:spPr bwMode="auto">
            <a:xfrm flipH="1">
              <a:off x="2128" y="1965"/>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 name="Line 18"/>
            <p:cNvSpPr>
              <a:spLocks noChangeShapeType="1"/>
            </p:cNvSpPr>
            <p:nvPr/>
          </p:nvSpPr>
          <p:spPr bwMode="auto">
            <a:xfrm flipH="1">
              <a:off x="2176" y="2013"/>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 name="Line 19"/>
            <p:cNvSpPr>
              <a:spLocks noChangeShapeType="1"/>
            </p:cNvSpPr>
            <p:nvPr/>
          </p:nvSpPr>
          <p:spPr bwMode="auto">
            <a:xfrm flipH="1">
              <a:off x="1954" y="1815"/>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 name="Line 20"/>
            <p:cNvSpPr>
              <a:spLocks noChangeShapeType="1"/>
            </p:cNvSpPr>
            <p:nvPr/>
          </p:nvSpPr>
          <p:spPr bwMode="auto">
            <a:xfrm flipH="1">
              <a:off x="1936" y="1803"/>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 name="Line 21"/>
            <p:cNvSpPr>
              <a:spLocks noChangeShapeType="1"/>
            </p:cNvSpPr>
            <p:nvPr/>
          </p:nvSpPr>
          <p:spPr bwMode="auto">
            <a:xfrm flipH="1">
              <a:off x="1996" y="1827"/>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 name="Line 22"/>
            <p:cNvSpPr>
              <a:spLocks noChangeShapeType="1"/>
            </p:cNvSpPr>
            <p:nvPr/>
          </p:nvSpPr>
          <p:spPr bwMode="auto">
            <a:xfrm flipH="1">
              <a:off x="3226" y="239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 name="Line 23"/>
            <p:cNvSpPr>
              <a:spLocks noChangeShapeType="1"/>
            </p:cNvSpPr>
            <p:nvPr/>
          </p:nvSpPr>
          <p:spPr bwMode="auto">
            <a:xfrm flipH="1">
              <a:off x="3232" y="239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 name="Line 24"/>
            <p:cNvSpPr>
              <a:spLocks noChangeShapeType="1"/>
            </p:cNvSpPr>
            <p:nvPr/>
          </p:nvSpPr>
          <p:spPr bwMode="auto">
            <a:xfrm flipH="1">
              <a:off x="3424" y="239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 name="Line 25"/>
            <p:cNvSpPr>
              <a:spLocks noChangeShapeType="1"/>
            </p:cNvSpPr>
            <p:nvPr/>
          </p:nvSpPr>
          <p:spPr bwMode="auto">
            <a:xfrm flipH="1">
              <a:off x="3436" y="239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 name="Line 26"/>
            <p:cNvSpPr>
              <a:spLocks noChangeShapeType="1"/>
            </p:cNvSpPr>
            <p:nvPr/>
          </p:nvSpPr>
          <p:spPr bwMode="auto">
            <a:xfrm flipH="1">
              <a:off x="3442" y="239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 name="Line 27"/>
            <p:cNvSpPr>
              <a:spLocks noChangeShapeType="1"/>
            </p:cNvSpPr>
            <p:nvPr/>
          </p:nvSpPr>
          <p:spPr bwMode="auto">
            <a:xfrm flipH="1">
              <a:off x="3454" y="239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 name="Line 28"/>
            <p:cNvSpPr>
              <a:spLocks noChangeShapeType="1"/>
            </p:cNvSpPr>
            <p:nvPr/>
          </p:nvSpPr>
          <p:spPr bwMode="auto">
            <a:xfrm flipH="1">
              <a:off x="3460" y="239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 name="Line 29"/>
            <p:cNvSpPr>
              <a:spLocks noChangeShapeType="1"/>
            </p:cNvSpPr>
            <p:nvPr/>
          </p:nvSpPr>
          <p:spPr bwMode="auto">
            <a:xfrm flipH="1">
              <a:off x="3580" y="242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 name="Line 30"/>
            <p:cNvSpPr>
              <a:spLocks noChangeShapeType="1"/>
            </p:cNvSpPr>
            <p:nvPr/>
          </p:nvSpPr>
          <p:spPr bwMode="auto">
            <a:xfrm flipH="1">
              <a:off x="3586" y="242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 name="Line 31"/>
            <p:cNvSpPr>
              <a:spLocks noChangeShapeType="1"/>
            </p:cNvSpPr>
            <p:nvPr/>
          </p:nvSpPr>
          <p:spPr bwMode="auto">
            <a:xfrm flipH="1">
              <a:off x="3604" y="242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 name="Line 32"/>
            <p:cNvSpPr>
              <a:spLocks noChangeShapeType="1"/>
            </p:cNvSpPr>
            <p:nvPr/>
          </p:nvSpPr>
          <p:spPr bwMode="auto">
            <a:xfrm flipH="1">
              <a:off x="3622" y="242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 name="Line 33"/>
            <p:cNvSpPr>
              <a:spLocks noChangeShapeType="1"/>
            </p:cNvSpPr>
            <p:nvPr/>
          </p:nvSpPr>
          <p:spPr bwMode="auto">
            <a:xfrm flipH="1">
              <a:off x="3676" y="242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 name="Line 34"/>
            <p:cNvSpPr>
              <a:spLocks noChangeShapeType="1"/>
            </p:cNvSpPr>
            <p:nvPr/>
          </p:nvSpPr>
          <p:spPr bwMode="auto">
            <a:xfrm flipH="1">
              <a:off x="3694" y="2433"/>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 name="Line 35"/>
            <p:cNvSpPr>
              <a:spLocks noChangeShapeType="1"/>
            </p:cNvSpPr>
            <p:nvPr/>
          </p:nvSpPr>
          <p:spPr bwMode="auto">
            <a:xfrm flipH="1">
              <a:off x="3718" y="2445"/>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 name="Line 36"/>
            <p:cNvSpPr>
              <a:spLocks noChangeShapeType="1"/>
            </p:cNvSpPr>
            <p:nvPr/>
          </p:nvSpPr>
          <p:spPr bwMode="auto">
            <a:xfrm flipH="1">
              <a:off x="3736" y="2445"/>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 name="Line 37"/>
            <p:cNvSpPr>
              <a:spLocks noChangeShapeType="1"/>
            </p:cNvSpPr>
            <p:nvPr/>
          </p:nvSpPr>
          <p:spPr bwMode="auto">
            <a:xfrm flipH="1">
              <a:off x="3766" y="2445"/>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 name="Line 38"/>
            <p:cNvSpPr>
              <a:spLocks noChangeShapeType="1"/>
            </p:cNvSpPr>
            <p:nvPr/>
          </p:nvSpPr>
          <p:spPr bwMode="auto">
            <a:xfrm flipH="1">
              <a:off x="3802" y="2445"/>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39"/>
            <p:cNvSpPr>
              <a:spLocks noChangeShapeType="1"/>
            </p:cNvSpPr>
            <p:nvPr/>
          </p:nvSpPr>
          <p:spPr bwMode="auto">
            <a:xfrm flipH="1">
              <a:off x="3802" y="2475"/>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 name="Line 40"/>
            <p:cNvSpPr>
              <a:spLocks noChangeShapeType="1"/>
            </p:cNvSpPr>
            <p:nvPr/>
          </p:nvSpPr>
          <p:spPr bwMode="auto">
            <a:xfrm flipH="1">
              <a:off x="3646" y="242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 name="Line 41"/>
            <p:cNvSpPr>
              <a:spLocks noChangeShapeType="1"/>
            </p:cNvSpPr>
            <p:nvPr/>
          </p:nvSpPr>
          <p:spPr bwMode="auto">
            <a:xfrm flipH="1">
              <a:off x="3598" y="242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 name="Line 42"/>
            <p:cNvSpPr>
              <a:spLocks noChangeShapeType="1"/>
            </p:cNvSpPr>
            <p:nvPr/>
          </p:nvSpPr>
          <p:spPr bwMode="auto">
            <a:xfrm flipH="1">
              <a:off x="3610" y="242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 name="Line 43"/>
            <p:cNvSpPr>
              <a:spLocks noChangeShapeType="1"/>
            </p:cNvSpPr>
            <p:nvPr/>
          </p:nvSpPr>
          <p:spPr bwMode="auto">
            <a:xfrm flipH="1">
              <a:off x="3628" y="242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 name="Line 44"/>
            <p:cNvSpPr>
              <a:spLocks noChangeShapeType="1"/>
            </p:cNvSpPr>
            <p:nvPr/>
          </p:nvSpPr>
          <p:spPr bwMode="auto">
            <a:xfrm flipH="1">
              <a:off x="3658" y="242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 name="Line 45"/>
            <p:cNvSpPr>
              <a:spLocks noChangeShapeType="1"/>
            </p:cNvSpPr>
            <p:nvPr/>
          </p:nvSpPr>
          <p:spPr bwMode="auto">
            <a:xfrm flipH="1">
              <a:off x="3466" y="239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 name="Line 46"/>
            <p:cNvSpPr>
              <a:spLocks noChangeShapeType="1"/>
            </p:cNvSpPr>
            <p:nvPr/>
          </p:nvSpPr>
          <p:spPr bwMode="auto">
            <a:xfrm flipH="1">
              <a:off x="2416" y="2187"/>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 name="Line 47"/>
            <p:cNvSpPr>
              <a:spLocks noChangeShapeType="1"/>
            </p:cNvSpPr>
            <p:nvPr/>
          </p:nvSpPr>
          <p:spPr bwMode="auto">
            <a:xfrm flipH="1">
              <a:off x="2602" y="2265"/>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 name="Line 48"/>
            <p:cNvSpPr>
              <a:spLocks noChangeShapeType="1"/>
            </p:cNvSpPr>
            <p:nvPr/>
          </p:nvSpPr>
          <p:spPr bwMode="auto">
            <a:xfrm flipH="1">
              <a:off x="2902" y="2343"/>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 name="Line 49"/>
            <p:cNvSpPr>
              <a:spLocks noChangeShapeType="1"/>
            </p:cNvSpPr>
            <p:nvPr/>
          </p:nvSpPr>
          <p:spPr bwMode="auto">
            <a:xfrm flipH="1">
              <a:off x="2428" y="219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 name="Line 50"/>
            <p:cNvSpPr>
              <a:spLocks noChangeShapeType="1"/>
            </p:cNvSpPr>
            <p:nvPr/>
          </p:nvSpPr>
          <p:spPr bwMode="auto">
            <a:xfrm flipH="1">
              <a:off x="2734" y="230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 name="Line 51"/>
            <p:cNvSpPr>
              <a:spLocks noChangeShapeType="1"/>
            </p:cNvSpPr>
            <p:nvPr/>
          </p:nvSpPr>
          <p:spPr bwMode="auto">
            <a:xfrm flipH="1">
              <a:off x="3196" y="237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 name="Line 52"/>
            <p:cNvSpPr>
              <a:spLocks noChangeShapeType="1"/>
            </p:cNvSpPr>
            <p:nvPr/>
          </p:nvSpPr>
          <p:spPr bwMode="auto">
            <a:xfrm flipH="1">
              <a:off x="2512" y="2235"/>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 name="Line 53"/>
            <p:cNvSpPr>
              <a:spLocks noChangeShapeType="1"/>
            </p:cNvSpPr>
            <p:nvPr/>
          </p:nvSpPr>
          <p:spPr bwMode="auto">
            <a:xfrm flipH="1">
              <a:off x="3130" y="237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 name="Line 54"/>
            <p:cNvSpPr>
              <a:spLocks noChangeShapeType="1"/>
            </p:cNvSpPr>
            <p:nvPr/>
          </p:nvSpPr>
          <p:spPr bwMode="auto">
            <a:xfrm flipH="1">
              <a:off x="2356" y="2145"/>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 name="Line 55"/>
            <p:cNvSpPr>
              <a:spLocks noChangeShapeType="1"/>
            </p:cNvSpPr>
            <p:nvPr/>
          </p:nvSpPr>
          <p:spPr bwMode="auto">
            <a:xfrm flipH="1">
              <a:off x="2722" y="228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 name="Line 56"/>
            <p:cNvSpPr>
              <a:spLocks noChangeShapeType="1"/>
            </p:cNvSpPr>
            <p:nvPr/>
          </p:nvSpPr>
          <p:spPr bwMode="auto">
            <a:xfrm flipH="1">
              <a:off x="3214" y="237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 name="Line 57"/>
            <p:cNvSpPr>
              <a:spLocks noChangeShapeType="1"/>
            </p:cNvSpPr>
            <p:nvPr/>
          </p:nvSpPr>
          <p:spPr bwMode="auto">
            <a:xfrm flipH="1">
              <a:off x="3244" y="239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 name="Line 58"/>
            <p:cNvSpPr>
              <a:spLocks noChangeShapeType="1"/>
            </p:cNvSpPr>
            <p:nvPr/>
          </p:nvSpPr>
          <p:spPr bwMode="auto">
            <a:xfrm flipH="1">
              <a:off x="2422" y="2187"/>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 name="Line 59"/>
            <p:cNvSpPr>
              <a:spLocks noChangeShapeType="1"/>
            </p:cNvSpPr>
            <p:nvPr/>
          </p:nvSpPr>
          <p:spPr bwMode="auto">
            <a:xfrm flipH="1">
              <a:off x="2662" y="2283"/>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 name="Line 60"/>
            <p:cNvSpPr>
              <a:spLocks noChangeShapeType="1"/>
            </p:cNvSpPr>
            <p:nvPr/>
          </p:nvSpPr>
          <p:spPr bwMode="auto">
            <a:xfrm flipH="1">
              <a:off x="3208" y="237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 name="Line 61"/>
            <p:cNvSpPr>
              <a:spLocks noChangeShapeType="1"/>
            </p:cNvSpPr>
            <p:nvPr/>
          </p:nvSpPr>
          <p:spPr bwMode="auto">
            <a:xfrm flipH="1">
              <a:off x="3256" y="239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 name="Line 62"/>
            <p:cNvSpPr>
              <a:spLocks noChangeShapeType="1"/>
            </p:cNvSpPr>
            <p:nvPr/>
          </p:nvSpPr>
          <p:spPr bwMode="auto">
            <a:xfrm flipH="1">
              <a:off x="3514" y="2397"/>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 name="Line 63"/>
            <p:cNvSpPr>
              <a:spLocks noChangeShapeType="1"/>
            </p:cNvSpPr>
            <p:nvPr/>
          </p:nvSpPr>
          <p:spPr bwMode="auto">
            <a:xfrm flipH="1">
              <a:off x="3526" y="2397"/>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 name="Line 64"/>
            <p:cNvSpPr>
              <a:spLocks noChangeShapeType="1"/>
            </p:cNvSpPr>
            <p:nvPr/>
          </p:nvSpPr>
          <p:spPr bwMode="auto">
            <a:xfrm flipH="1">
              <a:off x="3508" y="2397"/>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 name="Line 65"/>
            <p:cNvSpPr>
              <a:spLocks noChangeShapeType="1"/>
            </p:cNvSpPr>
            <p:nvPr/>
          </p:nvSpPr>
          <p:spPr bwMode="auto">
            <a:xfrm flipH="1">
              <a:off x="3520" y="2397"/>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 name="Line 66"/>
            <p:cNvSpPr>
              <a:spLocks noChangeShapeType="1"/>
            </p:cNvSpPr>
            <p:nvPr/>
          </p:nvSpPr>
          <p:spPr bwMode="auto">
            <a:xfrm flipH="1">
              <a:off x="2464" y="221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 name="Line 67"/>
            <p:cNvSpPr>
              <a:spLocks noChangeShapeType="1"/>
            </p:cNvSpPr>
            <p:nvPr/>
          </p:nvSpPr>
          <p:spPr bwMode="auto">
            <a:xfrm flipH="1">
              <a:off x="2776" y="2313"/>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 name="Line 68"/>
            <p:cNvSpPr>
              <a:spLocks noChangeShapeType="1"/>
            </p:cNvSpPr>
            <p:nvPr/>
          </p:nvSpPr>
          <p:spPr bwMode="auto">
            <a:xfrm flipH="1">
              <a:off x="3106" y="237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 name="Line 69"/>
            <p:cNvSpPr>
              <a:spLocks noChangeShapeType="1"/>
            </p:cNvSpPr>
            <p:nvPr/>
          </p:nvSpPr>
          <p:spPr bwMode="auto">
            <a:xfrm flipH="1">
              <a:off x="3316" y="239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 name="Line 70"/>
            <p:cNvSpPr>
              <a:spLocks noChangeShapeType="1"/>
            </p:cNvSpPr>
            <p:nvPr/>
          </p:nvSpPr>
          <p:spPr bwMode="auto">
            <a:xfrm flipH="1">
              <a:off x="2404" y="218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 name="Line 71"/>
            <p:cNvSpPr>
              <a:spLocks noChangeShapeType="1"/>
            </p:cNvSpPr>
            <p:nvPr/>
          </p:nvSpPr>
          <p:spPr bwMode="auto">
            <a:xfrm flipH="1">
              <a:off x="2578" y="225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 name="Line 72"/>
            <p:cNvSpPr>
              <a:spLocks noChangeShapeType="1"/>
            </p:cNvSpPr>
            <p:nvPr/>
          </p:nvSpPr>
          <p:spPr bwMode="auto">
            <a:xfrm flipH="1">
              <a:off x="2872" y="233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0" name="Line 73"/>
            <p:cNvSpPr>
              <a:spLocks noChangeShapeType="1"/>
            </p:cNvSpPr>
            <p:nvPr/>
          </p:nvSpPr>
          <p:spPr bwMode="auto">
            <a:xfrm flipH="1">
              <a:off x="2254" y="207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1" name="Line 74"/>
            <p:cNvSpPr>
              <a:spLocks noChangeShapeType="1"/>
            </p:cNvSpPr>
            <p:nvPr/>
          </p:nvSpPr>
          <p:spPr bwMode="auto">
            <a:xfrm flipH="1">
              <a:off x="2704" y="228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2" name="Line 75"/>
            <p:cNvSpPr>
              <a:spLocks noChangeShapeType="1"/>
            </p:cNvSpPr>
            <p:nvPr/>
          </p:nvSpPr>
          <p:spPr bwMode="auto">
            <a:xfrm flipH="1">
              <a:off x="3136" y="237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3" name="Line 76"/>
            <p:cNvSpPr>
              <a:spLocks noChangeShapeType="1"/>
            </p:cNvSpPr>
            <p:nvPr/>
          </p:nvSpPr>
          <p:spPr bwMode="auto">
            <a:xfrm flipH="1">
              <a:off x="2560" y="2247"/>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4" name="Line 77"/>
            <p:cNvSpPr>
              <a:spLocks noChangeShapeType="1"/>
            </p:cNvSpPr>
            <p:nvPr/>
          </p:nvSpPr>
          <p:spPr bwMode="auto">
            <a:xfrm flipH="1">
              <a:off x="2890" y="234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5" name="Line 78"/>
            <p:cNvSpPr>
              <a:spLocks noChangeShapeType="1"/>
            </p:cNvSpPr>
            <p:nvPr/>
          </p:nvSpPr>
          <p:spPr bwMode="auto">
            <a:xfrm flipH="1">
              <a:off x="3148" y="237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6" name="Line 79"/>
            <p:cNvSpPr>
              <a:spLocks noChangeShapeType="1"/>
            </p:cNvSpPr>
            <p:nvPr/>
          </p:nvSpPr>
          <p:spPr bwMode="auto">
            <a:xfrm flipH="1">
              <a:off x="3370" y="239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7" name="Line 80"/>
            <p:cNvSpPr>
              <a:spLocks noChangeShapeType="1"/>
            </p:cNvSpPr>
            <p:nvPr/>
          </p:nvSpPr>
          <p:spPr bwMode="auto">
            <a:xfrm flipH="1">
              <a:off x="3376" y="239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8" name="Line 81"/>
            <p:cNvSpPr>
              <a:spLocks noChangeShapeType="1"/>
            </p:cNvSpPr>
            <p:nvPr/>
          </p:nvSpPr>
          <p:spPr bwMode="auto">
            <a:xfrm flipH="1">
              <a:off x="2458" y="221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9" name="Line 82"/>
            <p:cNvSpPr>
              <a:spLocks noChangeShapeType="1"/>
            </p:cNvSpPr>
            <p:nvPr/>
          </p:nvSpPr>
          <p:spPr bwMode="auto">
            <a:xfrm flipH="1">
              <a:off x="3040" y="236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0" name="Line 83"/>
            <p:cNvSpPr>
              <a:spLocks noChangeShapeType="1"/>
            </p:cNvSpPr>
            <p:nvPr/>
          </p:nvSpPr>
          <p:spPr bwMode="auto">
            <a:xfrm flipH="1">
              <a:off x="2218" y="2055"/>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1" name="Line 84"/>
            <p:cNvSpPr>
              <a:spLocks noChangeShapeType="1"/>
            </p:cNvSpPr>
            <p:nvPr/>
          </p:nvSpPr>
          <p:spPr bwMode="auto">
            <a:xfrm flipH="1">
              <a:off x="2698" y="2295"/>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2" name="Line 85"/>
            <p:cNvSpPr>
              <a:spLocks noChangeShapeType="1"/>
            </p:cNvSpPr>
            <p:nvPr/>
          </p:nvSpPr>
          <p:spPr bwMode="auto">
            <a:xfrm flipH="1">
              <a:off x="2974" y="234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3" name="Line 86"/>
            <p:cNvSpPr>
              <a:spLocks noChangeShapeType="1"/>
            </p:cNvSpPr>
            <p:nvPr/>
          </p:nvSpPr>
          <p:spPr bwMode="auto">
            <a:xfrm flipH="1">
              <a:off x="2470" y="2217"/>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4" name="Line 87"/>
            <p:cNvSpPr>
              <a:spLocks noChangeShapeType="1"/>
            </p:cNvSpPr>
            <p:nvPr/>
          </p:nvSpPr>
          <p:spPr bwMode="auto">
            <a:xfrm flipH="1">
              <a:off x="3118" y="237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5" name="Line 88"/>
            <p:cNvSpPr>
              <a:spLocks noChangeShapeType="1"/>
            </p:cNvSpPr>
            <p:nvPr/>
          </p:nvSpPr>
          <p:spPr bwMode="auto">
            <a:xfrm flipH="1">
              <a:off x="2176" y="2007"/>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6" name="Line 89"/>
            <p:cNvSpPr>
              <a:spLocks noChangeShapeType="1"/>
            </p:cNvSpPr>
            <p:nvPr/>
          </p:nvSpPr>
          <p:spPr bwMode="auto">
            <a:xfrm flipH="1">
              <a:off x="2638" y="2277"/>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7" name="Line 90"/>
            <p:cNvSpPr>
              <a:spLocks noChangeShapeType="1"/>
            </p:cNvSpPr>
            <p:nvPr/>
          </p:nvSpPr>
          <p:spPr bwMode="auto">
            <a:xfrm flipH="1">
              <a:off x="2866" y="233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8" name="Line 91"/>
            <p:cNvSpPr>
              <a:spLocks noChangeShapeType="1"/>
            </p:cNvSpPr>
            <p:nvPr/>
          </p:nvSpPr>
          <p:spPr bwMode="auto">
            <a:xfrm flipH="1">
              <a:off x="2548" y="2253"/>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9" name="Line 92"/>
            <p:cNvSpPr>
              <a:spLocks noChangeShapeType="1"/>
            </p:cNvSpPr>
            <p:nvPr/>
          </p:nvSpPr>
          <p:spPr bwMode="auto">
            <a:xfrm flipH="1">
              <a:off x="2782" y="2313"/>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0" name="Line 93"/>
            <p:cNvSpPr>
              <a:spLocks noChangeShapeType="1"/>
            </p:cNvSpPr>
            <p:nvPr/>
          </p:nvSpPr>
          <p:spPr bwMode="auto">
            <a:xfrm flipH="1">
              <a:off x="3142" y="237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1" name="Line 94"/>
            <p:cNvSpPr>
              <a:spLocks noChangeShapeType="1"/>
            </p:cNvSpPr>
            <p:nvPr/>
          </p:nvSpPr>
          <p:spPr bwMode="auto">
            <a:xfrm flipH="1">
              <a:off x="2446" y="219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2" name="Line 95"/>
            <p:cNvSpPr>
              <a:spLocks noChangeShapeType="1"/>
            </p:cNvSpPr>
            <p:nvPr/>
          </p:nvSpPr>
          <p:spPr bwMode="auto">
            <a:xfrm flipH="1">
              <a:off x="2770" y="2313"/>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3" name="Line 96"/>
            <p:cNvSpPr>
              <a:spLocks noChangeShapeType="1"/>
            </p:cNvSpPr>
            <p:nvPr/>
          </p:nvSpPr>
          <p:spPr bwMode="auto">
            <a:xfrm flipH="1">
              <a:off x="2764" y="2313"/>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4" name="Line 97"/>
            <p:cNvSpPr>
              <a:spLocks noChangeShapeType="1"/>
            </p:cNvSpPr>
            <p:nvPr/>
          </p:nvSpPr>
          <p:spPr bwMode="auto">
            <a:xfrm flipH="1">
              <a:off x="2752" y="2313"/>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5" name="Line 98"/>
            <p:cNvSpPr>
              <a:spLocks noChangeShapeType="1"/>
            </p:cNvSpPr>
            <p:nvPr/>
          </p:nvSpPr>
          <p:spPr bwMode="auto">
            <a:xfrm flipH="1">
              <a:off x="2758" y="2313"/>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6" name="Line 99"/>
            <p:cNvSpPr>
              <a:spLocks noChangeShapeType="1"/>
            </p:cNvSpPr>
            <p:nvPr/>
          </p:nvSpPr>
          <p:spPr bwMode="auto">
            <a:xfrm flipH="1">
              <a:off x="2800" y="231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7" name="Line 100"/>
            <p:cNvSpPr>
              <a:spLocks noChangeShapeType="1"/>
            </p:cNvSpPr>
            <p:nvPr/>
          </p:nvSpPr>
          <p:spPr bwMode="auto">
            <a:xfrm flipH="1">
              <a:off x="2800" y="231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8" name="Line 101"/>
            <p:cNvSpPr>
              <a:spLocks noChangeShapeType="1"/>
            </p:cNvSpPr>
            <p:nvPr/>
          </p:nvSpPr>
          <p:spPr bwMode="auto">
            <a:xfrm flipH="1">
              <a:off x="2788" y="231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9" name="Line 102"/>
            <p:cNvSpPr>
              <a:spLocks noChangeShapeType="1"/>
            </p:cNvSpPr>
            <p:nvPr/>
          </p:nvSpPr>
          <p:spPr bwMode="auto">
            <a:xfrm flipH="1">
              <a:off x="2794" y="231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0" name="Line 103"/>
            <p:cNvSpPr>
              <a:spLocks noChangeShapeType="1"/>
            </p:cNvSpPr>
            <p:nvPr/>
          </p:nvSpPr>
          <p:spPr bwMode="auto">
            <a:xfrm flipH="1">
              <a:off x="2824" y="233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1" name="Line 104"/>
            <p:cNvSpPr>
              <a:spLocks noChangeShapeType="1"/>
            </p:cNvSpPr>
            <p:nvPr/>
          </p:nvSpPr>
          <p:spPr bwMode="auto">
            <a:xfrm flipH="1">
              <a:off x="2824" y="233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2" name="Line 105"/>
            <p:cNvSpPr>
              <a:spLocks noChangeShapeType="1"/>
            </p:cNvSpPr>
            <p:nvPr/>
          </p:nvSpPr>
          <p:spPr bwMode="auto">
            <a:xfrm flipH="1">
              <a:off x="2812" y="233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3" name="Line 106"/>
            <p:cNvSpPr>
              <a:spLocks noChangeShapeType="1"/>
            </p:cNvSpPr>
            <p:nvPr/>
          </p:nvSpPr>
          <p:spPr bwMode="auto">
            <a:xfrm flipH="1">
              <a:off x="2818" y="233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4" name="Line 107"/>
            <p:cNvSpPr>
              <a:spLocks noChangeShapeType="1"/>
            </p:cNvSpPr>
            <p:nvPr/>
          </p:nvSpPr>
          <p:spPr bwMode="auto">
            <a:xfrm flipH="1">
              <a:off x="2842" y="2325"/>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5" name="Line 108"/>
            <p:cNvSpPr>
              <a:spLocks noChangeShapeType="1"/>
            </p:cNvSpPr>
            <p:nvPr/>
          </p:nvSpPr>
          <p:spPr bwMode="auto">
            <a:xfrm flipH="1">
              <a:off x="2836" y="2325"/>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6" name="Line 109"/>
            <p:cNvSpPr>
              <a:spLocks noChangeShapeType="1"/>
            </p:cNvSpPr>
            <p:nvPr/>
          </p:nvSpPr>
          <p:spPr bwMode="auto">
            <a:xfrm flipH="1">
              <a:off x="2830" y="2325"/>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7" name="Line 110"/>
            <p:cNvSpPr>
              <a:spLocks noChangeShapeType="1"/>
            </p:cNvSpPr>
            <p:nvPr/>
          </p:nvSpPr>
          <p:spPr bwMode="auto">
            <a:xfrm flipH="1">
              <a:off x="2836" y="2325"/>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8" name="Line 111"/>
            <p:cNvSpPr>
              <a:spLocks noChangeShapeType="1"/>
            </p:cNvSpPr>
            <p:nvPr/>
          </p:nvSpPr>
          <p:spPr bwMode="auto">
            <a:xfrm flipH="1">
              <a:off x="2920" y="2343"/>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9" name="Line 112"/>
            <p:cNvSpPr>
              <a:spLocks noChangeShapeType="1"/>
            </p:cNvSpPr>
            <p:nvPr/>
          </p:nvSpPr>
          <p:spPr bwMode="auto">
            <a:xfrm flipH="1">
              <a:off x="2914" y="2343"/>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0" name="Line 113"/>
            <p:cNvSpPr>
              <a:spLocks noChangeShapeType="1"/>
            </p:cNvSpPr>
            <p:nvPr/>
          </p:nvSpPr>
          <p:spPr bwMode="auto">
            <a:xfrm flipH="1">
              <a:off x="2908" y="2343"/>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1" name="Line 114"/>
            <p:cNvSpPr>
              <a:spLocks noChangeShapeType="1"/>
            </p:cNvSpPr>
            <p:nvPr/>
          </p:nvSpPr>
          <p:spPr bwMode="auto">
            <a:xfrm flipH="1">
              <a:off x="2914" y="2343"/>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2" name="Line 115"/>
            <p:cNvSpPr>
              <a:spLocks noChangeShapeType="1"/>
            </p:cNvSpPr>
            <p:nvPr/>
          </p:nvSpPr>
          <p:spPr bwMode="auto">
            <a:xfrm flipH="1">
              <a:off x="2944" y="234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3" name="Line 116"/>
            <p:cNvSpPr>
              <a:spLocks noChangeShapeType="1"/>
            </p:cNvSpPr>
            <p:nvPr/>
          </p:nvSpPr>
          <p:spPr bwMode="auto">
            <a:xfrm flipH="1">
              <a:off x="2938" y="234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4" name="Line 117"/>
            <p:cNvSpPr>
              <a:spLocks noChangeShapeType="1"/>
            </p:cNvSpPr>
            <p:nvPr/>
          </p:nvSpPr>
          <p:spPr bwMode="auto">
            <a:xfrm flipH="1">
              <a:off x="2932" y="234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 name="Line 118"/>
            <p:cNvSpPr>
              <a:spLocks noChangeShapeType="1"/>
            </p:cNvSpPr>
            <p:nvPr/>
          </p:nvSpPr>
          <p:spPr bwMode="auto">
            <a:xfrm flipH="1">
              <a:off x="2938" y="234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 name="Line 119"/>
            <p:cNvSpPr>
              <a:spLocks noChangeShapeType="1"/>
            </p:cNvSpPr>
            <p:nvPr/>
          </p:nvSpPr>
          <p:spPr bwMode="auto">
            <a:xfrm flipH="1">
              <a:off x="2986" y="2355"/>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7" name="Line 120"/>
            <p:cNvSpPr>
              <a:spLocks noChangeShapeType="1"/>
            </p:cNvSpPr>
            <p:nvPr/>
          </p:nvSpPr>
          <p:spPr bwMode="auto">
            <a:xfrm flipH="1">
              <a:off x="2986" y="2355"/>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8" name="Line 121"/>
            <p:cNvSpPr>
              <a:spLocks noChangeShapeType="1"/>
            </p:cNvSpPr>
            <p:nvPr/>
          </p:nvSpPr>
          <p:spPr bwMode="auto">
            <a:xfrm flipH="1">
              <a:off x="2974" y="2355"/>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9" name="Line 122"/>
            <p:cNvSpPr>
              <a:spLocks noChangeShapeType="1"/>
            </p:cNvSpPr>
            <p:nvPr/>
          </p:nvSpPr>
          <p:spPr bwMode="auto">
            <a:xfrm flipH="1">
              <a:off x="2980" y="2355"/>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0" name="Line 123"/>
            <p:cNvSpPr>
              <a:spLocks noChangeShapeType="1"/>
            </p:cNvSpPr>
            <p:nvPr/>
          </p:nvSpPr>
          <p:spPr bwMode="auto">
            <a:xfrm flipH="1">
              <a:off x="3022" y="2367"/>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1" name="Line 124"/>
            <p:cNvSpPr>
              <a:spLocks noChangeShapeType="1"/>
            </p:cNvSpPr>
            <p:nvPr/>
          </p:nvSpPr>
          <p:spPr bwMode="auto">
            <a:xfrm flipH="1">
              <a:off x="3016" y="2367"/>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2" name="Line 125"/>
            <p:cNvSpPr>
              <a:spLocks noChangeShapeType="1"/>
            </p:cNvSpPr>
            <p:nvPr/>
          </p:nvSpPr>
          <p:spPr bwMode="auto">
            <a:xfrm flipH="1">
              <a:off x="3004" y="2367"/>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3" name="Line 126"/>
            <p:cNvSpPr>
              <a:spLocks noChangeShapeType="1"/>
            </p:cNvSpPr>
            <p:nvPr/>
          </p:nvSpPr>
          <p:spPr bwMode="auto">
            <a:xfrm flipH="1">
              <a:off x="3010" y="2367"/>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4" name="Line 127"/>
            <p:cNvSpPr>
              <a:spLocks noChangeShapeType="1"/>
            </p:cNvSpPr>
            <p:nvPr/>
          </p:nvSpPr>
          <p:spPr bwMode="auto">
            <a:xfrm flipH="1">
              <a:off x="2962" y="234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5" name="Line 128"/>
            <p:cNvSpPr>
              <a:spLocks noChangeShapeType="1"/>
            </p:cNvSpPr>
            <p:nvPr/>
          </p:nvSpPr>
          <p:spPr bwMode="auto">
            <a:xfrm flipH="1">
              <a:off x="2956" y="234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6" name="Line 129"/>
            <p:cNvSpPr>
              <a:spLocks noChangeShapeType="1"/>
            </p:cNvSpPr>
            <p:nvPr/>
          </p:nvSpPr>
          <p:spPr bwMode="auto">
            <a:xfrm flipH="1">
              <a:off x="2944" y="234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7" name="Line 130"/>
            <p:cNvSpPr>
              <a:spLocks noChangeShapeType="1"/>
            </p:cNvSpPr>
            <p:nvPr/>
          </p:nvSpPr>
          <p:spPr bwMode="auto">
            <a:xfrm flipH="1">
              <a:off x="2950" y="234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8" name="Line 131"/>
            <p:cNvSpPr>
              <a:spLocks noChangeShapeType="1"/>
            </p:cNvSpPr>
            <p:nvPr/>
          </p:nvSpPr>
          <p:spPr bwMode="auto">
            <a:xfrm flipH="1">
              <a:off x="3004" y="2355"/>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9" name="Line 132"/>
            <p:cNvSpPr>
              <a:spLocks noChangeShapeType="1"/>
            </p:cNvSpPr>
            <p:nvPr/>
          </p:nvSpPr>
          <p:spPr bwMode="auto">
            <a:xfrm flipH="1">
              <a:off x="2998" y="2355"/>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0" name="Line 133"/>
            <p:cNvSpPr>
              <a:spLocks noChangeShapeType="1"/>
            </p:cNvSpPr>
            <p:nvPr/>
          </p:nvSpPr>
          <p:spPr bwMode="auto">
            <a:xfrm flipH="1">
              <a:off x="2992" y="2355"/>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1" name="Line 134"/>
            <p:cNvSpPr>
              <a:spLocks noChangeShapeType="1"/>
            </p:cNvSpPr>
            <p:nvPr/>
          </p:nvSpPr>
          <p:spPr bwMode="auto">
            <a:xfrm flipH="1">
              <a:off x="2998" y="2355"/>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2" name="Line 135"/>
            <p:cNvSpPr>
              <a:spLocks noChangeShapeType="1"/>
            </p:cNvSpPr>
            <p:nvPr/>
          </p:nvSpPr>
          <p:spPr bwMode="auto">
            <a:xfrm flipH="1">
              <a:off x="3034" y="2367"/>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3" name="Line 136"/>
            <p:cNvSpPr>
              <a:spLocks noChangeShapeType="1"/>
            </p:cNvSpPr>
            <p:nvPr/>
          </p:nvSpPr>
          <p:spPr bwMode="auto">
            <a:xfrm flipH="1">
              <a:off x="3034" y="2367"/>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4" name="Line 137"/>
            <p:cNvSpPr>
              <a:spLocks noChangeShapeType="1"/>
            </p:cNvSpPr>
            <p:nvPr/>
          </p:nvSpPr>
          <p:spPr bwMode="auto">
            <a:xfrm flipH="1">
              <a:off x="3022" y="2367"/>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5" name="Line 138"/>
            <p:cNvSpPr>
              <a:spLocks noChangeShapeType="1"/>
            </p:cNvSpPr>
            <p:nvPr/>
          </p:nvSpPr>
          <p:spPr bwMode="auto">
            <a:xfrm flipH="1">
              <a:off x="3028" y="2367"/>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6" name="Line 139"/>
            <p:cNvSpPr>
              <a:spLocks noChangeShapeType="1"/>
            </p:cNvSpPr>
            <p:nvPr/>
          </p:nvSpPr>
          <p:spPr bwMode="auto">
            <a:xfrm flipH="1">
              <a:off x="3070" y="237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7" name="Line 140"/>
            <p:cNvSpPr>
              <a:spLocks noChangeShapeType="1"/>
            </p:cNvSpPr>
            <p:nvPr/>
          </p:nvSpPr>
          <p:spPr bwMode="auto">
            <a:xfrm flipH="1">
              <a:off x="3064" y="237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8" name="Line 141"/>
            <p:cNvSpPr>
              <a:spLocks noChangeShapeType="1"/>
            </p:cNvSpPr>
            <p:nvPr/>
          </p:nvSpPr>
          <p:spPr bwMode="auto">
            <a:xfrm flipH="1">
              <a:off x="3058" y="237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9" name="Line 142"/>
            <p:cNvSpPr>
              <a:spLocks noChangeShapeType="1"/>
            </p:cNvSpPr>
            <p:nvPr/>
          </p:nvSpPr>
          <p:spPr bwMode="auto">
            <a:xfrm flipH="1">
              <a:off x="3064" y="237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0" name="Line 143"/>
            <p:cNvSpPr>
              <a:spLocks noChangeShapeType="1"/>
            </p:cNvSpPr>
            <p:nvPr/>
          </p:nvSpPr>
          <p:spPr bwMode="auto">
            <a:xfrm flipH="1">
              <a:off x="3088" y="237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1" name="Line 144"/>
            <p:cNvSpPr>
              <a:spLocks noChangeShapeType="1"/>
            </p:cNvSpPr>
            <p:nvPr/>
          </p:nvSpPr>
          <p:spPr bwMode="auto">
            <a:xfrm flipH="1">
              <a:off x="3082" y="237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2" name="Line 145"/>
            <p:cNvSpPr>
              <a:spLocks noChangeShapeType="1"/>
            </p:cNvSpPr>
            <p:nvPr/>
          </p:nvSpPr>
          <p:spPr bwMode="auto">
            <a:xfrm flipH="1">
              <a:off x="3076" y="237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3" name="Line 146"/>
            <p:cNvSpPr>
              <a:spLocks noChangeShapeType="1"/>
            </p:cNvSpPr>
            <p:nvPr/>
          </p:nvSpPr>
          <p:spPr bwMode="auto">
            <a:xfrm flipH="1">
              <a:off x="3076" y="237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4" name="Line 147"/>
            <p:cNvSpPr>
              <a:spLocks noChangeShapeType="1"/>
            </p:cNvSpPr>
            <p:nvPr/>
          </p:nvSpPr>
          <p:spPr bwMode="auto">
            <a:xfrm flipH="1">
              <a:off x="3178" y="237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5" name="Line 148"/>
            <p:cNvSpPr>
              <a:spLocks noChangeShapeType="1"/>
            </p:cNvSpPr>
            <p:nvPr/>
          </p:nvSpPr>
          <p:spPr bwMode="auto">
            <a:xfrm flipH="1">
              <a:off x="3178" y="237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6" name="Line 149"/>
            <p:cNvSpPr>
              <a:spLocks noChangeShapeType="1"/>
            </p:cNvSpPr>
            <p:nvPr/>
          </p:nvSpPr>
          <p:spPr bwMode="auto">
            <a:xfrm flipH="1">
              <a:off x="3166" y="237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7" name="Line 150"/>
            <p:cNvSpPr>
              <a:spLocks noChangeShapeType="1"/>
            </p:cNvSpPr>
            <p:nvPr/>
          </p:nvSpPr>
          <p:spPr bwMode="auto">
            <a:xfrm flipH="1">
              <a:off x="3172" y="237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8" name="Line 151"/>
            <p:cNvSpPr>
              <a:spLocks noChangeShapeType="1"/>
            </p:cNvSpPr>
            <p:nvPr/>
          </p:nvSpPr>
          <p:spPr bwMode="auto">
            <a:xfrm flipH="1">
              <a:off x="3280" y="239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9" name="Line 152"/>
            <p:cNvSpPr>
              <a:spLocks noChangeShapeType="1"/>
            </p:cNvSpPr>
            <p:nvPr/>
          </p:nvSpPr>
          <p:spPr bwMode="auto">
            <a:xfrm flipH="1">
              <a:off x="3274" y="239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0" name="Line 153"/>
            <p:cNvSpPr>
              <a:spLocks noChangeShapeType="1"/>
            </p:cNvSpPr>
            <p:nvPr/>
          </p:nvSpPr>
          <p:spPr bwMode="auto">
            <a:xfrm flipH="1">
              <a:off x="3262" y="239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1" name="Line 154"/>
            <p:cNvSpPr>
              <a:spLocks noChangeShapeType="1"/>
            </p:cNvSpPr>
            <p:nvPr/>
          </p:nvSpPr>
          <p:spPr bwMode="auto">
            <a:xfrm flipH="1">
              <a:off x="3268" y="239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2" name="Line 155"/>
            <p:cNvSpPr>
              <a:spLocks noChangeShapeType="1"/>
            </p:cNvSpPr>
            <p:nvPr/>
          </p:nvSpPr>
          <p:spPr bwMode="auto">
            <a:xfrm flipH="1">
              <a:off x="3304" y="239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3" name="Line 156"/>
            <p:cNvSpPr>
              <a:spLocks noChangeShapeType="1"/>
            </p:cNvSpPr>
            <p:nvPr/>
          </p:nvSpPr>
          <p:spPr bwMode="auto">
            <a:xfrm flipH="1">
              <a:off x="3298" y="239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4" name="Line 157"/>
            <p:cNvSpPr>
              <a:spLocks noChangeShapeType="1"/>
            </p:cNvSpPr>
            <p:nvPr/>
          </p:nvSpPr>
          <p:spPr bwMode="auto">
            <a:xfrm flipH="1">
              <a:off x="3292" y="239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5" name="Line 158"/>
            <p:cNvSpPr>
              <a:spLocks noChangeShapeType="1"/>
            </p:cNvSpPr>
            <p:nvPr/>
          </p:nvSpPr>
          <p:spPr bwMode="auto">
            <a:xfrm flipH="1">
              <a:off x="3298" y="239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6" name="Line 159"/>
            <p:cNvSpPr>
              <a:spLocks noChangeShapeType="1"/>
            </p:cNvSpPr>
            <p:nvPr/>
          </p:nvSpPr>
          <p:spPr bwMode="auto">
            <a:xfrm flipH="1">
              <a:off x="3490" y="239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7" name="Line 160"/>
            <p:cNvSpPr>
              <a:spLocks noChangeShapeType="1"/>
            </p:cNvSpPr>
            <p:nvPr/>
          </p:nvSpPr>
          <p:spPr bwMode="auto">
            <a:xfrm flipH="1">
              <a:off x="3484" y="239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8" name="Line 161"/>
            <p:cNvSpPr>
              <a:spLocks noChangeShapeType="1"/>
            </p:cNvSpPr>
            <p:nvPr/>
          </p:nvSpPr>
          <p:spPr bwMode="auto">
            <a:xfrm flipH="1">
              <a:off x="3478" y="239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9" name="Line 162"/>
            <p:cNvSpPr>
              <a:spLocks noChangeShapeType="1"/>
            </p:cNvSpPr>
            <p:nvPr/>
          </p:nvSpPr>
          <p:spPr bwMode="auto">
            <a:xfrm flipH="1">
              <a:off x="3478" y="239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0" name="Line 163"/>
            <p:cNvSpPr>
              <a:spLocks noChangeShapeType="1"/>
            </p:cNvSpPr>
            <p:nvPr/>
          </p:nvSpPr>
          <p:spPr bwMode="auto">
            <a:xfrm flipH="1">
              <a:off x="3544" y="2403"/>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1" name="Line 164"/>
            <p:cNvSpPr>
              <a:spLocks noChangeShapeType="1"/>
            </p:cNvSpPr>
            <p:nvPr/>
          </p:nvSpPr>
          <p:spPr bwMode="auto">
            <a:xfrm flipH="1">
              <a:off x="3538" y="2403"/>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2" name="Line 165"/>
            <p:cNvSpPr>
              <a:spLocks noChangeShapeType="1"/>
            </p:cNvSpPr>
            <p:nvPr/>
          </p:nvSpPr>
          <p:spPr bwMode="auto">
            <a:xfrm flipH="1">
              <a:off x="3532" y="2403"/>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3" name="Line 166"/>
            <p:cNvSpPr>
              <a:spLocks noChangeShapeType="1"/>
            </p:cNvSpPr>
            <p:nvPr/>
          </p:nvSpPr>
          <p:spPr bwMode="auto">
            <a:xfrm flipH="1">
              <a:off x="3538" y="2403"/>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4" name="Line 167"/>
            <p:cNvSpPr>
              <a:spLocks noChangeShapeType="1"/>
            </p:cNvSpPr>
            <p:nvPr/>
          </p:nvSpPr>
          <p:spPr bwMode="auto">
            <a:xfrm flipH="1">
              <a:off x="3562" y="240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5" name="Line 168"/>
            <p:cNvSpPr>
              <a:spLocks noChangeShapeType="1"/>
            </p:cNvSpPr>
            <p:nvPr/>
          </p:nvSpPr>
          <p:spPr bwMode="auto">
            <a:xfrm flipH="1">
              <a:off x="3556" y="240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6" name="Line 169"/>
            <p:cNvSpPr>
              <a:spLocks noChangeShapeType="1"/>
            </p:cNvSpPr>
            <p:nvPr/>
          </p:nvSpPr>
          <p:spPr bwMode="auto">
            <a:xfrm flipH="1">
              <a:off x="3550" y="240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7" name="Line 170"/>
            <p:cNvSpPr>
              <a:spLocks noChangeShapeType="1"/>
            </p:cNvSpPr>
            <p:nvPr/>
          </p:nvSpPr>
          <p:spPr bwMode="auto">
            <a:xfrm flipH="1">
              <a:off x="3550" y="240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8" name="Line 171"/>
            <p:cNvSpPr>
              <a:spLocks noChangeShapeType="1"/>
            </p:cNvSpPr>
            <p:nvPr/>
          </p:nvSpPr>
          <p:spPr bwMode="auto">
            <a:xfrm flipH="1">
              <a:off x="3574" y="240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9" name="Line 172"/>
            <p:cNvSpPr>
              <a:spLocks noChangeShapeType="1"/>
            </p:cNvSpPr>
            <p:nvPr/>
          </p:nvSpPr>
          <p:spPr bwMode="auto">
            <a:xfrm flipH="1">
              <a:off x="3568" y="240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0" name="Line 173"/>
            <p:cNvSpPr>
              <a:spLocks noChangeShapeType="1"/>
            </p:cNvSpPr>
            <p:nvPr/>
          </p:nvSpPr>
          <p:spPr bwMode="auto">
            <a:xfrm flipH="1">
              <a:off x="3562" y="240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1" name="Line 174"/>
            <p:cNvSpPr>
              <a:spLocks noChangeShapeType="1"/>
            </p:cNvSpPr>
            <p:nvPr/>
          </p:nvSpPr>
          <p:spPr bwMode="auto">
            <a:xfrm flipH="1">
              <a:off x="3568" y="240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2" name="Line 175"/>
            <p:cNvSpPr>
              <a:spLocks noChangeShapeType="1"/>
            </p:cNvSpPr>
            <p:nvPr/>
          </p:nvSpPr>
          <p:spPr bwMode="auto">
            <a:xfrm flipH="1">
              <a:off x="3340" y="239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3" name="Line 176"/>
            <p:cNvSpPr>
              <a:spLocks noChangeShapeType="1"/>
            </p:cNvSpPr>
            <p:nvPr/>
          </p:nvSpPr>
          <p:spPr bwMode="auto">
            <a:xfrm flipH="1">
              <a:off x="3334" y="239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4" name="Line 177"/>
            <p:cNvSpPr>
              <a:spLocks noChangeShapeType="1"/>
            </p:cNvSpPr>
            <p:nvPr/>
          </p:nvSpPr>
          <p:spPr bwMode="auto">
            <a:xfrm flipH="1">
              <a:off x="3328" y="239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5" name="Line 178"/>
            <p:cNvSpPr>
              <a:spLocks noChangeShapeType="1"/>
            </p:cNvSpPr>
            <p:nvPr/>
          </p:nvSpPr>
          <p:spPr bwMode="auto">
            <a:xfrm flipH="1">
              <a:off x="3334" y="239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6" name="Line 179"/>
            <p:cNvSpPr>
              <a:spLocks noChangeShapeType="1"/>
            </p:cNvSpPr>
            <p:nvPr/>
          </p:nvSpPr>
          <p:spPr bwMode="auto">
            <a:xfrm flipH="1">
              <a:off x="3364" y="239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7" name="Line 180"/>
            <p:cNvSpPr>
              <a:spLocks noChangeShapeType="1"/>
            </p:cNvSpPr>
            <p:nvPr/>
          </p:nvSpPr>
          <p:spPr bwMode="auto">
            <a:xfrm flipH="1">
              <a:off x="3358" y="239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8" name="Line 181"/>
            <p:cNvSpPr>
              <a:spLocks noChangeShapeType="1"/>
            </p:cNvSpPr>
            <p:nvPr/>
          </p:nvSpPr>
          <p:spPr bwMode="auto">
            <a:xfrm flipH="1">
              <a:off x="3352" y="239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9" name="Line 182"/>
            <p:cNvSpPr>
              <a:spLocks noChangeShapeType="1"/>
            </p:cNvSpPr>
            <p:nvPr/>
          </p:nvSpPr>
          <p:spPr bwMode="auto">
            <a:xfrm flipH="1">
              <a:off x="3352" y="239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0" name="Line 183"/>
            <p:cNvSpPr>
              <a:spLocks noChangeShapeType="1"/>
            </p:cNvSpPr>
            <p:nvPr/>
          </p:nvSpPr>
          <p:spPr bwMode="auto">
            <a:xfrm flipH="1">
              <a:off x="3400" y="239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1" name="Line 184"/>
            <p:cNvSpPr>
              <a:spLocks noChangeShapeType="1"/>
            </p:cNvSpPr>
            <p:nvPr/>
          </p:nvSpPr>
          <p:spPr bwMode="auto">
            <a:xfrm flipH="1">
              <a:off x="3394" y="239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2" name="Line 185"/>
            <p:cNvSpPr>
              <a:spLocks noChangeShapeType="1"/>
            </p:cNvSpPr>
            <p:nvPr/>
          </p:nvSpPr>
          <p:spPr bwMode="auto">
            <a:xfrm flipH="1">
              <a:off x="3388" y="239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3" name="Line 186"/>
            <p:cNvSpPr>
              <a:spLocks noChangeShapeType="1"/>
            </p:cNvSpPr>
            <p:nvPr/>
          </p:nvSpPr>
          <p:spPr bwMode="auto">
            <a:xfrm flipH="1">
              <a:off x="3394" y="239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4" name="Line 187"/>
            <p:cNvSpPr>
              <a:spLocks noChangeShapeType="1"/>
            </p:cNvSpPr>
            <p:nvPr/>
          </p:nvSpPr>
          <p:spPr bwMode="auto">
            <a:xfrm flipH="1">
              <a:off x="3418" y="239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5" name="Line 188"/>
            <p:cNvSpPr>
              <a:spLocks noChangeShapeType="1"/>
            </p:cNvSpPr>
            <p:nvPr/>
          </p:nvSpPr>
          <p:spPr bwMode="auto">
            <a:xfrm flipH="1">
              <a:off x="3412" y="239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6" name="Line 189"/>
            <p:cNvSpPr>
              <a:spLocks noChangeShapeType="1"/>
            </p:cNvSpPr>
            <p:nvPr/>
          </p:nvSpPr>
          <p:spPr bwMode="auto">
            <a:xfrm flipH="1">
              <a:off x="3400" y="239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7" name="Line 190"/>
            <p:cNvSpPr>
              <a:spLocks noChangeShapeType="1"/>
            </p:cNvSpPr>
            <p:nvPr/>
          </p:nvSpPr>
          <p:spPr bwMode="auto">
            <a:xfrm flipH="1">
              <a:off x="3406" y="239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8" name="Line 191"/>
            <p:cNvSpPr>
              <a:spLocks noChangeShapeType="1"/>
            </p:cNvSpPr>
            <p:nvPr/>
          </p:nvSpPr>
          <p:spPr bwMode="auto">
            <a:xfrm flipH="1">
              <a:off x="2860" y="233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9" name="Line 192"/>
            <p:cNvSpPr>
              <a:spLocks noChangeShapeType="1"/>
            </p:cNvSpPr>
            <p:nvPr/>
          </p:nvSpPr>
          <p:spPr bwMode="auto">
            <a:xfrm flipH="1">
              <a:off x="2854" y="233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0" name="Line 193"/>
            <p:cNvSpPr>
              <a:spLocks noChangeShapeType="1"/>
            </p:cNvSpPr>
            <p:nvPr/>
          </p:nvSpPr>
          <p:spPr bwMode="auto">
            <a:xfrm flipH="1">
              <a:off x="2848" y="233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1" name="Line 194"/>
            <p:cNvSpPr>
              <a:spLocks noChangeShapeType="1"/>
            </p:cNvSpPr>
            <p:nvPr/>
          </p:nvSpPr>
          <p:spPr bwMode="auto">
            <a:xfrm flipH="1">
              <a:off x="2854" y="233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2" name="Line 195"/>
            <p:cNvSpPr>
              <a:spLocks noChangeShapeType="1"/>
            </p:cNvSpPr>
            <p:nvPr/>
          </p:nvSpPr>
          <p:spPr bwMode="auto">
            <a:xfrm flipH="1">
              <a:off x="3052" y="2373"/>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3" name="Line 196"/>
            <p:cNvSpPr>
              <a:spLocks noChangeShapeType="1"/>
            </p:cNvSpPr>
            <p:nvPr/>
          </p:nvSpPr>
          <p:spPr bwMode="auto">
            <a:xfrm flipH="1">
              <a:off x="3232" y="239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4" name="Line 197"/>
            <p:cNvSpPr>
              <a:spLocks noChangeShapeType="1"/>
            </p:cNvSpPr>
            <p:nvPr/>
          </p:nvSpPr>
          <p:spPr bwMode="auto">
            <a:xfrm flipH="1">
              <a:off x="2440" y="219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5" name="Line 198"/>
            <p:cNvSpPr>
              <a:spLocks noChangeShapeType="1"/>
            </p:cNvSpPr>
            <p:nvPr/>
          </p:nvSpPr>
          <p:spPr bwMode="auto">
            <a:xfrm flipH="1">
              <a:off x="2746" y="2307"/>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6" name="Line 199"/>
            <p:cNvSpPr>
              <a:spLocks noChangeShapeType="1"/>
            </p:cNvSpPr>
            <p:nvPr/>
          </p:nvSpPr>
          <p:spPr bwMode="auto">
            <a:xfrm flipH="1">
              <a:off x="3160" y="237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287" name="Group 200"/>
          <p:cNvGrpSpPr/>
          <p:nvPr/>
        </p:nvGrpSpPr>
        <p:grpSpPr>
          <a:xfrm>
            <a:off x="697588" y="2257424"/>
            <a:ext cx="4018893" cy="826475"/>
            <a:chOff x="1894" y="1965"/>
            <a:chExt cx="1968" cy="390"/>
          </a:xfrm>
        </p:grpSpPr>
        <p:sp>
          <p:nvSpPr>
            <p:cNvPr id="288" name="Line 201"/>
            <p:cNvSpPr>
              <a:spLocks noChangeShapeType="1"/>
            </p:cNvSpPr>
            <p:nvPr/>
          </p:nvSpPr>
          <p:spPr bwMode="auto">
            <a:xfrm flipH="1">
              <a:off x="2044" y="2091"/>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9" name="Line 202"/>
            <p:cNvSpPr>
              <a:spLocks noChangeShapeType="1"/>
            </p:cNvSpPr>
            <p:nvPr/>
          </p:nvSpPr>
          <p:spPr bwMode="auto">
            <a:xfrm flipH="1">
              <a:off x="2056" y="2091"/>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0" name="Line 203"/>
            <p:cNvSpPr>
              <a:spLocks noChangeShapeType="1"/>
            </p:cNvSpPr>
            <p:nvPr/>
          </p:nvSpPr>
          <p:spPr bwMode="auto">
            <a:xfrm flipH="1">
              <a:off x="2062" y="2091"/>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1" name="Line 204"/>
            <p:cNvSpPr>
              <a:spLocks noChangeShapeType="1"/>
            </p:cNvSpPr>
            <p:nvPr/>
          </p:nvSpPr>
          <p:spPr bwMode="auto">
            <a:xfrm flipH="1">
              <a:off x="2398" y="222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2" name="Line 205"/>
            <p:cNvSpPr>
              <a:spLocks noChangeShapeType="1"/>
            </p:cNvSpPr>
            <p:nvPr/>
          </p:nvSpPr>
          <p:spPr bwMode="auto">
            <a:xfrm flipH="1">
              <a:off x="2008" y="2061"/>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3" name="Line 206"/>
            <p:cNvSpPr>
              <a:spLocks noChangeShapeType="1"/>
            </p:cNvSpPr>
            <p:nvPr/>
          </p:nvSpPr>
          <p:spPr bwMode="auto">
            <a:xfrm flipH="1">
              <a:off x="1996" y="203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4" name="Line 207"/>
            <p:cNvSpPr>
              <a:spLocks noChangeShapeType="1"/>
            </p:cNvSpPr>
            <p:nvPr/>
          </p:nvSpPr>
          <p:spPr bwMode="auto">
            <a:xfrm flipH="1">
              <a:off x="2464" y="2235"/>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5" name="Line 208"/>
            <p:cNvSpPr>
              <a:spLocks noChangeShapeType="1"/>
            </p:cNvSpPr>
            <p:nvPr/>
          </p:nvSpPr>
          <p:spPr bwMode="auto">
            <a:xfrm flipH="1">
              <a:off x="1924" y="1965"/>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6" name="Line 209"/>
            <p:cNvSpPr>
              <a:spLocks noChangeShapeType="1"/>
            </p:cNvSpPr>
            <p:nvPr/>
          </p:nvSpPr>
          <p:spPr bwMode="auto">
            <a:xfrm flipH="1">
              <a:off x="1912" y="1971"/>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7" name="Line 210"/>
            <p:cNvSpPr>
              <a:spLocks noChangeShapeType="1"/>
            </p:cNvSpPr>
            <p:nvPr/>
          </p:nvSpPr>
          <p:spPr bwMode="auto">
            <a:xfrm flipH="1">
              <a:off x="1966" y="198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8" name="Line 211"/>
            <p:cNvSpPr>
              <a:spLocks noChangeShapeType="1"/>
            </p:cNvSpPr>
            <p:nvPr/>
          </p:nvSpPr>
          <p:spPr bwMode="auto">
            <a:xfrm flipH="1">
              <a:off x="3016" y="2301"/>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9" name="Line 212"/>
            <p:cNvSpPr>
              <a:spLocks noChangeShapeType="1"/>
            </p:cNvSpPr>
            <p:nvPr/>
          </p:nvSpPr>
          <p:spPr bwMode="auto">
            <a:xfrm flipH="1">
              <a:off x="2980" y="2283"/>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0" name="Line 213"/>
            <p:cNvSpPr>
              <a:spLocks noChangeShapeType="1"/>
            </p:cNvSpPr>
            <p:nvPr/>
          </p:nvSpPr>
          <p:spPr bwMode="auto">
            <a:xfrm flipH="1">
              <a:off x="2830" y="2271"/>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1" name="Line 214"/>
            <p:cNvSpPr>
              <a:spLocks noChangeShapeType="1"/>
            </p:cNvSpPr>
            <p:nvPr/>
          </p:nvSpPr>
          <p:spPr bwMode="auto">
            <a:xfrm flipH="1">
              <a:off x="2878" y="227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2" name="Line 215"/>
            <p:cNvSpPr>
              <a:spLocks noChangeShapeType="1"/>
            </p:cNvSpPr>
            <p:nvPr/>
          </p:nvSpPr>
          <p:spPr bwMode="auto">
            <a:xfrm flipH="1">
              <a:off x="2710" y="224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3" name="Line 216"/>
            <p:cNvSpPr>
              <a:spLocks noChangeShapeType="1"/>
            </p:cNvSpPr>
            <p:nvPr/>
          </p:nvSpPr>
          <p:spPr bwMode="auto">
            <a:xfrm flipH="1">
              <a:off x="2572" y="2235"/>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4" name="Line 217"/>
            <p:cNvSpPr>
              <a:spLocks noChangeShapeType="1"/>
            </p:cNvSpPr>
            <p:nvPr/>
          </p:nvSpPr>
          <p:spPr bwMode="auto">
            <a:xfrm flipH="1">
              <a:off x="2752" y="225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5" name="Line 218"/>
            <p:cNvSpPr>
              <a:spLocks noChangeShapeType="1"/>
            </p:cNvSpPr>
            <p:nvPr/>
          </p:nvSpPr>
          <p:spPr bwMode="auto">
            <a:xfrm flipH="1">
              <a:off x="2872" y="2283"/>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6" name="Line 219"/>
            <p:cNvSpPr>
              <a:spLocks noChangeShapeType="1"/>
            </p:cNvSpPr>
            <p:nvPr/>
          </p:nvSpPr>
          <p:spPr bwMode="auto">
            <a:xfrm flipH="1">
              <a:off x="2794" y="2271"/>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 name="Line 220"/>
            <p:cNvSpPr>
              <a:spLocks noChangeShapeType="1"/>
            </p:cNvSpPr>
            <p:nvPr/>
          </p:nvSpPr>
          <p:spPr bwMode="auto">
            <a:xfrm flipH="1">
              <a:off x="2896" y="2283"/>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8" name="Line 221"/>
            <p:cNvSpPr>
              <a:spLocks noChangeShapeType="1"/>
            </p:cNvSpPr>
            <p:nvPr/>
          </p:nvSpPr>
          <p:spPr bwMode="auto">
            <a:xfrm flipH="1">
              <a:off x="2992" y="2295"/>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9" name="Line 222"/>
            <p:cNvSpPr>
              <a:spLocks noChangeShapeType="1"/>
            </p:cNvSpPr>
            <p:nvPr/>
          </p:nvSpPr>
          <p:spPr bwMode="auto">
            <a:xfrm flipH="1">
              <a:off x="2956" y="2283"/>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0" name="Line 223"/>
            <p:cNvSpPr>
              <a:spLocks noChangeShapeType="1"/>
            </p:cNvSpPr>
            <p:nvPr/>
          </p:nvSpPr>
          <p:spPr bwMode="auto">
            <a:xfrm flipH="1">
              <a:off x="2818" y="2271"/>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1" name="Line 224"/>
            <p:cNvSpPr>
              <a:spLocks noChangeShapeType="1"/>
            </p:cNvSpPr>
            <p:nvPr/>
          </p:nvSpPr>
          <p:spPr bwMode="auto">
            <a:xfrm flipH="1">
              <a:off x="3124" y="231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2" name="Line 225"/>
            <p:cNvSpPr>
              <a:spLocks noChangeShapeType="1"/>
            </p:cNvSpPr>
            <p:nvPr/>
          </p:nvSpPr>
          <p:spPr bwMode="auto">
            <a:xfrm flipH="1">
              <a:off x="3076" y="2313"/>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3" name="Line 226"/>
            <p:cNvSpPr>
              <a:spLocks noChangeShapeType="1"/>
            </p:cNvSpPr>
            <p:nvPr/>
          </p:nvSpPr>
          <p:spPr bwMode="auto">
            <a:xfrm flipH="1">
              <a:off x="3040" y="2313"/>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4" name="Line 227"/>
            <p:cNvSpPr>
              <a:spLocks noChangeShapeType="1"/>
            </p:cNvSpPr>
            <p:nvPr/>
          </p:nvSpPr>
          <p:spPr bwMode="auto">
            <a:xfrm flipH="1">
              <a:off x="3142" y="231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5" name="Line 228"/>
            <p:cNvSpPr>
              <a:spLocks noChangeShapeType="1"/>
            </p:cNvSpPr>
            <p:nvPr/>
          </p:nvSpPr>
          <p:spPr bwMode="auto">
            <a:xfrm flipH="1">
              <a:off x="2932" y="2283"/>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6" name="Line 229"/>
            <p:cNvSpPr>
              <a:spLocks noChangeShapeType="1"/>
            </p:cNvSpPr>
            <p:nvPr/>
          </p:nvSpPr>
          <p:spPr bwMode="auto">
            <a:xfrm flipH="1">
              <a:off x="3184" y="231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7" name="Line 230"/>
            <p:cNvSpPr>
              <a:spLocks noChangeShapeType="1"/>
            </p:cNvSpPr>
            <p:nvPr/>
          </p:nvSpPr>
          <p:spPr bwMode="auto">
            <a:xfrm flipH="1">
              <a:off x="3100" y="230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8" name="Line 231"/>
            <p:cNvSpPr>
              <a:spLocks noChangeShapeType="1"/>
            </p:cNvSpPr>
            <p:nvPr/>
          </p:nvSpPr>
          <p:spPr bwMode="auto">
            <a:xfrm flipH="1">
              <a:off x="3052" y="2313"/>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9" name="Line 232"/>
            <p:cNvSpPr>
              <a:spLocks noChangeShapeType="1"/>
            </p:cNvSpPr>
            <p:nvPr/>
          </p:nvSpPr>
          <p:spPr bwMode="auto">
            <a:xfrm flipH="1">
              <a:off x="3172" y="231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0" name="Line 233"/>
            <p:cNvSpPr>
              <a:spLocks noChangeShapeType="1"/>
            </p:cNvSpPr>
            <p:nvPr/>
          </p:nvSpPr>
          <p:spPr bwMode="auto">
            <a:xfrm flipH="1">
              <a:off x="3226" y="231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1" name="Line 234"/>
            <p:cNvSpPr>
              <a:spLocks noChangeShapeType="1"/>
            </p:cNvSpPr>
            <p:nvPr/>
          </p:nvSpPr>
          <p:spPr bwMode="auto">
            <a:xfrm flipH="1">
              <a:off x="3220" y="231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2" name="Line 235"/>
            <p:cNvSpPr>
              <a:spLocks noChangeShapeType="1"/>
            </p:cNvSpPr>
            <p:nvPr/>
          </p:nvSpPr>
          <p:spPr bwMode="auto">
            <a:xfrm flipH="1">
              <a:off x="3208" y="231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3" name="Line 236"/>
            <p:cNvSpPr>
              <a:spLocks noChangeShapeType="1"/>
            </p:cNvSpPr>
            <p:nvPr/>
          </p:nvSpPr>
          <p:spPr bwMode="auto">
            <a:xfrm flipH="1">
              <a:off x="3214" y="231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4" name="Line 237"/>
            <p:cNvSpPr>
              <a:spLocks noChangeShapeType="1"/>
            </p:cNvSpPr>
            <p:nvPr/>
          </p:nvSpPr>
          <p:spPr bwMode="auto">
            <a:xfrm flipH="1">
              <a:off x="2860" y="2283"/>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5" name="Line 238"/>
            <p:cNvSpPr>
              <a:spLocks noChangeShapeType="1"/>
            </p:cNvSpPr>
            <p:nvPr/>
          </p:nvSpPr>
          <p:spPr bwMode="auto">
            <a:xfrm flipH="1">
              <a:off x="2854" y="2283"/>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6" name="Line 239"/>
            <p:cNvSpPr>
              <a:spLocks noChangeShapeType="1"/>
            </p:cNvSpPr>
            <p:nvPr/>
          </p:nvSpPr>
          <p:spPr bwMode="auto">
            <a:xfrm flipH="1">
              <a:off x="2848" y="2283"/>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7" name="Line 240"/>
            <p:cNvSpPr>
              <a:spLocks noChangeShapeType="1"/>
            </p:cNvSpPr>
            <p:nvPr/>
          </p:nvSpPr>
          <p:spPr bwMode="auto">
            <a:xfrm flipH="1">
              <a:off x="2854" y="2283"/>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8" name="Line 241"/>
            <p:cNvSpPr>
              <a:spLocks noChangeShapeType="1"/>
            </p:cNvSpPr>
            <p:nvPr/>
          </p:nvSpPr>
          <p:spPr bwMode="auto">
            <a:xfrm flipH="1">
              <a:off x="3562" y="231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 name="Line 242"/>
            <p:cNvSpPr>
              <a:spLocks noChangeShapeType="1"/>
            </p:cNvSpPr>
            <p:nvPr/>
          </p:nvSpPr>
          <p:spPr bwMode="auto">
            <a:xfrm flipH="1">
              <a:off x="3484" y="231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0" name="Line 243"/>
            <p:cNvSpPr>
              <a:spLocks noChangeShapeType="1"/>
            </p:cNvSpPr>
            <p:nvPr/>
          </p:nvSpPr>
          <p:spPr bwMode="auto">
            <a:xfrm flipH="1">
              <a:off x="3550" y="231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1" name="Line 244"/>
            <p:cNvSpPr>
              <a:spLocks noChangeShapeType="1"/>
            </p:cNvSpPr>
            <p:nvPr/>
          </p:nvSpPr>
          <p:spPr bwMode="auto">
            <a:xfrm flipH="1">
              <a:off x="3502" y="231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2" name="Line 245"/>
            <p:cNvSpPr>
              <a:spLocks noChangeShapeType="1"/>
            </p:cNvSpPr>
            <p:nvPr/>
          </p:nvSpPr>
          <p:spPr bwMode="auto">
            <a:xfrm flipH="1">
              <a:off x="3274" y="231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3" name="Line 246"/>
            <p:cNvSpPr>
              <a:spLocks noChangeShapeType="1"/>
            </p:cNvSpPr>
            <p:nvPr/>
          </p:nvSpPr>
          <p:spPr bwMode="auto">
            <a:xfrm flipH="1">
              <a:off x="3382" y="231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4" name="Line 247"/>
            <p:cNvSpPr>
              <a:spLocks noChangeShapeType="1"/>
            </p:cNvSpPr>
            <p:nvPr/>
          </p:nvSpPr>
          <p:spPr bwMode="auto">
            <a:xfrm flipH="1">
              <a:off x="3424" y="231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5" name="Line 248"/>
            <p:cNvSpPr>
              <a:spLocks noChangeShapeType="1"/>
            </p:cNvSpPr>
            <p:nvPr/>
          </p:nvSpPr>
          <p:spPr bwMode="auto">
            <a:xfrm flipH="1">
              <a:off x="3472" y="231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6" name="Line 249"/>
            <p:cNvSpPr>
              <a:spLocks noChangeShapeType="1"/>
            </p:cNvSpPr>
            <p:nvPr/>
          </p:nvSpPr>
          <p:spPr bwMode="auto">
            <a:xfrm flipH="1">
              <a:off x="3196" y="231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7" name="Line 250"/>
            <p:cNvSpPr>
              <a:spLocks noChangeShapeType="1"/>
            </p:cNvSpPr>
            <p:nvPr/>
          </p:nvSpPr>
          <p:spPr bwMode="auto">
            <a:xfrm flipH="1">
              <a:off x="3460" y="231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8" name="Line 251"/>
            <p:cNvSpPr>
              <a:spLocks noChangeShapeType="1"/>
            </p:cNvSpPr>
            <p:nvPr/>
          </p:nvSpPr>
          <p:spPr bwMode="auto">
            <a:xfrm flipH="1">
              <a:off x="3298" y="231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9" name="Line 252"/>
            <p:cNvSpPr>
              <a:spLocks noChangeShapeType="1"/>
            </p:cNvSpPr>
            <p:nvPr/>
          </p:nvSpPr>
          <p:spPr bwMode="auto">
            <a:xfrm flipH="1">
              <a:off x="3448" y="231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0" name="Line 253"/>
            <p:cNvSpPr>
              <a:spLocks noChangeShapeType="1"/>
            </p:cNvSpPr>
            <p:nvPr/>
          </p:nvSpPr>
          <p:spPr bwMode="auto">
            <a:xfrm flipH="1">
              <a:off x="3496" y="231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1" name="Line 254"/>
            <p:cNvSpPr>
              <a:spLocks noChangeShapeType="1"/>
            </p:cNvSpPr>
            <p:nvPr/>
          </p:nvSpPr>
          <p:spPr bwMode="auto">
            <a:xfrm flipH="1">
              <a:off x="3766" y="231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2" name="Line 255"/>
            <p:cNvSpPr>
              <a:spLocks noChangeShapeType="1"/>
            </p:cNvSpPr>
            <p:nvPr/>
          </p:nvSpPr>
          <p:spPr bwMode="auto">
            <a:xfrm flipH="1">
              <a:off x="3316" y="231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3" name="Line 256"/>
            <p:cNvSpPr>
              <a:spLocks noChangeShapeType="1"/>
            </p:cNvSpPr>
            <p:nvPr/>
          </p:nvSpPr>
          <p:spPr bwMode="auto">
            <a:xfrm flipH="1">
              <a:off x="3358" y="231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4" name="Line 257"/>
            <p:cNvSpPr>
              <a:spLocks noChangeShapeType="1"/>
            </p:cNvSpPr>
            <p:nvPr/>
          </p:nvSpPr>
          <p:spPr bwMode="auto">
            <a:xfrm flipH="1">
              <a:off x="3406" y="231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5" name="Line 258"/>
            <p:cNvSpPr>
              <a:spLocks noChangeShapeType="1"/>
            </p:cNvSpPr>
            <p:nvPr/>
          </p:nvSpPr>
          <p:spPr bwMode="auto">
            <a:xfrm flipH="1">
              <a:off x="3586" y="231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6" name="Line 259"/>
            <p:cNvSpPr>
              <a:spLocks noChangeShapeType="1"/>
            </p:cNvSpPr>
            <p:nvPr/>
          </p:nvSpPr>
          <p:spPr bwMode="auto">
            <a:xfrm flipH="1">
              <a:off x="3628" y="231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7" name="Line 260"/>
            <p:cNvSpPr>
              <a:spLocks noChangeShapeType="1"/>
            </p:cNvSpPr>
            <p:nvPr/>
          </p:nvSpPr>
          <p:spPr bwMode="auto">
            <a:xfrm flipH="1">
              <a:off x="3742" y="231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8" name="Line 261"/>
            <p:cNvSpPr>
              <a:spLocks noChangeShapeType="1"/>
            </p:cNvSpPr>
            <p:nvPr/>
          </p:nvSpPr>
          <p:spPr bwMode="auto">
            <a:xfrm flipH="1">
              <a:off x="3712" y="231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9" name="Line 262"/>
            <p:cNvSpPr>
              <a:spLocks noChangeShapeType="1"/>
            </p:cNvSpPr>
            <p:nvPr/>
          </p:nvSpPr>
          <p:spPr bwMode="auto">
            <a:xfrm flipH="1">
              <a:off x="3526" y="231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0" name="Line 263"/>
            <p:cNvSpPr>
              <a:spLocks noChangeShapeType="1"/>
            </p:cNvSpPr>
            <p:nvPr/>
          </p:nvSpPr>
          <p:spPr bwMode="auto">
            <a:xfrm flipH="1">
              <a:off x="3544" y="231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1" name="Line 264"/>
            <p:cNvSpPr>
              <a:spLocks noChangeShapeType="1"/>
            </p:cNvSpPr>
            <p:nvPr/>
          </p:nvSpPr>
          <p:spPr bwMode="auto">
            <a:xfrm flipH="1">
              <a:off x="3304" y="231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2" name="Line 265"/>
            <p:cNvSpPr>
              <a:spLocks noChangeShapeType="1"/>
            </p:cNvSpPr>
            <p:nvPr/>
          </p:nvSpPr>
          <p:spPr bwMode="auto">
            <a:xfrm flipH="1">
              <a:off x="3514" y="231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3" name="Freeform 266"/>
            <p:cNvSpPr/>
            <p:nvPr/>
          </p:nvSpPr>
          <p:spPr bwMode="auto">
            <a:xfrm>
              <a:off x="1894" y="1983"/>
              <a:ext cx="1968" cy="354"/>
            </a:xfrm>
            <a:custGeom>
              <a:avLst/>
              <a:gdLst>
                <a:gd name="T0" fmla="*/ 328 w 328"/>
                <a:gd name="T1" fmla="*/ 59 h 59"/>
                <a:gd name="T2" fmla="*/ 201 w 328"/>
                <a:gd name="T3" fmla="*/ 59 h 59"/>
                <a:gd name="T4" fmla="*/ 201 w 328"/>
                <a:gd name="T5" fmla="*/ 57 h 59"/>
                <a:gd name="T6" fmla="*/ 190 w 328"/>
                <a:gd name="T7" fmla="*/ 57 h 59"/>
                <a:gd name="T8" fmla="*/ 190 w 328"/>
                <a:gd name="T9" fmla="*/ 54 h 59"/>
                <a:gd name="T10" fmla="*/ 181 w 328"/>
                <a:gd name="T11" fmla="*/ 54 h 59"/>
                <a:gd name="T12" fmla="*/ 181 w 328"/>
                <a:gd name="T13" fmla="*/ 52 h 59"/>
                <a:gd name="T14" fmla="*/ 158 w 328"/>
                <a:gd name="T15" fmla="*/ 52 h 59"/>
                <a:gd name="T16" fmla="*/ 158 w 328"/>
                <a:gd name="T17" fmla="*/ 50 h 59"/>
                <a:gd name="T18" fmla="*/ 148 w 328"/>
                <a:gd name="T19" fmla="*/ 50 h 59"/>
                <a:gd name="T20" fmla="*/ 148 w 328"/>
                <a:gd name="T21" fmla="*/ 48 h 59"/>
                <a:gd name="T22" fmla="*/ 139 w 328"/>
                <a:gd name="T23" fmla="*/ 48 h 59"/>
                <a:gd name="T24" fmla="*/ 139 w 328"/>
                <a:gd name="T25" fmla="*/ 47 h 59"/>
                <a:gd name="T26" fmla="*/ 113 w 328"/>
                <a:gd name="T27" fmla="*/ 47 h 59"/>
                <a:gd name="T28" fmla="*/ 113 w 328"/>
                <a:gd name="T29" fmla="*/ 45 h 59"/>
                <a:gd name="T30" fmla="*/ 90 w 328"/>
                <a:gd name="T31" fmla="*/ 45 h 59"/>
                <a:gd name="T32" fmla="*/ 90 w 328"/>
                <a:gd name="T33" fmla="*/ 44 h 59"/>
                <a:gd name="T34" fmla="*/ 71 w 328"/>
                <a:gd name="T35" fmla="*/ 44 h 59"/>
                <a:gd name="T36" fmla="*/ 71 w 328"/>
                <a:gd name="T37" fmla="*/ 41 h 59"/>
                <a:gd name="T38" fmla="*/ 70 w 328"/>
                <a:gd name="T39" fmla="*/ 41 h 59"/>
                <a:gd name="T40" fmla="*/ 70 w 328"/>
                <a:gd name="T41" fmla="*/ 40 h 59"/>
                <a:gd name="T42" fmla="*/ 65 w 328"/>
                <a:gd name="T43" fmla="*/ 40 h 59"/>
                <a:gd name="T44" fmla="*/ 65 w 328"/>
                <a:gd name="T45" fmla="*/ 38 h 59"/>
                <a:gd name="T46" fmla="*/ 59 w 328"/>
                <a:gd name="T47" fmla="*/ 38 h 59"/>
                <a:gd name="T48" fmla="*/ 59 w 328"/>
                <a:gd name="T49" fmla="*/ 36 h 59"/>
                <a:gd name="T50" fmla="*/ 51 w 328"/>
                <a:gd name="T51" fmla="*/ 36 h 59"/>
                <a:gd name="T52" fmla="*/ 51 w 328"/>
                <a:gd name="T53" fmla="*/ 33 h 59"/>
                <a:gd name="T54" fmla="*/ 50 w 328"/>
                <a:gd name="T55" fmla="*/ 33 h 59"/>
                <a:gd name="T56" fmla="*/ 50 w 328"/>
                <a:gd name="T57" fmla="*/ 31 h 59"/>
                <a:gd name="T58" fmla="*/ 47 w 328"/>
                <a:gd name="T59" fmla="*/ 31 h 59"/>
                <a:gd name="T60" fmla="*/ 47 w 328"/>
                <a:gd name="T61" fmla="*/ 30 h 59"/>
                <a:gd name="T62" fmla="*/ 44 w 328"/>
                <a:gd name="T63" fmla="*/ 30 h 59"/>
                <a:gd name="T64" fmla="*/ 44 w 328"/>
                <a:gd name="T65" fmla="*/ 28 h 59"/>
                <a:gd name="T66" fmla="*/ 41 w 328"/>
                <a:gd name="T67" fmla="*/ 28 h 59"/>
                <a:gd name="T68" fmla="*/ 41 w 328"/>
                <a:gd name="T69" fmla="*/ 26 h 59"/>
                <a:gd name="T70" fmla="*/ 36 w 328"/>
                <a:gd name="T71" fmla="*/ 26 h 59"/>
                <a:gd name="T72" fmla="*/ 36 w 328"/>
                <a:gd name="T73" fmla="*/ 24 h 59"/>
                <a:gd name="T74" fmla="*/ 31 w 328"/>
                <a:gd name="T75" fmla="*/ 24 h 59"/>
                <a:gd name="T76" fmla="*/ 31 w 328"/>
                <a:gd name="T77" fmla="*/ 22 h 59"/>
                <a:gd name="T78" fmla="*/ 29 w 328"/>
                <a:gd name="T79" fmla="*/ 22 h 59"/>
                <a:gd name="T80" fmla="*/ 29 w 328"/>
                <a:gd name="T81" fmla="*/ 20 h 59"/>
                <a:gd name="T82" fmla="*/ 24 w 328"/>
                <a:gd name="T83" fmla="*/ 20 h 59"/>
                <a:gd name="T84" fmla="*/ 24 w 328"/>
                <a:gd name="T85" fmla="*/ 18 h 59"/>
                <a:gd name="T86" fmla="*/ 22 w 328"/>
                <a:gd name="T87" fmla="*/ 18 h 59"/>
                <a:gd name="T88" fmla="*/ 22 w 328"/>
                <a:gd name="T89" fmla="*/ 17 h 59"/>
                <a:gd name="T90" fmla="*/ 20 w 328"/>
                <a:gd name="T91" fmla="*/ 17 h 59"/>
                <a:gd name="T92" fmla="*/ 20 w 328"/>
                <a:gd name="T93" fmla="*/ 15 h 59"/>
                <a:gd name="T94" fmla="*/ 18 w 328"/>
                <a:gd name="T95" fmla="*/ 15 h 59"/>
                <a:gd name="T96" fmla="*/ 18 w 328"/>
                <a:gd name="T97" fmla="*/ 12 h 59"/>
                <a:gd name="T98" fmla="*/ 16 w 328"/>
                <a:gd name="T99" fmla="*/ 12 h 59"/>
                <a:gd name="T100" fmla="*/ 16 w 328"/>
                <a:gd name="T101" fmla="*/ 7 h 59"/>
                <a:gd name="T102" fmla="*/ 14 w 328"/>
                <a:gd name="T103" fmla="*/ 7 h 59"/>
                <a:gd name="T104" fmla="*/ 14 w 328"/>
                <a:gd name="T105" fmla="*/ 4 h 59"/>
                <a:gd name="T106" fmla="*/ 9 w 328"/>
                <a:gd name="T107" fmla="*/ 4 h 59"/>
                <a:gd name="T108" fmla="*/ 9 w 328"/>
                <a:gd name="T109" fmla="*/ 2 h 59"/>
                <a:gd name="T110" fmla="*/ 6 w 328"/>
                <a:gd name="T111" fmla="*/ 2 h 59"/>
                <a:gd name="T112" fmla="*/ 6 w 328"/>
                <a:gd name="T113" fmla="*/ 0 h 59"/>
                <a:gd name="T114" fmla="*/ 0 w 328"/>
                <a:gd name="T11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8" h="59">
                  <a:moveTo>
                    <a:pt x="328" y="59"/>
                  </a:moveTo>
                  <a:lnTo>
                    <a:pt x="201" y="59"/>
                  </a:lnTo>
                  <a:lnTo>
                    <a:pt x="201" y="57"/>
                  </a:lnTo>
                  <a:lnTo>
                    <a:pt x="190" y="57"/>
                  </a:lnTo>
                  <a:lnTo>
                    <a:pt x="190" y="54"/>
                  </a:lnTo>
                  <a:lnTo>
                    <a:pt x="181" y="54"/>
                  </a:lnTo>
                  <a:lnTo>
                    <a:pt x="181" y="52"/>
                  </a:lnTo>
                  <a:lnTo>
                    <a:pt x="158" y="52"/>
                  </a:lnTo>
                  <a:lnTo>
                    <a:pt x="158" y="50"/>
                  </a:lnTo>
                  <a:lnTo>
                    <a:pt x="148" y="50"/>
                  </a:lnTo>
                  <a:lnTo>
                    <a:pt x="148" y="48"/>
                  </a:lnTo>
                  <a:lnTo>
                    <a:pt x="139" y="48"/>
                  </a:lnTo>
                  <a:lnTo>
                    <a:pt x="139" y="47"/>
                  </a:lnTo>
                  <a:lnTo>
                    <a:pt x="113" y="47"/>
                  </a:lnTo>
                  <a:lnTo>
                    <a:pt x="113" y="45"/>
                  </a:lnTo>
                  <a:lnTo>
                    <a:pt x="90" y="45"/>
                  </a:lnTo>
                  <a:lnTo>
                    <a:pt x="90" y="44"/>
                  </a:lnTo>
                  <a:lnTo>
                    <a:pt x="71" y="44"/>
                  </a:lnTo>
                  <a:lnTo>
                    <a:pt x="71" y="41"/>
                  </a:lnTo>
                  <a:lnTo>
                    <a:pt x="70" y="41"/>
                  </a:lnTo>
                  <a:lnTo>
                    <a:pt x="70" y="40"/>
                  </a:lnTo>
                  <a:lnTo>
                    <a:pt x="65" y="40"/>
                  </a:lnTo>
                  <a:lnTo>
                    <a:pt x="65" y="38"/>
                  </a:lnTo>
                  <a:lnTo>
                    <a:pt x="59" y="38"/>
                  </a:lnTo>
                  <a:lnTo>
                    <a:pt x="59" y="36"/>
                  </a:lnTo>
                  <a:lnTo>
                    <a:pt x="51" y="36"/>
                  </a:lnTo>
                  <a:lnTo>
                    <a:pt x="51" y="33"/>
                  </a:lnTo>
                  <a:lnTo>
                    <a:pt x="50" y="33"/>
                  </a:lnTo>
                  <a:lnTo>
                    <a:pt x="50" y="31"/>
                  </a:lnTo>
                  <a:lnTo>
                    <a:pt x="47" y="31"/>
                  </a:lnTo>
                  <a:lnTo>
                    <a:pt x="47" y="30"/>
                  </a:lnTo>
                  <a:lnTo>
                    <a:pt x="44" y="30"/>
                  </a:lnTo>
                  <a:lnTo>
                    <a:pt x="44" y="28"/>
                  </a:lnTo>
                  <a:lnTo>
                    <a:pt x="41" y="28"/>
                  </a:lnTo>
                  <a:lnTo>
                    <a:pt x="41" y="26"/>
                  </a:lnTo>
                  <a:lnTo>
                    <a:pt x="36" y="26"/>
                  </a:lnTo>
                  <a:lnTo>
                    <a:pt x="36" y="24"/>
                  </a:lnTo>
                  <a:lnTo>
                    <a:pt x="31" y="24"/>
                  </a:lnTo>
                  <a:lnTo>
                    <a:pt x="31" y="22"/>
                  </a:lnTo>
                  <a:lnTo>
                    <a:pt x="29" y="22"/>
                  </a:lnTo>
                  <a:lnTo>
                    <a:pt x="29" y="20"/>
                  </a:lnTo>
                  <a:lnTo>
                    <a:pt x="24" y="20"/>
                  </a:lnTo>
                  <a:lnTo>
                    <a:pt x="24" y="18"/>
                  </a:lnTo>
                  <a:lnTo>
                    <a:pt x="22" y="18"/>
                  </a:lnTo>
                  <a:lnTo>
                    <a:pt x="22" y="17"/>
                  </a:lnTo>
                  <a:lnTo>
                    <a:pt x="20" y="17"/>
                  </a:lnTo>
                  <a:lnTo>
                    <a:pt x="20" y="15"/>
                  </a:lnTo>
                  <a:lnTo>
                    <a:pt x="18" y="15"/>
                  </a:lnTo>
                  <a:lnTo>
                    <a:pt x="18" y="12"/>
                  </a:lnTo>
                  <a:lnTo>
                    <a:pt x="16" y="12"/>
                  </a:lnTo>
                  <a:lnTo>
                    <a:pt x="16" y="7"/>
                  </a:lnTo>
                  <a:lnTo>
                    <a:pt x="14" y="7"/>
                  </a:lnTo>
                  <a:lnTo>
                    <a:pt x="14" y="4"/>
                  </a:lnTo>
                  <a:lnTo>
                    <a:pt x="9" y="4"/>
                  </a:lnTo>
                  <a:lnTo>
                    <a:pt x="9" y="2"/>
                  </a:lnTo>
                  <a:lnTo>
                    <a:pt x="6" y="2"/>
                  </a:lnTo>
                  <a:lnTo>
                    <a:pt x="6" y="0"/>
                  </a:lnTo>
                  <a:lnTo>
                    <a:pt x="0" y="0"/>
                  </a:lnTo>
                </a:path>
              </a:pathLst>
            </a:cu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354" name="Group 267"/>
          <p:cNvGrpSpPr/>
          <p:nvPr/>
        </p:nvGrpSpPr>
        <p:grpSpPr>
          <a:xfrm>
            <a:off x="5318823" y="2268515"/>
            <a:ext cx="3708000" cy="1267975"/>
            <a:chOff x="1963" y="1864"/>
            <a:chExt cx="1830" cy="588"/>
          </a:xfrm>
        </p:grpSpPr>
        <p:sp>
          <p:nvSpPr>
            <p:cNvPr id="355" name="Line 268"/>
            <p:cNvSpPr>
              <a:spLocks noChangeShapeType="1"/>
            </p:cNvSpPr>
            <p:nvPr/>
          </p:nvSpPr>
          <p:spPr bwMode="auto">
            <a:xfrm flipH="1">
              <a:off x="2107" y="1912"/>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6" name="Line 269"/>
            <p:cNvSpPr>
              <a:spLocks noChangeShapeType="1"/>
            </p:cNvSpPr>
            <p:nvPr/>
          </p:nvSpPr>
          <p:spPr bwMode="auto">
            <a:xfrm flipH="1">
              <a:off x="2113" y="1912"/>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7" name="Line 270"/>
            <p:cNvSpPr>
              <a:spLocks noChangeShapeType="1"/>
            </p:cNvSpPr>
            <p:nvPr/>
          </p:nvSpPr>
          <p:spPr bwMode="auto">
            <a:xfrm flipH="1">
              <a:off x="2143" y="1924"/>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8" name="Line 271"/>
            <p:cNvSpPr>
              <a:spLocks noChangeShapeType="1"/>
            </p:cNvSpPr>
            <p:nvPr/>
          </p:nvSpPr>
          <p:spPr bwMode="auto">
            <a:xfrm flipH="1">
              <a:off x="2149" y="1936"/>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9" name="Line 272"/>
            <p:cNvSpPr>
              <a:spLocks noChangeShapeType="1"/>
            </p:cNvSpPr>
            <p:nvPr/>
          </p:nvSpPr>
          <p:spPr bwMode="auto">
            <a:xfrm flipH="1">
              <a:off x="2071" y="1894"/>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0" name="Line 273"/>
            <p:cNvSpPr>
              <a:spLocks noChangeShapeType="1"/>
            </p:cNvSpPr>
            <p:nvPr/>
          </p:nvSpPr>
          <p:spPr bwMode="auto">
            <a:xfrm flipH="1">
              <a:off x="2059" y="1894"/>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1" name="Line 274"/>
            <p:cNvSpPr>
              <a:spLocks noChangeShapeType="1"/>
            </p:cNvSpPr>
            <p:nvPr/>
          </p:nvSpPr>
          <p:spPr bwMode="auto">
            <a:xfrm flipH="1">
              <a:off x="2161" y="1954"/>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2" name="Line 275"/>
            <p:cNvSpPr>
              <a:spLocks noChangeShapeType="1"/>
            </p:cNvSpPr>
            <p:nvPr/>
          </p:nvSpPr>
          <p:spPr bwMode="auto">
            <a:xfrm flipH="1">
              <a:off x="1975" y="1864"/>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3" name="Line 276"/>
            <p:cNvSpPr>
              <a:spLocks noChangeShapeType="1"/>
            </p:cNvSpPr>
            <p:nvPr/>
          </p:nvSpPr>
          <p:spPr bwMode="auto">
            <a:xfrm flipH="1">
              <a:off x="1987" y="1864"/>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4" name="Line 277"/>
            <p:cNvSpPr>
              <a:spLocks noChangeShapeType="1"/>
            </p:cNvSpPr>
            <p:nvPr/>
          </p:nvSpPr>
          <p:spPr bwMode="auto">
            <a:xfrm flipH="1">
              <a:off x="2023" y="1882"/>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5" name="Line 278"/>
            <p:cNvSpPr>
              <a:spLocks noChangeShapeType="1"/>
            </p:cNvSpPr>
            <p:nvPr/>
          </p:nvSpPr>
          <p:spPr bwMode="auto">
            <a:xfrm flipH="1">
              <a:off x="2497" y="2128"/>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6" name="Line 279"/>
            <p:cNvSpPr>
              <a:spLocks noChangeShapeType="1"/>
            </p:cNvSpPr>
            <p:nvPr/>
          </p:nvSpPr>
          <p:spPr bwMode="auto">
            <a:xfrm flipH="1">
              <a:off x="2467" y="2116"/>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7" name="Line 280"/>
            <p:cNvSpPr>
              <a:spLocks noChangeShapeType="1"/>
            </p:cNvSpPr>
            <p:nvPr/>
          </p:nvSpPr>
          <p:spPr bwMode="auto">
            <a:xfrm flipH="1">
              <a:off x="2311" y="2026"/>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8" name="Line 281"/>
            <p:cNvSpPr>
              <a:spLocks noChangeShapeType="1"/>
            </p:cNvSpPr>
            <p:nvPr/>
          </p:nvSpPr>
          <p:spPr bwMode="auto">
            <a:xfrm flipH="1">
              <a:off x="2419" y="2098"/>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9" name="Line 282"/>
            <p:cNvSpPr>
              <a:spLocks noChangeShapeType="1"/>
            </p:cNvSpPr>
            <p:nvPr/>
          </p:nvSpPr>
          <p:spPr bwMode="auto">
            <a:xfrm flipH="1">
              <a:off x="2203" y="1966"/>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0" name="Line 283"/>
            <p:cNvSpPr>
              <a:spLocks noChangeShapeType="1"/>
            </p:cNvSpPr>
            <p:nvPr/>
          </p:nvSpPr>
          <p:spPr bwMode="auto">
            <a:xfrm flipH="1">
              <a:off x="2191" y="1966"/>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1" name="Line 284"/>
            <p:cNvSpPr>
              <a:spLocks noChangeShapeType="1"/>
            </p:cNvSpPr>
            <p:nvPr/>
          </p:nvSpPr>
          <p:spPr bwMode="auto">
            <a:xfrm flipH="1">
              <a:off x="2239" y="1996"/>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2" name="Line 285"/>
            <p:cNvSpPr>
              <a:spLocks noChangeShapeType="1"/>
            </p:cNvSpPr>
            <p:nvPr/>
          </p:nvSpPr>
          <p:spPr bwMode="auto">
            <a:xfrm flipH="1">
              <a:off x="2353" y="2062"/>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3" name="Line 286"/>
            <p:cNvSpPr>
              <a:spLocks noChangeShapeType="1"/>
            </p:cNvSpPr>
            <p:nvPr/>
          </p:nvSpPr>
          <p:spPr bwMode="auto">
            <a:xfrm flipH="1">
              <a:off x="2269" y="2014"/>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4" name="Line 287"/>
            <p:cNvSpPr>
              <a:spLocks noChangeShapeType="1"/>
            </p:cNvSpPr>
            <p:nvPr/>
          </p:nvSpPr>
          <p:spPr bwMode="auto">
            <a:xfrm flipH="1">
              <a:off x="2359" y="2062"/>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5" name="Line 288"/>
            <p:cNvSpPr>
              <a:spLocks noChangeShapeType="1"/>
            </p:cNvSpPr>
            <p:nvPr/>
          </p:nvSpPr>
          <p:spPr bwMode="auto">
            <a:xfrm flipH="1">
              <a:off x="2479" y="2128"/>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6" name="Line 289"/>
            <p:cNvSpPr>
              <a:spLocks noChangeShapeType="1"/>
            </p:cNvSpPr>
            <p:nvPr/>
          </p:nvSpPr>
          <p:spPr bwMode="auto">
            <a:xfrm flipH="1">
              <a:off x="2431" y="2104"/>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7" name="Line 290"/>
            <p:cNvSpPr>
              <a:spLocks noChangeShapeType="1"/>
            </p:cNvSpPr>
            <p:nvPr/>
          </p:nvSpPr>
          <p:spPr bwMode="auto">
            <a:xfrm flipH="1">
              <a:off x="2323" y="2044"/>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8" name="Line 291"/>
            <p:cNvSpPr>
              <a:spLocks noChangeShapeType="1"/>
            </p:cNvSpPr>
            <p:nvPr/>
          </p:nvSpPr>
          <p:spPr bwMode="auto">
            <a:xfrm flipH="1">
              <a:off x="2581" y="2170"/>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9" name="Line 292"/>
            <p:cNvSpPr>
              <a:spLocks noChangeShapeType="1"/>
            </p:cNvSpPr>
            <p:nvPr/>
          </p:nvSpPr>
          <p:spPr bwMode="auto">
            <a:xfrm flipH="1">
              <a:off x="2551" y="2164"/>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0" name="Line 293"/>
            <p:cNvSpPr>
              <a:spLocks noChangeShapeType="1"/>
            </p:cNvSpPr>
            <p:nvPr/>
          </p:nvSpPr>
          <p:spPr bwMode="auto">
            <a:xfrm flipH="1">
              <a:off x="2515" y="2140"/>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1" name="Line 294"/>
            <p:cNvSpPr>
              <a:spLocks noChangeShapeType="1"/>
            </p:cNvSpPr>
            <p:nvPr/>
          </p:nvSpPr>
          <p:spPr bwMode="auto">
            <a:xfrm flipH="1">
              <a:off x="2617" y="2188"/>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2" name="Line 295"/>
            <p:cNvSpPr>
              <a:spLocks noChangeShapeType="1"/>
            </p:cNvSpPr>
            <p:nvPr/>
          </p:nvSpPr>
          <p:spPr bwMode="auto">
            <a:xfrm flipH="1">
              <a:off x="2425" y="2098"/>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3" name="Line 296"/>
            <p:cNvSpPr>
              <a:spLocks noChangeShapeType="1"/>
            </p:cNvSpPr>
            <p:nvPr/>
          </p:nvSpPr>
          <p:spPr bwMode="auto">
            <a:xfrm flipH="1">
              <a:off x="2599" y="2182"/>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4" name="Line 297"/>
            <p:cNvSpPr>
              <a:spLocks noChangeShapeType="1"/>
            </p:cNvSpPr>
            <p:nvPr/>
          </p:nvSpPr>
          <p:spPr bwMode="auto">
            <a:xfrm flipH="1">
              <a:off x="2557" y="2158"/>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5" name="Line 298"/>
            <p:cNvSpPr>
              <a:spLocks noChangeShapeType="1"/>
            </p:cNvSpPr>
            <p:nvPr/>
          </p:nvSpPr>
          <p:spPr bwMode="auto">
            <a:xfrm flipH="1">
              <a:off x="2539" y="2146"/>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6" name="Line 299"/>
            <p:cNvSpPr>
              <a:spLocks noChangeShapeType="1"/>
            </p:cNvSpPr>
            <p:nvPr/>
          </p:nvSpPr>
          <p:spPr bwMode="auto">
            <a:xfrm flipH="1">
              <a:off x="2605" y="2182"/>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7" name="Line 300"/>
            <p:cNvSpPr>
              <a:spLocks noChangeShapeType="1"/>
            </p:cNvSpPr>
            <p:nvPr/>
          </p:nvSpPr>
          <p:spPr bwMode="auto">
            <a:xfrm flipH="1">
              <a:off x="2713" y="2224"/>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8" name="Line 301"/>
            <p:cNvSpPr>
              <a:spLocks noChangeShapeType="1"/>
            </p:cNvSpPr>
            <p:nvPr/>
          </p:nvSpPr>
          <p:spPr bwMode="auto">
            <a:xfrm flipH="1">
              <a:off x="2707" y="2224"/>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9" name="Line 302"/>
            <p:cNvSpPr>
              <a:spLocks noChangeShapeType="1"/>
            </p:cNvSpPr>
            <p:nvPr/>
          </p:nvSpPr>
          <p:spPr bwMode="auto">
            <a:xfrm flipH="1">
              <a:off x="2695" y="2224"/>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0" name="Line 303"/>
            <p:cNvSpPr>
              <a:spLocks noChangeShapeType="1"/>
            </p:cNvSpPr>
            <p:nvPr/>
          </p:nvSpPr>
          <p:spPr bwMode="auto">
            <a:xfrm flipH="1">
              <a:off x="2701" y="2224"/>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1" name="Line 304"/>
            <p:cNvSpPr>
              <a:spLocks noChangeShapeType="1"/>
            </p:cNvSpPr>
            <p:nvPr/>
          </p:nvSpPr>
          <p:spPr bwMode="auto">
            <a:xfrm flipH="1">
              <a:off x="2755" y="2236"/>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2" name="Line 305"/>
            <p:cNvSpPr>
              <a:spLocks noChangeShapeType="1"/>
            </p:cNvSpPr>
            <p:nvPr/>
          </p:nvSpPr>
          <p:spPr bwMode="auto">
            <a:xfrm flipH="1">
              <a:off x="2749" y="2236"/>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3" name="Line 306"/>
            <p:cNvSpPr>
              <a:spLocks noChangeShapeType="1"/>
            </p:cNvSpPr>
            <p:nvPr/>
          </p:nvSpPr>
          <p:spPr bwMode="auto">
            <a:xfrm flipH="1">
              <a:off x="2737" y="2236"/>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4" name="Line 307"/>
            <p:cNvSpPr>
              <a:spLocks noChangeShapeType="1"/>
            </p:cNvSpPr>
            <p:nvPr/>
          </p:nvSpPr>
          <p:spPr bwMode="auto">
            <a:xfrm flipH="1">
              <a:off x="2743" y="2236"/>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5" name="Line 308"/>
            <p:cNvSpPr>
              <a:spLocks noChangeShapeType="1"/>
            </p:cNvSpPr>
            <p:nvPr/>
          </p:nvSpPr>
          <p:spPr bwMode="auto">
            <a:xfrm flipH="1">
              <a:off x="2797" y="2254"/>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6" name="Line 309"/>
            <p:cNvSpPr>
              <a:spLocks noChangeShapeType="1"/>
            </p:cNvSpPr>
            <p:nvPr/>
          </p:nvSpPr>
          <p:spPr bwMode="auto">
            <a:xfrm flipH="1">
              <a:off x="2791" y="2254"/>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7" name="Line 310"/>
            <p:cNvSpPr>
              <a:spLocks noChangeShapeType="1"/>
            </p:cNvSpPr>
            <p:nvPr/>
          </p:nvSpPr>
          <p:spPr bwMode="auto">
            <a:xfrm flipH="1">
              <a:off x="2779" y="2254"/>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8" name="Line 311"/>
            <p:cNvSpPr>
              <a:spLocks noChangeShapeType="1"/>
            </p:cNvSpPr>
            <p:nvPr/>
          </p:nvSpPr>
          <p:spPr bwMode="auto">
            <a:xfrm flipH="1">
              <a:off x="2785" y="2254"/>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9" name="Line 312"/>
            <p:cNvSpPr>
              <a:spLocks noChangeShapeType="1"/>
            </p:cNvSpPr>
            <p:nvPr/>
          </p:nvSpPr>
          <p:spPr bwMode="auto">
            <a:xfrm flipH="1">
              <a:off x="2821" y="2254"/>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0" name="Line 313"/>
            <p:cNvSpPr>
              <a:spLocks noChangeShapeType="1"/>
            </p:cNvSpPr>
            <p:nvPr/>
          </p:nvSpPr>
          <p:spPr bwMode="auto">
            <a:xfrm flipH="1">
              <a:off x="2815" y="2254"/>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1" name="Line 314"/>
            <p:cNvSpPr>
              <a:spLocks noChangeShapeType="1"/>
            </p:cNvSpPr>
            <p:nvPr/>
          </p:nvSpPr>
          <p:spPr bwMode="auto">
            <a:xfrm flipH="1">
              <a:off x="2803" y="2254"/>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2" name="Line 315"/>
            <p:cNvSpPr>
              <a:spLocks noChangeShapeType="1"/>
            </p:cNvSpPr>
            <p:nvPr/>
          </p:nvSpPr>
          <p:spPr bwMode="auto">
            <a:xfrm flipH="1">
              <a:off x="2809" y="2254"/>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3" name="Line 316"/>
            <p:cNvSpPr>
              <a:spLocks noChangeShapeType="1"/>
            </p:cNvSpPr>
            <p:nvPr/>
          </p:nvSpPr>
          <p:spPr bwMode="auto">
            <a:xfrm flipH="1">
              <a:off x="2851" y="2266"/>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4" name="Line 317"/>
            <p:cNvSpPr>
              <a:spLocks noChangeShapeType="1"/>
            </p:cNvSpPr>
            <p:nvPr/>
          </p:nvSpPr>
          <p:spPr bwMode="auto">
            <a:xfrm flipH="1">
              <a:off x="2845" y="2266"/>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5" name="Line 318"/>
            <p:cNvSpPr>
              <a:spLocks noChangeShapeType="1"/>
            </p:cNvSpPr>
            <p:nvPr/>
          </p:nvSpPr>
          <p:spPr bwMode="auto">
            <a:xfrm flipH="1">
              <a:off x="2833" y="2266"/>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6" name="Line 319"/>
            <p:cNvSpPr>
              <a:spLocks noChangeShapeType="1"/>
            </p:cNvSpPr>
            <p:nvPr/>
          </p:nvSpPr>
          <p:spPr bwMode="auto">
            <a:xfrm flipH="1">
              <a:off x="2839" y="2266"/>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7" name="Line 320"/>
            <p:cNvSpPr>
              <a:spLocks noChangeShapeType="1"/>
            </p:cNvSpPr>
            <p:nvPr/>
          </p:nvSpPr>
          <p:spPr bwMode="auto">
            <a:xfrm flipH="1">
              <a:off x="2911" y="2284"/>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8" name="Line 321"/>
            <p:cNvSpPr>
              <a:spLocks noChangeShapeType="1"/>
            </p:cNvSpPr>
            <p:nvPr/>
          </p:nvSpPr>
          <p:spPr bwMode="auto">
            <a:xfrm flipH="1">
              <a:off x="2905" y="2284"/>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9" name="Line 322"/>
            <p:cNvSpPr>
              <a:spLocks noChangeShapeType="1"/>
            </p:cNvSpPr>
            <p:nvPr/>
          </p:nvSpPr>
          <p:spPr bwMode="auto">
            <a:xfrm flipH="1">
              <a:off x="2893" y="2284"/>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0" name="Line 323"/>
            <p:cNvSpPr>
              <a:spLocks noChangeShapeType="1"/>
            </p:cNvSpPr>
            <p:nvPr/>
          </p:nvSpPr>
          <p:spPr bwMode="auto">
            <a:xfrm flipH="1">
              <a:off x="2899" y="2284"/>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1" name="Line 324"/>
            <p:cNvSpPr>
              <a:spLocks noChangeShapeType="1"/>
            </p:cNvSpPr>
            <p:nvPr/>
          </p:nvSpPr>
          <p:spPr bwMode="auto">
            <a:xfrm flipH="1">
              <a:off x="2935" y="2290"/>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2" name="Line 325"/>
            <p:cNvSpPr>
              <a:spLocks noChangeShapeType="1"/>
            </p:cNvSpPr>
            <p:nvPr/>
          </p:nvSpPr>
          <p:spPr bwMode="auto">
            <a:xfrm flipH="1">
              <a:off x="2929" y="2290"/>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3" name="Line 326"/>
            <p:cNvSpPr>
              <a:spLocks noChangeShapeType="1"/>
            </p:cNvSpPr>
            <p:nvPr/>
          </p:nvSpPr>
          <p:spPr bwMode="auto">
            <a:xfrm flipH="1">
              <a:off x="2917" y="2290"/>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4" name="Line 327"/>
            <p:cNvSpPr>
              <a:spLocks noChangeShapeType="1"/>
            </p:cNvSpPr>
            <p:nvPr/>
          </p:nvSpPr>
          <p:spPr bwMode="auto">
            <a:xfrm flipH="1">
              <a:off x="2923" y="2290"/>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5" name="Line 328"/>
            <p:cNvSpPr>
              <a:spLocks noChangeShapeType="1"/>
            </p:cNvSpPr>
            <p:nvPr/>
          </p:nvSpPr>
          <p:spPr bwMode="auto">
            <a:xfrm flipH="1">
              <a:off x="2959" y="2290"/>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6" name="Line 329"/>
            <p:cNvSpPr>
              <a:spLocks noChangeShapeType="1"/>
            </p:cNvSpPr>
            <p:nvPr/>
          </p:nvSpPr>
          <p:spPr bwMode="auto">
            <a:xfrm flipH="1">
              <a:off x="2953" y="2290"/>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7" name="Line 330"/>
            <p:cNvSpPr>
              <a:spLocks noChangeShapeType="1"/>
            </p:cNvSpPr>
            <p:nvPr/>
          </p:nvSpPr>
          <p:spPr bwMode="auto">
            <a:xfrm flipH="1">
              <a:off x="2941" y="2290"/>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8" name="Line 331"/>
            <p:cNvSpPr>
              <a:spLocks noChangeShapeType="1"/>
            </p:cNvSpPr>
            <p:nvPr/>
          </p:nvSpPr>
          <p:spPr bwMode="auto">
            <a:xfrm flipH="1">
              <a:off x="2947" y="2290"/>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9" name="Line 332"/>
            <p:cNvSpPr>
              <a:spLocks noChangeShapeType="1"/>
            </p:cNvSpPr>
            <p:nvPr/>
          </p:nvSpPr>
          <p:spPr bwMode="auto">
            <a:xfrm flipH="1">
              <a:off x="2977" y="2296"/>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0" name="Line 333"/>
            <p:cNvSpPr>
              <a:spLocks noChangeShapeType="1"/>
            </p:cNvSpPr>
            <p:nvPr/>
          </p:nvSpPr>
          <p:spPr bwMode="auto">
            <a:xfrm flipH="1">
              <a:off x="2971" y="2296"/>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1" name="Line 334"/>
            <p:cNvSpPr>
              <a:spLocks noChangeShapeType="1"/>
            </p:cNvSpPr>
            <p:nvPr/>
          </p:nvSpPr>
          <p:spPr bwMode="auto">
            <a:xfrm flipH="1">
              <a:off x="2959" y="2296"/>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2" name="Line 335"/>
            <p:cNvSpPr>
              <a:spLocks noChangeShapeType="1"/>
            </p:cNvSpPr>
            <p:nvPr/>
          </p:nvSpPr>
          <p:spPr bwMode="auto">
            <a:xfrm flipH="1">
              <a:off x="2965" y="2296"/>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3" name="Line 336"/>
            <p:cNvSpPr>
              <a:spLocks noChangeShapeType="1"/>
            </p:cNvSpPr>
            <p:nvPr/>
          </p:nvSpPr>
          <p:spPr bwMode="auto">
            <a:xfrm flipH="1">
              <a:off x="3001" y="2302"/>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4" name="Line 337"/>
            <p:cNvSpPr>
              <a:spLocks noChangeShapeType="1"/>
            </p:cNvSpPr>
            <p:nvPr/>
          </p:nvSpPr>
          <p:spPr bwMode="auto">
            <a:xfrm flipH="1">
              <a:off x="2995" y="2302"/>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5" name="Line 338"/>
            <p:cNvSpPr>
              <a:spLocks noChangeShapeType="1"/>
            </p:cNvSpPr>
            <p:nvPr/>
          </p:nvSpPr>
          <p:spPr bwMode="auto">
            <a:xfrm flipH="1">
              <a:off x="2977" y="2302"/>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6" name="Line 339"/>
            <p:cNvSpPr>
              <a:spLocks noChangeShapeType="1"/>
            </p:cNvSpPr>
            <p:nvPr/>
          </p:nvSpPr>
          <p:spPr bwMode="auto">
            <a:xfrm flipH="1">
              <a:off x="2989" y="2302"/>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7" name="Line 340"/>
            <p:cNvSpPr>
              <a:spLocks noChangeShapeType="1"/>
            </p:cNvSpPr>
            <p:nvPr/>
          </p:nvSpPr>
          <p:spPr bwMode="auto">
            <a:xfrm flipH="1">
              <a:off x="3019" y="2308"/>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8" name="Line 341"/>
            <p:cNvSpPr>
              <a:spLocks noChangeShapeType="1"/>
            </p:cNvSpPr>
            <p:nvPr/>
          </p:nvSpPr>
          <p:spPr bwMode="auto">
            <a:xfrm flipH="1">
              <a:off x="3013" y="2308"/>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9" name="Line 342"/>
            <p:cNvSpPr>
              <a:spLocks noChangeShapeType="1"/>
            </p:cNvSpPr>
            <p:nvPr/>
          </p:nvSpPr>
          <p:spPr bwMode="auto">
            <a:xfrm flipH="1">
              <a:off x="3001" y="2308"/>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0" name="Line 343"/>
            <p:cNvSpPr>
              <a:spLocks noChangeShapeType="1"/>
            </p:cNvSpPr>
            <p:nvPr/>
          </p:nvSpPr>
          <p:spPr bwMode="auto">
            <a:xfrm flipH="1">
              <a:off x="3007" y="2308"/>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1" name="Line 344"/>
            <p:cNvSpPr>
              <a:spLocks noChangeShapeType="1"/>
            </p:cNvSpPr>
            <p:nvPr/>
          </p:nvSpPr>
          <p:spPr bwMode="auto">
            <a:xfrm flipH="1">
              <a:off x="3061" y="2314"/>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2" name="Line 345"/>
            <p:cNvSpPr>
              <a:spLocks noChangeShapeType="1"/>
            </p:cNvSpPr>
            <p:nvPr/>
          </p:nvSpPr>
          <p:spPr bwMode="auto">
            <a:xfrm flipH="1">
              <a:off x="3055" y="2314"/>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3" name="Line 346"/>
            <p:cNvSpPr>
              <a:spLocks noChangeShapeType="1"/>
            </p:cNvSpPr>
            <p:nvPr/>
          </p:nvSpPr>
          <p:spPr bwMode="auto">
            <a:xfrm flipH="1">
              <a:off x="3043" y="2314"/>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4" name="Line 347"/>
            <p:cNvSpPr>
              <a:spLocks noChangeShapeType="1"/>
            </p:cNvSpPr>
            <p:nvPr/>
          </p:nvSpPr>
          <p:spPr bwMode="auto">
            <a:xfrm flipH="1">
              <a:off x="3049" y="2314"/>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5" name="Line 348"/>
            <p:cNvSpPr>
              <a:spLocks noChangeShapeType="1"/>
            </p:cNvSpPr>
            <p:nvPr/>
          </p:nvSpPr>
          <p:spPr bwMode="auto">
            <a:xfrm flipH="1">
              <a:off x="3133" y="2332"/>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6" name="Line 349"/>
            <p:cNvSpPr>
              <a:spLocks noChangeShapeType="1"/>
            </p:cNvSpPr>
            <p:nvPr/>
          </p:nvSpPr>
          <p:spPr bwMode="auto">
            <a:xfrm flipH="1">
              <a:off x="3127" y="2332"/>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7" name="Line 350"/>
            <p:cNvSpPr>
              <a:spLocks noChangeShapeType="1"/>
            </p:cNvSpPr>
            <p:nvPr/>
          </p:nvSpPr>
          <p:spPr bwMode="auto">
            <a:xfrm flipH="1">
              <a:off x="3115" y="2332"/>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8" name="Line 351"/>
            <p:cNvSpPr>
              <a:spLocks noChangeShapeType="1"/>
            </p:cNvSpPr>
            <p:nvPr/>
          </p:nvSpPr>
          <p:spPr bwMode="auto">
            <a:xfrm flipH="1">
              <a:off x="3121" y="2332"/>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9" name="Line 352"/>
            <p:cNvSpPr>
              <a:spLocks noChangeShapeType="1"/>
            </p:cNvSpPr>
            <p:nvPr/>
          </p:nvSpPr>
          <p:spPr bwMode="auto">
            <a:xfrm flipH="1">
              <a:off x="3157" y="2338"/>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0" name="Line 353"/>
            <p:cNvSpPr>
              <a:spLocks noChangeShapeType="1"/>
            </p:cNvSpPr>
            <p:nvPr/>
          </p:nvSpPr>
          <p:spPr bwMode="auto">
            <a:xfrm flipH="1">
              <a:off x="3151" y="2338"/>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1" name="Line 354"/>
            <p:cNvSpPr>
              <a:spLocks noChangeShapeType="1"/>
            </p:cNvSpPr>
            <p:nvPr/>
          </p:nvSpPr>
          <p:spPr bwMode="auto">
            <a:xfrm flipH="1">
              <a:off x="3139" y="2338"/>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2" name="Line 355"/>
            <p:cNvSpPr>
              <a:spLocks noChangeShapeType="1"/>
            </p:cNvSpPr>
            <p:nvPr/>
          </p:nvSpPr>
          <p:spPr bwMode="auto">
            <a:xfrm flipH="1">
              <a:off x="3145" y="2338"/>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3" name="Line 356"/>
            <p:cNvSpPr>
              <a:spLocks noChangeShapeType="1"/>
            </p:cNvSpPr>
            <p:nvPr/>
          </p:nvSpPr>
          <p:spPr bwMode="auto">
            <a:xfrm flipH="1">
              <a:off x="3283" y="2350"/>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4" name="Line 357"/>
            <p:cNvSpPr>
              <a:spLocks noChangeShapeType="1"/>
            </p:cNvSpPr>
            <p:nvPr/>
          </p:nvSpPr>
          <p:spPr bwMode="auto">
            <a:xfrm flipH="1">
              <a:off x="3277" y="2350"/>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5" name="Line 358"/>
            <p:cNvSpPr>
              <a:spLocks noChangeShapeType="1"/>
            </p:cNvSpPr>
            <p:nvPr/>
          </p:nvSpPr>
          <p:spPr bwMode="auto">
            <a:xfrm flipH="1">
              <a:off x="3265" y="2350"/>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6" name="Line 359"/>
            <p:cNvSpPr>
              <a:spLocks noChangeShapeType="1"/>
            </p:cNvSpPr>
            <p:nvPr/>
          </p:nvSpPr>
          <p:spPr bwMode="auto">
            <a:xfrm flipH="1">
              <a:off x="3271" y="2350"/>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7" name="Line 360"/>
            <p:cNvSpPr>
              <a:spLocks noChangeShapeType="1"/>
            </p:cNvSpPr>
            <p:nvPr/>
          </p:nvSpPr>
          <p:spPr bwMode="auto">
            <a:xfrm flipH="1">
              <a:off x="3535" y="2374"/>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8" name="Line 361"/>
            <p:cNvSpPr>
              <a:spLocks noChangeShapeType="1"/>
            </p:cNvSpPr>
            <p:nvPr/>
          </p:nvSpPr>
          <p:spPr bwMode="auto">
            <a:xfrm flipH="1">
              <a:off x="3529" y="2374"/>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9" name="Line 362"/>
            <p:cNvSpPr>
              <a:spLocks noChangeShapeType="1"/>
            </p:cNvSpPr>
            <p:nvPr/>
          </p:nvSpPr>
          <p:spPr bwMode="auto">
            <a:xfrm flipH="1">
              <a:off x="3517" y="2374"/>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0" name="Line 363"/>
            <p:cNvSpPr>
              <a:spLocks noChangeShapeType="1"/>
            </p:cNvSpPr>
            <p:nvPr/>
          </p:nvSpPr>
          <p:spPr bwMode="auto">
            <a:xfrm flipH="1">
              <a:off x="3523" y="2374"/>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1" name="Line 364"/>
            <p:cNvSpPr>
              <a:spLocks noChangeShapeType="1"/>
            </p:cNvSpPr>
            <p:nvPr/>
          </p:nvSpPr>
          <p:spPr bwMode="auto">
            <a:xfrm flipH="1">
              <a:off x="3559" y="2374"/>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2" name="Line 365"/>
            <p:cNvSpPr>
              <a:spLocks noChangeShapeType="1"/>
            </p:cNvSpPr>
            <p:nvPr/>
          </p:nvSpPr>
          <p:spPr bwMode="auto">
            <a:xfrm flipH="1">
              <a:off x="3553" y="2374"/>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3" name="Line 366"/>
            <p:cNvSpPr>
              <a:spLocks noChangeShapeType="1"/>
            </p:cNvSpPr>
            <p:nvPr/>
          </p:nvSpPr>
          <p:spPr bwMode="auto">
            <a:xfrm flipH="1">
              <a:off x="3541" y="2374"/>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4" name="Line 367"/>
            <p:cNvSpPr>
              <a:spLocks noChangeShapeType="1"/>
            </p:cNvSpPr>
            <p:nvPr/>
          </p:nvSpPr>
          <p:spPr bwMode="auto">
            <a:xfrm flipH="1">
              <a:off x="3547" y="2374"/>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5" name="Line 368"/>
            <p:cNvSpPr>
              <a:spLocks noChangeShapeType="1"/>
            </p:cNvSpPr>
            <p:nvPr/>
          </p:nvSpPr>
          <p:spPr bwMode="auto">
            <a:xfrm flipH="1">
              <a:off x="3343" y="2350"/>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6" name="Line 369"/>
            <p:cNvSpPr>
              <a:spLocks noChangeShapeType="1"/>
            </p:cNvSpPr>
            <p:nvPr/>
          </p:nvSpPr>
          <p:spPr bwMode="auto">
            <a:xfrm flipH="1">
              <a:off x="3337" y="2350"/>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7" name="Line 370"/>
            <p:cNvSpPr>
              <a:spLocks noChangeShapeType="1"/>
            </p:cNvSpPr>
            <p:nvPr/>
          </p:nvSpPr>
          <p:spPr bwMode="auto">
            <a:xfrm flipH="1">
              <a:off x="3325" y="2350"/>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8" name="Line 371"/>
            <p:cNvSpPr>
              <a:spLocks noChangeShapeType="1"/>
            </p:cNvSpPr>
            <p:nvPr/>
          </p:nvSpPr>
          <p:spPr bwMode="auto">
            <a:xfrm flipH="1">
              <a:off x="3331" y="2350"/>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9" name="Line 372"/>
            <p:cNvSpPr>
              <a:spLocks noChangeShapeType="1"/>
            </p:cNvSpPr>
            <p:nvPr/>
          </p:nvSpPr>
          <p:spPr bwMode="auto">
            <a:xfrm flipH="1">
              <a:off x="3319" y="2350"/>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0" name="Line 373"/>
            <p:cNvSpPr>
              <a:spLocks noChangeShapeType="1"/>
            </p:cNvSpPr>
            <p:nvPr/>
          </p:nvSpPr>
          <p:spPr bwMode="auto">
            <a:xfrm flipH="1">
              <a:off x="3313" y="2350"/>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1" name="Line 374"/>
            <p:cNvSpPr>
              <a:spLocks noChangeShapeType="1"/>
            </p:cNvSpPr>
            <p:nvPr/>
          </p:nvSpPr>
          <p:spPr bwMode="auto">
            <a:xfrm flipH="1">
              <a:off x="3295" y="2350"/>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2" name="Line 375"/>
            <p:cNvSpPr>
              <a:spLocks noChangeShapeType="1"/>
            </p:cNvSpPr>
            <p:nvPr/>
          </p:nvSpPr>
          <p:spPr bwMode="auto">
            <a:xfrm flipH="1">
              <a:off x="3307" y="2350"/>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3" name="Line 376"/>
            <p:cNvSpPr>
              <a:spLocks noChangeShapeType="1"/>
            </p:cNvSpPr>
            <p:nvPr/>
          </p:nvSpPr>
          <p:spPr bwMode="auto">
            <a:xfrm flipH="1">
              <a:off x="3259" y="2350"/>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4" name="Line 377"/>
            <p:cNvSpPr>
              <a:spLocks noChangeShapeType="1"/>
            </p:cNvSpPr>
            <p:nvPr/>
          </p:nvSpPr>
          <p:spPr bwMode="auto">
            <a:xfrm flipH="1">
              <a:off x="3253" y="2350"/>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5" name="Line 378"/>
            <p:cNvSpPr>
              <a:spLocks noChangeShapeType="1"/>
            </p:cNvSpPr>
            <p:nvPr/>
          </p:nvSpPr>
          <p:spPr bwMode="auto">
            <a:xfrm flipH="1">
              <a:off x="3241" y="2350"/>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6" name="Line 379"/>
            <p:cNvSpPr>
              <a:spLocks noChangeShapeType="1"/>
            </p:cNvSpPr>
            <p:nvPr/>
          </p:nvSpPr>
          <p:spPr bwMode="auto">
            <a:xfrm flipH="1">
              <a:off x="3247" y="2350"/>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7" name="Line 380"/>
            <p:cNvSpPr>
              <a:spLocks noChangeShapeType="1"/>
            </p:cNvSpPr>
            <p:nvPr/>
          </p:nvSpPr>
          <p:spPr bwMode="auto">
            <a:xfrm flipH="1">
              <a:off x="2455" y="2116"/>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8" name="Line 381"/>
            <p:cNvSpPr>
              <a:spLocks noChangeShapeType="1"/>
            </p:cNvSpPr>
            <p:nvPr/>
          </p:nvSpPr>
          <p:spPr bwMode="auto">
            <a:xfrm flipH="1">
              <a:off x="2449" y="2116"/>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9" name="Line 382"/>
            <p:cNvSpPr>
              <a:spLocks noChangeShapeType="1"/>
            </p:cNvSpPr>
            <p:nvPr/>
          </p:nvSpPr>
          <p:spPr bwMode="auto">
            <a:xfrm flipH="1">
              <a:off x="2443" y="2116"/>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0" name="Line 383"/>
            <p:cNvSpPr>
              <a:spLocks noChangeShapeType="1"/>
            </p:cNvSpPr>
            <p:nvPr/>
          </p:nvSpPr>
          <p:spPr bwMode="auto">
            <a:xfrm flipH="1">
              <a:off x="2449" y="2116"/>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1" name="Line 384"/>
            <p:cNvSpPr>
              <a:spLocks noChangeShapeType="1"/>
            </p:cNvSpPr>
            <p:nvPr/>
          </p:nvSpPr>
          <p:spPr bwMode="auto">
            <a:xfrm flipH="1">
              <a:off x="3355" y="2350"/>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2" name="Line 385"/>
            <p:cNvSpPr>
              <a:spLocks noChangeShapeType="1"/>
            </p:cNvSpPr>
            <p:nvPr/>
          </p:nvSpPr>
          <p:spPr bwMode="auto">
            <a:xfrm flipH="1">
              <a:off x="3379" y="2362"/>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3" name="Line 386"/>
            <p:cNvSpPr>
              <a:spLocks noChangeShapeType="1"/>
            </p:cNvSpPr>
            <p:nvPr/>
          </p:nvSpPr>
          <p:spPr bwMode="auto">
            <a:xfrm flipH="1">
              <a:off x="3085" y="2320"/>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4" name="Line 387"/>
            <p:cNvSpPr>
              <a:spLocks noChangeShapeType="1"/>
            </p:cNvSpPr>
            <p:nvPr/>
          </p:nvSpPr>
          <p:spPr bwMode="auto">
            <a:xfrm flipH="1">
              <a:off x="3217" y="2338"/>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5" name="Line 388"/>
            <p:cNvSpPr>
              <a:spLocks noChangeShapeType="1"/>
            </p:cNvSpPr>
            <p:nvPr/>
          </p:nvSpPr>
          <p:spPr bwMode="auto">
            <a:xfrm flipH="1">
              <a:off x="3403" y="2356"/>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6" name="Line 389"/>
            <p:cNvSpPr>
              <a:spLocks noChangeShapeType="1"/>
            </p:cNvSpPr>
            <p:nvPr/>
          </p:nvSpPr>
          <p:spPr bwMode="auto">
            <a:xfrm flipH="1">
              <a:off x="2635" y="2188"/>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7" name="Line 390"/>
            <p:cNvSpPr>
              <a:spLocks noChangeShapeType="1"/>
            </p:cNvSpPr>
            <p:nvPr/>
          </p:nvSpPr>
          <p:spPr bwMode="auto">
            <a:xfrm flipH="1">
              <a:off x="2773" y="2242"/>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8" name="Line 391"/>
            <p:cNvSpPr>
              <a:spLocks noChangeShapeType="1"/>
            </p:cNvSpPr>
            <p:nvPr/>
          </p:nvSpPr>
          <p:spPr bwMode="auto">
            <a:xfrm flipH="1">
              <a:off x="3031" y="2308"/>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9" name="Line 392"/>
            <p:cNvSpPr>
              <a:spLocks noChangeShapeType="1"/>
            </p:cNvSpPr>
            <p:nvPr/>
          </p:nvSpPr>
          <p:spPr bwMode="auto">
            <a:xfrm flipH="1">
              <a:off x="3097" y="2320"/>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0" name="Line 393"/>
            <p:cNvSpPr>
              <a:spLocks noChangeShapeType="1"/>
            </p:cNvSpPr>
            <p:nvPr/>
          </p:nvSpPr>
          <p:spPr bwMode="auto">
            <a:xfrm flipH="1">
              <a:off x="2563" y="2158"/>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1" name="Line 394"/>
            <p:cNvSpPr>
              <a:spLocks noChangeShapeType="1"/>
            </p:cNvSpPr>
            <p:nvPr/>
          </p:nvSpPr>
          <p:spPr bwMode="auto">
            <a:xfrm flipH="1">
              <a:off x="3169" y="2338"/>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2" name="Line 395"/>
            <p:cNvSpPr>
              <a:spLocks noChangeShapeType="1"/>
            </p:cNvSpPr>
            <p:nvPr/>
          </p:nvSpPr>
          <p:spPr bwMode="auto">
            <a:xfrm flipH="1">
              <a:off x="2665" y="2206"/>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3" name="Line 396"/>
            <p:cNvSpPr>
              <a:spLocks noChangeShapeType="1"/>
            </p:cNvSpPr>
            <p:nvPr/>
          </p:nvSpPr>
          <p:spPr bwMode="auto">
            <a:xfrm flipH="1">
              <a:off x="2857" y="2266"/>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4" name="Line 397"/>
            <p:cNvSpPr>
              <a:spLocks noChangeShapeType="1"/>
            </p:cNvSpPr>
            <p:nvPr/>
          </p:nvSpPr>
          <p:spPr bwMode="auto">
            <a:xfrm flipH="1">
              <a:off x="3193" y="2338"/>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5" name="Line 398"/>
            <p:cNvSpPr>
              <a:spLocks noChangeShapeType="1"/>
            </p:cNvSpPr>
            <p:nvPr/>
          </p:nvSpPr>
          <p:spPr bwMode="auto">
            <a:xfrm flipH="1">
              <a:off x="3343" y="2350"/>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6" name="Line 399"/>
            <p:cNvSpPr>
              <a:spLocks noChangeShapeType="1"/>
            </p:cNvSpPr>
            <p:nvPr/>
          </p:nvSpPr>
          <p:spPr bwMode="auto">
            <a:xfrm flipH="1">
              <a:off x="2725" y="2230"/>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7" name="Line 400"/>
            <p:cNvSpPr>
              <a:spLocks noChangeShapeType="1"/>
            </p:cNvSpPr>
            <p:nvPr/>
          </p:nvSpPr>
          <p:spPr bwMode="auto">
            <a:xfrm flipH="1">
              <a:off x="2767" y="2242"/>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8" name="Line 401"/>
            <p:cNvSpPr>
              <a:spLocks noChangeShapeType="1"/>
            </p:cNvSpPr>
            <p:nvPr/>
          </p:nvSpPr>
          <p:spPr bwMode="auto">
            <a:xfrm flipH="1">
              <a:off x="2881" y="2260"/>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9" name="Line 402"/>
            <p:cNvSpPr>
              <a:spLocks noChangeShapeType="1"/>
            </p:cNvSpPr>
            <p:nvPr/>
          </p:nvSpPr>
          <p:spPr bwMode="auto">
            <a:xfrm flipH="1">
              <a:off x="3229" y="2344"/>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0" name="Line 403"/>
            <p:cNvSpPr>
              <a:spLocks noChangeShapeType="1"/>
            </p:cNvSpPr>
            <p:nvPr/>
          </p:nvSpPr>
          <p:spPr bwMode="auto">
            <a:xfrm flipH="1">
              <a:off x="3187" y="2338"/>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1" name="Line 404"/>
            <p:cNvSpPr>
              <a:spLocks noChangeShapeType="1"/>
            </p:cNvSpPr>
            <p:nvPr/>
          </p:nvSpPr>
          <p:spPr bwMode="auto">
            <a:xfrm flipH="1">
              <a:off x="3289" y="2350"/>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2" name="Line 405"/>
            <p:cNvSpPr>
              <a:spLocks noChangeShapeType="1"/>
            </p:cNvSpPr>
            <p:nvPr/>
          </p:nvSpPr>
          <p:spPr bwMode="auto">
            <a:xfrm flipH="1">
              <a:off x="3571" y="2374"/>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3" name="Line 406"/>
            <p:cNvSpPr>
              <a:spLocks noChangeShapeType="1"/>
            </p:cNvSpPr>
            <p:nvPr/>
          </p:nvSpPr>
          <p:spPr bwMode="auto">
            <a:xfrm flipH="1">
              <a:off x="3595" y="2398"/>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4" name="Line 407"/>
            <p:cNvSpPr>
              <a:spLocks noChangeShapeType="1"/>
            </p:cNvSpPr>
            <p:nvPr/>
          </p:nvSpPr>
          <p:spPr bwMode="auto">
            <a:xfrm flipH="1">
              <a:off x="3583" y="2398"/>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5" name="Line 408"/>
            <p:cNvSpPr>
              <a:spLocks noChangeShapeType="1"/>
            </p:cNvSpPr>
            <p:nvPr/>
          </p:nvSpPr>
          <p:spPr bwMode="auto">
            <a:xfrm flipH="1">
              <a:off x="3643" y="2404"/>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6" name="Line 409"/>
            <p:cNvSpPr>
              <a:spLocks noChangeShapeType="1"/>
            </p:cNvSpPr>
            <p:nvPr/>
          </p:nvSpPr>
          <p:spPr bwMode="auto">
            <a:xfrm flipH="1">
              <a:off x="3463" y="2374"/>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7" name="Line 410"/>
            <p:cNvSpPr>
              <a:spLocks noChangeShapeType="1"/>
            </p:cNvSpPr>
            <p:nvPr/>
          </p:nvSpPr>
          <p:spPr bwMode="auto">
            <a:xfrm flipH="1">
              <a:off x="3475" y="2374"/>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8" name="Line 411"/>
            <p:cNvSpPr>
              <a:spLocks noChangeShapeType="1"/>
            </p:cNvSpPr>
            <p:nvPr/>
          </p:nvSpPr>
          <p:spPr bwMode="auto">
            <a:xfrm flipH="1">
              <a:off x="3487" y="2374"/>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9" name="Line 412"/>
            <p:cNvSpPr>
              <a:spLocks noChangeShapeType="1"/>
            </p:cNvSpPr>
            <p:nvPr/>
          </p:nvSpPr>
          <p:spPr bwMode="auto">
            <a:xfrm flipH="1">
              <a:off x="3505" y="2374"/>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0" name="Line 413"/>
            <p:cNvSpPr>
              <a:spLocks noChangeShapeType="1"/>
            </p:cNvSpPr>
            <p:nvPr/>
          </p:nvSpPr>
          <p:spPr bwMode="auto">
            <a:xfrm flipH="1">
              <a:off x="3613" y="2398"/>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1" name="Line 414"/>
            <p:cNvSpPr>
              <a:spLocks noChangeShapeType="1"/>
            </p:cNvSpPr>
            <p:nvPr/>
          </p:nvSpPr>
          <p:spPr bwMode="auto">
            <a:xfrm flipH="1">
              <a:off x="3637" y="2404"/>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2" name="Line 415"/>
            <p:cNvSpPr>
              <a:spLocks noChangeShapeType="1"/>
            </p:cNvSpPr>
            <p:nvPr/>
          </p:nvSpPr>
          <p:spPr bwMode="auto">
            <a:xfrm flipH="1">
              <a:off x="3631" y="2404"/>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3" name="Line 416"/>
            <p:cNvSpPr>
              <a:spLocks noChangeShapeType="1"/>
            </p:cNvSpPr>
            <p:nvPr/>
          </p:nvSpPr>
          <p:spPr bwMode="auto">
            <a:xfrm flipH="1">
              <a:off x="3607" y="2398"/>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4" name="Line 417"/>
            <p:cNvSpPr>
              <a:spLocks noChangeShapeType="1"/>
            </p:cNvSpPr>
            <p:nvPr/>
          </p:nvSpPr>
          <p:spPr bwMode="auto">
            <a:xfrm flipH="1">
              <a:off x="3205" y="2338"/>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5" name="Line 418"/>
            <p:cNvSpPr>
              <a:spLocks noChangeShapeType="1"/>
            </p:cNvSpPr>
            <p:nvPr/>
          </p:nvSpPr>
          <p:spPr bwMode="auto">
            <a:xfrm flipH="1">
              <a:off x="3415" y="2356"/>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6" name="Line 419"/>
            <p:cNvSpPr>
              <a:spLocks noChangeShapeType="1"/>
            </p:cNvSpPr>
            <p:nvPr/>
          </p:nvSpPr>
          <p:spPr bwMode="auto">
            <a:xfrm flipH="1">
              <a:off x="2671" y="2212"/>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7" name="Line 420"/>
            <p:cNvSpPr>
              <a:spLocks noChangeShapeType="1"/>
            </p:cNvSpPr>
            <p:nvPr/>
          </p:nvSpPr>
          <p:spPr bwMode="auto">
            <a:xfrm flipH="1">
              <a:off x="3391" y="2356"/>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8" name="Freeform 421"/>
            <p:cNvSpPr/>
            <p:nvPr/>
          </p:nvSpPr>
          <p:spPr bwMode="auto">
            <a:xfrm>
              <a:off x="1963" y="1882"/>
              <a:ext cx="1830" cy="552"/>
            </a:xfrm>
            <a:custGeom>
              <a:avLst/>
              <a:gdLst>
                <a:gd name="T0" fmla="*/ 288 w 305"/>
                <a:gd name="T1" fmla="*/ 92 h 92"/>
                <a:gd name="T2" fmla="*/ 277 w 305"/>
                <a:gd name="T3" fmla="*/ 90 h 92"/>
                <a:gd name="T4" fmla="*/ 270 w 305"/>
                <a:gd name="T5" fmla="*/ 88 h 92"/>
                <a:gd name="T6" fmla="*/ 268 w 305"/>
                <a:gd name="T7" fmla="*/ 87 h 92"/>
                <a:gd name="T8" fmla="*/ 260 w 305"/>
                <a:gd name="T9" fmla="*/ 85 h 92"/>
                <a:gd name="T10" fmla="*/ 247 w 305"/>
                <a:gd name="T11" fmla="*/ 84 h 92"/>
                <a:gd name="T12" fmla="*/ 236 w 305"/>
                <a:gd name="T13" fmla="*/ 82 h 92"/>
                <a:gd name="T14" fmla="*/ 211 w 305"/>
                <a:gd name="T15" fmla="*/ 81 h 92"/>
                <a:gd name="T16" fmla="*/ 200 w 305"/>
                <a:gd name="T17" fmla="*/ 79 h 92"/>
                <a:gd name="T18" fmla="*/ 190 w 305"/>
                <a:gd name="T19" fmla="*/ 77 h 92"/>
                <a:gd name="T20" fmla="*/ 182 w 305"/>
                <a:gd name="T21" fmla="*/ 76 h 92"/>
                <a:gd name="T22" fmla="*/ 173 w 305"/>
                <a:gd name="T23" fmla="*/ 74 h 92"/>
                <a:gd name="T24" fmla="*/ 167 w 305"/>
                <a:gd name="T25" fmla="*/ 72 h 92"/>
                <a:gd name="T26" fmla="*/ 160 w 305"/>
                <a:gd name="T27" fmla="*/ 70 h 92"/>
                <a:gd name="T28" fmla="*/ 153 w 305"/>
                <a:gd name="T29" fmla="*/ 69 h 92"/>
                <a:gd name="T30" fmla="*/ 145 w 305"/>
                <a:gd name="T31" fmla="*/ 66 h 92"/>
                <a:gd name="T32" fmla="*/ 137 w 305"/>
                <a:gd name="T33" fmla="*/ 65 h 92"/>
                <a:gd name="T34" fmla="*/ 130 w 305"/>
                <a:gd name="T35" fmla="*/ 63 h 92"/>
                <a:gd name="T36" fmla="*/ 126 w 305"/>
                <a:gd name="T37" fmla="*/ 60 h 92"/>
                <a:gd name="T38" fmla="*/ 121 w 305"/>
                <a:gd name="T39" fmla="*/ 59 h 92"/>
                <a:gd name="T40" fmla="*/ 117 w 305"/>
                <a:gd name="T41" fmla="*/ 58 h 92"/>
                <a:gd name="T42" fmla="*/ 113 w 305"/>
                <a:gd name="T43" fmla="*/ 56 h 92"/>
                <a:gd name="T44" fmla="*/ 108 w 305"/>
                <a:gd name="T45" fmla="*/ 54 h 92"/>
                <a:gd name="T46" fmla="*/ 105 w 305"/>
                <a:gd name="T47" fmla="*/ 52 h 92"/>
                <a:gd name="T48" fmla="*/ 102 w 305"/>
                <a:gd name="T49" fmla="*/ 51 h 92"/>
                <a:gd name="T50" fmla="*/ 96 w 305"/>
                <a:gd name="T51" fmla="*/ 50 h 92"/>
                <a:gd name="T52" fmla="*/ 92 w 305"/>
                <a:gd name="T53" fmla="*/ 47 h 92"/>
                <a:gd name="T54" fmla="*/ 90 w 305"/>
                <a:gd name="T55" fmla="*/ 45 h 92"/>
                <a:gd name="T56" fmla="*/ 88 w 305"/>
                <a:gd name="T57" fmla="*/ 44 h 92"/>
                <a:gd name="T58" fmla="*/ 84 w 305"/>
                <a:gd name="T59" fmla="*/ 43 h 92"/>
                <a:gd name="T60" fmla="*/ 79 w 305"/>
                <a:gd name="T61" fmla="*/ 42 h 92"/>
                <a:gd name="T62" fmla="*/ 77 w 305"/>
                <a:gd name="T63" fmla="*/ 40 h 92"/>
                <a:gd name="T64" fmla="*/ 75 w 305"/>
                <a:gd name="T65" fmla="*/ 39 h 92"/>
                <a:gd name="T66" fmla="*/ 72 w 305"/>
                <a:gd name="T67" fmla="*/ 37 h 92"/>
                <a:gd name="T68" fmla="*/ 69 w 305"/>
                <a:gd name="T69" fmla="*/ 36 h 92"/>
                <a:gd name="T70" fmla="*/ 67 w 305"/>
                <a:gd name="T71" fmla="*/ 35 h 92"/>
                <a:gd name="T72" fmla="*/ 64 w 305"/>
                <a:gd name="T73" fmla="*/ 33 h 92"/>
                <a:gd name="T74" fmla="*/ 61 w 305"/>
                <a:gd name="T75" fmla="*/ 31 h 92"/>
                <a:gd name="T76" fmla="*/ 58 w 305"/>
                <a:gd name="T77" fmla="*/ 29 h 92"/>
                <a:gd name="T78" fmla="*/ 55 w 305"/>
                <a:gd name="T79" fmla="*/ 27 h 92"/>
                <a:gd name="T80" fmla="*/ 54 w 305"/>
                <a:gd name="T81" fmla="*/ 25 h 92"/>
                <a:gd name="T82" fmla="*/ 50 w 305"/>
                <a:gd name="T83" fmla="*/ 24 h 92"/>
                <a:gd name="T84" fmla="*/ 47 w 305"/>
                <a:gd name="T85" fmla="*/ 22 h 92"/>
                <a:gd name="T86" fmla="*/ 45 w 305"/>
                <a:gd name="T87" fmla="*/ 21 h 92"/>
                <a:gd name="T88" fmla="*/ 43 w 305"/>
                <a:gd name="T89" fmla="*/ 20 h 92"/>
                <a:gd name="T90" fmla="*/ 40 w 305"/>
                <a:gd name="T91" fmla="*/ 19 h 92"/>
                <a:gd name="T92" fmla="*/ 38 w 305"/>
                <a:gd name="T93" fmla="*/ 17 h 92"/>
                <a:gd name="T94" fmla="*/ 36 w 305"/>
                <a:gd name="T95" fmla="*/ 15 h 92"/>
                <a:gd name="T96" fmla="*/ 32 w 305"/>
                <a:gd name="T97" fmla="*/ 14 h 92"/>
                <a:gd name="T98" fmla="*/ 30 w 305"/>
                <a:gd name="T99" fmla="*/ 11 h 92"/>
                <a:gd name="T100" fmla="*/ 28 w 305"/>
                <a:gd name="T101" fmla="*/ 10 h 92"/>
                <a:gd name="T102" fmla="*/ 23 w 305"/>
                <a:gd name="T103" fmla="*/ 8 h 92"/>
                <a:gd name="T104" fmla="*/ 19 w 305"/>
                <a:gd name="T105" fmla="*/ 6 h 92"/>
                <a:gd name="T106" fmla="*/ 15 w 305"/>
                <a:gd name="T107" fmla="*/ 5 h 92"/>
                <a:gd name="T108" fmla="*/ 12 w 305"/>
                <a:gd name="T109" fmla="*/ 3 h 92"/>
                <a:gd name="T110" fmla="*/ 7 w 305"/>
                <a:gd name="T111" fmla="*/ 2 h 92"/>
                <a:gd name="T112" fmla="*/ 0 w 305"/>
                <a:gd name="T11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5" h="92">
                  <a:moveTo>
                    <a:pt x="305" y="92"/>
                  </a:moveTo>
                  <a:lnTo>
                    <a:pt x="288" y="92"/>
                  </a:lnTo>
                  <a:lnTo>
                    <a:pt x="288" y="90"/>
                  </a:lnTo>
                  <a:lnTo>
                    <a:pt x="277" y="90"/>
                  </a:lnTo>
                  <a:lnTo>
                    <a:pt x="277" y="88"/>
                  </a:lnTo>
                  <a:lnTo>
                    <a:pt x="270" y="88"/>
                  </a:lnTo>
                  <a:lnTo>
                    <a:pt x="270" y="87"/>
                  </a:lnTo>
                  <a:lnTo>
                    <a:pt x="268" y="87"/>
                  </a:lnTo>
                  <a:lnTo>
                    <a:pt x="268" y="85"/>
                  </a:lnTo>
                  <a:lnTo>
                    <a:pt x="260" y="85"/>
                  </a:lnTo>
                  <a:lnTo>
                    <a:pt x="260" y="84"/>
                  </a:lnTo>
                  <a:lnTo>
                    <a:pt x="247" y="84"/>
                  </a:lnTo>
                  <a:lnTo>
                    <a:pt x="247" y="82"/>
                  </a:lnTo>
                  <a:lnTo>
                    <a:pt x="236" y="82"/>
                  </a:lnTo>
                  <a:lnTo>
                    <a:pt x="236" y="81"/>
                  </a:lnTo>
                  <a:lnTo>
                    <a:pt x="211" y="81"/>
                  </a:lnTo>
                  <a:lnTo>
                    <a:pt x="211" y="79"/>
                  </a:lnTo>
                  <a:lnTo>
                    <a:pt x="200" y="79"/>
                  </a:lnTo>
                  <a:lnTo>
                    <a:pt x="200" y="77"/>
                  </a:lnTo>
                  <a:lnTo>
                    <a:pt x="190" y="77"/>
                  </a:lnTo>
                  <a:lnTo>
                    <a:pt x="190" y="76"/>
                  </a:lnTo>
                  <a:lnTo>
                    <a:pt x="182" y="76"/>
                  </a:lnTo>
                  <a:lnTo>
                    <a:pt x="182" y="74"/>
                  </a:lnTo>
                  <a:lnTo>
                    <a:pt x="173" y="74"/>
                  </a:lnTo>
                  <a:lnTo>
                    <a:pt x="173" y="72"/>
                  </a:lnTo>
                  <a:lnTo>
                    <a:pt x="167" y="72"/>
                  </a:lnTo>
                  <a:lnTo>
                    <a:pt x="167" y="70"/>
                  </a:lnTo>
                  <a:lnTo>
                    <a:pt x="160" y="70"/>
                  </a:lnTo>
                  <a:lnTo>
                    <a:pt x="160" y="69"/>
                  </a:lnTo>
                  <a:lnTo>
                    <a:pt x="153" y="69"/>
                  </a:lnTo>
                  <a:lnTo>
                    <a:pt x="153" y="66"/>
                  </a:lnTo>
                  <a:lnTo>
                    <a:pt x="145" y="66"/>
                  </a:lnTo>
                  <a:lnTo>
                    <a:pt x="145" y="65"/>
                  </a:lnTo>
                  <a:lnTo>
                    <a:pt x="137" y="65"/>
                  </a:lnTo>
                  <a:lnTo>
                    <a:pt x="137" y="63"/>
                  </a:lnTo>
                  <a:lnTo>
                    <a:pt x="130" y="63"/>
                  </a:lnTo>
                  <a:lnTo>
                    <a:pt x="130" y="60"/>
                  </a:lnTo>
                  <a:lnTo>
                    <a:pt x="126" y="60"/>
                  </a:lnTo>
                  <a:lnTo>
                    <a:pt x="126" y="59"/>
                  </a:lnTo>
                  <a:lnTo>
                    <a:pt x="121" y="59"/>
                  </a:lnTo>
                  <a:lnTo>
                    <a:pt x="121" y="58"/>
                  </a:lnTo>
                  <a:lnTo>
                    <a:pt x="117" y="58"/>
                  </a:lnTo>
                  <a:lnTo>
                    <a:pt x="117" y="56"/>
                  </a:lnTo>
                  <a:lnTo>
                    <a:pt x="113" y="56"/>
                  </a:lnTo>
                  <a:lnTo>
                    <a:pt x="113" y="54"/>
                  </a:lnTo>
                  <a:lnTo>
                    <a:pt x="108" y="54"/>
                  </a:lnTo>
                  <a:lnTo>
                    <a:pt x="108" y="52"/>
                  </a:lnTo>
                  <a:lnTo>
                    <a:pt x="105" y="52"/>
                  </a:lnTo>
                  <a:lnTo>
                    <a:pt x="105" y="51"/>
                  </a:lnTo>
                  <a:lnTo>
                    <a:pt x="102" y="51"/>
                  </a:lnTo>
                  <a:lnTo>
                    <a:pt x="102" y="50"/>
                  </a:lnTo>
                  <a:lnTo>
                    <a:pt x="96" y="50"/>
                  </a:lnTo>
                  <a:lnTo>
                    <a:pt x="96" y="47"/>
                  </a:lnTo>
                  <a:lnTo>
                    <a:pt x="92" y="47"/>
                  </a:lnTo>
                  <a:lnTo>
                    <a:pt x="92" y="45"/>
                  </a:lnTo>
                  <a:lnTo>
                    <a:pt x="90" y="45"/>
                  </a:lnTo>
                  <a:lnTo>
                    <a:pt x="90" y="44"/>
                  </a:lnTo>
                  <a:lnTo>
                    <a:pt x="88" y="44"/>
                  </a:lnTo>
                  <a:lnTo>
                    <a:pt x="88" y="43"/>
                  </a:lnTo>
                  <a:lnTo>
                    <a:pt x="84" y="43"/>
                  </a:lnTo>
                  <a:lnTo>
                    <a:pt x="84" y="42"/>
                  </a:lnTo>
                  <a:lnTo>
                    <a:pt x="79" y="42"/>
                  </a:lnTo>
                  <a:lnTo>
                    <a:pt x="79" y="40"/>
                  </a:lnTo>
                  <a:lnTo>
                    <a:pt x="77" y="40"/>
                  </a:lnTo>
                  <a:lnTo>
                    <a:pt x="77" y="39"/>
                  </a:lnTo>
                  <a:lnTo>
                    <a:pt x="75" y="39"/>
                  </a:lnTo>
                  <a:lnTo>
                    <a:pt x="75" y="37"/>
                  </a:lnTo>
                  <a:lnTo>
                    <a:pt x="72" y="37"/>
                  </a:lnTo>
                  <a:lnTo>
                    <a:pt x="72" y="36"/>
                  </a:lnTo>
                  <a:lnTo>
                    <a:pt x="69" y="36"/>
                  </a:lnTo>
                  <a:lnTo>
                    <a:pt x="69" y="35"/>
                  </a:lnTo>
                  <a:lnTo>
                    <a:pt x="67" y="35"/>
                  </a:lnTo>
                  <a:lnTo>
                    <a:pt x="67" y="33"/>
                  </a:lnTo>
                  <a:lnTo>
                    <a:pt x="64" y="33"/>
                  </a:lnTo>
                  <a:lnTo>
                    <a:pt x="64" y="31"/>
                  </a:lnTo>
                  <a:lnTo>
                    <a:pt x="61" y="31"/>
                  </a:lnTo>
                  <a:lnTo>
                    <a:pt x="61" y="29"/>
                  </a:lnTo>
                  <a:lnTo>
                    <a:pt x="58" y="29"/>
                  </a:lnTo>
                  <a:lnTo>
                    <a:pt x="58" y="27"/>
                  </a:lnTo>
                  <a:lnTo>
                    <a:pt x="55" y="27"/>
                  </a:lnTo>
                  <a:lnTo>
                    <a:pt x="55" y="25"/>
                  </a:lnTo>
                  <a:lnTo>
                    <a:pt x="54" y="25"/>
                  </a:lnTo>
                  <a:lnTo>
                    <a:pt x="54" y="24"/>
                  </a:lnTo>
                  <a:lnTo>
                    <a:pt x="50" y="24"/>
                  </a:lnTo>
                  <a:lnTo>
                    <a:pt x="50" y="22"/>
                  </a:lnTo>
                  <a:lnTo>
                    <a:pt x="47" y="22"/>
                  </a:lnTo>
                  <a:lnTo>
                    <a:pt x="47" y="21"/>
                  </a:lnTo>
                  <a:lnTo>
                    <a:pt x="45" y="21"/>
                  </a:lnTo>
                  <a:lnTo>
                    <a:pt x="45" y="20"/>
                  </a:lnTo>
                  <a:lnTo>
                    <a:pt x="43" y="20"/>
                  </a:lnTo>
                  <a:lnTo>
                    <a:pt x="43" y="19"/>
                  </a:lnTo>
                  <a:lnTo>
                    <a:pt x="40" y="19"/>
                  </a:lnTo>
                  <a:lnTo>
                    <a:pt x="40" y="17"/>
                  </a:lnTo>
                  <a:lnTo>
                    <a:pt x="38" y="17"/>
                  </a:lnTo>
                  <a:lnTo>
                    <a:pt x="38" y="15"/>
                  </a:lnTo>
                  <a:lnTo>
                    <a:pt x="36" y="15"/>
                  </a:lnTo>
                  <a:lnTo>
                    <a:pt x="36" y="14"/>
                  </a:lnTo>
                  <a:lnTo>
                    <a:pt x="32" y="14"/>
                  </a:lnTo>
                  <a:lnTo>
                    <a:pt x="32" y="11"/>
                  </a:lnTo>
                  <a:lnTo>
                    <a:pt x="30" y="11"/>
                  </a:lnTo>
                  <a:lnTo>
                    <a:pt x="30" y="10"/>
                  </a:lnTo>
                  <a:lnTo>
                    <a:pt x="28" y="10"/>
                  </a:lnTo>
                  <a:lnTo>
                    <a:pt x="28" y="8"/>
                  </a:lnTo>
                  <a:lnTo>
                    <a:pt x="23" y="8"/>
                  </a:lnTo>
                  <a:lnTo>
                    <a:pt x="23" y="6"/>
                  </a:lnTo>
                  <a:lnTo>
                    <a:pt x="19" y="6"/>
                  </a:lnTo>
                  <a:lnTo>
                    <a:pt x="19" y="5"/>
                  </a:lnTo>
                  <a:lnTo>
                    <a:pt x="15" y="5"/>
                  </a:lnTo>
                  <a:lnTo>
                    <a:pt x="15" y="3"/>
                  </a:lnTo>
                  <a:lnTo>
                    <a:pt x="12" y="3"/>
                  </a:lnTo>
                  <a:lnTo>
                    <a:pt x="12" y="2"/>
                  </a:lnTo>
                  <a:lnTo>
                    <a:pt x="7" y="2"/>
                  </a:lnTo>
                  <a:lnTo>
                    <a:pt x="7" y="0"/>
                  </a:lnTo>
                  <a:lnTo>
                    <a:pt x="0" y="0"/>
                  </a:lnTo>
                </a:path>
              </a:pathLst>
            </a:cu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9" name="Line 422"/>
            <p:cNvSpPr>
              <a:spLocks noChangeShapeType="1"/>
            </p:cNvSpPr>
            <p:nvPr/>
          </p:nvSpPr>
          <p:spPr bwMode="auto">
            <a:xfrm flipH="1">
              <a:off x="3685" y="2404"/>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0" name="Line 423"/>
            <p:cNvSpPr>
              <a:spLocks noChangeShapeType="1"/>
            </p:cNvSpPr>
            <p:nvPr/>
          </p:nvSpPr>
          <p:spPr bwMode="auto">
            <a:xfrm flipH="1">
              <a:off x="3697" y="2416"/>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1" name="Line 424"/>
            <p:cNvSpPr>
              <a:spLocks noChangeShapeType="1"/>
            </p:cNvSpPr>
            <p:nvPr/>
          </p:nvSpPr>
          <p:spPr bwMode="auto">
            <a:xfrm flipH="1">
              <a:off x="3715" y="2416"/>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 name="Line 425"/>
            <p:cNvSpPr>
              <a:spLocks noChangeShapeType="1"/>
            </p:cNvSpPr>
            <p:nvPr/>
          </p:nvSpPr>
          <p:spPr bwMode="auto">
            <a:xfrm flipH="1">
              <a:off x="3727" y="2416"/>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 name="Line 426"/>
            <p:cNvSpPr>
              <a:spLocks noChangeShapeType="1"/>
            </p:cNvSpPr>
            <p:nvPr/>
          </p:nvSpPr>
          <p:spPr bwMode="auto">
            <a:xfrm flipH="1">
              <a:off x="3757" y="2416"/>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 name="Line 427"/>
            <p:cNvSpPr>
              <a:spLocks noChangeShapeType="1"/>
            </p:cNvSpPr>
            <p:nvPr/>
          </p:nvSpPr>
          <p:spPr bwMode="auto">
            <a:xfrm flipH="1">
              <a:off x="3787" y="2416"/>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 name="Line 428"/>
            <p:cNvSpPr>
              <a:spLocks noChangeShapeType="1"/>
            </p:cNvSpPr>
            <p:nvPr/>
          </p:nvSpPr>
          <p:spPr bwMode="auto">
            <a:xfrm flipH="1">
              <a:off x="3673" y="2404"/>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 name="Line 429"/>
            <p:cNvSpPr>
              <a:spLocks noChangeShapeType="1"/>
            </p:cNvSpPr>
            <p:nvPr/>
          </p:nvSpPr>
          <p:spPr bwMode="auto">
            <a:xfrm flipH="1">
              <a:off x="3667" y="2404"/>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 name="Line 430"/>
            <p:cNvSpPr>
              <a:spLocks noChangeShapeType="1"/>
            </p:cNvSpPr>
            <p:nvPr/>
          </p:nvSpPr>
          <p:spPr bwMode="auto">
            <a:xfrm flipH="1">
              <a:off x="3655" y="2404"/>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 name="Line 431"/>
            <p:cNvSpPr>
              <a:spLocks noChangeShapeType="1"/>
            </p:cNvSpPr>
            <p:nvPr/>
          </p:nvSpPr>
          <p:spPr bwMode="auto">
            <a:xfrm flipH="1">
              <a:off x="3661" y="2404"/>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519" name="Group 432"/>
          <p:cNvGrpSpPr/>
          <p:nvPr/>
        </p:nvGrpSpPr>
        <p:grpSpPr>
          <a:xfrm>
            <a:off x="5318823" y="2268515"/>
            <a:ext cx="3708000" cy="1302724"/>
            <a:chOff x="1966" y="1859"/>
            <a:chExt cx="1824" cy="600"/>
          </a:xfrm>
        </p:grpSpPr>
        <p:sp>
          <p:nvSpPr>
            <p:cNvPr id="520" name="Line 433"/>
            <p:cNvSpPr>
              <a:spLocks noChangeShapeType="1"/>
            </p:cNvSpPr>
            <p:nvPr/>
          </p:nvSpPr>
          <p:spPr bwMode="auto">
            <a:xfrm flipH="1">
              <a:off x="2110" y="1907"/>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 name="Line 434"/>
            <p:cNvSpPr>
              <a:spLocks noChangeShapeType="1"/>
            </p:cNvSpPr>
            <p:nvPr/>
          </p:nvSpPr>
          <p:spPr bwMode="auto">
            <a:xfrm flipH="1">
              <a:off x="2116" y="1907"/>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 name="Line 435"/>
            <p:cNvSpPr>
              <a:spLocks noChangeShapeType="1"/>
            </p:cNvSpPr>
            <p:nvPr/>
          </p:nvSpPr>
          <p:spPr bwMode="auto">
            <a:xfrm flipH="1">
              <a:off x="2266" y="1997"/>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 name="Line 436"/>
            <p:cNvSpPr>
              <a:spLocks noChangeShapeType="1"/>
            </p:cNvSpPr>
            <p:nvPr/>
          </p:nvSpPr>
          <p:spPr bwMode="auto">
            <a:xfrm flipH="1">
              <a:off x="2500" y="2027"/>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 name="Line 437"/>
            <p:cNvSpPr>
              <a:spLocks noChangeShapeType="1"/>
            </p:cNvSpPr>
            <p:nvPr/>
          </p:nvSpPr>
          <p:spPr bwMode="auto">
            <a:xfrm flipH="1">
              <a:off x="2074" y="1907"/>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 name="Line 438"/>
            <p:cNvSpPr>
              <a:spLocks noChangeShapeType="1"/>
            </p:cNvSpPr>
            <p:nvPr/>
          </p:nvSpPr>
          <p:spPr bwMode="auto">
            <a:xfrm flipH="1">
              <a:off x="2062" y="1907"/>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 name="Line 439"/>
            <p:cNvSpPr>
              <a:spLocks noChangeShapeType="1"/>
            </p:cNvSpPr>
            <p:nvPr/>
          </p:nvSpPr>
          <p:spPr bwMode="auto">
            <a:xfrm flipH="1">
              <a:off x="2134" y="1913"/>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 name="Line 440"/>
            <p:cNvSpPr>
              <a:spLocks noChangeShapeType="1"/>
            </p:cNvSpPr>
            <p:nvPr/>
          </p:nvSpPr>
          <p:spPr bwMode="auto">
            <a:xfrm flipH="1">
              <a:off x="1990" y="1859"/>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8" name="Line 441"/>
            <p:cNvSpPr>
              <a:spLocks noChangeShapeType="1"/>
            </p:cNvSpPr>
            <p:nvPr/>
          </p:nvSpPr>
          <p:spPr bwMode="auto">
            <a:xfrm flipH="1">
              <a:off x="2026" y="1865"/>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9" name="Line 442"/>
            <p:cNvSpPr>
              <a:spLocks noChangeShapeType="1"/>
            </p:cNvSpPr>
            <p:nvPr/>
          </p:nvSpPr>
          <p:spPr bwMode="auto">
            <a:xfrm flipH="1">
              <a:off x="2440" y="2021"/>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0" name="Line 443"/>
            <p:cNvSpPr>
              <a:spLocks noChangeShapeType="1"/>
            </p:cNvSpPr>
            <p:nvPr/>
          </p:nvSpPr>
          <p:spPr bwMode="auto">
            <a:xfrm flipH="1">
              <a:off x="2812" y="2075"/>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1" name="Line 444"/>
            <p:cNvSpPr>
              <a:spLocks noChangeShapeType="1"/>
            </p:cNvSpPr>
            <p:nvPr/>
          </p:nvSpPr>
          <p:spPr bwMode="auto">
            <a:xfrm flipH="1">
              <a:off x="2698" y="2057"/>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 name="Line 445"/>
            <p:cNvSpPr>
              <a:spLocks noChangeShapeType="1"/>
            </p:cNvSpPr>
            <p:nvPr/>
          </p:nvSpPr>
          <p:spPr bwMode="auto">
            <a:xfrm flipH="1">
              <a:off x="2608" y="2057"/>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 name="Line 446"/>
            <p:cNvSpPr>
              <a:spLocks noChangeShapeType="1"/>
            </p:cNvSpPr>
            <p:nvPr/>
          </p:nvSpPr>
          <p:spPr bwMode="auto">
            <a:xfrm flipH="1">
              <a:off x="2728" y="2063"/>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4" name="Line 447"/>
            <p:cNvSpPr>
              <a:spLocks noChangeShapeType="1"/>
            </p:cNvSpPr>
            <p:nvPr/>
          </p:nvSpPr>
          <p:spPr bwMode="auto">
            <a:xfrm flipH="1">
              <a:off x="2842" y="2075"/>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5" name="Line 448"/>
            <p:cNvSpPr>
              <a:spLocks noChangeShapeType="1"/>
            </p:cNvSpPr>
            <p:nvPr/>
          </p:nvSpPr>
          <p:spPr bwMode="auto">
            <a:xfrm flipH="1">
              <a:off x="2770" y="2063"/>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6" name="Line 449"/>
            <p:cNvSpPr>
              <a:spLocks noChangeShapeType="1"/>
            </p:cNvSpPr>
            <p:nvPr/>
          </p:nvSpPr>
          <p:spPr bwMode="auto">
            <a:xfrm flipH="1">
              <a:off x="2860" y="2093"/>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7" name="Line 450"/>
            <p:cNvSpPr>
              <a:spLocks noChangeShapeType="1"/>
            </p:cNvSpPr>
            <p:nvPr/>
          </p:nvSpPr>
          <p:spPr bwMode="auto">
            <a:xfrm flipH="1">
              <a:off x="2836" y="2075"/>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8" name="Line 451"/>
            <p:cNvSpPr>
              <a:spLocks noChangeShapeType="1"/>
            </p:cNvSpPr>
            <p:nvPr/>
          </p:nvSpPr>
          <p:spPr bwMode="auto">
            <a:xfrm flipH="1">
              <a:off x="3058" y="2111"/>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9" name="Line 452"/>
            <p:cNvSpPr>
              <a:spLocks noChangeShapeType="1"/>
            </p:cNvSpPr>
            <p:nvPr/>
          </p:nvSpPr>
          <p:spPr bwMode="auto">
            <a:xfrm flipH="1">
              <a:off x="3100" y="2111"/>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0" name="Line 453"/>
            <p:cNvSpPr>
              <a:spLocks noChangeShapeType="1"/>
            </p:cNvSpPr>
            <p:nvPr/>
          </p:nvSpPr>
          <p:spPr bwMode="auto">
            <a:xfrm flipH="1">
              <a:off x="3082" y="2111"/>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1" name="Line 454"/>
            <p:cNvSpPr>
              <a:spLocks noChangeShapeType="1"/>
            </p:cNvSpPr>
            <p:nvPr/>
          </p:nvSpPr>
          <p:spPr bwMode="auto">
            <a:xfrm flipH="1">
              <a:off x="3082" y="2111"/>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2" name="Line 455"/>
            <p:cNvSpPr>
              <a:spLocks noChangeShapeType="1"/>
            </p:cNvSpPr>
            <p:nvPr/>
          </p:nvSpPr>
          <p:spPr bwMode="auto">
            <a:xfrm flipH="1">
              <a:off x="3466" y="2129"/>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3" name="Line 456"/>
            <p:cNvSpPr>
              <a:spLocks noChangeShapeType="1"/>
            </p:cNvSpPr>
            <p:nvPr/>
          </p:nvSpPr>
          <p:spPr bwMode="auto">
            <a:xfrm flipH="1">
              <a:off x="3448" y="2129"/>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4" name="Line 457"/>
            <p:cNvSpPr>
              <a:spLocks noChangeShapeType="1"/>
            </p:cNvSpPr>
            <p:nvPr/>
          </p:nvSpPr>
          <p:spPr bwMode="auto">
            <a:xfrm flipH="1">
              <a:off x="3400"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5" name="Line 458"/>
            <p:cNvSpPr>
              <a:spLocks noChangeShapeType="1"/>
            </p:cNvSpPr>
            <p:nvPr/>
          </p:nvSpPr>
          <p:spPr bwMode="auto">
            <a:xfrm flipH="1">
              <a:off x="3442"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6" name="Line 459"/>
            <p:cNvSpPr>
              <a:spLocks noChangeShapeType="1"/>
            </p:cNvSpPr>
            <p:nvPr/>
          </p:nvSpPr>
          <p:spPr bwMode="auto">
            <a:xfrm flipH="1">
              <a:off x="3310"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7" name="Line 460"/>
            <p:cNvSpPr>
              <a:spLocks noChangeShapeType="1"/>
            </p:cNvSpPr>
            <p:nvPr/>
          </p:nvSpPr>
          <p:spPr bwMode="auto">
            <a:xfrm flipH="1">
              <a:off x="3304"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8" name="Line 461"/>
            <p:cNvSpPr>
              <a:spLocks noChangeShapeType="1"/>
            </p:cNvSpPr>
            <p:nvPr/>
          </p:nvSpPr>
          <p:spPr bwMode="auto">
            <a:xfrm flipH="1">
              <a:off x="3292"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9" name="Line 462"/>
            <p:cNvSpPr>
              <a:spLocks noChangeShapeType="1"/>
            </p:cNvSpPr>
            <p:nvPr/>
          </p:nvSpPr>
          <p:spPr bwMode="auto">
            <a:xfrm flipH="1">
              <a:off x="3298"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0" name="Line 463"/>
            <p:cNvSpPr>
              <a:spLocks noChangeShapeType="1"/>
            </p:cNvSpPr>
            <p:nvPr/>
          </p:nvSpPr>
          <p:spPr bwMode="auto">
            <a:xfrm flipH="1">
              <a:off x="2890" y="2087"/>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1" name="Line 464"/>
            <p:cNvSpPr>
              <a:spLocks noChangeShapeType="1"/>
            </p:cNvSpPr>
            <p:nvPr/>
          </p:nvSpPr>
          <p:spPr bwMode="auto">
            <a:xfrm flipH="1">
              <a:off x="2884" y="2087"/>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2" name="Line 465"/>
            <p:cNvSpPr>
              <a:spLocks noChangeShapeType="1"/>
            </p:cNvSpPr>
            <p:nvPr/>
          </p:nvSpPr>
          <p:spPr bwMode="auto">
            <a:xfrm flipH="1">
              <a:off x="2866" y="2087"/>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3" name="Line 466"/>
            <p:cNvSpPr>
              <a:spLocks noChangeShapeType="1"/>
            </p:cNvSpPr>
            <p:nvPr/>
          </p:nvSpPr>
          <p:spPr bwMode="auto">
            <a:xfrm flipH="1">
              <a:off x="2878" y="2087"/>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4" name="Line 467"/>
            <p:cNvSpPr>
              <a:spLocks noChangeShapeType="1"/>
            </p:cNvSpPr>
            <p:nvPr/>
          </p:nvSpPr>
          <p:spPr bwMode="auto">
            <a:xfrm flipH="1">
              <a:off x="3532"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5" name="Line 468"/>
            <p:cNvSpPr>
              <a:spLocks noChangeShapeType="1"/>
            </p:cNvSpPr>
            <p:nvPr/>
          </p:nvSpPr>
          <p:spPr bwMode="auto">
            <a:xfrm flipH="1">
              <a:off x="3550"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6" name="Line 469"/>
            <p:cNvSpPr>
              <a:spLocks noChangeShapeType="1"/>
            </p:cNvSpPr>
            <p:nvPr/>
          </p:nvSpPr>
          <p:spPr bwMode="auto">
            <a:xfrm flipH="1">
              <a:off x="3610"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7" name="Line 470"/>
            <p:cNvSpPr>
              <a:spLocks noChangeShapeType="1"/>
            </p:cNvSpPr>
            <p:nvPr/>
          </p:nvSpPr>
          <p:spPr bwMode="auto">
            <a:xfrm flipH="1">
              <a:off x="3568"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8" name="Line 471"/>
            <p:cNvSpPr>
              <a:spLocks noChangeShapeType="1"/>
            </p:cNvSpPr>
            <p:nvPr/>
          </p:nvSpPr>
          <p:spPr bwMode="auto">
            <a:xfrm flipH="1">
              <a:off x="3370"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9" name="Line 472"/>
            <p:cNvSpPr>
              <a:spLocks noChangeShapeType="1"/>
            </p:cNvSpPr>
            <p:nvPr/>
          </p:nvSpPr>
          <p:spPr bwMode="auto">
            <a:xfrm flipH="1">
              <a:off x="3364"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0" name="Line 473"/>
            <p:cNvSpPr>
              <a:spLocks noChangeShapeType="1"/>
            </p:cNvSpPr>
            <p:nvPr/>
          </p:nvSpPr>
          <p:spPr bwMode="auto">
            <a:xfrm flipH="1">
              <a:off x="3352"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1" name="Line 474"/>
            <p:cNvSpPr>
              <a:spLocks noChangeShapeType="1"/>
            </p:cNvSpPr>
            <p:nvPr/>
          </p:nvSpPr>
          <p:spPr bwMode="auto">
            <a:xfrm flipH="1">
              <a:off x="3358"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2" name="Line 475"/>
            <p:cNvSpPr>
              <a:spLocks noChangeShapeType="1"/>
            </p:cNvSpPr>
            <p:nvPr/>
          </p:nvSpPr>
          <p:spPr bwMode="auto">
            <a:xfrm flipH="1">
              <a:off x="3274"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3" name="Line 476"/>
            <p:cNvSpPr>
              <a:spLocks noChangeShapeType="1"/>
            </p:cNvSpPr>
            <p:nvPr/>
          </p:nvSpPr>
          <p:spPr bwMode="auto">
            <a:xfrm flipH="1">
              <a:off x="3130" y="2129"/>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4" name="Line 477"/>
            <p:cNvSpPr>
              <a:spLocks noChangeShapeType="1"/>
            </p:cNvSpPr>
            <p:nvPr/>
          </p:nvSpPr>
          <p:spPr bwMode="auto">
            <a:xfrm flipH="1">
              <a:off x="3190" y="2129"/>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5" name="Line 478"/>
            <p:cNvSpPr>
              <a:spLocks noChangeShapeType="1"/>
            </p:cNvSpPr>
            <p:nvPr/>
          </p:nvSpPr>
          <p:spPr bwMode="auto">
            <a:xfrm flipH="1">
              <a:off x="2998" y="2105"/>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6" name="Line 479"/>
            <p:cNvSpPr>
              <a:spLocks noChangeShapeType="1"/>
            </p:cNvSpPr>
            <p:nvPr/>
          </p:nvSpPr>
          <p:spPr bwMode="auto">
            <a:xfrm flipH="1">
              <a:off x="3160" y="2129"/>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7" name="Line 480"/>
            <p:cNvSpPr>
              <a:spLocks noChangeShapeType="1"/>
            </p:cNvSpPr>
            <p:nvPr/>
          </p:nvSpPr>
          <p:spPr bwMode="auto">
            <a:xfrm flipH="1">
              <a:off x="3214" y="2129"/>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8" name="Line 481"/>
            <p:cNvSpPr>
              <a:spLocks noChangeShapeType="1"/>
            </p:cNvSpPr>
            <p:nvPr/>
          </p:nvSpPr>
          <p:spPr bwMode="auto">
            <a:xfrm flipH="1">
              <a:off x="3022" y="2117"/>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9" name="Line 482"/>
            <p:cNvSpPr>
              <a:spLocks noChangeShapeType="1"/>
            </p:cNvSpPr>
            <p:nvPr/>
          </p:nvSpPr>
          <p:spPr bwMode="auto">
            <a:xfrm flipH="1">
              <a:off x="3040" y="2111"/>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0" name="Line 483"/>
            <p:cNvSpPr>
              <a:spLocks noChangeShapeType="1"/>
            </p:cNvSpPr>
            <p:nvPr/>
          </p:nvSpPr>
          <p:spPr bwMode="auto">
            <a:xfrm flipH="1">
              <a:off x="2968" y="2093"/>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1" name="Line 484"/>
            <p:cNvSpPr>
              <a:spLocks noChangeShapeType="1"/>
            </p:cNvSpPr>
            <p:nvPr/>
          </p:nvSpPr>
          <p:spPr bwMode="auto">
            <a:xfrm flipH="1">
              <a:off x="2944" y="2087"/>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2" name="Line 485"/>
            <p:cNvSpPr>
              <a:spLocks noChangeShapeType="1"/>
            </p:cNvSpPr>
            <p:nvPr/>
          </p:nvSpPr>
          <p:spPr bwMode="auto">
            <a:xfrm flipH="1">
              <a:off x="3172"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3" name="Line 486"/>
            <p:cNvSpPr>
              <a:spLocks noChangeShapeType="1"/>
            </p:cNvSpPr>
            <p:nvPr/>
          </p:nvSpPr>
          <p:spPr bwMode="auto">
            <a:xfrm flipH="1">
              <a:off x="3232" y="2129"/>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4" name="Line 487"/>
            <p:cNvSpPr>
              <a:spLocks noChangeShapeType="1"/>
            </p:cNvSpPr>
            <p:nvPr/>
          </p:nvSpPr>
          <p:spPr bwMode="auto">
            <a:xfrm flipH="1">
              <a:off x="2908" y="2093"/>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5" name="Line 488"/>
            <p:cNvSpPr>
              <a:spLocks noChangeShapeType="1"/>
            </p:cNvSpPr>
            <p:nvPr/>
          </p:nvSpPr>
          <p:spPr bwMode="auto">
            <a:xfrm flipH="1">
              <a:off x="3478"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6" name="Line 489"/>
            <p:cNvSpPr>
              <a:spLocks noChangeShapeType="1"/>
            </p:cNvSpPr>
            <p:nvPr/>
          </p:nvSpPr>
          <p:spPr bwMode="auto">
            <a:xfrm flipH="1">
              <a:off x="3490"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7" name="Line 490"/>
            <p:cNvSpPr>
              <a:spLocks noChangeShapeType="1"/>
            </p:cNvSpPr>
            <p:nvPr/>
          </p:nvSpPr>
          <p:spPr bwMode="auto">
            <a:xfrm flipH="1">
              <a:off x="3508"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8" name="Line 491"/>
            <p:cNvSpPr>
              <a:spLocks noChangeShapeType="1"/>
            </p:cNvSpPr>
            <p:nvPr/>
          </p:nvSpPr>
          <p:spPr bwMode="auto">
            <a:xfrm flipH="1">
              <a:off x="3520"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9" name="Line 492"/>
            <p:cNvSpPr>
              <a:spLocks noChangeShapeType="1"/>
            </p:cNvSpPr>
            <p:nvPr/>
          </p:nvSpPr>
          <p:spPr bwMode="auto">
            <a:xfrm flipH="1">
              <a:off x="3166" y="2129"/>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0" name="Line 493"/>
            <p:cNvSpPr>
              <a:spLocks noChangeShapeType="1"/>
            </p:cNvSpPr>
            <p:nvPr/>
          </p:nvSpPr>
          <p:spPr bwMode="auto">
            <a:xfrm flipH="1">
              <a:off x="3226" y="2129"/>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1" name="Line 494"/>
            <p:cNvSpPr>
              <a:spLocks noChangeShapeType="1"/>
            </p:cNvSpPr>
            <p:nvPr/>
          </p:nvSpPr>
          <p:spPr bwMode="auto">
            <a:xfrm flipH="1">
              <a:off x="2992" y="2087"/>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2" name="Line 495"/>
            <p:cNvSpPr>
              <a:spLocks noChangeShapeType="1"/>
            </p:cNvSpPr>
            <p:nvPr/>
          </p:nvSpPr>
          <p:spPr bwMode="auto">
            <a:xfrm flipH="1">
              <a:off x="3148" y="2129"/>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3" name="Line 496"/>
            <p:cNvSpPr>
              <a:spLocks noChangeShapeType="1"/>
            </p:cNvSpPr>
            <p:nvPr/>
          </p:nvSpPr>
          <p:spPr bwMode="auto">
            <a:xfrm flipH="1">
              <a:off x="3202" y="2129"/>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4" name="Line 497"/>
            <p:cNvSpPr>
              <a:spLocks noChangeShapeType="1"/>
            </p:cNvSpPr>
            <p:nvPr/>
          </p:nvSpPr>
          <p:spPr bwMode="auto">
            <a:xfrm flipH="1">
              <a:off x="3790" y="2423"/>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5" name="Line 498"/>
            <p:cNvSpPr>
              <a:spLocks noChangeShapeType="1"/>
            </p:cNvSpPr>
            <p:nvPr/>
          </p:nvSpPr>
          <p:spPr bwMode="auto">
            <a:xfrm flipH="1">
              <a:off x="3694" y="2123"/>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6" name="Line 499"/>
            <p:cNvSpPr>
              <a:spLocks noChangeShapeType="1"/>
            </p:cNvSpPr>
            <p:nvPr/>
          </p:nvSpPr>
          <p:spPr bwMode="auto">
            <a:xfrm flipH="1">
              <a:off x="3742"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7" name="Line 500"/>
            <p:cNvSpPr>
              <a:spLocks noChangeShapeType="1"/>
            </p:cNvSpPr>
            <p:nvPr/>
          </p:nvSpPr>
          <p:spPr bwMode="auto">
            <a:xfrm flipH="1">
              <a:off x="3736"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8" name="Line 501"/>
            <p:cNvSpPr>
              <a:spLocks noChangeShapeType="1"/>
            </p:cNvSpPr>
            <p:nvPr/>
          </p:nvSpPr>
          <p:spPr bwMode="auto">
            <a:xfrm flipH="1">
              <a:off x="3724"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9" name="Line 502"/>
            <p:cNvSpPr>
              <a:spLocks noChangeShapeType="1"/>
            </p:cNvSpPr>
            <p:nvPr/>
          </p:nvSpPr>
          <p:spPr bwMode="auto">
            <a:xfrm flipH="1">
              <a:off x="3730"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0" name="Freeform 503"/>
            <p:cNvSpPr/>
            <p:nvPr/>
          </p:nvSpPr>
          <p:spPr bwMode="auto">
            <a:xfrm>
              <a:off x="1966" y="1871"/>
              <a:ext cx="1824" cy="570"/>
            </a:xfrm>
            <a:custGeom>
              <a:avLst/>
              <a:gdLst>
                <a:gd name="T0" fmla="*/ 304 w 304"/>
                <a:gd name="T1" fmla="*/ 95 h 95"/>
                <a:gd name="T2" fmla="*/ 297 w 304"/>
                <a:gd name="T3" fmla="*/ 95 h 95"/>
                <a:gd name="T4" fmla="*/ 297 w 304"/>
                <a:gd name="T5" fmla="*/ 46 h 95"/>
                <a:gd name="T6" fmla="*/ 194 w 304"/>
                <a:gd name="T7" fmla="*/ 46 h 95"/>
                <a:gd name="T8" fmla="*/ 194 w 304"/>
                <a:gd name="T9" fmla="*/ 43 h 95"/>
                <a:gd name="T10" fmla="*/ 173 w 304"/>
                <a:gd name="T11" fmla="*/ 43 h 95"/>
                <a:gd name="T12" fmla="*/ 173 w 304"/>
                <a:gd name="T13" fmla="*/ 41 h 95"/>
                <a:gd name="T14" fmla="*/ 171 w 304"/>
                <a:gd name="T15" fmla="*/ 41 h 95"/>
                <a:gd name="T16" fmla="*/ 171 w 304"/>
                <a:gd name="T17" fmla="*/ 39 h 95"/>
                <a:gd name="T18" fmla="*/ 148 w 304"/>
                <a:gd name="T19" fmla="*/ 39 h 95"/>
                <a:gd name="T20" fmla="*/ 148 w 304"/>
                <a:gd name="T21" fmla="*/ 37 h 95"/>
                <a:gd name="T22" fmla="*/ 139 w 304"/>
                <a:gd name="T23" fmla="*/ 37 h 95"/>
                <a:gd name="T24" fmla="*/ 139 w 304"/>
                <a:gd name="T25" fmla="*/ 35 h 95"/>
                <a:gd name="T26" fmla="*/ 127 w 304"/>
                <a:gd name="T27" fmla="*/ 35 h 95"/>
                <a:gd name="T28" fmla="*/ 127 w 304"/>
                <a:gd name="T29" fmla="*/ 34 h 95"/>
                <a:gd name="T30" fmla="*/ 100 w 304"/>
                <a:gd name="T31" fmla="*/ 34 h 95"/>
                <a:gd name="T32" fmla="*/ 100 w 304"/>
                <a:gd name="T33" fmla="*/ 32 h 95"/>
                <a:gd name="T34" fmla="*/ 96 w 304"/>
                <a:gd name="T35" fmla="*/ 32 h 95"/>
                <a:gd name="T36" fmla="*/ 96 w 304"/>
                <a:gd name="T37" fmla="*/ 30 h 95"/>
                <a:gd name="T38" fmla="*/ 91 w 304"/>
                <a:gd name="T39" fmla="*/ 30 h 95"/>
                <a:gd name="T40" fmla="*/ 91 w 304"/>
                <a:gd name="T41" fmla="*/ 28 h 95"/>
                <a:gd name="T42" fmla="*/ 68 w 304"/>
                <a:gd name="T43" fmla="*/ 28 h 95"/>
                <a:gd name="T44" fmla="*/ 68 w 304"/>
                <a:gd name="T45" fmla="*/ 24 h 95"/>
                <a:gd name="T46" fmla="*/ 55 w 304"/>
                <a:gd name="T47" fmla="*/ 24 h 95"/>
                <a:gd name="T48" fmla="*/ 55 w 304"/>
                <a:gd name="T49" fmla="*/ 23 h 95"/>
                <a:gd name="T50" fmla="*/ 47 w 304"/>
                <a:gd name="T51" fmla="*/ 23 h 95"/>
                <a:gd name="T52" fmla="*/ 47 w 304"/>
                <a:gd name="T53" fmla="*/ 20 h 95"/>
                <a:gd name="T54" fmla="*/ 42 w 304"/>
                <a:gd name="T55" fmla="*/ 20 h 95"/>
                <a:gd name="T56" fmla="*/ 42 w 304"/>
                <a:gd name="T57" fmla="*/ 18 h 95"/>
                <a:gd name="T58" fmla="*/ 40 w 304"/>
                <a:gd name="T59" fmla="*/ 18 h 95"/>
                <a:gd name="T60" fmla="*/ 40 w 304"/>
                <a:gd name="T61" fmla="*/ 16 h 95"/>
                <a:gd name="T62" fmla="*/ 39 w 304"/>
                <a:gd name="T63" fmla="*/ 16 h 95"/>
                <a:gd name="T64" fmla="*/ 39 w 304"/>
                <a:gd name="T65" fmla="*/ 15 h 95"/>
                <a:gd name="T66" fmla="*/ 33 w 304"/>
                <a:gd name="T67" fmla="*/ 15 h 95"/>
                <a:gd name="T68" fmla="*/ 33 w 304"/>
                <a:gd name="T69" fmla="*/ 12 h 95"/>
                <a:gd name="T70" fmla="*/ 30 w 304"/>
                <a:gd name="T71" fmla="*/ 12 h 95"/>
                <a:gd name="T72" fmla="*/ 30 w 304"/>
                <a:gd name="T73" fmla="*/ 10 h 95"/>
                <a:gd name="T74" fmla="*/ 28 w 304"/>
                <a:gd name="T75" fmla="*/ 10 h 95"/>
                <a:gd name="T76" fmla="*/ 26 w 304"/>
                <a:gd name="T77" fmla="*/ 10 h 95"/>
                <a:gd name="T78" fmla="*/ 26 w 304"/>
                <a:gd name="T79" fmla="*/ 9 h 95"/>
                <a:gd name="T80" fmla="*/ 22 w 304"/>
                <a:gd name="T81" fmla="*/ 9 h 95"/>
                <a:gd name="T82" fmla="*/ 22 w 304"/>
                <a:gd name="T83" fmla="*/ 7 h 95"/>
                <a:gd name="T84" fmla="*/ 19 w 304"/>
                <a:gd name="T85" fmla="*/ 7 h 95"/>
                <a:gd name="T86" fmla="*/ 19 w 304"/>
                <a:gd name="T87" fmla="*/ 6 h 95"/>
                <a:gd name="T88" fmla="*/ 14 w 304"/>
                <a:gd name="T89" fmla="*/ 6 h 95"/>
                <a:gd name="T90" fmla="*/ 14 w 304"/>
                <a:gd name="T91" fmla="*/ 2 h 95"/>
                <a:gd name="T92" fmla="*/ 7 w 304"/>
                <a:gd name="T93" fmla="*/ 2 h 95"/>
                <a:gd name="T94" fmla="*/ 7 w 304"/>
                <a:gd name="T95" fmla="*/ 0 h 95"/>
                <a:gd name="T96" fmla="*/ 0 w 304"/>
                <a:gd name="T97"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4" h="95">
                  <a:moveTo>
                    <a:pt x="304" y="95"/>
                  </a:moveTo>
                  <a:lnTo>
                    <a:pt x="297" y="95"/>
                  </a:lnTo>
                  <a:lnTo>
                    <a:pt x="297" y="46"/>
                  </a:lnTo>
                  <a:lnTo>
                    <a:pt x="194" y="46"/>
                  </a:lnTo>
                  <a:lnTo>
                    <a:pt x="194" y="43"/>
                  </a:lnTo>
                  <a:lnTo>
                    <a:pt x="173" y="43"/>
                  </a:lnTo>
                  <a:lnTo>
                    <a:pt x="173" y="41"/>
                  </a:lnTo>
                  <a:lnTo>
                    <a:pt x="171" y="41"/>
                  </a:lnTo>
                  <a:lnTo>
                    <a:pt x="171" y="39"/>
                  </a:lnTo>
                  <a:lnTo>
                    <a:pt x="148" y="39"/>
                  </a:lnTo>
                  <a:lnTo>
                    <a:pt x="148" y="37"/>
                  </a:lnTo>
                  <a:lnTo>
                    <a:pt x="139" y="37"/>
                  </a:lnTo>
                  <a:lnTo>
                    <a:pt x="139" y="35"/>
                  </a:lnTo>
                  <a:lnTo>
                    <a:pt x="127" y="35"/>
                  </a:lnTo>
                  <a:lnTo>
                    <a:pt x="127" y="34"/>
                  </a:lnTo>
                  <a:lnTo>
                    <a:pt x="100" y="34"/>
                  </a:lnTo>
                  <a:lnTo>
                    <a:pt x="100" y="32"/>
                  </a:lnTo>
                  <a:lnTo>
                    <a:pt x="96" y="32"/>
                  </a:lnTo>
                  <a:lnTo>
                    <a:pt x="96" y="30"/>
                  </a:lnTo>
                  <a:lnTo>
                    <a:pt x="91" y="30"/>
                  </a:lnTo>
                  <a:lnTo>
                    <a:pt x="91" y="28"/>
                  </a:lnTo>
                  <a:lnTo>
                    <a:pt x="68" y="28"/>
                  </a:lnTo>
                  <a:lnTo>
                    <a:pt x="68" y="24"/>
                  </a:lnTo>
                  <a:lnTo>
                    <a:pt x="55" y="24"/>
                  </a:lnTo>
                  <a:lnTo>
                    <a:pt x="55" y="23"/>
                  </a:lnTo>
                  <a:lnTo>
                    <a:pt x="47" y="23"/>
                  </a:lnTo>
                  <a:lnTo>
                    <a:pt x="47" y="20"/>
                  </a:lnTo>
                  <a:lnTo>
                    <a:pt x="42" y="20"/>
                  </a:lnTo>
                  <a:lnTo>
                    <a:pt x="42" y="18"/>
                  </a:lnTo>
                  <a:lnTo>
                    <a:pt x="40" y="18"/>
                  </a:lnTo>
                  <a:lnTo>
                    <a:pt x="40" y="16"/>
                  </a:lnTo>
                  <a:lnTo>
                    <a:pt x="39" y="16"/>
                  </a:lnTo>
                  <a:lnTo>
                    <a:pt x="39" y="15"/>
                  </a:lnTo>
                  <a:lnTo>
                    <a:pt x="33" y="15"/>
                  </a:lnTo>
                  <a:lnTo>
                    <a:pt x="33" y="12"/>
                  </a:lnTo>
                  <a:lnTo>
                    <a:pt x="30" y="12"/>
                  </a:lnTo>
                  <a:lnTo>
                    <a:pt x="30" y="10"/>
                  </a:lnTo>
                  <a:lnTo>
                    <a:pt x="28" y="10"/>
                  </a:lnTo>
                  <a:lnTo>
                    <a:pt x="26" y="10"/>
                  </a:lnTo>
                  <a:lnTo>
                    <a:pt x="26" y="9"/>
                  </a:lnTo>
                  <a:lnTo>
                    <a:pt x="22" y="9"/>
                  </a:lnTo>
                  <a:lnTo>
                    <a:pt x="22" y="7"/>
                  </a:lnTo>
                  <a:lnTo>
                    <a:pt x="19" y="7"/>
                  </a:lnTo>
                  <a:lnTo>
                    <a:pt x="19" y="6"/>
                  </a:lnTo>
                  <a:lnTo>
                    <a:pt x="14" y="6"/>
                  </a:lnTo>
                  <a:lnTo>
                    <a:pt x="14" y="2"/>
                  </a:lnTo>
                  <a:lnTo>
                    <a:pt x="7" y="2"/>
                  </a:lnTo>
                  <a:lnTo>
                    <a:pt x="7" y="0"/>
                  </a:lnTo>
                  <a:lnTo>
                    <a:pt x="0" y="0"/>
                  </a:lnTo>
                </a:path>
              </a:pathLst>
            </a:cu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591" name="TextBox 590"/>
          <p:cNvSpPr txBox="1"/>
          <p:nvPr/>
        </p:nvSpPr>
        <p:spPr>
          <a:xfrm>
            <a:off x="11634" y="5150250"/>
            <a:ext cx="1420962" cy="228829"/>
          </a:xfrm>
          <a:prstGeom prst="rect">
            <a:avLst/>
          </a:prstGeom>
          <a:noFill/>
        </p:spPr>
        <p:txBody>
          <a:bodyPr wrap="none" rtlCol="0">
            <a:spAutoFit/>
          </a:bodyPr>
          <a:lstStyle/>
          <a:p>
            <a:pPr algn="ctr" fontAlgn="base">
              <a:spcBef>
                <a:spcPct val="0"/>
              </a:spcBef>
              <a:spcAft>
                <a:spcPct val="0"/>
              </a:spcAft>
            </a:pPr>
            <a:r>
              <a:rPr lang="ja-JP" sz="900" b="0" i="0" u="none" strike="noStrike" cap="none" baseline="0" dirty="0">
                <a:solidFill>
                  <a:srgbClr val="4D4D4D"/>
                </a:solidFill>
                <a:effectLst/>
                <a:uFillTx/>
                <a:ea typeface="MS UI Gothic"/>
              </a:rPr>
              <a:t>リスクに晒されていた患者数</a:t>
            </a:r>
          </a:p>
        </p:txBody>
      </p:sp>
      <p:sp>
        <p:nvSpPr>
          <p:cNvPr id="592" name="TextBox 591"/>
          <p:cNvSpPr txBox="1"/>
          <p:nvPr/>
        </p:nvSpPr>
        <p:spPr>
          <a:xfrm>
            <a:off x="4550487" y="5157623"/>
            <a:ext cx="1420962" cy="228829"/>
          </a:xfrm>
          <a:prstGeom prst="rect">
            <a:avLst/>
          </a:prstGeom>
          <a:noFill/>
        </p:spPr>
        <p:txBody>
          <a:bodyPr wrap="none" rtlCol="0">
            <a:spAutoFit/>
          </a:bodyPr>
          <a:lstStyle/>
          <a:p>
            <a:pPr algn="ctr" fontAlgn="base">
              <a:spcBef>
                <a:spcPct val="0"/>
              </a:spcBef>
              <a:spcAft>
                <a:spcPct val="0"/>
              </a:spcAft>
            </a:pPr>
            <a:r>
              <a:rPr lang="ja-JP" sz="900" b="0" i="0" u="none" strike="noStrike" cap="none" baseline="0" dirty="0">
                <a:solidFill>
                  <a:srgbClr val="4D4D4D"/>
                </a:solidFill>
                <a:effectLst/>
                <a:uFillTx/>
                <a:ea typeface="MS UI Gothic"/>
              </a:rPr>
              <a:t>リスクに晒されていた患者数</a:t>
            </a:r>
          </a:p>
        </p:txBody>
      </p:sp>
    </p:spTree>
    <p:extLst>
      <p:ext uri="{BB962C8B-B14F-4D97-AF65-F5344CB8AC3E}">
        <p14:creationId xmlns:p14="http://schemas.microsoft.com/office/powerpoint/2010/main" val="306788370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66: MSI-GC-01: 4件の無作為化臨床試験（RCT）に由来するマイクロサテライト不安定性（MSI）および胃癌（GC）に関する個別患者データ（IPD）のメタ解</a:t>
            </a:r>
            <a:r>
              <a:rPr lang="ja-JP" sz="1800" b="1" i="0" u="none" strike="noStrike" cap="none" baseline="0" dirty="0" smtClean="0">
                <a:solidFill>
                  <a:srgbClr val="043882"/>
                </a:solidFill>
                <a:effectLst/>
                <a:uFillTx/>
                <a:ea typeface="MS UI Gothic"/>
              </a:rPr>
              <a:t>析</a:t>
            </a:r>
            <a:r>
              <a:rPr lang="en-GB" altLang="ja-JP" sz="1800" b="1" i="0" u="none" strike="noStrike" cap="none" baseline="0" dirty="0" smtClean="0">
                <a:solidFill>
                  <a:srgbClr val="043882"/>
                </a:solidFill>
                <a:effectLst/>
                <a:uFillTx/>
                <a:ea typeface="MS UI Gothic"/>
              </a:rPr>
              <a:t/>
            </a:r>
            <a:br>
              <a:rPr lang="en-GB" altLang="ja-JP" sz="1800" b="1" i="0" u="none" strike="noStrike" cap="none" baseline="0" dirty="0" smtClean="0">
                <a:solidFill>
                  <a:srgbClr val="043882"/>
                </a:solidFill>
                <a:effectLst/>
                <a:uFillTx/>
                <a:ea typeface="MS UI Gothic"/>
              </a:rPr>
            </a:b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Pietrantonio F,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主な結果（続き）</a:t>
            </a:r>
          </a:p>
          <a:p>
            <a:endParaRPr lang="en-GB"/>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Pietrantonio F, et al. J Clin Oncol 2019;37(Suppl):Abstr 66</a:t>
            </a:r>
          </a:p>
        </p:txBody>
      </p:sp>
      <p:sp>
        <p:nvSpPr>
          <p:cNvPr id="11" name="TextBox 10"/>
          <p:cNvSpPr txBox="1"/>
          <p:nvPr/>
        </p:nvSpPr>
        <p:spPr>
          <a:xfrm>
            <a:off x="684596" y="3280406"/>
            <a:ext cx="852069" cy="213573"/>
          </a:xfrm>
          <a:prstGeom prst="rect">
            <a:avLst/>
          </a:prstGeom>
          <a:noFill/>
        </p:spPr>
        <p:txBody>
          <a:bodyPr wrap="none" rtlCol="0">
            <a:spAutoFit/>
          </a:bodyPr>
          <a:lstStyle/>
          <a:p>
            <a:pPr algn="ctr" fontAlgn="base">
              <a:spcBef>
                <a:spcPct val="0"/>
              </a:spcBef>
              <a:spcAft>
                <a:spcPct val="0"/>
              </a:spcAft>
            </a:pPr>
            <a:r>
              <a:rPr lang="ja-JP" sz="800" b="0" i="0" u="none" strike="noStrike" cap="none" baseline="0">
                <a:solidFill>
                  <a:srgbClr val="363636"/>
                </a:solidFill>
                <a:effectLst/>
                <a:uFillTx/>
                <a:ea typeface="MS UI Gothic"/>
              </a:rPr>
              <a:t>経過期間（ヵ月）</a:t>
            </a:r>
          </a:p>
        </p:txBody>
      </p:sp>
      <p:sp>
        <p:nvSpPr>
          <p:cNvPr id="12" name="TextBox 11"/>
          <p:cNvSpPr txBox="1"/>
          <p:nvPr/>
        </p:nvSpPr>
        <p:spPr>
          <a:xfrm>
            <a:off x="1337528" y="3288420"/>
            <a:ext cx="535840" cy="701741"/>
          </a:xfrm>
          <a:prstGeom prst="rect">
            <a:avLst/>
          </a:prstGeom>
          <a:noFill/>
        </p:spPr>
        <p:txBody>
          <a:bodyPr wrap="none" rtlCol="0" anchor="t" anchorCtr="0">
            <a:spAutoFit/>
          </a:bodyPr>
          <a:lstStyle/>
          <a:p>
            <a:pPr algn="ctr"/>
            <a:r>
              <a:rPr lang="ja-JP" sz="800" b="0" i="0" u="none" strike="noStrike" cap="none" baseline="0">
                <a:solidFill>
                  <a:srgbClr val="4D4D4D"/>
                </a:solidFill>
                <a:effectLst/>
                <a:uFillTx/>
                <a:ea typeface="MS UI Gothic"/>
              </a:rPr>
              <a:t>0</a:t>
            </a:r>
          </a:p>
          <a:p>
            <a:pPr algn="ctr"/>
            <a:r>
              <a:rPr lang="ja-JP" sz="800" b="0" i="0" u="none" strike="noStrike" cap="none" baseline="0">
                <a:solidFill>
                  <a:srgbClr val="F7899A"/>
                </a:solidFill>
                <a:effectLst/>
                <a:uFillTx/>
                <a:ea typeface="MS UI Gothic"/>
              </a:rPr>
              <a:t>33(0)</a:t>
            </a:r>
          </a:p>
          <a:p>
            <a:pPr algn="ctr"/>
            <a:r>
              <a:rPr lang="ja-JP" sz="800" b="0" i="0" u="none" strike="noStrike" cap="none" baseline="0">
                <a:solidFill>
                  <a:srgbClr val="B60D27"/>
                </a:solidFill>
                <a:effectLst/>
                <a:uFillTx/>
                <a:ea typeface="MS UI Gothic"/>
              </a:rPr>
              <a:t>88(0)</a:t>
            </a:r>
          </a:p>
          <a:p>
            <a:pPr algn="ctr"/>
            <a:r>
              <a:rPr lang="ja-JP" sz="800" b="0" i="0" u="none" strike="noStrike" cap="none" baseline="0">
                <a:solidFill>
                  <a:srgbClr val="A0A0A0"/>
                </a:solidFill>
                <a:effectLst/>
                <a:uFillTx/>
                <a:ea typeface="MS UI Gothic"/>
              </a:rPr>
              <a:t>422(0)</a:t>
            </a:r>
          </a:p>
          <a:p>
            <a:pPr algn="ctr"/>
            <a:r>
              <a:rPr lang="ja-JP" sz="800" b="0" i="0" u="none" strike="noStrike" cap="none" baseline="0">
                <a:solidFill>
                  <a:srgbClr val="4D4D4D"/>
                </a:solidFill>
                <a:effectLst/>
                <a:uFillTx/>
                <a:ea typeface="MS UI Gothic"/>
              </a:rPr>
              <a:t>1013(0)</a:t>
            </a:r>
          </a:p>
        </p:txBody>
      </p:sp>
      <p:sp>
        <p:nvSpPr>
          <p:cNvPr id="13" name="TextBox 12"/>
          <p:cNvSpPr txBox="1"/>
          <p:nvPr/>
        </p:nvSpPr>
        <p:spPr>
          <a:xfrm>
            <a:off x="275661" y="3426278"/>
            <a:ext cx="1200971" cy="584775"/>
          </a:xfrm>
          <a:prstGeom prst="rect">
            <a:avLst/>
          </a:prstGeom>
          <a:noFill/>
        </p:spPr>
        <p:txBody>
          <a:bodyPr wrap="none" rtlCol="0">
            <a:spAutoFit/>
          </a:bodyPr>
          <a:lstStyle/>
          <a:p>
            <a:pPr algn="r"/>
            <a:r>
              <a:rPr lang="ja-JP" sz="800" b="0" i="0" u="none" strike="noStrike" cap="none" baseline="0" dirty="0">
                <a:solidFill>
                  <a:srgbClr val="F7899A"/>
                </a:solidFill>
                <a:effectLst/>
                <a:uFillTx/>
                <a:ea typeface="MS UI Gothic"/>
              </a:rPr>
              <a:t>MSI高、手術のみ</a:t>
            </a:r>
          </a:p>
          <a:p>
            <a:pPr algn="r"/>
            <a:r>
              <a:rPr lang="ja-JP" sz="800" b="0" i="0" u="none" strike="noStrike" cap="none" baseline="0" dirty="0">
                <a:solidFill>
                  <a:srgbClr val="B60D27"/>
                </a:solidFill>
                <a:effectLst/>
                <a:uFillTx/>
                <a:ea typeface="MS UI Gothic"/>
              </a:rPr>
              <a:t>MSI高、化学療法</a:t>
            </a:r>
          </a:p>
          <a:p>
            <a:pPr algn="r"/>
            <a:r>
              <a:rPr lang="ja-JP" sz="800" b="0" i="0" u="none" strike="noStrike" cap="none" baseline="0" dirty="0">
                <a:solidFill>
                  <a:srgbClr val="A0A0A0"/>
                </a:solidFill>
                <a:effectLst/>
                <a:uFillTx/>
                <a:ea typeface="MS UI Gothic"/>
              </a:rPr>
              <a:t>MSS</a:t>
            </a:r>
            <a:r>
              <a:rPr lang="en-US" altLang="ja-JP" sz="800" b="0" i="0" u="none" strike="noStrike" cap="none" baseline="0" dirty="0">
                <a:solidFill>
                  <a:srgbClr val="A0A0A0"/>
                </a:solidFill>
                <a:effectLst/>
                <a:uFillTx/>
                <a:ea typeface="MS UI Gothic"/>
              </a:rPr>
              <a:t>/</a:t>
            </a:r>
            <a:r>
              <a:rPr lang="ja-JP" sz="800" b="0" i="0" u="none" strike="noStrike" cap="none" baseline="0" dirty="0">
                <a:solidFill>
                  <a:srgbClr val="A0A0A0"/>
                </a:solidFill>
                <a:effectLst/>
                <a:uFillTx/>
                <a:ea typeface="MS UI Gothic"/>
              </a:rPr>
              <a:t>MSI低、手術のみ</a:t>
            </a:r>
          </a:p>
          <a:p>
            <a:pPr algn="r"/>
            <a:r>
              <a:rPr lang="ja-JP" sz="800" b="0" i="0" u="none" strike="noStrike" cap="none" baseline="0" dirty="0">
                <a:solidFill>
                  <a:srgbClr val="4D4D4D"/>
                </a:solidFill>
                <a:effectLst/>
                <a:uFillTx/>
                <a:ea typeface="MS UI Gothic"/>
              </a:rPr>
              <a:t>MSS</a:t>
            </a:r>
            <a:r>
              <a:rPr lang="en-US" altLang="ja-JP" sz="800" b="0" i="0" u="none" strike="noStrike" cap="none" baseline="0" dirty="0">
                <a:solidFill>
                  <a:srgbClr val="4D4D4D"/>
                </a:solidFill>
                <a:effectLst/>
                <a:uFillTx/>
                <a:ea typeface="MS UI Gothic"/>
              </a:rPr>
              <a:t>/</a:t>
            </a:r>
            <a:r>
              <a:rPr lang="ja-JP" sz="800" b="0" i="0" u="none" strike="noStrike" cap="none" baseline="0" dirty="0">
                <a:solidFill>
                  <a:srgbClr val="4D4D4D"/>
                </a:solidFill>
                <a:effectLst/>
                <a:uFillTx/>
                <a:ea typeface="MS UI Gothic"/>
              </a:rPr>
              <a:t>MSI低、化学療法</a:t>
            </a:r>
          </a:p>
        </p:txBody>
      </p:sp>
      <p:sp>
        <p:nvSpPr>
          <p:cNvPr id="14" name="Freeform 13"/>
          <p:cNvSpPr/>
          <p:nvPr/>
        </p:nvSpPr>
        <p:spPr bwMode="auto">
          <a:xfrm>
            <a:off x="1453401" y="1636195"/>
            <a:ext cx="3087270" cy="161902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15" name="Line 6"/>
          <p:cNvSpPr>
            <a:spLocks noChangeShapeType="1"/>
          </p:cNvSpPr>
          <p:nvPr/>
        </p:nvSpPr>
        <p:spPr bwMode="auto">
          <a:xfrm>
            <a:off x="1381416" y="1636195"/>
            <a:ext cx="7198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16" name="Line 7"/>
          <p:cNvSpPr>
            <a:spLocks noChangeShapeType="1"/>
          </p:cNvSpPr>
          <p:nvPr/>
        </p:nvSpPr>
        <p:spPr bwMode="auto">
          <a:xfrm>
            <a:off x="1381416" y="1960053"/>
            <a:ext cx="7198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17" name="Line 8"/>
          <p:cNvSpPr>
            <a:spLocks noChangeShapeType="1"/>
          </p:cNvSpPr>
          <p:nvPr/>
        </p:nvSpPr>
        <p:spPr bwMode="auto">
          <a:xfrm>
            <a:off x="1381416" y="2283913"/>
            <a:ext cx="7198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18" name="Line 9"/>
          <p:cNvSpPr>
            <a:spLocks noChangeShapeType="1"/>
          </p:cNvSpPr>
          <p:nvPr/>
        </p:nvSpPr>
        <p:spPr bwMode="auto">
          <a:xfrm>
            <a:off x="1381416" y="2607771"/>
            <a:ext cx="7198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19" name="Line 10"/>
          <p:cNvSpPr>
            <a:spLocks noChangeShapeType="1"/>
          </p:cNvSpPr>
          <p:nvPr/>
        </p:nvSpPr>
        <p:spPr bwMode="auto">
          <a:xfrm>
            <a:off x="1381416" y="2931630"/>
            <a:ext cx="7198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20" name="Line 18"/>
          <p:cNvSpPr>
            <a:spLocks noChangeShapeType="1"/>
          </p:cNvSpPr>
          <p:nvPr/>
        </p:nvSpPr>
        <p:spPr bwMode="auto">
          <a:xfrm flipH="1">
            <a:off x="4029259" y="3255488"/>
            <a:ext cx="0" cy="546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21" name="Line 19"/>
          <p:cNvSpPr>
            <a:spLocks noChangeShapeType="1"/>
          </p:cNvSpPr>
          <p:nvPr/>
        </p:nvSpPr>
        <p:spPr bwMode="auto">
          <a:xfrm flipH="1">
            <a:off x="3223620" y="3255488"/>
            <a:ext cx="0" cy="546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22" name="Line 20"/>
          <p:cNvSpPr>
            <a:spLocks noChangeShapeType="1"/>
          </p:cNvSpPr>
          <p:nvPr/>
        </p:nvSpPr>
        <p:spPr bwMode="auto">
          <a:xfrm flipH="1">
            <a:off x="2419940" y="3255488"/>
            <a:ext cx="0" cy="546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23" name="Line 21"/>
          <p:cNvSpPr>
            <a:spLocks noChangeShapeType="1"/>
          </p:cNvSpPr>
          <p:nvPr/>
        </p:nvSpPr>
        <p:spPr bwMode="auto">
          <a:xfrm flipH="1">
            <a:off x="1606491" y="3255488"/>
            <a:ext cx="0" cy="546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24" name="Line 18"/>
          <p:cNvSpPr>
            <a:spLocks noChangeShapeType="1"/>
          </p:cNvSpPr>
          <p:nvPr/>
        </p:nvSpPr>
        <p:spPr bwMode="auto">
          <a:xfrm flipH="1">
            <a:off x="4421505" y="3255488"/>
            <a:ext cx="0" cy="546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25" name="Line 19"/>
          <p:cNvSpPr>
            <a:spLocks noChangeShapeType="1"/>
          </p:cNvSpPr>
          <p:nvPr/>
        </p:nvSpPr>
        <p:spPr bwMode="auto">
          <a:xfrm flipH="1">
            <a:off x="3629942" y="3255488"/>
            <a:ext cx="0" cy="546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26" name="Line 20"/>
          <p:cNvSpPr>
            <a:spLocks noChangeShapeType="1"/>
          </p:cNvSpPr>
          <p:nvPr/>
        </p:nvSpPr>
        <p:spPr bwMode="auto">
          <a:xfrm flipH="1">
            <a:off x="2808672" y="3255488"/>
            <a:ext cx="0" cy="546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27" name="Line 21"/>
          <p:cNvSpPr>
            <a:spLocks noChangeShapeType="1"/>
          </p:cNvSpPr>
          <p:nvPr/>
        </p:nvSpPr>
        <p:spPr bwMode="auto">
          <a:xfrm flipH="1">
            <a:off x="2011097" y="3255488"/>
            <a:ext cx="0" cy="546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28" name="TextBox 27"/>
          <p:cNvSpPr txBox="1"/>
          <p:nvPr/>
        </p:nvSpPr>
        <p:spPr>
          <a:xfrm rot="16200000">
            <a:off x="671162" y="2343713"/>
            <a:ext cx="691571" cy="213573"/>
          </a:xfrm>
          <a:prstGeom prst="rect">
            <a:avLst/>
          </a:prstGeom>
          <a:noFill/>
        </p:spPr>
        <p:txBody>
          <a:bodyPr wrap="none" rtlCol="0">
            <a:spAutoFit/>
          </a:bodyPr>
          <a:lstStyle/>
          <a:p>
            <a:pPr algn="ctr" fontAlgn="base">
              <a:spcBef>
                <a:spcPct val="0"/>
              </a:spcBef>
              <a:spcAft>
                <a:spcPct val="0"/>
              </a:spcAft>
            </a:pPr>
            <a:r>
              <a:rPr lang="ja-JP" sz="800" b="0" i="0" u="none" strike="noStrike" cap="none" baseline="0">
                <a:solidFill>
                  <a:srgbClr val="4D4D4D"/>
                </a:solidFill>
                <a:effectLst/>
                <a:uFillTx/>
                <a:ea typeface="MS UI Gothic"/>
              </a:rPr>
              <a:t>無病生存率</a:t>
            </a:r>
          </a:p>
        </p:txBody>
      </p:sp>
      <p:sp>
        <p:nvSpPr>
          <p:cNvPr id="29" name="TextBox 28"/>
          <p:cNvSpPr txBox="1"/>
          <p:nvPr/>
        </p:nvSpPr>
        <p:spPr>
          <a:xfrm>
            <a:off x="1143101" y="1527672"/>
            <a:ext cx="326081" cy="213573"/>
          </a:xfrm>
          <a:prstGeom prst="rect">
            <a:avLst/>
          </a:prstGeom>
          <a:noFill/>
        </p:spPr>
        <p:txBody>
          <a:bodyPr wrap="none" rtlCol="0" anchor="ctr" anchorCtr="0">
            <a:spAutoFit/>
          </a:bodyPr>
          <a:lstStyle/>
          <a:p>
            <a:pPr algn="r"/>
            <a:r>
              <a:rPr lang="ja-JP" sz="800" b="0" i="0" u="none" strike="noStrike" cap="none" baseline="0">
                <a:solidFill>
                  <a:srgbClr val="4D4D4D"/>
                </a:solidFill>
                <a:effectLst/>
                <a:uFillTx/>
                <a:ea typeface="MS UI Gothic"/>
              </a:rPr>
              <a:t>1.0</a:t>
            </a:r>
          </a:p>
        </p:txBody>
      </p:sp>
      <p:sp>
        <p:nvSpPr>
          <p:cNvPr id="30" name="TextBox 29"/>
          <p:cNvSpPr txBox="1"/>
          <p:nvPr/>
        </p:nvSpPr>
        <p:spPr>
          <a:xfrm>
            <a:off x="1143101" y="1852741"/>
            <a:ext cx="326081" cy="213573"/>
          </a:xfrm>
          <a:prstGeom prst="rect">
            <a:avLst/>
          </a:prstGeom>
          <a:noFill/>
        </p:spPr>
        <p:txBody>
          <a:bodyPr wrap="none" rtlCol="0" anchor="ctr" anchorCtr="0">
            <a:spAutoFit/>
          </a:bodyPr>
          <a:lstStyle/>
          <a:p>
            <a:pPr algn="r"/>
            <a:r>
              <a:rPr lang="ja-JP" sz="800" b="0" i="0" u="none" strike="noStrike" cap="none" baseline="0">
                <a:solidFill>
                  <a:srgbClr val="4D4D4D"/>
                </a:solidFill>
                <a:effectLst/>
                <a:uFillTx/>
                <a:ea typeface="MS UI Gothic"/>
              </a:rPr>
              <a:t>0.8</a:t>
            </a:r>
          </a:p>
        </p:txBody>
      </p:sp>
      <p:sp>
        <p:nvSpPr>
          <p:cNvPr id="31" name="TextBox 30"/>
          <p:cNvSpPr txBox="1"/>
          <p:nvPr/>
        </p:nvSpPr>
        <p:spPr>
          <a:xfrm>
            <a:off x="1143101" y="2176456"/>
            <a:ext cx="326081" cy="213573"/>
          </a:xfrm>
          <a:prstGeom prst="rect">
            <a:avLst/>
          </a:prstGeom>
          <a:noFill/>
        </p:spPr>
        <p:txBody>
          <a:bodyPr wrap="none" rtlCol="0" anchor="ctr" anchorCtr="0">
            <a:spAutoFit/>
          </a:bodyPr>
          <a:lstStyle/>
          <a:p>
            <a:pPr algn="r"/>
            <a:r>
              <a:rPr lang="ja-JP" sz="800" b="0" i="0" u="none" strike="noStrike" cap="none" baseline="0">
                <a:solidFill>
                  <a:srgbClr val="4D4D4D"/>
                </a:solidFill>
                <a:effectLst/>
                <a:uFillTx/>
                <a:ea typeface="MS UI Gothic"/>
              </a:rPr>
              <a:t>0.6</a:t>
            </a:r>
          </a:p>
        </p:txBody>
      </p:sp>
      <p:sp>
        <p:nvSpPr>
          <p:cNvPr id="32" name="TextBox 31"/>
          <p:cNvSpPr txBox="1"/>
          <p:nvPr/>
        </p:nvSpPr>
        <p:spPr>
          <a:xfrm>
            <a:off x="1143101" y="2500171"/>
            <a:ext cx="326081" cy="213573"/>
          </a:xfrm>
          <a:prstGeom prst="rect">
            <a:avLst/>
          </a:prstGeom>
          <a:noFill/>
        </p:spPr>
        <p:txBody>
          <a:bodyPr wrap="none" rtlCol="0" anchor="ctr" anchorCtr="0">
            <a:spAutoFit/>
          </a:bodyPr>
          <a:lstStyle/>
          <a:p>
            <a:pPr algn="r"/>
            <a:r>
              <a:rPr lang="ja-JP" sz="800" b="0" i="0" u="none" strike="noStrike" cap="none" baseline="0">
                <a:solidFill>
                  <a:srgbClr val="4D4D4D"/>
                </a:solidFill>
                <a:effectLst/>
                <a:uFillTx/>
                <a:ea typeface="MS UI Gothic"/>
              </a:rPr>
              <a:t>0.4</a:t>
            </a:r>
          </a:p>
        </p:txBody>
      </p:sp>
      <p:sp>
        <p:nvSpPr>
          <p:cNvPr id="33" name="TextBox 32"/>
          <p:cNvSpPr txBox="1"/>
          <p:nvPr/>
        </p:nvSpPr>
        <p:spPr>
          <a:xfrm>
            <a:off x="1143101" y="2823885"/>
            <a:ext cx="326081" cy="213573"/>
          </a:xfrm>
          <a:prstGeom prst="rect">
            <a:avLst/>
          </a:prstGeom>
          <a:noFill/>
        </p:spPr>
        <p:txBody>
          <a:bodyPr wrap="none" rtlCol="0" anchor="ctr" anchorCtr="0">
            <a:spAutoFit/>
          </a:bodyPr>
          <a:lstStyle/>
          <a:p>
            <a:pPr algn="r"/>
            <a:r>
              <a:rPr lang="ja-JP" sz="800" b="0" i="0" u="none" strike="noStrike" cap="none" baseline="0">
                <a:solidFill>
                  <a:srgbClr val="4D4D4D"/>
                </a:solidFill>
                <a:effectLst/>
                <a:uFillTx/>
                <a:ea typeface="MS UI Gothic"/>
              </a:rPr>
              <a:t>0.2</a:t>
            </a:r>
          </a:p>
        </p:txBody>
      </p:sp>
      <p:sp>
        <p:nvSpPr>
          <p:cNvPr id="34" name="TextBox 33"/>
          <p:cNvSpPr txBox="1"/>
          <p:nvPr/>
        </p:nvSpPr>
        <p:spPr>
          <a:xfrm>
            <a:off x="1228914" y="3147994"/>
            <a:ext cx="240270" cy="213573"/>
          </a:xfrm>
          <a:prstGeom prst="rect">
            <a:avLst/>
          </a:prstGeom>
          <a:noFill/>
        </p:spPr>
        <p:txBody>
          <a:bodyPr wrap="none" rtlCol="0" anchor="ctr" anchorCtr="0">
            <a:spAutoFit/>
          </a:bodyPr>
          <a:lstStyle/>
          <a:p>
            <a:pPr algn="r"/>
            <a:r>
              <a:rPr lang="ja-JP" sz="800" b="0" i="0" u="none" strike="noStrike" cap="none" baseline="0">
                <a:solidFill>
                  <a:srgbClr val="4D4D4D"/>
                </a:solidFill>
                <a:effectLst/>
                <a:uFillTx/>
                <a:ea typeface="MS UI Gothic"/>
              </a:rPr>
              <a:t>0</a:t>
            </a:r>
          </a:p>
        </p:txBody>
      </p:sp>
      <p:sp>
        <p:nvSpPr>
          <p:cNvPr id="35" name="Line 10"/>
          <p:cNvSpPr>
            <a:spLocks noChangeShapeType="1"/>
          </p:cNvSpPr>
          <p:nvPr/>
        </p:nvSpPr>
        <p:spPr bwMode="auto">
          <a:xfrm>
            <a:off x="1369943" y="3255222"/>
            <a:ext cx="7198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6" name="TextBox 35"/>
          <p:cNvSpPr txBox="1"/>
          <p:nvPr/>
        </p:nvSpPr>
        <p:spPr>
          <a:xfrm>
            <a:off x="2085342" y="2665040"/>
            <a:ext cx="1200970" cy="584775"/>
          </a:xfrm>
          <a:prstGeom prst="rect">
            <a:avLst/>
          </a:prstGeom>
          <a:noFill/>
        </p:spPr>
        <p:txBody>
          <a:bodyPr wrap="none" rtlCol="0">
            <a:spAutoFit/>
          </a:bodyPr>
          <a:lstStyle/>
          <a:p>
            <a:r>
              <a:rPr lang="ja-JP" sz="800" b="0" i="0" u="none" strike="noStrike" cap="none" baseline="0" dirty="0">
                <a:solidFill>
                  <a:srgbClr val="F7899A"/>
                </a:solidFill>
                <a:effectLst/>
                <a:uFillTx/>
                <a:ea typeface="MS UI Gothic"/>
              </a:rPr>
              <a:t>MSI高、手術のみ</a:t>
            </a:r>
          </a:p>
          <a:p>
            <a:r>
              <a:rPr lang="ja-JP" sz="800" b="0" i="0" u="none" strike="noStrike" cap="none" baseline="0" dirty="0">
                <a:solidFill>
                  <a:srgbClr val="B60D27"/>
                </a:solidFill>
                <a:effectLst/>
                <a:uFillTx/>
                <a:ea typeface="MS UI Gothic"/>
              </a:rPr>
              <a:t>MSI高、化学療法</a:t>
            </a:r>
          </a:p>
          <a:p>
            <a:r>
              <a:rPr lang="ja-JP" sz="800" b="0" i="0" u="none" strike="noStrike" cap="none" baseline="0" dirty="0">
                <a:solidFill>
                  <a:srgbClr val="A0A0A0"/>
                </a:solidFill>
                <a:effectLst/>
                <a:uFillTx/>
                <a:ea typeface="MS UI Gothic"/>
              </a:rPr>
              <a:t>MSS</a:t>
            </a:r>
            <a:r>
              <a:rPr lang="en-US" altLang="ja-JP" sz="800" b="0" i="0" u="none" strike="noStrike" cap="none" baseline="0" dirty="0">
                <a:solidFill>
                  <a:srgbClr val="A0A0A0"/>
                </a:solidFill>
                <a:effectLst/>
                <a:uFillTx/>
                <a:ea typeface="MS UI Gothic"/>
              </a:rPr>
              <a:t>/</a:t>
            </a:r>
            <a:r>
              <a:rPr lang="ja-JP" sz="800" b="0" i="0" u="none" strike="noStrike" cap="none" baseline="0" dirty="0">
                <a:solidFill>
                  <a:srgbClr val="A0A0A0"/>
                </a:solidFill>
                <a:effectLst/>
                <a:uFillTx/>
                <a:ea typeface="MS UI Gothic"/>
              </a:rPr>
              <a:t>MSI低、手術のみ</a:t>
            </a:r>
          </a:p>
          <a:p>
            <a:r>
              <a:rPr lang="ja-JP" sz="800" b="0" i="0" u="none" strike="noStrike" cap="none" baseline="0" dirty="0">
                <a:solidFill>
                  <a:srgbClr val="4D4D4D"/>
                </a:solidFill>
                <a:effectLst/>
                <a:uFillTx/>
                <a:ea typeface="MS UI Gothic"/>
              </a:rPr>
              <a:t>MSS</a:t>
            </a:r>
            <a:r>
              <a:rPr lang="en-US" altLang="ja-JP" sz="800" b="0" i="0" u="none" strike="noStrike" cap="none" baseline="0" dirty="0">
                <a:solidFill>
                  <a:srgbClr val="4D4D4D"/>
                </a:solidFill>
                <a:effectLst/>
                <a:uFillTx/>
                <a:ea typeface="MS UI Gothic"/>
              </a:rPr>
              <a:t>/</a:t>
            </a:r>
            <a:r>
              <a:rPr lang="ja-JP" sz="800" b="0" i="0" u="none" strike="noStrike" cap="none" baseline="0" dirty="0">
                <a:solidFill>
                  <a:srgbClr val="4D4D4D"/>
                </a:solidFill>
                <a:effectLst/>
                <a:uFillTx/>
                <a:ea typeface="MS UI Gothic"/>
              </a:rPr>
              <a:t>MSI低、化学療法</a:t>
            </a:r>
          </a:p>
        </p:txBody>
      </p:sp>
      <p:grpSp>
        <p:nvGrpSpPr>
          <p:cNvPr id="37" name="Group 2"/>
          <p:cNvGrpSpPr/>
          <p:nvPr/>
        </p:nvGrpSpPr>
        <p:grpSpPr>
          <a:xfrm>
            <a:off x="1607423" y="1674892"/>
            <a:ext cx="3011762" cy="833153"/>
            <a:chOff x="1930" y="1803"/>
            <a:chExt cx="1896" cy="708"/>
          </a:xfrm>
        </p:grpSpPr>
        <p:sp>
          <p:nvSpPr>
            <p:cNvPr id="38" name="Freeform 3"/>
            <p:cNvSpPr/>
            <p:nvPr/>
          </p:nvSpPr>
          <p:spPr bwMode="auto">
            <a:xfrm>
              <a:off x="1930" y="1821"/>
              <a:ext cx="1896" cy="672"/>
            </a:xfrm>
            <a:custGeom>
              <a:avLst/>
              <a:gdLst>
                <a:gd name="T0" fmla="*/ 312 w 316"/>
                <a:gd name="T1" fmla="*/ 112 h 112"/>
                <a:gd name="T2" fmla="*/ 295 w 316"/>
                <a:gd name="T3" fmla="*/ 107 h 112"/>
                <a:gd name="T4" fmla="*/ 292 w 316"/>
                <a:gd name="T5" fmla="*/ 104 h 112"/>
                <a:gd name="T6" fmla="*/ 274 w 316"/>
                <a:gd name="T7" fmla="*/ 102 h 112"/>
                <a:gd name="T8" fmla="*/ 269 w 316"/>
                <a:gd name="T9" fmla="*/ 101 h 112"/>
                <a:gd name="T10" fmla="*/ 263 w 316"/>
                <a:gd name="T11" fmla="*/ 99 h 112"/>
                <a:gd name="T12" fmla="*/ 259 w 316"/>
                <a:gd name="T13" fmla="*/ 98 h 112"/>
                <a:gd name="T14" fmla="*/ 229 w 316"/>
                <a:gd name="T15" fmla="*/ 97 h 112"/>
                <a:gd name="T16" fmla="*/ 215 w 316"/>
                <a:gd name="T17" fmla="*/ 97 h 112"/>
                <a:gd name="T18" fmla="*/ 186 w 316"/>
                <a:gd name="T19" fmla="*/ 95 h 112"/>
                <a:gd name="T20" fmla="*/ 180 w 316"/>
                <a:gd name="T21" fmla="*/ 93 h 112"/>
                <a:gd name="T22" fmla="*/ 173 w 316"/>
                <a:gd name="T23" fmla="*/ 92 h 112"/>
                <a:gd name="T24" fmla="*/ 160 w 316"/>
                <a:gd name="T25" fmla="*/ 90 h 112"/>
                <a:gd name="T26" fmla="*/ 157 w 316"/>
                <a:gd name="T27" fmla="*/ 87 h 112"/>
                <a:gd name="T28" fmla="*/ 147 w 316"/>
                <a:gd name="T29" fmla="*/ 85 h 112"/>
                <a:gd name="T30" fmla="*/ 137 w 316"/>
                <a:gd name="T31" fmla="*/ 83 h 112"/>
                <a:gd name="T32" fmla="*/ 132 w 316"/>
                <a:gd name="T33" fmla="*/ 81 h 112"/>
                <a:gd name="T34" fmla="*/ 126 w 316"/>
                <a:gd name="T35" fmla="*/ 80 h 112"/>
                <a:gd name="T36" fmla="*/ 121 w 316"/>
                <a:gd name="T37" fmla="*/ 78 h 112"/>
                <a:gd name="T38" fmla="*/ 115 w 316"/>
                <a:gd name="T39" fmla="*/ 76 h 112"/>
                <a:gd name="T40" fmla="*/ 105 w 316"/>
                <a:gd name="T41" fmla="*/ 74 h 112"/>
                <a:gd name="T42" fmla="*/ 97 w 316"/>
                <a:gd name="T43" fmla="*/ 72 h 112"/>
                <a:gd name="T44" fmla="*/ 94 w 316"/>
                <a:gd name="T45" fmla="*/ 69 h 112"/>
                <a:gd name="T46" fmla="*/ 90 w 316"/>
                <a:gd name="T47" fmla="*/ 68 h 112"/>
                <a:gd name="T48" fmla="*/ 87 w 316"/>
                <a:gd name="T49" fmla="*/ 65 h 112"/>
                <a:gd name="T50" fmla="*/ 82 w 316"/>
                <a:gd name="T51" fmla="*/ 64 h 112"/>
                <a:gd name="T52" fmla="*/ 79 w 316"/>
                <a:gd name="T53" fmla="*/ 62 h 112"/>
                <a:gd name="T54" fmla="*/ 76 w 316"/>
                <a:gd name="T55" fmla="*/ 61 h 112"/>
                <a:gd name="T56" fmla="*/ 73 w 316"/>
                <a:gd name="T57" fmla="*/ 57 h 112"/>
                <a:gd name="T58" fmla="*/ 69 w 316"/>
                <a:gd name="T59" fmla="*/ 56 h 112"/>
                <a:gd name="T60" fmla="*/ 66 w 316"/>
                <a:gd name="T61" fmla="*/ 53 h 112"/>
                <a:gd name="T62" fmla="*/ 61 w 316"/>
                <a:gd name="T63" fmla="*/ 51 h 112"/>
                <a:gd name="T64" fmla="*/ 58 w 316"/>
                <a:gd name="T65" fmla="*/ 48 h 112"/>
                <a:gd name="T66" fmla="*/ 56 w 316"/>
                <a:gd name="T67" fmla="*/ 47 h 112"/>
                <a:gd name="T68" fmla="*/ 54 w 316"/>
                <a:gd name="T69" fmla="*/ 44 h 112"/>
                <a:gd name="T70" fmla="*/ 50 w 316"/>
                <a:gd name="T71" fmla="*/ 42 h 112"/>
                <a:gd name="T72" fmla="*/ 47 w 316"/>
                <a:gd name="T73" fmla="*/ 39 h 112"/>
                <a:gd name="T74" fmla="*/ 45 w 316"/>
                <a:gd name="T75" fmla="*/ 36 h 112"/>
                <a:gd name="T76" fmla="*/ 42 w 316"/>
                <a:gd name="T77" fmla="*/ 34 h 112"/>
                <a:gd name="T78" fmla="*/ 39 w 316"/>
                <a:gd name="T79" fmla="*/ 31 h 112"/>
                <a:gd name="T80" fmla="*/ 37 w 316"/>
                <a:gd name="T81" fmla="*/ 28 h 112"/>
                <a:gd name="T82" fmla="*/ 34 w 316"/>
                <a:gd name="T83" fmla="*/ 26 h 112"/>
                <a:gd name="T84" fmla="*/ 32 w 316"/>
                <a:gd name="T85" fmla="*/ 25 h 112"/>
                <a:gd name="T86" fmla="*/ 30 w 316"/>
                <a:gd name="T87" fmla="*/ 22 h 112"/>
                <a:gd name="T88" fmla="*/ 27 w 316"/>
                <a:gd name="T89" fmla="*/ 18 h 112"/>
                <a:gd name="T90" fmla="*/ 25 w 316"/>
                <a:gd name="T91" fmla="*/ 16 h 112"/>
                <a:gd name="T92" fmla="*/ 23 w 316"/>
                <a:gd name="T93" fmla="*/ 12 h 112"/>
                <a:gd name="T94" fmla="*/ 21 w 316"/>
                <a:gd name="T95" fmla="*/ 11 h 112"/>
                <a:gd name="T96" fmla="*/ 18 w 316"/>
                <a:gd name="T97" fmla="*/ 8 h 112"/>
                <a:gd name="T98" fmla="*/ 16 w 316"/>
                <a:gd name="T99" fmla="*/ 6 h 112"/>
                <a:gd name="T100" fmla="*/ 12 w 316"/>
                <a:gd name="T101" fmla="*/ 3 h 112"/>
                <a:gd name="T102" fmla="*/ 6 w 316"/>
                <a:gd name="T103" fmla="*/ 1 h 112"/>
                <a:gd name="T104" fmla="*/ 3 w 316"/>
                <a:gd name="T10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6" h="112">
                  <a:moveTo>
                    <a:pt x="316" y="112"/>
                  </a:moveTo>
                  <a:lnTo>
                    <a:pt x="312" y="112"/>
                  </a:lnTo>
                  <a:lnTo>
                    <a:pt x="312" y="107"/>
                  </a:lnTo>
                  <a:lnTo>
                    <a:pt x="295" y="107"/>
                  </a:lnTo>
                  <a:lnTo>
                    <a:pt x="295" y="104"/>
                  </a:lnTo>
                  <a:lnTo>
                    <a:pt x="292" y="104"/>
                  </a:lnTo>
                  <a:lnTo>
                    <a:pt x="292" y="102"/>
                  </a:lnTo>
                  <a:lnTo>
                    <a:pt x="274" y="102"/>
                  </a:lnTo>
                  <a:lnTo>
                    <a:pt x="274" y="101"/>
                  </a:lnTo>
                  <a:lnTo>
                    <a:pt x="269" y="101"/>
                  </a:lnTo>
                  <a:lnTo>
                    <a:pt x="269" y="99"/>
                  </a:lnTo>
                  <a:lnTo>
                    <a:pt x="263" y="99"/>
                  </a:lnTo>
                  <a:lnTo>
                    <a:pt x="263" y="98"/>
                  </a:lnTo>
                  <a:lnTo>
                    <a:pt x="259" y="98"/>
                  </a:lnTo>
                  <a:lnTo>
                    <a:pt x="259" y="97"/>
                  </a:lnTo>
                  <a:lnTo>
                    <a:pt x="229" y="97"/>
                  </a:lnTo>
                  <a:lnTo>
                    <a:pt x="220" y="97"/>
                  </a:lnTo>
                  <a:lnTo>
                    <a:pt x="215" y="97"/>
                  </a:lnTo>
                  <a:lnTo>
                    <a:pt x="215" y="95"/>
                  </a:lnTo>
                  <a:lnTo>
                    <a:pt x="186" y="95"/>
                  </a:lnTo>
                  <a:lnTo>
                    <a:pt x="186" y="93"/>
                  </a:lnTo>
                  <a:lnTo>
                    <a:pt x="180" y="93"/>
                  </a:lnTo>
                  <a:lnTo>
                    <a:pt x="180" y="92"/>
                  </a:lnTo>
                  <a:lnTo>
                    <a:pt x="173" y="92"/>
                  </a:lnTo>
                  <a:lnTo>
                    <a:pt x="173" y="90"/>
                  </a:lnTo>
                  <a:lnTo>
                    <a:pt x="160" y="90"/>
                  </a:lnTo>
                  <a:lnTo>
                    <a:pt x="157" y="90"/>
                  </a:lnTo>
                  <a:lnTo>
                    <a:pt x="157" y="87"/>
                  </a:lnTo>
                  <a:lnTo>
                    <a:pt x="147" y="87"/>
                  </a:lnTo>
                  <a:lnTo>
                    <a:pt x="147" y="85"/>
                  </a:lnTo>
                  <a:lnTo>
                    <a:pt x="137" y="85"/>
                  </a:lnTo>
                  <a:lnTo>
                    <a:pt x="137" y="83"/>
                  </a:lnTo>
                  <a:lnTo>
                    <a:pt x="132" y="83"/>
                  </a:lnTo>
                  <a:lnTo>
                    <a:pt x="132" y="81"/>
                  </a:lnTo>
                  <a:lnTo>
                    <a:pt x="126" y="81"/>
                  </a:lnTo>
                  <a:lnTo>
                    <a:pt x="126" y="80"/>
                  </a:lnTo>
                  <a:lnTo>
                    <a:pt x="121" y="80"/>
                  </a:lnTo>
                  <a:lnTo>
                    <a:pt x="121" y="78"/>
                  </a:lnTo>
                  <a:lnTo>
                    <a:pt x="115" y="78"/>
                  </a:lnTo>
                  <a:lnTo>
                    <a:pt x="115" y="76"/>
                  </a:lnTo>
                  <a:lnTo>
                    <a:pt x="105" y="76"/>
                  </a:lnTo>
                  <a:lnTo>
                    <a:pt x="105" y="74"/>
                  </a:lnTo>
                  <a:lnTo>
                    <a:pt x="97" y="74"/>
                  </a:lnTo>
                  <a:lnTo>
                    <a:pt x="97" y="72"/>
                  </a:lnTo>
                  <a:lnTo>
                    <a:pt x="94" y="72"/>
                  </a:lnTo>
                  <a:lnTo>
                    <a:pt x="94" y="69"/>
                  </a:lnTo>
                  <a:lnTo>
                    <a:pt x="90" y="69"/>
                  </a:lnTo>
                  <a:lnTo>
                    <a:pt x="90" y="68"/>
                  </a:lnTo>
                  <a:lnTo>
                    <a:pt x="87" y="68"/>
                  </a:lnTo>
                  <a:lnTo>
                    <a:pt x="87" y="65"/>
                  </a:lnTo>
                  <a:lnTo>
                    <a:pt x="82" y="65"/>
                  </a:lnTo>
                  <a:lnTo>
                    <a:pt x="82" y="64"/>
                  </a:lnTo>
                  <a:lnTo>
                    <a:pt x="79" y="64"/>
                  </a:lnTo>
                  <a:lnTo>
                    <a:pt x="79" y="62"/>
                  </a:lnTo>
                  <a:lnTo>
                    <a:pt x="76" y="62"/>
                  </a:lnTo>
                  <a:lnTo>
                    <a:pt x="76" y="61"/>
                  </a:lnTo>
                  <a:lnTo>
                    <a:pt x="73" y="61"/>
                  </a:lnTo>
                  <a:lnTo>
                    <a:pt x="73" y="57"/>
                  </a:lnTo>
                  <a:lnTo>
                    <a:pt x="69" y="57"/>
                  </a:lnTo>
                  <a:lnTo>
                    <a:pt x="69" y="56"/>
                  </a:lnTo>
                  <a:lnTo>
                    <a:pt x="66" y="56"/>
                  </a:lnTo>
                  <a:lnTo>
                    <a:pt x="66" y="53"/>
                  </a:lnTo>
                  <a:lnTo>
                    <a:pt x="61" y="53"/>
                  </a:lnTo>
                  <a:lnTo>
                    <a:pt x="61" y="51"/>
                  </a:lnTo>
                  <a:lnTo>
                    <a:pt x="58" y="51"/>
                  </a:lnTo>
                  <a:lnTo>
                    <a:pt x="58" y="48"/>
                  </a:lnTo>
                  <a:lnTo>
                    <a:pt x="56" y="48"/>
                  </a:lnTo>
                  <a:lnTo>
                    <a:pt x="56" y="47"/>
                  </a:lnTo>
                  <a:lnTo>
                    <a:pt x="54" y="47"/>
                  </a:lnTo>
                  <a:lnTo>
                    <a:pt x="54" y="44"/>
                  </a:lnTo>
                  <a:lnTo>
                    <a:pt x="50" y="44"/>
                  </a:lnTo>
                  <a:lnTo>
                    <a:pt x="50" y="42"/>
                  </a:lnTo>
                  <a:lnTo>
                    <a:pt x="47" y="42"/>
                  </a:lnTo>
                  <a:lnTo>
                    <a:pt x="47" y="39"/>
                  </a:lnTo>
                  <a:lnTo>
                    <a:pt x="45" y="39"/>
                  </a:lnTo>
                  <a:lnTo>
                    <a:pt x="45" y="36"/>
                  </a:lnTo>
                  <a:lnTo>
                    <a:pt x="42" y="36"/>
                  </a:lnTo>
                  <a:lnTo>
                    <a:pt x="42" y="34"/>
                  </a:lnTo>
                  <a:lnTo>
                    <a:pt x="39" y="34"/>
                  </a:lnTo>
                  <a:lnTo>
                    <a:pt x="39" y="31"/>
                  </a:lnTo>
                  <a:lnTo>
                    <a:pt x="37" y="31"/>
                  </a:lnTo>
                  <a:lnTo>
                    <a:pt x="37" y="28"/>
                  </a:lnTo>
                  <a:lnTo>
                    <a:pt x="34" y="28"/>
                  </a:lnTo>
                  <a:lnTo>
                    <a:pt x="34" y="26"/>
                  </a:lnTo>
                  <a:lnTo>
                    <a:pt x="32" y="26"/>
                  </a:lnTo>
                  <a:lnTo>
                    <a:pt x="32" y="25"/>
                  </a:lnTo>
                  <a:lnTo>
                    <a:pt x="30" y="25"/>
                  </a:lnTo>
                  <a:lnTo>
                    <a:pt x="30" y="22"/>
                  </a:lnTo>
                  <a:lnTo>
                    <a:pt x="27" y="22"/>
                  </a:lnTo>
                  <a:lnTo>
                    <a:pt x="27" y="18"/>
                  </a:lnTo>
                  <a:lnTo>
                    <a:pt x="25" y="18"/>
                  </a:lnTo>
                  <a:lnTo>
                    <a:pt x="25" y="16"/>
                  </a:lnTo>
                  <a:lnTo>
                    <a:pt x="23" y="16"/>
                  </a:lnTo>
                  <a:lnTo>
                    <a:pt x="23" y="12"/>
                  </a:lnTo>
                  <a:lnTo>
                    <a:pt x="21" y="12"/>
                  </a:lnTo>
                  <a:lnTo>
                    <a:pt x="21" y="11"/>
                  </a:lnTo>
                  <a:lnTo>
                    <a:pt x="18" y="11"/>
                  </a:lnTo>
                  <a:lnTo>
                    <a:pt x="18" y="8"/>
                  </a:lnTo>
                  <a:lnTo>
                    <a:pt x="16" y="8"/>
                  </a:lnTo>
                  <a:lnTo>
                    <a:pt x="16" y="6"/>
                  </a:lnTo>
                  <a:lnTo>
                    <a:pt x="12" y="6"/>
                  </a:lnTo>
                  <a:lnTo>
                    <a:pt x="12" y="3"/>
                  </a:lnTo>
                  <a:lnTo>
                    <a:pt x="6" y="3"/>
                  </a:lnTo>
                  <a:lnTo>
                    <a:pt x="6" y="1"/>
                  </a:lnTo>
                  <a:lnTo>
                    <a:pt x="3" y="1"/>
                  </a:lnTo>
                  <a:lnTo>
                    <a:pt x="3" y="0"/>
                  </a:lnTo>
                  <a:lnTo>
                    <a:pt x="0" y="0"/>
                  </a:lnTo>
                </a:path>
              </a:pathLst>
            </a:custGeom>
            <a:noFill/>
            <a:ln w="12700">
              <a:solidFill>
                <a:srgbClr val="4D4D4D"/>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9" name="Line 4"/>
            <p:cNvSpPr>
              <a:spLocks noChangeShapeType="1"/>
            </p:cNvSpPr>
            <p:nvPr/>
          </p:nvSpPr>
          <p:spPr bwMode="auto">
            <a:xfrm flipH="1">
              <a:off x="2002" y="1839"/>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40" name="Line 5"/>
            <p:cNvSpPr>
              <a:spLocks noChangeShapeType="1"/>
            </p:cNvSpPr>
            <p:nvPr/>
          </p:nvSpPr>
          <p:spPr bwMode="auto">
            <a:xfrm flipH="1">
              <a:off x="2014" y="1839"/>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41" name="Line 6"/>
            <p:cNvSpPr>
              <a:spLocks noChangeShapeType="1"/>
            </p:cNvSpPr>
            <p:nvPr/>
          </p:nvSpPr>
          <p:spPr bwMode="auto">
            <a:xfrm flipH="1">
              <a:off x="2218" y="2055"/>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42" name="Line 7"/>
            <p:cNvSpPr>
              <a:spLocks noChangeShapeType="1"/>
            </p:cNvSpPr>
            <p:nvPr/>
          </p:nvSpPr>
          <p:spPr bwMode="auto">
            <a:xfrm flipH="1">
              <a:off x="2056" y="188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43" name="Line 8"/>
            <p:cNvSpPr>
              <a:spLocks noChangeShapeType="1"/>
            </p:cNvSpPr>
            <p:nvPr/>
          </p:nvSpPr>
          <p:spPr bwMode="auto">
            <a:xfrm flipH="1">
              <a:off x="2044" y="186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44" name="Line 9"/>
            <p:cNvSpPr>
              <a:spLocks noChangeShapeType="1"/>
            </p:cNvSpPr>
            <p:nvPr/>
          </p:nvSpPr>
          <p:spPr bwMode="auto">
            <a:xfrm flipH="1">
              <a:off x="2032" y="1851"/>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45" name="Line 10"/>
            <p:cNvSpPr>
              <a:spLocks noChangeShapeType="1"/>
            </p:cNvSpPr>
            <p:nvPr/>
          </p:nvSpPr>
          <p:spPr bwMode="auto">
            <a:xfrm flipH="1">
              <a:off x="2062" y="188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46" name="Line 11"/>
            <p:cNvSpPr>
              <a:spLocks noChangeShapeType="1"/>
            </p:cNvSpPr>
            <p:nvPr/>
          </p:nvSpPr>
          <p:spPr bwMode="auto">
            <a:xfrm flipH="1">
              <a:off x="2074" y="189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47" name="Line 12"/>
            <p:cNvSpPr>
              <a:spLocks noChangeShapeType="1"/>
            </p:cNvSpPr>
            <p:nvPr/>
          </p:nvSpPr>
          <p:spPr bwMode="auto">
            <a:xfrm flipH="1">
              <a:off x="2074" y="189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48" name="Line 13"/>
            <p:cNvSpPr>
              <a:spLocks noChangeShapeType="1"/>
            </p:cNvSpPr>
            <p:nvPr/>
          </p:nvSpPr>
          <p:spPr bwMode="auto">
            <a:xfrm flipH="1">
              <a:off x="2092" y="1935"/>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49" name="Line 14"/>
            <p:cNvSpPr>
              <a:spLocks noChangeShapeType="1"/>
            </p:cNvSpPr>
            <p:nvPr/>
          </p:nvSpPr>
          <p:spPr bwMode="auto">
            <a:xfrm flipH="1">
              <a:off x="2098" y="1935"/>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0" name="Line 15"/>
            <p:cNvSpPr>
              <a:spLocks noChangeShapeType="1"/>
            </p:cNvSpPr>
            <p:nvPr/>
          </p:nvSpPr>
          <p:spPr bwMode="auto">
            <a:xfrm flipH="1">
              <a:off x="2110" y="1953"/>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1" name="Line 16"/>
            <p:cNvSpPr>
              <a:spLocks noChangeShapeType="1"/>
            </p:cNvSpPr>
            <p:nvPr/>
          </p:nvSpPr>
          <p:spPr bwMode="auto">
            <a:xfrm flipH="1">
              <a:off x="2122" y="1953"/>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2" name="Line 17"/>
            <p:cNvSpPr>
              <a:spLocks noChangeShapeType="1"/>
            </p:cNvSpPr>
            <p:nvPr/>
          </p:nvSpPr>
          <p:spPr bwMode="auto">
            <a:xfrm flipH="1">
              <a:off x="2128" y="1965"/>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3" name="Line 18"/>
            <p:cNvSpPr>
              <a:spLocks noChangeShapeType="1"/>
            </p:cNvSpPr>
            <p:nvPr/>
          </p:nvSpPr>
          <p:spPr bwMode="auto">
            <a:xfrm flipH="1">
              <a:off x="2176" y="2013"/>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4" name="Line 19"/>
            <p:cNvSpPr>
              <a:spLocks noChangeShapeType="1"/>
            </p:cNvSpPr>
            <p:nvPr/>
          </p:nvSpPr>
          <p:spPr bwMode="auto">
            <a:xfrm flipH="1">
              <a:off x="1954" y="1815"/>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5" name="Line 20"/>
            <p:cNvSpPr>
              <a:spLocks noChangeShapeType="1"/>
            </p:cNvSpPr>
            <p:nvPr/>
          </p:nvSpPr>
          <p:spPr bwMode="auto">
            <a:xfrm flipH="1">
              <a:off x="1936" y="1803"/>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6" name="Line 21"/>
            <p:cNvSpPr>
              <a:spLocks noChangeShapeType="1"/>
            </p:cNvSpPr>
            <p:nvPr/>
          </p:nvSpPr>
          <p:spPr bwMode="auto">
            <a:xfrm flipH="1">
              <a:off x="1996" y="1827"/>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7" name="Line 22"/>
            <p:cNvSpPr>
              <a:spLocks noChangeShapeType="1"/>
            </p:cNvSpPr>
            <p:nvPr/>
          </p:nvSpPr>
          <p:spPr bwMode="auto">
            <a:xfrm flipH="1">
              <a:off x="3226" y="239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8" name="Line 23"/>
            <p:cNvSpPr>
              <a:spLocks noChangeShapeType="1"/>
            </p:cNvSpPr>
            <p:nvPr/>
          </p:nvSpPr>
          <p:spPr bwMode="auto">
            <a:xfrm flipH="1">
              <a:off x="3232" y="239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9" name="Line 24"/>
            <p:cNvSpPr>
              <a:spLocks noChangeShapeType="1"/>
            </p:cNvSpPr>
            <p:nvPr/>
          </p:nvSpPr>
          <p:spPr bwMode="auto">
            <a:xfrm flipH="1">
              <a:off x="3424" y="239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0" name="Line 25"/>
            <p:cNvSpPr>
              <a:spLocks noChangeShapeType="1"/>
            </p:cNvSpPr>
            <p:nvPr/>
          </p:nvSpPr>
          <p:spPr bwMode="auto">
            <a:xfrm flipH="1">
              <a:off x="3436" y="239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1" name="Line 26"/>
            <p:cNvSpPr>
              <a:spLocks noChangeShapeType="1"/>
            </p:cNvSpPr>
            <p:nvPr/>
          </p:nvSpPr>
          <p:spPr bwMode="auto">
            <a:xfrm flipH="1">
              <a:off x="3442" y="239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2" name="Line 27"/>
            <p:cNvSpPr>
              <a:spLocks noChangeShapeType="1"/>
            </p:cNvSpPr>
            <p:nvPr/>
          </p:nvSpPr>
          <p:spPr bwMode="auto">
            <a:xfrm flipH="1">
              <a:off x="3454" y="239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3" name="Line 28"/>
            <p:cNvSpPr>
              <a:spLocks noChangeShapeType="1"/>
            </p:cNvSpPr>
            <p:nvPr/>
          </p:nvSpPr>
          <p:spPr bwMode="auto">
            <a:xfrm flipH="1">
              <a:off x="3460" y="239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4" name="Line 29"/>
            <p:cNvSpPr>
              <a:spLocks noChangeShapeType="1"/>
            </p:cNvSpPr>
            <p:nvPr/>
          </p:nvSpPr>
          <p:spPr bwMode="auto">
            <a:xfrm flipH="1">
              <a:off x="3580" y="2421"/>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5" name="Line 30"/>
            <p:cNvSpPr>
              <a:spLocks noChangeShapeType="1"/>
            </p:cNvSpPr>
            <p:nvPr/>
          </p:nvSpPr>
          <p:spPr bwMode="auto">
            <a:xfrm flipH="1">
              <a:off x="3586" y="2421"/>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6" name="Line 31"/>
            <p:cNvSpPr>
              <a:spLocks noChangeShapeType="1"/>
            </p:cNvSpPr>
            <p:nvPr/>
          </p:nvSpPr>
          <p:spPr bwMode="auto">
            <a:xfrm flipH="1">
              <a:off x="3604" y="2421"/>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7" name="Line 32"/>
            <p:cNvSpPr>
              <a:spLocks noChangeShapeType="1"/>
            </p:cNvSpPr>
            <p:nvPr/>
          </p:nvSpPr>
          <p:spPr bwMode="auto">
            <a:xfrm flipH="1">
              <a:off x="3622" y="2421"/>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8" name="Line 33"/>
            <p:cNvSpPr>
              <a:spLocks noChangeShapeType="1"/>
            </p:cNvSpPr>
            <p:nvPr/>
          </p:nvSpPr>
          <p:spPr bwMode="auto">
            <a:xfrm flipH="1">
              <a:off x="3676" y="2421"/>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9" name="Line 34"/>
            <p:cNvSpPr>
              <a:spLocks noChangeShapeType="1"/>
            </p:cNvSpPr>
            <p:nvPr/>
          </p:nvSpPr>
          <p:spPr bwMode="auto">
            <a:xfrm flipH="1">
              <a:off x="3694" y="2433"/>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0" name="Line 35"/>
            <p:cNvSpPr>
              <a:spLocks noChangeShapeType="1"/>
            </p:cNvSpPr>
            <p:nvPr/>
          </p:nvSpPr>
          <p:spPr bwMode="auto">
            <a:xfrm flipH="1">
              <a:off x="3718" y="2445"/>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1" name="Line 36"/>
            <p:cNvSpPr>
              <a:spLocks noChangeShapeType="1"/>
            </p:cNvSpPr>
            <p:nvPr/>
          </p:nvSpPr>
          <p:spPr bwMode="auto">
            <a:xfrm flipH="1">
              <a:off x="3736" y="2445"/>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2" name="Line 37"/>
            <p:cNvSpPr>
              <a:spLocks noChangeShapeType="1"/>
            </p:cNvSpPr>
            <p:nvPr/>
          </p:nvSpPr>
          <p:spPr bwMode="auto">
            <a:xfrm flipH="1">
              <a:off x="3766" y="2445"/>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3" name="Line 38"/>
            <p:cNvSpPr>
              <a:spLocks noChangeShapeType="1"/>
            </p:cNvSpPr>
            <p:nvPr/>
          </p:nvSpPr>
          <p:spPr bwMode="auto">
            <a:xfrm flipH="1">
              <a:off x="3802" y="2445"/>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4" name="Line 39"/>
            <p:cNvSpPr>
              <a:spLocks noChangeShapeType="1"/>
            </p:cNvSpPr>
            <p:nvPr/>
          </p:nvSpPr>
          <p:spPr bwMode="auto">
            <a:xfrm flipH="1">
              <a:off x="3802" y="2475"/>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5" name="Line 40"/>
            <p:cNvSpPr>
              <a:spLocks noChangeShapeType="1"/>
            </p:cNvSpPr>
            <p:nvPr/>
          </p:nvSpPr>
          <p:spPr bwMode="auto">
            <a:xfrm flipH="1">
              <a:off x="3646" y="2421"/>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6" name="Line 41"/>
            <p:cNvSpPr>
              <a:spLocks noChangeShapeType="1"/>
            </p:cNvSpPr>
            <p:nvPr/>
          </p:nvSpPr>
          <p:spPr bwMode="auto">
            <a:xfrm flipH="1">
              <a:off x="3598" y="2421"/>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7" name="Line 42"/>
            <p:cNvSpPr>
              <a:spLocks noChangeShapeType="1"/>
            </p:cNvSpPr>
            <p:nvPr/>
          </p:nvSpPr>
          <p:spPr bwMode="auto">
            <a:xfrm flipH="1">
              <a:off x="3610" y="2421"/>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8" name="Line 43"/>
            <p:cNvSpPr>
              <a:spLocks noChangeShapeType="1"/>
            </p:cNvSpPr>
            <p:nvPr/>
          </p:nvSpPr>
          <p:spPr bwMode="auto">
            <a:xfrm flipH="1">
              <a:off x="3628" y="2421"/>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9" name="Line 44"/>
            <p:cNvSpPr>
              <a:spLocks noChangeShapeType="1"/>
            </p:cNvSpPr>
            <p:nvPr/>
          </p:nvSpPr>
          <p:spPr bwMode="auto">
            <a:xfrm flipH="1">
              <a:off x="3658" y="2421"/>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80" name="Line 45"/>
            <p:cNvSpPr>
              <a:spLocks noChangeShapeType="1"/>
            </p:cNvSpPr>
            <p:nvPr/>
          </p:nvSpPr>
          <p:spPr bwMode="auto">
            <a:xfrm flipH="1">
              <a:off x="3466" y="239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81" name="Line 46"/>
            <p:cNvSpPr>
              <a:spLocks noChangeShapeType="1"/>
            </p:cNvSpPr>
            <p:nvPr/>
          </p:nvSpPr>
          <p:spPr bwMode="auto">
            <a:xfrm flipH="1">
              <a:off x="2416" y="2187"/>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82" name="Line 47"/>
            <p:cNvSpPr>
              <a:spLocks noChangeShapeType="1"/>
            </p:cNvSpPr>
            <p:nvPr/>
          </p:nvSpPr>
          <p:spPr bwMode="auto">
            <a:xfrm flipH="1">
              <a:off x="2602" y="2265"/>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83" name="Line 48"/>
            <p:cNvSpPr>
              <a:spLocks noChangeShapeType="1"/>
            </p:cNvSpPr>
            <p:nvPr/>
          </p:nvSpPr>
          <p:spPr bwMode="auto">
            <a:xfrm flipH="1">
              <a:off x="2902" y="2343"/>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84" name="Line 49"/>
            <p:cNvSpPr>
              <a:spLocks noChangeShapeType="1"/>
            </p:cNvSpPr>
            <p:nvPr/>
          </p:nvSpPr>
          <p:spPr bwMode="auto">
            <a:xfrm flipH="1">
              <a:off x="2428" y="2199"/>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85" name="Line 50"/>
            <p:cNvSpPr>
              <a:spLocks noChangeShapeType="1"/>
            </p:cNvSpPr>
            <p:nvPr/>
          </p:nvSpPr>
          <p:spPr bwMode="auto">
            <a:xfrm flipH="1">
              <a:off x="2734" y="2301"/>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86" name="Line 51"/>
            <p:cNvSpPr>
              <a:spLocks noChangeShapeType="1"/>
            </p:cNvSpPr>
            <p:nvPr/>
          </p:nvSpPr>
          <p:spPr bwMode="auto">
            <a:xfrm flipH="1">
              <a:off x="3196" y="237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87" name="Line 52"/>
            <p:cNvSpPr>
              <a:spLocks noChangeShapeType="1"/>
            </p:cNvSpPr>
            <p:nvPr/>
          </p:nvSpPr>
          <p:spPr bwMode="auto">
            <a:xfrm flipH="1">
              <a:off x="2512" y="2235"/>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88" name="Line 53"/>
            <p:cNvSpPr>
              <a:spLocks noChangeShapeType="1"/>
            </p:cNvSpPr>
            <p:nvPr/>
          </p:nvSpPr>
          <p:spPr bwMode="auto">
            <a:xfrm flipH="1">
              <a:off x="3130" y="237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89" name="Line 54"/>
            <p:cNvSpPr>
              <a:spLocks noChangeShapeType="1"/>
            </p:cNvSpPr>
            <p:nvPr/>
          </p:nvSpPr>
          <p:spPr bwMode="auto">
            <a:xfrm flipH="1">
              <a:off x="2356" y="2145"/>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90" name="Line 55"/>
            <p:cNvSpPr>
              <a:spLocks noChangeShapeType="1"/>
            </p:cNvSpPr>
            <p:nvPr/>
          </p:nvSpPr>
          <p:spPr bwMode="auto">
            <a:xfrm flipH="1">
              <a:off x="2722" y="2289"/>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91" name="Line 56"/>
            <p:cNvSpPr>
              <a:spLocks noChangeShapeType="1"/>
            </p:cNvSpPr>
            <p:nvPr/>
          </p:nvSpPr>
          <p:spPr bwMode="auto">
            <a:xfrm flipH="1">
              <a:off x="3214" y="2379"/>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92" name="Line 57"/>
            <p:cNvSpPr>
              <a:spLocks noChangeShapeType="1"/>
            </p:cNvSpPr>
            <p:nvPr/>
          </p:nvSpPr>
          <p:spPr bwMode="auto">
            <a:xfrm flipH="1">
              <a:off x="3244" y="239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93" name="Line 58"/>
            <p:cNvSpPr>
              <a:spLocks noChangeShapeType="1"/>
            </p:cNvSpPr>
            <p:nvPr/>
          </p:nvSpPr>
          <p:spPr bwMode="auto">
            <a:xfrm flipH="1">
              <a:off x="2422" y="2187"/>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94" name="Line 59"/>
            <p:cNvSpPr>
              <a:spLocks noChangeShapeType="1"/>
            </p:cNvSpPr>
            <p:nvPr/>
          </p:nvSpPr>
          <p:spPr bwMode="auto">
            <a:xfrm flipH="1">
              <a:off x="2662" y="2283"/>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95" name="Line 60"/>
            <p:cNvSpPr>
              <a:spLocks noChangeShapeType="1"/>
            </p:cNvSpPr>
            <p:nvPr/>
          </p:nvSpPr>
          <p:spPr bwMode="auto">
            <a:xfrm flipH="1">
              <a:off x="3208" y="237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96" name="Line 61"/>
            <p:cNvSpPr>
              <a:spLocks noChangeShapeType="1"/>
            </p:cNvSpPr>
            <p:nvPr/>
          </p:nvSpPr>
          <p:spPr bwMode="auto">
            <a:xfrm flipH="1">
              <a:off x="3256" y="239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97" name="Line 62"/>
            <p:cNvSpPr>
              <a:spLocks noChangeShapeType="1"/>
            </p:cNvSpPr>
            <p:nvPr/>
          </p:nvSpPr>
          <p:spPr bwMode="auto">
            <a:xfrm flipH="1">
              <a:off x="3514" y="2397"/>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98" name="Line 63"/>
            <p:cNvSpPr>
              <a:spLocks noChangeShapeType="1"/>
            </p:cNvSpPr>
            <p:nvPr/>
          </p:nvSpPr>
          <p:spPr bwMode="auto">
            <a:xfrm flipH="1">
              <a:off x="3526" y="2397"/>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99" name="Line 64"/>
            <p:cNvSpPr>
              <a:spLocks noChangeShapeType="1"/>
            </p:cNvSpPr>
            <p:nvPr/>
          </p:nvSpPr>
          <p:spPr bwMode="auto">
            <a:xfrm flipH="1">
              <a:off x="3508" y="2397"/>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0" name="Line 65"/>
            <p:cNvSpPr>
              <a:spLocks noChangeShapeType="1"/>
            </p:cNvSpPr>
            <p:nvPr/>
          </p:nvSpPr>
          <p:spPr bwMode="auto">
            <a:xfrm flipH="1">
              <a:off x="3520" y="2397"/>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1" name="Line 66"/>
            <p:cNvSpPr>
              <a:spLocks noChangeShapeType="1"/>
            </p:cNvSpPr>
            <p:nvPr/>
          </p:nvSpPr>
          <p:spPr bwMode="auto">
            <a:xfrm flipH="1">
              <a:off x="2464" y="2211"/>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2" name="Line 67"/>
            <p:cNvSpPr>
              <a:spLocks noChangeShapeType="1"/>
            </p:cNvSpPr>
            <p:nvPr/>
          </p:nvSpPr>
          <p:spPr bwMode="auto">
            <a:xfrm flipH="1">
              <a:off x="2776" y="2313"/>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3" name="Line 68"/>
            <p:cNvSpPr>
              <a:spLocks noChangeShapeType="1"/>
            </p:cNvSpPr>
            <p:nvPr/>
          </p:nvSpPr>
          <p:spPr bwMode="auto">
            <a:xfrm flipH="1">
              <a:off x="3106" y="237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4" name="Line 69"/>
            <p:cNvSpPr>
              <a:spLocks noChangeShapeType="1"/>
            </p:cNvSpPr>
            <p:nvPr/>
          </p:nvSpPr>
          <p:spPr bwMode="auto">
            <a:xfrm flipH="1">
              <a:off x="3316" y="239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5" name="Line 70"/>
            <p:cNvSpPr>
              <a:spLocks noChangeShapeType="1"/>
            </p:cNvSpPr>
            <p:nvPr/>
          </p:nvSpPr>
          <p:spPr bwMode="auto">
            <a:xfrm flipH="1">
              <a:off x="2404" y="2181"/>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6" name="Line 71"/>
            <p:cNvSpPr>
              <a:spLocks noChangeShapeType="1"/>
            </p:cNvSpPr>
            <p:nvPr/>
          </p:nvSpPr>
          <p:spPr bwMode="auto">
            <a:xfrm flipH="1">
              <a:off x="2578" y="2259"/>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7" name="Line 72"/>
            <p:cNvSpPr>
              <a:spLocks noChangeShapeType="1"/>
            </p:cNvSpPr>
            <p:nvPr/>
          </p:nvSpPr>
          <p:spPr bwMode="auto">
            <a:xfrm flipH="1">
              <a:off x="2872" y="233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8" name="Line 73"/>
            <p:cNvSpPr>
              <a:spLocks noChangeShapeType="1"/>
            </p:cNvSpPr>
            <p:nvPr/>
          </p:nvSpPr>
          <p:spPr bwMode="auto">
            <a:xfrm flipH="1">
              <a:off x="2254" y="207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9" name="Line 74"/>
            <p:cNvSpPr>
              <a:spLocks noChangeShapeType="1"/>
            </p:cNvSpPr>
            <p:nvPr/>
          </p:nvSpPr>
          <p:spPr bwMode="auto">
            <a:xfrm flipH="1">
              <a:off x="2704" y="2289"/>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0" name="Line 75"/>
            <p:cNvSpPr>
              <a:spLocks noChangeShapeType="1"/>
            </p:cNvSpPr>
            <p:nvPr/>
          </p:nvSpPr>
          <p:spPr bwMode="auto">
            <a:xfrm flipH="1">
              <a:off x="3136" y="237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1" name="Line 76"/>
            <p:cNvSpPr>
              <a:spLocks noChangeShapeType="1"/>
            </p:cNvSpPr>
            <p:nvPr/>
          </p:nvSpPr>
          <p:spPr bwMode="auto">
            <a:xfrm flipH="1">
              <a:off x="2560" y="2247"/>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2" name="Line 77"/>
            <p:cNvSpPr>
              <a:spLocks noChangeShapeType="1"/>
            </p:cNvSpPr>
            <p:nvPr/>
          </p:nvSpPr>
          <p:spPr bwMode="auto">
            <a:xfrm flipH="1">
              <a:off x="2890" y="2349"/>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3" name="Line 78"/>
            <p:cNvSpPr>
              <a:spLocks noChangeShapeType="1"/>
            </p:cNvSpPr>
            <p:nvPr/>
          </p:nvSpPr>
          <p:spPr bwMode="auto">
            <a:xfrm flipH="1">
              <a:off x="3148" y="237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4" name="Line 79"/>
            <p:cNvSpPr>
              <a:spLocks noChangeShapeType="1"/>
            </p:cNvSpPr>
            <p:nvPr/>
          </p:nvSpPr>
          <p:spPr bwMode="auto">
            <a:xfrm flipH="1">
              <a:off x="3370" y="239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5" name="Line 80"/>
            <p:cNvSpPr>
              <a:spLocks noChangeShapeType="1"/>
            </p:cNvSpPr>
            <p:nvPr/>
          </p:nvSpPr>
          <p:spPr bwMode="auto">
            <a:xfrm flipH="1">
              <a:off x="3376" y="239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6" name="Line 81"/>
            <p:cNvSpPr>
              <a:spLocks noChangeShapeType="1"/>
            </p:cNvSpPr>
            <p:nvPr/>
          </p:nvSpPr>
          <p:spPr bwMode="auto">
            <a:xfrm flipH="1">
              <a:off x="2458" y="2211"/>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7" name="Line 82"/>
            <p:cNvSpPr>
              <a:spLocks noChangeShapeType="1"/>
            </p:cNvSpPr>
            <p:nvPr/>
          </p:nvSpPr>
          <p:spPr bwMode="auto">
            <a:xfrm flipH="1">
              <a:off x="3040" y="2361"/>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8" name="Line 83"/>
            <p:cNvSpPr>
              <a:spLocks noChangeShapeType="1"/>
            </p:cNvSpPr>
            <p:nvPr/>
          </p:nvSpPr>
          <p:spPr bwMode="auto">
            <a:xfrm flipH="1">
              <a:off x="2218" y="2055"/>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9" name="Line 84"/>
            <p:cNvSpPr>
              <a:spLocks noChangeShapeType="1"/>
            </p:cNvSpPr>
            <p:nvPr/>
          </p:nvSpPr>
          <p:spPr bwMode="auto">
            <a:xfrm flipH="1">
              <a:off x="2698" y="2295"/>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20" name="Line 85"/>
            <p:cNvSpPr>
              <a:spLocks noChangeShapeType="1"/>
            </p:cNvSpPr>
            <p:nvPr/>
          </p:nvSpPr>
          <p:spPr bwMode="auto">
            <a:xfrm flipH="1">
              <a:off x="2974" y="2349"/>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21" name="Line 86"/>
            <p:cNvSpPr>
              <a:spLocks noChangeShapeType="1"/>
            </p:cNvSpPr>
            <p:nvPr/>
          </p:nvSpPr>
          <p:spPr bwMode="auto">
            <a:xfrm flipH="1">
              <a:off x="2470" y="2217"/>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22" name="Line 87"/>
            <p:cNvSpPr>
              <a:spLocks noChangeShapeType="1"/>
            </p:cNvSpPr>
            <p:nvPr/>
          </p:nvSpPr>
          <p:spPr bwMode="auto">
            <a:xfrm flipH="1">
              <a:off x="3118" y="237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23" name="Line 88"/>
            <p:cNvSpPr>
              <a:spLocks noChangeShapeType="1"/>
            </p:cNvSpPr>
            <p:nvPr/>
          </p:nvSpPr>
          <p:spPr bwMode="auto">
            <a:xfrm flipH="1">
              <a:off x="2176" y="2007"/>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24" name="Line 89"/>
            <p:cNvSpPr>
              <a:spLocks noChangeShapeType="1"/>
            </p:cNvSpPr>
            <p:nvPr/>
          </p:nvSpPr>
          <p:spPr bwMode="auto">
            <a:xfrm flipH="1">
              <a:off x="2638" y="2277"/>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25" name="Line 90"/>
            <p:cNvSpPr>
              <a:spLocks noChangeShapeType="1"/>
            </p:cNvSpPr>
            <p:nvPr/>
          </p:nvSpPr>
          <p:spPr bwMode="auto">
            <a:xfrm flipH="1">
              <a:off x="2866" y="233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26" name="Line 91"/>
            <p:cNvSpPr>
              <a:spLocks noChangeShapeType="1"/>
            </p:cNvSpPr>
            <p:nvPr/>
          </p:nvSpPr>
          <p:spPr bwMode="auto">
            <a:xfrm flipH="1">
              <a:off x="2548" y="2253"/>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27" name="Line 92"/>
            <p:cNvSpPr>
              <a:spLocks noChangeShapeType="1"/>
            </p:cNvSpPr>
            <p:nvPr/>
          </p:nvSpPr>
          <p:spPr bwMode="auto">
            <a:xfrm flipH="1">
              <a:off x="2782" y="2313"/>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28" name="Line 93"/>
            <p:cNvSpPr>
              <a:spLocks noChangeShapeType="1"/>
            </p:cNvSpPr>
            <p:nvPr/>
          </p:nvSpPr>
          <p:spPr bwMode="auto">
            <a:xfrm flipH="1">
              <a:off x="3142" y="237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29" name="Line 94"/>
            <p:cNvSpPr>
              <a:spLocks noChangeShapeType="1"/>
            </p:cNvSpPr>
            <p:nvPr/>
          </p:nvSpPr>
          <p:spPr bwMode="auto">
            <a:xfrm flipH="1">
              <a:off x="2446" y="219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30" name="Line 95"/>
            <p:cNvSpPr>
              <a:spLocks noChangeShapeType="1"/>
            </p:cNvSpPr>
            <p:nvPr/>
          </p:nvSpPr>
          <p:spPr bwMode="auto">
            <a:xfrm flipH="1">
              <a:off x="2770" y="2313"/>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31" name="Line 96"/>
            <p:cNvSpPr>
              <a:spLocks noChangeShapeType="1"/>
            </p:cNvSpPr>
            <p:nvPr/>
          </p:nvSpPr>
          <p:spPr bwMode="auto">
            <a:xfrm flipH="1">
              <a:off x="2764" y="2313"/>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32" name="Line 97"/>
            <p:cNvSpPr>
              <a:spLocks noChangeShapeType="1"/>
            </p:cNvSpPr>
            <p:nvPr/>
          </p:nvSpPr>
          <p:spPr bwMode="auto">
            <a:xfrm flipH="1">
              <a:off x="2752" y="2313"/>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33" name="Line 98"/>
            <p:cNvSpPr>
              <a:spLocks noChangeShapeType="1"/>
            </p:cNvSpPr>
            <p:nvPr/>
          </p:nvSpPr>
          <p:spPr bwMode="auto">
            <a:xfrm flipH="1">
              <a:off x="2758" y="2313"/>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34" name="Line 99"/>
            <p:cNvSpPr>
              <a:spLocks noChangeShapeType="1"/>
            </p:cNvSpPr>
            <p:nvPr/>
          </p:nvSpPr>
          <p:spPr bwMode="auto">
            <a:xfrm flipH="1">
              <a:off x="2800" y="231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35" name="Line 100"/>
            <p:cNvSpPr>
              <a:spLocks noChangeShapeType="1"/>
            </p:cNvSpPr>
            <p:nvPr/>
          </p:nvSpPr>
          <p:spPr bwMode="auto">
            <a:xfrm flipH="1">
              <a:off x="2800" y="231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36" name="Line 101"/>
            <p:cNvSpPr>
              <a:spLocks noChangeShapeType="1"/>
            </p:cNvSpPr>
            <p:nvPr/>
          </p:nvSpPr>
          <p:spPr bwMode="auto">
            <a:xfrm flipH="1">
              <a:off x="2788" y="231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37" name="Line 102"/>
            <p:cNvSpPr>
              <a:spLocks noChangeShapeType="1"/>
            </p:cNvSpPr>
            <p:nvPr/>
          </p:nvSpPr>
          <p:spPr bwMode="auto">
            <a:xfrm flipH="1">
              <a:off x="2794" y="231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38" name="Line 103"/>
            <p:cNvSpPr>
              <a:spLocks noChangeShapeType="1"/>
            </p:cNvSpPr>
            <p:nvPr/>
          </p:nvSpPr>
          <p:spPr bwMode="auto">
            <a:xfrm flipH="1">
              <a:off x="2824" y="233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39" name="Line 104"/>
            <p:cNvSpPr>
              <a:spLocks noChangeShapeType="1"/>
            </p:cNvSpPr>
            <p:nvPr/>
          </p:nvSpPr>
          <p:spPr bwMode="auto">
            <a:xfrm flipH="1">
              <a:off x="2824" y="233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40" name="Line 105"/>
            <p:cNvSpPr>
              <a:spLocks noChangeShapeType="1"/>
            </p:cNvSpPr>
            <p:nvPr/>
          </p:nvSpPr>
          <p:spPr bwMode="auto">
            <a:xfrm flipH="1">
              <a:off x="2812" y="233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41" name="Line 106"/>
            <p:cNvSpPr>
              <a:spLocks noChangeShapeType="1"/>
            </p:cNvSpPr>
            <p:nvPr/>
          </p:nvSpPr>
          <p:spPr bwMode="auto">
            <a:xfrm flipH="1">
              <a:off x="2818" y="233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42" name="Line 107"/>
            <p:cNvSpPr>
              <a:spLocks noChangeShapeType="1"/>
            </p:cNvSpPr>
            <p:nvPr/>
          </p:nvSpPr>
          <p:spPr bwMode="auto">
            <a:xfrm flipH="1">
              <a:off x="2842" y="2325"/>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43" name="Line 108"/>
            <p:cNvSpPr>
              <a:spLocks noChangeShapeType="1"/>
            </p:cNvSpPr>
            <p:nvPr/>
          </p:nvSpPr>
          <p:spPr bwMode="auto">
            <a:xfrm flipH="1">
              <a:off x="2836" y="2325"/>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44" name="Line 109"/>
            <p:cNvSpPr>
              <a:spLocks noChangeShapeType="1"/>
            </p:cNvSpPr>
            <p:nvPr/>
          </p:nvSpPr>
          <p:spPr bwMode="auto">
            <a:xfrm flipH="1">
              <a:off x="2830" y="2325"/>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45" name="Line 110"/>
            <p:cNvSpPr>
              <a:spLocks noChangeShapeType="1"/>
            </p:cNvSpPr>
            <p:nvPr/>
          </p:nvSpPr>
          <p:spPr bwMode="auto">
            <a:xfrm flipH="1">
              <a:off x="2836" y="2325"/>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46" name="Line 111"/>
            <p:cNvSpPr>
              <a:spLocks noChangeShapeType="1"/>
            </p:cNvSpPr>
            <p:nvPr/>
          </p:nvSpPr>
          <p:spPr bwMode="auto">
            <a:xfrm flipH="1">
              <a:off x="2920" y="2343"/>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47" name="Line 112"/>
            <p:cNvSpPr>
              <a:spLocks noChangeShapeType="1"/>
            </p:cNvSpPr>
            <p:nvPr/>
          </p:nvSpPr>
          <p:spPr bwMode="auto">
            <a:xfrm flipH="1">
              <a:off x="2914" y="2343"/>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48" name="Line 113"/>
            <p:cNvSpPr>
              <a:spLocks noChangeShapeType="1"/>
            </p:cNvSpPr>
            <p:nvPr/>
          </p:nvSpPr>
          <p:spPr bwMode="auto">
            <a:xfrm flipH="1">
              <a:off x="2908" y="2343"/>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49" name="Line 114"/>
            <p:cNvSpPr>
              <a:spLocks noChangeShapeType="1"/>
            </p:cNvSpPr>
            <p:nvPr/>
          </p:nvSpPr>
          <p:spPr bwMode="auto">
            <a:xfrm flipH="1">
              <a:off x="2914" y="2343"/>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50" name="Line 115"/>
            <p:cNvSpPr>
              <a:spLocks noChangeShapeType="1"/>
            </p:cNvSpPr>
            <p:nvPr/>
          </p:nvSpPr>
          <p:spPr bwMode="auto">
            <a:xfrm flipH="1">
              <a:off x="2944" y="234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51" name="Line 116"/>
            <p:cNvSpPr>
              <a:spLocks noChangeShapeType="1"/>
            </p:cNvSpPr>
            <p:nvPr/>
          </p:nvSpPr>
          <p:spPr bwMode="auto">
            <a:xfrm flipH="1">
              <a:off x="2938" y="234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52" name="Line 117"/>
            <p:cNvSpPr>
              <a:spLocks noChangeShapeType="1"/>
            </p:cNvSpPr>
            <p:nvPr/>
          </p:nvSpPr>
          <p:spPr bwMode="auto">
            <a:xfrm flipH="1">
              <a:off x="2932" y="234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53" name="Line 118"/>
            <p:cNvSpPr>
              <a:spLocks noChangeShapeType="1"/>
            </p:cNvSpPr>
            <p:nvPr/>
          </p:nvSpPr>
          <p:spPr bwMode="auto">
            <a:xfrm flipH="1">
              <a:off x="2938" y="234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54" name="Line 119"/>
            <p:cNvSpPr>
              <a:spLocks noChangeShapeType="1"/>
            </p:cNvSpPr>
            <p:nvPr/>
          </p:nvSpPr>
          <p:spPr bwMode="auto">
            <a:xfrm flipH="1">
              <a:off x="2986" y="2355"/>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55" name="Line 120"/>
            <p:cNvSpPr>
              <a:spLocks noChangeShapeType="1"/>
            </p:cNvSpPr>
            <p:nvPr/>
          </p:nvSpPr>
          <p:spPr bwMode="auto">
            <a:xfrm flipH="1">
              <a:off x="2986" y="2355"/>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56" name="Line 121"/>
            <p:cNvSpPr>
              <a:spLocks noChangeShapeType="1"/>
            </p:cNvSpPr>
            <p:nvPr/>
          </p:nvSpPr>
          <p:spPr bwMode="auto">
            <a:xfrm flipH="1">
              <a:off x="2974" y="2355"/>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57" name="Line 122"/>
            <p:cNvSpPr>
              <a:spLocks noChangeShapeType="1"/>
            </p:cNvSpPr>
            <p:nvPr/>
          </p:nvSpPr>
          <p:spPr bwMode="auto">
            <a:xfrm flipH="1">
              <a:off x="2980" y="2355"/>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58" name="Line 123"/>
            <p:cNvSpPr>
              <a:spLocks noChangeShapeType="1"/>
            </p:cNvSpPr>
            <p:nvPr/>
          </p:nvSpPr>
          <p:spPr bwMode="auto">
            <a:xfrm flipH="1">
              <a:off x="3022" y="2367"/>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59" name="Line 124"/>
            <p:cNvSpPr>
              <a:spLocks noChangeShapeType="1"/>
            </p:cNvSpPr>
            <p:nvPr/>
          </p:nvSpPr>
          <p:spPr bwMode="auto">
            <a:xfrm flipH="1">
              <a:off x="3016" y="2367"/>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60" name="Line 125"/>
            <p:cNvSpPr>
              <a:spLocks noChangeShapeType="1"/>
            </p:cNvSpPr>
            <p:nvPr/>
          </p:nvSpPr>
          <p:spPr bwMode="auto">
            <a:xfrm flipH="1">
              <a:off x="3004" y="2367"/>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61" name="Line 126"/>
            <p:cNvSpPr>
              <a:spLocks noChangeShapeType="1"/>
            </p:cNvSpPr>
            <p:nvPr/>
          </p:nvSpPr>
          <p:spPr bwMode="auto">
            <a:xfrm flipH="1">
              <a:off x="3010" y="2367"/>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62" name="Line 127"/>
            <p:cNvSpPr>
              <a:spLocks noChangeShapeType="1"/>
            </p:cNvSpPr>
            <p:nvPr/>
          </p:nvSpPr>
          <p:spPr bwMode="auto">
            <a:xfrm flipH="1">
              <a:off x="2962" y="234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63" name="Line 128"/>
            <p:cNvSpPr>
              <a:spLocks noChangeShapeType="1"/>
            </p:cNvSpPr>
            <p:nvPr/>
          </p:nvSpPr>
          <p:spPr bwMode="auto">
            <a:xfrm flipH="1">
              <a:off x="2956" y="234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64" name="Line 129"/>
            <p:cNvSpPr>
              <a:spLocks noChangeShapeType="1"/>
            </p:cNvSpPr>
            <p:nvPr/>
          </p:nvSpPr>
          <p:spPr bwMode="auto">
            <a:xfrm flipH="1">
              <a:off x="2944" y="234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65" name="Line 130"/>
            <p:cNvSpPr>
              <a:spLocks noChangeShapeType="1"/>
            </p:cNvSpPr>
            <p:nvPr/>
          </p:nvSpPr>
          <p:spPr bwMode="auto">
            <a:xfrm flipH="1">
              <a:off x="2950" y="234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66" name="Line 131"/>
            <p:cNvSpPr>
              <a:spLocks noChangeShapeType="1"/>
            </p:cNvSpPr>
            <p:nvPr/>
          </p:nvSpPr>
          <p:spPr bwMode="auto">
            <a:xfrm flipH="1">
              <a:off x="3004" y="2355"/>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67" name="Line 132"/>
            <p:cNvSpPr>
              <a:spLocks noChangeShapeType="1"/>
            </p:cNvSpPr>
            <p:nvPr/>
          </p:nvSpPr>
          <p:spPr bwMode="auto">
            <a:xfrm flipH="1">
              <a:off x="2998" y="2355"/>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68" name="Line 133"/>
            <p:cNvSpPr>
              <a:spLocks noChangeShapeType="1"/>
            </p:cNvSpPr>
            <p:nvPr/>
          </p:nvSpPr>
          <p:spPr bwMode="auto">
            <a:xfrm flipH="1">
              <a:off x="2992" y="2355"/>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69" name="Line 134"/>
            <p:cNvSpPr>
              <a:spLocks noChangeShapeType="1"/>
            </p:cNvSpPr>
            <p:nvPr/>
          </p:nvSpPr>
          <p:spPr bwMode="auto">
            <a:xfrm flipH="1">
              <a:off x="2998" y="2355"/>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70" name="Line 135"/>
            <p:cNvSpPr>
              <a:spLocks noChangeShapeType="1"/>
            </p:cNvSpPr>
            <p:nvPr/>
          </p:nvSpPr>
          <p:spPr bwMode="auto">
            <a:xfrm flipH="1">
              <a:off x="3034" y="2367"/>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71" name="Line 136"/>
            <p:cNvSpPr>
              <a:spLocks noChangeShapeType="1"/>
            </p:cNvSpPr>
            <p:nvPr/>
          </p:nvSpPr>
          <p:spPr bwMode="auto">
            <a:xfrm flipH="1">
              <a:off x="3034" y="2367"/>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72" name="Line 137"/>
            <p:cNvSpPr>
              <a:spLocks noChangeShapeType="1"/>
            </p:cNvSpPr>
            <p:nvPr/>
          </p:nvSpPr>
          <p:spPr bwMode="auto">
            <a:xfrm flipH="1">
              <a:off x="3022" y="2367"/>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73" name="Line 138"/>
            <p:cNvSpPr>
              <a:spLocks noChangeShapeType="1"/>
            </p:cNvSpPr>
            <p:nvPr/>
          </p:nvSpPr>
          <p:spPr bwMode="auto">
            <a:xfrm flipH="1">
              <a:off x="3028" y="2367"/>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74" name="Line 139"/>
            <p:cNvSpPr>
              <a:spLocks noChangeShapeType="1"/>
            </p:cNvSpPr>
            <p:nvPr/>
          </p:nvSpPr>
          <p:spPr bwMode="auto">
            <a:xfrm flipH="1">
              <a:off x="3070" y="237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75" name="Line 140"/>
            <p:cNvSpPr>
              <a:spLocks noChangeShapeType="1"/>
            </p:cNvSpPr>
            <p:nvPr/>
          </p:nvSpPr>
          <p:spPr bwMode="auto">
            <a:xfrm flipH="1">
              <a:off x="3064" y="237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76" name="Line 141"/>
            <p:cNvSpPr>
              <a:spLocks noChangeShapeType="1"/>
            </p:cNvSpPr>
            <p:nvPr/>
          </p:nvSpPr>
          <p:spPr bwMode="auto">
            <a:xfrm flipH="1">
              <a:off x="3058" y="237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77" name="Line 142"/>
            <p:cNvSpPr>
              <a:spLocks noChangeShapeType="1"/>
            </p:cNvSpPr>
            <p:nvPr/>
          </p:nvSpPr>
          <p:spPr bwMode="auto">
            <a:xfrm flipH="1">
              <a:off x="3064" y="237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78" name="Line 143"/>
            <p:cNvSpPr>
              <a:spLocks noChangeShapeType="1"/>
            </p:cNvSpPr>
            <p:nvPr/>
          </p:nvSpPr>
          <p:spPr bwMode="auto">
            <a:xfrm flipH="1">
              <a:off x="3088" y="237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79" name="Line 144"/>
            <p:cNvSpPr>
              <a:spLocks noChangeShapeType="1"/>
            </p:cNvSpPr>
            <p:nvPr/>
          </p:nvSpPr>
          <p:spPr bwMode="auto">
            <a:xfrm flipH="1">
              <a:off x="3082" y="237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80" name="Line 145"/>
            <p:cNvSpPr>
              <a:spLocks noChangeShapeType="1"/>
            </p:cNvSpPr>
            <p:nvPr/>
          </p:nvSpPr>
          <p:spPr bwMode="auto">
            <a:xfrm flipH="1">
              <a:off x="3076" y="237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81" name="Line 146"/>
            <p:cNvSpPr>
              <a:spLocks noChangeShapeType="1"/>
            </p:cNvSpPr>
            <p:nvPr/>
          </p:nvSpPr>
          <p:spPr bwMode="auto">
            <a:xfrm flipH="1">
              <a:off x="3076" y="237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82" name="Line 147"/>
            <p:cNvSpPr>
              <a:spLocks noChangeShapeType="1"/>
            </p:cNvSpPr>
            <p:nvPr/>
          </p:nvSpPr>
          <p:spPr bwMode="auto">
            <a:xfrm flipH="1">
              <a:off x="3178" y="2379"/>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83" name="Line 148"/>
            <p:cNvSpPr>
              <a:spLocks noChangeShapeType="1"/>
            </p:cNvSpPr>
            <p:nvPr/>
          </p:nvSpPr>
          <p:spPr bwMode="auto">
            <a:xfrm flipH="1">
              <a:off x="3178" y="2379"/>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84" name="Line 149"/>
            <p:cNvSpPr>
              <a:spLocks noChangeShapeType="1"/>
            </p:cNvSpPr>
            <p:nvPr/>
          </p:nvSpPr>
          <p:spPr bwMode="auto">
            <a:xfrm flipH="1">
              <a:off x="3166" y="2379"/>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85" name="Line 150"/>
            <p:cNvSpPr>
              <a:spLocks noChangeShapeType="1"/>
            </p:cNvSpPr>
            <p:nvPr/>
          </p:nvSpPr>
          <p:spPr bwMode="auto">
            <a:xfrm flipH="1">
              <a:off x="3172" y="2379"/>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86" name="Line 151"/>
            <p:cNvSpPr>
              <a:spLocks noChangeShapeType="1"/>
            </p:cNvSpPr>
            <p:nvPr/>
          </p:nvSpPr>
          <p:spPr bwMode="auto">
            <a:xfrm flipH="1">
              <a:off x="3280" y="239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87" name="Line 152"/>
            <p:cNvSpPr>
              <a:spLocks noChangeShapeType="1"/>
            </p:cNvSpPr>
            <p:nvPr/>
          </p:nvSpPr>
          <p:spPr bwMode="auto">
            <a:xfrm flipH="1">
              <a:off x="3274" y="239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88" name="Line 153"/>
            <p:cNvSpPr>
              <a:spLocks noChangeShapeType="1"/>
            </p:cNvSpPr>
            <p:nvPr/>
          </p:nvSpPr>
          <p:spPr bwMode="auto">
            <a:xfrm flipH="1">
              <a:off x="3262" y="239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89" name="Line 154"/>
            <p:cNvSpPr>
              <a:spLocks noChangeShapeType="1"/>
            </p:cNvSpPr>
            <p:nvPr/>
          </p:nvSpPr>
          <p:spPr bwMode="auto">
            <a:xfrm flipH="1">
              <a:off x="3268" y="239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90" name="Line 155"/>
            <p:cNvSpPr>
              <a:spLocks noChangeShapeType="1"/>
            </p:cNvSpPr>
            <p:nvPr/>
          </p:nvSpPr>
          <p:spPr bwMode="auto">
            <a:xfrm flipH="1">
              <a:off x="3304" y="239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91" name="Line 156"/>
            <p:cNvSpPr>
              <a:spLocks noChangeShapeType="1"/>
            </p:cNvSpPr>
            <p:nvPr/>
          </p:nvSpPr>
          <p:spPr bwMode="auto">
            <a:xfrm flipH="1">
              <a:off x="3298" y="239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92" name="Line 157"/>
            <p:cNvSpPr>
              <a:spLocks noChangeShapeType="1"/>
            </p:cNvSpPr>
            <p:nvPr/>
          </p:nvSpPr>
          <p:spPr bwMode="auto">
            <a:xfrm flipH="1">
              <a:off x="3292" y="239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93" name="Line 158"/>
            <p:cNvSpPr>
              <a:spLocks noChangeShapeType="1"/>
            </p:cNvSpPr>
            <p:nvPr/>
          </p:nvSpPr>
          <p:spPr bwMode="auto">
            <a:xfrm flipH="1">
              <a:off x="3298" y="239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94" name="Line 159"/>
            <p:cNvSpPr>
              <a:spLocks noChangeShapeType="1"/>
            </p:cNvSpPr>
            <p:nvPr/>
          </p:nvSpPr>
          <p:spPr bwMode="auto">
            <a:xfrm flipH="1">
              <a:off x="3490" y="2391"/>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95" name="Line 160"/>
            <p:cNvSpPr>
              <a:spLocks noChangeShapeType="1"/>
            </p:cNvSpPr>
            <p:nvPr/>
          </p:nvSpPr>
          <p:spPr bwMode="auto">
            <a:xfrm flipH="1">
              <a:off x="3484" y="2391"/>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96" name="Line 161"/>
            <p:cNvSpPr>
              <a:spLocks noChangeShapeType="1"/>
            </p:cNvSpPr>
            <p:nvPr/>
          </p:nvSpPr>
          <p:spPr bwMode="auto">
            <a:xfrm flipH="1">
              <a:off x="3478" y="2391"/>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97" name="Line 162"/>
            <p:cNvSpPr>
              <a:spLocks noChangeShapeType="1"/>
            </p:cNvSpPr>
            <p:nvPr/>
          </p:nvSpPr>
          <p:spPr bwMode="auto">
            <a:xfrm flipH="1">
              <a:off x="3478" y="2391"/>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98" name="Line 163"/>
            <p:cNvSpPr>
              <a:spLocks noChangeShapeType="1"/>
            </p:cNvSpPr>
            <p:nvPr/>
          </p:nvSpPr>
          <p:spPr bwMode="auto">
            <a:xfrm flipH="1">
              <a:off x="3544" y="2403"/>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99" name="Line 164"/>
            <p:cNvSpPr>
              <a:spLocks noChangeShapeType="1"/>
            </p:cNvSpPr>
            <p:nvPr/>
          </p:nvSpPr>
          <p:spPr bwMode="auto">
            <a:xfrm flipH="1">
              <a:off x="3538" y="2403"/>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00" name="Line 165"/>
            <p:cNvSpPr>
              <a:spLocks noChangeShapeType="1"/>
            </p:cNvSpPr>
            <p:nvPr/>
          </p:nvSpPr>
          <p:spPr bwMode="auto">
            <a:xfrm flipH="1">
              <a:off x="3532" y="2403"/>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01" name="Line 166"/>
            <p:cNvSpPr>
              <a:spLocks noChangeShapeType="1"/>
            </p:cNvSpPr>
            <p:nvPr/>
          </p:nvSpPr>
          <p:spPr bwMode="auto">
            <a:xfrm flipH="1">
              <a:off x="3538" y="2403"/>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02" name="Line 167"/>
            <p:cNvSpPr>
              <a:spLocks noChangeShapeType="1"/>
            </p:cNvSpPr>
            <p:nvPr/>
          </p:nvSpPr>
          <p:spPr bwMode="auto">
            <a:xfrm flipH="1">
              <a:off x="3562" y="2409"/>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03" name="Line 168"/>
            <p:cNvSpPr>
              <a:spLocks noChangeShapeType="1"/>
            </p:cNvSpPr>
            <p:nvPr/>
          </p:nvSpPr>
          <p:spPr bwMode="auto">
            <a:xfrm flipH="1">
              <a:off x="3556" y="2409"/>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04" name="Line 169"/>
            <p:cNvSpPr>
              <a:spLocks noChangeShapeType="1"/>
            </p:cNvSpPr>
            <p:nvPr/>
          </p:nvSpPr>
          <p:spPr bwMode="auto">
            <a:xfrm flipH="1">
              <a:off x="3550" y="2409"/>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05" name="Line 170"/>
            <p:cNvSpPr>
              <a:spLocks noChangeShapeType="1"/>
            </p:cNvSpPr>
            <p:nvPr/>
          </p:nvSpPr>
          <p:spPr bwMode="auto">
            <a:xfrm flipH="1">
              <a:off x="3550" y="2409"/>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06" name="Line 171"/>
            <p:cNvSpPr>
              <a:spLocks noChangeShapeType="1"/>
            </p:cNvSpPr>
            <p:nvPr/>
          </p:nvSpPr>
          <p:spPr bwMode="auto">
            <a:xfrm flipH="1">
              <a:off x="3574" y="2409"/>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07" name="Line 172"/>
            <p:cNvSpPr>
              <a:spLocks noChangeShapeType="1"/>
            </p:cNvSpPr>
            <p:nvPr/>
          </p:nvSpPr>
          <p:spPr bwMode="auto">
            <a:xfrm flipH="1">
              <a:off x="3568" y="2409"/>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08" name="Line 173"/>
            <p:cNvSpPr>
              <a:spLocks noChangeShapeType="1"/>
            </p:cNvSpPr>
            <p:nvPr/>
          </p:nvSpPr>
          <p:spPr bwMode="auto">
            <a:xfrm flipH="1">
              <a:off x="3562" y="2409"/>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09" name="Line 174"/>
            <p:cNvSpPr>
              <a:spLocks noChangeShapeType="1"/>
            </p:cNvSpPr>
            <p:nvPr/>
          </p:nvSpPr>
          <p:spPr bwMode="auto">
            <a:xfrm flipH="1">
              <a:off x="3568" y="2409"/>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10" name="Line 175"/>
            <p:cNvSpPr>
              <a:spLocks noChangeShapeType="1"/>
            </p:cNvSpPr>
            <p:nvPr/>
          </p:nvSpPr>
          <p:spPr bwMode="auto">
            <a:xfrm flipH="1">
              <a:off x="3340" y="239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11" name="Line 176"/>
            <p:cNvSpPr>
              <a:spLocks noChangeShapeType="1"/>
            </p:cNvSpPr>
            <p:nvPr/>
          </p:nvSpPr>
          <p:spPr bwMode="auto">
            <a:xfrm flipH="1">
              <a:off x="3334" y="239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12" name="Line 177"/>
            <p:cNvSpPr>
              <a:spLocks noChangeShapeType="1"/>
            </p:cNvSpPr>
            <p:nvPr/>
          </p:nvSpPr>
          <p:spPr bwMode="auto">
            <a:xfrm flipH="1">
              <a:off x="3328" y="239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13" name="Line 178"/>
            <p:cNvSpPr>
              <a:spLocks noChangeShapeType="1"/>
            </p:cNvSpPr>
            <p:nvPr/>
          </p:nvSpPr>
          <p:spPr bwMode="auto">
            <a:xfrm flipH="1">
              <a:off x="3334" y="239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14" name="Line 179"/>
            <p:cNvSpPr>
              <a:spLocks noChangeShapeType="1"/>
            </p:cNvSpPr>
            <p:nvPr/>
          </p:nvSpPr>
          <p:spPr bwMode="auto">
            <a:xfrm flipH="1">
              <a:off x="3364" y="239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15" name="Line 180"/>
            <p:cNvSpPr>
              <a:spLocks noChangeShapeType="1"/>
            </p:cNvSpPr>
            <p:nvPr/>
          </p:nvSpPr>
          <p:spPr bwMode="auto">
            <a:xfrm flipH="1">
              <a:off x="3358" y="239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16" name="Line 181"/>
            <p:cNvSpPr>
              <a:spLocks noChangeShapeType="1"/>
            </p:cNvSpPr>
            <p:nvPr/>
          </p:nvSpPr>
          <p:spPr bwMode="auto">
            <a:xfrm flipH="1">
              <a:off x="3352" y="239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17" name="Line 182"/>
            <p:cNvSpPr>
              <a:spLocks noChangeShapeType="1"/>
            </p:cNvSpPr>
            <p:nvPr/>
          </p:nvSpPr>
          <p:spPr bwMode="auto">
            <a:xfrm flipH="1">
              <a:off x="3352" y="239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18" name="Line 183"/>
            <p:cNvSpPr>
              <a:spLocks noChangeShapeType="1"/>
            </p:cNvSpPr>
            <p:nvPr/>
          </p:nvSpPr>
          <p:spPr bwMode="auto">
            <a:xfrm flipH="1">
              <a:off x="3400" y="239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19" name="Line 184"/>
            <p:cNvSpPr>
              <a:spLocks noChangeShapeType="1"/>
            </p:cNvSpPr>
            <p:nvPr/>
          </p:nvSpPr>
          <p:spPr bwMode="auto">
            <a:xfrm flipH="1">
              <a:off x="3394" y="239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20" name="Line 185"/>
            <p:cNvSpPr>
              <a:spLocks noChangeShapeType="1"/>
            </p:cNvSpPr>
            <p:nvPr/>
          </p:nvSpPr>
          <p:spPr bwMode="auto">
            <a:xfrm flipH="1">
              <a:off x="3388" y="239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21" name="Line 186"/>
            <p:cNvSpPr>
              <a:spLocks noChangeShapeType="1"/>
            </p:cNvSpPr>
            <p:nvPr/>
          </p:nvSpPr>
          <p:spPr bwMode="auto">
            <a:xfrm flipH="1">
              <a:off x="3394" y="239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22" name="Line 187"/>
            <p:cNvSpPr>
              <a:spLocks noChangeShapeType="1"/>
            </p:cNvSpPr>
            <p:nvPr/>
          </p:nvSpPr>
          <p:spPr bwMode="auto">
            <a:xfrm flipH="1">
              <a:off x="3418" y="239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23" name="Line 188"/>
            <p:cNvSpPr>
              <a:spLocks noChangeShapeType="1"/>
            </p:cNvSpPr>
            <p:nvPr/>
          </p:nvSpPr>
          <p:spPr bwMode="auto">
            <a:xfrm flipH="1">
              <a:off x="3412" y="239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24" name="Line 189"/>
            <p:cNvSpPr>
              <a:spLocks noChangeShapeType="1"/>
            </p:cNvSpPr>
            <p:nvPr/>
          </p:nvSpPr>
          <p:spPr bwMode="auto">
            <a:xfrm flipH="1">
              <a:off x="3400" y="239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25" name="Line 190"/>
            <p:cNvSpPr>
              <a:spLocks noChangeShapeType="1"/>
            </p:cNvSpPr>
            <p:nvPr/>
          </p:nvSpPr>
          <p:spPr bwMode="auto">
            <a:xfrm flipH="1">
              <a:off x="3406" y="239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26" name="Line 191"/>
            <p:cNvSpPr>
              <a:spLocks noChangeShapeType="1"/>
            </p:cNvSpPr>
            <p:nvPr/>
          </p:nvSpPr>
          <p:spPr bwMode="auto">
            <a:xfrm flipH="1">
              <a:off x="2860" y="233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27" name="Line 192"/>
            <p:cNvSpPr>
              <a:spLocks noChangeShapeType="1"/>
            </p:cNvSpPr>
            <p:nvPr/>
          </p:nvSpPr>
          <p:spPr bwMode="auto">
            <a:xfrm flipH="1">
              <a:off x="2854" y="233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28" name="Line 193"/>
            <p:cNvSpPr>
              <a:spLocks noChangeShapeType="1"/>
            </p:cNvSpPr>
            <p:nvPr/>
          </p:nvSpPr>
          <p:spPr bwMode="auto">
            <a:xfrm flipH="1">
              <a:off x="2848" y="233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29" name="Line 194"/>
            <p:cNvSpPr>
              <a:spLocks noChangeShapeType="1"/>
            </p:cNvSpPr>
            <p:nvPr/>
          </p:nvSpPr>
          <p:spPr bwMode="auto">
            <a:xfrm flipH="1">
              <a:off x="2854" y="233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30" name="Line 195"/>
            <p:cNvSpPr>
              <a:spLocks noChangeShapeType="1"/>
            </p:cNvSpPr>
            <p:nvPr/>
          </p:nvSpPr>
          <p:spPr bwMode="auto">
            <a:xfrm flipH="1">
              <a:off x="3052" y="2373"/>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31" name="Line 196"/>
            <p:cNvSpPr>
              <a:spLocks noChangeShapeType="1"/>
            </p:cNvSpPr>
            <p:nvPr/>
          </p:nvSpPr>
          <p:spPr bwMode="auto">
            <a:xfrm flipH="1">
              <a:off x="3232" y="2391"/>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32" name="Line 197"/>
            <p:cNvSpPr>
              <a:spLocks noChangeShapeType="1"/>
            </p:cNvSpPr>
            <p:nvPr/>
          </p:nvSpPr>
          <p:spPr bwMode="auto">
            <a:xfrm flipH="1">
              <a:off x="2440" y="2199"/>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33" name="Line 198"/>
            <p:cNvSpPr>
              <a:spLocks noChangeShapeType="1"/>
            </p:cNvSpPr>
            <p:nvPr/>
          </p:nvSpPr>
          <p:spPr bwMode="auto">
            <a:xfrm flipH="1">
              <a:off x="2746" y="2307"/>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34" name="Line 199"/>
            <p:cNvSpPr>
              <a:spLocks noChangeShapeType="1"/>
            </p:cNvSpPr>
            <p:nvPr/>
          </p:nvSpPr>
          <p:spPr bwMode="auto">
            <a:xfrm flipH="1">
              <a:off x="3160" y="237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grpSp>
      <p:grpSp>
        <p:nvGrpSpPr>
          <p:cNvPr id="235" name="Group 200"/>
          <p:cNvGrpSpPr/>
          <p:nvPr/>
        </p:nvGrpSpPr>
        <p:grpSpPr>
          <a:xfrm>
            <a:off x="1607423" y="1674892"/>
            <a:ext cx="3034290" cy="476086"/>
            <a:chOff x="1894" y="1965"/>
            <a:chExt cx="1968" cy="390"/>
          </a:xfrm>
        </p:grpSpPr>
        <p:sp>
          <p:nvSpPr>
            <p:cNvPr id="236" name="Line 201"/>
            <p:cNvSpPr>
              <a:spLocks noChangeShapeType="1"/>
            </p:cNvSpPr>
            <p:nvPr/>
          </p:nvSpPr>
          <p:spPr bwMode="auto">
            <a:xfrm flipH="1">
              <a:off x="2044" y="2091"/>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37" name="Line 202"/>
            <p:cNvSpPr>
              <a:spLocks noChangeShapeType="1"/>
            </p:cNvSpPr>
            <p:nvPr/>
          </p:nvSpPr>
          <p:spPr bwMode="auto">
            <a:xfrm flipH="1">
              <a:off x="2056" y="2091"/>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38" name="Line 203"/>
            <p:cNvSpPr>
              <a:spLocks noChangeShapeType="1"/>
            </p:cNvSpPr>
            <p:nvPr/>
          </p:nvSpPr>
          <p:spPr bwMode="auto">
            <a:xfrm flipH="1">
              <a:off x="2062" y="2091"/>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39" name="Line 204"/>
            <p:cNvSpPr>
              <a:spLocks noChangeShapeType="1"/>
            </p:cNvSpPr>
            <p:nvPr/>
          </p:nvSpPr>
          <p:spPr bwMode="auto">
            <a:xfrm flipH="1">
              <a:off x="2398" y="2229"/>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40" name="Line 205"/>
            <p:cNvSpPr>
              <a:spLocks noChangeShapeType="1"/>
            </p:cNvSpPr>
            <p:nvPr/>
          </p:nvSpPr>
          <p:spPr bwMode="auto">
            <a:xfrm flipH="1">
              <a:off x="2008" y="2061"/>
              <a:ext cx="0" cy="30"/>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41" name="Line 206"/>
            <p:cNvSpPr>
              <a:spLocks noChangeShapeType="1"/>
            </p:cNvSpPr>
            <p:nvPr/>
          </p:nvSpPr>
          <p:spPr bwMode="auto">
            <a:xfrm flipH="1">
              <a:off x="1996" y="2037"/>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42" name="Line 207"/>
            <p:cNvSpPr>
              <a:spLocks noChangeShapeType="1"/>
            </p:cNvSpPr>
            <p:nvPr/>
          </p:nvSpPr>
          <p:spPr bwMode="auto">
            <a:xfrm flipH="1">
              <a:off x="2464" y="2235"/>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43" name="Line 208"/>
            <p:cNvSpPr>
              <a:spLocks noChangeShapeType="1"/>
            </p:cNvSpPr>
            <p:nvPr/>
          </p:nvSpPr>
          <p:spPr bwMode="auto">
            <a:xfrm flipH="1">
              <a:off x="1924" y="1965"/>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44" name="Line 209"/>
            <p:cNvSpPr>
              <a:spLocks noChangeShapeType="1"/>
            </p:cNvSpPr>
            <p:nvPr/>
          </p:nvSpPr>
          <p:spPr bwMode="auto">
            <a:xfrm flipH="1">
              <a:off x="1912" y="1971"/>
              <a:ext cx="0" cy="30"/>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45" name="Line 210"/>
            <p:cNvSpPr>
              <a:spLocks noChangeShapeType="1"/>
            </p:cNvSpPr>
            <p:nvPr/>
          </p:nvSpPr>
          <p:spPr bwMode="auto">
            <a:xfrm flipH="1">
              <a:off x="1966" y="1989"/>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46" name="Line 211"/>
            <p:cNvSpPr>
              <a:spLocks noChangeShapeType="1"/>
            </p:cNvSpPr>
            <p:nvPr/>
          </p:nvSpPr>
          <p:spPr bwMode="auto">
            <a:xfrm flipH="1">
              <a:off x="3016" y="2301"/>
              <a:ext cx="0" cy="30"/>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47" name="Line 212"/>
            <p:cNvSpPr>
              <a:spLocks noChangeShapeType="1"/>
            </p:cNvSpPr>
            <p:nvPr/>
          </p:nvSpPr>
          <p:spPr bwMode="auto">
            <a:xfrm flipH="1">
              <a:off x="2980" y="2283"/>
              <a:ext cx="0" cy="30"/>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48" name="Line 213"/>
            <p:cNvSpPr>
              <a:spLocks noChangeShapeType="1"/>
            </p:cNvSpPr>
            <p:nvPr/>
          </p:nvSpPr>
          <p:spPr bwMode="auto">
            <a:xfrm flipH="1">
              <a:off x="2830" y="2271"/>
              <a:ext cx="0" cy="30"/>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49" name="Line 214"/>
            <p:cNvSpPr>
              <a:spLocks noChangeShapeType="1"/>
            </p:cNvSpPr>
            <p:nvPr/>
          </p:nvSpPr>
          <p:spPr bwMode="auto">
            <a:xfrm flipH="1">
              <a:off x="2878" y="2277"/>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50" name="Line 215"/>
            <p:cNvSpPr>
              <a:spLocks noChangeShapeType="1"/>
            </p:cNvSpPr>
            <p:nvPr/>
          </p:nvSpPr>
          <p:spPr bwMode="auto">
            <a:xfrm flipH="1">
              <a:off x="2710" y="2247"/>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51" name="Line 216"/>
            <p:cNvSpPr>
              <a:spLocks noChangeShapeType="1"/>
            </p:cNvSpPr>
            <p:nvPr/>
          </p:nvSpPr>
          <p:spPr bwMode="auto">
            <a:xfrm flipH="1">
              <a:off x="2572" y="2235"/>
              <a:ext cx="0" cy="30"/>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52" name="Line 217"/>
            <p:cNvSpPr>
              <a:spLocks noChangeShapeType="1"/>
            </p:cNvSpPr>
            <p:nvPr/>
          </p:nvSpPr>
          <p:spPr bwMode="auto">
            <a:xfrm flipH="1">
              <a:off x="2752" y="2259"/>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53" name="Line 218"/>
            <p:cNvSpPr>
              <a:spLocks noChangeShapeType="1"/>
            </p:cNvSpPr>
            <p:nvPr/>
          </p:nvSpPr>
          <p:spPr bwMode="auto">
            <a:xfrm flipH="1">
              <a:off x="2872" y="2283"/>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54" name="Line 219"/>
            <p:cNvSpPr>
              <a:spLocks noChangeShapeType="1"/>
            </p:cNvSpPr>
            <p:nvPr/>
          </p:nvSpPr>
          <p:spPr bwMode="auto">
            <a:xfrm flipH="1">
              <a:off x="2794" y="2271"/>
              <a:ext cx="0" cy="30"/>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55" name="Line 220"/>
            <p:cNvSpPr>
              <a:spLocks noChangeShapeType="1"/>
            </p:cNvSpPr>
            <p:nvPr/>
          </p:nvSpPr>
          <p:spPr bwMode="auto">
            <a:xfrm flipH="1">
              <a:off x="2896" y="2283"/>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56" name="Line 221"/>
            <p:cNvSpPr>
              <a:spLocks noChangeShapeType="1"/>
            </p:cNvSpPr>
            <p:nvPr/>
          </p:nvSpPr>
          <p:spPr bwMode="auto">
            <a:xfrm flipH="1">
              <a:off x="2992" y="2295"/>
              <a:ext cx="0" cy="30"/>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57" name="Line 222"/>
            <p:cNvSpPr>
              <a:spLocks noChangeShapeType="1"/>
            </p:cNvSpPr>
            <p:nvPr/>
          </p:nvSpPr>
          <p:spPr bwMode="auto">
            <a:xfrm flipH="1">
              <a:off x="2956" y="2283"/>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58" name="Line 223"/>
            <p:cNvSpPr>
              <a:spLocks noChangeShapeType="1"/>
            </p:cNvSpPr>
            <p:nvPr/>
          </p:nvSpPr>
          <p:spPr bwMode="auto">
            <a:xfrm flipH="1">
              <a:off x="2818" y="2271"/>
              <a:ext cx="0" cy="30"/>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59" name="Line 224"/>
            <p:cNvSpPr>
              <a:spLocks noChangeShapeType="1"/>
            </p:cNvSpPr>
            <p:nvPr/>
          </p:nvSpPr>
          <p:spPr bwMode="auto">
            <a:xfrm flipH="1">
              <a:off x="3124" y="2319"/>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60" name="Line 225"/>
            <p:cNvSpPr>
              <a:spLocks noChangeShapeType="1"/>
            </p:cNvSpPr>
            <p:nvPr/>
          </p:nvSpPr>
          <p:spPr bwMode="auto">
            <a:xfrm flipH="1">
              <a:off x="3076" y="2313"/>
              <a:ext cx="0" cy="30"/>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61" name="Line 226"/>
            <p:cNvSpPr>
              <a:spLocks noChangeShapeType="1"/>
            </p:cNvSpPr>
            <p:nvPr/>
          </p:nvSpPr>
          <p:spPr bwMode="auto">
            <a:xfrm flipH="1">
              <a:off x="3040" y="2313"/>
              <a:ext cx="0" cy="30"/>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62" name="Line 227"/>
            <p:cNvSpPr>
              <a:spLocks noChangeShapeType="1"/>
            </p:cNvSpPr>
            <p:nvPr/>
          </p:nvSpPr>
          <p:spPr bwMode="auto">
            <a:xfrm flipH="1">
              <a:off x="3142" y="2319"/>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63" name="Line 228"/>
            <p:cNvSpPr>
              <a:spLocks noChangeShapeType="1"/>
            </p:cNvSpPr>
            <p:nvPr/>
          </p:nvSpPr>
          <p:spPr bwMode="auto">
            <a:xfrm flipH="1">
              <a:off x="2932" y="2283"/>
              <a:ext cx="0" cy="30"/>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64" name="Line 229"/>
            <p:cNvSpPr>
              <a:spLocks noChangeShapeType="1"/>
            </p:cNvSpPr>
            <p:nvPr/>
          </p:nvSpPr>
          <p:spPr bwMode="auto">
            <a:xfrm flipH="1">
              <a:off x="3184" y="2319"/>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65" name="Line 230"/>
            <p:cNvSpPr>
              <a:spLocks noChangeShapeType="1"/>
            </p:cNvSpPr>
            <p:nvPr/>
          </p:nvSpPr>
          <p:spPr bwMode="auto">
            <a:xfrm flipH="1">
              <a:off x="3100" y="2307"/>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66" name="Line 231"/>
            <p:cNvSpPr>
              <a:spLocks noChangeShapeType="1"/>
            </p:cNvSpPr>
            <p:nvPr/>
          </p:nvSpPr>
          <p:spPr bwMode="auto">
            <a:xfrm flipH="1">
              <a:off x="3052" y="2313"/>
              <a:ext cx="0" cy="30"/>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67" name="Line 232"/>
            <p:cNvSpPr>
              <a:spLocks noChangeShapeType="1"/>
            </p:cNvSpPr>
            <p:nvPr/>
          </p:nvSpPr>
          <p:spPr bwMode="auto">
            <a:xfrm flipH="1">
              <a:off x="3172" y="2319"/>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68" name="Line 233"/>
            <p:cNvSpPr>
              <a:spLocks noChangeShapeType="1"/>
            </p:cNvSpPr>
            <p:nvPr/>
          </p:nvSpPr>
          <p:spPr bwMode="auto">
            <a:xfrm flipH="1">
              <a:off x="3226" y="2319"/>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69" name="Line 234"/>
            <p:cNvSpPr>
              <a:spLocks noChangeShapeType="1"/>
            </p:cNvSpPr>
            <p:nvPr/>
          </p:nvSpPr>
          <p:spPr bwMode="auto">
            <a:xfrm flipH="1">
              <a:off x="3220" y="2319"/>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70" name="Line 235"/>
            <p:cNvSpPr>
              <a:spLocks noChangeShapeType="1"/>
            </p:cNvSpPr>
            <p:nvPr/>
          </p:nvSpPr>
          <p:spPr bwMode="auto">
            <a:xfrm flipH="1">
              <a:off x="3208" y="2319"/>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71" name="Line 236"/>
            <p:cNvSpPr>
              <a:spLocks noChangeShapeType="1"/>
            </p:cNvSpPr>
            <p:nvPr/>
          </p:nvSpPr>
          <p:spPr bwMode="auto">
            <a:xfrm flipH="1">
              <a:off x="3214" y="2319"/>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72" name="Line 237"/>
            <p:cNvSpPr>
              <a:spLocks noChangeShapeType="1"/>
            </p:cNvSpPr>
            <p:nvPr/>
          </p:nvSpPr>
          <p:spPr bwMode="auto">
            <a:xfrm flipH="1">
              <a:off x="2860" y="2283"/>
              <a:ext cx="0" cy="30"/>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73" name="Line 238"/>
            <p:cNvSpPr>
              <a:spLocks noChangeShapeType="1"/>
            </p:cNvSpPr>
            <p:nvPr/>
          </p:nvSpPr>
          <p:spPr bwMode="auto">
            <a:xfrm flipH="1">
              <a:off x="2854" y="2283"/>
              <a:ext cx="0" cy="30"/>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74" name="Line 239"/>
            <p:cNvSpPr>
              <a:spLocks noChangeShapeType="1"/>
            </p:cNvSpPr>
            <p:nvPr/>
          </p:nvSpPr>
          <p:spPr bwMode="auto">
            <a:xfrm flipH="1">
              <a:off x="2848" y="2283"/>
              <a:ext cx="0" cy="30"/>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75" name="Line 240"/>
            <p:cNvSpPr>
              <a:spLocks noChangeShapeType="1"/>
            </p:cNvSpPr>
            <p:nvPr/>
          </p:nvSpPr>
          <p:spPr bwMode="auto">
            <a:xfrm flipH="1">
              <a:off x="2854" y="2283"/>
              <a:ext cx="0" cy="30"/>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76" name="Line 241"/>
            <p:cNvSpPr>
              <a:spLocks noChangeShapeType="1"/>
            </p:cNvSpPr>
            <p:nvPr/>
          </p:nvSpPr>
          <p:spPr bwMode="auto">
            <a:xfrm flipH="1">
              <a:off x="3562" y="2319"/>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77" name="Line 242"/>
            <p:cNvSpPr>
              <a:spLocks noChangeShapeType="1"/>
            </p:cNvSpPr>
            <p:nvPr/>
          </p:nvSpPr>
          <p:spPr bwMode="auto">
            <a:xfrm flipH="1">
              <a:off x="3484" y="2319"/>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78" name="Line 243"/>
            <p:cNvSpPr>
              <a:spLocks noChangeShapeType="1"/>
            </p:cNvSpPr>
            <p:nvPr/>
          </p:nvSpPr>
          <p:spPr bwMode="auto">
            <a:xfrm flipH="1">
              <a:off x="3550" y="2319"/>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79" name="Line 244"/>
            <p:cNvSpPr>
              <a:spLocks noChangeShapeType="1"/>
            </p:cNvSpPr>
            <p:nvPr/>
          </p:nvSpPr>
          <p:spPr bwMode="auto">
            <a:xfrm flipH="1">
              <a:off x="3502" y="2319"/>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80" name="Line 245"/>
            <p:cNvSpPr>
              <a:spLocks noChangeShapeType="1"/>
            </p:cNvSpPr>
            <p:nvPr/>
          </p:nvSpPr>
          <p:spPr bwMode="auto">
            <a:xfrm flipH="1">
              <a:off x="3274" y="2319"/>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81" name="Line 246"/>
            <p:cNvSpPr>
              <a:spLocks noChangeShapeType="1"/>
            </p:cNvSpPr>
            <p:nvPr/>
          </p:nvSpPr>
          <p:spPr bwMode="auto">
            <a:xfrm flipH="1">
              <a:off x="3382" y="2319"/>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82" name="Line 247"/>
            <p:cNvSpPr>
              <a:spLocks noChangeShapeType="1"/>
            </p:cNvSpPr>
            <p:nvPr/>
          </p:nvSpPr>
          <p:spPr bwMode="auto">
            <a:xfrm flipH="1">
              <a:off x="3424" y="2319"/>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83" name="Line 248"/>
            <p:cNvSpPr>
              <a:spLocks noChangeShapeType="1"/>
            </p:cNvSpPr>
            <p:nvPr/>
          </p:nvSpPr>
          <p:spPr bwMode="auto">
            <a:xfrm flipH="1">
              <a:off x="3472" y="2319"/>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84" name="Line 249"/>
            <p:cNvSpPr>
              <a:spLocks noChangeShapeType="1"/>
            </p:cNvSpPr>
            <p:nvPr/>
          </p:nvSpPr>
          <p:spPr bwMode="auto">
            <a:xfrm flipH="1">
              <a:off x="3196" y="2319"/>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85" name="Line 250"/>
            <p:cNvSpPr>
              <a:spLocks noChangeShapeType="1"/>
            </p:cNvSpPr>
            <p:nvPr/>
          </p:nvSpPr>
          <p:spPr bwMode="auto">
            <a:xfrm flipH="1">
              <a:off x="3460" y="2319"/>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86" name="Line 251"/>
            <p:cNvSpPr>
              <a:spLocks noChangeShapeType="1"/>
            </p:cNvSpPr>
            <p:nvPr/>
          </p:nvSpPr>
          <p:spPr bwMode="auto">
            <a:xfrm flipH="1">
              <a:off x="3298" y="2319"/>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87" name="Line 252"/>
            <p:cNvSpPr>
              <a:spLocks noChangeShapeType="1"/>
            </p:cNvSpPr>
            <p:nvPr/>
          </p:nvSpPr>
          <p:spPr bwMode="auto">
            <a:xfrm flipH="1">
              <a:off x="3448" y="2319"/>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88" name="Line 253"/>
            <p:cNvSpPr>
              <a:spLocks noChangeShapeType="1"/>
            </p:cNvSpPr>
            <p:nvPr/>
          </p:nvSpPr>
          <p:spPr bwMode="auto">
            <a:xfrm flipH="1">
              <a:off x="3496" y="2319"/>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89" name="Line 254"/>
            <p:cNvSpPr>
              <a:spLocks noChangeShapeType="1"/>
            </p:cNvSpPr>
            <p:nvPr/>
          </p:nvSpPr>
          <p:spPr bwMode="auto">
            <a:xfrm flipH="1">
              <a:off x="3766" y="2319"/>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90" name="Line 255"/>
            <p:cNvSpPr>
              <a:spLocks noChangeShapeType="1"/>
            </p:cNvSpPr>
            <p:nvPr/>
          </p:nvSpPr>
          <p:spPr bwMode="auto">
            <a:xfrm flipH="1">
              <a:off x="3316" y="2319"/>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91" name="Line 256"/>
            <p:cNvSpPr>
              <a:spLocks noChangeShapeType="1"/>
            </p:cNvSpPr>
            <p:nvPr/>
          </p:nvSpPr>
          <p:spPr bwMode="auto">
            <a:xfrm flipH="1">
              <a:off x="3358" y="2319"/>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92" name="Line 257"/>
            <p:cNvSpPr>
              <a:spLocks noChangeShapeType="1"/>
            </p:cNvSpPr>
            <p:nvPr/>
          </p:nvSpPr>
          <p:spPr bwMode="auto">
            <a:xfrm flipH="1">
              <a:off x="3406" y="2319"/>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93" name="Line 258"/>
            <p:cNvSpPr>
              <a:spLocks noChangeShapeType="1"/>
            </p:cNvSpPr>
            <p:nvPr/>
          </p:nvSpPr>
          <p:spPr bwMode="auto">
            <a:xfrm flipH="1">
              <a:off x="3586" y="2319"/>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94" name="Line 259"/>
            <p:cNvSpPr>
              <a:spLocks noChangeShapeType="1"/>
            </p:cNvSpPr>
            <p:nvPr/>
          </p:nvSpPr>
          <p:spPr bwMode="auto">
            <a:xfrm flipH="1">
              <a:off x="3628" y="2319"/>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95" name="Line 260"/>
            <p:cNvSpPr>
              <a:spLocks noChangeShapeType="1"/>
            </p:cNvSpPr>
            <p:nvPr/>
          </p:nvSpPr>
          <p:spPr bwMode="auto">
            <a:xfrm flipH="1">
              <a:off x="3742" y="2319"/>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96" name="Line 261"/>
            <p:cNvSpPr>
              <a:spLocks noChangeShapeType="1"/>
            </p:cNvSpPr>
            <p:nvPr/>
          </p:nvSpPr>
          <p:spPr bwMode="auto">
            <a:xfrm flipH="1">
              <a:off x="3712" y="2319"/>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97" name="Line 262"/>
            <p:cNvSpPr>
              <a:spLocks noChangeShapeType="1"/>
            </p:cNvSpPr>
            <p:nvPr/>
          </p:nvSpPr>
          <p:spPr bwMode="auto">
            <a:xfrm flipH="1">
              <a:off x="3526" y="2319"/>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98" name="Line 263"/>
            <p:cNvSpPr>
              <a:spLocks noChangeShapeType="1"/>
            </p:cNvSpPr>
            <p:nvPr/>
          </p:nvSpPr>
          <p:spPr bwMode="auto">
            <a:xfrm flipH="1">
              <a:off x="3544" y="2319"/>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99" name="Line 264"/>
            <p:cNvSpPr>
              <a:spLocks noChangeShapeType="1"/>
            </p:cNvSpPr>
            <p:nvPr/>
          </p:nvSpPr>
          <p:spPr bwMode="auto">
            <a:xfrm flipH="1">
              <a:off x="3304" y="2319"/>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00" name="Line 265"/>
            <p:cNvSpPr>
              <a:spLocks noChangeShapeType="1"/>
            </p:cNvSpPr>
            <p:nvPr/>
          </p:nvSpPr>
          <p:spPr bwMode="auto">
            <a:xfrm flipH="1">
              <a:off x="3514" y="2319"/>
              <a:ext cx="0" cy="36"/>
            </a:xfrm>
            <a:prstGeom prst="line">
              <a:avLst/>
            </a:prstGeom>
            <a:noFill/>
            <a:ln w="127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01" name="Freeform 266"/>
            <p:cNvSpPr/>
            <p:nvPr/>
          </p:nvSpPr>
          <p:spPr bwMode="auto">
            <a:xfrm>
              <a:off x="1894" y="1983"/>
              <a:ext cx="1968" cy="354"/>
            </a:xfrm>
            <a:custGeom>
              <a:avLst/>
              <a:gdLst>
                <a:gd name="T0" fmla="*/ 328 w 328"/>
                <a:gd name="T1" fmla="*/ 59 h 59"/>
                <a:gd name="T2" fmla="*/ 201 w 328"/>
                <a:gd name="T3" fmla="*/ 59 h 59"/>
                <a:gd name="T4" fmla="*/ 201 w 328"/>
                <a:gd name="T5" fmla="*/ 57 h 59"/>
                <a:gd name="T6" fmla="*/ 190 w 328"/>
                <a:gd name="T7" fmla="*/ 57 h 59"/>
                <a:gd name="T8" fmla="*/ 190 w 328"/>
                <a:gd name="T9" fmla="*/ 54 h 59"/>
                <a:gd name="T10" fmla="*/ 181 w 328"/>
                <a:gd name="T11" fmla="*/ 54 h 59"/>
                <a:gd name="T12" fmla="*/ 181 w 328"/>
                <a:gd name="T13" fmla="*/ 52 h 59"/>
                <a:gd name="T14" fmla="*/ 158 w 328"/>
                <a:gd name="T15" fmla="*/ 52 h 59"/>
                <a:gd name="T16" fmla="*/ 158 w 328"/>
                <a:gd name="T17" fmla="*/ 50 h 59"/>
                <a:gd name="T18" fmla="*/ 148 w 328"/>
                <a:gd name="T19" fmla="*/ 50 h 59"/>
                <a:gd name="T20" fmla="*/ 148 w 328"/>
                <a:gd name="T21" fmla="*/ 48 h 59"/>
                <a:gd name="T22" fmla="*/ 139 w 328"/>
                <a:gd name="T23" fmla="*/ 48 h 59"/>
                <a:gd name="T24" fmla="*/ 139 w 328"/>
                <a:gd name="T25" fmla="*/ 47 h 59"/>
                <a:gd name="T26" fmla="*/ 113 w 328"/>
                <a:gd name="T27" fmla="*/ 47 h 59"/>
                <a:gd name="T28" fmla="*/ 113 w 328"/>
                <a:gd name="T29" fmla="*/ 45 h 59"/>
                <a:gd name="T30" fmla="*/ 90 w 328"/>
                <a:gd name="T31" fmla="*/ 45 h 59"/>
                <a:gd name="T32" fmla="*/ 90 w 328"/>
                <a:gd name="T33" fmla="*/ 44 h 59"/>
                <a:gd name="T34" fmla="*/ 71 w 328"/>
                <a:gd name="T35" fmla="*/ 44 h 59"/>
                <a:gd name="T36" fmla="*/ 71 w 328"/>
                <a:gd name="T37" fmla="*/ 41 h 59"/>
                <a:gd name="T38" fmla="*/ 70 w 328"/>
                <a:gd name="T39" fmla="*/ 41 h 59"/>
                <a:gd name="T40" fmla="*/ 70 w 328"/>
                <a:gd name="T41" fmla="*/ 40 h 59"/>
                <a:gd name="T42" fmla="*/ 65 w 328"/>
                <a:gd name="T43" fmla="*/ 40 h 59"/>
                <a:gd name="T44" fmla="*/ 65 w 328"/>
                <a:gd name="T45" fmla="*/ 38 h 59"/>
                <a:gd name="T46" fmla="*/ 59 w 328"/>
                <a:gd name="T47" fmla="*/ 38 h 59"/>
                <a:gd name="T48" fmla="*/ 59 w 328"/>
                <a:gd name="T49" fmla="*/ 36 h 59"/>
                <a:gd name="T50" fmla="*/ 51 w 328"/>
                <a:gd name="T51" fmla="*/ 36 h 59"/>
                <a:gd name="T52" fmla="*/ 51 w 328"/>
                <a:gd name="T53" fmla="*/ 33 h 59"/>
                <a:gd name="T54" fmla="*/ 50 w 328"/>
                <a:gd name="T55" fmla="*/ 33 h 59"/>
                <a:gd name="T56" fmla="*/ 50 w 328"/>
                <a:gd name="T57" fmla="*/ 31 h 59"/>
                <a:gd name="T58" fmla="*/ 47 w 328"/>
                <a:gd name="T59" fmla="*/ 31 h 59"/>
                <a:gd name="T60" fmla="*/ 47 w 328"/>
                <a:gd name="T61" fmla="*/ 30 h 59"/>
                <a:gd name="T62" fmla="*/ 44 w 328"/>
                <a:gd name="T63" fmla="*/ 30 h 59"/>
                <a:gd name="T64" fmla="*/ 44 w 328"/>
                <a:gd name="T65" fmla="*/ 28 h 59"/>
                <a:gd name="T66" fmla="*/ 41 w 328"/>
                <a:gd name="T67" fmla="*/ 28 h 59"/>
                <a:gd name="T68" fmla="*/ 41 w 328"/>
                <a:gd name="T69" fmla="*/ 26 h 59"/>
                <a:gd name="T70" fmla="*/ 36 w 328"/>
                <a:gd name="T71" fmla="*/ 26 h 59"/>
                <a:gd name="T72" fmla="*/ 36 w 328"/>
                <a:gd name="T73" fmla="*/ 24 h 59"/>
                <a:gd name="T74" fmla="*/ 31 w 328"/>
                <a:gd name="T75" fmla="*/ 24 h 59"/>
                <a:gd name="T76" fmla="*/ 31 w 328"/>
                <a:gd name="T77" fmla="*/ 22 h 59"/>
                <a:gd name="T78" fmla="*/ 29 w 328"/>
                <a:gd name="T79" fmla="*/ 22 h 59"/>
                <a:gd name="T80" fmla="*/ 29 w 328"/>
                <a:gd name="T81" fmla="*/ 20 h 59"/>
                <a:gd name="T82" fmla="*/ 24 w 328"/>
                <a:gd name="T83" fmla="*/ 20 h 59"/>
                <a:gd name="T84" fmla="*/ 24 w 328"/>
                <a:gd name="T85" fmla="*/ 18 h 59"/>
                <a:gd name="T86" fmla="*/ 22 w 328"/>
                <a:gd name="T87" fmla="*/ 18 h 59"/>
                <a:gd name="T88" fmla="*/ 22 w 328"/>
                <a:gd name="T89" fmla="*/ 17 h 59"/>
                <a:gd name="T90" fmla="*/ 20 w 328"/>
                <a:gd name="T91" fmla="*/ 17 h 59"/>
                <a:gd name="T92" fmla="*/ 20 w 328"/>
                <a:gd name="T93" fmla="*/ 15 h 59"/>
                <a:gd name="T94" fmla="*/ 18 w 328"/>
                <a:gd name="T95" fmla="*/ 15 h 59"/>
                <a:gd name="T96" fmla="*/ 18 w 328"/>
                <a:gd name="T97" fmla="*/ 12 h 59"/>
                <a:gd name="T98" fmla="*/ 16 w 328"/>
                <a:gd name="T99" fmla="*/ 12 h 59"/>
                <a:gd name="T100" fmla="*/ 16 w 328"/>
                <a:gd name="T101" fmla="*/ 7 h 59"/>
                <a:gd name="T102" fmla="*/ 14 w 328"/>
                <a:gd name="T103" fmla="*/ 7 h 59"/>
                <a:gd name="T104" fmla="*/ 14 w 328"/>
                <a:gd name="T105" fmla="*/ 4 h 59"/>
                <a:gd name="T106" fmla="*/ 9 w 328"/>
                <a:gd name="T107" fmla="*/ 4 h 59"/>
                <a:gd name="T108" fmla="*/ 9 w 328"/>
                <a:gd name="T109" fmla="*/ 2 h 59"/>
                <a:gd name="T110" fmla="*/ 6 w 328"/>
                <a:gd name="T111" fmla="*/ 2 h 59"/>
                <a:gd name="T112" fmla="*/ 6 w 328"/>
                <a:gd name="T113" fmla="*/ 0 h 59"/>
                <a:gd name="T114" fmla="*/ 0 w 328"/>
                <a:gd name="T11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8" h="59">
                  <a:moveTo>
                    <a:pt x="328" y="59"/>
                  </a:moveTo>
                  <a:lnTo>
                    <a:pt x="201" y="59"/>
                  </a:lnTo>
                  <a:lnTo>
                    <a:pt x="201" y="57"/>
                  </a:lnTo>
                  <a:lnTo>
                    <a:pt x="190" y="57"/>
                  </a:lnTo>
                  <a:lnTo>
                    <a:pt x="190" y="54"/>
                  </a:lnTo>
                  <a:lnTo>
                    <a:pt x="181" y="54"/>
                  </a:lnTo>
                  <a:lnTo>
                    <a:pt x="181" y="52"/>
                  </a:lnTo>
                  <a:lnTo>
                    <a:pt x="158" y="52"/>
                  </a:lnTo>
                  <a:lnTo>
                    <a:pt x="158" y="50"/>
                  </a:lnTo>
                  <a:lnTo>
                    <a:pt x="148" y="50"/>
                  </a:lnTo>
                  <a:lnTo>
                    <a:pt x="148" y="48"/>
                  </a:lnTo>
                  <a:lnTo>
                    <a:pt x="139" y="48"/>
                  </a:lnTo>
                  <a:lnTo>
                    <a:pt x="139" y="47"/>
                  </a:lnTo>
                  <a:lnTo>
                    <a:pt x="113" y="47"/>
                  </a:lnTo>
                  <a:lnTo>
                    <a:pt x="113" y="45"/>
                  </a:lnTo>
                  <a:lnTo>
                    <a:pt x="90" y="45"/>
                  </a:lnTo>
                  <a:lnTo>
                    <a:pt x="90" y="44"/>
                  </a:lnTo>
                  <a:lnTo>
                    <a:pt x="71" y="44"/>
                  </a:lnTo>
                  <a:lnTo>
                    <a:pt x="71" y="41"/>
                  </a:lnTo>
                  <a:lnTo>
                    <a:pt x="70" y="41"/>
                  </a:lnTo>
                  <a:lnTo>
                    <a:pt x="70" y="40"/>
                  </a:lnTo>
                  <a:lnTo>
                    <a:pt x="65" y="40"/>
                  </a:lnTo>
                  <a:lnTo>
                    <a:pt x="65" y="38"/>
                  </a:lnTo>
                  <a:lnTo>
                    <a:pt x="59" y="38"/>
                  </a:lnTo>
                  <a:lnTo>
                    <a:pt x="59" y="36"/>
                  </a:lnTo>
                  <a:lnTo>
                    <a:pt x="51" y="36"/>
                  </a:lnTo>
                  <a:lnTo>
                    <a:pt x="51" y="33"/>
                  </a:lnTo>
                  <a:lnTo>
                    <a:pt x="50" y="33"/>
                  </a:lnTo>
                  <a:lnTo>
                    <a:pt x="50" y="31"/>
                  </a:lnTo>
                  <a:lnTo>
                    <a:pt x="47" y="31"/>
                  </a:lnTo>
                  <a:lnTo>
                    <a:pt x="47" y="30"/>
                  </a:lnTo>
                  <a:lnTo>
                    <a:pt x="44" y="30"/>
                  </a:lnTo>
                  <a:lnTo>
                    <a:pt x="44" y="28"/>
                  </a:lnTo>
                  <a:lnTo>
                    <a:pt x="41" y="28"/>
                  </a:lnTo>
                  <a:lnTo>
                    <a:pt x="41" y="26"/>
                  </a:lnTo>
                  <a:lnTo>
                    <a:pt x="36" y="26"/>
                  </a:lnTo>
                  <a:lnTo>
                    <a:pt x="36" y="24"/>
                  </a:lnTo>
                  <a:lnTo>
                    <a:pt x="31" y="24"/>
                  </a:lnTo>
                  <a:lnTo>
                    <a:pt x="31" y="22"/>
                  </a:lnTo>
                  <a:lnTo>
                    <a:pt x="29" y="22"/>
                  </a:lnTo>
                  <a:lnTo>
                    <a:pt x="29" y="20"/>
                  </a:lnTo>
                  <a:lnTo>
                    <a:pt x="24" y="20"/>
                  </a:lnTo>
                  <a:lnTo>
                    <a:pt x="24" y="18"/>
                  </a:lnTo>
                  <a:lnTo>
                    <a:pt x="22" y="18"/>
                  </a:lnTo>
                  <a:lnTo>
                    <a:pt x="22" y="17"/>
                  </a:lnTo>
                  <a:lnTo>
                    <a:pt x="20" y="17"/>
                  </a:lnTo>
                  <a:lnTo>
                    <a:pt x="20" y="15"/>
                  </a:lnTo>
                  <a:lnTo>
                    <a:pt x="18" y="15"/>
                  </a:lnTo>
                  <a:lnTo>
                    <a:pt x="18" y="12"/>
                  </a:lnTo>
                  <a:lnTo>
                    <a:pt x="16" y="12"/>
                  </a:lnTo>
                  <a:lnTo>
                    <a:pt x="16" y="7"/>
                  </a:lnTo>
                  <a:lnTo>
                    <a:pt x="14" y="7"/>
                  </a:lnTo>
                  <a:lnTo>
                    <a:pt x="14" y="4"/>
                  </a:lnTo>
                  <a:lnTo>
                    <a:pt x="9" y="4"/>
                  </a:lnTo>
                  <a:lnTo>
                    <a:pt x="9" y="2"/>
                  </a:lnTo>
                  <a:lnTo>
                    <a:pt x="6" y="2"/>
                  </a:lnTo>
                  <a:lnTo>
                    <a:pt x="6" y="0"/>
                  </a:lnTo>
                  <a:lnTo>
                    <a:pt x="0" y="0"/>
                  </a:lnTo>
                </a:path>
              </a:pathLst>
            </a:custGeom>
            <a:noFill/>
            <a:ln w="127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grpSp>
      <p:grpSp>
        <p:nvGrpSpPr>
          <p:cNvPr id="302" name="Group 301"/>
          <p:cNvGrpSpPr/>
          <p:nvPr/>
        </p:nvGrpSpPr>
        <p:grpSpPr>
          <a:xfrm>
            <a:off x="1860955" y="2748267"/>
            <a:ext cx="249889" cy="407871"/>
            <a:chOff x="1860955" y="2748267"/>
            <a:chExt cx="249889" cy="407871"/>
          </a:xfrm>
        </p:grpSpPr>
        <p:cxnSp>
          <p:nvCxnSpPr>
            <p:cNvPr id="303" name="Straight Connector 302"/>
            <p:cNvCxnSpPr/>
            <p:nvPr/>
          </p:nvCxnSpPr>
          <p:spPr>
            <a:xfrm>
              <a:off x="1860955" y="2887084"/>
              <a:ext cx="249889" cy="0"/>
            </a:xfrm>
            <a:prstGeom prst="line">
              <a:avLst/>
            </a:prstGeom>
            <a:ln w="127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a:off x="1860955" y="3004862"/>
              <a:ext cx="249889" cy="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p:nvCxnSpPr>
          <p:spPr>
            <a:xfrm rot="5400000">
              <a:off x="1963224" y="2887084"/>
              <a:ext cx="45351" cy="0"/>
            </a:xfrm>
            <a:prstGeom prst="line">
              <a:avLst/>
            </a:prstGeom>
            <a:ln w="127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rot="5400000">
              <a:off x="1963224" y="3004862"/>
              <a:ext cx="45351" cy="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a:off x="1860955" y="2770943"/>
              <a:ext cx="249889" cy="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rot="5400000">
              <a:off x="1963224" y="2770943"/>
              <a:ext cx="45351" cy="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a:off x="1860955" y="3133463"/>
              <a:ext cx="24988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rot="5400000">
              <a:off x="1963224" y="3133463"/>
              <a:ext cx="453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1" name="TextBox 310"/>
          <p:cNvSpPr txBox="1"/>
          <p:nvPr/>
        </p:nvSpPr>
        <p:spPr>
          <a:xfrm>
            <a:off x="1774090" y="3288420"/>
            <a:ext cx="478633" cy="701741"/>
          </a:xfrm>
          <a:prstGeom prst="rect">
            <a:avLst/>
          </a:prstGeom>
          <a:noFill/>
        </p:spPr>
        <p:txBody>
          <a:bodyPr wrap="none" rtlCol="0" anchor="t" anchorCtr="0">
            <a:spAutoFit/>
          </a:bodyPr>
          <a:lstStyle/>
          <a:p>
            <a:pPr algn="ctr"/>
            <a:r>
              <a:rPr lang="ja-JP" sz="800" b="0" i="0" u="none" strike="noStrike" cap="none" baseline="0">
                <a:solidFill>
                  <a:srgbClr val="4D4D4D"/>
                </a:solidFill>
                <a:effectLst/>
                <a:uFillTx/>
                <a:ea typeface="MS UI Gothic"/>
              </a:rPr>
              <a:t>12</a:t>
            </a:r>
          </a:p>
          <a:p>
            <a:pPr algn="ctr"/>
            <a:r>
              <a:rPr lang="ja-JP" sz="800" b="0" i="0" u="none" strike="noStrike" cap="none" baseline="0">
                <a:solidFill>
                  <a:srgbClr val="F7899A"/>
                </a:solidFill>
                <a:effectLst/>
                <a:uFillTx/>
                <a:ea typeface="MS UI Gothic"/>
              </a:rPr>
              <a:t>27(2)</a:t>
            </a:r>
          </a:p>
          <a:p>
            <a:pPr algn="ctr"/>
            <a:r>
              <a:rPr lang="ja-JP" sz="800" b="0" i="0" u="none" strike="noStrike" cap="none" baseline="0">
                <a:solidFill>
                  <a:srgbClr val="B60D27"/>
                </a:solidFill>
                <a:effectLst/>
                <a:uFillTx/>
                <a:ea typeface="MS UI Gothic"/>
              </a:rPr>
              <a:t>75(0)</a:t>
            </a:r>
          </a:p>
          <a:p>
            <a:pPr algn="ctr"/>
            <a:r>
              <a:rPr lang="ja-JP" sz="800" b="0" i="0" u="none" strike="noStrike" cap="none" baseline="0">
                <a:solidFill>
                  <a:srgbClr val="A0A0A0"/>
                </a:solidFill>
                <a:effectLst/>
                <a:uFillTx/>
                <a:ea typeface="MS UI Gothic"/>
              </a:rPr>
              <a:t>318(6)</a:t>
            </a:r>
          </a:p>
          <a:p>
            <a:pPr algn="ctr"/>
            <a:r>
              <a:rPr lang="ja-JP" sz="800" b="0" i="0" u="none" strike="noStrike" cap="none" baseline="0">
                <a:solidFill>
                  <a:srgbClr val="4D4D4D"/>
                </a:solidFill>
                <a:effectLst/>
                <a:uFillTx/>
                <a:ea typeface="MS UI Gothic"/>
              </a:rPr>
              <a:t>845(8)</a:t>
            </a:r>
          </a:p>
        </p:txBody>
      </p:sp>
      <p:sp>
        <p:nvSpPr>
          <p:cNvPr id="312" name="TextBox 311"/>
          <p:cNvSpPr txBox="1"/>
          <p:nvPr/>
        </p:nvSpPr>
        <p:spPr>
          <a:xfrm>
            <a:off x="2153446" y="3288420"/>
            <a:ext cx="535840" cy="701741"/>
          </a:xfrm>
          <a:prstGeom prst="rect">
            <a:avLst/>
          </a:prstGeom>
          <a:noFill/>
        </p:spPr>
        <p:txBody>
          <a:bodyPr wrap="none" rtlCol="0" anchor="t" anchorCtr="0">
            <a:spAutoFit/>
          </a:bodyPr>
          <a:lstStyle/>
          <a:p>
            <a:pPr algn="ctr"/>
            <a:r>
              <a:rPr lang="ja-JP" sz="800" b="0" i="0" u="none" strike="noStrike" cap="none" baseline="0">
                <a:solidFill>
                  <a:srgbClr val="4D4D4D"/>
                </a:solidFill>
                <a:effectLst/>
                <a:uFillTx/>
                <a:ea typeface="MS UI Gothic"/>
              </a:rPr>
              <a:t>24</a:t>
            </a:r>
          </a:p>
          <a:p>
            <a:pPr algn="ctr"/>
            <a:r>
              <a:rPr lang="ja-JP" sz="800" b="0" i="0" u="none" strike="noStrike" cap="none" baseline="0">
                <a:solidFill>
                  <a:srgbClr val="F7899A"/>
                </a:solidFill>
                <a:effectLst/>
                <a:uFillTx/>
                <a:ea typeface="MS UI Gothic"/>
              </a:rPr>
              <a:t>26(3)</a:t>
            </a:r>
          </a:p>
          <a:p>
            <a:pPr algn="ctr"/>
            <a:r>
              <a:rPr lang="ja-JP" sz="800" b="0" i="0" u="none" strike="noStrike" cap="none" baseline="0">
                <a:solidFill>
                  <a:srgbClr val="B60D27"/>
                </a:solidFill>
                <a:effectLst/>
                <a:uFillTx/>
                <a:ea typeface="MS UI Gothic"/>
              </a:rPr>
              <a:t>68(0)</a:t>
            </a:r>
          </a:p>
          <a:p>
            <a:pPr algn="ctr"/>
            <a:r>
              <a:rPr lang="ja-JP" sz="800" b="0" i="0" u="none" strike="noStrike" cap="none" baseline="0">
                <a:solidFill>
                  <a:srgbClr val="A0A0A0"/>
                </a:solidFill>
                <a:effectLst/>
                <a:uFillTx/>
                <a:ea typeface="MS UI Gothic"/>
              </a:rPr>
              <a:t>238(13)</a:t>
            </a:r>
          </a:p>
          <a:p>
            <a:pPr algn="ctr"/>
            <a:r>
              <a:rPr lang="ja-JP" sz="800" b="0" i="0" u="none" strike="noStrike" cap="none" baseline="0">
                <a:solidFill>
                  <a:srgbClr val="4D4D4D"/>
                </a:solidFill>
                <a:effectLst/>
                <a:uFillTx/>
                <a:ea typeface="MS UI Gothic"/>
              </a:rPr>
              <a:t>695(16)</a:t>
            </a:r>
          </a:p>
        </p:txBody>
      </p:sp>
      <p:sp>
        <p:nvSpPr>
          <p:cNvPr id="313" name="TextBox 312"/>
          <p:cNvSpPr txBox="1"/>
          <p:nvPr/>
        </p:nvSpPr>
        <p:spPr>
          <a:xfrm>
            <a:off x="2541011" y="3288420"/>
            <a:ext cx="535840" cy="701741"/>
          </a:xfrm>
          <a:prstGeom prst="rect">
            <a:avLst/>
          </a:prstGeom>
          <a:noFill/>
        </p:spPr>
        <p:txBody>
          <a:bodyPr wrap="none" rtlCol="0" anchor="t" anchorCtr="0">
            <a:spAutoFit/>
          </a:bodyPr>
          <a:lstStyle/>
          <a:p>
            <a:pPr algn="ctr"/>
            <a:r>
              <a:rPr lang="ja-JP" sz="800" b="0" i="0" u="none" strike="noStrike" cap="none" baseline="0">
                <a:solidFill>
                  <a:srgbClr val="4D4D4D"/>
                </a:solidFill>
                <a:effectLst/>
                <a:uFillTx/>
                <a:ea typeface="MS UI Gothic"/>
              </a:rPr>
              <a:t>36</a:t>
            </a:r>
          </a:p>
          <a:p>
            <a:pPr algn="ctr"/>
            <a:r>
              <a:rPr lang="ja-JP" sz="800" b="0" i="0" u="none" strike="noStrike" cap="none" baseline="0">
                <a:solidFill>
                  <a:srgbClr val="F7899A"/>
                </a:solidFill>
                <a:effectLst/>
                <a:uFillTx/>
                <a:ea typeface="MS UI Gothic"/>
              </a:rPr>
              <a:t>23(4)</a:t>
            </a:r>
          </a:p>
          <a:p>
            <a:pPr algn="ctr"/>
            <a:r>
              <a:rPr lang="ja-JP" sz="800" b="0" i="0" u="none" strike="noStrike" cap="none" baseline="0">
                <a:solidFill>
                  <a:srgbClr val="B60D27"/>
                </a:solidFill>
                <a:effectLst/>
                <a:uFillTx/>
                <a:ea typeface="MS UI Gothic"/>
              </a:rPr>
              <a:t>66(2)</a:t>
            </a:r>
          </a:p>
          <a:p>
            <a:pPr algn="ctr"/>
            <a:r>
              <a:rPr lang="ja-JP" sz="800" b="0" i="0" u="none" strike="noStrike" cap="none" baseline="0">
                <a:solidFill>
                  <a:srgbClr val="A0A0A0"/>
                </a:solidFill>
                <a:effectLst/>
                <a:uFillTx/>
                <a:ea typeface="MS UI Gothic"/>
              </a:rPr>
              <a:t>192(20)</a:t>
            </a:r>
          </a:p>
          <a:p>
            <a:pPr algn="ctr"/>
            <a:r>
              <a:rPr lang="ja-JP" sz="800" b="0" i="0" u="none" strike="noStrike" cap="none" baseline="0">
                <a:solidFill>
                  <a:srgbClr val="4D4D4D"/>
                </a:solidFill>
                <a:effectLst/>
                <a:uFillTx/>
                <a:ea typeface="MS UI Gothic"/>
              </a:rPr>
              <a:t>628(25)</a:t>
            </a:r>
          </a:p>
        </p:txBody>
      </p:sp>
      <p:sp>
        <p:nvSpPr>
          <p:cNvPr id="314" name="TextBox 313"/>
          <p:cNvSpPr txBox="1"/>
          <p:nvPr/>
        </p:nvSpPr>
        <p:spPr>
          <a:xfrm>
            <a:off x="2923766" y="3288420"/>
            <a:ext cx="593048" cy="701741"/>
          </a:xfrm>
          <a:prstGeom prst="rect">
            <a:avLst/>
          </a:prstGeom>
          <a:noFill/>
        </p:spPr>
        <p:txBody>
          <a:bodyPr wrap="none" rtlCol="0" anchor="t" anchorCtr="0">
            <a:spAutoFit/>
          </a:bodyPr>
          <a:lstStyle/>
          <a:p>
            <a:pPr algn="ctr"/>
            <a:r>
              <a:rPr lang="ja-JP" sz="800" b="0" i="0" u="none" strike="noStrike" cap="none" baseline="0">
                <a:solidFill>
                  <a:srgbClr val="4D4D4D"/>
                </a:solidFill>
                <a:effectLst/>
                <a:uFillTx/>
                <a:ea typeface="MS UI Gothic"/>
              </a:rPr>
              <a:t>48</a:t>
            </a:r>
          </a:p>
          <a:p>
            <a:pPr algn="ctr"/>
            <a:r>
              <a:rPr lang="ja-JP" sz="800" b="0" i="0" u="none" strike="noStrike" cap="none" baseline="0">
                <a:solidFill>
                  <a:srgbClr val="F7899A"/>
                </a:solidFill>
                <a:effectLst/>
                <a:uFillTx/>
                <a:ea typeface="MS UI Gothic"/>
              </a:rPr>
              <a:t>19(7)</a:t>
            </a:r>
          </a:p>
          <a:p>
            <a:pPr algn="ctr"/>
            <a:r>
              <a:rPr lang="ja-JP" sz="800" b="0" i="0" u="none" strike="noStrike" cap="none" baseline="0">
                <a:solidFill>
                  <a:srgbClr val="B60D27"/>
                </a:solidFill>
                <a:effectLst/>
                <a:uFillTx/>
                <a:ea typeface="MS UI Gothic"/>
              </a:rPr>
              <a:t>48(18)</a:t>
            </a:r>
          </a:p>
          <a:p>
            <a:pPr algn="ctr"/>
            <a:r>
              <a:rPr lang="ja-JP" sz="800" b="0" i="0" u="none" strike="noStrike" cap="none" baseline="0">
                <a:solidFill>
                  <a:srgbClr val="A0A0A0"/>
                </a:solidFill>
                <a:effectLst/>
                <a:uFillTx/>
                <a:ea typeface="MS UI Gothic"/>
              </a:rPr>
              <a:t>163(34)</a:t>
            </a:r>
          </a:p>
          <a:p>
            <a:pPr algn="ctr"/>
            <a:r>
              <a:rPr lang="ja-JP" sz="800" b="0" i="0" u="none" strike="noStrike" cap="none" baseline="0">
                <a:solidFill>
                  <a:srgbClr val="4D4D4D"/>
                </a:solidFill>
                <a:effectLst/>
                <a:uFillTx/>
                <a:ea typeface="MS UI Gothic"/>
              </a:rPr>
              <a:t>453(165)</a:t>
            </a:r>
          </a:p>
        </p:txBody>
      </p:sp>
      <p:sp>
        <p:nvSpPr>
          <p:cNvPr id="315" name="TextBox 314"/>
          <p:cNvSpPr txBox="1"/>
          <p:nvPr/>
        </p:nvSpPr>
        <p:spPr>
          <a:xfrm>
            <a:off x="3331725" y="3288420"/>
            <a:ext cx="593048" cy="701741"/>
          </a:xfrm>
          <a:prstGeom prst="rect">
            <a:avLst/>
          </a:prstGeom>
          <a:noFill/>
        </p:spPr>
        <p:txBody>
          <a:bodyPr wrap="none" rtlCol="0" anchor="t" anchorCtr="0">
            <a:spAutoFit/>
          </a:bodyPr>
          <a:lstStyle/>
          <a:p>
            <a:pPr algn="ctr"/>
            <a:r>
              <a:rPr lang="ja-JP" sz="800" b="0" i="0" u="none" strike="noStrike" cap="none" baseline="0">
                <a:solidFill>
                  <a:srgbClr val="4D4D4D"/>
                </a:solidFill>
                <a:effectLst/>
                <a:uFillTx/>
                <a:ea typeface="MS UI Gothic"/>
              </a:rPr>
              <a:t>60</a:t>
            </a:r>
          </a:p>
          <a:p>
            <a:pPr algn="ctr"/>
            <a:r>
              <a:rPr lang="ja-JP" sz="800" b="0" i="0" u="none" strike="noStrike" cap="none" baseline="0">
                <a:solidFill>
                  <a:srgbClr val="F7899A"/>
                </a:solidFill>
                <a:effectLst/>
                <a:uFillTx/>
                <a:ea typeface="MS UI Gothic"/>
              </a:rPr>
              <a:t>15(12)</a:t>
            </a:r>
          </a:p>
          <a:p>
            <a:pPr algn="ctr"/>
            <a:r>
              <a:rPr lang="ja-JP" sz="800" b="0" i="0" u="none" strike="noStrike" cap="none" baseline="0">
                <a:solidFill>
                  <a:srgbClr val="B60D27"/>
                </a:solidFill>
                <a:effectLst/>
                <a:uFillTx/>
                <a:ea typeface="MS UI Gothic"/>
              </a:rPr>
              <a:t>29(35)</a:t>
            </a:r>
          </a:p>
          <a:p>
            <a:pPr algn="ctr"/>
            <a:r>
              <a:rPr lang="ja-JP" sz="800" b="0" i="0" u="none" strike="noStrike" cap="none" baseline="0">
                <a:solidFill>
                  <a:srgbClr val="A0A0A0"/>
                </a:solidFill>
                <a:effectLst/>
                <a:uFillTx/>
                <a:ea typeface="MS UI Gothic"/>
              </a:rPr>
              <a:t>115(72</a:t>
            </a:r>
            <a:r>
              <a:rPr lang="ja-JP" sz="800" b="0" i="0" u="none" strike="noStrike" cap="none" baseline="0">
                <a:solidFill>
                  <a:srgbClr val="4D4D4D"/>
                </a:solidFill>
                <a:effectLst/>
                <a:uFillTx/>
                <a:ea typeface="MS UI Gothic"/>
              </a:rPr>
              <a:t>)</a:t>
            </a:r>
          </a:p>
          <a:p>
            <a:pPr algn="ctr"/>
            <a:r>
              <a:rPr lang="ja-JP" sz="800" b="0" i="0" u="none" strike="noStrike" cap="none" baseline="0">
                <a:solidFill>
                  <a:srgbClr val="4D4D4D"/>
                </a:solidFill>
                <a:effectLst/>
                <a:uFillTx/>
                <a:ea typeface="MS UI Gothic"/>
              </a:rPr>
              <a:t>300(301)</a:t>
            </a:r>
          </a:p>
        </p:txBody>
      </p:sp>
      <p:sp>
        <p:nvSpPr>
          <p:cNvPr id="316" name="TextBox 315"/>
          <p:cNvSpPr txBox="1"/>
          <p:nvPr/>
        </p:nvSpPr>
        <p:spPr>
          <a:xfrm>
            <a:off x="3732886" y="3288420"/>
            <a:ext cx="593048" cy="701741"/>
          </a:xfrm>
          <a:prstGeom prst="rect">
            <a:avLst/>
          </a:prstGeom>
          <a:noFill/>
        </p:spPr>
        <p:txBody>
          <a:bodyPr wrap="none" rtlCol="0" anchor="t" anchorCtr="0">
            <a:spAutoFit/>
          </a:bodyPr>
          <a:lstStyle/>
          <a:p>
            <a:pPr algn="ctr"/>
            <a:r>
              <a:rPr lang="ja-JP" sz="800" b="0" i="0" u="none" strike="noStrike" cap="none" baseline="0">
                <a:solidFill>
                  <a:srgbClr val="4D4D4D"/>
                </a:solidFill>
                <a:effectLst/>
                <a:uFillTx/>
                <a:ea typeface="MS UI Gothic"/>
              </a:rPr>
              <a:t>72</a:t>
            </a:r>
          </a:p>
          <a:p>
            <a:pPr algn="ctr"/>
            <a:r>
              <a:rPr lang="ja-JP" sz="800" b="0" i="0" u="none" strike="noStrike" cap="none" baseline="0">
                <a:solidFill>
                  <a:srgbClr val="F7899A"/>
                </a:solidFill>
                <a:effectLst/>
                <a:uFillTx/>
                <a:ea typeface="MS UI Gothic"/>
              </a:rPr>
              <a:t>4(22)</a:t>
            </a:r>
          </a:p>
          <a:p>
            <a:pPr algn="ctr"/>
            <a:r>
              <a:rPr lang="ja-JP" sz="800" b="0" i="0" u="none" strike="noStrike" cap="none" baseline="0">
                <a:solidFill>
                  <a:srgbClr val="B60D27"/>
                </a:solidFill>
                <a:effectLst/>
                <a:uFillTx/>
                <a:ea typeface="MS UI Gothic"/>
              </a:rPr>
              <a:t>17(46)</a:t>
            </a:r>
          </a:p>
          <a:p>
            <a:pPr algn="ctr"/>
            <a:r>
              <a:rPr lang="ja-JP" sz="800" b="0" i="0" u="none" strike="noStrike" cap="none" baseline="0">
                <a:solidFill>
                  <a:srgbClr val="A0A0A0"/>
                </a:solidFill>
                <a:effectLst/>
                <a:uFillTx/>
                <a:ea typeface="MS UI Gothic"/>
              </a:rPr>
              <a:t>68(119)</a:t>
            </a:r>
          </a:p>
          <a:p>
            <a:pPr algn="ctr"/>
            <a:r>
              <a:rPr lang="ja-JP" sz="800" b="0" i="0" u="none" strike="noStrike" cap="none" baseline="0">
                <a:solidFill>
                  <a:srgbClr val="4D4D4D"/>
                </a:solidFill>
                <a:effectLst/>
                <a:uFillTx/>
                <a:ea typeface="MS UI Gothic"/>
              </a:rPr>
              <a:t>158(438)</a:t>
            </a:r>
          </a:p>
        </p:txBody>
      </p:sp>
      <p:sp>
        <p:nvSpPr>
          <p:cNvPr id="317" name="TextBox 316"/>
          <p:cNvSpPr txBox="1"/>
          <p:nvPr/>
        </p:nvSpPr>
        <p:spPr>
          <a:xfrm>
            <a:off x="4155852" y="3288420"/>
            <a:ext cx="535840" cy="701741"/>
          </a:xfrm>
          <a:prstGeom prst="rect">
            <a:avLst/>
          </a:prstGeom>
          <a:noFill/>
        </p:spPr>
        <p:txBody>
          <a:bodyPr wrap="none" rtlCol="0" anchor="t" anchorCtr="0">
            <a:spAutoFit/>
          </a:bodyPr>
          <a:lstStyle/>
          <a:p>
            <a:pPr algn="ctr"/>
            <a:r>
              <a:rPr lang="ja-JP" sz="800" b="0" i="0" u="none" strike="noStrike" cap="none" baseline="0">
                <a:solidFill>
                  <a:srgbClr val="4D4D4D"/>
                </a:solidFill>
                <a:effectLst/>
                <a:uFillTx/>
                <a:ea typeface="MS UI Gothic"/>
              </a:rPr>
              <a:t>84</a:t>
            </a:r>
          </a:p>
          <a:p>
            <a:pPr algn="ctr"/>
            <a:r>
              <a:rPr lang="ja-JP" sz="800" b="0" i="0" u="none" strike="noStrike" cap="none" baseline="0">
                <a:solidFill>
                  <a:srgbClr val="F7899A"/>
                </a:solidFill>
                <a:effectLst/>
                <a:uFillTx/>
                <a:ea typeface="MS UI Gothic"/>
              </a:rPr>
              <a:t>1(26)</a:t>
            </a:r>
          </a:p>
          <a:p>
            <a:pPr algn="ctr"/>
            <a:r>
              <a:rPr lang="ja-JP" sz="800" b="0" i="0" u="none" strike="noStrike" cap="none" baseline="0">
                <a:solidFill>
                  <a:srgbClr val="B60D27"/>
                </a:solidFill>
                <a:effectLst/>
                <a:uFillTx/>
                <a:ea typeface="MS UI Gothic"/>
              </a:rPr>
              <a:t>5(61)</a:t>
            </a:r>
          </a:p>
          <a:p>
            <a:pPr algn="ctr"/>
            <a:r>
              <a:rPr lang="ja-JP" sz="800" b="0" i="0" u="none" strike="noStrike" cap="none" baseline="0">
                <a:solidFill>
                  <a:srgbClr val="A0A0A0"/>
                </a:solidFill>
                <a:effectLst/>
                <a:uFillTx/>
                <a:ea typeface="MS UI Gothic"/>
              </a:rPr>
              <a:t>16(172)</a:t>
            </a:r>
          </a:p>
          <a:p>
            <a:pPr algn="ctr"/>
            <a:r>
              <a:rPr lang="ja-JP" sz="800" b="0" i="0" u="none" strike="noStrike" cap="none" baseline="0">
                <a:solidFill>
                  <a:srgbClr val="4D4D4D"/>
                </a:solidFill>
                <a:effectLst/>
                <a:uFillTx/>
                <a:ea typeface="MS UI Gothic"/>
              </a:rPr>
              <a:t>36(573)</a:t>
            </a:r>
          </a:p>
        </p:txBody>
      </p:sp>
      <p:sp>
        <p:nvSpPr>
          <p:cNvPr id="318" name="TextBox 317"/>
          <p:cNvSpPr txBox="1"/>
          <p:nvPr/>
        </p:nvSpPr>
        <p:spPr>
          <a:xfrm>
            <a:off x="684596" y="5695912"/>
            <a:ext cx="852069" cy="213573"/>
          </a:xfrm>
          <a:prstGeom prst="rect">
            <a:avLst/>
          </a:prstGeom>
          <a:noFill/>
        </p:spPr>
        <p:txBody>
          <a:bodyPr wrap="none" rtlCol="0">
            <a:spAutoFit/>
          </a:bodyPr>
          <a:lstStyle/>
          <a:p>
            <a:pPr algn="ctr" fontAlgn="base">
              <a:spcBef>
                <a:spcPct val="0"/>
              </a:spcBef>
              <a:spcAft>
                <a:spcPct val="0"/>
              </a:spcAft>
            </a:pPr>
            <a:r>
              <a:rPr lang="ja-JP" sz="800" b="0" i="0" u="none" strike="noStrike" cap="none" baseline="0">
                <a:solidFill>
                  <a:srgbClr val="4D4D4D"/>
                </a:solidFill>
                <a:effectLst/>
                <a:uFillTx/>
                <a:ea typeface="MS UI Gothic"/>
              </a:rPr>
              <a:t>経過期間（ヵ月）</a:t>
            </a:r>
          </a:p>
        </p:txBody>
      </p:sp>
      <p:sp>
        <p:nvSpPr>
          <p:cNvPr id="319" name="TextBox 318"/>
          <p:cNvSpPr txBox="1"/>
          <p:nvPr/>
        </p:nvSpPr>
        <p:spPr>
          <a:xfrm>
            <a:off x="1351830" y="5703926"/>
            <a:ext cx="507237" cy="701741"/>
          </a:xfrm>
          <a:prstGeom prst="rect">
            <a:avLst/>
          </a:prstGeom>
          <a:noFill/>
        </p:spPr>
        <p:txBody>
          <a:bodyPr wrap="none" rtlCol="0" anchor="t" anchorCtr="0">
            <a:spAutoFit/>
          </a:bodyPr>
          <a:lstStyle/>
          <a:p>
            <a:pPr algn="ctr"/>
            <a:r>
              <a:rPr lang="ja-JP" sz="800" b="0" i="0" u="none" strike="noStrike" cap="none" baseline="0">
                <a:solidFill>
                  <a:srgbClr val="4D4D4D"/>
                </a:solidFill>
                <a:effectLst/>
                <a:uFillTx/>
                <a:ea typeface="MS UI Gothic"/>
              </a:rPr>
              <a:t>0</a:t>
            </a:r>
          </a:p>
          <a:p>
            <a:pPr algn="ctr"/>
            <a:r>
              <a:rPr lang="ja-JP" sz="800" b="0" i="0" u="none" strike="noStrike" cap="none" baseline="0">
                <a:solidFill>
                  <a:srgbClr val="F7899A"/>
                </a:solidFill>
                <a:effectLst/>
                <a:uFillTx/>
                <a:ea typeface="MS UI Gothic"/>
              </a:rPr>
              <a:t>33(0)</a:t>
            </a:r>
          </a:p>
          <a:p>
            <a:pPr algn="ctr"/>
            <a:r>
              <a:rPr lang="ja-JP" sz="800" b="0" i="0" u="none" strike="noStrike" cap="none" baseline="0">
                <a:solidFill>
                  <a:srgbClr val="B60D27"/>
                </a:solidFill>
                <a:effectLst/>
                <a:uFillTx/>
                <a:ea typeface="MS UI Gothic"/>
              </a:rPr>
              <a:t>28(0)</a:t>
            </a:r>
          </a:p>
          <a:p>
            <a:pPr algn="ctr"/>
            <a:r>
              <a:rPr lang="ja-JP" sz="800" b="0" i="0" u="none" strike="noStrike" cap="none" baseline="0">
                <a:solidFill>
                  <a:srgbClr val="A0A0A0"/>
                </a:solidFill>
                <a:effectLst/>
                <a:uFillTx/>
                <a:ea typeface="MS UI Gothic"/>
              </a:rPr>
              <a:t>422(0)</a:t>
            </a:r>
          </a:p>
          <a:p>
            <a:pPr algn="ctr"/>
            <a:r>
              <a:rPr lang="ja-JP" sz="800" b="0" i="0" u="none" strike="noStrike" cap="none" baseline="0">
                <a:solidFill>
                  <a:srgbClr val="4D4D4D"/>
                </a:solidFill>
                <a:effectLst/>
                <a:uFillTx/>
                <a:ea typeface="MS UI Gothic"/>
              </a:rPr>
              <a:t>428 (0)</a:t>
            </a:r>
          </a:p>
        </p:txBody>
      </p:sp>
      <p:sp>
        <p:nvSpPr>
          <p:cNvPr id="320" name="TextBox 319"/>
          <p:cNvSpPr txBox="1"/>
          <p:nvPr/>
        </p:nvSpPr>
        <p:spPr>
          <a:xfrm>
            <a:off x="275661" y="5841785"/>
            <a:ext cx="1200971" cy="584775"/>
          </a:xfrm>
          <a:prstGeom prst="rect">
            <a:avLst/>
          </a:prstGeom>
          <a:noFill/>
        </p:spPr>
        <p:txBody>
          <a:bodyPr wrap="none" rtlCol="0">
            <a:spAutoFit/>
          </a:bodyPr>
          <a:lstStyle/>
          <a:p>
            <a:pPr algn="r"/>
            <a:r>
              <a:rPr lang="ja-JP" sz="800" b="0" i="0" u="none" strike="noStrike" cap="none" baseline="0" dirty="0">
                <a:solidFill>
                  <a:srgbClr val="F7899A"/>
                </a:solidFill>
                <a:effectLst/>
                <a:uFillTx/>
                <a:ea typeface="MS UI Gothic"/>
              </a:rPr>
              <a:t>MSI高、手術のみ</a:t>
            </a:r>
          </a:p>
          <a:p>
            <a:pPr algn="r"/>
            <a:r>
              <a:rPr lang="ja-JP" sz="800" b="0" i="0" u="none" strike="noStrike" cap="none" baseline="0" dirty="0">
                <a:solidFill>
                  <a:srgbClr val="B60D27"/>
                </a:solidFill>
                <a:effectLst/>
                <a:uFillTx/>
                <a:ea typeface="MS UI Gothic"/>
              </a:rPr>
              <a:t>MSI高、化学療法</a:t>
            </a:r>
          </a:p>
          <a:p>
            <a:pPr algn="r"/>
            <a:r>
              <a:rPr lang="ja-JP" sz="800" b="0" i="0" u="none" strike="noStrike" cap="none" baseline="0" dirty="0">
                <a:solidFill>
                  <a:srgbClr val="A0A0A0"/>
                </a:solidFill>
                <a:effectLst/>
                <a:uFillTx/>
                <a:ea typeface="MS UI Gothic"/>
              </a:rPr>
              <a:t>MSS</a:t>
            </a:r>
            <a:r>
              <a:rPr lang="en-US" altLang="ja-JP" sz="800" b="0" i="0" u="none" strike="noStrike" cap="none" baseline="0" dirty="0">
                <a:solidFill>
                  <a:srgbClr val="A0A0A0"/>
                </a:solidFill>
                <a:effectLst/>
                <a:uFillTx/>
                <a:ea typeface="MS UI Gothic"/>
              </a:rPr>
              <a:t>/</a:t>
            </a:r>
            <a:r>
              <a:rPr lang="ja-JP" sz="800" b="0" i="0" u="none" strike="noStrike" cap="none" baseline="0" dirty="0">
                <a:solidFill>
                  <a:srgbClr val="A0A0A0"/>
                </a:solidFill>
                <a:effectLst/>
                <a:uFillTx/>
                <a:ea typeface="MS UI Gothic"/>
              </a:rPr>
              <a:t>MSI低、手術のみ</a:t>
            </a:r>
          </a:p>
          <a:p>
            <a:pPr algn="r"/>
            <a:r>
              <a:rPr lang="ja-JP" sz="800" b="0" i="0" u="none" strike="noStrike" cap="none" baseline="0" dirty="0">
                <a:solidFill>
                  <a:srgbClr val="4D4D4D"/>
                </a:solidFill>
                <a:effectLst/>
                <a:uFillTx/>
                <a:ea typeface="MS UI Gothic"/>
              </a:rPr>
              <a:t>MSS</a:t>
            </a:r>
            <a:r>
              <a:rPr lang="en-US" altLang="ja-JP" sz="800" b="0" i="0" u="none" strike="noStrike" cap="none" baseline="0" dirty="0">
                <a:solidFill>
                  <a:srgbClr val="4D4D4D"/>
                </a:solidFill>
                <a:effectLst/>
                <a:uFillTx/>
                <a:ea typeface="MS UI Gothic"/>
              </a:rPr>
              <a:t>/</a:t>
            </a:r>
            <a:r>
              <a:rPr lang="ja-JP" sz="800" b="0" i="0" u="none" strike="noStrike" cap="none" baseline="0" dirty="0">
                <a:solidFill>
                  <a:srgbClr val="4D4D4D"/>
                </a:solidFill>
                <a:effectLst/>
                <a:uFillTx/>
                <a:ea typeface="MS UI Gothic"/>
              </a:rPr>
              <a:t>MSI低、化学療法</a:t>
            </a:r>
          </a:p>
        </p:txBody>
      </p:sp>
      <p:sp>
        <p:nvSpPr>
          <p:cNvPr id="321" name="Freeform 320"/>
          <p:cNvSpPr/>
          <p:nvPr/>
        </p:nvSpPr>
        <p:spPr bwMode="auto">
          <a:xfrm>
            <a:off x="1453401" y="4051701"/>
            <a:ext cx="3087270" cy="161902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22" name="Line 6"/>
          <p:cNvSpPr>
            <a:spLocks noChangeShapeType="1"/>
          </p:cNvSpPr>
          <p:nvPr/>
        </p:nvSpPr>
        <p:spPr bwMode="auto">
          <a:xfrm>
            <a:off x="1381416" y="4051701"/>
            <a:ext cx="7198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23" name="Line 7"/>
          <p:cNvSpPr>
            <a:spLocks noChangeShapeType="1"/>
          </p:cNvSpPr>
          <p:nvPr/>
        </p:nvSpPr>
        <p:spPr bwMode="auto">
          <a:xfrm>
            <a:off x="1381416" y="4375559"/>
            <a:ext cx="7198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24" name="Line 8"/>
          <p:cNvSpPr>
            <a:spLocks noChangeShapeType="1"/>
          </p:cNvSpPr>
          <p:nvPr/>
        </p:nvSpPr>
        <p:spPr bwMode="auto">
          <a:xfrm>
            <a:off x="1381416" y="4699419"/>
            <a:ext cx="7198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25" name="Line 9"/>
          <p:cNvSpPr>
            <a:spLocks noChangeShapeType="1"/>
          </p:cNvSpPr>
          <p:nvPr/>
        </p:nvSpPr>
        <p:spPr bwMode="auto">
          <a:xfrm>
            <a:off x="1381416" y="5023277"/>
            <a:ext cx="7198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26" name="Line 10"/>
          <p:cNvSpPr>
            <a:spLocks noChangeShapeType="1"/>
          </p:cNvSpPr>
          <p:nvPr/>
        </p:nvSpPr>
        <p:spPr bwMode="auto">
          <a:xfrm>
            <a:off x="1381416" y="5347136"/>
            <a:ext cx="7198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27" name="Line 18"/>
          <p:cNvSpPr>
            <a:spLocks noChangeShapeType="1"/>
          </p:cNvSpPr>
          <p:nvPr/>
        </p:nvSpPr>
        <p:spPr bwMode="auto">
          <a:xfrm flipH="1">
            <a:off x="4029259" y="5670994"/>
            <a:ext cx="0" cy="546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28" name="Line 19"/>
          <p:cNvSpPr>
            <a:spLocks noChangeShapeType="1"/>
          </p:cNvSpPr>
          <p:nvPr/>
        </p:nvSpPr>
        <p:spPr bwMode="auto">
          <a:xfrm flipH="1">
            <a:off x="3223620" y="5670994"/>
            <a:ext cx="0" cy="546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29" name="Line 20"/>
          <p:cNvSpPr>
            <a:spLocks noChangeShapeType="1"/>
          </p:cNvSpPr>
          <p:nvPr/>
        </p:nvSpPr>
        <p:spPr bwMode="auto">
          <a:xfrm flipH="1">
            <a:off x="2419940" y="5670994"/>
            <a:ext cx="0" cy="546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30" name="Line 21"/>
          <p:cNvSpPr>
            <a:spLocks noChangeShapeType="1"/>
          </p:cNvSpPr>
          <p:nvPr/>
        </p:nvSpPr>
        <p:spPr bwMode="auto">
          <a:xfrm flipH="1">
            <a:off x="1606491" y="5670994"/>
            <a:ext cx="0" cy="546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31" name="Line 18"/>
          <p:cNvSpPr>
            <a:spLocks noChangeShapeType="1"/>
          </p:cNvSpPr>
          <p:nvPr/>
        </p:nvSpPr>
        <p:spPr bwMode="auto">
          <a:xfrm flipH="1">
            <a:off x="4421505" y="5670994"/>
            <a:ext cx="0" cy="546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32" name="Line 19"/>
          <p:cNvSpPr>
            <a:spLocks noChangeShapeType="1"/>
          </p:cNvSpPr>
          <p:nvPr/>
        </p:nvSpPr>
        <p:spPr bwMode="auto">
          <a:xfrm flipH="1">
            <a:off x="3629942" y="5670994"/>
            <a:ext cx="0" cy="546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33" name="Line 20"/>
          <p:cNvSpPr>
            <a:spLocks noChangeShapeType="1"/>
          </p:cNvSpPr>
          <p:nvPr/>
        </p:nvSpPr>
        <p:spPr bwMode="auto">
          <a:xfrm flipH="1">
            <a:off x="2808672" y="5670994"/>
            <a:ext cx="0" cy="546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34" name="Line 21"/>
          <p:cNvSpPr>
            <a:spLocks noChangeShapeType="1"/>
          </p:cNvSpPr>
          <p:nvPr/>
        </p:nvSpPr>
        <p:spPr bwMode="auto">
          <a:xfrm flipH="1">
            <a:off x="2011097" y="5670994"/>
            <a:ext cx="0" cy="546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35" name="TextBox 334"/>
          <p:cNvSpPr txBox="1"/>
          <p:nvPr/>
        </p:nvSpPr>
        <p:spPr>
          <a:xfrm rot="16200000">
            <a:off x="671161" y="4759218"/>
            <a:ext cx="691571" cy="213573"/>
          </a:xfrm>
          <a:prstGeom prst="rect">
            <a:avLst/>
          </a:prstGeom>
          <a:noFill/>
        </p:spPr>
        <p:txBody>
          <a:bodyPr wrap="none" rtlCol="0">
            <a:spAutoFit/>
          </a:bodyPr>
          <a:lstStyle/>
          <a:p>
            <a:pPr algn="ctr" fontAlgn="base">
              <a:spcBef>
                <a:spcPct val="0"/>
              </a:spcBef>
              <a:spcAft>
                <a:spcPct val="0"/>
              </a:spcAft>
            </a:pPr>
            <a:r>
              <a:rPr lang="ja-JP" sz="800" b="0" i="0" u="none" strike="noStrike" cap="none" baseline="0">
                <a:solidFill>
                  <a:srgbClr val="4D4D4D"/>
                </a:solidFill>
                <a:effectLst/>
                <a:uFillTx/>
                <a:ea typeface="MS UI Gothic"/>
              </a:rPr>
              <a:t>無病生存率</a:t>
            </a:r>
          </a:p>
        </p:txBody>
      </p:sp>
      <p:sp>
        <p:nvSpPr>
          <p:cNvPr id="336" name="TextBox 335"/>
          <p:cNvSpPr txBox="1"/>
          <p:nvPr/>
        </p:nvSpPr>
        <p:spPr>
          <a:xfrm>
            <a:off x="1143101" y="3943178"/>
            <a:ext cx="326081" cy="213573"/>
          </a:xfrm>
          <a:prstGeom prst="rect">
            <a:avLst/>
          </a:prstGeom>
          <a:noFill/>
        </p:spPr>
        <p:txBody>
          <a:bodyPr wrap="none" rtlCol="0" anchor="ctr" anchorCtr="0">
            <a:spAutoFit/>
          </a:bodyPr>
          <a:lstStyle/>
          <a:p>
            <a:pPr algn="r"/>
            <a:r>
              <a:rPr lang="ja-JP" sz="800" b="0" i="0" u="none" strike="noStrike" cap="none" baseline="0">
                <a:solidFill>
                  <a:srgbClr val="4D4D4D"/>
                </a:solidFill>
                <a:effectLst/>
                <a:uFillTx/>
                <a:ea typeface="MS UI Gothic"/>
              </a:rPr>
              <a:t>1.0</a:t>
            </a:r>
          </a:p>
        </p:txBody>
      </p:sp>
      <p:sp>
        <p:nvSpPr>
          <p:cNvPr id="337" name="TextBox 336"/>
          <p:cNvSpPr txBox="1"/>
          <p:nvPr/>
        </p:nvSpPr>
        <p:spPr>
          <a:xfrm>
            <a:off x="1143101" y="4268248"/>
            <a:ext cx="326081" cy="213573"/>
          </a:xfrm>
          <a:prstGeom prst="rect">
            <a:avLst/>
          </a:prstGeom>
          <a:noFill/>
        </p:spPr>
        <p:txBody>
          <a:bodyPr wrap="none" rtlCol="0" anchor="ctr" anchorCtr="0">
            <a:spAutoFit/>
          </a:bodyPr>
          <a:lstStyle/>
          <a:p>
            <a:pPr algn="r"/>
            <a:r>
              <a:rPr lang="ja-JP" sz="800" b="0" i="0" u="none" strike="noStrike" cap="none" baseline="0">
                <a:solidFill>
                  <a:srgbClr val="4D4D4D"/>
                </a:solidFill>
                <a:effectLst/>
                <a:uFillTx/>
                <a:ea typeface="MS UI Gothic"/>
              </a:rPr>
              <a:t>0.8</a:t>
            </a:r>
          </a:p>
        </p:txBody>
      </p:sp>
      <p:sp>
        <p:nvSpPr>
          <p:cNvPr id="338" name="TextBox 337"/>
          <p:cNvSpPr txBox="1"/>
          <p:nvPr/>
        </p:nvSpPr>
        <p:spPr>
          <a:xfrm>
            <a:off x="1143101" y="4591963"/>
            <a:ext cx="326081" cy="213573"/>
          </a:xfrm>
          <a:prstGeom prst="rect">
            <a:avLst/>
          </a:prstGeom>
          <a:noFill/>
        </p:spPr>
        <p:txBody>
          <a:bodyPr wrap="none" rtlCol="0" anchor="ctr" anchorCtr="0">
            <a:spAutoFit/>
          </a:bodyPr>
          <a:lstStyle/>
          <a:p>
            <a:pPr algn="r"/>
            <a:r>
              <a:rPr lang="ja-JP" sz="800" b="0" i="0" u="none" strike="noStrike" cap="none" baseline="0">
                <a:solidFill>
                  <a:srgbClr val="4D4D4D"/>
                </a:solidFill>
                <a:effectLst/>
                <a:uFillTx/>
                <a:ea typeface="MS UI Gothic"/>
              </a:rPr>
              <a:t>0.6</a:t>
            </a:r>
          </a:p>
        </p:txBody>
      </p:sp>
      <p:sp>
        <p:nvSpPr>
          <p:cNvPr id="339" name="TextBox 338"/>
          <p:cNvSpPr txBox="1"/>
          <p:nvPr/>
        </p:nvSpPr>
        <p:spPr>
          <a:xfrm>
            <a:off x="1143101" y="4915677"/>
            <a:ext cx="326081" cy="213573"/>
          </a:xfrm>
          <a:prstGeom prst="rect">
            <a:avLst/>
          </a:prstGeom>
          <a:noFill/>
        </p:spPr>
        <p:txBody>
          <a:bodyPr wrap="none" rtlCol="0" anchor="ctr" anchorCtr="0">
            <a:spAutoFit/>
          </a:bodyPr>
          <a:lstStyle/>
          <a:p>
            <a:pPr algn="r"/>
            <a:r>
              <a:rPr lang="ja-JP" sz="800" b="0" i="0" u="none" strike="noStrike" cap="none" baseline="0">
                <a:solidFill>
                  <a:srgbClr val="4D4D4D"/>
                </a:solidFill>
                <a:effectLst/>
                <a:uFillTx/>
                <a:ea typeface="MS UI Gothic"/>
              </a:rPr>
              <a:t>0.4</a:t>
            </a:r>
          </a:p>
        </p:txBody>
      </p:sp>
      <p:sp>
        <p:nvSpPr>
          <p:cNvPr id="340" name="TextBox 339"/>
          <p:cNvSpPr txBox="1"/>
          <p:nvPr/>
        </p:nvSpPr>
        <p:spPr>
          <a:xfrm>
            <a:off x="1143101" y="5239391"/>
            <a:ext cx="326081" cy="213573"/>
          </a:xfrm>
          <a:prstGeom prst="rect">
            <a:avLst/>
          </a:prstGeom>
          <a:noFill/>
        </p:spPr>
        <p:txBody>
          <a:bodyPr wrap="none" rtlCol="0" anchor="ctr" anchorCtr="0">
            <a:spAutoFit/>
          </a:bodyPr>
          <a:lstStyle/>
          <a:p>
            <a:pPr algn="r"/>
            <a:r>
              <a:rPr lang="ja-JP" sz="800" b="0" i="0" u="none" strike="noStrike" cap="none" baseline="0">
                <a:solidFill>
                  <a:srgbClr val="4D4D4D"/>
                </a:solidFill>
                <a:effectLst/>
                <a:uFillTx/>
                <a:ea typeface="MS UI Gothic"/>
              </a:rPr>
              <a:t>0.2</a:t>
            </a:r>
          </a:p>
        </p:txBody>
      </p:sp>
      <p:sp>
        <p:nvSpPr>
          <p:cNvPr id="341" name="TextBox 340"/>
          <p:cNvSpPr txBox="1"/>
          <p:nvPr/>
        </p:nvSpPr>
        <p:spPr>
          <a:xfrm>
            <a:off x="1228914" y="5563500"/>
            <a:ext cx="240270" cy="213573"/>
          </a:xfrm>
          <a:prstGeom prst="rect">
            <a:avLst/>
          </a:prstGeom>
          <a:noFill/>
        </p:spPr>
        <p:txBody>
          <a:bodyPr wrap="none" rtlCol="0" anchor="ctr" anchorCtr="0">
            <a:spAutoFit/>
          </a:bodyPr>
          <a:lstStyle/>
          <a:p>
            <a:pPr algn="r"/>
            <a:r>
              <a:rPr lang="ja-JP" sz="800" b="0" i="0" u="none" strike="noStrike" cap="none" baseline="0">
                <a:solidFill>
                  <a:srgbClr val="4D4D4D"/>
                </a:solidFill>
                <a:effectLst/>
                <a:uFillTx/>
                <a:ea typeface="MS UI Gothic"/>
              </a:rPr>
              <a:t>0</a:t>
            </a:r>
          </a:p>
        </p:txBody>
      </p:sp>
      <p:sp>
        <p:nvSpPr>
          <p:cNvPr id="342" name="Line 10"/>
          <p:cNvSpPr>
            <a:spLocks noChangeShapeType="1"/>
          </p:cNvSpPr>
          <p:nvPr/>
        </p:nvSpPr>
        <p:spPr bwMode="auto">
          <a:xfrm>
            <a:off x="1369943" y="5670728"/>
            <a:ext cx="7198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43" name="TextBox 342"/>
          <p:cNvSpPr txBox="1"/>
          <p:nvPr/>
        </p:nvSpPr>
        <p:spPr>
          <a:xfrm>
            <a:off x="2085342" y="5080546"/>
            <a:ext cx="1200970" cy="584775"/>
          </a:xfrm>
          <a:prstGeom prst="rect">
            <a:avLst/>
          </a:prstGeom>
          <a:noFill/>
        </p:spPr>
        <p:txBody>
          <a:bodyPr wrap="none" rtlCol="0">
            <a:spAutoFit/>
          </a:bodyPr>
          <a:lstStyle/>
          <a:p>
            <a:r>
              <a:rPr lang="ja-JP" sz="800" b="0" i="0" u="none" strike="noStrike" cap="none" baseline="0" dirty="0">
                <a:solidFill>
                  <a:srgbClr val="F7899A"/>
                </a:solidFill>
                <a:effectLst/>
                <a:uFillTx/>
                <a:ea typeface="MS UI Gothic"/>
              </a:rPr>
              <a:t>MSI高、手術のみ</a:t>
            </a:r>
          </a:p>
          <a:p>
            <a:r>
              <a:rPr lang="ja-JP" sz="800" b="0" i="0" u="none" strike="noStrike" cap="none" baseline="0" dirty="0">
                <a:solidFill>
                  <a:srgbClr val="B60D27"/>
                </a:solidFill>
                <a:effectLst/>
                <a:uFillTx/>
                <a:ea typeface="MS UI Gothic"/>
              </a:rPr>
              <a:t>MSI高、化学療法</a:t>
            </a:r>
          </a:p>
          <a:p>
            <a:r>
              <a:rPr lang="ja-JP" sz="800" b="0" i="0" u="none" strike="noStrike" cap="none" baseline="0" dirty="0">
                <a:solidFill>
                  <a:srgbClr val="A0A0A0"/>
                </a:solidFill>
                <a:effectLst/>
                <a:uFillTx/>
                <a:ea typeface="MS UI Gothic"/>
              </a:rPr>
              <a:t>MSS</a:t>
            </a:r>
            <a:r>
              <a:rPr lang="en-US" altLang="ja-JP" sz="800" b="0" i="0" u="none" strike="noStrike" cap="none" baseline="0" dirty="0">
                <a:solidFill>
                  <a:srgbClr val="A0A0A0"/>
                </a:solidFill>
                <a:effectLst/>
                <a:uFillTx/>
                <a:ea typeface="MS UI Gothic"/>
              </a:rPr>
              <a:t>/</a:t>
            </a:r>
            <a:r>
              <a:rPr lang="ja-JP" sz="800" b="0" i="0" u="none" strike="noStrike" cap="none" baseline="0" dirty="0">
                <a:solidFill>
                  <a:srgbClr val="A0A0A0"/>
                </a:solidFill>
                <a:effectLst/>
                <a:uFillTx/>
                <a:ea typeface="MS UI Gothic"/>
              </a:rPr>
              <a:t>MSI低、手術のみ</a:t>
            </a:r>
          </a:p>
          <a:p>
            <a:r>
              <a:rPr lang="ja-JP" sz="800" b="0" i="0" u="none" strike="noStrike" cap="none" baseline="0" dirty="0">
                <a:solidFill>
                  <a:srgbClr val="4D4D4D"/>
                </a:solidFill>
                <a:effectLst/>
                <a:uFillTx/>
                <a:ea typeface="MS UI Gothic"/>
              </a:rPr>
              <a:t>MSS</a:t>
            </a:r>
            <a:r>
              <a:rPr lang="en-US" altLang="ja-JP" sz="800" b="0" i="0" u="none" strike="noStrike" cap="none" baseline="0" dirty="0">
                <a:solidFill>
                  <a:srgbClr val="4D4D4D"/>
                </a:solidFill>
                <a:effectLst/>
                <a:uFillTx/>
                <a:ea typeface="MS UI Gothic"/>
              </a:rPr>
              <a:t>/</a:t>
            </a:r>
            <a:r>
              <a:rPr lang="ja-JP" sz="800" b="0" i="0" u="none" strike="noStrike" cap="none" baseline="0" dirty="0">
                <a:solidFill>
                  <a:srgbClr val="4D4D4D"/>
                </a:solidFill>
                <a:effectLst/>
                <a:uFillTx/>
                <a:ea typeface="MS UI Gothic"/>
              </a:rPr>
              <a:t>MSI低、化学療法</a:t>
            </a:r>
          </a:p>
        </p:txBody>
      </p:sp>
      <p:sp>
        <p:nvSpPr>
          <p:cNvPr id="344" name="TextBox 343"/>
          <p:cNvSpPr txBox="1"/>
          <p:nvPr/>
        </p:nvSpPr>
        <p:spPr>
          <a:xfrm>
            <a:off x="1774090" y="5703926"/>
            <a:ext cx="478633" cy="701741"/>
          </a:xfrm>
          <a:prstGeom prst="rect">
            <a:avLst/>
          </a:prstGeom>
          <a:noFill/>
        </p:spPr>
        <p:txBody>
          <a:bodyPr wrap="none" rtlCol="0" anchor="t" anchorCtr="0">
            <a:spAutoFit/>
          </a:bodyPr>
          <a:lstStyle/>
          <a:p>
            <a:pPr algn="ctr"/>
            <a:r>
              <a:rPr lang="ja-JP" sz="800" b="0" i="0" u="none" strike="noStrike" cap="none" baseline="0">
                <a:solidFill>
                  <a:srgbClr val="4D4D4D"/>
                </a:solidFill>
                <a:effectLst/>
                <a:uFillTx/>
                <a:ea typeface="MS UI Gothic"/>
              </a:rPr>
              <a:t>12</a:t>
            </a:r>
          </a:p>
          <a:p>
            <a:pPr algn="ctr"/>
            <a:r>
              <a:rPr lang="ja-JP" sz="800" b="0" i="0" u="none" strike="noStrike" cap="none" baseline="0">
                <a:solidFill>
                  <a:srgbClr val="F7899A"/>
                </a:solidFill>
                <a:effectLst/>
                <a:uFillTx/>
                <a:ea typeface="MS UI Gothic"/>
              </a:rPr>
              <a:t>27(2)</a:t>
            </a:r>
          </a:p>
          <a:p>
            <a:pPr algn="ctr"/>
            <a:r>
              <a:rPr lang="ja-JP" sz="800" b="0" i="0" u="none" strike="noStrike" cap="none" baseline="0">
                <a:solidFill>
                  <a:srgbClr val="B60D27"/>
                </a:solidFill>
                <a:effectLst/>
                <a:uFillTx/>
                <a:ea typeface="MS UI Gothic"/>
              </a:rPr>
              <a:t>23(0)</a:t>
            </a:r>
          </a:p>
          <a:p>
            <a:pPr algn="ctr"/>
            <a:r>
              <a:rPr lang="ja-JP" sz="800" b="0" i="0" u="none" strike="noStrike" cap="none" baseline="0">
                <a:solidFill>
                  <a:srgbClr val="A0A0A0"/>
                </a:solidFill>
                <a:effectLst/>
                <a:uFillTx/>
                <a:ea typeface="MS UI Gothic"/>
              </a:rPr>
              <a:t>318(6)</a:t>
            </a:r>
          </a:p>
          <a:p>
            <a:pPr algn="ctr"/>
            <a:r>
              <a:rPr lang="ja-JP" sz="800" b="0" i="0" u="none" strike="noStrike" cap="none" baseline="0">
                <a:solidFill>
                  <a:srgbClr val="4D4D4D"/>
                </a:solidFill>
                <a:effectLst/>
                <a:uFillTx/>
                <a:ea typeface="MS UI Gothic"/>
              </a:rPr>
              <a:t>358(5)</a:t>
            </a:r>
          </a:p>
        </p:txBody>
      </p:sp>
      <p:sp>
        <p:nvSpPr>
          <p:cNvPr id="345" name="TextBox 344"/>
          <p:cNvSpPr txBox="1"/>
          <p:nvPr/>
        </p:nvSpPr>
        <p:spPr>
          <a:xfrm>
            <a:off x="2153446" y="5703926"/>
            <a:ext cx="535840" cy="701741"/>
          </a:xfrm>
          <a:prstGeom prst="rect">
            <a:avLst/>
          </a:prstGeom>
          <a:noFill/>
        </p:spPr>
        <p:txBody>
          <a:bodyPr wrap="none" rtlCol="0" anchor="t" anchorCtr="0">
            <a:spAutoFit/>
          </a:bodyPr>
          <a:lstStyle/>
          <a:p>
            <a:pPr algn="ctr"/>
            <a:r>
              <a:rPr lang="ja-JP" sz="800" b="0" i="0" u="none" strike="noStrike" cap="none" baseline="0">
                <a:solidFill>
                  <a:srgbClr val="4D4D4D"/>
                </a:solidFill>
                <a:effectLst/>
                <a:uFillTx/>
                <a:ea typeface="MS UI Gothic"/>
              </a:rPr>
              <a:t>24</a:t>
            </a:r>
          </a:p>
          <a:p>
            <a:pPr algn="ctr"/>
            <a:r>
              <a:rPr lang="ja-JP" sz="800" b="0" i="0" u="none" strike="noStrike" cap="none" baseline="0">
                <a:solidFill>
                  <a:srgbClr val="F7899A"/>
                </a:solidFill>
                <a:effectLst/>
                <a:uFillTx/>
                <a:ea typeface="MS UI Gothic"/>
              </a:rPr>
              <a:t>25(3)</a:t>
            </a:r>
          </a:p>
          <a:p>
            <a:pPr algn="ctr"/>
            <a:r>
              <a:rPr lang="ja-JP" sz="800" b="0" i="0" u="none" strike="noStrike" cap="none" baseline="0">
                <a:solidFill>
                  <a:srgbClr val="B60D27"/>
                </a:solidFill>
                <a:effectLst/>
                <a:uFillTx/>
                <a:ea typeface="MS UI Gothic"/>
              </a:rPr>
              <a:t>20(0)</a:t>
            </a:r>
          </a:p>
          <a:p>
            <a:pPr algn="ctr"/>
            <a:r>
              <a:rPr lang="ja-JP" sz="800" b="0" i="0" u="none" strike="noStrike" cap="none" baseline="0">
                <a:solidFill>
                  <a:srgbClr val="A0A0A0"/>
                </a:solidFill>
                <a:effectLst/>
                <a:uFillTx/>
                <a:ea typeface="MS UI Gothic"/>
              </a:rPr>
              <a:t>238(13)</a:t>
            </a:r>
          </a:p>
          <a:p>
            <a:pPr algn="ctr"/>
            <a:r>
              <a:rPr lang="ja-JP" sz="800" b="0" i="0" u="none" strike="noStrike" cap="none" baseline="0">
                <a:solidFill>
                  <a:srgbClr val="4D4D4D"/>
                </a:solidFill>
                <a:effectLst/>
                <a:uFillTx/>
                <a:ea typeface="MS UI Gothic"/>
              </a:rPr>
              <a:t>281(10)</a:t>
            </a:r>
          </a:p>
        </p:txBody>
      </p:sp>
      <p:sp>
        <p:nvSpPr>
          <p:cNvPr id="346" name="TextBox 345"/>
          <p:cNvSpPr txBox="1"/>
          <p:nvPr/>
        </p:nvSpPr>
        <p:spPr>
          <a:xfrm>
            <a:off x="2541011" y="5703926"/>
            <a:ext cx="535840" cy="701741"/>
          </a:xfrm>
          <a:prstGeom prst="rect">
            <a:avLst/>
          </a:prstGeom>
          <a:noFill/>
        </p:spPr>
        <p:txBody>
          <a:bodyPr wrap="none" rtlCol="0" anchor="t" anchorCtr="0">
            <a:spAutoFit/>
          </a:bodyPr>
          <a:lstStyle/>
          <a:p>
            <a:pPr algn="ctr"/>
            <a:r>
              <a:rPr lang="ja-JP" sz="800" b="0" i="0" u="none" strike="noStrike" cap="none" baseline="0">
                <a:solidFill>
                  <a:srgbClr val="4D4D4D"/>
                </a:solidFill>
                <a:effectLst/>
                <a:uFillTx/>
                <a:ea typeface="MS UI Gothic"/>
              </a:rPr>
              <a:t>36</a:t>
            </a:r>
          </a:p>
          <a:p>
            <a:pPr algn="ctr"/>
            <a:r>
              <a:rPr lang="ja-JP" sz="800" b="0" i="0" u="none" strike="noStrike" cap="none" baseline="0">
                <a:solidFill>
                  <a:srgbClr val="F7899A"/>
                </a:solidFill>
                <a:effectLst/>
                <a:uFillTx/>
                <a:ea typeface="MS UI Gothic"/>
              </a:rPr>
              <a:t>23(4)</a:t>
            </a:r>
          </a:p>
          <a:p>
            <a:pPr algn="ctr"/>
            <a:r>
              <a:rPr lang="ja-JP" sz="800" b="0" i="0" u="none" strike="noStrike" cap="none" baseline="0">
                <a:solidFill>
                  <a:srgbClr val="B60D27"/>
                </a:solidFill>
                <a:effectLst/>
                <a:uFillTx/>
                <a:ea typeface="MS UI Gothic"/>
              </a:rPr>
              <a:t>18(2)</a:t>
            </a:r>
          </a:p>
          <a:p>
            <a:pPr algn="ctr"/>
            <a:r>
              <a:rPr lang="ja-JP" sz="800" b="0" i="0" u="none" strike="noStrike" cap="none" baseline="0">
                <a:solidFill>
                  <a:srgbClr val="A0A0A0"/>
                </a:solidFill>
                <a:effectLst/>
                <a:uFillTx/>
                <a:ea typeface="MS UI Gothic"/>
              </a:rPr>
              <a:t>192(20</a:t>
            </a:r>
            <a:r>
              <a:rPr lang="ja-JP" sz="800" b="0" i="0" u="none" strike="noStrike" cap="none" baseline="0">
                <a:solidFill>
                  <a:srgbClr val="4D4D4D"/>
                </a:solidFill>
                <a:effectLst/>
                <a:uFillTx/>
                <a:ea typeface="MS UI Gothic"/>
              </a:rPr>
              <a:t>)</a:t>
            </a:r>
          </a:p>
          <a:p>
            <a:pPr algn="ctr"/>
            <a:r>
              <a:rPr lang="ja-JP" sz="800" b="0" i="0" u="none" strike="noStrike" cap="none" baseline="0">
                <a:solidFill>
                  <a:srgbClr val="4D4D4D"/>
                </a:solidFill>
                <a:effectLst/>
                <a:uFillTx/>
                <a:ea typeface="MS UI Gothic"/>
              </a:rPr>
              <a:t>252(17)</a:t>
            </a:r>
          </a:p>
        </p:txBody>
      </p:sp>
      <p:sp>
        <p:nvSpPr>
          <p:cNvPr id="347" name="TextBox 346"/>
          <p:cNvSpPr txBox="1"/>
          <p:nvPr/>
        </p:nvSpPr>
        <p:spPr>
          <a:xfrm>
            <a:off x="2952369" y="5703926"/>
            <a:ext cx="535840" cy="701741"/>
          </a:xfrm>
          <a:prstGeom prst="rect">
            <a:avLst/>
          </a:prstGeom>
          <a:noFill/>
        </p:spPr>
        <p:txBody>
          <a:bodyPr wrap="none" rtlCol="0" anchor="t" anchorCtr="0">
            <a:spAutoFit/>
          </a:bodyPr>
          <a:lstStyle/>
          <a:p>
            <a:pPr algn="ctr"/>
            <a:r>
              <a:rPr lang="ja-JP" sz="800" b="0" i="0" u="none" strike="noStrike" cap="none" baseline="0">
                <a:solidFill>
                  <a:srgbClr val="4D4D4D"/>
                </a:solidFill>
                <a:effectLst/>
                <a:uFillTx/>
                <a:ea typeface="MS UI Gothic"/>
              </a:rPr>
              <a:t>48</a:t>
            </a:r>
          </a:p>
          <a:p>
            <a:pPr algn="ctr"/>
            <a:r>
              <a:rPr lang="ja-JP" sz="800" b="0" i="0" u="none" strike="noStrike" cap="none" baseline="0">
                <a:solidFill>
                  <a:srgbClr val="F7899A"/>
                </a:solidFill>
                <a:effectLst/>
                <a:uFillTx/>
                <a:ea typeface="MS UI Gothic"/>
              </a:rPr>
              <a:t>19(7)</a:t>
            </a:r>
          </a:p>
          <a:p>
            <a:pPr algn="ctr"/>
            <a:r>
              <a:rPr lang="ja-JP" sz="800" b="0" i="0" u="none" strike="noStrike" cap="none" baseline="0">
                <a:solidFill>
                  <a:srgbClr val="B60D27"/>
                </a:solidFill>
                <a:effectLst/>
                <a:uFillTx/>
                <a:ea typeface="MS UI Gothic"/>
              </a:rPr>
              <a:t>16(3)</a:t>
            </a:r>
          </a:p>
          <a:p>
            <a:pPr algn="ctr"/>
            <a:r>
              <a:rPr lang="ja-JP" sz="800" b="0" i="0" u="none" strike="noStrike" cap="none" baseline="0">
                <a:solidFill>
                  <a:srgbClr val="A0A0A0"/>
                </a:solidFill>
                <a:effectLst/>
                <a:uFillTx/>
                <a:ea typeface="MS UI Gothic"/>
              </a:rPr>
              <a:t>163(34)</a:t>
            </a:r>
          </a:p>
          <a:p>
            <a:pPr algn="ctr"/>
            <a:r>
              <a:rPr lang="ja-JP" sz="800" b="0" i="0" u="none" strike="noStrike" cap="none" baseline="0">
                <a:solidFill>
                  <a:srgbClr val="4D4D4D"/>
                </a:solidFill>
                <a:effectLst/>
                <a:uFillTx/>
                <a:ea typeface="MS UI Gothic"/>
              </a:rPr>
              <a:t>211(43)</a:t>
            </a:r>
          </a:p>
        </p:txBody>
      </p:sp>
      <p:sp>
        <p:nvSpPr>
          <p:cNvPr id="348" name="TextBox 347"/>
          <p:cNvSpPr txBox="1"/>
          <p:nvPr/>
        </p:nvSpPr>
        <p:spPr>
          <a:xfrm>
            <a:off x="3360328" y="5703926"/>
            <a:ext cx="535840" cy="701741"/>
          </a:xfrm>
          <a:prstGeom prst="rect">
            <a:avLst/>
          </a:prstGeom>
          <a:noFill/>
        </p:spPr>
        <p:txBody>
          <a:bodyPr wrap="none" rtlCol="0" anchor="t" anchorCtr="0">
            <a:spAutoFit/>
          </a:bodyPr>
          <a:lstStyle/>
          <a:p>
            <a:pPr algn="ctr"/>
            <a:r>
              <a:rPr lang="ja-JP" sz="800" b="0" i="0" u="none" strike="noStrike" cap="none" baseline="0">
                <a:solidFill>
                  <a:srgbClr val="4D4D4D"/>
                </a:solidFill>
                <a:effectLst/>
                <a:uFillTx/>
                <a:ea typeface="MS UI Gothic"/>
              </a:rPr>
              <a:t>60</a:t>
            </a:r>
          </a:p>
          <a:p>
            <a:pPr algn="ctr"/>
            <a:r>
              <a:rPr lang="ja-JP" sz="800" b="0" i="0" u="none" strike="noStrike" cap="none" baseline="0">
                <a:solidFill>
                  <a:srgbClr val="F7899A"/>
                </a:solidFill>
                <a:effectLst/>
                <a:uFillTx/>
                <a:ea typeface="MS UI Gothic"/>
              </a:rPr>
              <a:t>15(12)</a:t>
            </a:r>
          </a:p>
          <a:p>
            <a:pPr algn="ctr"/>
            <a:r>
              <a:rPr lang="ja-JP" sz="800" b="0" i="0" u="none" strike="noStrike" cap="none" baseline="0">
                <a:solidFill>
                  <a:srgbClr val="B60D27"/>
                </a:solidFill>
                <a:effectLst/>
                <a:uFillTx/>
                <a:ea typeface="MS UI Gothic"/>
              </a:rPr>
              <a:t>12(7)</a:t>
            </a:r>
          </a:p>
          <a:p>
            <a:pPr algn="ctr"/>
            <a:r>
              <a:rPr lang="ja-JP" sz="800" b="0" i="0" u="none" strike="noStrike" cap="none" baseline="0">
                <a:solidFill>
                  <a:srgbClr val="A0A0A0"/>
                </a:solidFill>
                <a:effectLst/>
                <a:uFillTx/>
                <a:ea typeface="MS UI Gothic"/>
              </a:rPr>
              <a:t>115(72)</a:t>
            </a:r>
          </a:p>
          <a:p>
            <a:pPr algn="ctr"/>
            <a:r>
              <a:rPr lang="ja-JP" sz="800" b="0" i="0" u="none" strike="noStrike" cap="none" baseline="0">
                <a:solidFill>
                  <a:srgbClr val="4D4D4D"/>
                </a:solidFill>
                <a:effectLst/>
                <a:uFillTx/>
                <a:ea typeface="MS UI Gothic"/>
              </a:rPr>
              <a:t>164(83)</a:t>
            </a:r>
          </a:p>
        </p:txBody>
      </p:sp>
      <p:sp>
        <p:nvSpPr>
          <p:cNvPr id="349" name="TextBox 348"/>
          <p:cNvSpPr txBox="1"/>
          <p:nvPr/>
        </p:nvSpPr>
        <p:spPr>
          <a:xfrm>
            <a:off x="3732886" y="5703926"/>
            <a:ext cx="593048" cy="701741"/>
          </a:xfrm>
          <a:prstGeom prst="rect">
            <a:avLst/>
          </a:prstGeom>
          <a:noFill/>
        </p:spPr>
        <p:txBody>
          <a:bodyPr wrap="none" rtlCol="0" anchor="t" anchorCtr="0">
            <a:spAutoFit/>
          </a:bodyPr>
          <a:lstStyle/>
          <a:p>
            <a:pPr algn="ctr"/>
            <a:r>
              <a:rPr lang="ja-JP" sz="800" b="0" i="0" u="none" strike="noStrike" cap="none" baseline="0">
                <a:solidFill>
                  <a:srgbClr val="4D4D4D"/>
                </a:solidFill>
                <a:effectLst/>
                <a:uFillTx/>
                <a:ea typeface="MS UI Gothic"/>
              </a:rPr>
              <a:t>72</a:t>
            </a:r>
          </a:p>
          <a:p>
            <a:pPr algn="ctr"/>
            <a:r>
              <a:rPr lang="ja-JP" sz="800" b="0" i="0" u="none" strike="noStrike" cap="none" baseline="0">
                <a:solidFill>
                  <a:srgbClr val="F7899A"/>
                </a:solidFill>
                <a:effectLst/>
                <a:uFillTx/>
                <a:ea typeface="MS UI Gothic"/>
              </a:rPr>
              <a:t>4(22)</a:t>
            </a:r>
          </a:p>
          <a:p>
            <a:pPr algn="ctr"/>
            <a:r>
              <a:rPr lang="ja-JP" sz="800" b="0" i="0" u="none" strike="noStrike" cap="none" baseline="0">
                <a:solidFill>
                  <a:srgbClr val="B60D27"/>
                </a:solidFill>
                <a:effectLst/>
                <a:uFillTx/>
                <a:ea typeface="MS UI Gothic"/>
              </a:rPr>
              <a:t>7(11)</a:t>
            </a:r>
          </a:p>
          <a:p>
            <a:pPr algn="ctr"/>
            <a:r>
              <a:rPr lang="ja-JP" sz="800" b="0" i="0" u="none" strike="noStrike" cap="none" baseline="0">
                <a:solidFill>
                  <a:srgbClr val="A0A0A0"/>
                </a:solidFill>
                <a:effectLst/>
                <a:uFillTx/>
                <a:ea typeface="MS UI Gothic"/>
              </a:rPr>
              <a:t>68(119)</a:t>
            </a:r>
          </a:p>
          <a:p>
            <a:pPr algn="ctr"/>
            <a:r>
              <a:rPr lang="ja-JP" sz="800" b="0" i="0" u="none" strike="noStrike" cap="none" baseline="0">
                <a:solidFill>
                  <a:srgbClr val="4D4D4D"/>
                </a:solidFill>
                <a:effectLst/>
                <a:uFillTx/>
                <a:ea typeface="MS UI Gothic"/>
              </a:rPr>
              <a:t>105(142)</a:t>
            </a:r>
          </a:p>
        </p:txBody>
      </p:sp>
      <p:sp>
        <p:nvSpPr>
          <p:cNvPr id="350" name="TextBox 349"/>
          <p:cNvSpPr txBox="1"/>
          <p:nvPr/>
        </p:nvSpPr>
        <p:spPr>
          <a:xfrm>
            <a:off x="4155852" y="5703926"/>
            <a:ext cx="535840" cy="701741"/>
          </a:xfrm>
          <a:prstGeom prst="rect">
            <a:avLst/>
          </a:prstGeom>
          <a:noFill/>
        </p:spPr>
        <p:txBody>
          <a:bodyPr wrap="none" rtlCol="0" anchor="t" anchorCtr="0">
            <a:spAutoFit/>
          </a:bodyPr>
          <a:lstStyle/>
          <a:p>
            <a:pPr algn="ctr"/>
            <a:r>
              <a:rPr lang="ja-JP" sz="800" b="0" i="0" u="none" strike="noStrike" cap="none" baseline="0">
                <a:solidFill>
                  <a:srgbClr val="4D4D4D"/>
                </a:solidFill>
                <a:effectLst/>
                <a:uFillTx/>
                <a:ea typeface="MS UI Gothic"/>
              </a:rPr>
              <a:t>84</a:t>
            </a:r>
          </a:p>
          <a:p>
            <a:pPr algn="ctr"/>
            <a:r>
              <a:rPr lang="ja-JP" sz="800" b="0" i="0" u="none" strike="noStrike" cap="none" baseline="0">
                <a:solidFill>
                  <a:srgbClr val="F7899A"/>
                </a:solidFill>
                <a:effectLst/>
                <a:uFillTx/>
                <a:ea typeface="MS UI Gothic"/>
              </a:rPr>
              <a:t>1(26)</a:t>
            </a:r>
          </a:p>
          <a:p>
            <a:pPr algn="ctr"/>
            <a:r>
              <a:rPr lang="ja-JP" sz="800" b="0" i="0" u="none" strike="noStrike" cap="none" baseline="0">
                <a:solidFill>
                  <a:srgbClr val="B60D27"/>
                </a:solidFill>
                <a:effectLst/>
                <a:uFillTx/>
                <a:ea typeface="MS UI Gothic"/>
              </a:rPr>
              <a:t>3(18)</a:t>
            </a:r>
          </a:p>
          <a:p>
            <a:pPr algn="ctr"/>
            <a:r>
              <a:rPr lang="ja-JP" sz="800" b="0" i="0" u="none" strike="noStrike" cap="none" baseline="0">
                <a:solidFill>
                  <a:srgbClr val="A0A0A0"/>
                </a:solidFill>
                <a:effectLst/>
                <a:uFillTx/>
                <a:ea typeface="MS UI Gothic"/>
              </a:rPr>
              <a:t>16(172)</a:t>
            </a:r>
          </a:p>
          <a:p>
            <a:pPr algn="ctr"/>
            <a:r>
              <a:rPr lang="ja-JP" sz="800" b="0" i="0" u="none" strike="noStrike" cap="none" baseline="0">
                <a:solidFill>
                  <a:srgbClr val="4D4D4D"/>
                </a:solidFill>
                <a:effectLst/>
                <a:uFillTx/>
                <a:ea typeface="MS UI Gothic"/>
              </a:rPr>
              <a:t>31(232)</a:t>
            </a:r>
          </a:p>
        </p:txBody>
      </p:sp>
      <p:grpSp>
        <p:nvGrpSpPr>
          <p:cNvPr id="351" name="Group 350"/>
          <p:cNvGrpSpPr/>
          <p:nvPr/>
        </p:nvGrpSpPr>
        <p:grpSpPr>
          <a:xfrm>
            <a:off x="5007279" y="1527672"/>
            <a:ext cx="3707794" cy="2462489"/>
            <a:chOff x="5007279" y="1527672"/>
            <a:chExt cx="3707794" cy="2462489"/>
          </a:xfrm>
        </p:grpSpPr>
        <p:sp>
          <p:nvSpPr>
            <p:cNvPr id="352" name="TextBox 351"/>
            <p:cNvSpPr txBox="1"/>
            <p:nvPr/>
          </p:nvSpPr>
          <p:spPr>
            <a:xfrm>
              <a:off x="5360909" y="3288420"/>
              <a:ext cx="535840" cy="701741"/>
            </a:xfrm>
            <a:prstGeom prst="rect">
              <a:avLst/>
            </a:prstGeom>
            <a:noFill/>
          </p:spPr>
          <p:txBody>
            <a:bodyPr wrap="none" rtlCol="0" anchor="t" anchorCtr="0">
              <a:spAutoFit/>
            </a:bodyPr>
            <a:lstStyle/>
            <a:p>
              <a:pPr algn="ctr"/>
              <a:r>
                <a:rPr lang="ja-JP" sz="800" b="0" i="0" u="none" strike="noStrike" cap="none" baseline="0">
                  <a:solidFill>
                    <a:srgbClr val="4D4D4D"/>
                  </a:solidFill>
                  <a:effectLst/>
                  <a:uFillTx/>
                  <a:ea typeface="MS UI Gothic"/>
                </a:rPr>
                <a:t>0</a:t>
              </a:r>
            </a:p>
            <a:p>
              <a:pPr algn="ctr"/>
              <a:r>
                <a:rPr lang="ja-JP" sz="800" b="0" i="0" u="none" strike="noStrike" cap="none" baseline="0">
                  <a:solidFill>
                    <a:srgbClr val="F7899A"/>
                  </a:solidFill>
                  <a:effectLst/>
                  <a:uFillTx/>
                  <a:ea typeface="MS UI Gothic"/>
                </a:rPr>
                <a:t>33(0)</a:t>
              </a:r>
            </a:p>
            <a:p>
              <a:pPr algn="ctr"/>
              <a:r>
                <a:rPr lang="ja-JP" sz="800" b="0" i="0" u="none" strike="noStrike" cap="none" baseline="0">
                  <a:solidFill>
                    <a:srgbClr val="B60D27"/>
                  </a:solidFill>
                  <a:effectLst/>
                  <a:uFillTx/>
                  <a:ea typeface="MS UI Gothic"/>
                </a:rPr>
                <a:t>88(0)</a:t>
              </a:r>
            </a:p>
            <a:p>
              <a:pPr algn="ctr"/>
              <a:r>
                <a:rPr lang="ja-JP" sz="800" b="0" i="0" u="none" strike="noStrike" cap="none" baseline="0">
                  <a:solidFill>
                    <a:srgbClr val="A0A0A0"/>
                  </a:solidFill>
                  <a:effectLst/>
                  <a:uFillTx/>
                  <a:ea typeface="MS UI Gothic"/>
                </a:rPr>
                <a:t>422(0)</a:t>
              </a:r>
            </a:p>
            <a:p>
              <a:pPr algn="ctr"/>
              <a:r>
                <a:rPr lang="ja-JP" sz="800" b="0" i="0" u="none" strike="noStrike" cap="none" baseline="0">
                  <a:solidFill>
                    <a:srgbClr val="4D4D4D"/>
                  </a:solidFill>
                  <a:effectLst/>
                  <a:uFillTx/>
                  <a:ea typeface="MS UI Gothic"/>
                </a:rPr>
                <a:t>1013(0)</a:t>
              </a:r>
            </a:p>
          </p:txBody>
        </p:sp>
        <p:sp>
          <p:nvSpPr>
            <p:cNvPr id="353" name="Freeform 352"/>
            <p:cNvSpPr/>
            <p:nvPr/>
          </p:nvSpPr>
          <p:spPr bwMode="auto">
            <a:xfrm>
              <a:off x="5476782" y="1636195"/>
              <a:ext cx="3087270" cy="161902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54" name="Line 6"/>
            <p:cNvSpPr>
              <a:spLocks noChangeShapeType="1"/>
            </p:cNvSpPr>
            <p:nvPr/>
          </p:nvSpPr>
          <p:spPr bwMode="auto">
            <a:xfrm>
              <a:off x="5404797" y="1636195"/>
              <a:ext cx="7198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55" name="Line 7"/>
            <p:cNvSpPr>
              <a:spLocks noChangeShapeType="1"/>
            </p:cNvSpPr>
            <p:nvPr/>
          </p:nvSpPr>
          <p:spPr bwMode="auto">
            <a:xfrm>
              <a:off x="5404797" y="1960053"/>
              <a:ext cx="7198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56" name="Line 8"/>
            <p:cNvSpPr>
              <a:spLocks noChangeShapeType="1"/>
            </p:cNvSpPr>
            <p:nvPr/>
          </p:nvSpPr>
          <p:spPr bwMode="auto">
            <a:xfrm>
              <a:off x="5404797" y="2283913"/>
              <a:ext cx="7198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57" name="Line 9"/>
            <p:cNvSpPr>
              <a:spLocks noChangeShapeType="1"/>
            </p:cNvSpPr>
            <p:nvPr/>
          </p:nvSpPr>
          <p:spPr bwMode="auto">
            <a:xfrm>
              <a:off x="5404797" y="2607771"/>
              <a:ext cx="7198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58" name="Line 10"/>
            <p:cNvSpPr>
              <a:spLocks noChangeShapeType="1"/>
            </p:cNvSpPr>
            <p:nvPr/>
          </p:nvSpPr>
          <p:spPr bwMode="auto">
            <a:xfrm>
              <a:off x="5404797" y="2931630"/>
              <a:ext cx="7198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59" name="Line 18"/>
            <p:cNvSpPr>
              <a:spLocks noChangeShapeType="1"/>
            </p:cNvSpPr>
            <p:nvPr/>
          </p:nvSpPr>
          <p:spPr bwMode="auto">
            <a:xfrm flipH="1">
              <a:off x="8052640" y="3255488"/>
              <a:ext cx="0" cy="546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60" name="Line 19"/>
            <p:cNvSpPr>
              <a:spLocks noChangeShapeType="1"/>
            </p:cNvSpPr>
            <p:nvPr/>
          </p:nvSpPr>
          <p:spPr bwMode="auto">
            <a:xfrm flipH="1">
              <a:off x="7247001" y="3255488"/>
              <a:ext cx="0" cy="546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61" name="Line 20"/>
            <p:cNvSpPr>
              <a:spLocks noChangeShapeType="1"/>
            </p:cNvSpPr>
            <p:nvPr/>
          </p:nvSpPr>
          <p:spPr bwMode="auto">
            <a:xfrm flipH="1">
              <a:off x="6443321" y="3255488"/>
              <a:ext cx="0" cy="546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62" name="Line 21"/>
            <p:cNvSpPr>
              <a:spLocks noChangeShapeType="1"/>
            </p:cNvSpPr>
            <p:nvPr/>
          </p:nvSpPr>
          <p:spPr bwMode="auto">
            <a:xfrm flipH="1">
              <a:off x="5629872" y="3255488"/>
              <a:ext cx="0" cy="546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63" name="Line 18"/>
            <p:cNvSpPr>
              <a:spLocks noChangeShapeType="1"/>
            </p:cNvSpPr>
            <p:nvPr/>
          </p:nvSpPr>
          <p:spPr bwMode="auto">
            <a:xfrm flipH="1">
              <a:off x="8444886" y="3255488"/>
              <a:ext cx="0" cy="546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64" name="Line 19"/>
            <p:cNvSpPr>
              <a:spLocks noChangeShapeType="1"/>
            </p:cNvSpPr>
            <p:nvPr/>
          </p:nvSpPr>
          <p:spPr bwMode="auto">
            <a:xfrm flipH="1">
              <a:off x="7653323" y="3255488"/>
              <a:ext cx="0" cy="546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65" name="Line 20"/>
            <p:cNvSpPr>
              <a:spLocks noChangeShapeType="1"/>
            </p:cNvSpPr>
            <p:nvPr/>
          </p:nvSpPr>
          <p:spPr bwMode="auto">
            <a:xfrm flipH="1">
              <a:off x="6832053" y="3255488"/>
              <a:ext cx="0" cy="546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66" name="Line 21"/>
            <p:cNvSpPr>
              <a:spLocks noChangeShapeType="1"/>
            </p:cNvSpPr>
            <p:nvPr/>
          </p:nvSpPr>
          <p:spPr bwMode="auto">
            <a:xfrm flipH="1">
              <a:off x="6034478" y="3255488"/>
              <a:ext cx="0" cy="546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67" name="TextBox 366"/>
            <p:cNvSpPr txBox="1"/>
            <p:nvPr/>
          </p:nvSpPr>
          <p:spPr>
            <a:xfrm rot="16200000">
              <a:off x="4869982" y="2343711"/>
              <a:ext cx="488168" cy="213573"/>
            </a:xfrm>
            <a:prstGeom prst="rect">
              <a:avLst/>
            </a:prstGeom>
            <a:noFill/>
          </p:spPr>
          <p:txBody>
            <a:bodyPr wrap="none" rtlCol="0">
              <a:spAutoFit/>
            </a:bodyPr>
            <a:lstStyle/>
            <a:p>
              <a:pPr algn="ctr" fontAlgn="base">
                <a:spcBef>
                  <a:spcPct val="0"/>
                </a:spcBef>
                <a:spcAft>
                  <a:spcPct val="0"/>
                </a:spcAft>
              </a:pPr>
              <a:r>
                <a:rPr lang="ja-JP" sz="800" b="0" i="0" u="none" strike="noStrike" cap="none" baseline="0">
                  <a:solidFill>
                    <a:srgbClr val="4D4D4D"/>
                  </a:solidFill>
                  <a:effectLst/>
                  <a:uFillTx/>
                  <a:ea typeface="MS UI Gothic"/>
                </a:rPr>
                <a:t>全生存</a:t>
              </a:r>
            </a:p>
          </p:txBody>
        </p:sp>
        <p:sp>
          <p:nvSpPr>
            <p:cNvPr id="368" name="TextBox 367"/>
            <p:cNvSpPr txBox="1"/>
            <p:nvPr/>
          </p:nvSpPr>
          <p:spPr>
            <a:xfrm>
              <a:off x="5166482" y="1527672"/>
              <a:ext cx="326081" cy="213573"/>
            </a:xfrm>
            <a:prstGeom prst="rect">
              <a:avLst/>
            </a:prstGeom>
            <a:noFill/>
          </p:spPr>
          <p:txBody>
            <a:bodyPr wrap="none" rtlCol="0" anchor="ctr" anchorCtr="0">
              <a:spAutoFit/>
            </a:bodyPr>
            <a:lstStyle/>
            <a:p>
              <a:pPr algn="r"/>
              <a:r>
                <a:rPr lang="ja-JP" sz="800" b="0" i="0" u="none" strike="noStrike" cap="none" baseline="0">
                  <a:solidFill>
                    <a:srgbClr val="4D4D4D"/>
                  </a:solidFill>
                  <a:effectLst/>
                  <a:uFillTx/>
                  <a:ea typeface="MS UI Gothic"/>
                </a:rPr>
                <a:t>1.0</a:t>
              </a:r>
            </a:p>
          </p:txBody>
        </p:sp>
        <p:sp>
          <p:nvSpPr>
            <p:cNvPr id="369" name="TextBox 368"/>
            <p:cNvSpPr txBox="1"/>
            <p:nvPr/>
          </p:nvSpPr>
          <p:spPr>
            <a:xfrm>
              <a:off x="5166482" y="1852742"/>
              <a:ext cx="326081" cy="213573"/>
            </a:xfrm>
            <a:prstGeom prst="rect">
              <a:avLst/>
            </a:prstGeom>
            <a:noFill/>
          </p:spPr>
          <p:txBody>
            <a:bodyPr wrap="none" rtlCol="0" anchor="ctr" anchorCtr="0">
              <a:spAutoFit/>
            </a:bodyPr>
            <a:lstStyle/>
            <a:p>
              <a:pPr algn="r"/>
              <a:r>
                <a:rPr lang="ja-JP" sz="800" b="0" i="0" u="none" strike="noStrike" cap="none" baseline="0">
                  <a:solidFill>
                    <a:srgbClr val="4D4D4D"/>
                  </a:solidFill>
                  <a:effectLst/>
                  <a:uFillTx/>
                  <a:ea typeface="MS UI Gothic"/>
                </a:rPr>
                <a:t>0.8</a:t>
              </a:r>
            </a:p>
          </p:txBody>
        </p:sp>
        <p:sp>
          <p:nvSpPr>
            <p:cNvPr id="370" name="TextBox 369"/>
            <p:cNvSpPr txBox="1"/>
            <p:nvPr/>
          </p:nvSpPr>
          <p:spPr>
            <a:xfrm>
              <a:off x="5166482" y="2176457"/>
              <a:ext cx="326081" cy="213573"/>
            </a:xfrm>
            <a:prstGeom prst="rect">
              <a:avLst/>
            </a:prstGeom>
            <a:noFill/>
          </p:spPr>
          <p:txBody>
            <a:bodyPr wrap="none" rtlCol="0" anchor="ctr" anchorCtr="0">
              <a:spAutoFit/>
            </a:bodyPr>
            <a:lstStyle/>
            <a:p>
              <a:pPr algn="r"/>
              <a:r>
                <a:rPr lang="ja-JP" sz="800" b="0" i="0" u="none" strike="noStrike" cap="none" baseline="0">
                  <a:solidFill>
                    <a:srgbClr val="4D4D4D"/>
                  </a:solidFill>
                  <a:effectLst/>
                  <a:uFillTx/>
                  <a:ea typeface="MS UI Gothic"/>
                </a:rPr>
                <a:t>0.6</a:t>
              </a:r>
            </a:p>
          </p:txBody>
        </p:sp>
        <p:sp>
          <p:nvSpPr>
            <p:cNvPr id="371" name="TextBox 370"/>
            <p:cNvSpPr txBox="1"/>
            <p:nvPr/>
          </p:nvSpPr>
          <p:spPr>
            <a:xfrm>
              <a:off x="5166482" y="2500171"/>
              <a:ext cx="326081" cy="213573"/>
            </a:xfrm>
            <a:prstGeom prst="rect">
              <a:avLst/>
            </a:prstGeom>
            <a:noFill/>
          </p:spPr>
          <p:txBody>
            <a:bodyPr wrap="none" rtlCol="0" anchor="ctr" anchorCtr="0">
              <a:spAutoFit/>
            </a:bodyPr>
            <a:lstStyle/>
            <a:p>
              <a:pPr algn="r"/>
              <a:r>
                <a:rPr lang="ja-JP" sz="800" b="0" i="0" u="none" strike="noStrike" cap="none" baseline="0">
                  <a:solidFill>
                    <a:srgbClr val="4D4D4D"/>
                  </a:solidFill>
                  <a:effectLst/>
                  <a:uFillTx/>
                  <a:ea typeface="MS UI Gothic"/>
                </a:rPr>
                <a:t>0.4</a:t>
              </a:r>
            </a:p>
          </p:txBody>
        </p:sp>
        <p:sp>
          <p:nvSpPr>
            <p:cNvPr id="372" name="TextBox 371"/>
            <p:cNvSpPr txBox="1"/>
            <p:nvPr/>
          </p:nvSpPr>
          <p:spPr>
            <a:xfrm>
              <a:off x="5166482" y="2823885"/>
              <a:ext cx="326081" cy="213573"/>
            </a:xfrm>
            <a:prstGeom prst="rect">
              <a:avLst/>
            </a:prstGeom>
            <a:noFill/>
          </p:spPr>
          <p:txBody>
            <a:bodyPr wrap="none" rtlCol="0" anchor="ctr" anchorCtr="0">
              <a:spAutoFit/>
            </a:bodyPr>
            <a:lstStyle/>
            <a:p>
              <a:pPr algn="r"/>
              <a:r>
                <a:rPr lang="ja-JP" sz="800" b="0" i="0" u="none" strike="noStrike" cap="none" baseline="0">
                  <a:solidFill>
                    <a:srgbClr val="4D4D4D"/>
                  </a:solidFill>
                  <a:effectLst/>
                  <a:uFillTx/>
                  <a:ea typeface="MS UI Gothic"/>
                </a:rPr>
                <a:t>0.2</a:t>
              </a:r>
            </a:p>
          </p:txBody>
        </p:sp>
        <p:sp>
          <p:nvSpPr>
            <p:cNvPr id="373" name="TextBox 372"/>
            <p:cNvSpPr txBox="1"/>
            <p:nvPr/>
          </p:nvSpPr>
          <p:spPr>
            <a:xfrm>
              <a:off x="5252295" y="3147994"/>
              <a:ext cx="240270" cy="213573"/>
            </a:xfrm>
            <a:prstGeom prst="rect">
              <a:avLst/>
            </a:prstGeom>
            <a:noFill/>
          </p:spPr>
          <p:txBody>
            <a:bodyPr wrap="none" rtlCol="0" anchor="ctr" anchorCtr="0">
              <a:spAutoFit/>
            </a:bodyPr>
            <a:lstStyle/>
            <a:p>
              <a:pPr algn="r"/>
              <a:r>
                <a:rPr lang="ja-JP" sz="800" b="0" i="0" u="none" strike="noStrike" cap="none" baseline="0">
                  <a:solidFill>
                    <a:srgbClr val="4D4D4D"/>
                  </a:solidFill>
                  <a:effectLst/>
                  <a:uFillTx/>
                  <a:ea typeface="MS UI Gothic"/>
                </a:rPr>
                <a:t>0</a:t>
              </a:r>
            </a:p>
          </p:txBody>
        </p:sp>
        <p:sp>
          <p:nvSpPr>
            <p:cNvPr id="374" name="Line 10"/>
            <p:cNvSpPr>
              <a:spLocks noChangeShapeType="1"/>
            </p:cNvSpPr>
            <p:nvPr/>
          </p:nvSpPr>
          <p:spPr bwMode="auto">
            <a:xfrm>
              <a:off x="5393324" y="3255222"/>
              <a:ext cx="7198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75" name="TextBox 374"/>
            <p:cNvSpPr txBox="1"/>
            <p:nvPr/>
          </p:nvSpPr>
          <p:spPr>
            <a:xfrm>
              <a:off x="6108723" y="2665040"/>
              <a:ext cx="1200970" cy="584775"/>
            </a:xfrm>
            <a:prstGeom prst="rect">
              <a:avLst/>
            </a:prstGeom>
            <a:noFill/>
          </p:spPr>
          <p:txBody>
            <a:bodyPr wrap="none" rtlCol="0">
              <a:spAutoFit/>
            </a:bodyPr>
            <a:lstStyle/>
            <a:p>
              <a:r>
                <a:rPr lang="ja-JP" sz="800" b="0" i="0" u="none" strike="noStrike" cap="none" baseline="0" dirty="0">
                  <a:solidFill>
                    <a:srgbClr val="F7899A"/>
                  </a:solidFill>
                  <a:effectLst/>
                  <a:uFillTx/>
                  <a:ea typeface="MS UI Gothic"/>
                </a:rPr>
                <a:t>MSI高、手術のみ</a:t>
              </a:r>
            </a:p>
            <a:p>
              <a:r>
                <a:rPr lang="ja-JP" sz="800" b="0" i="0" u="none" strike="noStrike" cap="none" baseline="0" dirty="0">
                  <a:solidFill>
                    <a:srgbClr val="B60D27"/>
                  </a:solidFill>
                  <a:effectLst/>
                  <a:uFillTx/>
                  <a:ea typeface="MS UI Gothic"/>
                </a:rPr>
                <a:t>MSI高、化学療法</a:t>
              </a:r>
            </a:p>
            <a:p>
              <a:r>
                <a:rPr lang="ja-JP" sz="800" b="0" i="0" u="none" strike="noStrike" cap="none" baseline="0" dirty="0">
                  <a:solidFill>
                    <a:srgbClr val="A0A0A0"/>
                  </a:solidFill>
                  <a:effectLst/>
                  <a:uFillTx/>
                  <a:ea typeface="MS UI Gothic"/>
                </a:rPr>
                <a:t>MSS</a:t>
              </a:r>
              <a:r>
                <a:rPr lang="en-US" altLang="ja-JP" sz="800" b="0" i="0" u="none" strike="noStrike" cap="none" baseline="0" dirty="0">
                  <a:solidFill>
                    <a:srgbClr val="A0A0A0"/>
                  </a:solidFill>
                  <a:effectLst/>
                  <a:uFillTx/>
                  <a:ea typeface="MS UI Gothic"/>
                </a:rPr>
                <a:t>/</a:t>
              </a:r>
              <a:r>
                <a:rPr lang="ja-JP" sz="800" b="0" i="0" u="none" strike="noStrike" cap="none" baseline="0" dirty="0">
                  <a:solidFill>
                    <a:srgbClr val="A0A0A0"/>
                  </a:solidFill>
                  <a:effectLst/>
                  <a:uFillTx/>
                  <a:ea typeface="MS UI Gothic"/>
                </a:rPr>
                <a:t>MSI低、手術のみ</a:t>
              </a:r>
            </a:p>
            <a:p>
              <a:r>
                <a:rPr lang="ja-JP" sz="800" b="0" i="0" u="none" strike="noStrike" cap="none" baseline="0" dirty="0">
                  <a:solidFill>
                    <a:srgbClr val="4D4D4D"/>
                  </a:solidFill>
                  <a:effectLst/>
                  <a:uFillTx/>
                  <a:ea typeface="MS UI Gothic"/>
                </a:rPr>
                <a:t>MSS</a:t>
              </a:r>
              <a:r>
                <a:rPr lang="en-US" altLang="ja-JP" sz="800" b="0" i="0" u="none" strike="noStrike" cap="none" baseline="0" dirty="0">
                  <a:solidFill>
                    <a:srgbClr val="4D4D4D"/>
                  </a:solidFill>
                  <a:effectLst/>
                  <a:uFillTx/>
                  <a:ea typeface="MS UI Gothic"/>
                </a:rPr>
                <a:t>/</a:t>
              </a:r>
              <a:r>
                <a:rPr lang="ja-JP" sz="800" b="0" i="0" u="none" strike="noStrike" cap="none" baseline="0" dirty="0">
                  <a:solidFill>
                    <a:srgbClr val="4D4D4D"/>
                  </a:solidFill>
                  <a:effectLst/>
                  <a:uFillTx/>
                  <a:ea typeface="MS UI Gothic"/>
                </a:rPr>
                <a:t>MSI低、化学療法</a:t>
              </a:r>
            </a:p>
          </p:txBody>
        </p:sp>
        <p:sp>
          <p:nvSpPr>
            <p:cNvPr id="376" name="TextBox 375"/>
            <p:cNvSpPr txBox="1"/>
            <p:nvPr/>
          </p:nvSpPr>
          <p:spPr>
            <a:xfrm>
              <a:off x="5768867" y="3288420"/>
              <a:ext cx="535840" cy="701741"/>
            </a:xfrm>
            <a:prstGeom prst="rect">
              <a:avLst/>
            </a:prstGeom>
            <a:noFill/>
          </p:spPr>
          <p:txBody>
            <a:bodyPr wrap="none" rtlCol="0" anchor="t" anchorCtr="0">
              <a:spAutoFit/>
            </a:bodyPr>
            <a:lstStyle/>
            <a:p>
              <a:pPr algn="ctr"/>
              <a:r>
                <a:rPr lang="ja-JP" sz="800" b="0" i="0" u="none" strike="noStrike" cap="none" baseline="0">
                  <a:solidFill>
                    <a:srgbClr val="4D4D4D"/>
                  </a:solidFill>
                  <a:effectLst/>
                  <a:uFillTx/>
                  <a:ea typeface="MS UI Gothic"/>
                </a:rPr>
                <a:t>12</a:t>
              </a:r>
            </a:p>
            <a:p>
              <a:pPr algn="ctr"/>
              <a:r>
                <a:rPr lang="ja-JP" sz="800" b="0" i="0" u="none" strike="noStrike" cap="none" baseline="0">
                  <a:solidFill>
                    <a:srgbClr val="F7899A"/>
                  </a:solidFill>
                  <a:effectLst/>
                  <a:uFillTx/>
                  <a:ea typeface="MS UI Gothic"/>
                </a:rPr>
                <a:t>29(2)</a:t>
              </a:r>
            </a:p>
            <a:p>
              <a:pPr algn="ctr"/>
              <a:r>
                <a:rPr lang="ja-JP" sz="800" b="0" i="0" u="none" strike="noStrike" cap="none" baseline="0">
                  <a:solidFill>
                    <a:srgbClr val="B60D27"/>
                  </a:solidFill>
                  <a:effectLst/>
                  <a:uFillTx/>
                  <a:ea typeface="MS UI Gothic"/>
                </a:rPr>
                <a:t>78(1)</a:t>
              </a:r>
            </a:p>
            <a:p>
              <a:pPr algn="ctr"/>
              <a:r>
                <a:rPr lang="ja-JP" sz="800" b="0" i="0" u="none" strike="noStrike" cap="none" baseline="0">
                  <a:solidFill>
                    <a:srgbClr val="A0A0A0"/>
                  </a:solidFill>
                  <a:effectLst/>
                  <a:uFillTx/>
                  <a:ea typeface="MS UI Gothic"/>
                </a:rPr>
                <a:t>361(7)</a:t>
              </a:r>
            </a:p>
            <a:p>
              <a:pPr algn="ctr"/>
              <a:r>
                <a:rPr lang="ja-JP" sz="800" b="0" i="0" u="none" strike="noStrike" cap="none" baseline="0">
                  <a:solidFill>
                    <a:srgbClr val="4D4D4D"/>
                  </a:solidFill>
                  <a:effectLst/>
                  <a:uFillTx/>
                  <a:ea typeface="MS UI Gothic"/>
                </a:rPr>
                <a:t>914(11)</a:t>
              </a:r>
            </a:p>
          </p:txBody>
        </p:sp>
        <p:sp>
          <p:nvSpPr>
            <p:cNvPr id="377" name="TextBox 376"/>
            <p:cNvSpPr txBox="1"/>
            <p:nvPr/>
          </p:nvSpPr>
          <p:spPr>
            <a:xfrm>
              <a:off x="6176826" y="3288420"/>
              <a:ext cx="535840" cy="701741"/>
            </a:xfrm>
            <a:prstGeom prst="rect">
              <a:avLst/>
            </a:prstGeom>
            <a:noFill/>
          </p:spPr>
          <p:txBody>
            <a:bodyPr wrap="none" rtlCol="0" anchor="t" anchorCtr="0">
              <a:spAutoFit/>
            </a:bodyPr>
            <a:lstStyle/>
            <a:p>
              <a:pPr algn="ctr"/>
              <a:r>
                <a:rPr lang="ja-JP" sz="800" b="0" i="0" u="none" strike="noStrike" cap="none" baseline="0">
                  <a:solidFill>
                    <a:srgbClr val="4D4D4D"/>
                  </a:solidFill>
                  <a:effectLst/>
                  <a:uFillTx/>
                  <a:ea typeface="MS UI Gothic"/>
                </a:rPr>
                <a:t>24</a:t>
              </a:r>
            </a:p>
            <a:p>
              <a:pPr algn="ctr"/>
              <a:r>
                <a:rPr lang="ja-JP" sz="800" b="0" i="0" u="none" strike="noStrike" cap="none" baseline="0">
                  <a:solidFill>
                    <a:srgbClr val="F7899A"/>
                  </a:solidFill>
                  <a:effectLst/>
                  <a:uFillTx/>
                  <a:ea typeface="MS UI Gothic"/>
                </a:rPr>
                <a:t>27(3)</a:t>
              </a:r>
            </a:p>
            <a:p>
              <a:pPr algn="ctr"/>
              <a:r>
                <a:rPr lang="ja-JP" sz="800" b="0" i="0" u="none" strike="noStrike" cap="none" baseline="0">
                  <a:solidFill>
                    <a:srgbClr val="B60D27"/>
                  </a:solidFill>
                  <a:effectLst/>
                  <a:uFillTx/>
                  <a:ea typeface="MS UI Gothic"/>
                </a:rPr>
                <a:t>74(1)</a:t>
              </a:r>
            </a:p>
            <a:p>
              <a:pPr algn="ctr"/>
              <a:r>
                <a:rPr lang="ja-JP" sz="800" b="0" i="0" u="none" strike="noStrike" cap="none" baseline="0">
                  <a:solidFill>
                    <a:srgbClr val="A0A0A0"/>
                  </a:solidFill>
                  <a:effectLst/>
                  <a:uFillTx/>
                  <a:ea typeface="MS UI Gothic"/>
                </a:rPr>
                <a:t>299(20)</a:t>
              </a:r>
            </a:p>
            <a:p>
              <a:pPr algn="ctr"/>
              <a:r>
                <a:rPr lang="ja-JP" sz="800" b="0" i="0" u="none" strike="noStrike" cap="none" baseline="0">
                  <a:solidFill>
                    <a:srgbClr val="4D4D4D"/>
                  </a:solidFill>
                  <a:effectLst/>
                  <a:uFillTx/>
                  <a:ea typeface="MS UI Gothic"/>
                </a:rPr>
                <a:t>790(21)</a:t>
              </a:r>
            </a:p>
          </p:txBody>
        </p:sp>
        <p:sp>
          <p:nvSpPr>
            <p:cNvPr id="378" name="TextBox 377"/>
            <p:cNvSpPr txBox="1"/>
            <p:nvPr/>
          </p:nvSpPr>
          <p:spPr>
            <a:xfrm>
              <a:off x="6564392" y="3288420"/>
              <a:ext cx="535840" cy="701741"/>
            </a:xfrm>
            <a:prstGeom prst="rect">
              <a:avLst/>
            </a:prstGeom>
            <a:noFill/>
          </p:spPr>
          <p:txBody>
            <a:bodyPr wrap="none" rtlCol="0" anchor="t" anchorCtr="0">
              <a:spAutoFit/>
            </a:bodyPr>
            <a:lstStyle/>
            <a:p>
              <a:pPr algn="ctr"/>
              <a:r>
                <a:rPr lang="ja-JP" sz="800" b="0" i="0" u="none" strike="noStrike" cap="none" baseline="0">
                  <a:solidFill>
                    <a:srgbClr val="4D4D4D"/>
                  </a:solidFill>
                  <a:effectLst/>
                  <a:uFillTx/>
                  <a:ea typeface="MS UI Gothic"/>
                </a:rPr>
                <a:t>36</a:t>
              </a:r>
            </a:p>
            <a:p>
              <a:pPr algn="ctr"/>
              <a:r>
                <a:rPr lang="ja-JP" sz="800" b="0" i="0" u="none" strike="noStrike" cap="none" baseline="0">
                  <a:solidFill>
                    <a:srgbClr val="F7899A"/>
                  </a:solidFill>
                  <a:effectLst/>
                  <a:uFillTx/>
                  <a:ea typeface="MS UI Gothic"/>
                </a:rPr>
                <a:t>25(5)</a:t>
              </a:r>
            </a:p>
            <a:p>
              <a:pPr algn="ctr"/>
              <a:r>
                <a:rPr lang="ja-JP" sz="800" b="0" i="0" u="none" strike="noStrike" cap="none" baseline="0">
                  <a:solidFill>
                    <a:srgbClr val="B60D27"/>
                  </a:solidFill>
                  <a:effectLst/>
                  <a:uFillTx/>
                  <a:ea typeface="MS UI Gothic"/>
                </a:rPr>
                <a:t>68(3)</a:t>
              </a:r>
            </a:p>
            <a:p>
              <a:pPr algn="ctr"/>
              <a:r>
                <a:rPr lang="ja-JP" sz="800" b="0" i="0" u="none" strike="noStrike" cap="none" baseline="0">
                  <a:solidFill>
                    <a:srgbClr val="A0A0A0"/>
                  </a:solidFill>
                  <a:effectLst/>
                  <a:uFillTx/>
                  <a:ea typeface="MS UI Gothic"/>
                </a:rPr>
                <a:t>245(31)</a:t>
              </a:r>
            </a:p>
            <a:p>
              <a:pPr algn="ctr"/>
              <a:r>
                <a:rPr lang="ja-JP" sz="800" b="0" i="0" u="none" strike="noStrike" cap="none" baseline="0">
                  <a:solidFill>
                    <a:srgbClr val="4D4D4D"/>
                  </a:solidFill>
                  <a:effectLst/>
                  <a:uFillTx/>
                  <a:ea typeface="MS UI Gothic"/>
                </a:rPr>
                <a:t>699(35)</a:t>
              </a:r>
            </a:p>
          </p:txBody>
        </p:sp>
        <p:sp>
          <p:nvSpPr>
            <p:cNvPr id="379" name="TextBox 378"/>
            <p:cNvSpPr txBox="1"/>
            <p:nvPr/>
          </p:nvSpPr>
          <p:spPr>
            <a:xfrm>
              <a:off x="6947148" y="3288420"/>
              <a:ext cx="593048" cy="701741"/>
            </a:xfrm>
            <a:prstGeom prst="rect">
              <a:avLst/>
            </a:prstGeom>
            <a:noFill/>
          </p:spPr>
          <p:txBody>
            <a:bodyPr wrap="none" rtlCol="0" anchor="t" anchorCtr="0">
              <a:spAutoFit/>
            </a:bodyPr>
            <a:lstStyle/>
            <a:p>
              <a:pPr algn="ctr"/>
              <a:r>
                <a:rPr lang="ja-JP" sz="800" b="0" i="0" u="none" strike="noStrike" cap="none" baseline="0">
                  <a:solidFill>
                    <a:srgbClr val="4D4D4D"/>
                  </a:solidFill>
                  <a:effectLst/>
                  <a:uFillTx/>
                  <a:ea typeface="MS UI Gothic"/>
                </a:rPr>
                <a:t>48</a:t>
              </a:r>
            </a:p>
            <a:p>
              <a:pPr algn="ctr"/>
              <a:r>
                <a:rPr lang="ja-JP" sz="800" b="0" i="0" u="none" strike="noStrike" cap="none" baseline="0">
                  <a:solidFill>
                    <a:srgbClr val="F7899A"/>
                  </a:solidFill>
                  <a:effectLst/>
                  <a:uFillTx/>
                  <a:ea typeface="MS UI Gothic"/>
                </a:rPr>
                <a:t>20(8)</a:t>
              </a:r>
            </a:p>
            <a:p>
              <a:pPr algn="ctr"/>
              <a:r>
                <a:rPr lang="ja-JP" sz="800" b="0" i="0" u="none" strike="noStrike" cap="none" baseline="0">
                  <a:solidFill>
                    <a:srgbClr val="B60D27"/>
                  </a:solidFill>
                  <a:effectLst/>
                  <a:uFillTx/>
                  <a:ea typeface="MS UI Gothic"/>
                </a:rPr>
                <a:t>52(19)</a:t>
              </a:r>
            </a:p>
            <a:p>
              <a:pPr algn="ctr"/>
              <a:r>
                <a:rPr lang="ja-JP" sz="800" b="0" i="0" u="none" strike="noStrike" cap="none" baseline="0">
                  <a:solidFill>
                    <a:srgbClr val="A0A0A0"/>
                  </a:solidFill>
                  <a:effectLst/>
                  <a:uFillTx/>
                  <a:ea typeface="MS UI Gothic"/>
                </a:rPr>
                <a:t>197(56)</a:t>
              </a:r>
            </a:p>
            <a:p>
              <a:pPr algn="ctr"/>
              <a:r>
                <a:rPr lang="ja-JP" sz="800" b="0" i="0" u="none" strike="noStrike" cap="none" baseline="0">
                  <a:solidFill>
                    <a:srgbClr val="4D4D4D"/>
                  </a:solidFill>
                  <a:effectLst/>
                  <a:uFillTx/>
                  <a:ea typeface="MS UI Gothic"/>
                </a:rPr>
                <a:t>502(187)</a:t>
              </a:r>
            </a:p>
          </p:txBody>
        </p:sp>
        <p:sp>
          <p:nvSpPr>
            <p:cNvPr id="380" name="TextBox 379"/>
            <p:cNvSpPr txBox="1"/>
            <p:nvPr/>
          </p:nvSpPr>
          <p:spPr>
            <a:xfrm>
              <a:off x="7355108" y="3288420"/>
              <a:ext cx="593048" cy="701741"/>
            </a:xfrm>
            <a:prstGeom prst="rect">
              <a:avLst/>
            </a:prstGeom>
            <a:noFill/>
          </p:spPr>
          <p:txBody>
            <a:bodyPr wrap="none" rtlCol="0" anchor="t" anchorCtr="0">
              <a:spAutoFit/>
            </a:bodyPr>
            <a:lstStyle/>
            <a:p>
              <a:pPr algn="ctr"/>
              <a:r>
                <a:rPr lang="ja-JP" sz="800" b="0" i="0" u="none" strike="noStrike" cap="none" baseline="0">
                  <a:solidFill>
                    <a:srgbClr val="4D4D4D"/>
                  </a:solidFill>
                  <a:effectLst/>
                  <a:uFillTx/>
                  <a:ea typeface="MS UI Gothic"/>
                </a:rPr>
                <a:t>60</a:t>
              </a:r>
            </a:p>
            <a:p>
              <a:pPr algn="ctr"/>
              <a:r>
                <a:rPr lang="ja-JP" sz="800" b="0" i="0" u="none" strike="noStrike" cap="none" baseline="0">
                  <a:solidFill>
                    <a:srgbClr val="F7899A"/>
                  </a:solidFill>
                  <a:effectLst/>
                  <a:uFillTx/>
                  <a:ea typeface="MS UI Gothic"/>
                </a:rPr>
                <a:t>15(14)</a:t>
              </a:r>
            </a:p>
            <a:p>
              <a:pPr algn="ctr"/>
              <a:r>
                <a:rPr lang="ja-JP" sz="800" b="0" i="0" u="none" strike="noStrike" cap="none" baseline="0">
                  <a:solidFill>
                    <a:srgbClr val="B60D27"/>
                  </a:solidFill>
                  <a:effectLst/>
                  <a:uFillTx/>
                  <a:ea typeface="MS UI Gothic"/>
                </a:rPr>
                <a:t>32(37)</a:t>
              </a:r>
            </a:p>
            <a:p>
              <a:pPr algn="ctr"/>
              <a:r>
                <a:rPr lang="ja-JP" sz="800" b="0" i="0" u="none" strike="noStrike" cap="none" baseline="0">
                  <a:solidFill>
                    <a:srgbClr val="A0A0A0"/>
                  </a:solidFill>
                  <a:effectLst/>
                  <a:uFillTx/>
                  <a:ea typeface="MS UI Gothic"/>
                </a:rPr>
                <a:t>138(101)</a:t>
              </a:r>
            </a:p>
            <a:p>
              <a:pPr algn="ctr"/>
              <a:r>
                <a:rPr lang="ja-JP" sz="800" b="0" i="0" u="none" strike="noStrike" cap="none" baseline="0">
                  <a:solidFill>
                    <a:srgbClr val="4D4D4D"/>
                  </a:solidFill>
                  <a:effectLst/>
                  <a:uFillTx/>
                  <a:ea typeface="MS UI Gothic"/>
                </a:rPr>
                <a:t>320(340)</a:t>
              </a:r>
            </a:p>
          </p:txBody>
        </p:sp>
        <p:sp>
          <p:nvSpPr>
            <p:cNvPr id="381" name="TextBox 380"/>
            <p:cNvSpPr txBox="1"/>
            <p:nvPr/>
          </p:nvSpPr>
          <p:spPr>
            <a:xfrm>
              <a:off x="7756266" y="3288420"/>
              <a:ext cx="593048" cy="701741"/>
            </a:xfrm>
            <a:prstGeom prst="rect">
              <a:avLst/>
            </a:prstGeom>
            <a:noFill/>
          </p:spPr>
          <p:txBody>
            <a:bodyPr wrap="none" rtlCol="0" anchor="t" anchorCtr="0">
              <a:spAutoFit/>
            </a:bodyPr>
            <a:lstStyle/>
            <a:p>
              <a:pPr algn="ctr"/>
              <a:r>
                <a:rPr lang="ja-JP" sz="800" b="0" i="0" u="none" strike="noStrike" cap="none" baseline="0">
                  <a:solidFill>
                    <a:srgbClr val="4D4D4D"/>
                  </a:solidFill>
                  <a:effectLst/>
                  <a:uFillTx/>
                  <a:ea typeface="MS UI Gothic"/>
                </a:rPr>
                <a:t>72</a:t>
              </a:r>
            </a:p>
            <a:p>
              <a:pPr algn="ctr"/>
              <a:r>
                <a:rPr lang="ja-JP" sz="800" b="0" i="0" u="none" strike="noStrike" cap="none" baseline="0">
                  <a:solidFill>
                    <a:srgbClr val="F7899A"/>
                  </a:solidFill>
                  <a:effectLst/>
                  <a:uFillTx/>
                  <a:ea typeface="MS UI Gothic"/>
                </a:rPr>
                <a:t>4(24)</a:t>
              </a:r>
            </a:p>
            <a:p>
              <a:pPr algn="ctr"/>
              <a:r>
                <a:rPr lang="ja-JP" sz="800" b="0" i="0" u="none" strike="noStrike" cap="none" baseline="0">
                  <a:solidFill>
                    <a:srgbClr val="B60D27"/>
                  </a:solidFill>
                  <a:effectLst/>
                  <a:uFillTx/>
                  <a:ea typeface="MS UI Gothic"/>
                </a:rPr>
                <a:t>20(48)</a:t>
              </a:r>
            </a:p>
            <a:p>
              <a:pPr algn="ctr"/>
              <a:r>
                <a:rPr lang="ja-JP" sz="800" b="0" i="0" u="none" strike="noStrike" cap="none" baseline="0">
                  <a:solidFill>
                    <a:srgbClr val="A0A0A0"/>
                  </a:solidFill>
                  <a:effectLst/>
                  <a:uFillTx/>
                  <a:ea typeface="MS UI Gothic"/>
                </a:rPr>
                <a:t>77(157)</a:t>
              </a:r>
            </a:p>
            <a:p>
              <a:pPr algn="ctr"/>
              <a:r>
                <a:rPr lang="ja-JP" sz="800" b="0" i="0" u="none" strike="noStrike" cap="none" baseline="0">
                  <a:solidFill>
                    <a:srgbClr val="4D4D4D"/>
                  </a:solidFill>
                  <a:effectLst/>
                  <a:uFillTx/>
                  <a:ea typeface="MS UI Gothic"/>
                </a:rPr>
                <a:t>171(488)</a:t>
              </a:r>
            </a:p>
          </p:txBody>
        </p:sp>
        <p:sp>
          <p:nvSpPr>
            <p:cNvPr id="382" name="TextBox 381"/>
            <p:cNvSpPr txBox="1"/>
            <p:nvPr/>
          </p:nvSpPr>
          <p:spPr>
            <a:xfrm>
              <a:off x="8179233" y="3288420"/>
              <a:ext cx="535840" cy="701741"/>
            </a:xfrm>
            <a:prstGeom prst="rect">
              <a:avLst/>
            </a:prstGeom>
            <a:noFill/>
          </p:spPr>
          <p:txBody>
            <a:bodyPr wrap="none" rtlCol="0" anchor="t" anchorCtr="0">
              <a:spAutoFit/>
            </a:bodyPr>
            <a:lstStyle/>
            <a:p>
              <a:pPr algn="ctr"/>
              <a:r>
                <a:rPr lang="ja-JP" sz="800" b="0" i="0" u="none" strike="noStrike" cap="none" baseline="0">
                  <a:solidFill>
                    <a:srgbClr val="4D4D4D"/>
                  </a:solidFill>
                  <a:effectLst/>
                  <a:uFillTx/>
                  <a:ea typeface="MS UI Gothic"/>
                </a:rPr>
                <a:t>84</a:t>
              </a:r>
            </a:p>
            <a:p>
              <a:pPr algn="ctr"/>
              <a:r>
                <a:rPr lang="ja-JP" sz="800" b="0" i="0" u="none" strike="noStrike" cap="none" baseline="0">
                  <a:solidFill>
                    <a:srgbClr val="F7899A"/>
                  </a:solidFill>
                  <a:effectLst/>
                  <a:uFillTx/>
                  <a:ea typeface="MS UI Gothic"/>
                </a:rPr>
                <a:t>1(28)</a:t>
              </a:r>
            </a:p>
            <a:p>
              <a:pPr algn="ctr"/>
              <a:r>
                <a:rPr lang="ja-JP" sz="800" b="0" i="0" u="none" strike="noStrike" cap="none" baseline="0">
                  <a:solidFill>
                    <a:srgbClr val="B60D27"/>
                  </a:solidFill>
                  <a:effectLst/>
                  <a:uFillTx/>
                  <a:ea typeface="MS UI Gothic"/>
                </a:rPr>
                <a:t>7(65)</a:t>
              </a:r>
            </a:p>
            <a:p>
              <a:pPr algn="ctr"/>
              <a:r>
                <a:rPr lang="ja-JP" sz="800" b="0" i="0" u="none" strike="noStrike" cap="none" baseline="0">
                  <a:solidFill>
                    <a:srgbClr val="A0A0A0"/>
                  </a:solidFill>
                  <a:effectLst/>
                  <a:uFillTx/>
                  <a:ea typeface="MS UI Gothic"/>
                </a:rPr>
                <a:t>18(219)</a:t>
              </a:r>
            </a:p>
            <a:p>
              <a:pPr algn="ctr"/>
              <a:r>
                <a:rPr lang="ja-JP" sz="800" b="0" i="0" u="none" strike="noStrike" cap="none" baseline="0">
                  <a:solidFill>
                    <a:srgbClr val="4D4D4D"/>
                  </a:solidFill>
                  <a:effectLst/>
                  <a:uFillTx/>
                  <a:ea typeface="MS UI Gothic"/>
                </a:rPr>
                <a:t>41(632)</a:t>
              </a:r>
            </a:p>
          </p:txBody>
        </p:sp>
      </p:grpSp>
      <p:grpSp>
        <p:nvGrpSpPr>
          <p:cNvPr id="383" name="Group 382"/>
          <p:cNvGrpSpPr/>
          <p:nvPr/>
        </p:nvGrpSpPr>
        <p:grpSpPr>
          <a:xfrm>
            <a:off x="5007280" y="3943179"/>
            <a:ext cx="3707793" cy="2462488"/>
            <a:chOff x="5007280" y="1527673"/>
            <a:chExt cx="3707793" cy="2462488"/>
          </a:xfrm>
        </p:grpSpPr>
        <p:sp>
          <p:nvSpPr>
            <p:cNvPr id="384" name="TextBox 383"/>
            <p:cNvSpPr txBox="1"/>
            <p:nvPr/>
          </p:nvSpPr>
          <p:spPr>
            <a:xfrm>
              <a:off x="5389512" y="3288420"/>
              <a:ext cx="478633" cy="701741"/>
            </a:xfrm>
            <a:prstGeom prst="rect">
              <a:avLst/>
            </a:prstGeom>
            <a:noFill/>
          </p:spPr>
          <p:txBody>
            <a:bodyPr wrap="none" rtlCol="0" anchor="t" anchorCtr="0">
              <a:spAutoFit/>
            </a:bodyPr>
            <a:lstStyle/>
            <a:p>
              <a:pPr algn="ctr"/>
              <a:r>
                <a:rPr lang="ja-JP" sz="800" b="0" i="0" u="none" strike="noStrike" cap="none" baseline="0">
                  <a:solidFill>
                    <a:srgbClr val="4D4D4D"/>
                  </a:solidFill>
                  <a:effectLst/>
                  <a:uFillTx/>
                  <a:ea typeface="MS UI Gothic"/>
                </a:rPr>
                <a:t>0</a:t>
              </a:r>
            </a:p>
            <a:p>
              <a:pPr algn="ctr"/>
              <a:r>
                <a:rPr lang="ja-JP" sz="800" b="0" i="0" u="none" strike="noStrike" cap="none" baseline="0">
                  <a:solidFill>
                    <a:srgbClr val="F7899A"/>
                  </a:solidFill>
                  <a:effectLst/>
                  <a:uFillTx/>
                  <a:ea typeface="MS UI Gothic"/>
                </a:rPr>
                <a:t>33(0)</a:t>
              </a:r>
            </a:p>
            <a:p>
              <a:pPr algn="ctr"/>
              <a:r>
                <a:rPr lang="ja-JP" sz="800" b="0" i="0" u="none" strike="noStrike" cap="none" baseline="0">
                  <a:solidFill>
                    <a:srgbClr val="B60D27"/>
                  </a:solidFill>
                  <a:effectLst/>
                  <a:uFillTx/>
                  <a:ea typeface="MS UI Gothic"/>
                </a:rPr>
                <a:t>28(0)</a:t>
              </a:r>
            </a:p>
            <a:p>
              <a:pPr algn="ctr"/>
              <a:r>
                <a:rPr lang="ja-JP" sz="800" b="0" i="0" u="none" strike="noStrike" cap="none" baseline="0">
                  <a:solidFill>
                    <a:srgbClr val="A0A0A0"/>
                  </a:solidFill>
                  <a:effectLst/>
                  <a:uFillTx/>
                  <a:ea typeface="MS UI Gothic"/>
                </a:rPr>
                <a:t>422(0)</a:t>
              </a:r>
            </a:p>
            <a:p>
              <a:pPr algn="ctr"/>
              <a:r>
                <a:rPr lang="ja-JP" sz="800" b="0" i="0" u="none" strike="noStrike" cap="none" baseline="0">
                  <a:solidFill>
                    <a:srgbClr val="4D4D4D"/>
                  </a:solidFill>
                  <a:effectLst/>
                  <a:uFillTx/>
                  <a:ea typeface="MS UI Gothic"/>
                </a:rPr>
                <a:t>426(0)</a:t>
              </a:r>
            </a:p>
          </p:txBody>
        </p:sp>
        <p:sp>
          <p:nvSpPr>
            <p:cNvPr id="385" name="Freeform 384"/>
            <p:cNvSpPr/>
            <p:nvPr/>
          </p:nvSpPr>
          <p:spPr bwMode="auto">
            <a:xfrm>
              <a:off x="5476782" y="1636195"/>
              <a:ext cx="3087270" cy="161902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86" name="Line 6"/>
            <p:cNvSpPr>
              <a:spLocks noChangeShapeType="1"/>
            </p:cNvSpPr>
            <p:nvPr/>
          </p:nvSpPr>
          <p:spPr bwMode="auto">
            <a:xfrm>
              <a:off x="5404797" y="1636195"/>
              <a:ext cx="7198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87" name="Line 7"/>
            <p:cNvSpPr>
              <a:spLocks noChangeShapeType="1"/>
            </p:cNvSpPr>
            <p:nvPr/>
          </p:nvSpPr>
          <p:spPr bwMode="auto">
            <a:xfrm>
              <a:off x="5404797" y="1960053"/>
              <a:ext cx="7198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88" name="Line 8"/>
            <p:cNvSpPr>
              <a:spLocks noChangeShapeType="1"/>
            </p:cNvSpPr>
            <p:nvPr/>
          </p:nvSpPr>
          <p:spPr bwMode="auto">
            <a:xfrm>
              <a:off x="5404797" y="2283913"/>
              <a:ext cx="7198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89" name="Line 9"/>
            <p:cNvSpPr>
              <a:spLocks noChangeShapeType="1"/>
            </p:cNvSpPr>
            <p:nvPr/>
          </p:nvSpPr>
          <p:spPr bwMode="auto">
            <a:xfrm>
              <a:off x="5404797" y="2607771"/>
              <a:ext cx="7198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90" name="Line 10"/>
            <p:cNvSpPr>
              <a:spLocks noChangeShapeType="1"/>
            </p:cNvSpPr>
            <p:nvPr/>
          </p:nvSpPr>
          <p:spPr bwMode="auto">
            <a:xfrm>
              <a:off x="5404797" y="2931630"/>
              <a:ext cx="7198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91" name="Line 18"/>
            <p:cNvSpPr>
              <a:spLocks noChangeShapeType="1"/>
            </p:cNvSpPr>
            <p:nvPr/>
          </p:nvSpPr>
          <p:spPr bwMode="auto">
            <a:xfrm flipH="1">
              <a:off x="8052640" y="3255488"/>
              <a:ext cx="0" cy="546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92" name="Line 19"/>
            <p:cNvSpPr>
              <a:spLocks noChangeShapeType="1"/>
            </p:cNvSpPr>
            <p:nvPr/>
          </p:nvSpPr>
          <p:spPr bwMode="auto">
            <a:xfrm flipH="1">
              <a:off x="7247001" y="3255488"/>
              <a:ext cx="0" cy="546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93" name="Line 20"/>
            <p:cNvSpPr>
              <a:spLocks noChangeShapeType="1"/>
            </p:cNvSpPr>
            <p:nvPr/>
          </p:nvSpPr>
          <p:spPr bwMode="auto">
            <a:xfrm flipH="1">
              <a:off x="6443321" y="3255488"/>
              <a:ext cx="0" cy="546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94" name="Line 21"/>
            <p:cNvSpPr>
              <a:spLocks noChangeShapeType="1"/>
            </p:cNvSpPr>
            <p:nvPr/>
          </p:nvSpPr>
          <p:spPr bwMode="auto">
            <a:xfrm flipH="1">
              <a:off x="5629872" y="3255488"/>
              <a:ext cx="0" cy="546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95" name="Line 18"/>
            <p:cNvSpPr>
              <a:spLocks noChangeShapeType="1"/>
            </p:cNvSpPr>
            <p:nvPr/>
          </p:nvSpPr>
          <p:spPr bwMode="auto">
            <a:xfrm flipH="1">
              <a:off x="8444886" y="3255488"/>
              <a:ext cx="0" cy="546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96" name="Line 19"/>
            <p:cNvSpPr>
              <a:spLocks noChangeShapeType="1"/>
            </p:cNvSpPr>
            <p:nvPr/>
          </p:nvSpPr>
          <p:spPr bwMode="auto">
            <a:xfrm flipH="1">
              <a:off x="7653323" y="3255488"/>
              <a:ext cx="0" cy="546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97" name="Line 20"/>
            <p:cNvSpPr>
              <a:spLocks noChangeShapeType="1"/>
            </p:cNvSpPr>
            <p:nvPr/>
          </p:nvSpPr>
          <p:spPr bwMode="auto">
            <a:xfrm flipH="1">
              <a:off x="6832053" y="3255488"/>
              <a:ext cx="0" cy="546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98" name="Line 21"/>
            <p:cNvSpPr>
              <a:spLocks noChangeShapeType="1"/>
            </p:cNvSpPr>
            <p:nvPr/>
          </p:nvSpPr>
          <p:spPr bwMode="auto">
            <a:xfrm flipH="1">
              <a:off x="6034478" y="3255488"/>
              <a:ext cx="0" cy="54653"/>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399" name="TextBox 398"/>
            <p:cNvSpPr txBox="1"/>
            <p:nvPr/>
          </p:nvSpPr>
          <p:spPr>
            <a:xfrm rot="16200000">
              <a:off x="4869983" y="2343712"/>
              <a:ext cx="488168" cy="213573"/>
            </a:xfrm>
            <a:prstGeom prst="rect">
              <a:avLst/>
            </a:prstGeom>
            <a:noFill/>
          </p:spPr>
          <p:txBody>
            <a:bodyPr wrap="none" rtlCol="0">
              <a:spAutoFit/>
            </a:bodyPr>
            <a:lstStyle/>
            <a:p>
              <a:pPr algn="ctr" fontAlgn="base">
                <a:spcBef>
                  <a:spcPct val="0"/>
                </a:spcBef>
                <a:spcAft>
                  <a:spcPct val="0"/>
                </a:spcAft>
              </a:pPr>
              <a:r>
                <a:rPr lang="ja-JP" sz="800" b="0" i="0" u="none" strike="noStrike" cap="none" baseline="0">
                  <a:solidFill>
                    <a:srgbClr val="4D4D4D"/>
                  </a:solidFill>
                  <a:effectLst/>
                  <a:uFillTx/>
                  <a:ea typeface="MS UI Gothic"/>
                </a:rPr>
                <a:t>全生存</a:t>
              </a:r>
            </a:p>
          </p:txBody>
        </p:sp>
        <p:sp>
          <p:nvSpPr>
            <p:cNvPr id="400" name="TextBox 399"/>
            <p:cNvSpPr txBox="1"/>
            <p:nvPr/>
          </p:nvSpPr>
          <p:spPr>
            <a:xfrm>
              <a:off x="5166482" y="1527673"/>
              <a:ext cx="326081" cy="213573"/>
            </a:xfrm>
            <a:prstGeom prst="rect">
              <a:avLst/>
            </a:prstGeom>
            <a:noFill/>
          </p:spPr>
          <p:txBody>
            <a:bodyPr wrap="none" rtlCol="0" anchor="ctr" anchorCtr="0">
              <a:spAutoFit/>
            </a:bodyPr>
            <a:lstStyle/>
            <a:p>
              <a:pPr algn="r"/>
              <a:r>
                <a:rPr lang="ja-JP" sz="800" b="0" i="0" u="none" strike="noStrike" cap="none" baseline="0">
                  <a:solidFill>
                    <a:srgbClr val="4D4D4D"/>
                  </a:solidFill>
                  <a:effectLst/>
                  <a:uFillTx/>
                  <a:ea typeface="MS UI Gothic"/>
                </a:rPr>
                <a:t>1.0</a:t>
              </a:r>
            </a:p>
          </p:txBody>
        </p:sp>
        <p:sp>
          <p:nvSpPr>
            <p:cNvPr id="401" name="TextBox 400"/>
            <p:cNvSpPr txBox="1"/>
            <p:nvPr/>
          </p:nvSpPr>
          <p:spPr>
            <a:xfrm>
              <a:off x="5166482" y="1852740"/>
              <a:ext cx="326081" cy="213573"/>
            </a:xfrm>
            <a:prstGeom prst="rect">
              <a:avLst/>
            </a:prstGeom>
            <a:noFill/>
          </p:spPr>
          <p:txBody>
            <a:bodyPr wrap="none" rtlCol="0" anchor="ctr" anchorCtr="0">
              <a:spAutoFit/>
            </a:bodyPr>
            <a:lstStyle/>
            <a:p>
              <a:pPr algn="r"/>
              <a:r>
                <a:rPr lang="ja-JP" sz="800" b="0" i="0" u="none" strike="noStrike" cap="none" baseline="0">
                  <a:solidFill>
                    <a:srgbClr val="4D4D4D"/>
                  </a:solidFill>
                  <a:effectLst/>
                  <a:uFillTx/>
                  <a:ea typeface="MS UI Gothic"/>
                </a:rPr>
                <a:t>0.8</a:t>
              </a:r>
            </a:p>
          </p:txBody>
        </p:sp>
        <p:sp>
          <p:nvSpPr>
            <p:cNvPr id="402" name="TextBox 401"/>
            <p:cNvSpPr txBox="1"/>
            <p:nvPr/>
          </p:nvSpPr>
          <p:spPr>
            <a:xfrm>
              <a:off x="5166482" y="2176456"/>
              <a:ext cx="326081" cy="213573"/>
            </a:xfrm>
            <a:prstGeom prst="rect">
              <a:avLst/>
            </a:prstGeom>
            <a:noFill/>
          </p:spPr>
          <p:txBody>
            <a:bodyPr wrap="none" rtlCol="0" anchor="ctr" anchorCtr="0">
              <a:spAutoFit/>
            </a:bodyPr>
            <a:lstStyle/>
            <a:p>
              <a:pPr algn="r"/>
              <a:r>
                <a:rPr lang="ja-JP" sz="800" b="0" i="0" u="none" strike="noStrike" cap="none" baseline="0">
                  <a:solidFill>
                    <a:srgbClr val="4D4D4D"/>
                  </a:solidFill>
                  <a:effectLst/>
                  <a:uFillTx/>
                  <a:ea typeface="MS UI Gothic"/>
                </a:rPr>
                <a:t>0.6</a:t>
              </a:r>
            </a:p>
          </p:txBody>
        </p:sp>
        <p:sp>
          <p:nvSpPr>
            <p:cNvPr id="403" name="TextBox 402"/>
            <p:cNvSpPr txBox="1"/>
            <p:nvPr/>
          </p:nvSpPr>
          <p:spPr>
            <a:xfrm>
              <a:off x="5166482" y="2500171"/>
              <a:ext cx="326081" cy="213573"/>
            </a:xfrm>
            <a:prstGeom prst="rect">
              <a:avLst/>
            </a:prstGeom>
            <a:noFill/>
          </p:spPr>
          <p:txBody>
            <a:bodyPr wrap="none" rtlCol="0" anchor="ctr" anchorCtr="0">
              <a:spAutoFit/>
            </a:bodyPr>
            <a:lstStyle/>
            <a:p>
              <a:pPr algn="r"/>
              <a:r>
                <a:rPr lang="ja-JP" sz="800" b="0" i="0" u="none" strike="noStrike" cap="none" baseline="0">
                  <a:solidFill>
                    <a:srgbClr val="4D4D4D"/>
                  </a:solidFill>
                  <a:effectLst/>
                  <a:uFillTx/>
                  <a:ea typeface="MS UI Gothic"/>
                </a:rPr>
                <a:t>0.4</a:t>
              </a:r>
            </a:p>
          </p:txBody>
        </p:sp>
        <p:sp>
          <p:nvSpPr>
            <p:cNvPr id="404" name="TextBox 403"/>
            <p:cNvSpPr txBox="1"/>
            <p:nvPr/>
          </p:nvSpPr>
          <p:spPr>
            <a:xfrm>
              <a:off x="5166482" y="2823885"/>
              <a:ext cx="326081" cy="213573"/>
            </a:xfrm>
            <a:prstGeom prst="rect">
              <a:avLst/>
            </a:prstGeom>
            <a:noFill/>
          </p:spPr>
          <p:txBody>
            <a:bodyPr wrap="none" rtlCol="0" anchor="ctr" anchorCtr="0">
              <a:spAutoFit/>
            </a:bodyPr>
            <a:lstStyle/>
            <a:p>
              <a:pPr algn="r"/>
              <a:r>
                <a:rPr lang="ja-JP" sz="800" b="0" i="0" u="none" strike="noStrike" cap="none" baseline="0">
                  <a:solidFill>
                    <a:srgbClr val="4D4D4D"/>
                  </a:solidFill>
                  <a:effectLst/>
                  <a:uFillTx/>
                  <a:ea typeface="MS UI Gothic"/>
                </a:rPr>
                <a:t>0.2</a:t>
              </a:r>
            </a:p>
          </p:txBody>
        </p:sp>
        <p:sp>
          <p:nvSpPr>
            <p:cNvPr id="405" name="TextBox 404"/>
            <p:cNvSpPr txBox="1"/>
            <p:nvPr/>
          </p:nvSpPr>
          <p:spPr>
            <a:xfrm>
              <a:off x="5252295" y="3147994"/>
              <a:ext cx="240270" cy="213573"/>
            </a:xfrm>
            <a:prstGeom prst="rect">
              <a:avLst/>
            </a:prstGeom>
            <a:noFill/>
          </p:spPr>
          <p:txBody>
            <a:bodyPr wrap="none" rtlCol="0" anchor="ctr" anchorCtr="0">
              <a:spAutoFit/>
            </a:bodyPr>
            <a:lstStyle/>
            <a:p>
              <a:pPr algn="r"/>
              <a:r>
                <a:rPr lang="ja-JP" sz="800" b="0" i="0" u="none" strike="noStrike" cap="none" baseline="0">
                  <a:solidFill>
                    <a:srgbClr val="4D4D4D"/>
                  </a:solidFill>
                  <a:effectLst/>
                  <a:uFillTx/>
                  <a:ea typeface="MS UI Gothic"/>
                </a:rPr>
                <a:t>0</a:t>
              </a:r>
            </a:p>
          </p:txBody>
        </p:sp>
        <p:sp>
          <p:nvSpPr>
            <p:cNvPr id="406" name="Line 10"/>
            <p:cNvSpPr>
              <a:spLocks noChangeShapeType="1"/>
            </p:cNvSpPr>
            <p:nvPr/>
          </p:nvSpPr>
          <p:spPr bwMode="auto">
            <a:xfrm>
              <a:off x="5393324" y="3255222"/>
              <a:ext cx="7198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407" name="TextBox 406"/>
            <p:cNvSpPr txBox="1"/>
            <p:nvPr/>
          </p:nvSpPr>
          <p:spPr>
            <a:xfrm>
              <a:off x="6108723" y="2665040"/>
              <a:ext cx="1200970" cy="584775"/>
            </a:xfrm>
            <a:prstGeom prst="rect">
              <a:avLst/>
            </a:prstGeom>
            <a:noFill/>
          </p:spPr>
          <p:txBody>
            <a:bodyPr wrap="none" rtlCol="0">
              <a:spAutoFit/>
            </a:bodyPr>
            <a:lstStyle/>
            <a:p>
              <a:r>
                <a:rPr lang="ja-JP" sz="800" b="0" i="0" u="none" strike="noStrike" cap="none" baseline="0" dirty="0">
                  <a:solidFill>
                    <a:srgbClr val="F7899A"/>
                  </a:solidFill>
                  <a:effectLst/>
                  <a:uFillTx/>
                  <a:ea typeface="MS UI Gothic"/>
                </a:rPr>
                <a:t>MSI高、手術のみ</a:t>
              </a:r>
            </a:p>
            <a:p>
              <a:r>
                <a:rPr lang="ja-JP" sz="800" b="0" i="0" u="none" strike="noStrike" cap="none" baseline="0" dirty="0">
                  <a:solidFill>
                    <a:srgbClr val="B60D27"/>
                  </a:solidFill>
                  <a:effectLst/>
                  <a:uFillTx/>
                  <a:ea typeface="MS UI Gothic"/>
                </a:rPr>
                <a:t>MSI高、化学療法</a:t>
              </a:r>
            </a:p>
            <a:p>
              <a:r>
                <a:rPr lang="ja-JP" sz="800" b="0" i="0" u="none" strike="noStrike" cap="none" baseline="0" dirty="0">
                  <a:solidFill>
                    <a:srgbClr val="A0A0A0"/>
                  </a:solidFill>
                  <a:effectLst/>
                  <a:uFillTx/>
                  <a:ea typeface="MS UI Gothic"/>
                </a:rPr>
                <a:t>MSS</a:t>
              </a:r>
              <a:r>
                <a:rPr lang="en-US" altLang="ja-JP" sz="800" b="0" i="0" u="none" strike="noStrike" cap="none" baseline="0" dirty="0">
                  <a:solidFill>
                    <a:srgbClr val="A0A0A0"/>
                  </a:solidFill>
                  <a:effectLst/>
                  <a:uFillTx/>
                  <a:ea typeface="MS UI Gothic"/>
                </a:rPr>
                <a:t>/</a:t>
              </a:r>
              <a:r>
                <a:rPr lang="ja-JP" sz="800" b="0" i="0" u="none" strike="noStrike" cap="none" baseline="0" dirty="0">
                  <a:solidFill>
                    <a:srgbClr val="A0A0A0"/>
                  </a:solidFill>
                  <a:effectLst/>
                  <a:uFillTx/>
                  <a:ea typeface="MS UI Gothic"/>
                </a:rPr>
                <a:t>MSI低、手術のみ</a:t>
              </a:r>
            </a:p>
            <a:p>
              <a:r>
                <a:rPr lang="ja-JP" sz="800" b="0" i="0" u="none" strike="noStrike" cap="none" baseline="0" dirty="0">
                  <a:solidFill>
                    <a:srgbClr val="4D4D4D"/>
                  </a:solidFill>
                  <a:effectLst/>
                  <a:uFillTx/>
                  <a:ea typeface="MS UI Gothic"/>
                </a:rPr>
                <a:t>MSS</a:t>
              </a:r>
              <a:r>
                <a:rPr lang="en-US" altLang="ja-JP" sz="800" b="0" i="0" u="none" strike="noStrike" cap="none" baseline="0" dirty="0">
                  <a:solidFill>
                    <a:srgbClr val="4D4D4D"/>
                  </a:solidFill>
                  <a:effectLst/>
                  <a:uFillTx/>
                  <a:ea typeface="MS UI Gothic"/>
                </a:rPr>
                <a:t>/</a:t>
              </a:r>
              <a:r>
                <a:rPr lang="ja-JP" sz="800" b="0" i="0" u="none" strike="noStrike" cap="none" baseline="0" dirty="0">
                  <a:solidFill>
                    <a:srgbClr val="4D4D4D"/>
                  </a:solidFill>
                  <a:effectLst/>
                  <a:uFillTx/>
                  <a:ea typeface="MS UI Gothic"/>
                </a:rPr>
                <a:t>MSI低、化学療法</a:t>
              </a:r>
            </a:p>
          </p:txBody>
        </p:sp>
        <p:sp>
          <p:nvSpPr>
            <p:cNvPr id="408" name="TextBox 407"/>
            <p:cNvSpPr txBox="1"/>
            <p:nvPr/>
          </p:nvSpPr>
          <p:spPr>
            <a:xfrm>
              <a:off x="5797470" y="3288420"/>
              <a:ext cx="478633" cy="701741"/>
            </a:xfrm>
            <a:prstGeom prst="rect">
              <a:avLst/>
            </a:prstGeom>
            <a:noFill/>
          </p:spPr>
          <p:txBody>
            <a:bodyPr wrap="none" rtlCol="0" anchor="t" anchorCtr="0">
              <a:spAutoFit/>
            </a:bodyPr>
            <a:lstStyle/>
            <a:p>
              <a:pPr algn="ctr"/>
              <a:r>
                <a:rPr lang="ja-JP" sz="800" b="0" i="0" u="none" strike="noStrike" cap="none" baseline="0">
                  <a:solidFill>
                    <a:srgbClr val="4D4D4D"/>
                  </a:solidFill>
                  <a:effectLst/>
                  <a:uFillTx/>
                  <a:ea typeface="MS UI Gothic"/>
                </a:rPr>
                <a:t>12</a:t>
              </a:r>
            </a:p>
            <a:p>
              <a:pPr algn="ctr"/>
              <a:r>
                <a:rPr lang="ja-JP" sz="800" b="0" i="0" u="none" strike="noStrike" cap="none" baseline="0">
                  <a:solidFill>
                    <a:srgbClr val="F7899A"/>
                  </a:solidFill>
                  <a:effectLst/>
                  <a:uFillTx/>
                  <a:ea typeface="MS UI Gothic"/>
                </a:rPr>
                <a:t>29(2)</a:t>
              </a:r>
            </a:p>
            <a:p>
              <a:pPr algn="ctr"/>
              <a:r>
                <a:rPr lang="ja-JP" sz="800" b="0" i="0" u="none" strike="noStrike" cap="none" baseline="0">
                  <a:solidFill>
                    <a:srgbClr val="B60D27"/>
                  </a:solidFill>
                  <a:effectLst/>
                  <a:uFillTx/>
                  <a:ea typeface="MS UI Gothic"/>
                </a:rPr>
                <a:t>23(0)</a:t>
              </a:r>
            </a:p>
            <a:p>
              <a:pPr algn="ctr"/>
              <a:r>
                <a:rPr lang="ja-JP" sz="800" b="0" i="0" u="none" strike="noStrike" cap="none" baseline="0">
                  <a:solidFill>
                    <a:srgbClr val="A0A0A0"/>
                  </a:solidFill>
                  <a:effectLst/>
                  <a:uFillTx/>
                  <a:ea typeface="MS UI Gothic"/>
                </a:rPr>
                <a:t>361(7</a:t>
              </a:r>
              <a:r>
                <a:rPr lang="ja-JP" sz="800" b="0" i="0" u="none" strike="noStrike" cap="none" baseline="0">
                  <a:solidFill>
                    <a:srgbClr val="4D4D4D"/>
                  </a:solidFill>
                  <a:effectLst/>
                  <a:uFillTx/>
                  <a:ea typeface="MS UI Gothic"/>
                </a:rPr>
                <a:t>)</a:t>
              </a:r>
            </a:p>
            <a:p>
              <a:pPr algn="ctr"/>
              <a:r>
                <a:rPr lang="ja-JP" sz="800" b="0" i="0" u="none" strike="noStrike" cap="none" baseline="0">
                  <a:solidFill>
                    <a:srgbClr val="4D4D4D"/>
                  </a:solidFill>
                  <a:effectLst/>
                  <a:uFillTx/>
                  <a:ea typeface="MS UI Gothic"/>
                </a:rPr>
                <a:t>377(7)</a:t>
              </a:r>
            </a:p>
          </p:txBody>
        </p:sp>
        <p:sp>
          <p:nvSpPr>
            <p:cNvPr id="409" name="TextBox 408"/>
            <p:cNvSpPr txBox="1"/>
            <p:nvPr/>
          </p:nvSpPr>
          <p:spPr>
            <a:xfrm>
              <a:off x="6176826" y="3288420"/>
              <a:ext cx="535840" cy="701741"/>
            </a:xfrm>
            <a:prstGeom prst="rect">
              <a:avLst/>
            </a:prstGeom>
            <a:noFill/>
          </p:spPr>
          <p:txBody>
            <a:bodyPr wrap="none" rtlCol="0" anchor="t" anchorCtr="0">
              <a:spAutoFit/>
            </a:bodyPr>
            <a:lstStyle/>
            <a:p>
              <a:pPr algn="ctr"/>
              <a:r>
                <a:rPr lang="ja-JP" sz="800" b="0" i="0" u="none" strike="noStrike" cap="none" baseline="0">
                  <a:solidFill>
                    <a:srgbClr val="4D4D4D"/>
                  </a:solidFill>
                  <a:effectLst/>
                  <a:uFillTx/>
                  <a:ea typeface="MS UI Gothic"/>
                </a:rPr>
                <a:t>24</a:t>
              </a:r>
            </a:p>
            <a:p>
              <a:pPr algn="ctr"/>
              <a:r>
                <a:rPr lang="ja-JP" sz="800" b="0" i="0" u="none" strike="noStrike" cap="none" baseline="0">
                  <a:solidFill>
                    <a:srgbClr val="F7899A"/>
                  </a:solidFill>
                  <a:effectLst/>
                  <a:uFillTx/>
                  <a:ea typeface="MS UI Gothic"/>
                </a:rPr>
                <a:t>27(3)</a:t>
              </a:r>
            </a:p>
            <a:p>
              <a:pPr algn="ctr"/>
              <a:r>
                <a:rPr lang="ja-JP" sz="800" b="0" i="0" u="none" strike="noStrike" cap="none" baseline="0">
                  <a:solidFill>
                    <a:srgbClr val="B60D27"/>
                  </a:solidFill>
                  <a:effectLst/>
                  <a:uFillTx/>
                  <a:ea typeface="MS UI Gothic"/>
                </a:rPr>
                <a:t>21(0)</a:t>
              </a:r>
            </a:p>
            <a:p>
              <a:pPr algn="r"/>
              <a:r>
                <a:rPr lang="ja-JP" sz="800" b="0" i="0" u="none" strike="noStrike" cap="none" baseline="0">
                  <a:solidFill>
                    <a:srgbClr val="A0A0A0"/>
                  </a:solidFill>
                  <a:effectLst/>
                  <a:uFillTx/>
                  <a:ea typeface="MS UI Gothic"/>
                </a:rPr>
                <a:t>299(20)</a:t>
              </a:r>
            </a:p>
            <a:p>
              <a:pPr algn="ctr"/>
              <a:r>
                <a:rPr lang="ja-JP" sz="800" b="0" i="0" u="none" strike="noStrike" cap="none" baseline="0">
                  <a:solidFill>
                    <a:srgbClr val="4D4D4D"/>
                  </a:solidFill>
                  <a:effectLst/>
                  <a:uFillTx/>
                  <a:ea typeface="MS UI Gothic"/>
                </a:rPr>
                <a:t>321(14)</a:t>
              </a:r>
            </a:p>
          </p:txBody>
        </p:sp>
        <p:sp>
          <p:nvSpPr>
            <p:cNvPr id="410" name="TextBox 409"/>
            <p:cNvSpPr txBox="1"/>
            <p:nvPr/>
          </p:nvSpPr>
          <p:spPr>
            <a:xfrm>
              <a:off x="6564392" y="3288420"/>
              <a:ext cx="535840" cy="701741"/>
            </a:xfrm>
            <a:prstGeom prst="rect">
              <a:avLst/>
            </a:prstGeom>
            <a:noFill/>
          </p:spPr>
          <p:txBody>
            <a:bodyPr wrap="none" rtlCol="0" anchor="t" anchorCtr="0">
              <a:spAutoFit/>
            </a:bodyPr>
            <a:lstStyle/>
            <a:p>
              <a:pPr algn="ctr"/>
              <a:r>
                <a:rPr lang="ja-JP" sz="800" b="0" i="0" u="none" strike="noStrike" cap="none" baseline="0">
                  <a:solidFill>
                    <a:srgbClr val="4D4D4D"/>
                  </a:solidFill>
                  <a:effectLst/>
                  <a:uFillTx/>
                  <a:ea typeface="MS UI Gothic"/>
                </a:rPr>
                <a:t>36</a:t>
              </a:r>
            </a:p>
            <a:p>
              <a:pPr algn="ctr"/>
              <a:r>
                <a:rPr lang="ja-JP" sz="800" b="0" i="0" u="none" strike="noStrike" cap="none" baseline="0">
                  <a:solidFill>
                    <a:srgbClr val="F7899A"/>
                  </a:solidFill>
                  <a:effectLst/>
                  <a:uFillTx/>
                  <a:ea typeface="MS UI Gothic"/>
                </a:rPr>
                <a:t>25(5)</a:t>
              </a:r>
            </a:p>
            <a:p>
              <a:pPr algn="ctr"/>
              <a:r>
                <a:rPr lang="ja-JP" sz="800" b="0" i="0" u="none" strike="noStrike" cap="none" baseline="0">
                  <a:solidFill>
                    <a:srgbClr val="B60D27"/>
                  </a:solidFill>
                  <a:effectLst/>
                  <a:uFillTx/>
                  <a:ea typeface="MS UI Gothic"/>
                </a:rPr>
                <a:t>18(2)</a:t>
              </a:r>
            </a:p>
            <a:p>
              <a:pPr algn="ctr"/>
              <a:r>
                <a:rPr lang="ja-JP" sz="800" b="0" i="0" u="none" strike="noStrike" cap="none" baseline="0">
                  <a:solidFill>
                    <a:srgbClr val="A0A0A0"/>
                  </a:solidFill>
                  <a:effectLst/>
                  <a:uFillTx/>
                  <a:ea typeface="MS UI Gothic"/>
                </a:rPr>
                <a:t>245(31)</a:t>
              </a:r>
            </a:p>
            <a:p>
              <a:pPr algn="ctr"/>
              <a:r>
                <a:rPr lang="ja-JP" sz="800" b="0" i="0" u="none" strike="noStrike" cap="none" baseline="0">
                  <a:solidFill>
                    <a:srgbClr val="4D4D4D"/>
                  </a:solidFill>
                  <a:effectLst/>
                  <a:uFillTx/>
                  <a:ea typeface="MS UI Gothic"/>
                </a:rPr>
                <a:t>281(26)</a:t>
              </a:r>
            </a:p>
          </p:txBody>
        </p:sp>
        <p:sp>
          <p:nvSpPr>
            <p:cNvPr id="411" name="TextBox 410"/>
            <p:cNvSpPr txBox="1"/>
            <p:nvPr/>
          </p:nvSpPr>
          <p:spPr>
            <a:xfrm>
              <a:off x="6975749" y="3288420"/>
              <a:ext cx="535840" cy="701741"/>
            </a:xfrm>
            <a:prstGeom prst="rect">
              <a:avLst/>
            </a:prstGeom>
            <a:noFill/>
          </p:spPr>
          <p:txBody>
            <a:bodyPr wrap="none" rtlCol="0" anchor="t" anchorCtr="0">
              <a:spAutoFit/>
            </a:bodyPr>
            <a:lstStyle/>
            <a:p>
              <a:pPr algn="ctr"/>
              <a:r>
                <a:rPr lang="ja-JP" sz="800" b="0" i="0" u="none" strike="noStrike" cap="none" baseline="0">
                  <a:solidFill>
                    <a:srgbClr val="4D4D4D"/>
                  </a:solidFill>
                  <a:effectLst/>
                  <a:uFillTx/>
                  <a:ea typeface="MS UI Gothic"/>
                </a:rPr>
                <a:t>48</a:t>
              </a:r>
            </a:p>
            <a:p>
              <a:pPr algn="ctr"/>
              <a:r>
                <a:rPr lang="ja-JP" sz="800" b="0" i="0" u="none" strike="noStrike" cap="none" baseline="0">
                  <a:solidFill>
                    <a:srgbClr val="F7899A"/>
                  </a:solidFill>
                  <a:effectLst/>
                  <a:uFillTx/>
                  <a:ea typeface="MS UI Gothic"/>
                </a:rPr>
                <a:t>20(8)</a:t>
              </a:r>
            </a:p>
            <a:p>
              <a:pPr algn="ctr"/>
              <a:r>
                <a:rPr lang="ja-JP" sz="800" b="0" i="0" u="none" strike="noStrike" cap="none" baseline="0">
                  <a:solidFill>
                    <a:srgbClr val="B60D27"/>
                  </a:solidFill>
                  <a:effectLst/>
                  <a:uFillTx/>
                  <a:ea typeface="MS UI Gothic"/>
                </a:rPr>
                <a:t>18(2)</a:t>
              </a:r>
            </a:p>
            <a:p>
              <a:pPr algn="ctr"/>
              <a:r>
                <a:rPr lang="ja-JP" sz="800" b="0" i="0" u="none" strike="noStrike" cap="none" baseline="0">
                  <a:solidFill>
                    <a:srgbClr val="A0A0A0"/>
                  </a:solidFill>
                  <a:effectLst/>
                  <a:uFillTx/>
                  <a:ea typeface="MS UI Gothic"/>
                </a:rPr>
                <a:t>197(56)</a:t>
              </a:r>
            </a:p>
            <a:p>
              <a:pPr algn="ctr"/>
              <a:r>
                <a:rPr lang="ja-JP" sz="800" b="0" i="0" u="none" strike="noStrike" cap="none" baseline="0">
                  <a:solidFill>
                    <a:srgbClr val="4D4D4D"/>
                  </a:solidFill>
                  <a:effectLst/>
                  <a:uFillTx/>
                  <a:ea typeface="MS UI Gothic"/>
                </a:rPr>
                <a:t>235(57)</a:t>
              </a:r>
            </a:p>
          </p:txBody>
        </p:sp>
        <p:sp>
          <p:nvSpPr>
            <p:cNvPr id="412" name="TextBox 411"/>
            <p:cNvSpPr txBox="1"/>
            <p:nvPr/>
          </p:nvSpPr>
          <p:spPr>
            <a:xfrm>
              <a:off x="7355108" y="3288420"/>
              <a:ext cx="593048" cy="701741"/>
            </a:xfrm>
            <a:prstGeom prst="rect">
              <a:avLst/>
            </a:prstGeom>
            <a:noFill/>
          </p:spPr>
          <p:txBody>
            <a:bodyPr wrap="none" rtlCol="0" anchor="t" anchorCtr="0">
              <a:spAutoFit/>
            </a:bodyPr>
            <a:lstStyle/>
            <a:p>
              <a:pPr algn="ctr"/>
              <a:r>
                <a:rPr lang="ja-JP" sz="800" b="0" i="0" u="none" strike="noStrike" cap="none" baseline="0">
                  <a:solidFill>
                    <a:srgbClr val="4D4D4D"/>
                  </a:solidFill>
                  <a:effectLst/>
                  <a:uFillTx/>
                  <a:ea typeface="MS UI Gothic"/>
                </a:rPr>
                <a:t>60</a:t>
              </a:r>
            </a:p>
            <a:p>
              <a:pPr algn="ctr"/>
              <a:r>
                <a:rPr lang="ja-JP" sz="800" b="0" i="0" u="none" strike="noStrike" cap="none" baseline="0">
                  <a:solidFill>
                    <a:srgbClr val="F7899A"/>
                  </a:solidFill>
                  <a:effectLst/>
                  <a:uFillTx/>
                  <a:ea typeface="MS UI Gothic"/>
                </a:rPr>
                <a:t>15(14)</a:t>
              </a:r>
            </a:p>
            <a:p>
              <a:pPr algn="ctr"/>
              <a:r>
                <a:rPr lang="ja-JP" sz="800" b="0" i="0" u="none" strike="noStrike" cap="none" baseline="0">
                  <a:solidFill>
                    <a:srgbClr val="B60D27"/>
                  </a:solidFill>
                  <a:effectLst/>
                  <a:uFillTx/>
                  <a:ea typeface="MS UI Gothic"/>
                </a:rPr>
                <a:t>13(6)</a:t>
              </a:r>
            </a:p>
            <a:p>
              <a:pPr algn="ctr"/>
              <a:r>
                <a:rPr lang="ja-JP" sz="800" b="0" i="0" u="none" strike="noStrike" cap="none" baseline="0">
                  <a:solidFill>
                    <a:srgbClr val="A0A0A0"/>
                  </a:solidFill>
                  <a:effectLst/>
                  <a:uFillTx/>
                  <a:ea typeface="MS UI Gothic"/>
                </a:rPr>
                <a:t>138(101)</a:t>
              </a:r>
            </a:p>
            <a:p>
              <a:pPr algn="ctr"/>
              <a:r>
                <a:rPr lang="ja-JP" sz="800" b="0" i="0" u="none" strike="noStrike" cap="none" baseline="0">
                  <a:solidFill>
                    <a:srgbClr val="4D4D4D"/>
                  </a:solidFill>
                  <a:effectLst/>
                  <a:uFillTx/>
                  <a:ea typeface="MS UI Gothic"/>
                </a:rPr>
                <a:t>177(102)</a:t>
              </a:r>
            </a:p>
          </p:txBody>
        </p:sp>
        <p:sp>
          <p:nvSpPr>
            <p:cNvPr id="413" name="TextBox 412"/>
            <p:cNvSpPr txBox="1"/>
            <p:nvPr/>
          </p:nvSpPr>
          <p:spPr>
            <a:xfrm>
              <a:off x="7756266" y="3288420"/>
              <a:ext cx="593048" cy="701741"/>
            </a:xfrm>
            <a:prstGeom prst="rect">
              <a:avLst/>
            </a:prstGeom>
            <a:noFill/>
          </p:spPr>
          <p:txBody>
            <a:bodyPr wrap="none" rtlCol="0" anchor="t" anchorCtr="0">
              <a:spAutoFit/>
            </a:bodyPr>
            <a:lstStyle/>
            <a:p>
              <a:pPr algn="ctr"/>
              <a:r>
                <a:rPr lang="ja-JP" sz="800" b="0" i="0" u="none" strike="noStrike" cap="none" baseline="0">
                  <a:solidFill>
                    <a:srgbClr val="4D4D4D"/>
                  </a:solidFill>
                  <a:effectLst/>
                  <a:uFillTx/>
                  <a:ea typeface="MS UI Gothic"/>
                </a:rPr>
                <a:t>72</a:t>
              </a:r>
            </a:p>
            <a:p>
              <a:pPr algn="ctr"/>
              <a:r>
                <a:rPr lang="ja-JP" sz="800" b="0" i="0" u="none" strike="noStrike" cap="none" baseline="0">
                  <a:solidFill>
                    <a:srgbClr val="F7899A"/>
                  </a:solidFill>
                  <a:effectLst/>
                  <a:uFillTx/>
                  <a:ea typeface="MS UI Gothic"/>
                </a:rPr>
                <a:t>4(24)</a:t>
              </a:r>
            </a:p>
            <a:p>
              <a:pPr algn="ctr"/>
              <a:r>
                <a:rPr lang="ja-JP" sz="800" b="0" i="0" u="none" strike="noStrike" cap="none" baseline="0">
                  <a:solidFill>
                    <a:srgbClr val="B60D27"/>
                  </a:solidFill>
                  <a:effectLst/>
                  <a:uFillTx/>
                  <a:ea typeface="MS UI Gothic"/>
                </a:rPr>
                <a:t>8(10)</a:t>
              </a:r>
            </a:p>
            <a:p>
              <a:pPr algn="ctr"/>
              <a:r>
                <a:rPr lang="ja-JP" sz="800" b="0" i="0" u="none" strike="noStrike" cap="none" baseline="0">
                  <a:solidFill>
                    <a:srgbClr val="A0A0A0"/>
                  </a:solidFill>
                  <a:effectLst/>
                  <a:uFillTx/>
                  <a:ea typeface="MS UI Gothic"/>
                </a:rPr>
                <a:t>77(157)</a:t>
              </a:r>
            </a:p>
            <a:p>
              <a:pPr algn="ctr"/>
              <a:r>
                <a:rPr lang="ja-JP" sz="800" b="0" i="0" u="none" strike="noStrike" cap="none" baseline="0">
                  <a:solidFill>
                    <a:srgbClr val="4D4D4D"/>
                  </a:solidFill>
                  <a:effectLst/>
                  <a:uFillTx/>
                  <a:ea typeface="MS UI Gothic"/>
                </a:rPr>
                <a:t>111(169)</a:t>
              </a:r>
            </a:p>
          </p:txBody>
        </p:sp>
        <p:sp>
          <p:nvSpPr>
            <p:cNvPr id="414" name="TextBox 413"/>
            <p:cNvSpPr txBox="1"/>
            <p:nvPr/>
          </p:nvSpPr>
          <p:spPr>
            <a:xfrm>
              <a:off x="8179233" y="3288420"/>
              <a:ext cx="535840" cy="701741"/>
            </a:xfrm>
            <a:prstGeom prst="rect">
              <a:avLst/>
            </a:prstGeom>
            <a:noFill/>
          </p:spPr>
          <p:txBody>
            <a:bodyPr wrap="none" rtlCol="0" anchor="t" anchorCtr="0">
              <a:spAutoFit/>
            </a:bodyPr>
            <a:lstStyle/>
            <a:p>
              <a:pPr algn="ctr"/>
              <a:r>
                <a:rPr lang="ja-JP" sz="800" b="0" i="0" u="none" strike="noStrike" cap="none" baseline="0">
                  <a:solidFill>
                    <a:srgbClr val="4D4D4D"/>
                  </a:solidFill>
                  <a:effectLst/>
                  <a:uFillTx/>
                  <a:ea typeface="MS UI Gothic"/>
                </a:rPr>
                <a:t>84</a:t>
              </a:r>
            </a:p>
            <a:p>
              <a:pPr algn="ctr"/>
              <a:r>
                <a:rPr lang="ja-JP" sz="800" b="0" i="0" u="none" strike="noStrike" cap="none" baseline="0">
                  <a:solidFill>
                    <a:srgbClr val="F7899A"/>
                  </a:solidFill>
                  <a:effectLst/>
                  <a:uFillTx/>
                  <a:ea typeface="MS UI Gothic"/>
                </a:rPr>
                <a:t>1(28)</a:t>
              </a:r>
            </a:p>
            <a:p>
              <a:pPr algn="ctr"/>
              <a:r>
                <a:rPr lang="ja-JP" sz="800" b="0" i="0" u="none" strike="noStrike" cap="none" baseline="0">
                  <a:solidFill>
                    <a:srgbClr val="B60D27"/>
                  </a:solidFill>
                  <a:effectLst/>
                  <a:uFillTx/>
                  <a:ea typeface="MS UI Gothic"/>
                </a:rPr>
                <a:t>4(18)</a:t>
              </a:r>
            </a:p>
            <a:p>
              <a:pPr algn="ctr"/>
              <a:r>
                <a:rPr lang="ja-JP" sz="800" b="0" i="0" u="none" strike="noStrike" cap="none" baseline="0">
                  <a:solidFill>
                    <a:srgbClr val="A0A0A0"/>
                  </a:solidFill>
                  <a:effectLst/>
                  <a:uFillTx/>
                  <a:ea typeface="MS UI Gothic"/>
                </a:rPr>
                <a:t>18(219)</a:t>
              </a:r>
            </a:p>
            <a:p>
              <a:pPr algn="ctr"/>
              <a:r>
                <a:rPr lang="ja-JP" sz="800" b="0" i="0" u="none" strike="noStrike" cap="none" baseline="0">
                  <a:solidFill>
                    <a:srgbClr val="4D4D4D"/>
                  </a:solidFill>
                  <a:effectLst/>
                  <a:uFillTx/>
                  <a:ea typeface="MS UI Gothic"/>
                </a:rPr>
                <a:t>35(263)</a:t>
              </a:r>
            </a:p>
          </p:txBody>
        </p:sp>
      </p:grpSp>
      <p:grpSp>
        <p:nvGrpSpPr>
          <p:cNvPr id="415" name="Group 2"/>
          <p:cNvGrpSpPr/>
          <p:nvPr/>
        </p:nvGrpSpPr>
        <p:grpSpPr>
          <a:xfrm>
            <a:off x="1607423" y="1674892"/>
            <a:ext cx="2918267" cy="369882"/>
            <a:chOff x="2161" y="2061"/>
            <a:chExt cx="1434" cy="198"/>
          </a:xfrm>
        </p:grpSpPr>
        <p:sp>
          <p:nvSpPr>
            <p:cNvPr id="416" name="Line 3"/>
            <p:cNvSpPr>
              <a:spLocks noChangeShapeType="1"/>
            </p:cNvSpPr>
            <p:nvPr/>
          </p:nvSpPr>
          <p:spPr bwMode="auto">
            <a:xfrm flipH="1">
              <a:off x="2533" y="2169"/>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17" name="Line 4"/>
            <p:cNvSpPr>
              <a:spLocks noChangeShapeType="1"/>
            </p:cNvSpPr>
            <p:nvPr/>
          </p:nvSpPr>
          <p:spPr bwMode="auto">
            <a:xfrm flipH="1">
              <a:off x="2581" y="2175"/>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18" name="Line 5"/>
            <p:cNvSpPr>
              <a:spLocks noChangeShapeType="1"/>
            </p:cNvSpPr>
            <p:nvPr/>
          </p:nvSpPr>
          <p:spPr bwMode="auto">
            <a:xfrm flipH="1">
              <a:off x="2773" y="2205"/>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19" name="Line 6"/>
            <p:cNvSpPr>
              <a:spLocks noChangeShapeType="1"/>
            </p:cNvSpPr>
            <p:nvPr/>
          </p:nvSpPr>
          <p:spPr bwMode="auto">
            <a:xfrm flipH="1">
              <a:off x="2887" y="222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20" name="Line 7"/>
            <p:cNvSpPr>
              <a:spLocks noChangeShapeType="1"/>
            </p:cNvSpPr>
            <p:nvPr/>
          </p:nvSpPr>
          <p:spPr bwMode="auto">
            <a:xfrm flipH="1">
              <a:off x="3211" y="222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21" name="Line 8"/>
            <p:cNvSpPr>
              <a:spLocks noChangeShapeType="1"/>
            </p:cNvSpPr>
            <p:nvPr/>
          </p:nvSpPr>
          <p:spPr bwMode="auto">
            <a:xfrm flipH="1">
              <a:off x="3157" y="222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22" name="Line 9"/>
            <p:cNvSpPr>
              <a:spLocks noChangeShapeType="1"/>
            </p:cNvSpPr>
            <p:nvPr/>
          </p:nvSpPr>
          <p:spPr bwMode="auto">
            <a:xfrm flipH="1">
              <a:off x="3175" y="222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23" name="Line 10"/>
            <p:cNvSpPr>
              <a:spLocks noChangeShapeType="1"/>
            </p:cNvSpPr>
            <p:nvPr/>
          </p:nvSpPr>
          <p:spPr bwMode="auto">
            <a:xfrm flipH="1">
              <a:off x="3589" y="222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24" name="Line 11"/>
            <p:cNvSpPr>
              <a:spLocks noChangeShapeType="1"/>
            </p:cNvSpPr>
            <p:nvPr/>
          </p:nvSpPr>
          <p:spPr bwMode="auto">
            <a:xfrm flipH="1">
              <a:off x="3577" y="222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25" name="Line 12"/>
            <p:cNvSpPr>
              <a:spLocks noChangeShapeType="1"/>
            </p:cNvSpPr>
            <p:nvPr/>
          </p:nvSpPr>
          <p:spPr bwMode="auto">
            <a:xfrm flipH="1">
              <a:off x="3247" y="222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26" name="Line 13"/>
            <p:cNvSpPr>
              <a:spLocks noChangeShapeType="1"/>
            </p:cNvSpPr>
            <p:nvPr/>
          </p:nvSpPr>
          <p:spPr bwMode="auto">
            <a:xfrm flipH="1">
              <a:off x="3433" y="222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27" name="Line 14"/>
            <p:cNvSpPr>
              <a:spLocks noChangeShapeType="1"/>
            </p:cNvSpPr>
            <p:nvPr/>
          </p:nvSpPr>
          <p:spPr bwMode="auto">
            <a:xfrm flipH="1">
              <a:off x="2941" y="222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28" name="Line 15"/>
            <p:cNvSpPr>
              <a:spLocks noChangeShapeType="1"/>
            </p:cNvSpPr>
            <p:nvPr/>
          </p:nvSpPr>
          <p:spPr bwMode="auto">
            <a:xfrm flipH="1">
              <a:off x="2983" y="222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29" name="Line 16"/>
            <p:cNvSpPr>
              <a:spLocks noChangeShapeType="1"/>
            </p:cNvSpPr>
            <p:nvPr/>
          </p:nvSpPr>
          <p:spPr bwMode="auto">
            <a:xfrm flipH="1">
              <a:off x="3103" y="222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30" name="Line 17"/>
            <p:cNvSpPr>
              <a:spLocks noChangeShapeType="1"/>
            </p:cNvSpPr>
            <p:nvPr/>
          </p:nvSpPr>
          <p:spPr bwMode="auto">
            <a:xfrm flipH="1">
              <a:off x="3043" y="222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31" name="Line 18"/>
            <p:cNvSpPr>
              <a:spLocks noChangeShapeType="1"/>
            </p:cNvSpPr>
            <p:nvPr/>
          </p:nvSpPr>
          <p:spPr bwMode="auto">
            <a:xfrm flipH="1">
              <a:off x="3295" y="222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32" name="Line 19"/>
            <p:cNvSpPr>
              <a:spLocks noChangeShapeType="1"/>
            </p:cNvSpPr>
            <p:nvPr/>
          </p:nvSpPr>
          <p:spPr bwMode="auto">
            <a:xfrm flipH="1">
              <a:off x="3307" y="222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33" name="Line 20"/>
            <p:cNvSpPr>
              <a:spLocks noChangeShapeType="1"/>
            </p:cNvSpPr>
            <p:nvPr/>
          </p:nvSpPr>
          <p:spPr bwMode="auto">
            <a:xfrm flipH="1">
              <a:off x="3325" y="222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34" name="Line 21"/>
            <p:cNvSpPr>
              <a:spLocks noChangeShapeType="1"/>
            </p:cNvSpPr>
            <p:nvPr/>
          </p:nvSpPr>
          <p:spPr bwMode="auto">
            <a:xfrm flipH="1">
              <a:off x="3337" y="222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35" name="Freeform 22"/>
            <p:cNvSpPr/>
            <p:nvPr/>
          </p:nvSpPr>
          <p:spPr bwMode="auto">
            <a:xfrm>
              <a:off x="2161" y="2061"/>
              <a:ext cx="1434" cy="180"/>
            </a:xfrm>
            <a:custGeom>
              <a:avLst/>
              <a:gdLst>
                <a:gd name="T0" fmla="*/ 239 w 239"/>
                <a:gd name="T1" fmla="*/ 30 h 30"/>
                <a:gd name="T2" fmla="*/ 111 w 239"/>
                <a:gd name="T3" fmla="*/ 30 h 30"/>
                <a:gd name="T4" fmla="*/ 111 w 239"/>
                <a:gd name="T5" fmla="*/ 26 h 30"/>
                <a:gd name="T6" fmla="*/ 85 w 239"/>
                <a:gd name="T7" fmla="*/ 26 h 30"/>
                <a:gd name="T8" fmla="*/ 85 w 239"/>
                <a:gd name="T9" fmla="*/ 21 h 30"/>
                <a:gd name="T10" fmla="*/ 43 w 239"/>
                <a:gd name="T11" fmla="*/ 21 h 30"/>
                <a:gd name="T12" fmla="*/ 43 w 239"/>
                <a:gd name="T13" fmla="*/ 18 h 30"/>
                <a:gd name="T14" fmla="*/ 34 w 239"/>
                <a:gd name="T15" fmla="*/ 18 h 30"/>
                <a:gd name="T16" fmla="*/ 34 w 239"/>
                <a:gd name="T17" fmla="*/ 13 h 30"/>
                <a:gd name="T18" fmla="*/ 16 w 239"/>
                <a:gd name="T19" fmla="*/ 13 h 30"/>
                <a:gd name="T20" fmla="*/ 16 w 239"/>
                <a:gd name="T21" fmla="*/ 10 h 30"/>
                <a:gd name="T22" fmla="*/ 13 w 239"/>
                <a:gd name="T23" fmla="*/ 10 h 30"/>
                <a:gd name="T24" fmla="*/ 13 w 239"/>
                <a:gd name="T25" fmla="*/ 8 h 30"/>
                <a:gd name="T26" fmla="*/ 10 w 239"/>
                <a:gd name="T27" fmla="*/ 8 h 30"/>
                <a:gd name="T28" fmla="*/ 10 w 239"/>
                <a:gd name="T29" fmla="*/ 3 h 30"/>
                <a:gd name="T30" fmla="*/ 5 w 239"/>
                <a:gd name="T31" fmla="*/ 3 h 30"/>
                <a:gd name="T32" fmla="*/ 5 w 239"/>
                <a:gd name="T33" fmla="*/ 0 h 30"/>
                <a:gd name="T34" fmla="*/ 0 w 239"/>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0">
                  <a:moveTo>
                    <a:pt x="239" y="30"/>
                  </a:moveTo>
                  <a:lnTo>
                    <a:pt x="111" y="30"/>
                  </a:lnTo>
                  <a:lnTo>
                    <a:pt x="111" y="26"/>
                  </a:lnTo>
                  <a:lnTo>
                    <a:pt x="85" y="26"/>
                  </a:lnTo>
                  <a:lnTo>
                    <a:pt x="85" y="21"/>
                  </a:lnTo>
                  <a:lnTo>
                    <a:pt x="43" y="21"/>
                  </a:lnTo>
                  <a:lnTo>
                    <a:pt x="43" y="18"/>
                  </a:lnTo>
                  <a:lnTo>
                    <a:pt x="34" y="18"/>
                  </a:lnTo>
                  <a:lnTo>
                    <a:pt x="34" y="13"/>
                  </a:lnTo>
                  <a:lnTo>
                    <a:pt x="16" y="13"/>
                  </a:lnTo>
                  <a:lnTo>
                    <a:pt x="16" y="10"/>
                  </a:lnTo>
                  <a:lnTo>
                    <a:pt x="13" y="10"/>
                  </a:lnTo>
                  <a:lnTo>
                    <a:pt x="13" y="8"/>
                  </a:lnTo>
                  <a:lnTo>
                    <a:pt x="10" y="8"/>
                  </a:lnTo>
                  <a:lnTo>
                    <a:pt x="10" y="3"/>
                  </a:lnTo>
                  <a:lnTo>
                    <a:pt x="5" y="3"/>
                  </a:lnTo>
                  <a:lnTo>
                    <a:pt x="5" y="0"/>
                  </a:lnTo>
                  <a:lnTo>
                    <a:pt x="0" y="0"/>
                  </a:lnTo>
                </a:path>
              </a:pathLst>
            </a:cu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436" name="Group 23"/>
          <p:cNvGrpSpPr/>
          <p:nvPr/>
        </p:nvGrpSpPr>
        <p:grpSpPr>
          <a:xfrm>
            <a:off x="1607423" y="1674892"/>
            <a:ext cx="3011762" cy="1017815"/>
            <a:chOff x="2154" y="1853"/>
            <a:chExt cx="1452" cy="510"/>
          </a:xfrm>
        </p:grpSpPr>
        <p:sp>
          <p:nvSpPr>
            <p:cNvPr id="437" name="Line 24"/>
            <p:cNvSpPr>
              <a:spLocks noChangeShapeType="1"/>
            </p:cNvSpPr>
            <p:nvPr/>
          </p:nvSpPr>
          <p:spPr bwMode="auto">
            <a:xfrm flipH="1">
              <a:off x="2544" y="217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38" name="Line 25"/>
            <p:cNvSpPr>
              <a:spLocks noChangeShapeType="1"/>
            </p:cNvSpPr>
            <p:nvPr/>
          </p:nvSpPr>
          <p:spPr bwMode="auto">
            <a:xfrm flipH="1">
              <a:off x="2556" y="217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39" name="Line 26"/>
            <p:cNvSpPr>
              <a:spLocks noChangeShapeType="1"/>
            </p:cNvSpPr>
            <p:nvPr/>
          </p:nvSpPr>
          <p:spPr bwMode="auto">
            <a:xfrm flipH="1">
              <a:off x="3156" y="230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40" name="Line 27"/>
            <p:cNvSpPr>
              <a:spLocks noChangeShapeType="1"/>
            </p:cNvSpPr>
            <p:nvPr/>
          </p:nvSpPr>
          <p:spPr bwMode="auto">
            <a:xfrm flipH="1">
              <a:off x="2586" y="218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41" name="Line 28"/>
            <p:cNvSpPr>
              <a:spLocks noChangeShapeType="1"/>
            </p:cNvSpPr>
            <p:nvPr/>
          </p:nvSpPr>
          <p:spPr bwMode="auto">
            <a:xfrm flipH="1">
              <a:off x="2556" y="217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42" name="Line 29"/>
            <p:cNvSpPr>
              <a:spLocks noChangeShapeType="1"/>
            </p:cNvSpPr>
            <p:nvPr/>
          </p:nvSpPr>
          <p:spPr bwMode="auto">
            <a:xfrm flipH="1">
              <a:off x="3084" y="230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43" name="Line 30"/>
            <p:cNvSpPr>
              <a:spLocks noChangeShapeType="1"/>
            </p:cNvSpPr>
            <p:nvPr/>
          </p:nvSpPr>
          <p:spPr bwMode="auto">
            <a:xfrm flipH="1">
              <a:off x="3042" y="230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44" name="Line 31"/>
            <p:cNvSpPr>
              <a:spLocks noChangeShapeType="1"/>
            </p:cNvSpPr>
            <p:nvPr/>
          </p:nvSpPr>
          <p:spPr bwMode="auto">
            <a:xfrm flipH="1">
              <a:off x="3072" y="230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45" name="Line 32"/>
            <p:cNvSpPr>
              <a:spLocks noChangeShapeType="1"/>
            </p:cNvSpPr>
            <p:nvPr/>
          </p:nvSpPr>
          <p:spPr bwMode="auto">
            <a:xfrm flipH="1">
              <a:off x="3054" y="230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46" name="Line 33"/>
            <p:cNvSpPr>
              <a:spLocks noChangeShapeType="1"/>
            </p:cNvSpPr>
            <p:nvPr/>
          </p:nvSpPr>
          <p:spPr bwMode="auto">
            <a:xfrm flipH="1">
              <a:off x="3174" y="230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47" name="Line 34"/>
            <p:cNvSpPr>
              <a:spLocks noChangeShapeType="1"/>
            </p:cNvSpPr>
            <p:nvPr/>
          </p:nvSpPr>
          <p:spPr bwMode="auto">
            <a:xfrm flipH="1">
              <a:off x="3306" y="230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48" name="Line 35"/>
            <p:cNvSpPr>
              <a:spLocks noChangeShapeType="1"/>
            </p:cNvSpPr>
            <p:nvPr/>
          </p:nvSpPr>
          <p:spPr bwMode="auto">
            <a:xfrm flipH="1">
              <a:off x="3252" y="230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49" name="Line 36"/>
            <p:cNvSpPr>
              <a:spLocks noChangeShapeType="1"/>
            </p:cNvSpPr>
            <p:nvPr/>
          </p:nvSpPr>
          <p:spPr bwMode="auto">
            <a:xfrm flipH="1">
              <a:off x="3270" y="230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50" name="Line 37"/>
            <p:cNvSpPr>
              <a:spLocks noChangeShapeType="1"/>
            </p:cNvSpPr>
            <p:nvPr/>
          </p:nvSpPr>
          <p:spPr bwMode="auto">
            <a:xfrm flipH="1">
              <a:off x="3342" y="230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51" name="Line 38"/>
            <p:cNvSpPr>
              <a:spLocks noChangeShapeType="1"/>
            </p:cNvSpPr>
            <p:nvPr/>
          </p:nvSpPr>
          <p:spPr bwMode="auto">
            <a:xfrm flipH="1">
              <a:off x="3366" y="2315"/>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52" name="Line 39"/>
            <p:cNvSpPr>
              <a:spLocks noChangeShapeType="1"/>
            </p:cNvSpPr>
            <p:nvPr/>
          </p:nvSpPr>
          <p:spPr bwMode="auto">
            <a:xfrm flipH="1">
              <a:off x="3582" y="232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53" name="Line 40"/>
            <p:cNvSpPr>
              <a:spLocks noChangeShapeType="1"/>
            </p:cNvSpPr>
            <p:nvPr/>
          </p:nvSpPr>
          <p:spPr bwMode="auto">
            <a:xfrm flipH="1">
              <a:off x="3330" y="230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54" name="Line 41"/>
            <p:cNvSpPr>
              <a:spLocks noChangeShapeType="1"/>
            </p:cNvSpPr>
            <p:nvPr/>
          </p:nvSpPr>
          <p:spPr bwMode="auto">
            <a:xfrm flipH="1">
              <a:off x="2514" y="215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55" name="Line 42"/>
            <p:cNvSpPr>
              <a:spLocks noChangeShapeType="1"/>
            </p:cNvSpPr>
            <p:nvPr/>
          </p:nvSpPr>
          <p:spPr bwMode="auto">
            <a:xfrm flipH="1">
              <a:off x="2532" y="2165"/>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56" name="Line 43"/>
            <p:cNvSpPr>
              <a:spLocks noChangeShapeType="1"/>
            </p:cNvSpPr>
            <p:nvPr/>
          </p:nvSpPr>
          <p:spPr bwMode="auto">
            <a:xfrm flipH="1">
              <a:off x="2208" y="1889"/>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57" name="Line 44"/>
            <p:cNvSpPr>
              <a:spLocks noChangeShapeType="1"/>
            </p:cNvSpPr>
            <p:nvPr/>
          </p:nvSpPr>
          <p:spPr bwMode="auto">
            <a:xfrm flipH="1">
              <a:off x="2286" y="197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58" name="Line 45"/>
            <p:cNvSpPr>
              <a:spLocks noChangeShapeType="1"/>
            </p:cNvSpPr>
            <p:nvPr/>
          </p:nvSpPr>
          <p:spPr bwMode="auto">
            <a:xfrm flipH="1">
              <a:off x="2166" y="185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59" name="Line 46"/>
            <p:cNvSpPr>
              <a:spLocks noChangeShapeType="1"/>
            </p:cNvSpPr>
            <p:nvPr/>
          </p:nvSpPr>
          <p:spPr bwMode="auto">
            <a:xfrm flipH="1">
              <a:off x="2376" y="206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60" name="Line 47"/>
            <p:cNvSpPr>
              <a:spLocks noChangeShapeType="1"/>
            </p:cNvSpPr>
            <p:nvPr/>
          </p:nvSpPr>
          <p:spPr bwMode="auto">
            <a:xfrm flipH="1">
              <a:off x="3318" y="230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61" name="Line 48"/>
            <p:cNvSpPr>
              <a:spLocks noChangeShapeType="1"/>
            </p:cNvSpPr>
            <p:nvPr/>
          </p:nvSpPr>
          <p:spPr bwMode="auto">
            <a:xfrm flipH="1">
              <a:off x="3138" y="230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62" name="Line 49"/>
            <p:cNvSpPr>
              <a:spLocks noChangeShapeType="1"/>
            </p:cNvSpPr>
            <p:nvPr/>
          </p:nvSpPr>
          <p:spPr bwMode="auto">
            <a:xfrm flipH="1">
              <a:off x="2478" y="214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63" name="Line 50"/>
            <p:cNvSpPr>
              <a:spLocks noChangeShapeType="1"/>
            </p:cNvSpPr>
            <p:nvPr/>
          </p:nvSpPr>
          <p:spPr bwMode="auto">
            <a:xfrm flipH="1">
              <a:off x="2340" y="202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64" name="Line 51"/>
            <p:cNvSpPr>
              <a:spLocks noChangeShapeType="1"/>
            </p:cNvSpPr>
            <p:nvPr/>
          </p:nvSpPr>
          <p:spPr bwMode="auto">
            <a:xfrm flipH="1">
              <a:off x="3186" y="230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65" name="Line 52"/>
            <p:cNvSpPr>
              <a:spLocks noChangeShapeType="1"/>
            </p:cNvSpPr>
            <p:nvPr/>
          </p:nvSpPr>
          <p:spPr bwMode="auto">
            <a:xfrm flipH="1">
              <a:off x="3204" y="230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66" name="Line 53"/>
            <p:cNvSpPr>
              <a:spLocks noChangeShapeType="1"/>
            </p:cNvSpPr>
            <p:nvPr/>
          </p:nvSpPr>
          <p:spPr bwMode="auto">
            <a:xfrm flipH="1">
              <a:off x="3234" y="230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67" name="Line 54"/>
            <p:cNvSpPr>
              <a:spLocks noChangeShapeType="1"/>
            </p:cNvSpPr>
            <p:nvPr/>
          </p:nvSpPr>
          <p:spPr bwMode="auto">
            <a:xfrm flipH="1">
              <a:off x="3216" y="230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68" name="Line 55"/>
            <p:cNvSpPr>
              <a:spLocks noChangeShapeType="1"/>
            </p:cNvSpPr>
            <p:nvPr/>
          </p:nvSpPr>
          <p:spPr bwMode="auto">
            <a:xfrm flipH="1">
              <a:off x="2928" y="227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69" name="Line 56"/>
            <p:cNvSpPr>
              <a:spLocks noChangeShapeType="1"/>
            </p:cNvSpPr>
            <p:nvPr/>
          </p:nvSpPr>
          <p:spPr bwMode="auto">
            <a:xfrm flipH="1">
              <a:off x="3024" y="2297"/>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70" name="Line 57"/>
            <p:cNvSpPr>
              <a:spLocks noChangeShapeType="1"/>
            </p:cNvSpPr>
            <p:nvPr/>
          </p:nvSpPr>
          <p:spPr bwMode="auto">
            <a:xfrm flipH="1">
              <a:off x="2988" y="2297"/>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71" name="Line 58"/>
            <p:cNvSpPr>
              <a:spLocks noChangeShapeType="1"/>
            </p:cNvSpPr>
            <p:nvPr/>
          </p:nvSpPr>
          <p:spPr bwMode="auto">
            <a:xfrm flipH="1">
              <a:off x="2766" y="2261"/>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72" name="Line 59"/>
            <p:cNvSpPr>
              <a:spLocks noChangeShapeType="1"/>
            </p:cNvSpPr>
            <p:nvPr/>
          </p:nvSpPr>
          <p:spPr bwMode="auto">
            <a:xfrm flipH="1">
              <a:off x="2862" y="226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73" name="Line 60"/>
            <p:cNvSpPr>
              <a:spLocks noChangeShapeType="1"/>
            </p:cNvSpPr>
            <p:nvPr/>
          </p:nvSpPr>
          <p:spPr bwMode="auto">
            <a:xfrm flipH="1">
              <a:off x="2892" y="227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74" name="Line 61"/>
            <p:cNvSpPr>
              <a:spLocks noChangeShapeType="1"/>
            </p:cNvSpPr>
            <p:nvPr/>
          </p:nvSpPr>
          <p:spPr bwMode="auto">
            <a:xfrm flipH="1">
              <a:off x="3120" y="230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75" name="Line 62"/>
            <p:cNvSpPr>
              <a:spLocks noChangeShapeType="1"/>
            </p:cNvSpPr>
            <p:nvPr/>
          </p:nvSpPr>
          <p:spPr bwMode="auto">
            <a:xfrm flipH="1">
              <a:off x="3102" y="230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76" name="Line 63"/>
            <p:cNvSpPr>
              <a:spLocks noChangeShapeType="1"/>
            </p:cNvSpPr>
            <p:nvPr/>
          </p:nvSpPr>
          <p:spPr bwMode="auto">
            <a:xfrm flipH="1">
              <a:off x="2736" y="224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77" name="Line 64"/>
            <p:cNvSpPr>
              <a:spLocks noChangeShapeType="1"/>
            </p:cNvSpPr>
            <p:nvPr/>
          </p:nvSpPr>
          <p:spPr bwMode="auto">
            <a:xfrm flipH="1">
              <a:off x="2730" y="224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78" name="Line 65"/>
            <p:cNvSpPr>
              <a:spLocks noChangeShapeType="1"/>
            </p:cNvSpPr>
            <p:nvPr/>
          </p:nvSpPr>
          <p:spPr bwMode="auto">
            <a:xfrm flipH="1">
              <a:off x="2874" y="2273"/>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79" name="Line 66"/>
            <p:cNvSpPr>
              <a:spLocks noChangeShapeType="1"/>
            </p:cNvSpPr>
            <p:nvPr/>
          </p:nvSpPr>
          <p:spPr bwMode="auto">
            <a:xfrm flipH="1">
              <a:off x="2940" y="227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80" name="Line 67"/>
            <p:cNvSpPr>
              <a:spLocks noChangeShapeType="1"/>
            </p:cNvSpPr>
            <p:nvPr/>
          </p:nvSpPr>
          <p:spPr bwMode="auto">
            <a:xfrm flipH="1">
              <a:off x="2706" y="2237"/>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81" name="Line 68"/>
            <p:cNvSpPr>
              <a:spLocks noChangeShapeType="1"/>
            </p:cNvSpPr>
            <p:nvPr/>
          </p:nvSpPr>
          <p:spPr bwMode="auto">
            <a:xfrm flipH="1">
              <a:off x="3390" y="232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82" name="Line 69"/>
            <p:cNvSpPr>
              <a:spLocks noChangeShapeType="1"/>
            </p:cNvSpPr>
            <p:nvPr/>
          </p:nvSpPr>
          <p:spPr bwMode="auto">
            <a:xfrm flipH="1">
              <a:off x="3402" y="232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83" name="Line 70"/>
            <p:cNvSpPr>
              <a:spLocks noChangeShapeType="1"/>
            </p:cNvSpPr>
            <p:nvPr/>
          </p:nvSpPr>
          <p:spPr bwMode="auto">
            <a:xfrm flipH="1">
              <a:off x="3420" y="232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84" name="Line 71"/>
            <p:cNvSpPr>
              <a:spLocks noChangeShapeType="1"/>
            </p:cNvSpPr>
            <p:nvPr/>
          </p:nvSpPr>
          <p:spPr bwMode="auto">
            <a:xfrm flipH="1">
              <a:off x="3432" y="232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85" name="Line 72"/>
            <p:cNvSpPr>
              <a:spLocks noChangeShapeType="1"/>
            </p:cNvSpPr>
            <p:nvPr/>
          </p:nvSpPr>
          <p:spPr bwMode="auto">
            <a:xfrm flipH="1">
              <a:off x="3444" y="232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86" name="Line 73"/>
            <p:cNvSpPr>
              <a:spLocks noChangeShapeType="1"/>
            </p:cNvSpPr>
            <p:nvPr/>
          </p:nvSpPr>
          <p:spPr bwMode="auto">
            <a:xfrm flipH="1">
              <a:off x="3462" y="232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87" name="Line 74"/>
            <p:cNvSpPr>
              <a:spLocks noChangeShapeType="1"/>
            </p:cNvSpPr>
            <p:nvPr/>
          </p:nvSpPr>
          <p:spPr bwMode="auto">
            <a:xfrm flipH="1">
              <a:off x="3474" y="232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88" name="Line 75"/>
            <p:cNvSpPr>
              <a:spLocks noChangeShapeType="1"/>
            </p:cNvSpPr>
            <p:nvPr/>
          </p:nvSpPr>
          <p:spPr bwMode="auto">
            <a:xfrm flipH="1">
              <a:off x="3486" y="232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89" name="Line 76"/>
            <p:cNvSpPr>
              <a:spLocks noChangeShapeType="1"/>
            </p:cNvSpPr>
            <p:nvPr/>
          </p:nvSpPr>
          <p:spPr bwMode="auto">
            <a:xfrm flipH="1">
              <a:off x="3498" y="232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90" name="Line 77"/>
            <p:cNvSpPr>
              <a:spLocks noChangeShapeType="1"/>
            </p:cNvSpPr>
            <p:nvPr/>
          </p:nvSpPr>
          <p:spPr bwMode="auto">
            <a:xfrm flipH="1">
              <a:off x="3516" y="232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91" name="Line 78"/>
            <p:cNvSpPr>
              <a:spLocks noChangeShapeType="1"/>
            </p:cNvSpPr>
            <p:nvPr/>
          </p:nvSpPr>
          <p:spPr bwMode="auto">
            <a:xfrm flipH="1">
              <a:off x="3528" y="232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92" name="Line 79"/>
            <p:cNvSpPr>
              <a:spLocks noChangeShapeType="1"/>
            </p:cNvSpPr>
            <p:nvPr/>
          </p:nvSpPr>
          <p:spPr bwMode="auto">
            <a:xfrm flipH="1">
              <a:off x="3540" y="232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93" name="Line 80"/>
            <p:cNvSpPr>
              <a:spLocks noChangeShapeType="1"/>
            </p:cNvSpPr>
            <p:nvPr/>
          </p:nvSpPr>
          <p:spPr bwMode="auto">
            <a:xfrm flipH="1">
              <a:off x="2970" y="2291"/>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94" name="Line 81"/>
            <p:cNvSpPr>
              <a:spLocks noChangeShapeType="1"/>
            </p:cNvSpPr>
            <p:nvPr/>
          </p:nvSpPr>
          <p:spPr bwMode="auto">
            <a:xfrm flipH="1">
              <a:off x="2910" y="2273"/>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95" name="Line 82"/>
            <p:cNvSpPr>
              <a:spLocks noChangeShapeType="1"/>
            </p:cNvSpPr>
            <p:nvPr/>
          </p:nvSpPr>
          <p:spPr bwMode="auto">
            <a:xfrm flipH="1">
              <a:off x="2748" y="224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96" name="Line 83"/>
            <p:cNvSpPr>
              <a:spLocks noChangeShapeType="1"/>
            </p:cNvSpPr>
            <p:nvPr/>
          </p:nvSpPr>
          <p:spPr bwMode="auto">
            <a:xfrm flipH="1">
              <a:off x="2772" y="226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97" name="Line 84"/>
            <p:cNvSpPr>
              <a:spLocks noChangeShapeType="1"/>
            </p:cNvSpPr>
            <p:nvPr/>
          </p:nvSpPr>
          <p:spPr bwMode="auto">
            <a:xfrm flipH="1">
              <a:off x="2958" y="2273"/>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98" name="Freeform 85"/>
            <p:cNvSpPr/>
            <p:nvPr/>
          </p:nvSpPr>
          <p:spPr bwMode="auto">
            <a:xfrm>
              <a:off x="2154" y="1871"/>
              <a:ext cx="1452" cy="474"/>
            </a:xfrm>
            <a:custGeom>
              <a:avLst/>
              <a:gdLst>
                <a:gd name="T0" fmla="*/ 205 w 242"/>
                <a:gd name="T1" fmla="*/ 79 h 79"/>
                <a:gd name="T2" fmla="*/ 199 w 242"/>
                <a:gd name="T3" fmla="*/ 77 h 79"/>
                <a:gd name="T4" fmla="*/ 195 w 242"/>
                <a:gd name="T5" fmla="*/ 76 h 79"/>
                <a:gd name="T6" fmla="*/ 164 w 242"/>
                <a:gd name="T7" fmla="*/ 75 h 79"/>
                <a:gd name="T8" fmla="*/ 146 w 242"/>
                <a:gd name="T9" fmla="*/ 74 h 79"/>
                <a:gd name="T10" fmla="*/ 138 w 242"/>
                <a:gd name="T11" fmla="*/ 73 h 79"/>
                <a:gd name="T12" fmla="*/ 136 w 242"/>
                <a:gd name="T13" fmla="*/ 73 h 79"/>
                <a:gd name="T14" fmla="*/ 135 w 242"/>
                <a:gd name="T15" fmla="*/ 72 h 79"/>
                <a:gd name="T16" fmla="*/ 120 w 242"/>
                <a:gd name="T17" fmla="*/ 70 h 79"/>
                <a:gd name="T18" fmla="*/ 116 w 242"/>
                <a:gd name="T19" fmla="*/ 69 h 79"/>
                <a:gd name="T20" fmla="*/ 110 w 242"/>
                <a:gd name="T21" fmla="*/ 68 h 79"/>
                <a:gd name="T22" fmla="*/ 100 w 242"/>
                <a:gd name="T23" fmla="*/ 67 h 79"/>
                <a:gd name="T24" fmla="*/ 95 w 242"/>
                <a:gd name="T25" fmla="*/ 66 h 79"/>
                <a:gd name="T26" fmla="*/ 92 w 242"/>
                <a:gd name="T27" fmla="*/ 64 h 79"/>
                <a:gd name="T28" fmla="*/ 90 w 242"/>
                <a:gd name="T29" fmla="*/ 63 h 79"/>
                <a:gd name="T30" fmla="*/ 87 w 242"/>
                <a:gd name="T31" fmla="*/ 61 h 79"/>
                <a:gd name="T32" fmla="*/ 76 w 242"/>
                <a:gd name="T33" fmla="*/ 58 h 79"/>
                <a:gd name="T34" fmla="*/ 73 w 242"/>
                <a:gd name="T35" fmla="*/ 57 h 79"/>
                <a:gd name="T36" fmla="*/ 71 w 242"/>
                <a:gd name="T37" fmla="*/ 56 h 79"/>
                <a:gd name="T38" fmla="*/ 69 w 242"/>
                <a:gd name="T39" fmla="*/ 55 h 79"/>
                <a:gd name="T40" fmla="*/ 65 w 242"/>
                <a:gd name="T41" fmla="*/ 54 h 79"/>
                <a:gd name="T42" fmla="*/ 62 w 242"/>
                <a:gd name="T43" fmla="*/ 53 h 79"/>
                <a:gd name="T44" fmla="*/ 60 w 242"/>
                <a:gd name="T45" fmla="*/ 51 h 79"/>
                <a:gd name="T46" fmla="*/ 55 w 242"/>
                <a:gd name="T47" fmla="*/ 50 h 79"/>
                <a:gd name="T48" fmla="*/ 53 w 242"/>
                <a:gd name="T49" fmla="*/ 48 h 79"/>
                <a:gd name="T50" fmla="*/ 52 w 242"/>
                <a:gd name="T51" fmla="*/ 47 h 79"/>
                <a:gd name="T52" fmla="*/ 50 w 242"/>
                <a:gd name="T53" fmla="*/ 46 h 79"/>
                <a:gd name="T54" fmla="*/ 46 w 242"/>
                <a:gd name="T55" fmla="*/ 45 h 79"/>
                <a:gd name="T56" fmla="*/ 45 w 242"/>
                <a:gd name="T57" fmla="*/ 44 h 79"/>
                <a:gd name="T58" fmla="*/ 44 w 242"/>
                <a:gd name="T59" fmla="*/ 42 h 79"/>
                <a:gd name="T60" fmla="*/ 42 w 242"/>
                <a:gd name="T61" fmla="*/ 41 h 79"/>
                <a:gd name="T62" fmla="*/ 41 w 242"/>
                <a:gd name="T63" fmla="*/ 40 h 79"/>
                <a:gd name="T64" fmla="*/ 38 w 242"/>
                <a:gd name="T65" fmla="*/ 37 h 79"/>
                <a:gd name="T66" fmla="*/ 37 w 242"/>
                <a:gd name="T67" fmla="*/ 36 h 79"/>
                <a:gd name="T68" fmla="*/ 36 w 242"/>
                <a:gd name="T69" fmla="*/ 34 h 79"/>
                <a:gd name="T70" fmla="*/ 35 w 242"/>
                <a:gd name="T71" fmla="*/ 31 h 79"/>
                <a:gd name="T72" fmla="*/ 33 w 242"/>
                <a:gd name="T73" fmla="*/ 31 h 79"/>
                <a:gd name="T74" fmla="*/ 32 w 242"/>
                <a:gd name="T75" fmla="*/ 30 h 79"/>
                <a:gd name="T76" fmla="*/ 30 w 242"/>
                <a:gd name="T77" fmla="*/ 29 h 79"/>
                <a:gd name="T78" fmla="*/ 28 w 242"/>
                <a:gd name="T79" fmla="*/ 27 h 79"/>
                <a:gd name="T80" fmla="*/ 27 w 242"/>
                <a:gd name="T81" fmla="*/ 25 h 79"/>
                <a:gd name="T82" fmla="*/ 24 w 242"/>
                <a:gd name="T83" fmla="*/ 23 h 79"/>
                <a:gd name="T84" fmla="*/ 22 w 242"/>
                <a:gd name="T85" fmla="*/ 22 h 79"/>
                <a:gd name="T86" fmla="*/ 21 w 242"/>
                <a:gd name="T87" fmla="*/ 21 h 79"/>
                <a:gd name="T88" fmla="*/ 20 w 242"/>
                <a:gd name="T89" fmla="*/ 17 h 79"/>
                <a:gd name="T90" fmla="*/ 18 w 242"/>
                <a:gd name="T91" fmla="*/ 16 h 79"/>
                <a:gd name="T92" fmla="*/ 16 w 242"/>
                <a:gd name="T93" fmla="*/ 13 h 79"/>
                <a:gd name="T94" fmla="*/ 15 w 242"/>
                <a:gd name="T95" fmla="*/ 11 h 79"/>
                <a:gd name="T96" fmla="*/ 13 w 242"/>
                <a:gd name="T97" fmla="*/ 9 h 79"/>
                <a:gd name="T98" fmla="*/ 10 w 242"/>
                <a:gd name="T99" fmla="*/ 7 h 79"/>
                <a:gd name="T100" fmla="*/ 7 w 242"/>
                <a:gd name="T101" fmla="*/ 5 h 79"/>
                <a:gd name="T102" fmla="*/ 5 w 242"/>
                <a:gd name="T103" fmla="*/ 4 h 79"/>
                <a:gd name="T104" fmla="*/ 4 w 242"/>
                <a:gd name="T105" fmla="*/ 2 h 79"/>
                <a:gd name="T106" fmla="*/ 0 w 242"/>
                <a:gd name="T10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1" h="79">
                  <a:moveTo>
                    <a:pt x="242" y="79"/>
                  </a:moveTo>
                  <a:lnTo>
                    <a:pt x="205" y="79"/>
                  </a:lnTo>
                  <a:lnTo>
                    <a:pt x="205" y="77"/>
                  </a:lnTo>
                  <a:lnTo>
                    <a:pt x="199" y="77"/>
                  </a:lnTo>
                  <a:lnTo>
                    <a:pt x="199" y="76"/>
                  </a:lnTo>
                  <a:lnTo>
                    <a:pt x="195" y="76"/>
                  </a:lnTo>
                  <a:lnTo>
                    <a:pt x="195" y="75"/>
                  </a:lnTo>
                  <a:lnTo>
                    <a:pt x="164" y="75"/>
                  </a:lnTo>
                  <a:lnTo>
                    <a:pt x="164" y="74"/>
                  </a:lnTo>
                  <a:lnTo>
                    <a:pt x="146" y="74"/>
                  </a:lnTo>
                  <a:lnTo>
                    <a:pt x="146" y="73"/>
                  </a:lnTo>
                  <a:lnTo>
                    <a:pt x="138" y="73"/>
                  </a:lnTo>
                  <a:lnTo>
                    <a:pt x="138" y="73"/>
                  </a:lnTo>
                  <a:lnTo>
                    <a:pt x="136" y="73"/>
                  </a:lnTo>
                  <a:lnTo>
                    <a:pt x="136" y="72"/>
                  </a:lnTo>
                  <a:lnTo>
                    <a:pt x="135" y="72"/>
                  </a:lnTo>
                  <a:lnTo>
                    <a:pt x="135" y="70"/>
                  </a:lnTo>
                  <a:lnTo>
                    <a:pt x="120" y="70"/>
                  </a:lnTo>
                  <a:lnTo>
                    <a:pt x="120" y="69"/>
                  </a:lnTo>
                  <a:lnTo>
                    <a:pt x="116" y="69"/>
                  </a:lnTo>
                  <a:lnTo>
                    <a:pt x="116" y="68"/>
                  </a:lnTo>
                  <a:lnTo>
                    <a:pt x="110" y="68"/>
                  </a:lnTo>
                  <a:lnTo>
                    <a:pt x="110" y="67"/>
                  </a:lnTo>
                  <a:lnTo>
                    <a:pt x="100" y="67"/>
                  </a:lnTo>
                  <a:lnTo>
                    <a:pt x="100" y="66"/>
                  </a:lnTo>
                  <a:lnTo>
                    <a:pt x="95" y="66"/>
                  </a:lnTo>
                  <a:lnTo>
                    <a:pt x="95" y="64"/>
                  </a:lnTo>
                  <a:lnTo>
                    <a:pt x="92" y="64"/>
                  </a:lnTo>
                  <a:lnTo>
                    <a:pt x="92" y="63"/>
                  </a:lnTo>
                  <a:lnTo>
                    <a:pt x="90" y="63"/>
                  </a:lnTo>
                  <a:lnTo>
                    <a:pt x="90" y="61"/>
                  </a:lnTo>
                  <a:lnTo>
                    <a:pt x="87" y="61"/>
                  </a:lnTo>
                  <a:lnTo>
                    <a:pt x="87" y="58"/>
                  </a:lnTo>
                  <a:lnTo>
                    <a:pt x="76" y="58"/>
                  </a:lnTo>
                  <a:lnTo>
                    <a:pt x="76" y="57"/>
                  </a:lnTo>
                  <a:lnTo>
                    <a:pt x="73" y="57"/>
                  </a:lnTo>
                  <a:lnTo>
                    <a:pt x="73" y="56"/>
                  </a:lnTo>
                  <a:lnTo>
                    <a:pt x="71" y="56"/>
                  </a:lnTo>
                  <a:lnTo>
                    <a:pt x="71" y="55"/>
                  </a:lnTo>
                  <a:lnTo>
                    <a:pt x="69" y="55"/>
                  </a:lnTo>
                  <a:lnTo>
                    <a:pt x="69" y="54"/>
                  </a:lnTo>
                  <a:lnTo>
                    <a:pt x="65" y="54"/>
                  </a:lnTo>
                  <a:lnTo>
                    <a:pt x="65" y="53"/>
                  </a:lnTo>
                  <a:lnTo>
                    <a:pt x="62" y="53"/>
                  </a:lnTo>
                  <a:lnTo>
                    <a:pt x="62" y="51"/>
                  </a:lnTo>
                  <a:lnTo>
                    <a:pt x="60" y="51"/>
                  </a:lnTo>
                  <a:lnTo>
                    <a:pt x="60" y="50"/>
                  </a:lnTo>
                  <a:lnTo>
                    <a:pt x="55" y="50"/>
                  </a:lnTo>
                  <a:lnTo>
                    <a:pt x="55" y="48"/>
                  </a:lnTo>
                  <a:lnTo>
                    <a:pt x="53" y="48"/>
                  </a:lnTo>
                  <a:lnTo>
                    <a:pt x="53" y="47"/>
                  </a:lnTo>
                  <a:lnTo>
                    <a:pt x="52" y="47"/>
                  </a:lnTo>
                  <a:lnTo>
                    <a:pt x="52" y="46"/>
                  </a:lnTo>
                  <a:lnTo>
                    <a:pt x="50" y="46"/>
                  </a:lnTo>
                  <a:lnTo>
                    <a:pt x="50" y="45"/>
                  </a:lnTo>
                  <a:lnTo>
                    <a:pt x="46" y="45"/>
                  </a:lnTo>
                  <a:lnTo>
                    <a:pt x="46" y="44"/>
                  </a:lnTo>
                  <a:lnTo>
                    <a:pt x="45" y="44"/>
                  </a:lnTo>
                  <a:lnTo>
                    <a:pt x="45" y="42"/>
                  </a:lnTo>
                  <a:lnTo>
                    <a:pt x="44" y="42"/>
                  </a:lnTo>
                  <a:lnTo>
                    <a:pt x="44" y="41"/>
                  </a:lnTo>
                  <a:lnTo>
                    <a:pt x="42" y="41"/>
                  </a:lnTo>
                  <a:lnTo>
                    <a:pt x="42" y="40"/>
                  </a:lnTo>
                  <a:lnTo>
                    <a:pt x="41" y="40"/>
                  </a:lnTo>
                  <a:lnTo>
                    <a:pt x="41" y="37"/>
                  </a:lnTo>
                  <a:lnTo>
                    <a:pt x="38" y="37"/>
                  </a:lnTo>
                  <a:lnTo>
                    <a:pt x="38" y="36"/>
                  </a:lnTo>
                  <a:lnTo>
                    <a:pt x="37" y="36"/>
                  </a:lnTo>
                  <a:lnTo>
                    <a:pt x="37" y="34"/>
                  </a:lnTo>
                  <a:lnTo>
                    <a:pt x="36" y="34"/>
                  </a:lnTo>
                  <a:lnTo>
                    <a:pt x="36" y="31"/>
                  </a:lnTo>
                  <a:lnTo>
                    <a:pt x="35" y="31"/>
                  </a:lnTo>
                  <a:lnTo>
                    <a:pt x="35" y="31"/>
                  </a:lnTo>
                  <a:lnTo>
                    <a:pt x="33" y="31"/>
                  </a:lnTo>
                  <a:lnTo>
                    <a:pt x="33" y="30"/>
                  </a:lnTo>
                  <a:lnTo>
                    <a:pt x="32" y="30"/>
                  </a:lnTo>
                  <a:lnTo>
                    <a:pt x="32" y="29"/>
                  </a:lnTo>
                  <a:lnTo>
                    <a:pt x="30" y="29"/>
                  </a:lnTo>
                  <a:lnTo>
                    <a:pt x="30" y="27"/>
                  </a:lnTo>
                  <a:lnTo>
                    <a:pt x="28" y="27"/>
                  </a:lnTo>
                  <a:lnTo>
                    <a:pt x="28" y="25"/>
                  </a:lnTo>
                  <a:lnTo>
                    <a:pt x="27" y="25"/>
                  </a:lnTo>
                  <a:lnTo>
                    <a:pt x="27" y="23"/>
                  </a:lnTo>
                  <a:lnTo>
                    <a:pt x="24" y="23"/>
                  </a:lnTo>
                  <a:lnTo>
                    <a:pt x="24" y="22"/>
                  </a:lnTo>
                  <a:lnTo>
                    <a:pt x="22" y="22"/>
                  </a:lnTo>
                  <a:lnTo>
                    <a:pt x="22" y="21"/>
                  </a:lnTo>
                  <a:lnTo>
                    <a:pt x="21" y="21"/>
                  </a:lnTo>
                  <a:lnTo>
                    <a:pt x="21" y="17"/>
                  </a:lnTo>
                  <a:lnTo>
                    <a:pt x="20" y="17"/>
                  </a:lnTo>
                  <a:lnTo>
                    <a:pt x="20" y="16"/>
                  </a:lnTo>
                  <a:lnTo>
                    <a:pt x="18" y="16"/>
                  </a:lnTo>
                  <a:lnTo>
                    <a:pt x="18" y="13"/>
                  </a:lnTo>
                  <a:lnTo>
                    <a:pt x="16" y="13"/>
                  </a:lnTo>
                  <a:lnTo>
                    <a:pt x="16" y="11"/>
                  </a:lnTo>
                  <a:lnTo>
                    <a:pt x="15" y="11"/>
                  </a:lnTo>
                  <a:lnTo>
                    <a:pt x="15" y="9"/>
                  </a:lnTo>
                  <a:lnTo>
                    <a:pt x="13" y="9"/>
                  </a:lnTo>
                  <a:lnTo>
                    <a:pt x="13" y="7"/>
                  </a:lnTo>
                  <a:lnTo>
                    <a:pt x="10" y="7"/>
                  </a:lnTo>
                  <a:lnTo>
                    <a:pt x="10" y="5"/>
                  </a:lnTo>
                  <a:lnTo>
                    <a:pt x="7" y="5"/>
                  </a:lnTo>
                  <a:lnTo>
                    <a:pt x="7" y="4"/>
                  </a:lnTo>
                  <a:lnTo>
                    <a:pt x="5" y="4"/>
                  </a:lnTo>
                  <a:lnTo>
                    <a:pt x="5" y="2"/>
                  </a:lnTo>
                  <a:lnTo>
                    <a:pt x="4" y="2"/>
                  </a:lnTo>
                  <a:lnTo>
                    <a:pt x="4" y="0"/>
                  </a:lnTo>
                  <a:lnTo>
                    <a:pt x="0" y="0"/>
                  </a:lnTo>
                </a:path>
              </a:pathLst>
            </a:cu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99" name="Line 86"/>
            <p:cNvSpPr>
              <a:spLocks noChangeShapeType="1"/>
            </p:cNvSpPr>
            <p:nvPr/>
          </p:nvSpPr>
          <p:spPr bwMode="auto">
            <a:xfrm flipH="1">
              <a:off x="3288" y="230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500" name="Group 267"/>
          <p:cNvGrpSpPr/>
          <p:nvPr/>
        </p:nvGrpSpPr>
        <p:grpSpPr>
          <a:xfrm>
            <a:off x="5628829" y="1616345"/>
            <a:ext cx="3098132" cy="799912"/>
            <a:chOff x="1963" y="1864"/>
            <a:chExt cx="1830" cy="588"/>
          </a:xfrm>
        </p:grpSpPr>
        <p:sp>
          <p:nvSpPr>
            <p:cNvPr id="501" name="Line 268"/>
            <p:cNvSpPr>
              <a:spLocks noChangeShapeType="1"/>
            </p:cNvSpPr>
            <p:nvPr/>
          </p:nvSpPr>
          <p:spPr bwMode="auto">
            <a:xfrm flipH="1">
              <a:off x="2107" y="1912"/>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2" name="Line 269"/>
            <p:cNvSpPr>
              <a:spLocks noChangeShapeType="1"/>
            </p:cNvSpPr>
            <p:nvPr/>
          </p:nvSpPr>
          <p:spPr bwMode="auto">
            <a:xfrm flipH="1">
              <a:off x="2113" y="1912"/>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3" name="Line 270"/>
            <p:cNvSpPr>
              <a:spLocks noChangeShapeType="1"/>
            </p:cNvSpPr>
            <p:nvPr/>
          </p:nvSpPr>
          <p:spPr bwMode="auto">
            <a:xfrm flipH="1">
              <a:off x="2143" y="1924"/>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4" name="Line 271"/>
            <p:cNvSpPr>
              <a:spLocks noChangeShapeType="1"/>
            </p:cNvSpPr>
            <p:nvPr/>
          </p:nvSpPr>
          <p:spPr bwMode="auto">
            <a:xfrm flipH="1">
              <a:off x="2149" y="1936"/>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5" name="Line 272"/>
            <p:cNvSpPr>
              <a:spLocks noChangeShapeType="1"/>
            </p:cNvSpPr>
            <p:nvPr/>
          </p:nvSpPr>
          <p:spPr bwMode="auto">
            <a:xfrm flipH="1">
              <a:off x="2071" y="1894"/>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6" name="Line 273"/>
            <p:cNvSpPr>
              <a:spLocks noChangeShapeType="1"/>
            </p:cNvSpPr>
            <p:nvPr/>
          </p:nvSpPr>
          <p:spPr bwMode="auto">
            <a:xfrm flipH="1">
              <a:off x="2059" y="1894"/>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7" name="Line 274"/>
            <p:cNvSpPr>
              <a:spLocks noChangeShapeType="1"/>
            </p:cNvSpPr>
            <p:nvPr/>
          </p:nvSpPr>
          <p:spPr bwMode="auto">
            <a:xfrm flipH="1">
              <a:off x="2161" y="1954"/>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8" name="Line 275"/>
            <p:cNvSpPr>
              <a:spLocks noChangeShapeType="1"/>
            </p:cNvSpPr>
            <p:nvPr/>
          </p:nvSpPr>
          <p:spPr bwMode="auto">
            <a:xfrm flipH="1">
              <a:off x="1975" y="1864"/>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9" name="Line 276"/>
            <p:cNvSpPr>
              <a:spLocks noChangeShapeType="1"/>
            </p:cNvSpPr>
            <p:nvPr/>
          </p:nvSpPr>
          <p:spPr bwMode="auto">
            <a:xfrm flipH="1">
              <a:off x="1987" y="1864"/>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0" name="Line 277"/>
            <p:cNvSpPr>
              <a:spLocks noChangeShapeType="1"/>
            </p:cNvSpPr>
            <p:nvPr/>
          </p:nvSpPr>
          <p:spPr bwMode="auto">
            <a:xfrm flipH="1">
              <a:off x="2023" y="1882"/>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1" name="Line 278"/>
            <p:cNvSpPr>
              <a:spLocks noChangeShapeType="1"/>
            </p:cNvSpPr>
            <p:nvPr/>
          </p:nvSpPr>
          <p:spPr bwMode="auto">
            <a:xfrm flipH="1">
              <a:off x="2497" y="2128"/>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 name="Line 279"/>
            <p:cNvSpPr>
              <a:spLocks noChangeShapeType="1"/>
            </p:cNvSpPr>
            <p:nvPr/>
          </p:nvSpPr>
          <p:spPr bwMode="auto">
            <a:xfrm flipH="1">
              <a:off x="2467" y="2116"/>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 name="Line 280"/>
            <p:cNvSpPr>
              <a:spLocks noChangeShapeType="1"/>
            </p:cNvSpPr>
            <p:nvPr/>
          </p:nvSpPr>
          <p:spPr bwMode="auto">
            <a:xfrm flipH="1">
              <a:off x="2311" y="2026"/>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 name="Line 281"/>
            <p:cNvSpPr>
              <a:spLocks noChangeShapeType="1"/>
            </p:cNvSpPr>
            <p:nvPr/>
          </p:nvSpPr>
          <p:spPr bwMode="auto">
            <a:xfrm flipH="1">
              <a:off x="2419" y="2098"/>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 name="Line 282"/>
            <p:cNvSpPr>
              <a:spLocks noChangeShapeType="1"/>
            </p:cNvSpPr>
            <p:nvPr/>
          </p:nvSpPr>
          <p:spPr bwMode="auto">
            <a:xfrm flipH="1">
              <a:off x="2203" y="1966"/>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 name="Line 283"/>
            <p:cNvSpPr>
              <a:spLocks noChangeShapeType="1"/>
            </p:cNvSpPr>
            <p:nvPr/>
          </p:nvSpPr>
          <p:spPr bwMode="auto">
            <a:xfrm flipH="1">
              <a:off x="2191" y="1966"/>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 name="Line 284"/>
            <p:cNvSpPr>
              <a:spLocks noChangeShapeType="1"/>
            </p:cNvSpPr>
            <p:nvPr/>
          </p:nvSpPr>
          <p:spPr bwMode="auto">
            <a:xfrm flipH="1">
              <a:off x="2239" y="1996"/>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 name="Line 285"/>
            <p:cNvSpPr>
              <a:spLocks noChangeShapeType="1"/>
            </p:cNvSpPr>
            <p:nvPr/>
          </p:nvSpPr>
          <p:spPr bwMode="auto">
            <a:xfrm flipH="1">
              <a:off x="2353" y="2062"/>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 name="Line 286"/>
            <p:cNvSpPr>
              <a:spLocks noChangeShapeType="1"/>
            </p:cNvSpPr>
            <p:nvPr/>
          </p:nvSpPr>
          <p:spPr bwMode="auto">
            <a:xfrm flipH="1">
              <a:off x="2269" y="2014"/>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 name="Line 287"/>
            <p:cNvSpPr>
              <a:spLocks noChangeShapeType="1"/>
            </p:cNvSpPr>
            <p:nvPr/>
          </p:nvSpPr>
          <p:spPr bwMode="auto">
            <a:xfrm flipH="1">
              <a:off x="2359" y="2062"/>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 name="Line 288"/>
            <p:cNvSpPr>
              <a:spLocks noChangeShapeType="1"/>
            </p:cNvSpPr>
            <p:nvPr/>
          </p:nvSpPr>
          <p:spPr bwMode="auto">
            <a:xfrm flipH="1">
              <a:off x="2479" y="2128"/>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 name="Line 289"/>
            <p:cNvSpPr>
              <a:spLocks noChangeShapeType="1"/>
            </p:cNvSpPr>
            <p:nvPr/>
          </p:nvSpPr>
          <p:spPr bwMode="auto">
            <a:xfrm flipH="1">
              <a:off x="2431" y="2104"/>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 name="Line 290"/>
            <p:cNvSpPr>
              <a:spLocks noChangeShapeType="1"/>
            </p:cNvSpPr>
            <p:nvPr/>
          </p:nvSpPr>
          <p:spPr bwMode="auto">
            <a:xfrm flipH="1">
              <a:off x="2323" y="2044"/>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 name="Line 291"/>
            <p:cNvSpPr>
              <a:spLocks noChangeShapeType="1"/>
            </p:cNvSpPr>
            <p:nvPr/>
          </p:nvSpPr>
          <p:spPr bwMode="auto">
            <a:xfrm flipH="1">
              <a:off x="2581" y="2170"/>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 name="Line 292"/>
            <p:cNvSpPr>
              <a:spLocks noChangeShapeType="1"/>
            </p:cNvSpPr>
            <p:nvPr/>
          </p:nvSpPr>
          <p:spPr bwMode="auto">
            <a:xfrm flipH="1">
              <a:off x="2551" y="2164"/>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 name="Line 293"/>
            <p:cNvSpPr>
              <a:spLocks noChangeShapeType="1"/>
            </p:cNvSpPr>
            <p:nvPr/>
          </p:nvSpPr>
          <p:spPr bwMode="auto">
            <a:xfrm flipH="1">
              <a:off x="2515" y="2140"/>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 name="Line 294"/>
            <p:cNvSpPr>
              <a:spLocks noChangeShapeType="1"/>
            </p:cNvSpPr>
            <p:nvPr/>
          </p:nvSpPr>
          <p:spPr bwMode="auto">
            <a:xfrm flipH="1">
              <a:off x="2617" y="2188"/>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8" name="Line 295"/>
            <p:cNvSpPr>
              <a:spLocks noChangeShapeType="1"/>
            </p:cNvSpPr>
            <p:nvPr/>
          </p:nvSpPr>
          <p:spPr bwMode="auto">
            <a:xfrm flipH="1">
              <a:off x="2425" y="2098"/>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9" name="Line 296"/>
            <p:cNvSpPr>
              <a:spLocks noChangeShapeType="1"/>
            </p:cNvSpPr>
            <p:nvPr/>
          </p:nvSpPr>
          <p:spPr bwMode="auto">
            <a:xfrm flipH="1">
              <a:off x="2599" y="2182"/>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0" name="Line 297"/>
            <p:cNvSpPr>
              <a:spLocks noChangeShapeType="1"/>
            </p:cNvSpPr>
            <p:nvPr/>
          </p:nvSpPr>
          <p:spPr bwMode="auto">
            <a:xfrm flipH="1">
              <a:off x="2557" y="2158"/>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1" name="Line 298"/>
            <p:cNvSpPr>
              <a:spLocks noChangeShapeType="1"/>
            </p:cNvSpPr>
            <p:nvPr/>
          </p:nvSpPr>
          <p:spPr bwMode="auto">
            <a:xfrm flipH="1">
              <a:off x="2539" y="2146"/>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 name="Line 299"/>
            <p:cNvSpPr>
              <a:spLocks noChangeShapeType="1"/>
            </p:cNvSpPr>
            <p:nvPr/>
          </p:nvSpPr>
          <p:spPr bwMode="auto">
            <a:xfrm flipH="1">
              <a:off x="2605" y="2182"/>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 name="Line 300"/>
            <p:cNvSpPr>
              <a:spLocks noChangeShapeType="1"/>
            </p:cNvSpPr>
            <p:nvPr/>
          </p:nvSpPr>
          <p:spPr bwMode="auto">
            <a:xfrm flipH="1">
              <a:off x="2713" y="2224"/>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4" name="Line 301"/>
            <p:cNvSpPr>
              <a:spLocks noChangeShapeType="1"/>
            </p:cNvSpPr>
            <p:nvPr/>
          </p:nvSpPr>
          <p:spPr bwMode="auto">
            <a:xfrm flipH="1">
              <a:off x="2707" y="2224"/>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5" name="Line 302"/>
            <p:cNvSpPr>
              <a:spLocks noChangeShapeType="1"/>
            </p:cNvSpPr>
            <p:nvPr/>
          </p:nvSpPr>
          <p:spPr bwMode="auto">
            <a:xfrm flipH="1">
              <a:off x="2695" y="2224"/>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6" name="Line 303"/>
            <p:cNvSpPr>
              <a:spLocks noChangeShapeType="1"/>
            </p:cNvSpPr>
            <p:nvPr/>
          </p:nvSpPr>
          <p:spPr bwMode="auto">
            <a:xfrm flipH="1">
              <a:off x="2701" y="2224"/>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7" name="Line 304"/>
            <p:cNvSpPr>
              <a:spLocks noChangeShapeType="1"/>
            </p:cNvSpPr>
            <p:nvPr/>
          </p:nvSpPr>
          <p:spPr bwMode="auto">
            <a:xfrm flipH="1">
              <a:off x="2755" y="2236"/>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8" name="Line 305"/>
            <p:cNvSpPr>
              <a:spLocks noChangeShapeType="1"/>
            </p:cNvSpPr>
            <p:nvPr/>
          </p:nvSpPr>
          <p:spPr bwMode="auto">
            <a:xfrm flipH="1">
              <a:off x="2749" y="2236"/>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9" name="Line 306"/>
            <p:cNvSpPr>
              <a:spLocks noChangeShapeType="1"/>
            </p:cNvSpPr>
            <p:nvPr/>
          </p:nvSpPr>
          <p:spPr bwMode="auto">
            <a:xfrm flipH="1">
              <a:off x="2737" y="2236"/>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0" name="Line 307"/>
            <p:cNvSpPr>
              <a:spLocks noChangeShapeType="1"/>
            </p:cNvSpPr>
            <p:nvPr/>
          </p:nvSpPr>
          <p:spPr bwMode="auto">
            <a:xfrm flipH="1">
              <a:off x="2743" y="2236"/>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1" name="Line 308"/>
            <p:cNvSpPr>
              <a:spLocks noChangeShapeType="1"/>
            </p:cNvSpPr>
            <p:nvPr/>
          </p:nvSpPr>
          <p:spPr bwMode="auto">
            <a:xfrm flipH="1">
              <a:off x="2797" y="2254"/>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2" name="Line 309"/>
            <p:cNvSpPr>
              <a:spLocks noChangeShapeType="1"/>
            </p:cNvSpPr>
            <p:nvPr/>
          </p:nvSpPr>
          <p:spPr bwMode="auto">
            <a:xfrm flipH="1">
              <a:off x="2791" y="2254"/>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3" name="Line 310"/>
            <p:cNvSpPr>
              <a:spLocks noChangeShapeType="1"/>
            </p:cNvSpPr>
            <p:nvPr/>
          </p:nvSpPr>
          <p:spPr bwMode="auto">
            <a:xfrm flipH="1">
              <a:off x="2779" y="2254"/>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4" name="Line 311"/>
            <p:cNvSpPr>
              <a:spLocks noChangeShapeType="1"/>
            </p:cNvSpPr>
            <p:nvPr/>
          </p:nvSpPr>
          <p:spPr bwMode="auto">
            <a:xfrm flipH="1">
              <a:off x="2785" y="2254"/>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5" name="Line 312"/>
            <p:cNvSpPr>
              <a:spLocks noChangeShapeType="1"/>
            </p:cNvSpPr>
            <p:nvPr/>
          </p:nvSpPr>
          <p:spPr bwMode="auto">
            <a:xfrm flipH="1">
              <a:off x="2821" y="2254"/>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6" name="Line 313"/>
            <p:cNvSpPr>
              <a:spLocks noChangeShapeType="1"/>
            </p:cNvSpPr>
            <p:nvPr/>
          </p:nvSpPr>
          <p:spPr bwMode="auto">
            <a:xfrm flipH="1">
              <a:off x="2815" y="2254"/>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7" name="Line 314"/>
            <p:cNvSpPr>
              <a:spLocks noChangeShapeType="1"/>
            </p:cNvSpPr>
            <p:nvPr/>
          </p:nvSpPr>
          <p:spPr bwMode="auto">
            <a:xfrm flipH="1">
              <a:off x="2803" y="2254"/>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8" name="Line 315"/>
            <p:cNvSpPr>
              <a:spLocks noChangeShapeType="1"/>
            </p:cNvSpPr>
            <p:nvPr/>
          </p:nvSpPr>
          <p:spPr bwMode="auto">
            <a:xfrm flipH="1">
              <a:off x="2809" y="2254"/>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9" name="Line 316"/>
            <p:cNvSpPr>
              <a:spLocks noChangeShapeType="1"/>
            </p:cNvSpPr>
            <p:nvPr/>
          </p:nvSpPr>
          <p:spPr bwMode="auto">
            <a:xfrm flipH="1">
              <a:off x="2851" y="2266"/>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0" name="Line 317"/>
            <p:cNvSpPr>
              <a:spLocks noChangeShapeType="1"/>
            </p:cNvSpPr>
            <p:nvPr/>
          </p:nvSpPr>
          <p:spPr bwMode="auto">
            <a:xfrm flipH="1">
              <a:off x="2845" y="2266"/>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1" name="Line 318"/>
            <p:cNvSpPr>
              <a:spLocks noChangeShapeType="1"/>
            </p:cNvSpPr>
            <p:nvPr/>
          </p:nvSpPr>
          <p:spPr bwMode="auto">
            <a:xfrm flipH="1">
              <a:off x="2833" y="2266"/>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2" name="Line 319"/>
            <p:cNvSpPr>
              <a:spLocks noChangeShapeType="1"/>
            </p:cNvSpPr>
            <p:nvPr/>
          </p:nvSpPr>
          <p:spPr bwMode="auto">
            <a:xfrm flipH="1">
              <a:off x="2839" y="2266"/>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3" name="Line 320"/>
            <p:cNvSpPr>
              <a:spLocks noChangeShapeType="1"/>
            </p:cNvSpPr>
            <p:nvPr/>
          </p:nvSpPr>
          <p:spPr bwMode="auto">
            <a:xfrm flipH="1">
              <a:off x="2911" y="2284"/>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4" name="Line 321"/>
            <p:cNvSpPr>
              <a:spLocks noChangeShapeType="1"/>
            </p:cNvSpPr>
            <p:nvPr/>
          </p:nvSpPr>
          <p:spPr bwMode="auto">
            <a:xfrm flipH="1">
              <a:off x="2905" y="2284"/>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5" name="Line 322"/>
            <p:cNvSpPr>
              <a:spLocks noChangeShapeType="1"/>
            </p:cNvSpPr>
            <p:nvPr/>
          </p:nvSpPr>
          <p:spPr bwMode="auto">
            <a:xfrm flipH="1">
              <a:off x="2893" y="2284"/>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6" name="Line 323"/>
            <p:cNvSpPr>
              <a:spLocks noChangeShapeType="1"/>
            </p:cNvSpPr>
            <p:nvPr/>
          </p:nvSpPr>
          <p:spPr bwMode="auto">
            <a:xfrm flipH="1">
              <a:off x="2899" y="2284"/>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7" name="Line 324"/>
            <p:cNvSpPr>
              <a:spLocks noChangeShapeType="1"/>
            </p:cNvSpPr>
            <p:nvPr/>
          </p:nvSpPr>
          <p:spPr bwMode="auto">
            <a:xfrm flipH="1">
              <a:off x="2935" y="2290"/>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8" name="Line 325"/>
            <p:cNvSpPr>
              <a:spLocks noChangeShapeType="1"/>
            </p:cNvSpPr>
            <p:nvPr/>
          </p:nvSpPr>
          <p:spPr bwMode="auto">
            <a:xfrm flipH="1">
              <a:off x="2929" y="2290"/>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9" name="Line 326"/>
            <p:cNvSpPr>
              <a:spLocks noChangeShapeType="1"/>
            </p:cNvSpPr>
            <p:nvPr/>
          </p:nvSpPr>
          <p:spPr bwMode="auto">
            <a:xfrm flipH="1">
              <a:off x="2917" y="2290"/>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0" name="Line 327"/>
            <p:cNvSpPr>
              <a:spLocks noChangeShapeType="1"/>
            </p:cNvSpPr>
            <p:nvPr/>
          </p:nvSpPr>
          <p:spPr bwMode="auto">
            <a:xfrm flipH="1">
              <a:off x="2923" y="2290"/>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1" name="Line 328"/>
            <p:cNvSpPr>
              <a:spLocks noChangeShapeType="1"/>
            </p:cNvSpPr>
            <p:nvPr/>
          </p:nvSpPr>
          <p:spPr bwMode="auto">
            <a:xfrm flipH="1">
              <a:off x="2959" y="2290"/>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2" name="Line 329"/>
            <p:cNvSpPr>
              <a:spLocks noChangeShapeType="1"/>
            </p:cNvSpPr>
            <p:nvPr/>
          </p:nvSpPr>
          <p:spPr bwMode="auto">
            <a:xfrm flipH="1">
              <a:off x="2953" y="2290"/>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3" name="Line 330"/>
            <p:cNvSpPr>
              <a:spLocks noChangeShapeType="1"/>
            </p:cNvSpPr>
            <p:nvPr/>
          </p:nvSpPr>
          <p:spPr bwMode="auto">
            <a:xfrm flipH="1">
              <a:off x="2941" y="2290"/>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4" name="Line 331"/>
            <p:cNvSpPr>
              <a:spLocks noChangeShapeType="1"/>
            </p:cNvSpPr>
            <p:nvPr/>
          </p:nvSpPr>
          <p:spPr bwMode="auto">
            <a:xfrm flipH="1">
              <a:off x="2947" y="2290"/>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5" name="Line 332"/>
            <p:cNvSpPr>
              <a:spLocks noChangeShapeType="1"/>
            </p:cNvSpPr>
            <p:nvPr/>
          </p:nvSpPr>
          <p:spPr bwMode="auto">
            <a:xfrm flipH="1">
              <a:off x="2977" y="2296"/>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6" name="Line 333"/>
            <p:cNvSpPr>
              <a:spLocks noChangeShapeType="1"/>
            </p:cNvSpPr>
            <p:nvPr/>
          </p:nvSpPr>
          <p:spPr bwMode="auto">
            <a:xfrm flipH="1">
              <a:off x="2971" y="2296"/>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7" name="Line 334"/>
            <p:cNvSpPr>
              <a:spLocks noChangeShapeType="1"/>
            </p:cNvSpPr>
            <p:nvPr/>
          </p:nvSpPr>
          <p:spPr bwMode="auto">
            <a:xfrm flipH="1">
              <a:off x="2959" y="2296"/>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8" name="Line 335"/>
            <p:cNvSpPr>
              <a:spLocks noChangeShapeType="1"/>
            </p:cNvSpPr>
            <p:nvPr/>
          </p:nvSpPr>
          <p:spPr bwMode="auto">
            <a:xfrm flipH="1">
              <a:off x="2965" y="2296"/>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9" name="Line 336"/>
            <p:cNvSpPr>
              <a:spLocks noChangeShapeType="1"/>
            </p:cNvSpPr>
            <p:nvPr/>
          </p:nvSpPr>
          <p:spPr bwMode="auto">
            <a:xfrm flipH="1">
              <a:off x="3001" y="2302"/>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0" name="Line 337"/>
            <p:cNvSpPr>
              <a:spLocks noChangeShapeType="1"/>
            </p:cNvSpPr>
            <p:nvPr/>
          </p:nvSpPr>
          <p:spPr bwMode="auto">
            <a:xfrm flipH="1">
              <a:off x="2995" y="2302"/>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1" name="Line 338"/>
            <p:cNvSpPr>
              <a:spLocks noChangeShapeType="1"/>
            </p:cNvSpPr>
            <p:nvPr/>
          </p:nvSpPr>
          <p:spPr bwMode="auto">
            <a:xfrm flipH="1">
              <a:off x="2977" y="2302"/>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2" name="Line 339"/>
            <p:cNvSpPr>
              <a:spLocks noChangeShapeType="1"/>
            </p:cNvSpPr>
            <p:nvPr/>
          </p:nvSpPr>
          <p:spPr bwMode="auto">
            <a:xfrm flipH="1">
              <a:off x="2989" y="2302"/>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3" name="Line 340"/>
            <p:cNvSpPr>
              <a:spLocks noChangeShapeType="1"/>
            </p:cNvSpPr>
            <p:nvPr/>
          </p:nvSpPr>
          <p:spPr bwMode="auto">
            <a:xfrm flipH="1">
              <a:off x="3019" y="2308"/>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4" name="Line 341"/>
            <p:cNvSpPr>
              <a:spLocks noChangeShapeType="1"/>
            </p:cNvSpPr>
            <p:nvPr/>
          </p:nvSpPr>
          <p:spPr bwMode="auto">
            <a:xfrm flipH="1">
              <a:off x="3013" y="2308"/>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5" name="Line 342"/>
            <p:cNvSpPr>
              <a:spLocks noChangeShapeType="1"/>
            </p:cNvSpPr>
            <p:nvPr/>
          </p:nvSpPr>
          <p:spPr bwMode="auto">
            <a:xfrm flipH="1">
              <a:off x="3001" y="2308"/>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6" name="Line 343"/>
            <p:cNvSpPr>
              <a:spLocks noChangeShapeType="1"/>
            </p:cNvSpPr>
            <p:nvPr/>
          </p:nvSpPr>
          <p:spPr bwMode="auto">
            <a:xfrm flipH="1">
              <a:off x="3007" y="2308"/>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7" name="Line 344"/>
            <p:cNvSpPr>
              <a:spLocks noChangeShapeType="1"/>
            </p:cNvSpPr>
            <p:nvPr/>
          </p:nvSpPr>
          <p:spPr bwMode="auto">
            <a:xfrm flipH="1">
              <a:off x="3061" y="2314"/>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8" name="Line 345"/>
            <p:cNvSpPr>
              <a:spLocks noChangeShapeType="1"/>
            </p:cNvSpPr>
            <p:nvPr/>
          </p:nvSpPr>
          <p:spPr bwMode="auto">
            <a:xfrm flipH="1">
              <a:off x="3055" y="2314"/>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9" name="Line 346"/>
            <p:cNvSpPr>
              <a:spLocks noChangeShapeType="1"/>
            </p:cNvSpPr>
            <p:nvPr/>
          </p:nvSpPr>
          <p:spPr bwMode="auto">
            <a:xfrm flipH="1">
              <a:off x="3043" y="2314"/>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0" name="Line 347"/>
            <p:cNvSpPr>
              <a:spLocks noChangeShapeType="1"/>
            </p:cNvSpPr>
            <p:nvPr/>
          </p:nvSpPr>
          <p:spPr bwMode="auto">
            <a:xfrm flipH="1">
              <a:off x="3049" y="2314"/>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1" name="Line 348"/>
            <p:cNvSpPr>
              <a:spLocks noChangeShapeType="1"/>
            </p:cNvSpPr>
            <p:nvPr/>
          </p:nvSpPr>
          <p:spPr bwMode="auto">
            <a:xfrm flipH="1">
              <a:off x="3133" y="2332"/>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2" name="Line 349"/>
            <p:cNvSpPr>
              <a:spLocks noChangeShapeType="1"/>
            </p:cNvSpPr>
            <p:nvPr/>
          </p:nvSpPr>
          <p:spPr bwMode="auto">
            <a:xfrm flipH="1">
              <a:off x="3127" y="2332"/>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3" name="Line 350"/>
            <p:cNvSpPr>
              <a:spLocks noChangeShapeType="1"/>
            </p:cNvSpPr>
            <p:nvPr/>
          </p:nvSpPr>
          <p:spPr bwMode="auto">
            <a:xfrm flipH="1">
              <a:off x="3115" y="2332"/>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4" name="Line 351"/>
            <p:cNvSpPr>
              <a:spLocks noChangeShapeType="1"/>
            </p:cNvSpPr>
            <p:nvPr/>
          </p:nvSpPr>
          <p:spPr bwMode="auto">
            <a:xfrm flipH="1">
              <a:off x="3121" y="2332"/>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5" name="Line 352"/>
            <p:cNvSpPr>
              <a:spLocks noChangeShapeType="1"/>
            </p:cNvSpPr>
            <p:nvPr/>
          </p:nvSpPr>
          <p:spPr bwMode="auto">
            <a:xfrm flipH="1">
              <a:off x="3157" y="2338"/>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6" name="Line 353"/>
            <p:cNvSpPr>
              <a:spLocks noChangeShapeType="1"/>
            </p:cNvSpPr>
            <p:nvPr/>
          </p:nvSpPr>
          <p:spPr bwMode="auto">
            <a:xfrm flipH="1">
              <a:off x="3151" y="2338"/>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7" name="Line 354"/>
            <p:cNvSpPr>
              <a:spLocks noChangeShapeType="1"/>
            </p:cNvSpPr>
            <p:nvPr/>
          </p:nvSpPr>
          <p:spPr bwMode="auto">
            <a:xfrm flipH="1">
              <a:off x="3139" y="2338"/>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8" name="Line 355"/>
            <p:cNvSpPr>
              <a:spLocks noChangeShapeType="1"/>
            </p:cNvSpPr>
            <p:nvPr/>
          </p:nvSpPr>
          <p:spPr bwMode="auto">
            <a:xfrm flipH="1">
              <a:off x="3145" y="2338"/>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9" name="Line 356"/>
            <p:cNvSpPr>
              <a:spLocks noChangeShapeType="1"/>
            </p:cNvSpPr>
            <p:nvPr/>
          </p:nvSpPr>
          <p:spPr bwMode="auto">
            <a:xfrm flipH="1">
              <a:off x="3283" y="2350"/>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0" name="Line 357"/>
            <p:cNvSpPr>
              <a:spLocks noChangeShapeType="1"/>
            </p:cNvSpPr>
            <p:nvPr/>
          </p:nvSpPr>
          <p:spPr bwMode="auto">
            <a:xfrm flipH="1">
              <a:off x="3277" y="2350"/>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1" name="Line 358"/>
            <p:cNvSpPr>
              <a:spLocks noChangeShapeType="1"/>
            </p:cNvSpPr>
            <p:nvPr/>
          </p:nvSpPr>
          <p:spPr bwMode="auto">
            <a:xfrm flipH="1">
              <a:off x="3265" y="2350"/>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2" name="Line 359"/>
            <p:cNvSpPr>
              <a:spLocks noChangeShapeType="1"/>
            </p:cNvSpPr>
            <p:nvPr/>
          </p:nvSpPr>
          <p:spPr bwMode="auto">
            <a:xfrm flipH="1">
              <a:off x="3271" y="2350"/>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3" name="Line 360"/>
            <p:cNvSpPr>
              <a:spLocks noChangeShapeType="1"/>
            </p:cNvSpPr>
            <p:nvPr/>
          </p:nvSpPr>
          <p:spPr bwMode="auto">
            <a:xfrm flipH="1">
              <a:off x="3535" y="2374"/>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4" name="Line 361"/>
            <p:cNvSpPr>
              <a:spLocks noChangeShapeType="1"/>
            </p:cNvSpPr>
            <p:nvPr/>
          </p:nvSpPr>
          <p:spPr bwMode="auto">
            <a:xfrm flipH="1">
              <a:off x="3529" y="2374"/>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5" name="Line 362"/>
            <p:cNvSpPr>
              <a:spLocks noChangeShapeType="1"/>
            </p:cNvSpPr>
            <p:nvPr/>
          </p:nvSpPr>
          <p:spPr bwMode="auto">
            <a:xfrm flipH="1">
              <a:off x="3517" y="2374"/>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6" name="Line 363"/>
            <p:cNvSpPr>
              <a:spLocks noChangeShapeType="1"/>
            </p:cNvSpPr>
            <p:nvPr/>
          </p:nvSpPr>
          <p:spPr bwMode="auto">
            <a:xfrm flipH="1">
              <a:off x="3523" y="2374"/>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7" name="Line 364"/>
            <p:cNvSpPr>
              <a:spLocks noChangeShapeType="1"/>
            </p:cNvSpPr>
            <p:nvPr/>
          </p:nvSpPr>
          <p:spPr bwMode="auto">
            <a:xfrm flipH="1">
              <a:off x="3559" y="2374"/>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8" name="Line 365"/>
            <p:cNvSpPr>
              <a:spLocks noChangeShapeType="1"/>
            </p:cNvSpPr>
            <p:nvPr/>
          </p:nvSpPr>
          <p:spPr bwMode="auto">
            <a:xfrm flipH="1">
              <a:off x="3553" y="2374"/>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9" name="Line 366"/>
            <p:cNvSpPr>
              <a:spLocks noChangeShapeType="1"/>
            </p:cNvSpPr>
            <p:nvPr/>
          </p:nvSpPr>
          <p:spPr bwMode="auto">
            <a:xfrm flipH="1">
              <a:off x="3541" y="2374"/>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0" name="Line 367"/>
            <p:cNvSpPr>
              <a:spLocks noChangeShapeType="1"/>
            </p:cNvSpPr>
            <p:nvPr/>
          </p:nvSpPr>
          <p:spPr bwMode="auto">
            <a:xfrm flipH="1">
              <a:off x="3547" y="2374"/>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1" name="Line 368"/>
            <p:cNvSpPr>
              <a:spLocks noChangeShapeType="1"/>
            </p:cNvSpPr>
            <p:nvPr/>
          </p:nvSpPr>
          <p:spPr bwMode="auto">
            <a:xfrm flipH="1">
              <a:off x="3343" y="2350"/>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2" name="Line 369"/>
            <p:cNvSpPr>
              <a:spLocks noChangeShapeType="1"/>
            </p:cNvSpPr>
            <p:nvPr/>
          </p:nvSpPr>
          <p:spPr bwMode="auto">
            <a:xfrm flipH="1">
              <a:off x="3337" y="2350"/>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3" name="Line 370"/>
            <p:cNvSpPr>
              <a:spLocks noChangeShapeType="1"/>
            </p:cNvSpPr>
            <p:nvPr/>
          </p:nvSpPr>
          <p:spPr bwMode="auto">
            <a:xfrm flipH="1">
              <a:off x="3325" y="2350"/>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4" name="Line 371"/>
            <p:cNvSpPr>
              <a:spLocks noChangeShapeType="1"/>
            </p:cNvSpPr>
            <p:nvPr/>
          </p:nvSpPr>
          <p:spPr bwMode="auto">
            <a:xfrm flipH="1">
              <a:off x="3331" y="2350"/>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5" name="Line 372"/>
            <p:cNvSpPr>
              <a:spLocks noChangeShapeType="1"/>
            </p:cNvSpPr>
            <p:nvPr/>
          </p:nvSpPr>
          <p:spPr bwMode="auto">
            <a:xfrm flipH="1">
              <a:off x="3319" y="2350"/>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6" name="Line 373"/>
            <p:cNvSpPr>
              <a:spLocks noChangeShapeType="1"/>
            </p:cNvSpPr>
            <p:nvPr/>
          </p:nvSpPr>
          <p:spPr bwMode="auto">
            <a:xfrm flipH="1">
              <a:off x="3313" y="2350"/>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7" name="Line 374"/>
            <p:cNvSpPr>
              <a:spLocks noChangeShapeType="1"/>
            </p:cNvSpPr>
            <p:nvPr/>
          </p:nvSpPr>
          <p:spPr bwMode="auto">
            <a:xfrm flipH="1">
              <a:off x="3295" y="2350"/>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8" name="Line 375"/>
            <p:cNvSpPr>
              <a:spLocks noChangeShapeType="1"/>
            </p:cNvSpPr>
            <p:nvPr/>
          </p:nvSpPr>
          <p:spPr bwMode="auto">
            <a:xfrm flipH="1">
              <a:off x="3307" y="2350"/>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9" name="Line 376"/>
            <p:cNvSpPr>
              <a:spLocks noChangeShapeType="1"/>
            </p:cNvSpPr>
            <p:nvPr/>
          </p:nvSpPr>
          <p:spPr bwMode="auto">
            <a:xfrm flipH="1">
              <a:off x="3259" y="2350"/>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0" name="Line 377"/>
            <p:cNvSpPr>
              <a:spLocks noChangeShapeType="1"/>
            </p:cNvSpPr>
            <p:nvPr/>
          </p:nvSpPr>
          <p:spPr bwMode="auto">
            <a:xfrm flipH="1">
              <a:off x="3253" y="2350"/>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1" name="Line 378"/>
            <p:cNvSpPr>
              <a:spLocks noChangeShapeType="1"/>
            </p:cNvSpPr>
            <p:nvPr/>
          </p:nvSpPr>
          <p:spPr bwMode="auto">
            <a:xfrm flipH="1">
              <a:off x="3241" y="2350"/>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2" name="Line 379"/>
            <p:cNvSpPr>
              <a:spLocks noChangeShapeType="1"/>
            </p:cNvSpPr>
            <p:nvPr/>
          </p:nvSpPr>
          <p:spPr bwMode="auto">
            <a:xfrm flipH="1">
              <a:off x="3247" y="2350"/>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3" name="Line 380"/>
            <p:cNvSpPr>
              <a:spLocks noChangeShapeType="1"/>
            </p:cNvSpPr>
            <p:nvPr/>
          </p:nvSpPr>
          <p:spPr bwMode="auto">
            <a:xfrm flipH="1">
              <a:off x="2455" y="2116"/>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4" name="Line 381"/>
            <p:cNvSpPr>
              <a:spLocks noChangeShapeType="1"/>
            </p:cNvSpPr>
            <p:nvPr/>
          </p:nvSpPr>
          <p:spPr bwMode="auto">
            <a:xfrm flipH="1">
              <a:off x="2449" y="2116"/>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5" name="Line 382"/>
            <p:cNvSpPr>
              <a:spLocks noChangeShapeType="1"/>
            </p:cNvSpPr>
            <p:nvPr/>
          </p:nvSpPr>
          <p:spPr bwMode="auto">
            <a:xfrm flipH="1">
              <a:off x="2443" y="2116"/>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6" name="Line 383"/>
            <p:cNvSpPr>
              <a:spLocks noChangeShapeType="1"/>
            </p:cNvSpPr>
            <p:nvPr/>
          </p:nvSpPr>
          <p:spPr bwMode="auto">
            <a:xfrm flipH="1">
              <a:off x="2449" y="2116"/>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7" name="Line 384"/>
            <p:cNvSpPr>
              <a:spLocks noChangeShapeType="1"/>
            </p:cNvSpPr>
            <p:nvPr/>
          </p:nvSpPr>
          <p:spPr bwMode="auto">
            <a:xfrm flipH="1">
              <a:off x="3355" y="2350"/>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8" name="Line 385"/>
            <p:cNvSpPr>
              <a:spLocks noChangeShapeType="1"/>
            </p:cNvSpPr>
            <p:nvPr/>
          </p:nvSpPr>
          <p:spPr bwMode="auto">
            <a:xfrm flipH="1">
              <a:off x="3379" y="2362"/>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9" name="Line 386"/>
            <p:cNvSpPr>
              <a:spLocks noChangeShapeType="1"/>
            </p:cNvSpPr>
            <p:nvPr/>
          </p:nvSpPr>
          <p:spPr bwMode="auto">
            <a:xfrm flipH="1">
              <a:off x="3085" y="2320"/>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0" name="Line 387"/>
            <p:cNvSpPr>
              <a:spLocks noChangeShapeType="1"/>
            </p:cNvSpPr>
            <p:nvPr/>
          </p:nvSpPr>
          <p:spPr bwMode="auto">
            <a:xfrm flipH="1">
              <a:off x="3217" y="2338"/>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1" name="Line 388"/>
            <p:cNvSpPr>
              <a:spLocks noChangeShapeType="1"/>
            </p:cNvSpPr>
            <p:nvPr/>
          </p:nvSpPr>
          <p:spPr bwMode="auto">
            <a:xfrm flipH="1">
              <a:off x="3403" y="2356"/>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2" name="Line 389"/>
            <p:cNvSpPr>
              <a:spLocks noChangeShapeType="1"/>
            </p:cNvSpPr>
            <p:nvPr/>
          </p:nvSpPr>
          <p:spPr bwMode="auto">
            <a:xfrm flipH="1">
              <a:off x="2635" y="2188"/>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3" name="Line 390"/>
            <p:cNvSpPr>
              <a:spLocks noChangeShapeType="1"/>
            </p:cNvSpPr>
            <p:nvPr/>
          </p:nvSpPr>
          <p:spPr bwMode="auto">
            <a:xfrm flipH="1">
              <a:off x="2773" y="2242"/>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4" name="Line 391"/>
            <p:cNvSpPr>
              <a:spLocks noChangeShapeType="1"/>
            </p:cNvSpPr>
            <p:nvPr/>
          </p:nvSpPr>
          <p:spPr bwMode="auto">
            <a:xfrm flipH="1">
              <a:off x="3031" y="2308"/>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5" name="Line 392"/>
            <p:cNvSpPr>
              <a:spLocks noChangeShapeType="1"/>
            </p:cNvSpPr>
            <p:nvPr/>
          </p:nvSpPr>
          <p:spPr bwMode="auto">
            <a:xfrm flipH="1">
              <a:off x="3097" y="2320"/>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6" name="Line 393"/>
            <p:cNvSpPr>
              <a:spLocks noChangeShapeType="1"/>
            </p:cNvSpPr>
            <p:nvPr/>
          </p:nvSpPr>
          <p:spPr bwMode="auto">
            <a:xfrm flipH="1">
              <a:off x="2563" y="2158"/>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7" name="Line 394"/>
            <p:cNvSpPr>
              <a:spLocks noChangeShapeType="1"/>
            </p:cNvSpPr>
            <p:nvPr/>
          </p:nvSpPr>
          <p:spPr bwMode="auto">
            <a:xfrm flipH="1">
              <a:off x="3169" y="2338"/>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8" name="Line 395"/>
            <p:cNvSpPr>
              <a:spLocks noChangeShapeType="1"/>
            </p:cNvSpPr>
            <p:nvPr/>
          </p:nvSpPr>
          <p:spPr bwMode="auto">
            <a:xfrm flipH="1">
              <a:off x="2665" y="2206"/>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9" name="Line 396"/>
            <p:cNvSpPr>
              <a:spLocks noChangeShapeType="1"/>
            </p:cNvSpPr>
            <p:nvPr/>
          </p:nvSpPr>
          <p:spPr bwMode="auto">
            <a:xfrm flipH="1">
              <a:off x="2857" y="2266"/>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0" name="Line 397"/>
            <p:cNvSpPr>
              <a:spLocks noChangeShapeType="1"/>
            </p:cNvSpPr>
            <p:nvPr/>
          </p:nvSpPr>
          <p:spPr bwMode="auto">
            <a:xfrm flipH="1">
              <a:off x="3193" y="2338"/>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1" name="Line 398"/>
            <p:cNvSpPr>
              <a:spLocks noChangeShapeType="1"/>
            </p:cNvSpPr>
            <p:nvPr/>
          </p:nvSpPr>
          <p:spPr bwMode="auto">
            <a:xfrm flipH="1">
              <a:off x="3343" y="2350"/>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2" name="Line 399"/>
            <p:cNvSpPr>
              <a:spLocks noChangeShapeType="1"/>
            </p:cNvSpPr>
            <p:nvPr/>
          </p:nvSpPr>
          <p:spPr bwMode="auto">
            <a:xfrm flipH="1">
              <a:off x="2725" y="2230"/>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3" name="Line 400"/>
            <p:cNvSpPr>
              <a:spLocks noChangeShapeType="1"/>
            </p:cNvSpPr>
            <p:nvPr/>
          </p:nvSpPr>
          <p:spPr bwMode="auto">
            <a:xfrm flipH="1">
              <a:off x="2767" y="2242"/>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4" name="Line 401"/>
            <p:cNvSpPr>
              <a:spLocks noChangeShapeType="1"/>
            </p:cNvSpPr>
            <p:nvPr/>
          </p:nvSpPr>
          <p:spPr bwMode="auto">
            <a:xfrm flipH="1">
              <a:off x="2881" y="2260"/>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5" name="Line 402"/>
            <p:cNvSpPr>
              <a:spLocks noChangeShapeType="1"/>
            </p:cNvSpPr>
            <p:nvPr/>
          </p:nvSpPr>
          <p:spPr bwMode="auto">
            <a:xfrm flipH="1">
              <a:off x="3229" y="2344"/>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6" name="Line 403"/>
            <p:cNvSpPr>
              <a:spLocks noChangeShapeType="1"/>
            </p:cNvSpPr>
            <p:nvPr/>
          </p:nvSpPr>
          <p:spPr bwMode="auto">
            <a:xfrm flipH="1">
              <a:off x="3187" y="2338"/>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7" name="Line 404"/>
            <p:cNvSpPr>
              <a:spLocks noChangeShapeType="1"/>
            </p:cNvSpPr>
            <p:nvPr/>
          </p:nvSpPr>
          <p:spPr bwMode="auto">
            <a:xfrm flipH="1">
              <a:off x="3289" y="2350"/>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8" name="Line 405"/>
            <p:cNvSpPr>
              <a:spLocks noChangeShapeType="1"/>
            </p:cNvSpPr>
            <p:nvPr/>
          </p:nvSpPr>
          <p:spPr bwMode="auto">
            <a:xfrm flipH="1">
              <a:off x="3571" y="2374"/>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9" name="Line 406"/>
            <p:cNvSpPr>
              <a:spLocks noChangeShapeType="1"/>
            </p:cNvSpPr>
            <p:nvPr/>
          </p:nvSpPr>
          <p:spPr bwMode="auto">
            <a:xfrm flipH="1">
              <a:off x="3595" y="2398"/>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0" name="Line 407"/>
            <p:cNvSpPr>
              <a:spLocks noChangeShapeType="1"/>
            </p:cNvSpPr>
            <p:nvPr/>
          </p:nvSpPr>
          <p:spPr bwMode="auto">
            <a:xfrm flipH="1">
              <a:off x="3583" y="2398"/>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1" name="Line 408"/>
            <p:cNvSpPr>
              <a:spLocks noChangeShapeType="1"/>
            </p:cNvSpPr>
            <p:nvPr/>
          </p:nvSpPr>
          <p:spPr bwMode="auto">
            <a:xfrm flipH="1">
              <a:off x="3643" y="2404"/>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2" name="Line 409"/>
            <p:cNvSpPr>
              <a:spLocks noChangeShapeType="1"/>
            </p:cNvSpPr>
            <p:nvPr/>
          </p:nvSpPr>
          <p:spPr bwMode="auto">
            <a:xfrm flipH="1">
              <a:off x="3463" y="2374"/>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3" name="Line 410"/>
            <p:cNvSpPr>
              <a:spLocks noChangeShapeType="1"/>
            </p:cNvSpPr>
            <p:nvPr/>
          </p:nvSpPr>
          <p:spPr bwMode="auto">
            <a:xfrm flipH="1">
              <a:off x="3475" y="2374"/>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4" name="Line 411"/>
            <p:cNvSpPr>
              <a:spLocks noChangeShapeType="1"/>
            </p:cNvSpPr>
            <p:nvPr/>
          </p:nvSpPr>
          <p:spPr bwMode="auto">
            <a:xfrm flipH="1">
              <a:off x="3487" y="2374"/>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5" name="Line 412"/>
            <p:cNvSpPr>
              <a:spLocks noChangeShapeType="1"/>
            </p:cNvSpPr>
            <p:nvPr/>
          </p:nvSpPr>
          <p:spPr bwMode="auto">
            <a:xfrm flipH="1">
              <a:off x="3505" y="2374"/>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6" name="Line 413"/>
            <p:cNvSpPr>
              <a:spLocks noChangeShapeType="1"/>
            </p:cNvSpPr>
            <p:nvPr/>
          </p:nvSpPr>
          <p:spPr bwMode="auto">
            <a:xfrm flipH="1">
              <a:off x="3613" y="2398"/>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7" name="Line 414"/>
            <p:cNvSpPr>
              <a:spLocks noChangeShapeType="1"/>
            </p:cNvSpPr>
            <p:nvPr/>
          </p:nvSpPr>
          <p:spPr bwMode="auto">
            <a:xfrm flipH="1">
              <a:off x="3637" y="2404"/>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8" name="Line 415"/>
            <p:cNvSpPr>
              <a:spLocks noChangeShapeType="1"/>
            </p:cNvSpPr>
            <p:nvPr/>
          </p:nvSpPr>
          <p:spPr bwMode="auto">
            <a:xfrm flipH="1">
              <a:off x="3631" y="2404"/>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9" name="Line 416"/>
            <p:cNvSpPr>
              <a:spLocks noChangeShapeType="1"/>
            </p:cNvSpPr>
            <p:nvPr/>
          </p:nvSpPr>
          <p:spPr bwMode="auto">
            <a:xfrm flipH="1">
              <a:off x="3607" y="2398"/>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0" name="Line 417"/>
            <p:cNvSpPr>
              <a:spLocks noChangeShapeType="1"/>
            </p:cNvSpPr>
            <p:nvPr/>
          </p:nvSpPr>
          <p:spPr bwMode="auto">
            <a:xfrm flipH="1">
              <a:off x="3205" y="2338"/>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1" name="Line 418"/>
            <p:cNvSpPr>
              <a:spLocks noChangeShapeType="1"/>
            </p:cNvSpPr>
            <p:nvPr/>
          </p:nvSpPr>
          <p:spPr bwMode="auto">
            <a:xfrm flipH="1">
              <a:off x="3415" y="2356"/>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2" name="Line 419"/>
            <p:cNvSpPr>
              <a:spLocks noChangeShapeType="1"/>
            </p:cNvSpPr>
            <p:nvPr/>
          </p:nvSpPr>
          <p:spPr bwMode="auto">
            <a:xfrm flipH="1">
              <a:off x="2671" y="2212"/>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3" name="Line 420"/>
            <p:cNvSpPr>
              <a:spLocks noChangeShapeType="1"/>
            </p:cNvSpPr>
            <p:nvPr/>
          </p:nvSpPr>
          <p:spPr bwMode="auto">
            <a:xfrm flipH="1">
              <a:off x="3391" y="2356"/>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4" name="Freeform 421"/>
            <p:cNvSpPr/>
            <p:nvPr/>
          </p:nvSpPr>
          <p:spPr bwMode="auto">
            <a:xfrm>
              <a:off x="1963" y="1882"/>
              <a:ext cx="1830" cy="552"/>
            </a:xfrm>
            <a:custGeom>
              <a:avLst/>
              <a:gdLst>
                <a:gd name="T0" fmla="*/ 288 w 305"/>
                <a:gd name="T1" fmla="*/ 92 h 92"/>
                <a:gd name="T2" fmla="*/ 277 w 305"/>
                <a:gd name="T3" fmla="*/ 90 h 92"/>
                <a:gd name="T4" fmla="*/ 270 w 305"/>
                <a:gd name="T5" fmla="*/ 88 h 92"/>
                <a:gd name="T6" fmla="*/ 268 w 305"/>
                <a:gd name="T7" fmla="*/ 87 h 92"/>
                <a:gd name="T8" fmla="*/ 260 w 305"/>
                <a:gd name="T9" fmla="*/ 85 h 92"/>
                <a:gd name="T10" fmla="*/ 247 w 305"/>
                <a:gd name="T11" fmla="*/ 84 h 92"/>
                <a:gd name="T12" fmla="*/ 236 w 305"/>
                <a:gd name="T13" fmla="*/ 82 h 92"/>
                <a:gd name="T14" fmla="*/ 211 w 305"/>
                <a:gd name="T15" fmla="*/ 81 h 92"/>
                <a:gd name="T16" fmla="*/ 200 w 305"/>
                <a:gd name="T17" fmla="*/ 79 h 92"/>
                <a:gd name="T18" fmla="*/ 190 w 305"/>
                <a:gd name="T19" fmla="*/ 77 h 92"/>
                <a:gd name="T20" fmla="*/ 182 w 305"/>
                <a:gd name="T21" fmla="*/ 76 h 92"/>
                <a:gd name="T22" fmla="*/ 173 w 305"/>
                <a:gd name="T23" fmla="*/ 74 h 92"/>
                <a:gd name="T24" fmla="*/ 167 w 305"/>
                <a:gd name="T25" fmla="*/ 72 h 92"/>
                <a:gd name="T26" fmla="*/ 160 w 305"/>
                <a:gd name="T27" fmla="*/ 70 h 92"/>
                <a:gd name="T28" fmla="*/ 153 w 305"/>
                <a:gd name="T29" fmla="*/ 69 h 92"/>
                <a:gd name="T30" fmla="*/ 145 w 305"/>
                <a:gd name="T31" fmla="*/ 66 h 92"/>
                <a:gd name="T32" fmla="*/ 137 w 305"/>
                <a:gd name="T33" fmla="*/ 65 h 92"/>
                <a:gd name="T34" fmla="*/ 130 w 305"/>
                <a:gd name="T35" fmla="*/ 63 h 92"/>
                <a:gd name="T36" fmla="*/ 126 w 305"/>
                <a:gd name="T37" fmla="*/ 60 h 92"/>
                <a:gd name="T38" fmla="*/ 121 w 305"/>
                <a:gd name="T39" fmla="*/ 59 h 92"/>
                <a:gd name="T40" fmla="*/ 117 w 305"/>
                <a:gd name="T41" fmla="*/ 58 h 92"/>
                <a:gd name="T42" fmla="*/ 113 w 305"/>
                <a:gd name="T43" fmla="*/ 56 h 92"/>
                <a:gd name="T44" fmla="*/ 108 w 305"/>
                <a:gd name="T45" fmla="*/ 54 h 92"/>
                <a:gd name="T46" fmla="*/ 105 w 305"/>
                <a:gd name="T47" fmla="*/ 52 h 92"/>
                <a:gd name="T48" fmla="*/ 102 w 305"/>
                <a:gd name="T49" fmla="*/ 51 h 92"/>
                <a:gd name="T50" fmla="*/ 96 w 305"/>
                <a:gd name="T51" fmla="*/ 50 h 92"/>
                <a:gd name="T52" fmla="*/ 92 w 305"/>
                <a:gd name="T53" fmla="*/ 47 h 92"/>
                <a:gd name="T54" fmla="*/ 90 w 305"/>
                <a:gd name="T55" fmla="*/ 45 h 92"/>
                <a:gd name="T56" fmla="*/ 88 w 305"/>
                <a:gd name="T57" fmla="*/ 44 h 92"/>
                <a:gd name="T58" fmla="*/ 84 w 305"/>
                <a:gd name="T59" fmla="*/ 43 h 92"/>
                <a:gd name="T60" fmla="*/ 79 w 305"/>
                <a:gd name="T61" fmla="*/ 42 h 92"/>
                <a:gd name="T62" fmla="*/ 77 w 305"/>
                <a:gd name="T63" fmla="*/ 40 h 92"/>
                <a:gd name="T64" fmla="*/ 75 w 305"/>
                <a:gd name="T65" fmla="*/ 39 h 92"/>
                <a:gd name="T66" fmla="*/ 72 w 305"/>
                <a:gd name="T67" fmla="*/ 37 h 92"/>
                <a:gd name="T68" fmla="*/ 69 w 305"/>
                <a:gd name="T69" fmla="*/ 36 h 92"/>
                <a:gd name="T70" fmla="*/ 67 w 305"/>
                <a:gd name="T71" fmla="*/ 35 h 92"/>
                <a:gd name="T72" fmla="*/ 64 w 305"/>
                <a:gd name="T73" fmla="*/ 33 h 92"/>
                <a:gd name="T74" fmla="*/ 61 w 305"/>
                <a:gd name="T75" fmla="*/ 31 h 92"/>
                <a:gd name="T76" fmla="*/ 58 w 305"/>
                <a:gd name="T77" fmla="*/ 29 h 92"/>
                <a:gd name="T78" fmla="*/ 55 w 305"/>
                <a:gd name="T79" fmla="*/ 27 h 92"/>
                <a:gd name="T80" fmla="*/ 54 w 305"/>
                <a:gd name="T81" fmla="*/ 25 h 92"/>
                <a:gd name="T82" fmla="*/ 50 w 305"/>
                <a:gd name="T83" fmla="*/ 24 h 92"/>
                <a:gd name="T84" fmla="*/ 47 w 305"/>
                <a:gd name="T85" fmla="*/ 22 h 92"/>
                <a:gd name="T86" fmla="*/ 45 w 305"/>
                <a:gd name="T87" fmla="*/ 21 h 92"/>
                <a:gd name="T88" fmla="*/ 43 w 305"/>
                <a:gd name="T89" fmla="*/ 20 h 92"/>
                <a:gd name="T90" fmla="*/ 40 w 305"/>
                <a:gd name="T91" fmla="*/ 19 h 92"/>
                <a:gd name="T92" fmla="*/ 38 w 305"/>
                <a:gd name="T93" fmla="*/ 17 h 92"/>
                <a:gd name="T94" fmla="*/ 36 w 305"/>
                <a:gd name="T95" fmla="*/ 15 h 92"/>
                <a:gd name="T96" fmla="*/ 32 w 305"/>
                <a:gd name="T97" fmla="*/ 14 h 92"/>
                <a:gd name="T98" fmla="*/ 30 w 305"/>
                <a:gd name="T99" fmla="*/ 11 h 92"/>
                <a:gd name="T100" fmla="*/ 28 w 305"/>
                <a:gd name="T101" fmla="*/ 10 h 92"/>
                <a:gd name="T102" fmla="*/ 23 w 305"/>
                <a:gd name="T103" fmla="*/ 8 h 92"/>
                <a:gd name="T104" fmla="*/ 19 w 305"/>
                <a:gd name="T105" fmla="*/ 6 h 92"/>
                <a:gd name="T106" fmla="*/ 15 w 305"/>
                <a:gd name="T107" fmla="*/ 5 h 92"/>
                <a:gd name="T108" fmla="*/ 12 w 305"/>
                <a:gd name="T109" fmla="*/ 3 h 92"/>
                <a:gd name="T110" fmla="*/ 7 w 305"/>
                <a:gd name="T111" fmla="*/ 2 h 92"/>
                <a:gd name="T112" fmla="*/ 0 w 305"/>
                <a:gd name="T11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5" h="92">
                  <a:moveTo>
                    <a:pt x="305" y="92"/>
                  </a:moveTo>
                  <a:lnTo>
                    <a:pt x="288" y="92"/>
                  </a:lnTo>
                  <a:lnTo>
                    <a:pt x="288" y="90"/>
                  </a:lnTo>
                  <a:lnTo>
                    <a:pt x="277" y="90"/>
                  </a:lnTo>
                  <a:lnTo>
                    <a:pt x="277" y="88"/>
                  </a:lnTo>
                  <a:lnTo>
                    <a:pt x="270" y="88"/>
                  </a:lnTo>
                  <a:lnTo>
                    <a:pt x="270" y="87"/>
                  </a:lnTo>
                  <a:lnTo>
                    <a:pt x="268" y="87"/>
                  </a:lnTo>
                  <a:lnTo>
                    <a:pt x="268" y="85"/>
                  </a:lnTo>
                  <a:lnTo>
                    <a:pt x="260" y="85"/>
                  </a:lnTo>
                  <a:lnTo>
                    <a:pt x="260" y="84"/>
                  </a:lnTo>
                  <a:lnTo>
                    <a:pt x="247" y="84"/>
                  </a:lnTo>
                  <a:lnTo>
                    <a:pt x="247" y="82"/>
                  </a:lnTo>
                  <a:lnTo>
                    <a:pt x="236" y="82"/>
                  </a:lnTo>
                  <a:lnTo>
                    <a:pt x="236" y="81"/>
                  </a:lnTo>
                  <a:lnTo>
                    <a:pt x="211" y="81"/>
                  </a:lnTo>
                  <a:lnTo>
                    <a:pt x="211" y="79"/>
                  </a:lnTo>
                  <a:lnTo>
                    <a:pt x="200" y="79"/>
                  </a:lnTo>
                  <a:lnTo>
                    <a:pt x="200" y="77"/>
                  </a:lnTo>
                  <a:lnTo>
                    <a:pt x="190" y="77"/>
                  </a:lnTo>
                  <a:lnTo>
                    <a:pt x="190" y="76"/>
                  </a:lnTo>
                  <a:lnTo>
                    <a:pt x="182" y="76"/>
                  </a:lnTo>
                  <a:lnTo>
                    <a:pt x="182" y="74"/>
                  </a:lnTo>
                  <a:lnTo>
                    <a:pt x="173" y="74"/>
                  </a:lnTo>
                  <a:lnTo>
                    <a:pt x="173" y="72"/>
                  </a:lnTo>
                  <a:lnTo>
                    <a:pt x="167" y="72"/>
                  </a:lnTo>
                  <a:lnTo>
                    <a:pt x="167" y="70"/>
                  </a:lnTo>
                  <a:lnTo>
                    <a:pt x="160" y="70"/>
                  </a:lnTo>
                  <a:lnTo>
                    <a:pt x="160" y="69"/>
                  </a:lnTo>
                  <a:lnTo>
                    <a:pt x="153" y="69"/>
                  </a:lnTo>
                  <a:lnTo>
                    <a:pt x="153" y="66"/>
                  </a:lnTo>
                  <a:lnTo>
                    <a:pt x="145" y="66"/>
                  </a:lnTo>
                  <a:lnTo>
                    <a:pt x="145" y="65"/>
                  </a:lnTo>
                  <a:lnTo>
                    <a:pt x="137" y="65"/>
                  </a:lnTo>
                  <a:lnTo>
                    <a:pt x="137" y="63"/>
                  </a:lnTo>
                  <a:lnTo>
                    <a:pt x="130" y="63"/>
                  </a:lnTo>
                  <a:lnTo>
                    <a:pt x="130" y="60"/>
                  </a:lnTo>
                  <a:lnTo>
                    <a:pt x="126" y="60"/>
                  </a:lnTo>
                  <a:lnTo>
                    <a:pt x="126" y="59"/>
                  </a:lnTo>
                  <a:lnTo>
                    <a:pt x="121" y="59"/>
                  </a:lnTo>
                  <a:lnTo>
                    <a:pt x="121" y="58"/>
                  </a:lnTo>
                  <a:lnTo>
                    <a:pt x="117" y="58"/>
                  </a:lnTo>
                  <a:lnTo>
                    <a:pt x="117" y="56"/>
                  </a:lnTo>
                  <a:lnTo>
                    <a:pt x="113" y="56"/>
                  </a:lnTo>
                  <a:lnTo>
                    <a:pt x="113" y="54"/>
                  </a:lnTo>
                  <a:lnTo>
                    <a:pt x="108" y="54"/>
                  </a:lnTo>
                  <a:lnTo>
                    <a:pt x="108" y="52"/>
                  </a:lnTo>
                  <a:lnTo>
                    <a:pt x="105" y="52"/>
                  </a:lnTo>
                  <a:lnTo>
                    <a:pt x="105" y="51"/>
                  </a:lnTo>
                  <a:lnTo>
                    <a:pt x="102" y="51"/>
                  </a:lnTo>
                  <a:lnTo>
                    <a:pt x="102" y="50"/>
                  </a:lnTo>
                  <a:lnTo>
                    <a:pt x="96" y="50"/>
                  </a:lnTo>
                  <a:lnTo>
                    <a:pt x="96" y="47"/>
                  </a:lnTo>
                  <a:lnTo>
                    <a:pt x="92" y="47"/>
                  </a:lnTo>
                  <a:lnTo>
                    <a:pt x="92" y="45"/>
                  </a:lnTo>
                  <a:lnTo>
                    <a:pt x="90" y="45"/>
                  </a:lnTo>
                  <a:lnTo>
                    <a:pt x="90" y="44"/>
                  </a:lnTo>
                  <a:lnTo>
                    <a:pt x="88" y="44"/>
                  </a:lnTo>
                  <a:lnTo>
                    <a:pt x="88" y="43"/>
                  </a:lnTo>
                  <a:lnTo>
                    <a:pt x="84" y="43"/>
                  </a:lnTo>
                  <a:lnTo>
                    <a:pt x="84" y="42"/>
                  </a:lnTo>
                  <a:lnTo>
                    <a:pt x="79" y="42"/>
                  </a:lnTo>
                  <a:lnTo>
                    <a:pt x="79" y="40"/>
                  </a:lnTo>
                  <a:lnTo>
                    <a:pt x="77" y="40"/>
                  </a:lnTo>
                  <a:lnTo>
                    <a:pt x="77" y="39"/>
                  </a:lnTo>
                  <a:lnTo>
                    <a:pt x="75" y="39"/>
                  </a:lnTo>
                  <a:lnTo>
                    <a:pt x="75" y="37"/>
                  </a:lnTo>
                  <a:lnTo>
                    <a:pt x="72" y="37"/>
                  </a:lnTo>
                  <a:lnTo>
                    <a:pt x="72" y="36"/>
                  </a:lnTo>
                  <a:lnTo>
                    <a:pt x="69" y="36"/>
                  </a:lnTo>
                  <a:lnTo>
                    <a:pt x="69" y="35"/>
                  </a:lnTo>
                  <a:lnTo>
                    <a:pt x="67" y="35"/>
                  </a:lnTo>
                  <a:lnTo>
                    <a:pt x="67" y="33"/>
                  </a:lnTo>
                  <a:lnTo>
                    <a:pt x="64" y="33"/>
                  </a:lnTo>
                  <a:lnTo>
                    <a:pt x="64" y="31"/>
                  </a:lnTo>
                  <a:lnTo>
                    <a:pt x="61" y="31"/>
                  </a:lnTo>
                  <a:lnTo>
                    <a:pt x="61" y="29"/>
                  </a:lnTo>
                  <a:lnTo>
                    <a:pt x="58" y="29"/>
                  </a:lnTo>
                  <a:lnTo>
                    <a:pt x="58" y="27"/>
                  </a:lnTo>
                  <a:lnTo>
                    <a:pt x="55" y="27"/>
                  </a:lnTo>
                  <a:lnTo>
                    <a:pt x="55" y="25"/>
                  </a:lnTo>
                  <a:lnTo>
                    <a:pt x="54" y="25"/>
                  </a:lnTo>
                  <a:lnTo>
                    <a:pt x="54" y="24"/>
                  </a:lnTo>
                  <a:lnTo>
                    <a:pt x="50" y="24"/>
                  </a:lnTo>
                  <a:lnTo>
                    <a:pt x="50" y="22"/>
                  </a:lnTo>
                  <a:lnTo>
                    <a:pt x="47" y="22"/>
                  </a:lnTo>
                  <a:lnTo>
                    <a:pt x="47" y="21"/>
                  </a:lnTo>
                  <a:lnTo>
                    <a:pt x="45" y="21"/>
                  </a:lnTo>
                  <a:lnTo>
                    <a:pt x="45" y="20"/>
                  </a:lnTo>
                  <a:lnTo>
                    <a:pt x="43" y="20"/>
                  </a:lnTo>
                  <a:lnTo>
                    <a:pt x="43" y="19"/>
                  </a:lnTo>
                  <a:lnTo>
                    <a:pt x="40" y="19"/>
                  </a:lnTo>
                  <a:lnTo>
                    <a:pt x="40" y="17"/>
                  </a:lnTo>
                  <a:lnTo>
                    <a:pt x="38" y="17"/>
                  </a:lnTo>
                  <a:lnTo>
                    <a:pt x="38" y="15"/>
                  </a:lnTo>
                  <a:lnTo>
                    <a:pt x="36" y="15"/>
                  </a:lnTo>
                  <a:lnTo>
                    <a:pt x="36" y="14"/>
                  </a:lnTo>
                  <a:lnTo>
                    <a:pt x="32" y="14"/>
                  </a:lnTo>
                  <a:lnTo>
                    <a:pt x="32" y="11"/>
                  </a:lnTo>
                  <a:lnTo>
                    <a:pt x="30" y="11"/>
                  </a:lnTo>
                  <a:lnTo>
                    <a:pt x="30" y="10"/>
                  </a:lnTo>
                  <a:lnTo>
                    <a:pt x="28" y="10"/>
                  </a:lnTo>
                  <a:lnTo>
                    <a:pt x="28" y="8"/>
                  </a:lnTo>
                  <a:lnTo>
                    <a:pt x="23" y="8"/>
                  </a:lnTo>
                  <a:lnTo>
                    <a:pt x="23" y="6"/>
                  </a:lnTo>
                  <a:lnTo>
                    <a:pt x="19" y="6"/>
                  </a:lnTo>
                  <a:lnTo>
                    <a:pt x="19" y="5"/>
                  </a:lnTo>
                  <a:lnTo>
                    <a:pt x="15" y="5"/>
                  </a:lnTo>
                  <a:lnTo>
                    <a:pt x="15" y="3"/>
                  </a:lnTo>
                  <a:lnTo>
                    <a:pt x="12" y="3"/>
                  </a:lnTo>
                  <a:lnTo>
                    <a:pt x="12" y="2"/>
                  </a:lnTo>
                  <a:lnTo>
                    <a:pt x="7" y="2"/>
                  </a:lnTo>
                  <a:lnTo>
                    <a:pt x="7" y="0"/>
                  </a:lnTo>
                  <a:lnTo>
                    <a:pt x="0" y="0"/>
                  </a:lnTo>
                </a:path>
              </a:pathLst>
            </a:cu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5" name="Line 422"/>
            <p:cNvSpPr>
              <a:spLocks noChangeShapeType="1"/>
            </p:cNvSpPr>
            <p:nvPr/>
          </p:nvSpPr>
          <p:spPr bwMode="auto">
            <a:xfrm flipH="1">
              <a:off x="3685" y="2404"/>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6" name="Line 423"/>
            <p:cNvSpPr>
              <a:spLocks noChangeShapeType="1"/>
            </p:cNvSpPr>
            <p:nvPr/>
          </p:nvSpPr>
          <p:spPr bwMode="auto">
            <a:xfrm flipH="1">
              <a:off x="3697" y="2416"/>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7" name="Line 424"/>
            <p:cNvSpPr>
              <a:spLocks noChangeShapeType="1"/>
            </p:cNvSpPr>
            <p:nvPr/>
          </p:nvSpPr>
          <p:spPr bwMode="auto">
            <a:xfrm flipH="1">
              <a:off x="3715" y="2416"/>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8" name="Line 425"/>
            <p:cNvSpPr>
              <a:spLocks noChangeShapeType="1"/>
            </p:cNvSpPr>
            <p:nvPr/>
          </p:nvSpPr>
          <p:spPr bwMode="auto">
            <a:xfrm flipH="1">
              <a:off x="3727" y="2416"/>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9" name="Line 426"/>
            <p:cNvSpPr>
              <a:spLocks noChangeShapeType="1"/>
            </p:cNvSpPr>
            <p:nvPr/>
          </p:nvSpPr>
          <p:spPr bwMode="auto">
            <a:xfrm flipH="1">
              <a:off x="3757" y="2416"/>
              <a:ext cx="0" cy="30"/>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0" name="Line 427"/>
            <p:cNvSpPr>
              <a:spLocks noChangeShapeType="1"/>
            </p:cNvSpPr>
            <p:nvPr/>
          </p:nvSpPr>
          <p:spPr bwMode="auto">
            <a:xfrm flipH="1">
              <a:off x="3787" y="2416"/>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1" name="Line 428"/>
            <p:cNvSpPr>
              <a:spLocks noChangeShapeType="1"/>
            </p:cNvSpPr>
            <p:nvPr/>
          </p:nvSpPr>
          <p:spPr bwMode="auto">
            <a:xfrm flipH="1">
              <a:off x="3673" y="2404"/>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2" name="Line 429"/>
            <p:cNvSpPr>
              <a:spLocks noChangeShapeType="1"/>
            </p:cNvSpPr>
            <p:nvPr/>
          </p:nvSpPr>
          <p:spPr bwMode="auto">
            <a:xfrm flipH="1">
              <a:off x="3667" y="2404"/>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3" name="Line 430"/>
            <p:cNvSpPr>
              <a:spLocks noChangeShapeType="1"/>
            </p:cNvSpPr>
            <p:nvPr/>
          </p:nvSpPr>
          <p:spPr bwMode="auto">
            <a:xfrm flipH="1">
              <a:off x="3655" y="2404"/>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4" name="Line 431"/>
            <p:cNvSpPr>
              <a:spLocks noChangeShapeType="1"/>
            </p:cNvSpPr>
            <p:nvPr/>
          </p:nvSpPr>
          <p:spPr bwMode="auto">
            <a:xfrm flipH="1">
              <a:off x="3661" y="2404"/>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665" name="Group 432"/>
          <p:cNvGrpSpPr/>
          <p:nvPr/>
        </p:nvGrpSpPr>
        <p:grpSpPr>
          <a:xfrm>
            <a:off x="5628829" y="1616345"/>
            <a:ext cx="3087974" cy="902734"/>
            <a:chOff x="1966" y="1859"/>
            <a:chExt cx="1824" cy="600"/>
          </a:xfrm>
        </p:grpSpPr>
        <p:sp>
          <p:nvSpPr>
            <p:cNvPr id="666" name="Line 433"/>
            <p:cNvSpPr>
              <a:spLocks noChangeShapeType="1"/>
            </p:cNvSpPr>
            <p:nvPr/>
          </p:nvSpPr>
          <p:spPr bwMode="auto">
            <a:xfrm flipH="1">
              <a:off x="2110" y="1907"/>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7" name="Line 434"/>
            <p:cNvSpPr>
              <a:spLocks noChangeShapeType="1"/>
            </p:cNvSpPr>
            <p:nvPr/>
          </p:nvSpPr>
          <p:spPr bwMode="auto">
            <a:xfrm flipH="1">
              <a:off x="2116" y="1907"/>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8" name="Line 435"/>
            <p:cNvSpPr>
              <a:spLocks noChangeShapeType="1"/>
            </p:cNvSpPr>
            <p:nvPr/>
          </p:nvSpPr>
          <p:spPr bwMode="auto">
            <a:xfrm flipH="1">
              <a:off x="2266" y="1997"/>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9" name="Line 436"/>
            <p:cNvSpPr>
              <a:spLocks noChangeShapeType="1"/>
            </p:cNvSpPr>
            <p:nvPr/>
          </p:nvSpPr>
          <p:spPr bwMode="auto">
            <a:xfrm flipH="1">
              <a:off x="2500" y="2027"/>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0" name="Line 437"/>
            <p:cNvSpPr>
              <a:spLocks noChangeShapeType="1"/>
            </p:cNvSpPr>
            <p:nvPr/>
          </p:nvSpPr>
          <p:spPr bwMode="auto">
            <a:xfrm flipH="1">
              <a:off x="2074" y="1907"/>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1" name="Line 438"/>
            <p:cNvSpPr>
              <a:spLocks noChangeShapeType="1"/>
            </p:cNvSpPr>
            <p:nvPr/>
          </p:nvSpPr>
          <p:spPr bwMode="auto">
            <a:xfrm flipH="1">
              <a:off x="2062" y="1907"/>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2" name="Line 439"/>
            <p:cNvSpPr>
              <a:spLocks noChangeShapeType="1"/>
            </p:cNvSpPr>
            <p:nvPr/>
          </p:nvSpPr>
          <p:spPr bwMode="auto">
            <a:xfrm flipH="1">
              <a:off x="2134" y="1913"/>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3" name="Line 440"/>
            <p:cNvSpPr>
              <a:spLocks noChangeShapeType="1"/>
            </p:cNvSpPr>
            <p:nvPr/>
          </p:nvSpPr>
          <p:spPr bwMode="auto">
            <a:xfrm flipH="1">
              <a:off x="1990" y="1859"/>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4" name="Line 441"/>
            <p:cNvSpPr>
              <a:spLocks noChangeShapeType="1"/>
            </p:cNvSpPr>
            <p:nvPr/>
          </p:nvSpPr>
          <p:spPr bwMode="auto">
            <a:xfrm flipH="1">
              <a:off x="2026" y="1865"/>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5" name="Line 442"/>
            <p:cNvSpPr>
              <a:spLocks noChangeShapeType="1"/>
            </p:cNvSpPr>
            <p:nvPr/>
          </p:nvSpPr>
          <p:spPr bwMode="auto">
            <a:xfrm flipH="1">
              <a:off x="2440" y="2021"/>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6" name="Line 443"/>
            <p:cNvSpPr>
              <a:spLocks noChangeShapeType="1"/>
            </p:cNvSpPr>
            <p:nvPr/>
          </p:nvSpPr>
          <p:spPr bwMode="auto">
            <a:xfrm flipH="1">
              <a:off x="2812" y="2075"/>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7" name="Line 444"/>
            <p:cNvSpPr>
              <a:spLocks noChangeShapeType="1"/>
            </p:cNvSpPr>
            <p:nvPr/>
          </p:nvSpPr>
          <p:spPr bwMode="auto">
            <a:xfrm flipH="1">
              <a:off x="2698" y="2057"/>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8" name="Line 445"/>
            <p:cNvSpPr>
              <a:spLocks noChangeShapeType="1"/>
            </p:cNvSpPr>
            <p:nvPr/>
          </p:nvSpPr>
          <p:spPr bwMode="auto">
            <a:xfrm flipH="1">
              <a:off x="2608" y="2057"/>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9" name="Line 446"/>
            <p:cNvSpPr>
              <a:spLocks noChangeShapeType="1"/>
            </p:cNvSpPr>
            <p:nvPr/>
          </p:nvSpPr>
          <p:spPr bwMode="auto">
            <a:xfrm flipH="1">
              <a:off x="2728" y="2063"/>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0" name="Line 447"/>
            <p:cNvSpPr>
              <a:spLocks noChangeShapeType="1"/>
            </p:cNvSpPr>
            <p:nvPr/>
          </p:nvSpPr>
          <p:spPr bwMode="auto">
            <a:xfrm flipH="1">
              <a:off x="2842" y="2075"/>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1" name="Line 448"/>
            <p:cNvSpPr>
              <a:spLocks noChangeShapeType="1"/>
            </p:cNvSpPr>
            <p:nvPr/>
          </p:nvSpPr>
          <p:spPr bwMode="auto">
            <a:xfrm flipH="1">
              <a:off x="2770" y="2063"/>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2" name="Line 449"/>
            <p:cNvSpPr>
              <a:spLocks noChangeShapeType="1"/>
            </p:cNvSpPr>
            <p:nvPr/>
          </p:nvSpPr>
          <p:spPr bwMode="auto">
            <a:xfrm flipH="1">
              <a:off x="2860" y="2093"/>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3" name="Line 450"/>
            <p:cNvSpPr>
              <a:spLocks noChangeShapeType="1"/>
            </p:cNvSpPr>
            <p:nvPr/>
          </p:nvSpPr>
          <p:spPr bwMode="auto">
            <a:xfrm flipH="1">
              <a:off x="2836" y="2075"/>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4" name="Line 451"/>
            <p:cNvSpPr>
              <a:spLocks noChangeShapeType="1"/>
            </p:cNvSpPr>
            <p:nvPr/>
          </p:nvSpPr>
          <p:spPr bwMode="auto">
            <a:xfrm flipH="1">
              <a:off x="3058" y="2111"/>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5" name="Line 452"/>
            <p:cNvSpPr>
              <a:spLocks noChangeShapeType="1"/>
            </p:cNvSpPr>
            <p:nvPr/>
          </p:nvSpPr>
          <p:spPr bwMode="auto">
            <a:xfrm flipH="1">
              <a:off x="3100" y="2111"/>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6" name="Line 453"/>
            <p:cNvSpPr>
              <a:spLocks noChangeShapeType="1"/>
            </p:cNvSpPr>
            <p:nvPr/>
          </p:nvSpPr>
          <p:spPr bwMode="auto">
            <a:xfrm flipH="1">
              <a:off x="3082" y="2111"/>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7" name="Line 454"/>
            <p:cNvSpPr>
              <a:spLocks noChangeShapeType="1"/>
            </p:cNvSpPr>
            <p:nvPr/>
          </p:nvSpPr>
          <p:spPr bwMode="auto">
            <a:xfrm flipH="1">
              <a:off x="3082" y="2111"/>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8" name="Line 455"/>
            <p:cNvSpPr>
              <a:spLocks noChangeShapeType="1"/>
            </p:cNvSpPr>
            <p:nvPr/>
          </p:nvSpPr>
          <p:spPr bwMode="auto">
            <a:xfrm flipH="1">
              <a:off x="3466" y="2129"/>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9" name="Line 456"/>
            <p:cNvSpPr>
              <a:spLocks noChangeShapeType="1"/>
            </p:cNvSpPr>
            <p:nvPr/>
          </p:nvSpPr>
          <p:spPr bwMode="auto">
            <a:xfrm flipH="1">
              <a:off x="3448" y="2129"/>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0" name="Line 457"/>
            <p:cNvSpPr>
              <a:spLocks noChangeShapeType="1"/>
            </p:cNvSpPr>
            <p:nvPr/>
          </p:nvSpPr>
          <p:spPr bwMode="auto">
            <a:xfrm flipH="1">
              <a:off x="3400"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1" name="Line 458"/>
            <p:cNvSpPr>
              <a:spLocks noChangeShapeType="1"/>
            </p:cNvSpPr>
            <p:nvPr/>
          </p:nvSpPr>
          <p:spPr bwMode="auto">
            <a:xfrm flipH="1">
              <a:off x="3442"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2" name="Line 459"/>
            <p:cNvSpPr>
              <a:spLocks noChangeShapeType="1"/>
            </p:cNvSpPr>
            <p:nvPr/>
          </p:nvSpPr>
          <p:spPr bwMode="auto">
            <a:xfrm flipH="1">
              <a:off x="3310"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3" name="Line 460"/>
            <p:cNvSpPr>
              <a:spLocks noChangeShapeType="1"/>
            </p:cNvSpPr>
            <p:nvPr/>
          </p:nvSpPr>
          <p:spPr bwMode="auto">
            <a:xfrm flipH="1">
              <a:off x="3304"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4" name="Line 461"/>
            <p:cNvSpPr>
              <a:spLocks noChangeShapeType="1"/>
            </p:cNvSpPr>
            <p:nvPr/>
          </p:nvSpPr>
          <p:spPr bwMode="auto">
            <a:xfrm flipH="1">
              <a:off x="3292"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5" name="Line 462"/>
            <p:cNvSpPr>
              <a:spLocks noChangeShapeType="1"/>
            </p:cNvSpPr>
            <p:nvPr/>
          </p:nvSpPr>
          <p:spPr bwMode="auto">
            <a:xfrm flipH="1">
              <a:off x="3298"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6" name="Line 463"/>
            <p:cNvSpPr>
              <a:spLocks noChangeShapeType="1"/>
            </p:cNvSpPr>
            <p:nvPr/>
          </p:nvSpPr>
          <p:spPr bwMode="auto">
            <a:xfrm flipH="1">
              <a:off x="2890" y="2087"/>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7" name="Line 464"/>
            <p:cNvSpPr>
              <a:spLocks noChangeShapeType="1"/>
            </p:cNvSpPr>
            <p:nvPr/>
          </p:nvSpPr>
          <p:spPr bwMode="auto">
            <a:xfrm flipH="1">
              <a:off x="2884" y="2087"/>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8" name="Line 465"/>
            <p:cNvSpPr>
              <a:spLocks noChangeShapeType="1"/>
            </p:cNvSpPr>
            <p:nvPr/>
          </p:nvSpPr>
          <p:spPr bwMode="auto">
            <a:xfrm flipH="1">
              <a:off x="2866" y="2087"/>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9" name="Line 466"/>
            <p:cNvSpPr>
              <a:spLocks noChangeShapeType="1"/>
            </p:cNvSpPr>
            <p:nvPr/>
          </p:nvSpPr>
          <p:spPr bwMode="auto">
            <a:xfrm flipH="1">
              <a:off x="2878" y="2087"/>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0" name="Line 467"/>
            <p:cNvSpPr>
              <a:spLocks noChangeShapeType="1"/>
            </p:cNvSpPr>
            <p:nvPr/>
          </p:nvSpPr>
          <p:spPr bwMode="auto">
            <a:xfrm flipH="1">
              <a:off x="3532"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1" name="Line 468"/>
            <p:cNvSpPr>
              <a:spLocks noChangeShapeType="1"/>
            </p:cNvSpPr>
            <p:nvPr/>
          </p:nvSpPr>
          <p:spPr bwMode="auto">
            <a:xfrm flipH="1">
              <a:off x="3550"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2" name="Line 469"/>
            <p:cNvSpPr>
              <a:spLocks noChangeShapeType="1"/>
            </p:cNvSpPr>
            <p:nvPr/>
          </p:nvSpPr>
          <p:spPr bwMode="auto">
            <a:xfrm flipH="1">
              <a:off x="3610"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3" name="Line 470"/>
            <p:cNvSpPr>
              <a:spLocks noChangeShapeType="1"/>
            </p:cNvSpPr>
            <p:nvPr/>
          </p:nvSpPr>
          <p:spPr bwMode="auto">
            <a:xfrm flipH="1">
              <a:off x="3568"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4" name="Line 471"/>
            <p:cNvSpPr>
              <a:spLocks noChangeShapeType="1"/>
            </p:cNvSpPr>
            <p:nvPr/>
          </p:nvSpPr>
          <p:spPr bwMode="auto">
            <a:xfrm flipH="1">
              <a:off x="3370"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5" name="Line 472"/>
            <p:cNvSpPr>
              <a:spLocks noChangeShapeType="1"/>
            </p:cNvSpPr>
            <p:nvPr/>
          </p:nvSpPr>
          <p:spPr bwMode="auto">
            <a:xfrm flipH="1">
              <a:off x="3364"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6" name="Line 473"/>
            <p:cNvSpPr>
              <a:spLocks noChangeShapeType="1"/>
            </p:cNvSpPr>
            <p:nvPr/>
          </p:nvSpPr>
          <p:spPr bwMode="auto">
            <a:xfrm flipH="1">
              <a:off x="3352"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7" name="Line 474"/>
            <p:cNvSpPr>
              <a:spLocks noChangeShapeType="1"/>
            </p:cNvSpPr>
            <p:nvPr/>
          </p:nvSpPr>
          <p:spPr bwMode="auto">
            <a:xfrm flipH="1">
              <a:off x="3358"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8" name="Line 475"/>
            <p:cNvSpPr>
              <a:spLocks noChangeShapeType="1"/>
            </p:cNvSpPr>
            <p:nvPr/>
          </p:nvSpPr>
          <p:spPr bwMode="auto">
            <a:xfrm flipH="1">
              <a:off x="3274"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9" name="Line 476"/>
            <p:cNvSpPr>
              <a:spLocks noChangeShapeType="1"/>
            </p:cNvSpPr>
            <p:nvPr/>
          </p:nvSpPr>
          <p:spPr bwMode="auto">
            <a:xfrm flipH="1">
              <a:off x="3130" y="2129"/>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0" name="Line 477"/>
            <p:cNvSpPr>
              <a:spLocks noChangeShapeType="1"/>
            </p:cNvSpPr>
            <p:nvPr/>
          </p:nvSpPr>
          <p:spPr bwMode="auto">
            <a:xfrm flipH="1">
              <a:off x="3190" y="2129"/>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1" name="Line 478"/>
            <p:cNvSpPr>
              <a:spLocks noChangeShapeType="1"/>
            </p:cNvSpPr>
            <p:nvPr/>
          </p:nvSpPr>
          <p:spPr bwMode="auto">
            <a:xfrm flipH="1">
              <a:off x="2998" y="2105"/>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2" name="Line 479"/>
            <p:cNvSpPr>
              <a:spLocks noChangeShapeType="1"/>
            </p:cNvSpPr>
            <p:nvPr/>
          </p:nvSpPr>
          <p:spPr bwMode="auto">
            <a:xfrm flipH="1">
              <a:off x="3160" y="2129"/>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3" name="Line 480"/>
            <p:cNvSpPr>
              <a:spLocks noChangeShapeType="1"/>
            </p:cNvSpPr>
            <p:nvPr/>
          </p:nvSpPr>
          <p:spPr bwMode="auto">
            <a:xfrm flipH="1">
              <a:off x="3214" y="2129"/>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4" name="Line 481"/>
            <p:cNvSpPr>
              <a:spLocks noChangeShapeType="1"/>
            </p:cNvSpPr>
            <p:nvPr/>
          </p:nvSpPr>
          <p:spPr bwMode="auto">
            <a:xfrm flipH="1">
              <a:off x="3022" y="2117"/>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5" name="Line 482"/>
            <p:cNvSpPr>
              <a:spLocks noChangeShapeType="1"/>
            </p:cNvSpPr>
            <p:nvPr/>
          </p:nvSpPr>
          <p:spPr bwMode="auto">
            <a:xfrm flipH="1">
              <a:off x="3040" y="2111"/>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6" name="Line 483"/>
            <p:cNvSpPr>
              <a:spLocks noChangeShapeType="1"/>
            </p:cNvSpPr>
            <p:nvPr/>
          </p:nvSpPr>
          <p:spPr bwMode="auto">
            <a:xfrm flipH="1">
              <a:off x="2968" y="2093"/>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7" name="Line 484"/>
            <p:cNvSpPr>
              <a:spLocks noChangeShapeType="1"/>
            </p:cNvSpPr>
            <p:nvPr/>
          </p:nvSpPr>
          <p:spPr bwMode="auto">
            <a:xfrm flipH="1">
              <a:off x="2944" y="2087"/>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8" name="Line 485"/>
            <p:cNvSpPr>
              <a:spLocks noChangeShapeType="1"/>
            </p:cNvSpPr>
            <p:nvPr/>
          </p:nvSpPr>
          <p:spPr bwMode="auto">
            <a:xfrm flipH="1">
              <a:off x="3172"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9" name="Line 486"/>
            <p:cNvSpPr>
              <a:spLocks noChangeShapeType="1"/>
            </p:cNvSpPr>
            <p:nvPr/>
          </p:nvSpPr>
          <p:spPr bwMode="auto">
            <a:xfrm flipH="1">
              <a:off x="3232" y="2129"/>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0" name="Line 487"/>
            <p:cNvSpPr>
              <a:spLocks noChangeShapeType="1"/>
            </p:cNvSpPr>
            <p:nvPr/>
          </p:nvSpPr>
          <p:spPr bwMode="auto">
            <a:xfrm flipH="1">
              <a:off x="2908" y="2093"/>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1" name="Line 488"/>
            <p:cNvSpPr>
              <a:spLocks noChangeShapeType="1"/>
            </p:cNvSpPr>
            <p:nvPr/>
          </p:nvSpPr>
          <p:spPr bwMode="auto">
            <a:xfrm flipH="1">
              <a:off x="3478"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2" name="Line 489"/>
            <p:cNvSpPr>
              <a:spLocks noChangeShapeType="1"/>
            </p:cNvSpPr>
            <p:nvPr/>
          </p:nvSpPr>
          <p:spPr bwMode="auto">
            <a:xfrm flipH="1">
              <a:off x="3490"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3" name="Line 490"/>
            <p:cNvSpPr>
              <a:spLocks noChangeShapeType="1"/>
            </p:cNvSpPr>
            <p:nvPr/>
          </p:nvSpPr>
          <p:spPr bwMode="auto">
            <a:xfrm flipH="1">
              <a:off x="3508"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4" name="Line 491"/>
            <p:cNvSpPr>
              <a:spLocks noChangeShapeType="1"/>
            </p:cNvSpPr>
            <p:nvPr/>
          </p:nvSpPr>
          <p:spPr bwMode="auto">
            <a:xfrm flipH="1">
              <a:off x="3520"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5" name="Line 492"/>
            <p:cNvSpPr>
              <a:spLocks noChangeShapeType="1"/>
            </p:cNvSpPr>
            <p:nvPr/>
          </p:nvSpPr>
          <p:spPr bwMode="auto">
            <a:xfrm flipH="1">
              <a:off x="3166" y="2129"/>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6" name="Line 493"/>
            <p:cNvSpPr>
              <a:spLocks noChangeShapeType="1"/>
            </p:cNvSpPr>
            <p:nvPr/>
          </p:nvSpPr>
          <p:spPr bwMode="auto">
            <a:xfrm flipH="1">
              <a:off x="3226" y="2129"/>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7" name="Line 494"/>
            <p:cNvSpPr>
              <a:spLocks noChangeShapeType="1"/>
            </p:cNvSpPr>
            <p:nvPr/>
          </p:nvSpPr>
          <p:spPr bwMode="auto">
            <a:xfrm flipH="1">
              <a:off x="2992" y="2087"/>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8" name="Line 495"/>
            <p:cNvSpPr>
              <a:spLocks noChangeShapeType="1"/>
            </p:cNvSpPr>
            <p:nvPr/>
          </p:nvSpPr>
          <p:spPr bwMode="auto">
            <a:xfrm flipH="1">
              <a:off x="3148" y="2129"/>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9" name="Line 496"/>
            <p:cNvSpPr>
              <a:spLocks noChangeShapeType="1"/>
            </p:cNvSpPr>
            <p:nvPr/>
          </p:nvSpPr>
          <p:spPr bwMode="auto">
            <a:xfrm flipH="1">
              <a:off x="3202" y="2129"/>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0" name="Line 497"/>
            <p:cNvSpPr>
              <a:spLocks noChangeShapeType="1"/>
            </p:cNvSpPr>
            <p:nvPr/>
          </p:nvSpPr>
          <p:spPr bwMode="auto">
            <a:xfrm flipH="1">
              <a:off x="3790" y="2423"/>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1" name="Line 498"/>
            <p:cNvSpPr>
              <a:spLocks noChangeShapeType="1"/>
            </p:cNvSpPr>
            <p:nvPr/>
          </p:nvSpPr>
          <p:spPr bwMode="auto">
            <a:xfrm flipH="1">
              <a:off x="3694" y="2123"/>
              <a:ext cx="0" cy="36"/>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2" name="Line 499"/>
            <p:cNvSpPr>
              <a:spLocks noChangeShapeType="1"/>
            </p:cNvSpPr>
            <p:nvPr/>
          </p:nvSpPr>
          <p:spPr bwMode="auto">
            <a:xfrm flipH="1">
              <a:off x="3742"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3" name="Line 500"/>
            <p:cNvSpPr>
              <a:spLocks noChangeShapeType="1"/>
            </p:cNvSpPr>
            <p:nvPr/>
          </p:nvSpPr>
          <p:spPr bwMode="auto">
            <a:xfrm flipH="1">
              <a:off x="3736"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4" name="Line 501"/>
            <p:cNvSpPr>
              <a:spLocks noChangeShapeType="1"/>
            </p:cNvSpPr>
            <p:nvPr/>
          </p:nvSpPr>
          <p:spPr bwMode="auto">
            <a:xfrm flipH="1">
              <a:off x="3724"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5" name="Line 502"/>
            <p:cNvSpPr>
              <a:spLocks noChangeShapeType="1"/>
            </p:cNvSpPr>
            <p:nvPr/>
          </p:nvSpPr>
          <p:spPr bwMode="auto">
            <a:xfrm flipH="1">
              <a:off x="3730" y="2129"/>
              <a:ext cx="0" cy="30"/>
            </a:xfrm>
            <a:prstGeom prst="line">
              <a:avLst/>
            </a:pr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6" name="Freeform 503"/>
            <p:cNvSpPr/>
            <p:nvPr/>
          </p:nvSpPr>
          <p:spPr bwMode="auto">
            <a:xfrm>
              <a:off x="1966" y="1871"/>
              <a:ext cx="1824" cy="570"/>
            </a:xfrm>
            <a:custGeom>
              <a:avLst/>
              <a:gdLst>
                <a:gd name="T0" fmla="*/ 304 w 304"/>
                <a:gd name="T1" fmla="*/ 95 h 95"/>
                <a:gd name="T2" fmla="*/ 297 w 304"/>
                <a:gd name="T3" fmla="*/ 95 h 95"/>
                <a:gd name="T4" fmla="*/ 297 w 304"/>
                <a:gd name="T5" fmla="*/ 46 h 95"/>
                <a:gd name="T6" fmla="*/ 194 w 304"/>
                <a:gd name="T7" fmla="*/ 46 h 95"/>
                <a:gd name="T8" fmla="*/ 194 w 304"/>
                <a:gd name="T9" fmla="*/ 43 h 95"/>
                <a:gd name="T10" fmla="*/ 173 w 304"/>
                <a:gd name="T11" fmla="*/ 43 h 95"/>
                <a:gd name="T12" fmla="*/ 173 w 304"/>
                <a:gd name="T13" fmla="*/ 41 h 95"/>
                <a:gd name="T14" fmla="*/ 171 w 304"/>
                <a:gd name="T15" fmla="*/ 41 h 95"/>
                <a:gd name="T16" fmla="*/ 171 w 304"/>
                <a:gd name="T17" fmla="*/ 39 h 95"/>
                <a:gd name="T18" fmla="*/ 148 w 304"/>
                <a:gd name="T19" fmla="*/ 39 h 95"/>
                <a:gd name="T20" fmla="*/ 148 w 304"/>
                <a:gd name="T21" fmla="*/ 37 h 95"/>
                <a:gd name="T22" fmla="*/ 139 w 304"/>
                <a:gd name="T23" fmla="*/ 37 h 95"/>
                <a:gd name="T24" fmla="*/ 139 w 304"/>
                <a:gd name="T25" fmla="*/ 35 h 95"/>
                <a:gd name="T26" fmla="*/ 127 w 304"/>
                <a:gd name="T27" fmla="*/ 35 h 95"/>
                <a:gd name="T28" fmla="*/ 127 w 304"/>
                <a:gd name="T29" fmla="*/ 34 h 95"/>
                <a:gd name="T30" fmla="*/ 100 w 304"/>
                <a:gd name="T31" fmla="*/ 34 h 95"/>
                <a:gd name="T32" fmla="*/ 100 w 304"/>
                <a:gd name="T33" fmla="*/ 32 h 95"/>
                <a:gd name="T34" fmla="*/ 96 w 304"/>
                <a:gd name="T35" fmla="*/ 32 h 95"/>
                <a:gd name="T36" fmla="*/ 96 w 304"/>
                <a:gd name="T37" fmla="*/ 30 h 95"/>
                <a:gd name="T38" fmla="*/ 91 w 304"/>
                <a:gd name="T39" fmla="*/ 30 h 95"/>
                <a:gd name="T40" fmla="*/ 91 w 304"/>
                <a:gd name="T41" fmla="*/ 28 h 95"/>
                <a:gd name="T42" fmla="*/ 68 w 304"/>
                <a:gd name="T43" fmla="*/ 28 h 95"/>
                <a:gd name="T44" fmla="*/ 68 w 304"/>
                <a:gd name="T45" fmla="*/ 24 h 95"/>
                <a:gd name="T46" fmla="*/ 55 w 304"/>
                <a:gd name="T47" fmla="*/ 24 h 95"/>
                <a:gd name="T48" fmla="*/ 55 w 304"/>
                <a:gd name="T49" fmla="*/ 23 h 95"/>
                <a:gd name="T50" fmla="*/ 47 w 304"/>
                <a:gd name="T51" fmla="*/ 23 h 95"/>
                <a:gd name="T52" fmla="*/ 47 w 304"/>
                <a:gd name="T53" fmla="*/ 20 h 95"/>
                <a:gd name="T54" fmla="*/ 42 w 304"/>
                <a:gd name="T55" fmla="*/ 20 h 95"/>
                <a:gd name="T56" fmla="*/ 42 w 304"/>
                <a:gd name="T57" fmla="*/ 18 h 95"/>
                <a:gd name="T58" fmla="*/ 40 w 304"/>
                <a:gd name="T59" fmla="*/ 18 h 95"/>
                <a:gd name="T60" fmla="*/ 40 w 304"/>
                <a:gd name="T61" fmla="*/ 16 h 95"/>
                <a:gd name="T62" fmla="*/ 39 w 304"/>
                <a:gd name="T63" fmla="*/ 16 h 95"/>
                <a:gd name="T64" fmla="*/ 39 w 304"/>
                <a:gd name="T65" fmla="*/ 15 h 95"/>
                <a:gd name="T66" fmla="*/ 33 w 304"/>
                <a:gd name="T67" fmla="*/ 15 h 95"/>
                <a:gd name="T68" fmla="*/ 33 w 304"/>
                <a:gd name="T69" fmla="*/ 12 h 95"/>
                <a:gd name="T70" fmla="*/ 30 w 304"/>
                <a:gd name="T71" fmla="*/ 12 h 95"/>
                <a:gd name="T72" fmla="*/ 30 w 304"/>
                <a:gd name="T73" fmla="*/ 10 h 95"/>
                <a:gd name="T74" fmla="*/ 28 w 304"/>
                <a:gd name="T75" fmla="*/ 10 h 95"/>
                <a:gd name="T76" fmla="*/ 26 w 304"/>
                <a:gd name="T77" fmla="*/ 10 h 95"/>
                <a:gd name="T78" fmla="*/ 26 w 304"/>
                <a:gd name="T79" fmla="*/ 9 h 95"/>
                <a:gd name="T80" fmla="*/ 22 w 304"/>
                <a:gd name="T81" fmla="*/ 9 h 95"/>
                <a:gd name="T82" fmla="*/ 22 w 304"/>
                <a:gd name="T83" fmla="*/ 7 h 95"/>
                <a:gd name="T84" fmla="*/ 19 w 304"/>
                <a:gd name="T85" fmla="*/ 7 h 95"/>
                <a:gd name="T86" fmla="*/ 19 w 304"/>
                <a:gd name="T87" fmla="*/ 6 h 95"/>
                <a:gd name="T88" fmla="*/ 14 w 304"/>
                <a:gd name="T89" fmla="*/ 6 h 95"/>
                <a:gd name="T90" fmla="*/ 14 w 304"/>
                <a:gd name="T91" fmla="*/ 2 h 95"/>
                <a:gd name="T92" fmla="*/ 7 w 304"/>
                <a:gd name="T93" fmla="*/ 2 h 95"/>
                <a:gd name="T94" fmla="*/ 7 w 304"/>
                <a:gd name="T95" fmla="*/ 0 h 95"/>
                <a:gd name="T96" fmla="*/ 0 w 304"/>
                <a:gd name="T97"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4" h="95">
                  <a:moveTo>
                    <a:pt x="304" y="95"/>
                  </a:moveTo>
                  <a:lnTo>
                    <a:pt x="297" y="95"/>
                  </a:lnTo>
                  <a:lnTo>
                    <a:pt x="297" y="46"/>
                  </a:lnTo>
                  <a:lnTo>
                    <a:pt x="194" y="46"/>
                  </a:lnTo>
                  <a:lnTo>
                    <a:pt x="194" y="43"/>
                  </a:lnTo>
                  <a:lnTo>
                    <a:pt x="173" y="43"/>
                  </a:lnTo>
                  <a:lnTo>
                    <a:pt x="173" y="41"/>
                  </a:lnTo>
                  <a:lnTo>
                    <a:pt x="171" y="41"/>
                  </a:lnTo>
                  <a:lnTo>
                    <a:pt x="171" y="39"/>
                  </a:lnTo>
                  <a:lnTo>
                    <a:pt x="148" y="39"/>
                  </a:lnTo>
                  <a:lnTo>
                    <a:pt x="148" y="37"/>
                  </a:lnTo>
                  <a:lnTo>
                    <a:pt x="139" y="37"/>
                  </a:lnTo>
                  <a:lnTo>
                    <a:pt x="139" y="35"/>
                  </a:lnTo>
                  <a:lnTo>
                    <a:pt x="127" y="35"/>
                  </a:lnTo>
                  <a:lnTo>
                    <a:pt x="127" y="34"/>
                  </a:lnTo>
                  <a:lnTo>
                    <a:pt x="100" y="34"/>
                  </a:lnTo>
                  <a:lnTo>
                    <a:pt x="100" y="32"/>
                  </a:lnTo>
                  <a:lnTo>
                    <a:pt x="96" y="32"/>
                  </a:lnTo>
                  <a:lnTo>
                    <a:pt x="96" y="30"/>
                  </a:lnTo>
                  <a:lnTo>
                    <a:pt x="91" y="30"/>
                  </a:lnTo>
                  <a:lnTo>
                    <a:pt x="91" y="28"/>
                  </a:lnTo>
                  <a:lnTo>
                    <a:pt x="68" y="28"/>
                  </a:lnTo>
                  <a:lnTo>
                    <a:pt x="68" y="24"/>
                  </a:lnTo>
                  <a:lnTo>
                    <a:pt x="55" y="24"/>
                  </a:lnTo>
                  <a:lnTo>
                    <a:pt x="55" y="23"/>
                  </a:lnTo>
                  <a:lnTo>
                    <a:pt x="47" y="23"/>
                  </a:lnTo>
                  <a:lnTo>
                    <a:pt x="47" y="20"/>
                  </a:lnTo>
                  <a:lnTo>
                    <a:pt x="42" y="20"/>
                  </a:lnTo>
                  <a:lnTo>
                    <a:pt x="42" y="18"/>
                  </a:lnTo>
                  <a:lnTo>
                    <a:pt x="40" y="18"/>
                  </a:lnTo>
                  <a:lnTo>
                    <a:pt x="40" y="16"/>
                  </a:lnTo>
                  <a:lnTo>
                    <a:pt x="39" y="16"/>
                  </a:lnTo>
                  <a:lnTo>
                    <a:pt x="39" y="15"/>
                  </a:lnTo>
                  <a:lnTo>
                    <a:pt x="33" y="15"/>
                  </a:lnTo>
                  <a:lnTo>
                    <a:pt x="33" y="12"/>
                  </a:lnTo>
                  <a:lnTo>
                    <a:pt x="30" y="12"/>
                  </a:lnTo>
                  <a:lnTo>
                    <a:pt x="30" y="10"/>
                  </a:lnTo>
                  <a:lnTo>
                    <a:pt x="28" y="10"/>
                  </a:lnTo>
                  <a:lnTo>
                    <a:pt x="26" y="10"/>
                  </a:lnTo>
                  <a:lnTo>
                    <a:pt x="26" y="9"/>
                  </a:lnTo>
                  <a:lnTo>
                    <a:pt x="22" y="9"/>
                  </a:lnTo>
                  <a:lnTo>
                    <a:pt x="22" y="7"/>
                  </a:lnTo>
                  <a:lnTo>
                    <a:pt x="19" y="7"/>
                  </a:lnTo>
                  <a:lnTo>
                    <a:pt x="19" y="6"/>
                  </a:lnTo>
                  <a:lnTo>
                    <a:pt x="14" y="6"/>
                  </a:lnTo>
                  <a:lnTo>
                    <a:pt x="14" y="2"/>
                  </a:lnTo>
                  <a:lnTo>
                    <a:pt x="7" y="2"/>
                  </a:lnTo>
                  <a:lnTo>
                    <a:pt x="7" y="0"/>
                  </a:lnTo>
                  <a:lnTo>
                    <a:pt x="0" y="0"/>
                  </a:lnTo>
                </a:path>
              </a:pathLst>
            </a:cu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737" name="Group 87"/>
          <p:cNvGrpSpPr/>
          <p:nvPr/>
        </p:nvGrpSpPr>
        <p:grpSpPr>
          <a:xfrm>
            <a:off x="5628828" y="1616344"/>
            <a:ext cx="3037185" cy="355093"/>
            <a:chOff x="2157" y="2029"/>
            <a:chExt cx="1440" cy="156"/>
          </a:xfrm>
        </p:grpSpPr>
        <p:sp>
          <p:nvSpPr>
            <p:cNvPr id="738" name="Line 88"/>
            <p:cNvSpPr>
              <a:spLocks noChangeShapeType="1"/>
            </p:cNvSpPr>
            <p:nvPr/>
          </p:nvSpPr>
          <p:spPr bwMode="auto">
            <a:xfrm flipH="1">
              <a:off x="2907" y="2155"/>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39" name="Line 89"/>
            <p:cNvSpPr>
              <a:spLocks noChangeShapeType="1"/>
            </p:cNvSpPr>
            <p:nvPr/>
          </p:nvSpPr>
          <p:spPr bwMode="auto">
            <a:xfrm flipH="1">
              <a:off x="2961" y="2155"/>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40" name="Line 90"/>
            <p:cNvSpPr>
              <a:spLocks noChangeShapeType="1"/>
            </p:cNvSpPr>
            <p:nvPr/>
          </p:nvSpPr>
          <p:spPr bwMode="auto">
            <a:xfrm flipH="1">
              <a:off x="3051" y="2155"/>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41" name="Line 91"/>
            <p:cNvSpPr>
              <a:spLocks noChangeShapeType="1"/>
            </p:cNvSpPr>
            <p:nvPr/>
          </p:nvSpPr>
          <p:spPr bwMode="auto">
            <a:xfrm flipH="1">
              <a:off x="3171" y="2155"/>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42" name="Line 92"/>
            <p:cNvSpPr>
              <a:spLocks noChangeShapeType="1"/>
            </p:cNvSpPr>
            <p:nvPr/>
          </p:nvSpPr>
          <p:spPr bwMode="auto">
            <a:xfrm flipH="1">
              <a:off x="3591" y="2155"/>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43" name="Line 93"/>
            <p:cNvSpPr>
              <a:spLocks noChangeShapeType="1"/>
            </p:cNvSpPr>
            <p:nvPr/>
          </p:nvSpPr>
          <p:spPr bwMode="auto">
            <a:xfrm flipH="1">
              <a:off x="2997" y="2155"/>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44" name="Line 94"/>
            <p:cNvSpPr>
              <a:spLocks noChangeShapeType="1"/>
            </p:cNvSpPr>
            <p:nvPr/>
          </p:nvSpPr>
          <p:spPr bwMode="auto">
            <a:xfrm flipH="1">
              <a:off x="2553" y="2101"/>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45" name="Line 95"/>
            <p:cNvSpPr>
              <a:spLocks noChangeShapeType="1"/>
            </p:cNvSpPr>
            <p:nvPr/>
          </p:nvSpPr>
          <p:spPr bwMode="auto">
            <a:xfrm flipH="1">
              <a:off x="2769" y="2101"/>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46" name="Line 96"/>
            <p:cNvSpPr>
              <a:spLocks noChangeShapeType="1"/>
            </p:cNvSpPr>
            <p:nvPr/>
          </p:nvSpPr>
          <p:spPr bwMode="auto">
            <a:xfrm flipH="1">
              <a:off x="3225" y="2155"/>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47" name="Line 97"/>
            <p:cNvSpPr>
              <a:spLocks noChangeShapeType="1"/>
            </p:cNvSpPr>
            <p:nvPr/>
          </p:nvSpPr>
          <p:spPr bwMode="auto">
            <a:xfrm flipH="1">
              <a:off x="3255" y="2155"/>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48" name="Line 98"/>
            <p:cNvSpPr>
              <a:spLocks noChangeShapeType="1"/>
            </p:cNvSpPr>
            <p:nvPr/>
          </p:nvSpPr>
          <p:spPr bwMode="auto">
            <a:xfrm flipH="1">
              <a:off x="3189" y="2155"/>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49" name="Line 99"/>
            <p:cNvSpPr>
              <a:spLocks noChangeShapeType="1"/>
            </p:cNvSpPr>
            <p:nvPr/>
          </p:nvSpPr>
          <p:spPr bwMode="auto">
            <a:xfrm flipH="1">
              <a:off x="3573" y="2155"/>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50" name="Line 100"/>
            <p:cNvSpPr>
              <a:spLocks noChangeShapeType="1"/>
            </p:cNvSpPr>
            <p:nvPr/>
          </p:nvSpPr>
          <p:spPr bwMode="auto">
            <a:xfrm flipH="1">
              <a:off x="3123" y="2155"/>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51" name="Line 101"/>
            <p:cNvSpPr>
              <a:spLocks noChangeShapeType="1"/>
            </p:cNvSpPr>
            <p:nvPr/>
          </p:nvSpPr>
          <p:spPr bwMode="auto">
            <a:xfrm flipH="1">
              <a:off x="3135" y="2155"/>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52" name="Line 102"/>
            <p:cNvSpPr>
              <a:spLocks noChangeShapeType="1"/>
            </p:cNvSpPr>
            <p:nvPr/>
          </p:nvSpPr>
          <p:spPr bwMode="auto">
            <a:xfrm flipH="1">
              <a:off x="3153" y="2155"/>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53" name="Line 103"/>
            <p:cNvSpPr>
              <a:spLocks noChangeShapeType="1"/>
            </p:cNvSpPr>
            <p:nvPr/>
          </p:nvSpPr>
          <p:spPr bwMode="auto">
            <a:xfrm flipH="1">
              <a:off x="3441" y="2155"/>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54" name="Line 104"/>
            <p:cNvSpPr>
              <a:spLocks noChangeShapeType="1"/>
            </p:cNvSpPr>
            <p:nvPr/>
          </p:nvSpPr>
          <p:spPr bwMode="auto">
            <a:xfrm flipH="1">
              <a:off x="3309" y="2155"/>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55" name="Line 105"/>
            <p:cNvSpPr>
              <a:spLocks noChangeShapeType="1"/>
            </p:cNvSpPr>
            <p:nvPr/>
          </p:nvSpPr>
          <p:spPr bwMode="auto">
            <a:xfrm flipH="1">
              <a:off x="3327" y="2155"/>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56" name="Line 106"/>
            <p:cNvSpPr>
              <a:spLocks noChangeShapeType="1"/>
            </p:cNvSpPr>
            <p:nvPr/>
          </p:nvSpPr>
          <p:spPr bwMode="auto">
            <a:xfrm flipH="1">
              <a:off x="3339" y="2155"/>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57" name="Line 107"/>
            <p:cNvSpPr>
              <a:spLocks noChangeShapeType="1"/>
            </p:cNvSpPr>
            <p:nvPr/>
          </p:nvSpPr>
          <p:spPr bwMode="auto">
            <a:xfrm flipH="1">
              <a:off x="3351" y="2155"/>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58" name="Line 108"/>
            <p:cNvSpPr>
              <a:spLocks noChangeShapeType="1"/>
            </p:cNvSpPr>
            <p:nvPr/>
          </p:nvSpPr>
          <p:spPr bwMode="auto">
            <a:xfrm flipH="1">
              <a:off x="2601" y="2101"/>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59" name="Line 109"/>
            <p:cNvSpPr>
              <a:spLocks noChangeShapeType="1"/>
            </p:cNvSpPr>
            <p:nvPr/>
          </p:nvSpPr>
          <p:spPr bwMode="auto">
            <a:xfrm flipH="1">
              <a:off x="2793" y="2101"/>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60" name="Freeform 110"/>
            <p:cNvSpPr/>
            <p:nvPr/>
          </p:nvSpPr>
          <p:spPr bwMode="auto">
            <a:xfrm>
              <a:off x="2157" y="2029"/>
              <a:ext cx="1440" cy="138"/>
            </a:xfrm>
            <a:custGeom>
              <a:avLst/>
              <a:gdLst>
                <a:gd name="T0" fmla="*/ 240 w 240"/>
                <a:gd name="T1" fmla="*/ 23 h 23"/>
                <a:gd name="T2" fmla="*/ 123 w 240"/>
                <a:gd name="T3" fmla="*/ 23 h 23"/>
                <a:gd name="T4" fmla="*/ 123 w 240"/>
                <a:gd name="T5" fmla="*/ 19 h 23"/>
                <a:gd name="T6" fmla="*/ 115 w 240"/>
                <a:gd name="T7" fmla="*/ 19 h 23"/>
                <a:gd name="T8" fmla="*/ 115 w 240"/>
                <a:gd name="T9" fmla="*/ 14 h 23"/>
                <a:gd name="T10" fmla="*/ 46 w 240"/>
                <a:gd name="T11" fmla="*/ 14 h 23"/>
                <a:gd name="T12" fmla="*/ 46 w 240"/>
                <a:gd name="T13" fmla="*/ 10 h 23"/>
                <a:gd name="T14" fmla="*/ 36 w 240"/>
                <a:gd name="T15" fmla="*/ 10 h 23"/>
                <a:gd name="T16" fmla="*/ 36 w 240"/>
                <a:gd name="T17" fmla="*/ 5 h 23"/>
                <a:gd name="T18" fmla="*/ 18 w 240"/>
                <a:gd name="T19" fmla="*/ 5 h 23"/>
                <a:gd name="T20" fmla="*/ 18 w 240"/>
                <a:gd name="T21" fmla="*/ 3 h 23"/>
                <a:gd name="T22" fmla="*/ 15 w 240"/>
                <a:gd name="T23" fmla="*/ 3 h 23"/>
                <a:gd name="T24" fmla="*/ 15 w 240"/>
                <a:gd name="T25" fmla="*/ 0 h 23"/>
                <a:gd name="T26" fmla="*/ 0 w 240"/>
                <a:gd name="T2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0" h="23">
                  <a:moveTo>
                    <a:pt x="240" y="23"/>
                  </a:moveTo>
                  <a:lnTo>
                    <a:pt x="123" y="23"/>
                  </a:lnTo>
                  <a:lnTo>
                    <a:pt x="123" y="19"/>
                  </a:lnTo>
                  <a:lnTo>
                    <a:pt x="115" y="19"/>
                  </a:lnTo>
                  <a:lnTo>
                    <a:pt x="115" y="14"/>
                  </a:lnTo>
                  <a:lnTo>
                    <a:pt x="46" y="14"/>
                  </a:lnTo>
                  <a:lnTo>
                    <a:pt x="46" y="10"/>
                  </a:lnTo>
                  <a:lnTo>
                    <a:pt x="36" y="10"/>
                  </a:lnTo>
                  <a:lnTo>
                    <a:pt x="36" y="5"/>
                  </a:lnTo>
                  <a:lnTo>
                    <a:pt x="18" y="5"/>
                  </a:lnTo>
                  <a:lnTo>
                    <a:pt x="18" y="3"/>
                  </a:lnTo>
                  <a:lnTo>
                    <a:pt x="15" y="3"/>
                  </a:lnTo>
                  <a:lnTo>
                    <a:pt x="15" y="0"/>
                  </a:lnTo>
                  <a:lnTo>
                    <a:pt x="0" y="0"/>
                  </a:lnTo>
                </a:path>
              </a:pathLst>
            </a:cu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761" name="Group 111"/>
          <p:cNvGrpSpPr/>
          <p:nvPr/>
        </p:nvGrpSpPr>
        <p:grpSpPr>
          <a:xfrm>
            <a:off x="5628828" y="1616342"/>
            <a:ext cx="3057972" cy="972000"/>
            <a:chOff x="2148" y="1937"/>
            <a:chExt cx="1464" cy="444"/>
          </a:xfrm>
        </p:grpSpPr>
        <p:sp>
          <p:nvSpPr>
            <p:cNvPr id="762" name="Line 112"/>
            <p:cNvSpPr>
              <a:spLocks noChangeShapeType="1"/>
            </p:cNvSpPr>
            <p:nvPr/>
          </p:nvSpPr>
          <p:spPr bwMode="auto">
            <a:xfrm flipH="1">
              <a:off x="2844" y="223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63" name="Line 113"/>
            <p:cNvSpPr>
              <a:spLocks noChangeShapeType="1"/>
            </p:cNvSpPr>
            <p:nvPr/>
          </p:nvSpPr>
          <p:spPr bwMode="auto">
            <a:xfrm flipH="1">
              <a:off x="2820" y="2243"/>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64" name="Line 114"/>
            <p:cNvSpPr>
              <a:spLocks noChangeShapeType="1"/>
            </p:cNvSpPr>
            <p:nvPr/>
          </p:nvSpPr>
          <p:spPr bwMode="auto">
            <a:xfrm flipH="1">
              <a:off x="2898" y="2255"/>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65" name="Line 115"/>
            <p:cNvSpPr>
              <a:spLocks noChangeShapeType="1"/>
            </p:cNvSpPr>
            <p:nvPr/>
          </p:nvSpPr>
          <p:spPr bwMode="auto">
            <a:xfrm flipH="1">
              <a:off x="3072" y="2303"/>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66" name="Line 116"/>
            <p:cNvSpPr>
              <a:spLocks noChangeShapeType="1"/>
            </p:cNvSpPr>
            <p:nvPr/>
          </p:nvSpPr>
          <p:spPr bwMode="auto">
            <a:xfrm flipH="1">
              <a:off x="3096" y="2303"/>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67" name="Line 117"/>
            <p:cNvSpPr>
              <a:spLocks noChangeShapeType="1"/>
            </p:cNvSpPr>
            <p:nvPr/>
          </p:nvSpPr>
          <p:spPr bwMode="auto">
            <a:xfrm flipH="1">
              <a:off x="3084" y="2303"/>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68" name="Line 118"/>
            <p:cNvSpPr>
              <a:spLocks noChangeShapeType="1"/>
            </p:cNvSpPr>
            <p:nvPr/>
          </p:nvSpPr>
          <p:spPr bwMode="auto">
            <a:xfrm flipH="1">
              <a:off x="3336" y="232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69" name="Line 119"/>
            <p:cNvSpPr>
              <a:spLocks noChangeShapeType="1"/>
            </p:cNvSpPr>
            <p:nvPr/>
          </p:nvSpPr>
          <p:spPr bwMode="auto">
            <a:xfrm flipH="1">
              <a:off x="3306" y="232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70" name="Line 120"/>
            <p:cNvSpPr>
              <a:spLocks noChangeShapeType="1"/>
            </p:cNvSpPr>
            <p:nvPr/>
          </p:nvSpPr>
          <p:spPr bwMode="auto">
            <a:xfrm flipH="1">
              <a:off x="3324" y="232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71" name="Line 121"/>
            <p:cNvSpPr>
              <a:spLocks noChangeShapeType="1"/>
            </p:cNvSpPr>
            <p:nvPr/>
          </p:nvSpPr>
          <p:spPr bwMode="auto">
            <a:xfrm flipH="1">
              <a:off x="3294" y="2315"/>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72" name="Line 122"/>
            <p:cNvSpPr>
              <a:spLocks noChangeShapeType="1"/>
            </p:cNvSpPr>
            <p:nvPr/>
          </p:nvSpPr>
          <p:spPr bwMode="auto">
            <a:xfrm flipH="1">
              <a:off x="3114" y="2303"/>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73" name="Line 123"/>
            <p:cNvSpPr>
              <a:spLocks noChangeShapeType="1"/>
            </p:cNvSpPr>
            <p:nvPr/>
          </p:nvSpPr>
          <p:spPr bwMode="auto">
            <a:xfrm flipH="1">
              <a:off x="3414" y="2345"/>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74" name="Line 124"/>
            <p:cNvSpPr>
              <a:spLocks noChangeShapeType="1"/>
            </p:cNvSpPr>
            <p:nvPr/>
          </p:nvSpPr>
          <p:spPr bwMode="auto">
            <a:xfrm flipH="1">
              <a:off x="3486" y="2345"/>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75" name="Line 125"/>
            <p:cNvSpPr>
              <a:spLocks noChangeShapeType="1"/>
            </p:cNvSpPr>
            <p:nvPr/>
          </p:nvSpPr>
          <p:spPr bwMode="auto">
            <a:xfrm flipH="1">
              <a:off x="3444" y="2345"/>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76" name="Line 126"/>
            <p:cNvSpPr>
              <a:spLocks noChangeShapeType="1"/>
            </p:cNvSpPr>
            <p:nvPr/>
          </p:nvSpPr>
          <p:spPr bwMode="auto">
            <a:xfrm flipH="1">
              <a:off x="3522" y="2345"/>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77" name="Line 127"/>
            <p:cNvSpPr>
              <a:spLocks noChangeShapeType="1"/>
            </p:cNvSpPr>
            <p:nvPr/>
          </p:nvSpPr>
          <p:spPr bwMode="auto">
            <a:xfrm flipH="1">
              <a:off x="3576" y="2345"/>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78" name="Line 128"/>
            <p:cNvSpPr>
              <a:spLocks noChangeShapeType="1"/>
            </p:cNvSpPr>
            <p:nvPr/>
          </p:nvSpPr>
          <p:spPr bwMode="auto">
            <a:xfrm flipH="1">
              <a:off x="3432" y="2345"/>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79" name="Line 129"/>
            <p:cNvSpPr>
              <a:spLocks noChangeShapeType="1"/>
            </p:cNvSpPr>
            <p:nvPr/>
          </p:nvSpPr>
          <p:spPr bwMode="auto">
            <a:xfrm flipH="1">
              <a:off x="3504" y="2345"/>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80" name="Line 130"/>
            <p:cNvSpPr>
              <a:spLocks noChangeShapeType="1"/>
            </p:cNvSpPr>
            <p:nvPr/>
          </p:nvSpPr>
          <p:spPr bwMode="auto">
            <a:xfrm flipH="1">
              <a:off x="3462" y="2345"/>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81" name="Line 131"/>
            <p:cNvSpPr>
              <a:spLocks noChangeShapeType="1"/>
            </p:cNvSpPr>
            <p:nvPr/>
          </p:nvSpPr>
          <p:spPr bwMode="auto">
            <a:xfrm flipH="1">
              <a:off x="3534" y="2345"/>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82" name="Line 132"/>
            <p:cNvSpPr>
              <a:spLocks noChangeShapeType="1"/>
            </p:cNvSpPr>
            <p:nvPr/>
          </p:nvSpPr>
          <p:spPr bwMode="auto">
            <a:xfrm flipH="1">
              <a:off x="3594" y="2345"/>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83" name="Line 133"/>
            <p:cNvSpPr>
              <a:spLocks noChangeShapeType="1"/>
            </p:cNvSpPr>
            <p:nvPr/>
          </p:nvSpPr>
          <p:spPr bwMode="auto">
            <a:xfrm flipH="1">
              <a:off x="3198" y="230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84" name="Line 134"/>
            <p:cNvSpPr>
              <a:spLocks noChangeShapeType="1"/>
            </p:cNvSpPr>
            <p:nvPr/>
          </p:nvSpPr>
          <p:spPr bwMode="auto">
            <a:xfrm flipH="1">
              <a:off x="3246" y="2315"/>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85" name="Line 135"/>
            <p:cNvSpPr>
              <a:spLocks noChangeShapeType="1"/>
            </p:cNvSpPr>
            <p:nvPr/>
          </p:nvSpPr>
          <p:spPr bwMode="auto">
            <a:xfrm flipH="1">
              <a:off x="3150" y="230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86" name="Line 136"/>
            <p:cNvSpPr>
              <a:spLocks noChangeShapeType="1"/>
            </p:cNvSpPr>
            <p:nvPr/>
          </p:nvSpPr>
          <p:spPr bwMode="auto">
            <a:xfrm flipH="1">
              <a:off x="3138" y="230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87" name="Line 137"/>
            <p:cNvSpPr>
              <a:spLocks noChangeShapeType="1"/>
            </p:cNvSpPr>
            <p:nvPr/>
          </p:nvSpPr>
          <p:spPr bwMode="auto">
            <a:xfrm flipH="1">
              <a:off x="2568" y="2129"/>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88" name="Line 138"/>
            <p:cNvSpPr>
              <a:spLocks noChangeShapeType="1"/>
            </p:cNvSpPr>
            <p:nvPr/>
          </p:nvSpPr>
          <p:spPr bwMode="auto">
            <a:xfrm flipH="1">
              <a:off x="3168" y="230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89" name="Line 139"/>
            <p:cNvSpPr>
              <a:spLocks noChangeShapeType="1"/>
            </p:cNvSpPr>
            <p:nvPr/>
          </p:nvSpPr>
          <p:spPr bwMode="auto">
            <a:xfrm flipH="1">
              <a:off x="3186" y="230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90" name="Line 140"/>
            <p:cNvSpPr>
              <a:spLocks noChangeShapeType="1"/>
            </p:cNvSpPr>
            <p:nvPr/>
          </p:nvSpPr>
          <p:spPr bwMode="auto">
            <a:xfrm flipH="1">
              <a:off x="2496" y="209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91" name="Line 141"/>
            <p:cNvSpPr>
              <a:spLocks noChangeShapeType="1"/>
            </p:cNvSpPr>
            <p:nvPr/>
          </p:nvSpPr>
          <p:spPr bwMode="auto">
            <a:xfrm flipH="1">
              <a:off x="2784" y="2225"/>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92" name="Line 142"/>
            <p:cNvSpPr>
              <a:spLocks noChangeShapeType="1"/>
            </p:cNvSpPr>
            <p:nvPr/>
          </p:nvSpPr>
          <p:spPr bwMode="auto">
            <a:xfrm flipH="1">
              <a:off x="2550" y="212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93" name="Line 143"/>
            <p:cNvSpPr>
              <a:spLocks noChangeShapeType="1"/>
            </p:cNvSpPr>
            <p:nvPr/>
          </p:nvSpPr>
          <p:spPr bwMode="auto">
            <a:xfrm flipH="1">
              <a:off x="2586" y="2141"/>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94" name="Line 144"/>
            <p:cNvSpPr>
              <a:spLocks noChangeShapeType="1"/>
            </p:cNvSpPr>
            <p:nvPr/>
          </p:nvSpPr>
          <p:spPr bwMode="auto">
            <a:xfrm flipH="1">
              <a:off x="2610" y="2159"/>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95" name="Line 145"/>
            <p:cNvSpPr>
              <a:spLocks noChangeShapeType="1"/>
            </p:cNvSpPr>
            <p:nvPr/>
          </p:nvSpPr>
          <p:spPr bwMode="auto">
            <a:xfrm flipH="1">
              <a:off x="2652" y="2171"/>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96" name="Line 146"/>
            <p:cNvSpPr>
              <a:spLocks noChangeShapeType="1"/>
            </p:cNvSpPr>
            <p:nvPr/>
          </p:nvSpPr>
          <p:spPr bwMode="auto">
            <a:xfrm flipH="1">
              <a:off x="2766" y="221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97" name="Line 147"/>
            <p:cNvSpPr>
              <a:spLocks noChangeShapeType="1"/>
            </p:cNvSpPr>
            <p:nvPr/>
          </p:nvSpPr>
          <p:spPr bwMode="auto">
            <a:xfrm flipH="1">
              <a:off x="2928" y="226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98" name="Line 148"/>
            <p:cNvSpPr>
              <a:spLocks noChangeShapeType="1"/>
            </p:cNvSpPr>
            <p:nvPr/>
          </p:nvSpPr>
          <p:spPr bwMode="auto">
            <a:xfrm flipH="1">
              <a:off x="2622" y="215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99" name="Line 149"/>
            <p:cNvSpPr>
              <a:spLocks noChangeShapeType="1"/>
            </p:cNvSpPr>
            <p:nvPr/>
          </p:nvSpPr>
          <p:spPr bwMode="auto">
            <a:xfrm flipH="1">
              <a:off x="3060" y="2297"/>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0" name="Line 150"/>
            <p:cNvSpPr>
              <a:spLocks noChangeShapeType="1"/>
            </p:cNvSpPr>
            <p:nvPr/>
          </p:nvSpPr>
          <p:spPr bwMode="auto">
            <a:xfrm flipH="1">
              <a:off x="3234" y="2315"/>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1" name="Line 151"/>
            <p:cNvSpPr>
              <a:spLocks noChangeShapeType="1"/>
            </p:cNvSpPr>
            <p:nvPr/>
          </p:nvSpPr>
          <p:spPr bwMode="auto">
            <a:xfrm flipH="1">
              <a:off x="3384" y="233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2" name="Line 152"/>
            <p:cNvSpPr>
              <a:spLocks noChangeShapeType="1"/>
            </p:cNvSpPr>
            <p:nvPr/>
          </p:nvSpPr>
          <p:spPr bwMode="auto">
            <a:xfrm flipH="1">
              <a:off x="3402" y="2345"/>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3" name="Line 153"/>
            <p:cNvSpPr>
              <a:spLocks noChangeShapeType="1"/>
            </p:cNvSpPr>
            <p:nvPr/>
          </p:nvSpPr>
          <p:spPr bwMode="auto">
            <a:xfrm flipH="1">
              <a:off x="3474" y="2345"/>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4" name="Line 154"/>
            <p:cNvSpPr>
              <a:spLocks noChangeShapeType="1"/>
            </p:cNvSpPr>
            <p:nvPr/>
          </p:nvSpPr>
          <p:spPr bwMode="auto">
            <a:xfrm flipH="1">
              <a:off x="3264" y="230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5" name="Line 155"/>
            <p:cNvSpPr>
              <a:spLocks noChangeShapeType="1"/>
            </p:cNvSpPr>
            <p:nvPr/>
          </p:nvSpPr>
          <p:spPr bwMode="auto">
            <a:xfrm flipH="1">
              <a:off x="3024" y="229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6" name="Line 156"/>
            <p:cNvSpPr>
              <a:spLocks noChangeShapeType="1"/>
            </p:cNvSpPr>
            <p:nvPr/>
          </p:nvSpPr>
          <p:spPr bwMode="auto">
            <a:xfrm flipH="1">
              <a:off x="3012" y="2285"/>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7" name="Line 157"/>
            <p:cNvSpPr>
              <a:spLocks noChangeShapeType="1"/>
            </p:cNvSpPr>
            <p:nvPr/>
          </p:nvSpPr>
          <p:spPr bwMode="auto">
            <a:xfrm flipH="1">
              <a:off x="3606" y="2345"/>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8" name="Line 158"/>
            <p:cNvSpPr>
              <a:spLocks noChangeShapeType="1"/>
            </p:cNvSpPr>
            <p:nvPr/>
          </p:nvSpPr>
          <p:spPr bwMode="auto">
            <a:xfrm flipH="1">
              <a:off x="2592" y="214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9" name="Line 159"/>
            <p:cNvSpPr>
              <a:spLocks noChangeShapeType="1"/>
            </p:cNvSpPr>
            <p:nvPr/>
          </p:nvSpPr>
          <p:spPr bwMode="auto">
            <a:xfrm flipH="1">
              <a:off x="2208" y="1955"/>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10" name="Line 160"/>
            <p:cNvSpPr>
              <a:spLocks noChangeShapeType="1"/>
            </p:cNvSpPr>
            <p:nvPr/>
          </p:nvSpPr>
          <p:spPr bwMode="auto">
            <a:xfrm flipH="1">
              <a:off x="2448" y="2069"/>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11" name="Line 161"/>
            <p:cNvSpPr>
              <a:spLocks noChangeShapeType="1"/>
            </p:cNvSpPr>
            <p:nvPr/>
          </p:nvSpPr>
          <p:spPr bwMode="auto">
            <a:xfrm flipH="1">
              <a:off x="2460" y="2069"/>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12" name="Line 162"/>
            <p:cNvSpPr>
              <a:spLocks noChangeShapeType="1"/>
            </p:cNvSpPr>
            <p:nvPr/>
          </p:nvSpPr>
          <p:spPr bwMode="auto">
            <a:xfrm flipH="1">
              <a:off x="2520" y="2105"/>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13" name="Line 163"/>
            <p:cNvSpPr>
              <a:spLocks noChangeShapeType="1"/>
            </p:cNvSpPr>
            <p:nvPr/>
          </p:nvSpPr>
          <p:spPr bwMode="auto">
            <a:xfrm flipH="1">
              <a:off x="3366" y="2345"/>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14" name="Line 164"/>
            <p:cNvSpPr>
              <a:spLocks noChangeShapeType="1"/>
            </p:cNvSpPr>
            <p:nvPr/>
          </p:nvSpPr>
          <p:spPr bwMode="auto">
            <a:xfrm flipH="1">
              <a:off x="3354" y="233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15" name="Line 165"/>
            <p:cNvSpPr>
              <a:spLocks noChangeShapeType="1"/>
            </p:cNvSpPr>
            <p:nvPr/>
          </p:nvSpPr>
          <p:spPr bwMode="auto">
            <a:xfrm flipH="1">
              <a:off x="2358" y="2027"/>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16" name="Line 166"/>
            <p:cNvSpPr>
              <a:spLocks noChangeShapeType="1"/>
            </p:cNvSpPr>
            <p:nvPr/>
          </p:nvSpPr>
          <p:spPr bwMode="auto">
            <a:xfrm flipH="1">
              <a:off x="3276" y="2315"/>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17" name="Line 167"/>
            <p:cNvSpPr>
              <a:spLocks noChangeShapeType="1"/>
            </p:cNvSpPr>
            <p:nvPr/>
          </p:nvSpPr>
          <p:spPr bwMode="auto">
            <a:xfrm flipH="1">
              <a:off x="2802" y="223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18" name="Line 168"/>
            <p:cNvSpPr>
              <a:spLocks noChangeShapeType="1"/>
            </p:cNvSpPr>
            <p:nvPr/>
          </p:nvSpPr>
          <p:spPr bwMode="auto">
            <a:xfrm flipH="1">
              <a:off x="2808" y="223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19" name="Line 169"/>
            <p:cNvSpPr>
              <a:spLocks noChangeShapeType="1"/>
            </p:cNvSpPr>
            <p:nvPr/>
          </p:nvSpPr>
          <p:spPr bwMode="auto">
            <a:xfrm flipH="1">
              <a:off x="2772" y="221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20" name="Line 170"/>
            <p:cNvSpPr>
              <a:spLocks noChangeShapeType="1"/>
            </p:cNvSpPr>
            <p:nvPr/>
          </p:nvSpPr>
          <p:spPr bwMode="auto">
            <a:xfrm flipH="1">
              <a:off x="2916" y="226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21" name="Line 171"/>
            <p:cNvSpPr>
              <a:spLocks noChangeShapeType="1"/>
            </p:cNvSpPr>
            <p:nvPr/>
          </p:nvSpPr>
          <p:spPr bwMode="auto">
            <a:xfrm flipH="1">
              <a:off x="2670" y="2183"/>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22" name="Line 172"/>
            <p:cNvSpPr>
              <a:spLocks noChangeShapeType="1"/>
            </p:cNvSpPr>
            <p:nvPr/>
          </p:nvSpPr>
          <p:spPr bwMode="auto">
            <a:xfrm flipH="1">
              <a:off x="2694" y="2189"/>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23" name="Line 173"/>
            <p:cNvSpPr>
              <a:spLocks noChangeShapeType="1"/>
            </p:cNvSpPr>
            <p:nvPr/>
          </p:nvSpPr>
          <p:spPr bwMode="auto">
            <a:xfrm flipH="1">
              <a:off x="2736" y="220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24" name="Line 174"/>
            <p:cNvSpPr>
              <a:spLocks noChangeShapeType="1"/>
            </p:cNvSpPr>
            <p:nvPr/>
          </p:nvSpPr>
          <p:spPr bwMode="auto">
            <a:xfrm flipH="1">
              <a:off x="2880" y="224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25" name="Line 175"/>
            <p:cNvSpPr>
              <a:spLocks noChangeShapeType="1"/>
            </p:cNvSpPr>
            <p:nvPr/>
          </p:nvSpPr>
          <p:spPr bwMode="auto">
            <a:xfrm flipH="1">
              <a:off x="2946" y="2279"/>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26" name="Line 176"/>
            <p:cNvSpPr>
              <a:spLocks noChangeShapeType="1"/>
            </p:cNvSpPr>
            <p:nvPr/>
          </p:nvSpPr>
          <p:spPr bwMode="auto">
            <a:xfrm flipH="1">
              <a:off x="2964" y="2279"/>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27" name="Line 177"/>
            <p:cNvSpPr>
              <a:spLocks noChangeShapeType="1"/>
            </p:cNvSpPr>
            <p:nvPr/>
          </p:nvSpPr>
          <p:spPr bwMode="auto">
            <a:xfrm flipH="1">
              <a:off x="2976" y="2279"/>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28" name="Line 178"/>
            <p:cNvSpPr>
              <a:spLocks noChangeShapeType="1"/>
            </p:cNvSpPr>
            <p:nvPr/>
          </p:nvSpPr>
          <p:spPr bwMode="auto">
            <a:xfrm flipH="1">
              <a:off x="2988" y="2279"/>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29" name="Line 179"/>
            <p:cNvSpPr>
              <a:spLocks noChangeShapeType="1"/>
            </p:cNvSpPr>
            <p:nvPr/>
          </p:nvSpPr>
          <p:spPr bwMode="auto">
            <a:xfrm flipH="1">
              <a:off x="2388" y="203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30" name="Line 180"/>
            <p:cNvSpPr>
              <a:spLocks noChangeShapeType="1"/>
            </p:cNvSpPr>
            <p:nvPr/>
          </p:nvSpPr>
          <p:spPr bwMode="auto">
            <a:xfrm flipH="1">
              <a:off x="2538" y="212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31" name="Line 181"/>
            <p:cNvSpPr>
              <a:spLocks noChangeShapeType="1"/>
            </p:cNvSpPr>
            <p:nvPr/>
          </p:nvSpPr>
          <p:spPr bwMode="auto">
            <a:xfrm flipH="1">
              <a:off x="2346" y="2021"/>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32" name="Line 182"/>
            <p:cNvSpPr>
              <a:spLocks noChangeShapeType="1"/>
            </p:cNvSpPr>
            <p:nvPr/>
          </p:nvSpPr>
          <p:spPr bwMode="auto">
            <a:xfrm flipH="1">
              <a:off x="2280" y="1991"/>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33" name="Freeform 183"/>
            <p:cNvSpPr/>
            <p:nvPr/>
          </p:nvSpPr>
          <p:spPr bwMode="auto">
            <a:xfrm>
              <a:off x="2148" y="1937"/>
              <a:ext cx="1464" cy="426"/>
            </a:xfrm>
            <a:custGeom>
              <a:avLst/>
              <a:gdLst>
                <a:gd name="T0" fmla="*/ 208 w 244"/>
                <a:gd name="T1" fmla="*/ 71 h 71"/>
                <a:gd name="T2" fmla="*/ 201 w 244"/>
                <a:gd name="T3" fmla="*/ 70 h 71"/>
                <a:gd name="T4" fmla="*/ 199 w 244"/>
                <a:gd name="T5" fmla="*/ 68 h 71"/>
                <a:gd name="T6" fmla="*/ 194 w 244"/>
                <a:gd name="T7" fmla="*/ 67 h 71"/>
                <a:gd name="T8" fmla="*/ 191 w 244"/>
                <a:gd name="T9" fmla="*/ 66 h 71"/>
                <a:gd name="T10" fmla="*/ 189 w 244"/>
                <a:gd name="T11" fmla="*/ 66 h 71"/>
                <a:gd name="T12" fmla="*/ 178 w 244"/>
                <a:gd name="T13" fmla="*/ 65 h 71"/>
                <a:gd name="T14" fmla="*/ 172 w 244"/>
                <a:gd name="T15" fmla="*/ 65 h 71"/>
                <a:gd name="T16" fmla="*/ 162 w 244"/>
                <a:gd name="T17" fmla="*/ 64 h 71"/>
                <a:gd name="T18" fmla="*/ 152 w 244"/>
                <a:gd name="T19" fmla="*/ 63 h 71"/>
                <a:gd name="T20" fmla="*/ 147 w 244"/>
                <a:gd name="T21" fmla="*/ 62 h 71"/>
                <a:gd name="T22" fmla="*/ 144 w 244"/>
                <a:gd name="T23" fmla="*/ 61 h 71"/>
                <a:gd name="T24" fmla="*/ 141 w 244"/>
                <a:gd name="T25" fmla="*/ 61 h 71"/>
                <a:gd name="T26" fmla="*/ 134 w 244"/>
                <a:gd name="T27" fmla="*/ 59 h 71"/>
                <a:gd name="T28" fmla="*/ 130 w 244"/>
                <a:gd name="T29" fmla="*/ 58 h 71"/>
                <a:gd name="T30" fmla="*/ 128 w 244"/>
                <a:gd name="T31" fmla="*/ 57 h 71"/>
                <a:gd name="T32" fmla="*/ 126 w 244"/>
                <a:gd name="T33" fmla="*/ 57 h 71"/>
                <a:gd name="T34" fmla="*/ 123 w 244"/>
                <a:gd name="T35" fmla="*/ 55 h 71"/>
                <a:gd name="T36" fmla="*/ 120 w 244"/>
                <a:gd name="T37" fmla="*/ 54 h 71"/>
                <a:gd name="T38" fmla="*/ 111 w 244"/>
                <a:gd name="T39" fmla="*/ 53 h 71"/>
                <a:gd name="T40" fmla="*/ 108 w 244"/>
                <a:gd name="T41" fmla="*/ 52 h 71"/>
                <a:gd name="T42" fmla="*/ 106 w 244"/>
                <a:gd name="T43" fmla="*/ 51 h 71"/>
                <a:gd name="T44" fmla="*/ 102 w 244"/>
                <a:gd name="T45" fmla="*/ 50 h 71"/>
                <a:gd name="T46" fmla="*/ 99 w 244"/>
                <a:gd name="T47" fmla="*/ 49 h 71"/>
                <a:gd name="T48" fmla="*/ 96 w 244"/>
                <a:gd name="T49" fmla="*/ 47 h 71"/>
                <a:gd name="T50" fmla="*/ 93 w 244"/>
                <a:gd name="T51" fmla="*/ 46 h 71"/>
                <a:gd name="T52" fmla="*/ 88 w 244"/>
                <a:gd name="T53" fmla="*/ 45 h 71"/>
                <a:gd name="T54" fmla="*/ 85 w 244"/>
                <a:gd name="T55" fmla="*/ 43 h 71"/>
                <a:gd name="T56" fmla="*/ 82 w 244"/>
                <a:gd name="T57" fmla="*/ 41 h 71"/>
                <a:gd name="T58" fmla="*/ 76 w 244"/>
                <a:gd name="T59" fmla="*/ 40 h 71"/>
                <a:gd name="T60" fmla="*/ 74 w 244"/>
                <a:gd name="T61" fmla="*/ 38 h 71"/>
                <a:gd name="T62" fmla="*/ 72 w 244"/>
                <a:gd name="T63" fmla="*/ 37 h 71"/>
                <a:gd name="T64" fmla="*/ 70 w 244"/>
                <a:gd name="T65" fmla="*/ 36 h 71"/>
                <a:gd name="T66" fmla="*/ 67 w 244"/>
                <a:gd name="T67" fmla="*/ 35 h 71"/>
                <a:gd name="T68" fmla="*/ 64 w 244"/>
                <a:gd name="T69" fmla="*/ 34 h 71"/>
                <a:gd name="T70" fmla="*/ 63 w 244"/>
                <a:gd name="T71" fmla="*/ 32 h 71"/>
                <a:gd name="T72" fmla="*/ 60 w 244"/>
                <a:gd name="T73" fmla="*/ 31 h 71"/>
                <a:gd name="T74" fmla="*/ 56 w 244"/>
                <a:gd name="T75" fmla="*/ 28 h 71"/>
                <a:gd name="T76" fmla="*/ 53 w 244"/>
                <a:gd name="T77" fmla="*/ 26 h 71"/>
                <a:gd name="T78" fmla="*/ 49 w 244"/>
                <a:gd name="T79" fmla="*/ 25 h 71"/>
                <a:gd name="T80" fmla="*/ 46 w 244"/>
                <a:gd name="T81" fmla="*/ 23 h 71"/>
                <a:gd name="T82" fmla="*/ 44 w 244"/>
                <a:gd name="T83" fmla="*/ 21 h 71"/>
                <a:gd name="T84" fmla="*/ 38 w 244"/>
                <a:gd name="T85" fmla="*/ 20 h 71"/>
                <a:gd name="T86" fmla="*/ 37 w 244"/>
                <a:gd name="T87" fmla="*/ 19 h 71"/>
                <a:gd name="T88" fmla="*/ 35 w 244"/>
                <a:gd name="T89" fmla="*/ 17 h 71"/>
                <a:gd name="T90" fmla="*/ 32 w 244"/>
                <a:gd name="T91" fmla="*/ 16 h 71"/>
                <a:gd name="T92" fmla="*/ 29 w 244"/>
                <a:gd name="T93" fmla="*/ 15 h 71"/>
                <a:gd name="T94" fmla="*/ 25 w 244"/>
                <a:gd name="T95" fmla="*/ 13 h 71"/>
                <a:gd name="T96" fmla="*/ 20 w 244"/>
                <a:gd name="T97" fmla="*/ 11 h 71"/>
                <a:gd name="T98" fmla="*/ 18 w 244"/>
                <a:gd name="T99" fmla="*/ 10 h 71"/>
                <a:gd name="T100" fmla="*/ 16 w 244"/>
                <a:gd name="T101" fmla="*/ 9 h 71"/>
                <a:gd name="T102" fmla="*/ 14 w 244"/>
                <a:gd name="T103" fmla="*/ 8 h 71"/>
                <a:gd name="T104" fmla="*/ 11 w 244"/>
                <a:gd name="T105" fmla="*/ 7 h 71"/>
                <a:gd name="T106" fmla="*/ 6 w 244"/>
                <a:gd name="T107" fmla="*/ 6 h 71"/>
                <a:gd name="T108" fmla="*/ 5 w 244"/>
                <a:gd name="T109" fmla="*/ 4 h 71"/>
                <a:gd name="T110" fmla="*/ 4 w 244"/>
                <a:gd name="T111" fmla="*/ 3 h 71"/>
                <a:gd name="T112" fmla="*/ 0 w 244"/>
                <a:gd name="T11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4" h="71">
                  <a:moveTo>
                    <a:pt x="244" y="71"/>
                  </a:moveTo>
                  <a:lnTo>
                    <a:pt x="208" y="71"/>
                  </a:lnTo>
                  <a:lnTo>
                    <a:pt x="208" y="70"/>
                  </a:lnTo>
                  <a:lnTo>
                    <a:pt x="201" y="70"/>
                  </a:lnTo>
                  <a:lnTo>
                    <a:pt x="201" y="68"/>
                  </a:lnTo>
                  <a:lnTo>
                    <a:pt x="199" y="68"/>
                  </a:lnTo>
                  <a:lnTo>
                    <a:pt x="199" y="67"/>
                  </a:lnTo>
                  <a:lnTo>
                    <a:pt x="194" y="67"/>
                  </a:lnTo>
                  <a:lnTo>
                    <a:pt x="194" y="66"/>
                  </a:lnTo>
                  <a:lnTo>
                    <a:pt x="191" y="66"/>
                  </a:lnTo>
                  <a:lnTo>
                    <a:pt x="191" y="66"/>
                  </a:lnTo>
                  <a:lnTo>
                    <a:pt x="189" y="66"/>
                  </a:lnTo>
                  <a:lnTo>
                    <a:pt x="189" y="65"/>
                  </a:lnTo>
                  <a:lnTo>
                    <a:pt x="178" y="65"/>
                  </a:lnTo>
                  <a:lnTo>
                    <a:pt x="178" y="65"/>
                  </a:lnTo>
                  <a:lnTo>
                    <a:pt x="172" y="65"/>
                  </a:lnTo>
                  <a:lnTo>
                    <a:pt x="172" y="64"/>
                  </a:lnTo>
                  <a:lnTo>
                    <a:pt x="162" y="64"/>
                  </a:lnTo>
                  <a:lnTo>
                    <a:pt x="162" y="63"/>
                  </a:lnTo>
                  <a:lnTo>
                    <a:pt x="152" y="63"/>
                  </a:lnTo>
                  <a:lnTo>
                    <a:pt x="152" y="62"/>
                  </a:lnTo>
                  <a:lnTo>
                    <a:pt x="147" y="62"/>
                  </a:lnTo>
                  <a:lnTo>
                    <a:pt x="147" y="61"/>
                  </a:lnTo>
                  <a:lnTo>
                    <a:pt x="144" y="61"/>
                  </a:lnTo>
                  <a:lnTo>
                    <a:pt x="144" y="61"/>
                  </a:lnTo>
                  <a:lnTo>
                    <a:pt x="141" y="61"/>
                  </a:lnTo>
                  <a:lnTo>
                    <a:pt x="141" y="59"/>
                  </a:lnTo>
                  <a:lnTo>
                    <a:pt x="134" y="59"/>
                  </a:lnTo>
                  <a:lnTo>
                    <a:pt x="134" y="58"/>
                  </a:lnTo>
                  <a:lnTo>
                    <a:pt x="130" y="58"/>
                  </a:lnTo>
                  <a:lnTo>
                    <a:pt x="130" y="57"/>
                  </a:lnTo>
                  <a:lnTo>
                    <a:pt x="128" y="57"/>
                  </a:lnTo>
                  <a:lnTo>
                    <a:pt x="128" y="57"/>
                  </a:lnTo>
                  <a:lnTo>
                    <a:pt x="126" y="57"/>
                  </a:lnTo>
                  <a:lnTo>
                    <a:pt x="126" y="55"/>
                  </a:lnTo>
                  <a:lnTo>
                    <a:pt x="123" y="55"/>
                  </a:lnTo>
                  <a:lnTo>
                    <a:pt x="123" y="54"/>
                  </a:lnTo>
                  <a:lnTo>
                    <a:pt x="120" y="54"/>
                  </a:lnTo>
                  <a:lnTo>
                    <a:pt x="120" y="53"/>
                  </a:lnTo>
                  <a:lnTo>
                    <a:pt x="111" y="53"/>
                  </a:lnTo>
                  <a:lnTo>
                    <a:pt x="111" y="52"/>
                  </a:lnTo>
                  <a:lnTo>
                    <a:pt x="108" y="52"/>
                  </a:lnTo>
                  <a:lnTo>
                    <a:pt x="108" y="51"/>
                  </a:lnTo>
                  <a:lnTo>
                    <a:pt x="106" y="51"/>
                  </a:lnTo>
                  <a:lnTo>
                    <a:pt x="106" y="50"/>
                  </a:lnTo>
                  <a:lnTo>
                    <a:pt x="102" y="50"/>
                  </a:lnTo>
                  <a:lnTo>
                    <a:pt x="102" y="49"/>
                  </a:lnTo>
                  <a:lnTo>
                    <a:pt x="99" y="49"/>
                  </a:lnTo>
                  <a:lnTo>
                    <a:pt x="99" y="47"/>
                  </a:lnTo>
                  <a:lnTo>
                    <a:pt x="96" y="47"/>
                  </a:lnTo>
                  <a:lnTo>
                    <a:pt x="96" y="46"/>
                  </a:lnTo>
                  <a:lnTo>
                    <a:pt x="93" y="46"/>
                  </a:lnTo>
                  <a:lnTo>
                    <a:pt x="93" y="45"/>
                  </a:lnTo>
                  <a:lnTo>
                    <a:pt x="88" y="45"/>
                  </a:lnTo>
                  <a:lnTo>
                    <a:pt x="88" y="43"/>
                  </a:lnTo>
                  <a:lnTo>
                    <a:pt x="85" y="43"/>
                  </a:lnTo>
                  <a:lnTo>
                    <a:pt x="85" y="41"/>
                  </a:lnTo>
                  <a:lnTo>
                    <a:pt x="82" y="41"/>
                  </a:lnTo>
                  <a:lnTo>
                    <a:pt x="82" y="40"/>
                  </a:lnTo>
                  <a:lnTo>
                    <a:pt x="76" y="40"/>
                  </a:lnTo>
                  <a:lnTo>
                    <a:pt x="76" y="38"/>
                  </a:lnTo>
                  <a:lnTo>
                    <a:pt x="74" y="38"/>
                  </a:lnTo>
                  <a:lnTo>
                    <a:pt x="74" y="37"/>
                  </a:lnTo>
                  <a:lnTo>
                    <a:pt x="72" y="37"/>
                  </a:lnTo>
                  <a:lnTo>
                    <a:pt x="72" y="36"/>
                  </a:lnTo>
                  <a:lnTo>
                    <a:pt x="70" y="36"/>
                  </a:lnTo>
                  <a:lnTo>
                    <a:pt x="70" y="35"/>
                  </a:lnTo>
                  <a:lnTo>
                    <a:pt x="67" y="35"/>
                  </a:lnTo>
                  <a:lnTo>
                    <a:pt x="67" y="34"/>
                  </a:lnTo>
                  <a:lnTo>
                    <a:pt x="64" y="34"/>
                  </a:lnTo>
                  <a:lnTo>
                    <a:pt x="64" y="32"/>
                  </a:lnTo>
                  <a:lnTo>
                    <a:pt x="63" y="32"/>
                  </a:lnTo>
                  <a:lnTo>
                    <a:pt x="63" y="31"/>
                  </a:lnTo>
                  <a:lnTo>
                    <a:pt x="60" y="31"/>
                  </a:lnTo>
                  <a:lnTo>
                    <a:pt x="60" y="28"/>
                  </a:lnTo>
                  <a:lnTo>
                    <a:pt x="56" y="28"/>
                  </a:lnTo>
                  <a:lnTo>
                    <a:pt x="56" y="26"/>
                  </a:lnTo>
                  <a:lnTo>
                    <a:pt x="53" y="26"/>
                  </a:lnTo>
                  <a:lnTo>
                    <a:pt x="53" y="25"/>
                  </a:lnTo>
                  <a:lnTo>
                    <a:pt x="49" y="25"/>
                  </a:lnTo>
                  <a:lnTo>
                    <a:pt x="49" y="23"/>
                  </a:lnTo>
                  <a:lnTo>
                    <a:pt x="46" y="23"/>
                  </a:lnTo>
                  <a:lnTo>
                    <a:pt x="46" y="21"/>
                  </a:lnTo>
                  <a:lnTo>
                    <a:pt x="44" y="21"/>
                  </a:lnTo>
                  <a:lnTo>
                    <a:pt x="44" y="20"/>
                  </a:lnTo>
                  <a:lnTo>
                    <a:pt x="38" y="20"/>
                  </a:lnTo>
                  <a:lnTo>
                    <a:pt x="38" y="19"/>
                  </a:lnTo>
                  <a:lnTo>
                    <a:pt x="37" y="19"/>
                  </a:lnTo>
                  <a:lnTo>
                    <a:pt x="37" y="17"/>
                  </a:lnTo>
                  <a:lnTo>
                    <a:pt x="35" y="17"/>
                  </a:lnTo>
                  <a:lnTo>
                    <a:pt x="35" y="16"/>
                  </a:lnTo>
                  <a:lnTo>
                    <a:pt x="32" y="16"/>
                  </a:lnTo>
                  <a:lnTo>
                    <a:pt x="32" y="15"/>
                  </a:lnTo>
                  <a:lnTo>
                    <a:pt x="29" y="15"/>
                  </a:lnTo>
                  <a:lnTo>
                    <a:pt x="29" y="13"/>
                  </a:lnTo>
                  <a:lnTo>
                    <a:pt x="25" y="13"/>
                  </a:lnTo>
                  <a:lnTo>
                    <a:pt x="25" y="11"/>
                  </a:lnTo>
                  <a:lnTo>
                    <a:pt x="20" y="11"/>
                  </a:lnTo>
                  <a:lnTo>
                    <a:pt x="20" y="10"/>
                  </a:lnTo>
                  <a:lnTo>
                    <a:pt x="18" y="10"/>
                  </a:lnTo>
                  <a:lnTo>
                    <a:pt x="18" y="9"/>
                  </a:lnTo>
                  <a:lnTo>
                    <a:pt x="16" y="9"/>
                  </a:lnTo>
                  <a:lnTo>
                    <a:pt x="16" y="8"/>
                  </a:lnTo>
                  <a:lnTo>
                    <a:pt x="14" y="8"/>
                  </a:lnTo>
                  <a:lnTo>
                    <a:pt x="14" y="7"/>
                  </a:lnTo>
                  <a:lnTo>
                    <a:pt x="11" y="7"/>
                  </a:lnTo>
                  <a:lnTo>
                    <a:pt x="11" y="6"/>
                  </a:lnTo>
                  <a:lnTo>
                    <a:pt x="6" y="6"/>
                  </a:lnTo>
                  <a:lnTo>
                    <a:pt x="6" y="4"/>
                  </a:lnTo>
                  <a:lnTo>
                    <a:pt x="5" y="4"/>
                  </a:lnTo>
                  <a:lnTo>
                    <a:pt x="5" y="3"/>
                  </a:lnTo>
                  <a:lnTo>
                    <a:pt x="4" y="3"/>
                  </a:lnTo>
                  <a:lnTo>
                    <a:pt x="4" y="0"/>
                  </a:lnTo>
                  <a:lnTo>
                    <a:pt x="0" y="0"/>
                  </a:lnTo>
                </a:path>
              </a:pathLst>
            </a:cu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834" name="Group 184"/>
          <p:cNvGrpSpPr/>
          <p:nvPr/>
        </p:nvGrpSpPr>
        <p:grpSpPr>
          <a:xfrm>
            <a:off x="1617663" y="4056119"/>
            <a:ext cx="3159047" cy="484168"/>
            <a:chOff x="2087" y="2033"/>
            <a:chExt cx="1584" cy="252"/>
          </a:xfrm>
        </p:grpSpPr>
        <p:sp>
          <p:nvSpPr>
            <p:cNvPr id="835" name="Line 185"/>
            <p:cNvSpPr>
              <a:spLocks noChangeShapeType="1"/>
            </p:cNvSpPr>
            <p:nvPr/>
          </p:nvSpPr>
          <p:spPr bwMode="auto">
            <a:xfrm flipH="1">
              <a:off x="2909" y="2249"/>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36" name="Line 186"/>
            <p:cNvSpPr>
              <a:spLocks noChangeShapeType="1"/>
            </p:cNvSpPr>
            <p:nvPr/>
          </p:nvSpPr>
          <p:spPr bwMode="auto">
            <a:xfrm flipH="1">
              <a:off x="2969" y="2249"/>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37" name="Line 187"/>
            <p:cNvSpPr>
              <a:spLocks noChangeShapeType="1"/>
            </p:cNvSpPr>
            <p:nvPr/>
          </p:nvSpPr>
          <p:spPr bwMode="auto">
            <a:xfrm flipH="1">
              <a:off x="3371" y="2249"/>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38" name="Line 188"/>
            <p:cNvSpPr>
              <a:spLocks noChangeShapeType="1"/>
            </p:cNvSpPr>
            <p:nvPr/>
          </p:nvSpPr>
          <p:spPr bwMode="auto">
            <a:xfrm flipH="1">
              <a:off x="3647" y="2249"/>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39" name="Line 189"/>
            <p:cNvSpPr>
              <a:spLocks noChangeShapeType="1"/>
            </p:cNvSpPr>
            <p:nvPr/>
          </p:nvSpPr>
          <p:spPr bwMode="auto">
            <a:xfrm flipH="1">
              <a:off x="3665" y="2249"/>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40" name="Line 190"/>
            <p:cNvSpPr>
              <a:spLocks noChangeShapeType="1"/>
            </p:cNvSpPr>
            <p:nvPr/>
          </p:nvSpPr>
          <p:spPr bwMode="auto">
            <a:xfrm flipH="1">
              <a:off x="3407" y="2249"/>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41" name="Line 191"/>
            <p:cNvSpPr>
              <a:spLocks noChangeShapeType="1"/>
            </p:cNvSpPr>
            <p:nvPr/>
          </p:nvSpPr>
          <p:spPr bwMode="auto">
            <a:xfrm flipH="1">
              <a:off x="3203" y="2249"/>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42" name="Line 192"/>
            <p:cNvSpPr>
              <a:spLocks noChangeShapeType="1"/>
            </p:cNvSpPr>
            <p:nvPr/>
          </p:nvSpPr>
          <p:spPr bwMode="auto">
            <a:xfrm flipH="1">
              <a:off x="3305" y="2249"/>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43" name="Line 193"/>
            <p:cNvSpPr>
              <a:spLocks noChangeShapeType="1"/>
            </p:cNvSpPr>
            <p:nvPr/>
          </p:nvSpPr>
          <p:spPr bwMode="auto">
            <a:xfrm flipH="1">
              <a:off x="3509" y="2249"/>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44" name="Line 194"/>
            <p:cNvSpPr>
              <a:spLocks noChangeShapeType="1"/>
            </p:cNvSpPr>
            <p:nvPr/>
          </p:nvSpPr>
          <p:spPr bwMode="auto">
            <a:xfrm flipH="1">
              <a:off x="3395" y="2249"/>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45" name="Line 195"/>
            <p:cNvSpPr>
              <a:spLocks noChangeShapeType="1"/>
            </p:cNvSpPr>
            <p:nvPr/>
          </p:nvSpPr>
          <p:spPr bwMode="auto">
            <a:xfrm flipH="1">
              <a:off x="2087" y="203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46" name="Line 196"/>
            <p:cNvSpPr>
              <a:spLocks noChangeShapeType="1"/>
            </p:cNvSpPr>
            <p:nvPr/>
          </p:nvSpPr>
          <p:spPr bwMode="auto">
            <a:xfrm flipH="1">
              <a:off x="3263" y="2249"/>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47" name="Line 197"/>
            <p:cNvSpPr>
              <a:spLocks noChangeShapeType="1"/>
            </p:cNvSpPr>
            <p:nvPr/>
          </p:nvSpPr>
          <p:spPr bwMode="auto">
            <a:xfrm flipH="1">
              <a:off x="2777" y="2219"/>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48" name="Line 198"/>
            <p:cNvSpPr>
              <a:spLocks noChangeShapeType="1"/>
            </p:cNvSpPr>
            <p:nvPr/>
          </p:nvSpPr>
          <p:spPr bwMode="auto">
            <a:xfrm flipH="1">
              <a:off x="3353" y="2249"/>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49" name="Line 199"/>
            <p:cNvSpPr>
              <a:spLocks noChangeShapeType="1"/>
            </p:cNvSpPr>
            <p:nvPr/>
          </p:nvSpPr>
          <p:spPr bwMode="auto">
            <a:xfrm flipH="1">
              <a:off x="3077" y="2249"/>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50" name="Line 200"/>
            <p:cNvSpPr>
              <a:spLocks noChangeShapeType="1"/>
            </p:cNvSpPr>
            <p:nvPr/>
          </p:nvSpPr>
          <p:spPr bwMode="auto">
            <a:xfrm flipH="1">
              <a:off x="3011" y="2249"/>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51" name="Line 201"/>
            <p:cNvSpPr>
              <a:spLocks noChangeShapeType="1"/>
            </p:cNvSpPr>
            <p:nvPr/>
          </p:nvSpPr>
          <p:spPr bwMode="auto">
            <a:xfrm flipH="1">
              <a:off x="3227" y="2249"/>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52" name="Line 202"/>
            <p:cNvSpPr>
              <a:spLocks noChangeShapeType="1"/>
            </p:cNvSpPr>
            <p:nvPr/>
          </p:nvSpPr>
          <p:spPr bwMode="auto">
            <a:xfrm flipH="1">
              <a:off x="2561" y="2189"/>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53" name="Line 203"/>
            <p:cNvSpPr>
              <a:spLocks noChangeShapeType="1"/>
            </p:cNvSpPr>
            <p:nvPr/>
          </p:nvSpPr>
          <p:spPr bwMode="auto">
            <a:xfrm flipH="1">
              <a:off x="2513" y="2189"/>
              <a:ext cx="0" cy="3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54" name="Line 204"/>
            <p:cNvSpPr>
              <a:spLocks noChangeShapeType="1"/>
            </p:cNvSpPr>
            <p:nvPr/>
          </p:nvSpPr>
          <p:spPr bwMode="auto">
            <a:xfrm flipH="1">
              <a:off x="2153" y="206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55" name="Line 205"/>
            <p:cNvSpPr>
              <a:spLocks noChangeShapeType="1"/>
            </p:cNvSpPr>
            <p:nvPr/>
          </p:nvSpPr>
          <p:spPr bwMode="auto">
            <a:xfrm flipH="1">
              <a:off x="3155" y="2249"/>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56" name="Freeform 206"/>
            <p:cNvSpPr/>
            <p:nvPr/>
          </p:nvSpPr>
          <p:spPr bwMode="auto">
            <a:xfrm>
              <a:off x="2093" y="2051"/>
              <a:ext cx="1578" cy="216"/>
            </a:xfrm>
            <a:custGeom>
              <a:avLst/>
              <a:gdLst>
                <a:gd name="T0" fmla="*/ 263 w 263"/>
                <a:gd name="T1" fmla="*/ 36 h 36"/>
                <a:gd name="T2" fmla="*/ 123 w 263"/>
                <a:gd name="T3" fmla="*/ 36 h 36"/>
                <a:gd name="T4" fmla="*/ 123 w 263"/>
                <a:gd name="T5" fmla="*/ 30 h 36"/>
                <a:gd name="T6" fmla="*/ 96 w 263"/>
                <a:gd name="T7" fmla="*/ 30 h 36"/>
                <a:gd name="T8" fmla="*/ 96 w 263"/>
                <a:gd name="T9" fmla="*/ 25 h 36"/>
                <a:gd name="T10" fmla="*/ 48 w 263"/>
                <a:gd name="T11" fmla="*/ 25 h 36"/>
                <a:gd name="T12" fmla="*/ 48 w 263"/>
                <a:gd name="T13" fmla="*/ 19 h 36"/>
                <a:gd name="T14" fmla="*/ 37 w 263"/>
                <a:gd name="T15" fmla="*/ 19 h 36"/>
                <a:gd name="T16" fmla="*/ 37 w 263"/>
                <a:gd name="T17" fmla="*/ 14 h 36"/>
                <a:gd name="T18" fmla="*/ 16 w 263"/>
                <a:gd name="T19" fmla="*/ 14 h 36"/>
                <a:gd name="T20" fmla="*/ 16 w 263"/>
                <a:gd name="T21" fmla="*/ 11 h 36"/>
                <a:gd name="T22" fmla="*/ 12 w 263"/>
                <a:gd name="T23" fmla="*/ 11 h 36"/>
                <a:gd name="T24" fmla="*/ 12 w 263"/>
                <a:gd name="T25" fmla="*/ 5 h 36"/>
                <a:gd name="T26" fmla="*/ 8 w 263"/>
                <a:gd name="T27" fmla="*/ 5 h 36"/>
                <a:gd name="T28" fmla="*/ 8 w 263"/>
                <a:gd name="T29" fmla="*/ 0 h 36"/>
                <a:gd name="T30" fmla="*/ 0 w 263"/>
                <a:gd name="T3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3" h="36">
                  <a:moveTo>
                    <a:pt x="263" y="36"/>
                  </a:moveTo>
                  <a:lnTo>
                    <a:pt x="123" y="36"/>
                  </a:lnTo>
                  <a:lnTo>
                    <a:pt x="123" y="30"/>
                  </a:lnTo>
                  <a:lnTo>
                    <a:pt x="96" y="30"/>
                  </a:lnTo>
                  <a:lnTo>
                    <a:pt x="96" y="25"/>
                  </a:lnTo>
                  <a:lnTo>
                    <a:pt x="48" y="25"/>
                  </a:lnTo>
                  <a:lnTo>
                    <a:pt x="48" y="19"/>
                  </a:lnTo>
                  <a:lnTo>
                    <a:pt x="37" y="19"/>
                  </a:lnTo>
                  <a:lnTo>
                    <a:pt x="37" y="14"/>
                  </a:lnTo>
                  <a:lnTo>
                    <a:pt x="16" y="14"/>
                  </a:lnTo>
                  <a:lnTo>
                    <a:pt x="16" y="11"/>
                  </a:lnTo>
                  <a:lnTo>
                    <a:pt x="12" y="11"/>
                  </a:lnTo>
                  <a:lnTo>
                    <a:pt x="12" y="5"/>
                  </a:lnTo>
                  <a:lnTo>
                    <a:pt x="8" y="5"/>
                  </a:lnTo>
                  <a:lnTo>
                    <a:pt x="8" y="0"/>
                  </a:lnTo>
                  <a:lnTo>
                    <a:pt x="0" y="0"/>
                  </a:lnTo>
                </a:path>
              </a:pathLst>
            </a:cu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857" name="Group 207"/>
          <p:cNvGrpSpPr/>
          <p:nvPr/>
        </p:nvGrpSpPr>
        <p:grpSpPr>
          <a:xfrm>
            <a:off x="1617663" y="4098407"/>
            <a:ext cx="3134046" cy="663873"/>
            <a:chOff x="2100" y="1982"/>
            <a:chExt cx="1560" cy="354"/>
          </a:xfrm>
        </p:grpSpPr>
        <p:sp>
          <p:nvSpPr>
            <p:cNvPr id="858" name="Line 208"/>
            <p:cNvSpPr>
              <a:spLocks noChangeShapeType="1"/>
            </p:cNvSpPr>
            <p:nvPr/>
          </p:nvSpPr>
          <p:spPr bwMode="auto">
            <a:xfrm flipH="1">
              <a:off x="3120" y="2300"/>
              <a:ext cx="0" cy="36"/>
            </a:xfrm>
            <a:prstGeom prst="line">
              <a:avLst/>
            </a:prstGeom>
            <a:noFill/>
            <a:ln w="127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859" name="Line 209"/>
            <p:cNvSpPr>
              <a:spLocks noChangeShapeType="1"/>
            </p:cNvSpPr>
            <p:nvPr/>
          </p:nvSpPr>
          <p:spPr bwMode="auto">
            <a:xfrm flipH="1">
              <a:off x="3546" y="2300"/>
              <a:ext cx="0" cy="36"/>
            </a:xfrm>
            <a:prstGeom prst="line">
              <a:avLst/>
            </a:prstGeom>
            <a:noFill/>
            <a:ln w="127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860" name="Line 210"/>
            <p:cNvSpPr>
              <a:spLocks noChangeShapeType="1"/>
            </p:cNvSpPr>
            <p:nvPr/>
          </p:nvSpPr>
          <p:spPr bwMode="auto">
            <a:xfrm flipH="1">
              <a:off x="3504" y="2300"/>
              <a:ext cx="0" cy="36"/>
            </a:xfrm>
            <a:prstGeom prst="line">
              <a:avLst/>
            </a:prstGeom>
            <a:noFill/>
            <a:ln w="127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861" name="Line 211"/>
            <p:cNvSpPr>
              <a:spLocks noChangeShapeType="1"/>
            </p:cNvSpPr>
            <p:nvPr/>
          </p:nvSpPr>
          <p:spPr bwMode="auto">
            <a:xfrm flipH="1">
              <a:off x="3228" y="2300"/>
              <a:ext cx="0" cy="36"/>
            </a:xfrm>
            <a:prstGeom prst="line">
              <a:avLst/>
            </a:prstGeom>
            <a:noFill/>
            <a:ln w="127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862" name="Line 212"/>
            <p:cNvSpPr>
              <a:spLocks noChangeShapeType="1"/>
            </p:cNvSpPr>
            <p:nvPr/>
          </p:nvSpPr>
          <p:spPr bwMode="auto">
            <a:xfrm flipH="1">
              <a:off x="3282" y="2300"/>
              <a:ext cx="0" cy="36"/>
            </a:xfrm>
            <a:prstGeom prst="line">
              <a:avLst/>
            </a:prstGeom>
            <a:noFill/>
            <a:ln w="127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863" name="Line 213"/>
            <p:cNvSpPr>
              <a:spLocks noChangeShapeType="1"/>
            </p:cNvSpPr>
            <p:nvPr/>
          </p:nvSpPr>
          <p:spPr bwMode="auto">
            <a:xfrm flipH="1">
              <a:off x="3306" y="2300"/>
              <a:ext cx="0" cy="36"/>
            </a:xfrm>
            <a:prstGeom prst="line">
              <a:avLst/>
            </a:prstGeom>
            <a:noFill/>
            <a:ln w="127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864" name="Line 214"/>
            <p:cNvSpPr>
              <a:spLocks noChangeShapeType="1"/>
            </p:cNvSpPr>
            <p:nvPr/>
          </p:nvSpPr>
          <p:spPr bwMode="auto">
            <a:xfrm flipH="1">
              <a:off x="3642" y="2300"/>
              <a:ext cx="0" cy="36"/>
            </a:xfrm>
            <a:prstGeom prst="line">
              <a:avLst/>
            </a:prstGeom>
            <a:noFill/>
            <a:ln w="127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865" name="Line 215"/>
            <p:cNvSpPr>
              <a:spLocks noChangeShapeType="1"/>
            </p:cNvSpPr>
            <p:nvPr/>
          </p:nvSpPr>
          <p:spPr bwMode="auto">
            <a:xfrm flipH="1">
              <a:off x="3660" y="2300"/>
              <a:ext cx="0" cy="36"/>
            </a:xfrm>
            <a:prstGeom prst="line">
              <a:avLst/>
            </a:prstGeom>
            <a:noFill/>
            <a:ln w="127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866" name="Line 216"/>
            <p:cNvSpPr>
              <a:spLocks noChangeShapeType="1"/>
            </p:cNvSpPr>
            <p:nvPr/>
          </p:nvSpPr>
          <p:spPr bwMode="auto">
            <a:xfrm flipH="1">
              <a:off x="2154" y="2000"/>
              <a:ext cx="0" cy="36"/>
            </a:xfrm>
            <a:prstGeom prst="line">
              <a:avLst/>
            </a:prstGeom>
            <a:noFill/>
            <a:ln w="127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867" name="Line 217"/>
            <p:cNvSpPr>
              <a:spLocks noChangeShapeType="1"/>
            </p:cNvSpPr>
            <p:nvPr/>
          </p:nvSpPr>
          <p:spPr bwMode="auto">
            <a:xfrm flipH="1">
              <a:off x="3426" y="2300"/>
              <a:ext cx="0" cy="36"/>
            </a:xfrm>
            <a:prstGeom prst="line">
              <a:avLst/>
            </a:prstGeom>
            <a:noFill/>
            <a:ln w="127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868" name="Line 218"/>
            <p:cNvSpPr>
              <a:spLocks noChangeShapeType="1"/>
            </p:cNvSpPr>
            <p:nvPr/>
          </p:nvSpPr>
          <p:spPr bwMode="auto">
            <a:xfrm flipH="1">
              <a:off x="3204" y="2300"/>
              <a:ext cx="0" cy="36"/>
            </a:xfrm>
            <a:prstGeom prst="line">
              <a:avLst/>
            </a:prstGeom>
            <a:noFill/>
            <a:ln w="127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869" name="Line 219"/>
            <p:cNvSpPr>
              <a:spLocks noChangeShapeType="1"/>
            </p:cNvSpPr>
            <p:nvPr/>
          </p:nvSpPr>
          <p:spPr bwMode="auto">
            <a:xfrm flipH="1">
              <a:off x="3348" y="2300"/>
              <a:ext cx="0" cy="36"/>
            </a:xfrm>
            <a:prstGeom prst="line">
              <a:avLst/>
            </a:prstGeom>
            <a:noFill/>
            <a:ln w="127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870" name="Line 220"/>
            <p:cNvSpPr>
              <a:spLocks noChangeShapeType="1"/>
            </p:cNvSpPr>
            <p:nvPr/>
          </p:nvSpPr>
          <p:spPr bwMode="auto">
            <a:xfrm flipH="1">
              <a:off x="3150" y="2300"/>
              <a:ext cx="0" cy="36"/>
            </a:xfrm>
            <a:prstGeom prst="line">
              <a:avLst/>
            </a:prstGeom>
            <a:noFill/>
            <a:ln w="127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871" name="Line 221"/>
            <p:cNvSpPr>
              <a:spLocks noChangeShapeType="1"/>
            </p:cNvSpPr>
            <p:nvPr/>
          </p:nvSpPr>
          <p:spPr bwMode="auto">
            <a:xfrm flipH="1">
              <a:off x="2682" y="2234"/>
              <a:ext cx="0" cy="30"/>
            </a:xfrm>
            <a:prstGeom prst="line">
              <a:avLst/>
            </a:prstGeom>
            <a:noFill/>
            <a:ln w="127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872" name="Line 222"/>
            <p:cNvSpPr>
              <a:spLocks noChangeShapeType="1"/>
            </p:cNvSpPr>
            <p:nvPr/>
          </p:nvSpPr>
          <p:spPr bwMode="auto">
            <a:xfrm flipH="1">
              <a:off x="2586" y="2228"/>
              <a:ext cx="0" cy="36"/>
            </a:xfrm>
            <a:prstGeom prst="line">
              <a:avLst/>
            </a:prstGeom>
            <a:noFill/>
            <a:ln w="127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873" name="Freeform 223"/>
            <p:cNvSpPr/>
            <p:nvPr/>
          </p:nvSpPr>
          <p:spPr bwMode="auto">
            <a:xfrm>
              <a:off x="2100" y="1982"/>
              <a:ext cx="1560" cy="336"/>
            </a:xfrm>
            <a:custGeom>
              <a:avLst/>
              <a:gdLst>
                <a:gd name="T0" fmla="*/ 260 w 260"/>
                <a:gd name="T1" fmla="*/ 56 h 56"/>
                <a:gd name="T2" fmla="*/ 170 w 260"/>
                <a:gd name="T3" fmla="*/ 56 h 56"/>
                <a:gd name="T4" fmla="*/ 170 w 260"/>
                <a:gd name="T5" fmla="*/ 50 h 56"/>
                <a:gd name="T6" fmla="*/ 119 w 260"/>
                <a:gd name="T7" fmla="*/ 50 h 56"/>
                <a:gd name="T8" fmla="*/ 119 w 260"/>
                <a:gd name="T9" fmla="*/ 44 h 56"/>
                <a:gd name="T10" fmla="*/ 62 w 260"/>
                <a:gd name="T11" fmla="*/ 44 h 56"/>
                <a:gd name="T12" fmla="*/ 62 w 260"/>
                <a:gd name="T13" fmla="*/ 39 h 56"/>
                <a:gd name="T14" fmla="*/ 44 w 260"/>
                <a:gd name="T15" fmla="*/ 39 h 56"/>
                <a:gd name="T16" fmla="*/ 44 w 260"/>
                <a:gd name="T17" fmla="*/ 27 h 56"/>
                <a:gd name="T18" fmla="*/ 38 w 260"/>
                <a:gd name="T19" fmla="*/ 27 h 56"/>
                <a:gd name="T20" fmla="*/ 38 w 260"/>
                <a:gd name="T21" fmla="*/ 23 h 56"/>
                <a:gd name="T22" fmla="*/ 30 w 260"/>
                <a:gd name="T23" fmla="*/ 23 h 56"/>
                <a:gd name="T24" fmla="*/ 30 w 260"/>
                <a:gd name="T25" fmla="*/ 18 h 56"/>
                <a:gd name="T26" fmla="*/ 16 w 260"/>
                <a:gd name="T27" fmla="*/ 18 h 56"/>
                <a:gd name="T28" fmla="*/ 16 w 260"/>
                <a:gd name="T29" fmla="*/ 11 h 56"/>
                <a:gd name="T30" fmla="*/ 14 w 260"/>
                <a:gd name="T31" fmla="*/ 11 h 56"/>
                <a:gd name="T32" fmla="*/ 14 w 260"/>
                <a:gd name="T33" fmla="*/ 6 h 56"/>
                <a:gd name="T34" fmla="*/ 6 w 260"/>
                <a:gd name="T35" fmla="*/ 6 h 56"/>
                <a:gd name="T36" fmla="*/ 6 w 260"/>
                <a:gd name="T37" fmla="*/ 0 h 56"/>
                <a:gd name="T38" fmla="*/ 0 w 260"/>
                <a:gd name="T3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0" h="56">
                  <a:moveTo>
                    <a:pt x="260" y="56"/>
                  </a:moveTo>
                  <a:lnTo>
                    <a:pt x="170" y="56"/>
                  </a:lnTo>
                  <a:lnTo>
                    <a:pt x="170" y="50"/>
                  </a:lnTo>
                  <a:lnTo>
                    <a:pt x="119" y="50"/>
                  </a:lnTo>
                  <a:lnTo>
                    <a:pt x="119" y="44"/>
                  </a:lnTo>
                  <a:lnTo>
                    <a:pt x="62" y="44"/>
                  </a:lnTo>
                  <a:lnTo>
                    <a:pt x="62" y="39"/>
                  </a:lnTo>
                  <a:lnTo>
                    <a:pt x="44" y="39"/>
                  </a:lnTo>
                  <a:lnTo>
                    <a:pt x="44" y="27"/>
                  </a:lnTo>
                  <a:lnTo>
                    <a:pt x="38" y="27"/>
                  </a:lnTo>
                  <a:lnTo>
                    <a:pt x="38" y="23"/>
                  </a:lnTo>
                  <a:lnTo>
                    <a:pt x="30" y="23"/>
                  </a:lnTo>
                  <a:lnTo>
                    <a:pt x="30" y="18"/>
                  </a:lnTo>
                  <a:lnTo>
                    <a:pt x="16" y="18"/>
                  </a:lnTo>
                  <a:lnTo>
                    <a:pt x="16" y="11"/>
                  </a:lnTo>
                  <a:lnTo>
                    <a:pt x="14" y="11"/>
                  </a:lnTo>
                  <a:lnTo>
                    <a:pt x="14" y="6"/>
                  </a:lnTo>
                  <a:lnTo>
                    <a:pt x="6" y="6"/>
                  </a:lnTo>
                  <a:lnTo>
                    <a:pt x="6" y="0"/>
                  </a:lnTo>
                  <a:lnTo>
                    <a:pt x="0" y="0"/>
                  </a:lnTo>
                </a:path>
              </a:pathLst>
            </a:custGeom>
            <a:noFill/>
            <a:ln w="127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grpSp>
      <p:grpSp>
        <p:nvGrpSpPr>
          <p:cNvPr id="874" name="Group 224"/>
          <p:cNvGrpSpPr/>
          <p:nvPr/>
        </p:nvGrpSpPr>
        <p:grpSpPr>
          <a:xfrm>
            <a:off x="1617662" y="4098407"/>
            <a:ext cx="3165759" cy="972000"/>
            <a:chOff x="2093" y="1908"/>
            <a:chExt cx="1572" cy="504"/>
          </a:xfrm>
        </p:grpSpPr>
        <p:sp>
          <p:nvSpPr>
            <p:cNvPr id="875" name="Line 225"/>
            <p:cNvSpPr>
              <a:spLocks noChangeShapeType="1"/>
            </p:cNvSpPr>
            <p:nvPr/>
          </p:nvSpPr>
          <p:spPr bwMode="auto">
            <a:xfrm flipH="1">
              <a:off x="3497" y="2304"/>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76" name="Line 226"/>
            <p:cNvSpPr>
              <a:spLocks noChangeShapeType="1"/>
            </p:cNvSpPr>
            <p:nvPr/>
          </p:nvSpPr>
          <p:spPr bwMode="auto">
            <a:xfrm flipH="1">
              <a:off x="3305" y="2296"/>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77" name="Line 227"/>
            <p:cNvSpPr>
              <a:spLocks noChangeShapeType="1"/>
            </p:cNvSpPr>
            <p:nvPr/>
          </p:nvSpPr>
          <p:spPr bwMode="auto">
            <a:xfrm flipH="1">
              <a:off x="2699" y="2220"/>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78" name="Line 228"/>
            <p:cNvSpPr>
              <a:spLocks noChangeShapeType="1"/>
            </p:cNvSpPr>
            <p:nvPr/>
          </p:nvSpPr>
          <p:spPr bwMode="auto">
            <a:xfrm flipH="1">
              <a:off x="3167" y="2270"/>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79" name="Line 229"/>
            <p:cNvSpPr>
              <a:spLocks noChangeShapeType="1"/>
            </p:cNvSpPr>
            <p:nvPr/>
          </p:nvSpPr>
          <p:spPr bwMode="auto">
            <a:xfrm flipH="1">
              <a:off x="3131" y="2270"/>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80" name="Line 230"/>
            <p:cNvSpPr>
              <a:spLocks noChangeShapeType="1"/>
            </p:cNvSpPr>
            <p:nvPr/>
          </p:nvSpPr>
          <p:spPr bwMode="auto">
            <a:xfrm flipH="1">
              <a:off x="3149" y="2270"/>
              <a:ext cx="0" cy="3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81" name="Line 231"/>
            <p:cNvSpPr>
              <a:spLocks noChangeShapeType="1"/>
            </p:cNvSpPr>
            <p:nvPr/>
          </p:nvSpPr>
          <p:spPr bwMode="auto">
            <a:xfrm flipH="1">
              <a:off x="3065" y="2270"/>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82" name="Line 232"/>
            <p:cNvSpPr>
              <a:spLocks noChangeShapeType="1"/>
            </p:cNvSpPr>
            <p:nvPr/>
          </p:nvSpPr>
          <p:spPr bwMode="auto">
            <a:xfrm flipH="1">
              <a:off x="3599" y="2322"/>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83" name="Line 233"/>
            <p:cNvSpPr>
              <a:spLocks noChangeShapeType="1"/>
            </p:cNvSpPr>
            <p:nvPr/>
          </p:nvSpPr>
          <p:spPr bwMode="auto">
            <a:xfrm flipH="1">
              <a:off x="2987" y="2268"/>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84" name="Line 234"/>
            <p:cNvSpPr>
              <a:spLocks noChangeShapeType="1"/>
            </p:cNvSpPr>
            <p:nvPr/>
          </p:nvSpPr>
          <p:spPr bwMode="auto">
            <a:xfrm flipH="1">
              <a:off x="3107" y="2270"/>
              <a:ext cx="0" cy="3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85" name="Line 235"/>
            <p:cNvSpPr>
              <a:spLocks noChangeShapeType="1"/>
            </p:cNvSpPr>
            <p:nvPr/>
          </p:nvSpPr>
          <p:spPr bwMode="auto">
            <a:xfrm flipH="1">
              <a:off x="3251" y="2280"/>
              <a:ext cx="0" cy="3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86" name="Line 236"/>
            <p:cNvSpPr>
              <a:spLocks noChangeShapeType="1"/>
            </p:cNvSpPr>
            <p:nvPr/>
          </p:nvSpPr>
          <p:spPr bwMode="auto">
            <a:xfrm flipH="1">
              <a:off x="3233" y="2280"/>
              <a:ext cx="0" cy="3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87" name="Line 237"/>
            <p:cNvSpPr>
              <a:spLocks noChangeShapeType="1"/>
            </p:cNvSpPr>
            <p:nvPr/>
          </p:nvSpPr>
          <p:spPr bwMode="auto">
            <a:xfrm flipH="1">
              <a:off x="2867" y="2250"/>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88" name="Line 238"/>
            <p:cNvSpPr>
              <a:spLocks noChangeShapeType="1"/>
            </p:cNvSpPr>
            <p:nvPr/>
          </p:nvSpPr>
          <p:spPr bwMode="auto">
            <a:xfrm flipH="1">
              <a:off x="2543" y="2196"/>
              <a:ext cx="0" cy="3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89" name="Line 239"/>
            <p:cNvSpPr>
              <a:spLocks noChangeShapeType="1"/>
            </p:cNvSpPr>
            <p:nvPr/>
          </p:nvSpPr>
          <p:spPr bwMode="auto">
            <a:xfrm flipH="1">
              <a:off x="3287" y="2296"/>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90" name="Line 240"/>
            <p:cNvSpPr>
              <a:spLocks noChangeShapeType="1"/>
            </p:cNvSpPr>
            <p:nvPr/>
          </p:nvSpPr>
          <p:spPr bwMode="auto">
            <a:xfrm flipH="1">
              <a:off x="2807" y="2244"/>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91" name="Line 241"/>
            <p:cNvSpPr>
              <a:spLocks noChangeShapeType="1"/>
            </p:cNvSpPr>
            <p:nvPr/>
          </p:nvSpPr>
          <p:spPr bwMode="auto">
            <a:xfrm flipH="1">
              <a:off x="2879" y="2250"/>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92" name="Line 242"/>
            <p:cNvSpPr>
              <a:spLocks noChangeShapeType="1"/>
            </p:cNvSpPr>
            <p:nvPr/>
          </p:nvSpPr>
          <p:spPr bwMode="auto">
            <a:xfrm flipH="1">
              <a:off x="2627" y="2214"/>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93" name="Line 243"/>
            <p:cNvSpPr>
              <a:spLocks noChangeShapeType="1"/>
            </p:cNvSpPr>
            <p:nvPr/>
          </p:nvSpPr>
          <p:spPr bwMode="auto">
            <a:xfrm flipH="1">
              <a:off x="3077" y="2270"/>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94" name="Line 244"/>
            <p:cNvSpPr>
              <a:spLocks noChangeShapeType="1"/>
            </p:cNvSpPr>
            <p:nvPr/>
          </p:nvSpPr>
          <p:spPr bwMode="auto">
            <a:xfrm flipH="1">
              <a:off x="3509" y="2304"/>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95" name="Line 245"/>
            <p:cNvSpPr>
              <a:spLocks noChangeShapeType="1"/>
            </p:cNvSpPr>
            <p:nvPr/>
          </p:nvSpPr>
          <p:spPr bwMode="auto">
            <a:xfrm flipH="1">
              <a:off x="2639" y="2214"/>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96" name="Line 246"/>
            <p:cNvSpPr>
              <a:spLocks noChangeShapeType="1"/>
            </p:cNvSpPr>
            <p:nvPr/>
          </p:nvSpPr>
          <p:spPr bwMode="auto">
            <a:xfrm flipH="1">
              <a:off x="3293" y="2296"/>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97" name="Line 247"/>
            <p:cNvSpPr>
              <a:spLocks noChangeShapeType="1"/>
            </p:cNvSpPr>
            <p:nvPr/>
          </p:nvSpPr>
          <p:spPr bwMode="auto">
            <a:xfrm flipH="1">
              <a:off x="3611" y="2322"/>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98" name="Line 248"/>
            <p:cNvSpPr>
              <a:spLocks noChangeShapeType="1"/>
            </p:cNvSpPr>
            <p:nvPr/>
          </p:nvSpPr>
          <p:spPr bwMode="auto">
            <a:xfrm flipH="1">
              <a:off x="3539" y="2304"/>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99" name="Line 249"/>
            <p:cNvSpPr>
              <a:spLocks noChangeShapeType="1"/>
            </p:cNvSpPr>
            <p:nvPr/>
          </p:nvSpPr>
          <p:spPr bwMode="auto">
            <a:xfrm flipH="1">
              <a:off x="3197" y="2280"/>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00" name="Line 250"/>
            <p:cNvSpPr>
              <a:spLocks noChangeShapeType="1"/>
            </p:cNvSpPr>
            <p:nvPr/>
          </p:nvSpPr>
          <p:spPr bwMode="auto">
            <a:xfrm flipH="1">
              <a:off x="3215" y="2280"/>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01" name="Line 251"/>
            <p:cNvSpPr>
              <a:spLocks noChangeShapeType="1"/>
            </p:cNvSpPr>
            <p:nvPr/>
          </p:nvSpPr>
          <p:spPr bwMode="auto">
            <a:xfrm flipH="1">
              <a:off x="3095" y="2270"/>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02" name="Line 252"/>
            <p:cNvSpPr>
              <a:spLocks noChangeShapeType="1"/>
            </p:cNvSpPr>
            <p:nvPr/>
          </p:nvSpPr>
          <p:spPr bwMode="auto">
            <a:xfrm flipH="1">
              <a:off x="2189" y="1932"/>
              <a:ext cx="0" cy="3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03" name="Line 253"/>
            <p:cNvSpPr>
              <a:spLocks noChangeShapeType="1"/>
            </p:cNvSpPr>
            <p:nvPr/>
          </p:nvSpPr>
          <p:spPr bwMode="auto">
            <a:xfrm flipH="1">
              <a:off x="2363" y="2058"/>
              <a:ext cx="0" cy="3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04" name="Line 254"/>
            <p:cNvSpPr>
              <a:spLocks noChangeShapeType="1"/>
            </p:cNvSpPr>
            <p:nvPr/>
          </p:nvSpPr>
          <p:spPr bwMode="auto">
            <a:xfrm flipH="1">
              <a:off x="2525" y="2160"/>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05" name="Line 255"/>
            <p:cNvSpPr>
              <a:spLocks noChangeShapeType="1"/>
            </p:cNvSpPr>
            <p:nvPr/>
          </p:nvSpPr>
          <p:spPr bwMode="auto">
            <a:xfrm flipH="1">
              <a:off x="3581" y="2304"/>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06" name="Line 256"/>
            <p:cNvSpPr>
              <a:spLocks noChangeShapeType="1"/>
            </p:cNvSpPr>
            <p:nvPr/>
          </p:nvSpPr>
          <p:spPr bwMode="auto">
            <a:xfrm flipH="1">
              <a:off x="3569" y="2304"/>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07" name="Line 257"/>
            <p:cNvSpPr>
              <a:spLocks noChangeShapeType="1"/>
            </p:cNvSpPr>
            <p:nvPr/>
          </p:nvSpPr>
          <p:spPr bwMode="auto">
            <a:xfrm flipH="1">
              <a:off x="2939" y="2262"/>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08" name="Line 258"/>
            <p:cNvSpPr>
              <a:spLocks noChangeShapeType="1"/>
            </p:cNvSpPr>
            <p:nvPr/>
          </p:nvSpPr>
          <p:spPr bwMode="auto">
            <a:xfrm flipH="1">
              <a:off x="2783" y="2232"/>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09" name="Line 259"/>
            <p:cNvSpPr>
              <a:spLocks noChangeShapeType="1"/>
            </p:cNvSpPr>
            <p:nvPr/>
          </p:nvSpPr>
          <p:spPr bwMode="auto">
            <a:xfrm flipH="1">
              <a:off x="3179" y="2280"/>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10" name="Line 260"/>
            <p:cNvSpPr>
              <a:spLocks noChangeShapeType="1"/>
            </p:cNvSpPr>
            <p:nvPr/>
          </p:nvSpPr>
          <p:spPr bwMode="auto">
            <a:xfrm flipH="1">
              <a:off x="2897" y="2256"/>
              <a:ext cx="0" cy="3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11" name="Line 261"/>
            <p:cNvSpPr>
              <a:spLocks noChangeShapeType="1"/>
            </p:cNvSpPr>
            <p:nvPr/>
          </p:nvSpPr>
          <p:spPr bwMode="auto">
            <a:xfrm flipH="1">
              <a:off x="3527" y="2304"/>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12" name="Line 262"/>
            <p:cNvSpPr>
              <a:spLocks noChangeShapeType="1"/>
            </p:cNvSpPr>
            <p:nvPr/>
          </p:nvSpPr>
          <p:spPr bwMode="auto">
            <a:xfrm flipH="1">
              <a:off x="2651" y="2214"/>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13" name="Line 263"/>
            <p:cNvSpPr>
              <a:spLocks noChangeShapeType="1"/>
            </p:cNvSpPr>
            <p:nvPr/>
          </p:nvSpPr>
          <p:spPr bwMode="auto">
            <a:xfrm flipH="1">
              <a:off x="2669" y="2226"/>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14" name="Line 264"/>
            <p:cNvSpPr>
              <a:spLocks noChangeShapeType="1"/>
            </p:cNvSpPr>
            <p:nvPr/>
          </p:nvSpPr>
          <p:spPr bwMode="auto">
            <a:xfrm flipH="1">
              <a:off x="2771" y="2232"/>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15" name="Line 265"/>
            <p:cNvSpPr>
              <a:spLocks noChangeShapeType="1"/>
            </p:cNvSpPr>
            <p:nvPr/>
          </p:nvSpPr>
          <p:spPr bwMode="auto">
            <a:xfrm flipH="1">
              <a:off x="3317" y="2296"/>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16" name="Line 266"/>
            <p:cNvSpPr>
              <a:spLocks noChangeShapeType="1"/>
            </p:cNvSpPr>
            <p:nvPr/>
          </p:nvSpPr>
          <p:spPr bwMode="auto">
            <a:xfrm flipH="1">
              <a:off x="3335" y="2296"/>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17" name="Line 267"/>
            <p:cNvSpPr>
              <a:spLocks noChangeShapeType="1"/>
            </p:cNvSpPr>
            <p:nvPr/>
          </p:nvSpPr>
          <p:spPr bwMode="auto">
            <a:xfrm flipH="1">
              <a:off x="3347" y="2296"/>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18" name="Line 268"/>
            <p:cNvSpPr>
              <a:spLocks noChangeShapeType="1"/>
            </p:cNvSpPr>
            <p:nvPr/>
          </p:nvSpPr>
          <p:spPr bwMode="auto">
            <a:xfrm flipH="1">
              <a:off x="3359" y="2296"/>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19" name="Line 269"/>
            <p:cNvSpPr>
              <a:spLocks noChangeShapeType="1"/>
            </p:cNvSpPr>
            <p:nvPr/>
          </p:nvSpPr>
          <p:spPr bwMode="auto">
            <a:xfrm flipH="1">
              <a:off x="3371" y="2296"/>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20" name="Line 270"/>
            <p:cNvSpPr>
              <a:spLocks noChangeShapeType="1"/>
            </p:cNvSpPr>
            <p:nvPr/>
          </p:nvSpPr>
          <p:spPr bwMode="auto">
            <a:xfrm flipH="1">
              <a:off x="3383" y="2296"/>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21" name="Line 271"/>
            <p:cNvSpPr>
              <a:spLocks noChangeShapeType="1"/>
            </p:cNvSpPr>
            <p:nvPr/>
          </p:nvSpPr>
          <p:spPr bwMode="auto">
            <a:xfrm flipH="1">
              <a:off x="3401" y="2296"/>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22" name="Line 272"/>
            <p:cNvSpPr>
              <a:spLocks noChangeShapeType="1"/>
            </p:cNvSpPr>
            <p:nvPr/>
          </p:nvSpPr>
          <p:spPr bwMode="auto">
            <a:xfrm flipH="1">
              <a:off x="3413" y="2296"/>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23" name="Line 273"/>
            <p:cNvSpPr>
              <a:spLocks noChangeShapeType="1"/>
            </p:cNvSpPr>
            <p:nvPr/>
          </p:nvSpPr>
          <p:spPr bwMode="auto">
            <a:xfrm flipH="1">
              <a:off x="3425" y="2296"/>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24" name="Line 274"/>
            <p:cNvSpPr>
              <a:spLocks noChangeShapeType="1"/>
            </p:cNvSpPr>
            <p:nvPr/>
          </p:nvSpPr>
          <p:spPr bwMode="auto">
            <a:xfrm flipH="1">
              <a:off x="3437" y="2296"/>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25" name="Line 275"/>
            <p:cNvSpPr>
              <a:spLocks noChangeShapeType="1"/>
            </p:cNvSpPr>
            <p:nvPr/>
          </p:nvSpPr>
          <p:spPr bwMode="auto">
            <a:xfrm flipH="1">
              <a:off x="3449" y="2296"/>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26" name="Line 276"/>
            <p:cNvSpPr>
              <a:spLocks noChangeShapeType="1"/>
            </p:cNvSpPr>
            <p:nvPr/>
          </p:nvSpPr>
          <p:spPr bwMode="auto">
            <a:xfrm flipH="1">
              <a:off x="3467" y="2296"/>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27" name="Line 277"/>
            <p:cNvSpPr>
              <a:spLocks noChangeShapeType="1"/>
            </p:cNvSpPr>
            <p:nvPr/>
          </p:nvSpPr>
          <p:spPr bwMode="auto">
            <a:xfrm flipH="1">
              <a:off x="2561" y="2196"/>
              <a:ext cx="0" cy="3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28" name="Line 278"/>
            <p:cNvSpPr>
              <a:spLocks noChangeShapeType="1"/>
            </p:cNvSpPr>
            <p:nvPr/>
          </p:nvSpPr>
          <p:spPr bwMode="auto">
            <a:xfrm flipH="1">
              <a:off x="2669" y="2214"/>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29" name="Line 279"/>
            <p:cNvSpPr>
              <a:spLocks noChangeShapeType="1"/>
            </p:cNvSpPr>
            <p:nvPr/>
          </p:nvSpPr>
          <p:spPr bwMode="auto">
            <a:xfrm flipH="1">
              <a:off x="3269" y="2280"/>
              <a:ext cx="0" cy="36"/>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30" name="Freeform 280"/>
            <p:cNvSpPr/>
            <p:nvPr/>
          </p:nvSpPr>
          <p:spPr bwMode="auto">
            <a:xfrm>
              <a:off x="2093" y="1908"/>
              <a:ext cx="1572" cy="504"/>
            </a:xfrm>
            <a:custGeom>
              <a:avLst/>
              <a:gdLst>
                <a:gd name="T0" fmla="*/ 259 w 262"/>
                <a:gd name="T1" fmla="*/ 84 h 84"/>
                <a:gd name="T2" fmla="*/ 249 w 262"/>
                <a:gd name="T3" fmla="*/ 72 h 84"/>
                <a:gd name="T4" fmla="*/ 237 w 262"/>
                <a:gd name="T5" fmla="*/ 69 h 84"/>
                <a:gd name="T6" fmla="*/ 232 w 262"/>
                <a:gd name="T7" fmla="*/ 68 h 84"/>
                <a:gd name="T8" fmla="*/ 197 w 262"/>
                <a:gd name="T9" fmla="*/ 65 h 84"/>
                <a:gd name="T10" fmla="*/ 177 w 262"/>
                <a:gd name="T11" fmla="*/ 63 h 84"/>
                <a:gd name="T12" fmla="*/ 145 w 262"/>
                <a:gd name="T13" fmla="*/ 63 h 84"/>
                <a:gd name="T14" fmla="*/ 140 w 262"/>
                <a:gd name="T15" fmla="*/ 61 h 84"/>
                <a:gd name="T16" fmla="*/ 127 w 262"/>
                <a:gd name="T17" fmla="*/ 60 h 84"/>
                <a:gd name="T18" fmla="*/ 118 w 262"/>
                <a:gd name="T19" fmla="*/ 58 h 84"/>
                <a:gd name="T20" fmla="*/ 113 w 262"/>
                <a:gd name="T21" fmla="*/ 57 h 84"/>
                <a:gd name="T22" fmla="*/ 101 w 262"/>
                <a:gd name="T23" fmla="*/ 55 h 84"/>
                <a:gd name="T24" fmla="*/ 89 w 262"/>
                <a:gd name="T25" fmla="*/ 55 h 84"/>
                <a:gd name="T26" fmla="*/ 81 w 262"/>
                <a:gd name="T27" fmla="*/ 52 h 84"/>
                <a:gd name="T28" fmla="*/ 75 w 262"/>
                <a:gd name="T29" fmla="*/ 49 h 84"/>
                <a:gd name="T30" fmla="*/ 71 w 262"/>
                <a:gd name="T31" fmla="*/ 46 h 84"/>
                <a:gd name="T32" fmla="*/ 66 w 262"/>
                <a:gd name="T33" fmla="*/ 44 h 84"/>
                <a:gd name="T34" fmla="*/ 62 w 262"/>
                <a:gd name="T35" fmla="*/ 42 h 84"/>
                <a:gd name="T36" fmla="*/ 56 w 262"/>
                <a:gd name="T37" fmla="*/ 37 h 84"/>
                <a:gd name="T38" fmla="*/ 53 w 262"/>
                <a:gd name="T39" fmla="*/ 35 h 84"/>
                <a:gd name="T40" fmla="*/ 49 w 262"/>
                <a:gd name="T41" fmla="*/ 32 h 84"/>
                <a:gd name="T42" fmla="*/ 44 w 262"/>
                <a:gd name="T43" fmla="*/ 28 h 84"/>
                <a:gd name="T44" fmla="*/ 39 w 262"/>
                <a:gd name="T45" fmla="*/ 25 h 84"/>
                <a:gd name="T46" fmla="*/ 35 w 262"/>
                <a:gd name="T47" fmla="*/ 22 h 84"/>
                <a:gd name="T48" fmla="*/ 31 w 262"/>
                <a:gd name="T49" fmla="*/ 20 h 84"/>
                <a:gd name="T50" fmla="*/ 27 w 262"/>
                <a:gd name="T51" fmla="*/ 17 h 84"/>
                <a:gd name="T52" fmla="*/ 23 w 262"/>
                <a:gd name="T53" fmla="*/ 13 h 84"/>
                <a:gd name="T54" fmla="*/ 19 w 262"/>
                <a:gd name="T55" fmla="*/ 11 h 84"/>
                <a:gd name="T56" fmla="*/ 16 w 262"/>
                <a:gd name="T57" fmla="*/ 7 h 84"/>
                <a:gd name="T58" fmla="*/ 12 w 262"/>
                <a:gd name="T59" fmla="*/ 5 h 84"/>
                <a:gd name="T60" fmla="*/ 9 w 262"/>
                <a:gd name="T61" fmla="*/ 2 h 84"/>
                <a:gd name="T62" fmla="*/ 0 w 262"/>
                <a:gd name="T6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2" h="84">
                  <a:moveTo>
                    <a:pt x="262" y="84"/>
                  </a:moveTo>
                  <a:lnTo>
                    <a:pt x="259" y="84"/>
                  </a:lnTo>
                  <a:lnTo>
                    <a:pt x="259" y="72"/>
                  </a:lnTo>
                  <a:lnTo>
                    <a:pt x="249" y="72"/>
                  </a:lnTo>
                  <a:lnTo>
                    <a:pt x="249" y="69"/>
                  </a:lnTo>
                  <a:lnTo>
                    <a:pt x="237" y="69"/>
                  </a:lnTo>
                  <a:lnTo>
                    <a:pt x="237" y="68"/>
                  </a:lnTo>
                  <a:lnTo>
                    <a:pt x="232" y="68"/>
                  </a:lnTo>
                  <a:lnTo>
                    <a:pt x="197" y="68"/>
                  </a:lnTo>
                  <a:lnTo>
                    <a:pt x="197" y="65"/>
                  </a:lnTo>
                  <a:lnTo>
                    <a:pt x="177" y="65"/>
                  </a:lnTo>
                  <a:lnTo>
                    <a:pt x="177" y="63"/>
                  </a:lnTo>
                  <a:lnTo>
                    <a:pt x="150" y="63"/>
                  </a:lnTo>
                  <a:lnTo>
                    <a:pt x="145" y="63"/>
                  </a:lnTo>
                  <a:lnTo>
                    <a:pt x="145" y="61"/>
                  </a:lnTo>
                  <a:lnTo>
                    <a:pt x="140" y="61"/>
                  </a:lnTo>
                  <a:lnTo>
                    <a:pt x="140" y="60"/>
                  </a:lnTo>
                  <a:lnTo>
                    <a:pt x="127" y="60"/>
                  </a:lnTo>
                  <a:lnTo>
                    <a:pt x="127" y="58"/>
                  </a:lnTo>
                  <a:lnTo>
                    <a:pt x="118" y="58"/>
                  </a:lnTo>
                  <a:lnTo>
                    <a:pt x="118" y="57"/>
                  </a:lnTo>
                  <a:lnTo>
                    <a:pt x="113" y="57"/>
                  </a:lnTo>
                  <a:lnTo>
                    <a:pt x="101" y="57"/>
                  </a:lnTo>
                  <a:lnTo>
                    <a:pt x="101" y="55"/>
                  </a:lnTo>
                  <a:lnTo>
                    <a:pt x="97" y="55"/>
                  </a:lnTo>
                  <a:lnTo>
                    <a:pt x="89" y="55"/>
                  </a:lnTo>
                  <a:lnTo>
                    <a:pt x="89" y="52"/>
                  </a:lnTo>
                  <a:lnTo>
                    <a:pt x="81" y="52"/>
                  </a:lnTo>
                  <a:lnTo>
                    <a:pt x="81" y="49"/>
                  </a:lnTo>
                  <a:lnTo>
                    <a:pt x="75" y="49"/>
                  </a:lnTo>
                  <a:lnTo>
                    <a:pt x="75" y="46"/>
                  </a:lnTo>
                  <a:lnTo>
                    <a:pt x="71" y="46"/>
                  </a:lnTo>
                  <a:lnTo>
                    <a:pt x="71" y="44"/>
                  </a:lnTo>
                  <a:lnTo>
                    <a:pt x="66" y="44"/>
                  </a:lnTo>
                  <a:lnTo>
                    <a:pt x="66" y="42"/>
                  </a:lnTo>
                  <a:lnTo>
                    <a:pt x="62" y="42"/>
                  </a:lnTo>
                  <a:lnTo>
                    <a:pt x="62" y="37"/>
                  </a:lnTo>
                  <a:lnTo>
                    <a:pt x="56" y="37"/>
                  </a:lnTo>
                  <a:lnTo>
                    <a:pt x="56" y="35"/>
                  </a:lnTo>
                  <a:lnTo>
                    <a:pt x="53" y="35"/>
                  </a:lnTo>
                  <a:lnTo>
                    <a:pt x="53" y="32"/>
                  </a:lnTo>
                  <a:lnTo>
                    <a:pt x="49" y="32"/>
                  </a:lnTo>
                  <a:lnTo>
                    <a:pt x="49" y="28"/>
                  </a:lnTo>
                  <a:lnTo>
                    <a:pt x="44" y="28"/>
                  </a:lnTo>
                  <a:lnTo>
                    <a:pt x="44" y="25"/>
                  </a:lnTo>
                  <a:lnTo>
                    <a:pt x="39" y="25"/>
                  </a:lnTo>
                  <a:lnTo>
                    <a:pt x="39" y="22"/>
                  </a:lnTo>
                  <a:lnTo>
                    <a:pt x="35" y="22"/>
                  </a:lnTo>
                  <a:lnTo>
                    <a:pt x="35" y="20"/>
                  </a:lnTo>
                  <a:lnTo>
                    <a:pt x="31" y="20"/>
                  </a:lnTo>
                  <a:lnTo>
                    <a:pt x="31" y="17"/>
                  </a:lnTo>
                  <a:lnTo>
                    <a:pt x="27" y="17"/>
                  </a:lnTo>
                  <a:lnTo>
                    <a:pt x="27" y="13"/>
                  </a:lnTo>
                  <a:lnTo>
                    <a:pt x="23" y="13"/>
                  </a:lnTo>
                  <a:lnTo>
                    <a:pt x="23" y="11"/>
                  </a:lnTo>
                  <a:lnTo>
                    <a:pt x="19" y="11"/>
                  </a:lnTo>
                  <a:lnTo>
                    <a:pt x="19" y="7"/>
                  </a:lnTo>
                  <a:lnTo>
                    <a:pt x="16" y="7"/>
                  </a:lnTo>
                  <a:lnTo>
                    <a:pt x="16" y="5"/>
                  </a:lnTo>
                  <a:lnTo>
                    <a:pt x="12" y="5"/>
                  </a:lnTo>
                  <a:lnTo>
                    <a:pt x="12" y="2"/>
                  </a:lnTo>
                  <a:lnTo>
                    <a:pt x="9" y="2"/>
                  </a:lnTo>
                  <a:lnTo>
                    <a:pt x="9" y="0"/>
                  </a:lnTo>
                  <a:lnTo>
                    <a:pt x="0" y="0"/>
                  </a:lnTo>
                </a:path>
              </a:pathLst>
            </a:custGeom>
            <a:ln w="12700">
              <a:solidFill>
                <a:srgbClr val="4D4D4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931" name="Group 930"/>
          <p:cNvGrpSpPr/>
          <p:nvPr/>
        </p:nvGrpSpPr>
        <p:grpSpPr>
          <a:xfrm>
            <a:off x="5834901" y="2760332"/>
            <a:ext cx="249889" cy="407871"/>
            <a:chOff x="1860955" y="2748267"/>
            <a:chExt cx="249889" cy="407871"/>
          </a:xfrm>
        </p:grpSpPr>
        <p:cxnSp>
          <p:nvCxnSpPr>
            <p:cNvPr id="932" name="Straight Connector 931"/>
            <p:cNvCxnSpPr/>
            <p:nvPr/>
          </p:nvCxnSpPr>
          <p:spPr>
            <a:xfrm>
              <a:off x="1860955" y="2887084"/>
              <a:ext cx="249889" cy="0"/>
            </a:xfrm>
            <a:prstGeom prst="line">
              <a:avLst/>
            </a:prstGeom>
            <a:ln w="127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933" name="Straight Connector 932"/>
            <p:cNvCxnSpPr/>
            <p:nvPr/>
          </p:nvCxnSpPr>
          <p:spPr>
            <a:xfrm>
              <a:off x="1860955" y="3004862"/>
              <a:ext cx="24988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34" name="Straight Connector 933"/>
            <p:cNvCxnSpPr/>
            <p:nvPr/>
          </p:nvCxnSpPr>
          <p:spPr>
            <a:xfrm rot="5400000">
              <a:off x="1963224" y="2887084"/>
              <a:ext cx="45351" cy="0"/>
            </a:xfrm>
            <a:prstGeom prst="line">
              <a:avLst/>
            </a:prstGeom>
            <a:ln w="127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935" name="Straight Connector 934"/>
            <p:cNvCxnSpPr/>
            <p:nvPr/>
          </p:nvCxnSpPr>
          <p:spPr>
            <a:xfrm rot="5400000">
              <a:off x="1963224" y="3004862"/>
              <a:ext cx="45351"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36" name="Straight Connector 935"/>
            <p:cNvCxnSpPr/>
            <p:nvPr/>
          </p:nvCxnSpPr>
          <p:spPr>
            <a:xfrm>
              <a:off x="1860955" y="2770943"/>
              <a:ext cx="249889" cy="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cxnSp>
        <p:cxnSp>
          <p:nvCxnSpPr>
            <p:cNvPr id="937" name="Straight Connector 936"/>
            <p:cNvCxnSpPr/>
            <p:nvPr/>
          </p:nvCxnSpPr>
          <p:spPr>
            <a:xfrm rot="5400000">
              <a:off x="1963224" y="2770943"/>
              <a:ext cx="45351" cy="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cxnSp>
        <p:cxnSp>
          <p:nvCxnSpPr>
            <p:cNvPr id="938" name="Straight Connector 937"/>
            <p:cNvCxnSpPr/>
            <p:nvPr/>
          </p:nvCxnSpPr>
          <p:spPr>
            <a:xfrm>
              <a:off x="1860955" y="3133463"/>
              <a:ext cx="24988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9" name="Straight Connector 938"/>
            <p:cNvCxnSpPr/>
            <p:nvPr/>
          </p:nvCxnSpPr>
          <p:spPr>
            <a:xfrm rot="5400000">
              <a:off x="1963224" y="3133463"/>
              <a:ext cx="453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40" name="Group 939"/>
          <p:cNvGrpSpPr/>
          <p:nvPr/>
        </p:nvGrpSpPr>
        <p:grpSpPr>
          <a:xfrm>
            <a:off x="5834901" y="5170594"/>
            <a:ext cx="249889" cy="407871"/>
            <a:chOff x="1860955" y="2748267"/>
            <a:chExt cx="249889" cy="407871"/>
          </a:xfrm>
        </p:grpSpPr>
        <p:cxnSp>
          <p:nvCxnSpPr>
            <p:cNvPr id="941" name="Straight Connector 940"/>
            <p:cNvCxnSpPr/>
            <p:nvPr/>
          </p:nvCxnSpPr>
          <p:spPr>
            <a:xfrm>
              <a:off x="1860955" y="2887084"/>
              <a:ext cx="249889" cy="0"/>
            </a:xfrm>
            <a:prstGeom prst="line">
              <a:avLst/>
            </a:prstGeom>
            <a:ln w="127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942" name="Straight Connector 941"/>
            <p:cNvCxnSpPr/>
            <p:nvPr/>
          </p:nvCxnSpPr>
          <p:spPr>
            <a:xfrm>
              <a:off x="1860955" y="3004862"/>
              <a:ext cx="24988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43" name="Straight Connector 942"/>
            <p:cNvCxnSpPr/>
            <p:nvPr/>
          </p:nvCxnSpPr>
          <p:spPr>
            <a:xfrm rot="5400000">
              <a:off x="1963224" y="2887084"/>
              <a:ext cx="45351" cy="0"/>
            </a:xfrm>
            <a:prstGeom prst="line">
              <a:avLst/>
            </a:prstGeom>
            <a:ln w="127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944" name="Straight Connector 943"/>
            <p:cNvCxnSpPr/>
            <p:nvPr/>
          </p:nvCxnSpPr>
          <p:spPr>
            <a:xfrm rot="5400000">
              <a:off x="1963224" y="3004862"/>
              <a:ext cx="45351"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45" name="Straight Connector 944"/>
            <p:cNvCxnSpPr/>
            <p:nvPr/>
          </p:nvCxnSpPr>
          <p:spPr>
            <a:xfrm>
              <a:off x="1860955" y="2770943"/>
              <a:ext cx="249889" cy="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cxnSp>
        <p:cxnSp>
          <p:nvCxnSpPr>
            <p:cNvPr id="946" name="Straight Connector 945"/>
            <p:cNvCxnSpPr/>
            <p:nvPr/>
          </p:nvCxnSpPr>
          <p:spPr>
            <a:xfrm rot="5400000">
              <a:off x="1963224" y="2770943"/>
              <a:ext cx="45351" cy="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cxnSp>
        <p:cxnSp>
          <p:nvCxnSpPr>
            <p:cNvPr id="947" name="Straight Connector 946"/>
            <p:cNvCxnSpPr/>
            <p:nvPr/>
          </p:nvCxnSpPr>
          <p:spPr>
            <a:xfrm>
              <a:off x="1860955" y="3133463"/>
              <a:ext cx="24988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8" name="Straight Connector 947"/>
            <p:cNvCxnSpPr/>
            <p:nvPr/>
          </p:nvCxnSpPr>
          <p:spPr>
            <a:xfrm rot="5400000">
              <a:off x="1963224" y="3133463"/>
              <a:ext cx="453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49" name="Group 281"/>
          <p:cNvGrpSpPr/>
          <p:nvPr/>
        </p:nvGrpSpPr>
        <p:grpSpPr>
          <a:xfrm>
            <a:off x="1617662" y="4086529"/>
            <a:ext cx="3162156" cy="1080000"/>
            <a:chOff x="2094" y="1882"/>
            <a:chExt cx="1566" cy="552"/>
          </a:xfrm>
        </p:grpSpPr>
        <p:sp>
          <p:nvSpPr>
            <p:cNvPr id="950" name="Line 282"/>
            <p:cNvSpPr>
              <a:spLocks noChangeShapeType="1"/>
            </p:cNvSpPr>
            <p:nvPr/>
          </p:nvSpPr>
          <p:spPr bwMode="auto">
            <a:xfrm flipH="1">
              <a:off x="3378" y="2380"/>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51" name="Line 283"/>
            <p:cNvSpPr>
              <a:spLocks noChangeShapeType="1"/>
            </p:cNvSpPr>
            <p:nvPr/>
          </p:nvSpPr>
          <p:spPr bwMode="auto">
            <a:xfrm flipH="1">
              <a:off x="3258" y="237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52" name="Line 284"/>
            <p:cNvSpPr>
              <a:spLocks noChangeShapeType="1"/>
            </p:cNvSpPr>
            <p:nvPr/>
          </p:nvSpPr>
          <p:spPr bwMode="auto">
            <a:xfrm flipH="1">
              <a:off x="2598" y="2260"/>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53" name="Line 285"/>
            <p:cNvSpPr>
              <a:spLocks noChangeShapeType="1"/>
            </p:cNvSpPr>
            <p:nvPr/>
          </p:nvSpPr>
          <p:spPr bwMode="auto">
            <a:xfrm flipH="1">
              <a:off x="3120" y="237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54" name="Line 286"/>
            <p:cNvSpPr>
              <a:spLocks noChangeShapeType="1"/>
            </p:cNvSpPr>
            <p:nvPr/>
          </p:nvSpPr>
          <p:spPr bwMode="auto">
            <a:xfrm flipH="1">
              <a:off x="3084" y="237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55" name="Line 287"/>
            <p:cNvSpPr>
              <a:spLocks noChangeShapeType="1"/>
            </p:cNvSpPr>
            <p:nvPr/>
          </p:nvSpPr>
          <p:spPr bwMode="auto">
            <a:xfrm flipH="1">
              <a:off x="3102" y="237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56" name="Line 288"/>
            <p:cNvSpPr>
              <a:spLocks noChangeShapeType="1"/>
            </p:cNvSpPr>
            <p:nvPr/>
          </p:nvSpPr>
          <p:spPr bwMode="auto">
            <a:xfrm flipH="1">
              <a:off x="2922" y="2350"/>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57" name="Line 289"/>
            <p:cNvSpPr>
              <a:spLocks noChangeShapeType="1"/>
            </p:cNvSpPr>
            <p:nvPr/>
          </p:nvSpPr>
          <p:spPr bwMode="auto">
            <a:xfrm flipH="1">
              <a:off x="3564" y="2398"/>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58" name="Line 290"/>
            <p:cNvSpPr>
              <a:spLocks noChangeShapeType="1"/>
            </p:cNvSpPr>
            <p:nvPr/>
          </p:nvSpPr>
          <p:spPr bwMode="auto">
            <a:xfrm flipH="1">
              <a:off x="2910" y="2350"/>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59" name="Line 291"/>
            <p:cNvSpPr>
              <a:spLocks noChangeShapeType="1"/>
            </p:cNvSpPr>
            <p:nvPr/>
          </p:nvSpPr>
          <p:spPr bwMode="auto">
            <a:xfrm flipH="1">
              <a:off x="2976" y="2350"/>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60" name="Line 292"/>
            <p:cNvSpPr>
              <a:spLocks noChangeShapeType="1"/>
            </p:cNvSpPr>
            <p:nvPr/>
          </p:nvSpPr>
          <p:spPr bwMode="auto">
            <a:xfrm flipH="1">
              <a:off x="3204" y="237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61" name="Line 293"/>
            <p:cNvSpPr>
              <a:spLocks noChangeShapeType="1"/>
            </p:cNvSpPr>
            <p:nvPr/>
          </p:nvSpPr>
          <p:spPr bwMode="auto">
            <a:xfrm flipH="1">
              <a:off x="3186" y="237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62" name="Line 294"/>
            <p:cNvSpPr>
              <a:spLocks noChangeShapeType="1"/>
            </p:cNvSpPr>
            <p:nvPr/>
          </p:nvSpPr>
          <p:spPr bwMode="auto">
            <a:xfrm flipH="1">
              <a:off x="2766" y="231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63" name="Line 295"/>
            <p:cNvSpPr>
              <a:spLocks noChangeShapeType="1"/>
            </p:cNvSpPr>
            <p:nvPr/>
          </p:nvSpPr>
          <p:spPr bwMode="auto">
            <a:xfrm flipH="1">
              <a:off x="2352" y="2116"/>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64" name="Line 296"/>
            <p:cNvSpPr>
              <a:spLocks noChangeShapeType="1"/>
            </p:cNvSpPr>
            <p:nvPr/>
          </p:nvSpPr>
          <p:spPr bwMode="auto">
            <a:xfrm flipH="1">
              <a:off x="3234" y="237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65" name="Line 297"/>
            <p:cNvSpPr>
              <a:spLocks noChangeShapeType="1"/>
            </p:cNvSpPr>
            <p:nvPr/>
          </p:nvSpPr>
          <p:spPr bwMode="auto">
            <a:xfrm flipH="1">
              <a:off x="2748" y="231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66" name="Line 298"/>
            <p:cNvSpPr>
              <a:spLocks noChangeShapeType="1"/>
            </p:cNvSpPr>
            <p:nvPr/>
          </p:nvSpPr>
          <p:spPr bwMode="auto">
            <a:xfrm flipH="1">
              <a:off x="2784" y="2320"/>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67" name="Line 299"/>
            <p:cNvSpPr>
              <a:spLocks noChangeShapeType="1"/>
            </p:cNvSpPr>
            <p:nvPr/>
          </p:nvSpPr>
          <p:spPr bwMode="auto">
            <a:xfrm flipH="1">
              <a:off x="2496" y="2212"/>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68" name="Line 300"/>
            <p:cNvSpPr>
              <a:spLocks noChangeShapeType="1"/>
            </p:cNvSpPr>
            <p:nvPr/>
          </p:nvSpPr>
          <p:spPr bwMode="auto">
            <a:xfrm flipH="1">
              <a:off x="2940" y="2350"/>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69" name="Line 301"/>
            <p:cNvSpPr>
              <a:spLocks noChangeShapeType="1"/>
            </p:cNvSpPr>
            <p:nvPr/>
          </p:nvSpPr>
          <p:spPr bwMode="auto">
            <a:xfrm flipH="1">
              <a:off x="3414" y="2392"/>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70" name="Line 302"/>
            <p:cNvSpPr>
              <a:spLocks noChangeShapeType="1"/>
            </p:cNvSpPr>
            <p:nvPr/>
          </p:nvSpPr>
          <p:spPr bwMode="auto">
            <a:xfrm flipH="1">
              <a:off x="2520" y="2218"/>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71" name="Line 303"/>
            <p:cNvSpPr>
              <a:spLocks noChangeShapeType="1"/>
            </p:cNvSpPr>
            <p:nvPr/>
          </p:nvSpPr>
          <p:spPr bwMode="auto">
            <a:xfrm flipH="1">
              <a:off x="3462" y="2398"/>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72" name="Line 304"/>
            <p:cNvSpPr>
              <a:spLocks noChangeShapeType="1"/>
            </p:cNvSpPr>
            <p:nvPr/>
          </p:nvSpPr>
          <p:spPr bwMode="auto">
            <a:xfrm flipH="1">
              <a:off x="3480" y="2398"/>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73" name="Line 305"/>
            <p:cNvSpPr>
              <a:spLocks noChangeShapeType="1"/>
            </p:cNvSpPr>
            <p:nvPr/>
          </p:nvSpPr>
          <p:spPr bwMode="auto">
            <a:xfrm flipH="1">
              <a:off x="3498" y="2398"/>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74" name="Line 306"/>
            <p:cNvSpPr>
              <a:spLocks noChangeShapeType="1"/>
            </p:cNvSpPr>
            <p:nvPr/>
          </p:nvSpPr>
          <p:spPr bwMode="auto">
            <a:xfrm flipH="1">
              <a:off x="3636" y="2398"/>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75" name="Line 307"/>
            <p:cNvSpPr>
              <a:spLocks noChangeShapeType="1"/>
            </p:cNvSpPr>
            <p:nvPr/>
          </p:nvSpPr>
          <p:spPr bwMode="auto">
            <a:xfrm flipH="1">
              <a:off x="3576" y="2398"/>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76" name="Line 308"/>
            <p:cNvSpPr>
              <a:spLocks noChangeShapeType="1"/>
            </p:cNvSpPr>
            <p:nvPr/>
          </p:nvSpPr>
          <p:spPr bwMode="auto">
            <a:xfrm flipH="1">
              <a:off x="3504" y="2398"/>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77" name="Line 309"/>
            <p:cNvSpPr>
              <a:spLocks noChangeShapeType="1"/>
            </p:cNvSpPr>
            <p:nvPr/>
          </p:nvSpPr>
          <p:spPr bwMode="auto">
            <a:xfrm flipH="1">
              <a:off x="3150" y="237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78" name="Line 310"/>
            <p:cNvSpPr>
              <a:spLocks noChangeShapeType="1"/>
            </p:cNvSpPr>
            <p:nvPr/>
          </p:nvSpPr>
          <p:spPr bwMode="auto">
            <a:xfrm flipH="1">
              <a:off x="3168" y="237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79" name="Line 311"/>
            <p:cNvSpPr>
              <a:spLocks noChangeShapeType="1"/>
            </p:cNvSpPr>
            <p:nvPr/>
          </p:nvSpPr>
          <p:spPr bwMode="auto">
            <a:xfrm flipH="1">
              <a:off x="2958" y="2350"/>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80" name="Line 312"/>
            <p:cNvSpPr>
              <a:spLocks noChangeShapeType="1"/>
            </p:cNvSpPr>
            <p:nvPr/>
          </p:nvSpPr>
          <p:spPr bwMode="auto">
            <a:xfrm flipH="1">
              <a:off x="2094" y="1882"/>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81" name="Line 313"/>
            <p:cNvSpPr>
              <a:spLocks noChangeShapeType="1"/>
            </p:cNvSpPr>
            <p:nvPr/>
          </p:nvSpPr>
          <p:spPr bwMode="auto">
            <a:xfrm flipH="1">
              <a:off x="2238" y="2026"/>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82" name="Line 314"/>
            <p:cNvSpPr>
              <a:spLocks noChangeShapeType="1"/>
            </p:cNvSpPr>
            <p:nvPr/>
          </p:nvSpPr>
          <p:spPr bwMode="auto">
            <a:xfrm flipH="1">
              <a:off x="2142" y="192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83" name="Line 315"/>
            <p:cNvSpPr>
              <a:spLocks noChangeShapeType="1"/>
            </p:cNvSpPr>
            <p:nvPr/>
          </p:nvSpPr>
          <p:spPr bwMode="auto">
            <a:xfrm flipH="1">
              <a:off x="3552" y="2398"/>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84" name="Line 316"/>
            <p:cNvSpPr>
              <a:spLocks noChangeShapeType="1"/>
            </p:cNvSpPr>
            <p:nvPr/>
          </p:nvSpPr>
          <p:spPr bwMode="auto">
            <a:xfrm flipH="1">
              <a:off x="3534" y="2398"/>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85" name="Line 317"/>
            <p:cNvSpPr>
              <a:spLocks noChangeShapeType="1"/>
            </p:cNvSpPr>
            <p:nvPr/>
          </p:nvSpPr>
          <p:spPr bwMode="auto">
            <a:xfrm flipH="1">
              <a:off x="2886" y="2338"/>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86" name="Line 318"/>
            <p:cNvSpPr>
              <a:spLocks noChangeShapeType="1"/>
            </p:cNvSpPr>
            <p:nvPr/>
          </p:nvSpPr>
          <p:spPr bwMode="auto">
            <a:xfrm flipH="1">
              <a:off x="2742" y="231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87" name="Line 319"/>
            <p:cNvSpPr>
              <a:spLocks noChangeShapeType="1"/>
            </p:cNvSpPr>
            <p:nvPr/>
          </p:nvSpPr>
          <p:spPr bwMode="auto">
            <a:xfrm flipH="1">
              <a:off x="3132" y="237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88" name="Line 320"/>
            <p:cNvSpPr>
              <a:spLocks noChangeShapeType="1"/>
            </p:cNvSpPr>
            <p:nvPr/>
          </p:nvSpPr>
          <p:spPr bwMode="auto">
            <a:xfrm flipH="1">
              <a:off x="2796" y="2320"/>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89" name="Line 321"/>
            <p:cNvSpPr>
              <a:spLocks noChangeShapeType="1"/>
            </p:cNvSpPr>
            <p:nvPr/>
          </p:nvSpPr>
          <p:spPr bwMode="auto">
            <a:xfrm flipH="1">
              <a:off x="3444" y="2398"/>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90" name="Line 322"/>
            <p:cNvSpPr>
              <a:spLocks noChangeShapeType="1"/>
            </p:cNvSpPr>
            <p:nvPr/>
          </p:nvSpPr>
          <p:spPr bwMode="auto">
            <a:xfrm flipH="1">
              <a:off x="2532" y="2236"/>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91" name="Line 323"/>
            <p:cNvSpPr>
              <a:spLocks noChangeShapeType="1"/>
            </p:cNvSpPr>
            <p:nvPr/>
          </p:nvSpPr>
          <p:spPr bwMode="auto">
            <a:xfrm flipH="1">
              <a:off x="2550" y="2242"/>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92" name="Line 324"/>
            <p:cNvSpPr>
              <a:spLocks noChangeShapeType="1"/>
            </p:cNvSpPr>
            <p:nvPr/>
          </p:nvSpPr>
          <p:spPr bwMode="auto">
            <a:xfrm flipH="1">
              <a:off x="2712" y="2296"/>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93" name="Line 325"/>
            <p:cNvSpPr>
              <a:spLocks noChangeShapeType="1"/>
            </p:cNvSpPr>
            <p:nvPr/>
          </p:nvSpPr>
          <p:spPr bwMode="auto">
            <a:xfrm flipH="1">
              <a:off x="3270" y="237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94" name="Line 326"/>
            <p:cNvSpPr>
              <a:spLocks noChangeShapeType="1"/>
            </p:cNvSpPr>
            <p:nvPr/>
          </p:nvSpPr>
          <p:spPr bwMode="auto">
            <a:xfrm flipH="1">
              <a:off x="3288" y="237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95" name="Line 327"/>
            <p:cNvSpPr>
              <a:spLocks noChangeShapeType="1"/>
            </p:cNvSpPr>
            <p:nvPr/>
          </p:nvSpPr>
          <p:spPr bwMode="auto">
            <a:xfrm flipH="1">
              <a:off x="3300" y="237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96" name="Line 328"/>
            <p:cNvSpPr>
              <a:spLocks noChangeShapeType="1"/>
            </p:cNvSpPr>
            <p:nvPr/>
          </p:nvSpPr>
          <p:spPr bwMode="auto">
            <a:xfrm flipH="1">
              <a:off x="3312" y="237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97" name="Line 329"/>
            <p:cNvSpPr>
              <a:spLocks noChangeShapeType="1"/>
            </p:cNvSpPr>
            <p:nvPr/>
          </p:nvSpPr>
          <p:spPr bwMode="auto">
            <a:xfrm flipH="1">
              <a:off x="3324" y="237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98" name="Line 330"/>
            <p:cNvSpPr>
              <a:spLocks noChangeShapeType="1"/>
            </p:cNvSpPr>
            <p:nvPr/>
          </p:nvSpPr>
          <p:spPr bwMode="auto">
            <a:xfrm flipH="1">
              <a:off x="3336" y="237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99" name="Line 331"/>
            <p:cNvSpPr>
              <a:spLocks noChangeShapeType="1"/>
            </p:cNvSpPr>
            <p:nvPr/>
          </p:nvSpPr>
          <p:spPr bwMode="auto">
            <a:xfrm flipH="1">
              <a:off x="3354" y="237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00" name="Line 332"/>
            <p:cNvSpPr>
              <a:spLocks noChangeShapeType="1"/>
            </p:cNvSpPr>
            <p:nvPr/>
          </p:nvSpPr>
          <p:spPr bwMode="auto">
            <a:xfrm flipH="1">
              <a:off x="3366" y="237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01" name="Line 333"/>
            <p:cNvSpPr>
              <a:spLocks noChangeShapeType="1"/>
            </p:cNvSpPr>
            <p:nvPr/>
          </p:nvSpPr>
          <p:spPr bwMode="auto">
            <a:xfrm flipH="1">
              <a:off x="3018" y="2368"/>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02" name="Line 334"/>
            <p:cNvSpPr>
              <a:spLocks noChangeShapeType="1"/>
            </p:cNvSpPr>
            <p:nvPr/>
          </p:nvSpPr>
          <p:spPr bwMode="auto">
            <a:xfrm flipH="1">
              <a:off x="3030" y="2368"/>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03" name="Line 335"/>
            <p:cNvSpPr>
              <a:spLocks noChangeShapeType="1"/>
            </p:cNvSpPr>
            <p:nvPr/>
          </p:nvSpPr>
          <p:spPr bwMode="auto">
            <a:xfrm flipH="1">
              <a:off x="3042" y="2368"/>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04" name="Line 336"/>
            <p:cNvSpPr>
              <a:spLocks noChangeShapeType="1"/>
            </p:cNvSpPr>
            <p:nvPr/>
          </p:nvSpPr>
          <p:spPr bwMode="auto">
            <a:xfrm flipH="1">
              <a:off x="3060" y="2368"/>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05" name="Line 337"/>
            <p:cNvSpPr>
              <a:spLocks noChangeShapeType="1"/>
            </p:cNvSpPr>
            <p:nvPr/>
          </p:nvSpPr>
          <p:spPr bwMode="auto">
            <a:xfrm flipH="1">
              <a:off x="2466" y="2206"/>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06" name="Line 338"/>
            <p:cNvSpPr>
              <a:spLocks noChangeShapeType="1"/>
            </p:cNvSpPr>
            <p:nvPr/>
          </p:nvSpPr>
          <p:spPr bwMode="auto">
            <a:xfrm flipH="1">
              <a:off x="2544" y="2236"/>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07" name="Line 339"/>
            <p:cNvSpPr>
              <a:spLocks noChangeShapeType="1"/>
            </p:cNvSpPr>
            <p:nvPr/>
          </p:nvSpPr>
          <p:spPr bwMode="auto">
            <a:xfrm flipH="1">
              <a:off x="3222" y="2374"/>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08" name="Freeform 340"/>
            <p:cNvSpPr/>
            <p:nvPr/>
          </p:nvSpPr>
          <p:spPr bwMode="auto">
            <a:xfrm>
              <a:off x="2094" y="1894"/>
              <a:ext cx="1566" cy="522"/>
            </a:xfrm>
            <a:custGeom>
              <a:avLst/>
              <a:gdLst>
                <a:gd name="T0" fmla="*/ 223 w 261"/>
                <a:gd name="T1" fmla="*/ 87 h 87"/>
                <a:gd name="T2" fmla="*/ 217 w 261"/>
                <a:gd name="T3" fmla="*/ 85 h 87"/>
                <a:gd name="T4" fmla="*/ 212 w 261"/>
                <a:gd name="T5" fmla="*/ 84 h 87"/>
                <a:gd name="T6" fmla="*/ 162 w 261"/>
                <a:gd name="T7" fmla="*/ 83 h 87"/>
                <a:gd name="T8" fmla="*/ 151 w 261"/>
                <a:gd name="T9" fmla="*/ 82 h 87"/>
                <a:gd name="T10" fmla="*/ 149 w 261"/>
                <a:gd name="T11" fmla="*/ 80 h 87"/>
                <a:gd name="T12" fmla="*/ 135 w 261"/>
                <a:gd name="T13" fmla="*/ 78 h 87"/>
                <a:gd name="T14" fmla="*/ 131 w 261"/>
                <a:gd name="T15" fmla="*/ 77 h 87"/>
                <a:gd name="T16" fmla="*/ 126 w 261"/>
                <a:gd name="T17" fmla="*/ 76 h 87"/>
                <a:gd name="T18" fmla="*/ 119 w 261"/>
                <a:gd name="T19" fmla="*/ 75 h 87"/>
                <a:gd name="T20" fmla="*/ 113 w 261"/>
                <a:gd name="T21" fmla="*/ 74 h 87"/>
                <a:gd name="T22" fmla="*/ 107 w 261"/>
                <a:gd name="T23" fmla="*/ 73 h 87"/>
                <a:gd name="T24" fmla="*/ 104 w 261"/>
                <a:gd name="T25" fmla="*/ 71 h 87"/>
                <a:gd name="T26" fmla="*/ 101 w 261"/>
                <a:gd name="T27" fmla="*/ 70 h 87"/>
                <a:gd name="T28" fmla="*/ 99 w 261"/>
                <a:gd name="T29" fmla="*/ 68 h 87"/>
                <a:gd name="T30" fmla="*/ 85 w 261"/>
                <a:gd name="T31" fmla="*/ 65 h 87"/>
                <a:gd name="T32" fmla="*/ 82 w 261"/>
                <a:gd name="T33" fmla="*/ 64 h 87"/>
                <a:gd name="T34" fmla="*/ 81 w 261"/>
                <a:gd name="T35" fmla="*/ 63 h 87"/>
                <a:gd name="T36" fmla="*/ 77 w 261"/>
                <a:gd name="T37" fmla="*/ 61 h 87"/>
                <a:gd name="T38" fmla="*/ 71 w 261"/>
                <a:gd name="T39" fmla="*/ 60 h 87"/>
                <a:gd name="T40" fmla="*/ 68 w 261"/>
                <a:gd name="T41" fmla="*/ 57 h 87"/>
                <a:gd name="T42" fmla="*/ 64 w 261"/>
                <a:gd name="T43" fmla="*/ 55 h 87"/>
                <a:gd name="T44" fmla="*/ 61 w 261"/>
                <a:gd name="T45" fmla="*/ 54 h 87"/>
                <a:gd name="T46" fmla="*/ 59 w 261"/>
                <a:gd name="T47" fmla="*/ 53 h 87"/>
                <a:gd name="T48" fmla="*/ 56 w 261"/>
                <a:gd name="T49" fmla="*/ 52 h 87"/>
                <a:gd name="T50" fmla="*/ 52 w 261"/>
                <a:gd name="T51" fmla="*/ 50 h 87"/>
                <a:gd name="T52" fmla="*/ 50 w 261"/>
                <a:gd name="T53" fmla="*/ 48 h 87"/>
                <a:gd name="T54" fmla="*/ 47 w 261"/>
                <a:gd name="T55" fmla="*/ 46 h 87"/>
                <a:gd name="T56" fmla="*/ 45 w 261"/>
                <a:gd name="T57" fmla="*/ 43 h 87"/>
                <a:gd name="T58" fmla="*/ 44 w 261"/>
                <a:gd name="T59" fmla="*/ 42 h 87"/>
                <a:gd name="T60" fmla="*/ 42 w 261"/>
                <a:gd name="T61" fmla="*/ 40 h 87"/>
                <a:gd name="T62" fmla="*/ 40 w 261"/>
                <a:gd name="T63" fmla="*/ 38 h 87"/>
                <a:gd name="T64" fmla="*/ 37 w 261"/>
                <a:gd name="T65" fmla="*/ 35 h 87"/>
                <a:gd name="T66" fmla="*/ 35 w 261"/>
                <a:gd name="T67" fmla="*/ 33 h 87"/>
                <a:gd name="T68" fmla="*/ 34 w 261"/>
                <a:gd name="T69" fmla="*/ 32 h 87"/>
                <a:gd name="T70" fmla="*/ 31 w 261"/>
                <a:gd name="T71" fmla="*/ 30 h 87"/>
                <a:gd name="T72" fmla="*/ 27 w 261"/>
                <a:gd name="T73" fmla="*/ 27 h 87"/>
                <a:gd name="T74" fmla="*/ 23 w 261"/>
                <a:gd name="T75" fmla="*/ 25 h 87"/>
                <a:gd name="T76" fmla="*/ 22 w 261"/>
                <a:gd name="T77" fmla="*/ 19 h 87"/>
                <a:gd name="T78" fmla="*/ 20 w 261"/>
                <a:gd name="T79" fmla="*/ 17 h 87"/>
                <a:gd name="T80" fmla="*/ 18 w 261"/>
                <a:gd name="T81" fmla="*/ 15 h 87"/>
                <a:gd name="T82" fmla="*/ 16 w 261"/>
                <a:gd name="T83" fmla="*/ 13 h 87"/>
                <a:gd name="T84" fmla="*/ 12 w 261"/>
                <a:gd name="T85" fmla="*/ 9 h 87"/>
                <a:gd name="T86" fmla="*/ 8 w 261"/>
                <a:gd name="T87" fmla="*/ 8 h 87"/>
                <a:gd name="T88" fmla="*/ 7 w 261"/>
                <a:gd name="T89" fmla="*/ 6 h 87"/>
                <a:gd name="T90" fmla="*/ 5 w 261"/>
                <a:gd name="T91" fmla="*/ 5 h 87"/>
                <a:gd name="T92" fmla="*/ 3 w 261"/>
                <a:gd name="T93" fmla="*/ 4 h 87"/>
                <a:gd name="T94" fmla="*/ 3 w 261"/>
                <a:gd name="T9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1" h="87">
                  <a:moveTo>
                    <a:pt x="261" y="87"/>
                  </a:moveTo>
                  <a:lnTo>
                    <a:pt x="223" y="87"/>
                  </a:lnTo>
                  <a:lnTo>
                    <a:pt x="223" y="85"/>
                  </a:lnTo>
                  <a:lnTo>
                    <a:pt x="217" y="85"/>
                  </a:lnTo>
                  <a:lnTo>
                    <a:pt x="217" y="84"/>
                  </a:lnTo>
                  <a:lnTo>
                    <a:pt x="212" y="84"/>
                  </a:lnTo>
                  <a:lnTo>
                    <a:pt x="212" y="83"/>
                  </a:lnTo>
                  <a:lnTo>
                    <a:pt x="162" y="83"/>
                  </a:lnTo>
                  <a:lnTo>
                    <a:pt x="162" y="82"/>
                  </a:lnTo>
                  <a:lnTo>
                    <a:pt x="151" y="82"/>
                  </a:lnTo>
                  <a:lnTo>
                    <a:pt x="151" y="80"/>
                  </a:lnTo>
                  <a:lnTo>
                    <a:pt x="149" y="80"/>
                  </a:lnTo>
                  <a:lnTo>
                    <a:pt x="149" y="78"/>
                  </a:lnTo>
                  <a:lnTo>
                    <a:pt x="135" y="78"/>
                  </a:lnTo>
                  <a:lnTo>
                    <a:pt x="135" y="77"/>
                  </a:lnTo>
                  <a:lnTo>
                    <a:pt x="131" y="77"/>
                  </a:lnTo>
                  <a:lnTo>
                    <a:pt x="131" y="76"/>
                  </a:lnTo>
                  <a:lnTo>
                    <a:pt x="126" y="76"/>
                  </a:lnTo>
                  <a:lnTo>
                    <a:pt x="126" y="75"/>
                  </a:lnTo>
                  <a:lnTo>
                    <a:pt x="119" y="75"/>
                  </a:lnTo>
                  <a:lnTo>
                    <a:pt x="119" y="74"/>
                  </a:lnTo>
                  <a:lnTo>
                    <a:pt x="113" y="74"/>
                  </a:lnTo>
                  <a:lnTo>
                    <a:pt x="113" y="73"/>
                  </a:lnTo>
                  <a:lnTo>
                    <a:pt x="107" y="73"/>
                  </a:lnTo>
                  <a:lnTo>
                    <a:pt x="107" y="71"/>
                  </a:lnTo>
                  <a:lnTo>
                    <a:pt x="104" y="71"/>
                  </a:lnTo>
                  <a:lnTo>
                    <a:pt x="104" y="70"/>
                  </a:lnTo>
                  <a:lnTo>
                    <a:pt x="101" y="70"/>
                  </a:lnTo>
                  <a:lnTo>
                    <a:pt x="101" y="68"/>
                  </a:lnTo>
                  <a:lnTo>
                    <a:pt x="99" y="68"/>
                  </a:lnTo>
                  <a:lnTo>
                    <a:pt x="99" y="65"/>
                  </a:lnTo>
                  <a:lnTo>
                    <a:pt x="85" y="65"/>
                  </a:lnTo>
                  <a:lnTo>
                    <a:pt x="85" y="64"/>
                  </a:lnTo>
                  <a:lnTo>
                    <a:pt x="82" y="64"/>
                  </a:lnTo>
                  <a:lnTo>
                    <a:pt x="82" y="63"/>
                  </a:lnTo>
                  <a:lnTo>
                    <a:pt x="81" y="63"/>
                  </a:lnTo>
                  <a:lnTo>
                    <a:pt x="81" y="61"/>
                  </a:lnTo>
                  <a:lnTo>
                    <a:pt x="77" y="61"/>
                  </a:lnTo>
                  <a:lnTo>
                    <a:pt x="77" y="60"/>
                  </a:lnTo>
                  <a:lnTo>
                    <a:pt x="71" y="60"/>
                  </a:lnTo>
                  <a:lnTo>
                    <a:pt x="71" y="57"/>
                  </a:lnTo>
                  <a:lnTo>
                    <a:pt x="68" y="57"/>
                  </a:lnTo>
                  <a:lnTo>
                    <a:pt x="68" y="55"/>
                  </a:lnTo>
                  <a:lnTo>
                    <a:pt x="64" y="55"/>
                  </a:lnTo>
                  <a:lnTo>
                    <a:pt x="64" y="54"/>
                  </a:lnTo>
                  <a:lnTo>
                    <a:pt x="61" y="54"/>
                  </a:lnTo>
                  <a:lnTo>
                    <a:pt x="61" y="53"/>
                  </a:lnTo>
                  <a:lnTo>
                    <a:pt x="59" y="53"/>
                  </a:lnTo>
                  <a:lnTo>
                    <a:pt x="59" y="52"/>
                  </a:lnTo>
                  <a:lnTo>
                    <a:pt x="56" y="52"/>
                  </a:lnTo>
                  <a:lnTo>
                    <a:pt x="56" y="50"/>
                  </a:lnTo>
                  <a:lnTo>
                    <a:pt x="52" y="50"/>
                  </a:lnTo>
                  <a:lnTo>
                    <a:pt x="52" y="48"/>
                  </a:lnTo>
                  <a:lnTo>
                    <a:pt x="50" y="48"/>
                  </a:lnTo>
                  <a:lnTo>
                    <a:pt x="50" y="46"/>
                  </a:lnTo>
                  <a:lnTo>
                    <a:pt x="47" y="46"/>
                  </a:lnTo>
                  <a:lnTo>
                    <a:pt x="47" y="43"/>
                  </a:lnTo>
                  <a:lnTo>
                    <a:pt x="45" y="43"/>
                  </a:lnTo>
                  <a:lnTo>
                    <a:pt x="45" y="42"/>
                  </a:lnTo>
                  <a:lnTo>
                    <a:pt x="44" y="42"/>
                  </a:lnTo>
                  <a:lnTo>
                    <a:pt x="44" y="40"/>
                  </a:lnTo>
                  <a:lnTo>
                    <a:pt x="42" y="40"/>
                  </a:lnTo>
                  <a:lnTo>
                    <a:pt x="42" y="38"/>
                  </a:lnTo>
                  <a:lnTo>
                    <a:pt x="40" y="38"/>
                  </a:lnTo>
                  <a:lnTo>
                    <a:pt x="40" y="35"/>
                  </a:lnTo>
                  <a:lnTo>
                    <a:pt x="37" y="35"/>
                  </a:lnTo>
                  <a:lnTo>
                    <a:pt x="37" y="33"/>
                  </a:lnTo>
                  <a:lnTo>
                    <a:pt x="35" y="33"/>
                  </a:lnTo>
                  <a:lnTo>
                    <a:pt x="35" y="32"/>
                  </a:lnTo>
                  <a:lnTo>
                    <a:pt x="34" y="32"/>
                  </a:lnTo>
                  <a:lnTo>
                    <a:pt x="34" y="30"/>
                  </a:lnTo>
                  <a:lnTo>
                    <a:pt x="31" y="30"/>
                  </a:lnTo>
                  <a:lnTo>
                    <a:pt x="31" y="27"/>
                  </a:lnTo>
                  <a:lnTo>
                    <a:pt x="27" y="27"/>
                  </a:lnTo>
                  <a:lnTo>
                    <a:pt x="27" y="25"/>
                  </a:lnTo>
                  <a:lnTo>
                    <a:pt x="23" y="25"/>
                  </a:lnTo>
                  <a:lnTo>
                    <a:pt x="23" y="19"/>
                  </a:lnTo>
                  <a:lnTo>
                    <a:pt x="22" y="19"/>
                  </a:lnTo>
                  <a:lnTo>
                    <a:pt x="22" y="17"/>
                  </a:lnTo>
                  <a:lnTo>
                    <a:pt x="20" y="17"/>
                  </a:lnTo>
                  <a:lnTo>
                    <a:pt x="20" y="15"/>
                  </a:lnTo>
                  <a:lnTo>
                    <a:pt x="18" y="15"/>
                  </a:lnTo>
                  <a:lnTo>
                    <a:pt x="18" y="13"/>
                  </a:lnTo>
                  <a:lnTo>
                    <a:pt x="16" y="13"/>
                  </a:lnTo>
                  <a:lnTo>
                    <a:pt x="16" y="9"/>
                  </a:lnTo>
                  <a:lnTo>
                    <a:pt x="12" y="9"/>
                  </a:lnTo>
                  <a:lnTo>
                    <a:pt x="12" y="8"/>
                  </a:lnTo>
                  <a:lnTo>
                    <a:pt x="8" y="8"/>
                  </a:lnTo>
                  <a:lnTo>
                    <a:pt x="8" y="6"/>
                  </a:lnTo>
                  <a:lnTo>
                    <a:pt x="7" y="6"/>
                  </a:lnTo>
                  <a:lnTo>
                    <a:pt x="7" y="5"/>
                  </a:lnTo>
                  <a:lnTo>
                    <a:pt x="5" y="5"/>
                  </a:lnTo>
                  <a:lnTo>
                    <a:pt x="5" y="4"/>
                  </a:lnTo>
                  <a:lnTo>
                    <a:pt x="3" y="4"/>
                  </a:lnTo>
                  <a:lnTo>
                    <a:pt x="3" y="2"/>
                  </a:lnTo>
                  <a:lnTo>
                    <a:pt x="3" y="0"/>
                  </a:lnTo>
                  <a:lnTo>
                    <a:pt x="0" y="0"/>
                  </a:lnTo>
                </a:path>
              </a:pathLst>
            </a:cu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1009" name="Group 1008"/>
          <p:cNvGrpSpPr/>
          <p:nvPr/>
        </p:nvGrpSpPr>
        <p:grpSpPr>
          <a:xfrm>
            <a:off x="1860955" y="5164350"/>
            <a:ext cx="249889" cy="407871"/>
            <a:chOff x="1860955" y="2748267"/>
            <a:chExt cx="249889" cy="407871"/>
          </a:xfrm>
        </p:grpSpPr>
        <p:cxnSp>
          <p:nvCxnSpPr>
            <p:cNvPr id="1010" name="Straight Connector 1009"/>
            <p:cNvCxnSpPr/>
            <p:nvPr/>
          </p:nvCxnSpPr>
          <p:spPr>
            <a:xfrm>
              <a:off x="1860955" y="2887084"/>
              <a:ext cx="249889" cy="0"/>
            </a:xfrm>
            <a:prstGeom prst="line">
              <a:avLst/>
            </a:prstGeom>
            <a:ln w="127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011" name="Straight Connector 1010"/>
            <p:cNvCxnSpPr/>
            <p:nvPr/>
          </p:nvCxnSpPr>
          <p:spPr>
            <a:xfrm>
              <a:off x="1860955" y="3004862"/>
              <a:ext cx="24988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12" name="Straight Connector 1011"/>
            <p:cNvCxnSpPr/>
            <p:nvPr/>
          </p:nvCxnSpPr>
          <p:spPr>
            <a:xfrm rot="5400000">
              <a:off x="1963224" y="2887084"/>
              <a:ext cx="45351" cy="0"/>
            </a:xfrm>
            <a:prstGeom prst="line">
              <a:avLst/>
            </a:prstGeom>
            <a:ln w="127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013" name="Straight Connector 1012"/>
            <p:cNvCxnSpPr/>
            <p:nvPr/>
          </p:nvCxnSpPr>
          <p:spPr>
            <a:xfrm rot="5400000">
              <a:off x="1963224" y="3004862"/>
              <a:ext cx="45351"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14" name="Straight Connector 1013"/>
            <p:cNvCxnSpPr/>
            <p:nvPr/>
          </p:nvCxnSpPr>
          <p:spPr>
            <a:xfrm>
              <a:off x="1860955" y="2770943"/>
              <a:ext cx="249889" cy="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cxnSp>
        <p:cxnSp>
          <p:nvCxnSpPr>
            <p:cNvPr id="1015" name="Straight Connector 1014"/>
            <p:cNvCxnSpPr/>
            <p:nvPr/>
          </p:nvCxnSpPr>
          <p:spPr>
            <a:xfrm rot="5400000">
              <a:off x="1963224" y="2770943"/>
              <a:ext cx="45351" cy="0"/>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cxnSp>
        <p:cxnSp>
          <p:nvCxnSpPr>
            <p:cNvPr id="1016" name="Straight Connector 1015"/>
            <p:cNvCxnSpPr/>
            <p:nvPr/>
          </p:nvCxnSpPr>
          <p:spPr>
            <a:xfrm>
              <a:off x="1860955" y="3133463"/>
              <a:ext cx="24988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7" name="Straight Connector 1016"/>
            <p:cNvCxnSpPr/>
            <p:nvPr/>
          </p:nvCxnSpPr>
          <p:spPr>
            <a:xfrm rot="5400000">
              <a:off x="1963224" y="3133463"/>
              <a:ext cx="453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18" name="Group 341"/>
          <p:cNvGrpSpPr/>
          <p:nvPr/>
        </p:nvGrpSpPr>
        <p:grpSpPr>
          <a:xfrm>
            <a:off x="5601656" y="4014812"/>
            <a:ext cx="3146742" cy="396000"/>
            <a:chOff x="2083" y="2069"/>
            <a:chExt cx="1590" cy="180"/>
          </a:xfrm>
        </p:grpSpPr>
        <p:sp>
          <p:nvSpPr>
            <p:cNvPr id="1019" name="Line 342"/>
            <p:cNvSpPr>
              <a:spLocks noChangeShapeType="1"/>
            </p:cNvSpPr>
            <p:nvPr/>
          </p:nvSpPr>
          <p:spPr bwMode="auto">
            <a:xfrm flipH="1">
              <a:off x="3667" y="221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20" name="Line 343"/>
            <p:cNvSpPr>
              <a:spLocks noChangeShapeType="1"/>
            </p:cNvSpPr>
            <p:nvPr/>
          </p:nvSpPr>
          <p:spPr bwMode="auto">
            <a:xfrm flipH="1">
              <a:off x="2785" y="215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21" name="Line 344"/>
            <p:cNvSpPr>
              <a:spLocks noChangeShapeType="1"/>
            </p:cNvSpPr>
            <p:nvPr/>
          </p:nvSpPr>
          <p:spPr bwMode="auto">
            <a:xfrm flipH="1">
              <a:off x="3265" y="221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22" name="Line 345"/>
            <p:cNvSpPr>
              <a:spLocks noChangeShapeType="1"/>
            </p:cNvSpPr>
            <p:nvPr/>
          </p:nvSpPr>
          <p:spPr bwMode="auto">
            <a:xfrm flipH="1">
              <a:off x="3205" y="221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23" name="Line 346"/>
            <p:cNvSpPr>
              <a:spLocks noChangeShapeType="1"/>
            </p:cNvSpPr>
            <p:nvPr/>
          </p:nvSpPr>
          <p:spPr bwMode="auto">
            <a:xfrm flipH="1">
              <a:off x="3223" y="221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24" name="Line 347"/>
            <p:cNvSpPr>
              <a:spLocks noChangeShapeType="1"/>
            </p:cNvSpPr>
            <p:nvPr/>
          </p:nvSpPr>
          <p:spPr bwMode="auto">
            <a:xfrm flipH="1">
              <a:off x="2947" y="221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25" name="Line 348"/>
            <p:cNvSpPr>
              <a:spLocks noChangeShapeType="1"/>
            </p:cNvSpPr>
            <p:nvPr/>
          </p:nvSpPr>
          <p:spPr bwMode="auto">
            <a:xfrm flipH="1">
              <a:off x="2929" y="221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26" name="Line 349"/>
            <p:cNvSpPr>
              <a:spLocks noChangeShapeType="1"/>
            </p:cNvSpPr>
            <p:nvPr/>
          </p:nvSpPr>
          <p:spPr bwMode="auto">
            <a:xfrm flipH="1">
              <a:off x="3001" y="221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27" name="Line 350"/>
            <p:cNvSpPr>
              <a:spLocks noChangeShapeType="1"/>
            </p:cNvSpPr>
            <p:nvPr/>
          </p:nvSpPr>
          <p:spPr bwMode="auto">
            <a:xfrm flipH="1">
              <a:off x="3409" y="221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28" name="Line 351"/>
            <p:cNvSpPr>
              <a:spLocks noChangeShapeType="1"/>
            </p:cNvSpPr>
            <p:nvPr/>
          </p:nvSpPr>
          <p:spPr bwMode="auto">
            <a:xfrm flipH="1">
              <a:off x="3499" y="221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29" name="Line 352"/>
            <p:cNvSpPr>
              <a:spLocks noChangeShapeType="1"/>
            </p:cNvSpPr>
            <p:nvPr/>
          </p:nvSpPr>
          <p:spPr bwMode="auto">
            <a:xfrm flipH="1">
              <a:off x="2755" y="215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30" name="Line 353"/>
            <p:cNvSpPr>
              <a:spLocks noChangeShapeType="1"/>
            </p:cNvSpPr>
            <p:nvPr/>
          </p:nvSpPr>
          <p:spPr bwMode="auto">
            <a:xfrm flipH="1">
              <a:off x="3649" y="221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31" name="Line 354"/>
            <p:cNvSpPr>
              <a:spLocks noChangeShapeType="1"/>
            </p:cNvSpPr>
            <p:nvPr/>
          </p:nvSpPr>
          <p:spPr bwMode="auto">
            <a:xfrm flipH="1">
              <a:off x="2959" y="221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32" name="Line 355"/>
            <p:cNvSpPr>
              <a:spLocks noChangeShapeType="1"/>
            </p:cNvSpPr>
            <p:nvPr/>
          </p:nvSpPr>
          <p:spPr bwMode="auto">
            <a:xfrm flipH="1">
              <a:off x="3349" y="221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33" name="Line 356"/>
            <p:cNvSpPr>
              <a:spLocks noChangeShapeType="1"/>
            </p:cNvSpPr>
            <p:nvPr/>
          </p:nvSpPr>
          <p:spPr bwMode="auto">
            <a:xfrm flipH="1">
              <a:off x="3379" y="221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34" name="Line 357"/>
            <p:cNvSpPr>
              <a:spLocks noChangeShapeType="1"/>
            </p:cNvSpPr>
            <p:nvPr/>
          </p:nvSpPr>
          <p:spPr bwMode="auto">
            <a:xfrm flipH="1">
              <a:off x="3079" y="221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35" name="Line 358"/>
            <p:cNvSpPr>
              <a:spLocks noChangeShapeType="1"/>
            </p:cNvSpPr>
            <p:nvPr/>
          </p:nvSpPr>
          <p:spPr bwMode="auto">
            <a:xfrm flipH="1">
              <a:off x="2089" y="2069"/>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36" name="Line 359"/>
            <p:cNvSpPr>
              <a:spLocks noChangeShapeType="1"/>
            </p:cNvSpPr>
            <p:nvPr/>
          </p:nvSpPr>
          <p:spPr bwMode="auto">
            <a:xfrm flipH="1">
              <a:off x="2575" y="215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37" name="Line 360"/>
            <p:cNvSpPr>
              <a:spLocks noChangeShapeType="1"/>
            </p:cNvSpPr>
            <p:nvPr/>
          </p:nvSpPr>
          <p:spPr bwMode="auto">
            <a:xfrm flipH="1">
              <a:off x="2521" y="215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38" name="Line 361"/>
            <p:cNvSpPr>
              <a:spLocks noChangeShapeType="1"/>
            </p:cNvSpPr>
            <p:nvPr/>
          </p:nvSpPr>
          <p:spPr bwMode="auto">
            <a:xfrm flipH="1">
              <a:off x="2911" y="221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39" name="Line 362"/>
            <p:cNvSpPr>
              <a:spLocks noChangeShapeType="1"/>
            </p:cNvSpPr>
            <p:nvPr/>
          </p:nvSpPr>
          <p:spPr bwMode="auto">
            <a:xfrm flipH="1">
              <a:off x="3301" y="221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40" name="Line 363"/>
            <p:cNvSpPr>
              <a:spLocks noChangeShapeType="1"/>
            </p:cNvSpPr>
            <p:nvPr/>
          </p:nvSpPr>
          <p:spPr bwMode="auto">
            <a:xfrm flipH="1">
              <a:off x="3157" y="221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41" name="Line 364"/>
            <p:cNvSpPr>
              <a:spLocks noChangeShapeType="1"/>
            </p:cNvSpPr>
            <p:nvPr/>
          </p:nvSpPr>
          <p:spPr bwMode="auto">
            <a:xfrm flipH="1">
              <a:off x="3169" y="221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42" name="Line 365"/>
            <p:cNvSpPr>
              <a:spLocks noChangeShapeType="1"/>
            </p:cNvSpPr>
            <p:nvPr/>
          </p:nvSpPr>
          <p:spPr bwMode="auto">
            <a:xfrm flipH="1">
              <a:off x="3181" y="221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43" name="Line 366"/>
            <p:cNvSpPr>
              <a:spLocks noChangeShapeType="1"/>
            </p:cNvSpPr>
            <p:nvPr/>
          </p:nvSpPr>
          <p:spPr bwMode="auto">
            <a:xfrm flipH="1">
              <a:off x="3199" y="221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44" name="Line 367"/>
            <p:cNvSpPr>
              <a:spLocks noChangeShapeType="1"/>
            </p:cNvSpPr>
            <p:nvPr/>
          </p:nvSpPr>
          <p:spPr bwMode="auto">
            <a:xfrm flipH="1">
              <a:off x="3391" y="2213"/>
              <a:ext cx="0" cy="36"/>
            </a:xfrm>
            <a:prstGeom prst="line">
              <a:avLst/>
            </a:pr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45" name="Freeform 368"/>
            <p:cNvSpPr/>
            <p:nvPr/>
          </p:nvSpPr>
          <p:spPr bwMode="auto">
            <a:xfrm>
              <a:off x="2083" y="2081"/>
              <a:ext cx="1590" cy="150"/>
            </a:xfrm>
            <a:custGeom>
              <a:avLst/>
              <a:gdLst>
                <a:gd name="T0" fmla="*/ 265 w 265"/>
                <a:gd name="T1" fmla="*/ 25 h 25"/>
                <a:gd name="T2" fmla="*/ 136 w 265"/>
                <a:gd name="T3" fmla="*/ 25 h 25"/>
                <a:gd name="T4" fmla="*/ 136 w 265"/>
                <a:gd name="T5" fmla="*/ 20 h 25"/>
                <a:gd name="T6" fmla="*/ 127 w 265"/>
                <a:gd name="T7" fmla="*/ 20 h 25"/>
                <a:gd name="T8" fmla="*/ 127 w 265"/>
                <a:gd name="T9" fmla="*/ 15 h 25"/>
                <a:gd name="T10" fmla="*/ 51 w 265"/>
                <a:gd name="T11" fmla="*/ 15 h 25"/>
                <a:gd name="T12" fmla="*/ 51 w 265"/>
                <a:gd name="T13" fmla="*/ 11 h 25"/>
                <a:gd name="T14" fmla="*/ 40 w 265"/>
                <a:gd name="T15" fmla="*/ 11 h 25"/>
                <a:gd name="T16" fmla="*/ 40 w 265"/>
                <a:gd name="T17" fmla="*/ 6 h 25"/>
                <a:gd name="T18" fmla="*/ 17 w 265"/>
                <a:gd name="T19" fmla="*/ 6 h 25"/>
                <a:gd name="T20" fmla="*/ 17 w 265"/>
                <a:gd name="T21" fmla="*/ 0 h 25"/>
                <a:gd name="T22" fmla="*/ 0 w 265"/>
                <a:gd name="T2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5" h="25">
                  <a:moveTo>
                    <a:pt x="265" y="25"/>
                  </a:moveTo>
                  <a:lnTo>
                    <a:pt x="136" y="25"/>
                  </a:lnTo>
                  <a:lnTo>
                    <a:pt x="136" y="20"/>
                  </a:lnTo>
                  <a:lnTo>
                    <a:pt x="127" y="20"/>
                  </a:lnTo>
                  <a:lnTo>
                    <a:pt x="127" y="15"/>
                  </a:lnTo>
                  <a:lnTo>
                    <a:pt x="51" y="15"/>
                  </a:lnTo>
                  <a:lnTo>
                    <a:pt x="51" y="11"/>
                  </a:lnTo>
                  <a:lnTo>
                    <a:pt x="40" y="11"/>
                  </a:lnTo>
                  <a:lnTo>
                    <a:pt x="40" y="6"/>
                  </a:lnTo>
                  <a:lnTo>
                    <a:pt x="17" y="6"/>
                  </a:lnTo>
                  <a:lnTo>
                    <a:pt x="17" y="0"/>
                  </a:lnTo>
                  <a:lnTo>
                    <a:pt x="0" y="0"/>
                  </a:lnTo>
                </a:path>
              </a:pathLst>
            </a:custGeom>
            <a:ln w="12700">
              <a:solidFill>
                <a:srgbClr val="F7899A"/>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1046" name="Group 369"/>
          <p:cNvGrpSpPr/>
          <p:nvPr/>
        </p:nvGrpSpPr>
        <p:grpSpPr>
          <a:xfrm>
            <a:off x="5635517" y="4014812"/>
            <a:ext cx="3071380" cy="743083"/>
            <a:chOff x="2099" y="1980"/>
            <a:chExt cx="1560" cy="354"/>
          </a:xfrm>
        </p:grpSpPr>
        <p:sp>
          <p:nvSpPr>
            <p:cNvPr id="1047" name="Line 370"/>
            <p:cNvSpPr>
              <a:spLocks noChangeShapeType="1"/>
            </p:cNvSpPr>
            <p:nvPr/>
          </p:nvSpPr>
          <p:spPr bwMode="auto">
            <a:xfrm flipH="1">
              <a:off x="3119" y="2268"/>
              <a:ext cx="0" cy="36"/>
            </a:xfrm>
            <a:prstGeom prst="line">
              <a:avLst/>
            </a:prstGeom>
            <a:noFill/>
            <a:ln w="127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48" name="Line 371"/>
            <p:cNvSpPr>
              <a:spLocks noChangeShapeType="1"/>
            </p:cNvSpPr>
            <p:nvPr/>
          </p:nvSpPr>
          <p:spPr bwMode="auto">
            <a:xfrm flipH="1">
              <a:off x="2099" y="1980"/>
              <a:ext cx="0" cy="36"/>
            </a:xfrm>
            <a:prstGeom prst="line">
              <a:avLst/>
            </a:prstGeom>
            <a:noFill/>
            <a:ln w="127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49" name="Line 372"/>
            <p:cNvSpPr>
              <a:spLocks noChangeShapeType="1"/>
            </p:cNvSpPr>
            <p:nvPr/>
          </p:nvSpPr>
          <p:spPr bwMode="auto">
            <a:xfrm flipH="1">
              <a:off x="2831" y="2238"/>
              <a:ext cx="0" cy="36"/>
            </a:xfrm>
            <a:prstGeom prst="line">
              <a:avLst/>
            </a:prstGeom>
            <a:noFill/>
            <a:ln w="127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50" name="Line 373"/>
            <p:cNvSpPr>
              <a:spLocks noChangeShapeType="1"/>
            </p:cNvSpPr>
            <p:nvPr/>
          </p:nvSpPr>
          <p:spPr bwMode="auto">
            <a:xfrm flipH="1">
              <a:off x="2687" y="2238"/>
              <a:ext cx="0" cy="30"/>
            </a:xfrm>
            <a:prstGeom prst="line">
              <a:avLst/>
            </a:prstGeom>
            <a:noFill/>
            <a:ln w="127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51" name="Line 374"/>
            <p:cNvSpPr>
              <a:spLocks noChangeShapeType="1"/>
            </p:cNvSpPr>
            <p:nvPr/>
          </p:nvSpPr>
          <p:spPr bwMode="auto">
            <a:xfrm flipH="1">
              <a:off x="3299" y="2298"/>
              <a:ext cx="0" cy="36"/>
            </a:xfrm>
            <a:prstGeom prst="line">
              <a:avLst/>
            </a:prstGeom>
            <a:noFill/>
            <a:ln w="127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52" name="Line 375"/>
            <p:cNvSpPr>
              <a:spLocks noChangeShapeType="1"/>
            </p:cNvSpPr>
            <p:nvPr/>
          </p:nvSpPr>
          <p:spPr bwMode="auto">
            <a:xfrm flipH="1">
              <a:off x="3653" y="2298"/>
              <a:ext cx="0" cy="36"/>
            </a:xfrm>
            <a:prstGeom prst="line">
              <a:avLst/>
            </a:prstGeom>
            <a:noFill/>
            <a:ln w="127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53" name="Line 376"/>
            <p:cNvSpPr>
              <a:spLocks noChangeShapeType="1"/>
            </p:cNvSpPr>
            <p:nvPr/>
          </p:nvSpPr>
          <p:spPr bwMode="auto">
            <a:xfrm flipH="1">
              <a:off x="3545" y="2298"/>
              <a:ext cx="0" cy="36"/>
            </a:xfrm>
            <a:prstGeom prst="line">
              <a:avLst/>
            </a:prstGeom>
            <a:noFill/>
            <a:ln w="127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54" name="Line 377"/>
            <p:cNvSpPr>
              <a:spLocks noChangeShapeType="1"/>
            </p:cNvSpPr>
            <p:nvPr/>
          </p:nvSpPr>
          <p:spPr bwMode="auto">
            <a:xfrm flipH="1">
              <a:off x="3635" y="2298"/>
              <a:ext cx="0" cy="36"/>
            </a:xfrm>
            <a:prstGeom prst="line">
              <a:avLst/>
            </a:prstGeom>
            <a:noFill/>
            <a:ln w="127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55" name="Line 378"/>
            <p:cNvSpPr>
              <a:spLocks noChangeShapeType="1"/>
            </p:cNvSpPr>
            <p:nvPr/>
          </p:nvSpPr>
          <p:spPr bwMode="auto">
            <a:xfrm flipH="1">
              <a:off x="3347" y="2298"/>
              <a:ext cx="0" cy="36"/>
            </a:xfrm>
            <a:prstGeom prst="line">
              <a:avLst/>
            </a:prstGeom>
            <a:noFill/>
            <a:ln w="127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56" name="Line 379"/>
            <p:cNvSpPr>
              <a:spLocks noChangeShapeType="1"/>
            </p:cNvSpPr>
            <p:nvPr/>
          </p:nvSpPr>
          <p:spPr bwMode="auto">
            <a:xfrm flipH="1">
              <a:off x="3509" y="2298"/>
              <a:ext cx="0" cy="36"/>
            </a:xfrm>
            <a:prstGeom prst="line">
              <a:avLst/>
            </a:prstGeom>
            <a:noFill/>
            <a:ln w="127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57" name="Line 380"/>
            <p:cNvSpPr>
              <a:spLocks noChangeShapeType="1"/>
            </p:cNvSpPr>
            <p:nvPr/>
          </p:nvSpPr>
          <p:spPr bwMode="auto">
            <a:xfrm flipH="1">
              <a:off x="3275" y="2298"/>
              <a:ext cx="0" cy="36"/>
            </a:xfrm>
            <a:prstGeom prst="line">
              <a:avLst/>
            </a:prstGeom>
            <a:noFill/>
            <a:ln w="127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58" name="Line 381"/>
            <p:cNvSpPr>
              <a:spLocks noChangeShapeType="1"/>
            </p:cNvSpPr>
            <p:nvPr/>
          </p:nvSpPr>
          <p:spPr bwMode="auto">
            <a:xfrm flipH="1">
              <a:off x="3161" y="2298"/>
              <a:ext cx="0" cy="36"/>
            </a:xfrm>
            <a:prstGeom prst="line">
              <a:avLst/>
            </a:prstGeom>
            <a:noFill/>
            <a:ln w="127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59" name="Line 382"/>
            <p:cNvSpPr>
              <a:spLocks noChangeShapeType="1"/>
            </p:cNvSpPr>
            <p:nvPr/>
          </p:nvSpPr>
          <p:spPr bwMode="auto">
            <a:xfrm flipH="1">
              <a:off x="3173" y="2298"/>
              <a:ext cx="0" cy="36"/>
            </a:xfrm>
            <a:prstGeom prst="line">
              <a:avLst/>
            </a:prstGeom>
            <a:noFill/>
            <a:ln w="127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60" name="Line 383"/>
            <p:cNvSpPr>
              <a:spLocks noChangeShapeType="1"/>
            </p:cNvSpPr>
            <p:nvPr/>
          </p:nvSpPr>
          <p:spPr bwMode="auto">
            <a:xfrm flipH="1">
              <a:off x="3191" y="2298"/>
              <a:ext cx="0" cy="36"/>
            </a:xfrm>
            <a:prstGeom prst="line">
              <a:avLst/>
            </a:prstGeom>
            <a:noFill/>
            <a:ln w="127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61" name="Line 384"/>
            <p:cNvSpPr>
              <a:spLocks noChangeShapeType="1"/>
            </p:cNvSpPr>
            <p:nvPr/>
          </p:nvSpPr>
          <p:spPr bwMode="auto">
            <a:xfrm flipH="1">
              <a:off x="3203" y="2298"/>
              <a:ext cx="0" cy="36"/>
            </a:xfrm>
            <a:prstGeom prst="line">
              <a:avLst/>
            </a:prstGeom>
            <a:noFill/>
            <a:ln w="127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62" name="Line 385"/>
            <p:cNvSpPr>
              <a:spLocks noChangeShapeType="1"/>
            </p:cNvSpPr>
            <p:nvPr/>
          </p:nvSpPr>
          <p:spPr bwMode="auto">
            <a:xfrm flipH="1">
              <a:off x="3419" y="2298"/>
              <a:ext cx="0" cy="36"/>
            </a:xfrm>
            <a:prstGeom prst="line">
              <a:avLst/>
            </a:prstGeom>
            <a:noFill/>
            <a:ln w="127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63" name="Freeform 386"/>
            <p:cNvSpPr/>
            <p:nvPr/>
          </p:nvSpPr>
          <p:spPr bwMode="auto">
            <a:xfrm>
              <a:off x="2099" y="1998"/>
              <a:ext cx="1560" cy="318"/>
            </a:xfrm>
            <a:custGeom>
              <a:avLst/>
              <a:gdLst>
                <a:gd name="T0" fmla="*/ 260 w 260"/>
                <a:gd name="T1" fmla="*/ 53 h 53"/>
                <a:gd name="T2" fmla="*/ 173 w 260"/>
                <a:gd name="T3" fmla="*/ 53 h 53"/>
                <a:gd name="T4" fmla="*/ 173 w 260"/>
                <a:gd name="T5" fmla="*/ 48 h 53"/>
                <a:gd name="T6" fmla="*/ 156 w 260"/>
                <a:gd name="T7" fmla="*/ 48 h 53"/>
                <a:gd name="T8" fmla="*/ 156 w 260"/>
                <a:gd name="T9" fmla="*/ 43 h 53"/>
                <a:gd name="T10" fmla="*/ 84 w 260"/>
                <a:gd name="T11" fmla="*/ 43 h 53"/>
                <a:gd name="T12" fmla="*/ 84 w 260"/>
                <a:gd name="T13" fmla="*/ 38 h 53"/>
                <a:gd name="T14" fmla="*/ 47 w 260"/>
                <a:gd name="T15" fmla="*/ 38 h 53"/>
                <a:gd name="T16" fmla="*/ 47 w 260"/>
                <a:gd name="T17" fmla="*/ 27 h 53"/>
                <a:gd name="T18" fmla="*/ 40 w 260"/>
                <a:gd name="T19" fmla="*/ 27 h 53"/>
                <a:gd name="T20" fmla="*/ 40 w 260"/>
                <a:gd name="T21" fmla="*/ 22 h 53"/>
                <a:gd name="T22" fmla="*/ 33 w 260"/>
                <a:gd name="T23" fmla="*/ 22 h 53"/>
                <a:gd name="T24" fmla="*/ 33 w 260"/>
                <a:gd name="T25" fmla="*/ 17 h 53"/>
                <a:gd name="T26" fmla="*/ 30 w 260"/>
                <a:gd name="T27" fmla="*/ 17 h 53"/>
                <a:gd name="T28" fmla="*/ 30 w 260"/>
                <a:gd name="T29" fmla="*/ 12 h 53"/>
                <a:gd name="T30" fmla="*/ 16 w 260"/>
                <a:gd name="T31" fmla="*/ 12 h 53"/>
                <a:gd name="T32" fmla="*/ 16 w 260"/>
                <a:gd name="T33" fmla="*/ 6 h 53"/>
                <a:gd name="T34" fmla="*/ 15 w 260"/>
                <a:gd name="T35" fmla="*/ 6 h 53"/>
                <a:gd name="T36" fmla="*/ 15 w 260"/>
                <a:gd name="T37" fmla="*/ 0 h 53"/>
                <a:gd name="T38" fmla="*/ 0 w 260"/>
                <a:gd name="T3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0" h="52">
                  <a:moveTo>
                    <a:pt x="260" y="53"/>
                  </a:moveTo>
                  <a:lnTo>
                    <a:pt x="173" y="53"/>
                  </a:lnTo>
                  <a:lnTo>
                    <a:pt x="173" y="48"/>
                  </a:lnTo>
                  <a:lnTo>
                    <a:pt x="156" y="48"/>
                  </a:lnTo>
                  <a:lnTo>
                    <a:pt x="156" y="43"/>
                  </a:lnTo>
                  <a:lnTo>
                    <a:pt x="84" y="43"/>
                  </a:lnTo>
                  <a:lnTo>
                    <a:pt x="84" y="38"/>
                  </a:lnTo>
                  <a:lnTo>
                    <a:pt x="47" y="38"/>
                  </a:lnTo>
                  <a:lnTo>
                    <a:pt x="47" y="27"/>
                  </a:lnTo>
                  <a:lnTo>
                    <a:pt x="40" y="27"/>
                  </a:lnTo>
                  <a:lnTo>
                    <a:pt x="40" y="22"/>
                  </a:lnTo>
                  <a:lnTo>
                    <a:pt x="33" y="22"/>
                  </a:lnTo>
                  <a:lnTo>
                    <a:pt x="33" y="17"/>
                  </a:lnTo>
                  <a:lnTo>
                    <a:pt x="30" y="17"/>
                  </a:lnTo>
                  <a:lnTo>
                    <a:pt x="30" y="12"/>
                  </a:lnTo>
                  <a:lnTo>
                    <a:pt x="16" y="12"/>
                  </a:lnTo>
                  <a:lnTo>
                    <a:pt x="16" y="6"/>
                  </a:lnTo>
                  <a:lnTo>
                    <a:pt x="15" y="6"/>
                  </a:lnTo>
                  <a:lnTo>
                    <a:pt x="15" y="0"/>
                  </a:lnTo>
                  <a:lnTo>
                    <a:pt x="0" y="0"/>
                  </a:lnTo>
                </a:path>
              </a:pathLst>
            </a:custGeom>
            <a:noFill/>
            <a:ln w="127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grpSp>
      <p:grpSp>
        <p:nvGrpSpPr>
          <p:cNvPr id="1064" name="Group 387"/>
          <p:cNvGrpSpPr/>
          <p:nvPr/>
        </p:nvGrpSpPr>
        <p:grpSpPr>
          <a:xfrm>
            <a:off x="5601656" y="4014812"/>
            <a:ext cx="3240000" cy="828000"/>
            <a:chOff x="2068" y="1965"/>
            <a:chExt cx="1620" cy="390"/>
          </a:xfrm>
        </p:grpSpPr>
        <p:sp>
          <p:nvSpPr>
            <p:cNvPr id="1065" name="Line 388"/>
            <p:cNvSpPr>
              <a:spLocks noChangeShapeType="1"/>
            </p:cNvSpPr>
            <p:nvPr/>
          </p:nvSpPr>
          <p:spPr bwMode="auto">
            <a:xfrm flipH="1">
              <a:off x="3436" y="2295"/>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66" name="Line 389"/>
            <p:cNvSpPr>
              <a:spLocks noChangeShapeType="1"/>
            </p:cNvSpPr>
            <p:nvPr/>
          </p:nvSpPr>
          <p:spPr bwMode="auto">
            <a:xfrm flipH="1">
              <a:off x="3418" y="2295"/>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67" name="Line 390"/>
            <p:cNvSpPr>
              <a:spLocks noChangeShapeType="1"/>
            </p:cNvSpPr>
            <p:nvPr/>
          </p:nvSpPr>
          <p:spPr bwMode="auto">
            <a:xfrm flipH="1">
              <a:off x="3472" y="2295"/>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68" name="Line 391"/>
            <p:cNvSpPr>
              <a:spLocks noChangeShapeType="1"/>
            </p:cNvSpPr>
            <p:nvPr/>
          </p:nvSpPr>
          <p:spPr bwMode="auto">
            <a:xfrm flipH="1">
              <a:off x="3202" y="228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69" name="Line 392"/>
            <p:cNvSpPr>
              <a:spLocks noChangeShapeType="1"/>
            </p:cNvSpPr>
            <p:nvPr/>
          </p:nvSpPr>
          <p:spPr bwMode="auto">
            <a:xfrm flipH="1">
              <a:off x="3448" y="2295"/>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70" name="Line 393"/>
            <p:cNvSpPr>
              <a:spLocks noChangeShapeType="1"/>
            </p:cNvSpPr>
            <p:nvPr/>
          </p:nvSpPr>
          <p:spPr bwMode="auto">
            <a:xfrm flipH="1">
              <a:off x="2086" y="1965"/>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71" name="Line 394"/>
            <p:cNvSpPr>
              <a:spLocks noChangeShapeType="1"/>
            </p:cNvSpPr>
            <p:nvPr/>
          </p:nvSpPr>
          <p:spPr bwMode="auto">
            <a:xfrm flipH="1">
              <a:off x="3400" y="2295"/>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72" name="Line 395"/>
            <p:cNvSpPr>
              <a:spLocks noChangeShapeType="1"/>
            </p:cNvSpPr>
            <p:nvPr/>
          </p:nvSpPr>
          <p:spPr bwMode="auto">
            <a:xfrm flipH="1">
              <a:off x="3526" y="2301"/>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73" name="Line 396"/>
            <p:cNvSpPr>
              <a:spLocks noChangeShapeType="1"/>
            </p:cNvSpPr>
            <p:nvPr/>
          </p:nvSpPr>
          <p:spPr bwMode="auto">
            <a:xfrm flipH="1">
              <a:off x="3628" y="2319"/>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74" name="Line 397"/>
            <p:cNvSpPr>
              <a:spLocks noChangeShapeType="1"/>
            </p:cNvSpPr>
            <p:nvPr/>
          </p:nvSpPr>
          <p:spPr bwMode="auto">
            <a:xfrm flipH="1">
              <a:off x="3592" y="2307"/>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75" name="Line 398"/>
            <p:cNvSpPr>
              <a:spLocks noChangeShapeType="1"/>
            </p:cNvSpPr>
            <p:nvPr/>
          </p:nvSpPr>
          <p:spPr bwMode="auto">
            <a:xfrm flipH="1">
              <a:off x="3610" y="2319"/>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76" name="Line 399"/>
            <p:cNvSpPr>
              <a:spLocks noChangeShapeType="1"/>
            </p:cNvSpPr>
            <p:nvPr/>
          </p:nvSpPr>
          <p:spPr bwMode="auto">
            <a:xfrm flipH="1">
              <a:off x="3538" y="2295"/>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77" name="Line 400"/>
            <p:cNvSpPr>
              <a:spLocks noChangeShapeType="1"/>
            </p:cNvSpPr>
            <p:nvPr/>
          </p:nvSpPr>
          <p:spPr bwMode="auto">
            <a:xfrm flipH="1">
              <a:off x="3574" y="2307"/>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78" name="Line 401"/>
            <p:cNvSpPr>
              <a:spLocks noChangeShapeType="1"/>
            </p:cNvSpPr>
            <p:nvPr/>
          </p:nvSpPr>
          <p:spPr bwMode="auto">
            <a:xfrm flipH="1">
              <a:off x="3496" y="2295"/>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79" name="Line 402"/>
            <p:cNvSpPr>
              <a:spLocks noChangeShapeType="1"/>
            </p:cNvSpPr>
            <p:nvPr/>
          </p:nvSpPr>
          <p:spPr bwMode="auto">
            <a:xfrm flipH="1">
              <a:off x="2944" y="225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80" name="Line 403"/>
            <p:cNvSpPr>
              <a:spLocks noChangeShapeType="1"/>
            </p:cNvSpPr>
            <p:nvPr/>
          </p:nvSpPr>
          <p:spPr bwMode="auto">
            <a:xfrm flipH="1">
              <a:off x="2962" y="225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81" name="Line 404"/>
            <p:cNvSpPr>
              <a:spLocks noChangeShapeType="1"/>
            </p:cNvSpPr>
            <p:nvPr/>
          </p:nvSpPr>
          <p:spPr bwMode="auto">
            <a:xfrm flipH="1">
              <a:off x="2974" y="225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82" name="Line 405"/>
            <p:cNvSpPr>
              <a:spLocks noChangeShapeType="1"/>
            </p:cNvSpPr>
            <p:nvPr/>
          </p:nvSpPr>
          <p:spPr bwMode="auto">
            <a:xfrm flipH="1">
              <a:off x="2986" y="225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83" name="Line 406"/>
            <p:cNvSpPr>
              <a:spLocks noChangeShapeType="1"/>
            </p:cNvSpPr>
            <p:nvPr/>
          </p:nvSpPr>
          <p:spPr bwMode="auto">
            <a:xfrm flipH="1">
              <a:off x="3556" y="2307"/>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84" name="Freeform 407"/>
            <p:cNvSpPr/>
            <p:nvPr/>
          </p:nvSpPr>
          <p:spPr bwMode="auto">
            <a:xfrm>
              <a:off x="2068" y="1983"/>
              <a:ext cx="1620" cy="354"/>
            </a:xfrm>
            <a:custGeom>
              <a:avLst/>
              <a:gdLst>
                <a:gd name="T0" fmla="*/ 257 w 270"/>
                <a:gd name="T1" fmla="*/ 59 h 59"/>
                <a:gd name="T2" fmla="*/ 240 w 270"/>
                <a:gd name="T3" fmla="*/ 57 h 59"/>
                <a:gd name="T4" fmla="*/ 238 w 270"/>
                <a:gd name="T5" fmla="*/ 55 h 59"/>
                <a:gd name="T6" fmla="*/ 211 w 270"/>
                <a:gd name="T7" fmla="*/ 54 h 59"/>
                <a:gd name="T8" fmla="*/ 193 w 270"/>
                <a:gd name="T9" fmla="*/ 53 h 59"/>
                <a:gd name="T10" fmla="*/ 181 w 270"/>
                <a:gd name="T11" fmla="*/ 52 h 59"/>
                <a:gd name="T12" fmla="*/ 178 w 270"/>
                <a:gd name="T13" fmla="*/ 51 h 59"/>
                <a:gd name="T14" fmla="*/ 158 w 270"/>
                <a:gd name="T15" fmla="*/ 50 h 59"/>
                <a:gd name="T16" fmla="*/ 155 w 270"/>
                <a:gd name="T17" fmla="*/ 48 h 59"/>
                <a:gd name="T18" fmla="*/ 145 w 270"/>
                <a:gd name="T19" fmla="*/ 47 h 59"/>
                <a:gd name="T20" fmla="*/ 131 w 270"/>
                <a:gd name="T21" fmla="*/ 47 h 59"/>
                <a:gd name="T22" fmla="*/ 127 w 270"/>
                <a:gd name="T23" fmla="*/ 45 h 59"/>
                <a:gd name="T24" fmla="*/ 122 w 270"/>
                <a:gd name="T25" fmla="*/ 44 h 59"/>
                <a:gd name="T26" fmla="*/ 114 w 270"/>
                <a:gd name="T27" fmla="*/ 42 h 59"/>
                <a:gd name="T28" fmla="*/ 108 w 270"/>
                <a:gd name="T29" fmla="*/ 41 h 59"/>
                <a:gd name="T30" fmla="*/ 104 w 270"/>
                <a:gd name="T31" fmla="*/ 39 h 59"/>
                <a:gd name="T32" fmla="*/ 98 w 270"/>
                <a:gd name="T33" fmla="*/ 38 h 59"/>
                <a:gd name="T34" fmla="*/ 95 w 270"/>
                <a:gd name="T35" fmla="*/ 37 h 59"/>
                <a:gd name="T36" fmla="*/ 89 w 270"/>
                <a:gd name="T37" fmla="*/ 36 h 59"/>
                <a:gd name="T38" fmla="*/ 86 w 270"/>
                <a:gd name="T39" fmla="*/ 35 h 59"/>
                <a:gd name="T40" fmla="*/ 84 w 270"/>
                <a:gd name="T41" fmla="*/ 33 h 59"/>
                <a:gd name="T42" fmla="*/ 78 w 270"/>
                <a:gd name="T43" fmla="*/ 32 h 59"/>
                <a:gd name="T44" fmla="*/ 73 w 270"/>
                <a:gd name="T45" fmla="*/ 30 h 59"/>
                <a:gd name="T46" fmla="*/ 69 w 270"/>
                <a:gd name="T47" fmla="*/ 27 h 59"/>
                <a:gd name="T48" fmla="*/ 66 w 270"/>
                <a:gd name="T49" fmla="*/ 27 h 59"/>
                <a:gd name="T50" fmla="*/ 63 w 270"/>
                <a:gd name="T51" fmla="*/ 25 h 59"/>
                <a:gd name="T52" fmla="*/ 57 w 270"/>
                <a:gd name="T53" fmla="*/ 24 h 59"/>
                <a:gd name="T54" fmla="*/ 54 w 270"/>
                <a:gd name="T55" fmla="*/ 23 h 59"/>
                <a:gd name="T56" fmla="*/ 52 w 270"/>
                <a:gd name="T57" fmla="*/ 21 h 59"/>
                <a:gd name="T58" fmla="*/ 47 w 270"/>
                <a:gd name="T59" fmla="*/ 19 h 59"/>
                <a:gd name="T60" fmla="*/ 45 w 270"/>
                <a:gd name="T61" fmla="*/ 17 h 59"/>
                <a:gd name="T62" fmla="*/ 41 w 270"/>
                <a:gd name="T63" fmla="*/ 16 h 59"/>
                <a:gd name="T64" fmla="*/ 36 w 270"/>
                <a:gd name="T65" fmla="*/ 14 h 59"/>
                <a:gd name="T66" fmla="*/ 33 w 270"/>
                <a:gd name="T67" fmla="*/ 13 h 59"/>
                <a:gd name="T68" fmla="*/ 30 w 270"/>
                <a:gd name="T69" fmla="*/ 10 h 59"/>
                <a:gd name="T70" fmla="*/ 27 w 270"/>
                <a:gd name="T71" fmla="*/ 9 h 59"/>
                <a:gd name="T72" fmla="*/ 24 w 270"/>
                <a:gd name="T73" fmla="*/ 7 h 59"/>
                <a:gd name="T74" fmla="*/ 20 w 270"/>
                <a:gd name="T75" fmla="*/ 6 h 59"/>
                <a:gd name="T76" fmla="*/ 17 w 270"/>
                <a:gd name="T77" fmla="*/ 4 h 59"/>
                <a:gd name="T78" fmla="*/ 13 w 270"/>
                <a:gd name="T79" fmla="*/ 2 h 59"/>
                <a:gd name="T80" fmla="*/ 10 w 270"/>
                <a:gd name="T81" fmla="*/ 1 h 59"/>
                <a:gd name="T82" fmla="*/ 0 w 270"/>
                <a:gd name="T8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0" h="59">
                  <a:moveTo>
                    <a:pt x="270" y="59"/>
                  </a:moveTo>
                  <a:lnTo>
                    <a:pt x="257" y="59"/>
                  </a:lnTo>
                  <a:lnTo>
                    <a:pt x="257" y="57"/>
                  </a:lnTo>
                  <a:lnTo>
                    <a:pt x="240" y="57"/>
                  </a:lnTo>
                  <a:lnTo>
                    <a:pt x="240" y="55"/>
                  </a:lnTo>
                  <a:lnTo>
                    <a:pt x="238" y="55"/>
                  </a:lnTo>
                  <a:lnTo>
                    <a:pt x="238" y="54"/>
                  </a:lnTo>
                  <a:lnTo>
                    <a:pt x="211" y="54"/>
                  </a:lnTo>
                  <a:lnTo>
                    <a:pt x="211" y="53"/>
                  </a:lnTo>
                  <a:lnTo>
                    <a:pt x="193" y="53"/>
                  </a:lnTo>
                  <a:lnTo>
                    <a:pt x="181" y="53"/>
                  </a:lnTo>
                  <a:lnTo>
                    <a:pt x="181" y="52"/>
                  </a:lnTo>
                  <a:lnTo>
                    <a:pt x="178" y="52"/>
                  </a:lnTo>
                  <a:lnTo>
                    <a:pt x="178" y="51"/>
                  </a:lnTo>
                  <a:lnTo>
                    <a:pt x="158" y="51"/>
                  </a:lnTo>
                  <a:lnTo>
                    <a:pt x="158" y="50"/>
                  </a:lnTo>
                  <a:lnTo>
                    <a:pt x="155" y="50"/>
                  </a:lnTo>
                  <a:lnTo>
                    <a:pt x="155" y="48"/>
                  </a:lnTo>
                  <a:lnTo>
                    <a:pt x="145" y="48"/>
                  </a:lnTo>
                  <a:lnTo>
                    <a:pt x="145" y="47"/>
                  </a:lnTo>
                  <a:lnTo>
                    <a:pt x="139" y="47"/>
                  </a:lnTo>
                  <a:lnTo>
                    <a:pt x="131" y="47"/>
                  </a:lnTo>
                  <a:lnTo>
                    <a:pt x="131" y="45"/>
                  </a:lnTo>
                  <a:lnTo>
                    <a:pt x="127" y="45"/>
                  </a:lnTo>
                  <a:lnTo>
                    <a:pt x="127" y="44"/>
                  </a:lnTo>
                  <a:lnTo>
                    <a:pt x="122" y="44"/>
                  </a:lnTo>
                  <a:lnTo>
                    <a:pt x="122" y="42"/>
                  </a:lnTo>
                  <a:lnTo>
                    <a:pt x="114" y="42"/>
                  </a:lnTo>
                  <a:lnTo>
                    <a:pt x="114" y="41"/>
                  </a:lnTo>
                  <a:lnTo>
                    <a:pt x="108" y="41"/>
                  </a:lnTo>
                  <a:lnTo>
                    <a:pt x="108" y="39"/>
                  </a:lnTo>
                  <a:lnTo>
                    <a:pt x="104" y="39"/>
                  </a:lnTo>
                  <a:lnTo>
                    <a:pt x="104" y="38"/>
                  </a:lnTo>
                  <a:lnTo>
                    <a:pt x="98" y="38"/>
                  </a:lnTo>
                  <a:lnTo>
                    <a:pt x="98" y="37"/>
                  </a:lnTo>
                  <a:lnTo>
                    <a:pt x="95" y="37"/>
                  </a:lnTo>
                  <a:lnTo>
                    <a:pt x="95" y="36"/>
                  </a:lnTo>
                  <a:lnTo>
                    <a:pt x="89" y="36"/>
                  </a:lnTo>
                  <a:lnTo>
                    <a:pt x="89" y="35"/>
                  </a:lnTo>
                  <a:lnTo>
                    <a:pt x="86" y="35"/>
                  </a:lnTo>
                  <a:lnTo>
                    <a:pt x="86" y="33"/>
                  </a:lnTo>
                  <a:lnTo>
                    <a:pt x="84" y="33"/>
                  </a:lnTo>
                  <a:lnTo>
                    <a:pt x="84" y="32"/>
                  </a:lnTo>
                  <a:lnTo>
                    <a:pt x="78" y="32"/>
                  </a:lnTo>
                  <a:lnTo>
                    <a:pt x="78" y="30"/>
                  </a:lnTo>
                  <a:lnTo>
                    <a:pt x="73" y="30"/>
                  </a:lnTo>
                  <a:lnTo>
                    <a:pt x="73" y="27"/>
                  </a:lnTo>
                  <a:lnTo>
                    <a:pt x="69" y="27"/>
                  </a:lnTo>
                  <a:lnTo>
                    <a:pt x="69" y="27"/>
                  </a:lnTo>
                  <a:lnTo>
                    <a:pt x="66" y="27"/>
                  </a:lnTo>
                  <a:lnTo>
                    <a:pt x="66" y="25"/>
                  </a:lnTo>
                  <a:lnTo>
                    <a:pt x="63" y="25"/>
                  </a:lnTo>
                  <a:lnTo>
                    <a:pt x="63" y="24"/>
                  </a:lnTo>
                  <a:lnTo>
                    <a:pt x="57" y="24"/>
                  </a:lnTo>
                  <a:lnTo>
                    <a:pt x="57" y="23"/>
                  </a:lnTo>
                  <a:lnTo>
                    <a:pt x="54" y="23"/>
                  </a:lnTo>
                  <a:lnTo>
                    <a:pt x="54" y="21"/>
                  </a:lnTo>
                  <a:lnTo>
                    <a:pt x="52" y="21"/>
                  </a:lnTo>
                  <a:lnTo>
                    <a:pt x="52" y="19"/>
                  </a:lnTo>
                  <a:lnTo>
                    <a:pt x="47" y="19"/>
                  </a:lnTo>
                  <a:lnTo>
                    <a:pt x="47" y="17"/>
                  </a:lnTo>
                  <a:lnTo>
                    <a:pt x="45" y="17"/>
                  </a:lnTo>
                  <a:lnTo>
                    <a:pt x="45" y="16"/>
                  </a:lnTo>
                  <a:lnTo>
                    <a:pt x="41" y="16"/>
                  </a:lnTo>
                  <a:lnTo>
                    <a:pt x="41" y="14"/>
                  </a:lnTo>
                  <a:lnTo>
                    <a:pt x="36" y="14"/>
                  </a:lnTo>
                  <a:lnTo>
                    <a:pt x="36" y="13"/>
                  </a:lnTo>
                  <a:lnTo>
                    <a:pt x="33" y="13"/>
                  </a:lnTo>
                  <a:lnTo>
                    <a:pt x="33" y="10"/>
                  </a:lnTo>
                  <a:lnTo>
                    <a:pt x="30" y="10"/>
                  </a:lnTo>
                  <a:lnTo>
                    <a:pt x="30" y="9"/>
                  </a:lnTo>
                  <a:lnTo>
                    <a:pt x="27" y="9"/>
                  </a:lnTo>
                  <a:lnTo>
                    <a:pt x="27" y="7"/>
                  </a:lnTo>
                  <a:lnTo>
                    <a:pt x="24" y="7"/>
                  </a:lnTo>
                  <a:lnTo>
                    <a:pt x="24" y="6"/>
                  </a:lnTo>
                  <a:lnTo>
                    <a:pt x="20" y="6"/>
                  </a:lnTo>
                  <a:lnTo>
                    <a:pt x="20" y="4"/>
                  </a:lnTo>
                  <a:lnTo>
                    <a:pt x="17" y="4"/>
                  </a:lnTo>
                  <a:lnTo>
                    <a:pt x="17" y="2"/>
                  </a:lnTo>
                  <a:lnTo>
                    <a:pt x="13" y="2"/>
                  </a:lnTo>
                  <a:lnTo>
                    <a:pt x="13" y="1"/>
                  </a:lnTo>
                  <a:lnTo>
                    <a:pt x="10" y="1"/>
                  </a:lnTo>
                  <a:lnTo>
                    <a:pt x="10" y="0"/>
                  </a:lnTo>
                  <a:lnTo>
                    <a:pt x="0" y="0"/>
                  </a:lnTo>
                </a:path>
              </a:pathLst>
            </a:cu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85" name="Line 408"/>
            <p:cNvSpPr>
              <a:spLocks noChangeShapeType="1"/>
            </p:cNvSpPr>
            <p:nvPr/>
          </p:nvSpPr>
          <p:spPr bwMode="auto">
            <a:xfrm flipH="1">
              <a:off x="2764" y="2223"/>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86" name="Line 409"/>
            <p:cNvSpPr>
              <a:spLocks noChangeShapeType="1"/>
            </p:cNvSpPr>
            <p:nvPr/>
          </p:nvSpPr>
          <p:spPr bwMode="auto">
            <a:xfrm flipH="1">
              <a:off x="2782" y="2223"/>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87" name="Line 410"/>
            <p:cNvSpPr>
              <a:spLocks noChangeShapeType="1"/>
            </p:cNvSpPr>
            <p:nvPr/>
          </p:nvSpPr>
          <p:spPr bwMode="auto">
            <a:xfrm flipH="1">
              <a:off x="2254" y="2031"/>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88" name="Line 411"/>
            <p:cNvSpPr>
              <a:spLocks noChangeShapeType="1"/>
            </p:cNvSpPr>
            <p:nvPr/>
          </p:nvSpPr>
          <p:spPr bwMode="auto">
            <a:xfrm flipH="1">
              <a:off x="2770" y="2223"/>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89" name="Line 412"/>
            <p:cNvSpPr>
              <a:spLocks noChangeShapeType="1"/>
            </p:cNvSpPr>
            <p:nvPr/>
          </p:nvSpPr>
          <p:spPr bwMode="auto">
            <a:xfrm flipH="1">
              <a:off x="2800" y="2223"/>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90" name="Line 413"/>
            <p:cNvSpPr>
              <a:spLocks noChangeShapeType="1"/>
            </p:cNvSpPr>
            <p:nvPr/>
          </p:nvSpPr>
          <p:spPr bwMode="auto">
            <a:xfrm flipH="1">
              <a:off x="2746" y="2211"/>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91" name="Line 414"/>
            <p:cNvSpPr>
              <a:spLocks noChangeShapeType="1"/>
            </p:cNvSpPr>
            <p:nvPr/>
          </p:nvSpPr>
          <p:spPr bwMode="auto">
            <a:xfrm flipH="1">
              <a:off x="2926" y="2247"/>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92" name="Line 415"/>
            <p:cNvSpPr>
              <a:spLocks noChangeShapeType="1"/>
            </p:cNvSpPr>
            <p:nvPr/>
          </p:nvSpPr>
          <p:spPr bwMode="auto">
            <a:xfrm flipH="1">
              <a:off x="2728" y="2211"/>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93" name="Line 416"/>
            <p:cNvSpPr>
              <a:spLocks noChangeShapeType="1"/>
            </p:cNvSpPr>
            <p:nvPr/>
          </p:nvSpPr>
          <p:spPr bwMode="auto">
            <a:xfrm flipH="1">
              <a:off x="2674" y="219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94" name="Line 417"/>
            <p:cNvSpPr>
              <a:spLocks noChangeShapeType="1"/>
            </p:cNvSpPr>
            <p:nvPr/>
          </p:nvSpPr>
          <p:spPr bwMode="auto">
            <a:xfrm flipH="1">
              <a:off x="3292" y="228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95" name="Line 418"/>
            <p:cNvSpPr>
              <a:spLocks noChangeShapeType="1"/>
            </p:cNvSpPr>
            <p:nvPr/>
          </p:nvSpPr>
          <p:spPr bwMode="auto">
            <a:xfrm flipH="1">
              <a:off x="3286" y="228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96" name="Line 419"/>
            <p:cNvSpPr>
              <a:spLocks noChangeShapeType="1"/>
            </p:cNvSpPr>
            <p:nvPr/>
          </p:nvSpPr>
          <p:spPr bwMode="auto">
            <a:xfrm flipH="1">
              <a:off x="3274" y="228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97" name="Line 420"/>
            <p:cNvSpPr>
              <a:spLocks noChangeShapeType="1"/>
            </p:cNvSpPr>
            <p:nvPr/>
          </p:nvSpPr>
          <p:spPr bwMode="auto">
            <a:xfrm flipH="1">
              <a:off x="3280" y="228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98" name="Line 421"/>
            <p:cNvSpPr>
              <a:spLocks noChangeShapeType="1"/>
            </p:cNvSpPr>
            <p:nvPr/>
          </p:nvSpPr>
          <p:spPr bwMode="auto">
            <a:xfrm flipH="1">
              <a:off x="3376" y="2295"/>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99" name="Line 422"/>
            <p:cNvSpPr>
              <a:spLocks noChangeShapeType="1"/>
            </p:cNvSpPr>
            <p:nvPr/>
          </p:nvSpPr>
          <p:spPr bwMode="auto">
            <a:xfrm flipH="1">
              <a:off x="3370" y="2295"/>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00" name="Line 423"/>
            <p:cNvSpPr>
              <a:spLocks noChangeShapeType="1"/>
            </p:cNvSpPr>
            <p:nvPr/>
          </p:nvSpPr>
          <p:spPr bwMode="auto">
            <a:xfrm flipH="1">
              <a:off x="3358" y="2295"/>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01" name="Line 424"/>
            <p:cNvSpPr>
              <a:spLocks noChangeShapeType="1"/>
            </p:cNvSpPr>
            <p:nvPr/>
          </p:nvSpPr>
          <p:spPr bwMode="auto">
            <a:xfrm flipH="1">
              <a:off x="3364" y="2295"/>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02" name="Line 425"/>
            <p:cNvSpPr>
              <a:spLocks noChangeShapeType="1"/>
            </p:cNvSpPr>
            <p:nvPr/>
          </p:nvSpPr>
          <p:spPr bwMode="auto">
            <a:xfrm flipH="1">
              <a:off x="2890" y="2247"/>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03" name="Line 426"/>
            <p:cNvSpPr>
              <a:spLocks noChangeShapeType="1"/>
            </p:cNvSpPr>
            <p:nvPr/>
          </p:nvSpPr>
          <p:spPr bwMode="auto">
            <a:xfrm flipH="1">
              <a:off x="2890" y="2247"/>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04" name="Line 427"/>
            <p:cNvSpPr>
              <a:spLocks noChangeShapeType="1"/>
            </p:cNvSpPr>
            <p:nvPr/>
          </p:nvSpPr>
          <p:spPr bwMode="auto">
            <a:xfrm flipH="1">
              <a:off x="2878" y="2247"/>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05" name="Line 428"/>
            <p:cNvSpPr>
              <a:spLocks noChangeShapeType="1"/>
            </p:cNvSpPr>
            <p:nvPr/>
          </p:nvSpPr>
          <p:spPr bwMode="auto">
            <a:xfrm flipH="1">
              <a:off x="2884" y="2247"/>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06" name="Line 429"/>
            <p:cNvSpPr>
              <a:spLocks noChangeShapeType="1"/>
            </p:cNvSpPr>
            <p:nvPr/>
          </p:nvSpPr>
          <p:spPr bwMode="auto">
            <a:xfrm flipH="1">
              <a:off x="2512" y="2145"/>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07" name="Line 430"/>
            <p:cNvSpPr>
              <a:spLocks noChangeShapeType="1"/>
            </p:cNvSpPr>
            <p:nvPr/>
          </p:nvSpPr>
          <p:spPr bwMode="auto">
            <a:xfrm flipH="1">
              <a:off x="3328" y="228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08" name="Line 431"/>
            <p:cNvSpPr>
              <a:spLocks noChangeShapeType="1"/>
            </p:cNvSpPr>
            <p:nvPr/>
          </p:nvSpPr>
          <p:spPr bwMode="auto">
            <a:xfrm flipH="1">
              <a:off x="3256" y="228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09" name="Line 432"/>
            <p:cNvSpPr>
              <a:spLocks noChangeShapeType="1"/>
            </p:cNvSpPr>
            <p:nvPr/>
          </p:nvSpPr>
          <p:spPr bwMode="auto">
            <a:xfrm flipH="1">
              <a:off x="3316" y="228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10" name="Line 433"/>
            <p:cNvSpPr>
              <a:spLocks noChangeShapeType="1"/>
            </p:cNvSpPr>
            <p:nvPr/>
          </p:nvSpPr>
          <p:spPr bwMode="auto">
            <a:xfrm flipH="1">
              <a:off x="3136" y="2277"/>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11" name="Line 434"/>
            <p:cNvSpPr>
              <a:spLocks noChangeShapeType="1"/>
            </p:cNvSpPr>
            <p:nvPr/>
          </p:nvSpPr>
          <p:spPr bwMode="auto">
            <a:xfrm flipH="1">
              <a:off x="2854" y="2241"/>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12" name="Line 435"/>
            <p:cNvSpPr>
              <a:spLocks noChangeShapeType="1"/>
            </p:cNvSpPr>
            <p:nvPr/>
          </p:nvSpPr>
          <p:spPr bwMode="auto">
            <a:xfrm flipH="1">
              <a:off x="3244" y="228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13" name="Line 436"/>
            <p:cNvSpPr>
              <a:spLocks noChangeShapeType="1"/>
            </p:cNvSpPr>
            <p:nvPr/>
          </p:nvSpPr>
          <p:spPr bwMode="auto">
            <a:xfrm flipH="1">
              <a:off x="2788" y="2223"/>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14" name="Line 437"/>
            <p:cNvSpPr>
              <a:spLocks noChangeShapeType="1"/>
            </p:cNvSpPr>
            <p:nvPr/>
          </p:nvSpPr>
          <p:spPr bwMode="auto">
            <a:xfrm flipH="1">
              <a:off x="3154" y="228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15" name="Line 438"/>
            <p:cNvSpPr>
              <a:spLocks noChangeShapeType="1"/>
            </p:cNvSpPr>
            <p:nvPr/>
          </p:nvSpPr>
          <p:spPr bwMode="auto">
            <a:xfrm flipH="1">
              <a:off x="3172" y="228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16" name="Line 439"/>
            <p:cNvSpPr>
              <a:spLocks noChangeShapeType="1"/>
            </p:cNvSpPr>
            <p:nvPr/>
          </p:nvSpPr>
          <p:spPr bwMode="auto">
            <a:xfrm flipH="1">
              <a:off x="3226" y="228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17" name="Line 440"/>
            <p:cNvSpPr>
              <a:spLocks noChangeShapeType="1"/>
            </p:cNvSpPr>
            <p:nvPr/>
          </p:nvSpPr>
          <p:spPr bwMode="auto">
            <a:xfrm flipH="1">
              <a:off x="3184" y="2289"/>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18" name="Line 441"/>
            <p:cNvSpPr>
              <a:spLocks noChangeShapeType="1"/>
            </p:cNvSpPr>
            <p:nvPr/>
          </p:nvSpPr>
          <p:spPr bwMode="auto">
            <a:xfrm flipH="1">
              <a:off x="2908" y="2247"/>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19" name="Line 442"/>
            <p:cNvSpPr>
              <a:spLocks noChangeShapeType="1"/>
            </p:cNvSpPr>
            <p:nvPr/>
          </p:nvSpPr>
          <p:spPr bwMode="auto">
            <a:xfrm flipH="1">
              <a:off x="2866" y="2247"/>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20" name="Line 443"/>
            <p:cNvSpPr>
              <a:spLocks noChangeShapeType="1"/>
            </p:cNvSpPr>
            <p:nvPr/>
          </p:nvSpPr>
          <p:spPr bwMode="auto">
            <a:xfrm flipH="1">
              <a:off x="2626" y="2181"/>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21" name="Line 444"/>
            <p:cNvSpPr>
              <a:spLocks noChangeShapeType="1"/>
            </p:cNvSpPr>
            <p:nvPr/>
          </p:nvSpPr>
          <p:spPr bwMode="auto">
            <a:xfrm flipH="1">
              <a:off x="2176" y="1989"/>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22" name="Line 445"/>
            <p:cNvSpPr>
              <a:spLocks noChangeShapeType="1"/>
            </p:cNvSpPr>
            <p:nvPr/>
          </p:nvSpPr>
          <p:spPr bwMode="auto">
            <a:xfrm flipH="1">
              <a:off x="2692" y="2205"/>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23" name="Line 446"/>
            <p:cNvSpPr>
              <a:spLocks noChangeShapeType="1"/>
            </p:cNvSpPr>
            <p:nvPr/>
          </p:nvSpPr>
          <p:spPr bwMode="auto">
            <a:xfrm flipH="1">
              <a:off x="2656" y="2193"/>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24" name="Line 447"/>
            <p:cNvSpPr>
              <a:spLocks noChangeShapeType="1"/>
            </p:cNvSpPr>
            <p:nvPr/>
          </p:nvSpPr>
          <p:spPr bwMode="auto">
            <a:xfrm flipH="1">
              <a:off x="2530" y="2151"/>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25" name="Line 448"/>
            <p:cNvSpPr>
              <a:spLocks noChangeShapeType="1"/>
            </p:cNvSpPr>
            <p:nvPr/>
          </p:nvSpPr>
          <p:spPr bwMode="auto">
            <a:xfrm flipH="1">
              <a:off x="2542" y="2151"/>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26" name="Line 449"/>
            <p:cNvSpPr>
              <a:spLocks noChangeShapeType="1"/>
            </p:cNvSpPr>
            <p:nvPr/>
          </p:nvSpPr>
          <p:spPr bwMode="auto">
            <a:xfrm flipH="1">
              <a:off x="2614" y="2181"/>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27" name="Line 450"/>
            <p:cNvSpPr>
              <a:spLocks noChangeShapeType="1"/>
            </p:cNvSpPr>
            <p:nvPr/>
          </p:nvSpPr>
          <p:spPr bwMode="auto">
            <a:xfrm flipH="1">
              <a:off x="2494" y="2133"/>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28" name="Line 451"/>
            <p:cNvSpPr>
              <a:spLocks noChangeShapeType="1"/>
            </p:cNvSpPr>
            <p:nvPr/>
          </p:nvSpPr>
          <p:spPr bwMode="auto">
            <a:xfrm flipH="1">
              <a:off x="2230" y="2013"/>
              <a:ext cx="0" cy="30"/>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29" name="Line 452"/>
            <p:cNvSpPr>
              <a:spLocks noChangeShapeType="1"/>
            </p:cNvSpPr>
            <p:nvPr/>
          </p:nvSpPr>
          <p:spPr bwMode="auto">
            <a:xfrm flipH="1">
              <a:off x="2602" y="2181"/>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30" name="Line 453"/>
            <p:cNvSpPr>
              <a:spLocks noChangeShapeType="1"/>
            </p:cNvSpPr>
            <p:nvPr/>
          </p:nvSpPr>
          <p:spPr bwMode="auto">
            <a:xfrm flipH="1">
              <a:off x="2356" y="2079"/>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31" name="Line 454"/>
            <p:cNvSpPr>
              <a:spLocks noChangeShapeType="1"/>
            </p:cNvSpPr>
            <p:nvPr/>
          </p:nvSpPr>
          <p:spPr bwMode="auto">
            <a:xfrm flipH="1">
              <a:off x="2392" y="2097"/>
              <a:ext cx="0" cy="36"/>
            </a:xfrm>
            <a:prstGeom prst="line">
              <a:avLst/>
            </a:prstGeom>
            <a:noFill/>
            <a:ln w="1270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grpSp>
      <p:grpSp>
        <p:nvGrpSpPr>
          <p:cNvPr id="1132" name="Group 455"/>
          <p:cNvGrpSpPr/>
          <p:nvPr/>
        </p:nvGrpSpPr>
        <p:grpSpPr>
          <a:xfrm>
            <a:off x="5601656" y="4014812"/>
            <a:ext cx="3185628" cy="1007652"/>
            <a:chOff x="2083" y="1921"/>
            <a:chExt cx="1590" cy="474"/>
          </a:xfrm>
        </p:grpSpPr>
        <p:sp>
          <p:nvSpPr>
            <p:cNvPr id="1133" name="Line 456"/>
            <p:cNvSpPr>
              <a:spLocks noChangeShapeType="1"/>
            </p:cNvSpPr>
            <p:nvPr/>
          </p:nvSpPr>
          <p:spPr bwMode="auto">
            <a:xfrm flipH="1">
              <a:off x="3007" y="2299"/>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34" name="Line 457"/>
            <p:cNvSpPr>
              <a:spLocks noChangeShapeType="1"/>
            </p:cNvSpPr>
            <p:nvPr/>
          </p:nvSpPr>
          <p:spPr bwMode="auto">
            <a:xfrm flipH="1">
              <a:off x="3031" y="2305"/>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35" name="Line 458"/>
            <p:cNvSpPr>
              <a:spLocks noChangeShapeType="1"/>
            </p:cNvSpPr>
            <p:nvPr/>
          </p:nvSpPr>
          <p:spPr bwMode="auto">
            <a:xfrm flipH="1">
              <a:off x="3217" y="2323"/>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36" name="Line 459"/>
            <p:cNvSpPr>
              <a:spLocks noChangeShapeType="1"/>
            </p:cNvSpPr>
            <p:nvPr/>
          </p:nvSpPr>
          <p:spPr bwMode="auto">
            <a:xfrm flipH="1">
              <a:off x="2083" y="192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37" name="Line 460"/>
            <p:cNvSpPr>
              <a:spLocks noChangeShapeType="1"/>
            </p:cNvSpPr>
            <p:nvPr/>
          </p:nvSpPr>
          <p:spPr bwMode="auto">
            <a:xfrm flipH="1">
              <a:off x="2923" y="228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38" name="Line 461"/>
            <p:cNvSpPr>
              <a:spLocks noChangeShapeType="1"/>
            </p:cNvSpPr>
            <p:nvPr/>
          </p:nvSpPr>
          <p:spPr bwMode="auto">
            <a:xfrm flipH="1">
              <a:off x="3259" y="2335"/>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39" name="Line 462"/>
            <p:cNvSpPr>
              <a:spLocks noChangeShapeType="1"/>
            </p:cNvSpPr>
            <p:nvPr/>
          </p:nvSpPr>
          <p:spPr bwMode="auto">
            <a:xfrm flipH="1">
              <a:off x="3181" y="2323"/>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40" name="Line 463"/>
            <p:cNvSpPr>
              <a:spLocks noChangeShapeType="1"/>
            </p:cNvSpPr>
            <p:nvPr/>
          </p:nvSpPr>
          <p:spPr bwMode="auto">
            <a:xfrm flipH="1">
              <a:off x="3151" y="2323"/>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41" name="Line 464"/>
            <p:cNvSpPr>
              <a:spLocks noChangeShapeType="1"/>
            </p:cNvSpPr>
            <p:nvPr/>
          </p:nvSpPr>
          <p:spPr bwMode="auto">
            <a:xfrm flipH="1">
              <a:off x="3247" y="232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42" name="Line 465"/>
            <p:cNvSpPr>
              <a:spLocks noChangeShapeType="1"/>
            </p:cNvSpPr>
            <p:nvPr/>
          </p:nvSpPr>
          <p:spPr bwMode="auto">
            <a:xfrm flipH="1">
              <a:off x="3277" y="2335"/>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43" name="Line 466"/>
            <p:cNvSpPr>
              <a:spLocks noChangeShapeType="1"/>
            </p:cNvSpPr>
            <p:nvPr/>
          </p:nvSpPr>
          <p:spPr bwMode="auto">
            <a:xfrm flipH="1">
              <a:off x="3289" y="2335"/>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44" name="Line 467"/>
            <p:cNvSpPr>
              <a:spLocks noChangeShapeType="1"/>
            </p:cNvSpPr>
            <p:nvPr/>
          </p:nvSpPr>
          <p:spPr bwMode="auto">
            <a:xfrm flipH="1">
              <a:off x="3301" y="2335"/>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45" name="Line 468"/>
            <p:cNvSpPr>
              <a:spLocks noChangeShapeType="1"/>
            </p:cNvSpPr>
            <p:nvPr/>
          </p:nvSpPr>
          <p:spPr bwMode="auto">
            <a:xfrm flipH="1">
              <a:off x="3319" y="2335"/>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46" name="Line 469"/>
            <p:cNvSpPr>
              <a:spLocks noChangeShapeType="1"/>
            </p:cNvSpPr>
            <p:nvPr/>
          </p:nvSpPr>
          <p:spPr bwMode="auto">
            <a:xfrm flipH="1">
              <a:off x="2803" y="2245"/>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47" name="Line 470"/>
            <p:cNvSpPr>
              <a:spLocks noChangeShapeType="1"/>
            </p:cNvSpPr>
            <p:nvPr/>
          </p:nvSpPr>
          <p:spPr bwMode="auto">
            <a:xfrm flipH="1">
              <a:off x="2335" y="204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48" name="Line 471"/>
            <p:cNvSpPr>
              <a:spLocks noChangeShapeType="1"/>
            </p:cNvSpPr>
            <p:nvPr/>
          </p:nvSpPr>
          <p:spPr bwMode="auto">
            <a:xfrm flipH="1">
              <a:off x="2785" y="2245"/>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49" name="Line 472"/>
            <p:cNvSpPr>
              <a:spLocks noChangeShapeType="1"/>
            </p:cNvSpPr>
            <p:nvPr/>
          </p:nvSpPr>
          <p:spPr bwMode="auto">
            <a:xfrm flipH="1">
              <a:off x="2833" y="225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50" name="Line 473"/>
            <p:cNvSpPr>
              <a:spLocks noChangeShapeType="1"/>
            </p:cNvSpPr>
            <p:nvPr/>
          </p:nvSpPr>
          <p:spPr bwMode="auto">
            <a:xfrm flipH="1">
              <a:off x="2749" y="2233"/>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51" name="Line 474"/>
            <p:cNvSpPr>
              <a:spLocks noChangeShapeType="1"/>
            </p:cNvSpPr>
            <p:nvPr/>
          </p:nvSpPr>
          <p:spPr bwMode="auto">
            <a:xfrm flipH="1">
              <a:off x="3385" y="2353"/>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52" name="Line 475"/>
            <p:cNvSpPr>
              <a:spLocks noChangeShapeType="1"/>
            </p:cNvSpPr>
            <p:nvPr/>
          </p:nvSpPr>
          <p:spPr bwMode="auto">
            <a:xfrm flipH="1">
              <a:off x="2743" y="2233"/>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53" name="Line 476"/>
            <p:cNvSpPr>
              <a:spLocks noChangeShapeType="1"/>
            </p:cNvSpPr>
            <p:nvPr/>
          </p:nvSpPr>
          <p:spPr bwMode="auto">
            <a:xfrm flipH="1">
              <a:off x="2719" y="220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54" name="Line 477"/>
            <p:cNvSpPr>
              <a:spLocks noChangeShapeType="1"/>
            </p:cNvSpPr>
            <p:nvPr/>
          </p:nvSpPr>
          <p:spPr bwMode="auto">
            <a:xfrm flipH="1">
              <a:off x="2989" y="228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55" name="Line 478"/>
            <p:cNvSpPr>
              <a:spLocks noChangeShapeType="1"/>
            </p:cNvSpPr>
            <p:nvPr/>
          </p:nvSpPr>
          <p:spPr bwMode="auto">
            <a:xfrm flipH="1">
              <a:off x="2983" y="228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56" name="Line 479"/>
            <p:cNvSpPr>
              <a:spLocks noChangeShapeType="1"/>
            </p:cNvSpPr>
            <p:nvPr/>
          </p:nvSpPr>
          <p:spPr bwMode="auto">
            <a:xfrm flipH="1">
              <a:off x="2971" y="228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57" name="Line 480"/>
            <p:cNvSpPr>
              <a:spLocks noChangeShapeType="1"/>
            </p:cNvSpPr>
            <p:nvPr/>
          </p:nvSpPr>
          <p:spPr bwMode="auto">
            <a:xfrm flipH="1">
              <a:off x="2977" y="228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58" name="Line 481"/>
            <p:cNvSpPr>
              <a:spLocks noChangeShapeType="1"/>
            </p:cNvSpPr>
            <p:nvPr/>
          </p:nvSpPr>
          <p:spPr bwMode="auto">
            <a:xfrm flipH="1">
              <a:off x="3127" y="231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59" name="Line 482"/>
            <p:cNvSpPr>
              <a:spLocks noChangeShapeType="1"/>
            </p:cNvSpPr>
            <p:nvPr/>
          </p:nvSpPr>
          <p:spPr bwMode="auto">
            <a:xfrm flipH="1">
              <a:off x="3115" y="231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60" name="Line 483"/>
            <p:cNvSpPr>
              <a:spLocks noChangeShapeType="1"/>
            </p:cNvSpPr>
            <p:nvPr/>
          </p:nvSpPr>
          <p:spPr bwMode="auto">
            <a:xfrm flipH="1">
              <a:off x="3079" y="231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61" name="Line 484"/>
            <p:cNvSpPr>
              <a:spLocks noChangeShapeType="1"/>
            </p:cNvSpPr>
            <p:nvPr/>
          </p:nvSpPr>
          <p:spPr bwMode="auto">
            <a:xfrm flipH="1">
              <a:off x="3097" y="231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62" name="Line 485"/>
            <p:cNvSpPr>
              <a:spLocks noChangeShapeType="1"/>
            </p:cNvSpPr>
            <p:nvPr/>
          </p:nvSpPr>
          <p:spPr bwMode="auto">
            <a:xfrm flipH="1">
              <a:off x="3361" y="2335"/>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63" name="Line 486"/>
            <p:cNvSpPr>
              <a:spLocks noChangeShapeType="1"/>
            </p:cNvSpPr>
            <p:nvPr/>
          </p:nvSpPr>
          <p:spPr bwMode="auto">
            <a:xfrm flipH="1">
              <a:off x="3361" y="2335"/>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64" name="Line 487"/>
            <p:cNvSpPr>
              <a:spLocks noChangeShapeType="1"/>
            </p:cNvSpPr>
            <p:nvPr/>
          </p:nvSpPr>
          <p:spPr bwMode="auto">
            <a:xfrm flipH="1">
              <a:off x="3349" y="2335"/>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65" name="Line 488"/>
            <p:cNvSpPr>
              <a:spLocks noChangeShapeType="1"/>
            </p:cNvSpPr>
            <p:nvPr/>
          </p:nvSpPr>
          <p:spPr bwMode="auto">
            <a:xfrm flipH="1">
              <a:off x="3355" y="2335"/>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66" name="Line 489"/>
            <p:cNvSpPr>
              <a:spLocks noChangeShapeType="1"/>
            </p:cNvSpPr>
            <p:nvPr/>
          </p:nvSpPr>
          <p:spPr bwMode="auto">
            <a:xfrm flipH="1">
              <a:off x="3487" y="235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67" name="Line 490"/>
            <p:cNvSpPr>
              <a:spLocks noChangeShapeType="1"/>
            </p:cNvSpPr>
            <p:nvPr/>
          </p:nvSpPr>
          <p:spPr bwMode="auto">
            <a:xfrm flipH="1">
              <a:off x="3475" y="235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68" name="Line 491"/>
            <p:cNvSpPr>
              <a:spLocks noChangeShapeType="1"/>
            </p:cNvSpPr>
            <p:nvPr/>
          </p:nvSpPr>
          <p:spPr bwMode="auto">
            <a:xfrm flipH="1">
              <a:off x="3451" y="235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69" name="Line 492"/>
            <p:cNvSpPr>
              <a:spLocks noChangeShapeType="1"/>
            </p:cNvSpPr>
            <p:nvPr/>
          </p:nvSpPr>
          <p:spPr bwMode="auto">
            <a:xfrm flipH="1">
              <a:off x="3463" y="235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70" name="Line 493"/>
            <p:cNvSpPr>
              <a:spLocks noChangeShapeType="1"/>
            </p:cNvSpPr>
            <p:nvPr/>
          </p:nvSpPr>
          <p:spPr bwMode="auto">
            <a:xfrm flipH="1">
              <a:off x="3535" y="235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71" name="Line 494"/>
            <p:cNvSpPr>
              <a:spLocks noChangeShapeType="1"/>
            </p:cNvSpPr>
            <p:nvPr/>
          </p:nvSpPr>
          <p:spPr bwMode="auto">
            <a:xfrm flipH="1">
              <a:off x="3523" y="235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72" name="Line 495"/>
            <p:cNvSpPr>
              <a:spLocks noChangeShapeType="1"/>
            </p:cNvSpPr>
            <p:nvPr/>
          </p:nvSpPr>
          <p:spPr bwMode="auto">
            <a:xfrm flipH="1">
              <a:off x="3493" y="235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73" name="Line 496"/>
            <p:cNvSpPr>
              <a:spLocks noChangeShapeType="1"/>
            </p:cNvSpPr>
            <p:nvPr/>
          </p:nvSpPr>
          <p:spPr bwMode="auto">
            <a:xfrm flipH="1">
              <a:off x="3511" y="235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74" name="Line 497"/>
            <p:cNvSpPr>
              <a:spLocks noChangeShapeType="1"/>
            </p:cNvSpPr>
            <p:nvPr/>
          </p:nvSpPr>
          <p:spPr bwMode="auto">
            <a:xfrm flipH="1">
              <a:off x="3583" y="235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75" name="Line 498"/>
            <p:cNvSpPr>
              <a:spLocks noChangeShapeType="1"/>
            </p:cNvSpPr>
            <p:nvPr/>
          </p:nvSpPr>
          <p:spPr bwMode="auto">
            <a:xfrm flipH="1">
              <a:off x="3571" y="235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76" name="Line 499"/>
            <p:cNvSpPr>
              <a:spLocks noChangeShapeType="1"/>
            </p:cNvSpPr>
            <p:nvPr/>
          </p:nvSpPr>
          <p:spPr bwMode="auto">
            <a:xfrm flipH="1">
              <a:off x="3541" y="235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77" name="Line 500"/>
            <p:cNvSpPr>
              <a:spLocks noChangeShapeType="1"/>
            </p:cNvSpPr>
            <p:nvPr/>
          </p:nvSpPr>
          <p:spPr bwMode="auto">
            <a:xfrm flipH="1">
              <a:off x="3559" y="235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78" name="Line 501"/>
            <p:cNvSpPr>
              <a:spLocks noChangeShapeType="1"/>
            </p:cNvSpPr>
            <p:nvPr/>
          </p:nvSpPr>
          <p:spPr bwMode="auto">
            <a:xfrm flipH="1">
              <a:off x="3667" y="235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79" name="Line 502"/>
            <p:cNvSpPr>
              <a:spLocks noChangeShapeType="1"/>
            </p:cNvSpPr>
            <p:nvPr/>
          </p:nvSpPr>
          <p:spPr bwMode="auto">
            <a:xfrm flipH="1">
              <a:off x="3655" y="235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80" name="Line 503"/>
            <p:cNvSpPr>
              <a:spLocks noChangeShapeType="1"/>
            </p:cNvSpPr>
            <p:nvPr/>
          </p:nvSpPr>
          <p:spPr bwMode="auto">
            <a:xfrm flipH="1">
              <a:off x="3631" y="235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81" name="Line 504"/>
            <p:cNvSpPr>
              <a:spLocks noChangeShapeType="1"/>
            </p:cNvSpPr>
            <p:nvPr/>
          </p:nvSpPr>
          <p:spPr bwMode="auto">
            <a:xfrm flipH="1">
              <a:off x="3643" y="235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82" name="Line 505"/>
            <p:cNvSpPr>
              <a:spLocks noChangeShapeType="1"/>
            </p:cNvSpPr>
            <p:nvPr/>
          </p:nvSpPr>
          <p:spPr bwMode="auto">
            <a:xfrm flipH="1">
              <a:off x="2419" y="2077"/>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83" name="Line 506"/>
            <p:cNvSpPr>
              <a:spLocks noChangeShapeType="1"/>
            </p:cNvSpPr>
            <p:nvPr/>
          </p:nvSpPr>
          <p:spPr bwMode="auto">
            <a:xfrm flipH="1">
              <a:off x="2899" y="226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84" name="Line 507"/>
            <p:cNvSpPr>
              <a:spLocks noChangeShapeType="1"/>
            </p:cNvSpPr>
            <p:nvPr/>
          </p:nvSpPr>
          <p:spPr bwMode="auto">
            <a:xfrm flipH="1">
              <a:off x="3403" y="2359"/>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85" name="Line 508"/>
            <p:cNvSpPr>
              <a:spLocks noChangeShapeType="1"/>
            </p:cNvSpPr>
            <p:nvPr/>
          </p:nvSpPr>
          <p:spPr bwMode="auto">
            <a:xfrm flipH="1">
              <a:off x="2869" y="2257"/>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86" name="Line 509"/>
            <p:cNvSpPr>
              <a:spLocks noChangeShapeType="1"/>
            </p:cNvSpPr>
            <p:nvPr/>
          </p:nvSpPr>
          <p:spPr bwMode="auto">
            <a:xfrm flipH="1">
              <a:off x="3415" y="2359"/>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87" name="Line 510"/>
            <p:cNvSpPr>
              <a:spLocks noChangeShapeType="1"/>
            </p:cNvSpPr>
            <p:nvPr/>
          </p:nvSpPr>
          <p:spPr bwMode="auto">
            <a:xfrm flipH="1">
              <a:off x="3433" y="235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88" name="Line 511"/>
            <p:cNvSpPr>
              <a:spLocks noChangeShapeType="1"/>
            </p:cNvSpPr>
            <p:nvPr/>
          </p:nvSpPr>
          <p:spPr bwMode="auto">
            <a:xfrm flipH="1">
              <a:off x="2653" y="2197"/>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89" name="Line 512"/>
            <p:cNvSpPr>
              <a:spLocks noChangeShapeType="1"/>
            </p:cNvSpPr>
            <p:nvPr/>
          </p:nvSpPr>
          <p:spPr bwMode="auto">
            <a:xfrm flipH="1">
              <a:off x="2173" y="195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90" name="Line 513"/>
            <p:cNvSpPr>
              <a:spLocks noChangeShapeType="1"/>
            </p:cNvSpPr>
            <p:nvPr/>
          </p:nvSpPr>
          <p:spPr bwMode="auto">
            <a:xfrm flipH="1">
              <a:off x="2737" y="2221"/>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91" name="Line 514"/>
            <p:cNvSpPr>
              <a:spLocks noChangeShapeType="1"/>
            </p:cNvSpPr>
            <p:nvPr/>
          </p:nvSpPr>
          <p:spPr bwMode="auto">
            <a:xfrm flipH="1">
              <a:off x="2665" y="2191"/>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92" name="Line 515"/>
            <p:cNvSpPr>
              <a:spLocks noChangeShapeType="1"/>
            </p:cNvSpPr>
            <p:nvPr/>
          </p:nvSpPr>
          <p:spPr bwMode="auto">
            <a:xfrm flipH="1">
              <a:off x="2503" y="2125"/>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93" name="Line 516"/>
            <p:cNvSpPr>
              <a:spLocks noChangeShapeType="1"/>
            </p:cNvSpPr>
            <p:nvPr/>
          </p:nvSpPr>
          <p:spPr bwMode="auto">
            <a:xfrm flipH="1">
              <a:off x="2515" y="2137"/>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94" name="Line 517"/>
            <p:cNvSpPr>
              <a:spLocks noChangeShapeType="1"/>
            </p:cNvSpPr>
            <p:nvPr/>
          </p:nvSpPr>
          <p:spPr bwMode="auto">
            <a:xfrm flipH="1">
              <a:off x="2629" y="2179"/>
              <a:ext cx="0" cy="36"/>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95" name="Line 518"/>
            <p:cNvSpPr>
              <a:spLocks noChangeShapeType="1"/>
            </p:cNvSpPr>
            <p:nvPr/>
          </p:nvSpPr>
          <p:spPr bwMode="auto">
            <a:xfrm flipH="1">
              <a:off x="2137" y="1963"/>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96" name="Line 519"/>
            <p:cNvSpPr>
              <a:spLocks noChangeShapeType="1"/>
            </p:cNvSpPr>
            <p:nvPr/>
          </p:nvSpPr>
          <p:spPr bwMode="auto">
            <a:xfrm flipH="1">
              <a:off x="2401" y="2071"/>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97" name="Line 520"/>
            <p:cNvSpPr>
              <a:spLocks noChangeShapeType="1"/>
            </p:cNvSpPr>
            <p:nvPr/>
          </p:nvSpPr>
          <p:spPr bwMode="auto">
            <a:xfrm flipH="1">
              <a:off x="2551" y="2149"/>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98" name="Freeform 521"/>
            <p:cNvSpPr/>
            <p:nvPr/>
          </p:nvSpPr>
          <p:spPr bwMode="auto">
            <a:xfrm>
              <a:off x="2083" y="1939"/>
              <a:ext cx="1590" cy="438"/>
            </a:xfrm>
            <a:custGeom>
              <a:avLst/>
              <a:gdLst>
                <a:gd name="T0" fmla="*/ 227 w 265"/>
                <a:gd name="T1" fmla="*/ 73 h 73"/>
                <a:gd name="T2" fmla="*/ 218 w 265"/>
                <a:gd name="T3" fmla="*/ 72 h 73"/>
                <a:gd name="T4" fmla="*/ 215 w 265"/>
                <a:gd name="T5" fmla="*/ 71 h 73"/>
                <a:gd name="T6" fmla="*/ 209 w 265"/>
                <a:gd name="T7" fmla="*/ 69 h 73"/>
                <a:gd name="T8" fmla="*/ 203 w 265"/>
                <a:gd name="T9" fmla="*/ 68 h 73"/>
                <a:gd name="T10" fmla="*/ 193 w 265"/>
                <a:gd name="T11" fmla="*/ 67 h 73"/>
                <a:gd name="T12" fmla="*/ 186 w 265"/>
                <a:gd name="T13" fmla="*/ 66 h 73"/>
                <a:gd name="T14" fmla="*/ 175 w 265"/>
                <a:gd name="T15" fmla="*/ 65 h 73"/>
                <a:gd name="T16" fmla="*/ 165 w 265"/>
                <a:gd name="T17" fmla="*/ 64 h 73"/>
                <a:gd name="T18" fmla="*/ 156 w 265"/>
                <a:gd name="T19" fmla="*/ 64 h 73"/>
                <a:gd name="T20" fmla="*/ 152 w 265"/>
                <a:gd name="T21" fmla="*/ 62 h 73"/>
                <a:gd name="T22" fmla="*/ 147 w 265"/>
                <a:gd name="T23" fmla="*/ 61 h 73"/>
                <a:gd name="T24" fmla="*/ 144 w 265"/>
                <a:gd name="T25" fmla="*/ 60 h 73"/>
                <a:gd name="T26" fmla="*/ 138 w 265"/>
                <a:gd name="T27" fmla="*/ 60 h 73"/>
                <a:gd name="T28" fmla="*/ 135 w 265"/>
                <a:gd name="T29" fmla="*/ 58 h 73"/>
                <a:gd name="T30" fmla="*/ 132 w 265"/>
                <a:gd name="T31" fmla="*/ 57 h 73"/>
                <a:gd name="T32" fmla="*/ 130 w 265"/>
                <a:gd name="T33" fmla="*/ 56 h 73"/>
                <a:gd name="T34" fmla="*/ 124 w 265"/>
                <a:gd name="T35" fmla="*/ 55 h 73"/>
                <a:gd name="T36" fmla="*/ 118 w 265"/>
                <a:gd name="T37" fmla="*/ 54 h 73"/>
                <a:gd name="T38" fmla="*/ 114 w 265"/>
                <a:gd name="T39" fmla="*/ 53 h 73"/>
                <a:gd name="T40" fmla="*/ 109 w 265"/>
                <a:gd name="T41" fmla="*/ 51 h 73"/>
                <a:gd name="T42" fmla="*/ 106 w 265"/>
                <a:gd name="T43" fmla="*/ 50 h 73"/>
                <a:gd name="T44" fmla="*/ 104 w 265"/>
                <a:gd name="T45" fmla="*/ 48 h 73"/>
                <a:gd name="T46" fmla="*/ 103 w 265"/>
                <a:gd name="T47" fmla="*/ 48 h 73"/>
                <a:gd name="T48" fmla="*/ 100 w 265"/>
                <a:gd name="T49" fmla="*/ 46 h 73"/>
                <a:gd name="T50" fmla="*/ 94 w 265"/>
                <a:gd name="T51" fmla="*/ 46 h 73"/>
                <a:gd name="T52" fmla="*/ 90 w 265"/>
                <a:gd name="T53" fmla="*/ 44 h 73"/>
                <a:gd name="T54" fmla="*/ 88 w 265"/>
                <a:gd name="T55" fmla="*/ 42 h 73"/>
                <a:gd name="T56" fmla="*/ 83 w 265"/>
                <a:gd name="T57" fmla="*/ 40 h 73"/>
                <a:gd name="T58" fmla="*/ 80 w 265"/>
                <a:gd name="T59" fmla="*/ 39 h 73"/>
                <a:gd name="T60" fmla="*/ 78 w 265"/>
                <a:gd name="T61" fmla="*/ 38 h 73"/>
                <a:gd name="T62" fmla="*/ 77 w 265"/>
                <a:gd name="T63" fmla="*/ 37 h 73"/>
                <a:gd name="T64" fmla="*/ 73 w 265"/>
                <a:gd name="T65" fmla="*/ 36 h 73"/>
                <a:gd name="T66" fmla="*/ 71 w 265"/>
                <a:gd name="T67" fmla="*/ 35 h 73"/>
                <a:gd name="T68" fmla="*/ 69 w 265"/>
                <a:gd name="T69" fmla="*/ 34 h 73"/>
                <a:gd name="T70" fmla="*/ 66 w 265"/>
                <a:gd name="T71" fmla="*/ 32 h 73"/>
                <a:gd name="T72" fmla="*/ 65 w 265"/>
                <a:gd name="T73" fmla="*/ 30 h 73"/>
                <a:gd name="T74" fmla="*/ 63 w 265"/>
                <a:gd name="T75" fmla="*/ 30 h 73"/>
                <a:gd name="T76" fmla="*/ 60 w 265"/>
                <a:gd name="T77" fmla="*/ 28 h 73"/>
                <a:gd name="T78" fmla="*/ 57 w 265"/>
                <a:gd name="T79" fmla="*/ 27 h 73"/>
                <a:gd name="T80" fmla="*/ 54 w 265"/>
                <a:gd name="T81" fmla="*/ 26 h 73"/>
                <a:gd name="T82" fmla="*/ 51 w 265"/>
                <a:gd name="T83" fmla="*/ 24 h 73"/>
                <a:gd name="T84" fmla="*/ 49 w 265"/>
                <a:gd name="T85" fmla="*/ 23 h 73"/>
                <a:gd name="T86" fmla="*/ 47 w 265"/>
                <a:gd name="T87" fmla="*/ 22 h 73"/>
                <a:gd name="T88" fmla="*/ 42 w 265"/>
                <a:gd name="T89" fmla="*/ 21 h 73"/>
                <a:gd name="T90" fmla="*/ 40 w 265"/>
                <a:gd name="T91" fmla="*/ 20 h 73"/>
                <a:gd name="T92" fmla="*/ 38 w 265"/>
                <a:gd name="T93" fmla="*/ 19 h 73"/>
                <a:gd name="T94" fmla="*/ 34 w 265"/>
                <a:gd name="T95" fmla="*/ 17 h 73"/>
                <a:gd name="T96" fmla="*/ 32 w 265"/>
                <a:gd name="T97" fmla="*/ 16 h 73"/>
                <a:gd name="T98" fmla="*/ 29 w 265"/>
                <a:gd name="T99" fmla="*/ 14 h 73"/>
                <a:gd name="T100" fmla="*/ 21 w 265"/>
                <a:gd name="T101" fmla="*/ 11 h 73"/>
                <a:gd name="T102" fmla="*/ 16 w 265"/>
                <a:gd name="T103" fmla="*/ 10 h 73"/>
                <a:gd name="T104" fmla="*/ 14 w 265"/>
                <a:gd name="T105" fmla="*/ 8 h 73"/>
                <a:gd name="T106" fmla="*/ 8 w 265"/>
                <a:gd name="T107" fmla="*/ 6 h 73"/>
                <a:gd name="T108" fmla="*/ 5 w 265"/>
                <a:gd name="T109" fmla="*/ 5 h 73"/>
                <a:gd name="T110" fmla="*/ 3 w 265"/>
                <a:gd name="T111" fmla="*/ 4 h 73"/>
                <a:gd name="T112" fmla="*/ 1 w 265"/>
                <a:gd name="T113" fmla="*/ 3 h 73"/>
                <a:gd name="T114" fmla="*/ 0 w 265"/>
                <a:gd name="T11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5" h="73">
                  <a:moveTo>
                    <a:pt x="265" y="73"/>
                  </a:moveTo>
                  <a:lnTo>
                    <a:pt x="227" y="73"/>
                  </a:lnTo>
                  <a:lnTo>
                    <a:pt x="227" y="72"/>
                  </a:lnTo>
                  <a:lnTo>
                    <a:pt x="218" y="72"/>
                  </a:lnTo>
                  <a:lnTo>
                    <a:pt x="218" y="71"/>
                  </a:lnTo>
                  <a:lnTo>
                    <a:pt x="215" y="71"/>
                  </a:lnTo>
                  <a:lnTo>
                    <a:pt x="215" y="69"/>
                  </a:lnTo>
                  <a:lnTo>
                    <a:pt x="209" y="69"/>
                  </a:lnTo>
                  <a:lnTo>
                    <a:pt x="209" y="68"/>
                  </a:lnTo>
                  <a:lnTo>
                    <a:pt x="203" y="68"/>
                  </a:lnTo>
                  <a:lnTo>
                    <a:pt x="193" y="68"/>
                  </a:lnTo>
                  <a:lnTo>
                    <a:pt x="193" y="67"/>
                  </a:lnTo>
                  <a:lnTo>
                    <a:pt x="186" y="67"/>
                  </a:lnTo>
                  <a:lnTo>
                    <a:pt x="186" y="66"/>
                  </a:lnTo>
                  <a:lnTo>
                    <a:pt x="175" y="66"/>
                  </a:lnTo>
                  <a:lnTo>
                    <a:pt x="175" y="65"/>
                  </a:lnTo>
                  <a:lnTo>
                    <a:pt x="165" y="65"/>
                  </a:lnTo>
                  <a:lnTo>
                    <a:pt x="165" y="64"/>
                  </a:lnTo>
                  <a:lnTo>
                    <a:pt x="161" y="64"/>
                  </a:lnTo>
                  <a:lnTo>
                    <a:pt x="156" y="64"/>
                  </a:lnTo>
                  <a:lnTo>
                    <a:pt x="156" y="62"/>
                  </a:lnTo>
                  <a:lnTo>
                    <a:pt x="152" y="62"/>
                  </a:lnTo>
                  <a:lnTo>
                    <a:pt x="152" y="61"/>
                  </a:lnTo>
                  <a:lnTo>
                    <a:pt x="147" y="61"/>
                  </a:lnTo>
                  <a:lnTo>
                    <a:pt x="147" y="60"/>
                  </a:lnTo>
                  <a:lnTo>
                    <a:pt x="144" y="60"/>
                  </a:lnTo>
                  <a:lnTo>
                    <a:pt x="144" y="60"/>
                  </a:lnTo>
                  <a:lnTo>
                    <a:pt x="138" y="60"/>
                  </a:lnTo>
                  <a:lnTo>
                    <a:pt x="138" y="58"/>
                  </a:lnTo>
                  <a:lnTo>
                    <a:pt x="135" y="58"/>
                  </a:lnTo>
                  <a:lnTo>
                    <a:pt x="135" y="57"/>
                  </a:lnTo>
                  <a:lnTo>
                    <a:pt x="132" y="57"/>
                  </a:lnTo>
                  <a:lnTo>
                    <a:pt x="132" y="56"/>
                  </a:lnTo>
                  <a:lnTo>
                    <a:pt x="130" y="56"/>
                  </a:lnTo>
                  <a:lnTo>
                    <a:pt x="130" y="55"/>
                  </a:lnTo>
                  <a:lnTo>
                    <a:pt x="124" y="55"/>
                  </a:lnTo>
                  <a:lnTo>
                    <a:pt x="124" y="54"/>
                  </a:lnTo>
                  <a:lnTo>
                    <a:pt x="118" y="54"/>
                  </a:lnTo>
                  <a:lnTo>
                    <a:pt x="118" y="53"/>
                  </a:lnTo>
                  <a:lnTo>
                    <a:pt x="114" y="53"/>
                  </a:lnTo>
                  <a:lnTo>
                    <a:pt x="114" y="51"/>
                  </a:lnTo>
                  <a:lnTo>
                    <a:pt x="109" y="51"/>
                  </a:lnTo>
                  <a:lnTo>
                    <a:pt x="109" y="50"/>
                  </a:lnTo>
                  <a:lnTo>
                    <a:pt x="106" y="50"/>
                  </a:lnTo>
                  <a:lnTo>
                    <a:pt x="106" y="48"/>
                  </a:lnTo>
                  <a:lnTo>
                    <a:pt x="104" y="48"/>
                  </a:lnTo>
                  <a:lnTo>
                    <a:pt x="104" y="48"/>
                  </a:lnTo>
                  <a:lnTo>
                    <a:pt x="103" y="48"/>
                  </a:lnTo>
                  <a:lnTo>
                    <a:pt x="103" y="46"/>
                  </a:lnTo>
                  <a:lnTo>
                    <a:pt x="100" y="46"/>
                  </a:lnTo>
                  <a:lnTo>
                    <a:pt x="100" y="46"/>
                  </a:lnTo>
                  <a:lnTo>
                    <a:pt x="94" y="46"/>
                  </a:lnTo>
                  <a:lnTo>
                    <a:pt x="94" y="44"/>
                  </a:lnTo>
                  <a:lnTo>
                    <a:pt x="90" y="44"/>
                  </a:lnTo>
                  <a:lnTo>
                    <a:pt x="90" y="42"/>
                  </a:lnTo>
                  <a:lnTo>
                    <a:pt x="88" y="42"/>
                  </a:lnTo>
                  <a:lnTo>
                    <a:pt x="88" y="40"/>
                  </a:lnTo>
                  <a:lnTo>
                    <a:pt x="83" y="40"/>
                  </a:lnTo>
                  <a:lnTo>
                    <a:pt x="83" y="39"/>
                  </a:lnTo>
                  <a:lnTo>
                    <a:pt x="80" y="39"/>
                  </a:lnTo>
                  <a:lnTo>
                    <a:pt x="80" y="38"/>
                  </a:lnTo>
                  <a:lnTo>
                    <a:pt x="78" y="38"/>
                  </a:lnTo>
                  <a:lnTo>
                    <a:pt x="78" y="37"/>
                  </a:lnTo>
                  <a:lnTo>
                    <a:pt x="77" y="37"/>
                  </a:lnTo>
                  <a:lnTo>
                    <a:pt x="77" y="36"/>
                  </a:lnTo>
                  <a:lnTo>
                    <a:pt x="73" y="36"/>
                  </a:lnTo>
                  <a:lnTo>
                    <a:pt x="73" y="35"/>
                  </a:lnTo>
                  <a:lnTo>
                    <a:pt x="71" y="35"/>
                  </a:lnTo>
                  <a:lnTo>
                    <a:pt x="71" y="34"/>
                  </a:lnTo>
                  <a:lnTo>
                    <a:pt x="69" y="34"/>
                  </a:lnTo>
                  <a:lnTo>
                    <a:pt x="69" y="32"/>
                  </a:lnTo>
                  <a:lnTo>
                    <a:pt x="66" y="32"/>
                  </a:lnTo>
                  <a:lnTo>
                    <a:pt x="66" y="30"/>
                  </a:lnTo>
                  <a:lnTo>
                    <a:pt x="65" y="30"/>
                  </a:lnTo>
                  <a:lnTo>
                    <a:pt x="65" y="30"/>
                  </a:lnTo>
                  <a:lnTo>
                    <a:pt x="63" y="30"/>
                  </a:lnTo>
                  <a:lnTo>
                    <a:pt x="63" y="28"/>
                  </a:lnTo>
                  <a:lnTo>
                    <a:pt x="60" y="28"/>
                  </a:lnTo>
                  <a:lnTo>
                    <a:pt x="60" y="27"/>
                  </a:lnTo>
                  <a:lnTo>
                    <a:pt x="57" y="27"/>
                  </a:lnTo>
                  <a:lnTo>
                    <a:pt x="57" y="26"/>
                  </a:lnTo>
                  <a:lnTo>
                    <a:pt x="54" y="26"/>
                  </a:lnTo>
                  <a:lnTo>
                    <a:pt x="54" y="24"/>
                  </a:lnTo>
                  <a:lnTo>
                    <a:pt x="51" y="24"/>
                  </a:lnTo>
                  <a:lnTo>
                    <a:pt x="51" y="23"/>
                  </a:lnTo>
                  <a:lnTo>
                    <a:pt x="49" y="23"/>
                  </a:lnTo>
                  <a:lnTo>
                    <a:pt x="49" y="22"/>
                  </a:lnTo>
                  <a:lnTo>
                    <a:pt x="47" y="22"/>
                  </a:lnTo>
                  <a:lnTo>
                    <a:pt x="47" y="21"/>
                  </a:lnTo>
                  <a:lnTo>
                    <a:pt x="42" y="21"/>
                  </a:lnTo>
                  <a:lnTo>
                    <a:pt x="42" y="20"/>
                  </a:lnTo>
                  <a:lnTo>
                    <a:pt x="40" y="20"/>
                  </a:lnTo>
                  <a:lnTo>
                    <a:pt x="40" y="19"/>
                  </a:lnTo>
                  <a:lnTo>
                    <a:pt x="38" y="19"/>
                  </a:lnTo>
                  <a:lnTo>
                    <a:pt x="38" y="17"/>
                  </a:lnTo>
                  <a:lnTo>
                    <a:pt x="34" y="17"/>
                  </a:lnTo>
                  <a:lnTo>
                    <a:pt x="34" y="16"/>
                  </a:lnTo>
                  <a:lnTo>
                    <a:pt x="32" y="16"/>
                  </a:lnTo>
                  <a:lnTo>
                    <a:pt x="32" y="14"/>
                  </a:lnTo>
                  <a:lnTo>
                    <a:pt x="29" y="14"/>
                  </a:lnTo>
                  <a:lnTo>
                    <a:pt x="29" y="11"/>
                  </a:lnTo>
                  <a:lnTo>
                    <a:pt x="21" y="11"/>
                  </a:lnTo>
                  <a:lnTo>
                    <a:pt x="21" y="10"/>
                  </a:lnTo>
                  <a:lnTo>
                    <a:pt x="16" y="10"/>
                  </a:lnTo>
                  <a:lnTo>
                    <a:pt x="16" y="8"/>
                  </a:lnTo>
                  <a:lnTo>
                    <a:pt x="14" y="8"/>
                  </a:lnTo>
                  <a:lnTo>
                    <a:pt x="14" y="6"/>
                  </a:lnTo>
                  <a:lnTo>
                    <a:pt x="8" y="6"/>
                  </a:lnTo>
                  <a:lnTo>
                    <a:pt x="8" y="5"/>
                  </a:lnTo>
                  <a:lnTo>
                    <a:pt x="5" y="5"/>
                  </a:lnTo>
                  <a:lnTo>
                    <a:pt x="5" y="4"/>
                  </a:lnTo>
                  <a:lnTo>
                    <a:pt x="3" y="4"/>
                  </a:lnTo>
                  <a:lnTo>
                    <a:pt x="3" y="3"/>
                  </a:lnTo>
                  <a:lnTo>
                    <a:pt x="1" y="3"/>
                  </a:lnTo>
                  <a:lnTo>
                    <a:pt x="1" y="0"/>
                  </a:lnTo>
                  <a:lnTo>
                    <a:pt x="0" y="0"/>
                  </a:lnTo>
                </a:path>
              </a:pathLst>
            </a:cu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99" name="Line 522"/>
            <p:cNvSpPr>
              <a:spLocks noChangeShapeType="1"/>
            </p:cNvSpPr>
            <p:nvPr/>
          </p:nvSpPr>
          <p:spPr bwMode="auto">
            <a:xfrm flipH="1">
              <a:off x="2443" y="2095"/>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00" name="Line 523"/>
            <p:cNvSpPr>
              <a:spLocks noChangeShapeType="1"/>
            </p:cNvSpPr>
            <p:nvPr/>
          </p:nvSpPr>
          <p:spPr bwMode="auto">
            <a:xfrm flipH="1">
              <a:off x="2455" y="2095"/>
              <a:ext cx="0" cy="3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sp>
        <p:nvSpPr>
          <p:cNvPr id="1201" name="TextBox 1200"/>
          <p:cNvSpPr txBox="1"/>
          <p:nvPr/>
        </p:nvSpPr>
        <p:spPr>
          <a:xfrm>
            <a:off x="2810571" y="1365019"/>
            <a:ext cx="640720" cy="366126"/>
          </a:xfrm>
          <a:prstGeom prst="rect">
            <a:avLst/>
          </a:prstGeom>
          <a:noFill/>
        </p:spPr>
        <p:txBody>
          <a:bodyPr wrap="none" rtlCol="0">
            <a:spAutoFit/>
          </a:bodyPr>
          <a:lstStyle/>
          <a:p>
            <a:r>
              <a:rPr lang="ja-JP" sz="1800" b="1" i="0" u="none" strike="noStrike" cap="none" baseline="0">
                <a:solidFill>
                  <a:srgbClr val="4D4D4D"/>
                </a:solidFill>
                <a:effectLst/>
                <a:uFillTx/>
                <a:ea typeface="MS UI Gothic"/>
              </a:rPr>
              <a:t>DFS</a:t>
            </a:r>
          </a:p>
        </p:txBody>
      </p:sp>
      <p:sp>
        <p:nvSpPr>
          <p:cNvPr id="1202" name="TextBox 1201"/>
          <p:cNvSpPr txBox="1"/>
          <p:nvPr/>
        </p:nvSpPr>
        <p:spPr>
          <a:xfrm>
            <a:off x="6952351" y="1351164"/>
            <a:ext cx="513680" cy="366126"/>
          </a:xfrm>
          <a:prstGeom prst="rect">
            <a:avLst/>
          </a:prstGeom>
          <a:noFill/>
        </p:spPr>
        <p:txBody>
          <a:bodyPr wrap="none" rtlCol="0">
            <a:spAutoFit/>
          </a:bodyPr>
          <a:lstStyle/>
          <a:p>
            <a:r>
              <a:rPr lang="ja-JP" sz="1800" b="1" i="0" u="none" strike="noStrike" cap="none" baseline="0">
                <a:solidFill>
                  <a:srgbClr val="4D4D4D"/>
                </a:solidFill>
                <a:effectLst/>
                <a:uFillTx/>
                <a:ea typeface="MS UI Gothic"/>
              </a:rPr>
              <a:t>OS</a:t>
            </a:r>
          </a:p>
        </p:txBody>
      </p:sp>
    </p:spTree>
    <p:extLst>
      <p:ext uri="{BB962C8B-B14F-4D97-AF65-F5344CB8AC3E}">
        <p14:creationId xmlns:p14="http://schemas.microsoft.com/office/powerpoint/2010/main" val="255564360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a:rPr>
              <a:t>ESDO腫瘍内科研究スライドデッキ</a:t>
            </a:r>
            <a:r>
              <a:rPr sz="1800"/>
              <a:t/>
            </a:r>
            <a:br>
              <a:rPr sz="1800"/>
            </a:br>
            <a:r>
              <a:rPr lang="ja-JP" sz="1800" b="0" i="0" u="none" strike="noStrike" cap="none" baseline="0">
                <a:solidFill>
                  <a:srgbClr val="043882"/>
                </a:solidFill>
                <a:effectLst/>
                <a:uFillTx/>
                <a:ea typeface="MS UI Gothic"/>
              </a:rPr>
              <a:t>編集者（2019年）</a:t>
            </a:r>
          </a:p>
        </p:txBody>
      </p:sp>
      <p:grpSp>
        <p:nvGrpSpPr>
          <p:cNvPr id="24" name="Group 23"/>
          <p:cNvGrpSpPr/>
          <p:nvPr/>
        </p:nvGrpSpPr>
        <p:grpSpPr>
          <a:xfrm>
            <a:off x="365124" y="5031295"/>
            <a:ext cx="8441919" cy="822917"/>
            <a:chOff x="365124" y="4904298"/>
            <a:chExt cx="8441919" cy="822917"/>
          </a:xfrm>
        </p:grpSpPr>
        <p:sp>
          <p:nvSpPr>
            <p:cNvPr id="6" name="Content Placeholder 9"/>
            <p:cNvSpPr txBox="1"/>
            <p:nvPr/>
          </p:nvSpPr>
          <p:spPr bwMode="auto">
            <a:xfrm>
              <a:off x="365124" y="4904299"/>
              <a:ext cx="8441919" cy="822916"/>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extLst/>
          </p:spPr>
          <p:txBody>
            <a:bodyPr vert="horz" wrap="none" lIns="91440" tIns="45720" rIns="45720" bIns="45720" numCol="1" anchor="ctr" anchorCtr="0" compatLnSpc="1">
              <a:prstTxWarp prst="textNoShape">
                <a:avLst/>
              </a:prstTxWarp>
            </a:bodyPr>
            <a:lstStyle>
              <a:lvl1pPr marL="0" indent="0" fontAlgn="auto">
                <a:spcBef>
                  <a:spcPct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ja-JP" sz="1400" b="1" i="0" u="none" strike="noStrike" cap="none" baseline="0">
                  <a:solidFill>
                    <a:srgbClr val="043882"/>
                  </a:solidFill>
                  <a:effectLst/>
                  <a:uFillTx/>
                  <a:ea typeface="MS UI Gothic"/>
                </a:rPr>
                <a:t>バイオマーカー</a:t>
              </a:r>
            </a:p>
            <a:p>
              <a:pPr>
                <a:lnSpc>
                  <a:spcPct val="150000"/>
                </a:lnSpc>
                <a:spcAft>
                  <a:spcPct val="0"/>
                </a:spcAft>
                <a:tabLst>
                  <a:tab pos="1973263" algn="l"/>
                </a:tabLst>
              </a:pPr>
              <a:r>
                <a:rPr lang="ja-JP" sz="1100" b="1" i="0" u="none" strike="noStrike" cap="none" baseline="0">
                  <a:solidFill>
                    <a:srgbClr val="4D4D4D"/>
                  </a:solidFill>
                  <a:effectLst/>
                  <a:uFillTx/>
                  <a:ea typeface="MS UI Gothic"/>
                </a:rPr>
                <a:t>Eric Van Cutsem教授	</a:t>
              </a:r>
              <a:r>
                <a:rPr lang="ja-JP" sz="1100" b="0" i="0" u="none" strike="noStrike" cap="none" baseline="0">
                  <a:solidFill>
                    <a:srgbClr val="4D4D4D"/>
                  </a:solidFill>
                  <a:effectLst/>
                  <a:uFillTx/>
                  <a:ea typeface="MS UI Gothic"/>
                </a:rPr>
                <a:t>ベルギー、ルーバン、大学病院、消化器腫瘍科</a:t>
              </a:r>
            </a:p>
            <a:p>
              <a:pPr>
                <a:lnSpc>
                  <a:spcPct val="150000"/>
                </a:lnSpc>
                <a:spcAft>
                  <a:spcPct val="0"/>
                </a:spcAft>
                <a:tabLst>
                  <a:tab pos="1973263" algn="l"/>
                </a:tabLst>
              </a:pPr>
              <a:r>
                <a:rPr lang="ja-JP" sz="1100" b="1" i="0" u="none" strike="noStrike" cap="none" baseline="0">
                  <a:solidFill>
                    <a:srgbClr val="4D4D4D"/>
                  </a:solidFill>
                  <a:effectLst/>
                  <a:uFillTx/>
                  <a:ea typeface="MS UI Gothic"/>
                </a:rPr>
                <a:t>Thomas Seufferlein教授	</a:t>
              </a:r>
              <a:r>
                <a:rPr lang="ja-JP" sz="1100" b="0" i="0" u="none" strike="noStrike" cap="none" baseline="0">
                  <a:solidFill>
                    <a:srgbClr val="4D4D4D"/>
                  </a:solidFill>
                  <a:effectLst/>
                  <a:uFillTx/>
                  <a:ea typeface="MS UI Gothic"/>
                </a:rPr>
                <a:t>ドイツ、ウルム、ウルム大学、内科 I</a:t>
              </a:r>
            </a:p>
          </p:txBody>
        </p:sp>
        <p:pic>
          <p:nvPicPr>
            <p:cNvPr id="10" name="Picture 9"/>
            <p:cNvPicPr>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201878" y="4904298"/>
              <a:ext cx="603109" cy="72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8844" y="5955817"/>
            <a:ext cx="495089" cy="740082"/>
          </a:xfrm>
          <a:prstGeom prst="rect">
            <a:avLst/>
          </a:prstGeom>
        </p:spPr>
      </p:pic>
      <p:grpSp>
        <p:nvGrpSpPr>
          <p:cNvPr id="21" name="Group 20"/>
          <p:cNvGrpSpPr/>
          <p:nvPr/>
        </p:nvGrpSpPr>
        <p:grpSpPr>
          <a:xfrm>
            <a:off x="365125" y="1307743"/>
            <a:ext cx="8439810" cy="1377073"/>
            <a:chOff x="365125" y="1307743"/>
            <a:chExt cx="8439810" cy="1377073"/>
          </a:xfrm>
        </p:grpSpPr>
        <p:grpSp>
          <p:nvGrpSpPr>
            <p:cNvPr id="15" name="Group 14"/>
            <p:cNvGrpSpPr/>
            <p:nvPr/>
          </p:nvGrpSpPr>
          <p:grpSpPr>
            <a:xfrm>
              <a:off x="365125" y="1307743"/>
              <a:ext cx="8428808" cy="1377073"/>
              <a:chOff x="365125" y="1307743"/>
              <a:chExt cx="8428808" cy="1377073"/>
            </a:xfrm>
          </p:grpSpPr>
          <p:sp>
            <p:nvSpPr>
              <p:cNvPr id="4" name="Content Placeholder 9"/>
              <p:cNvSpPr txBox="1"/>
              <p:nvPr/>
            </p:nvSpPr>
            <p:spPr bwMode="auto">
              <a:xfrm>
                <a:off x="365125" y="1307745"/>
                <a:ext cx="8428808" cy="1377071"/>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extLst/>
            </p:spPr>
            <p:txBody>
              <a:bodyPr wrap="none" lIns="91440" anchor="ctr"/>
              <a:lstStyle>
                <a:defPPr>
                  <a:defRPr lang="en-GB"/>
                </a:defPPr>
                <a:lvl1pPr marL="0" marR="0" lvl="0" indent="0" defTabSz="914400" eaLnBrk="1" fontAlgn="auto" latinLnBrk="0" hangingPunct="1">
                  <a:lnSpc>
                    <a:spcPct val="100000"/>
                  </a:lnSpc>
                  <a:spcBef>
                    <a:spcPct val="0"/>
                  </a:spcBef>
                  <a:spcAft>
                    <a:spcPct val="20000"/>
                  </a:spcAft>
                  <a:buClrTx/>
                  <a:buSzTx/>
                  <a:buFontTx/>
                  <a:buNone/>
                  <a:defRPr kumimoji="0" sz="2000" b="0" i="0" u="none" strike="noStrike" kern="0" cap="none" spc="0" normalizeH="0" baseline="0">
                    <a:ln>
                      <a:noFill/>
                    </a:ln>
                    <a:solidFill>
                      <a:schemeClr val="tx2"/>
                    </a:solidFill>
                    <a:effectLst/>
                    <a:uLnTx/>
                    <a:uFillTx/>
                  </a:defRPr>
                </a:lvl1pPr>
              </a:lstStyle>
              <a:p>
                <a:pPr>
                  <a:spcAft>
                    <a:spcPts val="600"/>
                  </a:spcAft>
                </a:pPr>
                <a:r>
                  <a:rPr lang="ja-JP" sz="1400" b="1" i="0" u="none" strike="noStrike" cap="none" baseline="0" dirty="0">
                    <a:solidFill>
                      <a:srgbClr val="043882"/>
                    </a:solidFill>
                    <a:effectLst/>
                    <a:uFillTx/>
                    <a:ea typeface="MS UI Gothic"/>
                  </a:rPr>
                  <a:t>大腸癌</a:t>
                </a:r>
              </a:p>
              <a:p>
                <a:pPr>
                  <a:lnSpc>
                    <a:spcPct val="150000"/>
                  </a:lnSpc>
                  <a:spcAft>
                    <a:spcPct val="0"/>
                  </a:spcAft>
                  <a:tabLst>
                    <a:tab pos="1973263" algn="l"/>
                  </a:tabLst>
                </a:pPr>
                <a:r>
                  <a:rPr lang="ja-JP" sz="1100" b="1" i="0" u="none" strike="noStrike" cap="none" baseline="0" dirty="0">
                    <a:solidFill>
                      <a:srgbClr val="4D4D4D"/>
                    </a:solidFill>
                    <a:effectLst/>
                    <a:uFillTx/>
                    <a:ea typeface="MS UI Gothic"/>
                  </a:rPr>
                  <a:t>Eric Van Cutsem教授	</a:t>
                </a:r>
                <a:r>
                  <a:rPr lang="ja-JP" sz="1100" b="0" i="0" u="none" strike="noStrike" cap="none" baseline="0" dirty="0">
                    <a:solidFill>
                      <a:srgbClr val="4D4D4D"/>
                    </a:solidFill>
                    <a:effectLst/>
                    <a:uFillTx/>
                    <a:ea typeface="MS UI Gothic"/>
                  </a:rPr>
                  <a:t>ベルギー、ルーバン、大学病院、消化器腫瘍科</a:t>
                </a:r>
              </a:p>
              <a:p>
                <a:pPr>
                  <a:lnSpc>
                    <a:spcPct val="150000"/>
                  </a:lnSpc>
                  <a:spcAft>
                    <a:spcPct val="0"/>
                  </a:spcAft>
                  <a:tabLst>
                    <a:tab pos="1973263" algn="l"/>
                  </a:tabLst>
                </a:pPr>
                <a:r>
                  <a:rPr lang="ja-JP" sz="1100" b="1" i="0" u="none" strike="noStrike" cap="none" baseline="0" dirty="0">
                    <a:solidFill>
                      <a:srgbClr val="4D4D4D"/>
                    </a:solidFill>
                    <a:effectLst/>
                    <a:uFillTx/>
                    <a:ea typeface="MS UI Gothic"/>
                  </a:rPr>
                  <a:t>Wolff Schmiegel教授</a:t>
                </a:r>
                <a:r>
                  <a:rPr lang="ja-JP" sz="1100" b="0" i="0" u="none" strike="noStrike" cap="none" baseline="0" dirty="0">
                    <a:solidFill>
                      <a:srgbClr val="4D4D4D"/>
                    </a:solidFill>
                    <a:effectLst/>
                    <a:uFillTx/>
                    <a:ea typeface="MS UI Gothic"/>
                  </a:rPr>
                  <a:t> 	ドイツ、ボーフム、ルール大学、医学部</a:t>
                </a:r>
              </a:p>
              <a:p>
                <a:pPr>
                  <a:lnSpc>
                    <a:spcPct val="150000"/>
                  </a:lnSpc>
                  <a:spcAft>
                    <a:spcPct val="0"/>
                  </a:spcAft>
                  <a:tabLst>
                    <a:tab pos="1973263" algn="l"/>
                  </a:tabLst>
                </a:pPr>
                <a:r>
                  <a:rPr lang="ja-JP" sz="1100" b="1" i="0" u="none" strike="noStrike" cap="none" baseline="0" dirty="0">
                    <a:solidFill>
                      <a:srgbClr val="4D4D4D"/>
                    </a:solidFill>
                    <a:effectLst/>
                    <a:uFillTx/>
                    <a:ea typeface="MS UI Gothic"/>
                  </a:rPr>
                  <a:t>Thomas Gruenberger教授	</a:t>
                </a:r>
                <a:r>
                  <a:rPr lang="ja-JP" sz="1100" b="0" i="0" u="none" strike="noStrike" cap="none" baseline="0" dirty="0">
                    <a:solidFill>
                      <a:srgbClr val="4D4D4D"/>
                    </a:solidFill>
                    <a:effectLst/>
                    <a:uFillTx/>
                    <a:ea typeface="MS UI Gothic"/>
                  </a:rPr>
                  <a:t>オーストリア、ウィーン、HPBセンターウィーンクリニクス、ソーシャルメディカルセンター南、外科</a:t>
                </a:r>
              </a:p>
              <a:p>
                <a:pPr>
                  <a:lnSpc>
                    <a:spcPct val="150000"/>
                  </a:lnSpc>
                  <a:spcAft>
                    <a:spcPct val="0"/>
                  </a:spcAft>
                  <a:tabLst>
                    <a:tab pos="1973263" algn="l"/>
                  </a:tabLst>
                </a:pPr>
                <a:r>
                  <a:rPr lang="ja-JP" sz="1100" b="1" i="0" u="none" strike="noStrike" cap="none" baseline="0" dirty="0">
                    <a:solidFill>
                      <a:srgbClr val="4D4D4D"/>
                    </a:solidFill>
                    <a:effectLst/>
                    <a:uFillTx/>
                    <a:ea typeface="MS UI Gothic"/>
                  </a:rPr>
                  <a:t>Jaroslaw Regula教授	</a:t>
                </a:r>
                <a:r>
                  <a:rPr lang="ja-JP" sz="1100" b="0" i="0" u="none" strike="noStrike" cap="none" baseline="0" dirty="0">
                    <a:solidFill>
                      <a:srgbClr val="4D4D4D"/>
                    </a:solidFill>
                    <a:effectLst/>
                    <a:uFillTx/>
                    <a:ea typeface="MS UI Gothic"/>
                  </a:rPr>
                  <a:t>ポーランド、ワルシャワ、腫瘍学研究所、消化器病学・肝臓学</a:t>
                </a:r>
              </a:p>
            </p:txBody>
          </p:sp>
          <p:grpSp>
            <p:nvGrpSpPr>
              <p:cNvPr id="19" name="Group 18"/>
              <p:cNvGrpSpPr/>
              <p:nvPr/>
            </p:nvGrpSpPr>
            <p:grpSpPr>
              <a:xfrm>
                <a:off x="6925002" y="1307743"/>
                <a:ext cx="1241525" cy="723733"/>
                <a:chOff x="6506646" y="1614299"/>
                <a:chExt cx="997631" cy="581560"/>
              </a:xfrm>
            </p:grpSpPr>
            <p:pic>
              <p:nvPicPr>
                <p:cNvPr id="7" name="Picture 6"/>
                <p:cNvPicPr/>
                <p:nvPr/>
              </p:nvPicPr>
              <p:blipFill>
                <a:blip r:embed="rId4">
                  <a:extLst>
                    <a:ext uri="{28A0092B-C50C-407E-A947-70E740481C1C}">
                      <a14:useLocalDpi xmlns:a14="http://schemas.microsoft.com/office/drawing/2010/main" val="0"/>
                    </a:ext>
                  </a:extLst>
                </a:blip>
                <a:srcRect t="2449" b="14763"/>
                <a:stretch>
                  <a:fillRect/>
                </a:stretch>
              </p:blipFill>
              <p:spPr>
                <a:xfrm>
                  <a:off x="6506646" y="1614301"/>
                  <a:ext cx="484632" cy="581558"/>
                </a:xfrm>
                <a:prstGeom prst="rect">
                  <a:avLst/>
                </a:prstGeom>
              </p:spPr>
            </p:pic>
            <p:pic>
              <p:nvPicPr>
                <p:cNvPr id="16" name="Picture 15"/>
                <p:cNvPicPr>
                  <a:picLocks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019645" y="1614299"/>
                  <a:ext cx="484632" cy="58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11" name="Picture 10"/>
            <p:cNvPicPr>
              <a:picLocks noChangeAspect="1"/>
            </p:cNvPicPr>
            <p:nvPr/>
          </p:nvPicPr>
          <p:blipFill>
            <a:blip r:embed="rId6">
              <a:extLst>
                <a:ext uri="{28A0092B-C50C-407E-A947-70E740481C1C}">
                  <a14:useLocalDpi xmlns:a14="http://schemas.microsoft.com/office/drawing/2010/main" val="0"/>
                </a:ext>
              </a:extLst>
            </a:blip>
            <a:srcRect t="5212" b="14357"/>
            <a:stretch>
              <a:fillRect/>
            </a:stretch>
          </p:blipFill>
          <p:spPr>
            <a:xfrm>
              <a:off x="8201825" y="1307745"/>
              <a:ext cx="603110" cy="724256"/>
            </a:xfrm>
            <a:prstGeom prst="rect">
              <a:avLst/>
            </a:prstGeom>
          </p:spPr>
        </p:pic>
      </p:grpSp>
      <p:grpSp>
        <p:nvGrpSpPr>
          <p:cNvPr id="26" name="Group 25"/>
          <p:cNvGrpSpPr/>
          <p:nvPr/>
        </p:nvGrpSpPr>
        <p:grpSpPr>
          <a:xfrm>
            <a:off x="365124" y="2748652"/>
            <a:ext cx="8439811" cy="1109293"/>
            <a:chOff x="365124" y="2819781"/>
            <a:chExt cx="8439811" cy="1109293"/>
          </a:xfrm>
        </p:grpSpPr>
        <p:grpSp>
          <p:nvGrpSpPr>
            <p:cNvPr id="18" name="Group 17"/>
            <p:cNvGrpSpPr/>
            <p:nvPr/>
          </p:nvGrpSpPr>
          <p:grpSpPr>
            <a:xfrm>
              <a:off x="365124" y="2819781"/>
              <a:ext cx="8439811" cy="1109293"/>
              <a:chOff x="365124" y="2654295"/>
              <a:chExt cx="8439811" cy="1109293"/>
            </a:xfrm>
          </p:grpSpPr>
          <p:sp>
            <p:nvSpPr>
              <p:cNvPr id="3" name="Content Placeholder 9"/>
              <p:cNvSpPr txBox="1"/>
              <p:nvPr/>
            </p:nvSpPr>
            <p:spPr>
              <a:xfrm>
                <a:off x="365124" y="2654295"/>
                <a:ext cx="8439811" cy="1109293"/>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p:spPr>
            <p:txBody>
              <a:bodyPr wrap="none" lIns="91440" rIns="45720"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fontAlgn="auto">
                  <a:spcBef>
                    <a:spcPct val="0"/>
                  </a:spcBef>
                  <a:spcAft>
                    <a:spcPts val="600"/>
                  </a:spcAft>
                  <a:buClrTx/>
                  <a:buSzTx/>
                  <a:buFontTx/>
                  <a:buNone/>
                </a:pPr>
                <a:r>
                  <a:rPr lang="ja-JP" sz="1400" b="1" i="0" u="none" strike="noStrike" cap="none" baseline="0">
                    <a:solidFill>
                      <a:srgbClr val="043882"/>
                    </a:solidFill>
                    <a:effectLst/>
                    <a:uFillTx/>
                    <a:ea typeface="MS UI Gothic"/>
                  </a:rPr>
                  <a:t>膵癌および肝胆道系腫瘍</a:t>
                </a:r>
              </a:p>
              <a:p>
                <a:pPr marL="0" indent="0" fontAlgn="auto">
                  <a:lnSpc>
                    <a:spcPct val="150000"/>
                  </a:lnSpc>
                  <a:spcBef>
                    <a:spcPct val="0"/>
                  </a:spcBef>
                  <a:spcAft>
                    <a:spcPct val="0"/>
                  </a:spcAft>
                  <a:buClrTx/>
                  <a:buSzTx/>
                  <a:buFontTx/>
                  <a:buNone/>
                  <a:tabLst>
                    <a:tab pos="1973263" algn="l"/>
                  </a:tabLst>
                </a:pPr>
                <a:r>
                  <a:rPr lang="ja-JP" sz="1100" b="1" i="0" u="none" strike="noStrike" cap="none" baseline="0">
                    <a:solidFill>
                      <a:srgbClr val="4D4D4D"/>
                    </a:solidFill>
                    <a:effectLst/>
                    <a:uFillTx/>
                    <a:ea typeface="MS UI Gothic"/>
                  </a:rPr>
                  <a:t>Jean-Luc Van Laethem教授	</a:t>
                </a:r>
                <a:r>
                  <a:rPr lang="ja-JP" sz="1100" b="0" i="0" u="none" strike="noStrike" cap="none" baseline="0">
                    <a:solidFill>
                      <a:srgbClr val="4D4D4D"/>
                    </a:solidFill>
                    <a:effectLst/>
                    <a:uFillTx/>
                    <a:ea typeface="MS UI Gothic"/>
                  </a:rPr>
                  <a:t>ベルギー、ブリュッセル、エラスムス大学病院、消化器癌</a:t>
                </a:r>
              </a:p>
              <a:p>
                <a:pPr marL="0" indent="0" fontAlgn="auto">
                  <a:lnSpc>
                    <a:spcPct val="150000"/>
                  </a:lnSpc>
                  <a:spcBef>
                    <a:spcPct val="0"/>
                  </a:spcBef>
                  <a:spcAft>
                    <a:spcPct val="0"/>
                  </a:spcAft>
                  <a:buClrTx/>
                  <a:buSzTx/>
                  <a:buFontTx/>
                  <a:buNone/>
                  <a:tabLst>
                    <a:tab pos="1973263" algn="l"/>
                  </a:tabLst>
                </a:pPr>
                <a:r>
                  <a:rPr lang="ja-JP" sz="1100" b="1" i="0" u="none" strike="noStrike" cap="none" baseline="0">
                    <a:solidFill>
                      <a:srgbClr val="4D4D4D"/>
                    </a:solidFill>
                    <a:effectLst/>
                    <a:uFillTx/>
                    <a:ea typeface="MS UI Gothic"/>
                  </a:rPr>
                  <a:t>Thomas Seufferlein教授	</a:t>
                </a:r>
                <a:r>
                  <a:rPr lang="ja-JP" sz="1100" b="0" i="0" u="none" strike="noStrike" cap="none" baseline="0">
                    <a:solidFill>
                      <a:srgbClr val="4D4D4D"/>
                    </a:solidFill>
                    <a:effectLst/>
                    <a:uFillTx/>
                    <a:ea typeface="MS UI Gothic"/>
                  </a:rPr>
                  <a:t>ドイツ、ウルム、ウルム大学、内科 I</a:t>
                </a:r>
              </a:p>
              <a:p>
                <a:pPr marL="0" indent="0" fontAlgn="auto">
                  <a:lnSpc>
                    <a:spcPct val="150000"/>
                  </a:lnSpc>
                  <a:spcBef>
                    <a:spcPct val="0"/>
                  </a:spcBef>
                  <a:spcAft>
                    <a:spcPct val="0"/>
                  </a:spcAft>
                  <a:buClrTx/>
                  <a:buSzTx/>
                  <a:buFontTx/>
                  <a:buNone/>
                  <a:tabLst>
                    <a:tab pos="1973263" algn="l"/>
                  </a:tabLst>
                </a:pPr>
                <a:r>
                  <a:rPr lang="ja-JP" sz="1100" b="1" i="0" u="none" strike="noStrike" cap="none" baseline="0">
                    <a:solidFill>
                      <a:srgbClr val="4D4D4D"/>
                    </a:solidFill>
                    <a:effectLst/>
                    <a:uFillTx/>
                    <a:ea typeface="MS UI Gothic"/>
                  </a:rPr>
                  <a:t>Ulrich Güller教授</a:t>
                </a:r>
                <a:r>
                  <a:rPr lang="ja-JP" sz="1100" b="0" i="0" u="none" strike="noStrike" cap="none" baseline="0">
                    <a:solidFill>
                      <a:srgbClr val="4D4D4D"/>
                    </a:solidFill>
                    <a:effectLst/>
                    <a:uFillTx/>
                    <a:ea typeface="MS UI Gothic"/>
                  </a:rPr>
                  <a:t>	スイス、ザンクトガレン、ザンクトガレン州立病院、臨床腫瘍内科・血液科</a:t>
                </a:r>
              </a:p>
            </p:txBody>
          </p:sp>
          <p:grpSp>
            <p:nvGrpSpPr>
              <p:cNvPr id="20" name="Group 19"/>
              <p:cNvGrpSpPr/>
              <p:nvPr/>
            </p:nvGrpSpPr>
            <p:grpSpPr>
              <a:xfrm>
                <a:off x="6918444" y="2654295"/>
                <a:ext cx="1231125" cy="728286"/>
                <a:chOff x="6501402" y="3166725"/>
                <a:chExt cx="989277" cy="585218"/>
              </a:xfrm>
            </p:grpSpPr>
            <p:pic>
              <p:nvPicPr>
                <p:cNvPr id="13" name="Picture 12"/>
                <p:cNvPicPr>
                  <a:picLocks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501402" y="3166727"/>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06047" y="3166725"/>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25" name="Picture 24"/>
            <p:cNvPicPr>
              <a:picLocks noChangeAspect="1"/>
            </p:cNvPicPr>
            <p:nvPr/>
          </p:nvPicPr>
          <p:blipFill>
            <a:blip r:embed="rId8">
              <a:extLst>
                <a:ext uri="{28A0092B-C50C-407E-A947-70E740481C1C}">
                  <a14:useLocalDpi xmlns:a14="http://schemas.microsoft.com/office/drawing/2010/main" val="0"/>
                </a:ext>
              </a:extLst>
            </a:blip>
            <a:srcRect b="17216"/>
            <a:stretch>
              <a:fillRect/>
            </a:stretch>
          </p:blipFill>
          <p:spPr>
            <a:xfrm>
              <a:off x="8201825" y="2819781"/>
              <a:ext cx="603110" cy="729886"/>
            </a:xfrm>
            <a:prstGeom prst="rect">
              <a:avLst/>
            </a:prstGeom>
          </p:spPr>
        </p:pic>
      </p:grpSp>
      <p:grpSp>
        <p:nvGrpSpPr>
          <p:cNvPr id="28" name="Group 27"/>
          <p:cNvGrpSpPr/>
          <p:nvPr/>
        </p:nvGrpSpPr>
        <p:grpSpPr>
          <a:xfrm>
            <a:off x="365125" y="3921781"/>
            <a:ext cx="8428808" cy="1045676"/>
            <a:chOff x="365125" y="4016876"/>
            <a:chExt cx="8428808" cy="1045676"/>
          </a:xfrm>
        </p:grpSpPr>
        <p:grpSp>
          <p:nvGrpSpPr>
            <p:cNvPr id="22" name="Group 21"/>
            <p:cNvGrpSpPr/>
            <p:nvPr/>
          </p:nvGrpSpPr>
          <p:grpSpPr>
            <a:xfrm>
              <a:off x="365125" y="4016876"/>
              <a:ext cx="8428808" cy="1045676"/>
              <a:chOff x="365125" y="3819832"/>
              <a:chExt cx="8428808" cy="1045676"/>
            </a:xfrm>
          </p:grpSpPr>
          <p:sp>
            <p:nvSpPr>
              <p:cNvPr id="5" name="Content Placeholder 9"/>
              <p:cNvSpPr txBox="1"/>
              <p:nvPr/>
            </p:nvSpPr>
            <p:spPr bwMode="auto">
              <a:xfrm>
                <a:off x="365125" y="3819833"/>
                <a:ext cx="8428808" cy="1045675"/>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extLst/>
            </p:spPr>
            <p:txBody>
              <a:bodyPr vert="horz" wrap="none" lIns="91440" tIns="45720" rIns="45720" bIns="45720" numCol="1" anchor="ctr" anchorCtr="0" compatLnSpc="1">
                <a:prstTxWarp prst="textNoShape">
                  <a:avLst/>
                </a:prstTxWarp>
              </a:bodyPr>
              <a:lstStyle>
                <a:lvl1pPr marL="0" indent="0" fontAlgn="auto">
                  <a:spcBef>
                    <a:spcPct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ja-JP" sz="1400" b="1" i="0" u="none" strike="noStrike" cap="none" baseline="0">
                    <a:solidFill>
                      <a:srgbClr val="043882"/>
                    </a:solidFill>
                    <a:effectLst/>
                    <a:uFillTx/>
                    <a:ea typeface="MS UI Gothic"/>
                  </a:rPr>
                  <a:t>胃食道・神経内分泌腫瘍 </a:t>
                </a:r>
              </a:p>
              <a:p>
                <a:pPr>
                  <a:lnSpc>
                    <a:spcPct val="150000"/>
                  </a:lnSpc>
                  <a:spcAft>
                    <a:spcPct val="0"/>
                  </a:spcAft>
                  <a:tabLst>
                    <a:tab pos="1973263" algn="l"/>
                  </a:tabLst>
                </a:pPr>
                <a:r>
                  <a:rPr lang="ja-JP" sz="1100" b="1" i="0" u="none" strike="noStrike" cap="none" baseline="0">
                    <a:solidFill>
                      <a:srgbClr val="4D4D4D"/>
                    </a:solidFill>
                    <a:effectLst/>
                    <a:uFillTx/>
                    <a:ea typeface="MS UI Gothic"/>
                  </a:rPr>
                  <a:t>Côme Lepage教授	</a:t>
                </a:r>
                <a:r>
                  <a:rPr lang="ja-JP" sz="1100" b="0" i="0" u="none" strike="noStrike" cap="none" baseline="0">
                    <a:solidFill>
                      <a:srgbClr val="4D4D4D"/>
                    </a:solidFill>
                    <a:effectLst/>
                    <a:uFillTx/>
                    <a:ea typeface="MS UI Gothic"/>
                  </a:rPr>
                  <a:t>フランス、ディジョン、大学病院および国立衛生医学研究所</a:t>
                </a:r>
              </a:p>
              <a:p>
                <a:pPr>
                  <a:spcBef>
                    <a:spcPts val="600"/>
                  </a:spcBef>
                  <a:spcAft>
                    <a:spcPct val="0"/>
                  </a:spcAft>
                  <a:tabLst>
                    <a:tab pos="1973263" algn="l"/>
                  </a:tabLst>
                </a:pPr>
                <a:r>
                  <a:rPr lang="ja-JP" sz="1100" b="1" i="0" u="none" strike="noStrike" cap="none" baseline="0">
                    <a:solidFill>
                      <a:srgbClr val="4D4D4D"/>
                    </a:solidFill>
                    <a:effectLst/>
                    <a:uFillTx/>
                    <a:ea typeface="MS UI Gothic"/>
                  </a:rPr>
                  <a:t>Tamara Matysiak教授</a:t>
                </a:r>
                <a:r>
                  <a:rPr lang="ja-JP" sz="1100" b="0" i="0" u="none" strike="noStrike" cap="none" baseline="0">
                    <a:solidFill>
                      <a:srgbClr val="4D4D4D"/>
                    </a:solidFill>
                    <a:effectLst/>
                    <a:uFillTx/>
                    <a:ea typeface="MS UI Gothic"/>
                  </a:rPr>
                  <a:t>	フランス、ナント、消化器系疾患研究所、肝胆膵・消化器病・</a:t>
                </a:r>
                <a:r>
                  <a:rPr sz="1100"/>
                  <a:t/>
                </a:r>
                <a:br>
                  <a:rPr sz="1100"/>
                </a:br>
                <a:r>
                  <a:rPr lang="ja-JP" sz="1100" b="0" i="0" u="none" strike="noStrike" cap="none" baseline="0">
                    <a:solidFill>
                      <a:srgbClr val="4D4D4D"/>
                    </a:solidFill>
                    <a:effectLst/>
                    <a:uFillTx/>
                    <a:ea typeface="MS UI Gothic"/>
                  </a:rPr>
                  <a:t>	消化器腫瘍学</a:t>
                </a:r>
              </a:p>
            </p:txBody>
          </p:sp>
          <p:pic>
            <p:nvPicPr>
              <p:cNvPr id="12" name="Picture 11"/>
              <p:cNvPicPr>
                <a:picLocks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546458" y="3819832"/>
                <a:ext cx="603110" cy="72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7" name="Picture 26"/>
            <p:cNvPicPr>
              <a:picLocks noChangeAspect="1"/>
            </p:cNvPicPr>
            <p:nvPr/>
          </p:nvPicPr>
          <p:blipFill>
            <a:blip r:embed="rId10">
              <a:extLst>
                <a:ext uri="{28A0092B-C50C-407E-A947-70E740481C1C}">
                  <a14:useLocalDpi xmlns:a14="http://schemas.microsoft.com/office/drawing/2010/main" val="0"/>
                </a:ext>
              </a:extLst>
            </a:blip>
            <a:srcRect l="19305" t="10567" r="8517" b="24084"/>
            <a:stretch>
              <a:fillRect/>
            </a:stretch>
          </p:blipFill>
          <p:spPr>
            <a:xfrm>
              <a:off x="8207839" y="4016876"/>
              <a:ext cx="586094" cy="707524"/>
            </a:xfrm>
            <a:prstGeom prst="rect">
              <a:avLst/>
            </a:prstGeom>
          </p:spPr>
        </p:pic>
      </p:grpSp>
      <p:pic>
        <p:nvPicPr>
          <p:cNvPr id="29" name="Picture 28"/>
          <p:cNvPicPr>
            <a:picLocks noChangeAspect="1"/>
          </p:cNvPicPr>
          <p:nvPr/>
        </p:nvPicPr>
        <p:blipFill rotWithShape="1">
          <a:blip r:embed="rId11" cstate="print">
            <a:extLst>
              <a:ext uri="{28A0092B-C50C-407E-A947-70E740481C1C}">
                <a14:useLocalDpi xmlns:a14="http://schemas.microsoft.com/office/drawing/2010/main" val="0"/>
              </a:ext>
            </a:extLst>
          </a:blip>
          <a:srcRect l="19785" r="29888" b="49999"/>
          <a:stretch/>
        </p:blipFill>
        <p:spPr>
          <a:xfrm>
            <a:off x="6293626" y="1316221"/>
            <a:ext cx="587384" cy="727360"/>
          </a:xfrm>
          <a:prstGeom prst="rect">
            <a:avLst/>
          </a:prstGeom>
        </p:spPr>
      </p:pic>
      <p:pic>
        <p:nvPicPr>
          <p:cNvPr id="30" name="Picture 29"/>
          <p:cNvPicPr>
            <a:picLocks noChangeAspect="1"/>
          </p:cNvPicPr>
          <p:nvPr/>
        </p:nvPicPr>
        <p:blipFill rotWithShape="1">
          <a:blip r:embed="rId11" cstate="print">
            <a:extLst>
              <a:ext uri="{28A0092B-C50C-407E-A947-70E740481C1C}">
                <a14:useLocalDpi xmlns:a14="http://schemas.microsoft.com/office/drawing/2010/main" val="0"/>
              </a:ext>
            </a:extLst>
          </a:blip>
          <a:srcRect l="19785" r="29888" b="49999"/>
          <a:stretch/>
        </p:blipFill>
        <p:spPr>
          <a:xfrm>
            <a:off x="7554321" y="5031295"/>
            <a:ext cx="587384" cy="727360"/>
          </a:xfrm>
          <a:prstGeom prst="rect">
            <a:avLst/>
          </a:prstGeom>
        </p:spPr>
      </p:pic>
    </p:spTree>
    <p:extLst>
      <p:ext uri="{BB962C8B-B14F-4D97-AF65-F5344CB8AC3E}">
        <p14:creationId xmlns:p14="http://schemas.microsoft.com/office/powerpoint/2010/main" val="340555849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66: MSI-GC-01: 4件の無作為化臨床試験（RCT）に由来するマイクロサテライト不安定性（MSI）および胃癌（GC）に関する個別患者データ（IPD）のメタ解</a:t>
            </a:r>
            <a:r>
              <a:rPr lang="ja-JP" sz="1800" b="1" i="0" u="none" strike="noStrike" cap="none" baseline="0" dirty="0" smtClean="0">
                <a:solidFill>
                  <a:srgbClr val="043882"/>
                </a:solidFill>
                <a:effectLst/>
                <a:uFillTx/>
                <a:ea typeface="MS UI Gothic"/>
              </a:rPr>
              <a:t>析</a:t>
            </a:r>
            <a:r>
              <a:rPr lang="en-GB" altLang="ja-JP" sz="1800" b="1" i="0" u="none" strike="noStrike" cap="none" baseline="0" dirty="0" smtClean="0">
                <a:solidFill>
                  <a:srgbClr val="043882"/>
                </a:solidFill>
                <a:effectLst/>
                <a:uFillTx/>
                <a:ea typeface="MS UI Gothic"/>
              </a:rPr>
              <a:t/>
            </a:r>
            <a:br>
              <a:rPr lang="en-GB" altLang="ja-JP" sz="1800" b="1" i="0" u="none" strike="noStrike" cap="none" baseline="0" dirty="0" smtClean="0">
                <a:solidFill>
                  <a:srgbClr val="043882"/>
                </a:solidFill>
                <a:effectLst/>
                <a:uFillTx/>
                <a:ea typeface="MS UI Gothic"/>
              </a:rPr>
            </a:b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Pietrantonio F,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結論</a:t>
            </a:r>
          </a:p>
          <a:p>
            <a:r>
              <a:rPr lang="ja-JP" sz="1600" b="1" i="0" u="none" strike="noStrike" cap="none" baseline="0">
                <a:solidFill>
                  <a:srgbClr val="4D4D4D"/>
                </a:solidFill>
                <a:effectLst/>
                <a:uFillTx/>
                <a:ea typeface="MS UI Gothic"/>
              </a:rPr>
              <a:t>切除可能胃癌患者において、MSIは独立予後マーカーであり、今後の治験において層化因子として見なす必要がある</a:t>
            </a:r>
          </a:p>
          <a:p>
            <a:r>
              <a:rPr lang="ja-JP" sz="1600" b="1" i="0" u="none" strike="noStrike" cap="none" baseline="0">
                <a:solidFill>
                  <a:srgbClr val="4D4D4D"/>
                </a:solidFill>
                <a:effectLst/>
                <a:uFillTx/>
                <a:ea typeface="MS UI Gothic"/>
              </a:rPr>
              <a:t>MSIが高い胃癌患者では、再発リスクに応じた化学療法の省略および／または免疫チェックポイント阻害について、さらなる調査が必要である</a:t>
            </a:r>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Pietrantonio F, et al. J Clin Oncol 2019;37(Suppl):Abstr 66</a:t>
            </a:r>
          </a:p>
        </p:txBody>
      </p:sp>
    </p:spTree>
    <p:extLst>
      <p:ext uri="{BB962C8B-B14F-4D97-AF65-F5344CB8AC3E}">
        <p14:creationId xmlns:p14="http://schemas.microsoft.com/office/powerpoint/2010/main" val="382637808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ja-JP" sz="4000" b="1" i="0" u="none" strike="noStrike" cap="all" baseline="0">
                <a:solidFill>
                  <a:srgbClr val="043882"/>
                </a:solidFill>
                <a:effectLst/>
                <a:uFillTx/>
                <a:ea typeface="MS UI Gothic"/>
              </a:rPr>
              <a:t>膵・小腸・肝胆道癌</a:t>
            </a:r>
          </a:p>
        </p:txBody>
      </p:sp>
    </p:spTree>
    <p:extLst>
      <p:ext uri="{BB962C8B-B14F-4D97-AF65-F5344CB8AC3E}">
        <p14:creationId xmlns:p14="http://schemas.microsoft.com/office/powerpoint/2010/main" val="1607832646"/>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sz="4000" b="1" i="0" u="none" strike="noStrike" cap="all" baseline="0">
                <a:solidFill>
                  <a:srgbClr val="043882"/>
                </a:solidFill>
                <a:effectLst/>
                <a:uFillTx/>
                <a:ea typeface="MS UI Gothic"/>
              </a:rPr>
              <a:t>膵癌</a:t>
            </a:r>
          </a:p>
        </p:txBody>
      </p:sp>
      <p:sp>
        <p:nvSpPr>
          <p:cNvPr id="3" name="Text Placeholder 2"/>
          <p:cNvSpPr>
            <a:spLocks noGrp="1"/>
          </p:cNvSpPr>
          <p:nvPr>
            <p:ph type="body" idx="1"/>
          </p:nvPr>
        </p:nvSpPr>
        <p:spPr/>
        <p:txBody>
          <a:bodyPr/>
          <a:lstStyle/>
          <a:p>
            <a:r>
              <a:rPr lang="ja-JP" sz="2000" b="1" i="0" u="none" strike="noStrike" cap="none" baseline="0">
                <a:solidFill>
                  <a:srgbClr val="4D4D4D"/>
                </a:solidFill>
                <a:effectLst/>
                <a:uFillTx/>
                <a:ea typeface="MS UI Gothic"/>
              </a:rPr>
              <a:t>膵・小腸・肝胆道癌</a:t>
            </a:r>
          </a:p>
        </p:txBody>
      </p:sp>
    </p:spTree>
    <p:extLst>
      <p:ext uri="{BB962C8B-B14F-4D97-AF65-F5344CB8AC3E}">
        <p14:creationId xmlns:p14="http://schemas.microsoft.com/office/powerpoint/2010/main" val="397354376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 Placeholder 49"/>
          <p:cNvSpPr>
            <a:spLocks noGrp="1"/>
          </p:cNvSpPr>
          <p:nvPr>
            <p:ph type="body" sz="quarter" idx="10"/>
          </p:nvPr>
        </p:nvSpPr>
        <p:spPr/>
        <p:txBody>
          <a:bodyPr/>
          <a:lstStyle/>
          <a:p>
            <a:r>
              <a:rPr lang="ja-JP" sz="1200" b="0" i="0" u="none" strike="noStrike" cap="none" baseline="0">
                <a:solidFill>
                  <a:srgbClr val="4D4D4D"/>
                </a:solidFill>
                <a:effectLst/>
                <a:uFillTx/>
                <a:ea typeface="MS UI Gothic"/>
              </a:rPr>
              <a:t>*ゲムシタビン1 g/m</a:t>
            </a:r>
            <a:r>
              <a:rPr lang="ja-JP" sz="1200" b="0" i="0" u="none" strike="noStrike" cap="none" baseline="30000">
                <a:solidFill>
                  <a:srgbClr val="4D4D4D"/>
                </a:solidFill>
                <a:effectLst/>
                <a:uFillTx/>
                <a:ea typeface="MS UI Gothic"/>
              </a:rPr>
              <a:t>2</a:t>
            </a:r>
            <a:r>
              <a:rPr lang="ja-JP" sz="1200" b="0" i="0" u="none" strike="noStrike" cap="none" baseline="0">
                <a:solidFill>
                  <a:srgbClr val="4D4D4D"/>
                </a:solidFill>
                <a:effectLst/>
                <a:uFillTx/>
                <a:ea typeface="MS UI Gothic"/>
              </a:rPr>
              <a:t> D1、8 + 経口S-1 40 mg/m</a:t>
            </a:r>
            <a:r>
              <a:rPr lang="ja-JP" sz="1200" b="0" i="0" u="none" strike="noStrike" cap="none" baseline="30000">
                <a:solidFill>
                  <a:srgbClr val="4D4D4D"/>
                </a:solidFill>
                <a:effectLst/>
                <a:uFillTx/>
                <a:ea typeface="MS UI Gothic"/>
              </a:rPr>
              <a:t>2</a:t>
            </a:r>
            <a:r>
              <a:rPr lang="ja-JP" sz="1200" b="0" i="0" u="none" strike="noStrike" cap="none" baseline="0">
                <a:solidFill>
                  <a:srgbClr val="4D4D4D"/>
                </a:solidFill>
                <a:effectLst/>
                <a:uFillTx/>
                <a:ea typeface="MS UI Gothic"/>
              </a:rPr>
              <a:t> bid D1～14（2サイクル）; </a:t>
            </a:r>
            <a:r>
              <a:rPr lang="ja-JP" sz="1200" b="0" i="0" u="none" strike="noStrike" cap="none" baseline="30000">
                <a:solidFill>
                  <a:srgbClr val="4D4D4D"/>
                </a:solidFill>
                <a:effectLst/>
                <a:uFillTx/>
                <a:ea typeface="MS UI Gothic"/>
              </a:rPr>
              <a:t>†</a:t>
            </a:r>
            <a:r>
              <a:rPr lang="ja-JP" sz="1200" b="0" i="0" u="none" strike="noStrike" cap="none" baseline="0">
                <a:solidFill>
                  <a:srgbClr val="4D4D4D"/>
                </a:solidFill>
                <a:effectLst/>
                <a:uFillTx/>
                <a:ea typeface="MS UI Gothic"/>
              </a:rPr>
              <a:t>根治的切除および術後10週間以内の完全に回復した患者においては、S-1 6ヵ月</a:t>
            </a:r>
          </a:p>
        </p:txBody>
      </p:sp>
      <p:sp>
        <p:nvSpPr>
          <p:cNvPr id="52" name="Title 1"/>
          <p:cNvSpPr>
            <a:spLocks noGrp="1"/>
          </p:cNvSpPr>
          <p:nvPr>
            <p:ph type="title"/>
          </p:nvPr>
        </p:nvSpPr>
        <p:spPr>
          <a:xfrm>
            <a:off x="365124" y="179614"/>
            <a:ext cx="8238945" cy="807720"/>
          </a:xfrm>
        </p:spPr>
        <p:txBody>
          <a:bodyPr/>
          <a:lstStyle/>
          <a:p>
            <a:r>
              <a:rPr lang="ja-JP" sz="1800" b="1" i="0" u="none" strike="noStrike" cap="none" baseline="0">
                <a:solidFill>
                  <a:srgbClr val="043882"/>
                </a:solidFill>
                <a:effectLst/>
                <a:uFillTx/>
                <a:ea typeface="MS UI Gothic"/>
              </a:rPr>
              <a:t>189: 切除可能膵臓癌に関する、ゲムシタビンとS-1のネオアジュバント化学療法と手術先行について比較する無作為化第II/III相試験（Prep-02/JSAP-05）– Unno M, et al</a:t>
            </a:r>
          </a:p>
        </p:txBody>
      </p:sp>
      <p:sp>
        <p:nvSpPr>
          <p:cNvPr id="53" name="Content Placeholder 2"/>
          <p:cNvSpPr>
            <a:spLocks noGrp="1"/>
          </p:cNvSpPr>
          <p:nvPr>
            <p:ph idx="1"/>
          </p:nvPr>
        </p:nvSpPr>
        <p:spPr>
          <a:xfrm>
            <a:off x="365124" y="1254035"/>
            <a:ext cx="8413751" cy="4746172"/>
          </a:xfrm>
        </p:spPr>
        <p:txBody>
          <a:bodyPr/>
          <a:lstStyle/>
          <a:p>
            <a:pPr marL="0" indent="0">
              <a:buNone/>
            </a:pPr>
            <a:r>
              <a:rPr lang="ja-JP" sz="1600" b="1" i="0" u="none" strike="noStrike" cap="none" baseline="0">
                <a:solidFill>
                  <a:srgbClr val="4D4D4D"/>
                </a:solidFill>
                <a:effectLst/>
                <a:uFillTx/>
                <a:ea typeface="MS UI Gothic"/>
              </a:rPr>
              <a:t>試験の目的</a:t>
            </a:r>
          </a:p>
          <a:p>
            <a:r>
              <a:rPr lang="ja-JP" sz="1600" b="0" i="0" u="none" strike="noStrike" cap="none" baseline="0">
                <a:solidFill>
                  <a:srgbClr val="4D4D4D"/>
                </a:solidFill>
                <a:effectLst/>
                <a:uFillTx/>
                <a:ea typeface="MS UI Gothic"/>
              </a:rPr>
              <a:t>切除可能膵管腺癌患者において、手術先行と比較したネオアジュバント化学療法の有効性と安全性を評価する </a:t>
            </a:r>
          </a:p>
        </p:txBody>
      </p:sp>
      <p:sp>
        <p:nvSpPr>
          <p:cNvPr id="54" name="Text Placeholder 4"/>
          <p:cNvSpPr>
            <a:spLocks noGrp="1"/>
          </p:cNvSpPr>
          <p:nvPr>
            <p:ph type="body" sz="quarter" idx="11"/>
          </p:nvPr>
        </p:nvSpPr>
        <p:spPr>
          <a:xfrm>
            <a:off x="4648200" y="6096000"/>
            <a:ext cx="4130675" cy="487363"/>
          </a:xfrm>
        </p:spPr>
        <p:txBody>
          <a:bodyPr/>
          <a:lstStyle/>
          <a:p>
            <a:r>
              <a:rPr lang="ja-JP" sz="1200" b="0" i="0" u="none" strike="noStrike" cap="none" baseline="0">
                <a:solidFill>
                  <a:srgbClr val="4D4D4D"/>
                </a:solidFill>
                <a:effectLst/>
                <a:uFillTx/>
                <a:ea typeface="MS UI Gothic"/>
              </a:rPr>
              <a:t>Unno M, et al. J Clin Oncol 2019;37(Suppl):Abstr 189</a:t>
            </a:r>
          </a:p>
        </p:txBody>
      </p:sp>
      <p:sp>
        <p:nvSpPr>
          <p:cNvPr id="56" name="Rectangle 9"/>
          <p:cNvSpPr txBox="1">
            <a:spLocks noChangeArrowheads="1"/>
          </p:cNvSpPr>
          <p:nvPr/>
        </p:nvSpPr>
        <p:spPr bwMode="auto">
          <a:xfrm>
            <a:off x="386932" y="5229791"/>
            <a:ext cx="4130676" cy="747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u="none" strike="noStrike" cap="none" baseline="0">
                <a:solidFill>
                  <a:srgbClr val="A0A0A0"/>
                </a:solidFill>
                <a:effectLst/>
                <a:uFillTx/>
                <a:ea typeface="MS UI Gothic"/>
              </a:rPr>
              <a:t>主要エンドポイント</a:t>
            </a:r>
          </a:p>
          <a:p>
            <a:pPr>
              <a:buClr>
                <a:srgbClr val="043882"/>
              </a:buClr>
            </a:pPr>
            <a:r>
              <a:rPr lang="ja-JP" sz="1600" b="0" i="0" u="none" strike="noStrike" cap="none" baseline="0">
                <a:solidFill>
                  <a:srgbClr val="4D4D4D"/>
                </a:solidFill>
                <a:effectLst/>
                <a:uFillTx/>
                <a:ea typeface="MS UI Gothic"/>
              </a:rPr>
              <a:t>OS</a:t>
            </a:r>
          </a:p>
        </p:txBody>
      </p:sp>
      <p:sp>
        <p:nvSpPr>
          <p:cNvPr id="57" name="Content Placeholder 26"/>
          <p:cNvSpPr txBox="1"/>
          <p:nvPr/>
        </p:nvSpPr>
        <p:spPr>
          <a:xfrm>
            <a:off x="4670008" y="5229791"/>
            <a:ext cx="4130675" cy="747607"/>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u="none" strike="noStrike" cap="none" baseline="0">
                <a:solidFill>
                  <a:srgbClr val="A0A0A0"/>
                </a:solidFill>
                <a:effectLst/>
                <a:uFillTx/>
                <a:ea typeface="MS UI Gothic"/>
              </a:rPr>
              <a:t>副次的エンドポイント</a:t>
            </a:r>
          </a:p>
          <a:p>
            <a:pPr>
              <a:buClr>
                <a:srgbClr val="043882"/>
              </a:buClr>
            </a:pPr>
            <a:r>
              <a:rPr lang="ja-JP" sz="1600" b="0" i="0" u="none" strike="noStrike" cap="none" baseline="0">
                <a:solidFill>
                  <a:srgbClr val="4D4D4D"/>
                </a:solidFill>
                <a:effectLst/>
                <a:uFillTx/>
                <a:ea typeface="MS UI Gothic"/>
              </a:rPr>
              <a:t>切除率、PFS、安全性</a:t>
            </a:r>
          </a:p>
        </p:txBody>
      </p:sp>
      <p:sp>
        <p:nvSpPr>
          <p:cNvPr id="58" name="AutoShape 9"/>
          <p:cNvSpPr>
            <a:spLocks noChangeArrowheads="1"/>
          </p:cNvSpPr>
          <p:nvPr/>
        </p:nvSpPr>
        <p:spPr bwMode="auto">
          <a:xfrm>
            <a:off x="767367" y="2754598"/>
            <a:ext cx="2731500" cy="1919618"/>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defRPr/>
            </a:pPr>
            <a:r>
              <a:rPr lang="ja-JP" sz="1600" b="0" i="0" u="none" strike="noStrike" cap="none" baseline="0">
                <a:solidFill>
                  <a:srgbClr val="FFFFFF"/>
                </a:solidFill>
                <a:effectLst/>
                <a:uFillTx/>
                <a:ea typeface="MS UI Gothic"/>
              </a:rPr>
              <a:t>主要な患者選択基準</a:t>
            </a:r>
          </a:p>
          <a:p>
            <a:pPr marL="228600" indent="-228600" defTabSz="892175" eaLnBrk="0" hangingPunct="0">
              <a:spcAft>
                <a:spcPct val="30000"/>
              </a:spcAft>
              <a:buFont typeface="Arial" panose="020B0604020202020204" pitchFamily="34" charset="0"/>
              <a:buChar char="•"/>
              <a:defRPr/>
            </a:pPr>
            <a:r>
              <a:rPr lang="ja-JP" sz="1600" b="0" i="0" u="none" strike="noStrike" cap="none" baseline="0">
                <a:solidFill>
                  <a:srgbClr val="FFFFFF"/>
                </a:solidFill>
                <a:effectLst/>
                <a:uFillTx/>
                <a:ea typeface="MS UI Gothic"/>
              </a:rPr>
              <a:t>膵管腺癌</a:t>
            </a:r>
          </a:p>
          <a:p>
            <a:pPr marL="228600" indent="-228600" defTabSz="892175" eaLnBrk="0" hangingPunct="0">
              <a:spcAft>
                <a:spcPct val="30000"/>
              </a:spcAft>
              <a:buFont typeface="Arial" panose="020B0604020202020204" pitchFamily="34" charset="0"/>
              <a:buChar char="•"/>
              <a:defRPr/>
            </a:pPr>
            <a:r>
              <a:rPr lang="ja-JP" sz="1600" b="0" i="0" u="none" strike="noStrike" cap="none" baseline="0">
                <a:solidFill>
                  <a:srgbClr val="FFFFFF"/>
                </a:solidFill>
                <a:effectLst/>
                <a:uFillTx/>
                <a:ea typeface="MS UI Gothic"/>
              </a:rPr>
              <a:t>治療歴なし</a:t>
            </a:r>
          </a:p>
          <a:p>
            <a:pPr marL="228600" indent="-228600" defTabSz="892175" eaLnBrk="0" hangingPunct="0">
              <a:spcAft>
                <a:spcPct val="30000"/>
              </a:spcAft>
              <a:buFont typeface="Arial" panose="020B0604020202020204" pitchFamily="34" charset="0"/>
              <a:buChar char="•"/>
              <a:defRPr/>
            </a:pPr>
            <a:r>
              <a:rPr lang="ja-JP" sz="1600" b="0" i="0" u="none" strike="noStrike" cap="none" baseline="0">
                <a:solidFill>
                  <a:srgbClr val="FFFFFF"/>
                </a:solidFill>
                <a:effectLst/>
                <a:uFillTx/>
                <a:ea typeface="MS UI Gothic"/>
              </a:rPr>
              <a:t>R0/R1切除可能</a:t>
            </a:r>
          </a:p>
          <a:p>
            <a:pPr marL="228600" indent="-228600" defTabSz="892175" eaLnBrk="0" hangingPunct="0">
              <a:spcAft>
                <a:spcPct val="30000"/>
              </a:spcAft>
              <a:buFont typeface="Arial" panose="020B0604020202020204" pitchFamily="34" charset="0"/>
              <a:buChar char="•"/>
              <a:defRPr/>
            </a:pPr>
            <a:r>
              <a:rPr lang="ja-JP" sz="1600" b="0" i="0" u="none" strike="noStrike" cap="none" baseline="0">
                <a:solidFill>
                  <a:srgbClr val="FFFFFF"/>
                </a:solidFill>
                <a:effectLst/>
                <a:uFillTx/>
                <a:ea typeface="MS UI Gothic"/>
              </a:rPr>
              <a:t>ECOGのPSスコアが0～1</a:t>
            </a:r>
          </a:p>
          <a:p>
            <a:pPr marL="292100" indent="-292100" defTabSz="892175" eaLnBrk="0" hangingPunct="0">
              <a:spcAft>
                <a:spcPct val="30000"/>
              </a:spcAft>
              <a:buFont typeface="Wingdings" pitchFamily="2" charset="2"/>
              <a:buNone/>
              <a:defRPr/>
            </a:pPr>
            <a:r>
              <a:rPr lang="ja-JP" sz="1600" b="0" i="0" u="none" strike="noStrike" cap="none" baseline="0">
                <a:solidFill>
                  <a:srgbClr val="FFFFFF"/>
                </a:solidFill>
                <a:effectLst/>
                <a:uFillTx/>
                <a:ea typeface="MS UI Gothic"/>
              </a:rPr>
              <a:t>(n=364)</a:t>
            </a:r>
          </a:p>
        </p:txBody>
      </p:sp>
      <p:sp>
        <p:nvSpPr>
          <p:cNvPr id="59" name="Oval 14"/>
          <p:cNvSpPr>
            <a:spLocks noChangeArrowheads="1"/>
          </p:cNvSpPr>
          <p:nvPr/>
        </p:nvSpPr>
        <p:spPr bwMode="auto">
          <a:xfrm>
            <a:off x="3754165" y="3422307"/>
            <a:ext cx="583595" cy="584200"/>
          </a:xfrm>
          <a:prstGeom prst="ellipse">
            <a:avLst/>
          </a:prstGeom>
          <a:noFill/>
          <a:ln w="57150">
            <a:solidFill>
              <a:schemeClr val="bg2">
                <a:lumMod val="60000"/>
                <a:lumOff val="40000"/>
              </a:schemeClr>
            </a:solidFill>
            <a:round/>
            <a:tailEnd type="triangle" w="med" len="med"/>
          </a:ln>
        </p:spPr>
        <p:txBody>
          <a:bodyPr wrap="none" anchor="ctr"/>
          <a:lstStyle/>
          <a:p>
            <a:pPr algn="ctr"/>
            <a:r>
              <a:rPr lang="ja-JP" sz="1600" b="1" i="0" u="none" strike="noStrike" cap="none" baseline="0">
                <a:solidFill>
                  <a:srgbClr val="043882"/>
                </a:solidFill>
                <a:effectLst/>
                <a:uFillTx/>
                <a:ea typeface="MS UI Gothic"/>
              </a:rPr>
              <a:t>R</a:t>
            </a:r>
          </a:p>
          <a:p>
            <a:pPr algn="ctr"/>
            <a:r>
              <a:rPr lang="ja-JP" sz="1600" b="1" i="0" u="none" strike="noStrike" cap="none" baseline="0">
                <a:solidFill>
                  <a:srgbClr val="043882"/>
                </a:solidFill>
                <a:effectLst/>
                <a:uFillTx/>
                <a:ea typeface="MS UI Gothic"/>
              </a:rPr>
              <a:t>1:1</a:t>
            </a:r>
          </a:p>
        </p:txBody>
      </p:sp>
      <p:cxnSp>
        <p:nvCxnSpPr>
          <p:cNvPr id="60" name="AutoShape 15"/>
          <p:cNvCxnSpPr>
            <a:cxnSpLocks noChangeShapeType="1"/>
            <a:stCxn id="59" idx="0"/>
            <a:endCxn id="65" idx="1"/>
          </p:cNvCxnSpPr>
          <p:nvPr/>
        </p:nvCxnSpPr>
        <p:spPr bwMode="auto">
          <a:xfrm rot="5400000" flipH="1" flipV="1">
            <a:off x="3932336" y="2843052"/>
            <a:ext cx="692883" cy="465629"/>
          </a:xfrm>
          <a:prstGeom prst="bentConnector2">
            <a:avLst/>
          </a:prstGeom>
          <a:noFill/>
          <a:ln w="57150">
            <a:solidFill>
              <a:schemeClr val="bg2">
                <a:lumMod val="60000"/>
                <a:lumOff val="40000"/>
              </a:schemeClr>
            </a:solidFill>
            <a:round/>
            <a:tailEnd type="triangle" w="med" len="med"/>
          </a:ln>
        </p:spPr>
      </p:cxnSp>
      <p:sp>
        <p:nvSpPr>
          <p:cNvPr id="62" name="Content Placeholder 26"/>
          <p:cNvSpPr txBox="1"/>
          <p:nvPr/>
        </p:nvSpPr>
        <p:spPr bwMode="auto">
          <a:xfrm>
            <a:off x="4593058" y="3289933"/>
            <a:ext cx="3464156" cy="892175"/>
          </a:xfrm>
          <a:prstGeom prst="rect">
            <a:avLst/>
          </a:prstGeom>
          <a:noFill/>
          <a:ln w="9525">
            <a:noFill/>
            <a:miter lim="800000"/>
          </a:ln>
        </p:spPr>
        <p:txBody>
          <a:bodyPr/>
          <a:lstStyle/>
          <a:p>
            <a:pPr marL="190500" indent="-190500">
              <a:spcBef>
                <a:spcPct val="0"/>
              </a:spcBef>
              <a:spcAft>
                <a:spcPct val="0"/>
              </a:spcAft>
              <a:defRPr/>
            </a:pPr>
            <a:r>
              <a:rPr lang="ja-JP" sz="1400" b="1" i="0" u="none" strike="noStrike" cap="none" baseline="0">
                <a:solidFill>
                  <a:srgbClr val="043882"/>
                </a:solidFill>
                <a:effectLst/>
                <a:uFillTx/>
                <a:ea typeface="MS UI Gothic"/>
              </a:rPr>
              <a:t>層別化</a:t>
            </a:r>
          </a:p>
          <a:p>
            <a:pPr marL="203200" indent="-203200">
              <a:spcBef>
                <a:spcPct val="0"/>
              </a:spcBef>
              <a:spcAft>
                <a:spcPct val="0"/>
              </a:spcAft>
              <a:buFont typeface="Arial" panose="020B0604020202020204" pitchFamily="34" charset="0"/>
              <a:buChar char="•"/>
              <a:defRPr/>
            </a:pPr>
            <a:r>
              <a:rPr lang="ja-JP" sz="1400" b="0" i="0" u="none" strike="noStrike" cap="none" baseline="0">
                <a:solidFill>
                  <a:srgbClr val="4D4D4D"/>
                </a:solidFill>
                <a:effectLst/>
                <a:uFillTx/>
                <a:ea typeface="MS UI Gothic"/>
              </a:rPr>
              <a:t>CA19-9</a:t>
            </a:r>
          </a:p>
          <a:p>
            <a:pPr marL="203200" indent="-203200">
              <a:spcBef>
                <a:spcPct val="0"/>
              </a:spcBef>
              <a:spcAft>
                <a:spcPct val="0"/>
              </a:spcAft>
              <a:buFont typeface="Arial" panose="020B0604020202020204" pitchFamily="34" charset="0"/>
              <a:buChar char="•"/>
              <a:defRPr/>
            </a:pPr>
            <a:r>
              <a:rPr lang="ja-JP" sz="1400" b="0" i="0" u="none" strike="noStrike" cap="none" baseline="0">
                <a:solidFill>
                  <a:srgbClr val="4D4D4D"/>
                </a:solidFill>
                <a:effectLst/>
                <a:uFillTx/>
                <a:ea typeface="MS UI Gothic"/>
              </a:rPr>
              <a:t>治験実施施設</a:t>
            </a:r>
          </a:p>
        </p:txBody>
      </p:sp>
      <p:cxnSp>
        <p:nvCxnSpPr>
          <p:cNvPr id="63" name="AutoShape 19"/>
          <p:cNvCxnSpPr>
            <a:cxnSpLocks noChangeShapeType="1"/>
            <a:stCxn id="58" idx="3"/>
            <a:endCxn id="59" idx="2"/>
          </p:cNvCxnSpPr>
          <p:nvPr/>
        </p:nvCxnSpPr>
        <p:spPr bwMode="auto">
          <a:xfrm>
            <a:off x="3498867" y="3714407"/>
            <a:ext cx="255298" cy="0"/>
          </a:xfrm>
          <a:prstGeom prst="straightConnector1">
            <a:avLst/>
          </a:prstGeom>
          <a:noFill/>
          <a:ln w="57150">
            <a:solidFill>
              <a:schemeClr val="bg2">
                <a:lumMod val="60000"/>
                <a:lumOff val="40000"/>
              </a:schemeClr>
            </a:solidFill>
            <a:round/>
            <a:headEnd type="none" w="med" len="med"/>
            <a:tailEnd type="none" w="med" len="med"/>
          </a:ln>
        </p:spPr>
      </p:cxnSp>
      <p:sp>
        <p:nvSpPr>
          <p:cNvPr id="65" name="AutoShape 8"/>
          <p:cNvSpPr>
            <a:spLocks noChangeArrowheads="1"/>
          </p:cNvSpPr>
          <p:nvPr/>
        </p:nvSpPr>
        <p:spPr bwMode="auto">
          <a:xfrm>
            <a:off x="4511592" y="2183696"/>
            <a:ext cx="3437931" cy="1091455"/>
          </a:xfrm>
          <a:prstGeom prst="rect">
            <a:avLst/>
          </a:prstGeom>
          <a:solidFill>
            <a:schemeClr val="accent3"/>
          </a:solidFill>
          <a:ln w="9525" algn="ctr">
            <a:noFill/>
            <a:round/>
          </a:ln>
        </p:spPr>
        <p:txBody>
          <a:bodyPr lIns="90488" tIns="0" rIns="90488" bIns="0" anchor="ctr"/>
          <a:lstStyle/>
          <a:p>
            <a:pPr algn="ctr" defTabSz="892175" eaLnBrk="0" hangingPunct="0"/>
            <a:r>
              <a:rPr lang="ja-JP" sz="1800" b="0" i="0" u="none" strike="noStrike" cap="none" baseline="0">
                <a:solidFill>
                  <a:srgbClr val="FFFFFF"/>
                </a:solidFill>
                <a:effectLst/>
                <a:uFillTx/>
                <a:ea typeface="MS UI Gothic"/>
              </a:rPr>
              <a:t>ネオアジュバント化学療法（ゲムシタビン+ S-1）*＋</a:t>
            </a:r>
            <a:r>
              <a:rPr sz="1800"/>
              <a:t/>
            </a:r>
            <a:br>
              <a:rPr sz="1800"/>
            </a:br>
            <a:r>
              <a:rPr lang="ja-JP" sz="1800" b="0" i="0" u="none" strike="noStrike" cap="none" baseline="0">
                <a:solidFill>
                  <a:srgbClr val="FFFFFF"/>
                </a:solidFill>
                <a:effectLst/>
                <a:uFillTx/>
                <a:ea typeface="MS UI Gothic"/>
              </a:rPr>
              <a:t>手術＋アジュバント（S-1）</a:t>
            </a:r>
            <a:r>
              <a:rPr lang="ja-JP" sz="1800" b="0" i="0" u="none" strike="noStrike" cap="none" baseline="30000">
                <a:solidFill>
                  <a:srgbClr val="FFFFFF"/>
                </a:solidFill>
                <a:effectLst/>
                <a:uFillTx/>
                <a:ea typeface="MS UI Gothic"/>
              </a:rPr>
              <a:t>†</a:t>
            </a:r>
          </a:p>
          <a:p>
            <a:pPr algn="ctr" defTabSz="892175" eaLnBrk="0" hangingPunct="0"/>
            <a:r>
              <a:rPr lang="ja-JP" sz="1800" b="0" i="0" u="none" strike="noStrike" cap="none" baseline="0">
                <a:solidFill>
                  <a:srgbClr val="FFFFFF"/>
                </a:solidFill>
                <a:effectLst/>
                <a:uFillTx/>
                <a:ea typeface="MS UI Gothic"/>
              </a:rPr>
              <a:t>(n=182)</a:t>
            </a:r>
          </a:p>
        </p:txBody>
      </p:sp>
      <p:cxnSp>
        <p:nvCxnSpPr>
          <p:cNvPr id="66" name="AutoShape 16"/>
          <p:cNvCxnSpPr>
            <a:cxnSpLocks noChangeShapeType="1"/>
            <a:stCxn id="59" idx="4"/>
            <a:endCxn id="69" idx="1"/>
          </p:cNvCxnSpPr>
          <p:nvPr/>
        </p:nvCxnSpPr>
        <p:spPr bwMode="auto">
          <a:xfrm rot="16200000" flipH="1">
            <a:off x="3959487" y="4092982"/>
            <a:ext cx="639028" cy="466077"/>
          </a:xfrm>
          <a:prstGeom prst="bentConnector2">
            <a:avLst/>
          </a:prstGeom>
          <a:noFill/>
          <a:ln w="57150">
            <a:solidFill>
              <a:schemeClr val="bg2">
                <a:lumMod val="60000"/>
                <a:lumOff val="40000"/>
              </a:schemeClr>
            </a:solidFill>
            <a:round/>
            <a:tailEnd type="triangle" w="med" len="med"/>
          </a:ln>
        </p:spPr>
      </p:cxnSp>
      <p:sp>
        <p:nvSpPr>
          <p:cNvPr id="69" name="AutoShape 12"/>
          <p:cNvSpPr>
            <a:spLocks noChangeArrowheads="1"/>
          </p:cNvSpPr>
          <p:nvPr/>
        </p:nvSpPr>
        <p:spPr bwMode="auto">
          <a:xfrm>
            <a:off x="4512040" y="4099808"/>
            <a:ext cx="3435903" cy="1091454"/>
          </a:xfrm>
          <a:prstGeom prst="rect">
            <a:avLst/>
          </a:prstGeom>
          <a:solidFill>
            <a:schemeClr val="accent2"/>
          </a:solidFill>
          <a:ln w="9525" algn="ctr">
            <a:noFill/>
            <a:round/>
          </a:ln>
        </p:spPr>
        <p:txBody>
          <a:bodyPr lIns="90488" tIns="0" rIns="90488" bIns="0" anchor="ctr"/>
          <a:lstStyle/>
          <a:p>
            <a:pPr algn="ctr" defTabSz="892175" eaLnBrk="0" hangingPunct="0"/>
            <a:r>
              <a:rPr lang="ja-JP" sz="1800" b="0" i="0" u="none" strike="noStrike" cap="none" baseline="0">
                <a:solidFill>
                  <a:srgbClr val="4D4D4D"/>
                </a:solidFill>
                <a:effectLst/>
                <a:uFillTx/>
                <a:ea typeface="MS UI Gothic"/>
              </a:rPr>
              <a:t>手術＋アジュバント（S-1）</a:t>
            </a:r>
            <a:r>
              <a:rPr lang="ja-JP" sz="1800" b="0" i="0" u="none" strike="noStrike" cap="none" baseline="30000">
                <a:solidFill>
                  <a:srgbClr val="4D4D4D"/>
                </a:solidFill>
                <a:effectLst/>
                <a:uFillTx/>
                <a:ea typeface="MS UI Gothic"/>
              </a:rPr>
              <a:t>†</a:t>
            </a:r>
          </a:p>
          <a:p>
            <a:pPr algn="ctr" defTabSz="892175" eaLnBrk="0" hangingPunct="0"/>
            <a:r>
              <a:rPr lang="ja-JP" sz="1800" b="0" i="0" u="none" strike="noStrike" cap="none" baseline="0">
                <a:solidFill>
                  <a:srgbClr val="4D4D4D"/>
                </a:solidFill>
                <a:effectLst/>
                <a:uFillTx/>
                <a:ea typeface="MS UI Gothic"/>
              </a:rPr>
              <a:t>(n=180)</a:t>
            </a:r>
          </a:p>
        </p:txBody>
      </p:sp>
    </p:spTree>
    <p:extLst>
      <p:ext uri="{BB962C8B-B14F-4D97-AF65-F5344CB8AC3E}">
        <p14:creationId xmlns:p14="http://schemas.microsoft.com/office/powerpoint/2010/main" val="543828445"/>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1"/>
          <p:cNvSpPr>
            <a:spLocks noGrp="1"/>
          </p:cNvSpPr>
          <p:nvPr>
            <p:ph type="title"/>
          </p:nvPr>
        </p:nvSpPr>
        <p:spPr>
          <a:xfrm>
            <a:off x="365124" y="179614"/>
            <a:ext cx="8238945" cy="807720"/>
          </a:xfrm>
        </p:spPr>
        <p:txBody>
          <a:bodyPr/>
          <a:lstStyle/>
          <a:p>
            <a:r>
              <a:rPr lang="ja-JP" sz="1800" b="1" i="0" u="none" strike="noStrike" cap="none" baseline="0">
                <a:solidFill>
                  <a:srgbClr val="043882"/>
                </a:solidFill>
                <a:effectLst/>
                <a:uFillTx/>
                <a:ea typeface="MS UI Gothic"/>
              </a:rPr>
              <a:t>189: 切除可能膵臓癌に関する、ゲムシタビンとS-1のネオアジュバント化学療法と手術先行について比較する無作為化第II/III相試験（Prep-02/JSAP-05）– Unno M, et al</a:t>
            </a:r>
          </a:p>
        </p:txBody>
      </p:sp>
      <p:sp>
        <p:nvSpPr>
          <p:cNvPr id="53" name="Content Placeholder 2"/>
          <p:cNvSpPr>
            <a:spLocks noGrp="1"/>
          </p:cNvSpPr>
          <p:nvPr>
            <p:ph idx="1"/>
          </p:nvPr>
        </p:nvSpPr>
        <p:spPr>
          <a:xfrm>
            <a:off x="365124" y="1254035"/>
            <a:ext cx="8413751" cy="4746172"/>
          </a:xfrm>
        </p:spPr>
        <p:txBody>
          <a:bodyPr/>
          <a:lstStyle/>
          <a:p>
            <a:pPr marL="0" indent="0">
              <a:buNone/>
            </a:pPr>
            <a:r>
              <a:rPr lang="ja-JP" sz="1600" b="1" i="0" u="none" strike="noStrike" cap="none" baseline="0">
                <a:solidFill>
                  <a:srgbClr val="4D4D4D"/>
                </a:solidFill>
                <a:effectLst/>
                <a:uFillTx/>
                <a:ea typeface="MS UI Gothic"/>
              </a:rPr>
              <a:t>主な結果 </a:t>
            </a:r>
          </a:p>
        </p:txBody>
      </p:sp>
      <p:sp>
        <p:nvSpPr>
          <p:cNvPr id="54" name="Text Placeholder 4"/>
          <p:cNvSpPr>
            <a:spLocks noGrp="1"/>
          </p:cNvSpPr>
          <p:nvPr>
            <p:ph type="body" sz="quarter" idx="11"/>
          </p:nvPr>
        </p:nvSpPr>
        <p:spPr>
          <a:xfrm>
            <a:off x="4648200" y="6096000"/>
            <a:ext cx="4130675" cy="487363"/>
          </a:xfrm>
        </p:spPr>
        <p:txBody>
          <a:bodyPr/>
          <a:lstStyle/>
          <a:p>
            <a:r>
              <a:rPr lang="ja-JP" sz="1200" b="0" i="0" u="none" strike="noStrike" cap="none" baseline="0">
                <a:solidFill>
                  <a:srgbClr val="4D4D4D"/>
                </a:solidFill>
                <a:effectLst/>
                <a:uFillTx/>
                <a:ea typeface="MS UI Gothic"/>
              </a:rPr>
              <a:t>Unno M, et al. J Clin Oncol 2019;37(Suppl):Abstr 189</a:t>
            </a:r>
          </a:p>
        </p:txBody>
      </p:sp>
      <p:sp>
        <p:nvSpPr>
          <p:cNvPr id="19" name="TextBox 18"/>
          <p:cNvSpPr txBox="1"/>
          <p:nvPr/>
        </p:nvSpPr>
        <p:spPr>
          <a:xfrm>
            <a:off x="4312955" y="1546034"/>
            <a:ext cx="513680" cy="366126"/>
          </a:xfrm>
          <a:prstGeom prst="rect">
            <a:avLst/>
          </a:prstGeom>
          <a:noFill/>
        </p:spPr>
        <p:txBody>
          <a:bodyPr wrap="none" rtlCol="0">
            <a:spAutoFit/>
          </a:bodyPr>
          <a:lstStyle/>
          <a:p>
            <a:r>
              <a:rPr lang="ja-JP" sz="1800" b="1" i="0" u="none" strike="noStrike" cap="none" baseline="0">
                <a:solidFill>
                  <a:srgbClr val="4D4D4D"/>
                </a:solidFill>
                <a:effectLst/>
                <a:uFillTx/>
                <a:ea typeface="MS UI Gothic"/>
              </a:rPr>
              <a:t>OS</a:t>
            </a:r>
          </a:p>
        </p:txBody>
      </p:sp>
      <p:sp>
        <p:nvSpPr>
          <p:cNvPr id="4" name="TextBox 3"/>
          <p:cNvSpPr txBox="1"/>
          <p:nvPr/>
        </p:nvSpPr>
        <p:spPr>
          <a:xfrm>
            <a:off x="6021796" y="1855406"/>
            <a:ext cx="2878553" cy="2044203"/>
          </a:xfrm>
          <a:prstGeom prst="rect">
            <a:avLst/>
          </a:prstGeom>
          <a:noFill/>
        </p:spPr>
        <p:txBody>
          <a:bodyPr wrap="none" rtlCol="0">
            <a:spAutoFit/>
          </a:bodyPr>
          <a:lstStyle/>
          <a:p>
            <a:r>
              <a:rPr lang="ja-JP" sz="1600" b="0" i="0" u="none" strike="noStrike" cap="none" baseline="0" dirty="0">
                <a:solidFill>
                  <a:srgbClr val="4D4D4D"/>
                </a:solidFill>
                <a:effectLst/>
                <a:uFillTx/>
                <a:ea typeface="MS UI Gothic"/>
              </a:rPr>
              <a:t>ネオアジュバント化学療法：</a:t>
            </a:r>
          </a:p>
          <a:p>
            <a:r>
              <a:rPr lang="ja-JP" sz="1600" b="0" i="0" u="none" strike="noStrike" cap="none" baseline="0" dirty="0">
                <a:solidFill>
                  <a:srgbClr val="4D4D4D"/>
                </a:solidFill>
                <a:effectLst/>
                <a:uFillTx/>
                <a:ea typeface="MS UI Gothic"/>
              </a:rPr>
              <a:t>36.7ヵ月間（95%CI 28.7, 43.3）</a:t>
            </a:r>
          </a:p>
          <a:p>
            <a:r>
              <a:rPr lang="ja-JP" sz="1600" b="0" i="0" u="none" strike="noStrike" cap="none" baseline="0" dirty="0">
                <a:solidFill>
                  <a:srgbClr val="4D4D4D"/>
                </a:solidFill>
                <a:effectLst/>
                <a:uFillTx/>
                <a:ea typeface="MS UI Gothic"/>
              </a:rPr>
              <a:t>手術先行：</a:t>
            </a:r>
          </a:p>
          <a:p>
            <a:r>
              <a:rPr lang="ja-JP" sz="1600" b="0" i="0" u="none" strike="noStrike" cap="none" baseline="0" dirty="0">
                <a:solidFill>
                  <a:srgbClr val="4D4D4D"/>
                </a:solidFill>
                <a:effectLst/>
                <a:uFillTx/>
                <a:ea typeface="MS UI Gothic"/>
              </a:rPr>
              <a:t>26.7ヵ月間（95%CI 21.0, 31.3）</a:t>
            </a:r>
          </a:p>
          <a:p>
            <a:r>
              <a:rPr lang="ja-JP" sz="1600" b="0" i="0" u="none" strike="noStrike" cap="none" baseline="0" dirty="0">
                <a:solidFill>
                  <a:srgbClr val="4D4D4D"/>
                </a:solidFill>
                <a:effectLst/>
                <a:uFillTx/>
                <a:ea typeface="MS UI Gothic"/>
              </a:rPr>
              <a:t>HR 0.72 (95%CI 0.55, 0.94); </a:t>
            </a:r>
            <a:r>
              <a:rPr sz="1600" dirty="0"/>
              <a:t/>
            </a:r>
            <a:br>
              <a:rPr sz="1600" dirty="0"/>
            </a:br>
            <a:r>
              <a:rPr lang="ja-JP" sz="1600" b="0" i="0" u="none" strike="noStrike" cap="none" baseline="0" dirty="0">
                <a:solidFill>
                  <a:srgbClr val="4D4D4D"/>
                </a:solidFill>
                <a:effectLst/>
                <a:uFillTx/>
                <a:ea typeface="MS UI Gothic"/>
              </a:rPr>
              <a:t>ログランク検定p=0.015</a:t>
            </a:r>
          </a:p>
          <a:p>
            <a:endParaRPr lang="en-GB" sz="1600" dirty="0"/>
          </a:p>
          <a:p>
            <a:r>
              <a:rPr lang="ja-JP" sz="1600" b="0" i="0" u="none" strike="noStrike" cap="none" baseline="0" dirty="0">
                <a:solidFill>
                  <a:srgbClr val="4D4D4D"/>
                </a:solidFill>
                <a:effectLst/>
                <a:uFillTx/>
                <a:ea typeface="MS UI Gothic"/>
              </a:rPr>
              <a:t>2年OS：63.7% vs 52.5%</a:t>
            </a:r>
          </a:p>
        </p:txBody>
      </p:sp>
      <p:grpSp>
        <p:nvGrpSpPr>
          <p:cNvPr id="146" name="Group 145"/>
          <p:cNvGrpSpPr/>
          <p:nvPr/>
        </p:nvGrpSpPr>
        <p:grpSpPr>
          <a:xfrm>
            <a:off x="9887" y="1888525"/>
            <a:ext cx="5938141" cy="3889872"/>
            <a:chOff x="-2116939" y="2186987"/>
            <a:chExt cx="10225830" cy="3679728"/>
          </a:xfrm>
        </p:grpSpPr>
        <p:sp>
          <p:nvSpPr>
            <p:cNvPr id="147" name="Freeform 146"/>
            <p:cNvSpPr/>
            <p:nvPr/>
          </p:nvSpPr>
          <p:spPr bwMode="auto">
            <a:xfrm>
              <a:off x="1138862" y="2334069"/>
              <a:ext cx="6805495"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48" name="Line 6"/>
            <p:cNvSpPr>
              <a:spLocks noChangeShapeType="1"/>
            </p:cNvSpPr>
            <p:nvPr/>
          </p:nvSpPr>
          <p:spPr bwMode="auto">
            <a:xfrm>
              <a:off x="1048631" y="2334068"/>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49" name="Line 7"/>
            <p:cNvSpPr>
              <a:spLocks noChangeShapeType="1"/>
            </p:cNvSpPr>
            <p:nvPr/>
          </p:nvSpPr>
          <p:spPr bwMode="auto">
            <a:xfrm>
              <a:off x="1048631" y="2856276"/>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50" name="Line 8"/>
            <p:cNvSpPr>
              <a:spLocks noChangeShapeType="1"/>
            </p:cNvSpPr>
            <p:nvPr/>
          </p:nvSpPr>
          <p:spPr bwMode="auto">
            <a:xfrm>
              <a:off x="1048631" y="3355037"/>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51" name="Line 9"/>
            <p:cNvSpPr>
              <a:spLocks noChangeShapeType="1"/>
            </p:cNvSpPr>
            <p:nvPr/>
          </p:nvSpPr>
          <p:spPr bwMode="auto">
            <a:xfrm>
              <a:off x="1048631" y="3869916"/>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52" name="Line 10"/>
            <p:cNvSpPr>
              <a:spLocks noChangeShapeType="1"/>
            </p:cNvSpPr>
            <p:nvPr/>
          </p:nvSpPr>
          <p:spPr bwMode="auto">
            <a:xfrm>
              <a:off x="1048631" y="4374052"/>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53" name="Line 11"/>
            <p:cNvSpPr>
              <a:spLocks noChangeShapeType="1"/>
            </p:cNvSpPr>
            <p:nvPr/>
          </p:nvSpPr>
          <p:spPr bwMode="auto">
            <a:xfrm>
              <a:off x="1048631" y="4883560"/>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54" name="TextBox 153"/>
            <p:cNvSpPr txBox="1"/>
            <p:nvPr/>
          </p:nvSpPr>
          <p:spPr>
            <a:xfrm rot="16200000">
              <a:off x="-169510" y="3369821"/>
              <a:ext cx="731211" cy="530010"/>
            </a:xfrm>
            <a:prstGeom prst="rect">
              <a:avLst/>
            </a:prstGeom>
            <a:noFill/>
          </p:spPr>
          <p:txBody>
            <a:bodyPr wrap="none" rtlCol="0">
              <a:spAutoFit/>
            </a:bodyPr>
            <a:lstStyle/>
            <a:p>
              <a:pPr algn="ctr"/>
              <a:r>
                <a:rPr lang="en-GB" altLang="ja-JP" sz="1400" dirty="0" smtClean="0">
                  <a:solidFill>
                    <a:srgbClr val="4D4D4D"/>
                  </a:solidFill>
                  <a:ea typeface="MS UI Gothic"/>
                </a:rPr>
                <a:t>OS</a:t>
              </a:r>
              <a:r>
                <a:rPr lang="ja-JP" altLang="en-GB" sz="1400" dirty="0">
                  <a:solidFill>
                    <a:srgbClr val="4D4D4D"/>
                  </a:solidFill>
                  <a:ea typeface="MS UI Gothic"/>
                </a:rPr>
                <a:t>、 </a:t>
              </a:r>
              <a:r>
                <a:rPr lang="en-GB" altLang="ja-JP" sz="1400" dirty="0" smtClean="0">
                  <a:solidFill>
                    <a:srgbClr val="4D4D4D"/>
                  </a:solidFill>
                  <a:ea typeface="MS UI Gothic"/>
                </a:rPr>
                <a:t>%</a:t>
              </a:r>
              <a:endParaRPr lang="ja-JP" sz="1400" b="0" i="0" u="none" strike="noStrike" cap="none" baseline="0" dirty="0">
                <a:solidFill>
                  <a:srgbClr val="4D4D4D"/>
                </a:solidFill>
                <a:effectLst/>
                <a:uFillTx/>
                <a:ea typeface="MS UI Gothic"/>
              </a:endParaRPr>
            </a:p>
          </p:txBody>
        </p:sp>
        <p:sp>
          <p:nvSpPr>
            <p:cNvPr id="155" name="TextBox 154"/>
            <p:cNvSpPr txBox="1"/>
            <p:nvPr/>
          </p:nvSpPr>
          <p:spPr>
            <a:xfrm>
              <a:off x="3630253" y="5177947"/>
              <a:ext cx="2051214" cy="288622"/>
            </a:xfrm>
            <a:prstGeom prst="rect">
              <a:avLst/>
            </a:prstGeom>
            <a:noFill/>
          </p:spPr>
          <p:txBody>
            <a:bodyPr wrap="none" rtlCol="0">
              <a:spAutoFit/>
            </a:bodyPr>
            <a:lstStyle/>
            <a:p>
              <a:pPr algn="ctr" fontAlgn="base">
                <a:spcBef>
                  <a:spcPct val="0"/>
                </a:spcBef>
                <a:spcAft>
                  <a:spcPct val="0"/>
                </a:spcAft>
              </a:pPr>
              <a:r>
                <a:rPr lang="ja-JP" sz="1400" b="0" i="0" u="none" strike="noStrike" cap="none" baseline="0">
                  <a:solidFill>
                    <a:srgbClr val="4D4D4D"/>
                  </a:solidFill>
                  <a:effectLst/>
                  <a:uFillTx/>
                  <a:ea typeface="MS UI Gothic"/>
                </a:rPr>
                <a:t>経過期間、年</a:t>
              </a:r>
            </a:p>
          </p:txBody>
        </p:sp>
        <p:sp>
          <p:nvSpPr>
            <p:cNvPr id="156" name="TextBox 155"/>
            <p:cNvSpPr txBox="1"/>
            <p:nvPr/>
          </p:nvSpPr>
          <p:spPr>
            <a:xfrm>
              <a:off x="300043" y="2186987"/>
              <a:ext cx="826608" cy="288622"/>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100</a:t>
              </a:r>
            </a:p>
          </p:txBody>
        </p:sp>
        <p:sp>
          <p:nvSpPr>
            <p:cNvPr id="157" name="TextBox 156"/>
            <p:cNvSpPr txBox="1"/>
            <p:nvPr/>
          </p:nvSpPr>
          <p:spPr>
            <a:xfrm>
              <a:off x="470503" y="2724434"/>
              <a:ext cx="656154" cy="288622"/>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80</a:t>
              </a:r>
            </a:p>
          </p:txBody>
        </p:sp>
        <p:sp>
          <p:nvSpPr>
            <p:cNvPr id="158" name="TextBox 157"/>
            <p:cNvSpPr txBox="1"/>
            <p:nvPr/>
          </p:nvSpPr>
          <p:spPr>
            <a:xfrm>
              <a:off x="470503" y="3222966"/>
              <a:ext cx="656154" cy="288622"/>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60</a:t>
              </a:r>
            </a:p>
          </p:txBody>
        </p:sp>
        <p:sp>
          <p:nvSpPr>
            <p:cNvPr id="159" name="TextBox 158"/>
            <p:cNvSpPr txBox="1"/>
            <p:nvPr/>
          </p:nvSpPr>
          <p:spPr>
            <a:xfrm>
              <a:off x="470503" y="3724311"/>
              <a:ext cx="656154" cy="288622"/>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40</a:t>
              </a:r>
            </a:p>
          </p:txBody>
        </p:sp>
        <p:sp>
          <p:nvSpPr>
            <p:cNvPr id="160" name="TextBox 159"/>
            <p:cNvSpPr txBox="1"/>
            <p:nvPr/>
          </p:nvSpPr>
          <p:spPr>
            <a:xfrm>
              <a:off x="470503" y="4228212"/>
              <a:ext cx="656154" cy="288622"/>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20</a:t>
              </a:r>
            </a:p>
          </p:txBody>
        </p:sp>
        <p:sp>
          <p:nvSpPr>
            <p:cNvPr id="161" name="TextBox 160"/>
            <p:cNvSpPr txBox="1"/>
            <p:nvPr/>
          </p:nvSpPr>
          <p:spPr>
            <a:xfrm>
              <a:off x="640966" y="4737488"/>
              <a:ext cx="485699" cy="288622"/>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0</a:t>
              </a:r>
            </a:p>
          </p:txBody>
        </p:sp>
        <p:grpSp>
          <p:nvGrpSpPr>
            <p:cNvPr id="162" name="Group 161"/>
            <p:cNvGrpSpPr/>
            <p:nvPr/>
          </p:nvGrpSpPr>
          <p:grpSpPr>
            <a:xfrm>
              <a:off x="1005486" y="4920702"/>
              <a:ext cx="638647" cy="946013"/>
              <a:chOff x="836575" y="4920702"/>
              <a:chExt cx="533229" cy="946013"/>
            </a:xfrm>
          </p:grpSpPr>
          <p:sp>
            <p:nvSpPr>
              <p:cNvPr id="180" name="Line 21"/>
              <p:cNvSpPr>
                <a:spLocks noChangeShapeType="1"/>
              </p:cNvSpPr>
              <p:nvPr/>
            </p:nvSpPr>
            <p:spPr bwMode="auto">
              <a:xfrm flipH="1">
                <a:off x="1095959" y="4920702"/>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181" name="TextBox 180"/>
              <p:cNvSpPr txBox="1"/>
              <p:nvPr/>
            </p:nvSpPr>
            <p:spPr>
              <a:xfrm>
                <a:off x="837899" y="4982720"/>
                <a:ext cx="530580" cy="876320"/>
              </a:xfrm>
              <a:prstGeom prst="rect">
                <a:avLst/>
              </a:prstGeom>
              <a:noFill/>
            </p:spPr>
            <p:txBody>
              <a:bodyPr wrap="none" lIns="36000" tIns="36000" rIns="36000" bIns="36000" rtlCol="0" anchor="t" anchorCtr="0">
                <a:spAutoFit/>
              </a:bodyPr>
              <a:lstStyle/>
              <a:p>
                <a:pPr algn="ctr"/>
                <a:r>
                  <a:rPr lang="ja-JP" sz="1400" b="0" i="0" u="none" strike="noStrike" cap="none" baseline="0">
                    <a:solidFill>
                      <a:srgbClr val="4D4D4D"/>
                    </a:solidFill>
                    <a:effectLst/>
                    <a:uFillTx/>
                    <a:ea typeface="MS UI Gothic"/>
                  </a:rPr>
                  <a:t>0</a:t>
                </a:r>
              </a:p>
              <a:p>
                <a:pPr algn="ctr"/>
                <a:endParaRPr lang="en-GB" sz="1400">
                  <a:solidFill>
                    <a:srgbClr val="000000"/>
                  </a:solidFill>
                  <a:cs typeface="Arial" panose="020B0604020202020204" pitchFamily="34" charset="0"/>
                </a:endParaRPr>
              </a:p>
              <a:p>
                <a:pPr algn="ctr"/>
                <a:r>
                  <a:rPr lang="ja-JP" sz="1400" b="0" i="0" u="none" strike="noStrike" cap="none" baseline="0">
                    <a:solidFill>
                      <a:srgbClr val="B60D27"/>
                    </a:solidFill>
                    <a:effectLst/>
                    <a:uFillTx/>
                    <a:ea typeface="MS UI Gothic"/>
                  </a:rPr>
                  <a:t>182</a:t>
                </a:r>
              </a:p>
              <a:p>
                <a:pPr algn="ctr"/>
                <a:r>
                  <a:rPr lang="ja-JP" sz="1400" b="0" i="0" u="none" strike="noStrike" cap="none" baseline="0">
                    <a:solidFill>
                      <a:srgbClr val="B2C0D8"/>
                    </a:solidFill>
                    <a:effectLst/>
                    <a:uFillTx/>
                    <a:ea typeface="MS UI Gothic"/>
                  </a:rPr>
                  <a:t>180</a:t>
                </a:r>
              </a:p>
            </p:txBody>
          </p:sp>
        </p:grpSp>
        <p:grpSp>
          <p:nvGrpSpPr>
            <p:cNvPr id="163" name="Group 162"/>
            <p:cNvGrpSpPr/>
            <p:nvPr/>
          </p:nvGrpSpPr>
          <p:grpSpPr>
            <a:xfrm>
              <a:off x="2341841" y="4920702"/>
              <a:ext cx="638648" cy="946013"/>
              <a:chOff x="999843" y="4920702"/>
              <a:chExt cx="533229" cy="946013"/>
            </a:xfrm>
          </p:grpSpPr>
          <p:sp>
            <p:nvSpPr>
              <p:cNvPr id="178" name="Line 19"/>
              <p:cNvSpPr>
                <a:spLocks noChangeShapeType="1"/>
              </p:cNvSpPr>
              <p:nvPr/>
            </p:nvSpPr>
            <p:spPr bwMode="auto">
              <a:xfrm flipH="1">
                <a:off x="1266458" y="4920702"/>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79" name="TextBox 178"/>
              <p:cNvSpPr txBox="1"/>
              <p:nvPr/>
            </p:nvSpPr>
            <p:spPr>
              <a:xfrm>
                <a:off x="1001168" y="4982720"/>
                <a:ext cx="530580" cy="876320"/>
              </a:xfrm>
              <a:prstGeom prst="rect">
                <a:avLst/>
              </a:prstGeom>
              <a:noFill/>
            </p:spPr>
            <p:txBody>
              <a:bodyPr wrap="none" lIns="36000" tIns="36000" rIns="36000" bIns="36000" rtlCol="0" anchor="t" anchorCtr="0">
                <a:spAutoFit/>
              </a:bodyPr>
              <a:lstStyle/>
              <a:p>
                <a:pPr algn="ctr"/>
                <a:r>
                  <a:rPr lang="ja-JP" sz="1400" b="0" i="0" u="none" strike="noStrike" cap="none" baseline="0">
                    <a:solidFill>
                      <a:srgbClr val="4D4D4D"/>
                    </a:solidFill>
                    <a:effectLst/>
                    <a:uFillTx/>
                    <a:ea typeface="MS UI Gothic"/>
                  </a:rPr>
                  <a:t>1</a:t>
                </a:r>
              </a:p>
              <a:p>
                <a:pPr algn="ctr"/>
                <a:endParaRPr lang="en-GB" sz="1400">
                  <a:solidFill>
                    <a:srgbClr val="000000"/>
                  </a:solidFill>
                  <a:cs typeface="Arial" panose="020B0604020202020204" pitchFamily="34" charset="0"/>
                </a:endParaRPr>
              </a:p>
              <a:p>
                <a:pPr algn="ctr"/>
                <a:r>
                  <a:rPr lang="ja-JP" sz="1400" b="0" i="0" u="none" strike="noStrike" cap="none" baseline="0">
                    <a:solidFill>
                      <a:srgbClr val="B60D27"/>
                    </a:solidFill>
                    <a:effectLst/>
                    <a:uFillTx/>
                    <a:ea typeface="MS UI Gothic"/>
                  </a:rPr>
                  <a:t>154</a:t>
                </a:r>
              </a:p>
              <a:p>
                <a:pPr algn="ctr"/>
                <a:r>
                  <a:rPr lang="ja-JP" sz="1400" b="0" i="0" u="none" strike="noStrike" cap="none" baseline="0">
                    <a:solidFill>
                      <a:srgbClr val="B2C0D8"/>
                    </a:solidFill>
                    <a:effectLst/>
                    <a:uFillTx/>
                    <a:ea typeface="MS UI Gothic"/>
                  </a:rPr>
                  <a:t>135</a:t>
                </a:r>
              </a:p>
            </p:txBody>
          </p:sp>
        </p:grpSp>
        <p:grpSp>
          <p:nvGrpSpPr>
            <p:cNvPr id="164" name="Group 163"/>
            <p:cNvGrpSpPr/>
            <p:nvPr/>
          </p:nvGrpSpPr>
          <p:grpSpPr>
            <a:xfrm>
              <a:off x="3694578" y="4920702"/>
              <a:ext cx="592711" cy="946013"/>
              <a:chOff x="700541" y="4920702"/>
              <a:chExt cx="494875" cy="946013"/>
            </a:xfrm>
          </p:grpSpPr>
          <p:sp>
            <p:nvSpPr>
              <p:cNvPr id="176" name="Line 21"/>
              <p:cNvSpPr>
                <a:spLocks noChangeShapeType="1"/>
              </p:cNvSpPr>
              <p:nvPr/>
            </p:nvSpPr>
            <p:spPr bwMode="auto">
              <a:xfrm flipH="1">
                <a:off x="940749" y="4920702"/>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177" name="TextBox 176"/>
              <p:cNvSpPr txBox="1"/>
              <p:nvPr/>
            </p:nvSpPr>
            <p:spPr>
              <a:xfrm>
                <a:off x="682689" y="4982720"/>
                <a:ext cx="530580" cy="876320"/>
              </a:xfrm>
              <a:prstGeom prst="rect">
                <a:avLst/>
              </a:prstGeom>
              <a:noFill/>
            </p:spPr>
            <p:txBody>
              <a:bodyPr wrap="none" lIns="36000" tIns="36000" rIns="36000" bIns="36000" rtlCol="0" anchor="t" anchorCtr="0">
                <a:spAutoFit/>
              </a:bodyPr>
              <a:lstStyle/>
              <a:p>
                <a:pPr algn="ctr"/>
                <a:r>
                  <a:rPr lang="ja-JP" sz="1400" b="0" i="0" u="none" strike="noStrike" cap="none" baseline="0">
                    <a:solidFill>
                      <a:srgbClr val="4D4D4D"/>
                    </a:solidFill>
                    <a:effectLst/>
                    <a:uFillTx/>
                    <a:ea typeface="MS UI Gothic"/>
                  </a:rPr>
                  <a:t>2</a:t>
                </a:r>
              </a:p>
              <a:p>
                <a:pPr algn="ctr"/>
                <a:endParaRPr lang="en-GB" sz="1400">
                  <a:solidFill>
                    <a:srgbClr val="000000"/>
                  </a:solidFill>
                  <a:cs typeface="Arial" panose="020B0604020202020204" pitchFamily="34" charset="0"/>
                </a:endParaRPr>
              </a:p>
              <a:p>
                <a:pPr algn="ctr"/>
                <a:r>
                  <a:rPr lang="ja-JP" sz="1400" b="0" i="0" u="none" strike="noStrike" cap="none" baseline="0">
                    <a:solidFill>
                      <a:srgbClr val="B60D27"/>
                    </a:solidFill>
                    <a:effectLst/>
                    <a:uFillTx/>
                    <a:ea typeface="MS UI Gothic"/>
                  </a:rPr>
                  <a:t>111</a:t>
                </a:r>
              </a:p>
              <a:p>
                <a:pPr algn="r"/>
                <a:r>
                  <a:rPr lang="ja-JP" sz="1400" b="0" i="0" u="none" strike="noStrike" cap="none" baseline="0">
                    <a:solidFill>
                      <a:srgbClr val="B2C0D8"/>
                    </a:solidFill>
                    <a:effectLst/>
                    <a:uFillTx/>
                    <a:ea typeface="MS UI Gothic"/>
                  </a:rPr>
                  <a:t>94</a:t>
                </a:r>
              </a:p>
            </p:txBody>
          </p:sp>
        </p:grpSp>
        <p:grpSp>
          <p:nvGrpSpPr>
            <p:cNvPr id="165" name="Group 164"/>
            <p:cNvGrpSpPr/>
            <p:nvPr/>
          </p:nvGrpSpPr>
          <p:grpSpPr>
            <a:xfrm>
              <a:off x="5095430" y="4920702"/>
              <a:ext cx="467497" cy="946013"/>
              <a:chOff x="879562" y="4920702"/>
              <a:chExt cx="390330" cy="946013"/>
            </a:xfrm>
          </p:grpSpPr>
          <p:sp>
            <p:nvSpPr>
              <p:cNvPr id="174" name="Line 19"/>
              <p:cNvSpPr>
                <a:spLocks noChangeShapeType="1"/>
              </p:cNvSpPr>
              <p:nvPr/>
            </p:nvSpPr>
            <p:spPr bwMode="auto">
              <a:xfrm flipH="1">
                <a:off x="1074727" y="4920702"/>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75" name="TextBox 174"/>
              <p:cNvSpPr txBox="1"/>
              <p:nvPr/>
            </p:nvSpPr>
            <p:spPr>
              <a:xfrm>
                <a:off x="880595" y="4982720"/>
                <a:ext cx="388262" cy="876320"/>
              </a:xfrm>
              <a:prstGeom prst="rect">
                <a:avLst/>
              </a:prstGeom>
              <a:noFill/>
            </p:spPr>
            <p:txBody>
              <a:bodyPr wrap="none" lIns="36000" tIns="36000" rIns="36000" bIns="36000" rtlCol="0" anchor="t" anchorCtr="0">
                <a:spAutoFit/>
              </a:bodyPr>
              <a:lstStyle/>
              <a:p>
                <a:pPr algn="ctr"/>
                <a:r>
                  <a:rPr lang="ja-JP" sz="1400" b="0" i="0" u="none" strike="noStrike" cap="none" baseline="0">
                    <a:solidFill>
                      <a:srgbClr val="4D4D4D"/>
                    </a:solidFill>
                    <a:effectLst/>
                    <a:uFillTx/>
                    <a:ea typeface="MS UI Gothic"/>
                  </a:rPr>
                  <a:t>3</a:t>
                </a:r>
              </a:p>
              <a:p>
                <a:pPr algn="ctr"/>
                <a:endParaRPr lang="en-GB" sz="1400">
                  <a:solidFill>
                    <a:srgbClr val="000000"/>
                  </a:solidFill>
                  <a:cs typeface="Arial" panose="020B0604020202020204" pitchFamily="34" charset="0"/>
                </a:endParaRPr>
              </a:p>
              <a:p>
                <a:pPr algn="ctr"/>
                <a:r>
                  <a:rPr lang="ja-JP" sz="1400" b="0" i="0" u="none" strike="noStrike" cap="none" baseline="0">
                    <a:solidFill>
                      <a:srgbClr val="B60D27"/>
                    </a:solidFill>
                    <a:effectLst/>
                    <a:uFillTx/>
                    <a:ea typeface="MS UI Gothic"/>
                  </a:rPr>
                  <a:t>70</a:t>
                </a:r>
              </a:p>
              <a:p>
                <a:pPr algn="ctr"/>
                <a:r>
                  <a:rPr lang="ja-JP" sz="1400" b="0" i="0" u="none" strike="noStrike" cap="none" baseline="0">
                    <a:solidFill>
                      <a:srgbClr val="B2C0D8"/>
                    </a:solidFill>
                    <a:effectLst/>
                    <a:uFillTx/>
                    <a:ea typeface="MS UI Gothic"/>
                  </a:rPr>
                  <a:t>53</a:t>
                </a:r>
              </a:p>
            </p:txBody>
          </p:sp>
        </p:grpSp>
        <p:grpSp>
          <p:nvGrpSpPr>
            <p:cNvPr id="166" name="Group 165"/>
            <p:cNvGrpSpPr/>
            <p:nvPr/>
          </p:nvGrpSpPr>
          <p:grpSpPr>
            <a:xfrm>
              <a:off x="6406926" y="4920702"/>
              <a:ext cx="467496" cy="946013"/>
              <a:chOff x="1034773" y="4920702"/>
              <a:chExt cx="390328" cy="946013"/>
            </a:xfrm>
          </p:grpSpPr>
          <p:sp>
            <p:nvSpPr>
              <p:cNvPr id="172" name="Line 19"/>
              <p:cNvSpPr>
                <a:spLocks noChangeShapeType="1"/>
              </p:cNvSpPr>
              <p:nvPr/>
            </p:nvSpPr>
            <p:spPr bwMode="auto">
              <a:xfrm flipH="1">
                <a:off x="1229937" y="4920702"/>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73" name="TextBox 172"/>
              <p:cNvSpPr txBox="1"/>
              <p:nvPr/>
            </p:nvSpPr>
            <p:spPr>
              <a:xfrm>
                <a:off x="1035806" y="4982720"/>
                <a:ext cx="388261" cy="876320"/>
              </a:xfrm>
              <a:prstGeom prst="rect">
                <a:avLst/>
              </a:prstGeom>
              <a:noFill/>
            </p:spPr>
            <p:txBody>
              <a:bodyPr wrap="none" lIns="36000" tIns="36000" rIns="36000" bIns="36000" rtlCol="0" anchor="t" anchorCtr="0">
                <a:spAutoFit/>
              </a:bodyPr>
              <a:lstStyle/>
              <a:p>
                <a:pPr algn="ctr"/>
                <a:r>
                  <a:rPr lang="ja-JP" sz="1400" b="0" i="0" u="none" strike="noStrike" cap="none" baseline="0">
                    <a:solidFill>
                      <a:srgbClr val="4D4D4D"/>
                    </a:solidFill>
                    <a:effectLst/>
                    <a:uFillTx/>
                    <a:ea typeface="MS UI Gothic"/>
                  </a:rPr>
                  <a:t>4</a:t>
                </a:r>
              </a:p>
              <a:p>
                <a:pPr algn="ctr"/>
                <a:endParaRPr lang="en-GB" sz="1400">
                  <a:solidFill>
                    <a:srgbClr val="000000"/>
                  </a:solidFill>
                  <a:cs typeface="Arial" panose="020B0604020202020204" pitchFamily="34" charset="0"/>
                </a:endParaRPr>
              </a:p>
              <a:p>
                <a:pPr algn="r"/>
                <a:r>
                  <a:rPr lang="ja-JP" sz="1400" b="0" i="0" u="none" strike="noStrike" cap="none" baseline="0">
                    <a:solidFill>
                      <a:srgbClr val="B60D27"/>
                    </a:solidFill>
                    <a:effectLst/>
                    <a:uFillTx/>
                    <a:ea typeface="MS UI Gothic"/>
                  </a:rPr>
                  <a:t>29</a:t>
                </a:r>
              </a:p>
              <a:p>
                <a:pPr algn="r"/>
                <a:r>
                  <a:rPr lang="ja-JP" sz="1400" b="0" i="0" u="none" strike="noStrike" cap="none" baseline="0">
                    <a:solidFill>
                      <a:srgbClr val="B2C0D8"/>
                    </a:solidFill>
                    <a:effectLst/>
                    <a:uFillTx/>
                    <a:ea typeface="MS UI Gothic"/>
                  </a:rPr>
                  <a:t>18</a:t>
                </a:r>
              </a:p>
            </p:txBody>
          </p:sp>
        </p:grpSp>
        <p:grpSp>
          <p:nvGrpSpPr>
            <p:cNvPr id="167" name="Group 166"/>
            <p:cNvGrpSpPr/>
            <p:nvPr/>
          </p:nvGrpSpPr>
          <p:grpSpPr>
            <a:xfrm>
              <a:off x="7812543" y="4920702"/>
              <a:ext cx="296348" cy="946013"/>
              <a:chOff x="1243173" y="4920702"/>
              <a:chExt cx="247431" cy="946013"/>
            </a:xfrm>
          </p:grpSpPr>
          <p:sp>
            <p:nvSpPr>
              <p:cNvPr id="170" name="Line 19"/>
              <p:cNvSpPr>
                <a:spLocks noChangeShapeType="1"/>
              </p:cNvSpPr>
              <p:nvPr/>
            </p:nvSpPr>
            <p:spPr bwMode="auto">
              <a:xfrm flipH="1">
                <a:off x="1366888" y="4920702"/>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71" name="TextBox 170"/>
              <p:cNvSpPr txBox="1"/>
              <p:nvPr/>
            </p:nvSpPr>
            <p:spPr>
              <a:xfrm>
                <a:off x="1243918" y="4982720"/>
                <a:ext cx="245944" cy="876320"/>
              </a:xfrm>
              <a:prstGeom prst="rect">
                <a:avLst/>
              </a:prstGeom>
              <a:noFill/>
            </p:spPr>
            <p:txBody>
              <a:bodyPr wrap="none" lIns="36000" tIns="36000" rIns="36000" bIns="36000" rtlCol="0" anchor="t" anchorCtr="0">
                <a:spAutoFit/>
              </a:bodyPr>
              <a:lstStyle/>
              <a:p>
                <a:pPr algn="ctr"/>
                <a:r>
                  <a:rPr lang="ja-JP" sz="1400" b="0" i="0" u="none" strike="noStrike" cap="none" baseline="0">
                    <a:solidFill>
                      <a:srgbClr val="4D4D4D"/>
                    </a:solidFill>
                    <a:effectLst/>
                    <a:uFillTx/>
                    <a:ea typeface="MS UI Gothic"/>
                  </a:rPr>
                  <a:t>5</a:t>
                </a:r>
              </a:p>
              <a:p>
                <a:pPr algn="ctr"/>
                <a:endParaRPr lang="en-GB" sz="1400">
                  <a:solidFill>
                    <a:srgbClr val="000000"/>
                  </a:solidFill>
                  <a:cs typeface="Arial" panose="020B0604020202020204" pitchFamily="34" charset="0"/>
                </a:endParaRPr>
              </a:p>
              <a:p>
                <a:pPr algn="ctr"/>
                <a:r>
                  <a:rPr lang="ja-JP" sz="1400" b="0" i="0" u="none" strike="noStrike" cap="none" baseline="0">
                    <a:solidFill>
                      <a:srgbClr val="B60D27"/>
                    </a:solidFill>
                    <a:effectLst/>
                    <a:uFillTx/>
                    <a:ea typeface="MS UI Gothic"/>
                  </a:rPr>
                  <a:t>7</a:t>
                </a:r>
              </a:p>
              <a:p>
                <a:pPr algn="ctr"/>
                <a:r>
                  <a:rPr lang="ja-JP" sz="1400" b="0" i="0" u="none" strike="noStrike" cap="none" baseline="0">
                    <a:solidFill>
                      <a:srgbClr val="B2C0D8"/>
                    </a:solidFill>
                    <a:effectLst/>
                    <a:uFillTx/>
                    <a:ea typeface="MS UI Gothic"/>
                  </a:rPr>
                  <a:t>6</a:t>
                </a:r>
              </a:p>
            </p:txBody>
          </p:sp>
        </p:grpSp>
        <p:sp>
          <p:nvSpPr>
            <p:cNvPr id="168" name="TextBox 167"/>
            <p:cNvSpPr txBox="1"/>
            <p:nvPr/>
          </p:nvSpPr>
          <p:spPr>
            <a:xfrm>
              <a:off x="-2116939" y="5237696"/>
              <a:ext cx="3172327" cy="611414"/>
            </a:xfrm>
            <a:prstGeom prst="rect">
              <a:avLst/>
            </a:prstGeom>
            <a:noFill/>
          </p:spPr>
          <p:txBody>
            <a:bodyPr wrap="none" rtlCol="0">
              <a:spAutoFit/>
            </a:bodyPr>
            <a:lstStyle/>
            <a:p>
              <a:pPr algn="r" fontAlgn="base">
                <a:spcBef>
                  <a:spcPct val="0"/>
                </a:spcBef>
                <a:spcAft>
                  <a:spcPct val="0"/>
                </a:spcAft>
              </a:pPr>
              <a:r>
                <a:rPr lang="ja-JP" sz="1200" b="0" i="0" u="none" strike="noStrike" cap="none" baseline="0" dirty="0">
                  <a:solidFill>
                    <a:srgbClr val="4D4D4D"/>
                  </a:solidFill>
                  <a:effectLst/>
                  <a:uFillTx/>
                  <a:ea typeface="MS UI Gothic"/>
                </a:rPr>
                <a:t>リスクに晒されていた患者数</a:t>
              </a:r>
            </a:p>
            <a:p>
              <a:pPr algn="r" fontAlgn="base">
                <a:spcBef>
                  <a:spcPct val="0"/>
                </a:spcBef>
                <a:spcAft>
                  <a:spcPct val="0"/>
                </a:spcAft>
              </a:pPr>
              <a:r>
                <a:rPr lang="ja-JP" sz="1200" b="0" i="0" u="none" strike="noStrike" cap="none" baseline="0" dirty="0">
                  <a:solidFill>
                    <a:srgbClr val="B60D27"/>
                  </a:solidFill>
                  <a:effectLst/>
                  <a:uFillTx/>
                  <a:ea typeface="MS UI Gothic"/>
                </a:rPr>
                <a:t>ネオアジュバント化学療法</a:t>
              </a:r>
            </a:p>
            <a:p>
              <a:pPr algn="r" fontAlgn="base">
                <a:spcBef>
                  <a:spcPct val="0"/>
                </a:spcBef>
                <a:spcAft>
                  <a:spcPct val="0"/>
                </a:spcAft>
              </a:pPr>
              <a:r>
                <a:rPr lang="ja-JP" sz="1200" b="0" i="0" u="none" strike="noStrike" cap="none" baseline="0" dirty="0">
                  <a:solidFill>
                    <a:srgbClr val="B2C0D8"/>
                  </a:solidFill>
                  <a:effectLst/>
                  <a:uFillTx/>
                  <a:ea typeface="MS UI Gothic"/>
                </a:rPr>
                <a:t>手術先行</a:t>
              </a:r>
            </a:p>
          </p:txBody>
        </p:sp>
        <p:sp>
          <p:nvSpPr>
            <p:cNvPr id="169" name="TextBox 168"/>
            <p:cNvSpPr txBox="1"/>
            <p:nvPr/>
          </p:nvSpPr>
          <p:spPr>
            <a:xfrm>
              <a:off x="2127091" y="4384061"/>
              <a:ext cx="3419636" cy="490657"/>
            </a:xfrm>
            <a:prstGeom prst="rect">
              <a:avLst/>
            </a:prstGeom>
            <a:noFill/>
          </p:spPr>
          <p:txBody>
            <a:bodyPr wrap="none" rtlCol="0">
              <a:spAutoFit/>
            </a:bodyPr>
            <a:lstStyle/>
            <a:p>
              <a:pPr fontAlgn="base">
                <a:spcBef>
                  <a:spcPct val="0"/>
                </a:spcBef>
                <a:spcAft>
                  <a:spcPct val="0"/>
                </a:spcAft>
              </a:pPr>
              <a:r>
                <a:rPr lang="ja-JP" sz="1400" b="0" i="0" u="none" strike="noStrike" cap="none" baseline="0">
                  <a:solidFill>
                    <a:srgbClr val="B60D27"/>
                  </a:solidFill>
                  <a:effectLst/>
                  <a:uFillTx/>
                  <a:ea typeface="MS UI Gothic"/>
                </a:rPr>
                <a:t>ネオアジュバント化学療法</a:t>
              </a:r>
            </a:p>
            <a:p>
              <a:pPr fontAlgn="base">
                <a:spcBef>
                  <a:spcPct val="0"/>
                </a:spcBef>
                <a:spcAft>
                  <a:spcPct val="0"/>
                </a:spcAft>
              </a:pPr>
              <a:r>
                <a:rPr lang="ja-JP" sz="1400" b="0" i="0" u="none" strike="noStrike" cap="none" baseline="0">
                  <a:solidFill>
                    <a:srgbClr val="B2C0D8"/>
                  </a:solidFill>
                  <a:effectLst/>
                  <a:uFillTx/>
                  <a:ea typeface="MS UI Gothic"/>
                </a:rPr>
                <a:t>手術先行</a:t>
              </a:r>
            </a:p>
          </p:txBody>
        </p:sp>
      </p:grpSp>
      <p:cxnSp>
        <p:nvCxnSpPr>
          <p:cNvPr id="182" name="Straight Connector 181"/>
          <p:cNvCxnSpPr/>
          <p:nvPr/>
        </p:nvCxnSpPr>
        <p:spPr>
          <a:xfrm>
            <a:off x="2107611" y="4580899"/>
            <a:ext cx="360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2107611" y="4358759"/>
            <a:ext cx="360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84" name="Group 2"/>
          <p:cNvGrpSpPr/>
          <p:nvPr/>
        </p:nvGrpSpPr>
        <p:grpSpPr>
          <a:xfrm>
            <a:off x="2008510" y="2013308"/>
            <a:ext cx="3858776" cy="1854000"/>
            <a:chOff x="1969" y="1711"/>
            <a:chExt cx="1825" cy="894"/>
          </a:xfrm>
        </p:grpSpPr>
        <p:sp>
          <p:nvSpPr>
            <p:cNvPr id="185" name="Line 3"/>
            <p:cNvSpPr>
              <a:spLocks noChangeShapeType="1"/>
            </p:cNvSpPr>
            <p:nvPr/>
          </p:nvSpPr>
          <p:spPr bwMode="auto">
            <a:xfrm flipH="1">
              <a:off x="2545" y="2047"/>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86" name="Line 4"/>
            <p:cNvSpPr>
              <a:spLocks noChangeShapeType="1"/>
            </p:cNvSpPr>
            <p:nvPr/>
          </p:nvSpPr>
          <p:spPr bwMode="auto">
            <a:xfrm flipH="1">
              <a:off x="2155" y="1759"/>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87" name="Line 5"/>
            <p:cNvSpPr>
              <a:spLocks noChangeShapeType="1"/>
            </p:cNvSpPr>
            <p:nvPr/>
          </p:nvSpPr>
          <p:spPr bwMode="auto">
            <a:xfrm flipH="1">
              <a:off x="3427" y="2473"/>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88" name="Line 6"/>
            <p:cNvSpPr>
              <a:spLocks noChangeShapeType="1"/>
            </p:cNvSpPr>
            <p:nvPr/>
          </p:nvSpPr>
          <p:spPr bwMode="auto">
            <a:xfrm flipH="1">
              <a:off x="3439" y="2473"/>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89" name="Line 7"/>
            <p:cNvSpPr>
              <a:spLocks noChangeShapeType="1"/>
            </p:cNvSpPr>
            <p:nvPr/>
          </p:nvSpPr>
          <p:spPr bwMode="auto">
            <a:xfrm flipH="1">
              <a:off x="3043" y="2341"/>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90" name="Line 8"/>
            <p:cNvSpPr>
              <a:spLocks noChangeShapeType="1"/>
            </p:cNvSpPr>
            <p:nvPr/>
          </p:nvSpPr>
          <p:spPr bwMode="auto">
            <a:xfrm flipH="1">
              <a:off x="1969" y="1711"/>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91" name="Line 9"/>
            <p:cNvSpPr>
              <a:spLocks noChangeShapeType="1"/>
            </p:cNvSpPr>
            <p:nvPr/>
          </p:nvSpPr>
          <p:spPr bwMode="auto">
            <a:xfrm flipH="1">
              <a:off x="1981" y="1711"/>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92" name="Line 10"/>
            <p:cNvSpPr>
              <a:spLocks noChangeShapeType="1"/>
            </p:cNvSpPr>
            <p:nvPr/>
          </p:nvSpPr>
          <p:spPr bwMode="auto">
            <a:xfrm flipH="1">
              <a:off x="2209" y="1777"/>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93" name="Line 11"/>
            <p:cNvSpPr>
              <a:spLocks noChangeShapeType="1"/>
            </p:cNvSpPr>
            <p:nvPr/>
          </p:nvSpPr>
          <p:spPr bwMode="auto">
            <a:xfrm flipH="1">
              <a:off x="2521" y="2005"/>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94" name="Line 12"/>
            <p:cNvSpPr>
              <a:spLocks noChangeShapeType="1"/>
            </p:cNvSpPr>
            <p:nvPr/>
          </p:nvSpPr>
          <p:spPr bwMode="auto">
            <a:xfrm flipH="1">
              <a:off x="2101" y="1723"/>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95" name="Line 13"/>
            <p:cNvSpPr>
              <a:spLocks noChangeShapeType="1"/>
            </p:cNvSpPr>
            <p:nvPr/>
          </p:nvSpPr>
          <p:spPr bwMode="auto">
            <a:xfrm flipH="1">
              <a:off x="3067" y="2341"/>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96" name="Line 14"/>
            <p:cNvSpPr>
              <a:spLocks noChangeShapeType="1"/>
            </p:cNvSpPr>
            <p:nvPr/>
          </p:nvSpPr>
          <p:spPr bwMode="auto">
            <a:xfrm flipH="1">
              <a:off x="3175" y="2389"/>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97" name="Line 15"/>
            <p:cNvSpPr>
              <a:spLocks noChangeShapeType="1"/>
            </p:cNvSpPr>
            <p:nvPr/>
          </p:nvSpPr>
          <p:spPr bwMode="auto">
            <a:xfrm flipH="1">
              <a:off x="3085" y="2353"/>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98" name="Line 16"/>
            <p:cNvSpPr>
              <a:spLocks noChangeShapeType="1"/>
            </p:cNvSpPr>
            <p:nvPr/>
          </p:nvSpPr>
          <p:spPr bwMode="auto">
            <a:xfrm flipH="1">
              <a:off x="3331" y="2455"/>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99" name="Line 17"/>
            <p:cNvSpPr>
              <a:spLocks noChangeShapeType="1"/>
            </p:cNvSpPr>
            <p:nvPr/>
          </p:nvSpPr>
          <p:spPr bwMode="auto">
            <a:xfrm flipH="1">
              <a:off x="3013" y="2335"/>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00" name="Line 18"/>
            <p:cNvSpPr>
              <a:spLocks noChangeShapeType="1"/>
            </p:cNvSpPr>
            <p:nvPr/>
          </p:nvSpPr>
          <p:spPr bwMode="auto">
            <a:xfrm flipH="1">
              <a:off x="3025" y="2335"/>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01" name="Line 19"/>
            <p:cNvSpPr>
              <a:spLocks noChangeShapeType="1"/>
            </p:cNvSpPr>
            <p:nvPr/>
          </p:nvSpPr>
          <p:spPr bwMode="auto">
            <a:xfrm flipH="1">
              <a:off x="3319" y="2455"/>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02" name="Line 20"/>
            <p:cNvSpPr>
              <a:spLocks noChangeShapeType="1"/>
            </p:cNvSpPr>
            <p:nvPr/>
          </p:nvSpPr>
          <p:spPr bwMode="auto">
            <a:xfrm flipH="1">
              <a:off x="3271" y="2443"/>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03" name="Line 21"/>
            <p:cNvSpPr>
              <a:spLocks noChangeShapeType="1"/>
            </p:cNvSpPr>
            <p:nvPr/>
          </p:nvSpPr>
          <p:spPr bwMode="auto">
            <a:xfrm flipH="1">
              <a:off x="3253" y="2443"/>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04" name="Line 22"/>
            <p:cNvSpPr>
              <a:spLocks noChangeShapeType="1"/>
            </p:cNvSpPr>
            <p:nvPr/>
          </p:nvSpPr>
          <p:spPr bwMode="auto">
            <a:xfrm flipH="1">
              <a:off x="3235" y="2413"/>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05" name="Line 23"/>
            <p:cNvSpPr>
              <a:spLocks noChangeShapeType="1"/>
            </p:cNvSpPr>
            <p:nvPr/>
          </p:nvSpPr>
          <p:spPr bwMode="auto">
            <a:xfrm flipH="1">
              <a:off x="3469" y="2491"/>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06" name="Line 24"/>
            <p:cNvSpPr>
              <a:spLocks noChangeShapeType="1"/>
            </p:cNvSpPr>
            <p:nvPr/>
          </p:nvSpPr>
          <p:spPr bwMode="auto">
            <a:xfrm flipH="1">
              <a:off x="3481" y="2491"/>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07" name="Line 25"/>
            <p:cNvSpPr>
              <a:spLocks noChangeShapeType="1"/>
            </p:cNvSpPr>
            <p:nvPr/>
          </p:nvSpPr>
          <p:spPr bwMode="auto">
            <a:xfrm flipH="1">
              <a:off x="3493" y="2491"/>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08" name="Line 26"/>
            <p:cNvSpPr>
              <a:spLocks noChangeShapeType="1"/>
            </p:cNvSpPr>
            <p:nvPr/>
          </p:nvSpPr>
          <p:spPr bwMode="auto">
            <a:xfrm flipH="1">
              <a:off x="3511" y="2491"/>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09" name="Line 27"/>
            <p:cNvSpPr>
              <a:spLocks noChangeShapeType="1"/>
            </p:cNvSpPr>
            <p:nvPr/>
          </p:nvSpPr>
          <p:spPr bwMode="auto">
            <a:xfrm flipH="1">
              <a:off x="3589" y="2515"/>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10" name="Line 28"/>
            <p:cNvSpPr>
              <a:spLocks noChangeShapeType="1"/>
            </p:cNvSpPr>
            <p:nvPr/>
          </p:nvSpPr>
          <p:spPr bwMode="auto">
            <a:xfrm flipH="1">
              <a:off x="3601" y="2515"/>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11" name="Line 29"/>
            <p:cNvSpPr>
              <a:spLocks noChangeShapeType="1"/>
            </p:cNvSpPr>
            <p:nvPr/>
          </p:nvSpPr>
          <p:spPr bwMode="auto">
            <a:xfrm flipH="1">
              <a:off x="3619" y="2515"/>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12" name="Line 30"/>
            <p:cNvSpPr>
              <a:spLocks noChangeShapeType="1"/>
            </p:cNvSpPr>
            <p:nvPr/>
          </p:nvSpPr>
          <p:spPr bwMode="auto">
            <a:xfrm flipH="1">
              <a:off x="3631" y="2515"/>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13" name="Line 31"/>
            <p:cNvSpPr>
              <a:spLocks noChangeShapeType="1"/>
            </p:cNvSpPr>
            <p:nvPr/>
          </p:nvSpPr>
          <p:spPr bwMode="auto">
            <a:xfrm flipH="1">
              <a:off x="2977" y="2335"/>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14" name="Line 32"/>
            <p:cNvSpPr>
              <a:spLocks noChangeShapeType="1"/>
            </p:cNvSpPr>
            <p:nvPr/>
          </p:nvSpPr>
          <p:spPr bwMode="auto">
            <a:xfrm flipH="1">
              <a:off x="2989" y="2335"/>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15" name="Line 33"/>
            <p:cNvSpPr>
              <a:spLocks noChangeShapeType="1"/>
            </p:cNvSpPr>
            <p:nvPr/>
          </p:nvSpPr>
          <p:spPr bwMode="auto">
            <a:xfrm flipH="1">
              <a:off x="3001" y="2335"/>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16" name="Line 34"/>
            <p:cNvSpPr>
              <a:spLocks noChangeShapeType="1"/>
            </p:cNvSpPr>
            <p:nvPr/>
          </p:nvSpPr>
          <p:spPr bwMode="auto">
            <a:xfrm flipH="1">
              <a:off x="3013" y="2335"/>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17" name="Line 35"/>
            <p:cNvSpPr>
              <a:spLocks noChangeShapeType="1"/>
            </p:cNvSpPr>
            <p:nvPr/>
          </p:nvSpPr>
          <p:spPr bwMode="auto">
            <a:xfrm flipH="1">
              <a:off x="3355" y="2473"/>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18" name="Line 36"/>
            <p:cNvSpPr>
              <a:spLocks noChangeShapeType="1"/>
            </p:cNvSpPr>
            <p:nvPr/>
          </p:nvSpPr>
          <p:spPr bwMode="auto">
            <a:xfrm flipH="1">
              <a:off x="3367" y="2473"/>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19" name="Line 37"/>
            <p:cNvSpPr>
              <a:spLocks noChangeShapeType="1"/>
            </p:cNvSpPr>
            <p:nvPr/>
          </p:nvSpPr>
          <p:spPr bwMode="auto">
            <a:xfrm flipH="1">
              <a:off x="3379" y="2473"/>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20" name="Line 38"/>
            <p:cNvSpPr>
              <a:spLocks noChangeShapeType="1"/>
            </p:cNvSpPr>
            <p:nvPr/>
          </p:nvSpPr>
          <p:spPr bwMode="auto">
            <a:xfrm flipH="1">
              <a:off x="3391" y="2473"/>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21" name="Line 39"/>
            <p:cNvSpPr>
              <a:spLocks noChangeShapeType="1"/>
            </p:cNvSpPr>
            <p:nvPr/>
          </p:nvSpPr>
          <p:spPr bwMode="auto">
            <a:xfrm flipH="1">
              <a:off x="3127" y="2377"/>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22" name="Line 40"/>
            <p:cNvSpPr>
              <a:spLocks noChangeShapeType="1"/>
            </p:cNvSpPr>
            <p:nvPr/>
          </p:nvSpPr>
          <p:spPr bwMode="auto">
            <a:xfrm flipH="1">
              <a:off x="3139" y="2377"/>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23" name="Line 41"/>
            <p:cNvSpPr>
              <a:spLocks noChangeShapeType="1"/>
            </p:cNvSpPr>
            <p:nvPr/>
          </p:nvSpPr>
          <p:spPr bwMode="auto">
            <a:xfrm flipH="1">
              <a:off x="3151" y="2377"/>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24" name="Line 42"/>
            <p:cNvSpPr>
              <a:spLocks noChangeShapeType="1"/>
            </p:cNvSpPr>
            <p:nvPr/>
          </p:nvSpPr>
          <p:spPr bwMode="auto">
            <a:xfrm flipH="1">
              <a:off x="3163" y="2377"/>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25" name="Line 43"/>
            <p:cNvSpPr>
              <a:spLocks noChangeShapeType="1"/>
            </p:cNvSpPr>
            <p:nvPr/>
          </p:nvSpPr>
          <p:spPr bwMode="auto">
            <a:xfrm flipH="1">
              <a:off x="3523" y="2491"/>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26" name="Line 44"/>
            <p:cNvSpPr>
              <a:spLocks noChangeShapeType="1"/>
            </p:cNvSpPr>
            <p:nvPr/>
          </p:nvSpPr>
          <p:spPr bwMode="auto">
            <a:xfrm flipH="1">
              <a:off x="3547" y="2491"/>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27" name="Line 45"/>
            <p:cNvSpPr>
              <a:spLocks noChangeShapeType="1"/>
            </p:cNvSpPr>
            <p:nvPr/>
          </p:nvSpPr>
          <p:spPr bwMode="auto">
            <a:xfrm flipH="1">
              <a:off x="3788" y="2564"/>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28" name="Line 46"/>
            <p:cNvSpPr>
              <a:spLocks noChangeShapeType="1"/>
            </p:cNvSpPr>
            <p:nvPr/>
          </p:nvSpPr>
          <p:spPr bwMode="auto">
            <a:xfrm flipH="1">
              <a:off x="3649" y="2515"/>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29" name="Line 47"/>
            <p:cNvSpPr>
              <a:spLocks noChangeShapeType="1"/>
            </p:cNvSpPr>
            <p:nvPr/>
          </p:nvSpPr>
          <p:spPr bwMode="auto">
            <a:xfrm flipH="1">
              <a:off x="3685" y="2515"/>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30" name="Line 48"/>
            <p:cNvSpPr>
              <a:spLocks noChangeShapeType="1"/>
            </p:cNvSpPr>
            <p:nvPr/>
          </p:nvSpPr>
          <p:spPr bwMode="auto">
            <a:xfrm flipH="1">
              <a:off x="3073" y="2341"/>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31" name="Line 49"/>
            <p:cNvSpPr>
              <a:spLocks noChangeShapeType="1"/>
            </p:cNvSpPr>
            <p:nvPr/>
          </p:nvSpPr>
          <p:spPr bwMode="auto">
            <a:xfrm flipH="1">
              <a:off x="2947" y="2317"/>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32" name="Line 50"/>
            <p:cNvSpPr>
              <a:spLocks noChangeShapeType="1"/>
            </p:cNvSpPr>
            <p:nvPr/>
          </p:nvSpPr>
          <p:spPr bwMode="auto">
            <a:xfrm flipH="1">
              <a:off x="2923" y="2299"/>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33" name="Line 51"/>
            <p:cNvSpPr>
              <a:spLocks noChangeShapeType="1"/>
            </p:cNvSpPr>
            <p:nvPr/>
          </p:nvSpPr>
          <p:spPr bwMode="auto">
            <a:xfrm flipH="1">
              <a:off x="2905" y="2287"/>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34" name="Line 52"/>
            <p:cNvSpPr>
              <a:spLocks noChangeShapeType="1"/>
            </p:cNvSpPr>
            <p:nvPr/>
          </p:nvSpPr>
          <p:spPr bwMode="auto">
            <a:xfrm flipH="1">
              <a:off x="2935" y="2305"/>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35" name="Line 53"/>
            <p:cNvSpPr>
              <a:spLocks noChangeShapeType="1"/>
            </p:cNvSpPr>
            <p:nvPr/>
          </p:nvSpPr>
          <p:spPr bwMode="auto">
            <a:xfrm flipH="1">
              <a:off x="3049" y="2347"/>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36" name="Line 54"/>
            <p:cNvSpPr>
              <a:spLocks noChangeShapeType="1"/>
            </p:cNvSpPr>
            <p:nvPr/>
          </p:nvSpPr>
          <p:spPr bwMode="auto">
            <a:xfrm flipH="1">
              <a:off x="3223" y="2413"/>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37" name="Line 55"/>
            <p:cNvSpPr>
              <a:spLocks noChangeShapeType="1"/>
            </p:cNvSpPr>
            <p:nvPr/>
          </p:nvSpPr>
          <p:spPr bwMode="auto">
            <a:xfrm flipH="1">
              <a:off x="3199" y="2401"/>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38" name="Freeform 56"/>
            <p:cNvSpPr/>
            <p:nvPr/>
          </p:nvSpPr>
          <p:spPr bwMode="auto">
            <a:xfrm>
              <a:off x="1969" y="1741"/>
              <a:ext cx="1825" cy="864"/>
            </a:xfrm>
            <a:custGeom>
              <a:avLst/>
              <a:gdLst>
                <a:gd name="T0" fmla="*/ 301 w 303"/>
                <a:gd name="T1" fmla="*/ 135 h 144"/>
                <a:gd name="T2" fmla="*/ 247 w 303"/>
                <a:gd name="T3" fmla="*/ 130 h 144"/>
                <a:gd name="T4" fmla="*/ 230 w 303"/>
                <a:gd name="T5" fmla="*/ 124 h 144"/>
                <a:gd name="T6" fmla="*/ 213 w 303"/>
                <a:gd name="T7" fmla="*/ 122 h 144"/>
                <a:gd name="T8" fmla="*/ 205 w 303"/>
                <a:gd name="T9" fmla="*/ 116 h 144"/>
                <a:gd name="T10" fmla="*/ 200 w 303"/>
                <a:gd name="T11" fmla="*/ 114 h 144"/>
                <a:gd name="T12" fmla="*/ 192 w 303"/>
                <a:gd name="T13" fmla="*/ 110 h 144"/>
                <a:gd name="T14" fmla="*/ 187 w 303"/>
                <a:gd name="T15" fmla="*/ 109 h 144"/>
                <a:gd name="T16" fmla="*/ 185 w 303"/>
                <a:gd name="T17" fmla="*/ 106 h 144"/>
                <a:gd name="T18" fmla="*/ 167 w 303"/>
                <a:gd name="T19" fmla="*/ 105 h 144"/>
                <a:gd name="T20" fmla="*/ 165 w 303"/>
                <a:gd name="T21" fmla="*/ 102 h 144"/>
                <a:gd name="T22" fmla="*/ 160 w 303"/>
                <a:gd name="T23" fmla="*/ 100 h 144"/>
                <a:gd name="T24" fmla="*/ 157 w 303"/>
                <a:gd name="T25" fmla="*/ 96 h 144"/>
                <a:gd name="T26" fmla="*/ 146 w 303"/>
                <a:gd name="T27" fmla="*/ 95 h 144"/>
                <a:gd name="T28" fmla="*/ 144 w 303"/>
                <a:gd name="T29" fmla="*/ 89 h 144"/>
                <a:gd name="T30" fmla="*/ 131 w 303"/>
                <a:gd name="T31" fmla="*/ 88 h 144"/>
                <a:gd name="T32" fmla="*/ 124 w 303"/>
                <a:gd name="T33" fmla="*/ 80 h 144"/>
                <a:gd name="T34" fmla="*/ 119 w 303"/>
                <a:gd name="T35" fmla="*/ 78 h 144"/>
                <a:gd name="T36" fmla="*/ 116 w 303"/>
                <a:gd name="T37" fmla="*/ 73 h 144"/>
                <a:gd name="T38" fmla="*/ 113 w 303"/>
                <a:gd name="T39" fmla="*/ 72 h 144"/>
                <a:gd name="T40" fmla="*/ 110 w 303"/>
                <a:gd name="T41" fmla="*/ 69 h 144"/>
                <a:gd name="T42" fmla="*/ 106 w 303"/>
                <a:gd name="T43" fmla="*/ 67 h 144"/>
                <a:gd name="T44" fmla="*/ 104 w 303"/>
                <a:gd name="T45" fmla="*/ 64 h 144"/>
                <a:gd name="T46" fmla="*/ 102 w 303"/>
                <a:gd name="T47" fmla="*/ 61 h 144"/>
                <a:gd name="T48" fmla="*/ 98 w 303"/>
                <a:gd name="T49" fmla="*/ 57 h 144"/>
                <a:gd name="T50" fmla="*/ 94 w 303"/>
                <a:gd name="T51" fmla="*/ 53 h 144"/>
                <a:gd name="T52" fmla="*/ 86 w 303"/>
                <a:gd name="T53" fmla="*/ 48 h 144"/>
                <a:gd name="T54" fmla="*/ 79 w 303"/>
                <a:gd name="T55" fmla="*/ 46 h 144"/>
                <a:gd name="T56" fmla="*/ 76 w 303"/>
                <a:gd name="T57" fmla="*/ 41 h 144"/>
                <a:gd name="T58" fmla="*/ 73 w 303"/>
                <a:gd name="T59" fmla="*/ 38 h 144"/>
                <a:gd name="T60" fmla="*/ 68 w 303"/>
                <a:gd name="T61" fmla="*/ 34 h 144"/>
                <a:gd name="T62" fmla="*/ 65 w 303"/>
                <a:gd name="T63" fmla="*/ 32 h 144"/>
                <a:gd name="T64" fmla="*/ 63 w 303"/>
                <a:gd name="T65" fmla="*/ 30 h 144"/>
                <a:gd name="T66" fmla="*/ 60 w 303"/>
                <a:gd name="T67" fmla="*/ 27 h 144"/>
                <a:gd name="T68" fmla="*/ 58 w 303"/>
                <a:gd name="T69" fmla="*/ 22 h 144"/>
                <a:gd name="T70" fmla="*/ 53 w 303"/>
                <a:gd name="T71" fmla="*/ 21 h 144"/>
                <a:gd name="T72" fmla="*/ 52 w 303"/>
                <a:gd name="T73" fmla="*/ 18 h 144"/>
                <a:gd name="T74" fmla="*/ 45 w 303"/>
                <a:gd name="T75" fmla="*/ 17 h 144"/>
                <a:gd name="T76" fmla="*/ 43 w 303"/>
                <a:gd name="T77" fmla="*/ 13 h 144"/>
                <a:gd name="T78" fmla="*/ 33 w 303"/>
                <a:gd name="T79" fmla="*/ 12 h 144"/>
                <a:gd name="T80" fmla="*/ 30 w 303"/>
                <a:gd name="T81" fmla="*/ 7 h 144"/>
                <a:gd name="T82" fmla="*/ 24 w 303"/>
                <a:gd name="T83" fmla="*/ 5 h 144"/>
                <a:gd name="T84" fmla="*/ 21 w 303"/>
                <a:gd name="T85" fmla="*/ 2 h 144"/>
                <a:gd name="T86" fmla="*/ 11 w 303"/>
                <a:gd name="T87" fmla="*/ 1 h 144"/>
                <a:gd name="connsiteX0" fmla="*/ 10037 w 10037"/>
                <a:gd name="connsiteY0" fmla="*/ 9987 h 10000"/>
                <a:gd name="connsiteX1" fmla="*/ 9934 w 10037"/>
                <a:gd name="connsiteY1" fmla="*/ 10000 h 10000"/>
                <a:gd name="connsiteX2" fmla="*/ 9934 w 10037"/>
                <a:gd name="connsiteY2" fmla="*/ 9375 h 10000"/>
                <a:gd name="connsiteX3" fmla="*/ 8779 w 10037"/>
                <a:gd name="connsiteY3" fmla="*/ 9375 h 10000"/>
                <a:gd name="connsiteX4" fmla="*/ 8779 w 10037"/>
                <a:gd name="connsiteY4" fmla="*/ 9028 h 10000"/>
                <a:gd name="connsiteX5" fmla="*/ 8152 w 10037"/>
                <a:gd name="connsiteY5" fmla="*/ 9028 h 10000"/>
                <a:gd name="connsiteX6" fmla="*/ 8152 w 10037"/>
                <a:gd name="connsiteY6" fmla="*/ 8889 h 10000"/>
                <a:gd name="connsiteX7" fmla="*/ 7591 w 10037"/>
                <a:gd name="connsiteY7" fmla="*/ 8889 h 10000"/>
                <a:gd name="connsiteX8" fmla="*/ 7591 w 10037"/>
                <a:gd name="connsiteY8" fmla="*/ 8611 h 10000"/>
                <a:gd name="connsiteX9" fmla="*/ 7228 w 10037"/>
                <a:gd name="connsiteY9" fmla="*/ 8611 h 10000"/>
                <a:gd name="connsiteX10" fmla="*/ 7228 w 10037"/>
                <a:gd name="connsiteY10" fmla="*/ 8472 h 10000"/>
                <a:gd name="connsiteX11" fmla="*/ 7030 w 10037"/>
                <a:gd name="connsiteY11" fmla="*/ 8472 h 10000"/>
                <a:gd name="connsiteX12" fmla="*/ 7030 w 10037"/>
                <a:gd name="connsiteY12" fmla="*/ 8194 h 10000"/>
                <a:gd name="connsiteX13" fmla="*/ 6766 w 10037"/>
                <a:gd name="connsiteY13" fmla="*/ 8194 h 10000"/>
                <a:gd name="connsiteX14" fmla="*/ 6766 w 10037"/>
                <a:gd name="connsiteY14" fmla="*/ 8056 h 10000"/>
                <a:gd name="connsiteX15" fmla="*/ 6667 w 10037"/>
                <a:gd name="connsiteY15" fmla="*/ 8056 h 10000"/>
                <a:gd name="connsiteX16" fmla="*/ 6667 w 10037"/>
                <a:gd name="connsiteY16" fmla="*/ 7917 h 10000"/>
                <a:gd name="connsiteX17" fmla="*/ 6601 w 10037"/>
                <a:gd name="connsiteY17" fmla="*/ 7917 h 10000"/>
                <a:gd name="connsiteX18" fmla="*/ 6601 w 10037"/>
                <a:gd name="connsiteY18" fmla="*/ 7778 h 10000"/>
                <a:gd name="connsiteX19" fmla="*/ 6337 w 10037"/>
                <a:gd name="connsiteY19" fmla="*/ 7778 h 10000"/>
                <a:gd name="connsiteX20" fmla="*/ 6337 w 10037"/>
                <a:gd name="connsiteY20" fmla="*/ 7639 h 10000"/>
                <a:gd name="connsiteX21" fmla="*/ 6271 w 10037"/>
                <a:gd name="connsiteY21" fmla="*/ 7639 h 10000"/>
                <a:gd name="connsiteX22" fmla="*/ 6271 w 10037"/>
                <a:gd name="connsiteY22" fmla="*/ 7569 h 10000"/>
                <a:gd name="connsiteX23" fmla="*/ 6172 w 10037"/>
                <a:gd name="connsiteY23" fmla="*/ 7569 h 10000"/>
                <a:gd name="connsiteX24" fmla="*/ 6172 w 10037"/>
                <a:gd name="connsiteY24" fmla="*/ 7500 h 10000"/>
                <a:gd name="connsiteX25" fmla="*/ 6106 w 10037"/>
                <a:gd name="connsiteY25" fmla="*/ 7500 h 10000"/>
                <a:gd name="connsiteX26" fmla="*/ 6106 w 10037"/>
                <a:gd name="connsiteY26" fmla="*/ 7361 h 10000"/>
                <a:gd name="connsiteX27" fmla="*/ 5875 w 10037"/>
                <a:gd name="connsiteY27" fmla="*/ 7361 h 10000"/>
                <a:gd name="connsiteX28" fmla="*/ 5875 w 10037"/>
                <a:gd name="connsiteY28" fmla="*/ 7292 h 10000"/>
                <a:gd name="connsiteX29" fmla="*/ 5512 w 10037"/>
                <a:gd name="connsiteY29" fmla="*/ 7292 h 10000"/>
                <a:gd name="connsiteX30" fmla="*/ 5512 w 10037"/>
                <a:gd name="connsiteY30" fmla="*/ 7153 h 10000"/>
                <a:gd name="connsiteX31" fmla="*/ 5446 w 10037"/>
                <a:gd name="connsiteY31" fmla="*/ 7153 h 10000"/>
                <a:gd name="connsiteX32" fmla="*/ 5446 w 10037"/>
                <a:gd name="connsiteY32" fmla="*/ 7083 h 10000"/>
                <a:gd name="connsiteX33" fmla="*/ 5380 w 10037"/>
                <a:gd name="connsiteY33" fmla="*/ 7083 h 10000"/>
                <a:gd name="connsiteX34" fmla="*/ 5380 w 10037"/>
                <a:gd name="connsiteY34" fmla="*/ 6944 h 10000"/>
                <a:gd name="connsiteX35" fmla="*/ 5281 w 10037"/>
                <a:gd name="connsiteY35" fmla="*/ 6944 h 10000"/>
                <a:gd name="connsiteX36" fmla="*/ 5281 w 10037"/>
                <a:gd name="connsiteY36" fmla="*/ 6875 h 10000"/>
                <a:gd name="connsiteX37" fmla="*/ 5182 w 10037"/>
                <a:gd name="connsiteY37" fmla="*/ 6875 h 10000"/>
                <a:gd name="connsiteX38" fmla="*/ 5182 w 10037"/>
                <a:gd name="connsiteY38" fmla="*/ 6667 h 10000"/>
                <a:gd name="connsiteX39" fmla="*/ 4917 w 10037"/>
                <a:gd name="connsiteY39" fmla="*/ 6667 h 10000"/>
                <a:gd name="connsiteX40" fmla="*/ 4917 w 10037"/>
                <a:gd name="connsiteY40" fmla="*/ 6597 h 10000"/>
                <a:gd name="connsiteX41" fmla="*/ 4818 w 10037"/>
                <a:gd name="connsiteY41" fmla="*/ 6597 h 10000"/>
                <a:gd name="connsiteX42" fmla="*/ 4818 w 10037"/>
                <a:gd name="connsiteY42" fmla="*/ 6458 h 10000"/>
                <a:gd name="connsiteX43" fmla="*/ 4752 w 10037"/>
                <a:gd name="connsiteY43" fmla="*/ 6458 h 10000"/>
                <a:gd name="connsiteX44" fmla="*/ 4752 w 10037"/>
                <a:gd name="connsiteY44" fmla="*/ 6181 h 10000"/>
                <a:gd name="connsiteX45" fmla="*/ 4422 w 10037"/>
                <a:gd name="connsiteY45" fmla="*/ 6181 h 10000"/>
                <a:gd name="connsiteX46" fmla="*/ 4422 w 10037"/>
                <a:gd name="connsiteY46" fmla="*/ 6111 h 10000"/>
                <a:gd name="connsiteX47" fmla="*/ 4323 w 10037"/>
                <a:gd name="connsiteY47" fmla="*/ 6111 h 10000"/>
                <a:gd name="connsiteX48" fmla="*/ 4323 w 10037"/>
                <a:gd name="connsiteY48" fmla="*/ 5694 h 10000"/>
                <a:gd name="connsiteX49" fmla="*/ 4092 w 10037"/>
                <a:gd name="connsiteY49" fmla="*/ 5694 h 10000"/>
                <a:gd name="connsiteX50" fmla="*/ 4092 w 10037"/>
                <a:gd name="connsiteY50" fmla="*/ 5556 h 10000"/>
                <a:gd name="connsiteX51" fmla="*/ 4059 w 10037"/>
                <a:gd name="connsiteY51" fmla="*/ 5556 h 10000"/>
                <a:gd name="connsiteX52" fmla="*/ 4059 w 10037"/>
                <a:gd name="connsiteY52" fmla="*/ 5417 h 10000"/>
                <a:gd name="connsiteX53" fmla="*/ 3927 w 10037"/>
                <a:gd name="connsiteY53" fmla="*/ 5417 h 10000"/>
                <a:gd name="connsiteX54" fmla="*/ 3927 w 10037"/>
                <a:gd name="connsiteY54" fmla="*/ 5139 h 10000"/>
                <a:gd name="connsiteX55" fmla="*/ 3828 w 10037"/>
                <a:gd name="connsiteY55" fmla="*/ 5139 h 10000"/>
                <a:gd name="connsiteX56" fmla="*/ 3828 w 10037"/>
                <a:gd name="connsiteY56" fmla="*/ 5069 h 10000"/>
                <a:gd name="connsiteX57" fmla="*/ 3762 w 10037"/>
                <a:gd name="connsiteY57" fmla="*/ 5069 h 10000"/>
                <a:gd name="connsiteX58" fmla="*/ 3762 w 10037"/>
                <a:gd name="connsiteY58" fmla="*/ 5000 h 10000"/>
                <a:gd name="connsiteX59" fmla="*/ 3729 w 10037"/>
                <a:gd name="connsiteY59" fmla="*/ 5000 h 10000"/>
                <a:gd name="connsiteX60" fmla="*/ 3729 w 10037"/>
                <a:gd name="connsiteY60" fmla="*/ 4931 h 10000"/>
                <a:gd name="connsiteX61" fmla="*/ 3630 w 10037"/>
                <a:gd name="connsiteY61" fmla="*/ 4931 h 10000"/>
                <a:gd name="connsiteX62" fmla="*/ 3630 w 10037"/>
                <a:gd name="connsiteY62" fmla="*/ 4792 h 10000"/>
                <a:gd name="connsiteX63" fmla="*/ 3564 w 10037"/>
                <a:gd name="connsiteY63" fmla="*/ 4792 h 10000"/>
                <a:gd name="connsiteX64" fmla="*/ 3564 w 10037"/>
                <a:gd name="connsiteY64" fmla="*/ 4653 h 10000"/>
                <a:gd name="connsiteX65" fmla="*/ 3498 w 10037"/>
                <a:gd name="connsiteY65" fmla="*/ 4653 h 10000"/>
                <a:gd name="connsiteX66" fmla="*/ 3498 w 10037"/>
                <a:gd name="connsiteY66" fmla="*/ 4514 h 10000"/>
                <a:gd name="connsiteX67" fmla="*/ 3432 w 10037"/>
                <a:gd name="connsiteY67" fmla="*/ 4514 h 10000"/>
                <a:gd name="connsiteX68" fmla="*/ 3432 w 10037"/>
                <a:gd name="connsiteY68" fmla="*/ 4444 h 10000"/>
                <a:gd name="connsiteX69" fmla="*/ 3399 w 10037"/>
                <a:gd name="connsiteY69" fmla="*/ 4444 h 10000"/>
                <a:gd name="connsiteX70" fmla="*/ 3399 w 10037"/>
                <a:gd name="connsiteY70" fmla="*/ 4236 h 10000"/>
                <a:gd name="connsiteX71" fmla="*/ 3366 w 10037"/>
                <a:gd name="connsiteY71" fmla="*/ 4236 h 10000"/>
                <a:gd name="connsiteX72" fmla="*/ 3366 w 10037"/>
                <a:gd name="connsiteY72" fmla="*/ 4097 h 10000"/>
                <a:gd name="connsiteX73" fmla="*/ 3234 w 10037"/>
                <a:gd name="connsiteY73" fmla="*/ 4097 h 10000"/>
                <a:gd name="connsiteX74" fmla="*/ 3234 w 10037"/>
                <a:gd name="connsiteY74" fmla="*/ 3958 h 10000"/>
                <a:gd name="connsiteX75" fmla="*/ 3135 w 10037"/>
                <a:gd name="connsiteY75" fmla="*/ 3958 h 10000"/>
                <a:gd name="connsiteX76" fmla="*/ 3135 w 10037"/>
                <a:gd name="connsiteY76" fmla="*/ 3681 h 10000"/>
                <a:gd name="connsiteX77" fmla="*/ 3102 w 10037"/>
                <a:gd name="connsiteY77" fmla="*/ 3681 h 10000"/>
                <a:gd name="connsiteX78" fmla="*/ 3102 w 10037"/>
                <a:gd name="connsiteY78" fmla="*/ 3403 h 10000"/>
                <a:gd name="connsiteX79" fmla="*/ 2838 w 10037"/>
                <a:gd name="connsiteY79" fmla="*/ 3403 h 10000"/>
                <a:gd name="connsiteX80" fmla="*/ 2838 w 10037"/>
                <a:gd name="connsiteY80" fmla="*/ 3333 h 10000"/>
                <a:gd name="connsiteX81" fmla="*/ 2673 w 10037"/>
                <a:gd name="connsiteY81" fmla="*/ 3333 h 10000"/>
                <a:gd name="connsiteX82" fmla="*/ 2673 w 10037"/>
                <a:gd name="connsiteY82" fmla="*/ 3194 h 10000"/>
                <a:gd name="connsiteX83" fmla="*/ 2607 w 10037"/>
                <a:gd name="connsiteY83" fmla="*/ 3194 h 10000"/>
                <a:gd name="connsiteX84" fmla="*/ 2607 w 10037"/>
                <a:gd name="connsiteY84" fmla="*/ 3056 h 10000"/>
                <a:gd name="connsiteX85" fmla="*/ 2508 w 10037"/>
                <a:gd name="connsiteY85" fmla="*/ 3056 h 10000"/>
                <a:gd name="connsiteX86" fmla="*/ 2508 w 10037"/>
                <a:gd name="connsiteY86" fmla="*/ 2847 h 10000"/>
                <a:gd name="connsiteX87" fmla="*/ 2442 w 10037"/>
                <a:gd name="connsiteY87" fmla="*/ 2847 h 10000"/>
                <a:gd name="connsiteX88" fmla="*/ 2442 w 10037"/>
                <a:gd name="connsiteY88" fmla="*/ 2639 h 10000"/>
                <a:gd name="connsiteX89" fmla="*/ 2409 w 10037"/>
                <a:gd name="connsiteY89" fmla="*/ 2639 h 10000"/>
                <a:gd name="connsiteX90" fmla="*/ 2409 w 10037"/>
                <a:gd name="connsiteY90" fmla="*/ 2500 h 10000"/>
                <a:gd name="connsiteX91" fmla="*/ 2244 w 10037"/>
                <a:gd name="connsiteY91" fmla="*/ 2500 h 10000"/>
                <a:gd name="connsiteX92" fmla="*/ 2244 w 10037"/>
                <a:gd name="connsiteY92" fmla="*/ 2361 h 10000"/>
                <a:gd name="connsiteX93" fmla="*/ 2178 w 10037"/>
                <a:gd name="connsiteY93" fmla="*/ 2361 h 10000"/>
                <a:gd name="connsiteX94" fmla="*/ 2178 w 10037"/>
                <a:gd name="connsiteY94" fmla="*/ 2222 h 10000"/>
                <a:gd name="connsiteX95" fmla="*/ 2145 w 10037"/>
                <a:gd name="connsiteY95" fmla="*/ 2222 h 10000"/>
                <a:gd name="connsiteX96" fmla="*/ 2145 w 10037"/>
                <a:gd name="connsiteY96" fmla="*/ 2153 h 10000"/>
                <a:gd name="connsiteX97" fmla="*/ 2079 w 10037"/>
                <a:gd name="connsiteY97" fmla="*/ 2153 h 10000"/>
                <a:gd name="connsiteX98" fmla="*/ 2079 w 10037"/>
                <a:gd name="connsiteY98" fmla="*/ 2083 h 10000"/>
                <a:gd name="connsiteX99" fmla="*/ 2046 w 10037"/>
                <a:gd name="connsiteY99" fmla="*/ 2083 h 10000"/>
                <a:gd name="connsiteX100" fmla="*/ 2046 w 10037"/>
                <a:gd name="connsiteY100" fmla="*/ 1875 h 10000"/>
                <a:gd name="connsiteX101" fmla="*/ 1980 w 10037"/>
                <a:gd name="connsiteY101" fmla="*/ 1875 h 10000"/>
                <a:gd name="connsiteX102" fmla="*/ 1980 w 10037"/>
                <a:gd name="connsiteY102" fmla="*/ 1667 h 10000"/>
                <a:gd name="connsiteX103" fmla="*/ 1914 w 10037"/>
                <a:gd name="connsiteY103" fmla="*/ 1667 h 10000"/>
                <a:gd name="connsiteX104" fmla="*/ 1914 w 10037"/>
                <a:gd name="connsiteY104" fmla="*/ 1528 h 10000"/>
                <a:gd name="connsiteX105" fmla="*/ 1782 w 10037"/>
                <a:gd name="connsiteY105" fmla="*/ 1528 h 10000"/>
                <a:gd name="connsiteX106" fmla="*/ 1782 w 10037"/>
                <a:gd name="connsiteY106" fmla="*/ 1458 h 10000"/>
                <a:gd name="connsiteX107" fmla="*/ 1749 w 10037"/>
                <a:gd name="connsiteY107" fmla="*/ 1458 h 10000"/>
                <a:gd name="connsiteX108" fmla="*/ 1749 w 10037"/>
                <a:gd name="connsiteY108" fmla="*/ 1389 h 10000"/>
                <a:gd name="connsiteX109" fmla="*/ 1716 w 10037"/>
                <a:gd name="connsiteY109" fmla="*/ 1389 h 10000"/>
                <a:gd name="connsiteX110" fmla="*/ 1716 w 10037"/>
                <a:gd name="connsiteY110" fmla="*/ 1250 h 10000"/>
                <a:gd name="connsiteX111" fmla="*/ 1518 w 10037"/>
                <a:gd name="connsiteY111" fmla="*/ 1250 h 10000"/>
                <a:gd name="connsiteX112" fmla="*/ 1518 w 10037"/>
                <a:gd name="connsiteY112" fmla="*/ 1181 h 10000"/>
                <a:gd name="connsiteX113" fmla="*/ 1485 w 10037"/>
                <a:gd name="connsiteY113" fmla="*/ 1181 h 10000"/>
                <a:gd name="connsiteX114" fmla="*/ 1485 w 10037"/>
                <a:gd name="connsiteY114" fmla="*/ 1042 h 10000"/>
                <a:gd name="connsiteX115" fmla="*/ 1419 w 10037"/>
                <a:gd name="connsiteY115" fmla="*/ 1042 h 10000"/>
                <a:gd name="connsiteX116" fmla="*/ 1419 w 10037"/>
                <a:gd name="connsiteY116" fmla="*/ 903 h 10000"/>
                <a:gd name="connsiteX117" fmla="*/ 1353 w 10037"/>
                <a:gd name="connsiteY117" fmla="*/ 903 h 10000"/>
                <a:gd name="connsiteX118" fmla="*/ 1353 w 10037"/>
                <a:gd name="connsiteY118" fmla="*/ 833 h 10000"/>
                <a:gd name="connsiteX119" fmla="*/ 1089 w 10037"/>
                <a:gd name="connsiteY119" fmla="*/ 833 h 10000"/>
                <a:gd name="connsiteX120" fmla="*/ 1089 w 10037"/>
                <a:gd name="connsiteY120" fmla="*/ 625 h 10000"/>
                <a:gd name="connsiteX121" fmla="*/ 990 w 10037"/>
                <a:gd name="connsiteY121" fmla="*/ 625 h 10000"/>
                <a:gd name="connsiteX122" fmla="*/ 990 w 10037"/>
                <a:gd name="connsiteY122" fmla="*/ 486 h 10000"/>
                <a:gd name="connsiteX123" fmla="*/ 891 w 10037"/>
                <a:gd name="connsiteY123" fmla="*/ 486 h 10000"/>
                <a:gd name="connsiteX124" fmla="*/ 891 w 10037"/>
                <a:gd name="connsiteY124" fmla="*/ 347 h 10000"/>
                <a:gd name="connsiteX125" fmla="*/ 792 w 10037"/>
                <a:gd name="connsiteY125" fmla="*/ 347 h 10000"/>
                <a:gd name="connsiteX126" fmla="*/ 792 w 10037"/>
                <a:gd name="connsiteY126" fmla="*/ 278 h 10000"/>
                <a:gd name="connsiteX127" fmla="*/ 693 w 10037"/>
                <a:gd name="connsiteY127" fmla="*/ 278 h 10000"/>
                <a:gd name="connsiteX128" fmla="*/ 693 w 10037"/>
                <a:gd name="connsiteY128" fmla="*/ 139 h 10000"/>
                <a:gd name="connsiteX129" fmla="*/ 627 w 10037"/>
                <a:gd name="connsiteY129" fmla="*/ 139 h 10000"/>
                <a:gd name="connsiteX130" fmla="*/ 627 w 10037"/>
                <a:gd name="connsiteY130" fmla="*/ 69 h 10000"/>
                <a:gd name="connsiteX131" fmla="*/ 363 w 10037"/>
                <a:gd name="connsiteY131" fmla="*/ 69 h 10000"/>
                <a:gd name="connsiteX132" fmla="*/ 363 w 10037"/>
                <a:gd name="connsiteY132" fmla="*/ 0 h 10000"/>
                <a:gd name="connsiteX133" fmla="*/ 0 w 10037"/>
                <a:gd name="connsiteY133"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0037" h="10000">
                  <a:moveTo>
                    <a:pt x="10037" y="9987"/>
                  </a:moveTo>
                  <a:lnTo>
                    <a:pt x="9934" y="10000"/>
                  </a:lnTo>
                  <a:lnTo>
                    <a:pt x="9934" y="9375"/>
                  </a:lnTo>
                  <a:lnTo>
                    <a:pt x="8779" y="9375"/>
                  </a:lnTo>
                  <a:lnTo>
                    <a:pt x="8779" y="9028"/>
                  </a:lnTo>
                  <a:lnTo>
                    <a:pt x="8152" y="9028"/>
                  </a:lnTo>
                  <a:lnTo>
                    <a:pt x="8152" y="8889"/>
                  </a:lnTo>
                  <a:lnTo>
                    <a:pt x="7591" y="8889"/>
                  </a:lnTo>
                  <a:lnTo>
                    <a:pt x="7591" y="8611"/>
                  </a:lnTo>
                  <a:lnTo>
                    <a:pt x="7228" y="8611"/>
                  </a:lnTo>
                  <a:lnTo>
                    <a:pt x="7228" y="8472"/>
                  </a:lnTo>
                  <a:lnTo>
                    <a:pt x="7030" y="8472"/>
                  </a:lnTo>
                  <a:lnTo>
                    <a:pt x="7030" y="8194"/>
                  </a:lnTo>
                  <a:lnTo>
                    <a:pt x="6766" y="8194"/>
                  </a:lnTo>
                  <a:lnTo>
                    <a:pt x="6766" y="8056"/>
                  </a:lnTo>
                  <a:lnTo>
                    <a:pt x="6667" y="8056"/>
                  </a:lnTo>
                  <a:lnTo>
                    <a:pt x="6667" y="7917"/>
                  </a:lnTo>
                  <a:lnTo>
                    <a:pt x="6601" y="7917"/>
                  </a:lnTo>
                  <a:lnTo>
                    <a:pt x="6601" y="7778"/>
                  </a:lnTo>
                  <a:lnTo>
                    <a:pt x="6337" y="7778"/>
                  </a:lnTo>
                  <a:lnTo>
                    <a:pt x="6337" y="7639"/>
                  </a:lnTo>
                  <a:lnTo>
                    <a:pt x="6271" y="7639"/>
                  </a:lnTo>
                  <a:lnTo>
                    <a:pt x="6271" y="7569"/>
                  </a:lnTo>
                  <a:lnTo>
                    <a:pt x="6172" y="7569"/>
                  </a:lnTo>
                  <a:lnTo>
                    <a:pt x="6172" y="7500"/>
                  </a:lnTo>
                  <a:lnTo>
                    <a:pt x="6106" y="7500"/>
                  </a:lnTo>
                  <a:lnTo>
                    <a:pt x="6106" y="7361"/>
                  </a:lnTo>
                  <a:lnTo>
                    <a:pt x="5875" y="7361"/>
                  </a:lnTo>
                  <a:lnTo>
                    <a:pt x="5875" y="7292"/>
                  </a:lnTo>
                  <a:lnTo>
                    <a:pt x="5512" y="7292"/>
                  </a:lnTo>
                  <a:lnTo>
                    <a:pt x="5512" y="7153"/>
                  </a:lnTo>
                  <a:lnTo>
                    <a:pt x="5446" y="7153"/>
                  </a:lnTo>
                  <a:lnTo>
                    <a:pt x="5446" y="7083"/>
                  </a:lnTo>
                  <a:lnTo>
                    <a:pt x="5380" y="7083"/>
                  </a:lnTo>
                  <a:lnTo>
                    <a:pt x="5380" y="6944"/>
                  </a:lnTo>
                  <a:lnTo>
                    <a:pt x="5281" y="6944"/>
                  </a:lnTo>
                  <a:lnTo>
                    <a:pt x="5281" y="6875"/>
                  </a:lnTo>
                  <a:lnTo>
                    <a:pt x="5182" y="6875"/>
                  </a:lnTo>
                  <a:lnTo>
                    <a:pt x="5182" y="6667"/>
                  </a:lnTo>
                  <a:lnTo>
                    <a:pt x="4917" y="6667"/>
                  </a:lnTo>
                  <a:lnTo>
                    <a:pt x="4917" y="6597"/>
                  </a:lnTo>
                  <a:lnTo>
                    <a:pt x="4818" y="6597"/>
                  </a:lnTo>
                  <a:lnTo>
                    <a:pt x="4818" y="6458"/>
                  </a:lnTo>
                  <a:lnTo>
                    <a:pt x="4752" y="6458"/>
                  </a:lnTo>
                  <a:lnTo>
                    <a:pt x="4752" y="6181"/>
                  </a:lnTo>
                  <a:lnTo>
                    <a:pt x="4422" y="6181"/>
                  </a:lnTo>
                  <a:lnTo>
                    <a:pt x="4422" y="6111"/>
                  </a:lnTo>
                  <a:lnTo>
                    <a:pt x="4323" y="6111"/>
                  </a:lnTo>
                  <a:lnTo>
                    <a:pt x="4323" y="5694"/>
                  </a:lnTo>
                  <a:lnTo>
                    <a:pt x="4092" y="5694"/>
                  </a:lnTo>
                  <a:lnTo>
                    <a:pt x="4092" y="5556"/>
                  </a:lnTo>
                  <a:lnTo>
                    <a:pt x="4059" y="5556"/>
                  </a:lnTo>
                  <a:lnTo>
                    <a:pt x="4059" y="5417"/>
                  </a:lnTo>
                  <a:lnTo>
                    <a:pt x="3927" y="5417"/>
                  </a:lnTo>
                  <a:lnTo>
                    <a:pt x="3927" y="5139"/>
                  </a:lnTo>
                  <a:lnTo>
                    <a:pt x="3828" y="5139"/>
                  </a:lnTo>
                  <a:lnTo>
                    <a:pt x="3828" y="5069"/>
                  </a:lnTo>
                  <a:lnTo>
                    <a:pt x="3762" y="5069"/>
                  </a:lnTo>
                  <a:lnTo>
                    <a:pt x="3762" y="5000"/>
                  </a:lnTo>
                  <a:lnTo>
                    <a:pt x="3729" y="5000"/>
                  </a:lnTo>
                  <a:lnTo>
                    <a:pt x="3729" y="4931"/>
                  </a:lnTo>
                  <a:lnTo>
                    <a:pt x="3630" y="4931"/>
                  </a:lnTo>
                  <a:lnTo>
                    <a:pt x="3630" y="4792"/>
                  </a:lnTo>
                  <a:lnTo>
                    <a:pt x="3564" y="4792"/>
                  </a:lnTo>
                  <a:lnTo>
                    <a:pt x="3564" y="4653"/>
                  </a:lnTo>
                  <a:lnTo>
                    <a:pt x="3498" y="4653"/>
                  </a:lnTo>
                  <a:lnTo>
                    <a:pt x="3498" y="4514"/>
                  </a:lnTo>
                  <a:lnTo>
                    <a:pt x="3432" y="4514"/>
                  </a:lnTo>
                  <a:lnTo>
                    <a:pt x="3432" y="4444"/>
                  </a:lnTo>
                  <a:lnTo>
                    <a:pt x="3399" y="4444"/>
                  </a:lnTo>
                  <a:lnTo>
                    <a:pt x="3399" y="4236"/>
                  </a:lnTo>
                  <a:lnTo>
                    <a:pt x="3366" y="4236"/>
                  </a:lnTo>
                  <a:lnTo>
                    <a:pt x="3366" y="4097"/>
                  </a:lnTo>
                  <a:lnTo>
                    <a:pt x="3234" y="4097"/>
                  </a:lnTo>
                  <a:lnTo>
                    <a:pt x="3234" y="3958"/>
                  </a:lnTo>
                  <a:lnTo>
                    <a:pt x="3135" y="3958"/>
                  </a:lnTo>
                  <a:lnTo>
                    <a:pt x="3135" y="3681"/>
                  </a:lnTo>
                  <a:lnTo>
                    <a:pt x="3102" y="3681"/>
                  </a:lnTo>
                  <a:lnTo>
                    <a:pt x="3102" y="3403"/>
                  </a:lnTo>
                  <a:lnTo>
                    <a:pt x="2838" y="3403"/>
                  </a:lnTo>
                  <a:lnTo>
                    <a:pt x="2838" y="3333"/>
                  </a:lnTo>
                  <a:lnTo>
                    <a:pt x="2673" y="3333"/>
                  </a:lnTo>
                  <a:lnTo>
                    <a:pt x="2673" y="3194"/>
                  </a:lnTo>
                  <a:lnTo>
                    <a:pt x="2607" y="3194"/>
                  </a:lnTo>
                  <a:lnTo>
                    <a:pt x="2607" y="3056"/>
                  </a:lnTo>
                  <a:lnTo>
                    <a:pt x="2508" y="3056"/>
                  </a:lnTo>
                  <a:lnTo>
                    <a:pt x="2508" y="2847"/>
                  </a:lnTo>
                  <a:lnTo>
                    <a:pt x="2442" y="2847"/>
                  </a:lnTo>
                  <a:lnTo>
                    <a:pt x="2442" y="2639"/>
                  </a:lnTo>
                  <a:lnTo>
                    <a:pt x="2409" y="2639"/>
                  </a:lnTo>
                  <a:lnTo>
                    <a:pt x="2409" y="2500"/>
                  </a:lnTo>
                  <a:lnTo>
                    <a:pt x="2244" y="2500"/>
                  </a:lnTo>
                  <a:lnTo>
                    <a:pt x="2244" y="2361"/>
                  </a:lnTo>
                  <a:lnTo>
                    <a:pt x="2178" y="2361"/>
                  </a:lnTo>
                  <a:lnTo>
                    <a:pt x="2178" y="2222"/>
                  </a:lnTo>
                  <a:lnTo>
                    <a:pt x="2145" y="2222"/>
                  </a:lnTo>
                  <a:lnTo>
                    <a:pt x="2145" y="2153"/>
                  </a:lnTo>
                  <a:lnTo>
                    <a:pt x="2079" y="2153"/>
                  </a:lnTo>
                  <a:lnTo>
                    <a:pt x="2079" y="2083"/>
                  </a:lnTo>
                  <a:lnTo>
                    <a:pt x="2046" y="2083"/>
                  </a:lnTo>
                  <a:lnTo>
                    <a:pt x="2046" y="1875"/>
                  </a:lnTo>
                  <a:lnTo>
                    <a:pt x="1980" y="1875"/>
                  </a:lnTo>
                  <a:lnTo>
                    <a:pt x="1980" y="1667"/>
                  </a:lnTo>
                  <a:lnTo>
                    <a:pt x="1914" y="1667"/>
                  </a:lnTo>
                  <a:lnTo>
                    <a:pt x="1914" y="1528"/>
                  </a:lnTo>
                  <a:lnTo>
                    <a:pt x="1782" y="1528"/>
                  </a:lnTo>
                  <a:lnTo>
                    <a:pt x="1782" y="1458"/>
                  </a:lnTo>
                  <a:lnTo>
                    <a:pt x="1749" y="1458"/>
                  </a:lnTo>
                  <a:lnTo>
                    <a:pt x="1749" y="1389"/>
                  </a:lnTo>
                  <a:lnTo>
                    <a:pt x="1716" y="1389"/>
                  </a:lnTo>
                  <a:lnTo>
                    <a:pt x="1716" y="1250"/>
                  </a:lnTo>
                  <a:lnTo>
                    <a:pt x="1518" y="1250"/>
                  </a:lnTo>
                  <a:lnTo>
                    <a:pt x="1518" y="1181"/>
                  </a:lnTo>
                  <a:lnTo>
                    <a:pt x="1485" y="1181"/>
                  </a:lnTo>
                  <a:lnTo>
                    <a:pt x="1485" y="1042"/>
                  </a:lnTo>
                  <a:lnTo>
                    <a:pt x="1419" y="1042"/>
                  </a:lnTo>
                  <a:lnTo>
                    <a:pt x="1419" y="903"/>
                  </a:lnTo>
                  <a:lnTo>
                    <a:pt x="1353" y="903"/>
                  </a:lnTo>
                  <a:lnTo>
                    <a:pt x="1353" y="833"/>
                  </a:lnTo>
                  <a:lnTo>
                    <a:pt x="1089" y="833"/>
                  </a:lnTo>
                  <a:lnTo>
                    <a:pt x="1089" y="625"/>
                  </a:lnTo>
                  <a:lnTo>
                    <a:pt x="990" y="625"/>
                  </a:lnTo>
                  <a:lnTo>
                    <a:pt x="990" y="486"/>
                  </a:lnTo>
                  <a:lnTo>
                    <a:pt x="891" y="486"/>
                  </a:lnTo>
                  <a:lnTo>
                    <a:pt x="891" y="347"/>
                  </a:lnTo>
                  <a:lnTo>
                    <a:pt x="792" y="347"/>
                  </a:lnTo>
                  <a:lnTo>
                    <a:pt x="792" y="278"/>
                  </a:lnTo>
                  <a:lnTo>
                    <a:pt x="693" y="278"/>
                  </a:lnTo>
                  <a:lnTo>
                    <a:pt x="693" y="139"/>
                  </a:lnTo>
                  <a:lnTo>
                    <a:pt x="627" y="139"/>
                  </a:lnTo>
                  <a:lnTo>
                    <a:pt x="627" y="69"/>
                  </a:lnTo>
                  <a:lnTo>
                    <a:pt x="363" y="69"/>
                  </a:lnTo>
                  <a:lnTo>
                    <a:pt x="363" y="0"/>
                  </a:ln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grpSp>
      <p:grpSp>
        <p:nvGrpSpPr>
          <p:cNvPr id="239" name="Group 57"/>
          <p:cNvGrpSpPr/>
          <p:nvPr/>
        </p:nvGrpSpPr>
        <p:grpSpPr>
          <a:xfrm>
            <a:off x="2008510" y="2069650"/>
            <a:ext cx="3852000" cy="1908000"/>
            <a:chOff x="1968" y="1700"/>
            <a:chExt cx="1818" cy="918"/>
          </a:xfrm>
        </p:grpSpPr>
        <p:sp>
          <p:nvSpPr>
            <p:cNvPr id="240" name="Line 58"/>
            <p:cNvSpPr>
              <a:spLocks noChangeShapeType="1"/>
            </p:cNvSpPr>
            <p:nvPr/>
          </p:nvSpPr>
          <p:spPr bwMode="auto">
            <a:xfrm flipH="1">
              <a:off x="2802" y="2330"/>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41" name="Line 59"/>
            <p:cNvSpPr>
              <a:spLocks noChangeShapeType="1"/>
            </p:cNvSpPr>
            <p:nvPr/>
          </p:nvSpPr>
          <p:spPr bwMode="auto">
            <a:xfrm flipH="1">
              <a:off x="2898" y="2378"/>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42" name="Line 60"/>
            <p:cNvSpPr>
              <a:spLocks noChangeShapeType="1"/>
            </p:cNvSpPr>
            <p:nvPr/>
          </p:nvSpPr>
          <p:spPr bwMode="auto">
            <a:xfrm flipH="1">
              <a:off x="3168" y="2516"/>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43" name="Line 61"/>
            <p:cNvSpPr>
              <a:spLocks noChangeShapeType="1"/>
            </p:cNvSpPr>
            <p:nvPr/>
          </p:nvSpPr>
          <p:spPr bwMode="auto">
            <a:xfrm flipH="1">
              <a:off x="3102" y="250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44" name="Line 62"/>
            <p:cNvSpPr>
              <a:spLocks noChangeShapeType="1"/>
            </p:cNvSpPr>
            <p:nvPr/>
          </p:nvSpPr>
          <p:spPr bwMode="auto">
            <a:xfrm flipH="1">
              <a:off x="2874" y="2360"/>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45" name="Line 63"/>
            <p:cNvSpPr>
              <a:spLocks noChangeShapeType="1"/>
            </p:cNvSpPr>
            <p:nvPr/>
          </p:nvSpPr>
          <p:spPr bwMode="auto">
            <a:xfrm flipH="1">
              <a:off x="2946" y="2408"/>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46" name="Line 64"/>
            <p:cNvSpPr>
              <a:spLocks noChangeShapeType="1"/>
            </p:cNvSpPr>
            <p:nvPr/>
          </p:nvSpPr>
          <p:spPr bwMode="auto">
            <a:xfrm flipH="1">
              <a:off x="2910" y="237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47" name="Line 65"/>
            <p:cNvSpPr>
              <a:spLocks noChangeShapeType="1"/>
            </p:cNvSpPr>
            <p:nvPr/>
          </p:nvSpPr>
          <p:spPr bwMode="auto">
            <a:xfrm flipH="1">
              <a:off x="3372" y="2582"/>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48" name="Line 66"/>
            <p:cNvSpPr>
              <a:spLocks noChangeShapeType="1"/>
            </p:cNvSpPr>
            <p:nvPr/>
          </p:nvSpPr>
          <p:spPr bwMode="auto">
            <a:xfrm flipH="1">
              <a:off x="3192" y="2516"/>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49" name="Line 67"/>
            <p:cNvSpPr>
              <a:spLocks noChangeShapeType="1"/>
            </p:cNvSpPr>
            <p:nvPr/>
          </p:nvSpPr>
          <p:spPr bwMode="auto">
            <a:xfrm flipH="1">
              <a:off x="3054" y="2492"/>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50" name="Line 68"/>
            <p:cNvSpPr>
              <a:spLocks noChangeShapeType="1"/>
            </p:cNvSpPr>
            <p:nvPr/>
          </p:nvSpPr>
          <p:spPr bwMode="auto">
            <a:xfrm flipH="1">
              <a:off x="3066" y="2492"/>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51" name="Line 69"/>
            <p:cNvSpPr>
              <a:spLocks noChangeShapeType="1"/>
            </p:cNvSpPr>
            <p:nvPr/>
          </p:nvSpPr>
          <p:spPr bwMode="auto">
            <a:xfrm flipH="1">
              <a:off x="3222" y="253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52" name="Line 70"/>
            <p:cNvSpPr>
              <a:spLocks noChangeShapeType="1"/>
            </p:cNvSpPr>
            <p:nvPr/>
          </p:nvSpPr>
          <p:spPr bwMode="auto">
            <a:xfrm flipH="1">
              <a:off x="3270" y="2558"/>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53" name="Line 71"/>
            <p:cNvSpPr>
              <a:spLocks noChangeShapeType="1"/>
            </p:cNvSpPr>
            <p:nvPr/>
          </p:nvSpPr>
          <p:spPr bwMode="auto">
            <a:xfrm flipH="1">
              <a:off x="3288" y="2558"/>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54" name="Line 72"/>
            <p:cNvSpPr>
              <a:spLocks noChangeShapeType="1"/>
            </p:cNvSpPr>
            <p:nvPr/>
          </p:nvSpPr>
          <p:spPr bwMode="auto">
            <a:xfrm flipH="1">
              <a:off x="3312" y="2558"/>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55" name="Line 73"/>
            <p:cNvSpPr>
              <a:spLocks noChangeShapeType="1"/>
            </p:cNvSpPr>
            <p:nvPr/>
          </p:nvSpPr>
          <p:spPr bwMode="auto">
            <a:xfrm flipH="1">
              <a:off x="3120" y="250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56" name="Line 74"/>
            <p:cNvSpPr>
              <a:spLocks noChangeShapeType="1"/>
            </p:cNvSpPr>
            <p:nvPr/>
          </p:nvSpPr>
          <p:spPr bwMode="auto">
            <a:xfrm flipH="1">
              <a:off x="3132" y="250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57" name="Line 75"/>
            <p:cNvSpPr>
              <a:spLocks noChangeShapeType="1"/>
            </p:cNvSpPr>
            <p:nvPr/>
          </p:nvSpPr>
          <p:spPr bwMode="auto">
            <a:xfrm flipH="1">
              <a:off x="3144" y="250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58" name="Line 76"/>
            <p:cNvSpPr>
              <a:spLocks noChangeShapeType="1"/>
            </p:cNvSpPr>
            <p:nvPr/>
          </p:nvSpPr>
          <p:spPr bwMode="auto">
            <a:xfrm flipH="1">
              <a:off x="3156" y="250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59" name="Line 77"/>
            <p:cNvSpPr>
              <a:spLocks noChangeShapeType="1"/>
            </p:cNvSpPr>
            <p:nvPr/>
          </p:nvSpPr>
          <p:spPr bwMode="auto">
            <a:xfrm flipH="1">
              <a:off x="3504" y="2582"/>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60" name="Line 78"/>
            <p:cNvSpPr>
              <a:spLocks noChangeShapeType="1"/>
            </p:cNvSpPr>
            <p:nvPr/>
          </p:nvSpPr>
          <p:spPr bwMode="auto">
            <a:xfrm flipH="1">
              <a:off x="3522" y="2582"/>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61" name="Line 79"/>
            <p:cNvSpPr>
              <a:spLocks noChangeShapeType="1"/>
            </p:cNvSpPr>
            <p:nvPr/>
          </p:nvSpPr>
          <p:spPr bwMode="auto">
            <a:xfrm flipH="1">
              <a:off x="3546" y="2582"/>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62" name="Line 80"/>
            <p:cNvSpPr>
              <a:spLocks noChangeShapeType="1"/>
            </p:cNvSpPr>
            <p:nvPr/>
          </p:nvSpPr>
          <p:spPr bwMode="auto">
            <a:xfrm flipH="1">
              <a:off x="3570" y="2582"/>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63" name="Line 81"/>
            <p:cNvSpPr>
              <a:spLocks noChangeShapeType="1"/>
            </p:cNvSpPr>
            <p:nvPr/>
          </p:nvSpPr>
          <p:spPr bwMode="auto">
            <a:xfrm flipH="1">
              <a:off x="3390" y="2582"/>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64" name="Line 82"/>
            <p:cNvSpPr>
              <a:spLocks noChangeShapeType="1"/>
            </p:cNvSpPr>
            <p:nvPr/>
          </p:nvSpPr>
          <p:spPr bwMode="auto">
            <a:xfrm flipH="1">
              <a:off x="3402" y="2582"/>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65" name="Line 83"/>
            <p:cNvSpPr>
              <a:spLocks noChangeShapeType="1"/>
            </p:cNvSpPr>
            <p:nvPr/>
          </p:nvSpPr>
          <p:spPr bwMode="auto">
            <a:xfrm flipH="1">
              <a:off x="3456" y="2582"/>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66" name="Line 84"/>
            <p:cNvSpPr>
              <a:spLocks noChangeShapeType="1"/>
            </p:cNvSpPr>
            <p:nvPr/>
          </p:nvSpPr>
          <p:spPr bwMode="auto">
            <a:xfrm flipH="1">
              <a:off x="3426" y="2582"/>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67" name="Line 85"/>
            <p:cNvSpPr>
              <a:spLocks noChangeShapeType="1"/>
            </p:cNvSpPr>
            <p:nvPr/>
          </p:nvSpPr>
          <p:spPr bwMode="auto">
            <a:xfrm flipH="1">
              <a:off x="3474" y="2582"/>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68" name="Line 86"/>
            <p:cNvSpPr>
              <a:spLocks noChangeShapeType="1"/>
            </p:cNvSpPr>
            <p:nvPr/>
          </p:nvSpPr>
          <p:spPr bwMode="auto">
            <a:xfrm flipH="1">
              <a:off x="3438" y="2582"/>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69" name="Line 87"/>
            <p:cNvSpPr>
              <a:spLocks noChangeShapeType="1"/>
            </p:cNvSpPr>
            <p:nvPr/>
          </p:nvSpPr>
          <p:spPr bwMode="auto">
            <a:xfrm flipH="1">
              <a:off x="3594" y="2582"/>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70" name="Line 88"/>
            <p:cNvSpPr>
              <a:spLocks noChangeShapeType="1"/>
            </p:cNvSpPr>
            <p:nvPr/>
          </p:nvSpPr>
          <p:spPr bwMode="auto">
            <a:xfrm flipH="1">
              <a:off x="3174" y="2516"/>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71" name="Line 89"/>
            <p:cNvSpPr>
              <a:spLocks noChangeShapeType="1"/>
            </p:cNvSpPr>
            <p:nvPr/>
          </p:nvSpPr>
          <p:spPr bwMode="auto">
            <a:xfrm flipH="1">
              <a:off x="3768" y="2582"/>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72" name="Line 90"/>
            <p:cNvSpPr>
              <a:spLocks noChangeShapeType="1"/>
            </p:cNvSpPr>
            <p:nvPr/>
          </p:nvSpPr>
          <p:spPr bwMode="auto">
            <a:xfrm flipH="1">
              <a:off x="3720" y="2582"/>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73" name="Line 91"/>
            <p:cNvSpPr>
              <a:spLocks noChangeShapeType="1"/>
            </p:cNvSpPr>
            <p:nvPr/>
          </p:nvSpPr>
          <p:spPr bwMode="auto">
            <a:xfrm flipH="1">
              <a:off x="2994" y="243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74" name="Line 92"/>
            <p:cNvSpPr>
              <a:spLocks noChangeShapeType="1"/>
            </p:cNvSpPr>
            <p:nvPr/>
          </p:nvSpPr>
          <p:spPr bwMode="auto">
            <a:xfrm flipH="1">
              <a:off x="3012" y="2450"/>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75" name="Line 93"/>
            <p:cNvSpPr>
              <a:spLocks noChangeShapeType="1"/>
            </p:cNvSpPr>
            <p:nvPr/>
          </p:nvSpPr>
          <p:spPr bwMode="auto">
            <a:xfrm flipH="1">
              <a:off x="2958" y="2408"/>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76" name="Line 94"/>
            <p:cNvSpPr>
              <a:spLocks noChangeShapeType="1"/>
            </p:cNvSpPr>
            <p:nvPr/>
          </p:nvSpPr>
          <p:spPr bwMode="auto">
            <a:xfrm flipH="1">
              <a:off x="2982" y="243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77" name="Line 95"/>
            <p:cNvSpPr>
              <a:spLocks noChangeShapeType="1"/>
            </p:cNvSpPr>
            <p:nvPr/>
          </p:nvSpPr>
          <p:spPr bwMode="auto">
            <a:xfrm flipH="1">
              <a:off x="3360" y="2582"/>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78" name="Line 96"/>
            <p:cNvSpPr>
              <a:spLocks noChangeShapeType="1"/>
            </p:cNvSpPr>
            <p:nvPr/>
          </p:nvSpPr>
          <p:spPr bwMode="auto">
            <a:xfrm flipH="1">
              <a:off x="3090" y="250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79" name="Freeform 97"/>
            <p:cNvSpPr/>
            <p:nvPr/>
          </p:nvSpPr>
          <p:spPr bwMode="auto">
            <a:xfrm>
              <a:off x="1968" y="1700"/>
              <a:ext cx="1818" cy="918"/>
            </a:xfrm>
            <a:custGeom>
              <a:avLst/>
              <a:gdLst>
                <a:gd name="T0" fmla="*/ 230 w 303"/>
                <a:gd name="T1" fmla="*/ 149 h 153"/>
                <a:gd name="T2" fmla="*/ 210 w 303"/>
                <a:gd name="T3" fmla="*/ 148 h 153"/>
                <a:gd name="T4" fmla="*/ 206 w 303"/>
                <a:gd name="T5" fmla="*/ 141 h 153"/>
                <a:gd name="T6" fmla="*/ 188 w 303"/>
                <a:gd name="T7" fmla="*/ 139 h 153"/>
                <a:gd name="T8" fmla="*/ 187 w 303"/>
                <a:gd name="T9" fmla="*/ 137 h 153"/>
                <a:gd name="T10" fmla="*/ 179 w 303"/>
                <a:gd name="T11" fmla="*/ 135 h 153"/>
                <a:gd name="T12" fmla="*/ 176 w 303"/>
                <a:gd name="T13" fmla="*/ 130 h 153"/>
                <a:gd name="T14" fmla="*/ 168 w 303"/>
                <a:gd name="T15" fmla="*/ 127 h 153"/>
                <a:gd name="T16" fmla="*/ 165 w 303"/>
                <a:gd name="T17" fmla="*/ 124 h 153"/>
                <a:gd name="T18" fmla="*/ 157 w 303"/>
                <a:gd name="T19" fmla="*/ 121 h 153"/>
                <a:gd name="T20" fmla="*/ 155 w 303"/>
                <a:gd name="T21" fmla="*/ 116 h 153"/>
                <a:gd name="T22" fmla="*/ 144 w 303"/>
                <a:gd name="T23" fmla="*/ 115 h 153"/>
                <a:gd name="T24" fmla="*/ 142 w 303"/>
                <a:gd name="T25" fmla="*/ 112 h 153"/>
                <a:gd name="T26" fmla="*/ 138 w 303"/>
                <a:gd name="T27" fmla="*/ 110 h 153"/>
                <a:gd name="T28" fmla="*/ 136 w 303"/>
                <a:gd name="T29" fmla="*/ 107 h 153"/>
                <a:gd name="T30" fmla="*/ 131 w 303"/>
                <a:gd name="T31" fmla="*/ 106 h 153"/>
                <a:gd name="T32" fmla="*/ 123 w 303"/>
                <a:gd name="T33" fmla="*/ 103 h 153"/>
                <a:gd name="T34" fmla="*/ 120 w 303"/>
                <a:gd name="T35" fmla="*/ 102 h 153"/>
                <a:gd name="T36" fmla="*/ 118 w 303"/>
                <a:gd name="T37" fmla="*/ 98 h 153"/>
                <a:gd name="T38" fmla="*/ 112 w 303"/>
                <a:gd name="T39" fmla="*/ 95 h 153"/>
                <a:gd name="T40" fmla="*/ 109 w 303"/>
                <a:gd name="T41" fmla="*/ 91 h 153"/>
                <a:gd name="T42" fmla="*/ 104 w 303"/>
                <a:gd name="T43" fmla="*/ 88 h 153"/>
                <a:gd name="T44" fmla="*/ 101 w 303"/>
                <a:gd name="T45" fmla="*/ 85 h 153"/>
                <a:gd name="T46" fmla="*/ 96 w 303"/>
                <a:gd name="T47" fmla="*/ 82 h 153"/>
                <a:gd name="T48" fmla="*/ 93 w 303"/>
                <a:gd name="T49" fmla="*/ 78 h 153"/>
                <a:gd name="T50" fmla="*/ 90 w 303"/>
                <a:gd name="T51" fmla="*/ 76 h 153"/>
                <a:gd name="T52" fmla="*/ 88 w 303"/>
                <a:gd name="T53" fmla="*/ 68 h 153"/>
                <a:gd name="T54" fmla="*/ 80 w 303"/>
                <a:gd name="T55" fmla="*/ 64 h 153"/>
                <a:gd name="T56" fmla="*/ 79 w 303"/>
                <a:gd name="T57" fmla="*/ 61 h 153"/>
                <a:gd name="T58" fmla="*/ 65 w 303"/>
                <a:gd name="T59" fmla="*/ 60 h 153"/>
                <a:gd name="T60" fmla="*/ 63 w 303"/>
                <a:gd name="T61" fmla="*/ 55 h 153"/>
                <a:gd name="T62" fmla="*/ 58 w 303"/>
                <a:gd name="T63" fmla="*/ 51 h 153"/>
                <a:gd name="T64" fmla="*/ 57 w 303"/>
                <a:gd name="T65" fmla="*/ 46 h 153"/>
                <a:gd name="T66" fmla="*/ 53 w 303"/>
                <a:gd name="T67" fmla="*/ 42 h 153"/>
                <a:gd name="T68" fmla="*/ 51 w 303"/>
                <a:gd name="T69" fmla="*/ 36 h 153"/>
                <a:gd name="T70" fmla="*/ 48 w 303"/>
                <a:gd name="T71" fmla="*/ 34 h 153"/>
                <a:gd name="T72" fmla="*/ 46 w 303"/>
                <a:gd name="T73" fmla="*/ 29 h 153"/>
                <a:gd name="T74" fmla="*/ 41 w 303"/>
                <a:gd name="T75" fmla="*/ 27 h 153"/>
                <a:gd name="T76" fmla="*/ 39 w 303"/>
                <a:gd name="T77" fmla="*/ 24 h 153"/>
                <a:gd name="T78" fmla="*/ 35 w 303"/>
                <a:gd name="T79" fmla="*/ 22 h 153"/>
                <a:gd name="T80" fmla="*/ 33 w 303"/>
                <a:gd name="T81" fmla="*/ 15 h 153"/>
                <a:gd name="T82" fmla="*/ 29 w 303"/>
                <a:gd name="T83" fmla="*/ 11 h 153"/>
                <a:gd name="T84" fmla="*/ 24 w 303"/>
                <a:gd name="T85" fmla="*/ 6 h 153"/>
                <a:gd name="T86" fmla="*/ 16 w 303"/>
                <a:gd name="T87" fmla="*/ 4 h 153"/>
                <a:gd name="T88" fmla="*/ 11 w 303"/>
                <a:gd name="T89"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3" h="153">
                  <a:moveTo>
                    <a:pt x="303" y="153"/>
                  </a:moveTo>
                  <a:lnTo>
                    <a:pt x="230" y="153"/>
                  </a:lnTo>
                  <a:lnTo>
                    <a:pt x="230" y="149"/>
                  </a:lnTo>
                  <a:lnTo>
                    <a:pt x="212" y="149"/>
                  </a:lnTo>
                  <a:lnTo>
                    <a:pt x="212" y="148"/>
                  </a:lnTo>
                  <a:lnTo>
                    <a:pt x="210" y="148"/>
                  </a:lnTo>
                  <a:lnTo>
                    <a:pt x="210" y="145"/>
                  </a:lnTo>
                  <a:lnTo>
                    <a:pt x="206" y="145"/>
                  </a:lnTo>
                  <a:lnTo>
                    <a:pt x="206" y="141"/>
                  </a:lnTo>
                  <a:lnTo>
                    <a:pt x="199" y="141"/>
                  </a:lnTo>
                  <a:lnTo>
                    <a:pt x="199" y="139"/>
                  </a:lnTo>
                  <a:lnTo>
                    <a:pt x="188" y="139"/>
                  </a:lnTo>
                  <a:lnTo>
                    <a:pt x="188" y="138"/>
                  </a:lnTo>
                  <a:lnTo>
                    <a:pt x="187" y="138"/>
                  </a:lnTo>
                  <a:lnTo>
                    <a:pt x="187" y="137"/>
                  </a:lnTo>
                  <a:lnTo>
                    <a:pt x="180" y="137"/>
                  </a:lnTo>
                  <a:lnTo>
                    <a:pt x="180" y="135"/>
                  </a:lnTo>
                  <a:lnTo>
                    <a:pt x="179" y="135"/>
                  </a:lnTo>
                  <a:lnTo>
                    <a:pt x="179" y="133"/>
                  </a:lnTo>
                  <a:lnTo>
                    <a:pt x="176" y="133"/>
                  </a:lnTo>
                  <a:lnTo>
                    <a:pt x="176" y="130"/>
                  </a:lnTo>
                  <a:lnTo>
                    <a:pt x="172" y="130"/>
                  </a:lnTo>
                  <a:lnTo>
                    <a:pt x="172" y="127"/>
                  </a:lnTo>
                  <a:lnTo>
                    <a:pt x="168" y="127"/>
                  </a:lnTo>
                  <a:lnTo>
                    <a:pt x="168" y="126"/>
                  </a:lnTo>
                  <a:lnTo>
                    <a:pt x="165" y="126"/>
                  </a:lnTo>
                  <a:lnTo>
                    <a:pt x="165" y="124"/>
                  </a:lnTo>
                  <a:lnTo>
                    <a:pt x="158" y="124"/>
                  </a:lnTo>
                  <a:lnTo>
                    <a:pt x="158" y="121"/>
                  </a:lnTo>
                  <a:lnTo>
                    <a:pt x="157" y="121"/>
                  </a:lnTo>
                  <a:lnTo>
                    <a:pt x="157" y="118"/>
                  </a:lnTo>
                  <a:lnTo>
                    <a:pt x="155" y="118"/>
                  </a:lnTo>
                  <a:lnTo>
                    <a:pt x="155" y="116"/>
                  </a:lnTo>
                  <a:lnTo>
                    <a:pt x="147" y="116"/>
                  </a:lnTo>
                  <a:lnTo>
                    <a:pt x="147" y="115"/>
                  </a:lnTo>
                  <a:lnTo>
                    <a:pt x="144" y="115"/>
                  </a:lnTo>
                  <a:lnTo>
                    <a:pt x="144" y="114"/>
                  </a:lnTo>
                  <a:lnTo>
                    <a:pt x="142" y="114"/>
                  </a:lnTo>
                  <a:lnTo>
                    <a:pt x="142" y="112"/>
                  </a:lnTo>
                  <a:lnTo>
                    <a:pt x="139" y="112"/>
                  </a:lnTo>
                  <a:lnTo>
                    <a:pt x="139" y="110"/>
                  </a:lnTo>
                  <a:lnTo>
                    <a:pt x="138" y="110"/>
                  </a:lnTo>
                  <a:lnTo>
                    <a:pt x="138" y="108"/>
                  </a:lnTo>
                  <a:lnTo>
                    <a:pt x="136" y="108"/>
                  </a:lnTo>
                  <a:lnTo>
                    <a:pt x="136" y="107"/>
                  </a:lnTo>
                  <a:lnTo>
                    <a:pt x="134" y="107"/>
                  </a:lnTo>
                  <a:lnTo>
                    <a:pt x="134" y="106"/>
                  </a:lnTo>
                  <a:lnTo>
                    <a:pt x="131" y="106"/>
                  </a:lnTo>
                  <a:lnTo>
                    <a:pt x="131" y="105"/>
                  </a:lnTo>
                  <a:lnTo>
                    <a:pt x="123" y="105"/>
                  </a:lnTo>
                  <a:lnTo>
                    <a:pt x="123" y="103"/>
                  </a:lnTo>
                  <a:lnTo>
                    <a:pt x="122" y="103"/>
                  </a:lnTo>
                  <a:lnTo>
                    <a:pt x="122" y="102"/>
                  </a:lnTo>
                  <a:lnTo>
                    <a:pt x="120" y="102"/>
                  </a:lnTo>
                  <a:lnTo>
                    <a:pt x="120" y="99"/>
                  </a:lnTo>
                  <a:lnTo>
                    <a:pt x="118" y="99"/>
                  </a:lnTo>
                  <a:lnTo>
                    <a:pt x="118" y="98"/>
                  </a:lnTo>
                  <a:lnTo>
                    <a:pt x="117" y="98"/>
                  </a:lnTo>
                  <a:lnTo>
                    <a:pt x="117" y="95"/>
                  </a:lnTo>
                  <a:lnTo>
                    <a:pt x="112" y="95"/>
                  </a:lnTo>
                  <a:lnTo>
                    <a:pt x="112" y="93"/>
                  </a:lnTo>
                  <a:lnTo>
                    <a:pt x="109" y="93"/>
                  </a:lnTo>
                  <a:lnTo>
                    <a:pt x="109" y="91"/>
                  </a:lnTo>
                  <a:lnTo>
                    <a:pt x="105" y="91"/>
                  </a:lnTo>
                  <a:lnTo>
                    <a:pt x="105" y="88"/>
                  </a:lnTo>
                  <a:lnTo>
                    <a:pt x="104" y="88"/>
                  </a:lnTo>
                  <a:lnTo>
                    <a:pt x="104" y="86"/>
                  </a:lnTo>
                  <a:lnTo>
                    <a:pt x="101" y="86"/>
                  </a:lnTo>
                  <a:lnTo>
                    <a:pt x="101" y="85"/>
                  </a:lnTo>
                  <a:lnTo>
                    <a:pt x="98" y="85"/>
                  </a:lnTo>
                  <a:lnTo>
                    <a:pt x="98" y="82"/>
                  </a:lnTo>
                  <a:lnTo>
                    <a:pt x="96" y="82"/>
                  </a:lnTo>
                  <a:lnTo>
                    <a:pt x="96" y="80"/>
                  </a:lnTo>
                  <a:lnTo>
                    <a:pt x="93" y="80"/>
                  </a:lnTo>
                  <a:lnTo>
                    <a:pt x="93" y="78"/>
                  </a:lnTo>
                  <a:lnTo>
                    <a:pt x="92" y="78"/>
                  </a:lnTo>
                  <a:lnTo>
                    <a:pt x="92" y="76"/>
                  </a:lnTo>
                  <a:lnTo>
                    <a:pt x="90" y="76"/>
                  </a:lnTo>
                  <a:lnTo>
                    <a:pt x="90" y="72"/>
                  </a:lnTo>
                  <a:lnTo>
                    <a:pt x="88" y="72"/>
                  </a:lnTo>
                  <a:lnTo>
                    <a:pt x="88" y="68"/>
                  </a:lnTo>
                  <a:lnTo>
                    <a:pt x="82" y="68"/>
                  </a:lnTo>
                  <a:lnTo>
                    <a:pt x="82" y="64"/>
                  </a:lnTo>
                  <a:lnTo>
                    <a:pt x="80" y="64"/>
                  </a:lnTo>
                  <a:lnTo>
                    <a:pt x="80" y="63"/>
                  </a:lnTo>
                  <a:lnTo>
                    <a:pt x="79" y="63"/>
                  </a:lnTo>
                  <a:lnTo>
                    <a:pt x="79" y="61"/>
                  </a:lnTo>
                  <a:lnTo>
                    <a:pt x="75" y="61"/>
                  </a:lnTo>
                  <a:lnTo>
                    <a:pt x="75" y="60"/>
                  </a:lnTo>
                  <a:lnTo>
                    <a:pt x="65" y="60"/>
                  </a:lnTo>
                  <a:lnTo>
                    <a:pt x="65" y="56"/>
                  </a:lnTo>
                  <a:lnTo>
                    <a:pt x="63" y="56"/>
                  </a:lnTo>
                  <a:lnTo>
                    <a:pt x="63" y="55"/>
                  </a:lnTo>
                  <a:lnTo>
                    <a:pt x="61" y="55"/>
                  </a:lnTo>
                  <a:lnTo>
                    <a:pt x="61" y="51"/>
                  </a:lnTo>
                  <a:lnTo>
                    <a:pt x="58" y="51"/>
                  </a:lnTo>
                  <a:lnTo>
                    <a:pt x="58" y="48"/>
                  </a:lnTo>
                  <a:lnTo>
                    <a:pt x="57" y="48"/>
                  </a:lnTo>
                  <a:lnTo>
                    <a:pt x="57" y="46"/>
                  </a:lnTo>
                  <a:lnTo>
                    <a:pt x="56" y="46"/>
                  </a:lnTo>
                  <a:lnTo>
                    <a:pt x="56" y="42"/>
                  </a:lnTo>
                  <a:lnTo>
                    <a:pt x="53" y="42"/>
                  </a:lnTo>
                  <a:lnTo>
                    <a:pt x="53" y="40"/>
                  </a:lnTo>
                  <a:lnTo>
                    <a:pt x="51" y="40"/>
                  </a:lnTo>
                  <a:lnTo>
                    <a:pt x="51" y="36"/>
                  </a:lnTo>
                  <a:lnTo>
                    <a:pt x="49" y="36"/>
                  </a:lnTo>
                  <a:lnTo>
                    <a:pt x="49" y="34"/>
                  </a:lnTo>
                  <a:lnTo>
                    <a:pt x="48" y="34"/>
                  </a:lnTo>
                  <a:lnTo>
                    <a:pt x="48" y="32"/>
                  </a:lnTo>
                  <a:lnTo>
                    <a:pt x="46" y="32"/>
                  </a:lnTo>
                  <a:lnTo>
                    <a:pt x="46" y="29"/>
                  </a:lnTo>
                  <a:lnTo>
                    <a:pt x="44" y="29"/>
                  </a:lnTo>
                  <a:lnTo>
                    <a:pt x="44" y="27"/>
                  </a:lnTo>
                  <a:lnTo>
                    <a:pt x="41" y="27"/>
                  </a:lnTo>
                  <a:lnTo>
                    <a:pt x="41" y="25"/>
                  </a:lnTo>
                  <a:lnTo>
                    <a:pt x="39" y="25"/>
                  </a:lnTo>
                  <a:lnTo>
                    <a:pt x="39" y="24"/>
                  </a:lnTo>
                  <a:lnTo>
                    <a:pt x="38" y="24"/>
                  </a:lnTo>
                  <a:lnTo>
                    <a:pt x="38" y="22"/>
                  </a:lnTo>
                  <a:lnTo>
                    <a:pt x="35" y="22"/>
                  </a:lnTo>
                  <a:lnTo>
                    <a:pt x="35" y="20"/>
                  </a:lnTo>
                  <a:lnTo>
                    <a:pt x="33" y="20"/>
                  </a:lnTo>
                  <a:lnTo>
                    <a:pt x="33" y="15"/>
                  </a:lnTo>
                  <a:lnTo>
                    <a:pt x="31" y="15"/>
                  </a:lnTo>
                  <a:lnTo>
                    <a:pt x="31" y="11"/>
                  </a:lnTo>
                  <a:lnTo>
                    <a:pt x="29" y="11"/>
                  </a:lnTo>
                  <a:lnTo>
                    <a:pt x="29" y="8"/>
                  </a:lnTo>
                  <a:lnTo>
                    <a:pt x="24" y="8"/>
                  </a:lnTo>
                  <a:lnTo>
                    <a:pt x="24" y="6"/>
                  </a:lnTo>
                  <a:lnTo>
                    <a:pt x="18" y="6"/>
                  </a:lnTo>
                  <a:lnTo>
                    <a:pt x="18" y="4"/>
                  </a:lnTo>
                  <a:lnTo>
                    <a:pt x="16" y="4"/>
                  </a:lnTo>
                  <a:lnTo>
                    <a:pt x="16" y="3"/>
                  </a:lnTo>
                  <a:lnTo>
                    <a:pt x="11" y="3"/>
                  </a:lnTo>
                  <a:lnTo>
                    <a:pt x="11" y="0"/>
                  </a:ln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grpSp>
    </p:spTree>
    <p:extLst>
      <p:ext uri="{BB962C8B-B14F-4D97-AF65-F5344CB8AC3E}">
        <p14:creationId xmlns:p14="http://schemas.microsoft.com/office/powerpoint/2010/main" val="654924033"/>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1"/>
          <p:cNvSpPr>
            <a:spLocks noGrp="1"/>
          </p:cNvSpPr>
          <p:nvPr>
            <p:ph type="title"/>
          </p:nvPr>
        </p:nvSpPr>
        <p:spPr>
          <a:xfrm>
            <a:off x="365124" y="179614"/>
            <a:ext cx="8238945" cy="807720"/>
          </a:xfrm>
        </p:spPr>
        <p:txBody>
          <a:bodyPr/>
          <a:lstStyle/>
          <a:p>
            <a:r>
              <a:rPr lang="ja-JP" sz="1800" b="1" i="0" u="none" strike="noStrike" cap="none" baseline="0">
                <a:solidFill>
                  <a:srgbClr val="043882"/>
                </a:solidFill>
                <a:effectLst/>
                <a:uFillTx/>
                <a:ea typeface="MS UI Gothic"/>
              </a:rPr>
              <a:t>189: 切除可能膵臓癌に関する、ゲムシタビンとS-1のネオアジュバント化学療法と手術先行について比較する無作為化第II/III相試験（Prep-02/JSAP-05）– Unno M, et al</a:t>
            </a:r>
          </a:p>
        </p:txBody>
      </p:sp>
      <p:sp>
        <p:nvSpPr>
          <p:cNvPr id="53" name="Content Placeholder 2"/>
          <p:cNvSpPr>
            <a:spLocks noGrp="1"/>
          </p:cNvSpPr>
          <p:nvPr>
            <p:ph idx="1"/>
          </p:nvPr>
        </p:nvSpPr>
        <p:spPr>
          <a:xfrm>
            <a:off x="365124" y="1254035"/>
            <a:ext cx="8413751" cy="4746172"/>
          </a:xfrm>
        </p:spPr>
        <p:txBody>
          <a:bodyPr/>
          <a:lstStyle/>
          <a:p>
            <a:pPr marL="0" indent="0">
              <a:buNone/>
            </a:pPr>
            <a:r>
              <a:rPr lang="ja-JP" sz="1600" b="1" i="0" u="none" strike="noStrike" cap="none" baseline="0">
                <a:solidFill>
                  <a:srgbClr val="4D4D4D"/>
                </a:solidFill>
                <a:effectLst/>
                <a:uFillTx/>
                <a:ea typeface="MS UI Gothic"/>
              </a:rPr>
              <a:t>主な結果（続き） </a:t>
            </a:r>
          </a:p>
        </p:txBody>
      </p:sp>
      <p:sp>
        <p:nvSpPr>
          <p:cNvPr id="54" name="Text Placeholder 4"/>
          <p:cNvSpPr>
            <a:spLocks noGrp="1"/>
          </p:cNvSpPr>
          <p:nvPr>
            <p:ph type="body" sz="quarter" idx="11"/>
          </p:nvPr>
        </p:nvSpPr>
        <p:spPr>
          <a:xfrm>
            <a:off x="4648200" y="6096000"/>
            <a:ext cx="4130675" cy="487363"/>
          </a:xfrm>
        </p:spPr>
        <p:txBody>
          <a:bodyPr/>
          <a:lstStyle/>
          <a:p>
            <a:r>
              <a:rPr lang="ja-JP" sz="1200" b="0" i="0" u="none" strike="noStrike" cap="none" baseline="0">
                <a:solidFill>
                  <a:srgbClr val="4D4D4D"/>
                </a:solidFill>
                <a:effectLst/>
                <a:uFillTx/>
                <a:ea typeface="MS UI Gothic"/>
              </a:rPr>
              <a:t>Unno M, et al. J Clin Oncol 2019;37(Suppl):Abstr 189</a:t>
            </a:r>
          </a:p>
        </p:txBody>
      </p:sp>
      <p:graphicFrame>
        <p:nvGraphicFramePr>
          <p:cNvPr id="8" name="Table 7"/>
          <p:cNvGraphicFramePr>
            <a:graphicFrameLocks noGrp="1"/>
          </p:cNvGraphicFramePr>
          <p:nvPr>
            <p:extLst>
              <p:ext uri="{D42A27DB-BD31-4B8C-83A1-F6EECF244321}">
                <p14:modId xmlns:p14="http://schemas.microsoft.com/office/powerpoint/2010/main" val="2701726364"/>
              </p:ext>
            </p:extLst>
          </p:nvPr>
        </p:nvGraphicFramePr>
        <p:xfrm>
          <a:off x="337563" y="1620981"/>
          <a:ext cx="8468875" cy="2590800"/>
        </p:xfrm>
        <a:graphic>
          <a:graphicData uri="http://schemas.openxmlformats.org/drawingml/2006/table">
            <a:tbl>
              <a:tblPr firstRow="1" bandRow="1">
                <a:tableStyleId>{69012ECD-51FC-41F1-AA8D-1B2483CD663E}</a:tableStyleId>
              </a:tblPr>
              <a:tblGrid>
                <a:gridCol w="2435334">
                  <a:extLst>
                    <a:ext uri="{9D8B030D-6E8A-4147-A177-3AD203B41FA5}">
                      <a16:colId xmlns:a16="http://schemas.microsoft.com/office/drawing/2014/main" val="3738378432"/>
                    </a:ext>
                  </a:extLst>
                </a:gridCol>
                <a:gridCol w="2855626">
                  <a:extLst>
                    <a:ext uri="{9D8B030D-6E8A-4147-A177-3AD203B41FA5}">
                      <a16:colId xmlns:a16="http://schemas.microsoft.com/office/drawing/2014/main" val="3733704063"/>
                    </a:ext>
                  </a:extLst>
                </a:gridCol>
                <a:gridCol w="2053652">
                  <a:extLst>
                    <a:ext uri="{9D8B030D-6E8A-4147-A177-3AD203B41FA5}">
                      <a16:colId xmlns:a16="http://schemas.microsoft.com/office/drawing/2014/main" val="3910278064"/>
                    </a:ext>
                  </a:extLst>
                </a:gridCol>
                <a:gridCol w="1124263">
                  <a:extLst>
                    <a:ext uri="{9D8B030D-6E8A-4147-A177-3AD203B41FA5}">
                      <a16:colId xmlns:a16="http://schemas.microsoft.com/office/drawing/2014/main" val="3800479022"/>
                    </a:ext>
                  </a:extLst>
                </a:gridCol>
              </a:tblGrid>
              <a:tr h="174567">
                <a:tc>
                  <a:txBody>
                    <a:bodyPr/>
                    <a:lstStyle/>
                    <a:p>
                      <a:r>
                        <a:rPr lang="ja-JP" sz="1600" b="1" i="0" u="none" strike="noStrike" cap="none" baseline="0">
                          <a:solidFill>
                            <a:srgbClr val="FFFFFF"/>
                          </a:solidFill>
                          <a:effectLst/>
                          <a:uFillTx/>
                          <a:ea typeface="MS UI Gothic"/>
                        </a:rPr>
                        <a:t>再発、n（%）</a:t>
                      </a:r>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ja-JP" sz="1600" b="1" i="0" u="none" strike="noStrike" cap="none" baseline="0">
                          <a:solidFill>
                            <a:srgbClr val="FFFFFF"/>
                          </a:solidFill>
                          <a:effectLst/>
                          <a:uFillTx/>
                          <a:ea typeface="MS UI Gothic"/>
                        </a:rPr>
                        <a:t>ネオアジュバント化学療法（n=182）</a:t>
                      </a:r>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ja-JP" sz="1600" b="1" i="0" u="none" strike="noStrike" cap="none" baseline="0" dirty="0">
                          <a:solidFill>
                            <a:srgbClr val="FFFFFF"/>
                          </a:solidFill>
                          <a:effectLst/>
                          <a:uFillTx/>
                          <a:ea typeface="MS UI Gothic"/>
                        </a:rPr>
                        <a:t>手術先</a:t>
                      </a:r>
                      <a:r>
                        <a:rPr lang="ja-JP" sz="1600" b="1" i="0" u="none" strike="noStrike" cap="none" baseline="0" dirty="0" smtClean="0">
                          <a:solidFill>
                            <a:srgbClr val="FFFFFF"/>
                          </a:solidFill>
                          <a:effectLst/>
                          <a:uFillTx/>
                          <a:ea typeface="MS UI Gothic"/>
                        </a:rPr>
                        <a:t>行</a:t>
                      </a:r>
                      <a:r>
                        <a:rPr lang="en-GB" altLang="ja-JP" sz="1600" b="1" i="0" u="none" strike="noStrike" cap="none" baseline="0" dirty="0" smtClean="0">
                          <a:solidFill>
                            <a:srgbClr val="FFFFFF"/>
                          </a:solidFill>
                          <a:effectLst/>
                          <a:uFillTx/>
                          <a:ea typeface="MS UI Gothic"/>
                        </a:rPr>
                        <a:t/>
                      </a:r>
                      <a:br>
                        <a:rPr lang="en-GB" altLang="ja-JP" sz="1600" b="1" i="0" u="none" strike="noStrike" cap="none" baseline="0" dirty="0" smtClean="0">
                          <a:solidFill>
                            <a:srgbClr val="FFFFFF"/>
                          </a:solidFill>
                          <a:effectLst/>
                          <a:uFillTx/>
                          <a:ea typeface="MS UI Gothic"/>
                        </a:rPr>
                      </a:br>
                      <a:r>
                        <a:rPr lang="ja-JP" sz="1600" b="1" i="0" u="none" strike="noStrike" cap="none" baseline="0" dirty="0" smtClean="0">
                          <a:solidFill>
                            <a:srgbClr val="FFFFFF"/>
                          </a:solidFill>
                          <a:effectLst/>
                          <a:uFillTx/>
                          <a:ea typeface="MS UI Gothic"/>
                        </a:rPr>
                        <a:t>（</a:t>
                      </a:r>
                      <a:r>
                        <a:rPr lang="ja-JP" sz="1600" b="1" i="0" u="none" strike="noStrike" cap="none" baseline="0" dirty="0">
                          <a:solidFill>
                            <a:srgbClr val="FFFFFF"/>
                          </a:solidFill>
                          <a:effectLst/>
                          <a:uFillTx/>
                          <a:ea typeface="MS UI Gothic"/>
                        </a:rPr>
                        <a:t>n=180）</a:t>
                      </a:r>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ja-JP" sz="1600" b="1" i="0" u="none" strike="noStrike" cap="none" baseline="0">
                          <a:solidFill>
                            <a:srgbClr val="FFFFFF"/>
                          </a:solidFill>
                          <a:effectLst/>
                          <a:uFillTx/>
                          <a:ea typeface="MS UI Gothic"/>
                        </a:rPr>
                        <a:t>p値</a:t>
                      </a:r>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r>
                        <a:rPr lang="ja-JP" sz="1600" b="0" i="0" u="none" strike="noStrike" cap="none" baseline="0">
                          <a:solidFill>
                            <a:srgbClr val="4D4D4D"/>
                          </a:solidFill>
                          <a:effectLst/>
                          <a:uFillTx/>
                          <a:ea typeface="MS UI Gothic"/>
                        </a:rPr>
                        <a:t>局所</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a:solidFill>
                            <a:srgbClr val="4D4D4D"/>
                          </a:solidFill>
                          <a:effectLst/>
                          <a:uFillTx/>
                          <a:ea typeface="MS UI Gothic"/>
                        </a:rPr>
                        <a:t>30 (27.3)</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a:solidFill>
                            <a:srgbClr val="4D4D4D"/>
                          </a:solidFill>
                          <a:effectLst/>
                          <a:uFillTx/>
                          <a:ea typeface="MS UI Gothic"/>
                        </a:rPr>
                        <a:t>27 (22.9)</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a:solidFill>
                            <a:srgbClr val="4D4D4D"/>
                          </a:solidFill>
                          <a:effectLst/>
                          <a:uFillTx/>
                          <a:ea typeface="MS UI Gothic"/>
                        </a:rPr>
                        <a:t>0.54</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188423">
                <a:tc>
                  <a:txBody>
                    <a:bodyPr/>
                    <a:lstStyle/>
                    <a:p>
                      <a:r>
                        <a:rPr lang="ja-JP" sz="1600" b="0" i="0" u="none" strike="noStrike" cap="none" baseline="0">
                          <a:solidFill>
                            <a:srgbClr val="4D4D4D"/>
                          </a:solidFill>
                          <a:effectLst/>
                          <a:uFillTx/>
                          <a:ea typeface="MS UI Gothic"/>
                        </a:rPr>
                        <a:t>肝臓</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u="none" strike="noStrike" cap="none" baseline="0">
                          <a:solidFill>
                            <a:srgbClr val="4D4D4D"/>
                          </a:solidFill>
                          <a:effectLst/>
                          <a:uFillTx/>
                          <a:ea typeface="MS UI Gothic"/>
                        </a:rPr>
                        <a:t>33 (30.0)</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u="none" strike="noStrike" cap="none" baseline="0">
                          <a:solidFill>
                            <a:srgbClr val="4D4D4D"/>
                          </a:solidFill>
                          <a:effectLst/>
                          <a:uFillTx/>
                          <a:ea typeface="MS UI Gothic"/>
                        </a:rPr>
                        <a:t>56 (47.5)</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u="none" strike="noStrike" cap="none" baseline="0">
                          <a:solidFill>
                            <a:srgbClr val="4D4D4D"/>
                          </a:solidFill>
                          <a:effectLst/>
                          <a:uFillTx/>
                          <a:ea typeface="MS UI Gothic"/>
                        </a:rPr>
                        <a:t>0.01</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0">
                <a:tc>
                  <a:txBody>
                    <a:bodyPr/>
                    <a:lstStyle/>
                    <a:p>
                      <a:pPr marL="0" indent="0"/>
                      <a:r>
                        <a:rPr lang="ja-JP" sz="1600" b="0" i="0" u="none" strike="noStrike" cap="none" baseline="0">
                          <a:solidFill>
                            <a:srgbClr val="4D4D4D"/>
                          </a:solidFill>
                          <a:effectLst/>
                          <a:uFillTx/>
                          <a:ea typeface="MS UI Gothic"/>
                        </a:rPr>
                        <a:t>遠隔LN</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a:solidFill>
                            <a:srgbClr val="4D4D4D"/>
                          </a:solidFill>
                          <a:effectLst/>
                          <a:uFillTx/>
                          <a:ea typeface="MS UI Gothic"/>
                        </a:rPr>
                        <a:t>18 (16.4)</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a:solidFill>
                            <a:srgbClr val="4D4D4D"/>
                          </a:solidFill>
                          <a:effectLst/>
                          <a:uFillTx/>
                          <a:ea typeface="MS UI Gothic"/>
                        </a:rPr>
                        <a:t>28 (23.7)</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a:solidFill>
                            <a:srgbClr val="4D4D4D"/>
                          </a:solidFill>
                          <a:effectLst/>
                          <a:uFillTx/>
                          <a:ea typeface="MS UI Gothic"/>
                        </a:rPr>
                        <a:t>0.22</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69023791"/>
                  </a:ext>
                </a:extLst>
              </a:tr>
              <a:tr h="155172">
                <a:tc>
                  <a:txBody>
                    <a:bodyPr/>
                    <a:lstStyle/>
                    <a:p>
                      <a:pPr marL="0" indent="0"/>
                      <a:r>
                        <a:rPr lang="ja-JP" sz="1600" b="0" i="0" u="none" strike="noStrike" cap="none" baseline="0">
                          <a:solidFill>
                            <a:srgbClr val="4D4D4D"/>
                          </a:solidFill>
                          <a:effectLst/>
                          <a:uFillTx/>
                          <a:ea typeface="MS UI Gothic"/>
                        </a:rPr>
                        <a:t>肺</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u="none" strike="noStrike" cap="none" baseline="0">
                          <a:solidFill>
                            <a:srgbClr val="4D4D4D"/>
                          </a:solidFill>
                          <a:effectLst/>
                          <a:uFillTx/>
                          <a:ea typeface="MS UI Gothic"/>
                        </a:rPr>
                        <a:t>20 (18.2)</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u="none" strike="noStrike" cap="none" baseline="0">
                          <a:solidFill>
                            <a:srgbClr val="4D4D4D"/>
                          </a:solidFill>
                          <a:effectLst/>
                          <a:uFillTx/>
                          <a:ea typeface="MS UI Gothic"/>
                        </a:rPr>
                        <a:t>16 (13.6)</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u="none" strike="noStrike" cap="none" baseline="0">
                          <a:solidFill>
                            <a:srgbClr val="4D4D4D"/>
                          </a:solidFill>
                          <a:effectLst/>
                          <a:uFillTx/>
                          <a:ea typeface="MS UI Gothic"/>
                        </a:rPr>
                        <a:t>0.44</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689897517"/>
                  </a:ext>
                </a:extLst>
              </a:tr>
              <a:tr h="138546">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ja-JP" sz="1600" b="0" i="0" u="none" strike="noStrike" cap="none" baseline="0">
                          <a:solidFill>
                            <a:srgbClr val="4D4D4D"/>
                          </a:solidFill>
                          <a:effectLst/>
                          <a:uFillTx/>
                          <a:ea typeface="MS UI Gothic"/>
                        </a:rPr>
                        <a:t>腹膜播種</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a:solidFill>
                            <a:srgbClr val="4D4D4D"/>
                          </a:solidFill>
                          <a:effectLst/>
                          <a:uFillTx/>
                          <a:ea typeface="MS UI Gothic"/>
                        </a:rPr>
                        <a:t>23 (20.9)</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a:solidFill>
                            <a:srgbClr val="4D4D4D"/>
                          </a:solidFill>
                          <a:effectLst/>
                          <a:uFillTx/>
                          <a:ea typeface="MS UI Gothic"/>
                        </a:rPr>
                        <a:t>17 (14.4)</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a:solidFill>
                            <a:srgbClr val="4D4D4D"/>
                          </a:solidFill>
                          <a:effectLst/>
                          <a:uFillTx/>
                          <a:ea typeface="MS UI Gothic"/>
                        </a:rPr>
                        <a:t>0.26</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2503501981"/>
                  </a:ext>
                </a:extLst>
              </a:tr>
              <a:tr h="121921">
                <a:tc>
                  <a:txBody>
                    <a:bodyPr/>
                    <a:lstStyle/>
                    <a:p>
                      <a:pPr marL="0" indent="0"/>
                      <a:r>
                        <a:rPr lang="ja-JP" sz="1600" b="0" i="0" u="none" strike="noStrike" cap="none" baseline="0">
                          <a:solidFill>
                            <a:srgbClr val="4D4D4D"/>
                          </a:solidFill>
                          <a:effectLst/>
                          <a:uFillTx/>
                          <a:ea typeface="MS UI Gothic"/>
                        </a:rPr>
                        <a:t>その他</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u="none" strike="noStrike" cap="none" baseline="0">
                          <a:solidFill>
                            <a:srgbClr val="4D4D4D"/>
                          </a:solidFill>
                          <a:effectLst/>
                          <a:uFillTx/>
                          <a:ea typeface="MS UI Gothic"/>
                        </a:rPr>
                        <a:t>8 (7.3)</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u="none" strike="noStrike" cap="none" baseline="0">
                          <a:solidFill>
                            <a:srgbClr val="4D4D4D"/>
                          </a:solidFill>
                          <a:effectLst/>
                          <a:uFillTx/>
                          <a:ea typeface="MS UI Gothic"/>
                        </a:rPr>
                        <a:t>13 (11.0)</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u="none" strike="noStrike" cap="none" baseline="0" dirty="0">
                          <a:solidFill>
                            <a:srgbClr val="4D4D4D"/>
                          </a:solidFill>
                          <a:effectLst/>
                          <a:uFillTx/>
                          <a:ea typeface="MS UI Gothic"/>
                        </a:rPr>
                        <a:t>0.46</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62375454"/>
                  </a:ext>
                </a:extLst>
              </a:tr>
            </a:tbl>
          </a:graphicData>
        </a:graphic>
      </p:graphicFrame>
    </p:spTree>
    <p:extLst>
      <p:ext uri="{BB962C8B-B14F-4D97-AF65-F5344CB8AC3E}">
        <p14:creationId xmlns:p14="http://schemas.microsoft.com/office/powerpoint/2010/main" val="3119050361"/>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1"/>
          <p:cNvSpPr>
            <a:spLocks noGrp="1"/>
          </p:cNvSpPr>
          <p:nvPr>
            <p:ph type="title"/>
          </p:nvPr>
        </p:nvSpPr>
        <p:spPr>
          <a:xfrm>
            <a:off x="365124" y="179614"/>
            <a:ext cx="8238945" cy="807720"/>
          </a:xfrm>
        </p:spPr>
        <p:txBody>
          <a:bodyPr/>
          <a:lstStyle/>
          <a:p>
            <a:r>
              <a:rPr lang="ja-JP" sz="1800" b="1" i="0" u="none" strike="noStrike" cap="none" baseline="0">
                <a:solidFill>
                  <a:srgbClr val="043882"/>
                </a:solidFill>
                <a:effectLst/>
                <a:uFillTx/>
                <a:ea typeface="MS UI Gothic"/>
              </a:rPr>
              <a:t>189: 切除可能膵臓癌に関する、ゲムシタビンとS-1のネオアジュバント化学療法と手術先行について比較する無作為化第II/III相試験（Prep-02/JSAP-05）– Unno M, et al</a:t>
            </a:r>
          </a:p>
        </p:txBody>
      </p:sp>
      <p:sp>
        <p:nvSpPr>
          <p:cNvPr id="53" name="Content Placeholder 2"/>
          <p:cNvSpPr>
            <a:spLocks noGrp="1"/>
          </p:cNvSpPr>
          <p:nvPr>
            <p:ph idx="1"/>
          </p:nvPr>
        </p:nvSpPr>
        <p:spPr>
          <a:xfrm>
            <a:off x="365124" y="1254035"/>
            <a:ext cx="8413751" cy="4746172"/>
          </a:xfrm>
        </p:spPr>
        <p:txBody>
          <a:bodyPr/>
          <a:lstStyle/>
          <a:p>
            <a:pPr marL="0" indent="0">
              <a:buNone/>
            </a:pPr>
            <a:r>
              <a:rPr lang="ja-JP" sz="1600" b="1" i="0" u="none" strike="noStrike" cap="none" baseline="0">
                <a:solidFill>
                  <a:srgbClr val="4D4D4D"/>
                </a:solidFill>
                <a:effectLst/>
                <a:uFillTx/>
                <a:ea typeface="MS UI Gothic"/>
              </a:rPr>
              <a:t>主な結果（続き） </a:t>
            </a:r>
          </a:p>
          <a:p>
            <a:pPr marL="0" indent="0">
              <a:spcBef>
                <a:spcPts val="26400"/>
              </a:spcBef>
              <a:buNone/>
            </a:pPr>
            <a:r>
              <a:rPr lang="ja-JP" sz="1600" b="1" i="0" u="none" strike="noStrike" cap="none" baseline="0">
                <a:solidFill>
                  <a:srgbClr val="4D4D4D"/>
                </a:solidFill>
                <a:effectLst/>
                <a:uFillTx/>
                <a:ea typeface="MS UI Gothic"/>
              </a:rPr>
              <a:t>結論</a:t>
            </a:r>
          </a:p>
          <a:p>
            <a:r>
              <a:rPr lang="ja-JP" sz="1600" b="1" i="0" u="none" strike="noStrike" cap="none" baseline="0">
                <a:solidFill>
                  <a:srgbClr val="4D4D4D"/>
                </a:solidFill>
                <a:effectLst/>
                <a:uFillTx/>
                <a:ea typeface="MS UI Gothic"/>
              </a:rPr>
              <a:t>膵管腺癌患者において、ネオアジュバント化学療法は手術先行よりも生存率を有意に改善した。これらの患者に対しては新たなSoCとなる可能性がある。</a:t>
            </a:r>
          </a:p>
        </p:txBody>
      </p:sp>
      <p:sp>
        <p:nvSpPr>
          <p:cNvPr id="54" name="Text Placeholder 4"/>
          <p:cNvSpPr>
            <a:spLocks noGrp="1"/>
          </p:cNvSpPr>
          <p:nvPr>
            <p:ph type="body" sz="quarter" idx="11"/>
          </p:nvPr>
        </p:nvSpPr>
        <p:spPr>
          <a:xfrm>
            <a:off x="4648200" y="6096000"/>
            <a:ext cx="4130675" cy="487363"/>
          </a:xfrm>
        </p:spPr>
        <p:txBody>
          <a:bodyPr/>
          <a:lstStyle/>
          <a:p>
            <a:r>
              <a:rPr lang="ja-JP" sz="1200" b="0" i="0" u="none" strike="noStrike" cap="none" baseline="0">
                <a:solidFill>
                  <a:srgbClr val="4D4D4D"/>
                </a:solidFill>
                <a:effectLst/>
                <a:uFillTx/>
                <a:ea typeface="MS UI Gothic"/>
              </a:rPr>
              <a:t>Unno M, et al. J Clin Oncol 2019;37(Suppl):Abstr 189</a:t>
            </a:r>
          </a:p>
        </p:txBody>
      </p:sp>
      <p:graphicFrame>
        <p:nvGraphicFramePr>
          <p:cNvPr id="8" name="Table 7"/>
          <p:cNvGraphicFramePr>
            <a:graphicFrameLocks noGrp="1"/>
          </p:cNvGraphicFramePr>
          <p:nvPr>
            <p:extLst>
              <p:ext uri="{D42A27DB-BD31-4B8C-83A1-F6EECF244321}">
                <p14:modId xmlns:p14="http://schemas.microsoft.com/office/powerpoint/2010/main" val="1476127233"/>
              </p:ext>
            </p:extLst>
          </p:nvPr>
        </p:nvGraphicFramePr>
        <p:xfrm>
          <a:off x="464836" y="1605991"/>
          <a:ext cx="8214328" cy="3138960"/>
        </p:xfrm>
        <a:graphic>
          <a:graphicData uri="http://schemas.openxmlformats.org/drawingml/2006/table">
            <a:tbl>
              <a:tblPr firstRow="1" bandRow="1">
                <a:tableStyleId>{69012ECD-51FC-41F1-AA8D-1B2483CD663E}</a:tableStyleId>
              </a:tblPr>
              <a:tblGrid>
                <a:gridCol w="4092030">
                  <a:extLst>
                    <a:ext uri="{9D8B030D-6E8A-4147-A177-3AD203B41FA5}">
                      <a16:colId xmlns:a16="http://schemas.microsoft.com/office/drawing/2014/main" val="3738378432"/>
                    </a:ext>
                  </a:extLst>
                </a:gridCol>
                <a:gridCol w="2061149">
                  <a:extLst>
                    <a:ext uri="{9D8B030D-6E8A-4147-A177-3AD203B41FA5}">
                      <a16:colId xmlns:a16="http://schemas.microsoft.com/office/drawing/2014/main" val="3733704063"/>
                    </a:ext>
                  </a:extLst>
                </a:gridCol>
                <a:gridCol w="2061149">
                  <a:extLst>
                    <a:ext uri="{9D8B030D-6E8A-4147-A177-3AD203B41FA5}">
                      <a16:colId xmlns:a16="http://schemas.microsoft.com/office/drawing/2014/main" val="3910278064"/>
                    </a:ext>
                  </a:extLst>
                </a:gridCol>
              </a:tblGrid>
              <a:tr h="174567">
                <a:tc>
                  <a:txBody>
                    <a:bodyPr/>
                    <a:lstStyle/>
                    <a:p>
                      <a:r>
                        <a:rPr lang="ja-JP" sz="1400" b="1" i="0" u="none" strike="noStrike" cap="none" baseline="0">
                          <a:solidFill>
                            <a:srgbClr val="FFFFFF"/>
                          </a:solidFill>
                          <a:effectLst/>
                          <a:uFillTx/>
                          <a:ea typeface="MS UI Gothic"/>
                        </a:rPr>
                        <a:t>ネオアジュバント化学療法でのAE、n（%）</a:t>
                      </a:r>
                    </a:p>
                  </a:txBody>
                  <a:tcPr marT="36000" marB="3600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ja-JP" sz="1400" b="1" i="0" u="none" strike="noStrike" cap="none" baseline="0">
                          <a:solidFill>
                            <a:srgbClr val="FFFFFF"/>
                          </a:solidFill>
                          <a:effectLst/>
                          <a:uFillTx/>
                          <a:ea typeface="MS UI Gothic"/>
                        </a:rPr>
                        <a:t>グレード3</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ja-JP" sz="1400" b="1" i="0" u="none" strike="noStrike" cap="none" baseline="0">
                          <a:solidFill>
                            <a:srgbClr val="FFFFFF"/>
                          </a:solidFill>
                          <a:effectLst/>
                          <a:uFillTx/>
                          <a:ea typeface="MS UI Gothic"/>
                        </a:rPr>
                        <a:t>グレード4</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r>
                        <a:rPr lang="ja-JP" sz="1400" b="0" i="0" u="none" strike="noStrike" cap="none" baseline="0">
                          <a:solidFill>
                            <a:srgbClr val="4D4D4D"/>
                          </a:solidFill>
                          <a:effectLst/>
                          <a:uFillTx/>
                          <a:ea typeface="MS UI Gothic"/>
                        </a:rPr>
                        <a:t>合計</a:t>
                      </a: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84 (48.8)</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41 (23.8)</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188423">
                <a:tc>
                  <a:txBody>
                    <a:bodyPr/>
                    <a:lstStyle/>
                    <a:p>
                      <a:r>
                        <a:rPr lang="ja-JP" sz="1400" b="0" i="0" u="none" strike="noStrike" cap="none" baseline="0">
                          <a:solidFill>
                            <a:srgbClr val="4D4D4D"/>
                          </a:solidFill>
                          <a:effectLst/>
                          <a:uFillTx/>
                          <a:ea typeface="MS UI Gothic"/>
                        </a:rPr>
                        <a:t>血液学的</a:t>
                      </a: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71 (41.3)</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41 (23.8)</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0">
                <a:tc>
                  <a:txBody>
                    <a:bodyPr/>
                    <a:lstStyle/>
                    <a:p>
                      <a:pPr marL="179388" indent="0"/>
                      <a:r>
                        <a:rPr lang="ja-JP" sz="1400" b="0" i="0" u="none" strike="noStrike" cap="none" baseline="0">
                          <a:solidFill>
                            <a:srgbClr val="4D4D4D"/>
                          </a:solidFill>
                          <a:effectLst/>
                          <a:uFillTx/>
                          <a:ea typeface="MS UI Gothic"/>
                        </a:rPr>
                        <a:t>白血球減少症</a:t>
                      </a: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46 (26.7)</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7 (4.1)</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69023791"/>
                  </a:ext>
                </a:extLst>
              </a:tr>
              <a:tr h="155172">
                <a:tc>
                  <a:txBody>
                    <a:bodyPr/>
                    <a:lstStyle/>
                    <a:p>
                      <a:pPr marL="179388" indent="0"/>
                      <a:r>
                        <a:rPr lang="ja-JP" sz="1400" b="0" i="0" u="none" strike="noStrike" cap="none" baseline="0">
                          <a:solidFill>
                            <a:srgbClr val="4D4D4D"/>
                          </a:solidFill>
                          <a:effectLst/>
                          <a:uFillTx/>
                          <a:ea typeface="MS UI Gothic"/>
                        </a:rPr>
                        <a:t>好中球増加症</a:t>
                      </a: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60 (34.9)</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39 (22.7)</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689897517"/>
                  </a:ext>
                </a:extLst>
              </a:tr>
              <a:tr h="138546">
                <a:tc>
                  <a:txBody>
                    <a:bodyPr/>
                    <a:lstStyle/>
                    <a:p>
                      <a:pPr marL="179388" marR="0" lvl="0" indent="0" algn="l"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a:rPr>
                        <a:t>貧血</a:t>
                      </a: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7 (4.1)</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1 (0.6)</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2503501981"/>
                  </a:ext>
                </a:extLst>
              </a:tr>
              <a:tr h="121921">
                <a:tc>
                  <a:txBody>
                    <a:bodyPr/>
                    <a:lstStyle/>
                    <a:p>
                      <a:pPr marL="179388" indent="0"/>
                      <a:r>
                        <a:rPr lang="ja-JP" sz="1400" b="0" i="0" u="none" strike="noStrike" cap="none" baseline="0">
                          <a:solidFill>
                            <a:srgbClr val="4D4D4D"/>
                          </a:solidFill>
                          <a:effectLst/>
                          <a:uFillTx/>
                          <a:ea typeface="MS UI Gothic"/>
                        </a:rPr>
                        <a:t>血小板減少症</a:t>
                      </a: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6 (3.5)</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4 (2.3)</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62375454"/>
                  </a:ext>
                </a:extLst>
              </a:tr>
              <a:tr h="121921">
                <a:tc>
                  <a:txBody>
                    <a:bodyPr/>
                    <a:lstStyle/>
                    <a:p>
                      <a:pPr marL="0" indent="0"/>
                      <a:r>
                        <a:rPr lang="ja-JP" sz="1400" b="0" i="0" u="none" strike="noStrike" cap="none" baseline="0">
                          <a:solidFill>
                            <a:srgbClr val="4D4D4D"/>
                          </a:solidFill>
                          <a:effectLst/>
                          <a:uFillTx/>
                          <a:ea typeface="MS UI Gothic"/>
                        </a:rPr>
                        <a:t>発熱性好中球減少症</a:t>
                      </a: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E6E6E6"/>
                    </a:solidFill>
                  </a:tcPr>
                </a:tc>
                <a:tc>
                  <a:txBody>
                    <a:bodyPr/>
                    <a:lstStyle/>
                    <a:p>
                      <a:pPr algn="ctr"/>
                      <a:r>
                        <a:rPr lang="ja-JP" sz="1400" b="0" i="0" u="none" strike="noStrike" cap="none" baseline="0">
                          <a:solidFill>
                            <a:srgbClr val="4D4D4D"/>
                          </a:solidFill>
                          <a:effectLst/>
                          <a:uFillTx/>
                          <a:ea typeface="MS UI Gothic"/>
                        </a:rPr>
                        <a:t>11 (6.4)</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E6E6E6"/>
                    </a:solidFill>
                  </a:tcPr>
                </a:tc>
                <a:tc>
                  <a:txBody>
                    <a:bodyPr/>
                    <a:lstStyle/>
                    <a:p>
                      <a:pPr algn="ctr"/>
                      <a:r>
                        <a:rPr lang="ja-JP" sz="1400" b="0" i="0" u="none" strike="noStrike" cap="none" baseline="0">
                          <a:solidFill>
                            <a:srgbClr val="4D4D4D"/>
                          </a:solidFill>
                          <a:effectLst/>
                          <a:uFillTx/>
                          <a:ea typeface="MS UI Gothic"/>
                        </a:rPr>
                        <a:t>0</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440643952"/>
                  </a:ext>
                </a:extLst>
              </a:tr>
              <a:tr h="121921">
                <a:tc>
                  <a:txBody>
                    <a:bodyPr/>
                    <a:lstStyle/>
                    <a:p>
                      <a:pPr marL="0" indent="0"/>
                      <a:r>
                        <a:rPr lang="ja-JP" sz="1400" b="0" i="0" u="none" strike="noStrike" cap="none" baseline="0">
                          <a:solidFill>
                            <a:srgbClr val="4D4D4D"/>
                          </a:solidFill>
                          <a:effectLst/>
                          <a:uFillTx/>
                          <a:ea typeface="MS UI Gothic"/>
                        </a:rPr>
                        <a:t>口内炎</a:t>
                      </a: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10 (5.8)</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0</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423227788"/>
                  </a:ext>
                </a:extLst>
              </a:tr>
              <a:tr h="121921">
                <a:tc>
                  <a:txBody>
                    <a:bodyPr/>
                    <a:lstStyle/>
                    <a:p>
                      <a:pPr marL="0" indent="0"/>
                      <a:r>
                        <a:rPr lang="ja-JP" sz="1400" b="0" i="0" u="none" strike="noStrike" cap="none" baseline="0">
                          <a:solidFill>
                            <a:srgbClr val="4D4D4D"/>
                          </a:solidFill>
                          <a:effectLst/>
                          <a:uFillTx/>
                          <a:ea typeface="MS UI Gothic"/>
                        </a:rPr>
                        <a:t>食欲低下</a:t>
                      </a: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13 (7.6)</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0</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2900181995"/>
                  </a:ext>
                </a:extLst>
              </a:tr>
              <a:tr h="121921">
                <a:tc>
                  <a:txBody>
                    <a:bodyPr/>
                    <a:lstStyle/>
                    <a:p>
                      <a:pPr marL="0" indent="0"/>
                      <a:r>
                        <a:rPr lang="ja-JP" sz="1400" b="0" i="0" u="none" strike="noStrike" cap="none" baseline="0">
                          <a:solidFill>
                            <a:srgbClr val="4D4D4D"/>
                          </a:solidFill>
                          <a:effectLst/>
                          <a:uFillTx/>
                          <a:ea typeface="MS UI Gothic"/>
                        </a:rPr>
                        <a:t>皮膚の発疹</a:t>
                      </a: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15 (8.7)</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0</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462093353"/>
                  </a:ext>
                </a:extLst>
              </a:tr>
            </a:tbl>
          </a:graphicData>
        </a:graphic>
      </p:graphicFrame>
    </p:spTree>
    <p:extLst>
      <p:ext uri="{BB962C8B-B14F-4D97-AF65-F5344CB8AC3E}">
        <p14:creationId xmlns:p14="http://schemas.microsoft.com/office/powerpoint/2010/main" val="2768939763"/>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192：進行性膵臓腺癌患者におけるSBRT併用免疫チェックポイント阻害剤（ICI</a:t>
            </a:r>
            <a:r>
              <a:rPr lang="ja-JP" sz="1800" b="1" i="0" u="none" strike="noStrike" cap="none" baseline="0" dirty="0" smtClean="0">
                <a:solidFill>
                  <a:srgbClr val="043882"/>
                </a:solidFill>
                <a:effectLst/>
                <a:uFillTx/>
                <a:ea typeface="MS UI Gothic"/>
              </a:rPr>
              <a:t>）</a:t>
            </a:r>
            <a:r>
              <a:rPr lang="en-GB" altLang="ja-JP" sz="1800" b="1" i="0" u="none" strike="noStrike" cap="none" baseline="0" dirty="0" smtClean="0">
                <a:solidFill>
                  <a:srgbClr val="043882"/>
                </a:solidFill>
                <a:effectLst/>
                <a:uFillTx/>
                <a:ea typeface="MS UI Gothic"/>
              </a:rPr>
              <a:t/>
            </a:r>
            <a:br>
              <a:rPr lang="en-GB" altLang="ja-JP" sz="1800" b="1" i="0" u="none" strike="noStrike" cap="none" baseline="0" dirty="0" smtClean="0">
                <a:solidFill>
                  <a:srgbClr val="043882"/>
                </a:solidFill>
                <a:effectLst/>
                <a:uFillTx/>
                <a:ea typeface="MS UI Gothic"/>
              </a:rPr>
            </a:b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Brar G,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試験の目的</a:t>
            </a:r>
          </a:p>
          <a:p>
            <a:r>
              <a:rPr lang="ja-JP" sz="1600" b="0" i="0" u="none" strike="noStrike" cap="none" baseline="0">
                <a:solidFill>
                  <a:srgbClr val="4D4D4D"/>
                </a:solidFill>
                <a:effectLst/>
                <a:uFillTx/>
                <a:ea typeface="MS UI Gothic"/>
              </a:rPr>
              <a:t>進行性膵臓腺癌患者におけるICI＋SBRTの有効性と安全性を評価する</a:t>
            </a:r>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Brar G, et al. J Clin Oncol 2019;37(Suppl):Abstr 192</a:t>
            </a:r>
          </a:p>
        </p:txBody>
      </p:sp>
      <p:sp>
        <p:nvSpPr>
          <p:cNvPr id="7" name="Rectangle 9"/>
          <p:cNvSpPr txBox="1">
            <a:spLocks noChangeArrowheads="1"/>
          </p:cNvSpPr>
          <p:nvPr/>
        </p:nvSpPr>
        <p:spPr bwMode="auto">
          <a:xfrm>
            <a:off x="386932" y="5718382"/>
            <a:ext cx="4130676" cy="747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u="none" strike="noStrike" cap="none" baseline="0">
                <a:solidFill>
                  <a:srgbClr val="A0A0A0"/>
                </a:solidFill>
                <a:effectLst/>
                <a:uFillTx/>
                <a:ea typeface="MS UI Gothic"/>
              </a:rPr>
              <a:t>主要エンドポイント</a:t>
            </a:r>
          </a:p>
          <a:p>
            <a:pPr>
              <a:buClr>
                <a:srgbClr val="043882"/>
              </a:buClr>
            </a:pPr>
            <a:r>
              <a:rPr lang="ja-JP" sz="1600" b="0" i="0" u="none" strike="noStrike" cap="none" baseline="0">
                <a:solidFill>
                  <a:srgbClr val="4D4D4D"/>
                </a:solidFill>
                <a:effectLst/>
                <a:uFillTx/>
                <a:ea typeface="MS UI Gothic"/>
              </a:rPr>
              <a:t>安全性</a:t>
            </a:r>
          </a:p>
          <a:p>
            <a:pPr>
              <a:buClr>
                <a:srgbClr val="043882"/>
              </a:buClr>
            </a:pPr>
            <a:endParaRPr lang="en-GB"/>
          </a:p>
        </p:txBody>
      </p:sp>
      <p:sp>
        <p:nvSpPr>
          <p:cNvPr id="8" name="Content Placeholder 26"/>
          <p:cNvSpPr txBox="1"/>
          <p:nvPr/>
        </p:nvSpPr>
        <p:spPr>
          <a:xfrm>
            <a:off x="4670008" y="5718382"/>
            <a:ext cx="4130675" cy="747607"/>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u="none" strike="noStrike" cap="none" baseline="0">
                <a:solidFill>
                  <a:srgbClr val="A0A0A0"/>
                </a:solidFill>
                <a:effectLst/>
                <a:uFillTx/>
                <a:ea typeface="MS UI Gothic"/>
              </a:rPr>
              <a:t>副次的エンドポイント</a:t>
            </a:r>
          </a:p>
          <a:p>
            <a:pPr>
              <a:buClr>
                <a:srgbClr val="043882"/>
              </a:buClr>
            </a:pPr>
            <a:r>
              <a:rPr lang="ja-JP" sz="1600" b="0" i="0" u="none" strike="noStrike" cap="none" baseline="0">
                <a:solidFill>
                  <a:srgbClr val="4D4D4D"/>
                </a:solidFill>
                <a:effectLst/>
                <a:uFillTx/>
                <a:ea typeface="MS UI Gothic"/>
              </a:rPr>
              <a:t>ORR、 PFS、OS</a:t>
            </a:r>
          </a:p>
        </p:txBody>
      </p:sp>
      <p:sp>
        <p:nvSpPr>
          <p:cNvPr id="9" name="AutoShape 12"/>
          <p:cNvSpPr>
            <a:spLocks noChangeArrowheads="1"/>
          </p:cNvSpPr>
          <p:nvPr/>
        </p:nvSpPr>
        <p:spPr bwMode="auto">
          <a:xfrm>
            <a:off x="5452160" y="1966150"/>
            <a:ext cx="3517568" cy="886926"/>
          </a:xfrm>
          <a:prstGeom prst="roundRect">
            <a:avLst>
              <a:gd name="adj" fmla="val 0"/>
            </a:avLst>
          </a:prstGeom>
          <a:solidFill>
            <a:schemeClr val="accent3"/>
          </a:solidFill>
          <a:ln w="9525" algn="ctr">
            <a:noFill/>
            <a:round/>
          </a:ln>
        </p:spPr>
        <p:txBody>
          <a:bodyPr lIns="36000" tIns="0" rIns="36000" bIns="0" anchor="ctr"/>
          <a:lstStyle/>
          <a:p>
            <a:pPr algn="ctr" defTabSz="892175" eaLnBrk="0" hangingPunct="0">
              <a:spcAft>
                <a:spcPts val="1200"/>
              </a:spcAft>
              <a:defRPr/>
            </a:pPr>
            <a:r>
              <a:rPr lang="ja-JP" sz="1800" b="0" i="0" u="none" strike="noStrike" cap="none" baseline="0">
                <a:solidFill>
                  <a:srgbClr val="FFFFFF"/>
                </a:solidFill>
                <a:effectLst/>
                <a:uFillTx/>
                <a:ea typeface="MS UI Gothic"/>
              </a:rPr>
              <a:t>デュルバルマブ1500 mg iv q4w </a:t>
            </a:r>
            <a:r>
              <a:rPr sz="1800"/>
              <a:t/>
            </a:r>
            <a:br>
              <a:rPr sz="1800"/>
            </a:br>
            <a:r>
              <a:rPr lang="ja-JP" sz="1800" b="0" i="0" u="none" strike="noStrike" cap="none" baseline="0">
                <a:solidFill>
                  <a:srgbClr val="FFFFFF"/>
                </a:solidFill>
                <a:effectLst/>
                <a:uFillTx/>
                <a:ea typeface="MS UI Gothic"/>
              </a:rPr>
              <a:t>(n=14)</a:t>
            </a:r>
          </a:p>
        </p:txBody>
      </p:sp>
      <p:cxnSp>
        <p:nvCxnSpPr>
          <p:cNvPr id="10" name="AutoShape 19"/>
          <p:cNvCxnSpPr>
            <a:cxnSpLocks noChangeShapeType="1"/>
            <a:stCxn id="13" idx="3"/>
            <a:endCxn id="14" idx="1"/>
          </p:cNvCxnSpPr>
          <p:nvPr/>
        </p:nvCxnSpPr>
        <p:spPr bwMode="auto">
          <a:xfrm flipV="1">
            <a:off x="2905771" y="2889502"/>
            <a:ext cx="472260" cy="904912"/>
          </a:xfrm>
          <a:prstGeom prst="straightConnector1">
            <a:avLst/>
          </a:prstGeom>
          <a:noFill/>
          <a:ln w="57150">
            <a:solidFill>
              <a:schemeClr val="bg2">
                <a:lumMod val="60000"/>
                <a:lumOff val="40000"/>
              </a:schemeClr>
            </a:solidFill>
            <a:round/>
            <a:tailEnd type="triangle" w="med" len="med"/>
          </a:ln>
        </p:spPr>
      </p:cxnSp>
      <p:sp>
        <p:nvSpPr>
          <p:cNvPr id="13" name="AutoShape 9"/>
          <p:cNvSpPr>
            <a:spLocks noChangeArrowheads="1"/>
          </p:cNvSpPr>
          <p:nvPr/>
        </p:nvSpPr>
        <p:spPr bwMode="auto">
          <a:xfrm>
            <a:off x="174271" y="3310568"/>
            <a:ext cx="2731500" cy="967691"/>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defRPr/>
            </a:pPr>
            <a:r>
              <a:rPr lang="ja-JP" sz="1600" b="0" i="0" u="none" strike="noStrike" cap="none" baseline="0">
                <a:solidFill>
                  <a:srgbClr val="FFFFFF"/>
                </a:solidFill>
                <a:effectLst/>
                <a:uFillTx/>
                <a:ea typeface="MS UI Gothic"/>
              </a:rPr>
              <a:t>主要な患者選択基準</a:t>
            </a:r>
          </a:p>
          <a:p>
            <a:pPr marL="228600" indent="-228600" defTabSz="892175" eaLnBrk="0" hangingPunct="0">
              <a:spcAft>
                <a:spcPct val="30000"/>
              </a:spcAft>
              <a:buFont typeface="Arial" panose="020B0604020202020204" pitchFamily="34" charset="0"/>
              <a:buChar char="•"/>
              <a:defRPr/>
            </a:pPr>
            <a:r>
              <a:rPr lang="ja-JP" sz="1600" b="0" i="0" u="none" strike="noStrike" cap="none" baseline="0">
                <a:solidFill>
                  <a:srgbClr val="FFFFFF"/>
                </a:solidFill>
                <a:effectLst/>
                <a:uFillTx/>
                <a:ea typeface="MS UI Gothic"/>
              </a:rPr>
              <a:t>進行性膵臓腺癌</a:t>
            </a:r>
          </a:p>
          <a:p>
            <a:pPr marL="292100" indent="-292100" defTabSz="892175" eaLnBrk="0" hangingPunct="0">
              <a:spcAft>
                <a:spcPct val="30000"/>
              </a:spcAft>
              <a:buFont typeface="Wingdings" pitchFamily="2" charset="2"/>
              <a:buNone/>
              <a:defRPr/>
            </a:pPr>
            <a:r>
              <a:rPr lang="ja-JP" sz="1600" b="0" i="0" u="none" strike="noStrike" cap="none" baseline="0">
                <a:solidFill>
                  <a:srgbClr val="FFFFFF"/>
                </a:solidFill>
                <a:effectLst/>
                <a:uFillTx/>
                <a:ea typeface="MS UI Gothic"/>
              </a:rPr>
              <a:t>(n=51)</a:t>
            </a:r>
          </a:p>
        </p:txBody>
      </p:sp>
      <p:sp>
        <p:nvSpPr>
          <p:cNvPr id="14" name="AutoShape 12"/>
          <p:cNvSpPr>
            <a:spLocks noChangeArrowheads="1"/>
          </p:cNvSpPr>
          <p:nvPr/>
        </p:nvSpPr>
        <p:spPr bwMode="auto">
          <a:xfrm>
            <a:off x="3378031" y="2493771"/>
            <a:ext cx="1397179" cy="791462"/>
          </a:xfrm>
          <a:prstGeom prst="rect">
            <a:avLst/>
          </a:prstGeom>
          <a:solidFill>
            <a:schemeClr val="bg2"/>
          </a:solidFill>
          <a:ln w="9525" algn="ctr">
            <a:noFill/>
            <a:round/>
          </a:ln>
        </p:spPr>
        <p:txBody>
          <a:bodyPr lIns="90488" tIns="0" rIns="90488" bIns="0" anchor="ctr"/>
          <a:lstStyle/>
          <a:p>
            <a:pPr algn="ctr" defTabSz="892175" eaLnBrk="0" hangingPunct="0">
              <a:defRPr/>
            </a:pPr>
            <a:r>
              <a:rPr lang="ja-JP" sz="1800" b="0" i="0" u="none" strike="noStrike" cap="none" baseline="0">
                <a:solidFill>
                  <a:srgbClr val="FFFFFF"/>
                </a:solidFill>
                <a:effectLst/>
                <a:uFillTx/>
                <a:ea typeface="MS UI Gothic"/>
              </a:rPr>
              <a:t>SBRT</a:t>
            </a:r>
            <a:r>
              <a:rPr sz="1800"/>
              <a:t/>
            </a:r>
            <a:br>
              <a:rPr sz="1800"/>
            </a:br>
            <a:r>
              <a:rPr lang="ja-JP" sz="1800" b="0" i="0" u="none" strike="noStrike" cap="none" baseline="0">
                <a:solidFill>
                  <a:srgbClr val="FFFFFF"/>
                </a:solidFill>
                <a:effectLst/>
                <a:uFillTx/>
                <a:ea typeface="MS UI Gothic"/>
              </a:rPr>
              <a:t>8 Gy x 1</a:t>
            </a:r>
          </a:p>
        </p:txBody>
      </p:sp>
      <p:sp>
        <p:nvSpPr>
          <p:cNvPr id="16" name="AutoShape 12"/>
          <p:cNvSpPr>
            <a:spLocks noChangeArrowheads="1"/>
          </p:cNvSpPr>
          <p:nvPr/>
        </p:nvSpPr>
        <p:spPr bwMode="auto">
          <a:xfrm>
            <a:off x="3378031" y="4404793"/>
            <a:ext cx="1397179" cy="791462"/>
          </a:xfrm>
          <a:prstGeom prst="rect">
            <a:avLst/>
          </a:prstGeom>
          <a:solidFill>
            <a:schemeClr val="bg2"/>
          </a:solidFill>
          <a:ln w="9525" algn="ctr">
            <a:noFill/>
            <a:round/>
          </a:ln>
        </p:spPr>
        <p:txBody>
          <a:bodyPr lIns="90488" tIns="0" rIns="90488" bIns="0" anchor="ctr"/>
          <a:lstStyle/>
          <a:p>
            <a:pPr algn="ctr" defTabSz="892175" eaLnBrk="0" hangingPunct="0">
              <a:defRPr/>
            </a:pPr>
            <a:r>
              <a:rPr lang="ja-JP" sz="1800" b="0" i="0" u="none" strike="noStrike" cap="none" baseline="0">
                <a:solidFill>
                  <a:srgbClr val="FFFFFF"/>
                </a:solidFill>
                <a:effectLst/>
                <a:uFillTx/>
                <a:ea typeface="MS UI Gothic"/>
              </a:rPr>
              <a:t>SBRT</a:t>
            </a:r>
            <a:r>
              <a:rPr sz="1800"/>
              <a:t/>
            </a:r>
            <a:br>
              <a:rPr sz="1800"/>
            </a:br>
            <a:r>
              <a:rPr lang="ja-JP" sz="1800" b="0" i="0" u="none" strike="noStrike" cap="none" baseline="0">
                <a:solidFill>
                  <a:srgbClr val="FFFFFF"/>
                </a:solidFill>
                <a:effectLst/>
                <a:uFillTx/>
                <a:ea typeface="MS UI Gothic"/>
              </a:rPr>
              <a:t>5 Gy x 5</a:t>
            </a:r>
          </a:p>
        </p:txBody>
      </p:sp>
      <p:cxnSp>
        <p:nvCxnSpPr>
          <p:cNvPr id="18" name="AutoShape 19"/>
          <p:cNvCxnSpPr>
            <a:cxnSpLocks noChangeShapeType="1"/>
            <a:stCxn id="13" idx="3"/>
            <a:endCxn id="16" idx="1"/>
          </p:cNvCxnSpPr>
          <p:nvPr/>
        </p:nvCxnSpPr>
        <p:spPr bwMode="auto">
          <a:xfrm>
            <a:off x="2905771" y="3794414"/>
            <a:ext cx="472260" cy="1006110"/>
          </a:xfrm>
          <a:prstGeom prst="straightConnector1">
            <a:avLst/>
          </a:prstGeom>
          <a:noFill/>
          <a:ln w="57150">
            <a:solidFill>
              <a:schemeClr val="bg2">
                <a:lumMod val="60000"/>
                <a:lumOff val="40000"/>
              </a:schemeClr>
            </a:solidFill>
            <a:round/>
            <a:tailEnd type="triangle" w="med" len="med"/>
          </a:ln>
        </p:spPr>
      </p:cxnSp>
      <p:sp>
        <p:nvSpPr>
          <p:cNvPr id="22" name="AutoShape 12"/>
          <p:cNvSpPr>
            <a:spLocks noChangeArrowheads="1"/>
          </p:cNvSpPr>
          <p:nvPr/>
        </p:nvSpPr>
        <p:spPr bwMode="auto">
          <a:xfrm>
            <a:off x="5452160" y="2906498"/>
            <a:ext cx="3517568" cy="886926"/>
          </a:xfrm>
          <a:prstGeom prst="roundRect">
            <a:avLst>
              <a:gd name="adj" fmla="val 0"/>
            </a:avLst>
          </a:prstGeom>
          <a:solidFill>
            <a:schemeClr val="accent3">
              <a:lumMod val="40000"/>
              <a:lumOff val="60000"/>
            </a:schemeClr>
          </a:solidFill>
          <a:ln w="9525" algn="ctr">
            <a:noFill/>
            <a:round/>
          </a:ln>
        </p:spPr>
        <p:txBody>
          <a:bodyPr lIns="36000" tIns="0" rIns="36000" bIns="0" anchor="ctr"/>
          <a:lstStyle/>
          <a:p>
            <a:pPr algn="ctr" defTabSz="892175" eaLnBrk="0" hangingPunct="0">
              <a:spcAft>
                <a:spcPts val="1200"/>
              </a:spcAft>
              <a:defRPr/>
            </a:pPr>
            <a:r>
              <a:rPr lang="ja-JP" sz="1800" b="0" i="0" u="none" strike="noStrike" cap="none" baseline="0" dirty="0">
                <a:solidFill>
                  <a:srgbClr val="FFFFFF"/>
                </a:solidFill>
                <a:effectLst/>
                <a:uFillTx/>
                <a:ea typeface="MS UI Gothic"/>
              </a:rPr>
              <a:t>デュルバルマブ1500 mg iv q4w + トレメリムマブ75 mg iv q4w x 4 </a:t>
            </a:r>
            <a:r>
              <a:rPr lang="en-GB" altLang="ja-JP" sz="1800" b="0" i="0" u="none" strike="noStrike" cap="none" baseline="0" dirty="0" smtClean="0">
                <a:solidFill>
                  <a:srgbClr val="FFFFFF"/>
                </a:solidFill>
                <a:effectLst/>
                <a:uFillTx/>
                <a:ea typeface="MS UI Gothic"/>
              </a:rPr>
              <a:t/>
            </a:r>
            <a:br>
              <a:rPr lang="en-GB" altLang="ja-JP" sz="1800" b="0" i="0" u="none" strike="noStrike" cap="none" baseline="0" dirty="0" smtClean="0">
                <a:solidFill>
                  <a:srgbClr val="FFFFFF"/>
                </a:solidFill>
                <a:effectLst/>
                <a:uFillTx/>
                <a:ea typeface="MS UI Gothic"/>
              </a:rPr>
            </a:br>
            <a:r>
              <a:rPr lang="ja-JP" sz="1800" b="0" i="0" u="none" strike="noStrike" cap="none" baseline="0" dirty="0" smtClean="0">
                <a:solidFill>
                  <a:srgbClr val="FFFFFF"/>
                </a:solidFill>
                <a:effectLst/>
                <a:uFillTx/>
                <a:ea typeface="MS UI Gothic"/>
              </a:rPr>
              <a:t>(</a:t>
            </a:r>
            <a:r>
              <a:rPr lang="ja-JP" sz="1800" b="0" i="0" u="none" strike="noStrike" cap="none" baseline="0" dirty="0">
                <a:solidFill>
                  <a:srgbClr val="FFFFFF"/>
                </a:solidFill>
                <a:effectLst/>
                <a:uFillTx/>
                <a:ea typeface="MS UI Gothic"/>
              </a:rPr>
              <a:t>n=17)</a:t>
            </a:r>
          </a:p>
        </p:txBody>
      </p:sp>
      <p:sp>
        <p:nvSpPr>
          <p:cNvPr id="23" name="AutoShape 12"/>
          <p:cNvSpPr>
            <a:spLocks noChangeArrowheads="1"/>
          </p:cNvSpPr>
          <p:nvPr/>
        </p:nvSpPr>
        <p:spPr bwMode="auto">
          <a:xfrm>
            <a:off x="5452160" y="3885403"/>
            <a:ext cx="3517568" cy="886926"/>
          </a:xfrm>
          <a:prstGeom prst="roundRect">
            <a:avLst>
              <a:gd name="adj" fmla="val 0"/>
            </a:avLst>
          </a:prstGeom>
          <a:solidFill>
            <a:schemeClr val="accent2">
              <a:lumMod val="50000"/>
            </a:schemeClr>
          </a:solidFill>
          <a:ln w="9525" algn="ctr">
            <a:noFill/>
            <a:round/>
          </a:ln>
        </p:spPr>
        <p:txBody>
          <a:bodyPr lIns="36000" tIns="0" rIns="36000" bIns="0" anchor="ctr"/>
          <a:lstStyle/>
          <a:p>
            <a:pPr algn="ctr" defTabSz="892175" eaLnBrk="0" hangingPunct="0">
              <a:spcAft>
                <a:spcPts val="1200"/>
              </a:spcAft>
              <a:defRPr/>
            </a:pPr>
            <a:r>
              <a:rPr lang="ja-JP" sz="1800" b="0" i="0" u="none" strike="noStrike" cap="none" baseline="0">
                <a:solidFill>
                  <a:srgbClr val="FFFFFF"/>
                </a:solidFill>
                <a:effectLst/>
                <a:uFillTx/>
                <a:ea typeface="MS UI Gothic"/>
              </a:rPr>
              <a:t>デュルバルマブ1500 mg iv q2w </a:t>
            </a:r>
            <a:r>
              <a:rPr sz="1800"/>
              <a:t/>
            </a:r>
            <a:br>
              <a:rPr sz="1800"/>
            </a:br>
            <a:r>
              <a:rPr lang="ja-JP" sz="1800" b="0" i="0" u="none" strike="noStrike" cap="none" baseline="0">
                <a:solidFill>
                  <a:srgbClr val="FFFFFF"/>
                </a:solidFill>
                <a:effectLst/>
                <a:uFillTx/>
                <a:ea typeface="MS UI Gothic"/>
              </a:rPr>
              <a:t>(n=10)</a:t>
            </a:r>
          </a:p>
        </p:txBody>
      </p:sp>
      <p:sp>
        <p:nvSpPr>
          <p:cNvPr id="24" name="AutoShape 12"/>
          <p:cNvSpPr>
            <a:spLocks noChangeArrowheads="1"/>
          </p:cNvSpPr>
          <p:nvPr/>
        </p:nvSpPr>
        <p:spPr bwMode="auto">
          <a:xfrm>
            <a:off x="5452160" y="4825751"/>
            <a:ext cx="3517568" cy="886926"/>
          </a:xfrm>
          <a:prstGeom prst="roundRect">
            <a:avLst>
              <a:gd name="adj" fmla="val 0"/>
            </a:avLst>
          </a:prstGeom>
          <a:solidFill>
            <a:schemeClr val="accent2"/>
          </a:solidFill>
          <a:ln w="9525" algn="ctr">
            <a:noFill/>
            <a:round/>
          </a:ln>
        </p:spPr>
        <p:txBody>
          <a:bodyPr lIns="36000" tIns="0" rIns="36000" bIns="0" anchor="ctr"/>
          <a:lstStyle/>
          <a:p>
            <a:pPr algn="ctr" defTabSz="892175" eaLnBrk="0" hangingPunct="0">
              <a:spcAft>
                <a:spcPts val="1200"/>
              </a:spcAft>
              <a:defRPr/>
            </a:pPr>
            <a:r>
              <a:rPr lang="ja-JP" sz="1800" b="0" i="0" u="none" strike="noStrike" cap="none" baseline="0" dirty="0">
                <a:solidFill>
                  <a:srgbClr val="4D4D4D"/>
                </a:solidFill>
                <a:effectLst/>
                <a:uFillTx/>
                <a:ea typeface="MS UI Gothic"/>
              </a:rPr>
              <a:t>デュルバルマブ1500 mg iv q4w + トレメリムマブ75 mg iv q4w x 4 </a:t>
            </a:r>
            <a:r>
              <a:rPr lang="en-GB" altLang="ja-JP" sz="1800" b="0" i="0" u="none" strike="noStrike" cap="none" baseline="0" dirty="0" smtClean="0">
                <a:solidFill>
                  <a:srgbClr val="4D4D4D"/>
                </a:solidFill>
                <a:effectLst/>
                <a:uFillTx/>
                <a:ea typeface="MS UI Gothic"/>
              </a:rPr>
              <a:t/>
            </a:r>
            <a:br>
              <a:rPr lang="en-GB" altLang="ja-JP" sz="1800" b="0" i="0" u="none" strike="noStrike" cap="none" baseline="0" dirty="0" smtClean="0">
                <a:solidFill>
                  <a:srgbClr val="4D4D4D"/>
                </a:solidFill>
                <a:effectLst/>
                <a:uFillTx/>
                <a:ea typeface="MS UI Gothic"/>
              </a:rPr>
            </a:br>
            <a:r>
              <a:rPr lang="ja-JP" sz="1800" b="0" i="0" u="none" strike="noStrike" cap="none" baseline="0" dirty="0" smtClean="0">
                <a:solidFill>
                  <a:srgbClr val="4D4D4D"/>
                </a:solidFill>
                <a:effectLst/>
                <a:uFillTx/>
                <a:ea typeface="MS UI Gothic"/>
              </a:rPr>
              <a:t>(</a:t>
            </a:r>
            <a:r>
              <a:rPr lang="ja-JP" sz="1800" b="0" i="0" u="none" strike="noStrike" cap="none" baseline="0" dirty="0">
                <a:solidFill>
                  <a:srgbClr val="4D4D4D"/>
                </a:solidFill>
                <a:effectLst/>
                <a:uFillTx/>
                <a:ea typeface="MS UI Gothic"/>
              </a:rPr>
              <a:t>n=10)</a:t>
            </a:r>
          </a:p>
        </p:txBody>
      </p:sp>
      <p:cxnSp>
        <p:nvCxnSpPr>
          <p:cNvPr id="30" name="AutoShape 19"/>
          <p:cNvCxnSpPr>
            <a:cxnSpLocks noChangeShapeType="1"/>
            <a:stCxn id="14" idx="3"/>
            <a:endCxn id="9" idx="1"/>
          </p:cNvCxnSpPr>
          <p:nvPr/>
        </p:nvCxnSpPr>
        <p:spPr bwMode="auto">
          <a:xfrm flipV="1">
            <a:off x="4775210" y="2409613"/>
            <a:ext cx="676950" cy="479889"/>
          </a:xfrm>
          <a:prstGeom prst="straightConnector1">
            <a:avLst/>
          </a:prstGeom>
          <a:noFill/>
          <a:ln w="57150">
            <a:solidFill>
              <a:schemeClr val="bg2">
                <a:lumMod val="60000"/>
                <a:lumOff val="40000"/>
              </a:schemeClr>
            </a:solidFill>
            <a:round/>
            <a:tailEnd type="triangle" w="med" len="med"/>
          </a:ln>
        </p:spPr>
      </p:cxnSp>
      <p:cxnSp>
        <p:nvCxnSpPr>
          <p:cNvPr id="34" name="AutoShape 19"/>
          <p:cNvCxnSpPr>
            <a:cxnSpLocks noChangeShapeType="1"/>
            <a:stCxn id="14" idx="3"/>
            <a:endCxn id="22" idx="1"/>
          </p:cNvCxnSpPr>
          <p:nvPr/>
        </p:nvCxnSpPr>
        <p:spPr bwMode="auto">
          <a:xfrm>
            <a:off x="4775210" y="2889502"/>
            <a:ext cx="676950" cy="460459"/>
          </a:xfrm>
          <a:prstGeom prst="straightConnector1">
            <a:avLst/>
          </a:prstGeom>
          <a:noFill/>
          <a:ln w="57150">
            <a:solidFill>
              <a:schemeClr val="bg2">
                <a:lumMod val="60000"/>
                <a:lumOff val="40000"/>
              </a:schemeClr>
            </a:solidFill>
            <a:round/>
            <a:tailEnd type="triangle" w="med" len="med"/>
          </a:ln>
        </p:spPr>
      </p:cxnSp>
      <p:cxnSp>
        <p:nvCxnSpPr>
          <p:cNvPr id="37" name="AutoShape 19"/>
          <p:cNvCxnSpPr>
            <a:cxnSpLocks noChangeShapeType="1"/>
            <a:stCxn id="16" idx="3"/>
            <a:endCxn id="23" idx="1"/>
          </p:cNvCxnSpPr>
          <p:nvPr/>
        </p:nvCxnSpPr>
        <p:spPr bwMode="auto">
          <a:xfrm flipV="1">
            <a:off x="4775210" y="4328866"/>
            <a:ext cx="676950" cy="471658"/>
          </a:xfrm>
          <a:prstGeom prst="straightConnector1">
            <a:avLst/>
          </a:prstGeom>
          <a:noFill/>
          <a:ln w="57150">
            <a:solidFill>
              <a:schemeClr val="bg2">
                <a:lumMod val="60000"/>
                <a:lumOff val="40000"/>
              </a:schemeClr>
            </a:solidFill>
            <a:round/>
            <a:tailEnd type="triangle" w="med" len="med"/>
          </a:ln>
        </p:spPr>
      </p:cxnSp>
      <p:cxnSp>
        <p:nvCxnSpPr>
          <p:cNvPr id="41" name="AutoShape 19"/>
          <p:cNvCxnSpPr>
            <a:cxnSpLocks noChangeShapeType="1"/>
            <a:stCxn id="16" idx="3"/>
            <a:endCxn id="24" idx="1"/>
          </p:cNvCxnSpPr>
          <p:nvPr/>
        </p:nvCxnSpPr>
        <p:spPr bwMode="auto">
          <a:xfrm>
            <a:off x="4775210" y="4800524"/>
            <a:ext cx="676950" cy="468690"/>
          </a:xfrm>
          <a:prstGeom prst="straightConnector1">
            <a:avLst/>
          </a:prstGeom>
          <a:noFill/>
          <a:ln w="57150">
            <a:solidFill>
              <a:schemeClr val="bg2">
                <a:lumMod val="60000"/>
                <a:lumOff val="40000"/>
              </a:schemeClr>
            </a:solidFill>
            <a:round/>
            <a:tailEnd type="triangle" w="med" len="med"/>
          </a:ln>
        </p:spPr>
      </p:cxnSp>
    </p:spTree>
    <p:extLst>
      <p:ext uri="{BB962C8B-B14F-4D97-AF65-F5344CB8AC3E}">
        <p14:creationId xmlns:p14="http://schemas.microsoft.com/office/powerpoint/2010/main" val="131130079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192：進行性膵臓腺癌患者におけるSBRT併用免疫チェックポイント阻害剤（ICI</a:t>
            </a:r>
            <a:r>
              <a:rPr lang="ja-JP" sz="1800" b="1" i="0" u="none" strike="noStrike" cap="none" baseline="0" dirty="0" smtClean="0">
                <a:solidFill>
                  <a:srgbClr val="043882"/>
                </a:solidFill>
                <a:effectLst/>
                <a:uFillTx/>
                <a:ea typeface="MS UI Gothic"/>
              </a:rPr>
              <a:t>）</a:t>
            </a:r>
            <a:r>
              <a:rPr lang="en-GB" altLang="ja-JP" sz="1800" b="1" i="0" u="none" strike="noStrike" cap="none" baseline="0" dirty="0" smtClean="0">
                <a:solidFill>
                  <a:srgbClr val="043882"/>
                </a:solidFill>
                <a:effectLst/>
                <a:uFillTx/>
                <a:ea typeface="MS UI Gothic"/>
              </a:rPr>
              <a:t/>
            </a:r>
            <a:br>
              <a:rPr lang="en-GB" altLang="ja-JP" sz="1800" b="1" i="0" u="none" strike="noStrike" cap="none" baseline="0" dirty="0" smtClean="0">
                <a:solidFill>
                  <a:srgbClr val="043882"/>
                </a:solidFill>
                <a:effectLst/>
                <a:uFillTx/>
                <a:ea typeface="MS UI Gothic"/>
              </a:rPr>
            </a:b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Brar G,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主な結果</a:t>
            </a:r>
          </a:p>
          <a:p>
            <a:endParaRPr lang="en-GB"/>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Brar G, et al. J Clin Oncol 2019;37(Suppl):Abstr 192</a:t>
            </a:r>
          </a:p>
        </p:txBody>
      </p:sp>
      <p:graphicFrame>
        <p:nvGraphicFramePr>
          <p:cNvPr id="7" name="Table 6"/>
          <p:cNvGraphicFramePr>
            <a:graphicFrameLocks noGrp="1"/>
          </p:cNvGraphicFramePr>
          <p:nvPr>
            <p:extLst>
              <p:ext uri="{D42A27DB-BD31-4B8C-83A1-F6EECF244321}">
                <p14:modId xmlns:p14="http://schemas.microsoft.com/office/powerpoint/2010/main" val="910083808"/>
              </p:ext>
            </p:extLst>
          </p:nvPr>
        </p:nvGraphicFramePr>
        <p:xfrm>
          <a:off x="5743942" y="2011942"/>
          <a:ext cx="2900507" cy="1712160"/>
        </p:xfrm>
        <a:graphic>
          <a:graphicData uri="http://schemas.openxmlformats.org/drawingml/2006/table">
            <a:tbl>
              <a:tblPr firstRow="1" bandRow="1">
                <a:tableStyleId>{69012ECD-51FC-41F1-AA8D-1B2483CD663E}</a:tableStyleId>
              </a:tblPr>
              <a:tblGrid>
                <a:gridCol w="1709016">
                  <a:extLst>
                    <a:ext uri="{9D8B030D-6E8A-4147-A177-3AD203B41FA5}">
                      <a16:colId xmlns:a16="http://schemas.microsoft.com/office/drawing/2014/main" val="3733704063"/>
                    </a:ext>
                  </a:extLst>
                </a:gridCol>
                <a:gridCol w="1191491">
                  <a:extLst>
                    <a:ext uri="{9D8B030D-6E8A-4147-A177-3AD203B41FA5}">
                      <a16:colId xmlns:a16="http://schemas.microsoft.com/office/drawing/2014/main" val="3910278064"/>
                    </a:ext>
                  </a:extLst>
                </a:gridCol>
              </a:tblGrid>
              <a:tr h="193964">
                <a:tc>
                  <a:txBody>
                    <a:bodyPr/>
                    <a:lstStyle/>
                    <a:p>
                      <a:pPr algn="l"/>
                      <a:r>
                        <a:rPr lang="ja-JP" sz="1400" b="1" i="0" u="none" strike="noStrike" cap="none" baseline="0">
                          <a:solidFill>
                            <a:srgbClr val="FFFFFF"/>
                          </a:solidFill>
                          <a:effectLst/>
                          <a:uFillTx/>
                          <a:ea typeface="MS UI Gothic"/>
                        </a:rPr>
                        <a:t>奏効、n (%)</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endParaRPr lang="en-US" sz="1400" noProof="0">
                        <a:solidFill>
                          <a:schemeClr val="tx2"/>
                        </a:solidFill>
                        <a:latin typeface="+mn-lt"/>
                      </a:endParaRP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pPr algn="l"/>
                      <a:r>
                        <a:rPr lang="ja-JP" sz="1400" b="0" i="0" u="none" strike="noStrike" cap="none" baseline="0">
                          <a:solidFill>
                            <a:srgbClr val="4D4D4D"/>
                          </a:solidFill>
                          <a:effectLst/>
                          <a:uFillTx/>
                          <a:ea typeface="MS UI Gothic"/>
                        </a:rPr>
                        <a:t>ORR</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3 (10.3)</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0">
                <a:tc>
                  <a:txBody>
                    <a:bodyPr/>
                    <a:lstStyle/>
                    <a:p>
                      <a:pPr marL="179388" indent="0" algn="l"/>
                      <a:r>
                        <a:rPr lang="ja-JP" sz="1400" b="0" i="0" u="none" strike="noStrike" cap="none" baseline="0">
                          <a:solidFill>
                            <a:srgbClr val="4D4D4D"/>
                          </a:solidFill>
                          <a:effectLst/>
                          <a:uFillTx/>
                          <a:ea typeface="MS UI Gothic"/>
                        </a:rPr>
                        <a:t>CR</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0</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0">
                <a:tc>
                  <a:txBody>
                    <a:bodyPr/>
                    <a:lstStyle/>
                    <a:p>
                      <a:pPr marL="179388" indent="0" algn="l"/>
                      <a:r>
                        <a:rPr lang="ja-JP" sz="1400" b="0" i="0" u="none" strike="noStrike" cap="none" baseline="0">
                          <a:solidFill>
                            <a:srgbClr val="4D4D4D"/>
                          </a:solidFill>
                          <a:effectLst/>
                          <a:uFillTx/>
                          <a:ea typeface="MS UI Gothic"/>
                        </a:rPr>
                        <a:t>PR</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3 (10.3)</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69023791"/>
                  </a:ext>
                </a:extLst>
              </a:tr>
              <a:tr h="0">
                <a:tc>
                  <a:txBody>
                    <a:bodyPr/>
                    <a:lstStyle/>
                    <a:p>
                      <a:pPr algn="l"/>
                      <a:r>
                        <a:rPr lang="ja-JP" sz="1400" b="0" i="0" u="none" strike="noStrike" cap="none" baseline="0">
                          <a:solidFill>
                            <a:srgbClr val="4D4D4D"/>
                          </a:solidFill>
                          <a:effectLst/>
                          <a:uFillTx/>
                          <a:ea typeface="MS UI Gothic"/>
                        </a:rPr>
                        <a:t>SD</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8 (27.6)</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689897517"/>
                  </a:ext>
                </a:extLst>
              </a:tr>
              <a:tr h="138546">
                <a:tc>
                  <a:txBody>
                    <a:bodyPr/>
                    <a:lstStyle/>
                    <a:p>
                      <a:pPr algn="l"/>
                      <a:r>
                        <a:rPr lang="ja-JP" sz="1400" b="0" i="0" u="none" strike="noStrike" cap="none" baseline="0">
                          <a:solidFill>
                            <a:srgbClr val="4D4D4D"/>
                          </a:solidFill>
                          <a:effectLst/>
                          <a:uFillTx/>
                          <a:ea typeface="MS UI Gothic"/>
                        </a:rPr>
                        <a:t>PD</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18 (62.1)</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2503501981"/>
                  </a:ext>
                </a:extLst>
              </a:tr>
            </a:tbl>
          </a:graphicData>
        </a:graphic>
      </p:graphicFrame>
      <p:sp>
        <p:nvSpPr>
          <p:cNvPr id="8" name="Rectangle 7"/>
          <p:cNvSpPr/>
          <p:nvPr/>
        </p:nvSpPr>
        <p:spPr>
          <a:xfrm rot="10800000">
            <a:off x="4252912" y="4247292"/>
            <a:ext cx="76200" cy="72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Rectangle 8"/>
          <p:cNvSpPr/>
          <p:nvPr/>
        </p:nvSpPr>
        <p:spPr>
          <a:xfrm rot="10800000">
            <a:off x="3759994" y="4157292"/>
            <a:ext cx="76200" cy="162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Rectangle 9"/>
          <p:cNvSpPr/>
          <p:nvPr/>
        </p:nvSpPr>
        <p:spPr>
          <a:xfrm rot="10800000">
            <a:off x="2790826" y="3887292"/>
            <a:ext cx="76200" cy="432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Rectangle 10"/>
          <p:cNvSpPr/>
          <p:nvPr/>
        </p:nvSpPr>
        <p:spPr>
          <a:xfrm rot="10800000">
            <a:off x="1821658" y="3383292"/>
            <a:ext cx="76200" cy="936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Rectangle 11"/>
          <p:cNvSpPr/>
          <p:nvPr/>
        </p:nvSpPr>
        <p:spPr>
          <a:xfrm rot="10800000">
            <a:off x="2424907" y="3671292"/>
            <a:ext cx="76200" cy="64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Rectangle 12"/>
          <p:cNvSpPr/>
          <p:nvPr/>
        </p:nvSpPr>
        <p:spPr>
          <a:xfrm rot="10800000">
            <a:off x="4999526" y="2404295"/>
            <a:ext cx="108000" cy="10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Rectangle 13"/>
          <p:cNvSpPr/>
          <p:nvPr/>
        </p:nvSpPr>
        <p:spPr>
          <a:xfrm>
            <a:off x="4601545" y="4313967"/>
            <a:ext cx="76200" cy="126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Rectangle 14"/>
          <p:cNvSpPr/>
          <p:nvPr/>
        </p:nvSpPr>
        <p:spPr>
          <a:xfrm>
            <a:off x="4733541" y="4313967"/>
            <a:ext cx="76200" cy="19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Rectangle 15"/>
          <p:cNvSpPr/>
          <p:nvPr/>
        </p:nvSpPr>
        <p:spPr>
          <a:xfrm>
            <a:off x="4856681" y="4313967"/>
            <a:ext cx="76200" cy="45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Rectangle 16"/>
          <p:cNvSpPr/>
          <p:nvPr/>
        </p:nvSpPr>
        <p:spPr>
          <a:xfrm>
            <a:off x="4999526" y="2213916"/>
            <a:ext cx="1080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Rectangle 17"/>
          <p:cNvSpPr/>
          <p:nvPr/>
        </p:nvSpPr>
        <p:spPr>
          <a:xfrm rot="10800000">
            <a:off x="4119781" y="4229292"/>
            <a:ext cx="76200" cy="9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Rectangle 18"/>
          <p:cNvSpPr/>
          <p:nvPr/>
        </p:nvSpPr>
        <p:spPr>
          <a:xfrm rot="10800000">
            <a:off x="3998309" y="4222092"/>
            <a:ext cx="76200" cy="9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Rectangle 19"/>
          <p:cNvSpPr/>
          <p:nvPr/>
        </p:nvSpPr>
        <p:spPr>
          <a:xfrm rot="10800000">
            <a:off x="3886357" y="4200492"/>
            <a:ext cx="76200" cy="11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Rectangle 20"/>
          <p:cNvSpPr/>
          <p:nvPr/>
        </p:nvSpPr>
        <p:spPr>
          <a:xfrm rot="10800000">
            <a:off x="3514386" y="3995292"/>
            <a:ext cx="76200" cy="32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Rectangle 21"/>
          <p:cNvSpPr/>
          <p:nvPr/>
        </p:nvSpPr>
        <p:spPr>
          <a:xfrm rot="10800000">
            <a:off x="3280824" y="3977292"/>
            <a:ext cx="76200" cy="34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 name="Rectangle 22"/>
          <p:cNvSpPr/>
          <p:nvPr/>
        </p:nvSpPr>
        <p:spPr>
          <a:xfrm rot="10800000">
            <a:off x="2918283" y="3887292"/>
            <a:ext cx="76200" cy="43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4" name="Rectangle 23"/>
          <p:cNvSpPr/>
          <p:nvPr/>
        </p:nvSpPr>
        <p:spPr>
          <a:xfrm rot="10800000">
            <a:off x="1703171" y="3239292"/>
            <a:ext cx="76200" cy="10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 name="Rectangle 24"/>
          <p:cNvSpPr/>
          <p:nvPr/>
        </p:nvSpPr>
        <p:spPr>
          <a:xfrm rot="10800000">
            <a:off x="1580140" y="2699292"/>
            <a:ext cx="76200" cy="16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Rectangle 25"/>
          <p:cNvSpPr/>
          <p:nvPr/>
        </p:nvSpPr>
        <p:spPr>
          <a:xfrm>
            <a:off x="4979726" y="4313967"/>
            <a:ext cx="76200" cy="594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7" name="Rectangle 26"/>
          <p:cNvSpPr/>
          <p:nvPr/>
        </p:nvSpPr>
        <p:spPr>
          <a:xfrm rot="10800000">
            <a:off x="4999526" y="2756474"/>
            <a:ext cx="108000" cy="108000"/>
          </a:xfrm>
          <a:prstGeom prst="rect">
            <a:avLst/>
          </a:prstGeom>
          <a:solidFill>
            <a:srgbClr val="B2C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 name="Rectangle 27"/>
          <p:cNvSpPr/>
          <p:nvPr/>
        </p:nvSpPr>
        <p:spPr>
          <a:xfrm>
            <a:off x="5094026" y="4313967"/>
            <a:ext cx="76200" cy="684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 name="Rectangle 28"/>
          <p:cNvSpPr/>
          <p:nvPr/>
        </p:nvSpPr>
        <p:spPr>
          <a:xfrm rot="10800000">
            <a:off x="3639083" y="4157292"/>
            <a:ext cx="76200" cy="162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Rectangle 29"/>
          <p:cNvSpPr/>
          <p:nvPr/>
        </p:nvSpPr>
        <p:spPr>
          <a:xfrm rot="10800000">
            <a:off x="2669915" y="3725292"/>
            <a:ext cx="76200" cy="594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1" name="Rectangle 30"/>
          <p:cNvSpPr/>
          <p:nvPr/>
        </p:nvSpPr>
        <p:spPr>
          <a:xfrm rot="10800000">
            <a:off x="2188903" y="3599292"/>
            <a:ext cx="76200" cy="720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2" name="Rectangle 31"/>
          <p:cNvSpPr/>
          <p:nvPr/>
        </p:nvSpPr>
        <p:spPr>
          <a:xfrm rot="10800000">
            <a:off x="1941254" y="3527292"/>
            <a:ext cx="76200" cy="792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3" name="Rectangle 32"/>
          <p:cNvSpPr/>
          <p:nvPr/>
        </p:nvSpPr>
        <p:spPr>
          <a:xfrm rot="10800000">
            <a:off x="1457861" y="1961292"/>
            <a:ext cx="76200" cy="2358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4" name="Rectangle 33"/>
          <p:cNvSpPr/>
          <p:nvPr/>
        </p:nvSpPr>
        <p:spPr>
          <a:xfrm rot="10800000">
            <a:off x="3394232" y="3977292"/>
            <a:ext cx="76200" cy="342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5" name="Rectangle 34"/>
          <p:cNvSpPr/>
          <p:nvPr/>
        </p:nvSpPr>
        <p:spPr>
          <a:xfrm rot="10800000">
            <a:off x="3156107" y="3959292"/>
            <a:ext cx="76200" cy="36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6" name="Rectangle 35"/>
          <p:cNvSpPr/>
          <p:nvPr/>
        </p:nvSpPr>
        <p:spPr>
          <a:xfrm rot="10800000">
            <a:off x="3032282" y="3923292"/>
            <a:ext cx="76200" cy="396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7" name="Rectangle 36"/>
          <p:cNvSpPr/>
          <p:nvPr/>
        </p:nvSpPr>
        <p:spPr>
          <a:xfrm rot="10800000">
            <a:off x="2543332" y="3718092"/>
            <a:ext cx="76200" cy="6012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 name="Rectangle 37"/>
          <p:cNvSpPr/>
          <p:nvPr/>
        </p:nvSpPr>
        <p:spPr>
          <a:xfrm rot="10800000">
            <a:off x="2302032" y="3671292"/>
            <a:ext cx="76200" cy="648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9" name="Rectangle 38"/>
          <p:cNvSpPr/>
          <p:nvPr/>
        </p:nvSpPr>
        <p:spPr>
          <a:xfrm rot="10800000">
            <a:off x="2060732" y="3581292"/>
            <a:ext cx="76200" cy="738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0" name="Rectangle 39"/>
          <p:cNvSpPr/>
          <p:nvPr/>
        </p:nvSpPr>
        <p:spPr>
          <a:xfrm rot="10800000">
            <a:off x="4999526" y="2570748"/>
            <a:ext cx="108000" cy="108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1" name="TextBox 40"/>
          <p:cNvSpPr txBox="1"/>
          <p:nvPr/>
        </p:nvSpPr>
        <p:spPr>
          <a:xfrm>
            <a:off x="2288200" y="2113569"/>
            <a:ext cx="2700177" cy="823783"/>
          </a:xfrm>
          <a:prstGeom prst="rect">
            <a:avLst/>
          </a:prstGeom>
          <a:noFill/>
        </p:spPr>
        <p:txBody>
          <a:bodyPr wrap="none" rtlCol="0">
            <a:spAutoFit/>
          </a:bodyPr>
          <a:lstStyle/>
          <a:p>
            <a:pPr algn="r"/>
            <a:r>
              <a:rPr lang="ja-JP" sz="1200" b="0" i="0" u="none" strike="noStrike" cap="none" baseline="0">
                <a:solidFill>
                  <a:srgbClr val="B60D27"/>
                </a:solidFill>
                <a:effectLst/>
                <a:uFillTx/>
                <a:ea typeface="MS UI Gothic"/>
              </a:rPr>
              <a:t>8 Gy x 1 + デュルバルマブ</a:t>
            </a:r>
          </a:p>
          <a:p>
            <a:pPr algn="r"/>
            <a:r>
              <a:rPr lang="ja-JP" sz="1200" b="0" i="0" u="none" strike="noStrike" cap="none" baseline="0">
                <a:solidFill>
                  <a:srgbClr val="425A83"/>
                </a:solidFill>
                <a:effectLst/>
                <a:uFillTx/>
                <a:ea typeface="MS UI Gothic"/>
              </a:rPr>
              <a:t>5 Gy x 5 + デュルバルマブ</a:t>
            </a:r>
          </a:p>
          <a:p>
            <a:pPr algn="r"/>
            <a:r>
              <a:rPr lang="ja-JP" sz="1200" b="0" i="0" u="none" strike="noStrike" cap="none" baseline="0">
                <a:solidFill>
                  <a:srgbClr val="F7899A"/>
                </a:solidFill>
                <a:effectLst/>
                <a:uFillTx/>
                <a:ea typeface="MS UI Gothic"/>
              </a:rPr>
              <a:t>8 Gy x 1 + デュルバルマブ + トレメリムマブ</a:t>
            </a:r>
          </a:p>
          <a:p>
            <a:pPr algn="r"/>
            <a:r>
              <a:rPr lang="ja-JP" sz="1200" b="0" i="0" u="none" strike="noStrike" cap="none" baseline="0">
                <a:solidFill>
                  <a:srgbClr val="B2C0D8"/>
                </a:solidFill>
                <a:effectLst/>
                <a:uFillTx/>
                <a:ea typeface="MS UI Gothic"/>
              </a:rPr>
              <a:t>5 Gy x 5 + デュルバルマブ + トレメリムマブ</a:t>
            </a:r>
          </a:p>
        </p:txBody>
      </p:sp>
      <p:grpSp>
        <p:nvGrpSpPr>
          <p:cNvPr id="42" name="Group 41"/>
          <p:cNvGrpSpPr/>
          <p:nvPr/>
        </p:nvGrpSpPr>
        <p:grpSpPr>
          <a:xfrm>
            <a:off x="703157" y="1818195"/>
            <a:ext cx="4657665" cy="3812646"/>
            <a:chOff x="2396018" y="2269417"/>
            <a:chExt cx="4657665" cy="2185745"/>
          </a:xfrm>
        </p:grpSpPr>
        <p:grpSp>
          <p:nvGrpSpPr>
            <p:cNvPr id="43" name="Group 42"/>
            <p:cNvGrpSpPr/>
            <p:nvPr/>
          </p:nvGrpSpPr>
          <p:grpSpPr>
            <a:xfrm>
              <a:off x="2972561" y="2333162"/>
              <a:ext cx="4081122" cy="2065594"/>
              <a:chOff x="2291341" y="1973094"/>
              <a:chExt cx="5177083" cy="3914122"/>
            </a:xfrm>
          </p:grpSpPr>
          <p:cxnSp>
            <p:nvCxnSpPr>
              <p:cNvPr id="52" name="Straight Connector 51"/>
              <p:cNvCxnSpPr/>
              <p:nvPr/>
            </p:nvCxnSpPr>
            <p:spPr>
              <a:xfrm flipH="1">
                <a:off x="2401643" y="1973094"/>
                <a:ext cx="0" cy="39068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291341" y="2619924"/>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291341" y="3267787"/>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291341" y="3923272"/>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291341" y="5226155"/>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291341" y="5887216"/>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291341" y="1982370"/>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291341" y="4569679"/>
                <a:ext cx="50750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393359" y="4334676"/>
                <a:ext cx="5075065"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393359" y="4967312"/>
                <a:ext cx="5075065"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44" name="TextBox 43"/>
            <p:cNvSpPr txBox="1"/>
            <p:nvPr/>
          </p:nvSpPr>
          <p:spPr>
            <a:xfrm rot="16200000">
              <a:off x="1810639" y="3179394"/>
              <a:ext cx="1475861" cy="305105"/>
            </a:xfrm>
            <a:prstGeom prst="rect">
              <a:avLst/>
            </a:prstGeom>
            <a:noFill/>
          </p:spPr>
          <p:txBody>
            <a:bodyPr wrap="none" rtlCol="0">
              <a:spAutoFit/>
            </a:bodyPr>
            <a:lstStyle/>
            <a:p>
              <a:pPr algn="ctr"/>
              <a:r>
                <a:rPr lang="ja-JP" sz="1400" b="0" i="0" u="none" strike="noStrike" cap="none" baseline="0">
                  <a:solidFill>
                    <a:srgbClr val="4D4D4D"/>
                  </a:solidFill>
                  <a:effectLst/>
                  <a:uFillTx/>
                  <a:ea typeface="MS UI Gothic"/>
                </a:rPr>
                <a:t>ベースラインからの最大縮小率、%</a:t>
              </a:r>
            </a:p>
          </p:txBody>
        </p:sp>
        <p:sp>
          <p:nvSpPr>
            <p:cNvPr id="45" name="TextBox 44"/>
            <p:cNvSpPr txBox="1"/>
            <p:nvPr/>
          </p:nvSpPr>
          <p:spPr>
            <a:xfrm>
              <a:off x="2632919" y="2269991"/>
              <a:ext cx="373753" cy="131185"/>
            </a:xfrm>
            <a:prstGeom prst="rect">
              <a:avLst/>
            </a:prstGeom>
            <a:noFill/>
          </p:spPr>
          <p:txBody>
            <a:bodyPr wrap="none" rtlCol="0" anchor="ctr" anchorCtr="0">
              <a:spAutoFit/>
            </a:bodyPr>
            <a:lstStyle/>
            <a:p>
              <a:pPr algn="r"/>
              <a:r>
                <a:rPr lang="ja-JP" sz="900" b="0" i="0" u="none" strike="noStrike" cap="none" baseline="0">
                  <a:solidFill>
                    <a:srgbClr val="4D4D4D"/>
                  </a:solidFill>
                  <a:effectLst/>
                  <a:uFillTx/>
                  <a:ea typeface="MS UI Gothic"/>
                </a:rPr>
                <a:t>200</a:t>
              </a:r>
            </a:p>
          </p:txBody>
        </p:sp>
        <p:sp>
          <p:nvSpPr>
            <p:cNvPr id="46" name="TextBox 45"/>
            <p:cNvSpPr txBox="1"/>
            <p:nvPr/>
          </p:nvSpPr>
          <p:spPr>
            <a:xfrm>
              <a:off x="2632919" y="2616724"/>
              <a:ext cx="373753" cy="131185"/>
            </a:xfrm>
            <a:prstGeom prst="rect">
              <a:avLst/>
            </a:prstGeom>
            <a:noFill/>
          </p:spPr>
          <p:txBody>
            <a:bodyPr wrap="none" rtlCol="0" anchor="ctr" anchorCtr="0">
              <a:spAutoFit/>
            </a:bodyPr>
            <a:lstStyle/>
            <a:p>
              <a:pPr algn="r"/>
              <a:r>
                <a:rPr lang="ja-JP" sz="900" b="0" i="0" u="none" strike="noStrike" cap="none" baseline="0">
                  <a:solidFill>
                    <a:srgbClr val="4D4D4D"/>
                  </a:solidFill>
                  <a:effectLst/>
                  <a:uFillTx/>
                  <a:ea typeface="MS UI Gothic"/>
                </a:rPr>
                <a:t>150</a:t>
              </a:r>
            </a:p>
          </p:txBody>
        </p:sp>
        <p:sp>
          <p:nvSpPr>
            <p:cNvPr id="47" name="TextBox 46"/>
            <p:cNvSpPr txBox="1"/>
            <p:nvPr/>
          </p:nvSpPr>
          <p:spPr>
            <a:xfrm>
              <a:off x="2632919" y="2945652"/>
              <a:ext cx="373753" cy="131185"/>
            </a:xfrm>
            <a:prstGeom prst="rect">
              <a:avLst/>
            </a:prstGeom>
            <a:noFill/>
          </p:spPr>
          <p:txBody>
            <a:bodyPr wrap="none" rtlCol="0" anchor="ctr" anchorCtr="0">
              <a:spAutoFit/>
            </a:bodyPr>
            <a:lstStyle/>
            <a:p>
              <a:pPr algn="r"/>
              <a:r>
                <a:rPr lang="ja-JP" sz="900" b="0" i="0" u="none" strike="noStrike" cap="none" baseline="0">
                  <a:solidFill>
                    <a:srgbClr val="4D4D4D"/>
                  </a:solidFill>
                  <a:effectLst/>
                  <a:uFillTx/>
                  <a:ea typeface="MS UI Gothic"/>
                </a:rPr>
                <a:t>100</a:t>
              </a:r>
            </a:p>
          </p:txBody>
        </p:sp>
        <p:sp>
          <p:nvSpPr>
            <p:cNvPr id="48" name="TextBox 47"/>
            <p:cNvSpPr txBox="1"/>
            <p:nvPr/>
          </p:nvSpPr>
          <p:spPr>
            <a:xfrm>
              <a:off x="2696482" y="3297008"/>
              <a:ext cx="310190" cy="131185"/>
            </a:xfrm>
            <a:prstGeom prst="rect">
              <a:avLst/>
            </a:prstGeom>
            <a:noFill/>
          </p:spPr>
          <p:txBody>
            <a:bodyPr wrap="none" rtlCol="0" anchor="ctr" anchorCtr="0">
              <a:spAutoFit/>
            </a:bodyPr>
            <a:lstStyle/>
            <a:p>
              <a:pPr algn="r"/>
              <a:r>
                <a:rPr lang="ja-JP" sz="900" b="0" i="0" u="none" strike="noStrike" cap="none" baseline="0">
                  <a:solidFill>
                    <a:srgbClr val="4D4D4D"/>
                  </a:solidFill>
                  <a:effectLst/>
                  <a:uFillTx/>
                  <a:ea typeface="MS UI Gothic"/>
                </a:rPr>
                <a:t>50</a:t>
              </a:r>
            </a:p>
          </p:txBody>
        </p:sp>
        <p:sp>
          <p:nvSpPr>
            <p:cNvPr id="49" name="TextBox 48"/>
            <p:cNvSpPr txBox="1"/>
            <p:nvPr/>
          </p:nvSpPr>
          <p:spPr>
            <a:xfrm>
              <a:off x="2760046" y="3636589"/>
              <a:ext cx="246626" cy="131185"/>
            </a:xfrm>
            <a:prstGeom prst="rect">
              <a:avLst/>
            </a:prstGeom>
            <a:noFill/>
          </p:spPr>
          <p:txBody>
            <a:bodyPr wrap="none" rtlCol="0" anchor="ctr" anchorCtr="0">
              <a:spAutoFit/>
            </a:bodyPr>
            <a:lstStyle/>
            <a:p>
              <a:pPr algn="r"/>
              <a:r>
                <a:rPr lang="ja-JP" sz="900" b="0" i="0" u="none" strike="noStrike" cap="none" baseline="0">
                  <a:solidFill>
                    <a:srgbClr val="4D4D4D"/>
                  </a:solidFill>
                  <a:effectLst/>
                  <a:uFillTx/>
                  <a:ea typeface="MS UI Gothic"/>
                </a:rPr>
                <a:t>0</a:t>
              </a:r>
            </a:p>
          </p:txBody>
        </p:sp>
        <p:sp>
          <p:nvSpPr>
            <p:cNvPr id="50" name="TextBox 49"/>
            <p:cNvSpPr txBox="1"/>
            <p:nvPr/>
          </p:nvSpPr>
          <p:spPr>
            <a:xfrm>
              <a:off x="2632919" y="3978692"/>
              <a:ext cx="373753" cy="131185"/>
            </a:xfrm>
            <a:prstGeom prst="rect">
              <a:avLst/>
            </a:prstGeom>
            <a:noFill/>
          </p:spPr>
          <p:txBody>
            <a:bodyPr wrap="none" rtlCol="0" anchor="ctr" anchorCtr="0">
              <a:spAutoFit/>
            </a:bodyPr>
            <a:lstStyle/>
            <a:p>
              <a:pPr algn="r"/>
              <a:r>
                <a:rPr lang="ja-JP" sz="900" b="0" i="0" u="none" strike="noStrike" cap="none" baseline="0">
                  <a:solidFill>
                    <a:srgbClr val="4D4D4D"/>
                  </a:solidFill>
                  <a:effectLst/>
                  <a:uFillTx/>
                  <a:ea typeface="MS UI Gothic"/>
                </a:rPr>
                <a:t>–50</a:t>
              </a:r>
            </a:p>
          </p:txBody>
        </p:sp>
        <p:sp>
          <p:nvSpPr>
            <p:cNvPr id="51" name="TextBox 50"/>
            <p:cNvSpPr txBox="1"/>
            <p:nvPr/>
          </p:nvSpPr>
          <p:spPr>
            <a:xfrm>
              <a:off x="2569355" y="4323404"/>
              <a:ext cx="437317" cy="131185"/>
            </a:xfrm>
            <a:prstGeom prst="rect">
              <a:avLst/>
            </a:prstGeom>
            <a:noFill/>
          </p:spPr>
          <p:txBody>
            <a:bodyPr wrap="none" rtlCol="0" anchor="ctr" anchorCtr="0">
              <a:spAutoFit/>
            </a:bodyPr>
            <a:lstStyle/>
            <a:p>
              <a:pPr algn="r"/>
              <a:r>
                <a:rPr lang="ja-JP" sz="900" b="0" i="0" u="none" strike="noStrike" cap="none" baseline="0">
                  <a:solidFill>
                    <a:srgbClr val="4D4D4D"/>
                  </a:solidFill>
                  <a:effectLst/>
                  <a:uFillTx/>
                  <a:ea typeface="MS UI Gothic"/>
                </a:rPr>
                <a:t>–100</a:t>
              </a:r>
            </a:p>
          </p:txBody>
        </p:sp>
      </p:grpSp>
    </p:spTree>
    <p:extLst>
      <p:ext uri="{BB962C8B-B14F-4D97-AF65-F5344CB8AC3E}">
        <p14:creationId xmlns:p14="http://schemas.microsoft.com/office/powerpoint/2010/main" val="2970196456"/>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192：進行性膵臓腺癌患者におけるSBRT併用免疫チェックポイント阻害剤（ICI</a:t>
            </a:r>
            <a:r>
              <a:rPr lang="ja-JP" sz="1800" b="1" i="0" u="none" strike="noStrike" cap="none" baseline="0" dirty="0" smtClean="0">
                <a:solidFill>
                  <a:srgbClr val="043882"/>
                </a:solidFill>
                <a:effectLst/>
                <a:uFillTx/>
                <a:ea typeface="MS UI Gothic"/>
              </a:rPr>
              <a:t>）</a:t>
            </a:r>
            <a:r>
              <a:rPr lang="en-GB" altLang="ja-JP" sz="1800" b="1" i="0" u="none" strike="noStrike" cap="none" baseline="0" dirty="0" smtClean="0">
                <a:solidFill>
                  <a:srgbClr val="043882"/>
                </a:solidFill>
                <a:effectLst/>
                <a:uFillTx/>
                <a:ea typeface="MS UI Gothic"/>
              </a:rPr>
              <a:t/>
            </a:r>
            <a:br>
              <a:rPr lang="en-GB" altLang="ja-JP" sz="1800" b="1" i="0" u="none" strike="noStrike" cap="none" baseline="0" dirty="0" smtClean="0">
                <a:solidFill>
                  <a:srgbClr val="043882"/>
                </a:solidFill>
                <a:effectLst/>
                <a:uFillTx/>
                <a:ea typeface="MS UI Gothic"/>
              </a:rPr>
            </a:b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Brar G,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主な結果（続き）</a:t>
            </a:r>
          </a:p>
          <a:p>
            <a:endParaRPr lang="en-GB"/>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Brar G, et al. J Clin Oncol 2019;37(Suppl):Abstr 192</a:t>
            </a:r>
          </a:p>
        </p:txBody>
      </p:sp>
      <p:graphicFrame>
        <p:nvGraphicFramePr>
          <p:cNvPr id="7" name="Table 6"/>
          <p:cNvGraphicFramePr>
            <a:graphicFrameLocks noGrp="1"/>
          </p:cNvGraphicFramePr>
          <p:nvPr>
            <p:extLst>
              <p:ext uri="{D42A27DB-BD31-4B8C-83A1-F6EECF244321}">
                <p14:modId xmlns:p14="http://schemas.microsoft.com/office/powerpoint/2010/main" val="3202062326"/>
              </p:ext>
            </p:extLst>
          </p:nvPr>
        </p:nvGraphicFramePr>
        <p:xfrm>
          <a:off x="5465185" y="2109377"/>
          <a:ext cx="3443288" cy="2706960"/>
        </p:xfrm>
        <a:graphic>
          <a:graphicData uri="http://schemas.openxmlformats.org/drawingml/2006/table">
            <a:tbl>
              <a:tblPr firstRow="1" bandRow="1">
                <a:tableStyleId>{69012ECD-51FC-41F1-AA8D-1B2483CD663E}</a:tableStyleId>
              </a:tblPr>
              <a:tblGrid>
                <a:gridCol w="1392815">
                  <a:extLst>
                    <a:ext uri="{9D8B030D-6E8A-4147-A177-3AD203B41FA5}">
                      <a16:colId xmlns:a16="http://schemas.microsoft.com/office/drawing/2014/main" val="3733704063"/>
                    </a:ext>
                  </a:extLst>
                </a:gridCol>
                <a:gridCol w="2050473">
                  <a:extLst>
                    <a:ext uri="{9D8B030D-6E8A-4147-A177-3AD203B41FA5}">
                      <a16:colId xmlns:a16="http://schemas.microsoft.com/office/drawing/2014/main" val="3910278064"/>
                    </a:ext>
                  </a:extLst>
                </a:gridCol>
              </a:tblGrid>
              <a:tr h="193964">
                <a:tc>
                  <a:txBody>
                    <a:bodyPr/>
                    <a:lstStyle/>
                    <a:p>
                      <a:pPr algn="l"/>
                      <a:r>
                        <a:rPr lang="ja-JP" sz="1400" b="1" i="0" u="none" strike="noStrike" cap="none" baseline="0">
                          <a:solidFill>
                            <a:srgbClr val="FFFFFF"/>
                          </a:solidFill>
                          <a:effectLst/>
                          <a:uFillTx/>
                          <a:ea typeface="MS UI Gothic"/>
                        </a:rPr>
                        <a:t>コホート</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ja-JP" sz="1400" b="1" i="0" u="none" strike="noStrike" cap="none" baseline="0">
                          <a:solidFill>
                            <a:srgbClr val="FFFFFF"/>
                          </a:solidFill>
                          <a:effectLst/>
                          <a:uFillTx/>
                          <a:ea typeface="MS UI Gothic"/>
                        </a:rPr>
                        <a:t>PFS、ヵ月間（95%CI）</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pPr algn="l"/>
                      <a:r>
                        <a:rPr lang="ja-JP" sz="1400" b="0" i="0" u="none" strike="noStrike" cap="none" baseline="0" dirty="0">
                          <a:solidFill>
                            <a:srgbClr val="4D4D4D"/>
                          </a:solidFill>
                          <a:effectLst/>
                          <a:uFillTx/>
                          <a:ea typeface="MS UI Gothic"/>
                        </a:rPr>
                        <a:t>8 Gy x 1 + </a:t>
                      </a:r>
                      <a:endParaRPr lang="en-US" altLang="ja-JP" sz="1400" b="0" i="0" u="none" strike="noStrike" cap="none" baseline="0" dirty="0">
                        <a:solidFill>
                          <a:srgbClr val="4D4D4D"/>
                        </a:solidFill>
                        <a:effectLst/>
                        <a:uFillTx/>
                        <a:ea typeface="MS UI Gothic"/>
                      </a:endParaRPr>
                    </a:p>
                    <a:p>
                      <a:pPr algn="l"/>
                      <a:r>
                        <a:rPr lang="ja-JP" sz="1400" b="0" i="0" u="none" strike="noStrike" cap="none" baseline="0" dirty="0">
                          <a:solidFill>
                            <a:srgbClr val="4D4D4D"/>
                          </a:solidFill>
                          <a:effectLst/>
                          <a:uFillTx/>
                          <a:ea typeface="MS UI Gothic"/>
                        </a:rPr>
                        <a:t>デュルバルマブ</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1.7 (0.7, 2.8)</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0">
                <a:tc>
                  <a:txBody>
                    <a:bodyPr/>
                    <a:lstStyle/>
                    <a:p>
                      <a:pPr marL="0" indent="0" algn="l"/>
                      <a:r>
                        <a:rPr lang="ja-JP" sz="1400" b="0" i="0" u="none" strike="noStrike" cap="none" baseline="0" dirty="0">
                          <a:solidFill>
                            <a:srgbClr val="4D4D4D"/>
                          </a:solidFill>
                          <a:effectLst/>
                          <a:uFillTx/>
                          <a:ea typeface="MS UI Gothic"/>
                        </a:rPr>
                        <a:t>5 Gy x 5 + </a:t>
                      </a:r>
                      <a:endParaRPr lang="en-US" altLang="ja-JP" sz="1400" b="0" i="0" u="none" strike="noStrike" cap="none" baseline="0" dirty="0">
                        <a:solidFill>
                          <a:srgbClr val="4D4D4D"/>
                        </a:solidFill>
                        <a:effectLst/>
                        <a:uFillTx/>
                        <a:ea typeface="MS UI Gothic"/>
                      </a:endParaRPr>
                    </a:p>
                    <a:p>
                      <a:pPr marL="0" indent="0" algn="l"/>
                      <a:r>
                        <a:rPr lang="ja-JP" sz="1400" b="0" i="0" u="none" strike="noStrike" cap="none" baseline="0" dirty="0">
                          <a:solidFill>
                            <a:srgbClr val="4D4D4D"/>
                          </a:solidFill>
                          <a:effectLst/>
                          <a:uFillTx/>
                          <a:ea typeface="MS UI Gothic"/>
                        </a:rPr>
                        <a:t>デュルバルマブ</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2.6 (2.1, 4.7)</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0">
                <a:tc>
                  <a:txBody>
                    <a:bodyPr/>
                    <a:lstStyle/>
                    <a:p>
                      <a:pPr algn="l"/>
                      <a:r>
                        <a:rPr lang="ja-JP" sz="1400" b="0" i="0" u="none" strike="noStrike" cap="none" baseline="0" dirty="0">
                          <a:solidFill>
                            <a:srgbClr val="4D4D4D"/>
                          </a:solidFill>
                          <a:effectLst/>
                          <a:uFillTx/>
                          <a:ea typeface="MS UI Gothic"/>
                        </a:rPr>
                        <a:t>8 Gy x 1 + </a:t>
                      </a:r>
                      <a:endParaRPr lang="en-US" altLang="ja-JP" sz="1400" b="0" i="0" u="none" strike="noStrike" cap="none" baseline="0" dirty="0">
                        <a:solidFill>
                          <a:srgbClr val="4D4D4D"/>
                        </a:solidFill>
                        <a:effectLst/>
                        <a:uFillTx/>
                        <a:ea typeface="MS UI Gothic"/>
                      </a:endParaRPr>
                    </a:p>
                    <a:p>
                      <a:pPr algn="l"/>
                      <a:r>
                        <a:rPr lang="ja-JP" sz="1400" b="0" i="0" u="none" strike="noStrike" cap="none" baseline="0" dirty="0">
                          <a:solidFill>
                            <a:srgbClr val="4D4D4D"/>
                          </a:solidFill>
                          <a:effectLst/>
                          <a:uFillTx/>
                          <a:ea typeface="MS UI Gothic"/>
                        </a:rPr>
                        <a:t>デュルバルマブ + トレメリムマブ</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1.6 (0.5, 4.0)</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89897517"/>
                  </a:ext>
                </a:extLst>
              </a:tr>
              <a:tr h="138546">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ja-JP" sz="1400" b="0" i="0" u="none" strike="noStrike" cap="none" baseline="0" dirty="0">
                          <a:solidFill>
                            <a:srgbClr val="4D4D4D"/>
                          </a:solidFill>
                          <a:effectLst/>
                          <a:uFillTx/>
                          <a:ea typeface="MS UI Gothic"/>
                        </a:rPr>
                        <a:t>5 Gy x 5 + </a:t>
                      </a:r>
                      <a:endParaRPr lang="en-US" altLang="ja-JP" sz="1400" b="0" i="0" u="none" strike="noStrike" cap="none" baseline="0" dirty="0">
                        <a:solidFill>
                          <a:srgbClr val="4D4D4D"/>
                        </a:solidFill>
                        <a:effectLst/>
                        <a:uFillTx/>
                        <a:ea typeface="MS UI Gothic"/>
                      </a:endParaRPr>
                    </a:p>
                    <a:p>
                      <a:pPr marL="0" marR="0" lvl="0" indent="0" algn="l" defTabSz="914400" rtl="0" eaLnBrk="1" fontAlgn="auto" latinLnBrk="0" hangingPunct="1">
                        <a:lnSpc>
                          <a:spcPct val="100000"/>
                        </a:lnSpc>
                        <a:spcBef>
                          <a:spcPct val="0"/>
                        </a:spcBef>
                        <a:spcAft>
                          <a:spcPct val="0"/>
                        </a:spcAft>
                        <a:buClrTx/>
                        <a:buSzTx/>
                        <a:buFontTx/>
                        <a:buNone/>
                        <a:defRPr/>
                      </a:pPr>
                      <a:r>
                        <a:rPr lang="ja-JP" sz="1400" b="0" i="0" u="none" strike="noStrike" cap="none" baseline="0" dirty="0">
                          <a:solidFill>
                            <a:srgbClr val="4D4D4D"/>
                          </a:solidFill>
                          <a:effectLst/>
                          <a:uFillTx/>
                          <a:ea typeface="MS UI Gothic"/>
                        </a:rPr>
                        <a:t>デュルバルマブ + トレメリムマブ</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dirty="0">
                          <a:solidFill>
                            <a:srgbClr val="4D4D4D"/>
                          </a:solidFill>
                          <a:effectLst/>
                          <a:uFillTx/>
                          <a:ea typeface="MS UI Gothic"/>
                        </a:rPr>
                        <a:t>3.2 (1.5, 16.5)</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03501981"/>
                  </a:ext>
                </a:extLst>
              </a:tr>
            </a:tbl>
          </a:graphicData>
        </a:graphic>
      </p:graphicFrame>
      <p:sp>
        <p:nvSpPr>
          <p:cNvPr id="8" name="TextBox 7"/>
          <p:cNvSpPr txBox="1"/>
          <p:nvPr/>
        </p:nvSpPr>
        <p:spPr>
          <a:xfrm>
            <a:off x="1995527" y="2079507"/>
            <a:ext cx="3125085" cy="945825"/>
          </a:xfrm>
          <a:prstGeom prst="rect">
            <a:avLst/>
          </a:prstGeom>
          <a:noFill/>
        </p:spPr>
        <p:txBody>
          <a:bodyPr wrap="none" rtlCol="0">
            <a:spAutoFit/>
          </a:bodyPr>
          <a:lstStyle/>
          <a:p>
            <a:r>
              <a:rPr lang="ja-JP" sz="1400" b="0" i="0" u="none" strike="noStrike" cap="none" baseline="0">
                <a:solidFill>
                  <a:srgbClr val="B60D27"/>
                </a:solidFill>
                <a:effectLst/>
                <a:uFillTx/>
                <a:ea typeface="MS UI Gothic"/>
              </a:rPr>
              <a:t>8 Gy x 1 + デュルバルマブ</a:t>
            </a:r>
          </a:p>
          <a:p>
            <a:r>
              <a:rPr lang="ja-JP" sz="1400" b="0" i="0" u="none" strike="noStrike" cap="none" baseline="0">
                <a:solidFill>
                  <a:srgbClr val="425A83"/>
                </a:solidFill>
                <a:effectLst/>
                <a:uFillTx/>
                <a:ea typeface="MS UI Gothic"/>
              </a:rPr>
              <a:t>5 Gy x 5 + デュルバルマブ</a:t>
            </a:r>
          </a:p>
          <a:p>
            <a:r>
              <a:rPr lang="ja-JP" sz="1400" b="0" i="0" u="none" strike="noStrike" cap="none" baseline="0">
                <a:solidFill>
                  <a:srgbClr val="F7899A"/>
                </a:solidFill>
                <a:effectLst/>
                <a:uFillTx/>
                <a:ea typeface="MS UI Gothic"/>
              </a:rPr>
              <a:t>8 Gy x 1 + デュルバルマブ + トレメリムマブ</a:t>
            </a:r>
          </a:p>
          <a:p>
            <a:r>
              <a:rPr lang="ja-JP" sz="1400" b="0" i="0" u="none" strike="noStrike" cap="none" baseline="0">
                <a:solidFill>
                  <a:srgbClr val="B2C0D8"/>
                </a:solidFill>
                <a:effectLst/>
                <a:uFillTx/>
                <a:ea typeface="MS UI Gothic"/>
              </a:rPr>
              <a:t>5 Gy x 5 + デュルバルマブ + トレメリムマブ</a:t>
            </a:r>
          </a:p>
        </p:txBody>
      </p:sp>
      <p:cxnSp>
        <p:nvCxnSpPr>
          <p:cNvPr id="9" name="Straight Connector 8"/>
          <p:cNvCxnSpPr/>
          <p:nvPr/>
        </p:nvCxnSpPr>
        <p:spPr>
          <a:xfrm>
            <a:off x="1595066" y="2222631"/>
            <a:ext cx="368121" cy="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95065" y="2418560"/>
            <a:ext cx="368121" cy="0"/>
          </a:xfrm>
          <a:prstGeom prst="line">
            <a:avLst/>
          </a:prstGeom>
          <a:ln w="2222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595064" y="2642625"/>
            <a:ext cx="368121" cy="0"/>
          </a:xfrm>
          <a:prstGeom prst="line">
            <a:avLst/>
          </a:prstGeom>
          <a:ln w="2222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95063" y="2866690"/>
            <a:ext cx="368121" cy="0"/>
          </a:xfrm>
          <a:prstGeom prst="line">
            <a:avLst/>
          </a:prstGeom>
          <a:ln w="22225">
            <a:solidFill>
              <a:srgbClr val="B2C0EC"/>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256133" y="2384021"/>
            <a:ext cx="4577190" cy="2928499"/>
            <a:chOff x="1859407" y="1936639"/>
            <a:chExt cx="5553382" cy="2961611"/>
          </a:xfrm>
        </p:grpSpPr>
        <p:sp>
          <p:nvSpPr>
            <p:cNvPr id="14" name="Line 3"/>
            <p:cNvSpPr>
              <a:spLocks noChangeShapeType="1"/>
            </p:cNvSpPr>
            <p:nvPr/>
          </p:nvSpPr>
          <p:spPr bwMode="auto">
            <a:xfrm>
              <a:off x="2676946" y="2069518"/>
              <a:ext cx="63272"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5" name="Line 4"/>
            <p:cNvSpPr>
              <a:spLocks noChangeShapeType="1"/>
            </p:cNvSpPr>
            <p:nvPr/>
          </p:nvSpPr>
          <p:spPr bwMode="auto">
            <a:xfrm>
              <a:off x="2676946" y="2628548"/>
              <a:ext cx="63272"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6" name="Line 5"/>
            <p:cNvSpPr>
              <a:spLocks noChangeShapeType="1"/>
            </p:cNvSpPr>
            <p:nvPr/>
          </p:nvSpPr>
          <p:spPr bwMode="auto">
            <a:xfrm>
              <a:off x="2676946" y="3186087"/>
              <a:ext cx="63272"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7" name="Line 6"/>
            <p:cNvSpPr>
              <a:spLocks noChangeShapeType="1"/>
            </p:cNvSpPr>
            <p:nvPr/>
          </p:nvSpPr>
          <p:spPr bwMode="auto">
            <a:xfrm>
              <a:off x="2676946" y="3768970"/>
              <a:ext cx="63272"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8" name="Line 7"/>
            <p:cNvSpPr>
              <a:spLocks noChangeShapeType="1"/>
            </p:cNvSpPr>
            <p:nvPr/>
          </p:nvSpPr>
          <p:spPr bwMode="auto">
            <a:xfrm>
              <a:off x="2676946" y="4327693"/>
              <a:ext cx="63272"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9" name="Line 8"/>
            <p:cNvSpPr>
              <a:spLocks noChangeShapeType="1"/>
            </p:cNvSpPr>
            <p:nvPr/>
          </p:nvSpPr>
          <p:spPr bwMode="auto">
            <a:xfrm>
              <a:off x="2676946" y="4327693"/>
              <a:ext cx="63272"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0" name="Line 9"/>
            <p:cNvSpPr>
              <a:spLocks noChangeShapeType="1"/>
            </p:cNvSpPr>
            <p:nvPr/>
          </p:nvSpPr>
          <p:spPr bwMode="auto">
            <a:xfrm flipH="1" flipV="1">
              <a:off x="2740218" y="4327693"/>
              <a:ext cx="0" cy="76028"/>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1" name="Line 12"/>
            <p:cNvSpPr>
              <a:spLocks noChangeShapeType="1"/>
            </p:cNvSpPr>
            <p:nvPr/>
          </p:nvSpPr>
          <p:spPr bwMode="auto">
            <a:xfrm flipH="1" flipV="1">
              <a:off x="4981260" y="4327693"/>
              <a:ext cx="0" cy="63357"/>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2" name="Line 13"/>
            <p:cNvSpPr>
              <a:spLocks noChangeShapeType="1"/>
            </p:cNvSpPr>
            <p:nvPr/>
          </p:nvSpPr>
          <p:spPr bwMode="auto">
            <a:xfrm flipH="1" flipV="1">
              <a:off x="3863416" y="4327693"/>
              <a:ext cx="0" cy="63357"/>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3" name="Line 14"/>
            <p:cNvSpPr>
              <a:spLocks noChangeShapeType="1"/>
            </p:cNvSpPr>
            <p:nvPr/>
          </p:nvSpPr>
          <p:spPr bwMode="auto">
            <a:xfrm flipH="1" flipV="1">
              <a:off x="6084022" y="4327693"/>
              <a:ext cx="0" cy="76028"/>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4" name="Line 16"/>
            <p:cNvSpPr>
              <a:spLocks noChangeShapeType="1"/>
            </p:cNvSpPr>
            <p:nvPr/>
          </p:nvSpPr>
          <p:spPr bwMode="auto">
            <a:xfrm flipH="1" flipV="1">
              <a:off x="7160665" y="4327693"/>
              <a:ext cx="0" cy="63357"/>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5" name="Freeform 17"/>
            <p:cNvSpPr/>
            <p:nvPr/>
          </p:nvSpPr>
          <p:spPr bwMode="auto">
            <a:xfrm>
              <a:off x="2743820" y="2071008"/>
              <a:ext cx="4429039" cy="2255501"/>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noFill/>
            <a:ln w="19050">
              <a:solidFill>
                <a:schemeClr val="tx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6" name="TextBox 25"/>
            <p:cNvSpPr txBox="1"/>
            <p:nvPr/>
          </p:nvSpPr>
          <p:spPr>
            <a:xfrm rot="16200000">
              <a:off x="1272175" y="3019470"/>
              <a:ext cx="1544638" cy="370176"/>
            </a:xfrm>
            <a:prstGeom prst="rect">
              <a:avLst/>
            </a:prstGeom>
            <a:noFill/>
          </p:spPr>
          <p:txBody>
            <a:bodyPr wrap="none" rtlCol="0">
              <a:spAutoFit/>
            </a:bodyPr>
            <a:lstStyle/>
            <a:p>
              <a:pPr algn="ctr" fontAlgn="base">
                <a:spcBef>
                  <a:spcPct val="0"/>
                </a:spcBef>
                <a:spcAft>
                  <a:spcPct val="0"/>
                </a:spcAft>
              </a:pPr>
              <a:r>
                <a:rPr lang="ja-JP" sz="1400" b="0" i="0" u="none" strike="noStrike" cap="none" baseline="0">
                  <a:solidFill>
                    <a:srgbClr val="4D4D4D"/>
                  </a:solidFill>
                  <a:effectLst/>
                  <a:uFillTx/>
                  <a:ea typeface="MS UI Gothic"/>
                </a:rPr>
                <a:t>無増悪生存率、%</a:t>
              </a:r>
            </a:p>
          </p:txBody>
        </p:sp>
        <p:sp>
          <p:nvSpPr>
            <p:cNvPr id="27" name="TextBox 26"/>
            <p:cNvSpPr txBox="1"/>
            <p:nvPr/>
          </p:nvSpPr>
          <p:spPr>
            <a:xfrm>
              <a:off x="2104217" y="1936639"/>
              <a:ext cx="582385" cy="308555"/>
            </a:xfrm>
            <a:prstGeom prst="rect">
              <a:avLst/>
            </a:prstGeom>
            <a:noFill/>
          </p:spPr>
          <p:txBody>
            <a:bodyPr wrap="none" rtlCol="0">
              <a:spAutoFit/>
            </a:bodyPr>
            <a:lstStyle/>
            <a:p>
              <a:pPr algn="r" fontAlgn="base">
                <a:spcBef>
                  <a:spcPct val="0"/>
                </a:spcBef>
                <a:spcAft>
                  <a:spcPct val="0"/>
                </a:spcAft>
              </a:pPr>
              <a:r>
                <a:rPr lang="ja-JP" sz="1400" b="0" i="0" u="none" strike="noStrike" cap="none" baseline="0">
                  <a:solidFill>
                    <a:srgbClr val="4D4D4D"/>
                  </a:solidFill>
                  <a:effectLst/>
                  <a:uFillTx/>
                  <a:ea typeface="MS UI Gothic"/>
                </a:rPr>
                <a:t>100</a:t>
              </a:r>
            </a:p>
          </p:txBody>
        </p:sp>
        <p:sp>
          <p:nvSpPr>
            <p:cNvPr id="28" name="TextBox 27"/>
            <p:cNvSpPr txBox="1"/>
            <p:nvPr/>
          </p:nvSpPr>
          <p:spPr>
            <a:xfrm>
              <a:off x="2248165" y="2493987"/>
              <a:ext cx="462292" cy="308555"/>
            </a:xfrm>
            <a:prstGeom prst="rect">
              <a:avLst/>
            </a:prstGeom>
            <a:noFill/>
          </p:spPr>
          <p:txBody>
            <a:bodyPr wrap="none" rtlCol="0">
              <a:spAutoFit/>
            </a:bodyPr>
            <a:lstStyle/>
            <a:p>
              <a:pPr algn="r" fontAlgn="base">
                <a:spcBef>
                  <a:spcPct val="0"/>
                </a:spcBef>
                <a:spcAft>
                  <a:spcPct val="0"/>
                </a:spcAft>
              </a:pPr>
              <a:r>
                <a:rPr lang="ja-JP" sz="1400" b="0" i="0" u="none" strike="noStrike" cap="none" baseline="0">
                  <a:solidFill>
                    <a:srgbClr val="4D4D4D"/>
                  </a:solidFill>
                  <a:effectLst/>
                  <a:uFillTx/>
                  <a:ea typeface="MS UI Gothic"/>
                </a:rPr>
                <a:t>75</a:t>
              </a:r>
            </a:p>
          </p:txBody>
        </p:sp>
        <p:sp>
          <p:nvSpPr>
            <p:cNvPr id="29" name="TextBox 28"/>
            <p:cNvSpPr txBox="1"/>
            <p:nvPr/>
          </p:nvSpPr>
          <p:spPr>
            <a:xfrm>
              <a:off x="2248165" y="3060558"/>
              <a:ext cx="462292" cy="308555"/>
            </a:xfrm>
            <a:prstGeom prst="rect">
              <a:avLst/>
            </a:prstGeom>
            <a:noFill/>
          </p:spPr>
          <p:txBody>
            <a:bodyPr wrap="none" rtlCol="0">
              <a:spAutoFit/>
            </a:bodyPr>
            <a:lstStyle/>
            <a:p>
              <a:pPr algn="r" fontAlgn="base">
                <a:spcBef>
                  <a:spcPct val="0"/>
                </a:spcBef>
                <a:spcAft>
                  <a:spcPct val="0"/>
                </a:spcAft>
              </a:pPr>
              <a:r>
                <a:rPr lang="ja-JP" sz="1400" b="0" i="0" u="none" strike="noStrike" cap="none" baseline="0">
                  <a:solidFill>
                    <a:srgbClr val="4D4D4D"/>
                  </a:solidFill>
                  <a:effectLst/>
                  <a:uFillTx/>
                  <a:ea typeface="MS UI Gothic"/>
                </a:rPr>
                <a:t>50</a:t>
              </a:r>
            </a:p>
          </p:txBody>
        </p:sp>
        <p:sp>
          <p:nvSpPr>
            <p:cNvPr id="30" name="TextBox 29"/>
            <p:cNvSpPr txBox="1"/>
            <p:nvPr/>
          </p:nvSpPr>
          <p:spPr>
            <a:xfrm>
              <a:off x="2248165" y="3627129"/>
              <a:ext cx="462292" cy="308555"/>
            </a:xfrm>
            <a:prstGeom prst="rect">
              <a:avLst/>
            </a:prstGeom>
            <a:noFill/>
          </p:spPr>
          <p:txBody>
            <a:bodyPr wrap="none" rtlCol="0">
              <a:spAutoFit/>
            </a:bodyPr>
            <a:lstStyle/>
            <a:p>
              <a:pPr algn="r" fontAlgn="base">
                <a:spcBef>
                  <a:spcPct val="0"/>
                </a:spcBef>
                <a:spcAft>
                  <a:spcPct val="0"/>
                </a:spcAft>
              </a:pPr>
              <a:r>
                <a:rPr lang="ja-JP" sz="1400" b="0" i="0" u="none" strike="noStrike" cap="none" baseline="0">
                  <a:solidFill>
                    <a:srgbClr val="4D4D4D"/>
                  </a:solidFill>
                  <a:effectLst/>
                  <a:uFillTx/>
                  <a:ea typeface="MS UI Gothic"/>
                </a:rPr>
                <a:t>25</a:t>
              </a:r>
            </a:p>
          </p:txBody>
        </p:sp>
        <p:sp>
          <p:nvSpPr>
            <p:cNvPr id="31" name="TextBox 30"/>
            <p:cNvSpPr txBox="1"/>
            <p:nvPr/>
          </p:nvSpPr>
          <p:spPr>
            <a:xfrm>
              <a:off x="2368258" y="4193700"/>
              <a:ext cx="342198" cy="308555"/>
            </a:xfrm>
            <a:prstGeom prst="rect">
              <a:avLst/>
            </a:prstGeom>
            <a:noFill/>
          </p:spPr>
          <p:txBody>
            <a:bodyPr wrap="none" rtlCol="0">
              <a:spAutoFit/>
            </a:bodyPr>
            <a:lstStyle/>
            <a:p>
              <a:pPr algn="r" fontAlgn="base">
                <a:spcBef>
                  <a:spcPct val="0"/>
                </a:spcBef>
                <a:spcAft>
                  <a:spcPct val="0"/>
                </a:spcAft>
              </a:pPr>
              <a:r>
                <a:rPr lang="ja-JP" sz="1400" b="0" i="0" u="none" strike="noStrike" cap="none" baseline="0">
                  <a:solidFill>
                    <a:srgbClr val="4D4D4D"/>
                  </a:solidFill>
                  <a:effectLst/>
                  <a:uFillTx/>
                  <a:ea typeface="MS UI Gothic"/>
                </a:rPr>
                <a:t>0</a:t>
              </a:r>
            </a:p>
          </p:txBody>
        </p:sp>
        <p:sp>
          <p:nvSpPr>
            <p:cNvPr id="32" name="TextBox 31"/>
            <p:cNvSpPr txBox="1"/>
            <p:nvPr/>
          </p:nvSpPr>
          <p:spPr>
            <a:xfrm>
              <a:off x="2577835" y="4387535"/>
              <a:ext cx="342198" cy="308555"/>
            </a:xfrm>
            <a:prstGeom prst="rect">
              <a:avLst/>
            </a:prstGeom>
            <a:noFill/>
          </p:spPr>
          <p:txBody>
            <a:bodyPr wrap="none" rtlCol="0">
              <a:spAutoFit/>
            </a:bodyPr>
            <a:lstStyle/>
            <a:p>
              <a:pPr algn="ctr" fontAlgn="base">
                <a:spcBef>
                  <a:spcPct val="0"/>
                </a:spcBef>
                <a:spcAft>
                  <a:spcPct val="0"/>
                </a:spcAft>
              </a:pPr>
              <a:r>
                <a:rPr lang="ja-JP" sz="1400" b="0" i="0" u="none" strike="noStrike" cap="none" baseline="0">
                  <a:solidFill>
                    <a:srgbClr val="4D4D4D"/>
                  </a:solidFill>
                  <a:effectLst/>
                  <a:uFillTx/>
                  <a:ea typeface="MS UI Gothic"/>
                </a:rPr>
                <a:t>0</a:t>
              </a:r>
            </a:p>
          </p:txBody>
        </p:sp>
        <p:sp>
          <p:nvSpPr>
            <p:cNvPr id="33" name="TextBox 32"/>
            <p:cNvSpPr txBox="1"/>
            <p:nvPr/>
          </p:nvSpPr>
          <p:spPr>
            <a:xfrm>
              <a:off x="3696465" y="4387535"/>
              <a:ext cx="342198" cy="308555"/>
            </a:xfrm>
            <a:prstGeom prst="rect">
              <a:avLst/>
            </a:prstGeom>
            <a:noFill/>
          </p:spPr>
          <p:txBody>
            <a:bodyPr wrap="none" rtlCol="0">
              <a:spAutoFit/>
            </a:bodyPr>
            <a:lstStyle/>
            <a:p>
              <a:pPr algn="ctr" fontAlgn="base">
                <a:spcBef>
                  <a:spcPct val="0"/>
                </a:spcBef>
                <a:spcAft>
                  <a:spcPct val="0"/>
                </a:spcAft>
              </a:pPr>
              <a:r>
                <a:rPr lang="ja-JP" sz="1400" b="0" i="0" u="none" strike="noStrike" cap="none" baseline="0">
                  <a:solidFill>
                    <a:srgbClr val="4D4D4D"/>
                  </a:solidFill>
                  <a:effectLst/>
                  <a:uFillTx/>
                  <a:ea typeface="MS UI Gothic"/>
                </a:rPr>
                <a:t>5</a:t>
              </a:r>
            </a:p>
          </p:txBody>
        </p:sp>
        <p:sp>
          <p:nvSpPr>
            <p:cNvPr id="34" name="TextBox 33"/>
            <p:cNvSpPr txBox="1"/>
            <p:nvPr/>
          </p:nvSpPr>
          <p:spPr>
            <a:xfrm>
              <a:off x="4748521" y="4387535"/>
              <a:ext cx="462292" cy="308555"/>
            </a:xfrm>
            <a:prstGeom prst="rect">
              <a:avLst/>
            </a:prstGeom>
            <a:noFill/>
          </p:spPr>
          <p:txBody>
            <a:bodyPr wrap="none" rtlCol="0">
              <a:spAutoFit/>
            </a:bodyPr>
            <a:lstStyle/>
            <a:p>
              <a:pPr algn="ctr" fontAlgn="base">
                <a:spcBef>
                  <a:spcPct val="0"/>
                </a:spcBef>
                <a:spcAft>
                  <a:spcPct val="0"/>
                </a:spcAft>
              </a:pPr>
              <a:r>
                <a:rPr lang="ja-JP" sz="1400" b="0" i="0" u="none" strike="noStrike" cap="none" baseline="0">
                  <a:solidFill>
                    <a:srgbClr val="4D4D4D"/>
                  </a:solidFill>
                  <a:effectLst/>
                  <a:uFillTx/>
                  <a:ea typeface="MS UI Gothic"/>
                </a:rPr>
                <a:t>10</a:t>
              </a:r>
            </a:p>
          </p:txBody>
        </p:sp>
        <p:sp>
          <p:nvSpPr>
            <p:cNvPr id="35" name="TextBox 34"/>
            <p:cNvSpPr txBox="1"/>
            <p:nvPr/>
          </p:nvSpPr>
          <p:spPr>
            <a:xfrm>
              <a:off x="5859094" y="4387535"/>
              <a:ext cx="462292" cy="308555"/>
            </a:xfrm>
            <a:prstGeom prst="rect">
              <a:avLst/>
            </a:prstGeom>
            <a:noFill/>
          </p:spPr>
          <p:txBody>
            <a:bodyPr wrap="none" rtlCol="0">
              <a:spAutoFit/>
            </a:bodyPr>
            <a:lstStyle/>
            <a:p>
              <a:pPr algn="ctr" fontAlgn="base">
                <a:spcBef>
                  <a:spcPct val="0"/>
                </a:spcBef>
                <a:spcAft>
                  <a:spcPct val="0"/>
                </a:spcAft>
              </a:pPr>
              <a:r>
                <a:rPr lang="ja-JP" sz="1400" b="0" i="0" u="none" strike="noStrike" cap="none" baseline="0">
                  <a:solidFill>
                    <a:srgbClr val="4D4D4D"/>
                  </a:solidFill>
                  <a:effectLst/>
                  <a:uFillTx/>
                  <a:ea typeface="MS UI Gothic"/>
                </a:rPr>
                <a:t>15</a:t>
              </a:r>
            </a:p>
          </p:txBody>
        </p:sp>
        <p:sp>
          <p:nvSpPr>
            <p:cNvPr id="36" name="TextBox 35"/>
            <p:cNvSpPr txBox="1"/>
            <p:nvPr/>
          </p:nvSpPr>
          <p:spPr>
            <a:xfrm>
              <a:off x="6949036" y="4387535"/>
              <a:ext cx="462292" cy="308555"/>
            </a:xfrm>
            <a:prstGeom prst="rect">
              <a:avLst/>
            </a:prstGeom>
            <a:noFill/>
          </p:spPr>
          <p:txBody>
            <a:bodyPr wrap="none" rtlCol="0">
              <a:spAutoFit/>
            </a:bodyPr>
            <a:lstStyle/>
            <a:p>
              <a:pPr algn="ctr" fontAlgn="base">
                <a:spcBef>
                  <a:spcPct val="0"/>
                </a:spcBef>
                <a:spcAft>
                  <a:spcPct val="0"/>
                </a:spcAft>
              </a:pPr>
              <a:r>
                <a:rPr lang="ja-JP" sz="1400" b="0" i="0" u="none" strike="noStrike" cap="none" baseline="0">
                  <a:solidFill>
                    <a:srgbClr val="4D4D4D"/>
                  </a:solidFill>
                  <a:effectLst/>
                  <a:uFillTx/>
                  <a:ea typeface="MS UI Gothic"/>
                </a:rPr>
                <a:t>20</a:t>
              </a:r>
            </a:p>
          </p:txBody>
        </p:sp>
        <p:sp>
          <p:nvSpPr>
            <p:cNvPr id="37" name="TextBox 36"/>
            <p:cNvSpPr txBox="1"/>
            <p:nvPr/>
          </p:nvSpPr>
          <p:spPr>
            <a:xfrm>
              <a:off x="4168752" y="4586993"/>
              <a:ext cx="1642557" cy="308555"/>
            </a:xfrm>
            <a:prstGeom prst="rect">
              <a:avLst/>
            </a:prstGeom>
            <a:noFill/>
          </p:spPr>
          <p:txBody>
            <a:bodyPr wrap="none" rtlCol="0">
              <a:spAutoFit/>
            </a:bodyPr>
            <a:lstStyle/>
            <a:p>
              <a:pPr algn="ctr" fontAlgn="base">
                <a:spcBef>
                  <a:spcPct val="0"/>
                </a:spcBef>
                <a:spcAft>
                  <a:spcPct val="0"/>
                </a:spcAft>
              </a:pPr>
              <a:r>
                <a:rPr lang="ja-JP" sz="1400" b="0" i="0" u="none" strike="noStrike" cap="none" baseline="0">
                  <a:solidFill>
                    <a:srgbClr val="4D4D4D"/>
                  </a:solidFill>
                  <a:effectLst/>
                  <a:uFillTx/>
                  <a:ea typeface="MS UI Gothic"/>
                </a:rPr>
                <a:t>経過期間（ヵ月）</a:t>
              </a:r>
            </a:p>
          </p:txBody>
        </p:sp>
      </p:grpSp>
      <p:sp>
        <p:nvSpPr>
          <p:cNvPr id="38" name="Freeform 2"/>
          <p:cNvSpPr/>
          <p:nvPr/>
        </p:nvSpPr>
        <p:spPr bwMode="auto">
          <a:xfrm>
            <a:off x="989295" y="2516888"/>
            <a:ext cx="517220" cy="2230285"/>
          </a:xfrm>
          <a:custGeom>
            <a:avLst/>
            <a:gdLst>
              <a:gd name="T0" fmla="*/ 39 w 39"/>
              <a:gd name="T1" fmla="*/ 175 h 175"/>
              <a:gd name="T2" fmla="*/ 39 w 39"/>
              <a:gd name="T3" fmla="*/ 138 h 175"/>
              <a:gd name="T4" fmla="*/ 28 w 39"/>
              <a:gd name="T5" fmla="*/ 138 h 175"/>
              <a:gd name="T6" fmla="*/ 28 w 39"/>
              <a:gd name="T7" fmla="*/ 125 h 175"/>
              <a:gd name="T8" fmla="*/ 26 w 39"/>
              <a:gd name="T9" fmla="*/ 125 h 175"/>
              <a:gd name="T10" fmla="*/ 26 w 39"/>
              <a:gd name="T11" fmla="*/ 88 h 175"/>
              <a:gd name="T12" fmla="*/ 21 w 39"/>
              <a:gd name="T13" fmla="*/ 88 h 175"/>
              <a:gd name="T14" fmla="*/ 21 w 39"/>
              <a:gd name="T15" fmla="*/ 50 h 175"/>
              <a:gd name="T16" fmla="*/ 19 w 39"/>
              <a:gd name="T17" fmla="*/ 50 h 175"/>
              <a:gd name="T18" fmla="*/ 19 w 39"/>
              <a:gd name="T19" fmla="*/ 38 h 175"/>
              <a:gd name="T20" fmla="*/ 10 w 39"/>
              <a:gd name="T21" fmla="*/ 38 h 175"/>
              <a:gd name="T22" fmla="*/ 10 w 39"/>
              <a:gd name="T23" fmla="*/ 13 h 175"/>
              <a:gd name="T24" fmla="*/ 9 w 39"/>
              <a:gd name="T25" fmla="*/ 13 h 175"/>
              <a:gd name="T26" fmla="*/ 9 w 39"/>
              <a:gd name="T27" fmla="*/ 0 h 175"/>
              <a:gd name="T28" fmla="*/ 0 w 39"/>
              <a:gd name="T29"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175">
                <a:moveTo>
                  <a:pt x="39" y="175"/>
                </a:moveTo>
                <a:lnTo>
                  <a:pt x="39" y="138"/>
                </a:lnTo>
                <a:lnTo>
                  <a:pt x="28" y="138"/>
                </a:lnTo>
                <a:lnTo>
                  <a:pt x="28" y="125"/>
                </a:lnTo>
                <a:lnTo>
                  <a:pt x="26" y="125"/>
                </a:lnTo>
                <a:lnTo>
                  <a:pt x="26" y="88"/>
                </a:lnTo>
                <a:lnTo>
                  <a:pt x="21" y="88"/>
                </a:lnTo>
                <a:lnTo>
                  <a:pt x="21" y="50"/>
                </a:lnTo>
                <a:lnTo>
                  <a:pt x="19" y="50"/>
                </a:lnTo>
                <a:lnTo>
                  <a:pt x="19" y="38"/>
                </a:lnTo>
                <a:lnTo>
                  <a:pt x="10" y="38"/>
                </a:lnTo>
                <a:lnTo>
                  <a:pt x="10" y="13"/>
                </a:lnTo>
                <a:lnTo>
                  <a:pt x="9" y="13"/>
                </a:lnTo>
                <a:lnTo>
                  <a:pt x="9" y="0"/>
                </a:lnTo>
                <a:lnTo>
                  <a:pt x="0" y="0"/>
                </a:lnTo>
              </a:path>
            </a:pathLst>
          </a:cu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nvGrpSpPr>
          <p:cNvPr id="39" name="Group 3"/>
          <p:cNvGrpSpPr/>
          <p:nvPr/>
        </p:nvGrpSpPr>
        <p:grpSpPr>
          <a:xfrm>
            <a:off x="989295" y="2516887"/>
            <a:ext cx="735080" cy="2230285"/>
            <a:chOff x="2704" y="1637"/>
            <a:chExt cx="348" cy="1044"/>
          </a:xfrm>
        </p:grpSpPr>
        <p:sp>
          <p:nvSpPr>
            <p:cNvPr id="40" name="Freeform 4"/>
            <p:cNvSpPr/>
            <p:nvPr/>
          </p:nvSpPr>
          <p:spPr bwMode="auto">
            <a:xfrm>
              <a:off x="2704" y="1637"/>
              <a:ext cx="348" cy="1044"/>
            </a:xfrm>
            <a:custGeom>
              <a:avLst/>
              <a:gdLst>
                <a:gd name="T0" fmla="*/ 58 w 58"/>
                <a:gd name="T1" fmla="*/ 174 h 174"/>
                <a:gd name="T2" fmla="*/ 58 w 58"/>
                <a:gd name="T3" fmla="*/ 141 h 174"/>
                <a:gd name="T4" fmla="*/ 31 w 58"/>
                <a:gd name="T5" fmla="*/ 141 h 174"/>
                <a:gd name="T6" fmla="*/ 31 w 58"/>
                <a:gd name="T7" fmla="*/ 106 h 174"/>
                <a:gd name="T8" fmla="*/ 26 w 58"/>
                <a:gd name="T9" fmla="*/ 106 h 174"/>
                <a:gd name="T10" fmla="*/ 26 w 58"/>
                <a:gd name="T11" fmla="*/ 89 h 174"/>
                <a:gd name="T12" fmla="*/ 23 w 58"/>
                <a:gd name="T13" fmla="*/ 89 h 174"/>
                <a:gd name="T14" fmla="*/ 23 w 58"/>
                <a:gd name="T15" fmla="*/ 71 h 174"/>
                <a:gd name="T16" fmla="*/ 13 w 58"/>
                <a:gd name="T17" fmla="*/ 71 h 174"/>
                <a:gd name="T18" fmla="*/ 13 w 58"/>
                <a:gd name="T19" fmla="*/ 33 h 174"/>
                <a:gd name="T20" fmla="*/ 11 w 58"/>
                <a:gd name="T21" fmla="*/ 33 h 174"/>
                <a:gd name="T22" fmla="*/ 11 w 58"/>
                <a:gd name="T23" fmla="*/ 23 h 174"/>
                <a:gd name="T24" fmla="*/ 9 w 58"/>
                <a:gd name="T25" fmla="*/ 23 h 174"/>
                <a:gd name="T26" fmla="*/ 9 w 58"/>
                <a:gd name="T27" fmla="*/ 12 h 174"/>
                <a:gd name="T28" fmla="*/ 7 w 58"/>
                <a:gd name="T29" fmla="*/ 12 h 174"/>
                <a:gd name="T30" fmla="*/ 7 w 58"/>
                <a:gd name="T31" fmla="*/ 0 h 174"/>
                <a:gd name="T32" fmla="*/ 0 w 58"/>
                <a:gd name="T3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74">
                  <a:moveTo>
                    <a:pt x="58" y="174"/>
                  </a:moveTo>
                  <a:lnTo>
                    <a:pt x="58" y="141"/>
                  </a:lnTo>
                  <a:lnTo>
                    <a:pt x="31" y="141"/>
                  </a:lnTo>
                  <a:lnTo>
                    <a:pt x="31" y="106"/>
                  </a:lnTo>
                  <a:lnTo>
                    <a:pt x="26" y="106"/>
                  </a:lnTo>
                  <a:lnTo>
                    <a:pt x="26" y="89"/>
                  </a:lnTo>
                  <a:lnTo>
                    <a:pt x="23" y="89"/>
                  </a:lnTo>
                  <a:lnTo>
                    <a:pt x="23" y="71"/>
                  </a:lnTo>
                  <a:lnTo>
                    <a:pt x="13" y="71"/>
                  </a:lnTo>
                  <a:lnTo>
                    <a:pt x="13" y="33"/>
                  </a:lnTo>
                  <a:lnTo>
                    <a:pt x="11" y="33"/>
                  </a:lnTo>
                  <a:lnTo>
                    <a:pt x="11" y="23"/>
                  </a:lnTo>
                  <a:lnTo>
                    <a:pt x="9" y="23"/>
                  </a:lnTo>
                  <a:lnTo>
                    <a:pt x="9" y="12"/>
                  </a:lnTo>
                  <a:lnTo>
                    <a:pt x="7" y="12"/>
                  </a:lnTo>
                  <a:lnTo>
                    <a:pt x="7" y="0"/>
                  </a:lnTo>
                  <a:lnTo>
                    <a:pt x="0" y="0"/>
                  </a:lnTo>
                </a:path>
              </a:pathLst>
            </a:custGeom>
            <a:ln w="2222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1" name="Line 5"/>
            <p:cNvSpPr>
              <a:spLocks noChangeShapeType="1"/>
            </p:cNvSpPr>
            <p:nvPr/>
          </p:nvSpPr>
          <p:spPr bwMode="auto">
            <a:xfrm flipH="1">
              <a:off x="2818" y="2051"/>
              <a:ext cx="0" cy="36"/>
            </a:xfrm>
            <a:prstGeom prst="line">
              <a:avLst/>
            </a:prstGeom>
            <a:ln w="2222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sp>
        <p:nvSpPr>
          <p:cNvPr id="42" name="Freeform 6"/>
          <p:cNvSpPr/>
          <p:nvPr/>
        </p:nvSpPr>
        <p:spPr bwMode="auto">
          <a:xfrm>
            <a:off x="989295" y="2516886"/>
            <a:ext cx="860781" cy="2230285"/>
          </a:xfrm>
          <a:custGeom>
            <a:avLst/>
            <a:gdLst>
              <a:gd name="T0" fmla="*/ 67 w 67"/>
              <a:gd name="T1" fmla="*/ 174 h 174"/>
              <a:gd name="T2" fmla="*/ 67 w 67"/>
              <a:gd name="T3" fmla="*/ 154 h 174"/>
              <a:gd name="T4" fmla="*/ 54 w 67"/>
              <a:gd name="T5" fmla="*/ 154 h 174"/>
              <a:gd name="T6" fmla="*/ 54 w 67"/>
              <a:gd name="T7" fmla="*/ 111 h 174"/>
              <a:gd name="T8" fmla="*/ 37 w 67"/>
              <a:gd name="T9" fmla="*/ 111 h 174"/>
              <a:gd name="T10" fmla="*/ 37 w 67"/>
              <a:gd name="T11" fmla="*/ 88 h 174"/>
              <a:gd name="T12" fmla="*/ 35 w 67"/>
              <a:gd name="T13" fmla="*/ 88 h 174"/>
              <a:gd name="T14" fmla="*/ 35 w 67"/>
              <a:gd name="T15" fmla="*/ 66 h 174"/>
              <a:gd name="T16" fmla="*/ 31 w 67"/>
              <a:gd name="T17" fmla="*/ 66 h 174"/>
              <a:gd name="T18" fmla="*/ 31 w 67"/>
              <a:gd name="T19" fmla="*/ 22 h 174"/>
              <a:gd name="T20" fmla="*/ 28 w 67"/>
              <a:gd name="T21" fmla="*/ 22 h 174"/>
              <a:gd name="T22" fmla="*/ 28 w 67"/>
              <a:gd name="T23" fmla="*/ 0 h 174"/>
              <a:gd name="T24" fmla="*/ 0 w 67"/>
              <a:gd name="T2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74">
                <a:moveTo>
                  <a:pt x="67" y="174"/>
                </a:moveTo>
                <a:lnTo>
                  <a:pt x="67" y="154"/>
                </a:lnTo>
                <a:lnTo>
                  <a:pt x="54" y="154"/>
                </a:lnTo>
                <a:lnTo>
                  <a:pt x="54" y="111"/>
                </a:lnTo>
                <a:lnTo>
                  <a:pt x="37" y="111"/>
                </a:lnTo>
                <a:lnTo>
                  <a:pt x="37" y="88"/>
                </a:lnTo>
                <a:lnTo>
                  <a:pt x="35" y="88"/>
                </a:lnTo>
                <a:lnTo>
                  <a:pt x="35" y="66"/>
                </a:lnTo>
                <a:lnTo>
                  <a:pt x="31" y="66"/>
                </a:lnTo>
                <a:lnTo>
                  <a:pt x="31" y="22"/>
                </a:lnTo>
                <a:lnTo>
                  <a:pt x="28" y="22"/>
                </a:lnTo>
                <a:lnTo>
                  <a:pt x="28" y="0"/>
                </a:lnTo>
                <a:lnTo>
                  <a:pt x="0" y="0"/>
                </a:lnTo>
              </a:path>
            </a:pathLst>
          </a:custGeom>
          <a:ln w="22225">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nvGrpSpPr>
          <p:cNvPr id="43" name="Group 7"/>
          <p:cNvGrpSpPr/>
          <p:nvPr/>
        </p:nvGrpSpPr>
        <p:grpSpPr>
          <a:xfrm>
            <a:off x="989295" y="2516887"/>
            <a:ext cx="3096000" cy="1656000"/>
            <a:chOff x="2164" y="1767"/>
            <a:chExt cx="1428" cy="786"/>
          </a:xfrm>
        </p:grpSpPr>
        <p:sp>
          <p:nvSpPr>
            <p:cNvPr id="44" name="Line 8"/>
            <p:cNvSpPr>
              <a:spLocks noChangeShapeType="1"/>
            </p:cNvSpPr>
            <p:nvPr/>
          </p:nvSpPr>
          <p:spPr bwMode="auto">
            <a:xfrm flipH="1">
              <a:off x="3268" y="2517"/>
              <a:ext cx="0" cy="36"/>
            </a:xfrm>
            <a:prstGeom prst="line">
              <a:avLst/>
            </a:prstGeom>
            <a:ln w="22225">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5" name="Line 9"/>
            <p:cNvSpPr>
              <a:spLocks noChangeShapeType="1"/>
            </p:cNvSpPr>
            <p:nvPr/>
          </p:nvSpPr>
          <p:spPr bwMode="auto">
            <a:xfrm flipH="1">
              <a:off x="3586" y="2517"/>
              <a:ext cx="0" cy="36"/>
            </a:xfrm>
            <a:prstGeom prst="line">
              <a:avLst/>
            </a:prstGeom>
            <a:ln w="22225">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6" name="Freeform 10"/>
            <p:cNvSpPr/>
            <p:nvPr/>
          </p:nvSpPr>
          <p:spPr bwMode="auto">
            <a:xfrm>
              <a:off x="2164" y="1767"/>
              <a:ext cx="1428" cy="768"/>
            </a:xfrm>
            <a:custGeom>
              <a:avLst/>
              <a:gdLst>
                <a:gd name="T0" fmla="*/ 238 w 238"/>
                <a:gd name="T1" fmla="*/ 128 h 128"/>
                <a:gd name="T2" fmla="*/ 48 w 238"/>
                <a:gd name="T3" fmla="*/ 128 h 128"/>
                <a:gd name="T4" fmla="*/ 48 w 238"/>
                <a:gd name="T5" fmla="*/ 103 h 128"/>
                <a:gd name="T6" fmla="*/ 44 w 238"/>
                <a:gd name="T7" fmla="*/ 103 h 128"/>
                <a:gd name="T8" fmla="*/ 44 w 238"/>
                <a:gd name="T9" fmla="*/ 79 h 128"/>
                <a:gd name="T10" fmla="*/ 32 w 238"/>
                <a:gd name="T11" fmla="*/ 79 h 128"/>
                <a:gd name="T12" fmla="*/ 32 w 238"/>
                <a:gd name="T13" fmla="*/ 59 h 128"/>
                <a:gd name="T14" fmla="*/ 28 w 238"/>
                <a:gd name="T15" fmla="*/ 59 h 128"/>
                <a:gd name="T16" fmla="*/ 28 w 238"/>
                <a:gd name="T17" fmla="*/ 39 h 128"/>
                <a:gd name="T18" fmla="*/ 25 w 238"/>
                <a:gd name="T19" fmla="*/ 39 h 128"/>
                <a:gd name="T20" fmla="*/ 25 w 238"/>
                <a:gd name="T21" fmla="*/ 20 h 128"/>
                <a:gd name="T22" fmla="*/ 20 w 238"/>
                <a:gd name="T23" fmla="*/ 20 h 128"/>
                <a:gd name="T24" fmla="*/ 20 w 238"/>
                <a:gd name="T25" fmla="*/ 0 h 128"/>
                <a:gd name="T26" fmla="*/ 0 w 238"/>
                <a:gd name="T2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8" h="128">
                  <a:moveTo>
                    <a:pt x="238" y="128"/>
                  </a:moveTo>
                  <a:lnTo>
                    <a:pt x="48" y="128"/>
                  </a:lnTo>
                  <a:lnTo>
                    <a:pt x="48" y="103"/>
                  </a:lnTo>
                  <a:lnTo>
                    <a:pt x="44" y="103"/>
                  </a:lnTo>
                  <a:lnTo>
                    <a:pt x="44" y="79"/>
                  </a:lnTo>
                  <a:lnTo>
                    <a:pt x="32" y="79"/>
                  </a:lnTo>
                  <a:lnTo>
                    <a:pt x="32" y="59"/>
                  </a:lnTo>
                  <a:lnTo>
                    <a:pt x="28" y="59"/>
                  </a:lnTo>
                  <a:lnTo>
                    <a:pt x="28" y="39"/>
                  </a:lnTo>
                  <a:lnTo>
                    <a:pt x="25" y="39"/>
                  </a:lnTo>
                  <a:lnTo>
                    <a:pt x="25" y="20"/>
                  </a:lnTo>
                  <a:lnTo>
                    <a:pt x="20" y="20"/>
                  </a:lnTo>
                  <a:lnTo>
                    <a:pt x="20" y="0"/>
                  </a:lnTo>
                  <a:lnTo>
                    <a:pt x="0" y="0"/>
                  </a:lnTo>
                </a:path>
              </a:pathLst>
            </a:custGeom>
            <a:ln w="22225">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sp>
        <p:nvSpPr>
          <p:cNvPr id="4" name="TextBox 3"/>
          <p:cNvSpPr txBox="1"/>
          <p:nvPr/>
        </p:nvSpPr>
        <p:spPr>
          <a:xfrm>
            <a:off x="2319431" y="1659447"/>
            <a:ext cx="628094" cy="366126"/>
          </a:xfrm>
          <a:prstGeom prst="rect">
            <a:avLst/>
          </a:prstGeom>
          <a:noFill/>
        </p:spPr>
        <p:txBody>
          <a:bodyPr wrap="none" rtlCol="0">
            <a:spAutoFit/>
          </a:bodyPr>
          <a:lstStyle/>
          <a:p>
            <a:r>
              <a:rPr lang="ja-JP" sz="1800" b="1" i="0" u="none" strike="noStrike" cap="none" baseline="0">
                <a:solidFill>
                  <a:srgbClr val="4D4D4D"/>
                </a:solidFill>
                <a:effectLst/>
                <a:uFillTx/>
                <a:ea typeface="MS UI Gothic"/>
              </a:rPr>
              <a:t>PFS</a:t>
            </a:r>
          </a:p>
        </p:txBody>
      </p:sp>
    </p:spTree>
    <p:extLst>
      <p:ext uri="{BB962C8B-B14F-4D97-AF65-F5344CB8AC3E}">
        <p14:creationId xmlns:p14="http://schemas.microsoft.com/office/powerpoint/2010/main" val="410919320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dirty="0">
                <a:solidFill>
                  <a:srgbClr val="043882"/>
                </a:solidFill>
                <a:effectLst/>
                <a:uFillTx/>
                <a:ea typeface="MS UI Gothic"/>
              </a:rPr>
              <a:t>用語</a:t>
            </a:r>
            <a:r>
              <a:rPr lang="ja-JP" sz="1800" b="1" i="0" u="none" strike="noStrike" cap="none" baseline="0" dirty="0" smtClean="0">
                <a:solidFill>
                  <a:srgbClr val="043882"/>
                </a:solidFill>
                <a:effectLst/>
                <a:uFillTx/>
                <a:ea typeface="MS UI Gothic"/>
              </a:rPr>
              <a:t>集</a:t>
            </a:r>
            <a:endParaRPr lang="ja-JP" sz="1800" b="1" i="0" u="none" strike="noStrike" cap="none" baseline="0" dirty="0">
              <a:solidFill>
                <a:srgbClr val="043882"/>
              </a:solidFill>
              <a:effectLst/>
              <a:uFillTx/>
              <a:ea typeface="MS UI Gothic"/>
            </a:endParaRPr>
          </a:p>
        </p:txBody>
      </p:sp>
      <p:sp>
        <p:nvSpPr>
          <p:cNvPr id="6" name="Rectangle 3"/>
          <p:cNvSpPr txBox="1">
            <a:spLocks noChangeArrowheads="1"/>
          </p:cNvSpPr>
          <p:nvPr/>
        </p:nvSpPr>
        <p:spPr>
          <a:xfrm>
            <a:off x="71935" y="1273369"/>
            <a:ext cx="9072065" cy="3677194"/>
          </a:xfrm>
          <a:prstGeom prst="rect">
            <a:avLst/>
          </a:prstGeom>
        </p:spPr>
        <p:txBody>
          <a:bodyPr numCol="3"/>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lvl="0" indent="0">
              <a:lnSpc>
                <a:spcPts val="1300"/>
              </a:lnSpc>
              <a:spcAft>
                <a:spcPct val="0"/>
              </a:spcAft>
              <a:buClr>
                <a:srgbClr val="043882"/>
              </a:buClr>
              <a:buNone/>
              <a:tabLst>
                <a:tab pos="806450" algn="l"/>
              </a:tabLst>
              <a:defRPr/>
            </a:pPr>
            <a:r>
              <a:rPr lang="ja-JP" sz="1050" b="0" i="0" u="none" strike="noStrike" cap="none" baseline="0" dirty="0">
                <a:solidFill>
                  <a:srgbClr val="000000"/>
                </a:solidFill>
                <a:effectLst/>
                <a:uFillTx/>
                <a:ea typeface="MS UI Gothic"/>
              </a:rPr>
              <a:t>1L	第一選択</a:t>
            </a:r>
          </a:p>
          <a:p>
            <a:pPr marL="0" lvl="0" indent="0">
              <a:lnSpc>
                <a:spcPts val="1300"/>
              </a:lnSpc>
              <a:spcAft>
                <a:spcPct val="0"/>
              </a:spcAft>
              <a:buClr>
                <a:srgbClr val="043882"/>
              </a:buClr>
              <a:buNone/>
              <a:tabLst>
                <a:tab pos="806450" algn="l"/>
              </a:tabLst>
              <a:defRPr/>
            </a:pPr>
            <a:r>
              <a:rPr lang="ja-JP" sz="1050" b="0" i="0" u="none" strike="noStrike" cap="none" baseline="0" dirty="0">
                <a:solidFill>
                  <a:srgbClr val="000000"/>
                </a:solidFill>
                <a:effectLst/>
                <a:uFillTx/>
                <a:ea typeface="MS UI Gothic"/>
              </a:rPr>
              <a:t>2L	第二選択</a:t>
            </a:r>
          </a:p>
          <a:p>
            <a:pPr marL="0" lvl="0" indent="0">
              <a:lnSpc>
                <a:spcPts val="1300"/>
              </a:lnSpc>
              <a:spcAft>
                <a:spcPct val="0"/>
              </a:spcAft>
              <a:buClr>
                <a:srgbClr val="043882"/>
              </a:buClr>
              <a:buNone/>
              <a:tabLst>
                <a:tab pos="806450" algn="l"/>
              </a:tabLst>
              <a:defRPr/>
            </a:pPr>
            <a:r>
              <a:rPr lang="ja-JP" sz="1050" b="0" i="0" u="none" strike="noStrike" cap="none" baseline="0" dirty="0">
                <a:solidFill>
                  <a:srgbClr val="000000"/>
                </a:solidFill>
                <a:effectLst/>
                <a:uFillTx/>
                <a:ea typeface="MS UI Gothic"/>
              </a:rPr>
              <a:t>5FU	5-フルオロウラシル</a:t>
            </a:r>
          </a:p>
          <a:p>
            <a:pPr marL="0" lvl="0" indent="0">
              <a:lnSpc>
                <a:spcPts val="1300"/>
              </a:lnSpc>
              <a:spcAft>
                <a:spcPct val="0"/>
              </a:spcAft>
              <a:buClr>
                <a:srgbClr val="043882"/>
              </a:buClr>
              <a:buNone/>
              <a:tabLst>
                <a:tab pos="806450" algn="l"/>
              </a:tabLst>
              <a:defRPr/>
            </a:pPr>
            <a:r>
              <a:rPr lang="ja-JP" sz="1050" b="0" i="0" u="none" strike="noStrike" cap="none" baseline="0" dirty="0">
                <a:solidFill>
                  <a:srgbClr val="000000"/>
                </a:solidFill>
                <a:effectLst/>
                <a:uFillTx/>
                <a:ea typeface="MS UI Gothic"/>
              </a:rPr>
              <a:t>AE	有害事象</a:t>
            </a:r>
          </a:p>
          <a:p>
            <a:pPr marL="0" lvl="0" indent="0">
              <a:lnSpc>
                <a:spcPts val="1300"/>
              </a:lnSpc>
              <a:spcAft>
                <a:spcPct val="0"/>
              </a:spcAft>
              <a:buClr>
                <a:srgbClr val="043882"/>
              </a:buClr>
              <a:buNone/>
              <a:tabLst>
                <a:tab pos="806450" algn="l"/>
              </a:tabLst>
              <a:defRPr/>
            </a:pPr>
            <a:r>
              <a:rPr lang="ja-JP" sz="1050" b="0" i="0" u="none" strike="noStrike" cap="none" baseline="0" dirty="0">
                <a:solidFill>
                  <a:srgbClr val="000000"/>
                </a:solidFill>
                <a:effectLst/>
                <a:uFillTx/>
                <a:ea typeface="MS UI Gothic"/>
              </a:rPr>
              <a:t>ADX	andecaliximab</a:t>
            </a:r>
          </a:p>
          <a:p>
            <a:pPr marL="0" lvl="0" indent="0">
              <a:lnSpc>
                <a:spcPts val="1300"/>
              </a:lnSpc>
              <a:spcAft>
                <a:spcPct val="0"/>
              </a:spcAft>
              <a:buClr>
                <a:srgbClr val="043882"/>
              </a:buClr>
              <a:buNone/>
              <a:tabLst>
                <a:tab pos="806450" algn="l"/>
              </a:tabLst>
              <a:defRPr/>
            </a:pPr>
            <a:r>
              <a:rPr lang="ja-JP" sz="1050" b="0" i="0" u="none" strike="noStrike" cap="none" baseline="0" dirty="0">
                <a:solidFill>
                  <a:srgbClr val="000000"/>
                </a:solidFill>
                <a:effectLst/>
                <a:uFillTx/>
                <a:ea typeface="MS UI Gothic"/>
              </a:rPr>
              <a:t>AFP	α-フェトプロテイン</a:t>
            </a:r>
          </a:p>
          <a:p>
            <a:pPr marL="0" lvl="0" indent="0">
              <a:lnSpc>
                <a:spcPts val="1300"/>
              </a:lnSpc>
              <a:spcAft>
                <a:spcPct val="0"/>
              </a:spcAft>
              <a:buClr>
                <a:srgbClr val="043882"/>
              </a:buClr>
              <a:buNone/>
              <a:tabLst>
                <a:tab pos="806450" algn="l"/>
              </a:tabLst>
              <a:defRPr/>
            </a:pPr>
            <a:r>
              <a:rPr lang="ja-JP" sz="1050" b="0" i="0" u="none" strike="noStrike" cap="none" baseline="0" dirty="0">
                <a:solidFill>
                  <a:srgbClr val="000000"/>
                </a:solidFill>
                <a:effectLst/>
                <a:uFillTx/>
                <a:ea typeface="MS UI Gothic"/>
              </a:rPr>
              <a:t>ALT	アラニン・アミノトランスフェラーゼ</a:t>
            </a:r>
          </a:p>
          <a:p>
            <a:pPr marL="0" lvl="0" indent="0">
              <a:lnSpc>
                <a:spcPts val="1300"/>
              </a:lnSpc>
              <a:spcAft>
                <a:spcPct val="0"/>
              </a:spcAft>
              <a:buClr>
                <a:srgbClr val="043882"/>
              </a:buClr>
              <a:buNone/>
              <a:tabLst>
                <a:tab pos="806450" algn="l"/>
              </a:tabLst>
              <a:defRPr/>
            </a:pPr>
            <a:r>
              <a:rPr lang="ja-JP" sz="1050" b="0" i="0" u="none" strike="noStrike" cap="none" baseline="0" dirty="0">
                <a:solidFill>
                  <a:srgbClr val="000000"/>
                </a:solidFill>
                <a:effectLst/>
                <a:uFillTx/>
                <a:ea typeface="MS UI Gothic"/>
              </a:rPr>
              <a:t>AST	アスパラギン酸アミノトランスフェラーゼ</a:t>
            </a:r>
          </a:p>
          <a:p>
            <a:pPr marL="0" lvl="0" indent="0">
              <a:lnSpc>
                <a:spcPts val="1300"/>
              </a:lnSpc>
              <a:spcAft>
                <a:spcPct val="0"/>
              </a:spcAft>
              <a:buClr>
                <a:srgbClr val="043882"/>
              </a:buClr>
              <a:buNone/>
              <a:tabLst>
                <a:tab pos="806450" algn="l"/>
              </a:tabLst>
              <a:defRPr/>
            </a:pPr>
            <a:r>
              <a:rPr lang="ja-JP" sz="1050" b="0" i="0" u="none" strike="noStrike" cap="none" baseline="0" dirty="0">
                <a:solidFill>
                  <a:srgbClr val="000000"/>
                </a:solidFill>
                <a:effectLst/>
                <a:uFillTx/>
                <a:ea typeface="MS UI Gothic"/>
              </a:rPr>
              <a:t>bid	1日2回</a:t>
            </a:r>
          </a:p>
          <a:p>
            <a:pPr marL="0" lvl="0" indent="0">
              <a:lnSpc>
                <a:spcPts val="1300"/>
              </a:lnSpc>
              <a:spcAft>
                <a:spcPct val="0"/>
              </a:spcAft>
              <a:buClr>
                <a:srgbClr val="043882"/>
              </a:buClr>
              <a:buNone/>
              <a:tabLst>
                <a:tab pos="806450" algn="l"/>
              </a:tabLst>
              <a:defRPr/>
            </a:pPr>
            <a:r>
              <a:rPr lang="ja-JP" sz="1050" b="0" i="0" u="none" strike="noStrike" cap="none" baseline="0" dirty="0">
                <a:solidFill>
                  <a:srgbClr val="000000"/>
                </a:solidFill>
                <a:effectLst/>
                <a:uFillTx/>
                <a:ea typeface="MS UI Gothic"/>
              </a:rPr>
              <a:t>BCLC	バルセロナ臨床肝癌</a:t>
            </a:r>
          </a:p>
          <a:p>
            <a:pPr marL="0" lvl="0" indent="0">
              <a:lnSpc>
                <a:spcPts val="1300"/>
              </a:lnSpc>
              <a:spcAft>
                <a:spcPct val="0"/>
              </a:spcAft>
              <a:buClr>
                <a:srgbClr val="043882"/>
              </a:buClr>
              <a:buNone/>
              <a:tabLst>
                <a:tab pos="806450" algn="l"/>
              </a:tabLst>
              <a:defRPr/>
            </a:pPr>
            <a:r>
              <a:rPr lang="ja-JP" sz="1050" b="0" i="0" u="none" strike="noStrike" cap="none" baseline="0" dirty="0">
                <a:solidFill>
                  <a:srgbClr val="000000"/>
                </a:solidFill>
                <a:effectLst/>
                <a:uFillTx/>
                <a:ea typeface="MS UI Gothic"/>
              </a:rPr>
              <a:t>BOR	最良総合効果</a:t>
            </a:r>
          </a:p>
          <a:p>
            <a:pPr marL="0" lvl="0" indent="0">
              <a:lnSpc>
                <a:spcPts val="1300"/>
              </a:lnSpc>
              <a:spcAft>
                <a:spcPct val="0"/>
              </a:spcAft>
              <a:buClr>
                <a:srgbClr val="043882"/>
              </a:buClr>
              <a:buNone/>
              <a:tabLst>
                <a:tab pos="806450" algn="l"/>
              </a:tabLst>
              <a:defRPr/>
            </a:pPr>
            <a:r>
              <a:rPr lang="ja-JP" sz="1050" b="0" i="0" u="none" strike="noStrike" cap="none" baseline="0" dirty="0">
                <a:solidFill>
                  <a:srgbClr val="000000"/>
                </a:solidFill>
                <a:effectLst/>
                <a:uFillTx/>
                <a:ea typeface="MS UI Gothic"/>
              </a:rPr>
              <a:t>BSA	体表面積</a:t>
            </a:r>
          </a:p>
          <a:p>
            <a:pPr marL="0" lvl="0" indent="0">
              <a:lnSpc>
                <a:spcPts val="1300"/>
              </a:lnSpc>
              <a:spcAft>
                <a:spcPct val="0"/>
              </a:spcAft>
              <a:buClr>
                <a:srgbClr val="043882"/>
              </a:buClr>
              <a:buNone/>
              <a:tabLst>
                <a:tab pos="806450" algn="l"/>
              </a:tabLst>
              <a:defRPr/>
            </a:pPr>
            <a:r>
              <a:rPr lang="ja-JP" sz="1050" b="0" i="0" u="none" strike="noStrike" cap="none" baseline="0" dirty="0">
                <a:solidFill>
                  <a:srgbClr val="000000"/>
                </a:solidFill>
                <a:effectLst/>
                <a:uFillTx/>
                <a:ea typeface="MS UI Gothic"/>
              </a:rPr>
              <a:t>BTC	胆管癌</a:t>
            </a:r>
          </a:p>
          <a:p>
            <a:pPr marL="0" lvl="0" indent="0">
              <a:lnSpc>
                <a:spcPts val="1300"/>
              </a:lnSpc>
              <a:spcAft>
                <a:spcPct val="0"/>
              </a:spcAft>
              <a:buClr>
                <a:srgbClr val="043882"/>
              </a:buClr>
              <a:buNone/>
              <a:tabLst>
                <a:tab pos="806450" algn="l"/>
              </a:tabLst>
              <a:defRPr/>
            </a:pPr>
            <a:r>
              <a:rPr lang="ja-JP" sz="1050" b="0" i="0" u="none" strike="noStrike" cap="none" baseline="0" dirty="0">
                <a:solidFill>
                  <a:srgbClr val="000000"/>
                </a:solidFill>
                <a:effectLst/>
                <a:uFillTx/>
                <a:ea typeface="MS UI Gothic"/>
              </a:rPr>
              <a:t>BW	体重</a:t>
            </a:r>
          </a:p>
          <a:p>
            <a:pPr marL="0" lvl="0" indent="0">
              <a:lnSpc>
                <a:spcPts val="1300"/>
              </a:lnSpc>
              <a:spcAft>
                <a:spcPct val="0"/>
              </a:spcAft>
              <a:buClr>
                <a:srgbClr val="043882"/>
              </a:buClr>
              <a:buNone/>
              <a:tabLst>
                <a:tab pos="806450" algn="l"/>
              </a:tabLst>
              <a:defRPr/>
            </a:pPr>
            <a:r>
              <a:rPr lang="ja-JP" sz="1050" b="0" i="0" u="none" strike="noStrike" cap="none" baseline="0" dirty="0">
                <a:solidFill>
                  <a:srgbClr val="000000"/>
                </a:solidFill>
                <a:effectLst/>
                <a:uFillTx/>
                <a:ea typeface="MS UI Gothic"/>
              </a:rPr>
              <a:t>CA19.9	癌抗原19.9</a:t>
            </a:r>
          </a:p>
          <a:p>
            <a:pPr marL="0" lvl="0" indent="0">
              <a:lnSpc>
                <a:spcPts val="1300"/>
              </a:lnSpc>
              <a:spcAft>
                <a:spcPct val="0"/>
              </a:spcAft>
              <a:buClr>
                <a:srgbClr val="043882"/>
              </a:buClr>
              <a:buNone/>
              <a:tabLst>
                <a:tab pos="806450" algn="l"/>
              </a:tabLst>
              <a:defRPr/>
            </a:pPr>
            <a:r>
              <a:rPr lang="ja-JP" sz="1050" b="0" i="0" u="none" strike="noStrike" cap="none" baseline="0" dirty="0">
                <a:solidFill>
                  <a:srgbClr val="000000"/>
                </a:solidFill>
                <a:effectLst/>
                <a:uFillTx/>
                <a:ea typeface="MS UI Gothic"/>
              </a:rPr>
              <a:t>CAPOX	カペシタビン + オキサリプラチン</a:t>
            </a:r>
          </a:p>
          <a:p>
            <a:pPr marL="0" lvl="0" indent="0">
              <a:lnSpc>
                <a:spcPts val="1300"/>
              </a:lnSpc>
              <a:spcAft>
                <a:spcPct val="0"/>
              </a:spcAft>
              <a:buClr>
                <a:srgbClr val="043882"/>
              </a:buClr>
              <a:buNone/>
              <a:tabLst>
                <a:tab pos="806450" algn="l"/>
              </a:tabLst>
              <a:defRPr/>
            </a:pPr>
            <a:r>
              <a:rPr lang="ja-JP" sz="1050" b="0" i="0" u="none" strike="noStrike" cap="none" baseline="0" dirty="0">
                <a:solidFill>
                  <a:srgbClr val="000000"/>
                </a:solidFill>
                <a:effectLst/>
                <a:uFillTx/>
                <a:ea typeface="MS UI Gothic"/>
              </a:rPr>
              <a:t>CI	信頼区間</a:t>
            </a:r>
          </a:p>
          <a:p>
            <a:pPr marL="0" lvl="0" indent="0">
              <a:lnSpc>
                <a:spcPts val="1300"/>
              </a:lnSpc>
              <a:spcAft>
                <a:spcPct val="0"/>
              </a:spcAft>
              <a:buClr>
                <a:srgbClr val="043882"/>
              </a:buClr>
              <a:buNone/>
              <a:tabLst>
                <a:tab pos="806450" algn="l"/>
              </a:tabLst>
              <a:defRPr/>
            </a:pPr>
            <a:r>
              <a:rPr lang="ja-JP" sz="1050" b="0" i="0" u="none" strike="noStrike" cap="none" baseline="0" dirty="0">
                <a:solidFill>
                  <a:srgbClr val="000000"/>
                </a:solidFill>
                <a:effectLst/>
                <a:uFillTx/>
                <a:ea typeface="MS UI Gothic"/>
              </a:rPr>
              <a:t>CR	完全奏効</a:t>
            </a:r>
          </a:p>
          <a:p>
            <a:pPr marL="0" lvl="0" indent="0">
              <a:lnSpc>
                <a:spcPts val="1300"/>
              </a:lnSpc>
              <a:spcAft>
                <a:spcPct val="0"/>
              </a:spcAft>
              <a:buClr>
                <a:srgbClr val="043882"/>
              </a:buClr>
              <a:buNone/>
              <a:tabLst>
                <a:tab pos="806450" algn="l"/>
              </a:tabLst>
              <a:defRPr/>
            </a:pPr>
            <a:r>
              <a:rPr lang="ja-JP" sz="1050" b="0" i="0" u="none" strike="noStrike" cap="none" baseline="0" dirty="0">
                <a:solidFill>
                  <a:srgbClr val="000000"/>
                </a:solidFill>
                <a:effectLst/>
                <a:uFillTx/>
                <a:ea typeface="MS UI Gothic"/>
              </a:rPr>
              <a:t>CRC	大腸癌</a:t>
            </a:r>
          </a:p>
          <a:p>
            <a:pPr marL="0" lvl="0" indent="0">
              <a:lnSpc>
                <a:spcPts val="1300"/>
              </a:lnSpc>
              <a:spcAft>
                <a:spcPct val="0"/>
              </a:spcAft>
              <a:buClr>
                <a:srgbClr val="043882"/>
              </a:buClr>
              <a:buNone/>
              <a:tabLst>
                <a:tab pos="806450" algn="l"/>
              </a:tabLst>
              <a:defRPr/>
            </a:pPr>
            <a:r>
              <a:rPr lang="ja-JP" sz="1050" b="0" i="0" u="none" strike="noStrike" cap="none" baseline="0" dirty="0">
                <a:solidFill>
                  <a:srgbClr val="000000"/>
                </a:solidFill>
                <a:effectLst/>
                <a:uFillTx/>
                <a:ea typeface="MS UI Gothic"/>
              </a:rPr>
              <a:t>CRT	化学放射線</a:t>
            </a:r>
          </a:p>
          <a:p>
            <a:pPr marL="0" lvl="0" indent="0">
              <a:lnSpc>
                <a:spcPts val="1300"/>
              </a:lnSpc>
              <a:spcAft>
                <a:spcPct val="0"/>
              </a:spcAft>
              <a:buClr>
                <a:srgbClr val="043882"/>
              </a:buClr>
              <a:buNone/>
              <a:tabLst>
                <a:tab pos="806450" algn="l"/>
              </a:tabLst>
              <a:defRPr/>
            </a:pPr>
            <a:r>
              <a:rPr lang="ja-JP" sz="1050" b="0" i="0" u="none" strike="noStrike" cap="none" baseline="0" dirty="0">
                <a:solidFill>
                  <a:srgbClr val="000000"/>
                </a:solidFill>
                <a:effectLst/>
                <a:uFillTx/>
                <a:ea typeface="MS UI Gothic"/>
              </a:rPr>
              <a:t>CPS	複合陽性スコア</a:t>
            </a:r>
          </a:p>
          <a:p>
            <a:pPr marL="0" lvl="0" indent="0">
              <a:lnSpc>
                <a:spcPts val="1300"/>
              </a:lnSpc>
              <a:spcAft>
                <a:spcPct val="0"/>
              </a:spcAft>
              <a:buClr>
                <a:srgbClr val="043882"/>
              </a:buClr>
              <a:buNone/>
              <a:tabLst>
                <a:tab pos="806450" algn="l"/>
              </a:tabLst>
              <a:defRPr/>
            </a:pPr>
            <a:r>
              <a:rPr lang="ja-JP" sz="1050" b="0" i="0" u="none" strike="noStrike" cap="none" baseline="0" dirty="0">
                <a:solidFill>
                  <a:srgbClr val="000000"/>
                </a:solidFill>
                <a:effectLst/>
                <a:uFillTx/>
                <a:ea typeface="MS UI Gothic"/>
              </a:rPr>
              <a:t>D	日</a:t>
            </a:r>
          </a:p>
          <a:p>
            <a:pPr marL="0" lvl="0" indent="0">
              <a:lnSpc>
                <a:spcPts val="1300"/>
              </a:lnSpc>
              <a:spcAft>
                <a:spcPct val="0"/>
              </a:spcAft>
              <a:buClr>
                <a:srgbClr val="043882"/>
              </a:buClr>
              <a:buNone/>
              <a:tabLst>
                <a:tab pos="806450" algn="l"/>
              </a:tabLst>
              <a:defRPr/>
            </a:pPr>
            <a:r>
              <a:rPr lang="ja-JP" sz="1050" b="0" i="0" u="none" strike="noStrike" cap="none" baseline="0" dirty="0">
                <a:solidFill>
                  <a:srgbClr val="000000"/>
                </a:solidFill>
                <a:effectLst/>
                <a:uFillTx/>
                <a:ea typeface="MS UI Gothic"/>
              </a:rPr>
              <a:t>DCR	病勢コントロール率</a:t>
            </a:r>
          </a:p>
          <a:p>
            <a:pPr marL="0" lvl="0" indent="0">
              <a:lnSpc>
                <a:spcPts val="1300"/>
              </a:lnSpc>
              <a:spcAft>
                <a:spcPct val="0"/>
              </a:spcAft>
              <a:buClr>
                <a:srgbClr val="043882"/>
              </a:buClr>
              <a:buNone/>
              <a:tabLst>
                <a:tab pos="806450" algn="l"/>
              </a:tabLst>
              <a:defRPr/>
            </a:pPr>
            <a:r>
              <a:rPr lang="ja-JP" sz="1050" b="0" i="0" u="none" strike="noStrike" cap="none" baseline="0" dirty="0">
                <a:solidFill>
                  <a:srgbClr val="000000"/>
                </a:solidFill>
                <a:effectLst/>
                <a:uFillTx/>
                <a:ea typeface="MS UI Gothic"/>
              </a:rPr>
              <a:t>DFS	無病生存期間</a:t>
            </a:r>
          </a:p>
          <a:p>
            <a:pPr marL="0" lvl="0" indent="0">
              <a:lnSpc>
                <a:spcPts val="1300"/>
              </a:lnSpc>
              <a:spcAft>
                <a:spcPct val="0"/>
              </a:spcAft>
              <a:buClr>
                <a:srgbClr val="043882"/>
              </a:buClr>
              <a:buNone/>
              <a:tabLst>
                <a:tab pos="806450" algn="l"/>
              </a:tabLst>
              <a:defRPr/>
            </a:pPr>
            <a:r>
              <a:rPr lang="ja-JP" sz="1050" b="0" i="0" u="none" strike="noStrike" cap="none" baseline="0" dirty="0">
                <a:solidFill>
                  <a:srgbClr val="000000"/>
                </a:solidFill>
                <a:effectLst/>
                <a:uFillTx/>
                <a:ea typeface="MS UI Gothic"/>
              </a:rPr>
              <a:t>DoR	奏効持続期間</a:t>
            </a:r>
          </a:p>
          <a:p>
            <a:pPr marL="0" lvl="0" indent="0">
              <a:lnSpc>
                <a:spcPts val="1300"/>
              </a:lnSpc>
              <a:spcAft>
                <a:spcPct val="0"/>
              </a:spcAft>
              <a:buClr>
                <a:srgbClr val="043882"/>
              </a:buClr>
              <a:buNone/>
              <a:tabLst>
                <a:tab pos="806450" algn="l"/>
              </a:tabLst>
              <a:defRPr/>
            </a:pPr>
            <a:r>
              <a:rPr lang="ja-JP" sz="1050" b="0" i="0" u="none" strike="noStrike" cap="none" baseline="0" dirty="0">
                <a:solidFill>
                  <a:srgbClr val="000000"/>
                </a:solidFill>
                <a:effectLst/>
                <a:uFillTx/>
                <a:ea typeface="MS UI Gothic"/>
              </a:rPr>
              <a:t>ECOG	米国東海岸癌臨床試験グループ</a:t>
            </a:r>
            <a:endParaRPr lang="en-US" altLang="ja-JP" sz="1050" b="0" i="0" u="none" strike="noStrike" cap="none" baseline="0" dirty="0">
              <a:solidFill>
                <a:srgbClr val="000000"/>
              </a:solidFill>
              <a:effectLst/>
              <a:uFillTx/>
              <a:ea typeface="MS UI Gothic"/>
            </a:endParaRPr>
          </a:p>
          <a:p>
            <a:pPr marL="0" lvl="0" indent="0">
              <a:lnSpc>
                <a:spcPts val="1300"/>
              </a:lnSpc>
              <a:spcAft>
                <a:spcPct val="0"/>
              </a:spcAft>
              <a:buClr>
                <a:srgbClr val="043882"/>
              </a:buClr>
              <a:buNone/>
              <a:tabLst>
                <a:tab pos="806450" algn="l"/>
              </a:tabLst>
              <a:defRPr/>
            </a:pPr>
            <a:endParaRPr lang="ja-JP" sz="1050" b="0" i="0" u="none" strike="noStrike" cap="none" baseline="0" dirty="0">
              <a:solidFill>
                <a:srgbClr val="000000"/>
              </a:solidFill>
              <a:effectLst/>
              <a:uFillTx/>
              <a:ea typeface="MS UI Gothic"/>
            </a:endParaRPr>
          </a:p>
          <a:p>
            <a:pPr marL="90488" lvl="0" indent="0">
              <a:lnSpc>
                <a:spcPts val="1300"/>
              </a:lnSpc>
              <a:spcAft>
                <a:spcPct val="0"/>
              </a:spcAft>
              <a:buClr>
                <a:srgbClr val="043882"/>
              </a:buClr>
              <a:buNone/>
              <a:tabLst>
                <a:tab pos="806450" algn="l"/>
              </a:tabLst>
              <a:defRPr/>
            </a:pPr>
            <a:r>
              <a:rPr lang="ja-JP" sz="1050" b="0" i="0" u="none" strike="noStrike" cap="none" baseline="0" dirty="0">
                <a:solidFill>
                  <a:srgbClr val="000000"/>
                </a:solidFill>
                <a:effectLst/>
                <a:uFillTx/>
                <a:ea typeface="MS UI Gothic"/>
              </a:rPr>
              <a:t>EHS		肝外転移</a:t>
            </a:r>
          </a:p>
          <a:p>
            <a:pPr marL="90488" lvl="0" indent="0">
              <a:lnSpc>
                <a:spcPts val="1300"/>
              </a:lnSpc>
              <a:spcAft>
                <a:spcPct val="0"/>
              </a:spcAft>
              <a:buClr>
                <a:srgbClr val="043882"/>
              </a:buClr>
              <a:buNone/>
              <a:tabLst>
                <a:tab pos="806450" algn="l"/>
              </a:tabLst>
              <a:defRPr/>
            </a:pPr>
            <a:r>
              <a:rPr lang="ja-JP" sz="1050" b="0" i="0" u="none" strike="noStrike" cap="none" baseline="0" dirty="0">
                <a:solidFill>
                  <a:srgbClr val="000000"/>
                </a:solidFill>
                <a:effectLst/>
                <a:uFillTx/>
                <a:ea typeface="MS UI Gothic"/>
              </a:rPr>
              <a:t>FISH		蛍光in situハイブリダイゼーション</a:t>
            </a:r>
          </a:p>
          <a:p>
            <a:pPr marL="95250" lvl="0" indent="0">
              <a:lnSpc>
                <a:spcPts val="1300"/>
              </a:lnSpc>
              <a:spcAft>
                <a:spcPct val="0"/>
              </a:spcAft>
              <a:buClr>
                <a:srgbClr val="043882"/>
              </a:buClr>
              <a:buNone/>
              <a:tabLst>
                <a:tab pos="806450" algn="l"/>
              </a:tabLst>
              <a:defRPr/>
            </a:pPr>
            <a:r>
              <a:rPr lang="ja-JP" sz="1050" b="0" i="0" u="none" strike="noStrike" cap="none" baseline="0" dirty="0">
                <a:solidFill>
                  <a:srgbClr val="000000"/>
                </a:solidFill>
                <a:effectLst/>
                <a:uFillTx/>
                <a:ea typeface="MS UI Gothic"/>
              </a:rPr>
              <a:t>(m)FOLFOX	（修正）ロイコボリン＋</a:t>
            </a:r>
            <a:r>
              <a:rPr sz="1000" dirty="0"/>
              <a:t/>
            </a:r>
            <a:br>
              <a:rPr sz="1000" dirty="0"/>
            </a:br>
            <a:r>
              <a:rPr lang="ja-JP" sz="1050" b="0" i="0" u="none" strike="noStrike" cap="none" baseline="0" dirty="0">
                <a:solidFill>
                  <a:srgbClr val="000000"/>
                </a:solidFill>
                <a:effectLst/>
                <a:uFillTx/>
                <a:ea typeface="MS UI Gothic"/>
              </a:rPr>
              <a:t>		5-フルオロウラシル＋オキサリプラチン</a:t>
            </a:r>
          </a:p>
          <a:p>
            <a:pPr marL="95250" lvl="0" indent="0">
              <a:lnSpc>
                <a:spcPts val="1300"/>
              </a:lnSpc>
              <a:spcAft>
                <a:spcPct val="0"/>
              </a:spcAft>
              <a:buClr>
                <a:srgbClr val="043882"/>
              </a:buClr>
              <a:buNone/>
              <a:tabLst>
                <a:tab pos="804863" algn="l"/>
              </a:tabLst>
              <a:defRPr/>
            </a:pPr>
            <a:r>
              <a:rPr lang="ja-JP" sz="1050" b="0" i="0" u="none" strike="noStrike" cap="none" baseline="0" dirty="0">
                <a:solidFill>
                  <a:srgbClr val="000000"/>
                </a:solidFill>
                <a:effectLst/>
                <a:uFillTx/>
                <a:ea typeface="MS UI Gothic"/>
              </a:rPr>
              <a:t>GEJ		胃食道接合部</a:t>
            </a:r>
          </a:p>
          <a:p>
            <a:pPr marL="95250" lvl="0" indent="0">
              <a:lnSpc>
                <a:spcPts val="1300"/>
              </a:lnSpc>
              <a:spcAft>
                <a:spcPct val="0"/>
              </a:spcAft>
              <a:buClr>
                <a:srgbClr val="043882"/>
              </a:buClr>
              <a:buNone/>
              <a:tabLst>
                <a:tab pos="804863" algn="l"/>
              </a:tabLst>
              <a:defRPr/>
            </a:pPr>
            <a:r>
              <a:rPr lang="ja-JP" sz="1050" b="0" i="0" u="none" strike="noStrike" cap="none" baseline="0" dirty="0">
                <a:solidFill>
                  <a:srgbClr val="000000"/>
                </a:solidFill>
                <a:effectLst/>
                <a:uFillTx/>
                <a:ea typeface="MS UI Gothic"/>
              </a:rPr>
              <a:t>Gy		グレイ</a:t>
            </a:r>
          </a:p>
          <a:p>
            <a:pPr marL="95250" lvl="0" indent="0">
              <a:lnSpc>
                <a:spcPts val="1300"/>
              </a:lnSpc>
              <a:spcAft>
                <a:spcPct val="0"/>
              </a:spcAft>
              <a:buClr>
                <a:srgbClr val="043882"/>
              </a:buClr>
              <a:buNone/>
              <a:tabLst>
                <a:tab pos="804863" algn="l"/>
              </a:tabLst>
              <a:defRPr/>
            </a:pPr>
            <a:r>
              <a:rPr lang="ja-JP" sz="1050" b="0" i="0" u="none" strike="noStrike" cap="none" baseline="0" dirty="0">
                <a:solidFill>
                  <a:srgbClr val="000000"/>
                </a:solidFill>
                <a:effectLst/>
                <a:uFillTx/>
                <a:ea typeface="MS UI Gothic"/>
              </a:rPr>
              <a:t>HBV		B型肝炎ウイルス</a:t>
            </a:r>
          </a:p>
          <a:p>
            <a:pPr marL="87313" lvl="0" indent="0">
              <a:lnSpc>
                <a:spcPts val="1300"/>
              </a:lnSpc>
              <a:spcAft>
                <a:spcPct val="0"/>
              </a:spcAft>
              <a:buClr>
                <a:srgbClr val="043882"/>
              </a:buClr>
              <a:buNone/>
              <a:defRPr/>
            </a:pPr>
            <a:r>
              <a:rPr lang="ja-JP" sz="1050" b="0" i="0" u="none" strike="noStrike" cap="none" baseline="0" dirty="0">
                <a:solidFill>
                  <a:srgbClr val="000000"/>
                </a:solidFill>
                <a:effectLst/>
                <a:uFillTx/>
                <a:ea typeface="MS UI Gothic"/>
              </a:rPr>
              <a:t>HCC	肝細胞癌</a:t>
            </a:r>
          </a:p>
          <a:p>
            <a:pPr marL="87313" lvl="0" indent="0">
              <a:lnSpc>
                <a:spcPts val="1300"/>
              </a:lnSpc>
              <a:spcAft>
                <a:spcPct val="0"/>
              </a:spcAft>
              <a:buClr>
                <a:srgbClr val="043882"/>
              </a:buClr>
              <a:buNone/>
              <a:defRPr/>
            </a:pPr>
            <a:r>
              <a:rPr lang="ja-JP" sz="1050" b="0" i="0" u="none" strike="noStrike" cap="none" baseline="0" dirty="0">
                <a:solidFill>
                  <a:srgbClr val="000000"/>
                </a:solidFill>
                <a:effectLst/>
                <a:uFillTx/>
                <a:ea typeface="MS UI Gothic"/>
              </a:rPr>
              <a:t>HER2	 ヒト上皮成長因子受容体2</a:t>
            </a:r>
          </a:p>
          <a:p>
            <a:pPr marL="87313" lvl="0" indent="0">
              <a:lnSpc>
                <a:spcPts val="1300"/>
              </a:lnSpc>
              <a:spcAft>
                <a:spcPct val="0"/>
              </a:spcAft>
              <a:buClr>
                <a:srgbClr val="043882"/>
              </a:buClr>
              <a:buNone/>
              <a:defRPr/>
            </a:pPr>
            <a:r>
              <a:rPr lang="ja-JP" sz="1050" b="0" i="0" u="none" strike="noStrike" cap="none" baseline="0" dirty="0">
                <a:solidFill>
                  <a:srgbClr val="000000"/>
                </a:solidFill>
                <a:effectLst/>
                <a:uFillTx/>
                <a:ea typeface="MS UI Gothic"/>
              </a:rPr>
              <a:t>HR	ハザード比</a:t>
            </a:r>
          </a:p>
          <a:p>
            <a:pPr marL="87313" lvl="0" indent="0">
              <a:lnSpc>
                <a:spcPts val="1300"/>
              </a:lnSpc>
              <a:spcAft>
                <a:spcPct val="0"/>
              </a:spcAft>
              <a:buClr>
                <a:srgbClr val="043882"/>
              </a:buClr>
              <a:buNone/>
              <a:defRPr/>
            </a:pPr>
            <a:r>
              <a:rPr lang="ja-JP" sz="1050" b="0" i="0" u="none" strike="noStrike" cap="none" baseline="0" dirty="0">
                <a:solidFill>
                  <a:srgbClr val="000000"/>
                </a:solidFill>
                <a:effectLst/>
                <a:uFillTx/>
                <a:ea typeface="MS UI Gothic"/>
              </a:rPr>
              <a:t>ICI	免疫チェックポイント阻害（剤）</a:t>
            </a:r>
          </a:p>
          <a:p>
            <a:pPr marL="87313" lvl="0" indent="0">
              <a:lnSpc>
                <a:spcPts val="1300"/>
              </a:lnSpc>
              <a:spcAft>
                <a:spcPct val="0"/>
              </a:spcAft>
              <a:buClr>
                <a:srgbClr val="043882"/>
              </a:buClr>
              <a:buNone/>
              <a:defRPr/>
            </a:pPr>
            <a:r>
              <a:rPr lang="ja-JP" sz="1050" b="0" i="0" u="none" strike="noStrike" cap="none" baseline="0" dirty="0">
                <a:solidFill>
                  <a:srgbClr val="000000"/>
                </a:solidFill>
                <a:effectLst/>
                <a:uFillTx/>
                <a:ea typeface="MS UI Gothic"/>
              </a:rPr>
              <a:t>IHC	免疫組織化学</a:t>
            </a:r>
          </a:p>
          <a:p>
            <a:pPr marL="87313" lvl="0" indent="0">
              <a:lnSpc>
                <a:spcPts val="1300"/>
              </a:lnSpc>
              <a:spcAft>
                <a:spcPct val="0"/>
              </a:spcAft>
              <a:buClr>
                <a:srgbClr val="043882"/>
              </a:buClr>
              <a:buNone/>
              <a:defRPr/>
            </a:pPr>
            <a:r>
              <a:rPr lang="ja-JP" sz="1050" b="0" i="0" u="none" strike="noStrike" cap="none" baseline="0" dirty="0">
                <a:solidFill>
                  <a:srgbClr val="000000"/>
                </a:solidFill>
                <a:effectLst/>
                <a:uFillTx/>
                <a:ea typeface="MS UI Gothic"/>
              </a:rPr>
              <a:t>iv	静脈内</a:t>
            </a:r>
          </a:p>
          <a:p>
            <a:pPr marL="87313" lvl="0" indent="0">
              <a:lnSpc>
                <a:spcPts val="1300"/>
              </a:lnSpc>
              <a:spcAft>
                <a:spcPct val="0"/>
              </a:spcAft>
              <a:buClr>
                <a:srgbClr val="043882"/>
              </a:buClr>
              <a:buNone/>
              <a:defRPr/>
            </a:pPr>
            <a:r>
              <a:rPr lang="ja-JP" sz="1050" b="0" i="0" u="none" strike="noStrike" cap="none" baseline="0" dirty="0">
                <a:solidFill>
                  <a:srgbClr val="000000"/>
                </a:solidFill>
                <a:effectLst/>
                <a:uFillTx/>
                <a:ea typeface="MS UI Gothic"/>
              </a:rPr>
              <a:t>LN	リンパ節</a:t>
            </a:r>
          </a:p>
          <a:p>
            <a:pPr marL="87313" lvl="0" indent="0">
              <a:lnSpc>
                <a:spcPts val="1300"/>
              </a:lnSpc>
              <a:spcAft>
                <a:spcPct val="0"/>
              </a:spcAft>
              <a:buClr>
                <a:srgbClr val="043882"/>
              </a:buClr>
              <a:buNone/>
              <a:defRPr/>
            </a:pPr>
            <a:r>
              <a:rPr lang="ja-JP" sz="1050" b="0" i="0" u="none" strike="noStrike" cap="none" baseline="0" dirty="0">
                <a:solidFill>
                  <a:srgbClr val="000000"/>
                </a:solidFill>
                <a:effectLst/>
                <a:uFillTx/>
                <a:ea typeface="MS UI Gothic"/>
              </a:rPr>
              <a:t>mo	カ月</a:t>
            </a:r>
          </a:p>
          <a:p>
            <a:pPr marL="87313" lvl="0" indent="0">
              <a:lnSpc>
                <a:spcPts val="1300"/>
              </a:lnSpc>
              <a:spcAft>
                <a:spcPct val="0"/>
              </a:spcAft>
              <a:buClr>
                <a:srgbClr val="043882"/>
              </a:buClr>
              <a:buNone/>
              <a:defRPr/>
            </a:pPr>
            <a:r>
              <a:rPr lang="ja-JP" sz="1050" b="0" i="0" u="none" strike="noStrike" cap="none" baseline="0" dirty="0">
                <a:solidFill>
                  <a:srgbClr val="000000"/>
                </a:solidFill>
                <a:effectLst/>
                <a:uFillTx/>
                <a:ea typeface="MS UI Gothic"/>
              </a:rPr>
              <a:t>MMP9	マトリックスメタロプロテアーゼ9</a:t>
            </a:r>
          </a:p>
          <a:p>
            <a:pPr marL="87313" lvl="0" indent="0">
              <a:lnSpc>
                <a:spcPts val="1300"/>
              </a:lnSpc>
              <a:spcAft>
                <a:spcPct val="0"/>
              </a:spcAft>
              <a:buClr>
                <a:srgbClr val="043882"/>
              </a:buClr>
              <a:buNone/>
              <a:defRPr/>
            </a:pPr>
            <a:r>
              <a:rPr lang="ja-JP" sz="1050" b="0" i="0" u="none" strike="noStrike" cap="none" baseline="0" dirty="0">
                <a:solidFill>
                  <a:srgbClr val="000000"/>
                </a:solidFill>
                <a:effectLst/>
                <a:uFillTx/>
                <a:ea typeface="MS UI Gothic"/>
              </a:rPr>
              <a:t>MSI	マイクロサテライト不安定性</a:t>
            </a:r>
          </a:p>
          <a:p>
            <a:pPr marL="87313" lvl="0" indent="0">
              <a:lnSpc>
                <a:spcPts val="1300"/>
              </a:lnSpc>
              <a:spcAft>
                <a:spcPct val="0"/>
              </a:spcAft>
              <a:buClr>
                <a:srgbClr val="043882"/>
              </a:buClr>
              <a:buNone/>
              <a:defRPr/>
            </a:pPr>
            <a:r>
              <a:rPr lang="ja-JP" sz="1050" b="0" i="0" u="none" strike="noStrike" cap="none" baseline="0" dirty="0">
                <a:solidFill>
                  <a:srgbClr val="000000"/>
                </a:solidFill>
                <a:effectLst/>
                <a:uFillTx/>
                <a:ea typeface="MS UI Gothic"/>
              </a:rPr>
              <a:t>MSS	マイクロサテライト安定性</a:t>
            </a:r>
          </a:p>
          <a:p>
            <a:pPr marL="87313" lvl="0" indent="0">
              <a:lnSpc>
                <a:spcPts val="1300"/>
              </a:lnSpc>
              <a:spcAft>
                <a:spcPct val="0"/>
              </a:spcAft>
              <a:buClr>
                <a:srgbClr val="043882"/>
              </a:buClr>
              <a:buNone/>
              <a:defRPr/>
            </a:pPr>
            <a:r>
              <a:rPr lang="ja-JP" sz="1050" b="0" i="0" u="none" strike="noStrike" cap="none" baseline="0" dirty="0">
                <a:solidFill>
                  <a:srgbClr val="000000"/>
                </a:solidFill>
                <a:effectLst/>
                <a:uFillTx/>
                <a:ea typeface="MS UI Gothic"/>
              </a:rPr>
              <a:t>MUC1	ムチン1</a:t>
            </a:r>
          </a:p>
          <a:p>
            <a:pPr marL="87313" lvl="0" indent="0">
              <a:lnSpc>
                <a:spcPts val="1300"/>
              </a:lnSpc>
              <a:spcAft>
                <a:spcPct val="0"/>
              </a:spcAft>
              <a:buClr>
                <a:srgbClr val="043882"/>
              </a:buClr>
              <a:buNone/>
              <a:defRPr/>
            </a:pPr>
            <a:r>
              <a:rPr lang="ja-JP" sz="1050" b="0" i="0" u="none" strike="noStrike" cap="none" baseline="0" dirty="0">
                <a:solidFill>
                  <a:srgbClr val="000000"/>
                </a:solidFill>
                <a:effectLst/>
                <a:uFillTx/>
                <a:ea typeface="MS UI Gothic"/>
              </a:rPr>
              <a:t>MVI	肉眼的門脈浸潤</a:t>
            </a:r>
          </a:p>
          <a:p>
            <a:pPr marL="87313" lvl="0" indent="0">
              <a:lnSpc>
                <a:spcPts val="1300"/>
              </a:lnSpc>
              <a:spcAft>
                <a:spcPct val="0"/>
              </a:spcAft>
              <a:buClr>
                <a:srgbClr val="043882"/>
              </a:buClr>
              <a:buNone/>
              <a:defRPr/>
            </a:pPr>
            <a:r>
              <a:rPr lang="ja-JP" sz="1050" b="0" i="0" u="none" strike="noStrike" cap="none" baseline="0" dirty="0">
                <a:solidFill>
                  <a:srgbClr val="000000"/>
                </a:solidFill>
                <a:effectLst/>
                <a:uFillTx/>
                <a:ea typeface="MS UI Gothic"/>
              </a:rPr>
              <a:t>NA	利用不可</a:t>
            </a:r>
          </a:p>
          <a:p>
            <a:pPr marL="87313" lvl="0" indent="0">
              <a:lnSpc>
                <a:spcPts val="1300"/>
              </a:lnSpc>
              <a:spcAft>
                <a:spcPct val="0"/>
              </a:spcAft>
              <a:buClr>
                <a:srgbClr val="043882"/>
              </a:buClr>
              <a:buNone/>
              <a:defRPr/>
            </a:pPr>
            <a:r>
              <a:rPr lang="ja-JP" sz="1050" b="0" i="0" u="none" strike="noStrike" cap="none" baseline="0" dirty="0">
                <a:solidFill>
                  <a:srgbClr val="000000"/>
                </a:solidFill>
                <a:effectLst/>
                <a:uFillTx/>
                <a:ea typeface="MS UI Gothic"/>
              </a:rPr>
              <a:t>NAR	直腸ネオアジュバント（スコア）</a:t>
            </a:r>
          </a:p>
          <a:p>
            <a:pPr marL="87313" lvl="0" indent="0">
              <a:lnSpc>
                <a:spcPts val="1300"/>
              </a:lnSpc>
              <a:spcAft>
                <a:spcPct val="0"/>
              </a:spcAft>
              <a:buClr>
                <a:srgbClr val="043882"/>
              </a:buClr>
              <a:buNone/>
              <a:defRPr/>
            </a:pPr>
            <a:r>
              <a:rPr lang="ja-JP" sz="1050" b="0" i="0" u="none" strike="noStrike" cap="none" baseline="0" dirty="0">
                <a:solidFill>
                  <a:srgbClr val="000000"/>
                </a:solidFill>
                <a:effectLst/>
                <a:uFillTx/>
                <a:ea typeface="MS UI Gothic"/>
              </a:rPr>
              <a:t>NE	評価不能</a:t>
            </a:r>
          </a:p>
          <a:p>
            <a:pPr marL="87313" lvl="0" indent="0">
              <a:lnSpc>
                <a:spcPts val="1300"/>
              </a:lnSpc>
              <a:spcAft>
                <a:spcPct val="0"/>
              </a:spcAft>
              <a:buClr>
                <a:srgbClr val="043882"/>
              </a:buClr>
              <a:buNone/>
              <a:defRPr/>
            </a:pPr>
            <a:r>
              <a:rPr lang="ja-JP" sz="1050" b="0" i="0" u="none" strike="noStrike" cap="none" baseline="0" dirty="0">
                <a:solidFill>
                  <a:srgbClr val="000000"/>
                </a:solidFill>
                <a:effectLst/>
                <a:uFillTx/>
                <a:ea typeface="MS UI Gothic"/>
              </a:rPr>
              <a:t>NET	神経内分泌腫瘍</a:t>
            </a:r>
          </a:p>
          <a:p>
            <a:pPr marL="87313" lvl="0" indent="0">
              <a:lnSpc>
                <a:spcPts val="1300"/>
              </a:lnSpc>
              <a:spcAft>
                <a:spcPct val="0"/>
              </a:spcAft>
              <a:buClr>
                <a:srgbClr val="043882"/>
              </a:buClr>
              <a:buNone/>
              <a:defRPr/>
            </a:pPr>
            <a:r>
              <a:rPr lang="ja-JP" sz="1050" b="0" i="0" u="none" strike="noStrike" cap="none" baseline="0" dirty="0">
                <a:solidFill>
                  <a:srgbClr val="000000"/>
                </a:solidFill>
                <a:effectLst/>
                <a:uFillTx/>
                <a:ea typeface="MS UI Gothic"/>
              </a:rPr>
              <a:t>NLR	好中球対リンパ球比</a:t>
            </a:r>
          </a:p>
          <a:p>
            <a:pPr marL="87313" lvl="0" indent="0">
              <a:lnSpc>
                <a:spcPts val="1300"/>
              </a:lnSpc>
              <a:spcAft>
                <a:spcPct val="0"/>
              </a:spcAft>
              <a:buClr>
                <a:srgbClr val="043882"/>
              </a:buClr>
              <a:buNone/>
              <a:defRPr/>
            </a:pPr>
            <a:r>
              <a:rPr lang="ja-JP" sz="1050" b="0" i="0" u="none" strike="noStrike" cap="none" baseline="0" dirty="0">
                <a:solidFill>
                  <a:srgbClr val="000000"/>
                </a:solidFill>
                <a:effectLst/>
                <a:uFillTx/>
                <a:ea typeface="MS UI Gothic"/>
              </a:rPr>
              <a:t>NR	未到達</a:t>
            </a:r>
            <a:endParaRPr lang="en-US" altLang="ja-JP" sz="1050" b="0" i="0" u="none" strike="noStrike" cap="none" baseline="0" dirty="0">
              <a:solidFill>
                <a:srgbClr val="000000"/>
              </a:solidFill>
              <a:effectLst/>
              <a:uFillTx/>
              <a:ea typeface="MS UI Gothic"/>
            </a:endParaRPr>
          </a:p>
          <a:p>
            <a:pPr marL="87313" lvl="0" indent="0">
              <a:lnSpc>
                <a:spcPts val="1300"/>
              </a:lnSpc>
              <a:spcAft>
                <a:spcPct val="0"/>
              </a:spcAft>
              <a:buClr>
                <a:srgbClr val="043882"/>
              </a:buClr>
              <a:buNone/>
              <a:defRPr/>
            </a:pPr>
            <a:endParaRPr lang="ja-JP" sz="1050" b="0" i="0" u="none" strike="noStrike" cap="none" baseline="0" dirty="0">
              <a:solidFill>
                <a:srgbClr val="000000"/>
              </a:solidFill>
              <a:effectLst/>
              <a:uFillTx/>
              <a:ea typeface="MS UI Gothic"/>
            </a:endParaRPr>
          </a:p>
          <a:p>
            <a:pPr marL="87313" lvl="0" indent="0">
              <a:lnSpc>
                <a:spcPts val="1300"/>
              </a:lnSpc>
              <a:spcAft>
                <a:spcPct val="0"/>
              </a:spcAft>
              <a:buClr>
                <a:srgbClr val="043882"/>
              </a:buClr>
              <a:buNone/>
              <a:defRPr/>
            </a:pPr>
            <a:r>
              <a:rPr lang="ja-JP" sz="1050" b="0" i="0" u="none" strike="noStrike" cap="none" baseline="0" dirty="0">
                <a:solidFill>
                  <a:srgbClr val="000000"/>
                </a:solidFill>
                <a:effectLst/>
                <a:uFillTx/>
                <a:ea typeface="MS UI Gothic"/>
              </a:rPr>
              <a:t>OR(R)	客観的奏効率（%）</a:t>
            </a:r>
          </a:p>
          <a:p>
            <a:pPr marL="87313" lvl="0" indent="0">
              <a:lnSpc>
                <a:spcPts val="1300"/>
              </a:lnSpc>
              <a:spcAft>
                <a:spcPct val="0"/>
              </a:spcAft>
              <a:buClr>
                <a:srgbClr val="043882"/>
              </a:buClr>
              <a:buNone/>
              <a:defRPr/>
            </a:pPr>
            <a:r>
              <a:rPr lang="ja-JP" sz="1050" b="0" i="0" u="none" strike="noStrike" cap="none" baseline="0" dirty="0">
                <a:solidFill>
                  <a:srgbClr val="000000"/>
                </a:solidFill>
                <a:effectLst/>
                <a:uFillTx/>
                <a:ea typeface="MS UI Gothic"/>
              </a:rPr>
              <a:t>OS	全生存 </a:t>
            </a:r>
          </a:p>
          <a:p>
            <a:pPr marL="87313" lvl="0" indent="0">
              <a:lnSpc>
                <a:spcPts val="1300"/>
              </a:lnSpc>
              <a:spcAft>
                <a:spcPct val="0"/>
              </a:spcAft>
              <a:buClr>
                <a:srgbClr val="043882"/>
              </a:buClr>
              <a:buNone/>
              <a:defRPr/>
            </a:pPr>
            <a:r>
              <a:rPr lang="ja-JP" sz="1050" b="0" i="0" u="none" strike="noStrike" cap="none" baseline="0" dirty="0">
                <a:solidFill>
                  <a:srgbClr val="000000"/>
                </a:solidFill>
                <a:effectLst/>
                <a:uFillTx/>
                <a:ea typeface="MS UI Gothic"/>
              </a:rPr>
              <a:t>pCR	病理学的完全奏効</a:t>
            </a:r>
          </a:p>
          <a:p>
            <a:pPr marL="87313" lvl="0" indent="0">
              <a:lnSpc>
                <a:spcPts val="1300"/>
              </a:lnSpc>
              <a:spcAft>
                <a:spcPct val="0"/>
              </a:spcAft>
              <a:buClr>
                <a:srgbClr val="043882"/>
              </a:buClr>
              <a:buNone/>
              <a:defRPr/>
            </a:pPr>
            <a:r>
              <a:rPr lang="ja-JP" sz="1050" b="0" i="0" u="none" strike="noStrike" cap="none" baseline="0" dirty="0">
                <a:solidFill>
                  <a:srgbClr val="000000"/>
                </a:solidFill>
                <a:effectLst/>
                <a:uFillTx/>
                <a:ea typeface="MS UI Gothic"/>
              </a:rPr>
              <a:t>PD	病勢進行</a:t>
            </a:r>
          </a:p>
          <a:p>
            <a:pPr marL="87313" lvl="0" indent="0">
              <a:lnSpc>
                <a:spcPts val="1300"/>
              </a:lnSpc>
              <a:spcAft>
                <a:spcPct val="0"/>
              </a:spcAft>
              <a:buClr>
                <a:srgbClr val="043882"/>
              </a:buClr>
              <a:buNone/>
              <a:defRPr/>
            </a:pPr>
            <a:r>
              <a:rPr lang="ja-JP" sz="1050" b="0" i="0" u="none" strike="noStrike" cap="none" baseline="0" dirty="0">
                <a:solidFill>
                  <a:srgbClr val="000000"/>
                </a:solidFill>
                <a:effectLst/>
                <a:uFillTx/>
                <a:ea typeface="MS UI Gothic"/>
              </a:rPr>
              <a:t>PD-(L)1	プログラム死-（リガンド）1</a:t>
            </a:r>
          </a:p>
          <a:p>
            <a:pPr marL="87313" lvl="0" indent="0">
              <a:lnSpc>
                <a:spcPts val="1300"/>
              </a:lnSpc>
              <a:spcAft>
                <a:spcPct val="0"/>
              </a:spcAft>
              <a:buClr>
                <a:srgbClr val="043882"/>
              </a:buClr>
              <a:buNone/>
              <a:defRPr/>
            </a:pPr>
            <a:r>
              <a:rPr lang="ja-JP" sz="1050" b="0" i="0" u="none" strike="noStrike" cap="none" baseline="0" dirty="0">
                <a:solidFill>
                  <a:srgbClr val="000000"/>
                </a:solidFill>
                <a:effectLst/>
                <a:uFillTx/>
                <a:ea typeface="MS UI Gothic"/>
              </a:rPr>
              <a:t>PFS	無増悪生存</a:t>
            </a:r>
          </a:p>
          <a:p>
            <a:pPr marL="87313" lvl="0" indent="0">
              <a:lnSpc>
                <a:spcPts val="1300"/>
              </a:lnSpc>
              <a:spcAft>
                <a:spcPct val="0"/>
              </a:spcAft>
              <a:buClr>
                <a:srgbClr val="043882"/>
              </a:buClr>
              <a:buNone/>
              <a:defRPr/>
            </a:pPr>
            <a:r>
              <a:rPr lang="ja-JP" sz="1050" b="0" i="0" u="none" strike="noStrike" cap="none" baseline="0" dirty="0">
                <a:solidFill>
                  <a:srgbClr val="000000"/>
                </a:solidFill>
                <a:effectLst/>
                <a:uFillTx/>
                <a:ea typeface="MS UI Gothic"/>
              </a:rPr>
              <a:t>PR	部分奏効</a:t>
            </a:r>
          </a:p>
          <a:p>
            <a:pPr marL="87313" lvl="0" indent="0">
              <a:lnSpc>
                <a:spcPts val="1300"/>
              </a:lnSpc>
              <a:spcAft>
                <a:spcPct val="0"/>
              </a:spcAft>
              <a:buClr>
                <a:srgbClr val="043882"/>
              </a:buClr>
              <a:buNone/>
              <a:defRPr/>
            </a:pPr>
            <a:r>
              <a:rPr lang="ja-JP" sz="1050" b="0" i="0" u="none" strike="noStrike" cap="none" baseline="0" dirty="0">
                <a:solidFill>
                  <a:srgbClr val="000000"/>
                </a:solidFill>
                <a:effectLst/>
                <a:uFillTx/>
                <a:ea typeface="MS UI Gothic"/>
              </a:rPr>
              <a:t>PS	一般状態</a:t>
            </a:r>
          </a:p>
          <a:p>
            <a:pPr marL="87313" lvl="0" indent="0">
              <a:lnSpc>
                <a:spcPts val="1300"/>
              </a:lnSpc>
              <a:spcAft>
                <a:spcPct val="0"/>
              </a:spcAft>
              <a:buClr>
                <a:srgbClr val="043882"/>
              </a:buClr>
              <a:buNone/>
              <a:defRPr/>
            </a:pPr>
            <a:r>
              <a:rPr lang="ja-JP" sz="1050" b="0" i="0" u="none" strike="noStrike" cap="none" baseline="0" dirty="0">
                <a:solidFill>
                  <a:srgbClr val="000000"/>
                </a:solidFill>
                <a:effectLst/>
                <a:uFillTx/>
                <a:ea typeface="MS UI Gothic"/>
              </a:rPr>
              <a:t>q(2/3/4)w	（2/3/4）週間ごと</a:t>
            </a:r>
          </a:p>
          <a:p>
            <a:pPr marL="87313" lvl="0" indent="0">
              <a:lnSpc>
                <a:spcPts val="1300"/>
              </a:lnSpc>
              <a:spcAft>
                <a:spcPct val="0"/>
              </a:spcAft>
              <a:buClr>
                <a:srgbClr val="043882"/>
              </a:buClr>
              <a:buNone/>
              <a:defRPr/>
            </a:pPr>
            <a:r>
              <a:rPr lang="ja-JP" sz="1050" b="0" i="0" u="none" strike="noStrike" cap="none" baseline="0" dirty="0">
                <a:solidFill>
                  <a:srgbClr val="000000"/>
                </a:solidFill>
                <a:effectLst/>
                <a:uFillTx/>
                <a:ea typeface="MS UI Gothic"/>
              </a:rPr>
              <a:t>R	無作為化</a:t>
            </a:r>
          </a:p>
          <a:p>
            <a:pPr marL="87313" lvl="0" indent="0">
              <a:lnSpc>
                <a:spcPts val="1300"/>
              </a:lnSpc>
              <a:spcAft>
                <a:spcPct val="0"/>
              </a:spcAft>
              <a:buClr>
                <a:srgbClr val="043882"/>
              </a:buClr>
              <a:buNone/>
              <a:defRPr/>
            </a:pPr>
            <a:r>
              <a:rPr lang="ja-JP" sz="1050" b="0" i="0" u="none" strike="noStrike" cap="none" baseline="0" dirty="0">
                <a:solidFill>
                  <a:srgbClr val="000000"/>
                </a:solidFill>
                <a:effectLst/>
                <a:uFillTx/>
                <a:ea typeface="MS UI Gothic"/>
              </a:rPr>
              <a:t>R0/1	切除0/1</a:t>
            </a:r>
          </a:p>
          <a:p>
            <a:pPr marL="87313" lvl="0" indent="0">
              <a:lnSpc>
                <a:spcPts val="1300"/>
              </a:lnSpc>
              <a:spcAft>
                <a:spcPct val="0"/>
              </a:spcAft>
              <a:buClr>
                <a:srgbClr val="043882"/>
              </a:buClr>
              <a:buNone/>
              <a:defRPr/>
            </a:pPr>
            <a:r>
              <a:rPr lang="ja-JP" sz="1050" b="0" i="0" u="none" strike="noStrike" cap="none" baseline="0" dirty="0">
                <a:solidFill>
                  <a:srgbClr val="000000"/>
                </a:solidFill>
                <a:effectLst/>
                <a:uFillTx/>
                <a:ea typeface="MS UI Gothic"/>
              </a:rPr>
              <a:t>(m)RECIST	（修正版）固形腫瘍の治療効果</a:t>
            </a:r>
            <a:r>
              <a:rPr lang="ja-JP" sz="1050" b="0" i="0" u="none" strike="noStrike" cap="none" baseline="0" dirty="0" smtClean="0">
                <a:solidFill>
                  <a:srgbClr val="000000"/>
                </a:solidFill>
                <a:effectLst/>
                <a:uFillTx/>
                <a:ea typeface="MS UI Gothic"/>
              </a:rPr>
              <a:t>判定</a:t>
            </a:r>
            <a:r>
              <a:rPr lang="en-US" altLang="ja-JP" sz="1050" b="0" i="0" u="none" strike="noStrike" cap="none" baseline="0" dirty="0" smtClean="0">
                <a:solidFill>
                  <a:srgbClr val="000000"/>
                </a:solidFill>
                <a:effectLst/>
                <a:uFillTx/>
                <a:ea typeface="MS UI Gothic"/>
              </a:rPr>
              <a:t>	</a:t>
            </a:r>
            <a:r>
              <a:rPr lang="ja-JP" sz="1050" b="0" i="0" u="none" strike="noStrike" cap="none" baseline="0" dirty="0" smtClean="0">
                <a:solidFill>
                  <a:srgbClr val="000000"/>
                </a:solidFill>
                <a:effectLst/>
                <a:uFillTx/>
                <a:ea typeface="MS UI Gothic"/>
              </a:rPr>
              <a:t>の</a:t>
            </a:r>
            <a:r>
              <a:rPr lang="ja-JP" sz="1050" b="0" i="0" u="none" strike="noStrike" cap="none" baseline="0" dirty="0">
                <a:solidFill>
                  <a:srgbClr val="000000"/>
                </a:solidFill>
                <a:effectLst/>
                <a:uFillTx/>
                <a:ea typeface="MS UI Gothic"/>
              </a:rPr>
              <a:t>ため</a:t>
            </a:r>
            <a:r>
              <a:rPr lang="ja-JP" sz="1050" b="0" i="0" u="none" strike="noStrike" cap="none" baseline="0" dirty="0" smtClean="0">
                <a:solidFill>
                  <a:srgbClr val="000000"/>
                </a:solidFill>
                <a:effectLst/>
                <a:uFillTx/>
                <a:ea typeface="MS UI Gothic"/>
              </a:rPr>
              <a:t>のガイドライン</a:t>
            </a:r>
            <a:endParaRPr lang="ja-JP" sz="1050" b="0" i="0" u="none" strike="noStrike" cap="none" baseline="0" dirty="0">
              <a:solidFill>
                <a:srgbClr val="000000"/>
              </a:solidFill>
              <a:effectLst/>
              <a:uFillTx/>
              <a:ea typeface="MS UI Gothic"/>
            </a:endParaRPr>
          </a:p>
          <a:p>
            <a:pPr marL="87313" lvl="0" indent="0">
              <a:lnSpc>
                <a:spcPts val="1300"/>
              </a:lnSpc>
              <a:spcAft>
                <a:spcPct val="0"/>
              </a:spcAft>
              <a:buClr>
                <a:srgbClr val="043882"/>
              </a:buClr>
              <a:buNone/>
              <a:defRPr/>
            </a:pPr>
            <a:r>
              <a:rPr lang="ja-JP" sz="1050" b="0" i="0" u="none" strike="noStrike" cap="none" baseline="0" dirty="0">
                <a:solidFill>
                  <a:srgbClr val="000000"/>
                </a:solidFill>
                <a:effectLst/>
                <a:uFillTx/>
                <a:ea typeface="MS UI Gothic"/>
              </a:rPr>
              <a:t>RFS	無再発生存期間</a:t>
            </a:r>
          </a:p>
          <a:p>
            <a:pPr marL="87313" lvl="0" indent="0">
              <a:lnSpc>
                <a:spcPts val="1300"/>
              </a:lnSpc>
              <a:spcAft>
                <a:spcPct val="0"/>
              </a:spcAft>
              <a:buClr>
                <a:srgbClr val="043882"/>
              </a:buClr>
              <a:buNone/>
              <a:defRPr/>
            </a:pPr>
            <a:r>
              <a:rPr lang="ja-JP" sz="1050" b="0" i="0" u="none" strike="noStrike" cap="none" baseline="0" dirty="0">
                <a:solidFill>
                  <a:srgbClr val="000000"/>
                </a:solidFill>
                <a:effectLst/>
                <a:uFillTx/>
                <a:ea typeface="MS UI Gothic"/>
              </a:rPr>
              <a:t>SAE	重篤な有害事象</a:t>
            </a:r>
          </a:p>
          <a:p>
            <a:pPr marL="87313" lvl="0" indent="0">
              <a:lnSpc>
                <a:spcPts val="1300"/>
              </a:lnSpc>
              <a:spcAft>
                <a:spcPct val="0"/>
              </a:spcAft>
              <a:buClr>
                <a:srgbClr val="043882"/>
              </a:buClr>
              <a:buNone/>
              <a:defRPr/>
            </a:pPr>
            <a:r>
              <a:rPr lang="ja-JP" sz="1050" b="0" i="0" u="none" strike="noStrike" cap="none" baseline="0" dirty="0">
                <a:solidFill>
                  <a:srgbClr val="000000"/>
                </a:solidFill>
                <a:effectLst/>
                <a:uFillTx/>
                <a:ea typeface="MS UI Gothic"/>
              </a:rPr>
              <a:t>SBRT	体幹部定位放射線療法</a:t>
            </a:r>
          </a:p>
          <a:p>
            <a:pPr marL="87313" lvl="0" indent="0">
              <a:lnSpc>
                <a:spcPts val="1300"/>
              </a:lnSpc>
              <a:spcAft>
                <a:spcPct val="0"/>
              </a:spcAft>
              <a:buClr>
                <a:srgbClr val="043882"/>
              </a:buClr>
              <a:buNone/>
              <a:defRPr/>
            </a:pPr>
            <a:r>
              <a:rPr lang="ja-JP" sz="1050" b="0" i="0" u="none" strike="noStrike" cap="none" baseline="0" dirty="0">
                <a:solidFill>
                  <a:srgbClr val="000000"/>
                </a:solidFill>
                <a:effectLst/>
                <a:uFillTx/>
                <a:ea typeface="MS UI Gothic"/>
              </a:rPr>
              <a:t>sc	皮下</a:t>
            </a:r>
          </a:p>
          <a:p>
            <a:pPr marL="87313" lvl="0" indent="0">
              <a:lnSpc>
                <a:spcPts val="1300"/>
              </a:lnSpc>
              <a:spcAft>
                <a:spcPct val="0"/>
              </a:spcAft>
              <a:buClr>
                <a:srgbClr val="043882"/>
              </a:buClr>
              <a:buNone/>
              <a:defRPr/>
            </a:pPr>
            <a:r>
              <a:rPr lang="ja-JP" sz="1050" b="0" i="0" u="none" strike="noStrike" cap="none" baseline="0" dirty="0">
                <a:solidFill>
                  <a:srgbClr val="000000"/>
                </a:solidFill>
                <a:effectLst/>
                <a:uFillTx/>
                <a:ea typeface="MS UI Gothic"/>
              </a:rPr>
              <a:t>SCC	扁平上皮癌</a:t>
            </a:r>
          </a:p>
          <a:p>
            <a:pPr marL="87313" lvl="0" indent="0">
              <a:lnSpc>
                <a:spcPts val="1300"/>
              </a:lnSpc>
              <a:spcAft>
                <a:spcPct val="0"/>
              </a:spcAft>
              <a:buClr>
                <a:srgbClr val="043882"/>
              </a:buClr>
              <a:buNone/>
              <a:defRPr/>
            </a:pPr>
            <a:r>
              <a:rPr lang="ja-JP" sz="1050" b="0" i="0" u="none" strike="noStrike" cap="none" baseline="0" dirty="0">
                <a:solidFill>
                  <a:srgbClr val="000000"/>
                </a:solidFill>
                <a:effectLst/>
                <a:uFillTx/>
                <a:ea typeface="MS UI Gothic"/>
              </a:rPr>
              <a:t>SD	病勢安定</a:t>
            </a:r>
          </a:p>
          <a:p>
            <a:pPr marL="87313" lvl="0" indent="0">
              <a:lnSpc>
                <a:spcPts val="1300"/>
              </a:lnSpc>
              <a:spcAft>
                <a:spcPct val="0"/>
              </a:spcAft>
              <a:buClr>
                <a:srgbClr val="043882"/>
              </a:buClr>
              <a:buNone/>
              <a:defRPr/>
            </a:pPr>
            <a:r>
              <a:rPr lang="ja-JP" sz="1050" b="0" i="0" u="none" strike="noStrike" cap="none" baseline="0" dirty="0">
                <a:solidFill>
                  <a:srgbClr val="000000"/>
                </a:solidFill>
                <a:effectLst/>
                <a:uFillTx/>
                <a:ea typeface="MS UI Gothic"/>
              </a:rPr>
              <a:t>SLD	長径和</a:t>
            </a:r>
          </a:p>
          <a:p>
            <a:pPr marL="87313" lvl="0" indent="0">
              <a:lnSpc>
                <a:spcPts val="1300"/>
              </a:lnSpc>
              <a:spcAft>
                <a:spcPct val="0"/>
              </a:spcAft>
              <a:buClr>
                <a:srgbClr val="043882"/>
              </a:buClr>
              <a:buNone/>
              <a:defRPr/>
            </a:pPr>
            <a:r>
              <a:rPr lang="ja-JP" sz="1050" b="0" i="0" u="none" strike="noStrike" cap="none" baseline="0" dirty="0">
                <a:solidFill>
                  <a:srgbClr val="000000"/>
                </a:solidFill>
                <a:effectLst/>
                <a:uFillTx/>
                <a:ea typeface="MS UI Gothic"/>
              </a:rPr>
              <a:t>SoC	標準的治療</a:t>
            </a:r>
          </a:p>
          <a:p>
            <a:pPr marL="87313" lvl="0" indent="0">
              <a:lnSpc>
                <a:spcPts val="1300"/>
              </a:lnSpc>
              <a:spcAft>
                <a:spcPct val="0"/>
              </a:spcAft>
              <a:buClr>
                <a:srgbClr val="043882"/>
              </a:buClr>
              <a:buNone/>
              <a:defRPr/>
            </a:pPr>
            <a:r>
              <a:rPr lang="ja-JP" sz="1050" b="0" i="0" u="none" strike="noStrike" cap="none" baseline="0" dirty="0">
                <a:solidFill>
                  <a:srgbClr val="000000"/>
                </a:solidFill>
                <a:effectLst/>
                <a:uFillTx/>
                <a:ea typeface="MS UI Gothic"/>
              </a:rPr>
              <a:t>SOX	S-1 + オキサリプラチン</a:t>
            </a:r>
          </a:p>
          <a:p>
            <a:pPr marL="87313" lvl="0" indent="0">
              <a:lnSpc>
                <a:spcPts val="1300"/>
              </a:lnSpc>
              <a:spcAft>
                <a:spcPct val="0"/>
              </a:spcAft>
              <a:buClr>
                <a:srgbClr val="043882"/>
              </a:buClr>
              <a:buNone/>
              <a:defRPr/>
            </a:pPr>
            <a:r>
              <a:rPr lang="ja-JP" sz="1050" b="0" i="0" u="none" strike="noStrike" cap="none" baseline="0" dirty="0">
                <a:solidFill>
                  <a:srgbClr val="000000"/>
                </a:solidFill>
                <a:effectLst/>
                <a:uFillTx/>
                <a:ea typeface="MS UI Gothic"/>
              </a:rPr>
              <a:t>TMB	腫瘍遺伝子変異負荷</a:t>
            </a:r>
          </a:p>
          <a:p>
            <a:pPr marL="87313" lvl="0" indent="0">
              <a:lnSpc>
                <a:spcPts val="1300"/>
              </a:lnSpc>
              <a:spcAft>
                <a:spcPct val="0"/>
              </a:spcAft>
              <a:buClr>
                <a:srgbClr val="043882"/>
              </a:buClr>
              <a:buNone/>
              <a:defRPr/>
            </a:pPr>
            <a:r>
              <a:rPr lang="ja-JP" sz="1050" b="0" i="0" u="none" strike="noStrike" cap="none" baseline="0" dirty="0">
                <a:solidFill>
                  <a:srgbClr val="000000"/>
                </a:solidFill>
                <a:effectLst/>
                <a:uFillTx/>
                <a:ea typeface="MS UI Gothic"/>
              </a:rPr>
              <a:t>TNM	原発腫瘍、所属リンパ節、遠隔転移</a:t>
            </a:r>
          </a:p>
          <a:p>
            <a:pPr marL="87313" lvl="0" indent="0">
              <a:lnSpc>
                <a:spcPts val="1300"/>
              </a:lnSpc>
              <a:spcAft>
                <a:spcPct val="0"/>
              </a:spcAft>
              <a:buClr>
                <a:srgbClr val="043882"/>
              </a:buClr>
              <a:buNone/>
              <a:defRPr/>
            </a:pPr>
            <a:r>
              <a:rPr lang="ja-JP" sz="1050" b="0" i="0" u="none" strike="noStrike" cap="none" baseline="0" dirty="0">
                <a:solidFill>
                  <a:srgbClr val="000000"/>
                </a:solidFill>
                <a:effectLst/>
                <a:uFillTx/>
                <a:ea typeface="MS UI Gothic"/>
              </a:rPr>
              <a:t>TRAE	治療関連有害事象</a:t>
            </a:r>
          </a:p>
          <a:p>
            <a:pPr marL="87313" lvl="0" indent="0">
              <a:lnSpc>
                <a:spcPts val="1300"/>
              </a:lnSpc>
              <a:spcAft>
                <a:spcPct val="0"/>
              </a:spcAft>
              <a:buClr>
                <a:srgbClr val="043882"/>
              </a:buClr>
              <a:buNone/>
              <a:defRPr/>
            </a:pPr>
            <a:r>
              <a:rPr lang="ja-JP" sz="1050" b="0" i="0" u="none" strike="noStrike" cap="none" baseline="0" dirty="0">
                <a:solidFill>
                  <a:srgbClr val="000000"/>
                </a:solidFill>
                <a:effectLst/>
                <a:uFillTx/>
                <a:ea typeface="MS UI Gothic"/>
              </a:rPr>
              <a:t>TTP	無増悪期間</a:t>
            </a:r>
          </a:p>
          <a:p>
            <a:pPr marL="87313" lvl="0" indent="0">
              <a:lnSpc>
                <a:spcPts val="1300"/>
              </a:lnSpc>
              <a:spcAft>
                <a:spcPct val="0"/>
              </a:spcAft>
              <a:buClr>
                <a:srgbClr val="043882"/>
              </a:buClr>
              <a:buNone/>
              <a:defRPr/>
            </a:pPr>
            <a:r>
              <a:rPr lang="ja-JP" sz="1050" b="0" i="0" u="none" strike="noStrike" cap="none" baseline="0" dirty="0">
                <a:solidFill>
                  <a:srgbClr val="000000"/>
                </a:solidFill>
                <a:effectLst/>
                <a:uFillTx/>
                <a:ea typeface="MS UI Gothic"/>
              </a:rPr>
              <a:t>UFT	テガフール＋ウラシル</a:t>
            </a:r>
          </a:p>
        </p:txBody>
      </p:sp>
    </p:spTree>
    <p:custDataLst>
      <p:tags r:id="rId1"/>
    </p:custDataLst>
    <p:extLst>
      <p:ext uri="{BB962C8B-B14F-4D97-AF65-F5344CB8AC3E}">
        <p14:creationId xmlns:p14="http://schemas.microsoft.com/office/powerpoint/2010/main" val="82088448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192：進行性膵臓腺癌患者におけるSBRT併用免疫チェックポイント阻害剤（ICI</a:t>
            </a:r>
            <a:r>
              <a:rPr lang="ja-JP" sz="1800" b="1" i="0" u="none" strike="noStrike" cap="none" baseline="0" dirty="0" smtClean="0">
                <a:solidFill>
                  <a:srgbClr val="043882"/>
                </a:solidFill>
                <a:effectLst/>
                <a:uFillTx/>
                <a:ea typeface="MS UI Gothic"/>
              </a:rPr>
              <a:t>）</a:t>
            </a:r>
            <a:r>
              <a:rPr lang="en-GB" altLang="ja-JP" sz="1800" b="1" i="0" u="none" strike="noStrike" cap="none" baseline="0" dirty="0" smtClean="0">
                <a:solidFill>
                  <a:srgbClr val="043882"/>
                </a:solidFill>
                <a:effectLst/>
                <a:uFillTx/>
                <a:ea typeface="MS UI Gothic"/>
              </a:rPr>
              <a:t/>
            </a:r>
            <a:br>
              <a:rPr lang="en-GB" altLang="ja-JP" sz="1800" b="1" i="0" u="none" strike="noStrike" cap="none" baseline="0" dirty="0" smtClean="0">
                <a:solidFill>
                  <a:srgbClr val="043882"/>
                </a:solidFill>
                <a:effectLst/>
                <a:uFillTx/>
                <a:ea typeface="MS UI Gothic"/>
              </a:rPr>
            </a:b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Brar G,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主な結果（続き）</a:t>
            </a:r>
          </a:p>
          <a:p>
            <a:endParaRPr lang="en-GB"/>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Brar G, et al. J Clin Oncol 2019;37(Suppl):Abstr 192</a:t>
            </a:r>
          </a:p>
        </p:txBody>
      </p:sp>
      <p:graphicFrame>
        <p:nvGraphicFramePr>
          <p:cNvPr id="6" name="Table 5"/>
          <p:cNvGraphicFramePr>
            <a:graphicFrameLocks noGrp="1"/>
          </p:cNvGraphicFramePr>
          <p:nvPr>
            <p:extLst>
              <p:ext uri="{D42A27DB-BD31-4B8C-83A1-F6EECF244321}">
                <p14:modId xmlns:p14="http://schemas.microsoft.com/office/powerpoint/2010/main" val="1298418625"/>
              </p:ext>
            </p:extLst>
          </p:nvPr>
        </p:nvGraphicFramePr>
        <p:xfrm>
          <a:off x="5465185" y="2116872"/>
          <a:ext cx="3443288" cy="2706960"/>
        </p:xfrm>
        <a:graphic>
          <a:graphicData uri="http://schemas.openxmlformats.org/drawingml/2006/table">
            <a:tbl>
              <a:tblPr firstRow="1" bandRow="1">
                <a:tableStyleId>{69012ECD-51FC-41F1-AA8D-1B2483CD663E}</a:tableStyleId>
              </a:tblPr>
              <a:tblGrid>
                <a:gridCol w="1392815">
                  <a:extLst>
                    <a:ext uri="{9D8B030D-6E8A-4147-A177-3AD203B41FA5}">
                      <a16:colId xmlns:a16="http://schemas.microsoft.com/office/drawing/2014/main" val="3733704063"/>
                    </a:ext>
                  </a:extLst>
                </a:gridCol>
                <a:gridCol w="2050473">
                  <a:extLst>
                    <a:ext uri="{9D8B030D-6E8A-4147-A177-3AD203B41FA5}">
                      <a16:colId xmlns:a16="http://schemas.microsoft.com/office/drawing/2014/main" val="3910278064"/>
                    </a:ext>
                  </a:extLst>
                </a:gridCol>
              </a:tblGrid>
              <a:tr h="193964">
                <a:tc>
                  <a:txBody>
                    <a:bodyPr/>
                    <a:lstStyle/>
                    <a:p>
                      <a:pPr algn="l"/>
                      <a:r>
                        <a:rPr lang="ja-JP" sz="1400" b="1" i="0" u="none" strike="noStrike" cap="none" baseline="0">
                          <a:solidFill>
                            <a:srgbClr val="FFFFFF"/>
                          </a:solidFill>
                          <a:effectLst/>
                          <a:uFillTx/>
                          <a:ea typeface="MS UI Gothic"/>
                        </a:rPr>
                        <a:t>コホート</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ja-JP" sz="1400" b="1" i="0" u="none" strike="noStrike" cap="none" baseline="0">
                          <a:solidFill>
                            <a:srgbClr val="FFFFFF"/>
                          </a:solidFill>
                          <a:effectLst/>
                          <a:uFillTx/>
                          <a:ea typeface="MS UI Gothic"/>
                        </a:rPr>
                        <a:t>OS、ヵ月間（95%CI）</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pPr algn="l"/>
                      <a:r>
                        <a:rPr lang="ja-JP" sz="1400" b="0" i="0" u="none" strike="noStrike" cap="none" baseline="0" dirty="0">
                          <a:solidFill>
                            <a:srgbClr val="4D4D4D"/>
                          </a:solidFill>
                          <a:effectLst/>
                          <a:uFillTx/>
                          <a:ea typeface="MS UI Gothic"/>
                        </a:rPr>
                        <a:t>8 Gy x 1 + </a:t>
                      </a:r>
                      <a:endParaRPr lang="en-US" altLang="ja-JP" sz="1400" b="0" i="0" u="none" strike="noStrike" cap="none" baseline="0" dirty="0">
                        <a:solidFill>
                          <a:srgbClr val="4D4D4D"/>
                        </a:solidFill>
                        <a:effectLst/>
                        <a:uFillTx/>
                        <a:ea typeface="MS UI Gothic"/>
                      </a:endParaRPr>
                    </a:p>
                    <a:p>
                      <a:pPr algn="l"/>
                      <a:r>
                        <a:rPr lang="ja-JP" sz="1400" b="0" i="0" u="none" strike="noStrike" cap="none" baseline="0" dirty="0">
                          <a:solidFill>
                            <a:srgbClr val="4D4D4D"/>
                          </a:solidFill>
                          <a:effectLst/>
                          <a:uFillTx/>
                          <a:ea typeface="MS UI Gothic"/>
                        </a:rPr>
                        <a:t>デュルバルマブ</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3.4 (0.9, 11.4)</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0">
                <a:tc>
                  <a:txBody>
                    <a:bodyPr/>
                    <a:lstStyle/>
                    <a:p>
                      <a:pPr marL="0" indent="0" algn="l"/>
                      <a:r>
                        <a:rPr lang="ja-JP" sz="1400" b="0" i="0" u="none" strike="noStrike" cap="none" baseline="0" dirty="0">
                          <a:solidFill>
                            <a:srgbClr val="4D4D4D"/>
                          </a:solidFill>
                          <a:effectLst/>
                          <a:uFillTx/>
                          <a:ea typeface="MS UI Gothic"/>
                        </a:rPr>
                        <a:t>5 Gy x 5 + </a:t>
                      </a:r>
                      <a:endParaRPr lang="en-US" altLang="ja-JP" sz="1400" b="0" i="0" u="none" strike="noStrike" cap="none" baseline="0" dirty="0">
                        <a:solidFill>
                          <a:srgbClr val="4D4D4D"/>
                        </a:solidFill>
                        <a:effectLst/>
                        <a:uFillTx/>
                        <a:ea typeface="MS UI Gothic"/>
                      </a:endParaRPr>
                    </a:p>
                    <a:p>
                      <a:pPr marL="0" indent="0" algn="l"/>
                      <a:r>
                        <a:rPr lang="ja-JP" sz="1400" b="0" i="0" u="none" strike="noStrike" cap="none" baseline="0" dirty="0">
                          <a:solidFill>
                            <a:srgbClr val="4D4D4D"/>
                          </a:solidFill>
                          <a:effectLst/>
                          <a:uFillTx/>
                          <a:ea typeface="MS UI Gothic"/>
                        </a:rPr>
                        <a:t>デュルバルマブ</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9.1 (3.4, 18.7)</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0">
                <a:tc>
                  <a:txBody>
                    <a:bodyPr/>
                    <a:lstStyle/>
                    <a:p>
                      <a:pPr algn="l"/>
                      <a:r>
                        <a:rPr lang="ja-JP" sz="1400" b="0" i="0" u="none" strike="noStrike" cap="none" baseline="0" dirty="0">
                          <a:solidFill>
                            <a:srgbClr val="4D4D4D"/>
                          </a:solidFill>
                          <a:effectLst/>
                          <a:uFillTx/>
                          <a:ea typeface="MS UI Gothic"/>
                        </a:rPr>
                        <a:t>8 Gy x 1 + </a:t>
                      </a:r>
                      <a:endParaRPr lang="en-US" altLang="ja-JP" sz="1400" b="0" i="0" u="none" strike="noStrike" cap="none" baseline="0" dirty="0">
                        <a:solidFill>
                          <a:srgbClr val="4D4D4D"/>
                        </a:solidFill>
                        <a:effectLst/>
                        <a:uFillTx/>
                        <a:ea typeface="MS UI Gothic"/>
                      </a:endParaRPr>
                    </a:p>
                    <a:p>
                      <a:pPr algn="l"/>
                      <a:r>
                        <a:rPr lang="ja-JP" sz="1400" b="0" i="0" u="none" strike="noStrike" cap="none" baseline="0" dirty="0">
                          <a:solidFill>
                            <a:srgbClr val="4D4D4D"/>
                          </a:solidFill>
                          <a:effectLst/>
                          <a:uFillTx/>
                          <a:ea typeface="MS UI Gothic"/>
                        </a:rPr>
                        <a:t>デュルバルマブ + トレメリムマブ</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3.0 (0.7, 6.6)</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89897517"/>
                  </a:ext>
                </a:extLst>
              </a:tr>
              <a:tr h="138546">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ja-JP" sz="1400" b="0" i="0" u="none" strike="noStrike" cap="none" baseline="0" dirty="0">
                          <a:solidFill>
                            <a:srgbClr val="4D4D4D"/>
                          </a:solidFill>
                          <a:effectLst/>
                          <a:uFillTx/>
                          <a:ea typeface="MS UI Gothic"/>
                        </a:rPr>
                        <a:t>5 Gy x 5 + </a:t>
                      </a:r>
                      <a:endParaRPr lang="en-US" altLang="ja-JP" sz="1400" b="0" i="0" u="none" strike="noStrike" cap="none" baseline="0" dirty="0">
                        <a:solidFill>
                          <a:srgbClr val="4D4D4D"/>
                        </a:solidFill>
                        <a:effectLst/>
                        <a:uFillTx/>
                        <a:ea typeface="MS UI Gothic"/>
                      </a:endParaRPr>
                    </a:p>
                    <a:p>
                      <a:pPr marL="0" marR="0" lvl="0" indent="0" algn="l" defTabSz="914400" rtl="0" eaLnBrk="1" fontAlgn="auto" latinLnBrk="0" hangingPunct="1">
                        <a:lnSpc>
                          <a:spcPct val="100000"/>
                        </a:lnSpc>
                        <a:spcBef>
                          <a:spcPct val="0"/>
                        </a:spcBef>
                        <a:spcAft>
                          <a:spcPct val="0"/>
                        </a:spcAft>
                        <a:buClrTx/>
                        <a:buSzTx/>
                        <a:buFontTx/>
                        <a:buNone/>
                        <a:defRPr/>
                      </a:pPr>
                      <a:r>
                        <a:rPr lang="ja-JP" sz="1400" b="0" i="0" u="none" strike="noStrike" cap="none" baseline="0" dirty="0">
                          <a:solidFill>
                            <a:srgbClr val="4D4D4D"/>
                          </a:solidFill>
                          <a:effectLst/>
                          <a:uFillTx/>
                          <a:ea typeface="MS UI Gothic"/>
                        </a:rPr>
                        <a:t>デュルバルマブ + トレメリムマブ</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dirty="0">
                          <a:solidFill>
                            <a:srgbClr val="4D4D4D"/>
                          </a:solidFill>
                          <a:effectLst/>
                          <a:uFillTx/>
                          <a:ea typeface="MS UI Gothic"/>
                        </a:rPr>
                        <a:t>6.4 (1.5, 17.6)</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03501981"/>
                  </a:ext>
                </a:extLst>
              </a:tr>
            </a:tbl>
          </a:graphicData>
        </a:graphic>
      </p:graphicFrame>
      <p:sp>
        <p:nvSpPr>
          <p:cNvPr id="8" name="TextBox 7"/>
          <p:cNvSpPr txBox="1"/>
          <p:nvPr/>
        </p:nvSpPr>
        <p:spPr>
          <a:xfrm>
            <a:off x="2210355" y="2087002"/>
            <a:ext cx="3125085" cy="945825"/>
          </a:xfrm>
          <a:prstGeom prst="rect">
            <a:avLst/>
          </a:prstGeom>
          <a:noFill/>
        </p:spPr>
        <p:txBody>
          <a:bodyPr wrap="none" rtlCol="0">
            <a:spAutoFit/>
          </a:bodyPr>
          <a:lstStyle/>
          <a:p>
            <a:r>
              <a:rPr lang="ja-JP" sz="1400" b="0" i="0" u="none" strike="noStrike" cap="none" baseline="0">
                <a:solidFill>
                  <a:srgbClr val="B60D27"/>
                </a:solidFill>
                <a:effectLst/>
                <a:uFillTx/>
                <a:ea typeface="MS UI Gothic"/>
              </a:rPr>
              <a:t>8 Gy x 1 + デュルバルマブ</a:t>
            </a:r>
          </a:p>
          <a:p>
            <a:r>
              <a:rPr lang="ja-JP" sz="1400" b="0" i="0" u="none" strike="noStrike" cap="none" baseline="0">
                <a:solidFill>
                  <a:srgbClr val="425A83"/>
                </a:solidFill>
                <a:effectLst/>
                <a:uFillTx/>
                <a:ea typeface="MS UI Gothic"/>
              </a:rPr>
              <a:t>5 Gy x 5 + デュルバルマブ</a:t>
            </a:r>
          </a:p>
          <a:p>
            <a:r>
              <a:rPr lang="ja-JP" sz="1400" b="0" i="0" u="none" strike="noStrike" cap="none" baseline="0">
                <a:solidFill>
                  <a:srgbClr val="F7899A"/>
                </a:solidFill>
                <a:effectLst/>
                <a:uFillTx/>
                <a:ea typeface="MS UI Gothic"/>
              </a:rPr>
              <a:t>8 Gy x 1 + デュルバルマブ + トレメリムマブ</a:t>
            </a:r>
          </a:p>
          <a:p>
            <a:r>
              <a:rPr lang="ja-JP" sz="1400" b="0" i="0" u="none" strike="noStrike" cap="none" baseline="0">
                <a:solidFill>
                  <a:srgbClr val="B2C0D8"/>
                </a:solidFill>
                <a:effectLst/>
                <a:uFillTx/>
                <a:ea typeface="MS UI Gothic"/>
              </a:rPr>
              <a:t>5 Gy x 5 + デュルバルマブ + トレメリムマブ</a:t>
            </a:r>
          </a:p>
        </p:txBody>
      </p:sp>
      <p:cxnSp>
        <p:nvCxnSpPr>
          <p:cNvPr id="9" name="Straight Connector 8"/>
          <p:cNvCxnSpPr/>
          <p:nvPr/>
        </p:nvCxnSpPr>
        <p:spPr>
          <a:xfrm>
            <a:off x="1842234" y="2230126"/>
            <a:ext cx="368121" cy="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842233" y="2426055"/>
            <a:ext cx="368121" cy="0"/>
          </a:xfrm>
          <a:prstGeom prst="line">
            <a:avLst/>
          </a:prstGeom>
          <a:ln w="2222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842232" y="2650120"/>
            <a:ext cx="368121" cy="0"/>
          </a:xfrm>
          <a:prstGeom prst="line">
            <a:avLst/>
          </a:prstGeom>
          <a:ln w="2222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842231" y="2874185"/>
            <a:ext cx="368121" cy="0"/>
          </a:xfrm>
          <a:prstGeom prst="line">
            <a:avLst/>
          </a:prstGeom>
          <a:ln w="22225">
            <a:solidFill>
              <a:srgbClr val="B2C0EC"/>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142368" y="2391516"/>
            <a:ext cx="4577322" cy="2948686"/>
            <a:chOff x="1857786" y="1936639"/>
            <a:chExt cx="5553542" cy="2982026"/>
          </a:xfrm>
        </p:grpSpPr>
        <p:sp>
          <p:nvSpPr>
            <p:cNvPr id="14" name="Line 3"/>
            <p:cNvSpPr>
              <a:spLocks noChangeShapeType="1"/>
            </p:cNvSpPr>
            <p:nvPr/>
          </p:nvSpPr>
          <p:spPr bwMode="auto">
            <a:xfrm>
              <a:off x="2686191" y="2069518"/>
              <a:ext cx="63272"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5" name="Line 4"/>
            <p:cNvSpPr>
              <a:spLocks noChangeShapeType="1"/>
            </p:cNvSpPr>
            <p:nvPr/>
          </p:nvSpPr>
          <p:spPr bwMode="auto">
            <a:xfrm>
              <a:off x="2676946" y="2628548"/>
              <a:ext cx="63272"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6" name="Line 5"/>
            <p:cNvSpPr>
              <a:spLocks noChangeShapeType="1"/>
            </p:cNvSpPr>
            <p:nvPr/>
          </p:nvSpPr>
          <p:spPr bwMode="auto">
            <a:xfrm>
              <a:off x="2676946" y="3186087"/>
              <a:ext cx="63272"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7" name="Line 6"/>
            <p:cNvSpPr>
              <a:spLocks noChangeShapeType="1"/>
            </p:cNvSpPr>
            <p:nvPr/>
          </p:nvSpPr>
          <p:spPr bwMode="auto">
            <a:xfrm>
              <a:off x="2676946" y="3768970"/>
              <a:ext cx="63272"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8" name="Line 7"/>
            <p:cNvSpPr>
              <a:spLocks noChangeShapeType="1"/>
            </p:cNvSpPr>
            <p:nvPr/>
          </p:nvSpPr>
          <p:spPr bwMode="auto">
            <a:xfrm>
              <a:off x="2676946" y="4327693"/>
              <a:ext cx="63272" cy="0"/>
            </a:xfrm>
            <a:prstGeom prst="line">
              <a:avLst/>
            </a:prstGeom>
            <a:noFill/>
            <a:ln w="19050">
              <a:solidFill>
                <a:srgbClr val="24211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9" name="Line 8"/>
            <p:cNvSpPr>
              <a:spLocks noChangeShapeType="1"/>
            </p:cNvSpPr>
            <p:nvPr/>
          </p:nvSpPr>
          <p:spPr bwMode="auto">
            <a:xfrm>
              <a:off x="2676946" y="4327693"/>
              <a:ext cx="63272"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0" name="Line 9"/>
            <p:cNvSpPr>
              <a:spLocks noChangeShapeType="1"/>
            </p:cNvSpPr>
            <p:nvPr/>
          </p:nvSpPr>
          <p:spPr bwMode="auto">
            <a:xfrm flipH="1" flipV="1">
              <a:off x="2740218" y="4327693"/>
              <a:ext cx="0" cy="76028"/>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1" name="Line 12"/>
            <p:cNvSpPr>
              <a:spLocks noChangeShapeType="1"/>
            </p:cNvSpPr>
            <p:nvPr/>
          </p:nvSpPr>
          <p:spPr bwMode="auto">
            <a:xfrm flipH="1" flipV="1">
              <a:off x="4981260" y="4327693"/>
              <a:ext cx="0" cy="63357"/>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2" name="Line 13"/>
            <p:cNvSpPr>
              <a:spLocks noChangeShapeType="1"/>
            </p:cNvSpPr>
            <p:nvPr/>
          </p:nvSpPr>
          <p:spPr bwMode="auto">
            <a:xfrm flipH="1" flipV="1">
              <a:off x="3863416" y="4327693"/>
              <a:ext cx="0" cy="63357"/>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3" name="Line 14"/>
            <p:cNvSpPr>
              <a:spLocks noChangeShapeType="1"/>
            </p:cNvSpPr>
            <p:nvPr/>
          </p:nvSpPr>
          <p:spPr bwMode="auto">
            <a:xfrm flipH="1" flipV="1">
              <a:off x="6084022" y="4327693"/>
              <a:ext cx="0" cy="76028"/>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4" name="Line 16"/>
            <p:cNvSpPr>
              <a:spLocks noChangeShapeType="1"/>
            </p:cNvSpPr>
            <p:nvPr/>
          </p:nvSpPr>
          <p:spPr bwMode="auto">
            <a:xfrm flipH="1" flipV="1">
              <a:off x="7160665" y="4327693"/>
              <a:ext cx="0" cy="63357"/>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5" name="Freeform 17"/>
            <p:cNvSpPr/>
            <p:nvPr/>
          </p:nvSpPr>
          <p:spPr bwMode="auto">
            <a:xfrm>
              <a:off x="2743820" y="2071008"/>
              <a:ext cx="4429039" cy="2255501"/>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noFill/>
            <a:ln w="19050">
              <a:solidFill>
                <a:schemeClr val="tx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6" name="TextBox 25"/>
            <p:cNvSpPr txBox="1"/>
            <p:nvPr/>
          </p:nvSpPr>
          <p:spPr>
            <a:xfrm rot="16200000">
              <a:off x="1446947" y="3017849"/>
              <a:ext cx="1195096" cy="373418"/>
            </a:xfrm>
            <a:prstGeom prst="rect">
              <a:avLst/>
            </a:prstGeom>
            <a:noFill/>
          </p:spPr>
          <p:txBody>
            <a:bodyPr wrap="none" rtlCol="0">
              <a:spAutoFit/>
            </a:bodyPr>
            <a:lstStyle/>
            <a:p>
              <a:pPr algn="ctr"/>
              <a:r>
                <a:rPr lang="ja-JP" sz="1400" b="0" i="0" u="none" strike="noStrike" cap="none" baseline="0" dirty="0">
                  <a:solidFill>
                    <a:srgbClr val="4D4D4D"/>
                  </a:solidFill>
                  <a:effectLst/>
                  <a:uFillTx/>
                  <a:ea typeface="MS UI Gothic"/>
                </a:rPr>
                <a:t>全生存</a:t>
              </a:r>
              <a:r>
                <a:rPr lang="ja-JP" sz="1400" b="0" i="0" u="none" strike="noStrike" cap="none" baseline="0" dirty="0" smtClean="0">
                  <a:solidFill>
                    <a:srgbClr val="4D4D4D"/>
                  </a:solidFill>
                  <a:effectLst/>
                  <a:uFillTx/>
                  <a:ea typeface="MS UI Gothic"/>
                </a:rPr>
                <a:t>率</a:t>
              </a:r>
              <a:r>
                <a:rPr lang="ja-JP" altLang="en-US" sz="1400" dirty="0" smtClean="0">
                  <a:solidFill>
                    <a:srgbClr val="4D4D4D"/>
                  </a:solidFill>
                  <a:ea typeface="MS UI Gothic"/>
                </a:rPr>
                <a:t>、</a:t>
              </a:r>
              <a:r>
                <a:rPr lang="ja-JP" sz="1400" b="0" i="0" u="none" strike="noStrike" cap="none" baseline="0" dirty="0" smtClean="0">
                  <a:solidFill>
                    <a:srgbClr val="4D4D4D"/>
                  </a:solidFill>
                  <a:effectLst/>
                  <a:uFillTx/>
                  <a:ea typeface="MS UI Gothic"/>
                </a:rPr>
                <a:t>%</a:t>
              </a:r>
              <a:endParaRPr lang="ja-JP" sz="1400" b="0" i="0" u="none" strike="noStrike" cap="none" baseline="0" dirty="0">
                <a:solidFill>
                  <a:srgbClr val="4D4D4D"/>
                </a:solidFill>
                <a:effectLst/>
                <a:uFillTx/>
                <a:ea typeface="MS UI Gothic"/>
              </a:endParaRPr>
            </a:p>
          </p:txBody>
        </p:sp>
        <p:sp>
          <p:nvSpPr>
            <p:cNvPr id="27" name="TextBox 26"/>
            <p:cNvSpPr txBox="1"/>
            <p:nvPr/>
          </p:nvSpPr>
          <p:spPr>
            <a:xfrm>
              <a:off x="2104217" y="1936639"/>
              <a:ext cx="582385" cy="308555"/>
            </a:xfrm>
            <a:prstGeom prst="rect">
              <a:avLst/>
            </a:prstGeom>
            <a:noFill/>
          </p:spPr>
          <p:txBody>
            <a:bodyPr wrap="none" rtlCol="0">
              <a:spAutoFit/>
            </a:bodyPr>
            <a:lstStyle/>
            <a:p>
              <a:pPr algn="r" fontAlgn="base">
                <a:spcBef>
                  <a:spcPct val="0"/>
                </a:spcBef>
                <a:spcAft>
                  <a:spcPct val="0"/>
                </a:spcAft>
              </a:pPr>
              <a:r>
                <a:rPr lang="ja-JP" sz="1400" b="0" i="0" u="none" strike="noStrike" cap="none" baseline="0">
                  <a:solidFill>
                    <a:srgbClr val="4D4D4D"/>
                  </a:solidFill>
                  <a:effectLst/>
                  <a:uFillTx/>
                  <a:ea typeface="MS UI Gothic"/>
                </a:rPr>
                <a:t>100</a:t>
              </a:r>
            </a:p>
          </p:txBody>
        </p:sp>
        <p:sp>
          <p:nvSpPr>
            <p:cNvPr id="28" name="TextBox 27"/>
            <p:cNvSpPr txBox="1"/>
            <p:nvPr/>
          </p:nvSpPr>
          <p:spPr>
            <a:xfrm>
              <a:off x="2248165" y="2493987"/>
              <a:ext cx="462292" cy="308555"/>
            </a:xfrm>
            <a:prstGeom prst="rect">
              <a:avLst/>
            </a:prstGeom>
            <a:noFill/>
          </p:spPr>
          <p:txBody>
            <a:bodyPr wrap="none" rtlCol="0">
              <a:spAutoFit/>
            </a:bodyPr>
            <a:lstStyle/>
            <a:p>
              <a:pPr algn="r" fontAlgn="base">
                <a:spcBef>
                  <a:spcPct val="0"/>
                </a:spcBef>
                <a:spcAft>
                  <a:spcPct val="0"/>
                </a:spcAft>
              </a:pPr>
              <a:r>
                <a:rPr lang="ja-JP" sz="1400" b="0" i="0" u="none" strike="noStrike" cap="none" baseline="0">
                  <a:solidFill>
                    <a:srgbClr val="4D4D4D"/>
                  </a:solidFill>
                  <a:effectLst/>
                  <a:uFillTx/>
                  <a:ea typeface="MS UI Gothic"/>
                </a:rPr>
                <a:t>75</a:t>
              </a:r>
            </a:p>
          </p:txBody>
        </p:sp>
        <p:sp>
          <p:nvSpPr>
            <p:cNvPr id="29" name="TextBox 28"/>
            <p:cNvSpPr txBox="1"/>
            <p:nvPr/>
          </p:nvSpPr>
          <p:spPr>
            <a:xfrm>
              <a:off x="2248165" y="3060558"/>
              <a:ext cx="462292" cy="308555"/>
            </a:xfrm>
            <a:prstGeom prst="rect">
              <a:avLst/>
            </a:prstGeom>
            <a:noFill/>
          </p:spPr>
          <p:txBody>
            <a:bodyPr wrap="none" rtlCol="0">
              <a:spAutoFit/>
            </a:bodyPr>
            <a:lstStyle/>
            <a:p>
              <a:pPr algn="r" fontAlgn="base">
                <a:spcBef>
                  <a:spcPct val="0"/>
                </a:spcBef>
                <a:spcAft>
                  <a:spcPct val="0"/>
                </a:spcAft>
              </a:pPr>
              <a:r>
                <a:rPr lang="ja-JP" sz="1400" b="0" i="0" u="none" strike="noStrike" cap="none" baseline="0">
                  <a:solidFill>
                    <a:srgbClr val="4D4D4D"/>
                  </a:solidFill>
                  <a:effectLst/>
                  <a:uFillTx/>
                  <a:ea typeface="MS UI Gothic"/>
                </a:rPr>
                <a:t>50</a:t>
              </a:r>
            </a:p>
          </p:txBody>
        </p:sp>
        <p:sp>
          <p:nvSpPr>
            <p:cNvPr id="30" name="TextBox 29"/>
            <p:cNvSpPr txBox="1"/>
            <p:nvPr/>
          </p:nvSpPr>
          <p:spPr>
            <a:xfrm>
              <a:off x="2248165" y="3627129"/>
              <a:ext cx="462292" cy="308555"/>
            </a:xfrm>
            <a:prstGeom prst="rect">
              <a:avLst/>
            </a:prstGeom>
            <a:noFill/>
          </p:spPr>
          <p:txBody>
            <a:bodyPr wrap="none" rtlCol="0">
              <a:spAutoFit/>
            </a:bodyPr>
            <a:lstStyle/>
            <a:p>
              <a:pPr algn="r" fontAlgn="base">
                <a:spcBef>
                  <a:spcPct val="0"/>
                </a:spcBef>
                <a:spcAft>
                  <a:spcPct val="0"/>
                </a:spcAft>
              </a:pPr>
              <a:r>
                <a:rPr lang="ja-JP" sz="1400" b="0" i="0" u="none" strike="noStrike" cap="none" baseline="0">
                  <a:solidFill>
                    <a:srgbClr val="4D4D4D"/>
                  </a:solidFill>
                  <a:effectLst/>
                  <a:uFillTx/>
                  <a:ea typeface="MS UI Gothic"/>
                </a:rPr>
                <a:t>25</a:t>
              </a:r>
            </a:p>
          </p:txBody>
        </p:sp>
        <p:sp>
          <p:nvSpPr>
            <p:cNvPr id="31" name="TextBox 30"/>
            <p:cNvSpPr txBox="1"/>
            <p:nvPr/>
          </p:nvSpPr>
          <p:spPr>
            <a:xfrm>
              <a:off x="2368259" y="4193699"/>
              <a:ext cx="342198" cy="308555"/>
            </a:xfrm>
            <a:prstGeom prst="rect">
              <a:avLst/>
            </a:prstGeom>
            <a:noFill/>
          </p:spPr>
          <p:txBody>
            <a:bodyPr wrap="none" rtlCol="0">
              <a:spAutoFit/>
            </a:bodyPr>
            <a:lstStyle/>
            <a:p>
              <a:pPr algn="r" fontAlgn="base">
                <a:spcBef>
                  <a:spcPct val="0"/>
                </a:spcBef>
                <a:spcAft>
                  <a:spcPct val="0"/>
                </a:spcAft>
              </a:pPr>
              <a:r>
                <a:rPr lang="ja-JP" sz="1400" b="0" i="0" u="none" strike="noStrike" cap="none" baseline="0">
                  <a:solidFill>
                    <a:srgbClr val="4D4D4D"/>
                  </a:solidFill>
                  <a:effectLst/>
                  <a:uFillTx/>
                  <a:ea typeface="MS UI Gothic"/>
                </a:rPr>
                <a:t>0</a:t>
              </a:r>
            </a:p>
          </p:txBody>
        </p:sp>
        <p:sp>
          <p:nvSpPr>
            <p:cNvPr id="32" name="TextBox 31"/>
            <p:cNvSpPr txBox="1"/>
            <p:nvPr/>
          </p:nvSpPr>
          <p:spPr>
            <a:xfrm>
              <a:off x="2577835" y="4387536"/>
              <a:ext cx="342198" cy="308555"/>
            </a:xfrm>
            <a:prstGeom prst="rect">
              <a:avLst/>
            </a:prstGeom>
            <a:noFill/>
          </p:spPr>
          <p:txBody>
            <a:bodyPr wrap="none" rtlCol="0">
              <a:spAutoFit/>
            </a:bodyPr>
            <a:lstStyle/>
            <a:p>
              <a:pPr algn="ctr" fontAlgn="base">
                <a:spcBef>
                  <a:spcPct val="0"/>
                </a:spcBef>
                <a:spcAft>
                  <a:spcPct val="0"/>
                </a:spcAft>
              </a:pPr>
              <a:r>
                <a:rPr lang="ja-JP" sz="1400" b="0" i="0" u="none" strike="noStrike" cap="none" baseline="0">
                  <a:solidFill>
                    <a:srgbClr val="4D4D4D"/>
                  </a:solidFill>
                  <a:effectLst/>
                  <a:uFillTx/>
                  <a:ea typeface="MS UI Gothic"/>
                </a:rPr>
                <a:t>0</a:t>
              </a:r>
            </a:p>
          </p:txBody>
        </p:sp>
        <p:sp>
          <p:nvSpPr>
            <p:cNvPr id="33" name="TextBox 32"/>
            <p:cNvSpPr txBox="1"/>
            <p:nvPr/>
          </p:nvSpPr>
          <p:spPr>
            <a:xfrm>
              <a:off x="3696465" y="4387536"/>
              <a:ext cx="342198" cy="308555"/>
            </a:xfrm>
            <a:prstGeom prst="rect">
              <a:avLst/>
            </a:prstGeom>
            <a:noFill/>
          </p:spPr>
          <p:txBody>
            <a:bodyPr wrap="none" rtlCol="0">
              <a:spAutoFit/>
            </a:bodyPr>
            <a:lstStyle/>
            <a:p>
              <a:pPr algn="ctr" fontAlgn="base">
                <a:spcBef>
                  <a:spcPct val="0"/>
                </a:spcBef>
                <a:spcAft>
                  <a:spcPct val="0"/>
                </a:spcAft>
              </a:pPr>
              <a:r>
                <a:rPr lang="ja-JP" sz="1400" b="0" i="0" u="none" strike="noStrike" cap="none" baseline="0">
                  <a:solidFill>
                    <a:srgbClr val="4D4D4D"/>
                  </a:solidFill>
                  <a:effectLst/>
                  <a:uFillTx/>
                  <a:ea typeface="MS UI Gothic"/>
                </a:rPr>
                <a:t>5</a:t>
              </a:r>
            </a:p>
          </p:txBody>
        </p:sp>
        <p:sp>
          <p:nvSpPr>
            <p:cNvPr id="34" name="TextBox 33"/>
            <p:cNvSpPr txBox="1"/>
            <p:nvPr/>
          </p:nvSpPr>
          <p:spPr>
            <a:xfrm>
              <a:off x="4748521" y="4387536"/>
              <a:ext cx="462292" cy="308555"/>
            </a:xfrm>
            <a:prstGeom prst="rect">
              <a:avLst/>
            </a:prstGeom>
            <a:noFill/>
          </p:spPr>
          <p:txBody>
            <a:bodyPr wrap="none" rtlCol="0">
              <a:spAutoFit/>
            </a:bodyPr>
            <a:lstStyle/>
            <a:p>
              <a:pPr algn="ctr" fontAlgn="base">
                <a:spcBef>
                  <a:spcPct val="0"/>
                </a:spcBef>
                <a:spcAft>
                  <a:spcPct val="0"/>
                </a:spcAft>
              </a:pPr>
              <a:r>
                <a:rPr lang="ja-JP" sz="1400" b="0" i="0" u="none" strike="noStrike" cap="none" baseline="0">
                  <a:solidFill>
                    <a:srgbClr val="4D4D4D"/>
                  </a:solidFill>
                  <a:effectLst/>
                  <a:uFillTx/>
                  <a:ea typeface="MS UI Gothic"/>
                </a:rPr>
                <a:t>10</a:t>
              </a:r>
            </a:p>
          </p:txBody>
        </p:sp>
        <p:sp>
          <p:nvSpPr>
            <p:cNvPr id="35" name="TextBox 34"/>
            <p:cNvSpPr txBox="1"/>
            <p:nvPr/>
          </p:nvSpPr>
          <p:spPr>
            <a:xfrm>
              <a:off x="5859094" y="4387536"/>
              <a:ext cx="462292" cy="308555"/>
            </a:xfrm>
            <a:prstGeom prst="rect">
              <a:avLst/>
            </a:prstGeom>
            <a:noFill/>
          </p:spPr>
          <p:txBody>
            <a:bodyPr wrap="none" rtlCol="0">
              <a:spAutoFit/>
            </a:bodyPr>
            <a:lstStyle/>
            <a:p>
              <a:pPr algn="ctr" fontAlgn="base">
                <a:spcBef>
                  <a:spcPct val="0"/>
                </a:spcBef>
                <a:spcAft>
                  <a:spcPct val="0"/>
                </a:spcAft>
              </a:pPr>
              <a:r>
                <a:rPr lang="ja-JP" sz="1400" b="0" i="0" u="none" strike="noStrike" cap="none" baseline="0">
                  <a:solidFill>
                    <a:srgbClr val="4D4D4D"/>
                  </a:solidFill>
                  <a:effectLst/>
                  <a:uFillTx/>
                  <a:ea typeface="MS UI Gothic"/>
                </a:rPr>
                <a:t>15</a:t>
              </a:r>
            </a:p>
          </p:txBody>
        </p:sp>
        <p:sp>
          <p:nvSpPr>
            <p:cNvPr id="36" name="TextBox 35"/>
            <p:cNvSpPr txBox="1"/>
            <p:nvPr/>
          </p:nvSpPr>
          <p:spPr>
            <a:xfrm>
              <a:off x="6949036" y="4387536"/>
              <a:ext cx="462292" cy="308555"/>
            </a:xfrm>
            <a:prstGeom prst="rect">
              <a:avLst/>
            </a:prstGeom>
            <a:noFill/>
          </p:spPr>
          <p:txBody>
            <a:bodyPr wrap="none" rtlCol="0">
              <a:spAutoFit/>
            </a:bodyPr>
            <a:lstStyle/>
            <a:p>
              <a:pPr algn="ctr" fontAlgn="base">
                <a:spcBef>
                  <a:spcPct val="0"/>
                </a:spcBef>
                <a:spcAft>
                  <a:spcPct val="0"/>
                </a:spcAft>
              </a:pPr>
              <a:r>
                <a:rPr lang="ja-JP" sz="1400" b="0" i="0" u="none" strike="noStrike" cap="none" baseline="0">
                  <a:solidFill>
                    <a:srgbClr val="4D4D4D"/>
                  </a:solidFill>
                  <a:effectLst/>
                  <a:uFillTx/>
                  <a:ea typeface="MS UI Gothic"/>
                </a:rPr>
                <a:t>20</a:t>
              </a:r>
            </a:p>
          </p:txBody>
        </p:sp>
        <p:sp>
          <p:nvSpPr>
            <p:cNvPr id="37" name="TextBox 36"/>
            <p:cNvSpPr txBox="1"/>
            <p:nvPr/>
          </p:nvSpPr>
          <p:spPr>
            <a:xfrm>
              <a:off x="4171229" y="4610110"/>
              <a:ext cx="1642557" cy="308555"/>
            </a:xfrm>
            <a:prstGeom prst="rect">
              <a:avLst/>
            </a:prstGeom>
            <a:noFill/>
          </p:spPr>
          <p:txBody>
            <a:bodyPr wrap="none" rtlCol="0">
              <a:spAutoFit/>
            </a:bodyPr>
            <a:lstStyle/>
            <a:p>
              <a:pPr algn="ctr" fontAlgn="base">
                <a:spcBef>
                  <a:spcPct val="0"/>
                </a:spcBef>
                <a:spcAft>
                  <a:spcPct val="0"/>
                </a:spcAft>
              </a:pPr>
              <a:r>
                <a:rPr lang="ja-JP" sz="1400" b="0" i="0" u="none" strike="noStrike" cap="none" baseline="0" dirty="0">
                  <a:solidFill>
                    <a:srgbClr val="4D4D4D"/>
                  </a:solidFill>
                  <a:effectLst/>
                  <a:uFillTx/>
                  <a:ea typeface="MS UI Gothic"/>
                </a:rPr>
                <a:t>経過期間（ヵ月）</a:t>
              </a:r>
            </a:p>
          </p:txBody>
        </p:sp>
      </p:grpSp>
      <p:grpSp>
        <p:nvGrpSpPr>
          <p:cNvPr id="38" name="Group 2"/>
          <p:cNvGrpSpPr/>
          <p:nvPr/>
        </p:nvGrpSpPr>
        <p:grpSpPr>
          <a:xfrm>
            <a:off x="882360" y="2529765"/>
            <a:ext cx="1231816" cy="2093578"/>
            <a:chOff x="2600" y="1669"/>
            <a:chExt cx="558" cy="978"/>
          </a:xfrm>
        </p:grpSpPr>
        <p:sp>
          <p:nvSpPr>
            <p:cNvPr id="39" name="Line 3"/>
            <p:cNvSpPr>
              <a:spLocks noChangeShapeType="1"/>
            </p:cNvSpPr>
            <p:nvPr/>
          </p:nvSpPr>
          <p:spPr bwMode="auto">
            <a:xfrm flipH="1">
              <a:off x="3152" y="2611"/>
              <a:ext cx="0" cy="36"/>
            </a:xfrm>
            <a:prstGeom prst="line">
              <a:avLst/>
            </a:prstGeom>
            <a:ln w="2222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0" name="Line 4"/>
            <p:cNvSpPr>
              <a:spLocks noChangeShapeType="1"/>
            </p:cNvSpPr>
            <p:nvPr/>
          </p:nvSpPr>
          <p:spPr bwMode="auto">
            <a:xfrm flipH="1">
              <a:off x="2708" y="1981"/>
              <a:ext cx="0" cy="36"/>
            </a:xfrm>
            <a:prstGeom prst="line">
              <a:avLst/>
            </a:prstGeom>
            <a:ln w="2222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1" name="Line 5"/>
            <p:cNvSpPr>
              <a:spLocks noChangeShapeType="1"/>
            </p:cNvSpPr>
            <p:nvPr/>
          </p:nvSpPr>
          <p:spPr bwMode="auto">
            <a:xfrm flipH="1">
              <a:off x="2720" y="1981"/>
              <a:ext cx="0" cy="36"/>
            </a:xfrm>
            <a:prstGeom prst="line">
              <a:avLst/>
            </a:prstGeom>
            <a:ln w="2222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2" name="Freeform 6"/>
            <p:cNvSpPr/>
            <p:nvPr/>
          </p:nvSpPr>
          <p:spPr bwMode="auto">
            <a:xfrm>
              <a:off x="2600" y="1669"/>
              <a:ext cx="558" cy="960"/>
            </a:xfrm>
            <a:custGeom>
              <a:avLst/>
              <a:gdLst>
                <a:gd name="T0" fmla="*/ 93 w 93"/>
                <a:gd name="T1" fmla="*/ 160 h 160"/>
                <a:gd name="T2" fmla="*/ 80 w 93"/>
                <a:gd name="T3" fmla="*/ 160 h 160"/>
                <a:gd name="T4" fmla="*/ 80 w 93"/>
                <a:gd name="T5" fmla="*/ 145 h 160"/>
                <a:gd name="T6" fmla="*/ 72 w 93"/>
                <a:gd name="T7" fmla="*/ 145 h 160"/>
                <a:gd name="T8" fmla="*/ 72 w 93"/>
                <a:gd name="T9" fmla="*/ 129 h 160"/>
                <a:gd name="T10" fmla="*/ 61 w 93"/>
                <a:gd name="T11" fmla="*/ 129 h 160"/>
                <a:gd name="T12" fmla="*/ 61 w 93"/>
                <a:gd name="T13" fmla="*/ 99 h 160"/>
                <a:gd name="T14" fmla="*/ 41 w 93"/>
                <a:gd name="T15" fmla="*/ 99 h 160"/>
                <a:gd name="T16" fmla="*/ 41 w 93"/>
                <a:gd name="T17" fmla="*/ 84 h 160"/>
                <a:gd name="T18" fmla="*/ 25 w 93"/>
                <a:gd name="T19" fmla="*/ 84 h 160"/>
                <a:gd name="T20" fmla="*/ 25 w 93"/>
                <a:gd name="T21" fmla="*/ 67 h 160"/>
                <a:gd name="T22" fmla="*/ 23 w 93"/>
                <a:gd name="T23" fmla="*/ 67 h 160"/>
                <a:gd name="T24" fmla="*/ 23 w 93"/>
                <a:gd name="T25" fmla="*/ 55 h 160"/>
                <a:gd name="T26" fmla="*/ 17 w 93"/>
                <a:gd name="T27" fmla="*/ 55 h 160"/>
                <a:gd name="T28" fmla="*/ 17 w 93"/>
                <a:gd name="T29" fmla="*/ 43 h 160"/>
                <a:gd name="T30" fmla="*/ 13 w 93"/>
                <a:gd name="T31" fmla="*/ 43 h 160"/>
                <a:gd name="T32" fmla="*/ 13 w 93"/>
                <a:gd name="T33" fmla="*/ 33 h 160"/>
                <a:gd name="T34" fmla="*/ 9 w 93"/>
                <a:gd name="T35" fmla="*/ 33 h 160"/>
                <a:gd name="T36" fmla="*/ 9 w 93"/>
                <a:gd name="T37" fmla="*/ 22 h 160"/>
                <a:gd name="T38" fmla="*/ 7 w 93"/>
                <a:gd name="T39" fmla="*/ 22 h 160"/>
                <a:gd name="T40" fmla="*/ 7 w 93"/>
                <a:gd name="T41" fmla="*/ 11 h 160"/>
                <a:gd name="T42" fmla="*/ 4 w 93"/>
                <a:gd name="T43" fmla="*/ 11 h 160"/>
                <a:gd name="T44" fmla="*/ 4 w 93"/>
                <a:gd name="T45" fmla="*/ 0 h 160"/>
                <a:gd name="T46" fmla="*/ 0 w 93"/>
                <a:gd name="T47"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3" h="160">
                  <a:moveTo>
                    <a:pt x="93" y="160"/>
                  </a:moveTo>
                  <a:lnTo>
                    <a:pt x="80" y="160"/>
                  </a:lnTo>
                  <a:lnTo>
                    <a:pt x="80" y="145"/>
                  </a:lnTo>
                  <a:lnTo>
                    <a:pt x="72" y="145"/>
                  </a:lnTo>
                  <a:lnTo>
                    <a:pt x="72" y="129"/>
                  </a:lnTo>
                  <a:lnTo>
                    <a:pt x="61" y="129"/>
                  </a:lnTo>
                  <a:lnTo>
                    <a:pt x="61" y="99"/>
                  </a:lnTo>
                  <a:lnTo>
                    <a:pt x="41" y="99"/>
                  </a:lnTo>
                  <a:lnTo>
                    <a:pt x="41" y="84"/>
                  </a:lnTo>
                  <a:lnTo>
                    <a:pt x="25" y="84"/>
                  </a:lnTo>
                  <a:lnTo>
                    <a:pt x="25" y="67"/>
                  </a:lnTo>
                  <a:lnTo>
                    <a:pt x="23" y="67"/>
                  </a:lnTo>
                  <a:lnTo>
                    <a:pt x="23" y="55"/>
                  </a:lnTo>
                  <a:lnTo>
                    <a:pt x="17" y="55"/>
                  </a:lnTo>
                  <a:lnTo>
                    <a:pt x="17" y="43"/>
                  </a:lnTo>
                  <a:lnTo>
                    <a:pt x="13" y="43"/>
                  </a:lnTo>
                  <a:lnTo>
                    <a:pt x="13" y="33"/>
                  </a:lnTo>
                  <a:lnTo>
                    <a:pt x="9" y="33"/>
                  </a:lnTo>
                  <a:lnTo>
                    <a:pt x="9" y="22"/>
                  </a:lnTo>
                  <a:lnTo>
                    <a:pt x="7" y="22"/>
                  </a:lnTo>
                  <a:lnTo>
                    <a:pt x="7" y="11"/>
                  </a:lnTo>
                  <a:lnTo>
                    <a:pt x="4" y="11"/>
                  </a:lnTo>
                  <a:lnTo>
                    <a:pt x="4" y="0"/>
                  </a:lnTo>
                  <a:lnTo>
                    <a:pt x="0" y="0"/>
                  </a:lnTo>
                </a:path>
              </a:pathLst>
            </a:custGeom>
            <a:ln w="2222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sp>
        <p:nvSpPr>
          <p:cNvPr id="43" name="Freeform 7"/>
          <p:cNvSpPr/>
          <p:nvPr/>
        </p:nvSpPr>
        <p:spPr bwMode="auto">
          <a:xfrm>
            <a:off x="882360" y="2529764"/>
            <a:ext cx="2102401" cy="2224903"/>
          </a:xfrm>
          <a:custGeom>
            <a:avLst/>
            <a:gdLst>
              <a:gd name="T0" fmla="*/ 163 w 163"/>
              <a:gd name="T1" fmla="*/ 174 h 174"/>
              <a:gd name="T2" fmla="*/ 163 w 163"/>
              <a:gd name="T3" fmla="*/ 159 h 174"/>
              <a:gd name="T4" fmla="*/ 136 w 163"/>
              <a:gd name="T5" fmla="*/ 159 h 174"/>
              <a:gd name="T6" fmla="*/ 136 w 163"/>
              <a:gd name="T7" fmla="*/ 144 h 174"/>
              <a:gd name="T8" fmla="*/ 95 w 163"/>
              <a:gd name="T9" fmla="*/ 144 h 174"/>
              <a:gd name="T10" fmla="*/ 95 w 163"/>
              <a:gd name="T11" fmla="*/ 128 h 174"/>
              <a:gd name="T12" fmla="*/ 69 w 163"/>
              <a:gd name="T13" fmla="*/ 128 h 174"/>
              <a:gd name="T14" fmla="*/ 69 w 163"/>
              <a:gd name="T15" fmla="*/ 113 h 174"/>
              <a:gd name="T16" fmla="*/ 53 w 163"/>
              <a:gd name="T17" fmla="*/ 113 h 174"/>
              <a:gd name="T18" fmla="*/ 53 w 163"/>
              <a:gd name="T19" fmla="*/ 100 h 174"/>
              <a:gd name="T20" fmla="*/ 48 w 163"/>
              <a:gd name="T21" fmla="*/ 100 h 174"/>
              <a:gd name="T22" fmla="*/ 48 w 163"/>
              <a:gd name="T23" fmla="*/ 88 h 174"/>
              <a:gd name="T24" fmla="*/ 46 w 163"/>
              <a:gd name="T25" fmla="*/ 88 h 174"/>
              <a:gd name="T26" fmla="*/ 46 w 163"/>
              <a:gd name="T27" fmla="*/ 74 h 174"/>
              <a:gd name="T28" fmla="*/ 34 w 163"/>
              <a:gd name="T29" fmla="*/ 74 h 174"/>
              <a:gd name="T30" fmla="*/ 34 w 163"/>
              <a:gd name="T31" fmla="*/ 63 h 174"/>
              <a:gd name="T32" fmla="*/ 29 w 163"/>
              <a:gd name="T33" fmla="*/ 63 h 174"/>
              <a:gd name="T34" fmla="*/ 29 w 163"/>
              <a:gd name="T35" fmla="*/ 50 h 174"/>
              <a:gd name="T36" fmla="*/ 24 w 163"/>
              <a:gd name="T37" fmla="*/ 50 h 174"/>
              <a:gd name="T38" fmla="*/ 24 w 163"/>
              <a:gd name="T39" fmla="*/ 38 h 174"/>
              <a:gd name="T40" fmla="*/ 16 w 163"/>
              <a:gd name="T41" fmla="*/ 38 h 174"/>
              <a:gd name="T42" fmla="*/ 16 w 163"/>
              <a:gd name="T43" fmla="*/ 25 h 174"/>
              <a:gd name="T44" fmla="*/ 12 w 163"/>
              <a:gd name="T45" fmla="*/ 25 h 174"/>
              <a:gd name="T46" fmla="*/ 12 w 163"/>
              <a:gd name="T47" fmla="*/ 0 h 174"/>
              <a:gd name="T48" fmla="*/ 0 w 163"/>
              <a:gd name="T4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3" h="174">
                <a:moveTo>
                  <a:pt x="163" y="174"/>
                </a:moveTo>
                <a:lnTo>
                  <a:pt x="163" y="159"/>
                </a:lnTo>
                <a:lnTo>
                  <a:pt x="136" y="159"/>
                </a:lnTo>
                <a:lnTo>
                  <a:pt x="136" y="144"/>
                </a:lnTo>
                <a:lnTo>
                  <a:pt x="95" y="144"/>
                </a:lnTo>
                <a:lnTo>
                  <a:pt x="95" y="128"/>
                </a:lnTo>
                <a:lnTo>
                  <a:pt x="69" y="128"/>
                </a:lnTo>
                <a:lnTo>
                  <a:pt x="69" y="113"/>
                </a:lnTo>
                <a:lnTo>
                  <a:pt x="53" y="113"/>
                </a:lnTo>
                <a:lnTo>
                  <a:pt x="53" y="100"/>
                </a:lnTo>
                <a:lnTo>
                  <a:pt x="48" y="100"/>
                </a:lnTo>
                <a:lnTo>
                  <a:pt x="48" y="88"/>
                </a:lnTo>
                <a:lnTo>
                  <a:pt x="46" y="88"/>
                </a:lnTo>
                <a:lnTo>
                  <a:pt x="46" y="74"/>
                </a:lnTo>
                <a:lnTo>
                  <a:pt x="34" y="74"/>
                </a:lnTo>
                <a:lnTo>
                  <a:pt x="34" y="63"/>
                </a:lnTo>
                <a:lnTo>
                  <a:pt x="29" y="63"/>
                </a:lnTo>
                <a:lnTo>
                  <a:pt x="29" y="50"/>
                </a:lnTo>
                <a:lnTo>
                  <a:pt x="24" y="50"/>
                </a:lnTo>
                <a:lnTo>
                  <a:pt x="24" y="38"/>
                </a:lnTo>
                <a:lnTo>
                  <a:pt x="16" y="38"/>
                </a:lnTo>
                <a:lnTo>
                  <a:pt x="16" y="25"/>
                </a:lnTo>
                <a:lnTo>
                  <a:pt x="12" y="25"/>
                </a:lnTo>
                <a:lnTo>
                  <a:pt x="12" y="0"/>
                </a:lnTo>
                <a:lnTo>
                  <a:pt x="0" y="0"/>
                </a:lnTo>
              </a:path>
            </a:pathLst>
          </a:cu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4" name="Freeform 8"/>
          <p:cNvSpPr/>
          <p:nvPr/>
        </p:nvSpPr>
        <p:spPr bwMode="auto">
          <a:xfrm>
            <a:off x="882360" y="2529765"/>
            <a:ext cx="3455096" cy="2224902"/>
          </a:xfrm>
          <a:custGeom>
            <a:avLst/>
            <a:gdLst>
              <a:gd name="T0" fmla="*/ 269 w 269"/>
              <a:gd name="T1" fmla="*/ 175 h 175"/>
              <a:gd name="T2" fmla="*/ 269 w 269"/>
              <a:gd name="T3" fmla="*/ 151 h 175"/>
              <a:gd name="T4" fmla="*/ 161 w 269"/>
              <a:gd name="T5" fmla="*/ 151 h 175"/>
              <a:gd name="T6" fmla="*/ 161 w 269"/>
              <a:gd name="T7" fmla="*/ 125 h 175"/>
              <a:gd name="T8" fmla="*/ 146 w 269"/>
              <a:gd name="T9" fmla="*/ 125 h 175"/>
              <a:gd name="T10" fmla="*/ 146 w 269"/>
              <a:gd name="T11" fmla="*/ 101 h 175"/>
              <a:gd name="T12" fmla="*/ 129 w 269"/>
              <a:gd name="T13" fmla="*/ 101 h 175"/>
              <a:gd name="T14" fmla="*/ 129 w 269"/>
              <a:gd name="T15" fmla="*/ 75 h 175"/>
              <a:gd name="T16" fmla="*/ 66 w 269"/>
              <a:gd name="T17" fmla="*/ 75 h 175"/>
              <a:gd name="T18" fmla="*/ 66 w 269"/>
              <a:gd name="T19" fmla="*/ 50 h 175"/>
              <a:gd name="T20" fmla="*/ 64 w 269"/>
              <a:gd name="T21" fmla="*/ 50 h 175"/>
              <a:gd name="T22" fmla="*/ 64 w 269"/>
              <a:gd name="T23" fmla="*/ 25 h 175"/>
              <a:gd name="T24" fmla="*/ 60 w 269"/>
              <a:gd name="T25" fmla="*/ 25 h 175"/>
              <a:gd name="T26" fmla="*/ 60 w 269"/>
              <a:gd name="T27" fmla="*/ 0 h 175"/>
              <a:gd name="T28" fmla="*/ 0 w 269"/>
              <a:gd name="T29" fmla="*/ 0 h 175"/>
              <a:gd name="connsiteX0" fmla="*/ 10000 w 10000"/>
              <a:gd name="connsiteY0" fmla="*/ 10000 h 10000"/>
              <a:gd name="connsiteX1" fmla="*/ 10000 w 10000"/>
              <a:gd name="connsiteY1" fmla="*/ 8629 h 10000"/>
              <a:gd name="connsiteX2" fmla="*/ 5985 w 10000"/>
              <a:gd name="connsiteY2" fmla="*/ 8629 h 10000"/>
              <a:gd name="connsiteX3" fmla="*/ 5985 w 10000"/>
              <a:gd name="connsiteY3" fmla="*/ 7143 h 10000"/>
              <a:gd name="connsiteX4" fmla="*/ 5428 w 10000"/>
              <a:gd name="connsiteY4" fmla="*/ 7143 h 10000"/>
              <a:gd name="connsiteX5" fmla="*/ 5428 w 10000"/>
              <a:gd name="connsiteY5" fmla="*/ 5771 h 10000"/>
              <a:gd name="connsiteX6" fmla="*/ 4796 w 10000"/>
              <a:gd name="connsiteY6" fmla="*/ 5771 h 10000"/>
              <a:gd name="connsiteX7" fmla="*/ 4796 w 10000"/>
              <a:gd name="connsiteY7" fmla="*/ 4286 h 10000"/>
              <a:gd name="connsiteX8" fmla="*/ 2454 w 10000"/>
              <a:gd name="connsiteY8" fmla="*/ 4286 h 10000"/>
              <a:gd name="connsiteX9" fmla="*/ 2454 w 10000"/>
              <a:gd name="connsiteY9" fmla="*/ 2857 h 10000"/>
              <a:gd name="connsiteX10" fmla="*/ 2379 w 10000"/>
              <a:gd name="connsiteY10" fmla="*/ 2857 h 10000"/>
              <a:gd name="connsiteX11" fmla="*/ 2379 w 10000"/>
              <a:gd name="connsiteY11" fmla="*/ 1429 h 10000"/>
              <a:gd name="connsiteX12" fmla="*/ 2230 w 10000"/>
              <a:gd name="connsiteY12" fmla="*/ 1429 h 10000"/>
              <a:gd name="connsiteX13" fmla="*/ 2230 w 10000"/>
              <a:gd name="connsiteY13" fmla="*/ 0 h 10000"/>
              <a:gd name="connsiteX14" fmla="*/ 0 w 10000"/>
              <a:gd name="connsiteY14"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0" h="10000">
                <a:moveTo>
                  <a:pt x="10000" y="10000"/>
                </a:moveTo>
                <a:lnTo>
                  <a:pt x="10000" y="8629"/>
                </a:lnTo>
                <a:lnTo>
                  <a:pt x="5985" y="8629"/>
                </a:lnTo>
                <a:lnTo>
                  <a:pt x="5985" y="7143"/>
                </a:lnTo>
                <a:lnTo>
                  <a:pt x="5428" y="7143"/>
                </a:lnTo>
                <a:lnTo>
                  <a:pt x="5428" y="5771"/>
                </a:lnTo>
                <a:lnTo>
                  <a:pt x="4796" y="5771"/>
                </a:lnTo>
                <a:lnTo>
                  <a:pt x="4796" y="4286"/>
                </a:lnTo>
                <a:lnTo>
                  <a:pt x="2454" y="4286"/>
                </a:lnTo>
                <a:lnTo>
                  <a:pt x="2454" y="2857"/>
                </a:lnTo>
                <a:lnTo>
                  <a:pt x="2379" y="2857"/>
                </a:lnTo>
                <a:lnTo>
                  <a:pt x="2379" y="1429"/>
                </a:lnTo>
                <a:lnTo>
                  <a:pt x="2230" y="1429"/>
                </a:lnTo>
                <a:lnTo>
                  <a:pt x="2230" y="0"/>
                </a:lnTo>
                <a:lnTo>
                  <a:pt x="0" y="0"/>
                </a:lnTo>
              </a:path>
            </a:pathLst>
          </a:custGeom>
          <a:ln w="22225">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nvGrpSpPr>
          <p:cNvPr id="45" name="Group 9"/>
          <p:cNvGrpSpPr/>
          <p:nvPr/>
        </p:nvGrpSpPr>
        <p:grpSpPr>
          <a:xfrm>
            <a:off x="882360" y="2529765"/>
            <a:ext cx="2628000" cy="1728000"/>
            <a:chOff x="2267" y="1753"/>
            <a:chExt cx="1224" cy="810"/>
          </a:xfrm>
        </p:grpSpPr>
        <p:sp>
          <p:nvSpPr>
            <p:cNvPr id="46" name="Line 10"/>
            <p:cNvSpPr>
              <a:spLocks noChangeShapeType="1"/>
            </p:cNvSpPr>
            <p:nvPr/>
          </p:nvSpPr>
          <p:spPr bwMode="auto">
            <a:xfrm flipH="1">
              <a:off x="3488" y="2527"/>
              <a:ext cx="0" cy="36"/>
            </a:xfrm>
            <a:prstGeom prst="line">
              <a:avLst/>
            </a:prstGeom>
            <a:ln w="22225">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7" name="Freeform 11"/>
            <p:cNvSpPr/>
            <p:nvPr/>
          </p:nvSpPr>
          <p:spPr bwMode="auto">
            <a:xfrm>
              <a:off x="2267" y="1753"/>
              <a:ext cx="1224" cy="786"/>
            </a:xfrm>
            <a:custGeom>
              <a:avLst/>
              <a:gdLst>
                <a:gd name="T0" fmla="*/ 204 w 204"/>
                <a:gd name="T1" fmla="*/ 131 h 131"/>
                <a:gd name="T2" fmla="*/ 137 w 204"/>
                <a:gd name="T3" fmla="*/ 131 h 131"/>
                <a:gd name="T4" fmla="*/ 137 w 204"/>
                <a:gd name="T5" fmla="*/ 109 h 131"/>
                <a:gd name="T6" fmla="*/ 91 w 204"/>
                <a:gd name="T7" fmla="*/ 109 h 131"/>
                <a:gd name="T8" fmla="*/ 91 w 204"/>
                <a:gd name="T9" fmla="*/ 88 h 131"/>
                <a:gd name="T10" fmla="*/ 58 w 204"/>
                <a:gd name="T11" fmla="*/ 88 h 131"/>
                <a:gd name="T12" fmla="*/ 58 w 204"/>
                <a:gd name="T13" fmla="*/ 65 h 131"/>
                <a:gd name="T14" fmla="*/ 41 w 204"/>
                <a:gd name="T15" fmla="*/ 65 h 131"/>
                <a:gd name="T16" fmla="*/ 41 w 204"/>
                <a:gd name="T17" fmla="*/ 43 h 131"/>
                <a:gd name="T18" fmla="*/ 33 w 204"/>
                <a:gd name="T19" fmla="*/ 43 h 131"/>
                <a:gd name="T20" fmla="*/ 33 w 204"/>
                <a:gd name="T21" fmla="*/ 22 h 131"/>
                <a:gd name="T22" fmla="*/ 22 w 204"/>
                <a:gd name="T23" fmla="*/ 22 h 131"/>
                <a:gd name="T24" fmla="*/ 22 w 204"/>
                <a:gd name="T25" fmla="*/ 0 h 131"/>
                <a:gd name="T26" fmla="*/ 0 w 204"/>
                <a:gd name="T27"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4" h="131">
                  <a:moveTo>
                    <a:pt x="204" y="131"/>
                  </a:moveTo>
                  <a:lnTo>
                    <a:pt x="137" y="131"/>
                  </a:lnTo>
                  <a:lnTo>
                    <a:pt x="137" y="109"/>
                  </a:lnTo>
                  <a:lnTo>
                    <a:pt x="91" y="109"/>
                  </a:lnTo>
                  <a:lnTo>
                    <a:pt x="91" y="88"/>
                  </a:lnTo>
                  <a:lnTo>
                    <a:pt x="58" y="88"/>
                  </a:lnTo>
                  <a:lnTo>
                    <a:pt x="58" y="65"/>
                  </a:lnTo>
                  <a:lnTo>
                    <a:pt x="41" y="65"/>
                  </a:lnTo>
                  <a:lnTo>
                    <a:pt x="41" y="43"/>
                  </a:lnTo>
                  <a:lnTo>
                    <a:pt x="33" y="43"/>
                  </a:lnTo>
                  <a:lnTo>
                    <a:pt x="33" y="22"/>
                  </a:lnTo>
                  <a:lnTo>
                    <a:pt x="22" y="22"/>
                  </a:lnTo>
                  <a:lnTo>
                    <a:pt x="22" y="0"/>
                  </a:lnTo>
                  <a:lnTo>
                    <a:pt x="0" y="0"/>
                  </a:lnTo>
                </a:path>
              </a:pathLst>
            </a:custGeom>
            <a:ln w="22225">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sp>
        <p:nvSpPr>
          <p:cNvPr id="48" name="TextBox 47"/>
          <p:cNvSpPr txBox="1"/>
          <p:nvPr/>
        </p:nvSpPr>
        <p:spPr>
          <a:xfrm>
            <a:off x="2319431" y="1659447"/>
            <a:ext cx="513680" cy="366126"/>
          </a:xfrm>
          <a:prstGeom prst="rect">
            <a:avLst/>
          </a:prstGeom>
          <a:noFill/>
        </p:spPr>
        <p:txBody>
          <a:bodyPr wrap="none" rtlCol="0">
            <a:spAutoFit/>
          </a:bodyPr>
          <a:lstStyle/>
          <a:p>
            <a:r>
              <a:rPr lang="ja-JP" sz="1800" b="1" i="0" u="none" strike="noStrike" cap="none" baseline="0">
                <a:solidFill>
                  <a:srgbClr val="4D4D4D"/>
                </a:solidFill>
                <a:effectLst/>
                <a:uFillTx/>
                <a:ea typeface="MS UI Gothic"/>
              </a:rPr>
              <a:t>OS</a:t>
            </a:r>
          </a:p>
        </p:txBody>
      </p:sp>
    </p:spTree>
    <p:extLst>
      <p:ext uri="{BB962C8B-B14F-4D97-AF65-F5344CB8AC3E}">
        <p14:creationId xmlns:p14="http://schemas.microsoft.com/office/powerpoint/2010/main" val="191337385"/>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192：進行性膵臓腺癌患者におけるSBRT併用免疫チェックポイント阻害剤（ICI</a:t>
            </a:r>
            <a:r>
              <a:rPr lang="ja-JP" sz="1800" b="1" i="0" u="none" strike="noStrike" cap="none" baseline="0" dirty="0" smtClean="0">
                <a:solidFill>
                  <a:srgbClr val="043882"/>
                </a:solidFill>
                <a:effectLst/>
                <a:uFillTx/>
                <a:ea typeface="MS UI Gothic"/>
              </a:rPr>
              <a:t>）</a:t>
            </a:r>
            <a:r>
              <a:rPr lang="en-GB" altLang="ja-JP" sz="1800" b="1" i="0" u="none" strike="noStrike" cap="none" baseline="0" dirty="0" smtClean="0">
                <a:solidFill>
                  <a:srgbClr val="043882"/>
                </a:solidFill>
                <a:effectLst/>
                <a:uFillTx/>
                <a:ea typeface="MS UI Gothic"/>
              </a:rPr>
              <a:t/>
            </a:r>
            <a:br>
              <a:rPr lang="en-GB" altLang="ja-JP" sz="1800" b="1" i="0" u="none" strike="noStrike" cap="none" baseline="0" dirty="0" smtClean="0">
                <a:solidFill>
                  <a:srgbClr val="043882"/>
                </a:solidFill>
                <a:effectLst/>
                <a:uFillTx/>
                <a:ea typeface="MS UI Gothic"/>
              </a:rPr>
            </a:b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Brar G,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主な結果（続き）</a:t>
            </a:r>
          </a:p>
          <a:p>
            <a:r>
              <a:rPr lang="ja-JP" sz="1600" b="0" i="0" u="none" strike="noStrike" cap="none" baseline="0">
                <a:solidFill>
                  <a:srgbClr val="4D4D4D"/>
                </a:solidFill>
                <a:effectLst/>
                <a:uFillTx/>
                <a:ea typeface="MS UI Gothic"/>
              </a:rPr>
              <a:t>最もよく見られたグレード2のTRAEは甲状腺機能低下症（6.5%）と発疹（3.2%）、グレード3のTRAEは甲状腺機能亢進症（3.2%）、リンパ球減少症（3.2%）、下痢（3.2%）、味覚障害（3.2%）であった</a:t>
            </a:r>
          </a:p>
          <a:p>
            <a:pPr marL="0" indent="0">
              <a:spcBef>
                <a:spcPts val="1200"/>
              </a:spcBef>
              <a:buNone/>
            </a:pPr>
            <a:r>
              <a:rPr lang="ja-JP" sz="1600" b="1" i="0" u="none" strike="noStrike" cap="none" baseline="0">
                <a:solidFill>
                  <a:srgbClr val="4D4D4D"/>
                </a:solidFill>
                <a:effectLst/>
                <a:uFillTx/>
                <a:ea typeface="MS UI Gothic"/>
              </a:rPr>
              <a:t>結論</a:t>
            </a:r>
          </a:p>
          <a:p>
            <a:r>
              <a:rPr lang="ja-JP" sz="1600" b="1" i="0" u="none" strike="noStrike" cap="none" baseline="0">
                <a:solidFill>
                  <a:srgbClr val="4D4D4D"/>
                </a:solidFill>
                <a:effectLst/>
                <a:uFillTx/>
                <a:ea typeface="MS UI Gothic"/>
              </a:rPr>
              <a:t>進行性膵臓腺癌患者では、SBRTとICIの併用が全般的に忍容性が良好で、持続的奏効を示した</a:t>
            </a:r>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Brar G, et al. J Clin Oncol 2019;37(Suppl):Abstr 192</a:t>
            </a:r>
          </a:p>
        </p:txBody>
      </p:sp>
    </p:spTree>
    <p:extLst>
      <p:ext uri="{BB962C8B-B14F-4D97-AF65-F5344CB8AC3E}">
        <p14:creationId xmlns:p14="http://schemas.microsoft.com/office/powerpoint/2010/main" val="1656808294"/>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sz="4000" b="1" i="0" u="none" strike="noStrike" cap="all" baseline="0">
                <a:solidFill>
                  <a:srgbClr val="043882"/>
                </a:solidFill>
                <a:effectLst/>
                <a:uFillTx/>
                <a:ea typeface="MS UI Gothic"/>
              </a:rPr>
              <a:t>肝細胞癌</a:t>
            </a:r>
          </a:p>
        </p:txBody>
      </p:sp>
      <p:sp>
        <p:nvSpPr>
          <p:cNvPr id="3" name="Text Placeholder 2"/>
          <p:cNvSpPr>
            <a:spLocks noGrp="1"/>
          </p:cNvSpPr>
          <p:nvPr>
            <p:ph type="body" idx="1"/>
          </p:nvPr>
        </p:nvSpPr>
        <p:spPr/>
        <p:txBody>
          <a:bodyPr/>
          <a:lstStyle/>
          <a:p>
            <a:r>
              <a:rPr lang="ja-JP" sz="2000" b="1" i="0" u="none" strike="noStrike" cap="none" baseline="0">
                <a:solidFill>
                  <a:srgbClr val="4D4D4D"/>
                </a:solidFill>
                <a:effectLst/>
                <a:uFillTx/>
                <a:ea typeface="MS UI Gothic"/>
              </a:rPr>
              <a:t>膵・小腸・肝胆道癌</a:t>
            </a:r>
          </a:p>
        </p:txBody>
      </p:sp>
    </p:spTree>
    <p:extLst>
      <p:ext uri="{BB962C8B-B14F-4D97-AF65-F5344CB8AC3E}">
        <p14:creationId xmlns:p14="http://schemas.microsoft.com/office/powerpoint/2010/main" val="166632082"/>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185: 切除可能HCC患者において、ニボルマブ単剤とニボルマブ＋イピリムマブの評価を行う、周術期の無作為化非盲検第II相試</a:t>
            </a:r>
            <a:r>
              <a:rPr lang="ja-JP" sz="1800" b="1" i="0" u="none" strike="noStrike" cap="none" baseline="0" dirty="0" smtClean="0">
                <a:solidFill>
                  <a:srgbClr val="043882"/>
                </a:solidFill>
                <a:effectLst/>
                <a:uFillTx/>
                <a:ea typeface="MS UI Gothic"/>
              </a:rPr>
              <a:t>験</a:t>
            </a:r>
            <a:r>
              <a:rPr lang="en-GB" altLang="ja-JP" sz="1800" b="1" i="0" u="none" strike="noStrike" cap="none" baseline="0" dirty="0" smtClean="0">
                <a:solidFill>
                  <a:srgbClr val="043882"/>
                </a:solidFill>
                <a:effectLst/>
                <a:uFillTx/>
                <a:ea typeface="MS UI Gothic"/>
              </a:rPr>
              <a:t> </a:t>
            </a: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Kaseb AO,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試験の目的</a:t>
            </a:r>
          </a:p>
          <a:p>
            <a:r>
              <a:rPr lang="ja-JP" sz="1600" b="0" i="0" u="none" strike="noStrike" cap="none" baseline="0">
                <a:solidFill>
                  <a:srgbClr val="4D4D4D"/>
                </a:solidFill>
                <a:effectLst/>
                <a:uFillTx/>
                <a:ea typeface="MS UI Gothic"/>
              </a:rPr>
              <a:t>HCC患者を対象に、周術期のニボルマブ＋イピリムマブ投与の有効性と安全性を評価する</a:t>
            </a:r>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Kaseb AO, et al. J Clin Oncol 2019;37(Suppl):Abstr 185</a:t>
            </a:r>
          </a:p>
        </p:txBody>
      </p:sp>
      <p:sp>
        <p:nvSpPr>
          <p:cNvPr id="7" name="Rectangle 9"/>
          <p:cNvSpPr txBox="1">
            <a:spLocks noChangeArrowheads="1"/>
          </p:cNvSpPr>
          <p:nvPr/>
        </p:nvSpPr>
        <p:spPr bwMode="auto">
          <a:xfrm>
            <a:off x="365124" y="5421049"/>
            <a:ext cx="4130676" cy="847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u="none" strike="noStrike" cap="none" baseline="0">
                <a:solidFill>
                  <a:srgbClr val="A0A0A0"/>
                </a:solidFill>
                <a:effectLst/>
                <a:uFillTx/>
                <a:ea typeface="MS UI Gothic"/>
              </a:rPr>
              <a:t>主要エンドポイント</a:t>
            </a:r>
          </a:p>
          <a:p>
            <a:pPr>
              <a:buClr>
                <a:srgbClr val="043882"/>
              </a:buClr>
            </a:pPr>
            <a:r>
              <a:rPr lang="ja-JP" sz="1600" b="0" i="0" u="none" strike="noStrike" cap="none" baseline="0">
                <a:solidFill>
                  <a:srgbClr val="4D4D4D"/>
                </a:solidFill>
                <a:effectLst/>
                <a:uFillTx/>
                <a:ea typeface="MS UI Gothic"/>
              </a:rPr>
              <a:t>安全性</a:t>
            </a:r>
          </a:p>
          <a:p>
            <a:pPr marL="0" indent="0">
              <a:buClr>
                <a:srgbClr val="043882"/>
              </a:buClr>
              <a:buFontTx/>
              <a:buNone/>
            </a:pPr>
            <a:endParaRPr lang="en-US"/>
          </a:p>
        </p:txBody>
      </p:sp>
      <p:sp>
        <p:nvSpPr>
          <p:cNvPr id="8" name="Oval 14"/>
          <p:cNvSpPr>
            <a:spLocks noChangeArrowheads="1"/>
          </p:cNvSpPr>
          <p:nvPr/>
        </p:nvSpPr>
        <p:spPr bwMode="auto">
          <a:xfrm>
            <a:off x="2983907" y="3416315"/>
            <a:ext cx="583595" cy="584200"/>
          </a:xfrm>
          <a:prstGeom prst="ellipse">
            <a:avLst/>
          </a:prstGeom>
          <a:noFill/>
          <a:ln w="57150">
            <a:solidFill>
              <a:schemeClr val="bg2">
                <a:lumMod val="60000"/>
                <a:lumOff val="40000"/>
              </a:schemeClr>
            </a:solidFill>
            <a:round/>
            <a:tailEnd type="triangle" w="med" len="med"/>
          </a:ln>
        </p:spPr>
        <p:txBody>
          <a:bodyPr wrap="none" anchor="ctr"/>
          <a:lstStyle/>
          <a:p>
            <a:pPr algn="ctr">
              <a:defRPr/>
            </a:pPr>
            <a:r>
              <a:rPr lang="ja-JP" sz="2000" b="1" i="0" u="none" strike="noStrike" cap="none" baseline="0">
                <a:solidFill>
                  <a:srgbClr val="043882"/>
                </a:solidFill>
                <a:effectLst/>
                <a:uFillTx/>
                <a:ea typeface="MS UI Gothic"/>
              </a:rPr>
              <a:t>R</a:t>
            </a:r>
          </a:p>
        </p:txBody>
      </p:sp>
      <p:cxnSp>
        <p:nvCxnSpPr>
          <p:cNvPr id="9" name="AutoShape 15"/>
          <p:cNvCxnSpPr>
            <a:cxnSpLocks noChangeShapeType="1"/>
            <a:stCxn id="8" idx="0"/>
            <a:endCxn id="14" idx="1"/>
          </p:cNvCxnSpPr>
          <p:nvPr/>
        </p:nvCxnSpPr>
        <p:spPr bwMode="auto">
          <a:xfrm rot="5400000" flipH="1" flipV="1">
            <a:off x="3183691" y="2918793"/>
            <a:ext cx="589537" cy="405508"/>
          </a:xfrm>
          <a:prstGeom prst="bentConnector2">
            <a:avLst/>
          </a:prstGeom>
          <a:noFill/>
          <a:ln w="57150">
            <a:solidFill>
              <a:schemeClr val="bg2">
                <a:lumMod val="60000"/>
                <a:lumOff val="40000"/>
              </a:schemeClr>
            </a:solidFill>
            <a:round/>
            <a:tailEnd type="triangle" w="med" len="med"/>
          </a:ln>
        </p:spPr>
      </p:cxnSp>
      <p:cxnSp>
        <p:nvCxnSpPr>
          <p:cNvPr id="12" name="AutoShape 19"/>
          <p:cNvCxnSpPr>
            <a:cxnSpLocks noChangeShapeType="1"/>
            <a:stCxn id="15" idx="3"/>
            <a:endCxn id="8" idx="2"/>
          </p:cNvCxnSpPr>
          <p:nvPr/>
        </p:nvCxnSpPr>
        <p:spPr bwMode="auto">
          <a:xfrm flipV="1">
            <a:off x="2878870" y="3708415"/>
            <a:ext cx="105037" cy="1"/>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32" idx="1"/>
          </p:cNvCxnSpPr>
          <p:nvPr/>
        </p:nvCxnSpPr>
        <p:spPr bwMode="auto">
          <a:xfrm>
            <a:off x="5555946" y="2826778"/>
            <a:ext cx="306391" cy="881638"/>
          </a:xfrm>
          <a:prstGeom prst="straightConnector1">
            <a:avLst/>
          </a:prstGeom>
          <a:noFill/>
          <a:ln w="57150">
            <a:solidFill>
              <a:schemeClr val="bg2">
                <a:lumMod val="60000"/>
                <a:lumOff val="40000"/>
              </a:schemeClr>
            </a:solidFill>
            <a:round/>
            <a:tailEnd type="triangle" w="med" len="med"/>
          </a:ln>
        </p:spPr>
      </p:cxnSp>
      <p:sp>
        <p:nvSpPr>
          <p:cNvPr id="14" name="AutoShape 8"/>
          <p:cNvSpPr>
            <a:spLocks noChangeArrowheads="1"/>
          </p:cNvSpPr>
          <p:nvPr/>
        </p:nvSpPr>
        <p:spPr bwMode="auto">
          <a:xfrm>
            <a:off x="3681213" y="2005181"/>
            <a:ext cx="1874733" cy="1643193"/>
          </a:xfrm>
          <a:prstGeom prst="rect">
            <a:avLst/>
          </a:prstGeom>
          <a:solidFill>
            <a:schemeClr val="accent3"/>
          </a:solidFill>
          <a:ln w="9525" algn="ctr">
            <a:noFill/>
            <a:round/>
          </a:ln>
        </p:spPr>
        <p:txBody>
          <a:bodyPr lIns="90488" tIns="0" rIns="90488" bIns="0" anchor="ctr"/>
          <a:lstStyle/>
          <a:p>
            <a:pPr algn="ctr" defTabSz="892175" eaLnBrk="0" hangingPunct="0">
              <a:defRPr/>
            </a:pPr>
            <a:r>
              <a:rPr lang="ja-JP" sz="1800" b="0" i="0" u="none" strike="noStrike" cap="none" baseline="0">
                <a:solidFill>
                  <a:srgbClr val="FFFFFF"/>
                </a:solidFill>
                <a:effectLst/>
                <a:uFillTx/>
                <a:ea typeface="MS UI Gothic"/>
              </a:rPr>
              <a:t>ニボルマブ</a:t>
            </a:r>
            <a:r>
              <a:rPr sz="1800"/>
              <a:t/>
            </a:r>
            <a:br>
              <a:rPr sz="1800"/>
            </a:br>
            <a:r>
              <a:rPr lang="ja-JP" sz="1800" b="0" i="0" u="none" strike="noStrike" cap="none" baseline="0">
                <a:solidFill>
                  <a:srgbClr val="FFFFFF"/>
                </a:solidFill>
                <a:effectLst/>
                <a:uFillTx/>
                <a:ea typeface="MS UI Gothic"/>
              </a:rPr>
              <a:t>240 mg q2w </a:t>
            </a:r>
            <a:r>
              <a:rPr sz="1800"/>
              <a:t/>
            </a:r>
            <a:br>
              <a:rPr sz="1800"/>
            </a:br>
            <a:r>
              <a:rPr lang="ja-JP" sz="1800" b="0" i="0" u="none" strike="noStrike" cap="none" baseline="0">
                <a:solidFill>
                  <a:srgbClr val="FFFFFF"/>
                </a:solidFill>
                <a:effectLst/>
                <a:uFillTx/>
                <a:ea typeface="MS UI Gothic"/>
              </a:rPr>
              <a:t>+ イピリムマブ</a:t>
            </a:r>
            <a:r>
              <a:rPr sz="1800"/>
              <a:t/>
            </a:r>
            <a:br>
              <a:rPr sz="1800"/>
            </a:br>
            <a:r>
              <a:rPr lang="ja-JP" sz="1800" b="0" i="0" u="none" strike="noStrike" cap="none" baseline="0">
                <a:solidFill>
                  <a:srgbClr val="FFFFFF"/>
                </a:solidFill>
                <a:effectLst/>
                <a:uFillTx/>
                <a:ea typeface="MS UI Gothic"/>
              </a:rPr>
              <a:t>1 mg/kg</a:t>
            </a:r>
            <a:r>
              <a:rPr sz="1800"/>
              <a:t/>
            </a:r>
            <a:br>
              <a:rPr sz="1800"/>
            </a:br>
            <a:r>
              <a:rPr lang="ja-JP" sz="1800" b="0" i="0" u="none" strike="noStrike" cap="none" baseline="0">
                <a:solidFill>
                  <a:srgbClr val="FFFFFF"/>
                </a:solidFill>
                <a:effectLst/>
                <a:uFillTx/>
                <a:ea typeface="MS UI Gothic"/>
              </a:rPr>
              <a:t>（6週間）</a:t>
            </a:r>
            <a:r>
              <a:rPr sz="1800"/>
              <a:t/>
            </a:r>
            <a:br>
              <a:rPr sz="1800"/>
            </a:br>
            <a:r>
              <a:rPr lang="ja-JP" sz="1800" b="0" i="0" u="none" strike="noStrike" cap="none" baseline="0">
                <a:solidFill>
                  <a:srgbClr val="FFFFFF"/>
                </a:solidFill>
                <a:effectLst/>
                <a:uFillTx/>
                <a:ea typeface="MS UI Gothic"/>
              </a:rPr>
              <a:t>(n=3)</a:t>
            </a:r>
          </a:p>
        </p:txBody>
      </p:sp>
      <p:sp>
        <p:nvSpPr>
          <p:cNvPr id="15" name="AutoShape 9"/>
          <p:cNvSpPr>
            <a:spLocks noChangeArrowheads="1"/>
          </p:cNvSpPr>
          <p:nvPr/>
        </p:nvSpPr>
        <p:spPr bwMode="auto">
          <a:xfrm>
            <a:off x="102796" y="3224570"/>
            <a:ext cx="2776074" cy="967691"/>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defRPr/>
            </a:pPr>
            <a:r>
              <a:rPr lang="ja-JP" sz="1600" b="0" i="0" u="none" strike="noStrike" cap="none" baseline="0">
                <a:solidFill>
                  <a:srgbClr val="FFFFFF"/>
                </a:solidFill>
                <a:effectLst/>
                <a:uFillTx/>
                <a:ea typeface="MS UI Gothic"/>
              </a:rPr>
              <a:t>主要な患者選択基準</a:t>
            </a:r>
          </a:p>
          <a:p>
            <a:pPr marL="228600" indent="-228600" defTabSz="892175" eaLnBrk="0" hangingPunct="0">
              <a:spcAft>
                <a:spcPct val="30000"/>
              </a:spcAft>
              <a:buFont typeface="Arial" panose="020B0604020202020204" pitchFamily="34" charset="0"/>
              <a:buChar char="•"/>
              <a:defRPr/>
            </a:pPr>
            <a:r>
              <a:rPr lang="ja-JP" sz="1600" b="0" i="0" u="none" strike="noStrike" cap="none" baseline="0">
                <a:solidFill>
                  <a:srgbClr val="FFFFFF"/>
                </a:solidFill>
                <a:effectLst/>
                <a:uFillTx/>
                <a:ea typeface="MS UI Gothic"/>
              </a:rPr>
              <a:t>切除可能HCC</a:t>
            </a:r>
          </a:p>
          <a:p>
            <a:pPr defTabSz="892175" eaLnBrk="0" hangingPunct="0">
              <a:spcAft>
                <a:spcPct val="30000"/>
              </a:spcAft>
              <a:defRPr/>
            </a:pPr>
            <a:r>
              <a:rPr lang="ja-JP" sz="1600" b="0" i="0" u="none" strike="noStrike" cap="none" baseline="0">
                <a:solidFill>
                  <a:srgbClr val="FFFFFF"/>
                </a:solidFill>
                <a:effectLst/>
                <a:uFillTx/>
                <a:ea typeface="MS UI Gothic"/>
              </a:rPr>
              <a:t>(n=30)</a:t>
            </a:r>
          </a:p>
        </p:txBody>
      </p:sp>
      <p:cxnSp>
        <p:nvCxnSpPr>
          <p:cNvPr id="16" name="AutoShape 16"/>
          <p:cNvCxnSpPr>
            <a:cxnSpLocks noChangeShapeType="1"/>
            <a:stCxn id="8" idx="4"/>
            <a:endCxn id="19" idx="1"/>
          </p:cNvCxnSpPr>
          <p:nvPr/>
        </p:nvCxnSpPr>
        <p:spPr bwMode="auto">
          <a:xfrm rot="16200000" flipH="1">
            <a:off x="3182440" y="4093780"/>
            <a:ext cx="592038" cy="405508"/>
          </a:xfrm>
          <a:prstGeom prst="bentConnector2">
            <a:avLst/>
          </a:prstGeom>
          <a:noFill/>
          <a:ln w="57150">
            <a:solidFill>
              <a:schemeClr val="bg2">
                <a:lumMod val="60000"/>
                <a:lumOff val="40000"/>
              </a:schemeClr>
            </a:solidFill>
            <a:round/>
            <a:tailEnd type="triangle" w="med" len="med"/>
          </a:ln>
        </p:spPr>
      </p:cxnSp>
      <p:cxnSp>
        <p:nvCxnSpPr>
          <p:cNvPr id="18" name="AutoShape 20"/>
          <p:cNvCxnSpPr>
            <a:cxnSpLocks noChangeShapeType="1"/>
            <a:stCxn id="19" idx="3"/>
            <a:endCxn id="32" idx="1"/>
          </p:cNvCxnSpPr>
          <p:nvPr/>
        </p:nvCxnSpPr>
        <p:spPr bwMode="auto">
          <a:xfrm flipV="1">
            <a:off x="5554840" y="3708416"/>
            <a:ext cx="307497" cy="884137"/>
          </a:xfrm>
          <a:prstGeom prst="straightConnector1">
            <a:avLst/>
          </a:prstGeom>
          <a:noFill/>
          <a:ln w="57150">
            <a:solidFill>
              <a:schemeClr val="bg2">
                <a:lumMod val="60000"/>
                <a:lumOff val="40000"/>
              </a:schemeClr>
            </a:solidFill>
            <a:prstDash val="sysDot"/>
            <a:round/>
            <a:tailEnd type="triangle" w="med" len="med"/>
          </a:ln>
        </p:spPr>
      </p:cxnSp>
      <p:sp>
        <p:nvSpPr>
          <p:cNvPr id="19" name="AutoShape 12"/>
          <p:cNvSpPr>
            <a:spLocks noChangeArrowheads="1"/>
          </p:cNvSpPr>
          <p:nvPr/>
        </p:nvSpPr>
        <p:spPr bwMode="auto">
          <a:xfrm>
            <a:off x="3681213" y="3770957"/>
            <a:ext cx="1873627" cy="1643191"/>
          </a:xfrm>
          <a:prstGeom prst="rect">
            <a:avLst/>
          </a:prstGeom>
          <a:solidFill>
            <a:schemeClr val="accent2"/>
          </a:solidFill>
          <a:ln w="9525" algn="ctr">
            <a:noFill/>
            <a:round/>
          </a:ln>
        </p:spPr>
        <p:txBody>
          <a:bodyPr lIns="90488" tIns="0" rIns="90488" bIns="0" anchor="ctr"/>
          <a:lstStyle/>
          <a:p>
            <a:pPr algn="ctr" defTabSz="892175" eaLnBrk="0" hangingPunct="0">
              <a:defRPr/>
            </a:pPr>
            <a:r>
              <a:rPr lang="ja-JP" sz="1800" b="0" i="0" u="none" strike="noStrike" cap="none" baseline="0">
                <a:solidFill>
                  <a:srgbClr val="4D4D4D"/>
                </a:solidFill>
                <a:effectLst/>
                <a:uFillTx/>
                <a:ea typeface="MS UI Gothic"/>
              </a:rPr>
              <a:t>ニボルマブ</a:t>
            </a:r>
            <a:r>
              <a:rPr sz="1800"/>
              <a:t/>
            </a:r>
            <a:br>
              <a:rPr sz="1800"/>
            </a:br>
            <a:r>
              <a:rPr lang="ja-JP" sz="1800" b="0" i="0" u="none" strike="noStrike" cap="none" baseline="0">
                <a:solidFill>
                  <a:srgbClr val="4D4D4D"/>
                </a:solidFill>
                <a:effectLst/>
                <a:uFillTx/>
                <a:ea typeface="MS UI Gothic"/>
              </a:rPr>
              <a:t>240 mg q2w</a:t>
            </a:r>
            <a:r>
              <a:rPr sz="1800"/>
              <a:t/>
            </a:r>
            <a:br>
              <a:rPr sz="1800"/>
            </a:br>
            <a:r>
              <a:rPr lang="ja-JP" sz="1800" b="0" i="0" u="none" strike="noStrike" cap="none" baseline="0">
                <a:solidFill>
                  <a:srgbClr val="4D4D4D"/>
                </a:solidFill>
                <a:effectLst/>
                <a:uFillTx/>
                <a:ea typeface="MS UI Gothic"/>
              </a:rPr>
              <a:t>（6週間）</a:t>
            </a:r>
            <a:r>
              <a:rPr sz="1800"/>
              <a:t/>
            </a:r>
            <a:br>
              <a:rPr sz="1800"/>
            </a:br>
            <a:r>
              <a:rPr lang="ja-JP" sz="1800" b="0" i="0" u="none" strike="noStrike" cap="none" baseline="0">
                <a:solidFill>
                  <a:srgbClr val="4D4D4D"/>
                </a:solidFill>
                <a:effectLst/>
                <a:uFillTx/>
                <a:ea typeface="MS UI Gothic"/>
              </a:rPr>
              <a:t>(n=5)</a:t>
            </a:r>
          </a:p>
        </p:txBody>
      </p:sp>
      <p:sp>
        <p:nvSpPr>
          <p:cNvPr id="20" name="Content Placeholder 26"/>
          <p:cNvSpPr txBox="1"/>
          <p:nvPr/>
        </p:nvSpPr>
        <p:spPr>
          <a:xfrm>
            <a:off x="4278313" y="5421049"/>
            <a:ext cx="4495800" cy="847336"/>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u="none" strike="noStrike" cap="none" baseline="0">
                <a:solidFill>
                  <a:srgbClr val="A0A0A0"/>
                </a:solidFill>
                <a:effectLst/>
                <a:uFillTx/>
                <a:ea typeface="MS UI Gothic"/>
              </a:rPr>
              <a:t>副次的エンドポイント</a:t>
            </a:r>
          </a:p>
          <a:p>
            <a:pPr>
              <a:buClr>
                <a:srgbClr val="043882"/>
              </a:buClr>
            </a:pPr>
            <a:r>
              <a:rPr lang="ja-JP" sz="1600" b="0" i="0" u="none" strike="noStrike" cap="none" baseline="0">
                <a:solidFill>
                  <a:srgbClr val="4D4D4D"/>
                </a:solidFill>
                <a:effectLst/>
                <a:uFillTx/>
                <a:ea typeface="MS UI Gothic"/>
              </a:rPr>
              <a:t>ORR、pCR、TTP</a:t>
            </a:r>
          </a:p>
        </p:txBody>
      </p:sp>
      <p:sp>
        <p:nvSpPr>
          <p:cNvPr id="32" name="AutoShape 8"/>
          <p:cNvSpPr>
            <a:spLocks noChangeArrowheads="1"/>
          </p:cNvSpPr>
          <p:nvPr/>
        </p:nvSpPr>
        <p:spPr bwMode="auto">
          <a:xfrm>
            <a:off x="5862337" y="2810978"/>
            <a:ext cx="1164887" cy="1794875"/>
          </a:xfrm>
          <a:prstGeom prst="rect">
            <a:avLst/>
          </a:prstGeom>
          <a:solidFill>
            <a:schemeClr val="bg2"/>
          </a:solidFill>
          <a:ln w="9525" algn="ctr">
            <a:noFill/>
            <a:round/>
          </a:ln>
        </p:spPr>
        <p:txBody>
          <a:bodyPr lIns="90488" tIns="0" rIns="90488" bIns="0" anchor="ctr"/>
          <a:lstStyle/>
          <a:p>
            <a:pPr algn="ctr" defTabSz="892175" eaLnBrk="0" hangingPunct="0">
              <a:defRPr/>
            </a:pPr>
            <a:r>
              <a:rPr lang="ja-JP" sz="1800" b="0" i="0" u="none" strike="noStrike" cap="none" baseline="0">
                <a:solidFill>
                  <a:srgbClr val="FFFFFF"/>
                </a:solidFill>
                <a:effectLst/>
                <a:uFillTx/>
                <a:ea typeface="MS UI Gothic"/>
              </a:rPr>
              <a:t>最終サイクルの</a:t>
            </a:r>
            <a:r>
              <a:rPr sz="1800"/>
              <a:t/>
            </a:r>
            <a:br>
              <a:rPr sz="1800"/>
            </a:br>
            <a:r>
              <a:rPr lang="ja-JP" sz="1800" b="0" i="0" u="none" strike="noStrike" cap="none" baseline="0">
                <a:solidFill>
                  <a:srgbClr val="FFFFFF"/>
                </a:solidFill>
                <a:effectLst/>
                <a:uFillTx/>
                <a:ea typeface="MS UI Gothic"/>
              </a:rPr>
              <a:t>4週間以内に外科的切除</a:t>
            </a:r>
          </a:p>
        </p:txBody>
      </p:sp>
      <p:sp>
        <p:nvSpPr>
          <p:cNvPr id="35" name="AutoShape 8"/>
          <p:cNvSpPr>
            <a:spLocks noChangeArrowheads="1"/>
          </p:cNvSpPr>
          <p:nvPr/>
        </p:nvSpPr>
        <p:spPr bwMode="auto">
          <a:xfrm>
            <a:off x="7251192" y="2832599"/>
            <a:ext cx="1812496" cy="1751633"/>
          </a:xfrm>
          <a:prstGeom prst="rect">
            <a:avLst/>
          </a:prstGeom>
          <a:solidFill>
            <a:schemeClr val="tx1"/>
          </a:solidFill>
          <a:ln w="9525" algn="ctr">
            <a:noFill/>
            <a:round/>
          </a:ln>
        </p:spPr>
        <p:txBody>
          <a:bodyPr lIns="90488" tIns="0" rIns="90488" bIns="0" anchor="ctr"/>
          <a:lstStyle/>
          <a:p>
            <a:pPr algn="ctr" defTabSz="892175" eaLnBrk="0" hangingPunct="0">
              <a:defRPr/>
            </a:pPr>
            <a:r>
              <a:rPr lang="ja-JP" sz="1800" b="0" i="0" u="none" strike="noStrike" cap="none" baseline="0">
                <a:solidFill>
                  <a:srgbClr val="FFFFFF"/>
                </a:solidFill>
                <a:effectLst/>
                <a:uFillTx/>
                <a:ea typeface="MS UI Gothic"/>
              </a:rPr>
              <a:t>切除後最長2年間、</a:t>
            </a:r>
            <a:r>
              <a:rPr sz="1800"/>
              <a:t/>
            </a:r>
            <a:br>
              <a:rPr sz="1800"/>
            </a:br>
            <a:r>
              <a:rPr lang="ja-JP" sz="1800" b="0" i="0" u="none" strike="noStrike" cap="none" baseline="0">
                <a:solidFill>
                  <a:srgbClr val="FFFFFF"/>
                </a:solidFill>
                <a:effectLst/>
                <a:uFillTx/>
                <a:ea typeface="MS UI Gothic"/>
              </a:rPr>
              <a:t>アジュバント免疫療法を継続</a:t>
            </a:r>
          </a:p>
        </p:txBody>
      </p:sp>
      <p:cxnSp>
        <p:nvCxnSpPr>
          <p:cNvPr id="48" name="AutoShape 21"/>
          <p:cNvCxnSpPr>
            <a:cxnSpLocks noChangeShapeType="1"/>
            <a:stCxn id="32" idx="3"/>
            <a:endCxn id="35" idx="1"/>
          </p:cNvCxnSpPr>
          <p:nvPr/>
        </p:nvCxnSpPr>
        <p:spPr bwMode="auto">
          <a:xfrm>
            <a:off x="7027224" y="3708416"/>
            <a:ext cx="223968" cy="0"/>
          </a:xfrm>
          <a:prstGeom prst="straightConnector1">
            <a:avLst/>
          </a:prstGeom>
          <a:noFill/>
          <a:ln w="57150">
            <a:solidFill>
              <a:schemeClr val="bg2">
                <a:lumMod val="60000"/>
                <a:lumOff val="40000"/>
              </a:schemeClr>
            </a:solidFill>
            <a:round/>
            <a:tailEnd type="triangle" w="med" len="med"/>
          </a:ln>
        </p:spPr>
      </p:cxnSp>
    </p:spTree>
    <p:extLst>
      <p:ext uri="{BB962C8B-B14F-4D97-AF65-F5344CB8AC3E}">
        <p14:creationId xmlns:p14="http://schemas.microsoft.com/office/powerpoint/2010/main" val="1279654635"/>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185: 切除可能HCC患者において、ニボルマブ単剤とニボルマブ＋イピリムマブの評価を行う、周術期の無作為化非盲検第II相試</a:t>
            </a:r>
            <a:r>
              <a:rPr lang="ja-JP" sz="1800" b="1" i="0" u="none" strike="noStrike" cap="none" baseline="0" dirty="0" smtClean="0">
                <a:solidFill>
                  <a:srgbClr val="043882"/>
                </a:solidFill>
                <a:effectLst/>
                <a:uFillTx/>
                <a:ea typeface="MS UI Gothic"/>
              </a:rPr>
              <a:t>験</a:t>
            </a:r>
            <a:r>
              <a:rPr lang="en-GB" altLang="ja-JP" sz="1800" b="1" i="0" u="none" strike="noStrike" cap="none" baseline="0" dirty="0" smtClean="0">
                <a:solidFill>
                  <a:srgbClr val="043882"/>
                </a:solidFill>
                <a:effectLst/>
                <a:uFillTx/>
                <a:ea typeface="MS UI Gothic"/>
              </a:rPr>
              <a:t> </a:t>
            </a: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Kaseb AO,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主な結果</a:t>
            </a:r>
          </a:p>
          <a:p>
            <a:endParaRPr lang="en-US"/>
          </a:p>
        </p:txBody>
      </p:sp>
      <p:sp>
        <p:nvSpPr>
          <p:cNvPr id="4" name="Text Placeholder 3"/>
          <p:cNvSpPr>
            <a:spLocks noGrp="1"/>
          </p:cNvSpPr>
          <p:nvPr>
            <p:ph type="body" sz="quarter" idx="10"/>
          </p:nvPr>
        </p:nvSpPr>
        <p:spPr/>
        <p:txBody>
          <a:bodyPr/>
          <a:lstStyle/>
          <a:p>
            <a:r>
              <a:rPr lang="ja-JP" sz="1200" b="0" i="0" u="none" strike="noStrike" cap="none" baseline="0">
                <a:solidFill>
                  <a:srgbClr val="4D4D4D"/>
                </a:solidFill>
                <a:effectLst/>
                <a:uFillTx/>
                <a:ea typeface="MS UI Gothic"/>
              </a:rPr>
              <a:t>*1人の患者からは治療後の「外科的」サンプルが得られなかった</a:t>
            </a:r>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Kaseb AO, et al. J Clin Oncol 2019;37(Suppl):Abstr 185</a:t>
            </a:r>
          </a:p>
        </p:txBody>
      </p:sp>
      <p:grpSp>
        <p:nvGrpSpPr>
          <p:cNvPr id="7" name="Group 6"/>
          <p:cNvGrpSpPr/>
          <p:nvPr/>
        </p:nvGrpSpPr>
        <p:grpSpPr>
          <a:xfrm>
            <a:off x="127606" y="2325885"/>
            <a:ext cx="2557234" cy="3302623"/>
            <a:chOff x="1590618" y="1936639"/>
            <a:chExt cx="5582241" cy="3425615"/>
          </a:xfrm>
        </p:grpSpPr>
        <p:sp>
          <p:nvSpPr>
            <p:cNvPr id="8" name="Line 3"/>
            <p:cNvSpPr>
              <a:spLocks noChangeShapeType="1"/>
            </p:cNvSpPr>
            <p:nvPr/>
          </p:nvSpPr>
          <p:spPr bwMode="auto">
            <a:xfrm>
              <a:off x="2676947" y="2085066"/>
              <a:ext cx="63272"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p>
          </p:txBody>
        </p:sp>
        <p:sp>
          <p:nvSpPr>
            <p:cNvPr id="9" name="Line 4"/>
            <p:cNvSpPr>
              <a:spLocks noChangeShapeType="1"/>
            </p:cNvSpPr>
            <p:nvPr/>
          </p:nvSpPr>
          <p:spPr bwMode="auto">
            <a:xfrm>
              <a:off x="2676946" y="2628548"/>
              <a:ext cx="63272"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p>
          </p:txBody>
        </p:sp>
        <p:sp>
          <p:nvSpPr>
            <p:cNvPr id="10" name="Line 5"/>
            <p:cNvSpPr>
              <a:spLocks noChangeShapeType="1"/>
            </p:cNvSpPr>
            <p:nvPr/>
          </p:nvSpPr>
          <p:spPr bwMode="auto">
            <a:xfrm>
              <a:off x="2676946" y="3186087"/>
              <a:ext cx="63272"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p>
          </p:txBody>
        </p:sp>
        <p:sp>
          <p:nvSpPr>
            <p:cNvPr id="11" name="Line 6"/>
            <p:cNvSpPr>
              <a:spLocks noChangeShapeType="1"/>
            </p:cNvSpPr>
            <p:nvPr/>
          </p:nvSpPr>
          <p:spPr bwMode="auto">
            <a:xfrm>
              <a:off x="2676946" y="3768970"/>
              <a:ext cx="63272"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p>
          </p:txBody>
        </p:sp>
        <p:sp>
          <p:nvSpPr>
            <p:cNvPr id="12" name="Line 7"/>
            <p:cNvSpPr>
              <a:spLocks noChangeShapeType="1"/>
            </p:cNvSpPr>
            <p:nvPr/>
          </p:nvSpPr>
          <p:spPr bwMode="auto">
            <a:xfrm>
              <a:off x="2676946" y="4327693"/>
              <a:ext cx="63272"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p>
          </p:txBody>
        </p:sp>
        <p:sp>
          <p:nvSpPr>
            <p:cNvPr id="13" name="Line 8"/>
            <p:cNvSpPr>
              <a:spLocks noChangeShapeType="1"/>
            </p:cNvSpPr>
            <p:nvPr/>
          </p:nvSpPr>
          <p:spPr bwMode="auto">
            <a:xfrm>
              <a:off x="2676946" y="4327693"/>
              <a:ext cx="63272"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p>
          </p:txBody>
        </p:sp>
        <p:sp>
          <p:nvSpPr>
            <p:cNvPr id="14" name="Line 9"/>
            <p:cNvSpPr>
              <a:spLocks noChangeShapeType="1"/>
            </p:cNvSpPr>
            <p:nvPr/>
          </p:nvSpPr>
          <p:spPr bwMode="auto">
            <a:xfrm flipH="1" flipV="1">
              <a:off x="2740218" y="4327693"/>
              <a:ext cx="0" cy="76028"/>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p>
          </p:txBody>
        </p:sp>
        <p:sp>
          <p:nvSpPr>
            <p:cNvPr id="15" name="Line 13"/>
            <p:cNvSpPr>
              <a:spLocks noChangeShapeType="1"/>
            </p:cNvSpPr>
            <p:nvPr/>
          </p:nvSpPr>
          <p:spPr bwMode="auto">
            <a:xfrm flipH="1" flipV="1">
              <a:off x="4021914" y="4327693"/>
              <a:ext cx="0" cy="63357"/>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p>
          </p:txBody>
        </p:sp>
        <p:sp>
          <p:nvSpPr>
            <p:cNvPr id="16" name="Line 14"/>
            <p:cNvSpPr>
              <a:spLocks noChangeShapeType="1"/>
            </p:cNvSpPr>
            <p:nvPr/>
          </p:nvSpPr>
          <p:spPr bwMode="auto">
            <a:xfrm flipH="1" flipV="1">
              <a:off x="5932729" y="4327693"/>
              <a:ext cx="0" cy="76028"/>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p>
          </p:txBody>
        </p:sp>
        <p:sp>
          <p:nvSpPr>
            <p:cNvPr id="17" name="Freeform 17"/>
            <p:cNvSpPr/>
            <p:nvPr/>
          </p:nvSpPr>
          <p:spPr bwMode="auto">
            <a:xfrm>
              <a:off x="2743820" y="2071008"/>
              <a:ext cx="4429039" cy="2255501"/>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noFill/>
            <a:ln w="19050">
              <a:solidFill>
                <a:schemeClr val="tx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p>
          </p:txBody>
        </p:sp>
        <p:sp>
          <p:nvSpPr>
            <p:cNvPr id="18" name="TextBox 17"/>
            <p:cNvSpPr txBox="1"/>
            <p:nvPr/>
          </p:nvSpPr>
          <p:spPr>
            <a:xfrm rot="16200000">
              <a:off x="1261375" y="2926084"/>
              <a:ext cx="1220301" cy="556939"/>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ja-JP" sz="1200" b="0" i="0" u="none" strike="noStrike" cap="none" baseline="0">
                  <a:solidFill>
                    <a:srgbClr val="4D4D4D"/>
                  </a:solidFill>
                  <a:effectLst/>
                  <a:uFillTx/>
                  <a:ea typeface="MS UI Gothic"/>
                </a:rPr>
                <a:t>頻度（CD45の%）</a:t>
              </a:r>
            </a:p>
          </p:txBody>
        </p:sp>
        <p:sp>
          <p:nvSpPr>
            <p:cNvPr id="19" name="TextBox 18"/>
            <p:cNvSpPr txBox="1"/>
            <p:nvPr/>
          </p:nvSpPr>
          <p:spPr>
            <a:xfrm>
              <a:off x="1943144" y="1936639"/>
              <a:ext cx="767310" cy="284820"/>
            </a:xfrm>
            <a:prstGeom prst="rect">
              <a:avLst/>
            </a:prstGeom>
            <a:noFill/>
          </p:spPr>
          <p:txBody>
            <a:bodyPr wrap="none" rtlCol="0">
              <a:spAutoFit/>
            </a:bodyPr>
            <a:lstStyle/>
            <a:p>
              <a:pPr algn="r" fontAlgn="base">
                <a:spcBef>
                  <a:spcPct val="0"/>
                </a:spcBef>
                <a:spcAft>
                  <a:spcPct val="0"/>
                </a:spcAft>
              </a:pPr>
              <a:r>
                <a:rPr lang="ja-JP" sz="1200" b="0" i="0" u="none" strike="noStrike" cap="none" baseline="0">
                  <a:solidFill>
                    <a:srgbClr val="4D4D4D"/>
                  </a:solidFill>
                  <a:effectLst/>
                  <a:uFillTx/>
                  <a:ea typeface="MS UI Gothic"/>
                </a:rPr>
                <a:t>40</a:t>
              </a:r>
            </a:p>
          </p:txBody>
        </p:sp>
        <p:sp>
          <p:nvSpPr>
            <p:cNvPr id="20" name="TextBox 19"/>
            <p:cNvSpPr txBox="1"/>
            <p:nvPr/>
          </p:nvSpPr>
          <p:spPr>
            <a:xfrm>
              <a:off x="1943144" y="2493987"/>
              <a:ext cx="767310" cy="284820"/>
            </a:xfrm>
            <a:prstGeom prst="rect">
              <a:avLst/>
            </a:prstGeom>
            <a:noFill/>
          </p:spPr>
          <p:txBody>
            <a:bodyPr wrap="none" rtlCol="0">
              <a:spAutoFit/>
            </a:bodyPr>
            <a:lstStyle/>
            <a:p>
              <a:pPr algn="r" fontAlgn="base">
                <a:spcBef>
                  <a:spcPct val="0"/>
                </a:spcBef>
                <a:spcAft>
                  <a:spcPct val="0"/>
                </a:spcAft>
              </a:pPr>
              <a:r>
                <a:rPr lang="ja-JP" sz="1200" b="0" i="0" u="none" strike="noStrike" cap="none" baseline="0">
                  <a:solidFill>
                    <a:srgbClr val="4D4D4D"/>
                  </a:solidFill>
                  <a:effectLst/>
                  <a:uFillTx/>
                  <a:ea typeface="MS UI Gothic"/>
                </a:rPr>
                <a:t>30</a:t>
              </a:r>
            </a:p>
          </p:txBody>
        </p:sp>
        <p:sp>
          <p:nvSpPr>
            <p:cNvPr id="21" name="TextBox 20"/>
            <p:cNvSpPr txBox="1"/>
            <p:nvPr/>
          </p:nvSpPr>
          <p:spPr>
            <a:xfrm>
              <a:off x="1943144" y="3060558"/>
              <a:ext cx="767310" cy="284820"/>
            </a:xfrm>
            <a:prstGeom prst="rect">
              <a:avLst/>
            </a:prstGeom>
            <a:noFill/>
          </p:spPr>
          <p:txBody>
            <a:bodyPr wrap="none" rtlCol="0">
              <a:spAutoFit/>
            </a:bodyPr>
            <a:lstStyle/>
            <a:p>
              <a:pPr algn="r" fontAlgn="base">
                <a:spcBef>
                  <a:spcPct val="0"/>
                </a:spcBef>
                <a:spcAft>
                  <a:spcPct val="0"/>
                </a:spcAft>
              </a:pPr>
              <a:r>
                <a:rPr lang="ja-JP" sz="1200" b="0" i="0" u="none" strike="noStrike" cap="none" baseline="0">
                  <a:solidFill>
                    <a:srgbClr val="4D4D4D"/>
                  </a:solidFill>
                  <a:effectLst/>
                  <a:uFillTx/>
                  <a:ea typeface="MS UI Gothic"/>
                </a:rPr>
                <a:t>20</a:t>
              </a:r>
            </a:p>
          </p:txBody>
        </p:sp>
        <p:sp>
          <p:nvSpPr>
            <p:cNvPr id="22" name="TextBox 21"/>
            <p:cNvSpPr txBox="1"/>
            <p:nvPr/>
          </p:nvSpPr>
          <p:spPr>
            <a:xfrm>
              <a:off x="1943144" y="3627128"/>
              <a:ext cx="767310" cy="284820"/>
            </a:xfrm>
            <a:prstGeom prst="rect">
              <a:avLst/>
            </a:prstGeom>
            <a:noFill/>
          </p:spPr>
          <p:txBody>
            <a:bodyPr wrap="none" rtlCol="0">
              <a:spAutoFit/>
            </a:bodyPr>
            <a:lstStyle/>
            <a:p>
              <a:pPr algn="r" fontAlgn="base">
                <a:spcBef>
                  <a:spcPct val="0"/>
                </a:spcBef>
                <a:spcAft>
                  <a:spcPct val="0"/>
                </a:spcAft>
              </a:pPr>
              <a:r>
                <a:rPr lang="ja-JP" sz="1200" b="0" i="0" u="none" strike="noStrike" cap="none" baseline="0">
                  <a:solidFill>
                    <a:srgbClr val="4D4D4D"/>
                  </a:solidFill>
                  <a:effectLst/>
                  <a:uFillTx/>
                  <a:ea typeface="MS UI Gothic"/>
                </a:rPr>
                <a:t>10</a:t>
              </a:r>
            </a:p>
          </p:txBody>
        </p:sp>
        <p:sp>
          <p:nvSpPr>
            <p:cNvPr id="23" name="TextBox 22"/>
            <p:cNvSpPr txBox="1"/>
            <p:nvPr/>
          </p:nvSpPr>
          <p:spPr>
            <a:xfrm>
              <a:off x="2126993" y="4193700"/>
              <a:ext cx="583461" cy="284820"/>
            </a:xfrm>
            <a:prstGeom prst="rect">
              <a:avLst/>
            </a:prstGeom>
            <a:noFill/>
          </p:spPr>
          <p:txBody>
            <a:bodyPr wrap="none" rtlCol="0">
              <a:spAutoFit/>
            </a:bodyPr>
            <a:lstStyle/>
            <a:p>
              <a:pPr algn="r" fontAlgn="base">
                <a:spcBef>
                  <a:spcPct val="0"/>
                </a:spcBef>
                <a:spcAft>
                  <a:spcPct val="0"/>
                </a:spcAft>
              </a:pPr>
              <a:r>
                <a:rPr lang="ja-JP" sz="1200" b="0" i="0" u="none" strike="noStrike" cap="none" baseline="0">
                  <a:solidFill>
                    <a:srgbClr val="4D4D4D"/>
                  </a:solidFill>
                  <a:effectLst/>
                  <a:uFillTx/>
                  <a:ea typeface="MS UI Gothic"/>
                </a:rPr>
                <a:t>0</a:t>
              </a:r>
            </a:p>
          </p:txBody>
        </p:sp>
        <p:sp>
          <p:nvSpPr>
            <p:cNvPr id="24" name="TextBox 23"/>
            <p:cNvSpPr txBox="1"/>
            <p:nvPr/>
          </p:nvSpPr>
          <p:spPr>
            <a:xfrm rot="18900000">
              <a:off x="3027651" y="4616416"/>
              <a:ext cx="1398642" cy="284820"/>
            </a:xfrm>
            <a:prstGeom prst="rect">
              <a:avLst/>
            </a:prstGeom>
            <a:noFill/>
          </p:spPr>
          <p:txBody>
            <a:bodyPr wrap="none" rtlCol="0">
              <a:spAutoFit/>
            </a:bodyPr>
            <a:lstStyle/>
            <a:p>
              <a:pPr algn="r" fontAlgn="base">
                <a:spcBef>
                  <a:spcPct val="0"/>
                </a:spcBef>
                <a:spcAft>
                  <a:spcPct val="0"/>
                </a:spcAft>
              </a:pPr>
              <a:r>
                <a:rPr lang="ja-JP" sz="1200" b="0" i="0" u="none" strike="noStrike" cap="none" baseline="0">
                  <a:solidFill>
                    <a:srgbClr val="4D4D4D"/>
                  </a:solidFill>
                  <a:effectLst/>
                  <a:uFillTx/>
                  <a:ea typeface="MS UI Gothic"/>
                </a:rPr>
                <a:t>治療前</a:t>
              </a:r>
            </a:p>
          </p:txBody>
        </p:sp>
        <p:sp>
          <p:nvSpPr>
            <p:cNvPr id="25" name="TextBox 24"/>
            <p:cNvSpPr txBox="1"/>
            <p:nvPr/>
          </p:nvSpPr>
          <p:spPr>
            <a:xfrm rot="18900000">
              <a:off x="4754958" y="4644553"/>
              <a:ext cx="1731652" cy="474701"/>
            </a:xfrm>
            <a:prstGeom prst="rect">
              <a:avLst/>
            </a:prstGeom>
            <a:noFill/>
          </p:spPr>
          <p:txBody>
            <a:bodyPr wrap="none" rtlCol="0">
              <a:spAutoFit/>
            </a:bodyPr>
            <a:lstStyle/>
            <a:p>
              <a:pPr algn="r" fontAlgn="base">
                <a:spcBef>
                  <a:spcPct val="0"/>
                </a:spcBef>
                <a:spcAft>
                  <a:spcPct val="0"/>
                </a:spcAft>
              </a:pPr>
              <a:r>
                <a:rPr lang="ja-JP" sz="1200" b="0" i="0" u="none" strike="noStrike" cap="none" baseline="0">
                  <a:solidFill>
                    <a:srgbClr val="4D4D4D"/>
                  </a:solidFill>
                  <a:effectLst/>
                  <a:uFillTx/>
                  <a:ea typeface="MS UI Gothic"/>
                </a:rPr>
                <a:t>治療後</a:t>
              </a:r>
              <a:r>
                <a:rPr sz="1200"/>
                <a:t/>
              </a:r>
              <a:br>
                <a:rPr sz="1200"/>
              </a:br>
              <a:r>
                <a:rPr lang="ja-JP" sz="1200" b="0" i="0" u="none" strike="noStrike" cap="none" baseline="0">
                  <a:solidFill>
                    <a:srgbClr val="4D4D4D"/>
                  </a:solidFill>
                  <a:effectLst/>
                  <a:uFillTx/>
                  <a:ea typeface="MS UI Gothic"/>
                </a:rPr>
                <a:t>（肝切除）</a:t>
              </a:r>
            </a:p>
          </p:txBody>
        </p:sp>
      </p:grpSp>
      <p:sp>
        <p:nvSpPr>
          <p:cNvPr id="26" name="TextBox 25"/>
          <p:cNvSpPr txBox="1"/>
          <p:nvPr/>
        </p:nvSpPr>
        <p:spPr>
          <a:xfrm>
            <a:off x="138881" y="1882438"/>
            <a:ext cx="3317909" cy="305105"/>
          </a:xfrm>
          <a:prstGeom prst="rect">
            <a:avLst/>
          </a:prstGeom>
          <a:noFill/>
        </p:spPr>
        <p:txBody>
          <a:bodyPr wrap="square" rtlCol="0">
            <a:spAutoFit/>
          </a:bodyPr>
          <a:lstStyle/>
          <a:p>
            <a:pPr algn="ctr"/>
            <a:r>
              <a:rPr lang="ja-JP" sz="1400" b="1" i="0" u="none" strike="noStrike" cap="none" baseline="0">
                <a:solidFill>
                  <a:srgbClr val="4D4D4D"/>
                </a:solidFill>
                <a:effectLst/>
                <a:uFillTx/>
                <a:ea typeface="MS UI Gothic"/>
              </a:rPr>
              <a:t>CD3+CD8+CD45RO+Eomes+</a:t>
            </a:r>
          </a:p>
        </p:txBody>
      </p:sp>
      <p:grpSp>
        <p:nvGrpSpPr>
          <p:cNvPr id="27" name="Group 26"/>
          <p:cNvGrpSpPr/>
          <p:nvPr/>
        </p:nvGrpSpPr>
        <p:grpSpPr>
          <a:xfrm>
            <a:off x="2996805" y="2316363"/>
            <a:ext cx="2511630" cy="3312143"/>
            <a:chOff x="1690170" y="1926759"/>
            <a:chExt cx="5482689" cy="3435494"/>
          </a:xfrm>
        </p:grpSpPr>
        <p:sp>
          <p:nvSpPr>
            <p:cNvPr id="28" name="Line 3"/>
            <p:cNvSpPr>
              <a:spLocks noChangeShapeType="1"/>
            </p:cNvSpPr>
            <p:nvPr/>
          </p:nvSpPr>
          <p:spPr bwMode="auto">
            <a:xfrm>
              <a:off x="2676946" y="2085066"/>
              <a:ext cx="63272"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p>
          </p:txBody>
        </p:sp>
        <p:sp>
          <p:nvSpPr>
            <p:cNvPr id="29" name="Line 4"/>
            <p:cNvSpPr>
              <a:spLocks noChangeShapeType="1"/>
            </p:cNvSpPr>
            <p:nvPr/>
          </p:nvSpPr>
          <p:spPr bwMode="auto">
            <a:xfrm>
              <a:off x="2676947" y="2821183"/>
              <a:ext cx="63272"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p>
          </p:txBody>
        </p:sp>
        <p:sp>
          <p:nvSpPr>
            <p:cNvPr id="30" name="Line 6"/>
            <p:cNvSpPr>
              <a:spLocks noChangeShapeType="1"/>
            </p:cNvSpPr>
            <p:nvPr/>
          </p:nvSpPr>
          <p:spPr bwMode="auto">
            <a:xfrm>
              <a:off x="2676947" y="3576336"/>
              <a:ext cx="63272"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p>
          </p:txBody>
        </p:sp>
        <p:sp>
          <p:nvSpPr>
            <p:cNvPr id="31" name="Line 7"/>
            <p:cNvSpPr>
              <a:spLocks noChangeShapeType="1"/>
            </p:cNvSpPr>
            <p:nvPr/>
          </p:nvSpPr>
          <p:spPr bwMode="auto">
            <a:xfrm>
              <a:off x="2676946" y="4327693"/>
              <a:ext cx="63272" cy="0"/>
            </a:xfrm>
            <a:prstGeom prst="line">
              <a:avLst/>
            </a:prstGeom>
            <a:noFill/>
            <a:ln w="19050">
              <a:solidFill>
                <a:srgbClr val="24211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p>
          </p:txBody>
        </p:sp>
        <p:sp>
          <p:nvSpPr>
            <p:cNvPr id="32" name="Line 8"/>
            <p:cNvSpPr>
              <a:spLocks noChangeShapeType="1"/>
            </p:cNvSpPr>
            <p:nvPr/>
          </p:nvSpPr>
          <p:spPr bwMode="auto">
            <a:xfrm>
              <a:off x="2676946" y="4327693"/>
              <a:ext cx="63272"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p>
          </p:txBody>
        </p:sp>
        <p:sp>
          <p:nvSpPr>
            <p:cNvPr id="33" name="Line 9"/>
            <p:cNvSpPr>
              <a:spLocks noChangeShapeType="1"/>
            </p:cNvSpPr>
            <p:nvPr/>
          </p:nvSpPr>
          <p:spPr bwMode="auto">
            <a:xfrm flipH="1" flipV="1">
              <a:off x="2740218" y="4327693"/>
              <a:ext cx="0" cy="76028"/>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p>
          </p:txBody>
        </p:sp>
        <p:sp>
          <p:nvSpPr>
            <p:cNvPr id="34" name="Line 13"/>
            <p:cNvSpPr>
              <a:spLocks noChangeShapeType="1"/>
            </p:cNvSpPr>
            <p:nvPr/>
          </p:nvSpPr>
          <p:spPr bwMode="auto">
            <a:xfrm flipH="1" flipV="1">
              <a:off x="4021914" y="4327693"/>
              <a:ext cx="0" cy="63357"/>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p>
          </p:txBody>
        </p:sp>
        <p:sp>
          <p:nvSpPr>
            <p:cNvPr id="35" name="Line 14"/>
            <p:cNvSpPr>
              <a:spLocks noChangeShapeType="1"/>
            </p:cNvSpPr>
            <p:nvPr/>
          </p:nvSpPr>
          <p:spPr bwMode="auto">
            <a:xfrm flipH="1" flipV="1">
              <a:off x="5932729" y="4327693"/>
              <a:ext cx="0" cy="76028"/>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p>
          </p:txBody>
        </p:sp>
        <p:sp>
          <p:nvSpPr>
            <p:cNvPr id="36" name="Freeform 17"/>
            <p:cNvSpPr/>
            <p:nvPr/>
          </p:nvSpPr>
          <p:spPr bwMode="auto">
            <a:xfrm>
              <a:off x="2743820" y="2071008"/>
              <a:ext cx="4429039" cy="2255501"/>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noFill/>
            <a:ln w="19050">
              <a:solidFill>
                <a:schemeClr val="tx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p>
          </p:txBody>
        </p:sp>
        <p:sp>
          <p:nvSpPr>
            <p:cNvPr id="37" name="TextBox 36"/>
            <p:cNvSpPr txBox="1"/>
            <p:nvPr/>
          </p:nvSpPr>
          <p:spPr>
            <a:xfrm rot="16200000">
              <a:off x="1360927" y="2926079"/>
              <a:ext cx="1220303" cy="556939"/>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ja-JP" sz="1200" b="0" i="0" u="none" strike="noStrike" cap="none" baseline="0">
                  <a:solidFill>
                    <a:srgbClr val="4D4D4D"/>
                  </a:solidFill>
                  <a:effectLst/>
                  <a:uFillTx/>
                  <a:ea typeface="MS UI Gothic"/>
                </a:rPr>
                <a:t>頻度（CD45の%）</a:t>
              </a:r>
            </a:p>
          </p:txBody>
        </p:sp>
        <p:sp>
          <p:nvSpPr>
            <p:cNvPr id="38" name="TextBox 37"/>
            <p:cNvSpPr txBox="1"/>
            <p:nvPr/>
          </p:nvSpPr>
          <p:spPr>
            <a:xfrm>
              <a:off x="2040732" y="1926759"/>
              <a:ext cx="767310" cy="284821"/>
            </a:xfrm>
            <a:prstGeom prst="rect">
              <a:avLst/>
            </a:prstGeom>
            <a:noFill/>
          </p:spPr>
          <p:txBody>
            <a:bodyPr wrap="none" rtlCol="0">
              <a:spAutoFit/>
            </a:bodyPr>
            <a:lstStyle/>
            <a:p>
              <a:pPr algn="r" fontAlgn="base">
                <a:spcBef>
                  <a:spcPct val="0"/>
                </a:spcBef>
                <a:spcAft>
                  <a:spcPct val="0"/>
                </a:spcAft>
              </a:pPr>
              <a:r>
                <a:rPr lang="ja-JP" sz="1200" b="0" i="0" u="none" strike="noStrike" cap="none" baseline="0">
                  <a:solidFill>
                    <a:srgbClr val="4D4D4D"/>
                  </a:solidFill>
                  <a:effectLst/>
                  <a:uFillTx/>
                  <a:ea typeface="MS UI Gothic"/>
                </a:rPr>
                <a:t>15</a:t>
              </a:r>
            </a:p>
          </p:txBody>
        </p:sp>
        <p:sp>
          <p:nvSpPr>
            <p:cNvPr id="39" name="TextBox 38"/>
            <p:cNvSpPr txBox="1"/>
            <p:nvPr/>
          </p:nvSpPr>
          <p:spPr>
            <a:xfrm>
              <a:off x="2040732" y="2686621"/>
              <a:ext cx="767310" cy="284821"/>
            </a:xfrm>
            <a:prstGeom prst="rect">
              <a:avLst/>
            </a:prstGeom>
            <a:noFill/>
          </p:spPr>
          <p:txBody>
            <a:bodyPr wrap="none" rtlCol="0">
              <a:spAutoFit/>
            </a:bodyPr>
            <a:lstStyle/>
            <a:p>
              <a:pPr algn="r" fontAlgn="base">
                <a:spcBef>
                  <a:spcPct val="0"/>
                </a:spcBef>
                <a:spcAft>
                  <a:spcPct val="0"/>
                </a:spcAft>
              </a:pPr>
              <a:r>
                <a:rPr lang="ja-JP" sz="1200" b="0" i="0" u="none" strike="noStrike" cap="none" baseline="0">
                  <a:solidFill>
                    <a:srgbClr val="4D4D4D"/>
                  </a:solidFill>
                  <a:effectLst/>
                  <a:uFillTx/>
                  <a:ea typeface="MS UI Gothic"/>
                </a:rPr>
                <a:t>10</a:t>
              </a:r>
            </a:p>
          </p:txBody>
        </p:sp>
        <p:sp>
          <p:nvSpPr>
            <p:cNvPr id="40" name="TextBox 39"/>
            <p:cNvSpPr txBox="1"/>
            <p:nvPr/>
          </p:nvSpPr>
          <p:spPr>
            <a:xfrm>
              <a:off x="2224581" y="3434495"/>
              <a:ext cx="583461" cy="284821"/>
            </a:xfrm>
            <a:prstGeom prst="rect">
              <a:avLst/>
            </a:prstGeom>
            <a:noFill/>
          </p:spPr>
          <p:txBody>
            <a:bodyPr wrap="none" rtlCol="0">
              <a:spAutoFit/>
            </a:bodyPr>
            <a:lstStyle/>
            <a:p>
              <a:pPr algn="r" fontAlgn="base">
                <a:spcBef>
                  <a:spcPct val="0"/>
                </a:spcBef>
                <a:spcAft>
                  <a:spcPct val="0"/>
                </a:spcAft>
              </a:pPr>
              <a:r>
                <a:rPr lang="ja-JP" sz="1200" b="0" i="0" u="none" strike="noStrike" cap="none" baseline="0">
                  <a:solidFill>
                    <a:srgbClr val="4D4D4D"/>
                  </a:solidFill>
                  <a:effectLst/>
                  <a:uFillTx/>
                  <a:ea typeface="MS UI Gothic"/>
                </a:rPr>
                <a:t>5</a:t>
              </a:r>
            </a:p>
          </p:txBody>
        </p:sp>
        <p:sp>
          <p:nvSpPr>
            <p:cNvPr id="41" name="TextBox 40"/>
            <p:cNvSpPr txBox="1"/>
            <p:nvPr/>
          </p:nvSpPr>
          <p:spPr>
            <a:xfrm>
              <a:off x="2224583" y="4193700"/>
              <a:ext cx="583461" cy="284821"/>
            </a:xfrm>
            <a:prstGeom prst="rect">
              <a:avLst/>
            </a:prstGeom>
            <a:noFill/>
          </p:spPr>
          <p:txBody>
            <a:bodyPr wrap="none" rtlCol="0">
              <a:spAutoFit/>
            </a:bodyPr>
            <a:lstStyle/>
            <a:p>
              <a:pPr algn="r" fontAlgn="base">
                <a:spcBef>
                  <a:spcPct val="0"/>
                </a:spcBef>
                <a:spcAft>
                  <a:spcPct val="0"/>
                </a:spcAft>
              </a:pPr>
              <a:r>
                <a:rPr lang="ja-JP" sz="1200" b="0" i="0" u="none" strike="noStrike" cap="none" baseline="0">
                  <a:solidFill>
                    <a:srgbClr val="4D4D4D"/>
                  </a:solidFill>
                  <a:effectLst/>
                  <a:uFillTx/>
                  <a:ea typeface="MS UI Gothic"/>
                </a:rPr>
                <a:t>0</a:t>
              </a:r>
            </a:p>
          </p:txBody>
        </p:sp>
        <p:sp>
          <p:nvSpPr>
            <p:cNvPr id="42" name="TextBox 41"/>
            <p:cNvSpPr txBox="1"/>
            <p:nvPr/>
          </p:nvSpPr>
          <p:spPr>
            <a:xfrm rot="18900000">
              <a:off x="3027650" y="4616414"/>
              <a:ext cx="1398641" cy="284821"/>
            </a:xfrm>
            <a:prstGeom prst="rect">
              <a:avLst/>
            </a:prstGeom>
            <a:noFill/>
          </p:spPr>
          <p:txBody>
            <a:bodyPr wrap="none" rtlCol="0">
              <a:spAutoFit/>
            </a:bodyPr>
            <a:lstStyle/>
            <a:p>
              <a:pPr algn="r" fontAlgn="base">
                <a:spcBef>
                  <a:spcPct val="0"/>
                </a:spcBef>
                <a:spcAft>
                  <a:spcPct val="0"/>
                </a:spcAft>
              </a:pPr>
              <a:r>
                <a:rPr lang="ja-JP" sz="1200" b="0" i="0" u="none" strike="noStrike" cap="none" baseline="0">
                  <a:solidFill>
                    <a:srgbClr val="4D4D4D"/>
                  </a:solidFill>
                  <a:effectLst/>
                  <a:uFillTx/>
                  <a:ea typeface="MS UI Gothic"/>
                </a:rPr>
                <a:t>治療前</a:t>
              </a:r>
            </a:p>
          </p:txBody>
        </p:sp>
        <p:sp>
          <p:nvSpPr>
            <p:cNvPr id="43" name="TextBox 42"/>
            <p:cNvSpPr txBox="1"/>
            <p:nvPr/>
          </p:nvSpPr>
          <p:spPr>
            <a:xfrm rot="18900000">
              <a:off x="4754957" y="4644551"/>
              <a:ext cx="1731651" cy="474701"/>
            </a:xfrm>
            <a:prstGeom prst="rect">
              <a:avLst/>
            </a:prstGeom>
            <a:noFill/>
          </p:spPr>
          <p:txBody>
            <a:bodyPr wrap="none" rtlCol="0">
              <a:spAutoFit/>
            </a:bodyPr>
            <a:lstStyle/>
            <a:p>
              <a:pPr algn="r" fontAlgn="base">
                <a:spcBef>
                  <a:spcPct val="0"/>
                </a:spcBef>
                <a:spcAft>
                  <a:spcPct val="0"/>
                </a:spcAft>
              </a:pPr>
              <a:r>
                <a:rPr lang="ja-JP" sz="1200" b="0" i="0" u="none" strike="noStrike" cap="none" baseline="0">
                  <a:solidFill>
                    <a:srgbClr val="4D4D4D"/>
                  </a:solidFill>
                  <a:effectLst/>
                  <a:uFillTx/>
                  <a:ea typeface="MS UI Gothic"/>
                </a:rPr>
                <a:t>治療後</a:t>
              </a:r>
              <a:r>
                <a:rPr sz="1200"/>
                <a:t/>
              </a:r>
              <a:br>
                <a:rPr sz="1200"/>
              </a:br>
              <a:r>
                <a:rPr lang="ja-JP" sz="1200" b="0" i="0" u="none" strike="noStrike" cap="none" baseline="0">
                  <a:solidFill>
                    <a:srgbClr val="4D4D4D"/>
                  </a:solidFill>
                  <a:effectLst/>
                  <a:uFillTx/>
                  <a:ea typeface="MS UI Gothic"/>
                </a:rPr>
                <a:t>（肝切除）</a:t>
              </a:r>
            </a:p>
          </p:txBody>
        </p:sp>
      </p:grpSp>
      <p:grpSp>
        <p:nvGrpSpPr>
          <p:cNvPr id="44" name="Group 43"/>
          <p:cNvGrpSpPr/>
          <p:nvPr/>
        </p:nvGrpSpPr>
        <p:grpSpPr>
          <a:xfrm>
            <a:off x="5891458" y="2325885"/>
            <a:ext cx="2573307" cy="3302622"/>
            <a:chOff x="1555536" y="1936639"/>
            <a:chExt cx="5617323" cy="3425615"/>
          </a:xfrm>
        </p:grpSpPr>
        <p:sp>
          <p:nvSpPr>
            <p:cNvPr id="45" name="Line 3"/>
            <p:cNvSpPr>
              <a:spLocks noChangeShapeType="1"/>
            </p:cNvSpPr>
            <p:nvPr/>
          </p:nvSpPr>
          <p:spPr bwMode="auto">
            <a:xfrm>
              <a:off x="2676946" y="2085066"/>
              <a:ext cx="63272"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p>
          </p:txBody>
        </p:sp>
        <p:sp>
          <p:nvSpPr>
            <p:cNvPr id="46" name="Line 4"/>
            <p:cNvSpPr>
              <a:spLocks noChangeShapeType="1"/>
            </p:cNvSpPr>
            <p:nvPr/>
          </p:nvSpPr>
          <p:spPr bwMode="auto">
            <a:xfrm>
              <a:off x="2676947" y="2486888"/>
              <a:ext cx="63272"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p>
          </p:txBody>
        </p:sp>
        <p:sp>
          <p:nvSpPr>
            <p:cNvPr id="47" name="Line 5"/>
            <p:cNvSpPr>
              <a:spLocks noChangeShapeType="1"/>
            </p:cNvSpPr>
            <p:nvPr/>
          </p:nvSpPr>
          <p:spPr bwMode="auto">
            <a:xfrm>
              <a:off x="2676947" y="3383180"/>
              <a:ext cx="63272"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p>
          </p:txBody>
        </p:sp>
        <p:sp>
          <p:nvSpPr>
            <p:cNvPr id="48" name="Line 6"/>
            <p:cNvSpPr>
              <a:spLocks noChangeShapeType="1"/>
            </p:cNvSpPr>
            <p:nvPr/>
          </p:nvSpPr>
          <p:spPr bwMode="auto">
            <a:xfrm>
              <a:off x="2676947" y="3842880"/>
              <a:ext cx="63272"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p>
          </p:txBody>
        </p:sp>
        <p:sp>
          <p:nvSpPr>
            <p:cNvPr id="49" name="Line 7"/>
            <p:cNvSpPr>
              <a:spLocks noChangeShapeType="1"/>
            </p:cNvSpPr>
            <p:nvPr/>
          </p:nvSpPr>
          <p:spPr bwMode="auto">
            <a:xfrm>
              <a:off x="2676946" y="4327693"/>
              <a:ext cx="63272" cy="0"/>
            </a:xfrm>
            <a:prstGeom prst="line">
              <a:avLst/>
            </a:prstGeom>
            <a:noFill/>
            <a:ln w="19050">
              <a:solidFill>
                <a:srgbClr val="24211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p>
          </p:txBody>
        </p:sp>
        <p:sp>
          <p:nvSpPr>
            <p:cNvPr id="50" name="Line 8"/>
            <p:cNvSpPr>
              <a:spLocks noChangeShapeType="1"/>
            </p:cNvSpPr>
            <p:nvPr/>
          </p:nvSpPr>
          <p:spPr bwMode="auto">
            <a:xfrm>
              <a:off x="2676946" y="4327693"/>
              <a:ext cx="63272"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p>
          </p:txBody>
        </p:sp>
        <p:sp>
          <p:nvSpPr>
            <p:cNvPr id="51" name="Line 9"/>
            <p:cNvSpPr>
              <a:spLocks noChangeShapeType="1"/>
            </p:cNvSpPr>
            <p:nvPr/>
          </p:nvSpPr>
          <p:spPr bwMode="auto">
            <a:xfrm flipH="1" flipV="1">
              <a:off x="2740218" y="4327693"/>
              <a:ext cx="0" cy="76028"/>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p>
          </p:txBody>
        </p:sp>
        <p:sp>
          <p:nvSpPr>
            <p:cNvPr id="52" name="Line 13"/>
            <p:cNvSpPr>
              <a:spLocks noChangeShapeType="1"/>
            </p:cNvSpPr>
            <p:nvPr/>
          </p:nvSpPr>
          <p:spPr bwMode="auto">
            <a:xfrm flipH="1" flipV="1">
              <a:off x="4021914" y="4327693"/>
              <a:ext cx="0" cy="63357"/>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p>
          </p:txBody>
        </p:sp>
        <p:sp>
          <p:nvSpPr>
            <p:cNvPr id="53" name="Line 14"/>
            <p:cNvSpPr>
              <a:spLocks noChangeShapeType="1"/>
            </p:cNvSpPr>
            <p:nvPr/>
          </p:nvSpPr>
          <p:spPr bwMode="auto">
            <a:xfrm flipH="1" flipV="1">
              <a:off x="5932729" y="4327693"/>
              <a:ext cx="0" cy="76028"/>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p>
          </p:txBody>
        </p:sp>
        <p:sp>
          <p:nvSpPr>
            <p:cNvPr id="54" name="Freeform 17"/>
            <p:cNvSpPr/>
            <p:nvPr/>
          </p:nvSpPr>
          <p:spPr bwMode="auto">
            <a:xfrm>
              <a:off x="2743820" y="2071008"/>
              <a:ext cx="4429039" cy="2255501"/>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noFill/>
            <a:ln w="19050">
              <a:solidFill>
                <a:schemeClr val="tx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p>
          </p:txBody>
        </p:sp>
        <p:sp>
          <p:nvSpPr>
            <p:cNvPr id="55" name="TextBox 54"/>
            <p:cNvSpPr txBox="1"/>
            <p:nvPr/>
          </p:nvSpPr>
          <p:spPr>
            <a:xfrm rot="16200000">
              <a:off x="808458" y="2926089"/>
              <a:ext cx="2055973" cy="556939"/>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ja-JP" sz="1200" b="0" i="0" u="none" strike="noStrike" cap="none" baseline="0">
                  <a:solidFill>
                    <a:srgbClr val="4D4D4D"/>
                  </a:solidFill>
                  <a:effectLst/>
                  <a:uFillTx/>
                  <a:ea typeface="MS UI Gothic"/>
                </a:rPr>
                <a:t>CD8エフェクター／CD4 Treg比</a:t>
              </a:r>
            </a:p>
          </p:txBody>
        </p:sp>
        <p:sp>
          <p:nvSpPr>
            <p:cNvPr id="56" name="TextBox 55"/>
            <p:cNvSpPr txBox="1"/>
            <p:nvPr/>
          </p:nvSpPr>
          <p:spPr>
            <a:xfrm>
              <a:off x="2013993" y="1936639"/>
              <a:ext cx="767310" cy="284821"/>
            </a:xfrm>
            <a:prstGeom prst="rect">
              <a:avLst/>
            </a:prstGeom>
            <a:noFill/>
          </p:spPr>
          <p:txBody>
            <a:bodyPr wrap="none" rtlCol="0">
              <a:spAutoFit/>
            </a:bodyPr>
            <a:lstStyle/>
            <a:p>
              <a:pPr algn="r" fontAlgn="base">
                <a:spcBef>
                  <a:spcPct val="0"/>
                </a:spcBef>
                <a:spcAft>
                  <a:spcPct val="0"/>
                </a:spcAft>
              </a:pPr>
              <a:r>
                <a:rPr lang="ja-JP" sz="1200" b="0" i="0" u="none" strike="noStrike" cap="none" baseline="0">
                  <a:solidFill>
                    <a:srgbClr val="4D4D4D"/>
                  </a:solidFill>
                  <a:effectLst/>
                  <a:uFillTx/>
                  <a:ea typeface="MS UI Gothic"/>
                </a:rPr>
                <a:t>25</a:t>
              </a:r>
            </a:p>
          </p:txBody>
        </p:sp>
        <p:sp>
          <p:nvSpPr>
            <p:cNvPr id="57" name="TextBox 56"/>
            <p:cNvSpPr txBox="1"/>
            <p:nvPr/>
          </p:nvSpPr>
          <p:spPr>
            <a:xfrm>
              <a:off x="2037844" y="2352327"/>
              <a:ext cx="767310" cy="284821"/>
            </a:xfrm>
            <a:prstGeom prst="rect">
              <a:avLst/>
            </a:prstGeom>
            <a:noFill/>
          </p:spPr>
          <p:txBody>
            <a:bodyPr wrap="none" rtlCol="0">
              <a:spAutoFit/>
            </a:bodyPr>
            <a:lstStyle/>
            <a:p>
              <a:pPr algn="r" fontAlgn="base">
                <a:spcBef>
                  <a:spcPct val="0"/>
                </a:spcBef>
                <a:spcAft>
                  <a:spcPct val="0"/>
                </a:spcAft>
              </a:pPr>
              <a:r>
                <a:rPr lang="ja-JP" sz="1200" b="0" i="0" u="none" strike="noStrike" cap="none" baseline="0">
                  <a:solidFill>
                    <a:srgbClr val="4D4D4D"/>
                  </a:solidFill>
                  <a:effectLst/>
                  <a:uFillTx/>
                  <a:ea typeface="MS UI Gothic"/>
                </a:rPr>
                <a:t>20</a:t>
              </a:r>
            </a:p>
          </p:txBody>
        </p:sp>
        <p:sp>
          <p:nvSpPr>
            <p:cNvPr id="58" name="TextBox 57"/>
            <p:cNvSpPr txBox="1"/>
            <p:nvPr/>
          </p:nvSpPr>
          <p:spPr>
            <a:xfrm>
              <a:off x="2037844" y="3257651"/>
              <a:ext cx="767310" cy="284821"/>
            </a:xfrm>
            <a:prstGeom prst="rect">
              <a:avLst/>
            </a:prstGeom>
            <a:noFill/>
          </p:spPr>
          <p:txBody>
            <a:bodyPr wrap="none" rtlCol="0">
              <a:spAutoFit/>
            </a:bodyPr>
            <a:lstStyle/>
            <a:p>
              <a:pPr algn="r" fontAlgn="base">
                <a:spcBef>
                  <a:spcPct val="0"/>
                </a:spcBef>
                <a:spcAft>
                  <a:spcPct val="0"/>
                </a:spcAft>
              </a:pPr>
              <a:r>
                <a:rPr lang="ja-JP" sz="1200" b="0" i="0" u="none" strike="noStrike" cap="none" baseline="0">
                  <a:solidFill>
                    <a:srgbClr val="4D4D4D"/>
                  </a:solidFill>
                  <a:effectLst/>
                  <a:uFillTx/>
                  <a:ea typeface="MS UI Gothic"/>
                </a:rPr>
                <a:t>10</a:t>
              </a:r>
            </a:p>
          </p:txBody>
        </p:sp>
        <p:sp>
          <p:nvSpPr>
            <p:cNvPr id="59" name="TextBox 58"/>
            <p:cNvSpPr txBox="1"/>
            <p:nvPr/>
          </p:nvSpPr>
          <p:spPr>
            <a:xfrm>
              <a:off x="2221692" y="3701039"/>
              <a:ext cx="583461" cy="284821"/>
            </a:xfrm>
            <a:prstGeom prst="rect">
              <a:avLst/>
            </a:prstGeom>
            <a:noFill/>
          </p:spPr>
          <p:txBody>
            <a:bodyPr wrap="none" rtlCol="0">
              <a:spAutoFit/>
            </a:bodyPr>
            <a:lstStyle/>
            <a:p>
              <a:pPr algn="r" fontAlgn="base">
                <a:spcBef>
                  <a:spcPct val="0"/>
                </a:spcBef>
                <a:spcAft>
                  <a:spcPct val="0"/>
                </a:spcAft>
              </a:pPr>
              <a:r>
                <a:rPr lang="ja-JP" sz="1200" b="0" i="0" u="none" strike="noStrike" cap="none" baseline="0">
                  <a:solidFill>
                    <a:srgbClr val="4D4D4D"/>
                  </a:solidFill>
                  <a:effectLst/>
                  <a:uFillTx/>
                  <a:ea typeface="MS UI Gothic"/>
                </a:rPr>
                <a:t>5</a:t>
              </a:r>
            </a:p>
          </p:txBody>
        </p:sp>
        <p:sp>
          <p:nvSpPr>
            <p:cNvPr id="60" name="TextBox 59"/>
            <p:cNvSpPr txBox="1"/>
            <p:nvPr/>
          </p:nvSpPr>
          <p:spPr>
            <a:xfrm>
              <a:off x="2221694" y="4193700"/>
              <a:ext cx="583461" cy="284821"/>
            </a:xfrm>
            <a:prstGeom prst="rect">
              <a:avLst/>
            </a:prstGeom>
            <a:noFill/>
          </p:spPr>
          <p:txBody>
            <a:bodyPr wrap="none" rtlCol="0">
              <a:spAutoFit/>
            </a:bodyPr>
            <a:lstStyle/>
            <a:p>
              <a:pPr algn="r" fontAlgn="base">
                <a:spcBef>
                  <a:spcPct val="0"/>
                </a:spcBef>
                <a:spcAft>
                  <a:spcPct val="0"/>
                </a:spcAft>
              </a:pPr>
              <a:r>
                <a:rPr lang="ja-JP" sz="1200" b="0" i="0" u="none" strike="noStrike" cap="none" baseline="0">
                  <a:solidFill>
                    <a:srgbClr val="4D4D4D"/>
                  </a:solidFill>
                  <a:effectLst/>
                  <a:uFillTx/>
                  <a:ea typeface="MS UI Gothic"/>
                </a:rPr>
                <a:t>0</a:t>
              </a:r>
            </a:p>
          </p:txBody>
        </p:sp>
        <p:sp>
          <p:nvSpPr>
            <p:cNvPr id="61" name="TextBox 60"/>
            <p:cNvSpPr txBox="1"/>
            <p:nvPr/>
          </p:nvSpPr>
          <p:spPr>
            <a:xfrm rot="18900000">
              <a:off x="3027652" y="4616414"/>
              <a:ext cx="1398641" cy="284821"/>
            </a:xfrm>
            <a:prstGeom prst="rect">
              <a:avLst/>
            </a:prstGeom>
            <a:noFill/>
          </p:spPr>
          <p:txBody>
            <a:bodyPr wrap="none" rtlCol="0">
              <a:spAutoFit/>
            </a:bodyPr>
            <a:lstStyle/>
            <a:p>
              <a:pPr algn="r" fontAlgn="base">
                <a:spcBef>
                  <a:spcPct val="0"/>
                </a:spcBef>
                <a:spcAft>
                  <a:spcPct val="0"/>
                </a:spcAft>
              </a:pPr>
              <a:r>
                <a:rPr lang="ja-JP" sz="1200" b="0" i="0" u="none" strike="noStrike" cap="none" baseline="0">
                  <a:solidFill>
                    <a:srgbClr val="4D4D4D"/>
                  </a:solidFill>
                  <a:effectLst/>
                  <a:uFillTx/>
                  <a:ea typeface="MS UI Gothic"/>
                </a:rPr>
                <a:t>治療前</a:t>
              </a:r>
            </a:p>
          </p:txBody>
        </p:sp>
        <p:sp>
          <p:nvSpPr>
            <p:cNvPr id="62" name="TextBox 61"/>
            <p:cNvSpPr txBox="1"/>
            <p:nvPr/>
          </p:nvSpPr>
          <p:spPr>
            <a:xfrm rot="18900000">
              <a:off x="4754960" y="4644552"/>
              <a:ext cx="1731651" cy="474701"/>
            </a:xfrm>
            <a:prstGeom prst="rect">
              <a:avLst/>
            </a:prstGeom>
            <a:noFill/>
          </p:spPr>
          <p:txBody>
            <a:bodyPr wrap="none" rtlCol="0">
              <a:spAutoFit/>
            </a:bodyPr>
            <a:lstStyle/>
            <a:p>
              <a:pPr algn="r" fontAlgn="base">
                <a:spcBef>
                  <a:spcPct val="0"/>
                </a:spcBef>
                <a:spcAft>
                  <a:spcPct val="0"/>
                </a:spcAft>
              </a:pPr>
              <a:r>
                <a:rPr lang="ja-JP" sz="1200" b="0" i="0" u="none" strike="noStrike" cap="none" baseline="0">
                  <a:solidFill>
                    <a:srgbClr val="4D4D4D"/>
                  </a:solidFill>
                  <a:effectLst/>
                  <a:uFillTx/>
                  <a:ea typeface="MS UI Gothic"/>
                </a:rPr>
                <a:t>治療後</a:t>
              </a:r>
              <a:r>
                <a:rPr sz="1200"/>
                <a:t/>
              </a:r>
              <a:br>
                <a:rPr sz="1200"/>
              </a:br>
              <a:r>
                <a:rPr lang="ja-JP" sz="1200" b="0" i="0" u="none" strike="noStrike" cap="none" baseline="0">
                  <a:solidFill>
                    <a:srgbClr val="4D4D4D"/>
                  </a:solidFill>
                  <a:effectLst/>
                  <a:uFillTx/>
                  <a:ea typeface="MS UI Gothic"/>
                </a:rPr>
                <a:t>（肝切除）</a:t>
              </a:r>
            </a:p>
          </p:txBody>
        </p:sp>
        <p:sp>
          <p:nvSpPr>
            <p:cNvPr id="63" name="Line 5"/>
            <p:cNvSpPr>
              <a:spLocks noChangeShapeType="1"/>
            </p:cNvSpPr>
            <p:nvPr/>
          </p:nvSpPr>
          <p:spPr bwMode="auto">
            <a:xfrm>
              <a:off x="2685569" y="2925341"/>
              <a:ext cx="63272"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p>
          </p:txBody>
        </p:sp>
        <p:sp>
          <p:nvSpPr>
            <p:cNvPr id="64" name="TextBox 63"/>
            <p:cNvSpPr txBox="1"/>
            <p:nvPr/>
          </p:nvSpPr>
          <p:spPr>
            <a:xfrm>
              <a:off x="2046469" y="2799812"/>
              <a:ext cx="767310" cy="284821"/>
            </a:xfrm>
            <a:prstGeom prst="rect">
              <a:avLst/>
            </a:prstGeom>
            <a:noFill/>
          </p:spPr>
          <p:txBody>
            <a:bodyPr wrap="none" rtlCol="0">
              <a:spAutoFit/>
            </a:bodyPr>
            <a:lstStyle/>
            <a:p>
              <a:pPr algn="r" fontAlgn="base">
                <a:spcBef>
                  <a:spcPct val="0"/>
                </a:spcBef>
                <a:spcAft>
                  <a:spcPct val="0"/>
                </a:spcAft>
              </a:pPr>
              <a:r>
                <a:rPr lang="ja-JP" sz="1200" b="0" i="0" u="none" strike="noStrike" cap="none" baseline="0">
                  <a:solidFill>
                    <a:srgbClr val="4D4D4D"/>
                  </a:solidFill>
                  <a:effectLst/>
                  <a:uFillTx/>
                  <a:ea typeface="MS UI Gothic"/>
                </a:rPr>
                <a:t>15</a:t>
              </a:r>
            </a:p>
          </p:txBody>
        </p:sp>
      </p:grpSp>
      <p:grpSp>
        <p:nvGrpSpPr>
          <p:cNvPr id="65" name="Group 64"/>
          <p:cNvGrpSpPr/>
          <p:nvPr/>
        </p:nvGrpSpPr>
        <p:grpSpPr>
          <a:xfrm>
            <a:off x="8152240" y="2683603"/>
            <a:ext cx="625049" cy="646331"/>
            <a:chOff x="8729591" y="2114789"/>
            <a:chExt cx="625049" cy="646331"/>
          </a:xfrm>
        </p:grpSpPr>
        <p:sp>
          <p:nvSpPr>
            <p:cNvPr id="66" name="TextBox 65"/>
            <p:cNvSpPr txBox="1"/>
            <p:nvPr/>
          </p:nvSpPr>
          <p:spPr>
            <a:xfrm>
              <a:off x="8830137" y="2114789"/>
              <a:ext cx="519949" cy="640720"/>
            </a:xfrm>
            <a:prstGeom prst="rect">
              <a:avLst/>
            </a:prstGeom>
            <a:noFill/>
          </p:spPr>
          <p:txBody>
            <a:bodyPr wrap="none" rtlCol="0">
              <a:spAutoFit/>
            </a:bodyPr>
            <a:lstStyle/>
            <a:p>
              <a:r>
                <a:rPr lang="ja-JP" sz="1200" b="0" i="0" u="none" strike="noStrike" cap="none" baseline="0">
                  <a:solidFill>
                    <a:srgbClr val="4D4D4D"/>
                  </a:solidFill>
                  <a:effectLst/>
                  <a:uFillTx/>
                  <a:ea typeface="MS UI Gothic"/>
                </a:rPr>
                <a:t>3075</a:t>
              </a:r>
            </a:p>
            <a:p>
              <a:r>
                <a:rPr lang="ja-JP" sz="1200" b="0" i="0" u="none" strike="noStrike" cap="none" baseline="0">
                  <a:solidFill>
                    <a:srgbClr val="4D4D4D"/>
                  </a:solidFill>
                  <a:effectLst/>
                  <a:uFillTx/>
                  <a:ea typeface="MS UI Gothic"/>
                </a:rPr>
                <a:t>3169</a:t>
              </a:r>
            </a:p>
            <a:p>
              <a:r>
                <a:rPr lang="ja-JP" sz="1200" b="0" i="0" u="none" strike="noStrike" cap="none" baseline="0">
                  <a:solidFill>
                    <a:srgbClr val="4D4D4D"/>
                  </a:solidFill>
                  <a:effectLst/>
                  <a:uFillTx/>
                  <a:ea typeface="MS UI Gothic"/>
                </a:rPr>
                <a:t>3246</a:t>
              </a:r>
            </a:p>
          </p:txBody>
        </p:sp>
        <p:sp>
          <p:nvSpPr>
            <p:cNvPr id="67" name="Rectangle 66"/>
            <p:cNvSpPr/>
            <p:nvPr/>
          </p:nvSpPr>
          <p:spPr>
            <a:xfrm rot="2700000">
              <a:off x="8738231" y="2197695"/>
              <a:ext cx="108000" cy="10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Isosceles Triangle 67"/>
            <p:cNvSpPr>
              <a:spLocks noChangeAspect="1"/>
            </p:cNvSpPr>
            <p:nvPr/>
          </p:nvSpPr>
          <p:spPr>
            <a:xfrm>
              <a:off x="8729591" y="2381960"/>
              <a:ext cx="125280" cy="10800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Rectangle 68"/>
            <p:cNvSpPr/>
            <p:nvPr/>
          </p:nvSpPr>
          <p:spPr>
            <a:xfrm>
              <a:off x="8738231" y="2580558"/>
              <a:ext cx="108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0" name="Rectangle 69"/>
          <p:cNvSpPr/>
          <p:nvPr/>
        </p:nvSpPr>
        <p:spPr>
          <a:xfrm>
            <a:off x="6967311" y="4303420"/>
            <a:ext cx="108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1" name="Group 70"/>
          <p:cNvGrpSpPr/>
          <p:nvPr/>
        </p:nvGrpSpPr>
        <p:grpSpPr>
          <a:xfrm>
            <a:off x="6967311" y="2536899"/>
            <a:ext cx="865548" cy="1961975"/>
            <a:chOff x="7350759" y="2197695"/>
            <a:chExt cx="865548" cy="1961975"/>
          </a:xfrm>
        </p:grpSpPr>
        <p:sp>
          <p:nvSpPr>
            <p:cNvPr id="72" name="Rectangle 71"/>
            <p:cNvSpPr/>
            <p:nvPr/>
          </p:nvSpPr>
          <p:spPr>
            <a:xfrm rot="2700000">
              <a:off x="8108307" y="2197695"/>
              <a:ext cx="108000" cy="10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Rectangle 72"/>
            <p:cNvSpPr/>
            <p:nvPr/>
          </p:nvSpPr>
          <p:spPr>
            <a:xfrm rot="2700000">
              <a:off x="7350759" y="4051670"/>
              <a:ext cx="108000" cy="10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4" name="Straight Connector 73"/>
            <p:cNvCxnSpPr>
              <a:stCxn id="72" idx="2"/>
              <a:endCxn id="73" idx="2"/>
            </p:cNvCxnSpPr>
            <p:nvPr/>
          </p:nvCxnSpPr>
          <p:spPr>
            <a:xfrm flipH="1">
              <a:off x="7366575" y="2289879"/>
              <a:ext cx="757548" cy="1853975"/>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75" name="Isosceles Triangle 74"/>
          <p:cNvSpPr>
            <a:spLocks noChangeAspect="1"/>
          </p:cNvSpPr>
          <p:nvPr/>
        </p:nvSpPr>
        <p:spPr>
          <a:xfrm>
            <a:off x="6958671" y="4465686"/>
            <a:ext cx="125280" cy="10800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Rectangle 75"/>
          <p:cNvSpPr/>
          <p:nvPr/>
        </p:nvSpPr>
        <p:spPr>
          <a:xfrm>
            <a:off x="7777374" y="3058797"/>
            <a:ext cx="108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7" name="Straight Connector 76"/>
          <p:cNvCxnSpPr>
            <a:stCxn id="76" idx="0"/>
            <a:endCxn id="73" idx="1"/>
          </p:cNvCxnSpPr>
          <p:nvPr/>
        </p:nvCxnSpPr>
        <p:spPr>
          <a:xfrm flipH="1">
            <a:off x="6983127" y="3058797"/>
            <a:ext cx="848247" cy="1347893"/>
          </a:xfrm>
          <a:prstGeom prst="line">
            <a:avLst/>
          </a:prstGeom>
          <a:ln w="12700">
            <a:solidFill>
              <a:srgbClr val="B60D27"/>
            </a:solidFill>
          </a:ln>
        </p:spPr>
        <p:style>
          <a:lnRef idx="1">
            <a:schemeClr val="accent1"/>
          </a:lnRef>
          <a:fillRef idx="0">
            <a:schemeClr val="accent1"/>
          </a:fillRef>
          <a:effectRef idx="0">
            <a:schemeClr val="accent1"/>
          </a:effectRef>
          <a:fontRef idx="minor">
            <a:schemeClr val="tx1"/>
          </a:fontRef>
        </p:style>
      </p:cxnSp>
      <p:grpSp>
        <p:nvGrpSpPr>
          <p:cNvPr id="78" name="Group 77"/>
          <p:cNvGrpSpPr/>
          <p:nvPr/>
        </p:nvGrpSpPr>
        <p:grpSpPr>
          <a:xfrm>
            <a:off x="5189303" y="2683603"/>
            <a:ext cx="625049" cy="646331"/>
            <a:chOff x="5690735" y="2526349"/>
            <a:chExt cx="625049" cy="646331"/>
          </a:xfrm>
        </p:grpSpPr>
        <p:sp>
          <p:nvSpPr>
            <p:cNvPr id="79" name="TextBox 78"/>
            <p:cNvSpPr txBox="1"/>
            <p:nvPr/>
          </p:nvSpPr>
          <p:spPr>
            <a:xfrm>
              <a:off x="5791281" y="2526349"/>
              <a:ext cx="519949" cy="640720"/>
            </a:xfrm>
            <a:prstGeom prst="rect">
              <a:avLst/>
            </a:prstGeom>
            <a:noFill/>
          </p:spPr>
          <p:txBody>
            <a:bodyPr wrap="none" rtlCol="0">
              <a:spAutoFit/>
            </a:bodyPr>
            <a:lstStyle/>
            <a:p>
              <a:r>
                <a:rPr lang="ja-JP" sz="1200" b="0" i="0" u="none" strike="noStrike" cap="none" baseline="0">
                  <a:solidFill>
                    <a:srgbClr val="4D4D4D"/>
                  </a:solidFill>
                  <a:effectLst/>
                  <a:uFillTx/>
                  <a:ea typeface="MS UI Gothic"/>
                </a:rPr>
                <a:t>3075</a:t>
              </a:r>
            </a:p>
            <a:p>
              <a:r>
                <a:rPr lang="ja-JP" sz="1200" b="0" i="0" u="none" strike="noStrike" cap="none" baseline="0">
                  <a:solidFill>
                    <a:srgbClr val="4D4D4D"/>
                  </a:solidFill>
                  <a:effectLst/>
                  <a:uFillTx/>
                  <a:ea typeface="MS UI Gothic"/>
                </a:rPr>
                <a:t>3169</a:t>
              </a:r>
            </a:p>
            <a:p>
              <a:r>
                <a:rPr lang="ja-JP" sz="1200" b="0" i="0" u="none" strike="noStrike" cap="none" baseline="0">
                  <a:solidFill>
                    <a:srgbClr val="4D4D4D"/>
                  </a:solidFill>
                  <a:effectLst/>
                  <a:uFillTx/>
                  <a:ea typeface="MS UI Gothic"/>
                </a:rPr>
                <a:t>3246</a:t>
              </a:r>
            </a:p>
          </p:txBody>
        </p:sp>
        <p:sp>
          <p:nvSpPr>
            <p:cNvPr id="80" name="Rectangle 79"/>
            <p:cNvSpPr/>
            <p:nvPr/>
          </p:nvSpPr>
          <p:spPr>
            <a:xfrm rot="2700000">
              <a:off x="5699375" y="2609255"/>
              <a:ext cx="108000" cy="10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Isosceles Triangle 80"/>
            <p:cNvSpPr>
              <a:spLocks noChangeAspect="1"/>
            </p:cNvSpPr>
            <p:nvPr/>
          </p:nvSpPr>
          <p:spPr>
            <a:xfrm>
              <a:off x="5690735" y="2793520"/>
              <a:ext cx="125280" cy="10800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Rectangle 81"/>
            <p:cNvSpPr/>
            <p:nvPr/>
          </p:nvSpPr>
          <p:spPr>
            <a:xfrm>
              <a:off x="5699375" y="2992118"/>
              <a:ext cx="108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3" name="Group 82"/>
          <p:cNvGrpSpPr/>
          <p:nvPr/>
        </p:nvGrpSpPr>
        <p:grpSpPr>
          <a:xfrm>
            <a:off x="2295414" y="2683603"/>
            <a:ext cx="625049" cy="646331"/>
            <a:chOff x="8729591" y="2114789"/>
            <a:chExt cx="625049" cy="646331"/>
          </a:xfrm>
        </p:grpSpPr>
        <p:sp>
          <p:nvSpPr>
            <p:cNvPr id="84" name="TextBox 83"/>
            <p:cNvSpPr txBox="1"/>
            <p:nvPr/>
          </p:nvSpPr>
          <p:spPr>
            <a:xfrm>
              <a:off x="8830137" y="2114789"/>
              <a:ext cx="519949" cy="640720"/>
            </a:xfrm>
            <a:prstGeom prst="rect">
              <a:avLst/>
            </a:prstGeom>
            <a:noFill/>
          </p:spPr>
          <p:txBody>
            <a:bodyPr wrap="none" rtlCol="0">
              <a:spAutoFit/>
            </a:bodyPr>
            <a:lstStyle/>
            <a:p>
              <a:r>
                <a:rPr lang="ja-JP" sz="1200" b="0" i="0" u="none" strike="noStrike" cap="none" baseline="0">
                  <a:solidFill>
                    <a:srgbClr val="4D4D4D"/>
                  </a:solidFill>
                  <a:effectLst/>
                  <a:uFillTx/>
                  <a:ea typeface="MS UI Gothic"/>
                </a:rPr>
                <a:t>3075</a:t>
              </a:r>
            </a:p>
            <a:p>
              <a:r>
                <a:rPr lang="ja-JP" sz="1200" b="0" i="0" u="none" strike="noStrike" cap="none" baseline="0">
                  <a:solidFill>
                    <a:srgbClr val="4D4D4D"/>
                  </a:solidFill>
                  <a:effectLst/>
                  <a:uFillTx/>
                  <a:ea typeface="MS UI Gothic"/>
                </a:rPr>
                <a:t>3169</a:t>
              </a:r>
            </a:p>
            <a:p>
              <a:r>
                <a:rPr lang="ja-JP" sz="1200" b="0" i="0" u="none" strike="noStrike" cap="none" baseline="0">
                  <a:solidFill>
                    <a:srgbClr val="4D4D4D"/>
                  </a:solidFill>
                  <a:effectLst/>
                  <a:uFillTx/>
                  <a:ea typeface="MS UI Gothic"/>
                </a:rPr>
                <a:t>3246</a:t>
              </a:r>
            </a:p>
          </p:txBody>
        </p:sp>
        <p:sp>
          <p:nvSpPr>
            <p:cNvPr id="85" name="Rectangle 84"/>
            <p:cNvSpPr/>
            <p:nvPr/>
          </p:nvSpPr>
          <p:spPr>
            <a:xfrm rot="2700000">
              <a:off x="8738231" y="2197695"/>
              <a:ext cx="108000" cy="10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Isosceles Triangle 85"/>
            <p:cNvSpPr>
              <a:spLocks noChangeAspect="1"/>
            </p:cNvSpPr>
            <p:nvPr/>
          </p:nvSpPr>
          <p:spPr>
            <a:xfrm>
              <a:off x="8729591" y="2381960"/>
              <a:ext cx="125280" cy="10800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 name="Rectangle 86"/>
            <p:cNvSpPr/>
            <p:nvPr/>
          </p:nvSpPr>
          <p:spPr>
            <a:xfrm>
              <a:off x="8738231" y="2580558"/>
              <a:ext cx="108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8" name="Isosceles Triangle 87"/>
          <p:cNvSpPr>
            <a:spLocks noChangeAspect="1"/>
          </p:cNvSpPr>
          <p:nvPr/>
        </p:nvSpPr>
        <p:spPr>
          <a:xfrm>
            <a:off x="3973763" y="4120194"/>
            <a:ext cx="125280" cy="10800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 name="Rectangle 88"/>
          <p:cNvSpPr/>
          <p:nvPr/>
        </p:nvSpPr>
        <p:spPr>
          <a:xfrm>
            <a:off x="3992900" y="4422506"/>
            <a:ext cx="108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Rectangle 89"/>
          <p:cNvSpPr/>
          <p:nvPr/>
        </p:nvSpPr>
        <p:spPr>
          <a:xfrm rot="2700000">
            <a:off x="3982403" y="4266144"/>
            <a:ext cx="108000" cy="10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 name="Rectangle 90"/>
          <p:cNvSpPr/>
          <p:nvPr/>
        </p:nvSpPr>
        <p:spPr>
          <a:xfrm>
            <a:off x="4832540" y="4255622"/>
            <a:ext cx="108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Rectangle 91"/>
          <p:cNvSpPr/>
          <p:nvPr/>
        </p:nvSpPr>
        <p:spPr>
          <a:xfrm rot="2700000">
            <a:off x="4810172" y="2793433"/>
            <a:ext cx="108000" cy="10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Isosceles Triangle 92"/>
          <p:cNvSpPr>
            <a:spLocks noChangeAspect="1"/>
          </p:cNvSpPr>
          <p:nvPr/>
        </p:nvSpPr>
        <p:spPr>
          <a:xfrm>
            <a:off x="1206801" y="4096571"/>
            <a:ext cx="125280" cy="10800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 name="Rectangle 93"/>
          <p:cNvSpPr/>
          <p:nvPr/>
        </p:nvSpPr>
        <p:spPr>
          <a:xfrm>
            <a:off x="1215441" y="3989040"/>
            <a:ext cx="108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Rectangle 94"/>
          <p:cNvSpPr/>
          <p:nvPr/>
        </p:nvSpPr>
        <p:spPr>
          <a:xfrm rot="2700000">
            <a:off x="1215441" y="4293931"/>
            <a:ext cx="108000" cy="10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Rectangle 95"/>
          <p:cNvSpPr/>
          <p:nvPr/>
        </p:nvSpPr>
        <p:spPr>
          <a:xfrm>
            <a:off x="2085776" y="2697061"/>
            <a:ext cx="108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 name="Rectangle 96"/>
          <p:cNvSpPr/>
          <p:nvPr/>
        </p:nvSpPr>
        <p:spPr>
          <a:xfrm rot="2700000">
            <a:off x="2051865" y="3508745"/>
            <a:ext cx="108000" cy="10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8" name="Straight Connector 97"/>
          <p:cNvCxnSpPr>
            <a:stCxn id="90" idx="0"/>
            <a:endCxn id="92" idx="2"/>
          </p:cNvCxnSpPr>
          <p:nvPr/>
        </p:nvCxnSpPr>
        <p:spPr>
          <a:xfrm flipV="1">
            <a:off x="4074587" y="2885617"/>
            <a:ext cx="751401" cy="139634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89" idx="3"/>
            <a:endCxn id="91" idx="1"/>
          </p:cNvCxnSpPr>
          <p:nvPr/>
        </p:nvCxnSpPr>
        <p:spPr>
          <a:xfrm flipV="1">
            <a:off x="4100900" y="4309622"/>
            <a:ext cx="731640" cy="166884"/>
          </a:xfrm>
          <a:prstGeom prst="line">
            <a:avLst/>
          </a:prstGeom>
          <a:ln w="127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stCxn id="94" idx="0"/>
            <a:endCxn id="96" idx="0"/>
          </p:cNvCxnSpPr>
          <p:nvPr/>
        </p:nvCxnSpPr>
        <p:spPr>
          <a:xfrm flipV="1">
            <a:off x="1269441" y="2697061"/>
            <a:ext cx="870335" cy="1291979"/>
          </a:xfrm>
          <a:prstGeom prst="line">
            <a:avLst/>
          </a:prstGeom>
          <a:ln w="127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95" idx="0"/>
            <a:endCxn id="97" idx="2"/>
          </p:cNvCxnSpPr>
          <p:nvPr/>
        </p:nvCxnSpPr>
        <p:spPr>
          <a:xfrm flipV="1">
            <a:off x="1307625" y="3600929"/>
            <a:ext cx="760056" cy="70881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2962477" y="1882438"/>
            <a:ext cx="3317909" cy="518678"/>
          </a:xfrm>
          <a:prstGeom prst="rect">
            <a:avLst/>
          </a:prstGeom>
          <a:noFill/>
        </p:spPr>
        <p:txBody>
          <a:bodyPr wrap="square" rtlCol="0">
            <a:spAutoFit/>
          </a:bodyPr>
          <a:lstStyle/>
          <a:p>
            <a:pPr algn="ctr"/>
            <a:r>
              <a:rPr lang="ja-JP" sz="1400" b="1" i="0" u="none" strike="noStrike" cap="none" baseline="0">
                <a:solidFill>
                  <a:srgbClr val="4D4D4D"/>
                </a:solidFill>
                <a:effectLst/>
                <a:uFillTx/>
                <a:ea typeface="MS UI Gothic"/>
              </a:rPr>
              <a:t>CD3+CD8+CD45RO+Eomes</a:t>
            </a:r>
          </a:p>
          <a:p>
            <a:pPr algn="ctr"/>
            <a:r>
              <a:rPr lang="ja-JP" sz="1400" b="1" i="0" u="none" strike="noStrike" cap="none" baseline="0">
                <a:solidFill>
                  <a:srgbClr val="4D4D4D"/>
                </a:solidFill>
                <a:effectLst/>
                <a:uFillTx/>
                <a:ea typeface="MS UI Gothic"/>
              </a:rPr>
              <a:t>+CD57+CD38low</a:t>
            </a:r>
          </a:p>
        </p:txBody>
      </p:sp>
      <p:sp>
        <p:nvSpPr>
          <p:cNvPr id="103" name="TextBox 102"/>
          <p:cNvSpPr txBox="1"/>
          <p:nvPr/>
        </p:nvSpPr>
        <p:spPr>
          <a:xfrm>
            <a:off x="5836209" y="1882438"/>
            <a:ext cx="3317909" cy="518678"/>
          </a:xfrm>
          <a:prstGeom prst="rect">
            <a:avLst/>
          </a:prstGeom>
          <a:noFill/>
        </p:spPr>
        <p:txBody>
          <a:bodyPr wrap="square" rtlCol="0">
            <a:spAutoFit/>
          </a:bodyPr>
          <a:lstStyle/>
          <a:p>
            <a:pPr algn="ctr"/>
            <a:r>
              <a:rPr lang="ja-JP" sz="1400" b="1" i="0" u="none" strike="noStrike" cap="none" baseline="0">
                <a:solidFill>
                  <a:srgbClr val="4D4D4D"/>
                </a:solidFill>
                <a:effectLst/>
                <a:uFillTx/>
                <a:ea typeface="MS UI Gothic"/>
              </a:rPr>
              <a:t>CD8エフェクターT細胞／CD4 Treg（腫瘍細胞中）</a:t>
            </a:r>
          </a:p>
        </p:txBody>
      </p:sp>
    </p:spTree>
    <p:extLst>
      <p:ext uri="{BB962C8B-B14F-4D97-AF65-F5344CB8AC3E}">
        <p14:creationId xmlns:p14="http://schemas.microsoft.com/office/powerpoint/2010/main" val="839812311"/>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185: 切除可能HCC患者において、ニボルマブ単剤とニボルマブ＋イピリムマブの評価を行う、周術期の無作為化非盲検第II相試</a:t>
            </a:r>
            <a:r>
              <a:rPr lang="ja-JP" sz="1800" b="1" i="0" u="none" strike="noStrike" cap="none" baseline="0" dirty="0" smtClean="0">
                <a:solidFill>
                  <a:srgbClr val="043882"/>
                </a:solidFill>
                <a:effectLst/>
                <a:uFillTx/>
                <a:ea typeface="MS UI Gothic"/>
              </a:rPr>
              <a:t>験</a:t>
            </a:r>
            <a:r>
              <a:rPr lang="en-GB" altLang="ja-JP" sz="1800" b="1" i="0" u="none" strike="noStrike" cap="none" baseline="0" dirty="0" smtClean="0">
                <a:solidFill>
                  <a:srgbClr val="043882"/>
                </a:solidFill>
                <a:effectLst/>
                <a:uFillTx/>
                <a:ea typeface="MS UI Gothic"/>
              </a:rPr>
              <a:t> </a:t>
            </a: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Kaseb AO, et al</a:t>
            </a:r>
          </a:p>
        </p:txBody>
      </p:sp>
      <p:sp>
        <p:nvSpPr>
          <p:cNvPr id="3" name="Content Placeholder 2"/>
          <p:cNvSpPr>
            <a:spLocks noGrp="1"/>
          </p:cNvSpPr>
          <p:nvPr>
            <p:ph idx="1"/>
          </p:nvPr>
        </p:nvSpPr>
        <p:spPr/>
        <p:txBody>
          <a:bodyPr/>
          <a:lstStyle/>
          <a:p>
            <a:pPr marL="0" indent="0">
              <a:buNone/>
            </a:pPr>
            <a:r>
              <a:rPr lang="ja-JP" sz="1600" b="1" i="0" u="none" strike="noStrike" cap="none" baseline="0" dirty="0">
                <a:solidFill>
                  <a:srgbClr val="4D4D4D"/>
                </a:solidFill>
                <a:effectLst/>
                <a:uFillTx/>
                <a:ea typeface="MS UI Gothic"/>
              </a:rPr>
              <a:t>主な結果（続き）</a:t>
            </a:r>
          </a:p>
          <a:p>
            <a:endParaRPr lang="en-GB" dirty="0"/>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Kaseb AO, et al. J Clin Oncol 2019;37(Suppl):Abstr 185</a:t>
            </a:r>
          </a:p>
        </p:txBody>
      </p:sp>
      <p:sp>
        <p:nvSpPr>
          <p:cNvPr id="7" name="TextBox 6"/>
          <p:cNvSpPr txBox="1"/>
          <p:nvPr/>
        </p:nvSpPr>
        <p:spPr>
          <a:xfrm>
            <a:off x="842279" y="1629954"/>
            <a:ext cx="3317909" cy="305105"/>
          </a:xfrm>
          <a:prstGeom prst="rect">
            <a:avLst/>
          </a:prstGeom>
          <a:noFill/>
        </p:spPr>
        <p:txBody>
          <a:bodyPr wrap="square" rtlCol="0">
            <a:spAutoFit/>
          </a:bodyPr>
          <a:lstStyle/>
          <a:p>
            <a:pPr algn="ctr"/>
            <a:r>
              <a:rPr lang="ja-JP" sz="1400" b="1" i="0" u="none" strike="noStrike" cap="none" baseline="0">
                <a:solidFill>
                  <a:srgbClr val="4D4D4D"/>
                </a:solidFill>
                <a:effectLst/>
                <a:uFillTx/>
                <a:ea typeface="MS UI Gothic"/>
              </a:rPr>
              <a:t>CD3+CD8+CD45RO+Eomes+</a:t>
            </a:r>
          </a:p>
        </p:txBody>
      </p:sp>
      <p:grpSp>
        <p:nvGrpSpPr>
          <p:cNvPr id="9" name="Group 8"/>
          <p:cNvGrpSpPr/>
          <p:nvPr/>
        </p:nvGrpSpPr>
        <p:grpSpPr>
          <a:xfrm>
            <a:off x="1035662" y="1816362"/>
            <a:ext cx="2286856" cy="1544326"/>
            <a:chOff x="824642" y="1816362"/>
            <a:chExt cx="2286856" cy="1544326"/>
          </a:xfrm>
        </p:grpSpPr>
        <p:sp>
          <p:nvSpPr>
            <p:cNvPr id="10" name="Line 3"/>
            <p:cNvSpPr>
              <a:spLocks noChangeShapeType="1"/>
            </p:cNvSpPr>
            <p:nvPr/>
          </p:nvSpPr>
          <p:spPr bwMode="auto">
            <a:xfrm>
              <a:off x="1051913" y="1954295"/>
              <a:ext cx="28985"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1" name="Line 4"/>
            <p:cNvSpPr>
              <a:spLocks noChangeShapeType="1"/>
            </p:cNvSpPr>
            <p:nvPr/>
          </p:nvSpPr>
          <p:spPr bwMode="auto">
            <a:xfrm>
              <a:off x="1051913" y="2237082"/>
              <a:ext cx="28985"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2" name="Line 5"/>
            <p:cNvSpPr>
              <a:spLocks noChangeShapeType="1"/>
            </p:cNvSpPr>
            <p:nvPr/>
          </p:nvSpPr>
          <p:spPr bwMode="auto">
            <a:xfrm>
              <a:off x="1051913" y="2534064"/>
              <a:ext cx="28985"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3" name="Line 6"/>
            <p:cNvSpPr>
              <a:spLocks noChangeShapeType="1"/>
            </p:cNvSpPr>
            <p:nvPr/>
          </p:nvSpPr>
          <p:spPr bwMode="auto">
            <a:xfrm>
              <a:off x="1051913" y="2844547"/>
              <a:ext cx="28985"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4" name="Line 7"/>
            <p:cNvSpPr>
              <a:spLocks noChangeShapeType="1"/>
            </p:cNvSpPr>
            <p:nvPr/>
          </p:nvSpPr>
          <p:spPr bwMode="auto">
            <a:xfrm>
              <a:off x="1051913" y="3142160"/>
              <a:ext cx="28985" cy="0"/>
            </a:xfrm>
            <a:prstGeom prst="line">
              <a:avLst/>
            </a:prstGeom>
            <a:noFill/>
            <a:ln w="19050">
              <a:solidFill>
                <a:srgbClr val="24211D"/>
              </a:solidFill>
              <a:rou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5" name="Line 8"/>
            <p:cNvSpPr>
              <a:spLocks noChangeShapeType="1"/>
            </p:cNvSpPr>
            <p:nvPr/>
          </p:nvSpPr>
          <p:spPr bwMode="auto">
            <a:xfrm>
              <a:off x="1051913" y="3142160"/>
              <a:ext cx="28985"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6" name="Line 9"/>
            <p:cNvSpPr>
              <a:spLocks noChangeShapeType="1"/>
            </p:cNvSpPr>
            <p:nvPr/>
          </p:nvSpPr>
          <p:spPr bwMode="auto">
            <a:xfrm flipH="1" flipV="1">
              <a:off x="1080898" y="3142160"/>
              <a:ext cx="0" cy="40497"/>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7" name="Freeform 17"/>
            <p:cNvSpPr/>
            <p:nvPr/>
          </p:nvSpPr>
          <p:spPr bwMode="auto">
            <a:xfrm>
              <a:off x="1082548" y="1940099"/>
              <a:ext cx="2028950" cy="1201431"/>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noFill/>
            <a:ln w="19050">
              <a:solidFill>
                <a:schemeClr val="tx1"/>
              </a:solidFill>
              <a:prstDash val="solid"/>
              <a:round/>
            </a:ln>
            <a:extLst>
              <a:ext uri="{909E8E84-426E-40DD-AFC4-6F175D3DCCD1}">
                <a14:hiddenFill xmlns:a14="http://schemas.microsoft.com/office/drawing/2010/main">
                  <a:solidFill>
                    <a:srgbClr val="FFFFFF"/>
                  </a:solid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8" name="TextBox 17"/>
            <p:cNvSpPr txBox="1"/>
            <p:nvPr/>
          </p:nvSpPr>
          <p:spPr>
            <a:xfrm>
              <a:off x="826748" y="1817479"/>
              <a:ext cx="240515" cy="255135"/>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ja-JP" sz="1200" b="0" i="0" u="none" strike="noStrike" cap="none" baseline="0">
                  <a:solidFill>
                    <a:srgbClr val="4D4D4D"/>
                  </a:solidFill>
                  <a:effectLst/>
                  <a:uFillTx/>
                  <a:ea typeface="MS UI Gothic"/>
                </a:rPr>
                <a:t>40</a:t>
              </a:r>
            </a:p>
          </p:txBody>
        </p:sp>
        <p:sp>
          <p:nvSpPr>
            <p:cNvPr id="19" name="TextBox 18"/>
            <p:cNvSpPr txBox="1"/>
            <p:nvPr/>
          </p:nvSpPr>
          <p:spPr>
            <a:xfrm>
              <a:off x="826748" y="2114360"/>
              <a:ext cx="240515" cy="255135"/>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ja-JP" sz="1200" b="0" i="0" u="none" strike="noStrike" cap="none" baseline="0">
                  <a:solidFill>
                    <a:srgbClr val="4D4D4D"/>
                  </a:solidFill>
                  <a:effectLst/>
                  <a:uFillTx/>
                  <a:ea typeface="MS UI Gothic"/>
                </a:rPr>
                <a:t>30</a:t>
              </a:r>
            </a:p>
          </p:txBody>
        </p:sp>
        <p:sp>
          <p:nvSpPr>
            <p:cNvPr id="20" name="TextBox 19"/>
            <p:cNvSpPr txBox="1"/>
            <p:nvPr/>
          </p:nvSpPr>
          <p:spPr>
            <a:xfrm>
              <a:off x="826748" y="2416153"/>
              <a:ext cx="240515" cy="255135"/>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ja-JP" sz="1200" b="0" i="0" u="none" strike="noStrike" cap="none" baseline="0">
                  <a:solidFill>
                    <a:srgbClr val="4D4D4D"/>
                  </a:solidFill>
                  <a:effectLst/>
                  <a:uFillTx/>
                  <a:ea typeface="MS UI Gothic"/>
                </a:rPr>
                <a:t>20</a:t>
              </a:r>
            </a:p>
          </p:txBody>
        </p:sp>
        <p:sp>
          <p:nvSpPr>
            <p:cNvPr id="21" name="TextBox 20"/>
            <p:cNvSpPr txBox="1"/>
            <p:nvPr/>
          </p:nvSpPr>
          <p:spPr>
            <a:xfrm>
              <a:off x="826748" y="2717947"/>
              <a:ext cx="240515" cy="255135"/>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ja-JP" sz="1200" b="0" i="0" u="none" strike="noStrike" cap="none" baseline="0">
                  <a:solidFill>
                    <a:srgbClr val="4D4D4D"/>
                  </a:solidFill>
                  <a:effectLst/>
                  <a:uFillTx/>
                  <a:ea typeface="MS UI Gothic"/>
                </a:rPr>
                <a:t>10</a:t>
              </a:r>
            </a:p>
          </p:txBody>
        </p:sp>
        <p:sp>
          <p:nvSpPr>
            <p:cNvPr id="22" name="TextBox 21"/>
            <p:cNvSpPr txBox="1"/>
            <p:nvPr/>
          </p:nvSpPr>
          <p:spPr>
            <a:xfrm>
              <a:off x="910969" y="3019740"/>
              <a:ext cx="156294" cy="255135"/>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ja-JP" sz="1200" b="0" i="0" u="none" strike="noStrike" cap="none" baseline="0">
                  <a:solidFill>
                    <a:srgbClr val="4D4D4D"/>
                  </a:solidFill>
                  <a:effectLst/>
                  <a:uFillTx/>
                  <a:ea typeface="MS UI Gothic"/>
                </a:rPr>
                <a:t>0</a:t>
              </a:r>
            </a:p>
          </p:txBody>
        </p:sp>
        <p:sp>
          <p:nvSpPr>
            <p:cNvPr id="23" name="TextBox 22"/>
            <p:cNvSpPr txBox="1"/>
            <p:nvPr/>
          </p:nvSpPr>
          <p:spPr>
            <a:xfrm>
              <a:off x="1504679" y="3104436"/>
              <a:ext cx="224624" cy="255135"/>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ja-JP" sz="1200" b="0" i="0" u="none" strike="noStrike" cap="none" baseline="0">
                  <a:solidFill>
                    <a:srgbClr val="4D4D4D"/>
                  </a:solidFill>
                  <a:effectLst/>
                  <a:uFillTx/>
                  <a:ea typeface="MS UI Gothic"/>
                </a:rPr>
                <a:t>前</a:t>
              </a:r>
            </a:p>
          </p:txBody>
        </p:sp>
        <p:sp>
          <p:nvSpPr>
            <p:cNvPr id="24" name="TextBox 23"/>
            <p:cNvSpPr txBox="1"/>
            <p:nvPr/>
          </p:nvSpPr>
          <p:spPr>
            <a:xfrm>
              <a:off x="2427848" y="3088616"/>
              <a:ext cx="361286" cy="255135"/>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ja-JP" sz="1200" b="0" i="0" u="none" strike="noStrike" cap="none" baseline="0">
                  <a:solidFill>
                    <a:srgbClr val="4D4D4D"/>
                  </a:solidFill>
                  <a:effectLst/>
                  <a:uFillTx/>
                  <a:ea typeface="MS UI Gothic"/>
                </a:rPr>
                <a:t>IT後</a:t>
              </a:r>
            </a:p>
          </p:txBody>
        </p:sp>
        <p:sp>
          <p:nvSpPr>
            <p:cNvPr id="25" name="TextBox 24"/>
            <p:cNvSpPr txBox="1"/>
            <p:nvPr/>
          </p:nvSpPr>
          <p:spPr>
            <a:xfrm>
              <a:off x="1186805" y="1919268"/>
              <a:ext cx="755380" cy="346666"/>
            </a:xfrm>
            <a:prstGeom prst="rect">
              <a:avLst/>
            </a:prstGeom>
            <a:noFill/>
          </p:spPr>
          <p:txBody>
            <a:bodyPr wrap="none" lIns="36000" tIns="36000" rIns="36000" bIns="36000" rtlCol="0" anchor="ctr" anchorCtr="0">
              <a:spAutoFit/>
            </a:bodyPr>
            <a:lstStyle/>
            <a:p>
              <a:pPr fontAlgn="base">
                <a:spcBef>
                  <a:spcPct val="0"/>
                </a:spcBef>
                <a:spcAft>
                  <a:spcPct val="0"/>
                </a:spcAft>
              </a:pPr>
              <a:r>
                <a:rPr lang="ja-JP" sz="900" b="0" i="0" u="none" strike="noStrike" cap="none" baseline="0">
                  <a:solidFill>
                    <a:srgbClr val="4D4D4D"/>
                  </a:solidFill>
                  <a:effectLst/>
                  <a:uFillTx/>
                  <a:ea typeface="MS UI Gothic"/>
                </a:rPr>
                <a:t>奏効例 n=3</a:t>
              </a:r>
            </a:p>
            <a:p>
              <a:pPr fontAlgn="base">
                <a:spcBef>
                  <a:spcPct val="0"/>
                </a:spcBef>
                <a:spcAft>
                  <a:spcPct val="0"/>
                </a:spcAft>
              </a:pPr>
              <a:r>
                <a:rPr lang="ja-JP" sz="900" b="0" i="0" u="none" strike="noStrike" cap="none" baseline="0">
                  <a:solidFill>
                    <a:srgbClr val="4D4D4D"/>
                  </a:solidFill>
                  <a:effectLst/>
                  <a:uFillTx/>
                  <a:ea typeface="MS UI Gothic"/>
                </a:rPr>
                <a:t>非奏効例 n=5</a:t>
              </a:r>
            </a:p>
          </p:txBody>
        </p:sp>
        <p:sp>
          <p:nvSpPr>
            <p:cNvPr id="26" name="Rectangle 25"/>
            <p:cNvSpPr>
              <a:spLocks noChangeAspect="1"/>
            </p:cNvSpPr>
            <p:nvPr/>
          </p:nvSpPr>
          <p:spPr>
            <a:xfrm>
              <a:off x="1125405" y="1995381"/>
              <a:ext cx="72000" cy="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7" name="Rectangle 26"/>
            <p:cNvSpPr>
              <a:spLocks noChangeAspect="1"/>
            </p:cNvSpPr>
            <p:nvPr/>
          </p:nvSpPr>
          <p:spPr>
            <a:xfrm rot="2700000">
              <a:off x="1125405" y="2122381"/>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 name="Rectangle 27"/>
            <p:cNvSpPr>
              <a:spLocks noChangeAspect="1"/>
            </p:cNvSpPr>
            <p:nvPr/>
          </p:nvSpPr>
          <p:spPr>
            <a:xfrm>
              <a:off x="1513701" y="2771928"/>
              <a:ext cx="72000" cy="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 name="Rectangle 28"/>
            <p:cNvSpPr>
              <a:spLocks noChangeAspect="1"/>
            </p:cNvSpPr>
            <p:nvPr/>
          </p:nvSpPr>
          <p:spPr>
            <a:xfrm>
              <a:off x="1513701" y="2928171"/>
              <a:ext cx="72000" cy="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Rectangle 29"/>
            <p:cNvSpPr>
              <a:spLocks noChangeAspect="1"/>
            </p:cNvSpPr>
            <p:nvPr/>
          </p:nvSpPr>
          <p:spPr>
            <a:xfrm>
              <a:off x="2479605" y="2113243"/>
              <a:ext cx="72000" cy="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1" name="Rectangle 30"/>
            <p:cNvSpPr>
              <a:spLocks noChangeAspect="1"/>
            </p:cNvSpPr>
            <p:nvPr/>
          </p:nvSpPr>
          <p:spPr>
            <a:xfrm>
              <a:off x="2515605" y="2231452"/>
              <a:ext cx="72000" cy="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2" name="Rectangle 31"/>
            <p:cNvSpPr>
              <a:spLocks noChangeAspect="1"/>
            </p:cNvSpPr>
            <p:nvPr/>
          </p:nvSpPr>
          <p:spPr>
            <a:xfrm>
              <a:off x="1513701" y="2680830"/>
              <a:ext cx="72000" cy="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33" name="Straight Connector 32"/>
            <p:cNvCxnSpPr>
              <a:stCxn id="28" idx="3"/>
              <a:endCxn id="30" idx="1"/>
            </p:cNvCxnSpPr>
            <p:nvPr/>
          </p:nvCxnSpPr>
          <p:spPr>
            <a:xfrm flipV="1">
              <a:off x="1585701" y="2149243"/>
              <a:ext cx="893904" cy="65868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1567983" y="2250680"/>
              <a:ext cx="983622" cy="712378"/>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35" name="Rectangle 34"/>
            <p:cNvSpPr>
              <a:spLocks noChangeAspect="1"/>
            </p:cNvSpPr>
            <p:nvPr/>
          </p:nvSpPr>
          <p:spPr>
            <a:xfrm rot="2700000">
              <a:off x="2494517" y="2696711"/>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6" name="Rectangle 35"/>
            <p:cNvSpPr>
              <a:spLocks noChangeAspect="1"/>
            </p:cNvSpPr>
            <p:nvPr/>
          </p:nvSpPr>
          <p:spPr>
            <a:xfrm rot="2700000">
              <a:off x="2504821" y="2853884"/>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7" name="Rectangle 36"/>
            <p:cNvSpPr>
              <a:spLocks noChangeAspect="1"/>
            </p:cNvSpPr>
            <p:nvPr/>
          </p:nvSpPr>
          <p:spPr>
            <a:xfrm rot="2700000">
              <a:off x="2504821" y="3033535"/>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 name="Rectangle 37"/>
            <p:cNvSpPr>
              <a:spLocks noChangeAspect="1"/>
            </p:cNvSpPr>
            <p:nvPr/>
          </p:nvSpPr>
          <p:spPr>
            <a:xfrm rot="2700000">
              <a:off x="2504821" y="2945109"/>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9" name="Rectangle 38"/>
            <p:cNvSpPr>
              <a:spLocks noChangeAspect="1"/>
            </p:cNvSpPr>
            <p:nvPr/>
          </p:nvSpPr>
          <p:spPr>
            <a:xfrm rot="2700000">
              <a:off x="1528612" y="2922499"/>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0" name="Rectangle 39"/>
            <p:cNvSpPr>
              <a:spLocks noChangeAspect="1"/>
            </p:cNvSpPr>
            <p:nvPr/>
          </p:nvSpPr>
          <p:spPr>
            <a:xfrm rot="2700000">
              <a:off x="1528612" y="3056911"/>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1" name="Rectangle 40"/>
            <p:cNvSpPr>
              <a:spLocks noChangeAspect="1"/>
            </p:cNvSpPr>
            <p:nvPr/>
          </p:nvSpPr>
          <p:spPr>
            <a:xfrm rot="2700000">
              <a:off x="1528612" y="3013724"/>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42" name="Straight Connector 41"/>
            <p:cNvCxnSpPr>
              <a:endCxn id="37" idx="1"/>
            </p:cNvCxnSpPr>
            <p:nvPr/>
          </p:nvCxnSpPr>
          <p:spPr>
            <a:xfrm flipV="1">
              <a:off x="1590068" y="3044079"/>
              <a:ext cx="925297" cy="6381"/>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1548884" y="2983561"/>
              <a:ext cx="981633" cy="70124"/>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1533732" y="2892886"/>
              <a:ext cx="981633" cy="70124"/>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1541172" y="2752830"/>
              <a:ext cx="966752" cy="3602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46" name="TextBox 45"/>
          <p:cNvSpPr txBox="1"/>
          <p:nvPr/>
        </p:nvSpPr>
        <p:spPr>
          <a:xfrm>
            <a:off x="1862877" y="3237261"/>
            <a:ext cx="821876" cy="274594"/>
          </a:xfrm>
          <a:prstGeom prst="rect">
            <a:avLst/>
          </a:prstGeom>
          <a:noFill/>
        </p:spPr>
        <p:txBody>
          <a:bodyPr wrap="none" rtlCol="0">
            <a:spAutoFit/>
          </a:bodyPr>
          <a:lstStyle/>
          <a:p>
            <a:pPr algn="ctr"/>
            <a:r>
              <a:rPr lang="ja-JP" sz="1200" b="0" i="0" u="none" strike="noStrike" cap="none" baseline="0">
                <a:solidFill>
                  <a:srgbClr val="4D4D4D"/>
                </a:solidFill>
                <a:effectLst/>
                <a:uFillTx/>
                <a:ea typeface="MS UI Gothic"/>
              </a:rPr>
              <a:t>p = 0.003</a:t>
            </a:r>
          </a:p>
        </p:txBody>
      </p:sp>
      <p:grpSp>
        <p:nvGrpSpPr>
          <p:cNvPr id="47" name="Group 46"/>
          <p:cNvGrpSpPr/>
          <p:nvPr/>
        </p:nvGrpSpPr>
        <p:grpSpPr>
          <a:xfrm>
            <a:off x="1741409" y="3521823"/>
            <a:ext cx="263661" cy="345939"/>
            <a:chOff x="3814675" y="2906085"/>
            <a:chExt cx="263661" cy="345939"/>
          </a:xfrm>
        </p:grpSpPr>
        <p:cxnSp>
          <p:nvCxnSpPr>
            <p:cNvPr id="48" name="Straight Connector 47"/>
            <p:cNvCxnSpPr/>
            <p:nvPr/>
          </p:nvCxnSpPr>
          <p:spPr>
            <a:xfrm>
              <a:off x="3814675" y="2906085"/>
              <a:ext cx="2636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3946505" y="2906085"/>
              <a:ext cx="0" cy="345939"/>
            </a:xfrm>
            <a:prstGeom prst="line">
              <a:avLst/>
            </a:prstGeom>
          </p:spPr>
          <p:style>
            <a:lnRef idx="1">
              <a:schemeClr val="accent1"/>
            </a:lnRef>
            <a:fillRef idx="0">
              <a:schemeClr val="accent1"/>
            </a:fillRef>
            <a:effectRef idx="0">
              <a:schemeClr val="accent1"/>
            </a:effectRef>
            <a:fontRef idx="minor">
              <a:schemeClr val="tx1"/>
            </a:fontRef>
          </p:style>
        </p:cxnSp>
      </p:grpSp>
      <p:sp>
        <p:nvSpPr>
          <p:cNvPr id="50" name="TextBox 49"/>
          <p:cNvSpPr txBox="1"/>
          <p:nvPr/>
        </p:nvSpPr>
        <p:spPr>
          <a:xfrm rot="16200000">
            <a:off x="242221" y="3761265"/>
            <a:ext cx="871383" cy="438198"/>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ja-JP" sz="1200" b="0" i="0" u="none" strike="noStrike" cap="none" baseline="0">
                <a:solidFill>
                  <a:srgbClr val="4D4D4D"/>
                </a:solidFill>
                <a:effectLst/>
                <a:uFillTx/>
                <a:ea typeface="MS UI Gothic"/>
              </a:rPr>
              <a:t>頻度</a:t>
            </a:r>
            <a:r>
              <a:rPr sz="1200"/>
              <a:t/>
            </a:r>
            <a:br>
              <a:rPr sz="1200"/>
            </a:br>
            <a:r>
              <a:rPr lang="ja-JP" sz="1200" b="0" i="0" u="none" strike="noStrike" cap="none" baseline="0">
                <a:solidFill>
                  <a:srgbClr val="4D4D4D"/>
                </a:solidFill>
                <a:effectLst/>
                <a:uFillTx/>
                <a:ea typeface="MS UI Gothic"/>
              </a:rPr>
              <a:t>（CD45の%）</a:t>
            </a:r>
          </a:p>
        </p:txBody>
      </p:sp>
      <p:grpSp>
        <p:nvGrpSpPr>
          <p:cNvPr id="51" name="Group 50"/>
          <p:cNvGrpSpPr/>
          <p:nvPr/>
        </p:nvGrpSpPr>
        <p:grpSpPr>
          <a:xfrm>
            <a:off x="1011456" y="3253141"/>
            <a:ext cx="2311062" cy="1533634"/>
            <a:chOff x="800436" y="1817479"/>
            <a:chExt cx="2311062" cy="1533634"/>
          </a:xfrm>
        </p:grpSpPr>
        <p:sp>
          <p:nvSpPr>
            <p:cNvPr id="52" name="Line 3"/>
            <p:cNvSpPr>
              <a:spLocks noChangeShapeType="1"/>
            </p:cNvSpPr>
            <p:nvPr/>
          </p:nvSpPr>
          <p:spPr bwMode="auto">
            <a:xfrm>
              <a:off x="1051913" y="1954295"/>
              <a:ext cx="28985"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53" name="Line 4"/>
            <p:cNvSpPr>
              <a:spLocks noChangeShapeType="1"/>
            </p:cNvSpPr>
            <p:nvPr/>
          </p:nvSpPr>
          <p:spPr bwMode="auto">
            <a:xfrm>
              <a:off x="1051913" y="2348908"/>
              <a:ext cx="28985"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54" name="Line 6"/>
            <p:cNvSpPr>
              <a:spLocks noChangeShapeType="1"/>
            </p:cNvSpPr>
            <p:nvPr/>
          </p:nvSpPr>
          <p:spPr bwMode="auto">
            <a:xfrm>
              <a:off x="1051913" y="2759033"/>
              <a:ext cx="28985"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55" name="Line 7"/>
            <p:cNvSpPr>
              <a:spLocks noChangeShapeType="1"/>
            </p:cNvSpPr>
            <p:nvPr/>
          </p:nvSpPr>
          <p:spPr bwMode="auto">
            <a:xfrm>
              <a:off x="1051913" y="3142160"/>
              <a:ext cx="28985"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56" name="Line 8"/>
            <p:cNvSpPr>
              <a:spLocks noChangeShapeType="1"/>
            </p:cNvSpPr>
            <p:nvPr/>
          </p:nvSpPr>
          <p:spPr bwMode="auto">
            <a:xfrm>
              <a:off x="1051913" y="3142160"/>
              <a:ext cx="28985"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57" name="Line 9"/>
            <p:cNvSpPr>
              <a:spLocks noChangeShapeType="1"/>
            </p:cNvSpPr>
            <p:nvPr/>
          </p:nvSpPr>
          <p:spPr bwMode="auto">
            <a:xfrm flipH="1" flipV="1">
              <a:off x="1080898" y="3142160"/>
              <a:ext cx="0" cy="40497"/>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58" name="Freeform 17"/>
            <p:cNvSpPr/>
            <p:nvPr/>
          </p:nvSpPr>
          <p:spPr bwMode="auto">
            <a:xfrm>
              <a:off x="1082548" y="1940099"/>
              <a:ext cx="2028950" cy="1201431"/>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noFill/>
            <a:ln w="19050">
              <a:solidFill>
                <a:schemeClr val="tx1"/>
              </a:solidFill>
              <a:prstDash val="solid"/>
              <a:round/>
            </a:ln>
            <a:extLst>
              <a:ext uri="{909E8E84-426E-40DD-AFC4-6F175D3DCCD1}">
                <a14:hiddenFill xmlns:a14="http://schemas.microsoft.com/office/drawing/2010/main">
                  <a:solidFill>
                    <a:srgbClr val="FFFFFF"/>
                  </a:solid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59" name="TextBox 58"/>
            <p:cNvSpPr txBox="1"/>
            <p:nvPr/>
          </p:nvSpPr>
          <p:spPr>
            <a:xfrm>
              <a:off x="800436" y="1817479"/>
              <a:ext cx="240515" cy="255135"/>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ja-JP" sz="1200" b="0" i="0" u="none" strike="noStrike" cap="none" baseline="0">
                  <a:solidFill>
                    <a:srgbClr val="4D4D4D"/>
                  </a:solidFill>
                  <a:effectLst/>
                  <a:uFillTx/>
                  <a:ea typeface="MS UI Gothic"/>
                </a:rPr>
                <a:t>15</a:t>
              </a:r>
            </a:p>
          </p:txBody>
        </p:sp>
        <p:sp>
          <p:nvSpPr>
            <p:cNvPr id="60" name="TextBox 59"/>
            <p:cNvSpPr txBox="1"/>
            <p:nvPr/>
          </p:nvSpPr>
          <p:spPr>
            <a:xfrm>
              <a:off x="800436" y="2226187"/>
              <a:ext cx="240515" cy="255135"/>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ja-JP" sz="1200" b="0" i="0" u="none" strike="noStrike" cap="none" baseline="0">
                  <a:solidFill>
                    <a:srgbClr val="4D4D4D"/>
                  </a:solidFill>
                  <a:effectLst/>
                  <a:uFillTx/>
                  <a:ea typeface="MS UI Gothic"/>
                </a:rPr>
                <a:t>10</a:t>
              </a:r>
            </a:p>
          </p:txBody>
        </p:sp>
        <p:sp>
          <p:nvSpPr>
            <p:cNvPr id="61" name="TextBox 60"/>
            <p:cNvSpPr txBox="1"/>
            <p:nvPr/>
          </p:nvSpPr>
          <p:spPr>
            <a:xfrm>
              <a:off x="884658" y="2632433"/>
              <a:ext cx="156294" cy="255135"/>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ja-JP" sz="1200" b="0" i="0" u="none" strike="noStrike" cap="none" baseline="0">
                  <a:solidFill>
                    <a:srgbClr val="4D4D4D"/>
                  </a:solidFill>
                  <a:effectLst/>
                  <a:uFillTx/>
                  <a:ea typeface="MS UI Gothic"/>
                </a:rPr>
                <a:t>5</a:t>
              </a:r>
            </a:p>
          </p:txBody>
        </p:sp>
        <p:sp>
          <p:nvSpPr>
            <p:cNvPr id="62" name="TextBox 61"/>
            <p:cNvSpPr txBox="1"/>
            <p:nvPr/>
          </p:nvSpPr>
          <p:spPr>
            <a:xfrm>
              <a:off x="884658" y="3019740"/>
              <a:ext cx="156294" cy="255135"/>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ja-JP" sz="1200" b="0" i="0" u="none" strike="noStrike" cap="none" baseline="0">
                  <a:solidFill>
                    <a:srgbClr val="4D4D4D"/>
                  </a:solidFill>
                  <a:effectLst/>
                  <a:uFillTx/>
                  <a:ea typeface="MS UI Gothic"/>
                </a:rPr>
                <a:t>0</a:t>
              </a:r>
            </a:p>
          </p:txBody>
        </p:sp>
        <p:sp>
          <p:nvSpPr>
            <p:cNvPr id="63" name="TextBox 62"/>
            <p:cNvSpPr txBox="1"/>
            <p:nvPr/>
          </p:nvSpPr>
          <p:spPr>
            <a:xfrm>
              <a:off x="1449298" y="3111233"/>
              <a:ext cx="491591" cy="239880"/>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ja-JP" sz="1100" b="0" i="0" u="none" strike="noStrike" cap="none" baseline="0" dirty="0">
                  <a:solidFill>
                    <a:srgbClr val="4D4D4D"/>
                  </a:solidFill>
                  <a:effectLst/>
                  <a:uFillTx/>
                  <a:ea typeface="MS UI Gothic"/>
                </a:rPr>
                <a:t>奏効例</a:t>
              </a:r>
            </a:p>
          </p:txBody>
        </p:sp>
        <p:sp>
          <p:nvSpPr>
            <p:cNvPr id="64" name="TextBox 63"/>
            <p:cNvSpPr txBox="1"/>
            <p:nvPr/>
          </p:nvSpPr>
          <p:spPr>
            <a:xfrm>
              <a:off x="2211534" y="3111233"/>
              <a:ext cx="631431" cy="239880"/>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ja-JP" sz="1100" b="0" i="0" u="none" strike="noStrike" cap="none" baseline="0">
                  <a:solidFill>
                    <a:srgbClr val="4D4D4D"/>
                  </a:solidFill>
                  <a:effectLst/>
                  <a:uFillTx/>
                  <a:ea typeface="MS UI Gothic"/>
                </a:rPr>
                <a:t>非奏効例</a:t>
              </a:r>
            </a:p>
          </p:txBody>
        </p:sp>
      </p:grpSp>
      <p:cxnSp>
        <p:nvCxnSpPr>
          <p:cNvPr id="65" name="Straight Connector 64"/>
          <p:cNvCxnSpPr/>
          <p:nvPr/>
        </p:nvCxnSpPr>
        <p:spPr>
          <a:xfrm>
            <a:off x="1826544" y="3468270"/>
            <a:ext cx="864081"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66" name="Group 65"/>
          <p:cNvGrpSpPr/>
          <p:nvPr/>
        </p:nvGrpSpPr>
        <p:grpSpPr>
          <a:xfrm>
            <a:off x="2612523" y="4189989"/>
            <a:ext cx="263661" cy="249119"/>
            <a:chOff x="3814675" y="2906085"/>
            <a:chExt cx="263661" cy="345939"/>
          </a:xfrm>
        </p:grpSpPr>
        <p:cxnSp>
          <p:nvCxnSpPr>
            <p:cNvPr id="67" name="Straight Connector 66"/>
            <p:cNvCxnSpPr/>
            <p:nvPr/>
          </p:nvCxnSpPr>
          <p:spPr>
            <a:xfrm>
              <a:off x="3814675" y="2906085"/>
              <a:ext cx="2636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3946505" y="2906085"/>
              <a:ext cx="0" cy="345939"/>
            </a:xfrm>
            <a:prstGeom prst="line">
              <a:avLst/>
            </a:prstGeom>
          </p:spPr>
          <p:style>
            <a:lnRef idx="1">
              <a:schemeClr val="accent1"/>
            </a:lnRef>
            <a:fillRef idx="0">
              <a:schemeClr val="accent1"/>
            </a:fillRef>
            <a:effectRef idx="0">
              <a:schemeClr val="accent1"/>
            </a:effectRef>
            <a:fontRef idx="minor">
              <a:schemeClr val="tx1"/>
            </a:fontRef>
          </p:style>
        </p:cxnSp>
      </p:grpSp>
      <p:sp>
        <p:nvSpPr>
          <p:cNvPr id="69" name="Rectangle 68"/>
          <p:cNvSpPr/>
          <p:nvPr/>
        </p:nvSpPr>
        <p:spPr>
          <a:xfrm>
            <a:off x="1585239" y="3802788"/>
            <a:ext cx="576000" cy="77440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0" name="Rectangle 69"/>
          <p:cNvSpPr/>
          <p:nvPr/>
        </p:nvSpPr>
        <p:spPr>
          <a:xfrm>
            <a:off x="2456353" y="4355465"/>
            <a:ext cx="576000" cy="216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71" name="Group 70"/>
          <p:cNvGrpSpPr/>
          <p:nvPr/>
        </p:nvGrpSpPr>
        <p:grpSpPr>
          <a:xfrm>
            <a:off x="458814" y="4825464"/>
            <a:ext cx="2863704" cy="1533392"/>
            <a:chOff x="247794" y="4827225"/>
            <a:chExt cx="2863704" cy="1533392"/>
          </a:xfrm>
        </p:grpSpPr>
        <p:grpSp>
          <p:nvGrpSpPr>
            <p:cNvPr id="72" name="Group 71"/>
            <p:cNvGrpSpPr/>
            <p:nvPr/>
          </p:nvGrpSpPr>
          <p:grpSpPr>
            <a:xfrm>
              <a:off x="1530389" y="4980355"/>
              <a:ext cx="263661" cy="345939"/>
              <a:chOff x="3814675" y="2906085"/>
              <a:chExt cx="263661" cy="345939"/>
            </a:xfrm>
          </p:grpSpPr>
          <p:cxnSp>
            <p:nvCxnSpPr>
              <p:cNvPr id="98" name="Straight Connector 97"/>
              <p:cNvCxnSpPr/>
              <p:nvPr/>
            </p:nvCxnSpPr>
            <p:spPr>
              <a:xfrm>
                <a:off x="3814675" y="2906085"/>
                <a:ext cx="2636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3946505" y="2906085"/>
                <a:ext cx="0" cy="345939"/>
              </a:xfrm>
              <a:prstGeom prst="line">
                <a:avLst/>
              </a:prstGeom>
            </p:spPr>
            <p:style>
              <a:lnRef idx="1">
                <a:schemeClr val="accent1"/>
              </a:lnRef>
              <a:fillRef idx="0">
                <a:schemeClr val="accent1"/>
              </a:fillRef>
              <a:effectRef idx="0">
                <a:schemeClr val="accent1"/>
              </a:effectRef>
              <a:fontRef idx="minor">
                <a:schemeClr val="tx1"/>
              </a:fontRef>
            </p:style>
          </p:cxnSp>
        </p:grpSp>
        <p:sp>
          <p:nvSpPr>
            <p:cNvPr id="73" name="TextBox 72"/>
            <p:cNvSpPr txBox="1"/>
            <p:nvPr/>
          </p:nvSpPr>
          <p:spPr>
            <a:xfrm rot="16200000">
              <a:off x="31201" y="5261609"/>
              <a:ext cx="871383" cy="438198"/>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ja-JP" sz="1200" b="0" i="0" u="none" strike="noStrike" cap="none" baseline="0">
                  <a:solidFill>
                    <a:srgbClr val="4D4D4D"/>
                  </a:solidFill>
                  <a:effectLst/>
                  <a:uFillTx/>
                  <a:ea typeface="MS UI Gothic"/>
                </a:rPr>
                <a:t>データ 後-前</a:t>
              </a:r>
              <a:r>
                <a:rPr sz="1200"/>
                <a:t/>
              </a:r>
              <a:br>
                <a:rPr sz="1200"/>
              </a:br>
              <a:r>
                <a:rPr lang="ja-JP" sz="1200" b="0" i="0" u="none" strike="noStrike" cap="none" baseline="0">
                  <a:solidFill>
                    <a:srgbClr val="4D4D4D"/>
                  </a:solidFill>
                  <a:effectLst/>
                  <a:uFillTx/>
                  <a:ea typeface="MS UI Gothic"/>
                </a:rPr>
                <a:t>（CD45の%）</a:t>
              </a:r>
            </a:p>
          </p:txBody>
        </p:sp>
        <p:grpSp>
          <p:nvGrpSpPr>
            <p:cNvPr id="74" name="Group 73"/>
            <p:cNvGrpSpPr/>
            <p:nvPr/>
          </p:nvGrpSpPr>
          <p:grpSpPr>
            <a:xfrm>
              <a:off x="797043" y="4827225"/>
              <a:ext cx="2314455" cy="1533392"/>
              <a:chOff x="797043" y="1817479"/>
              <a:chExt cx="2314455" cy="1533392"/>
            </a:xfrm>
          </p:grpSpPr>
          <p:sp>
            <p:nvSpPr>
              <p:cNvPr id="81" name="Line 3"/>
              <p:cNvSpPr>
                <a:spLocks noChangeShapeType="1"/>
              </p:cNvSpPr>
              <p:nvPr/>
            </p:nvSpPr>
            <p:spPr bwMode="auto">
              <a:xfrm>
                <a:off x="1051913" y="1954295"/>
                <a:ext cx="28985"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82" name="Line 4"/>
              <p:cNvSpPr>
                <a:spLocks noChangeShapeType="1"/>
              </p:cNvSpPr>
              <p:nvPr/>
            </p:nvSpPr>
            <p:spPr bwMode="auto">
              <a:xfrm>
                <a:off x="1051913" y="2388668"/>
                <a:ext cx="28985"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83" name="Line 6"/>
              <p:cNvSpPr>
                <a:spLocks noChangeShapeType="1"/>
              </p:cNvSpPr>
              <p:nvPr/>
            </p:nvSpPr>
            <p:spPr bwMode="auto">
              <a:xfrm>
                <a:off x="1051913" y="2894681"/>
                <a:ext cx="28985"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84" name="Line 7"/>
              <p:cNvSpPr>
                <a:spLocks noChangeShapeType="1"/>
              </p:cNvSpPr>
              <p:nvPr/>
            </p:nvSpPr>
            <p:spPr bwMode="auto">
              <a:xfrm>
                <a:off x="1051913" y="3142160"/>
                <a:ext cx="28985"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85" name="Line 8"/>
              <p:cNvSpPr>
                <a:spLocks noChangeShapeType="1"/>
              </p:cNvSpPr>
              <p:nvPr/>
            </p:nvSpPr>
            <p:spPr bwMode="auto">
              <a:xfrm>
                <a:off x="1051913" y="3142160"/>
                <a:ext cx="28985"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86" name="Line 9"/>
              <p:cNvSpPr>
                <a:spLocks noChangeShapeType="1"/>
              </p:cNvSpPr>
              <p:nvPr/>
            </p:nvSpPr>
            <p:spPr bwMode="auto">
              <a:xfrm flipH="1" flipV="1">
                <a:off x="1080898" y="3142160"/>
                <a:ext cx="0" cy="40497"/>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87" name="Freeform 17"/>
              <p:cNvSpPr/>
              <p:nvPr/>
            </p:nvSpPr>
            <p:spPr bwMode="auto">
              <a:xfrm>
                <a:off x="1082548" y="1940099"/>
                <a:ext cx="2028950" cy="1201431"/>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noFill/>
              <a:ln w="19050">
                <a:solidFill>
                  <a:schemeClr val="tx1"/>
                </a:solidFill>
                <a:prstDash val="solid"/>
                <a:round/>
              </a:ln>
              <a:extLst>
                <a:ext uri="{909E8E84-426E-40DD-AFC4-6F175D3DCCD1}">
                  <a14:hiddenFill xmlns:a14="http://schemas.microsoft.com/office/drawing/2010/main">
                    <a:solidFill>
                      <a:srgbClr val="FFFFFF"/>
                    </a:solid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88" name="TextBox 87"/>
              <p:cNvSpPr txBox="1"/>
              <p:nvPr/>
            </p:nvSpPr>
            <p:spPr>
              <a:xfrm>
                <a:off x="800436" y="1817479"/>
                <a:ext cx="240515" cy="255135"/>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ja-JP" sz="1200" b="0" i="0" u="none" strike="noStrike" cap="none" baseline="0">
                    <a:solidFill>
                      <a:srgbClr val="4D4D4D"/>
                    </a:solidFill>
                    <a:effectLst/>
                    <a:uFillTx/>
                    <a:ea typeface="MS UI Gothic"/>
                  </a:rPr>
                  <a:t>25</a:t>
                </a:r>
              </a:p>
            </p:txBody>
          </p:sp>
          <p:sp>
            <p:nvSpPr>
              <p:cNvPr id="89" name="TextBox 88"/>
              <p:cNvSpPr txBox="1"/>
              <p:nvPr/>
            </p:nvSpPr>
            <p:spPr>
              <a:xfrm>
                <a:off x="800436" y="2265946"/>
                <a:ext cx="240515" cy="255135"/>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ja-JP" sz="1200" b="0" i="0" u="none" strike="noStrike" cap="none" baseline="0">
                    <a:solidFill>
                      <a:srgbClr val="4D4D4D"/>
                    </a:solidFill>
                    <a:effectLst/>
                    <a:uFillTx/>
                    <a:ea typeface="MS UI Gothic"/>
                  </a:rPr>
                  <a:t>15</a:t>
                </a:r>
              </a:p>
            </p:txBody>
          </p:sp>
          <p:sp>
            <p:nvSpPr>
              <p:cNvPr id="90" name="TextBox 89"/>
              <p:cNvSpPr txBox="1"/>
              <p:nvPr/>
            </p:nvSpPr>
            <p:spPr>
              <a:xfrm>
                <a:off x="884657" y="2768081"/>
                <a:ext cx="156294" cy="255135"/>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ja-JP" sz="1200" b="0" i="0" u="none" strike="noStrike" cap="none" baseline="0">
                    <a:solidFill>
                      <a:srgbClr val="4D4D4D"/>
                    </a:solidFill>
                    <a:effectLst/>
                    <a:uFillTx/>
                    <a:ea typeface="MS UI Gothic"/>
                  </a:rPr>
                  <a:t>5</a:t>
                </a:r>
              </a:p>
            </p:txBody>
          </p:sp>
          <p:sp>
            <p:nvSpPr>
              <p:cNvPr id="91" name="TextBox 90"/>
              <p:cNvSpPr txBox="1"/>
              <p:nvPr/>
            </p:nvSpPr>
            <p:spPr>
              <a:xfrm>
                <a:off x="884657" y="3019740"/>
                <a:ext cx="156294" cy="255135"/>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ja-JP" sz="1200" b="0" i="0" u="none" strike="noStrike" cap="none" baseline="0">
                    <a:solidFill>
                      <a:srgbClr val="4D4D4D"/>
                    </a:solidFill>
                    <a:effectLst/>
                    <a:uFillTx/>
                    <a:ea typeface="MS UI Gothic"/>
                  </a:rPr>
                  <a:t>0</a:t>
                </a:r>
              </a:p>
            </p:txBody>
          </p:sp>
          <p:sp>
            <p:nvSpPr>
              <p:cNvPr id="92" name="TextBox 91"/>
              <p:cNvSpPr txBox="1"/>
              <p:nvPr/>
            </p:nvSpPr>
            <p:spPr>
              <a:xfrm>
                <a:off x="1459570" y="3110991"/>
                <a:ext cx="491591" cy="239880"/>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ja-JP" sz="1100" b="0" i="0" u="none" strike="noStrike" cap="none" baseline="0" dirty="0">
                    <a:solidFill>
                      <a:srgbClr val="4D4D4D"/>
                    </a:solidFill>
                    <a:effectLst/>
                    <a:uFillTx/>
                    <a:ea typeface="MS UI Gothic"/>
                  </a:rPr>
                  <a:t>奏効例</a:t>
                </a:r>
              </a:p>
            </p:txBody>
          </p:sp>
          <p:sp>
            <p:nvSpPr>
              <p:cNvPr id="93" name="TextBox 92"/>
              <p:cNvSpPr txBox="1"/>
              <p:nvPr/>
            </p:nvSpPr>
            <p:spPr>
              <a:xfrm>
                <a:off x="2211534" y="3110991"/>
                <a:ext cx="631431" cy="239880"/>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ja-JP" sz="1100" b="0" i="0" u="none" strike="noStrike" cap="none" baseline="0">
                    <a:solidFill>
                      <a:srgbClr val="4D4D4D"/>
                    </a:solidFill>
                    <a:effectLst/>
                    <a:uFillTx/>
                    <a:ea typeface="MS UI Gothic"/>
                  </a:rPr>
                  <a:t>非奏効例</a:t>
                </a:r>
              </a:p>
            </p:txBody>
          </p:sp>
          <p:sp>
            <p:nvSpPr>
              <p:cNvPr id="94" name="Line 4"/>
              <p:cNvSpPr>
                <a:spLocks noChangeShapeType="1"/>
              </p:cNvSpPr>
              <p:nvPr/>
            </p:nvSpPr>
            <p:spPr bwMode="auto">
              <a:xfrm>
                <a:off x="1057087" y="2157631"/>
                <a:ext cx="28985"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95" name="TextBox 94"/>
              <p:cNvSpPr txBox="1"/>
              <p:nvPr/>
            </p:nvSpPr>
            <p:spPr>
              <a:xfrm>
                <a:off x="805610" y="2034909"/>
                <a:ext cx="240515" cy="255135"/>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ja-JP" sz="1200" b="0" i="0" u="none" strike="noStrike" cap="none" baseline="0">
                    <a:solidFill>
                      <a:srgbClr val="4D4D4D"/>
                    </a:solidFill>
                    <a:effectLst/>
                    <a:uFillTx/>
                    <a:ea typeface="MS UI Gothic"/>
                  </a:rPr>
                  <a:t>20</a:t>
                </a:r>
              </a:p>
            </p:txBody>
          </p:sp>
          <p:sp>
            <p:nvSpPr>
              <p:cNvPr id="96" name="Line 6"/>
              <p:cNvSpPr>
                <a:spLocks noChangeShapeType="1"/>
              </p:cNvSpPr>
              <p:nvPr/>
            </p:nvSpPr>
            <p:spPr bwMode="auto">
              <a:xfrm>
                <a:off x="1048520" y="2645128"/>
                <a:ext cx="28985"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97" name="TextBox 96"/>
              <p:cNvSpPr txBox="1"/>
              <p:nvPr/>
            </p:nvSpPr>
            <p:spPr>
              <a:xfrm>
                <a:off x="797043" y="2518528"/>
                <a:ext cx="240515" cy="255135"/>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ja-JP" sz="1200" b="0" i="0" u="none" strike="noStrike" cap="none" baseline="0">
                    <a:solidFill>
                      <a:srgbClr val="4D4D4D"/>
                    </a:solidFill>
                    <a:effectLst/>
                    <a:uFillTx/>
                    <a:ea typeface="MS UI Gothic"/>
                  </a:rPr>
                  <a:t>10</a:t>
                </a:r>
              </a:p>
            </p:txBody>
          </p:sp>
        </p:grpSp>
        <p:cxnSp>
          <p:nvCxnSpPr>
            <p:cNvPr id="75" name="Straight Connector 74"/>
            <p:cNvCxnSpPr/>
            <p:nvPr/>
          </p:nvCxnSpPr>
          <p:spPr>
            <a:xfrm>
              <a:off x="1615524" y="4939118"/>
              <a:ext cx="864081"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76" name="Group 75"/>
            <p:cNvGrpSpPr/>
            <p:nvPr/>
          </p:nvGrpSpPr>
          <p:grpSpPr>
            <a:xfrm>
              <a:off x="2401503" y="5623401"/>
              <a:ext cx="263661" cy="353097"/>
              <a:chOff x="3814675" y="2906085"/>
              <a:chExt cx="263661" cy="345939"/>
            </a:xfrm>
          </p:grpSpPr>
          <p:cxnSp>
            <p:nvCxnSpPr>
              <p:cNvPr id="79" name="Straight Connector 78"/>
              <p:cNvCxnSpPr/>
              <p:nvPr/>
            </p:nvCxnSpPr>
            <p:spPr>
              <a:xfrm>
                <a:off x="3814675" y="2906085"/>
                <a:ext cx="2636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3946505" y="2906085"/>
                <a:ext cx="0" cy="345939"/>
              </a:xfrm>
              <a:prstGeom prst="line">
                <a:avLst/>
              </a:prstGeom>
            </p:spPr>
            <p:style>
              <a:lnRef idx="1">
                <a:schemeClr val="accent1"/>
              </a:lnRef>
              <a:fillRef idx="0">
                <a:schemeClr val="accent1"/>
              </a:fillRef>
              <a:effectRef idx="0">
                <a:schemeClr val="accent1"/>
              </a:effectRef>
              <a:fontRef idx="minor">
                <a:schemeClr val="tx1"/>
              </a:fontRef>
            </p:style>
          </p:cxnSp>
        </p:grpSp>
        <p:sp>
          <p:nvSpPr>
            <p:cNvPr id="77" name="Rectangle 76"/>
            <p:cNvSpPr/>
            <p:nvPr/>
          </p:nvSpPr>
          <p:spPr>
            <a:xfrm>
              <a:off x="1374219" y="5043538"/>
              <a:ext cx="576000" cy="110773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8" name="Rectangle 77"/>
            <p:cNvSpPr/>
            <p:nvPr/>
          </p:nvSpPr>
          <p:spPr>
            <a:xfrm>
              <a:off x="2245333" y="5929549"/>
              <a:ext cx="576000" cy="216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100" name="TextBox 99"/>
          <p:cNvSpPr txBox="1"/>
          <p:nvPr/>
        </p:nvSpPr>
        <p:spPr>
          <a:xfrm>
            <a:off x="1752427" y="4691615"/>
            <a:ext cx="990319" cy="274594"/>
          </a:xfrm>
          <a:prstGeom prst="rect">
            <a:avLst/>
          </a:prstGeom>
          <a:noFill/>
        </p:spPr>
        <p:txBody>
          <a:bodyPr wrap="none" rtlCol="0">
            <a:spAutoFit/>
          </a:bodyPr>
          <a:lstStyle/>
          <a:p>
            <a:pPr algn="ctr"/>
            <a:r>
              <a:rPr lang="ja-JP" sz="1200" b="0" i="0" u="none" strike="noStrike" cap="none" baseline="0">
                <a:solidFill>
                  <a:srgbClr val="4D4D4D"/>
                </a:solidFill>
                <a:effectLst/>
                <a:uFillTx/>
                <a:ea typeface="MS UI Gothic"/>
              </a:rPr>
              <a:t>p = 0.01448</a:t>
            </a:r>
          </a:p>
        </p:txBody>
      </p:sp>
      <p:sp>
        <p:nvSpPr>
          <p:cNvPr id="101" name="TextBox 100"/>
          <p:cNvSpPr txBox="1"/>
          <p:nvPr/>
        </p:nvSpPr>
        <p:spPr>
          <a:xfrm>
            <a:off x="4781362" y="1414511"/>
            <a:ext cx="3317909" cy="518678"/>
          </a:xfrm>
          <a:prstGeom prst="rect">
            <a:avLst/>
          </a:prstGeom>
          <a:noFill/>
        </p:spPr>
        <p:txBody>
          <a:bodyPr wrap="square" rtlCol="0">
            <a:spAutoFit/>
          </a:bodyPr>
          <a:lstStyle/>
          <a:p>
            <a:pPr algn="ctr"/>
            <a:r>
              <a:rPr lang="ja-JP" sz="1400" b="1" i="0" u="none" strike="noStrike" cap="none" baseline="0">
                <a:solidFill>
                  <a:srgbClr val="4D4D4D"/>
                </a:solidFill>
                <a:effectLst/>
                <a:uFillTx/>
                <a:ea typeface="MS UI Gothic"/>
              </a:rPr>
              <a:t>CD3+CD8+CD45RO+Eomes</a:t>
            </a:r>
          </a:p>
          <a:p>
            <a:pPr algn="ctr"/>
            <a:r>
              <a:rPr lang="ja-JP" sz="1400" b="1" i="0" u="none" strike="noStrike" cap="none" baseline="0">
                <a:solidFill>
                  <a:srgbClr val="4D4D4D"/>
                </a:solidFill>
                <a:effectLst/>
                <a:uFillTx/>
                <a:ea typeface="MS UI Gothic"/>
              </a:rPr>
              <a:t>+CD57+CD38low</a:t>
            </a:r>
          </a:p>
        </p:txBody>
      </p:sp>
      <p:grpSp>
        <p:nvGrpSpPr>
          <p:cNvPr id="102" name="Group 101"/>
          <p:cNvGrpSpPr/>
          <p:nvPr/>
        </p:nvGrpSpPr>
        <p:grpSpPr>
          <a:xfrm>
            <a:off x="5326504" y="1816362"/>
            <a:ext cx="2286856" cy="1544326"/>
            <a:chOff x="5215788" y="1816362"/>
            <a:chExt cx="2286856" cy="1544326"/>
          </a:xfrm>
        </p:grpSpPr>
        <p:sp>
          <p:nvSpPr>
            <p:cNvPr id="103" name="Line 3"/>
            <p:cNvSpPr>
              <a:spLocks noChangeShapeType="1"/>
            </p:cNvSpPr>
            <p:nvPr/>
          </p:nvSpPr>
          <p:spPr bwMode="auto">
            <a:xfrm>
              <a:off x="5443059" y="1944067"/>
              <a:ext cx="28985"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04" name="Line 4"/>
            <p:cNvSpPr>
              <a:spLocks noChangeShapeType="1"/>
            </p:cNvSpPr>
            <p:nvPr/>
          </p:nvSpPr>
          <p:spPr bwMode="auto">
            <a:xfrm>
              <a:off x="5443059" y="2237082"/>
              <a:ext cx="28985"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05" name="Line 5"/>
            <p:cNvSpPr>
              <a:spLocks noChangeShapeType="1"/>
            </p:cNvSpPr>
            <p:nvPr/>
          </p:nvSpPr>
          <p:spPr bwMode="auto">
            <a:xfrm>
              <a:off x="5443059" y="2534064"/>
              <a:ext cx="28985"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06" name="Line 6"/>
            <p:cNvSpPr>
              <a:spLocks noChangeShapeType="1"/>
            </p:cNvSpPr>
            <p:nvPr/>
          </p:nvSpPr>
          <p:spPr bwMode="auto">
            <a:xfrm>
              <a:off x="5443059" y="2844547"/>
              <a:ext cx="28985"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07" name="Line 7"/>
            <p:cNvSpPr>
              <a:spLocks noChangeShapeType="1"/>
            </p:cNvSpPr>
            <p:nvPr/>
          </p:nvSpPr>
          <p:spPr bwMode="auto">
            <a:xfrm>
              <a:off x="5443059" y="3142160"/>
              <a:ext cx="28985"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08" name="Line 8"/>
            <p:cNvSpPr>
              <a:spLocks noChangeShapeType="1"/>
            </p:cNvSpPr>
            <p:nvPr/>
          </p:nvSpPr>
          <p:spPr bwMode="auto">
            <a:xfrm>
              <a:off x="5443059" y="3142160"/>
              <a:ext cx="28985"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09" name="Line 9"/>
            <p:cNvSpPr>
              <a:spLocks noChangeShapeType="1"/>
            </p:cNvSpPr>
            <p:nvPr/>
          </p:nvSpPr>
          <p:spPr bwMode="auto">
            <a:xfrm flipH="1" flipV="1">
              <a:off x="5472044" y="3142160"/>
              <a:ext cx="0" cy="40497"/>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10" name="Freeform 17"/>
            <p:cNvSpPr/>
            <p:nvPr/>
          </p:nvSpPr>
          <p:spPr bwMode="auto">
            <a:xfrm>
              <a:off x="5473694" y="1940099"/>
              <a:ext cx="2028950" cy="1201431"/>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noFill/>
            <a:ln w="19050">
              <a:solidFill>
                <a:schemeClr val="tx1"/>
              </a:solidFill>
              <a:prstDash val="solid"/>
              <a:round/>
            </a:ln>
            <a:extLst>
              <a:ext uri="{909E8E84-426E-40DD-AFC4-6F175D3DCCD1}">
                <a14:hiddenFill xmlns:a14="http://schemas.microsoft.com/office/drawing/2010/main">
                  <a:solidFill>
                    <a:srgbClr val="FFFFFF"/>
                  </a:solid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11" name="TextBox 110"/>
            <p:cNvSpPr txBox="1"/>
            <p:nvPr/>
          </p:nvSpPr>
          <p:spPr>
            <a:xfrm>
              <a:off x="5217893" y="1817479"/>
              <a:ext cx="240515" cy="255135"/>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ja-JP" sz="1200" b="0" i="0" u="none" strike="noStrike" cap="none" baseline="0">
                  <a:solidFill>
                    <a:srgbClr val="4D4D4D"/>
                  </a:solidFill>
                  <a:effectLst/>
                  <a:uFillTx/>
                  <a:ea typeface="MS UI Gothic"/>
                </a:rPr>
                <a:t>20</a:t>
              </a:r>
            </a:p>
          </p:txBody>
        </p:sp>
        <p:sp>
          <p:nvSpPr>
            <p:cNvPr id="112" name="TextBox 111"/>
            <p:cNvSpPr txBox="1"/>
            <p:nvPr/>
          </p:nvSpPr>
          <p:spPr>
            <a:xfrm>
              <a:off x="5217893" y="2114360"/>
              <a:ext cx="240515" cy="255135"/>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ja-JP" sz="1200" b="0" i="0" u="none" strike="noStrike" cap="none" baseline="0">
                  <a:solidFill>
                    <a:srgbClr val="4D4D4D"/>
                  </a:solidFill>
                  <a:effectLst/>
                  <a:uFillTx/>
                  <a:ea typeface="MS UI Gothic"/>
                </a:rPr>
                <a:t>15</a:t>
              </a:r>
            </a:p>
          </p:txBody>
        </p:sp>
        <p:sp>
          <p:nvSpPr>
            <p:cNvPr id="113" name="TextBox 112"/>
            <p:cNvSpPr txBox="1"/>
            <p:nvPr/>
          </p:nvSpPr>
          <p:spPr>
            <a:xfrm>
              <a:off x="5217893" y="2416153"/>
              <a:ext cx="240515" cy="255135"/>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ja-JP" sz="1200" b="0" i="0" u="none" strike="noStrike" cap="none" baseline="0">
                  <a:solidFill>
                    <a:srgbClr val="4D4D4D"/>
                  </a:solidFill>
                  <a:effectLst/>
                  <a:uFillTx/>
                  <a:ea typeface="MS UI Gothic"/>
                </a:rPr>
                <a:t>10</a:t>
              </a:r>
            </a:p>
          </p:txBody>
        </p:sp>
        <p:sp>
          <p:nvSpPr>
            <p:cNvPr id="114" name="TextBox 113"/>
            <p:cNvSpPr txBox="1"/>
            <p:nvPr/>
          </p:nvSpPr>
          <p:spPr>
            <a:xfrm>
              <a:off x="5302115" y="2717947"/>
              <a:ext cx="156294" cy="255135"/>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ja-JP" sz="1200" b="0" i="0" u="none" strike="noStrike" cap="none" baseline="0">
                  <a:solidFill>
                    <a:srgbClr val="4D4D4D"/>
                  </a:solidFill>
                  <a:effectLst/>
                  <a:uFillTx/>
                  <a:ea typeface="MS UI Gothic"/>
                </a:rPr>
                <a:t>5</a:t>
              </a:r>
            </a:p>
          </p:txBody>
        </p:sp>
        <p:sp>
          <p:nvSpPr>
            <p:cNvPr id="115" name="TextBox 114"/>
            <p:cNvSpPr txBox="1"/>
            <p:nvPr/>
          </p:nvSpPr>
          <p:spPr>
            <a:xfrm>
              <a:off x="5302115" y="3019740"/>
              <a:ext cx="156294" cy="255135"/>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ja-JP" sz="1200" b="0" i="0" u="none" strike="noStrike" cap="none" baseline="0">
                  <a:solidFill>
                    <a:srgbClr val="4D4D4D"/>
                  </a:solidFill>
                  <a:effectLst/>
                  <a:uFillTx/>
                  <a:ea typeface="MS UI Gothic"/>
                </a:rPr>
                <a:t>0</a:t>
              </a:r>
            </a:p>
          </p:txBody>
        </p:sp>
        <p:sp>
          <p:nvSpPr>
            <p:cNvPr id="116" name="TextBox 115"/>
            <p:cNvSpPr txBox="1"/>
            <p:nvPr/>
          </p:nvSpPr>
          <p:spPr>
            <a:xfrm>
              <a:off x="5895826" y="3104436"/>
              <a:ext cx="224624" cy="255135"/>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ja-JP" sz="1200" b="0" i="0" u="none" strike="noStrike" cap="none" baseline="0">
                  <a:solidFill>
                    <a:srgbClr val="4D4D4D"/>
                  </a:solidFill>
                  <a:effectLst/>
                  <a:uFillTx/>
                  <a:ea typeface="MS UI Gothic"/>
                </a:rPr>
                <a:t>前</a:t>
              </a:r>
            </a:p>
          </p:txBody>
        </p:sp>
        <p:sp>
          <p:nvSpPr>
            <p:cNvPr id="117" name="TextBox 116"/>
            <p:cNvSpPr txBox="1"/>
            <p:nvPr/>
          </p:nvSpPr>
          <p:spPr>
            <a:xfrm>
              <a:off x="6818992" y="3088616"/>
              <a:ext cx="361286" cy="255135"/>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ja-JP" sz="1200" b="0" i="0" u="none" strike="noStrike" cap="none" baseline="0">
                  <a:solidFill>
                    <a:srgbClr val="4D4D4D"/>
                  </a:solidFill>
                  <a:effectLst/>
                  <a:uFillTx/>
                  <a:ea typeface="MS UI Gothic"/>
                </a:rPr>
                <a:t>IT後</a:t>
              </a:r>
            </a:p>
          </p:txBody>
        </p:sp>
        <p:sp>
          <p:nvSpPr>
            <p:cNvPr id="118" name="TextBox 117"/>
            <p:cNvSpPr txBox="1"/>
            <p:nvPr/>
          </p:nvSpPr>
          <p:spPr>
            <a:xfrm>
              <a:off x="5577951" y="1919268"/>
              <a:ext cx="755380" cy="346666"/>
            </a:xfrm>
            <a:prstGeom prst="rect">
              <a:avLst/>
            </a:prstGeom>
            <a:noFill/>
          </p:spPr>
          <p:txBody>
            <a:bodyPr wrap="none" lIns="36000" tIns="36000" rIns="36000" bIns="36000" rtlCol="0" anchor="ctr" anchorCtr="0">
              <a:spAutoFit/>
            </a:bodyPr>
            <a:lstStyle/>
            <a:p>
              <a:pPr fontAlgn="base">
                <a:spcBef>
                  <a:spcPct val="0"/>
                </a:spcBef>
                <a:spcAft>
                  <a:spcPct val="0"/>
                </a:spcAft>
              </a:pPr>
              <a:r>
                <a:rPr lang="ja-JP" sz="900" b="0" i="0" u="none" strike="noStrike" cap="none" baseline="0">
                  <a:solidFill>
                    <a:srgbClr val="4D4D4D"/>
                  </a:solidFill>
                  <a:effectLst/>
                  <a:uFillTx/>
                  <a:ea typeface="MS UI Gothic"/>
                </a:rPr>
                <a:t>奏効例 n=3</a:t>
              </a:r>
            </a:p>
            <a:p>
              <a:pPr fontAlgn="base">
                <a:spcBef>
                  <a:spcPct val="0"/>
                </a:spcBef>
                <a:spcAft>
                  <a:spcPct val="0"/>
                </a:spcAft>
              </a:pPr>
              <a:r>
                <a:rPr lang="ja-JP" sz="900" b="0" i="0" u="none" strike="noStrike" cap="none" baseline="0">
                  <a:solidFill>
                    <a:srgbClr val="4D4D4D"/>
                  </a:solidFill>
                  <a:effectLst/>
                  <a:uFillTx/>
                  <a:ea typeface="MS UI Gothic"/>
                </a:rPr>
                <a:t>非奏効例 n=5</a:t>
              </a:r>
            </a:p>
          </p:txBody>
        </p:sp>
        <p:sp>
          <p:nvSpPr>
            <p:cNvPr id="119" name="Rectangle 118"/>
            <p:cNvSpPr>
              <a:spLocks noChangeAspect="1"/>
            </p:cNvSpPr>
            <p:nvPr/>
          </p:nvSpPr>
          <p:spPr>
            <a:xfrm>
              <a:off x="5516551" y="1995381"/>
              <a:ext cx="72000" cy="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0" name="Rectangle 119"/>
            <p:cNvSpPr>
              <a:spLocks noChangeAspect="1"/>
            </p:cNvSpPr>
            <p:nvPr/>
          </p:nvSpPr>
          <p:spPr>
            <a:xfrm rot="2700000">
              <a:off x="5516551" y="2122381"/>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1" name="Rectangle 120"/>
            <p:cNvSpPr>
              <a:spLocks noChangeAspect="1"/>
            </p:cNvSpPr>
            <p:nvPr/>
          </p:nvSpPr>
          <p:spPr>
            <a:xfrm>
              <a:off x="5922438" y="2645799"/>
              <a:ext cx="72000" cy="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2" name="Rectangle 121"/>
            <p:cNvSpPr>
              <a:spLocks noChangeAspect="1"/>
            </p:cNvSpPr>
            <p:nvPr/>
          </p:nvSpPr>
          <p:spPr>
            <a:xfrm>
              <a:off x="5922438" y="2783623"/>
              <a:ext cx="72000" cy="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3" name="Rectangle 122"/>
            <p:cNvSpPr>
              <a:spLocks noChangeAspect="1"/>
            </p:cNvSpPr>
            <p:nvPr/>
          </p:nvSpPr>
          <p:spPr>
            <a:xfrm>
              <a:off x="6925079" y="2442585"/>
              <a:ext cx="72000" cy="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4" name="Rectangle 123"/>
            <p:cNvSpPr>
              <a:spLocks noChangeAspect="1"/>
            </p:cNvSpPr>
            <p:nvPr/>
          </p:nvSpPr>
          <p:spPr>
            <a:xfrm>
              <a:off x="6925079" y="2231452"/>
              <a:ext cx="72000" cy="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5" name="Rectangle 124"/>
            <p:cNvSpPr>
              <a:spLocks noChangeAspect="1"/>
            </p:cNvSpPr>
            <p:nvPr/>
          </p:nvSpPr>
          <p:spPr>
            <a:xfrm>
              <a:off x="5922438" y="2514585"/>
              <a:ext cx="72000" cy="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126" name="Straight Connector 125"/>
            <p:cNvCxnSpPr>
              <a:stCxn id="121" idx="3"/>
              <a:endCxn id="123" idx="1"/>
            </p:cNvCxnSpPr>
            <p:nvPr/>
          </p:nvCxnSpPr>
          <p:spPr>
            <a:xfrm flipV="1">
              <a:off x="5994438" y="2478585"/>
              <a:ext cx="930641" cy="203214"/>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V="1">
              <a:off x="5970670" y="2269331"/>
              <a:ext cx="972081" cy="293214"/>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128" name="Rectangle 127"/>
            <p:cNvSpPr>
              <a:spLocks noChangeAspect="1"/>
            </p:cNvSpPr>
            <p:nvPr/>
          </p:nvSpPr>
          <p:spPr>
            <a:xfrm rot="2700000">
              <a:off x="6925079" y="2651495"/>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9" name="Rectangle 128"/>
            <p:cNvSpPr>
              <a:spLocks noChangeAspect="1"/>
            </p:cNvSpPr>
            <p:nvPr/>
          </p:nvSpPr>
          <p:spPr>
            <a:xfrm rot="2700000">
              <a:off x="6925079" y="2743356"/>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0" name="Rectangle 129"/>
            <p:cNvSpPr>
              <a:spLocks noChangeAspect="1"/>
            </p:cNvSpPr>
            <p:nvPr/>
          </p:nvSpPr>
          <p:spPr>
            <a:xfrm rot="2700000">
              <a:off x="6925079" y="2988319"/>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1" name="Rectangle 130"/>
            <p:cNvSpPr>
              <a:spLocks noChangeAspect="1"/>
            </p:cNvSpPr>
            <p:nvPr/>
          </p:nvSpPr>
          <p:spPr>
            <a:xfrm rot="2700000">
              <a:off x="6925079" y="2844629"/>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2" name="Rectangle 131"/>
            <p:cNvSpPr>
              <a:spLocks noChangeAspect="1"/>
            </p:cNvSpPr>
            <p:nvPr/>
          </p:nvSpPr>
          <p:spPr>
            <a:xfrm rot="2700000">
              <a:off x="5925556" y="2922499"/>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3" name="Rectangle 132"/>
            <p:cNvSpPr>
              <a:spLocks noChangeAspect="1"/>
            </p:cNvSpPr>
            <p:nvPr/>
          </p:nvSpPr>
          <p:spPr>
            <a:xfrm rot="2700000">
              <a:off x="5925556" y="3032772"/>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134" name="Straight Connector 133"/>
            <p:cNvCxnSpPr/>
            <p:nvPr/>
          </p:nvCxnSpPr>
          <p:spPr>
            <a:xfrm flipV="1">
              <a:off x="5994438" y="3024187"/>
              <a:ext cx="999830" cy="198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V="1">
              <a:off x="5968941" y="2885994"/>
              <a:ext cx="981633" cy="701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p:cNvCxnSpPr>
              <a:endCxn id="131" idx="2"/>
            </p:cNvCxnSpPr>
            <p:nvPr/>
          </p:nvCxnSpPr>
          <p:spPr>
            <a:xfrm flipV="1">
              <a:off x="5970670" y="2906085"/>
              <a:ext cx="964953" cy="1379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V="1">
              <a:off x="5944152" y="2701627"/>
              <a:ext cx="1018860" cy="324139"/>
            </a:xfrm>
            <a:prstGeom prst="line">
              <a:avLst/>
            </a:prstGeom>
          </p:spPr>
          <p:style>
            <a:lnRef idx="1">
              <a:schemeClr val="accent1"/>
            </a:lnRef>
            <a:fillRef idx="0">
              <a:schemeClr val="accent1"/>
            </a:fillRef>
            <a:effectRef idx="0">
              <a:schemeClr val="accent1"/>
            </a:effectRef>
            <a:fontRef idx="minor">
              <a:schemeClr val="tx1"/>
            </a:fontRef>
          </p:style>
        </p:cxnSp>
        <p:sp>
          <p:nvSpPr>
            <p:cNvPr id="138" name="Rectangle 137"/>
            <p:cNvSpPr>
              <a:spLocks noChangeAspect="1"/>
            </p:cNvSpPr>
            <p:nvPr/>
          </p:nvSpPr>
          <p:spPr>
            <a:xfrm rot="2700000">
              <a:off x="5925556" y="2981859"/>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139" name="TextBox 138"/>
          <p:cNvSpPr txBox="1"/>
          <p:nvPr/>
        </p:nvSpPr>
        <p:spPr>
          <a:xfrm>
            <a:off x="6180029" y="3237261"/>
            <a:ext cx="821876" cy="274594"/>
          </a:xfrm>
          <a:prstGeom prst="rect">
            <a:avLst/>
          </a:prstGeom>
          <a:noFill/>
        </p:spPr>
        <p:txBody>
          <a:bodyPr wrap="none" rtlCol="0">
            <a:spAutoFit/>
          </a:bodyPr>
          <a:lstStyle/>
          <a:p>
            <a:pPr algn="ctr"/>
            <a:r>
              <a:rPr lang="ja-JP" sz="1200" b="0" i="0" u="none" strike="noStrike" cap="none" baseline="0">
                <a:solidFill>
                  <a:srgbClr val="4D4D4D"/>
                </a:solidFill>
                <a:effectLst/>
                <a:uFillTx/>
                <a:ea typeface="MS UI Gothic"/>
              </a:rPr>
              <a:t>p = 0.001</a:t>
            </a:r>
          </a:p>
        </p:txBody>
      </p:sp>
      <p:grpSp>
        <p:nvGrpSpPr>
          <p:cNvPr id="140" name="Group 139"/>
          <p:cNvGrpSpPr/>
          <p:nvPr/>
        </p:nvGrpSpPr>
        <p:grpSpPr>
          <a:xfrm>
            <a:off x="5328609" y="3253140"/>
            <a:ext cx="2311063" cy="1533636"/>
            <a:chOff x="800435" y="3253140"/>
            <a:chExt cx="2311063" cy="1533636"/>
          </a:xfrm>
        </p:grpSpPr>
        <p:grpSp>
          <p:nvGrpSpPr>
            <p:cNvPr id="141" name="Group 140"/>
            <p:cNvGrpSpPr/>
            <p:nvPr/>
          </p:nvGrpSpPr>
          <p:grpSpPr>
            <a:xfrm>
              <a:off x="1530389" y="3521823"/>
              <a:ext cx="263661" cy="345939"/>
              <a:chOff x="3814675" y="2906085"/>
              <a:chExt cx="263661" cy="345939"/>
            </a:xfrm>
          </p:grpSpPr>
          <p:cxnSp>
            <p:nvCxnSpPr>
              <p:cNvPr id="162" name="Straight Connector 161"/>
              <p:cNvCxnSpPr/>
              <p:nvPr/>
            </p:nvCxnSpPr>
            <p:spPr>
              <a:xfrm>
                <a:off x="3814675" y="2906085"/>
                <a:ext cx="2636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H="1">
                <a:off x="3946505" y="2906085"/>
                <a:ext cx="0" cy="345939"/>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2" name="Group 141"/>
            <p:cNvGrpSpPr/>
            <p:nvPr/>
          </p:nvGrpSpPr>
          <p:grpSpPr>
            <a:xfrm>
              <a:off x="800435" y="3253140"/>
              <a:ext cx="2311063" cy="1533636"/>
              <a:chOff x="800435" y="1817478"/>
              <a:chExt cx="2311063" cy="1533636"/>
            </a:xfrm>
          </p:grpSpPr>
          <p:sp>
            <p:nvSpPr>
              <p:cNvPr id="149" name="Line 3"/>
              <p:cNvSpPr>
                <a:spLocks noChangeShapeType="1"/>
              </p:cNvSpPr>
              <p:nvPr/>
            </p:nvSpPr>
            <p:spPr bwMode="auto">
              <a:xfrm>
                <a:off x="1051913" y="1944067"/>
                <a:ext cx="28985"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50" name="Line 4"/>
              <p:cNvSpPr>
                <a:spLocks noChangeShapeType="1"/>
              </p:cNvSpPr>
              <p:nvPr/>
            </p:nvSpPr>
            <p:spPr bwMode="auto">
              <a:xfrm>
                <a:off x="1051913" y="2348908"/>
                <a:ext cx="28985"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51" name="Line 6"/>
              <p:cNvSpPr>
                <a:spLocks noChangeShapeType="1"/>
              </p:cNvSpPr>
              <p:nvPr/>
            </p:nvSpPr>
            <p:spPr bwMode="auto">
              <a:xfrm>
                <a:off x="1051913" y="2759033"/>
                <a:ext cx="28985"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52" name="Line 7"/>
              <p:cNvSpPr>
                <a:spLocks noChangeShapeType="1"/>
              </p:cNvSpPr>
              <p:nvPr/>
            </p:nvSpPr>
            <p:spPr bwMode="auto">
              <a:xfrm>
                <a:off x="1051913" y="3142160"/>
                <a:ext cx="28985"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53" name="Line 8"/>
              <p:cNvSpPr>
                <a:spLocks noChangeShapeType="1"/>
              </p:cNvSpPr>
              <p:nvPr/>
            </p:nvSpPr>
            <p:spPr bwMode="auto">
              <a:xfrm>
                <a:off x="1051913" y="3142160"/>
                <a:ext cx="28985"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54" name="Line 9"/>
              <p:cNvSpPr>
                <a:spLocks noChangeShapeType="1"/>
              </p:cNvSpPr>
              <p:nvPr/>
            </p:nvSpPr>
            <p:spPr bwMode="auto">
              <a:xfrm flipH="1" flipV="1">
                <a:off x="1080898" y="3142160"/>
                <a:ext cx="0" cy="40497"/>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55" name="Freeform 17"/>
              <p:cNvSpPr/>
              <p:nvPr/>
            </p:nvSpPr>
            <p:spPr bwMode="auto">
              <a:xfrm>
                <a:off x="1082548" y="1940099"/>
                <a:ext cx="2028950" cy="1201431"/>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noFill/>
              <a:ln w="19050">
                <a:solidFill>
                  <a:schemeClr val="tx1"/>
                </a:solidFill>
                <a:prstDash val="solid"/>
                <a:round/>
              </a:ln>
              <a:extLst>
                <a:ext uri="{909E8E84-426E-40DD-AFC4-6F175D3DCCD1}">
                  <a14:hiddenFill xmlns:a14="http://schemas.microsoft.com/office/drawing/2010/main">
                    <a:solidFill>
                      <a:srgbClr val="FFFFFF"/>
                    </a:solid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56" name="TextBox 155"/>
              <p:cNvSpPr txBox="1"/>
              <p:nvPr/>
            </p:nvSpPr>
            <p:spPr>
              <a:xfrm>
                <a:off x="800435" y="1817478"/>
                <a:ext cx="240515" cy="255135"/>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ja-JP" sz="1200" b="0" i="0" u="none" strike="noStrike" cap="none" baseline="0">
                    <a:solidFill>
                      <a:srgbClr val="4D4D4D"/>
                    </a:solidFill>
                    <a:effectLst/>
                    <a:uFillTx/>
                    <a:ea typeface="MS UI Gothic"/>
                  </a:rPr>
                  <a:t>15</a:t>
                </a:r>
              </a:p>
            </p:txBody>
          </p:sp>
          <p:sp>
            <p:nvSpPr>
              <p:cNvPr id="157" name="TextBox 156"/>
              <p:cNvSpPr txBox="1"/>
              <p:nvPr/>
            </p:nvSpPr>
            <p:spPr>
              <a:xfrm>
                <a:off x="800435" y="2226186"/>
                <a:ext cx="240515" cy="255135"/>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ja-JP" sz="1200" b="0" i="0" u="none" strike="noStrike" cap="none" baseline="0">
                    <a:solidFill>
                      <a:srgbClr val="4D4D4D"/>
                    </a:solidFill>
                    <a:effectLst/>
                    <a:uFillTx/>
                    <a:ea typeface="MS UI Gothic"/>
                  </a:rPr>
                  <a:t>10</a:t>
                </a:r>
              </a:p>
            </p:txBody>
          </p:sp>
          <p:sp>
            <p:nvSpPr>
              <p:cNvPr id="158" name="TextBox 157"/>
              <p:cNvSpPr txBox="1"/>
              <p:nvPr/>
            </p:nvSpPr>
            <p:spPr>
              <a:xfrm>
                <a:off x="884657" y="2632433"/>
                <a:ext cx="156294" cy="255135"/>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ja-JP" sz="1200" b="0" i="0" u="none" strike="noStrike" cap="none" baseline="0">
                    <a:solidFill>
                      <a:srgbClr val="4D4D4D"/>
                    </a:solidFill>
                    <a:effectLst/>
                    <a:uFillTx/>
                    <a:ea typeface="MS UI Gothic"/>
                  </a:rPr>
                  <a:t>5</a:t>
                </a:r>
              </a:p>
            </p:txBody>
          </p:sp>
          <p:sp>
            <p:nvSpPr>
              <p:cNvPr id="159" name="TextBox 158"/>
              <p:cNvSpPr txBox="1"/>
              <p:nvPr/>
            </p:nvSpPr>
            <p:spPr>
              <a:xfrm>
                <a:off x="884657" y="3019739"/>
                <a:ext cx="156294" cy="255135"/>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ja-JP" sz="1200" b="0" i="0" u="none" strike="noStrike" cap="none" baseline="0">
                    <a:solidFill>
                      <a:srgbClr val="4D4D4D"/>
                    </a:solidFill>
                    <a:effectLst/>
                    <a:uFillTx/>
                    <a:ea typeface="MS UI Gothic"/>
                  </a:rPr>
                  <a:t>0</a:t>
                </a:r>
              </a:p>
            </p:txBody>
          </p:sp>
          <p:sp>
            <p:nvSpPr>
              <p:cNvPr id="160" name="TextBox 159"/>
              <p:cNvSpPr txBox="1"/>
              <p:nvPr/>
            </p:nvSpPr>
            <p:spPr>
              <a:xfrm>
                <a:off x="1430689" y="3111233"/>
                <a:ext cx="491591" cy="239880"/>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ja-JP" sz="1100" b="0" i="0" u="none" strike="noStrike" cap="none" baseline="0" dirty="0">
                    <a:solidFill>
                      <a:srgbClr val="4D4D4D"/>
                    </a:solidFill>
                    <a:effectLst/>
                    <a:uFillTx/>
                    <a:ea typeface="MS UI Gothic"/>
                  </a:rPr>
                  <a:t>奏効例</a:t>
                </a:r>
              </a:p>
            </p:txBody>
          </p:sp>
          <p:sp>
            <p:nvSpPr>
              <p:cNvPr id="161" name="TextBox 160"/>
              <p:cNvSpPr txBox="1"/>
              <p:nvPr/>
            </p:nvSpPr>
            <p:spPr>
              <a:xfrm>
                <a:off x="2241031" y="3111234"/>
                <a:ext cx="631431" cy="239880"/>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ja-JP" sz="1100" b="0" i="0" u="none" strike="noStrike" cap="none" baseline="0">
                    <a:solidFill>
                      <a:srgbClr val="4D4D4D"/>
                    </a:solidFill>
                    <a:effectLst/>
                    <a:uFillTx/>
                    <a:ea typeface="MS UI Gothic"/>
                  </a:rPr>
                  <a:t>非奏効例</a:t>
                </a:r>
              </a:p>
            </p:txBody>
          </p:sp>
        </p:grpSp>
        <p:cxnSp>
          <p:nvCxnSpPr>
            <p:cNvPr id="143" name="Straight Connector 142"/>
            <p:cNvCxnSpPr/>
            <p:nvPr/>
          </p:nvCxnSpPr>
          <p:spPr>
            <a:xfrm>
              <a:off x="1615524" y="3468270"/>
              <a:ext cx="864081"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44" name="Group 143"/>
            <p:cNvGrpSpPr/>
            <p:nvPr/>
          </p:nvGrpSpPr>
          <p:grpSpPr>
            <a:xfrm>
              <a:off x="2376093" y="4275717"/>
              <a:ext cx="263661" cy="249119"/>
              <a:chOff x="3814675" y="3025131"/>
              <a:chExt cx="263661" cy="345939"/>
            </a:xfrm>
          </p:grpSpPr>
          <p:cxnSp>
            <p:nvCxnSpPr>
              <p:cNvPr id="147" name="Straight Connector 146"/>
              <p:cNvCxnSpPr/>
              <p:nvPr/>
            </p:nvCxnSpPr>
            <p:spPr>
              <a:xfrm>
                <a:off x="3814675" y="3025131"/>
                <a:ext cx="2636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H="1">
                <a:off x="3946505" y="3025131"/>
                <a:ext cx="0" cy="345939"/>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5" name="Rectangle 144"/>
            <p:cNvSpPr/>
            <p:nvPr/>
          </p:nvSpPr>
          <p:spPr>
            <a:xfrm>
              <a:off x="1374219" y="3802788"/>
              <a:ext cx="576000" cy="77440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6" name="Rectangle 145"/>
            <p:cNvSpPr/>
            <p:nvPr/>
          </p:nvSpPr>
          <p:spPr>
            <a:xfrm>
              <a:off x="2245333" y="4355465"/>
              <a:ext cx="576000" cy="216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164" name="Group 163"/>
          <p:cNvGrpSpPr/>
          <p:nvPr/>
        </p:nvGrpSpPr>
        <p:grpSpPr>
          <a:xfrm>
            <a:off x="6058563" y="5207291"/>
            <a:ext cx="263661" cy="345939"/>
            <a:chOff x="3814675" y="2906085"/>
            <a:chExt cx="263661" cy="345939"/>
          </a:xfrm>
        </p:grpSpPr>
        <p:cxnSp>
          <p:nvCxnSpPr>
            <p:cNvPr id="165" name="Straight Connector 164"/>
            <p:cNvCxnSpPr/>
            <p:nvPr/>
          </p:nvCxnSpPr>
          <p:spPr>
            <a:xfrm>
              <a:off x="3814675" y="2906085"/>
              <a:ext cx="2636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flipH="1">
              <a:off x="3946505" y="2906085"/>
              <a:ext cx="0" cy="345939"/>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67" name="Group 166"/>
          <p:cNvGrpSpPr/>
          <p:nvPr/>
        </p:nvGrpSpPr>
        <p:grpSpPr>
          <a:xfrm>
            <a:off x="5412831" y="4856721"/>
            <a:ext cx="2226841" cy="1533393"/>
            <a:chOff x="884657" y="1817479"/>
            <a:chExt cx="2226841" cy="1533393"/>
          </a:xfrm>
        </p:grpSpPr>
        <p:sp>
          <p:nvSpPr>
            <p:cNvPr id="168" name="Line 3"/>
            <p:cNvSpPr>
              <a:spLocks noChangeShapeType="1"/>
            </p:cNvSpPr>
            <p:nvPr/>
          </p:nvSpPr>
          <p:spPr bwMode="auto">
            <a:xfrm>
              <a:off x="1051913" y="1944067"/>
              <a:ext cx="28985"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69" name="Line 4"/>
            <p:cNvSpPr>
              <a:spLocks noChangeShapeType="1"/>
            </p:cNvSpPr>
            <p:nvPr/>
          </p:nvSpPr>
          <p:spPr bwMode="auto">
            <a:xfrm>
              <a:off x="1051913" y="2348908"/>
              <a:ext cx="28985"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70" name="Line 6"/>
            <p:cNvSpPr>
              <a:spLocks noChangeShapeType="1"/>
            </p:cNvSpPr>
            <p:nvPr/>
          </p:nvSpPr>
          <p:spPr bwMode="auto">
            <a:xfrm>
              <a:off x="1051913" y="2759033"/>
              <a:ext cx="28985"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71" name="Line 7"/>
            <p:cNvSpPr>
              <a:spLocks noChangeShapeType="1"/>
            </p:cNvSpPr>
            <p:nvPr/>
          </p:nvSpPr>
          <p:spPr bwMode="auto">
            <a:xfrm>
              <a:off x="1051913" y="3142160"/>
              <a:ext cx="28985"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72" name="Line 8"/>
            <p:cNvSpPr>
              <a:spLocks noChangeShapeType="1"/>
            </p:cNvSpPr>
            <p:nvPr/>
          </p:nvSpPr>
          <p:spPr bwMode="auto">
            <a:xfrm>
              <a:off x="1051913" y="3142160"/>
              <a:ext cx="28985"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73" name="Line 9"/>
            <p:cNvSpPr>
              <a:spLocks noChangeShapeType="1"/>
            </p:cNvSpPr>
            <p:nvPr/>
          </p:nvSpPr>
          <p:spPr bwMode="auto">
            <a:xfrm flipH="1" flipV="1">
              <a:off x="1080898" y="3142160"/>
              <a:ext cx="0" cy="40497"/>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74" name="Freeform 17"/>
            <p:cNvSpPr/>
            <p:nvPr/>
          </p:nvSpPr>
          <p:spPr bwMode="auto">
            <a:xfrm>
              <a:off x="1082548" y="1940099"/>
              <a:ext cx="2028950" cy="1201431"/>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noFill/>
            <a:ln w="19050">
              <a:solidFill>
                <a:schemeClr val="tx1"/>
              </a:solidFill>
              <a:prstDash val="solid"/>
              <a:round/>
            </a:ln>
            <a:extLst>
              <a:ext uri="{909E8E84-426E-40DD-AFC4-6F175D3DCCD1}">
                <a14:hiddenFill xmlns:a14="http://schemas.microsoft.com/office/drawing/2010/main">
                  <a:solidFill>
                    <a:srgbClr val="FFFFFF"/>
                  </a:solidFill>
                </a14:hiddenFill>
              </a:ext>
            </a:extLst>
          </p:spPr>
          <p:txBody>
            <a:bodyPr vert="horz" wrap="square" lIns="36000" tIns="36000" rIns="36000" bIns="36000" numCol="1" anchor="ctr" anchorCtr="0" compatLnSpc="1">
              <a:prstTxWarp prst="textNoShape">
                <a:avLst/>
              </a:prstTxWarp>
            </a:bodyPr>
            <a:lstStyle/>
            <a:p>
              <a:pPr fontAlgn="base">
                <a:spcBef>
                  <a:spcPct val="0"/>
                </a:spcBef>
                <a:spcAft>
                  <a:spcPct val="0"/>
                </a:spcAft>
              </a:pPr>
              <a:endParaRPr lang="en-GB"/>
            </a:p>
          </p:txBody>
        </p:sp>
        <p:sp>
          <p:nvSpPr>
            <p:cNvPr id="175" name="TextBox 174"/>
            <p:cNvSpPr txBox="1"/>
            <p:nvPr/>
          </p:nvSpPr>
          <p:spPr>
            <a:xfrm>
              <a:off x="884657" y="1817479"/>
              <a:ext cx="156294" cy="255135"/>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ja-JP" sz="1200" b="0" i="0" u="none" strike="noStrike" cap="none" baseline="0">
                  <a:solidFill>
                    <a:srgbClr val="4D4D4D"/>
                  </a:solidFill>
                  <a:effectLst/>
                  <a:uFillTx/>
                  <a:ea typeface="MS UI Gothic"/>
                </a:rPr>
                <a:t>6</a:t>
              </a:r>
            </a:p>
          </p:txBody>
        </p:sp>
        <p:sp>
          <p:nvSpPr>
            <p:cNvPr id="176" name="TextBox 175"/>
            <p:cNvSpPr txBox="1"/>
            <p:nvPr/>
          </p:nvSpPr>
          <p:spPr>
            <a:xfrm>
              <a:off x="884657" y="2226186"/>
              <a:ext cx="156294" cy="255135"/>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ja-JP" sz="1200" b="0" i="0" u="none" strike="noStrike" cap="none" baseline="0">
                  <a:solidFill>
                    <a:srgbClr val="4D4D4D"/>
                  </a:solidFill>
                  <a:effectLst/>
                  <a:uFillTx/>
                  <a:ea typeface="MS UI Gothic"/>
                </a:rPr>
                <a:t>4</a:t>
              </a:r>
            </a:p>
          </p:txBody>
        </p:sp>
        <p:sp>
          <p:nvSpPr>
            <p:cNvPr id="177" name="TextBox 176"/>
            <p:cNvSpPr txBox="1"/>
            <p:nvPr/>
          </p:nvSpPr>
          <p:spPr>
            <a:xfrm>
              <a:off x="884657" y="2632434"/>
              <a:ext cx="156294" cy="255135"/>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ja-JP" sz="1200" b="0" i="0" u="none" strike="noStrike" cap="none" baseline="0">
                  <a:solidFill>
                    <a:srgbClr val="4D4D4D"/>
                  </a:solidFill>
                  <a:effectLst/>
                  <a:uFillTx/>
                  <a:ea typeface="MS UI Gothic"/>
                </a:rPr>
                <a:t>2</a:t>
              </a:r>
            </a:p>
          </p:txBody>
        </p:sp>
        <p:sp>
          <p:nvSpPr>
            <p:cNvPr id="178" name="TextBox 177"/>
            <p:cNvSpPr txBox="1"/>
            <p:nvPr/>
          </p:nvSpPr>
          <p:spPr>
            <a:xfrm>
              <a:off x="884657" y="3019740"/>
              <a:ext cx="156294" cy="255135"/>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ja-JP" sz="1200" b="0" i="0" u="none" strike="noStrike" cap="none" baseline="0">
                  <a:solidFill>
                    <a:srgbClr val="4D4D4D"/>
                  </a:solidFill>
                  <a:effectLst/>
                  <a:uFillTx/>
                  <a:ea typeface="MS UI Gothic"/>
                </a:rPr>
                <a:t>0</a:t>
              </a:r>
            </a:p>
          </p:txBody>
        </p:sp>
        <p:sp>
          <p:nvSpPr>
            <p:cNvPr id="179" name="TextBox 178"/>
            <p:cNvSpPr txBox="1"/>
            <p:nvPr/>
          </p:nvSpPr>
          <p:spPr>
            <a:xfrm>
              <a:off x="1478368" y="3110903"/>
              <a:ext cx="491591" cy="239880"/>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ja-JP" sz="1100" b="0" i="0" u="none" strike="noStrike" cap="none" baseline="0" dirty="0">
                  <a:solidFill>
                    <a:srgbClr val="4D4D4D"/>
                  </a:solidFill>
                  <a:effectLst/>
                  <a:uFillTx/>
                  <a:ea typeface="MS UI Gothic"/>
                </a:rPr>
                <a:t>奏効例</a:t>
              </a:r>
            </a:p>
          </p:txBody>
        </p:sp>
        <p:sp>
          <p:nvSpPr>
            <p:cNvPr id="180" name="TextBox 179"/>
            <p:cNvSpPr txBox="1"/>
            <p:nvPr/>
          </p:nvSpPr>
          <p:spPr>
            <a:xfrm>
              <a:off x="2241031" y="3110992"/>
              <a:ext cx="631431" cy="239880"/>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ja-JP" sz="1100" b="0" i="0" u="none" strike="noStrike" cap="none" baseline="0">
                  <a:solidFill>
                    <a:srgbClr val="4D4D4D"/>
                  </a:solidFill>
                  <a:effectLst/>
                  <a:uFillTx/>
                  <a:ea typeface="MS UI Gothic"/>
                </a:rPr>
                <a:t>非奏効例</a:t>
              </a:r>
            </a:p>
          </p:txBody>
        </p:sp>
      </p:grpSp>
      <p:cxnSp>
        <p:nvCxnSpPr>
          <p:cNvPr id="181" name="Straight Connector 180"/>
          <p:cNvCxnSpPr/>
          <p:nvPr/>
        </p:nvCxnSpPr>
        <p:spPr>
          <a:xfrm>
            <a:off x="6143698" y="5071850"/>
            <a:ext cx="864081"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82" name="Group 181"/>
          <p:cNvGrpSpPr/>
          <p:nvPr/>
        </p:nvGrpSpPr>
        <p:grpSpPr>
          <a:xfrm>
            <a:off x="6904267" y="5268121"/>
            <a:ext cx="263661" cy="531121"/>
            <a:chOff x="3814675" y="2906085"/>
            <a:chExt cx="263661" cy="345939"/>
          </a:xfrm>
        </p:grpSpPr>
        <p:cxnSp>
          <p:nvCxnSpPr>
            <p:cNvPr id="183" name="Straight Connector 182"/>
            <p:cNvCxnSpPr/>
            <p:nvPr/>
          </p:nvCxnSpPr>
          <p:spPr>
            <a:xfrm>
              <a:off x="3814675" y="2906085"/>
              <a:ext cx="2636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flipH="1">
              <a:off x="3946505" y="2906085"/>
              <a:ext cx="0" cy="345939"/>
            </a:xfrm>
            <a:prstGeom prst="line">
              <a:avLst/>
            </a:prstGeom>
          </p:spPr>
          <p:style>
            <a:lnRef idx="1">
              <a:schemeClr val="accent1"/>
            </a:lnRef>
            <a:fillRef idx="0">
              <a:schemeClr val="accent1"/>
            </a:fillRef>
            <a:effectRef idx="0">
              <a:schemeClr val="accent1"/>
            </a:effectRef>
            <a:fontRef idx="minor">
              <a:schemeClr val="tx1"/>
            </a:fontRef>
          </p:style>
        </p:cxnSp>
      </p:grpSp>
      <p:sp>
        <p:nvSpPr>
          <p:cNvPr id="185" name="Rectangle 184"/>
          <p:cNvSpPr/>
          <p:nvPr/>
        </p:nvSpPr>
        <p:spPr>
          <a:xfrm>
            <a:off x="5902393" y="5406368"/>
            <a:ext cx="576000" cy="77440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6" name="Rectangle 185"/>
          <p:cNvSpPr/>
          <p:nvPr/>
        </p:nvSpPr>
        <p:spPr>
          <a:xfrm>
            <a:off x="6773507" y="5746988"/>
            <a:ext cx="576000" cy="442345"/>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7" name="TextBox 186"/>
          <p:cNvSpPr txBox="1"/>
          <p:nvPr/>
        </p:nvSpPr>
        <p:spPr>
          <a:xfrm>
            <a:off x="6153801" y="4824347"/>
            <a:ext cx="821876" cy="274594"/>
          </a:xfrm>
          <a:prstGeom prst="rect">
            <a:avLst/>
          </a:prstGeom>
          <a:noFill/>
        </p:spPr>
        <p:txBody>
          <a:bodyPr wrap="none" rtlCol="0">
            <a:spAutoFit/>
          </a:bodyPr>
          <a:lstStyle/>
          <a:p>
            <a:pPr algn="ctr"/>
            <a:r>
              <a:rPr lang="ja-JP" sz="1200" b="0" i="0" u="none" strike="noStrike" cap="none" baseline="0">
                <a:solidFill>
                  <a:srgbClr val="4D4D4D"/>
                </a:solidFill>
                <a:effectLst/>
                <a:uFillTx/>
                <a:ea typeface="MS UI Gothic"/>
              </a:rPr>
              <a:t>p = 0.431</a:t>
            </a:r>
          </a:p>
        </p:txBody>
      </p:sp>
    </p:spTree>
    <p:extLst>
      <p:ext uri="{BB962C8B-B14F-4D97-AF65-F5344CB8AC3E}">
        <p14:creationId xmlns:p14="http://schemas.microsoft.com/office/powerpoint/2010/main" val="2116805806"/>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185: 切除可能HCC患者において、ニボルマブ単剤とニボルマブ＋イピリムマブの評価を行う、周術期の無作為化非盲検第II相試</a:t>
            </a:r>
            <a:r>
              <a:rPr lang="ja-JP" sz="1800" b="1" i="0" u="none" strike="noStrike" cap="none" baseline="0" dirty="0" smtClean="0">
                <a:solidFill>
                  <a:srgbClr val="043882"/>
                </a:solidFill>
                <a:effectLst/>
                <a:uFillTx/>
                <a:ea typeface="MS UI Gothic"/>
              </a:rPr>
              <a:t>験</a:t>
            </a:r>
            <a:r>
              <a:rPr lang="en-GB" altLang="ja-JP" sz="1800" b="1" i="0" u="none" strike="noStrike" cap="none" baseline="0" dirty="0" smtClean="0">
                <a:solidFill>
                  <a:srgbClr val="043882"/>
                </a:solidFill>
                <a:effectLst/>
                <a:uFillTx/>
                <a:ea typeface="MS UI Gothic"/>
              </a:rPr>
              <a:t> </a:t>
            </a: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Kaseb AO, et al</a:t>
            </a:r>
          </a:p>
        </p:txBody>
      </p:sp>
      <p:sp>
        <p:nvSpPr>
          <p:cNvPr id="3" name="Content Placeholder 2"/>
          <p:cNvSpPr>
            <a:spLocks noGrp="1"/>
          </p:cNvSpPr>
          <p:nvPr>
            <p:ph idx="1"/>
          </p:nvPr>
        </p:nvSpPr>
        <p:spPr>
          <a:xfrm>
            <a:off x="365124" y="1254035"/>
            <a:ext cx="8486568" cy="4746172"/>
          </a:xfrm>
        </p:spPr>
        <p:txBody>
          <a:bodyPr/>
          <a:lstStyle/>
          <a:p>
            <a:pPr marL="0" indent="0">
              <a:buNone/>
            </a:pPr>
            <a:r>
              <a:rPr lang="ja-JP" altLang="en-US" b="1" dirty="0">
                <a:ea typeface="MS UI Gothic"/>
              </a:rPr>
              <a:t>主な結果（続き）</a:t>
            </a:r>
          </a:p>
          <a:p>
            <a:r>
              <a:rPr lang="en-US" dirty="0" err="1"/>
              <a:t>pCR</a:t>
            </a:r>
            <a:r>
              <a:rPr lang="ja-JP" altLang="en-US" dirty="0"/>
              <a:t>は患者</a:t>
            </a:r>
            <a:r>
              <a:rPr lang="en-US" dirty="0"/>
              <a:t>8</a:t>
            </a:r>
            <a:r>
              <a:rPr lang="ja-JP" altLang="en-US" dirty="0"/>
              <a:t>名中</a:t>
            </a:r>
            <a:r>
              <a:rPr lang="en-US" dirty="0"/>
              <a:t>3</a:t>
            </a:r>
            <a:r>
              <a:rPr lang="ja-JP" altLang="en-US" dirty="0"/>
              <a:t>名で示され</a:t>
            </a:r>
            <a:r>
              <a:rPr lang="ja-JP" altLang="en-US" dirty="0" smtClean="0"/>
              <a:t>た</a:t>
            </a:r>
            <a:endParaRPr lang="en-GB" altLang="ja-JP" dirty="0" smtClean="0"/>
          </a:p>
          <a:p>
            <a:r>
              <a:rPr lang="ja-JP" altLang="en-US" dirty="0"/>
              <a:t>最もよく見られたグレード</a:t>
            </a:r>
            <a:r>
              <a:rPr lang="en-US" dirty="0"/>
              <a:t>3</a:t>
            </a:r>
            <a:r>
              <a:rPr lang="ja-JP" altLang="en-US" dirty="0"/>
              <a:t>の</a:t>
            </a:r>
            <a:r>
              <a:rPr lang="en-US" dirty="0"/>
              <a:t>AE</a:t>
            </a:r>
            <a:r>
              <a:rPr lang="ja-JP" altLang="en-US" dirty="0"/>
              <a:t>は、術前では</a:t>
            </a:r>
            <a:r>
              <a:rPr lang="en-US" dirty="0"/>
              <a:t>ALT/AST</a:t>
            </a:r>
            <a:r>
              <a:rPr lang="ja-JP" altLang="en-US" dirty="0"/>
              <a:t>上昇であり患者</a:t>
            </a:r>
            <a:r>
              <a:rPr lang="en-US" dirty="0"/>
              <a:t>1</a:t>
            </a:r>
            <a:r>
              <a:rPr lang="ja-JP" altLang="en-US" dirty="0"/>
              <a:t>名で認められ、術後は大腸炎とアミラーゼ／リパーゼ増加がそれぞれ患者</a:t>
            </a:r>
            <a:r>
              <a:rPr lang="en-US" dirty="0"/>
              <a:t>1</a:t>
            </a:r>
            <a:r>
              <a:rPr lang="ja-JP" altLang="en-US" dirty="0"/>
              <a:t>名で認められた</a:t>
            </a:r>
            <a:endParaRPr lang="en-GB" altLang="ja-JP" sz="1600" b="1" i="0" u="none" strike="noStrike" cap="none" baseline="0" dirty="0" smtClean="0">
              <a:solidFill>
                <a:srgbClr val="4D4D4D"/>
              </a:solidFill>
              <a:effectLst/>
              <a:uFillTx/>
              <a:ea typeface="MS UI Gothic"/>
            </a:endParaRPr>
          </a:p>
          <a:p>
            <a:pPr marL="0" indent="0">
              <a:spcBef>
                <a:spcPts val="1200"/>
              </a:spcBef>
              <a:buNone/>
            </a:pPr>
            <a:r>
              <a:rPr lang="ja-JP" sz="1600" b="1" i="0" u="none" strike="noStrike" cap="none" baseline="0" dirty="0" smtClean="0">
                <a:solidFill>
                  <a:srgbClr val="4D4D4D"/>
                </a:solidFill>
                <a:effectLst/>
                <a:uFillTx/>
                <a:ea typeface="MS UI Gothic"/>
              </a:rPr>
              <a:t>結</a:t>
            </a:r>
            <a:r>
              <a:rPr lang="ja-JP" sz="1600" b="1" i="0" u="none" strike="noStrike" cap="none" baseline="0" dirty="0">
                <a:solidFill>
                  <a:srgbClr val="4D4D4D"/>
                </a:solidFill>
                <a:effectLst/>
                <a:uFillTx/>
                <a:ea typeface="MS UI Gothic"/>
              </a:rPr>
              <a:t>論</a:t>
            </a:r>
          </a:p>
          <a:p>
            <a:r>
              <a:rPr lang="ja-JP" sz="1600" b="1" i="0" u="none" strike="noStrike" cap="none" baseline="0" dirty="0">
                <a:solidFill>
                  <a:srgbClr val="4D4D4D"/>
                </a:solidFill>
                <a:effectLst/>
                <a:uFillTx/>
                <a:ea typeface="MS UI Gothic"/>
              </a:rPr>
              <a:t>この中間解析では、切除可能HCC患者において、周術期のニボルマブ＋イピリムマブは有望な奏効を示し、外科的切除の遅れは認められず、全般的に良好な忍容性を示した</a:t>
            </a:r>
          </a:p>
          <a:p>
            <a:endParaRPr lang="en-GB" dirty="0"/>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Kaseb AO, et al. J Clin Oncol 2019;37(Suppl):Abstr 185</a:t>
            </a:r>
          </a:p>
        </p:txBody>
      </p:sp>
    </p:spTree>
    <p:extLst>
      <p:ext uri="{BB962C8B-B14F-4D97-AF65-F5344CB8AC3E}">
        <p14:creationId xmlns:p14="http://schemas.microsoft.com/office/powerpoint/2010/main" val="872489713"/>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186: レンバチニブの第III相試験（REFLECT）の肝細胞癌患者における生存率および客観的奏効（OR）の解</a:t>
            </a:r>
            <a:r>
              <a:rPr lang="ja-JP" sz="1800" b="1" i="0" u="none" strike="noStrike" cap="none" baseline="0" dirty="0" smtClean="0">
                <a:solidFill>
                  <a:srgbClr val="043882"/>
                </a:solidFill>
                <a:effectLst/>
                <a:uFillTx/>
                <a:ea typeface="MS UI Gothic"/>
              </a:rPr>
              <a:t>析</a:t>
            </a:r>
            <a:r>
              <a:rPr lang="en-GB" altLang="ja-JP" sz="1800" b="1" i="0" u="none" strike="noStrike" cap="none" baseline="0" dirty="0" smtClean="0">
                <a:solidFill>
                  <a:srgbClr val="043882"/>
                </a:solidFill>
                <a:effectLst/>
                <a:uFillTx/>
                <a:ea typeface="MS UI Gothic"/>
              </a:rPr>
              <a:t> </a:t>
            </a: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Kudo M,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試験の目的</a:t>
            </a:r>
          </a:p>
          <a:p>
            <a:r>
              <a:rPr lang="ja-JP" sz="1600" b="0" i="0" u="none" strike="noStrike" cap="none" baseline="0">
                <a:solidFill>
                  <a:srgbClr val="4D4D4D"/>
                </a:solidFill>
                <a:effectLst/>
                <a:uFillTx/>
                <a:ea typeface="MS UI Gothic"/>
              </a:rPr>
              <a:t>REFLECT試験においてレンバチニブまたはソラフェニブによる治療を受けたHCC患者を対象に、ORとOSの相関を評価する</a:t>
            </a:r>
          </a:p>
        </p:txBody>
      </p:sp>
      <p:sp>
        <p:nvSpPr>
          <p:cNvPr id="4" name="Text Placeholder 3"/>
          <p:cNvSpPr>
            <a:spLocks noGrp="1"/>
          </p:cNvSpPr>
          <p:nvPr>
            <p:ph type="body" sz="quarter" idx="10"/>
          </p:nvPr>
        </p:nvSpPr>
        <p:spPr/>
        <p:txBody>
          <a:bodyPr/>
          <a:lstStyle/>
          <a:p>
            <a:r>
              <a:rPr lang="ja-JP" sz="1200" b="0" i="0" u="none" strike="noStrike" cap="none" baseline="30000">
                <a:solidFill>
                  <a:srgbClr val="4D4D4D"/>
                </a:solidFill>
                <a:effectLst/>
                <a:uFillTx/>
                <a:ea typeface="MS UI Gothic"/>
              </a:rPr>
              <a:t>†</a:t>
            </a:r>
            <a:r>
              <a:rPr lang="ja-JP" sz="1200" b="0" i="0" u="none" strike="noStrike" cap="none" baseline="0">
                <a:solidFill>
                  <a:srgbClr val="4D4D4D"/>
                </a:solidFill>
                <a:effectLst/>
                <a:uFillTx/>
                <a:ea typeface="MS UI Gothic"/>
              </a:rPr>
              <a:t>肝臓支配が50%以上、胆管浸潤が明白、または門脈本幹での門脈浸潤である患者は除外</a:t>
            </a:r>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Kudo M, et al. J Clin Oncol 2019;37(Suppl):Abstr 186</a:t>
            </a:r>
          </a:p>
        </p:txBody>
      </p:sp>
      <p:sp>
        <p:nvSpPr>
          <p:cNvPr id="7" name="Oval 14"/>
          <p:cNvSpPr>
            <a:spLocks noChangeArrowheads="1"/>
          </p:cNvSpPr>
          <p:nvPr/>
        </p:nvSpPr>
        <p:spPr bwMode="auto">
          <a:xfrm>
            <a:off x="3941537" y="3447599"/>
            <a:ext cx="583595" cy="584200"/>
          </a:xfrm>
          <a:prstGeom prst="ellipse">
            <a:avLst/>
          </a:prstGeom>
          <a:noFill/>
          <a:ln w="57150">
            <a:solidFill>
              <a:schemeClr val="bg2">
                <a:lumMod val="60000"/>
                <a:lumOff val="40000"/>
              </a:schemeClr>
            </a:solidFill>
            <a:round/>
            <a:tailEnd type="triangle" w="med" len="med"/>
          </a:ln>
        </p:spPr>
        <p:txBody>
          <a:bodyPr wrap="none" anchor="ctr"/>
          <a:lstStyle/>
          <a:p>
            <a:pPr algn="ctr"/>
            <a:r>
              <a:rPr lang="ja-JP" sz="1600" b="1" i="0" u="none" strike="noStrike" cap="none" baseline="0">
                <a:solidFill>
                  <a:srgbClr val="043882"/>
                </a:solidFill>
                <a:effectLst/>
                <a:uFillTx/>
                <a:ea typeface="MS UI Gothic"/>
              </a:rPr>
              <a:t>R</a:t>
            </a:r>
          </a:p>
          <a:p>
            <a:pPr algn="ctr"/>
            <a:r>
              <a:rPr lang="ja-JP" sz="1600" b="1" i="0" u="none" strike="noStrike" cap="none" baseline="0">
                <a:solidFill>
                  <a:srgbClr val="043882"/>
                </a:solidFill>
                <a:effectLst/>
                <a:uFillTx/>
                <a:ea typeface="MS UI Gothic"/>
              </a:rPr>
              <a:t>1:1</a:t>
            </a:r>
          </a:p>
        </p:txBody>
      </p:sp>
      <p:cxnSp>
        <p:nvCxnSpPr>
          <p:cNvPr id="8" name="AutoShape 15"/>
          <p:cNvCxnSpPr>
            <a:cxnSpLocks noChangeShapeType="1"/>
            <a:stCxn id="7" idx="0"/>
            <a:endCxn id="13" idx="1"/>
          </p:cNvCxnSpPr>
          <p:nvPr/>
        </p:nvCxnSpPr>
        <p:spPr bwMode="auto">
          <a:xfrm rot="5400000" flipH="1" flipV="1">
            <a:off x="4088836" y="2816810"/>
            <a:ext cx="775288" cy="486291"/>
          </a:xfrm>
          <a:prstGeom prst="bentConnector2">
            <a:avLst/>
          </a:prstGeom>
          <a:noFill/>
          <a:ln w="57150">
            <a:solidFill>
              <a:schemeClr val="bg2">
                <a:lumMod val="60000"/>
                <a:lumOff val="40000"/>
              </a:schemeClr>
            </a:solidFill>
            <a:round/>
            <a:tailEnd type="triangle" w="med" len="med"/>
          </a:ln>
        </p:spPr>
      </p:cxnSp>
      <p:sp>
        <p:nvSpPr>
          <p:cNvPr id="9" name="AutoShape 12"/>
          <p:cNvSpPr>
            <a:spLocks noChangeArrowheads="1"/>
          </p:cNvSpPr>
          <p:nvPr/>
        </p:nvSpPr>
        <p:spPr bwMode="auto">
          <a:xfrm>
            <a:off x="8116434" y="2407993"/>
            <a:ext cx="915023" cy="528637"/>
          </a:xfrm>
          <a:prstGeom prst="rect">
            <a:avLst/>
          </a:prstGeom>
          <a:solidFill>
            <a:schemeClr val="tx1"/>
          </a:solidFill>
          <a:ln w="9525" algn="ctr">
            <a:noFill/>
            <a:round/>
          </a:ln>
        </p:spPr>
        <p:txBody>
          <a:bodyPr lIns="90488" tIns="0" rIns="90488" bIns="0" anchor="ctr"/>
          <a:lstStyle/>
          <a:p>
            <a:pPr algn="ctr" defTabSz="892175" eaLnBrk="0" hangingPunct="0"/>
            <a:r>
              <a:rPr lang="ja-JP" sz="1800" b="1" i="0" u="none" strike="noStrike" cap="none" baseline="0" dirty="0">
                <a:solidFill>
                  <a:srgbClr val="FFFFFF"/>
                </a:solidFill>
                <a:effectLst/>
                <a:uFillTx/>
                <a:ea typeface="MS UI Gothic"/>
              </a:rPr>
              <a:t>PD</a:t>
            </a:r>
            <a:r>
              <a:rPr lang="en-US" altLang="ja-JP" sz="1800" b="1" i="0" u="none" strike="noStrike" cap="none" baseline="0" dirty="0">
                <a:solidFill>
                  <a:srgbClr val="FFFFFF"/>
                </a:solidFill>
                <a:effectLst/>
                <a:uFillTx/>
                <a:ea typeface="MS UI Gothic"/>
              </a:rPr>
              <a:t>/</a:t>
            </a:r>
            <a:r>
              <a:rPr sz="1800" dirty="0"/>
              <a:t/>
            </a:r>
            <a:br>
              <a:rPr sz="1800" dirty="0"/>
            </a:br>
            <a:r>
              <a:rPr lang="ja-JP" sz="1800" b="1" i="0" u="none" strike="noStrike" cap="none" baseline="0" dirty="0">
                <a:solidFill>
                  <a:srgbClr val="FFFFFF"/>
                </a:solidFill>
                <a:effectLst/>
                <a:uFillTx/>
                <a:ea typeface="MS UI Gothic"/>
              </a:rPr>
              <a:t>死亡</a:t>
            </a:r>
          </a:p>
        </p:txBody>
      </p:sp>
      <p:sp>
        <p:nvSpPr>
          <p:cNvPr id="10" name="Content Placeholder 26"/>
          <p:cNvSpPr txBox="1"/>
          <p:nvPr/>
        </p:nvSpPr>
        <p:spPr bwMode="auto">
          <a:xfrm>
            <a:off x="4855936" y="3186347"/>
            <a:ext cx="3657297" cy="892175"/>
          </a:xfrm>
          <a:prstGeom prst="rect">
            <a:avLst/>
          </a:prstGeom>
          <a:noFill/>
          <a:ln w="9525">
            <a:noFill/>
            <a:miter lim="800000"/>
          </a:ln>
        </p:spPr>
        <p:txBody>
          <a:bodyPr/>
          <a:lstStyle/>
          <a:p>
            <a:pPr marL="190500" indent="-190500">
              <a:spcBef>
                <a:spcPct val="0"/>
              </a:spcBef>
              <a:spcAft>
                <a:spcPct val="0"/>
              </a:spcAft>
              <a:defRPr/>
            </a:pPr>
            <a:r>
              <a:rPr lang="ja-JP" sz="1400" b="1" i="0" u="none" strike="noStrike" cap="none" baseline="0" dirty="0">
                <a:solidFill>
                  <a:srgbClr val="043882"/>
                </a:solidFill>
                <a:effectLst/>
                <a:uFillTx/>
                <a:ea typeface="MS UI Gothic"/>
              </a:rPr>
              <a:t>層別化</a:t>
            </a:r>
          </a:p>
          <a:p>
            <a:pPr marL="203200" indent="-203200">
              <a:spcBef>
                <a:spcPct val="0"/>
              </a:spcBef>
              <a:spcAft>
                <a:spcPct val="0"/>
              </a:spcAft>
              <a:buFont typeface="Arial" panose="020B0604020202020204" pitchFamily="34" charset="0"/>
              <a:buChar char="•"/>
              <a:defRPr/>
            </a:pPr>
            <a:r>
              <a:rPr lang="ja-JP" sz="1400" b="0" i="0" u="none" strike="noStrike" cap="none" baseline="0" dirty="0">
                <a:solidFill>
                  <a:srgbClr val="4D4D4D"/>
                </a:solidFill>
                <a:effectLst/>
                <a:uFillTx/>
                <a:ea typeface="MS UI Gothic"/>
              </a:rPr>
              <a:t>地域（アジア太平洋 vs 西洋）</a:t>
            </a:r>
          </a:p>
          <a:p>
            <a:pPr marL="203200" indent="-203200">
              <a:spcBef>
                <a:spcPct val="0"/>
              </a:spcBef>
              <a:spcAft>
                <a:spcPct val="0"/>
              </a:spcAft>
              <a:buFont typeface="Arial" panose="020B0604020202020204" pitchFamily="34" charset="0"/>
              <a:buChar char="•"/>
              <a:defRPr/>
            </a:pPr>
            <a:r>
              <a:rPr lang="ja-JP" sz="1400" b="0" i="0" u="none" strike="noStrike" cap="none" baseline="0" dirty="0">
                <a:solidFill>
                  <a:srgbClr val="4D4D4D"/>
                </a:solidFill>
                <a:effectLst/>
                <a:uFillTx/>
                <a:ea typeface="MS UI Gothic"/>
              </a:rPr>
              <a:t>MVIおよび／またはESH （あり vs なし)</a:t>
            </a:r>
          </a:p>
          <a:p>
            <a:pPr marL="203200" indent="-203200">
              <a:spcBef>
                <a:spcPct val="0"/>
              </a:spcBef>
              <a:spcAft>
                <a:spcPct val="0"/>
              </a:spcAft>
              <a:buFont typeface="Arial" panose="020B0604020202020204" pitchFamily="34" charset="0"/>
              <a:buChar char="•"/>
              <a:defRPr/>
            </a:pPr>
            <a:r>
              <a:rPr lang="ja-JP" sz="1400" b="0" i="0" u="none" strike="noStrike" cap="none" baseline="0" dirty="0">
                <a:solidFill>
                  <a:srgbClr val="4D4D4D"/>
                </a:solidFill>
                <a:effectLst/>
                <a:uFillTx/>
                <a:ea typeface="MS UI Gothic"/>
              </a:rPr>
              <a:t>ECOGのPSスコア（0 vs 1)</a:t>
            </a:r>
          </a:p>
          <a:p>
            <a:pPr marL="203200" indent="-203200">
              <a:spcBef>
                <a:spcPct val="0"/>
              </a:spcBef>
              <a:spcAft>
                <a:spcPct val="0"/>
              </a:spcAft>
              <a:buFont typeface="Arial" panose="020B0604020202020204" pitchFamily="34" charset="0"/>
              <a:buChar char="•"/>
              <a:defRPr/>
            </a:pPr>
            <a:r>
              <a:rPr lang="ja-JP" sz="1400" b="0" i="0" u="none" strike="noStrike" cap="none" baseline="0" dirty="0">
                <a:solidFill>
                  <a:srgbClr val="4D4D4D"/>
                </a:solidFill>
                <a:effectLst/>
                <a:uFillTx/>
                <a:ea typeface="MS UI Gothic"/>
              </a:rPr>
              <a:t>BW (&lt;60 kg vs ≥60 kg)</a:t>
            </a:r>
          </a:p>
        </p:txBody>
      </p:sp>
      <p:cxnSp>
        <p:nvCxnSpPr>
          <p:cNvPr id="11" name="AutoShape 19"/>
          <p:cNvCxnSpPr>
            <a:cxnSpLocks noChangeShapeType="1"/>
            <a:stCxn id="14" idx="3"/>
            <a:endCxn id="7" idx="2"/>
          </p:cNvCxnSpPr>
          <p:nvPr/>
        </p:nvCxnSpPr>
        <p:spPr bwMode="auto">
          <a:xfrm flipV="1">
            <a:off x="3688134" y="3739699"/>
            <a:ext cx="253403" cy="1"/>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a:endCxn id="9" idx="1"/>
          </p:cNvCxnSpPr>
          <p:nvPr/>
        </p:nvCxnSpPr>
        <p:spPr bwMode="auto">
          <a:xfrm>
            <a:off x="7677298" y="2672311"/>
            <a:ext cx="439136" cy="1"/>
          </a:xfrm>
          <a:prstGeom prst="straightConnector1">
            <a:avLst/>
          </a:prstGeom>
          <a:noFill/>
          <a:ln w="57150">
            <a:solidFill>
              <a:schemeClr val="bg2">
                <a:lumMod val="60000"/>
                <a:lumOff val="40000"/>
              </a:schemeClr>
            </a:solidFill>
            <a:round/>
            <a:tailEnd type="triangle" w="med" len="med"/>
          </a:ln>
        </p:spPr>
      </p:cxnSp>
      <p:sp>
        <p:nvSpPr>
          <p:cNvPr id="13" name="AutoShape 8"/>
          <p:cNvSpPr>
            <a:spLocks noChangeArrowheads="1"/>
          </p:cNvSpPr>
          <p:nvPr/>
        </p:nvSpPr>
        <p:spPr bwMode="auto">
          <a:xfrm>
            <a:off x="4719626" y="2217908"/>
            <a:ext cx="2957672" cy="908806"/>
          </a:xfrm>
          <a:prstGeom prst="rect">
            <a:avLst/>
          </a:prstGeom>
          <a:solidFill>
            <a:schemeClr val="accent3"/>
          </a:solidFill>
          <a:ln w="9525" algn="ctr">
            <a:noFill/>
            <a:round/>
          </a:ln>
        </p:spPr>
        <p:txBody>
          <a:bodyPr lIns="90488" tIns="0" rIns="90488" bIns="0" anchor="ctr"/>
          <a:lstStyle/>
          <a:p>
            <a:pPr algn="ctr" defTabSz="892175" eaLnBrk="0" hangingPunct="0"/>
            <a:r>
              <a:rPr lang="ja-JP" sz="1800" b="0" i="0" u="none" strike="noStrike" cap="none" baseline="0" dirty="0">
                <a:solidFill>
                  <a:srgbClr val="FFFFFF"/>
                </a:solidFill>
                <a:effectLst/>
                <a:uFillTx/>
                <a:ea typeface="MS UI Gothic"/>
              </a:rPr>
              <a:t>レンバチニブ8 mg/日</a:t>
            </a:r>
            <a:r>
              <a:rPr sz="1800" dirty="0"/>
              <a:t/>
            </a:r>
            <a:br>
              <a:rPr sz="1800" dirty="0"/>
            </a:br>
            <a:r>
              <a:rPr lang="ja-JP" sz="1800" b="0" i="0" u="none" strike="noStrike" cap="none" baseline="0" dirty="0">
                <a:solidFill>
                  <a:srgbClr val="FFFFFF"/>
                </a:solidFill>
                <a:effectLst/>
                <a:uFillTx/>
                <a:ea typeface="MS UI Gothic"/>
              </a:rPr>
              <a:t>（BW &lt;60 kg）または12 mg/日（BW ≥60 kg） (n=478)</a:t>
            </a:r>
          </a:p>
        </p:txBody>
      </p:sp>
      <p:sp>
        <p:nvSpPr>
          <p:cNvPr id="14" name="AutoShape 9"/>
          <p:cNvSpPr>
            <a:spLocks noChangeArrowheads="1"/>
          </p:cNvSpPr>
          <p:nvPr/>
        </p:nvSpPr>
        <p:spPr bwMode="auto">
          <a:xfrm>
            <a:off x="365124" y="2212396"/>
            <a:ext cx="3323010" cy="3054607"/>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pPr>
            <a:r>
              <a:rPr lang="ja-JP" sz="1800" b="0" i="0" u="none" strike="noStrike" cap="none" baseline="0">
                <a:solidFill>
                  <a:srgbClr val="FFFFFF"/>
                </a:solidFill>
                <a:effectLst/>
                <a:uFillTx/>
                <a:ea typeface="MS UI Gothic"/>
              </a:rPr>
              <a:t>主要な患者選択基準</a:t>
            </a:r>
            <a:r>
              <a:rPr lang="ja-JP" sz="1800" b="0" i="0" u="none" strike="noStrike" cap="none" baseline="30000">
                <a:solidFill>
                  <a:srgbClr val="FFFFFF"/>
                </a:solidFill>
                <a:effectLst/>
                <a:uFillTx/>
                <a:ea typeface="MS UI Gothic"/>
              </a:rPr>
              <a:t>†</a:t>
            </a:r>
          </a:p>
          <a:p>
            <a:pPr marL="228600" indent="-228600" defTabSz="892175" eaLnBrk="0" hangingPunct="0">
              <a:spcAft>
                <a:spcPct val="30000"/>
              </a:spcAft>
              <a:buFont typeface="Arial" panose="020B0604020202020204" pitchFamily="34" charset="0"/>
              <a:buChar char="•"/>
            </a:pPr>
            <a:r>
              <a:rPr lang="ja-JP" sz="1800" b="0" i="0" u="none" strike="noStrike" cap="none" baseline="0">
                <a:solidFill>
                  <a:srgbClr val="FFFFFF"/>
                </a:solidFill>
                <a:effectLst/>
                <a:uFillTx/>
                <a:ea typeface="MS UI Gothic"/>
              </a:rPr>
              <a:t>切除不能なHCCのための全身治療歴なし</a:t>
            </a:r>
          </a:p>
          <a:p>
            <a:pPr marL="228600" indent="-228600" defTabSz="892175" eaLnBrk="0" hangingPunct="0">
              <a:spcAft>
                <a:spcPct val="30000"/>
              </a:spcAft>
              <a:buFont typeface="Arial" panose="020B0604020202020204" pitchFamily="34" charset="0"/>
              <a:buChar char="•"/>
            </a:pPr>
            <a:r>
              <a:rPr lang="ja-JP" sz="1800" b="0" i="0" u="none" strike="noStrike" cap="none" baseline="0">
                <a:solidFill>
                  <a:srgbClr val="FFFFFF"/>
                </a:solidFill>
                <a:effectLst/>
                <a:uFillTx/>
                <a:ea typeface="MS UI Gothic"/>
              </a:rPr>
              <a:t>mRECISTに従った1個以上の測定可能な標的病変</a:t>
            </a:r>
          </a:p>
          <a:p>
            <a:pPr marL="228600" indent="-228600" defTabSz="892175" eaLnBrk="0" hangingPunct="0">
              <a:spcAft>
                <a:spcPct val="30000"/>
              </a:spcAft>
              <a:buFont typeface="Arial" panose="020B0604020202020204" pitchFamily="34" charset="0"/>
              <a:buChar char="•"/>
            </a:pPr>
            <a:r>
              <a:rPr lang="ja-JP" sz="1800" b="0" i="0" u="none" strike="noStrike" cap="none" baseline="0">
                <a:solidFill>
                  <a:srgbClr val="FFFFFF"/>
                </a:solidFill>
                <a:effectLst/>
                <a:uFillTx/>
                <a:ea typeface="MS UI Gothic"/>
              </a:rPr>
              <a:t>BCLCステージBまたはC</a:t>
            </a:r>
          </a:p>
          <a:p>
            <a:pPr marL="228600" indent="-228600" defTabSz="892175" eaLnBrk="0" hangingPunct="0">
              <a:spcAft>
                <a:spcPct val="30000"/>
              </a:spcAft>
              <a:buFont typeface="Arial" panose="020B0604020202020204" pitchFamily="34" charset="0"/>
              <a:buChar char="•"/>
            </a:pPr>
            <a:r>
              <a:rPr lang="ja-JP" sz="1800" b="0" i="0" u="none" strike="noStrike" cap="none" baseline="0">
                <a:solidFill>
                  <a:srgbClr val="FFFFFF"/>
                </a:solidFill>
                <a:effectLst/>
                <a:uFillTx/>
                <a:ea typeface="MS UI Gothic"/>
              </a:rPr>
              <a:t>Child-Pugh分類A</a:t>
            </a:r>
          </a:p>
          <a:p>
            <a:pPr marL="228600" indent="-228600" defTabSz="892175" eaLnBrk="0" hangingPunct="0">
              <a:spcAft>
                <a:spcPct val="30000"/>
              </a:spcAft>
              <a:buFont typeface="Arial" panose="020B0604020202020204" pitchFamily="34" charset="0"/>
              <a:buChar char="•"/>
            </a:pPr>
            <a:r>
              <a:rPr lang="ja-JP" sz="1800" b="0" i="0" u="none" strike="noStrike" cap="none" baseline="0">
                <a:solidFill>
                  <a:srgbClr val="FFFFFF"/>
                </a:solidFill>
                <a:effectLst/>
                <a:uFillTx/>
                <a:ea typeface="MS UI Gothic"/>
              </a:rPr>
              <a:t>ECOG PSスコアが1以下</a:t>
            </a:r>
          </a:p>
          <a:p>
            <a:pPr defTabSz="892175" eaLnBrk="0" hangingPunct="0">
              <a:spcAft>
                <a:spcPct val="30000"/>
              </a:spcAft>
            </a:pPr>
            <a:r>
              <a:rPr lang="ja-JP" sz="1800" b="0" i="0" u="none" strike="noStrike" cap="none" baseline="0">
                <a:solidFill>
                  <a:srgbClr val="FFFFFF"/>
                </a:solidFill>
                <a:effectLst/>
                <a:uFillTx/>
                <a:ea typeface="MS UI Gothic"/>
              </a:rPr>
              <a:t>(n=954)</a:t>
            </a:r>
          </a:p>
        </p:txBody>
      </p:sp>
      <p:sp>
        <p:nvSpPr>
          <p:cNvPr id="15" name="Rectangle 9"/>
          <p:cNvSpPr txBox="1">
            <a:spLocks noChangeArrowheads="1"/>
          </p:cNvSpPr>
          <p:nvPr/>
        </p:nvSpPr>
        <p:spPr bwMode="auto">
          <a:xfrm>
            <a:off x="365124" y="5310474"/>
            <a:ext cx="4130676" cy="799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u="none" strike="noStrike" cap="none" baseline="0">
                <a:solidFill>
                  <a:srgbClr val="A0A0A0"/>
                </a:solidFill>
                <a:effectLst/>
                <a:uFillTx/>
                <a:ea typeface="MS UI Gothic"/>
              </a:rPr>
              <a:t>探索的エンドポイント</a:t>
            </a:r>
          </a:p>
          <a:p>
            <a:pPr>
              <a:buClr>
                <a:srgbClr val="043882"/>
              </a:buClr>
            </a:pPr>
            <a:r>
              <a:rPr lang="ja-JP" sz="1600" b="0" i="0" u="none" strike="noStrike" cap="none" baseline="0">
                <a:solidFill>
                  <a:srgbClr val="4D4D4D"/>
                </a:solidFill>
                <a:effectLst/>
                <a:uFillTx/>
                <a:ea typeface="MS UI Gothic"/>
              </a:rPr>
              <a:t>奏効例（CRまたはPR）および非奏効例（SD、PD、不明／NE）でのORとOS</a:t>
            </a:r>
          </a:p>
          <a:p>
            <a:pPr>
              <a:buClr>
                <a:srgbClr val="043882"/>
              </a:buClr>
            </a:pPr>
            <a:endParaRPr lang="en-GB"/>
          </a:p>
        </p:txBody>
      </p:sp>
      <p:cxnSp>
        <p:nvCxnSpPr>
          <p:cNvPr id="17" name="AutoShape 16"/>
          <p:cNvCxnSpPr>
            <a:cxnSpLocks noChangeShapeType="1"/>
            <a:stCxn id="7" idx="4"/>
            <a:endCxn id="20" idx="1"/>
          </p:cNvCxnSpPr>
          <p:nvPr/>
        </p:nvCxnSpPr>
        <p:spPr bwMode="auto">
          <a:xfrm rot="16200000" flipH="1">
            <a:off x="4090470" y="4174664"/>
            <a:ext cx="772107" cy="486376"/>
          </a:xfrm>
          <a:prstGeom prst="bentConnector2">
            <a:avLst/>
          </a:prstGeom>
          <a:noFill/>
          <a:ln w="57150">
            <a:solidFill>
              <a:schemeClr val="bg2">
                <a:lumMod val="60000"/>
                <a:lumOff val="40000"/>
              </a:schemeClr>
            </a:solidFill>
            <a:round/>
            <a:tailEnd type="triangle" w="med" len="med"/>
          </a:ln>
        </p:spPr>
      </p:cxnSp>
      <p:sp>
        <p:nvSpPr>
          <p:cNvPr id="18" name="AutoShape 12"/>
          <p:cNvSpPr>
            <a:spLocks noChangeArrowheads="1"/>
          </p:cNvSpPr>
          <p:nvPr/>
        </p:nvSpPr>
        <p:spPr bwMode="auto">
          <a:xfrm>
            <a:off x="8116434" y="4539587"/>
            <a:ext cx="915023" cy="528638"/>
          </a:xfrm>
          <a:prstGeom prst="rect">
            <a:avLst/>
          </a:prstGeom>
          <a:solidFill>
            <a:schemeClr val="tx1"/>
          </a:solidFill>
          <a:ln w="9525" algn="ctr">
            <a:noFill/>
            <a:round/>
          </a:ln>
        </p:spPr>
        <p:txBody>
          <a:bodyPr lIns="90488" tIns="0" rIns="90488" bIns="0" anchor="ctr"/>
          <a:lstStyle/>
          <a:p>
            <a:pPr algn="ctr" defTabSz="892175" eaLnBrk="0" hangingPunct="0"/>
            <a:r>
              <a:rPr lang="ja-JP" sz="1800" b="1" i="0" u="none" strike="noStrike" cap="none" baseline="0" dirty="0">
                <a:solidFill>
                  <a:srgbClr val="FFFFFF"/>
                </a:solidFill>
                <a:effectLst/>
                <a:uFillTx/>
                <a:ea typeface="MS UI Gothic"/>
              </a:rPr>
              <a:t>PD</a:t>
            </a:r>
            <a:r>
              <a:rPr lang="en-US" altLang="ja-JP" sz="1800" b="1" i="0" u="none" strike="noStrike" cap="none" baseline="0" dirty="0">
                <a:solidFill>
                  <a:srgbClr val="FFFFFF"/>
                </a:solidFill>
                <a:effectLst/>
                <a:uFillTx/>
                <a:ea typeface="MS UI Gothic"/>
              </a:rPr>
              <a:t>/</a:t>
            </a:r>
            <a:r>
              <a:rPr sz="1800" dirty="0"/>
              <a:t/>
            </a:r>
            <a:br>
              <a:rPr sz="1800" dirty="0"/>
            </a:br>
            <a:r>
              <a:rPr lang="ja-JP" sz="1800" b="1" i="0" u="none" strike="noStrike" cap="none" baseline="0" dirty="0">
                <a:solidFill>
                  <a:srgbClr val="FFFFFF"/>
                </a:solidFill>
                <a:effectLst/>
                <a:uFillTx/>
                <a:ea typeface="MS UI Gothic"/>
              </a:rPr>
              <a:t>死亡</a:t>
            </a:r>
          </a:p>
        </p:txBody>
      </p:sp>
      <p:cxnSp>
        <p:nvCxnSpPr>
          <p:cNvPr id="19" name="AutoShape 20"/>
          <p:cNvCxnSpPr>
            <a:cxnSpLocks noChangeShapeType="1"/>
            <a:stCxn id="20" idx="3"/>
            <a:endCxn id="18" idx="1"/>
          </p:cNvCxnSpPr>
          <p:nvPr/>
        </p:nvCxnSpPr>
        <p:spPr bwMode="auto">
          <a:xfrm>
            <a:off x="7675638" y="4803906"/>
            <a:ext cx="440796" cy="0"/>
          </a:xfrm>
          <a:prstGeom prst="straightConnector1">
            <a:avLst/>
          </a:prstGeom>
          <a:noFill/>
          <a:ln w="57150">
            <a:solidFill>
              <a:schemeClr val="bg2">
                <a:lumMod val="60000"/>
                <a:lumOff val="40000"/>
              </a:schemeClr>
            </a:solidFill>
            <a:prstDash val="sysDot"/>
            <a:round/>
            <a:tailEnd type="triangle" w="med" len="med"/>
          </a:ln>
        </p:spPr>
      </p:cxnSp>
      <p:sp>
        <p:nvSpPr>
          <p:cNvPr id="20" name="AutoShape 12"/>
          <p:cNvSpPr>
            <a:spLocks noChangeArrowheads="1"/>
          </p:cNvSpPr>
          <p:nvPr/>
        </p:nvSpPr>
        <p:spPr bwMode="auto">
          <a:xfrm>
            <a:off x="4719711" y="4393538"/>
            <a:ext cx="2955927" cy="820736"/>
          </a:xfrm>
          <a:prstGeom prst="rect">
            <a:avLst/>
          </a:prstGeom>
          <a:solidFill>
            <a:schemeClr val="accent2"/>
          </a:solidFill>
          <a:ln w="9525" algn="ctr">
            <a:noFill/>
            <a:round/>
          </a:ln>
        </p:spPr>
        <p:txBody>
          <a:bodyPr lIns="90488" tIns="0" rIns="90488" bIns="0" anchor="ctr"/>
          <a:lstStyle/>
          <a:p>
            <a:pPr algn="ctr" defTabSz="892175" eaLnBrk="0" hangingPunct="0"/>
            <a:r>
              <a:rPr lang="ja-JP" sz="1800" b="0" i="0" u="none" strike="noStrike" cap="none" baseline="0" dirty="0">
                <a:solidFill>
                  <a:srgbClr val="4D4D4D"/>
                </a:solidFill>
                <a:effectLst/>
                <a:uFillTx/>
                <a:ea typeface="MS UI Gothic"/>
              </a:rPr>
              <a:t>ソラフェニブ400 mg bid</a:t>
            </a:r>
          </a:p>
          <a:p>
            <a:pPr algn="ctr" defTabSz="892175" eaLnBrk="0" hangingPunct="0"/>
            <a:r>
              <a:rPr lang="ja-JP" sz="1800" b="0" i="0" u="none" strike="noStrike" cap="none" baseline="0" dirty="0">
                <a:solidFill>
                  <a:srgbClr val="4D4D4D"/>
                </a:solidFill>
                <a:effectLst/>
                <a:uFillTx/>
                <a:ea typeface="MS UI Gothic"/>
              </a:rPr>
              <a:t>(n=476)</a:t>
            </a:r>
          </a:p>
        </p:txBody>
      </p:sp>
    </p:spTree>
    <p:extLst>
      <p:ext uri="{BB962C8B-B14F-4D97-AF65-F5344CB8AC3E}">
        <p14:creationId xmlns:p14="http://schemas.microsoft.com/office/powerpoint/2010/main" val="3251538282"/>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186: レンバチニブの第III相試験（REFLECT）の肝細胞癌患者における生存率および客観的奏効（OR）の解</a:t>
            </a:r>
            <a:r>
              <a:rPr lang="ja-JP" sz="1800" b="1" i="0" u="none" strike="noStrike" cap="none" baseline="0" dirty="0" smtClean="0">
                <a:solidFill>
                  <a:srgbClr val="043882"/>
                </a:solidFill>
                <a:effectLst/>
                <a:uFillTx/>
                <a:ea typeface="MS UI Gothic"/>
              </a:rPr>
              <a:t>析</a:t>
            </a:r>
            <a:r>
              <a:rPr lang="en-GB" altLang="ja-JP" sz="1800" b="1" i="0" u="none" strike="noStrike" cap="none" baseline="0" dirty="0" smtClean="0">
                <a:solidFill>
                  <a:srgbClr val="043882"/>
                </a:solidFill>
                <a:effectLst/>
                <a:uFillTx/>
                <a:ea typeface="MS UI Gothic"/>
              </a:rPr>
              <a:t> </a:t>
            </a: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Kudo M,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主な結果</a:t>
            </a:r>
          </a:p>
          <a:p>
            <a:endParaRPr lang="en-US"/>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Kudo M, et al. J Clin Oncol 2019;37(Suppl):Abstr 186</a:t>
            </a:r>
          </a:p>
        </p:txBody>
      </p:sp>
      <p:sp>
        <p:nvSpPr>
          <p:cNvPr id="10" name="TextBox 9"/>
          <p:cNvSpPr txBox="1"/>
          <p:nvPr/>
        </p:nvSpPr>
        <p:spPr>
          <a:xfrm>
            <a:off x="1401344" y="1634839"/>
            <a:ext cx="2720617" cy="369332"/>
          </a:xfrm>
          <a:prstGeom prst="rect">
            <a:avLst/>
          </a:prstGeom>
          <a:noFill/>
        </p:spPr>
        <p:txBody>
          <a:bodyPr wrap="none" rtlCol="0">
            <a:spAutoFit/>
          </a:bodyPr>
          <a:lstStyle/>
          <a:p>
            <a:r>
              <a:rPr lang="ja-JP" sz="1800" b="1" i="0" u="none" strike="noStrike" cap="none" baseline="0" dirty="0">
                <a:solidFill>
                  <a:srgbClr val="4D4D4D"/>
                </a:solidFill>
                <a:effectLst/>
                <a:uFillTx/>
                <a:ea typeface="MS UI Gothic"/>
              </a:rPr>
              <a:t>全集団におけるOR別のOS</a:t>
            </a:r>
          </a:p>
        </p:txBody>
      </p:sp>
      <p:sp>
        <p:nvSpPr>
          <p:cNvPr id="11" name="TextBox 10"/>
          <p:cNvSpPr txBox="1"/>
          <p:nvPr/>
        </p:nvSpPr>
        <p:spPr>
          <a:xfrm>
            <a:off x="5607217" y="1620984"/>
            <a:ext cx="2527551" cy="640720"/>
          </a:xfrm>
          <a:prstGeom prst="rect">
            <a:avLst/>
          </a:prstGeom>
          <a:noFill/>
        </p:spPr>
        <p:txBody>
          <a:bodyPr wrap="none" rtlCol="0">
            <a:spAutoFit/>
          </a:bodyPr>
          <a:lstStyle/>
          <a:p>
            <a:pPr algn="ctr"/>
            <a:r>
              <a:rPr lang="ja-JP" sz="1800" b="1" i="0" u="none" strike="noStrike" cap="none" baseline="0">
                <a:solidFill>
                  <a:srgbClr val="4D4D4D"/>
                </a:solidFill>
                <a:effectLst/>
                <a:uFillTx/>
                <a:ea typeface="MS UI Gothic"/>
              </a:rPr>
              <a:t>6ヵ月時点における</a:t>
            </a:r>
            <a:r>
              <a:rPr sz="1800"/>
              <a:t/>
            </a:r>
            <a:br>
              <a:rPr sz="1800"/>
            </a:br>
            <a:r>
              <a:rPr lang="ja-JP" sz="1800" b="1" i="0" u="none" strike="noStrike" cap="none" baseline="0">
                <a:solidFill>
                  <a:srgbClr val="4D4D4D"/>
                </a:solidFill>
                <a:effectLst/>
                <a:uFillTx/>
                <a:ea typeface="MS UI Gothic"/>
              </a:rPr>
              <a:t>腫瘍奏効によるOR別OS</a:t>
            </a:r>
          </a:p>
        </p:txBody>
      </p:sp>
      <p:grpSp>
        <p:nvGrpSpPr>
          <p:cNvPr id="12" name="Group 11"/>
          <p:cNvGrpSpPr/>
          <p:nvPr/>
        </p:nvGrpSpPr>
        <p:grpSpPr>
          <a:xfrm>
            <a:off x="433035" y="2224736"/>
            <a:ext cx="4377223" cy="3345472"/>
            <a:chOff x="433035" y="2043224"/>
            <a:chExt cx="4377223" cy="3345472"/>
          </a:xfrm>
        </p:grpSpPr>
        <p:grpSp>
          <p:nvGrpSpPr>
            <p:cNvPr id="13" name="Group 12"/>
            <p:cNvGrpSpPr/>
            <p:nvPr/>
          </p:nvGrpSpPr>
          <p:grpSpPr>
            <a:xfrm>
              <a:off x="433035" y="2043224"/>
              <a:ext cx="4377223" cy="3345472"/>
              <a:chOff x="-92144" y="2180216"/>
              <a:chExt cx="8407553" cy="3864094"/>
            </a:xfrm>
          </p:grpSpPr>
          <p:sp>
            <p:nvSpPr>
              <p:cNvPr id="138" name="Freeform 137"/>
              <p:cNvSpPr/>
              <p:nvPr/>
            </p:nvSpPr>
            <p:spPr bwMode="auto">
              <a:xfrm>
                <a:off x="1138863" y="2334069"/>
                <a:ext cx="693532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139" name="Line 6"/>
              <p:cNvSpPr>
                <a:spLocks noChangeShapeType="1"/>
              </p:cNvSpPr>
              <p:nvPr/>
            </p:nvSpPr>
            <p:spPr bwMode="auto">
              <a:xfrm>
                <a:off x="1048631" y="2334068"/>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140" name="Line 7"/>
              <p:cNvSpPr>
                <a:spLocks noChangeShapeType="1"/>
              </p:cNvSpPr>
              <p:nvPr/>
            </p:nvSpPr>
            <p:spPr bwMode="auto">
              <a:xfrm>
                <a:off x="1048631" y="2856276"/>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141" name="Line 8"/>
              <p:cNvSpPr>
                <a:spLocks noChangeShapeType="1"/>
              </p:cNvSpPr>
              <p:nvPr/>
            </p:nvSpPr>
            <p:spPr bwMode="auto">
              <a:xfrm>
                <a:off x="1048631" y="3355037"/>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142" name="Line 9"/>
              <p:cNvSpPr>
                <a:spLocks noChangeShapeType="1"/>
              </p:cNvSpPr>
              <p:nvPr/>
            </p:nvSpPr>
            <p:spPr bwMode="auto">
              <a:xfrm>
                <a:off x="1048631" y="3869916"/>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143" name="Line 10"/>
              <p:cNvSpPr>
                <a:spLocks noChangeShapeType="1"/>
              </p:cNvSpPr>
              <p:nvPr/>
            </p:nvSpPr>
            <p:spPr bwMode="auto">
              <a:xfrm>
                <a:off x="1048631" y="4374052"/>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144" name="Line 11"/>
              <p:cNvSpPr>
                <a:spLocks noChangeShapeType="1"/>
              </p:cNvSpPr>
              <p:nvPr/>
            </p:nvSpPr>
            <p:spPr bwMode="auto">
              <a:xfrm>
                <a:off x="1048631" y="4883560"/>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145" name="TextBox 144"/>
              <p:cNvSpPr txBox="1"/>
              <p:nvPr/>
            </p:nvSpPr>
            <p:spPr>
              <a:xfrm rot="16200000">
                <a:off x="-94649" y="3385762"/>
                <a:ext cx="899728" cy="498126"/>
              </a:xfrm>
              <a:prstGeom prst="rect">
                <a:avLst/>
              </a:prstGeom>
              <a:noFill/>
            </p:spPr>
            <p:txBody>
              <a:bodyPr wrap="none" rtlCol="0">
                <a:spAutoFit/>
              </a:bodyPr>
              <a:lstStyle/>
              <a:p>
                <a:pPr algn="ctr" fontAlgn="base">
                  <a:spcBef>
                    <a:spcPct val="0"/>
                  </a:spcBef>
                  <a:spcAft>
                    <a:spcPct val="0"/>
                  </a:spcAft>
                </a:pPr>
                <a:r>
                  <a:rPr lang="ja-JP" sz="1100" b="0" i="0" u="none" strike="noStrike" cap="none" baseline="0">
                    <a:solidFill>
                      <a:srgbClr val="4D4D4D"/>
                    </a:solidFill>
                    <a:effectLst/>
                    <a:uFillTx/>
                    <a:ea typeface="MS UI Gothic"/>
                  </a:rPr>
                  <a:t>OSの確率</a:t>
                </a:r>
              </a:p>
            </p:txBody>
          </p:sp>
          <p:sp>
            <p:nvSpPr>
              <p:cNvPr id="146" name="TextBox 145"/>
              <p:cNvSpPr txBox="1"/>
              <p:nvPr/>
            </p:nvSpPr>
            <p:spPr>
              <a:xfrm>
                <a:off x="2831043" y="5272764"/>
                <a:ext cx="3727397" cy="299542"/>
              </a:xfrm>
              <a:prstGeom prst="rect">
                <a:avLst/>
              </a:prstGeom>
              <a:noFill/>
            </p:spPr>
            <p:txBody>
              <a:bodyPr wrap="none" rtlCol="0">
                <a:spAutoFit/>
              </a:bodyPr>
              <a:lstStyle/>
              <a:p>
                <a:pPr algn="ctr" fontAlgn="base">
                  <a:spcBef>
                    <a:spcPct val="0"/>
                  </a:spcBef>
                  <a:spcAft>
                    <a:spcPct val="0"/>
                  </a:spcAft>
                </a:pPr>
                <a:r>
                  <a:rPr lang="ja-JP" sz="1100" b="0" i="0" u="none" strike="noStrike" cap="none" baseline="0">
                    <a:solidFill>
                      <a:srgbClr val="4D4D4D"/>
                    </a:solidFill>
                    <a:effectLst/>
                    <a:uFillTx/>
                    <a:ea typeface="MS UI Gothic"/>
                  </a:rPr>
                  <a:t>無作為化からの経過期間、ヵ月</a:t>
                </a:r>
              </a:p>
            </p:txBody>
          </p:sp>
          <p:sp>
            <p:nvSpPr>
              <p:cNvPr id="147" name="TextBox 146"/>
              <p:cNvSpPr txBox="1"/>
              <p:nvPr/>
            </p:nvSpPr>
            <p:spPr>
              <a:xfrm>
                <a:off x="349392" y="2180216"/>
                <a:ext cx="807305" cy="302165"/>
              </a:xfrm>
              <a:prstGeom prst="rect">
                <a:avLst/>
              </a:prstGeom>
              <a:noFill/>
            </p:spPr>
            <p:txBody>
              <a:bodyPr wrap="none" rtlCol="0" anchor="ctr" anchorCtr="0">
                <a:spAutoFit/>
              </a:bodyPr>
              <a:lstStyle/>
              <a:p>
                <a:pPr algn="r"/>
                <a:r>
                  <a:rPr lang="ja-JP" sz="1100" b="0" i="0" u="none" strike="noStrike" cap="none" baseline="0" dirty="0">
                    <a:solidFill>
                      <a:srgbClr val="4D4D4D"/>
                    </a:solidFill>
                    <a:effectLst/>
                    <a:uFillTx/>
                    <a:ea typeface="MS UI Gothic"/>
                  </a:rPr>
                  <a:t>10</a:t>
                </a:r>
                <a:r>
                  <a:rPr lang="ja-JP" sz="1100" b="0" i="0" u="none" strike="noStrike" cap="none" baseline="0" dirty="0" smtClean="0">
                    <a:solidFill>
                      <a:srgbClr val="4D4D4D"/>
                    </a:solidFill>
                    <a:effectLst/>
                    <a:uFillTx/>
                    <a:ea typeface="MS UI Gothic"/>
                  </a:rPr>
                  <a:t>0</a:t>
                </a:r>
                <a:endParaRPr lang="ja-JP" sz="1100" b="0" i="0" u="none" strike="noStrike" cap="none" baseline="0" dirty="0">
                  <a:solidFill>
                    <a:srgbClr val="4D4D4D"/>
                  </a:solidFill>
                  <a:effectLst/>
                  <a:uFillTx/>
                  <a:ea typeface="MS UI Gothic"/>
                </a:endParaRPr>
              </a:p>
            </p:txBody>
          </p:sp>
          <p:sp>
            <p:nvSpPr>
              <p:cNvPr id="148" name="TextBox 147"/>
              <p:cNvSpPr txBox="1"/>
              <p:nvPr/>
            </p:nvSpPr>
            <p:spPr>
              <a:xfrm>
                <a:off x="505968" y="2705666"/>
                <a:ext cx="650738" cy="299542"/>
              </a:xfrm>
              <a:prstGeom prst="rect">
                <a:avLst/>
              </a:prstGeom>
              <a:noFill/>
            </p:spPr>
            <p:txBody>
              <a:bodyPr wrap="none" rtlCol="0" anchor="ctr" anchorCtr="0">
                <a:spAutoFit/>
              </a:bodyPr>
              <a:lstStyle/>
              <a:p>
                <a:pPr algn="r"/>
                <a:r>
                  <a:rPr lang="ja-JP" sz="1100" b="0" i="0" u="none" strike="noStrike" cap="none" baseline="0">
                    <a:solidFill>
                      <a:srgbClr val="4D4D4D"/>
                    </a:solidFill>
                    <a:effectLst/>
                    <a:uFillTx/>
                    <a:ea typeface="MS UI Gothic"/>
                  </a:rPr>
                  <a:t>80</a:t>
                </a:r>
              </a:p>
            </p:txBody>
          </p:sp>
          <p:sp>
            <p:nvSpPr>
              <p:cNvPr id="149" name="TextBox 148"/>
              <p:cNvSpPr txBox="1"/>
              <p:nvPr/>
            </p:nvSpPr>
            <p:spPr>
              <a:xfrm>
                <a:off x="505968" y="3204199"/>
                <a:ext cx="650738" cy="299542"/>
              </a:xfrm>
              <a:prstGeom prst="rect">
                <a:avLst/>
              </a:prstGeom>
              <a:noFill/>
            </p:spPr>
            <p:txBody>
              <a:bodyPr wrap="none" rtlCol="0" anchor="ctr" anchorCtr="0">
                <a:spAutoFit/>
              </a:bodyPr>
              <a:lstStyle/>
              <a:p>
                <a:pPr algn="r"/>
                <a:r>
                  <a:rPr lang="ja-JP" sz="1100" b="0" i="0" u="none" strike="noStrike" cap="none" baseline="0">
                    <a:solidFill>
                      <a:srgbClr val="4D4D4D"/>
                    </a:solidFill>
                    <a:effectLst/>
                    <a:uFillTx/>
                    <a:ea typeface="MS UI Gothic"/>
                  </a:rPr>
                  <a:t>60</a:t>
                </a:r>
              </a:p>
            </p:txBody>
          </p:sp>
          <p:sp>
            <p:nvSpPr>
              <p:cNvPr id="150" name="TextBox 149"/>
              <p:cNvSpPr txBox="1"/>
              <p:nvPr/>
            </p:nvSpPr>
            <p:spPr>
              <a:xfrm>
                <a:off x="505968" y="3718851"/>
                <a:ext cx="650738" cy="299542"/>
              </a:xfrm>
              <a:prstGeom prst="rect">
                <a:avLst/>
              </a:prstGeom>
              <a:noFill/>
            </p:spPr>
            <p:txBody>
              <a:bodyPr wrap="none" rtlCol="0" anchor="ctr" anchorCtr="0">
                <a:spAutoFit/>
              </a:bodyPr>
              <a:lstStyle/>
              <a:p>
                <a:pPr algn="r"/>
                <a:r>
                  <a:rPr lang="ja-JP" sz="1100" b="0" i="0" u="none" strike="noStrike" cap="none" baseline="0">
                    <a:solidFill>
                      <a:srgbClr val="4D4D4D"/>
                    </a:solidFill>
                    <a:effectLst/>
                    <a:uFillTx/>
                    <a:ea typeface="MS UI Gothic"/>
                  </a:rPr>
                  <a:t>40</a:t>
                </a:r>
              </a:p>
            </p:txBody>
          </p:sp>
          <p:sp>
            <p:nvSpPr>
              <p:cNvPr id="151" name="TextBox 150"/>
              <p:cNvSpPr txBox="1"/>
              <p:nvPr/>
            </p:nvSpPr>
            <p:spPr>
              <a:xfrm>
                <a:off x="505969" y="4222753"/>
                <a:ext cx="650738" cy="299542"/>
              </a:xfrm>
              <a:prstGeom prst="rect">
                <a:avLst/>
              </a:prstGeom>
              <a:noFill/>
            </p:spPr>
            <p:txBody>
              <a:bodyPr wrap="none" rtlCol="0" anchor="ctr" anchorCtr="0">
                <a:spAutoFit/>
              </a:bodyPr>
              <a:lstStyle/>
              <a:p>
                <a:pPr algn="r"/>
                <a:r>
                  <a:rPr lang="ja-JP" sz="1100" b="0" i="0" u="none" strike="noStrike" cap="none" baseline="0">
                    <a:solidFill>
                      <a:srgbClr val="4D4D4D"/>
                    </a:solidFill>
                    <a:effectLst/>
                    <a:uFillTx/>
                    <a:ea typeface="MS UI Gothic"/>
                  </a:rPr>
                  <a:t>20</a:t>
                </a:r>
              </a:p>
            </p:txBody>
          </p:sp>
          <p:sp>
            <p:nvSpPr>
              <p:cNvPr id="152" name="TextBox 151"/>
              <p:cNvSpPr txBox="1"/>
              <p:nvPr/>
            </p:nvSpPr>
            <p:spPr>
              <a:xfrm>
                <a:off x="655534" y="4732029"/>
                <a:ext cx="501178" cy="299542"/>
              </a:xfrm>
              <a:prstGeom prst="rect">
                <a:avLst/>
              </a:prstGeom>
              <a:noFill/>
            </p:spPr>
            <p:txBody>
              <a:bodyPr wrap="none" rtlCol="0" anchor="ctr" anchorCtr="0">
                <a:spAutoFit/>
              </a:bodyPr>
              <a:lstStyle/>
              <a:p>
                <a:pPr algn="r"/>
                <a:r>
                  <a:rPr lang="ja-JP" sz="1100" b="0" i="0" u="none" strike="noStrike" cap="none" baseline="0">
                    <a:solidFill>
                      <a:srgbClr val="4D4D4D"/>
                    </a:solidFill>
                    <a:effectLst/>
                    <a:uFillTx/>
                    <a:ea typeface="MS UI Gothic"/>
                  </a:rPr>
                  <a:t>0</a:t>
                </a:r>
              </a:p>
            </p:txBody>
          </p:sp>
          <p:grpSp>
            <p:nvGrpSpPr>
              <p:cNvPr id="153" name="Group 152"/>
              <p:cNvGrpSpPr/>
              <p:nvPr/>
            </p:nvGrpSpPr>
            <p:grpSpPr>
              <a:xfrm>
                <a:off x="992089" y="4920702"/>
                <a:ext cx="1080435" cy="1123586"/>
                <a:chOff x="825390" y="4920702"/>
                <a:chExt cx="902089" cy="1123586"/>
              </a:xfrm>
            </p:grpSpPr>
            <p:sp>
              <p:nvSpPr>
                <p:cNvPr id="192" name="Line 19"/>
                <p:cNvSpPr>
                  <a:spLocks noChangeShapeType="1"/>
                </p:cNvSpPr>
                <p:nvPr/>
              </p:nvSpPr>
              <p:spPr bwMode="auto">
                <a:xfrm flipH="1">
                  <a:off x="1480227" y="4920702"/>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193" name="Line 21"/>
                <p:cNvSpPr>
                  <a:spLocks noChangeShapeType="1"/>
                </p:cNvSpPr>
                <p:nvPr/>
              </p:nvSpPr>
              <p:spPr bwMode="auto">
                <a:xfrm flipH="1">
                  <a:off x="1065407"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cs typeface="Arial" panose="020B0604020202020204" pitchFamily="34" charset="0"/>
                  </a:endParaRPr>
                </a:p>
              </p:txBody>
            </p:sp>
            <p:sp>
              <p:nvSpPr>
                <p:cNvPr id="194" name="TextBox 193"/>
                <p:cNvSpPr txBox="1"/>
                <p:nvPr/>
              </p:nvSpPr>
              <p:spPr>
                <a:xfrm>
                  <a:off x="827536" y="4982720"/>
                  <a:ext cx="490198" cy="1052352"/>
                </a:xfrm>
                <a:prstGeom prst="rect">
                  <a:avLst/>
                </a:prstGeom>
                <a:noFill/>
              </p:spPr>
              <p:txBody>
                <a:bodyPr wrap="none" lIns="36000" tIns="36000" rIns="36000" bIns="36000" rtlCol="0" anchor="t" anchorCtr="0">
                  <a:spAutoFit/>
                </a:bodyPr>
                <a:lstStyle/>
                <a:p>
                  <a:pPr algn="ctr"/>
                  <a:r>
                    <a:rPr lang="ja-JP" sz="1100" b="0" i="0" u="none" strike="noStrike" cap="none" baseline="0">
                      <a:solidFill>
                        <a:srgbClr val="4D4D4D"/>
                      </a:solidFill>
                      <a:effectLst/>
                      <a:uFillTx/>
                      <a:ea typeface="MS UI Gothic"/>
                    </a:rPr>
                    <a:t>0</a:t>
                  </a:r>
                </a:p>
                <a:p>
                  <a:pPr algn="ctr"/>
                  <a:endParaRPr lang="en-GB" sz="1100">
                    <a:solidFill>
                      <a:srgbClr val="000000"/>
                    </a:solidFill>
                    <a:cs typeface="Arial" panose="020B0604020202020204" pitchFamily="34" charset="0"/>
                  </a:endParaRPr>
                </a:p>
                <a:p>
                  <a:pPr algn="ctr"/>
                  <a:endParaRPr lang="en-GB" sz="1100">
                    <a:solidFill>
                      <a:srgbClr val="000000"/>
                    </a:solidFill>
                    <a:cs typeface="Arial" panose="020B0604020202020204" pitchFamily="34" charset="0"/>
                  </a:endParaRPr>
                </a:p>
                <a:p>
                  <a:pPr algn="ctr"/>
                  <a:r>
                    <a:rPr lang="ja-JP" sz="1100" b="0" i="0" u="none" strike="noStrike" cap="none" baseline="0">
                      <a:solidFill>
                        <a:srgbClr val="2894FF"/>
                      </a:solidFill>
                      <a:effectLst/>
                      <a:uFillTx/>
                      <a:ea typeface="MS UI Gothic"/>
                    </a:rPr>
                    <a:t>159</a:t>
                  </a:r>
                </a:p>
                <a:p>
                  <a:pPr algn="ctr"/>
                  <a:r>
                    <a:rPr lang="ja-JP" sz="1100" b="0" i="0" u="none" strike="noStrike" cap="none" baseline="0">
                      <a:solidFill>
                        <a:srgbClr val="E75C00"/>
                      </a:solidFill>
                      <a:effectLst/>
                      <a:uFillTx/>
                      <a:ea typeface="MS UI Gothic"/>
                    </a:rPr>
                    <a:t>795</a:t>
                  </a:r>
                </a:p>
              </p:txBody>
            </p:sp>
            <p:sp>
              <p:nvSpPr>
                <p:cNvPr id="195" name="TextBox 194"/>
                <p:cNvSpPr txBox="1"/>
                <p:nvPr/>
              </p:nvSpPr>
              <p:spPr>
                <a:xfrm>
                  <a:off x="1235134" y="4982721"/>
                  <a:ext cx="490198" cy="1052352"/>
                </a:xfrm>
                <a:prstGeom prst="rect">
                  <a:avLst/>
                </a:prstGeom>
                <a:noFill/>
              </p:spPr>
              <p:txBody>
                <a:bodyPr wrap="none" lIns="36000" tIns="36000" rIns="36000" bIns="36000" rtlCol="0" anchor="t" anchorCtr="0">
                  <a:spAutoFit/>
                </a:bodyPr>
                <a:lstStyle/>
                <a:p>
                  <a:pPr algn="ctr"/>
                  <a:r>
                    <a:rPr lang="ja-JP" sz="1100" b="0" i="0" u="none" strike="noStrike" cap="none" baseline="0">
                      <a:solidFill>
                        <a:srgbClr val="4D4D4D"/>
                      </a:solidFill>
                      <a:effectLst/>
                      <a:uFillTx/>
                      <a:ea typeface="MS UI Gothic"/>
                    </a:rPr>
                    <a:t>3</a:t>
                  </a:r>
                </a:p>
                <a:p>
                  <a:pPr algn="ctr"/>
                  <a:endParaRPr lang="en-GB" sz="1100">
                    <a:solidFill>
                      <a:srgbClr val="000000"/>
                    </a:solidFill>
                    <a:cs typeface="Arial" panose="020B0604020202020204" pitchFamily="34" charset="0"/>
                  </a:endParaRPr>
                </a:p>
                <a:p>
                  <a:pPr algn="ctr"/>
                  <a:endParaRPr lang="en-GB" sz="1100">
                    <a:solidFill>
                      <a:srgbClr val="000000"/>
                    </a:solidFill>
                    <a:cs typeface="Arial" panose="020B0604020202020204" pitchFamily="34" charset="0"/>
                  </a:endParaRPr>
                </a:p>
                <a:p>
                  <a:pPr algn="ctr"/>
                  <a:r>
                    <a:rPr lang="ja-JP" sz="1100" b="0" i="0" u="none" strike="noStrike" cap="none" baseline="0">
                      <a:solidFill>
                        <a:srgbClr val="2894FF"/>
                      </a:solidFill>
                      <a:effectLst/>
                      <a:uFillTx/>
                      <a:ea typeface="MS UI Gothic"/>
                    </a:rPr>
                    <a:t>155</a:t>
                  </a:r>
                </a:p>
                <a:p>
                  <a:pPr algn="ctr"/>
                  <a:r>
                    <a:rPr lang="ja-JP" sz="1100" b="0" i="0" u="none" strike="noStrike" cap="none" baseline="0">
                      <a:solidFill>
                        <a:srgbClr val="E75C00"/>
                      </a:solidFill>
                      <a:effectLst/>
                      <a:uFillTx/>
                      <a:ea typeface="MS UI Gothic"/>
                    </a:rPr>
                    <a:t>721</a:t>
                  </a:r>
                </a:p>
              </p:txBody>
            </p:sp>
          </p:grpSp>
          <p:grpSp>
            <p:nvGrpSpPr>
              <p:cNvPr id="154" name="Group 153"/>
              <p:cNvGrpSpPr/>
              <p:nvPr/>
            </p:nvGrpSpPr>
            <p:grpSpPr>
              <a:xfrm>
                <a:off x="1967260" y="4920702"/>
                <a:ext cx="592254" cy="1123586"/>
                <a:chOff x="1163343" y="4920702"/>
                <a:chExt cx="494495" cy="1123586"/>
              </a:xfrm>
            </p:grpSpPr>
            <p:sp>
              <p:nvSpPr>
                <p:cNvPr id="190" name="Line 19"/>
                <p:cNvSpPr>
                  <a:spLocks noChangeShapeType="1"/>
                </p:cNvSpPr>
                <p:nvPr/>
              </p:nvSpPr>
              <p:spPr bwMode="auto">
                <a:xfrm flipH="1">
                  <a:off x="1410591" y="4920702"/>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191" name="TextBox 190"/>
                <p:cNvSpPr txBox="1"/>
                <p:nvPr/>
              </p:nvSpPr>
              <p:spPr>
                <a:xfrm>
                  <a:off x="1165489" y="4982721"/>
                  <a:ext cx="490202" cy="1052352"/>
                </a:xfrm>
                <a:prstGeom prst="rect">
                  <a:avLst/>
                </a:prstGeom>
                <a:noFill/>
              </p:spPr>
              <p:txBody>
                <a:bodyPr wrap="none" lIns="36000" tIns="36000" rIns="36000" bIns="36000" rtlCol="0" anchor="t" anchorCtr="0">
                  <a:spAutoFit/>
                </a:bodyPr>
                <a:lstStyle/>
                <a:p>
                  <a:pPr algn="ctr"/>
                  <a:r>
                    <a:rPr lang="ja-JP" sz="1100" b="0" i="0" u="none" strike="noStrike" cap="none" baseline="0">
                      <a:solidFill>
                        <a:srgbClr val="4D4D4D"/>
                      </a:solidFill>
                      <a:effectLst/>
                      <a:uFillTx/>
                      <a:ea typeface="MS UI Gothic"/>
                    </a:rPr>
                    <a:t>6</a:t>
                  </a:r>
                </a:p>
                <a:p>
                  <a:pPr algn="ctr"/>
                  <a:endParaRPr lang="en-GB" sz="1100">
                    <a:solidFill>
                      <a:srgbClr val="000000"/>
                    </a:solidFill>
                    <a:cs typeface="Arial" panose="020B0604020202020204" pitchFamily="34" charset="0"/>
                  </a:endParaRPr>
                </a:p>
                <a:p>
                  <a:pPr algn="ctr"/>
                  <a:endParaRPr lang="en-GB" sz="1100">
                    <a:solidFill>
                      <a:srgbClr val="000000"/>
                    </a:solidFill>
                    <a:cs typeface="Arial" panose="020B0604020202020204" pitchFamily="34" charset="0"/>
                  </a:endParaRPr>
                </a:p>
                <a:p>
                  <a:pPr algn="ctr"/>
                  <a:r>
                    <a:rPr lang="ja-JP" sz="1100" b="0" i="0" u="none" strike="noStrike" cap="none" baseline="0">
                      <a:solidFill>
                        <a:srgbClr val="2894FF"/>
                      </a:solidFill>
                      <a:effectLst/>
                      <a:uFillTx/>
                      <a:ea typeface="MS UI Gothic"/>
                    </a:rPr>
                    <a:t>151</a:t>
                  </a:r>
                </a:p>
                <a:p>
                  <a:pPr algn="ctr"/>
                  <a:r>
                    <a:rPr lang="ja-JP" sz="1100" b="0" i="0" u="none" strike="noStrike" cap="none" baseline="0">
                      <a:solidFill>
                        <a:srgbClr val="E75C00"/>
                      </a:solidFill>
                      <a:effectLst/>
                      <a:uFillTx/>
                      <a:ea typeface="MS UI Gothic"/>
                    </a:rPr>
                    <a:t>571</a:t>
                  </a:r>
                </a:p>
              </p:txBody>
            </p:sp>
          </p:grpSp>
          <p:grpSp>
            <p:nvGrpSpPr>
              <p:cNvPr id="155" name="Group 154"/>
              <p:cNvGrpSpPr/>
              <p:nvPr/>
            </p:nvGrpSpPr>
            <p:grpSpPr>
              <a:xfrm>
                <a:off x="2452512" y="4920702"/>
                <a:ext cx="592254" cy="1123586"/>
                <a:chOff x="1092249" y="4920702"/>
                <a:chExt cx="494495" cy="1123586"/>
              </a:xfrm>
            </p:grpSpPr>
            <p:sp>
              <p:nvSpPr>
                <p:cNvPr id="188" name="Line 19"/>
                <p:cNvSpPr>
                  <a:spLocks noChangeShapeType="1"/>
                </p:cNvSpPr>
                <p:nvPr/>
              </p:nvSpPr>
              <p:spPr bwMode="auto">
                <a:xfrm flipH="1">
                  <a:off x="1339497" y="4920702"/>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189" name="TextBox 188"/>
                <p:cNvSpPr txBox="1"/>
                <p:nvPr/>
              </p:nvSpPr>
              <p:spPr>
                <a:xfrm>
                  <a:off x="1094395" y="4982721"/>
                  <a:ext cx="490202" cy="1052352"/>
                </a:xfrm>
                <a:prstGeom prst="rect">
                  <a:avLst/>
                </a:prstGeom>
                <a:noFill/>
              </p:spPr>
              <p:txBody>
                <a:bodyPr wrap="none" lIns="36000" tIns="36000" rIns="36000" bIns="36000" rtlCol="0" anchor="t" anchorCtr="0">
                  <a:spAutoFit/>
                </a:bodyPr>
                <a:lstStyle/>
                <a:p>
                  <a:pPr algn="ctr"/>
                  <a:r>
                    <a:rPr lang="ja-JP" sz="1100" b="0" i="0" u="none" strike="noStrike" cap="none" baseline="0">
                      <a:solidFill>
                        <a:srgbClr val="4D4D4D"/>
                      </a:solidFill>
                      <a:effectLst/>
                      <a:uFillTx/>
                      <a:ea typeface="MS UI Gothic"/>
                    </a:rPr>
                    <a:t>9</a:t>
                  </a:r>
                </a:p>
                <a:p>
                  <a:pPr algn="ctr"/>
                  <a:endParaRPr lang="en-GB" sz="1100">
                    <a:solidFill>
                      <a:srgbClr val="000000"/>
                    </a:solidFill>
                    <a:cs typeface="Arial" panose="020B0604020202020204" pitchFamily="34" charset="0"/>
                  </a:endParaRPr>
                </a:p>
                <a:p>
                  <a:pPr algn="ctr"/>
                  <a:endParaRPr lang="en-GB" sz="1100">
                    <a:solidFill>
                      <a:srgbClr val="000000"/>
                    </a:solidFill>
                    <a:cs typeface="Arial" panose="020B0604020202020204" pitchFamily="34" charset="0"/>
                  </a:endParaRPr>
                </a:p>
                <a:p>
                  <a:pPr algn="ctr"/>
                  <a:r>
                    <a:rPr lang="ja-JP" sz="1100" b="0" i="0" u="none" strike="noStrike" cap="none" baseline="0">
                      <a:solidFill>
                        <a:srgbClr val="2894FF"/>
                      </a:solidFill>
                      <a:effectLst/>
                      <a:uFillTx/>
                      <a:ea typeface="MS UI Gothic"/>
                    </a:rPr>
                    <a:t>138</a:t>
                  </a:r>
                </a:p>
                <a:p>
                  <a:pPr algn="ctr"/>
                  <a:r>
                    <a:rPr lang="ja-JP" sz="1100" b="0" i="0" u="none" strike="noStrike" cap="none" baseline="0">
                      <a:solidFill>
                        <a:srgbClr val="E75C00"/>
                      </a:solidFill>
                      <a:effectLst/>
                      <a:uFillTx/>
                      <a:ea typeface="MS UI Gothic"/>
                    </a:rPr>
                    <a:t>441</a:t>
                  </a:r>
                </a:p>
              </p:txBody>
            </p:sp>
          </p:grpSp>
          <p:grpSp>
            <p:nvGrpSpPr>
              <p:cNvPr id="156" name="Group 155"/>
              <p:cNvGrpSpPr/>
              <p:nvPr/>
            </p:nvGrpSpPr>
            <p:grpSpPr>
              <a:xfrm>
                <a:off x="2917727" y="4920702"/>
                <a:ext cx="592252" cy="1123586"/>
                <a:chOff x="1004428" y="4920702"/>
                <a:chExt cx="494493" cy="1123586"/>
              </a:xfrm>
            </p:grpSpPr>
            <p:sp>
              <p:nvSpPr>
                <p:cNvPr id="186" name="Line 19"/>
                <p:cNvSpPr>
                  <a:spLocks noChangeShapeType="1"/>
                </p:cNvSpPr>
                <p:nvPr/>
              </p:nvSpPr>
              <p:spPr bwMode="auto">
                <a:xfrm flipH="1">
                  <a:off x="1251676" y="4920702"/>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187" name="TextBox 186"/>
                <p:cNvSpPr txBox="1"/>
                <p:nvPr/>
              </p:nvSpPr>
              <p:spPr>
                <a:xfrm>
                  <a:off x="1006574" y="4982721"/>
                  <a:ext cx="490201" cy="1052352"/>
                </a:xfrm>
                <a:prstGeom prst="rect">
                  <a:avLst/>
                </a:prstGeom>
                <a:noFill/>
              </p:spPr>
              <p:txBody>
                <a:bodyPr wrap="none" lIns="36000" tIns="36000" rIns="36000" bIns="36000" rtlCol="0" anchor="t" anchorCtr="0">
                  <a:spAutoFit/>
                </a:bodyPr>
                <a:lstStyle/>
                <a:p>
                  <a:pPr algn="ctr"/>
                  <a:r>
                    <a:rPr lang="ja-JP" sz="1100" b="0" i="0" u="none" strike="noStrike" cap="none" baseline="0">
                      <a:solidFill>
                        <a:srgbClr val="4D4D4D"/>
                      </a:solidFill>
                      <a:effectLst/>
                      <a:uFillTx/>
                      <a:ea typeface="MS UI Gothic"/>
                    </a:rPr>
                    <a:t>12</a:t>
                  </a:r>
                </a:p>
                <a:p>
                  <a:pPr algn="ctr"/>
                  <a:endParaRPr lang="en-GB" sz="1100">
                    <a:solidFill>
                      <a:srgbClr val="000000"/>
                    </a:solidFill>
                    <a:cs typeface="Arial" panose="020B0604020202020204" pitchFamily="34" charset="0"/>
                  </a:endParaRPr>
                </a:p>
                <a:p>
                  <a:pPr algn="ctr"/>
                  <a:endParaRPr lang="en-GB" sz="1100">
                    <a:solidFill>
                      <a:srgbClr val="000000"/>
                    </a:solidFill>
                    <a:cs typeface="Arial" panose="020B0604020202020204" pitchFamily="34" charset="0"/>
                  </a:endParaRPr>
                </a:p>
                <a:p>
                  <a:pPr algn="r"/>
                  <a:r>
                    <a:rPr lang="ja-JP" sz="1100" b="0" i="0" u="none" strike="noStrike" cap="none" baseline="0">
                      <a:solidFill>
                        <a:srgbClr val="2894FF"/>
                      </a:solidFill>
                      <a:effectLst/>
                      <a:uFillTx/>
                      <a:ea typeface="MS UI Gothic"/>
                    </a:rPr>
                    <a:t>121</a:t>
                  </a:r>
                </a:p>
                <a:p>
                  <a:pPr algn="r"/>
                  <a:r>
                    <a:rPr lang="ja-JP" sz="1100" b="0" i="0" u="none" strike="noStrike" cap="none" baseline="0">
                      <a:solidFill>
                        <a:srgbClr val="E75C00"/>
                      </a:solidFill>
                      <a:effectLst/>
                      <a:uFillTx/>
                      <a:ea typeface="MS UI Gothic"/>
                    </a:rPr>
                    <a:t>362</a:t>
                  </a:r>
                </a:p>
              </p:txBody>
            </p:sp>
          </p:grpSp>
          <p:grpSp>
            <p:nvGrpSpPr>
              <p:cNvPr id="157" name="Group 156"/>
              <p:cNvGrpSpPr/>
              <p:nvPr/>
            </p:nvGrpSpPr>
            <p:grpSpPr>
              <a:xfrm>
                <a:off x="3418005" y="4920702"/>
                <a:ext cx="592252" cy="1123586"/>
                <a:chOff x="945880" y="4920702"/>
                <a:chExt cx="494493" cy="1123586"/>
              </a:xfrm>
            </p:grpSpPr>
            <p:sp>
              <p:nvSpPr>
                <p:cNvPr id="184" name="Line 19"/>
                <p:cNvSpPr>
                  <a:spLocks noChangeShapeType="1"/>
                </p:cNvSpPr>
                <p:nvPr/>
              </p:nvSpPr>
              <p:spPr bwMode="auto">
                <a:xfrm flipH="1">
                  <a:off x="1193128" y="4920702"/>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185" name="TextBox 184"/>
                <p:cNvSpPr txBox="1"/>
                <p:nvPr/>
              </p:nvSpPr>
              <p:spPr>
                <a:xfrm>
                  <a:off x="948025" y="4982721"/>
                  <a:ext cx="490201" cy="1052352"/>
                </a:xfrm>
                <a:prstGeom prst="rect">
                  <a:avLst/>
                </a:prstGeom>
                <a:noFill/>
              </p:spPr>
              <p:txBody>
                <a:bodyPr wrap="none" lIns="36000" tIns="36000" rIns="36000" bIns="36000" rtlCol="0" anchor="t" anchorCtr="0">
                  <a:spAutoFit/>
                </a:bodyPr>
                <a:lstStyle/>
                <a:p>
                  <a:pPr algn="ctr"/>
                  <a:r>
                    <a:rPr lang="ja-JP" sz="1100" b="0" i="0" u="none" strike="noStrike" cap="none" baseline="0">
                      <a:solidFill>
                        <a:srgbClr val="4D4D4D"/>
                      </a:solidFill>
                      <a:effectLst/>
                      <a:uFillTx/>
                      <a:ea typeface="MS UI Gothic"/>
                    </a:rPr>
                    <a:t>15</a:t>
                  </a:r>
                </a:p>
                <a:p>
                  <a:pPr algn="ctr"/>
                  <a:endParaRPr lang="en-GB" sz="1100">
                    <a:solidFill>
                      <a:srgbClr val="000000"/>
                    </a:solidFill>
                    <a:cs typeface="Arial" panose="020B0604020202020204" pitchFamily="34" charset="0"/>
                  </a:endParaRPr>
                </a:p>
                <a:p>
                  <a:pPr algn="ctr"/>
                  <a:endParaRPr lang="en-GB" sz="1100">
                    <a:solidFill>
                      <a:srgbClr val="000000"/>
                    </a:solidFill>
                    <a:cs typeface="Arial" panose="020B0604020202020204" pitchFamily="34" charset="0"/>
                  </a:endParaRPr>
                </a:p>
                <a:p>
                  <a:pPr algn="r"/>
                  <a:r>
                    <a:rPr lang="ja-JP" sz="1100" b="0" i="0" u="none" strike="noStrike" cap="none" baseline="0">
                      <a:solidFill>
                        <a:srgbClr val="2894FF"/>
                      </a:solidFill>
                      <a:effectLst/>
                      <a:uFillTx/>
                      <a:ea typeface="MS UI Gothic"/>
                    </a:rPr>
                    <a:t>108</a:t>
                  </a:r>
                </a:p>
                <a:p>
                  <a:pPr algn="r"/>
                  <a:r>
                    <a:rPr lang="ja-JP" sz="1100" b="0" i="0" u="none" strike="noStrike" cap="none" baseline="0">
                      <a:solidFill>
                        <a:srgbClr val="E75C00"/>
                      </a:solidFill>
                      <a:effectLst/>
                      <a:uFillTx/>
                      <a:ea typeface="MS UI Gothic"/>
                    </a:rPr>
                    <a:t>291</a:t>
                  </a:r>
                </a:p>
              </p:txBody>
            </p:sp>
          </p:grpSp>
          <p:grpSp>
            <p:nvGrpSpPr>
              <p:cNvPr id="158" name="Group 157"/>
              <p:cNvGrpSpPr/>
              <p:nvPr/>
            </p:nvGrpSpPr>
            <p:grpSpPr>
              <a:xfrm>
                <a:off x="3893236" y="4920702"/>
                <a:ext cx="592252" cy="1123586"/>
                <a:chOff x="866419" y="4920702"/>
                <a:chExt cx="494493" cy="1123586"/>
              </a:xfrm>
            </p:grpSpPr>
            <p:sp>
              <p:nvSpPr>
                <p:cNvPr id="182" name="Line 19"/>
                <p:cNvSpPr>
                  <a:spLocks noChangeShapeType="1"/>
                </p:cNvSpPr>
                <p:nvPr/>
              </p:nvSpPr>
              <p:spPr bwMode="auto">
                <a:xfrm flipH="1">
                  <a:off x="1113669" y="4920702"/>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183" name="TextBox 182"/>
                <p:cNvSpPr txBox="1"/>
                <p:nvPr/>
              </p:nvSpPr>
              <p:spPr>
                <a:xfrm>
                  <a:off x="868565" y="4982721"/>
                  <a:ext cx="490201" cy="1052352"/>
                </a:xfrm>
                <a:prstGeom prst="rect">
                  <a:avLst/>
                </a:prstGeom>
                <a:noFill/>
              </p:spPr>
              <p:txBody>
                <a:bodyPr wrap="none" lIns="36000" tIns="36000" rIns="36000" bIns="36000" rtlCol="0" anchor="t" anchorCtr="0">
                  <a:spAutoFit/>
                </a:bodyPr>
                <a:lstStyle/>
                <a:p>
                  <a:pPr algn="ctr"/>
                  <a:r>
                    <a:rPr lang="ja-JP" sz="1100" b="0" i="0" u="none" strike="noStrike" cap="none" baseline="0">
                      <a:solidFill>
                        <a:srgbClr val="4D4D4D"/>
                      </a:solidFill>
                      <a:effectLst/>
                      <a:uFillTx/>
                      <a:ea typeface="MS UI Gothic"/>
                    </a:rPr>
                    <a:t>18</a:t>
                  </a:r>
                </a:p>
                <a:p>
                  <a:pPr algn="ctr"/>
                  <a:endParaRPr lang="en-GB" sz="1100">
                    <a:solidFill>
                      <a:srgbClr val="000000"/>
                    </a:solidFill>
                    <a:cs typeface="Arial" panose="020B0604020202020204" pitchFamily="34" charset="0"/>
                  </a:endParaRPr>
                </a:p>
                <a:p>
                  <a:pPr algn="ctr"/>
                  <a:endParaRPr lang="en-GB" sz="1100">
                    <a:solidFill>
                      <a:srgbClr val="000000"/>
                    </a:solidFill>
                    <a:cs typeface="Arial" panose="020B0604020202020204" pitchFamily="34" charset="0"/>
                  </a:endParaRPr>
                </a:p>
                <a:p>
                  <a:pPr algn="r"/>
                  <a:r>
                    <a:rPr lang="ja-JP" sz="1100" b="0" i="0" u="none" strike="noStrike" cap="none" baseline="0">
                      <a:solidFill>
                        <a:srgbClr val="2894FF"/>
                      </a:solidFill>
                      <a:effectLst/>
                      <a:uFillTx/>
                      <a:ea typeface="MS UI Gothic"/>
                    </a:rPr>
                    <a:t>93</a:t>
                  </a:r>
                </a:p>
                <a:p>
                  <a:pPr algn="r"/>
                  <a:r>
                    <a:rPr lang="ja-JP" sz="1100" b="0" i="0" u="none" strike="noStrike" cap="none" baseline="0">
                      <a:solidFill>
                        <a:srgbClr val="E75C00"/>
                      </a:solidFill>
                      <a:effectLst/>
                      <a:uFillTx/>
                      <a:ea typeface="MS UI Gothic"/>
                    </a:rPr>
                    <a:t>241</a:t>
                  </a:r>
                </a:p>
              </p:txBody>
            </p:sp>
          </p:grpSp>
          <p:grpSp>
            <p:nvGrpSpPr>
              <p:cNvPr id="159" name="Group 158"/>
              <p:cNvGrpSpPr/>
              <p:nvPr/>
            </p:nvGrpSpPr>
            <p:grpSpPr>
              <a:xfrm>
                <a:off x="4391289" y="4920702"/>
                <a:ext cx="592253" cy="1123586"/>
                <a:chOff x="786965" y="4920702"/>
                <a:chExt cx="494494" cy="1123586"/>
              </a:xfrm>
            </p:grpSpPr>
            <p:sp>
              <p:nvSpPr>
                <p:cNvPr id="180" name="Line 19"/>
                <p:cNvSpPr>
                  <a:spLocks noChangeShapeType="1"/>
                </p:cNvSpPr>
                <p:nvPr/>
              </p:nvSpPr>
              <p:spPr bwMode="auto">
                <a:xfrm flipH="1">
                  <a:off x="1034211" y="4920702"/>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181" name="TextBox 180"/>
                <p:cNvSpPr txBox="1"/>
                <p:nvPr/>
              </p:nvSpPr>
              <p:spPr>
                <a:xfrm>
                  <a:off x="789111" y="4982721"/>
                  <a:ext cx="490201" cy="1052352"/>
                </a:xfrm>
                <a:prstGeom prst="rect">
                  <a:avLst/>
                </a:prstGeom>
                <a:noFill/>
              </p:spPr>
              <p:txBody>
                <a:bodyPr wrap="none" lIns="36000" tIns="36000" rIns="36000" bIns="36000" rtlCol="0" anchor="t" anchorCtr="0">
                  <a:spAutoFit/>
                </a:bodyPr>
                <a:lstStyle/>
                <a:p>
                  <a:pPr algn="ctr"/>
                  <a:r>
                    <a:rPr lang="ja-JP" sz="1100" b="0" i="0" u="none" strike="noStrike" cap="none" baseline="0">
                      <a:solidFill>
                        <a:srgbClr val="4D4D4D"/>
                      </a:solidFill>
                      <a:effectLst/>
                      <a:uFillTx/>
                      <a:ea typeface="MS UI Gothic"/>
                    </a:rPr>
                    <a:t>21</a:t>
                  </a:r>
                </a:p>
                <a:p>
                  <a:pPr algn="ctr"/>
                  <a:endParaRPr lang="en-GB" sz="1100">
                    <a:solidFill>
                      <a:srgbClr val="000000"/>
                    </a:solidFill>
                    <a:cs typeface="Arial" panose="020B0604020202020204" pitchFamily="34" charset="0"/>
                  </a:endParaRPr>
                </a:p>
                <a:p>
                  <a:pPr algn="ctr"/>
                  <a:endParaRPr lang="en-GB" sz="1100">
                    <a:solidFill>
                      <a:srgbClr val="000000"/>
                    </a:solidFill>
                    <a:cs typeface="Arial" panose="020B0604020202020204" pitchFamily="34" charset="0"/>
                  </a:endParaRPr>
                </a:p>
                <a:p>
                  <a:pPr algn="ctr"/>
                  <a:r>
                    <a:rPr lang="ja-JP" sz="1100" b="0" i="0" u="none" strike="noStrike" cap="none" baseline="0">
                      <a:solidFill>
                        <a:srgbClr val="2894FF"/>
                      </a:solidFill>
                      <a:effectLst/>
                      <a:uFillTx/>
                      <a:ea typeface="MS UI Gothic"/>
                    </a:rPr>
                    <a:t>76</a:t>
                  </a:r>
                </a:p>
                <a:p>
                  <a:pPr algn="ctr"/>
                  <a:r>
                    <a:rPr lang="ja-JP" sz="1100" b="0" i="0" u="none" strike="noStrike" cap="none" baseline="0">
                      <a:solidFill>
                        <a:srgbClr val="E75C00"/>
                      </a:solidFill>
                      <a:effectLst/>
                      <a:uFillTx/>
                      <a:ea typeface="MS UI Gothic"/>
                    </a:rPr>
                    <a:t>180</a:t>
                  </a:r>
                </a:p>
              </p:txBody>
            </p:sp>
          </p:grpSp>
          <p:grpSp>
            <p:nvGrpSpPr>
              <p:cNvPr id="160" name="Group 159"/>
              <p:cNvGrpSpPr/>
              <p:nvPr/>
            </p:nvGrpSpPr>
            <p:grpSpPr>
              <a:xfrm>
                <a:off x="4874313" y="4920702"/>
                <a:ext cx="592254" cy="1123586"/>
                <a:chOff x="694963" y="4920702"/>
                <a:chExt cx="494495" cy="1123586"/>
              </a:xfrm>
            </p:grpSpPr>
            <p:sp>
              <p:nvSpPr>
                <p:cNvPr id="178" name="Line 19"/>
                <p:cNvSpPr>
                  <a:spLocks noChangeShapeType="1"/>
                </p:cNvSpPr>
                <p:nvPr/>
              </p:nvSpPr>
              <p:spPr bwMode="auto">
                <a:xfrm flipH="1">
                  <a:off x="942208" y="4920702"/>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179" name="TextBox 178"/>
                <p:cNvSpPr txBox="1"/>
                <p:nvPr/>
              </p:nvSpPr>
              <p:spPr>
                <a:xfrm>
                  <a:off x="697109" y="4982721"/>
                  <a:ext cx="490202" cy="1052352"/>
                </a:xfrm>
                <a:prstGeom prst="rect">
                  <a:avLst/>
                </a:prstGeom>
                <a:noFill/>
              </p:spPr>
              <p:txBody>
                <a:bodyPr wrap="none" lIns="36000" tIns="36000" rIns="36000" bIns="36000" rtlCol="0" anchor="t" anchorCtr="0">
                  <a:spAutoFit/>
                </a:bodyPr>
                <a:lstStyle/>
                <a:p>
                  <a:pPr algn="ctr"/>
                  <a:r>
                    <a:rPr lang="ja-JP" sz="1100" b="0" i="0" u="none" strike="noStrike" cap="none" baseline="0">
                      <a:solidFill>
                        <a:srgbClr val="4D4D4D"/>
                      </a:solidFill>
                      <a:effectLst/>
                      <a:uFillTx/>
                      <a:ea typeface="MS UI Gothic"/>
                    </a:rPr>
                    <a:t>24</a:t>
                  </a:r>
                </a:p>
                <a:p>
                  <a:pPr algn="ctr"/>
                  <a:endParaRPr lang="en-GB" sz="1100">
                    <a:solidFill>
                      <a:srgbClr val="000000"/>
                    </a:solidFill>
                    <a:cs typeface="Arial" panose="020B0604020202020204" pitchFamily="34" charset="0"/>
                  </a:endParaRPr>
                </a:p>
                <a:p>
                  <a:pPr algn="ctr"/>
                  <a:endParaRPr lang="en-GB" sz="1100">
                    <a:solidFill>
                      <a:srgbClr val="000000"/>
                    </a:solidFill>
                    <a:cs typeface="Arial" panose="020B0604020202020204" pitchFamily="34" charset="0"/>
                  </a:endParaRPr>
                </a:p>
                <a:p>
                  <a:pPr algn="ctr"/>
                  <a:r>
                    <a:rPr lang="ja-JP" sz="1100" b="0" i="0" u="none" strike="noStrike" cap="none" baseline="0">
                      <a:solidFill>
                        <a:srgbClr val="2894FF"/>
                      </a:solidFill>
                      <a:effectLst/>
                      <a:uFillTx/>
                      <a:ea typeface="MS UI Gothic"/>
                    </a:rPr>
                    <a:t>56</a:t>
                  </a:r>
                </a:p>
                <a:p>
                  <a:pPr algn="ctr"/>
                  <a:r>
                    <a:rPr lang="ja-JP" sz="1100" b="0" i="0" u="none" strike="noStrike" cap="none" baseline="0">
                      <a:solidFill>
                        <a:srgbClr val="E75C00"/>
                      </a:solidFill>
                      <a:effectLst/>
                      <a:uFillTx/>
                      <a:ea typeface="MS UI Gothic"/>
                    </a:rPr>
                    <a:t>129</a:t>
                  </a:r>
                </a:p>
              </p:txBody>
            </p:sp>
          </p:grpSp>
          <p:grpSp>
            <p:nvGrpSpPr>
              <p:cNvPr id="161" name="Group 160"/>
              <p:cNvGrpSpPr/>
              <p:nvPr/>
            </p:nvGrpSpPr>
            <p:grpSpPr>
              <a:xfrm>
                <a:off x="5434720" y="4920702"/>
                <a:ext cx="456778" cy="1123586"/>
                <a:chOff x="692967" y="4920702"/>
                <a:chExt cx="381380" cy="1123586"/>
              </a:xfrm>
            </p:grpSpPr>
            <p:sp>
              <p:nvSpPr>
                <p:cNvPr id="176" name="Line 19"/>
                <p:cNvSpPr>
                  <a:spLocks noChangeShapeType="1"/>
                </p:cNvSpPr>
                <p:nvPr/>
              </p:nvSpPr>
              <p:spPr bwMode="auto">
                <a:xfrm flipH="1">
                  <a:off x="883659" y="4920702"/>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177" name="TextBox 176"/>
                <p:cNvSpPr txBox="1"/>
                <p:nvPr/>
              </p:nvSpPr>
              <p:spPr>
                <a:xfrm>
                  <a:off x="700993" y="4982720"/>
                  <a:ext cx="365328" cy="1052352"/>
                </a:xfrm>
                <a:prstGeom prst="rect">
                  <a:avLst/>
                </a:prstGeom>
                <a:noFill/>
              </p:spPr>
              <p:txBody>
                <a:bodyPr wrap="none" lIns="36000" tIns="36000" rIns="36000" bIns="36000" rtlCol="0" anchor="t" anchorCtr="0">
                  <a:spAutoFit/>
                </a:bodyPr>
                <a:lstStyle/>
                <a:p>
                  <a:pPr algn="ctr"/>
                  <a:r>
                    <a:rPr lang="ja-JP" sz="1100" b="0" i="0" u="none" strike="noStrike" cap="none" baseline="0">
                      <a:solidFill>
                        <a:srgbClr val="4D4D4D"/>
                      </a:solidFill>
                      <a:effectLst/>
                      <a:uFillTx/>
                      <a:ea typeface="MS UI Gothic"/>
                    </a:rPr>
                    <a:t>27</a:t>
                  </a:r>
                </a:p>
                <a:p>
                  <a:pPr algn="ctr"/>
                  <a:endParaRPr lang="en-GB" sz="1100">
                    <a:solidFill>
                      <a:srgbClr val="000000"/>
                    </a:solidFill>
                    <a:cs typeface="Arial" panose="020B0604020202020204" pitchFamily="34" charset="0"/>
                  </a:endParaRPr>
                </a:p>
                <a:p>
                  <a:pPr algn="ctr"/>
                  <a:endParaRPr lang="en-GB" sz="1100">
                    <a:solidFill>
                      <a:srgbClr val="000000"/>
                    </a:solidFill>
                    <a:cs typeface="Arial" panose="020B0604020202020204" pitchFamily="34" charset="0"/>
                  </a:endParaRPr>
                </a:p>
                <a:p>
                  <a:pPr algn="r"/>
                  <a:r>
                    <a:rPr lang="ja-JP" sz="1100" b="0" i="0" u="none" strike="noStrike" cap="none" baseline="0">
                      <a:solidFill>
                        <a:srgbClr val="2894FF"/>
                      </a:solidFill>
                      <a:effectLst/>
                      <a:uFillTx/>
                      <a:ea typeface="MS UI Gothic"/>
                    </a:rPr>
                    <a:t>41</a:t>
                  </a:r>
                </a:p>
                <a:p>
                  <a:pPr algn="r"/>
                  <a:r>
                    <a:rPr lang="ja-JP" sz="1100" b="0" i="0" u="none" strike="noStrike" cap="none" baseline="0">
                      <a:solidFill>
                        <a:srgbClr val="E75C00"/>
                      </a:solidFill>
                      <a:effectLst/>
                      <a:uFillTx/>
                      <a:ea typeface="MS UI Gothic"/>
                    </a:rPr>
                    <a:t>83</a:t>
                  </a:r>
                </a:p>
              </p:txBody>
            </p:sp>
          </p:grpSp>
          <p:grpSp>
            <p:nvGrpSpPr>
              <p:cNvPr id="162" name="Group 161"/>
              <p:cNvGrpSpPr/>
              <p:nvPr/>
            </p:nvGrpSpPr>
            <p:grpSpPr>
              <a:xfrm>
                <a:off x="5912365" y="4920702"/>
                <a:ext cx="456778" cy="1123586"/>
                <a:chOff x="621873" y="4920702"/>
                <a:chExt cx="381380" cy="1123586"/>
              </a:xfrm>
            </p:grpSpPr>
            <p:sp>
              <p:nvSpPr>
                <p:cNvPr id="174" name="Line 19"/>
                <p:cNvSpPr>
                  <a:spLocks noChangeShapeType="1"/>
                </p:cNvSpPr>
                <p:nvPr/>
              </p:nvSpPr>
              <p:spPr bwMode="auto">
                <a:xfrm flipH="1">
                  <a:off x="812565" y="4920702"/>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175" name="TextBox 174"/>
                <p:cNvSpPr txBox="1"/>
                <p:nvPr/>
              </p:nvSpPr>
              <p:spPr>
                <a:xfrm>
                  <a:off x="629899" y="4982720"/>
                  <a:ext cx="365328" cy="1052352"/>
                </a:xfrm>
                <a:prstGeom prst="rect">
                  <a:avLst/>
                </a:prstGeom>
                <a:noFill/>
              </p:spPr>
              <p:txBody>
                <a:bodyPr wrap="none" lIns="36000" tIns="36000" rIns="36000" bIns="36000" rtlCol="0" anchor="t" anchorCtr="0">
                  <a:spAutoFit/>
                </a:bodyPr>
                <a:lstStyle/>
                <a:p>
                  <a:pPr algn="ctr"/>
                  <a:r>
                    <a:rPr lang="ja-JP" sz="1100" b="0" i="0" u="none" strike="noStrike" cap="none" baseline="0">
                      <a:solidFill>
                        <a:srgbClr val="4D4D4D"/>
                      </a:solidFill>
                      <a:effectLst/>
                      <a:uFillTx/>
                      <a:ea typeface="MS UI Gothic"/>
                    </a:rPr>
                    <a:t>30</a:t>
                  </a:r>
                </a:p>
                <a:p>
                  <a:pPr algn="ctr"/>
                  <a:endParaRPr lang="en-GB" sz="1100">
                    <a:solidFill>
                      <a:srgbClr val="000000"/>
                    </a:solidFill>
                    <a:cs typeface="Arial" panose="020B0604020202020204" pitchFamily="34" charset="0"/>
                  </a:endParaRPr>
                </a:p>
                <a:p>
                  <a:pPr algn="ctr"/>
                  <a:endParaRPr lang="en-GB" sz="1100">
                    <a:solidFill>
                      <a:srgbClr val="000000"/>
                    </a:solidFill>
                    <a:cs typeface="Arial" panose="020B0604020202020204" pitchFamily="34" charset="0"/>
                  </a:endParaRPr>
                </a:p>
                <a:p>
                  <a:pPr algn="r"/>
                  <a:r>
                    <a:rPr lang="ja-JP" sz="1100" b="0" i="0" u="none" strike="noStrike" cap="none" baseline="0">
                      <a:solidFill>
                        <a:srgbClr val="2894FF"/>
                      </a:solidFill>
                      <a:effectLst/>
                      <a:uFillTx/>
                      <a:ea typeface="MS UI Gothic"/>
                    </a:rPr>
                    <a:t>22</a:t>
                  </a:r>
                </a:p>
                <a:p>
                  <a:pPr algn="r"/>
                  <a:r>
                    <a:rPr lang="ja-JP" sz="1100" b="0" i="0" u="none" strike="noStrike" cap="none" baseline="0">
                      <a:solidFill>
                        <a:srgbClr val="E75C00"/>
                      </a:solidFill>
                      <a:effectLst/>
                      <a:uFillTx/>
                      <a:ea typeface="MS UI Gothic"/>
                    </a:rPr>
                    <a:t>51</a:t>
                  </a:r>
                </a:p>
              </p:txBody>
            </p:sp>
          </p:grpSp>
          <p:grpSp>
            <p:nvGrpSpPr>
              <p:cNvPr id="163" name="Group 162"/>
              <p:cNvGrpSpPr/>
              <p:nvPr/>
            </p:nvGrpSpPr>
            <p:grpSpPr>
              <a:xfrm>
                <a:off x="6417744" y="4920702"/>
                <a:ext cx="441383" cy="1123586"/>
                <a:chOff x="573936" y="4920702"/>
                <a:chExt cx="368527" cy="1123586"/>
              </a:xfrm>
            </p:grpSpPr>
            <p:sp>
              <p:nvSpPr>
                <p:cNvPr id="172" name="Line 19"/>
                <p:cNvSpPr>
                  <a:spLocks noChangeShapeType="1"/>
                </p:cNvSpPr>
                <p:nvPr/>
              </p:nvSpPr>
              <p:spPr bwMode="auto">
                <a:xfrm flipH="1">
                  <a:off x="758199" y="4920702"/>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173" name="TextBox 172"/>
                <p:cNvSpPr txBox="1"/>
                <p:nvPr/>
              </p:nvSpPr>
              <p:spPr>
                <a:xfrm>
                  <a:off x="575536" y="4982720"/>
                  <a:ext cx="365328" cy="1052352"/>
                </a:xfrm>
                <a:prstGeom prst="rect">
                  <a:avLst/>
                </a:prstGeom>
                <a:noFill/>
              </p:spPr>
              <p:txBody>
                <a:bodyPr wrap="none" lIns="36000" tIns="36000" rIns="36000" bIns="36000" rtlCol="0" anchor="t" anchorCtr="0">
                  <a:spAutoFit/>
                </a:bodyPr>
                <a:lstStyle/>
                <a:p>
                  <a:pPr algn="ctr"/>
                  <a:r>
                    <a:rPr lang="ja-JP" sz="1100" b="0" i="0" u="none" strike="noStrike" cap="none" baseline="0">
                      <a:solidFill>
                        <a:srgbClr val="4D4D4D"/>
                      </a:solidFill>
                      <a:effectLst/>
                      <a:uFillTx/>
                      <a:ea typeface="MS UI Gothic"/>
                    </a:rPr>
                    <a:t>33</a:t>
                  </a:r>
                </a:p>
                <a:p>
                  <a:pPr algn="ctr"/>
                  <a:endParaRPr lang="en-GB" sz="1100">
                    <a:solidFill>
                      <a:srgbClr val="000000"/>
                    </a:solidFill>
                    <a:cs typeface="Arial" panose="020B0604020202020204" pitchFamily="34" charset="0"/>
                  </a:endParaRPr>
                </a:p>
                <a:p>
                  <a:pPr algn="ctr"/>
                  <a:endParaRPr lang="en-GB" sz="1100">
                    <a:solidFill>
                      <a:srgbClr val="000000"/>
                    </a:solidFill>
                    <a:cs typeface="Arial" panose="020B0604020202020204" pitchFamily="34" charset="0"/>
                  </a:endParaRPr>
                </a:p>
                <a:p>
                  <a:pPr algn="ctr"/>
                  <a:r>
                    <a:rPr lang="ja-JP" sz="1100" b="0" i="0" u="none" strike="noStrike" cap="none" baseline="0">
                      <a:solidFill>
                        <a:srgbClr val="2894FF"/>
                      </a:solidFill>
                      <a:effectLst/>
                      <a:uFillTx/>
                      <a:ea typeface="MS UI Gothic"/>
                    </a:rPr>
                    <a:t>11</a:t>
                  </a:r>
                </a:p>
                <a:p>
                  <a:pPr algn="ctr"/>
                  <a:r>
                    <a:rPr lang="ja-JP" sz="1100" b="0" i="0" u="none" strike="noStrike" cap="none" baseline="0">
                      <a:solidFill>
                        <a:srgbClr val="E75C00"/>
                      </a:solidFill>
                      <a:effectLst/>
                      <a:uFillTx/>
                      <a:ea typeface="MS UI Gothic"/>
                    </a:rPr>
                    <a:t>26</a:t>
                  </a:r>
                </a:p>
              </p:txBody>
            </p:sp>
          </p:grpSp>
          <p:grpSp>
            <p:nvGrpSpPr>
              <p:cNvPr id="164" name="Group 163"/>
              <p:cNvGrpSpPr/>
              <p:nvPr/>
            </p:nvGrpSpPr>
            <p:grpSpPr>
              <a:xfrm>
                <a:off x="6908279" y="4920702"/>
                <a:ext cx="1407130" cy="1123608"/>
                <a:chOff x="488185" y="4920702"/>
                <a:chExt cx="1174838" cy="1123608"/>
              </a:xfrm>
            </p:grpSpPr>
            <p:sp>
              <p:nvSpPr>
                <p:cNvPr id="166" name="Line 19"/>
                <p:cNvSpPr>
                  <a:spLocks noChangeShapeType="1"/>
                </p:cNvSpPr>
                <p:nvPr/>
              </p:nvSpPr>
              <p:spPr bwMode="auto">
                <a:xfrm flipH="1">
                  <a:off x="1478760" y="4920702"/>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167" name="Line 21"/>
                <p:cNvSpPr>
                  <a:spLocks noChangeShapeType="1"/>
                </p:cNvSpPr>
                <p:nvPr/>
              </p:nvSpPr>
              <p:spPr bwMode="auto">
                <a:xfrm flipH="1">
                  <a:off x="665209" y="4920702"/>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cs typeface="Arial" panose="020B0604020202020204" pitchFamily="34" charset="0"/>
                  </a:endParaRPr>
                </a:p>
              </p:txBody>
            </p:sp>
            <p:sp>
              <p:nvSpPr>
                <p:cNvPr id="168" name="TextBox 167"/>
                <p:cNvSpPr txBox="1"/>
                <p:nvPr/>
              </p:nvSpPr>
              <p:spPr>
                <a:xfrm>
                  <a:off x="489785" y="4982720"/>
                  <a:ext cx="365320" cy="1052352"/>
                </a:xfrm>
                <a:prstGeom prst="rect">
                  <a:avLst/>
                </a:prstGeom>
                <a:noFill/>
              </p:spPr>
              <p:txBody>
                <a:bodyPr wrap="none" lIns="36000" tIns="36000" rIns="36000" bIns="36000" rtlCol="0" anchor="t" anchorCtr="0">
                  <a:spAutoFit/>
                </a:bodyPr>
                <a:lstStyle/>
                <a:p>
                  <a:pPr algn="ctr"/>
                  <a:r>
                    <a:rPr lang="ja-JP" sz="1100" b="0" i="0" u="none" strike="noStrike" cap="none" baseline="0">
                      <a:solidFill>
                        <a:srgbClr val="4D4D4D"/>
                      </a:solidFill>
                      <a:effectLst/>
                      <a:uFillTx/>
                      <a:ea typeface="MS UI Gothic"/>
                    </a:rPr>
                    <a:t>36</a:t>
                  </a:r>
                </a:p>
                <a:p>
                  <a:pPr algn="ctr"/>
                  <a:endParaRPr lang="en-GB" sz="1100">
                    <a:solidFill>
                      <a:srgbClr val="000000"/>
                    </a:solidFill>
                    <a:cs typeface="Arial" panose="020B0604020202020204" pitchFamily="34" charset="0"/>
                  </a:endParaRPr>
                </a:p>
                <a:p>
                  <a:pPr algn="ctr"/>
                  <a:endParaRPr lang="en-GB" sz="1100">
                    <a:solidFill>
                      <a:srgbClr val="000000"/>
                    </a:solidFill>
                    <a:cs typeface="Arial" panose="020B0604020202020204" pitchFamily="34" charset="0"/>
                  </a:endParaRPr>
                </a:p>
                <a:p>
                  <a:pPr algn="ctr"/>
                  <a:r>
                    <a:rPr lang="ja-JP" sz="1100" b="0" i="0" u="none" strike="noStrike" cap="none" baseline="0">
                      <a:solidFill>
                        <a:srgbClr val="2894FF"/>
                      </a:solidFill>
                      <a:effectLst/>
                      <a:uFillTx/>
                      <a:ea typeface="MS UI Gothic"/>
                    </a:rPr>
                    <a:t>6</a:t>
                  </a:r>
                </a:p>
                <a:p>
                  <a:pPr algn="ctr"/>
                  <a:r>
                    <a:rPr lang="ja-JP" sz="1100" b="0" i="0" u="none" strike="noStrike" cap="none" baseline="0">
                      <a:solidFill>
                        <a:srgbClr val="E75C00"/>
                      </a:solidFill>
                      <a:effectLst/>
                      <a:uFillTx/>
                      <a:ea typeface="MS UI Gothic"/>
                    </a:rPr>
                    <a:t>10</a:t>
                  </a:r>
                </a:p>
              </p:txBody>
            </p:sp>
            <p:sp>
              <p:nvSpPr>
                <p:cNvPr id="169" name="TextBox 168"/>
                <p:cNvSpPr txBox="1"/>
                <p:nvPr/>
              </p:nvSpPr>
              <p:spPr>
                <a:xfrm>
                  <a:off x="1296105" y="4982720"/>
                  <a:ext cx="365320" cy="1052352"/>
                </a:xfrm>
                <a:prstGeom prst="rect">
                  <a:avLst/>
                </a:prstGeom>
                <a:noFill/>
              </p:spPr>
              <p:txBody>
                <a:bodyPr wrap="none" lIns="36000" tIns="36000" rIns="36000" bIns="36000" rtlCol="0" anchor="t" anchorCtr="0">
                  <a:spAutoFit/>
                </a:bodyPr>
                <a:lstStyle/>
                <a:p>
                  <a:pPr algn="ctr"/>
                  <a:r>
                    <a:rPr lang="ja-JP" sz="1100" b="0" i="0" u="none" strike="noStrike" cap="none" baseline="0">
                      <a:solidFill>
                        <a:srgbClr val="4D4D4D"/>
                      </a:solidFill>
                      <a:effectLst/>
                      <a:uFillTx/>
                      <a:ea typeface="MS UI Gothic"/>
                    </a:rPr>
                    <a:t>42</a:t>
                  </a:r>
                </a:p>
                <a:p>
                  <a:pPr algn="ctr"/>
                  <a:endParaRPr lang="en-GB" sz="1100">
                    <a:solidFill>
                      <a:srgbClr val="000000"/>
                    </a:solidFill>
                    <a:cs typeface="Arial" panose="020B0604020202020204" pitchFamily="34" charset="0"/>
                  </a:endParaRPr>
                </a:p>
                <a:p>
                  <a:pPr algn="ctr"/>
                  <a:endParaRPr lang="en-GB" sz="1100">
                    <a:solidFill>
                      <a:srgbClr val="000000"/>
                    </a:solidFill>
                    <a:cs typeface="Arial" panose="020B0604020202020204" pitchFamily="34" charset="0"/>
                  </a:endParaRPr>
                </a:p>
                <a:p>
                  <a:pPr algn="ctr"/>
                  <a:r>
                    <a:rPr lang="ja-JP" sz="1100" b="0" i="0" u="none" strike="noStrike" cap="none" baseline="0">
                      <a:solidFill>
                        <a:srgbClr val="2894FF"/>
                      </a:solidFill>
                      <a:effectLst/>
                      <a:uFillTx/>
                      <a:ea typeface="MS UI Gothic"/>
                    </a:rPr>
                    <a:t>0</a:t>
                  </a:r>
                </a:p>
                <a:p>
                  <a:pPr algn="ctr"/>
                  <a:r>
                    <a:rPr lang="ja-JP" sz="1100" b="0" i="0" u="none" strike="noStrike" cap="none" baseline="0">
                      <a:solidFill>
                        <a:srgbClr val="E75C00"/>
                      </a:solidFill>
                      <a:effectLst/>
                      <a:uFillTx/>
                      <a:ea typeface="MS UI Gothic"/>
                    </a:rPr>
                    <a:t>0</a:t>
                  </a:r>
                </a:p>
              </p:txBody>
            </p:sp>
            <p:sp>
              <p:nvSpPr>
                <p:cNvPr id="170" name="Line 21"/>
                <p:cNvSpPr>
                  <a:spLocks noChangeShapeType="1"/>
                </p:cNvSpPr>
                <p:nvPr/>
              </p:nvSpPr>
              <p:spPr bwMode="auto">
                <a:xfrm flipH="1">
                  <a:off x="1070892" y="4920720"/>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cs typeface="Arial" panose="020B0604020202020204" pitchFamily="34" charset="0"/>
                  </a:endParaRPr>
                </a:p>
              </p:txBody>
            </p:sp>
            <p:sp>
              <p:nvSpPr>
                <p:cNvPr id="171" name="TextBox 170"/>
                <p:cNvSpPr txBox="1"/>
                <p:nvPr/>
              </p:nvSpPr>
              <p:spPr>
                <a:xfrm>
                  <a:off x="895468" y="4982741"/>
                  <a:ext cx="365320" cy="1052352"/>
                </a:xfrm>
                <a:prstGeom prst="rect">
                  <a:avLst/>
                </a:prstGeom>
                <a:noFill/>
              </p:spPr>
              <p:txBody>
                <a:bodyPr wrap="none" lIns="36000" tIns="36000" rIns="36000" bIns="36000" rtlCol="0" anchor="t" anchorCtr="0">
                  <a:spAutoFit/>
                </a:bodyPr>
                <a:lstStyle/>
                <a:p>
                  <a:pPr algn="ctr"/>
                  <a:r>
                    <a:rPr lang="ja-JP" sz="1100" b="0" i="0" u="none" strike="noStrike" cap="none" baseline="0">
                      <a:solidFill>
                        <a:srgbClr val="4D4D4D"/>
                      </a:solidFill>
                      <a:effectLst/>
                      <a:uFillTx/>
                      <a:ea typeface="MS UI Gothic"/>
                    </a:rPr>
                    <a:t>39</a:t>
                  </a:r>
                </a:p>
                <a:p>
                  <a:pPr algn="ctr"/>
                  <a:endParaRPr lang="en-GB" sz="1100">
                    <a:solidFill>
                      <a:srgbClr val="000000"/>
                    </a:solidFill>
                    <a:cs typeface="Arial" panose="020B0604020202020204" pitchFamily="34" charset="0"/>
                  </a:endParaRPr>
                </a:p>
                <a:p>
                  <a:pPr algn="ctr"/>
                  <a:endParaRPr lang="en-GB" sz="1100">
                    <a:solidFill>
                      <a:srgbClr val="000000"/>
                    </a:solidFill>
                    <a:cs typeface="Arial" panose="020B0604020202020204" pitchFamily="34" charset="0"/>
                  </a:endParaRPr>
                </a:p>
                <a:p>
                  <a:pPr algn="ctr"/>
                  <a:r>
                    <a:rPr lang="ja-JP" sz="1100" b="0" i="0" u="none" strike="noStrike" cap="none" baseline="0">
                      <a:solidFill>
                        <a:srgbClr val="2894FF"/>
                      </a:solidFill>
                      <a:effectLst/>
                      <a:uFillTx/>
                      <a:ea typeface="MS UI Gothic"/>
                    </a:rPr>
                    <a:t>1</a:t>
                  </a:r>
                </a:p>
                <a:p>
                  <a:pPr algn="ctr"/>
                  <a:r>
                    <a:rPr lang="ja-JP" sz="1100" b="0" i="0" u="none" strike="noStrike" cap="none" baseline="0">
                      <a:solidFill>
                        <a:srgbClr val="E75C00"/>
                      </a:solidFill>
                      <a:effectLst/>
                      <a:uFillTx/>
                      <a:ea typeface="MS UI Gothic"/>
                    </a:rPr>
                    <a:t>5</a:t>
                  </a:r>
                </a:p>
              </p:txBody>
            </p:sp>
          </p:grpSp>
          <p:sp>
            <p:nvSpPr>
              <p:cNvPr id="165" name="TextBox 164"/>
              <p:cNvSpPr txBox="1"/>
              <p:nvPr/>
            </p:nvSpPr>
            <p:spPr>
              <a:xfrm>
                <a:off x="-92144" y="5537427"/>
                <a:ext cx="1167545" cy="497684"/>
              </a:xfrm>
              <a:prstGeom prst="rect">
                <a:avLst/>
              </a:prstGeom>
              <a:noFill/>
            </p:spPr>
            <p:txBody>
              <a:bodyPr wrap="none" rtlCol="0">
                <a:spAutoFit/>
              </a:bodyPr>
              <a:lstStyle/>
              <a:p>
                <a:pPr algn="r" fontAlgn="base">
                  <a:spcBef>
                    <a:spcPct val="0"/>
                  </a:spcBef>
                  <a:spcAft>
                    <a:spcPct val="0"/>
                  </a:spcAft>
                </a:pPr>
                <a:r>
                  <a:rPr lang="ja-JP" sz="1100" b="0" i="0" u="none" strike="noStrike" cap="none" baseline="0" dirty="0">
                    <a:solidFill>
                      <a:srgbClr val="2894FF"/>
                    </a:solidFill>
                    <a:effectLst/>
                    <a:uFillTx/>
                    <a:ea typeface="MS UI Gothic"/>
                  </a:rPr>
                  <a:t>奏効</a:t>
                </a:r>
              </a:p>
              <a:p>
                <a:pPr algn="r" fontAlgn="base">
                  <a:spcBef>
                    <a:spcPct val="0"/>
                  </a:spcBef>
                  <a:spcAft>
                    <a:spcPct val="0"/>
                  </a:spcAft>
                </a:pPr>
                <a:r>
                  <a:rPr lang="ja-JP" sz="1100" b="0" i="0" u="none" strike="noStrike" cap="none" baseline="0" dirty="0">
                    <a:solidFill>
                      <a:srgbClr val="E75C00"/>
                    </a:solidFill>
                    <a:effectLst/>
                    <a:uFillTx/>
                    <a:ea typeface="MS UI Gothic"/>
                  </a:rPr>
                  <a:t>非奏効</a:t>
                </a:r>
              </a:p>
            </p:txBody>
          </p:sp>
        </p:grpSp>
        <p:grpSp>
          <p:nvGrpSpPr>
            <p:cNvPr id="14" name="Group 13"/>
            <p:cNvGrpSpPr/>
            <p:nvPr/>
          </p:nvGrpSpPr>
          <p:grpSpPr>
            <a:xfrm>
              <a:off x="2379994" y="2102788"/>
              <a:ext cx="2185539" cy="861774"/>
              <a:chOff x="2379994" y="1955308"/>
              <a:chExt cx="2185539" cy="861774"/>
            </a:xfrm>
          </p:grpSpPr>
          <p:sp>
            <p:nvSpPr>
              <p:cNvPr id="135" name="TextBox 134"/>
              <p:cNvSpPr txBox="1"/>
              <p:nvPr/>
            </p:nvSpPr>
            <p:spPr>
              <a:xfrm>
                <a:off x="2498942" y="1955308"/>
                <a:ext cx="1862728" cy="854293"/>
              </a:xfrm>
              <a:prstGeom prst="rect">
                <a:avLst/>
              </a:prstGeom>
              <a:noFill/>
            </p:spPr>
            <p:txBody>
              <a:bodyPr wrap="none" rtlCol="0">
                <a:spAutoFit/>
              </a:bodyPr>
              <a:lstStyle/>
              <a:p>
                <a:r>
                  <a:rPr lang="ja-JP" sz="1000" b="0" i="0" u="none" strike="noStrike" cap="none" baseline="0">
                    <a:solidFill>
                      <a:srgbClr val="4D4D4D"/>
                    </a:solidFill>
                    <a:effectLst/>
                    <a:uFillTx/>
                    <a:ea typeface="MS UI Gothic"/>
                  </a:rPr>
                  <a:t>OS中央値、ヵ月（95%CI）</a:t>
                </a:r>
              </a:p>
              <a:p>
                <a:r>
                  <a:rPr lang="ja-JP" sz="1000" b="0" i="0" u="none" strike="noStrike" cap="none" baseline="0">
                    <a:solidFill>
                      <a:srgbClr val="2894FF"/>
                    </a:solidFill>
                    <a:effectLst/>
                    <a:uFillTx/>
                    <a:ea typeface="MS UI Gothic"/>
                  </a:rPr>
                  <a:t>奏効：22.4 (19.7, 26.0)</a:t>
                </a:r>
              </a:p>
              <a:p>
                <a:r>
                  <a:rPr lang="ja-JP" sz="1000" b="0" i="0" u="none" strike="noStrike" cap="none" baseline="0">
                    <a:solidFill>
                      <a:srgbClr val="E75C00"/>
                    </a:solidFill>
                    <a:effectLst/>
                    <a:uFillTx/>
                    <a:ea typeface="MS UI Gothic"/>
                  </a:rPr>
                  <a:t>非奏効：11.4 (10.3, 12.3)</a:t>
                </a:r>
              </a:p>
              <a:p>
                <a:r>
                  <a:rPr lang="ja-JP" sz="1000" b="0" i="0" u="none" strike="noStrike" cap="none" baseline="0">
                    <a:solidFill>
                      <a:srgbClr val="4D4D4D"/>
                    </a:solidFill>
                    <a:effectLst/>
                    <a:uFillTx/>
                    <a:ea typeface="MS UI Gothic"/>
                  </a:rPr>
                  <a:t>HR (95%CI): 0.61 (0.49, 0.76)</a:t>
                </a:r>
              </a:p>
              <a:p>
                <a:r>
                  <a:rPr lang="ja-JP" sz="1000" b="0" i="0" u="none" strike="noStrike" cap="none" baseline="0">
                    <a:solidFill>
                      <a:srgbClr val="4D4D4D"/>
                    </a:solidFill>
                    <a:effectLst/>
                    <a:uFillTx/>
                    <a:ea typeface="MS UI Gothic"/>
                  </a:rPr>
                  <a:t>Mantel-Byar検定：p値：&lt;0.001</a:t>
                </a:r>
              </a:p>
            </p:txBody>
          </p:sp>
          <p:cxnSp>
            <p:nvCxnSpPr>
              <p:cNvPr id="136" name="Straight Connector 135"/>
              <p:cNvCxnSpPr/>
              <p:nvPr/>
            </p:nvCxnSpPr>
            <p:spPr>
              <a:xfrm>
                <a:off x="2379994" y="2228850"/>
                <a:ext cx="144263"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2379994" y="2386195"/>
                <a:ext cx="144263"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5" name="Group 2"/>
            <p:cNvGrpSpPr/>
            <p:nvPr/>
          </p:nvGrpSpPr>
          <p:grpSpPr>
            <a:xfrm>
              <a:off x="1152589" y="2142795"/>
              <a:ext cx="3407844" cy="2232000"/>
              <a:chOff x="2080" y="1692"/>
              <a:chExt cx="1596" cy="1062"/>
            </a:xfrm>
          </p:grpSpPr>
          <p:sp>
            <p:nvSpPr>
              <p:cNvPr id="92" name="Line 3"/>
              <p:cNvSpPr>
                <a:spLocks noChangeShapeType="1"/>
              </p:cNvSpPr>
              <p:nvPr/>
            </p:nvSpPr>
            <p:spPr bwMode="auto">
              <a:xfrm flipH="1">
                <a:off x="2548" y="1914"/>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3" name="Line 4"/>
              <p:cNvSpPr>
                <a:spLocks noChangeShapeType="1"/>
              </p:cNvSpPr>
              <p:nvPr/>
            </p:nvSpPr>
            <p:spPr bwMode="auto">
              <a:xfrm flipH="1">
                <a:off x="2728" y="2058"/>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4" name="Line 5"/>
              <p:cNvSpPr>
                <a:spLocks noChangeShapeType="1"/>
              </p:cNvSpPr>
              <p:nvPr/>
            </p:nvSpPr>
            <p:spPr bwMode="auto">
              <a:xfrm flipH="1">
                <a:off x="2980" y="2220"/>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5" name="Line 6"/>
              <p:cNvSpPr>
                <a:spLocks noChangeShapeType="1"/>
              </p:cNvSpPr>
              <p:nvPr/>
            </p:nvSpPr>
            <p:spPr bwMode="auto">
              <a:xfrm flipH="1">
                <a:off x="2992" y="2220"/>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6" name="Line 7"/>
              <p:cNvSpPr>
                <a:spLocks noChangeShapeType="1"/>
              </p:cNvSpPr>
              <p:nvPr/>
            </p:nvSpPr>
            <p:spPr bwMode="auto">
              <a:xfrm flipH="1">
                <a:off x="2848" y="2118"/>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7" name="Line 8"/>
              <p:cNvSpPr>
                <a:spLocks noChangeShapeType="1"/>
              </p:cNvSpPr>
              <p:nvPr/>
            </p:nvSpPr>
            <p:spPr bwMode="auto">
              <a:xfrm>
                <a:off x="2584" y="1968"/>
                <a:ext cx="36"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8" name="Line 9"/>
              <p:cNvSpPr>
                <a:spLocks noChangeShapeType="1"/>
              </p:cNvSpPr>
              <p:nvPr/>
            </p:nvSpPr>
            <p:spPr bwMode="auto">
              <a:xfrm flipH="1">
                <a:off x="2602" y="1950"/>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9" name="Line 10"/>
              <p:cNvSpPr>
                <a:spLocks noChangeShapeType="1"/>
              </p:cNvSpPr>
              <p:nvPr/>
            </p:nvSpPr>
            <p:spPr bwMode="auto">
              <a:xfrm>
                <a:off x="2686" y="2058"/>
                <a:ext cx="36"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0" name="Line 11"/>
              <p:cNvSpPr>
                <a:spLocks noChangeShapeType="1"/>
              </p:cNvSpPr>
              <p:nvPr/>
            </p:nvSpPr>
            <p:spPr bwMode="auto">
              <a:xfrm flipH="1">
                <a:off x="2704" y="2052"/>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1" name="Line 12"/>
              <p:cNvSpPr>
                <a:spLocks noChangeShapeType="1"/>
              </p:cNvSpPr>
              <p:nvPr/>
            </p:nvSpPr>
            <p:spPr bwMode="auto">
              <a:xfrm flipH="1">
                <a:off x="2962" y="2202"/>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2" name="Line 13"/>
              <p:cNvSpPr>
                <a:spLocks noChangeShapeType="1"/>
              </p:cNvSpPr>
              <p:nvPr/>
            </p:nvSpPr>
            <p:spPr bwMode="auto">
              <a:xfrm flipH="1">
                <a:off x="2944" y="2184"/>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3" name="Line 14"/>
              <p:cNvSpPr>
                <a:spLocks noChangeShapeType="1"/>
              </p:cNvSpPr>
              <p:nvPr/>
            </p:nvSpPr>
            <p:spPr bwMode="auto">
              <a:xfrm flipH="1">
                <a:off x="3376" y="2424"/>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4" name="Line 15"/>
              <p:cNvSpPr>
                <a:spLocks noChangeShapeType="1"/>
              </p:cNvSpPr>
              <p:nvPr/>
            </p:nvSpPr>
            <p:spPr bwMode="auto">
              <a:xfrm flipH="1">
                <a:off x="3406" y="2424"/>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5" name="Line 16"/>
              <p:cNvSpPr>
                <a:spLocks noChangeShapeType="1"/>
              </p:cNvSpPr>
              <p:nvPr/>
            </p:nvSpPr>
            <p:spPr bwMode="auto">
              <a:xfrm flipH="1">
                <a:off x="3322" y="2394"/>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6" name="Line 17"/>
              <p:cNvSpPr>
                <a:spLocks noChangeShapeType="1"/>
              </p:cNvSpPr>
              <p:nvPr/>
            </p:nvSpPr>
            <p:spPr bwMode="auto">
              <a:xfrm flipH="1">
                <a:off x="3340" y="2394"/>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7" name="Line 18"/>
              <p:cNvSpPr>
                <a:spLocks noChangeShapeType="1"/>
              </p:cNvSpPr>
              <p:nvPr/>
            </p:nvSpPr>
            <p:spPr bwMode="auto">
              <a:xfrm flipH="1">
                <a:off x="2914" y="2166"/>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8" name="Line 19"/>
              <p:cNvSpPr>
                <a:spLocks noChangeShapeType="1"/>
              </p:cNvSpPr>
              <p:nvPr/>
            </p:nvSpPr>
            <p:spPr bwMode="auto">
              <a:xfrm flipH="1">
                <a:off x="2164" y="1692"/>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9" name="Line 20"/>
              <p:cNvSpPr>
                <a:spLocks noChangeShapeType="1"/>
              </p:cNvSpPr>
              <p:nvPr/>
            </p:nvSpPr>
            <p:spPr bwMode="auto">
              <a:xfrm flipH="1">
                <a:off x="2998" y="2232"/>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0" name="Line 21"/>
              <p:cNvSpPr>
                <a:spLocks noChangeShapeType="1"/>
              </p:cNvSpPr>
              <p:nvPr/>
            </p:nvSpPr>
            <p:spPr bwMode="auto">
              <a:xfrm flipH="1">
                <a:off x="3520" y="2502"/>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1" name="Line 22"/>
              <p:cNvSpPr>
                <a:spLocks noChangeShapeType="1"/>
              </p:cNvSpPr>
              <p:nvPr/>
            </p:nvSpPr>
            <p:spPr bwMode="auto">
              <a:xfrm flipH="1">
                <a:off x="3436" y="2424"/>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2" name="Line 23"/>
              <p:cNvSpPr>
                <a:spLocks noChangeShapeType="1"/>
              </p:cNvSpPr>
              <p:nvPr/>
            </p:nvSpPr>
            <p:spPr bwMode="auto">
              <a:xfrm flipH="1">
                <a:off x="3034" y="2244"/>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3" name="Line 24"/>
              <p:cNvSpPr>
                <a:spLocks noChangeShapeType="1"/>
              </p:cNvSpPr>
              <p:nvPr/>
            </p:nvSpPr>
            <p:spPr bwMode="auto">
              <a:xfrm flipH="1">
                <a:off x="3058" y="2274"/>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4" name="Line 25"/>
              <p:cNvSpPr>
                <a:spLocks noChangeShapeType="1"/>
              </p:cNvSpPr>
              <p:nvPr/>
            </p:nvSpPr>
            <p:spPr bwMode="auto">
              <a:xfrm flipH="1">
                <a:off x="3130" y="2322"/>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5" name="Line 26"/>
              <p:cNvSpPr>
                <a:spLocks noChangeShapeType="1"/>
              </p:cNvSpPr>
              <p:nvPr/>
            </p:nvSpPr>
            <p:spPr bwMode="auto">
              <a:xfrm>
                <a:off x="3202" y="2346"/>
                <a:ext cx="36"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6" name="Line 27"/>
              <p:cNvSpPr>
                <a:spLocks noChangeShapeType="1"/>
              </p:cNvSpPr>
              <p:nvPr/>
            </p:nvSpPr>
            <p:spPr bwMode="auto">
              <a:xfrm flipH="1">
                <a:off x="3154" y="2322"/>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7" name="Line 28"/>
              <p:cNvSpPr>
                <a:spLocks noChangeShapeType="1"/>
              </p:cNvSpPr>
              <p:nvPr/>
            </p:nvSpPr>
            <p:spPr bwMode="auto">
              <a:xfrm flipH="1">
                <a:off x="3166" y="2322"/>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8" name="Line 29"/>
              <p:cNvSpPr>
                <a:spLocks noChangeShapeType="1"/>
              </p:cNvSpPr>
              <p:nvPr/>
            </p:nvSpPr>
            <p:spPr bwMode="auto">
              <a:xfrm>
                <a:off x="3352" y="2412"/>
                <a:ext cx="36"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9" name="Line 30"/>
              <p:cNvSpPr>
                <a:spLocks noChangeShapeType="1"/>
              </p:cNvSpPr>
              <p:nvPr/>
            </p:nvSpPr>
            <p:spPr bwMode="auto">
              <a:xfrm>
                <a:off x="2926" y="2208"/>
                <a:ext cx="3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0" name="Line 31"/>
              <p:cNvSpPr>
                <a:spLocks noChangeShapeType="1"/>
              </p:cNvSpPr>
              <p:nvPr/>
            </p:nvSpPr>
            <p:spPr bwMode="auto">
              <a:xfrm flipH="1">
                <a:off x="3184" y="2328"/>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1" name="Line 32"/>
              <p:cNvSpPr>
                <a:spLocks noChangeShapeType="1"/>
              </p:cNvSpPr>
              <p:nvPr/>
            </p:nvSpPr>
            <p:spPr bwMode="auto">
              <a:xfrm flipH="1">
                <a:off x="3604" y="2502"/>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2" name="Line 33"/>
              <p:cNvSpPr>
                <a:spLocks noChangeShapeType="1"/>
              </p:cNvSpPr>
              <p:nvPr/>
            </p:nvSpPr>
            <p:spPr bwMode="auto">
              <a:xfrm flipH="1">
                <a:off x="3016" y="2238"/>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3" name="Line 34"/>
              <p:cNvSpPr>
                <a:spLocks noChangeShapeType="1"/>
              </p:cNvSpPr>
              <p:nvPr/>
            </p:nvSpPr>
            <p:spPr bwMode="auto">
              <a:xfrm flipH="1">
                <a:off x="3106" y="2286"/>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4" name="Line 35"/>
              <p:cNvSpPr>
                <a:spLocks noChangeShapeType="1"/>
              </p:cNvSpPr>
              <p:nvPr/>
            </p:nvSpPr>
            <p:spPr bwMode="auto">
              <a:xfrm>
                <a:off x="2950" y="2214"/>
                <a:ext cx="36"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5" name="Line 36"/>
              <p:cNvSpPr>
                <a:spLocks noChangeShapeType="1"/>
              </p:cNvSpPr>
              <p:nvPr/>
            </p:nvSpPr>
            <p:spPr bwMode="auto">
              <a:xfrm>
                <a:off x="2896" y="2184"/>
                <a:ext cx="36"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6" name="Line 37"/>
              <p:cNvSpPr>
                <a:spLocks noChangeShapeType="1"/>
              </p:cNvSpPr>
              <p:nvPr/>
            </p:nvSpPr>
            <p:spPr bwMode="auto">
              <a:xfrm flipH="1">
                <a:off x="3052" y="2268"/>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7" name="Line 38"/>
              <p:cNvSpPr>
                <a:spLocks noChangeShapeType="1"/>
              </p:cNvSpPr>
              <p:nvPr/>
            </p:nvSpPr>
            <p:spPr bwMode="auto">
              <a:xfrm flipH="1">
                <a:off x="3310" y="2394"/>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8" name="Line 39"/>
              <p:cNvSpPr>
                <a:spLocks noChangeShapeType="1"/>
              </p:cNvSpPr>
              <p:nvPr/>
            </p:nvSpPr>
            <p:spPr bwMode="auto">
              <a:xfrm flipH="1">
                <a:off x="3244" y="2370"/>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9" name="Line 40"/>
              <p:cNvSpPr>
                <a:spLocks noChangeShapeType="1"/>
              </p:cNvSpPr>
              <p:nvPr/>
            </p:nvSpPr>
            <p:spPr bwMode="auto">
              <a:xfrm flipH="1">
                <a:off x="3256" y="2370"/>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0" name="Line 41"/>
              <p:cNvSpPr>
                <a:spLocks noChangeShapeType="1"/>
              </p:cNvSpPr>
              <p:nvPr/>
            </p:nvSpPr>
            <p:spPr bwMode="auto">
              <a:xfrm flipH="1">
                <a:off x="3622" y="2502"/>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1" name="Line 42"/>
              <p:cNvSpPr>
                <a:spLocks noChangeShapeType="1"/>
              </p:cNvSpPr>
              <p:nvPr/>
            </p:nvSpPr>
            <p:spPr bwMode="auto">
              <a:xfrm flipH="1">
                <a:off x="3424" y="2424"/>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2" name="Line 43"/>
              <p:cNvSpPr>
                <a:spLocks noChangeShapeType="1"/>
              </p:cNvSpPr>
              <p:nvPr/>
            </p:nvSpPr>
            <p:spPr bwMode="auto">
              <a:xfrm flipH="1">
                <a:off x="3538" y="2502"/>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3" name="Line 44"/>
              <p:cNvSpPr>
                <a:spLocks noChangeShapeType="1"/>
              </p:cNvSpPr>
              <p:nvPr/>
            </p:nvSpPr>
            <p:spPr bwMode="auto">
              <a:xfrm flipH="1">
                <a:off x="3352" y="2394"/>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4" name="Freeform 45"/>
              <p:cNvSpPr/>
              <p:nvPr/>
            </p:nvSpPr>
            <p:spPr bwMode="auto">
              <a:xfrm>
                <a:off x="2080" y="1710"/>
                <a:ext cx="1596" cy="1044"/>
              </a:xfrm>
              <a:custGeom>
                <a:avLst/>
                <a:gdLst>
                  <a:gd name="T0" fmla="*/ 236 w 266"/>
                  <a:gd name="T1" fmla="*/ 135 h 174"/>
                  <a:gd name="T2" fmla="*/ 229 w 266"/>
                  <a:gd name="T3" fmla="*/ 121 h 174"/>
                  <a:gd name="T4" fmla="*/ 202 w 266"/>
                  <a:gd name="T5" fmla="*/ 117 h 174"/>
                  <a:gd name="T6" fmla="*/ 200 w 266"/>
                  <a:gd name="T7" fmla="*/ 112 h 174"/>
                  <a:gd name="T8" fmla="*/ 189 w 266"/>
                  <a:gd name="T9" fmla="*/ 109 h 174"/>
                  <a:gd name="T10" fmla="*/ 183 w 266"/>
                  <a:gd name="T11" fmla="*/ 105 h 174"/>
                  <a:gd name="T12" fmla="*/ 173 w 266"/>
                  <a:gd name="T13" fmla="*/ 103 h 174"/>
                  <a:gd name="T14" fmla="*/ 170 w 266"/>
                  <a:gd name="T15" fmla="*/ 99 h 174"/>
                  <a:gd name="T16" fmla="*/ 162 w 266"/>
                  <a:gd name="T17" fmla="*/ 97 h 174"/>
                  <a:gd name="T18" fmla="*/ 160 w 266"/>
                  <a:gd name="T19" fmla="*/ 92 h 174"/>
                  <a:gd name="T20" fmla="*/ 155 w 266"/>
                  <a:gd name="T21" fmla="*/ 91 h 174"/>
                  <a:gd name="T22" fmla="*/ 149 w 266"/>
                  <a:gd name="T23" fmla="*/ 86 h 174"/>
                  <a:gd name="T24" fmla="*/ 144 w 266"/>
                  <a:gd name="T25" fmla="*/ 84 h 174"/>
                  <a:gd name="T26" fmla="*/ 141 w 266"/>
                  <a:gd name="T27" fmla="*/ 80 h 174"/>
                  <a:gd name="T28" fmla="*/ 138 w 266"/>
                  <a:gd name="T29" fmla="*/ 78 h 174"/>
                  <a:gd name="T30" fmla="*/ 136 w 266"/>
                  <a:gd name="T31" fmla="*/ 74 h 174"/>
                  <a:gd name="T32" fmla="*/ 131 w 266"/>
                  <a:gd name="T33" fmla="*/ 73 h 174"/>
                  <a:gd name="T34" fmla="*/ 130 w 266"/>
                  <a:gd name="T35" fmla="*/ 70 h 174"/>
                  <a:gd name="T36" fmla="*/ 123 w 266"/>
                  <a:gd name="T37" fmla="*/ 66 h 174"/>
                  <a:gd name="T38" fmla="*/ 121 w 266"/>
                  <a:gd name="T39" fmla="*/ 63 h 174"/>
                  <a:gd name="T40" fmla="*/ 114 w 266"/>
                  <a:gd name="T41" fmla="*/ 62 h 174"/>
                  <a:gd name="T42" fmla="*/ 107 w 266"/>
                  <a:gd name="T43" fmla="*/ 60 h 174"/>
                  <a:gd name="T44" fmla="*/ 104 w 266"/>
                  <a:gd name="T45" fmla="*/ 58 h 174"/>
                  <a:gd name="T46" fmla="*/ 102 w 266"/>
                  <a:gd name="T47" fmla="*/ 55 h 174"/>
                  <a:gd name="T48" fmla="*/ 98 w 266"/>
                  <a:gd name="T49" fmla="*/ 53 h 174"/>
                  <a:gd name="T50" fmla="*/ 96 w 266"/>
                  <a:gd name="T51" fmla="*/ 49 h 174"/>
                  <a:gd name="T52" fmla="*/ 92 w 266"/>
                  <a:gd name="T53" fmla="*/ 47 h 174"/>
                  <a:gd name="T54" fmla="*/ 89 w 266"/>
                  <a:gd name="T55" fmla="*/ 44 h 174"/>
                  <a:gd name="T56" fmla="*/ 83 w 266"/>
                  <a:gd name="T57" fmla="*/ 42 h 174"/>
                  <a:gd name="T58" fmla="*/ 79 w 266"/>
                  <a:gd name="T59" fmla="*/ 36 h 174"/>
                  <a:gd name="T60" fmla="*/ 75 w 266"/>
                  <a:gd name="T61" fmla="*/ 32 h 174"/>
                  <a:gd name="T62" fmla="*/ 69 w 266"/>
                  <a:gd name="T63" fmla="*/ 28 h 174"/>
                  <a:gd name="T64" fmla="*/ 66 w 266"/>
                  <a:gd name="T65" fmla="*/ 26 h 174"/>
                  <a:gd name="T66" fmla="*/ 64 w 266"/>
                  <a:gd name="T67" fmla="*/ 23 h 174"/>
                  <a:gd name="T68" fmla="*/ 58 w 266"/>
                  <a:gd name="T69" fmla="*/ 22 h 174"/>
                  <a:gd name="T70" fmla="*/ 56 w 266"/>
                  <a:gd name="T71" fmla="*/ 18 h 174"/>
                  <a:gd name="T72" fmla="*/ 53 w 266"/>
                  <a:gd name="T73" fmla="*/ 15 h 174"/>
                  <a:gd name="T74" fmla="*/ 51 w 266"/>
                  <a:gd name="T75" fmla="*/ 12 h 174"/>
                  <a:gd name="T76" fmla="*/ 46 w 266"/>
                  <a:gd name="T77" fmla="*/ 11 h 174"/>
                  <a:gd name="T78" fmla="*/ 43 w 266"/>
                  <a:gd name="T79" fmla="*/ 7 h 174"/>
                  <a:gd name="T80" fmla="*/ 36 w 266"/>
                  <a:gd name="T81" fmla="*/ 6 h 174"/>
                  <a:gd name="T82" fmla="*/ 31 w 266"/>
                  <a:gd name="T83" fmla="*/ 3 h 174"/>
                  <a:gd name="T84" fmla="*/ 17 w 266"/>
                  <a:gd name="T85" fmla="*/ 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6" h="174">
                    <a:moveTo>
                      <a:pt x="266" y="174"/>
                    </a:moveTo>
                    <a:lnTo>
                      <a:pt x="266" y="135"/>
                    </a:lnTo>
                    <a:lnTo>
                      <a:pt x="236" y="135"/>
                    </a:lnTo>
                    <a:lnTo>
                      <a:pt x="236" y="128"/>
                    </a:lnTo>
                    <a:lnTo>
                      <a:pt x="229" y="128"/>
                    </a:lnTo>
                    <a:lnTo>
                      <a:pt x="229" y="121"/>
                    </a:lnTo>
                    <a:lnTo>
                      <a:pt x="215" y="121"/>
                    </a:lnTo>
                    <a:lnTo>
                      <a:pt x="215" y="117"/>
                    </a:lnTo>
                    <a:lnTo>
                      <a:pt x="202" y="117"/>
                    </a:lnTo>
                    <a:lnTo>
                      <a:pt x="202" y="114"/>
                    </a:lnTo>
                    <a:lnTo>
                      <a:pt x="200" y="114"/>
                    </a:lnTo>
                    <a:lnTo>
                      <a:pt x="200" y="112"/>
                    </a:lnTo>
                    <a:lnTo>
                      <a:pt x="193" y="112"/>
                    </a:lnTo>
                    <a:lnTo>
                      <a:pt x="193" y="109"/>
                    </a:lnTo>
                    <a:lnTo>
                      <a:pt x="189" y="109"/>
                    </a:lnTo>
                    <a:lnTo>
                      <a:pt x="189" y="107"/>
                    </a:lnTo>
                    <a:lnTo>
                      <a:pt x="183" y="107"/>
                    </a:lnTo>
                    <a:lnTo>
                      <a:pt x="183" y="105"/>
                    </a:lnTo>
                    <a:lnTo>
                      <a:pt x="174" y="105"/>
                    </a:lnTo>
                    <a:lnTo>
                      <a:pt x="174" y="103"/>
                    </a:lnTo>
                    <a:lnTo>
                      <a:pt x="173" y="103"/>
                    </a:lnTo>
                    <a:lnTo>
                      <a:pt x="173" y="100"/>
                    </a:lnTo>
                    <a:lnTo>
                      <a:pt x="170" y="100"/>
                    </a:lnTo>
                    <a:lnTo>
                      <a:pt x="170" y="99"/>
                    </a:lnTo>
                    <a:lnTo>
                      <a:pt x="169" y="99"/>
                    </a:lnTo>
                    <a:lnTo>
                      <a:pt x="169" y="97"/>
                    </a:lnTo>
                    <a:lnTo>
                      <a:pt x="162" y="97"/>
                    </a:lnTo>
                    <a:lnTo>
                      <a:pt x="162" y="95"/>
                    </a:lnTo>
                    <a:lnTo>
                      <a:pt x="160" y="95"/>
                    </a:lnTo>
                    <a:lnTo>
                      <a:pt x="160" y="92"/>
                    </a:lnTo>
                    <a:lnTo>
                      <a:pt x="158" y="92"/>
                    </a:lnTo>
                    <a:lnTo>
                      <a:pt x="158" y="91"/>
                    </a:lnTo>
                    <a:lnTo>
                      <a:pt x="155" y="91"/>
                    </a:lnTo>
                    <a:lnTo>
                      <a:pt x="155" y="89"/>
                    </a:lnTo>
                    <a:lnTo>
                      <a:pt x="149" y="89"/>
                    </a:lnTo>
                    <a:lnTo>
                      <a:pt x="149" y="86"/>
                    </a:lnTo>
                    <a:lnTo>
                      <a:pt x="147" y="86"/>
                    </a:lnTo>
                    <a:lnTo>
                      <a:pt x="147" y="84"/>
                    </a:lnTo>
                    <a:lnTo>
                      <a:pt x="144" y="84"/>
                    </a:lnTo>
                    <a:lnTo>
                      <a:pt x="144" y="82"/>
                    </a:lnTo>
                    <a:lnTo>
                      <a:pt x="141" y="82"/>
                    </a:lnTo>
                    <a:lnTo>
                      <a:pt x="141" y="80"/>
                    </a:lnTo>
                    <a:lnTo>
                      <a:pt x="139" y="80"/>
                    </a:lnTo>
                    <a:lnTo>
                      <a:pt x="139" y="78"/>
                    </a:lnTo>
                    <a:lnTo>
                      <a:pt x="138" y="78"/>
                    </a:lnTo>
                    <a:lnTo>
                      <a:pt x="138" y="76"/>
                    </a:lnTo>
                    <a:lnTo>
                      <a:pt x="136" y="76"/>
                    </a:lnTo>
                    <a:lnTo>
                      <a:pt x="136" y="74"/>
                    </a:lnTo>
                    <a:lnTo>
                      <a:pt x="133" y="74"/>
                    </a:lnTo>
                    <a:lnTo>
                      <a:pt x="133" y="73"/>
                    </a:lnTo>
                    <a:lnTo>
                      <a:pt x="131" y="73"/>
                    </a:lnTo>
                    <a:lnTo>
                      <a:pt x="131" y="72"/>
                    </a:lnTo>
                    <a:lnTo>
                      <a:pt x="130" y="72"/>
                    </a:lnTo>
                    <a:lnTo>
                      <a:pt x="130" y="70"/>
                    </a:lnTo>
                    <a:lnTo>
                      <a:pt x="124" y="70"/>
                    </a:lnTo>
                    <a:lnTo>
                      <a:pt x="124" y="66"/>
                    </a:lnTo>
                    <a:lnTo>
                      <a:pt x="123" y="66"/>
                    </a:lnTo>
                    <a:lnTo>
                      <a:pt x="123" y="65"/>
                    </a:lnTo>
                    <a:lnTo>
                      <a:pt x="121" y="65"/>
                    </a:lnTo>
                    <a:lnTo>
                      <a:pt x="121" y="63"/>
                    </a:lnTo>
                    <a:lnTo>
                      <a:pt x="116" y="63"/>
                    </a:lnTo>
                    <a:lnTo>
                      <a:pt x="116" y="62"/>
                    </a:lnTo>
                    <a:lnTo>
                      <a:pt x="114" y="62"/>
                    </a:lnTo>
                    <a:lnTo>
                      <a:pt x="114" y="61"/>
                    </a:lnTo>
                    <a:lnTo>
                      <a:pt x="107" y="61"/>
                    </a:lnTo>
                    <a:lnTo>
                      <a:pt x="107" y="60"/>
                    </a:lnTo>
                    <a:lnTo>
                      <a:pt x="106" y="60"/>
                    </a:lnTo>
                    <a:lnTo>
                      <a:pt x="106" y="58"/>
                    </a:lnTo>
                    <a:lnTo>
                      <a:pt x="104" y="58"/>
                    </a:lnTo>
                    <a:lnTo>
                      <a:pt x="104" y="57"/>
                    </a:lnTo>
                    <a:lnTo>
                      <a:pt x="102" y="57"/>
                    </a:lnTo>
                    <a:lnTo>
                      <a:pt x="102" y="55"/>
                    </a:lnTo>
                    <a:lnTo>
                      <a:pt x="100" y="55"/>
                    </a:lnTo>
                    <a:lnTo>
                      <a:pt x="100" y="53"/>
                    </a:lnTo>
                    <a:lnTo>
                      <a:pt x="98" y="53"/>
                    </a:lnTo>
                    <a:lnTo>
                      <a:pt x="98" y="52"/>
                    </a:lnTo>
                    <a:lnTo>
                      <a:pt x="96" y="52"/>
                    </a:lnTo>
                    <a:lnTo>
                      <a:pt x="96" y="49"/>
                    </a:lnTo>
                    <a:lnTo>
                      <a:pt x="93" y="49"/>
                    </a:lnTo>
                    <a:lnTo>
                      <a:pt x="93" y="47"/>
                    </a:lnTo>
                    <a:lnTo>
                      <a:pt x="92" y="47"/>
                    </a:lnTo>
                    <a:lnTo>
                      <a:pt x="92" y="46"/>
                    </a:lnTo>
                    <a:lnTo>
                      <a:pt x="89" y="46"/>
                    </a:lnTo>
                    <a:lnTo>
                      <a:pt x="89" y="44"/>
                    </a:lnTo>
                    <a:lnTo>
                      <a:pt x="87" y="44"/>
                    </a:lnTo>
                    <a:lnTo>
                      <a:pt x="87" y="42"/>
                    </a:lnTo>
                    <a:lnTo>
                      <a:pt x="83" y="42"/>
                    </a:lnTo>
                    <a:lnTo>
                      <a:pt x="83" y="40"/>
                    </a:lnTo>
                    <a:lnTo>
                      <a:pt x="79" y="40"/>
                    </a:lnTo>
                    <a:lnTo>
                      <a:pt x="79" y="36"/>
                    </a:lnTo>
                    <a:lnTo>
                      <a:pt x="77" y="36"/>
                    </a:lnTo>
                    <a:lnTo>
                      <a:pt x="77" y="32"/>
                    </a:lnTo>
                    <a:lnTo>
                      <a:pt x="75" y="32"/>
                    </a:lnTo>
                    <a:lnTo>
                      <a:pt x="75" y="30"/>
                    </a:lnTo>
                    <a:lnTo>
                      <a:pt x="69" y="30"/>
                    </a:lnTo>
                    <a:lnTo>
                      <a:pt x="69" y="28"/>
                    </a:lnTo>
                    <a:lnTo>
                      <a:pt x="67" y="28"/>
                    </a:lnTo>
                    <a:lnTo>
                      <a:pt x="67" y="26"/>
                    </a:lnTo>
                    <a:lnTo>
                      <a:pt x="66" y="26"/>
                    </a:lnTo>
                    <a:lnTo>
                      <a:pt x="66" y="24"/>
                    </a:lnTo>
                    <a:lnTo>
                      <a:pt x="64" y="24"/>
                    </a:lnTo>
                    <a:lnTo>
                      <a:pt x="64" y="23"/>
                    </a:lnTo>
                    <a:lnTo>
                      <a:pt x="60" y="23"/>
                    </a:lnTo>
                    <a:lnTo>
                      <a:pt x="60" y="22"/>
                    </a:lnTo>
                    <a:lnTo>
                      <a:pt x="58" y="22"/>
                    </a:lnTo>
                    <a:lnTo>
                      <a:pt x="58" y="20"/>
                    </a:lnTo>
                    <a:lnTo>
                      <a:pt x="56" y="20"/>
                    </a:lnTo>
                    <a:lnTo>
                      <a:pt x="56" y="18"/>
                    </a:lnTo>
                    <a:lnTo>
                      <a:pt x="54" y="18"/>
                    </a:lnTo>
                    <a:lnTo>
                      <a:pt x="54" y="15"/>
                    </a:lnTo>
                    <a:lnTo>
                      <a:pt x="53" y="15"/>
                    </a:lnTo>
                    <a:lnTo>
                      <a:pt x="53" y="13"/>
                    </a:lnTo>
                    <a:lnTo>
                      <a:pt x="51" y="13"/>
                    </a:lnTo>
                    <a:lnTo>
                      <a:pt x="51" y="12"/>
                    </a:lnTo>
                    <a:lnTo>
                      <a:pt x="50" y="12"/>
                    </a:lnTo>
                    <a:lnTo>
                      <a:pt x="50" y="11"/>
                    </a:lnTo>
                    <a:lnTo>
                      <a:pt x="46" y="11"/>
                    </a:lnTo>
                    <a:lnTo>
                      <a:pt x="46" y="9"/>
                    </a:lnTo>
                    <a:lnTo>
                      <a:pt x="43" y="9"/>
                    </a:lnTo>
                    <a:lnTo>
                      <a:pt x="43" y="7"/>
                    </a:lnTo>
                    <a:lnTo>
                      <a:pt x="39" y="7"/>
                    </a:lnTo>
                    <a:lnTo>
                      <a:pt x="39" y="6"/>
                    </a:lnTo>
                    <a:lnTo>
                      <a:pt x="36" y="6"/>
                    </a:lnTo>
                    <a:lnTo>
                      <a:pt x="36" y="4"/>
                    </a:lnTo>
                    <a:lnTo>
                      <a:pt x="31" y="4"/>
                    </a:lnTo>
                    <a:lnTo>
                      <a:pt x="31" y="3"/>
                    </a:lnTo>
                    <a:lnTo>
                      <a:pt x="19" y="3"/>
                    </a:lnTo>
                    <a:lnTo>
                      <a:pt x="19" y="1"/>
                    </a:lnTo>
                    <a:lnTo>
                      <a:pt x="17" y="1"/>
                    </a:lnTo>
                    <a:lnTo>
                      <a:pt x="17" y="0"/>
                    </a:lnTo>
                    <a:lnTo>
                      <a:pt x="0" y="0"/>
                    </a:lnTo>
                  </a:path>
                </a:pathLst>
              </a:cu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16" name="Group 46"/>
            <p:cNvGrpSpPr/>
            <p:nvPr/>
          </p:nvGrpSpPr>
          <p:grpSpPr>
            <a:xfrm>
              <a:off x="1152589" y="2142794"/>
              <a:ext cx="3407844" cy="1983007"/>
              <a:chOff x="2074" y="1686"/>
              <a:chExt cx="1608" cy="948"/>
            </a:xfrm>
          </p:grpSpPr>
          <p:sp>
            <p:nvSpPr>
              <p:cNvPr id="17" name="Line 47"/>
              <p:cNvSpPr>
                <a:spLocks noChangeShapeType="1"/>
              </p:cNvSpPr>
              <p:nvPr/>
            </p:nvSpPr>
            <p:spPr bwMode="auto">
              <a:xfrm flipH="1">
                <a:off x="3460" y="256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 name="Line 48"/>
              <p:cNvSpPr>
                <a:spLocks noChangeShapeType="1"/>
              </p:cNvSpPr>
              <p:nvPr/>
            </p:nvSpPr>
            <p:spPr bwMode="auto">
              <a:xfrm flipH="1">
                <a:off x="3502" y="2586"/>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 name="Line 49"/>
              <p:cNvSpPr>
                <a:spLocks noChangeShapeType="1"/>
              </p:cNvSpPr>
              <p:nvPr/>
            </p:nvSpPr>
            <p:spPr bwMode="auto">
              <a:xfrm flipH="1">
                <a:off x="3436" y="256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 name="Line 50"/>
              <p:cNvSpPr>
                <a:spLocks noChangeShapeType="1"/>
              </p:cNvSpPr>
              <p:nvPr/>
            </p:nvSpPr>
            <p:spPr bwMode="auto">
              <a:xfrm flipH="1">
                <a:off x="3610" y="259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 name="Line 51"/>
              <p:cNvSpPr>
                <a:spLocks noChangeShapeType="1"/>
              </p:cNvSpPr>
              <p:nvPr/>
            </p:nvSpPr>
            <p:spPr bwMode="auto">
              <a:xfrm flipH="1">
                <a:off x="3370" y="2550"/>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 name="Line 52"/>
              <p:cNvSpPr>
                <a:spLocks noChangeShapeType="1"/>
              </p:cNvSpPr>
              <p:nvPr/>
            </p:nvSpPr>
            <p:spPr bwMode="auto">
              <a:xfrm flipH="1">
                <a:off x="3412" y="256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 name="Line 53"/>
              <p:cNvSpPr>
                <a:spLocks noChangeShapeType="1"/>
              </p:cNvSpPr>
              <p:nvPr/>
            </p:nvSpPr>
            <p:spPr bwMode="auto">
              <a:xfrm flipH="1">
                <a:off x="3634" y="259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 name="Line 54"/>
              <p:cNvSpPr>
                <a:spLocks noChangeShapeType="1"/>
              </p:cNvSpPr>
              <p:nvPr/>
            </p:nvSpPr>
            <p:spPr bwMode="auto">
              <a:xfrm flipH="1">
                <a:off x="3514" y="2586"/>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 name="Line 55"/>
              <p:cNvSpPr>
                <a:spLocks noChangeShapeType="1"/>
              </p:cNvSpPr>
              <p:nvPr/>
            </p:nvSpPr>
            <p:spPr bwMode="auto">
              <a:xfrm flipH="1">
                <a:off x="3658" y="259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 name="Line 56"/>
              <p:cNvSpPr>
                <a:spLocks noChangeShapeType="1"/>
              </p:cNvSpPr>
              <p:nvPr/>
            </p:nvSpPr>
            <p:spPr bwMode="auto">
              <a:xfrm flipH="1">
                <a:off x="3334" y="2550"/>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 name="Line 57"/>
              <p:cNvSpPr>
                <a:spLocks noChangeShapeType="1"/>
              </p:cNvSpPr>
              <p:nvPr/>
            </p:nvSpPr>
            <p:spPr bwMode="auto">
              <a:xfrm flipH="1">
                <a:off x="3496" y="2586"/>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 name="Line 58"/>
              <p:cNvSpPr>
                <a:spLocks noChangeShapeType="1"/>
              </p:cNvSpPr>
              <p:nvPr/>
            </p:nvSpPr>
            <p:spPr bwMode="auto">
              <a:xfrm flipH="1">
                <a:off x="3478" y="256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 name="Line 59"/>
              <p:cNvSpPr>
                <a:spLocks noChangeShapeType="1"/>
              </p:cNvSpPr>
              <p:nvPr/>
            </p:nvSpPr>
            <p:spPr bwMode="auto">
              <a:xfrm flipH="1">
                <a:off x="3388" y="2556"/>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0" name="Line 60"/>
              <p:cNvSpPr>
                <a:spLocks noChangeShapeType="1"/>
              </p:cNvSpPr>
              <p:nvPr/>
            </p:nvSpPr>
            <p:spPr bwMode="auto">
              <a:xfrm flipH="1">
                <a:off x="3646" y="259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1" name="Line 61"/>
              <p:cNvSpPr>
                <a:spLocks noChangeShapeType="1"/>
              </p:cNvSpPr>
              <p:nvPr/>
            </p:nvSpPr>
            <p:spPr bwMode="auto">
              <a:xfrm flipH="1">
                <a:off x="3424" y="256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2" name="Line 62"/>
              <p:cNvSpPr>
                <a:spLocks noChangeShapeType="1"/>
              </p:cNvSpPr>
              <p:nvPr/>
            </p:nvSpPr>
            <p:spPr bwMode="auto">
              <a:xfrm flipH="1">
                <a:off x="3376" y="2550"/>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3" name="Line 63"/>
              <p:cNvSpPr>
                <a:spLocks noChangeShapeType="1"/>
              </p:cNvSpPr>
              <p:nvPr/>
            </p:nvSpPr>
            <p:spPr bwMode="auto">
              <a:xfrm flipH="1">
                <a:off x="3400" y="256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4" name="Line 64"/>
              <p:cNvSpPr>
                <a:spLocks noChangeShapeType="1"/>
              </p:cNvSpPr>
              <p:nvPr/>
            </p:nvSpPr>
            <p:spPr bwMode="auto">
              <a:xfrm flipH="1">
                <a:off x="3346" y="2556"/>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5" name="Line 65"/>
              <p:cNvSpPr>
                <a:spLocks noChangeShapeType="1"/>
              </p:cNvSpPr>
              <p:nvPr/>
            </p:nvSpPr>
            <p:spPr bwMode="auto">
              <a:xfrm flipH="1">
                <a:off x="3406" y="2562"/>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6" name="Line 66"/>
              <p:cNvSpPr>
                <a:spLocks noChangeShapeType="1"/>
              </p:cNvSpPr>
              <p:nvPr/>
            </p:nvSpPr>
            <p:spPr bwMode="auto">
              <a:xfrm flipH="1">
                <a:off x="3448" y="256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7" name="Line 67"/>
              <p:cNvSpPr>
                <a:spLocks noChangeShapeType="1"/>
              </p:cNvSpPr>
              <p:nvPr/>
            </p:nvSpPr>
            <p:spPr bwMode="auto">
              <a:xfrm flipH="1">
                <a:off x="3574" y="259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8" name="Line 68"/>
              <p:cNvSpPr>
                <a:spLocks noChangeShapeType="1"/>
              </p:cNvSpPr>
              <p:nvPr/>
            </p:nvSpPr>
            <p:spPr bwMode="auto">
              <a:xfrm flipH="1">
                <a:off x="3676" y="259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9" name="Line 69"/>
              <p:cNvSpPr>
                <a:spLocks noChangeShapeType="1"/>
              </p:cNvSpPr>
              <p:nvPr/>
            </p:nvSpPr>
            <p:spPr bwMode="auto">
              <a:xfrm flipH="1">
                <a:off x="2134" y="1710"/>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0" name="Line 70"/>
              <p:cNvSpPr>
                <a:spLocks noChangeShapeType="1"/>
              </p:cNvSpPr>
              <p:nvPr/>
            </p:nvSpPr>
            <p:spPr bwMode="auto">
              <a:xfrm flipH="1">
                <a:off x="2722" y="235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1" name="Line 71"/>
              <p:cNvSpPr>
                <a:spLocks noChangeShapeType="1"/>
              </p:cNvSpPr>
              <p:nvPr/>
            </p:nvSpPr>
            <p:spPr bwMode="auto">
              <a:xfrm flipH="1">
                <a:off x="2734" y="235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2" name="Line 72"/>
              <p:cNvSpPr>
                <a:spLocks noChangeShapeType="1"/>
              </p:cNvSpPr>
              <p:nvPr/>
            </p:nvSpPr>
            <p:spPr bwMode="auto">
              <a:xfrm flipH="1">
                <a:off x="2152" y="172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3" name="Line 73"/>
              <p:cNvSpPr>
                <a:spLocks noChangeShapeType="1"/>
              </p:cNvSpPr>
              <p:nvPr/>
            </p:nvSpPr>
            <p:spPr bwMode="auto">
              <a:xfrm>
                <a:off x="2200" y="1824"/>
                <a:ext cx="36"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4" name="Line 74"/>
              <p:cNvSpPr>
                <a:spLocks noChangeShapeType="1"/>
              </p:cNvSpPr>
              <p:nvPr/>
            </p:nvSpPr>
            <p:spPr bwMode="auto">
              <a:xfrm flipH="1">
                <a:off x="2116" y="169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5" name="Line 75"/>
              <p:cNvSpPr>
                <a:spLocks noChangeShapeType="1"/>
              </p:cNvSpPr>
              <p:nvPr/>
            </p:nvSpPr>
            <p:spPr bwMode="auto">
              <a:xfrm>
                <a:off x="2392" y="2118"/>
                <a:ext cx="36"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6" name="Line 76"/>
              <p:cNvSpPr>
                <a:spLocks noChangeShapeType="1"/>
              </p:cNvSpPr>
              <p:nvPr/>
            </p:nvSpPr>
            <p:spPr bwMode="auto">
              <a:xfrm flipH="1">
                <a:off x="2122" y="1698"/>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7" name="Line 77"/>
              <p:cNvSpPr>
                <a:spLocks noChangeShapeType="1"/>
              </p:cNvSpPr>
              <p:nvPr/>
            </p:nvSpPr>
            <p:spPr bwMode="auto">
              <a:xfrm flipH="1">
                <a:off x="2356" y="202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8" name="Line 78"/>
              <p:cNvSpPr>
                <a:spLocks noChangeShapeType="1"/>
              </p:cNvSpPr>
              <p:nvPr/>
            </p:nvSpPr>
            <p:spPr bwMode="auto">
              <a:xfrm flipH="1">
                <a:off x="2278" y="1902"/>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9" name="Line 79"/>
              <p:cNvSpPr>
                <a:spLocks noChangeShapeType="1"/>
              </p:cNvSpPr>
              <p:nvPr/>
            </p:nvSpPr>
            <p:spPr bwMode="auto">
              <a:xfrm flipH="1">
                <a:off x="2896" y="2436"/>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0" name="Line 80"/>
              <p:cNvSpPr>
                <a:spLocks noChangeShapeType="1"/>
              </p:cNvSpPr>
              <p:nvPr/>
            </p:nvSpPr>
            <p:spPr bwMode="auto">
              <a:xfrm flipH="1">
                <a:off x="2944" y="244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1" name="Line 81"/>
              <p:cNvSpPr>
                <a:spLocks noChangeShapeType="1"/>
              </p:cNvSpPr>
              <p:nvPr/>
            </p:nvSpPr>
            <p:spPr bwMode="auto">
              <a:xfrm flipH="1">
                <a:off x="2788" y="2376"/>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2" name="Line 82"/>
              <p:cNvSpPr>
                <a:spLocks noChangeShapeType="1"/>
              </p:cNvSpPr>
              <p:nvPr/>
            </p:nvSpPr>
            <p:spPr bwMode="auto">
              <a:xfrm flipH="1">
                <a:off x="2764" y="2370"/>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3" name="Line 83"/>
              <p:cNvSpPr>
                <a:spLocks noChangeShapeType="1"/>
              </p:cNvSpPr>
              <p:nvPr/>
            </p:nvSpPr>
            <p:spPr bwMode="auto">
              <a:xfrm flipH="1">
                <a:off x="2170" y="1746"/>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4" name="Line 84"/>
              <p:cNvSpPr>
                <a:spLocks noChangeShapeType="1"/>
              </p:cNvSpPr>
              <p:nvPr/>
            </p:nvSpPr>
            <p:spPr bwMode="auto">
              <a:xfrm flipH="1">
                <a:off x="2098" y="1686"/>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5" name="Line 85"/>
              <p:cNvSpPr>
                <a:spLocks noChangeShapeType="1"/>
              </p:cNvSpPr>
              <p:nvPr/>
            </p:nvSpPr>
            <p:spPr bwMode="auto">
              <a:xfrm flipH="1">
                <a:off x="2410" y="2100"/>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6" name="Line 86"/>
              <p:cNvSpPr>
                <a:spLocks noChangeShapeType="1"/>
              </p:cNvSpPr>
              <p:nvPr/>
            </p:nvSpPr>
            <p:spPr bwMode="auto">
              <a:xfrm flipH="1">
                <a:off x="2962" y="244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7" name="Line 87"/>
              <p:cNvSpPr>
                <a:spLocks noChangeShapeType="1"/>
              </p:cNvSpPr>
              <p:nvPr/>
            </p:nvSpPr>
            <p:spPr bwMode="auto">
              <a:xfrm flipH="1">
                <a:off x="2914" y="2436"/>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8" name="Line 88"/>
              <p:cNvSpPr>
                <a:spLocks noChangeShapeType="1"/>
              </p:cNvSpPr>
              <p:nvPr/>
            </p:nvSpPr>
            <p:spPr bwMode="auto">
              <a:xfrm flipH="1">
                <a:off x="2554" y="223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9" name="Line 89"/>
              <p:cNvSpPr>
                <a:spLocks noChangeShapeType="1"/>
              </p:cNvSpPr>
              <p:nvPr/>
            </p:nvSpPr>
            <p:spPr bwMode="auto">
              <a:xfrm flipH="1">
                <a:off x="2752" y="2358"/>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0" name="Line 90"/>
              <p:cNvSpPr>
                <a:spLocks noChangeShapeType="1"/>
              </p:cNvSpPr>
              <p:nvPr/>
            </p:nvSpPr>
            <p:spPr bwMode="auto">
              <a:xfrm flipH="1">
                <a:off x="3148" y="2514"/>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1" name="Line 91"/>
              <p:cNvSpPr>
                <a:spLocks noChangeShapeType="1"/>
              </p:cNvSpPr>
              <p:nvPr/>
            </p:nvSpPr>
            <p:spPr bwMode="auto">
              <a:xfrm flipH="1">
                <a:off x="3160" y="2514"/>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2" name="Line 92"/>
              <p:cNvSpPr>
                <a:spLocks noChangeShapeType="1"/>
              </p:cNvSpPr>
              <p:nvPr/>
            </p:nvSpPr>
            <p:spPr bwMode="auto">
              <a:xfrm flipH="1">
                <a:off x="2710" y="2340"/>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3" name="Line 93"/>
              <p:cNvSpPr>
                <a:spLocks noChangeShapeType="1"/>
              </p:cNvSpPr>
              <p:nvPr/>
            </p:nvSpPr>
            <p:spPr bwMode="auto">
              <a:xfrm flipH="1">
                <a:off x="2806" y="238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4" name="Line 94"/>
              <p:cNvSpPr>
                <a:spLocks noChangeShapeType="1"/>
              </p:cNvSpPr>
              <p:nvPr/>
            </p:nvSpPr>
            <p:spPr bwMode="auto">
              <a:xfrm flipH="1">
                <a:off x="2818" y="238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5" name="Line 95"/>
              <p:cNvSpPr>
                <a:spLocks noChangeShapeType="1"/>
              </p:cNvSpPr>
              <p:nvPr/>
            </p:nvSpPr>
            <p:spPr bwMode="auto">
              <a:xfrm flipH="1">
                <a:off x="2692" y="232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6" name="Line 96"/>
              <p:cNvSpPr>
                <a:spLocks noChangeShapeType="1"/>
              </p:cNvSpPr>
              <p:nvPr/>
            </p:nvSpPr>
            <p:spPr bwMode="auto">
              <a:xfrm flipH="1">
                <a:off x="3088" y="2490"/>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7" name="Line 97"/>
              <p:cNvSpPr>
                <a:spLocks noChangeShapeType="1"/>
              </p:cNvSpPr>
              <p:nvPr/>
            </p:nvSpPr>
            <p:spPr bwMode="auto">
              <a:xfrm flipH="1">
                <a:off x="2374" y="2046"/>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8" name="Line 98"/>
              <p:cNvSpPr>
                <a:spLocks noChangeShapeType="1"/>
              </p:cNvSpPr>
              <p:nvPr/>
            </p:nvSpPr>
            <p:spPr bwMode="auto">
              <a:xfrm flipH="1">
                <a:off x="2614" y="2280"/>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9" name="Line 99"/>
              <p:cNvSpPr>
                <a:spLocks noChangeShapeType="1"/>
              </p:cNvSpPr>
              <p:nvPr/>
            </p:nvSpPr>
            <p:spPr bwMode="auto">
              <a:xfrm>
                <a:off x="2602" y="2298"/>
                <a:ext cx="36"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0" name="Line 100"/>
              <p:cNvSpPr>
                <a:spLocks noChangeShapeType="1"/>
              </p:cNvSpPr>
              <p:nvPr/>
            </p:nvSpPr>
            <p:spPr bwMode="auto">
              <a:xfrm flipH="1">
                <a:off x="2746" y="2358"/>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1" name="Line 101"/>
              <p:cNvSpPr>
                <a:spLocks noChangeShapeType="1"/>
              </p:cNvSpPr>
              <p:nvPr/>
            </p:nvSpPr>
            <p:spPr bwMode="auto">
              <a:xfrm flipH="1">
                <a:off x="2830" y="2406"/>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2" name="Line 102"/>
              <p:cNvSpPr>
                <a:spLocks noChangeShapeType="1"/>
              </p:cNvSpPr>
              <p:nvPr/>
            </p:nvSpPr>
            <p:spPr bwMode="auto">
              <a:xfrm flipH="1">
                <a:off x="2842" y="2412"/>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3" name="Line 103"/>
              <p:cNvSpPr>
                <a:spLocks noChangeShapeType="1"/>
              </p:cNvSpPr>
              <p:nvPr/>
            </p:nvSpPr>
            <p:spPr bwMode="auto">
              <a:xfrm flipH="1">
                <a:off x="2854" y="2412"/>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4" name="Line 104"/>
              <p:cNvSpPr>
                <a:spLocks noChangeShapeType="1"/>
              </p:cNvSpPr>
              <p:nvPr/>
            </p:nvSpPr>
            <p:spPr bwMode="auto">
              <a:xfrm flipH="1">
                <a:off x="3028" y="247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5" name="Line 105"/>
              <p:cNvSpPr>
                <a:spLocks noChangeShapeType="1"/>
              </p:cNvSpPr>
              <p:nvPr/>
            </p:nvSpPr>
            <p:spPr bwMode="auto">
              <a:xfrm flipH="1">
                <a:off x="3040" y="247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6" name="Line 106"/>
              <p:cNvSpPr>
                <a:spLocks noChangeShapeType="1"/>
              </p:cNvSpPr>
              <p:nvPr/>
            </p:nvSpPr>
            <p:spPr bwMode="auto">
              <a:xfrm flipH="1">
                <a:off x="3052" y="247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7" name="Line 107"/>
              <p:cNvSpPr>
                <a:spLocks noChangeShapeType="1"/>
              </p:cNvSpPr>
              <p:nvPr/>
            </p:nvSpPr>
            <p:spPr bwMode="auto">
              <a:xfrm flipH="1">
                <a:off x="3064" y="247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8" name="Line 108"/>
              <p:cNvSpPr>
                <a:spLocks noChangeShapeType="1"/>
              </p:cNvSpPr>
              <p:nvPr/>
            </p:nvSpPr>
            <p:spPr bwMode="auto">
              <a:xfrm flipH="1">
                <a:off x="3124" y="2496"/>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9" name="Line 109"/>
              <p:cNvSpPr>
                <a:spLocks noChangeShapeType="1"/>
              </p:cNvSpPr>
              <p:nvPr/>
            </p:nvSpPr>
            <p:spPr bwMode="auto">
              <a:xfrm flipH="1">
                <a:off x="3136" y="250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 name="Line 110"/>
              <p:cNvSpPr>
                <a:spLocks noChangeShapeType="1"/>
              </p:cNvSpPr>
              <p:nvPr/>
            </p:nvSpPr>
            <p:spPr bwMode="auto">
              <a:xfrm flipH="1">
                <a:off x="3166" y="2514"/>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1" name="Line 111"/>
              <p:cNvSpPr>
                <a:spLocks noChangeShapeType="1"/>
              </p:cNvSpPr>
              <p:nvPr/>
            </p:nvSpPr>
            <p:spPr bwMode="auto">
              <a:xfrm flipH="1">
                <a:off x="3100" y="2490"/>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2" name="Line 112"/>
              <p:cNvSpPr>
                <a:spLocks noChangeShapeType="1"/>
              </p:cNvSpPr>
              <p:nvPr/>
            </p:nvSpPr>
            <p:spPr bwMode="auto">
              <a:xfrm flipH="1">
                <a:off x="3286" y="2556"/>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3" name="Line 113"/>
              <p:cNvSpPr>
                <a:spLocks noChangeShapeType="1"/>
              </p:cNvSpPr>
              <p:nvPr/>
            </p:nvSpPr>
            <p:spPr bwMode="auto">
              <a:xfrm flipH="1">
                <a:off x="3298" y="2556"/>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4" name="Line 114"/>
              <p:cNvSpPr>
                <a:spLocks noChangeShapeType="1"/>
              </p:cNvSpPr>
              <p:nvPr/>
            </p:nvSpPr>
            <p:spPr bwMode="auto">
              <a:xfrm flipH="1">
                <a:off x="3310" y="2556"/>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5" name="Line 115"/>
              <p:cNvSpPr>
                <a:spLocks noChangeShapeType="1"/>
              </p:cNvSpPr>
              <p:nvPr/>
            </p:nvSpPr>
            <p:spPr bwMode="auto">
              <a:xfrm flipH="1">
                <a:off x="3328" y="2556"/>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6" name="Line 116"/>
              <p:cNvSpPr>
                <a:spLocks noChangeShapeType="1"/>
              </p:cNvSpPr>
              <p:nvPr/>
            </p:nvSpPr>
            <p:spPr bwMode="auto">
              <a:xfrm flipH="1">
                <a:off x="2938" y="244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7" name="Line 117"/>
              <p:cNvSpPr>
                <a:spLocks noChangeShapeType="1"/>
              </p:cNvSpPr>
              <p:nvPr/>
            </p:nvSpPr>
            <p:spPr bwMode="auto">
              <a:xfrm flipH="1">
                <a:off x="2968" y="244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8" name="Line 118"/>
              <p:cNvSpPr>
                <a:spLocks noChangeShapeType="1"/>
              </p:cNvSpPr>
              <p:nvPr/>
            </p:nvSpPr>
            <p:spPr bwMode="auto">
              <a:xfrm flipH="1">
                <a:off x="2926" y="2448"/>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9" name="Line 119"/>
              <p:cNvSpPr>
                <a:spLocks noChangeShapeType="1"/>
              </p:cNvSpPr>
              <p:nvPr/>
            </p:nvSpPr>
            <p:spPr bwMode="auto">
              <a:xfrm flipH="1">
                <a:off x="3112" y="2490"/>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0" name="Line 120"/>
              <p:cNvSpPr>
                <a:spLocks noChangeShapeType="1"/>
              </p:cNvSpPr>
              <p:nvPr/>
            </p:nvSpPr>
            <p:spPr bwMode="auto">
              <a:xfrm flipH="1">
                <a:off x="2884" y="2430"/>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1" name="Freeform 121"/>
              <p:cNvSpPr/>
              <p:nvPr/>
            </p:nvSpPr>
            <p:spPr bwMode="auto">
              <a:xfrm>
                <a:off x="2074" y="1698"/>
                <a:ext cx="1608" cy="918"/>
              </a:xfrm>
              <a:custGeom>
                <a:avLst/>
                <a:gdLst>
                  <a:gd name="T0" fmla="*/ 244 w 268"/>
                  <a:gd name="T1" fmla="*/ 150 h 153"/>
                  <a:gd name="T2" fmla="*/ 224 w 268"/>
                  <a:gd name="T3" fmla="*/ 148 h 153"/>
                  <a:gd name="T4" fmla="*/ 218 w 268"/>
                  <a:gd name="T5" fmla="*/ 146 h 153"/>
                  <a:gd name="T6" fmla="*/ 197 w 268"/>
                  <a:gd name="T7" fmla="*/ 144 h 153"/>
                  <a:gd name="T8" fmla="*/ 189 w 268"/>
                  <a:gd name="T9" fmla="*/ 142 h 153"/>
                  <a:gd name="T10" fmla="*/ 178 w 268"/>
                  <a:gd name="T11" fmla="*/ 139 h 153"/>
                  <a:gd name="T12" fmla="*/ 174 w 268"/>
                  <a:gd name="T13" fmla="*/ 137 h 153"/>
                  <a:gd name="T14" fmla="*/ 167 w 268"/>
                  <a:gd name="T15" fmla="*/ 133 h 153"/>
                  <a:gd name="T16" fmla="*/ 154 w 268"/>
                  <a:gd name="T17" fmla="*/ 131 h 153"/>
                  <a:gd name="T18" fmla="*/ 150 w 268"/>
                  <a:gd name="T19" fmla="*/ 128 h 153"/>
                  <a:gd name="T20" fmla="*/ 136 w 268"/>
                  <a:gd name="T21" fmla="*/ 126 h 153"/>
                  <a:gd name="T22" fmla="*/ 131 w 268"/>
                  <a:gd name="T23" fmla="*/ 122 h 153"/>
                  <a:gd name="T24" fmla="*/ 124 w 268"/>
                  <a:gd name="T25" fmla="*/ 120 h 153"/>
                  <a:gd name="T26" fmla="*/ 121 w 268"/>
                  <a:gd name="T27" fmla="*/ 116 h 153"/>
                  <a:gd name="T28" fmla="*/ 114 w 268"/>
                  <a:gd name="T29" fmla="*/ 114 h 153"/>
                  <a:gd name="T30" fmla="*/ 107 w 268"/>
                  <a:gd name="T31" fmla="*/ 110 h 153"/>
                  <a:gd name="T32" fmla="*/ 99 w 268"/>
                  <a:gd name="T33" fmla="*/ 108 h 153"/>
                  <a:gd name="T34" fmla="*/ 95 w 268"/>
                  <a:gd name="T35" fmla="*/ 104 h 153"/>
                  <a:gd name="T36" fmla="*/ 90 w 268"/>
                  <a:gd name="T37" fmla="*/ 102 h 153"/>
                  <a:gd name="T38" fmla="*/ 89 w 268"/>
                  <a:gd name="T39" fmla="*/ 97 h 153"/>
                  <a:gd name="T40" fmla="*/ 81 w 268"/>
                  <a:gd name="T41" fmla="*/ 95 h 153"/>
                  <a:gd name="T42" fmla="*/ 80 w 268"/>
                  <a:gd name="T43" fmla="*/ 91 h 153"/>
                  <a:gd name="T44" fmla="*/ 76 w 268"/>
                  <a:gd name="T45" fmla="*/ 88 h 153"/>
                  <a:gd name="T46" fmla="*/ 73 w 268"/>
                  <a:gd name="T47" fmla="*/ 84 h 153"/>
                  <a:gd name="T48" fmla="*/ 67 w 268"/>
                  <a:gd name="T49" fmla="*/ 83 h 153"/>
                  <a:gd name="T50" fmla="*/ 65 w 268"/>
                  <a:gd name="T51" fmla="*/ 78 h 153"/>
                  <a:gd name="T52" fmla="*/ 60 w 268"/>
                  <a:gd name="T53" fmla="*/ 76 h 153"/>
                  <a:gd name="T54" fmla="*/ 58 w 268"/>
                  <a:gd name="T55" fmla="*/ 71 h 153"/>
                  <a:gd name="T56" fmla="*/ 55 w 268"/>
                  <a:gd name="T57" fmla="*/ 69 h 153"/>
                  <a:gd name="T58" fmla="*/ 53 w 268"/>
                  <a:gd name="T59" fmla="*/ 63 h 153"/>
                  <a:gd name="T60" fmla="*/ 48 w 268"/>
                  <a:gd name="T61" fmla="*/ 61 h 153"/>
                  <a:gd name="T62" fmla="*/ 46 w 268"/>
                  <a:gd name="T63" fmla="*/ 55 h 153"/>
                  <a:gd name="T64" fmla="*/ 43 w 268"/>
                  <a:gd name="T65" fmla="*/ 52 h 153"/>
                  <a:gd name="T66" fmla="*/ 42 w 268"/>
                  <a:gd name="T67" fmla="*/ 47 h 153"/>
                  <a:gd name="T68" fmla="*/ 37 w 268"/>
                  <a:gd name="T69" fmla="*/ 43 h 153"/>
                  <a:gd name="T70" fmla="*/ 35 w 268"/>
                  <a:gd name="T71" fmla="*/ 37 h 153"/>
                  <a:gd name="T72" fmla="*/ 32 w 268"/>
                  <a:gd name="T73" fmla="*/ 35 h 153"/>
                  <a:gd name="T74" fmla="*/ 31 w 268"/>
                  <a:gd name="T75" fmla="*/ 31 h 153"/>
                  <a:gd name="T76" fmla="*/ 28 w 268"/>
                  <a:gd name="T77" fmla="*/ 28 h 153"/>
                  <a:gd name="T78" fmla="*/ 26 w 268"/>
                  <a:gd name="T79" fmla="*/ 23 h 153"/>
                  <a:gd name="T80" fmla="*/ 23 w 268"/>
                  <a:gd name="T81" fmla="*/ 20 h 153"/>
                  <a:gd name="T82" fmla="*/ 21 w 268"/>
                  <a:gd name="T83" fmla="*/ 16 h 153"/>
                  <a:gd name="T84" fmla="*/ 19 w 268"/>
                  <a:gd name="T85" fmla="*/ 14 h 153"/>
                  <a:gd name="T86" fmla="*/ 16 w 268"/>
                  <a:gd name="T87" fmla="*/ 10 h 153"/>
                  <a:gd name="T88" fmla="*/ 12 w 268"/>
                  <a:gd name="T89" fmla="*/ 8 h 153"/>
                  <a:gd name="T90" fmla="*/ 9 w 268"/>
                  <a:gd name="T91" fmla="*/ 3 h 153"/>
                  <a:gd name="T92" fmla="*/ 4 w 268"/>
                  <a:gd name="T93" fmla="*/ 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8" h="153">
                    <a:moveTo>
                      <a:pt x="268" y="153"/>
                    </a:moveTo>
                    <a:lnTo>
                      <a:pt x="244" y="153"/>
                    </a:lnTo>
                    <a:lnTo>
                      <a:pt x="244" y="150"/>
                    </a:lnTo>
                    <a:lnTo>
                      <a:pt x="235" y="150"/>
                    </a:lnTo>
                    <a:lnTo>
                      <a:pt x="235" y="148"/>
                    </a:lnTo>
                    <a:lnTo>
                      <a:pt x="224" y="148"/>
                    </a:lnTo>
                    <a:lnTo>
                      <a:pt x="224" y="147"/>
                    </a:lnTo>
                    <a:lnTo>
                      <a:pt x="218" y="147"/>
                    </a:lnTo>
                    <a:lnTo>
                      <a:pt x="218" y="146"/>
                    </a:lnTo>
                    <a:lnTo>
                      <a:pt x="201" y="146"/>
                    </a:lnTo>
                    <a:lnTo>
                      <a:pt x="201" y="144"/>
                    </a:lnTo>
                    <a:lnTo>
                      <a:pt x="197" y="144"/>
                    </a:lnTo>
                    <a:lnTo>
                      <a:pt x="197" y="143"/>
                    </a:lnTo>
                    <a:lnTo>
                      <a:pt x="189" y="143"/>
                    </a:lnTo>
                    <a:lnTo>
                      <a:pt x="189" y="142"/>
                    </a:lnTo>
                    <a:lnTo>
                      <a:pt x="185" y="142"/>
                    </a:lnTo>
                    <a:lnTo>
                      <a:pt x="185" y="139"/>
                    </a:lnTo>
                    <a:lnTo>
                      <a:pt x="178" y="139"/>
                    </a:lnTo>
                    <a:lnTo>
                      <a:pt x="178" y="138"/>
                    </a:lnTo>
                    <a:lnTo>
                      <a:pt x="178" y="137"/>
                    </a:lnTo>
                    <a:lnTo>
                      <a:pt x="174" y="137"/>
                    </a:lnTo>
                    <a:lnTo>
                      <a:pt x="174" y="135"/>
                    </a:lnTo>
                    <a:lnTo>
                      <a:pt x="167" y="135"/>
                    </a:lnTo>
                    <a:lnTo>
                      <a:pt x="167" y="133"/>
                    </a:lnTo>
                    <a:lnTo>
                      <a:pt x="157" y="133"/>
                    </a:lnTo>
                    <a:lnTo>
                      <a:pt x="157" y="131"/>
                    </a:lnTo>
                    <a:lnTo>
                      <a:pt x="154" y="131"/>
                    </a:lnTo>
                    <a:lnTo>
                      <a:pt x="154" y="129"/>
                    </a:lnTo>
                    <a:lnTo>
                      <a:pt x="150" y="129"/>
                    </a:lnTo>
                    <a:lnTo>
                      <a:pt x="150" y="128"/>
                    </a:lnTo>
                    <a:lnTo>
                      <a:pt x="141" y="128"/>
                    </a:lnTo>
                    <a:lnTo>
                      <a:pt x="141" y="126"/>
                    </a:lnTo>
                    <a:lnTo>
                      <a:pt x="136" y="126"/>
                    </a:lnTo>
                    <a:lnTo>
                      <a:pt x="136" y="124"/>
                    </a:lnTo>
                    <a:lnTo>
                      <a:pt x="131" y="124"/>
                    </a:lnTo>
                    <a:lnTo>
                      <a:pt x="131" y="122"/>
                    </a:lnTo>
                    <a:lnTo>
                      <a:pt x="128" y="122"/>
                    </a:lnTo>
                    <a:lnTo>
                      <a:pt x="128" y="120"/>
                    </a:lnTo>
                    <a:lnTo>
                      <a:pt x="124" y="120"/>
                    </a:lnTo>
                    <a:lnTo>
                      <a:pt x="124" y="118"/>
                    </a:lnTo>
                    <a:lnTo>
                      <a:pt x="121" y="118"/>
                    </a:lnTo>
                    <a:lnTo>
                      <a:pt x="121" y="116"/>
                    </a:lnTo>
                    <a:lnTo>
                      <a:pt x="118" y="116"/>
                    </a:lnTo>
                    <a:lnTo>
                      <a:pt x="118" y="114"/>
                    </a:lnTo>
                    <a:lnTo>
                      <a:pt x="114" y="114"/>
                    </a:lnTo>
                    <a:lnTo>
                      <a:pt x="114" y="112"/>
                    </a:lnTo>
                    <a:lnTo>
                      <a:pt x="107" y="112"/>
                    </a:lnTo>
                    <a:lnTo>
                      <a:pt x="107" y="110"/>
                    </a:lnTo>
                    <a:lnTo>
                      <a:pt x="104" y="110"/>
                    </a:lnTo>
                    <a:lnTo>
                      <a:pt x="104" y="108"/>
                    </a:lnTo>
                    <a:lnTo>
                      <a:pt x="99" y="108"/>
                    </a:lnTo>
                    <a:lnTo>
                      <a:pt x="99" y="106"/>
                    </a:lnTo>
                    <a:lnTo>
                      <a:pt x="95" y="106"/>
                    </a:lnTo>
                    <a:lnTo>
                      <a:pt x="95" y="104"/>
                    </a:lnTo>
                    <a:lnTo>
                      <a:pt x="93" y="104"/>
                    </a:lnTo>
                    <a:lnTo>
                      <a:pt x="93" y="102"/>
                    </a:lnTo>
                    <a:lnTo>
                      <a:pt x="90" y="102"/>
                    </a:lnTo>
                    <a:lnTo>
                      <a:pt x="90" y="100"/>
                    </a:lnTo>
                    <a:lnTo>
                      <a:pt x="89" y="100"/>
                    </a:lnTo>
                    <a:lnTo>
                      <a:pt x="89" y="97"/>
                    </a:lnTo>
                    <a:lnTo>
                      <a:pt x="86" y="97"/>
                    </a:lnTo>
                    <a:lnTo>
                      <a:pt x="86" y="95"/>
                    </a:lnTo>
                    <a:lnTo>
                      <a:pt x="81" y="95"/>
                    </a:lnTo>
                    <a:lnTo>
                      <a:pt x="81" y="93"/>
                    </a:lnTo>
                    <a:lnTo>
                      <a:pt x="80" y="93"/>
                    </a:lnTo>
                    <a:lnTo>
                      <a:pt x="80" y="91"/>
                    </a:lnTo>
                    <a:lnTo>
                      <a:pt x="77" y="91"/>
                    </a:lnTo>
                    <a:lnTo>
                      <a:pt x="77" y="88"/>
                    </a:lnTo>
                    <a:lnTo>
                      <a:pt x="76" y="88"/>
                    </a:lnTo>
                    <a:lnTo>
                      <a:pt x="76" y="86"/>
                    </a:lnTo>
                    <a:lnTo>
                      <a:pt x="73" y="86"/>
                    </a:lnTo>
                    <a:lnTo>
                      <a:pt x="73" y="84"/>
                    </a:lnTo>
                    <a:lnTo>
                      <a:pt x="69" y="84"/>
                    </a:lnTo>
                    <a:lnTo>
                      <a:pt x="69" y="83"/>
                    </a:lnTo>
                    <a:lnTo>
                      <a:pt x="67" y="83"/>
                    </a:lnTo>
                    <a:lnTo>
                      <a:pt x="67" y="80"/>
                    </a:lnTo>
                    <a:lnTo>
                      <a:pt x="65" y="80"/>
                    </a:lnTo>
                    <a:lnTo>
                      <a:pt x="65" y="78"/>
                    </a:lnTo>
                    <a:lnTo>
                      <a:pt x="63" y="78"/>
                    </a:lnTo>
                    <a:lnTo>
                      <a:pt x="63" y="76"/>
                    </a:lnTo>
                    <a:lnTo>
                      <a:pt x="60" y="76"/>
                    </a:lnTo>
                    <a:lnTo>
                      <a:pt x="60" y="74"/>
                    </a:lnTo>
                    <a:lnTo>
                      <a:pt x="58" y="74"/>
                    </a:lnTo>
                    <a:lnTo>
                      <a:pt x="58" y="71"/>
                    </a:lnTo>
                    <a:lnTo>
                      <a:pt x="56" y="71"/>
                    </a:lnTo>
                    <a:lnTo>
                      <a:pt x="56" y="69"/>
                    </a:lnTo>
                    <a:lnTo>
                      <a:pt x="55" y="69"/>
                    </a:lnTo>
                    <a:lnTo>
                      <a:pt x="55" y="66"/>
                    </a:lnTo>
                    <a:lnTo>
                      <a:pt x="53" y="66"/>
                    </a:lnTo>
                    <a:lnTo>
                      <a:pt x="53" y="63"/>
                    </a:lnTo>
                    <a:lnTo>
                      <a:pt x="51" y="63"/>
                    </a:lnTo>
                    <a:lnTo>
                      <a:pt x="51" y="61"/>
                    </a:lnTo>
                    <a:lnTo>
                      <a:pt x="48" y="61"/>
                    </a:lnTo>
                    <a:lnTo>
                      <a:pt x="48" y="57"/>
                    </a:lnTo>
                    <a:lnTo>
                      <a:pt x="46" y="57"/>
                    </a:lnTo>
                    <a:lnTo>
                      <a:pt x="46" y="55"/>
                    </a:lnTo>
                    <a:lnTo>
                      <a:pt x="44" y="55"/>
                    </a:lnTo>
                    <a:lnTo>
                      <a:pt x="44" y="52"/>
                    </a:lnTo>
                    <a:lnTo>
                      <a:pt x="43" y="52"/>
                    </a:lnTo>
                    <a:lnTo>
                      <a:pt x="43" y="50"/>
                    </a:lnTo>
                    <a:lnTo>
                      <a:pt x="42" y="50"/>
                    </a:lnTo>
                    <a:lnTo>
                      <a:pt x="42" y="47"/>
                    </a:lnTo>
                    <a:lnTo>
                      <a:pt x="39" y="47"/>
                    </a:lnTo>
                    <a:lnTo>
                      <a:pt x="39" y="43"/>
                    </a:lnTo>
                    <a:lnTo>
                      <a:pt x="37" y="43"/>
                    </a:lnTo>
                    <a:lnTo>
                      <a:pt x="37" y="40"/>
                    </a:lnTo>
                    <a:lnTo>
                      <a:pt x="35" y="40"/>
                    </a:lnTo>
                    <a:lnTo>
                      <a:pt x="35" y="37"/>
                    </a:lnTo>
                    <a:lnTo>
                      <a:pt x="34" y="37"/>
                    </a:lnTo>
                    <a:lnTo>
                      <a:pt x="34" y="35"/>
                    </a:lnTo>
                    <a:lnTo>
                      <a:pt x="32" y="35"/>
                    </a:lnTo>
                    <a:lnTo>
                      <a:pt x="32" y="33"/>
                    </a:lnTo>
                    <a:lnTo>
                      <a:pt x="31" y="33"/>
                    </a:lnTo>
                    <a:lnTo>
                      <a:pt x="31" y="31"/>
                    </a:lnTo>
                    <a:lnTo>
                      <a:pt x="29" y="31"/>
                    </a:lnTo>
                    <a:lnTo>
                      <a:pt x="29" y="28"/>
                    </a:lnTo>
                    <a:lnTo>
                      <a:pt x="28" y="28"/>
                    </a:lnTo>
                    <a:lnTo>
                      <a:pt x="28" y="26"/>
                    </a:lnTo>
                    <a:lnTo>
                      <a:pt x="26" y="26"/>
                    </a:lnTo>
                    <a:lnTo>
                      <a:pt x="26" y="23"/>
                    </a:lnTo>
                    <a:lnTo>
                      <a:pt x="24" y="23"/>
                    </a:lnTo>
                    <a:lnTo>
                      <a:pt x="24" y="20"/>
                    </a:lnTo>
                    <a:lnTo>
                      <a:pt x="23" y="20"/>
                    </a:lnTo>
                    <a:lnTo>
                      <a:pt x="23" y="18"/>
                    </a:lnTo>
                    <a:lnTo>
                      <a:pt x="21" y="18"/>
                    </a:lnTo>
                    <a:lnTo>
                      <a:pt x="21" y="16"/>
                    </a:lnTo>
                    <a:lnTo>
                      <a:pt x="20" y="16"/>
                    </a:lnTo>
                    <a:lnTo>
                      <a:pt x="20" y="14"/>
                    </a:lnTo>
                    <a:lnTo>
                      <a:pt x="19" y="14"/>
                    </a:lnTo>
                    <a:lnTo>
                      <a:pt x="19" y="12"/>
                    </a:lnTo>
                    <a:lnTo>
                      <a:pt x="16" y="12"/>
                    </a:lnTo>
                    <a:lnTo>
                      <a:pt x="16" y="10"/>
                    </a:lnTo>
                    <a:lnTo>
                      <a:pt x="15" y="10"/>
                    </a:lnTo>
                    <a:lnTo>
                      <a:pt x="15" y="8"/>
                    </a:lnTo>
                    <a:lnTo>
                      <a:pt x="12" y="8"/>
                    </a:lnTo>
                    <a:lnTo>
                      <a:pt x="12" y="5"/>
                    </a:lnTo>
                    <a:lnTo>
                      <a:pt x="9" y="5"/>
                    </a:lnTo>
                    <a:lnTo>
                      <a:pt x="9" y="3"/>
                    </a:lnTo>
                    <a:lnTo>
                      <a:pt x="7" y="3"/>
                    </a:lnTo>
                    <a:lnTo>
                      <a:pt x="7" y="1"/>
                    </a:lnTo>
                    <a:lnTo>
                      <a:pt x="4" y="1"/>
                    </a:lnTo>
                    <a:lnTo>
                      <a:pt x="4" y="0"/>
                    </a:lnTo>
                    <a:lnTo>
                      <a:pt x="0" y="0"/>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grpSp>
        <p:nvGrpSpPr>
          <p:cNvPr id="196" name="Group 195"/>
          <p:cNvGrpSpPr/>
          <p:nvPr/>
        </p:nvGrpSpPr>
        <p:grpSpPr>
          <a:xfrm>
            <a:off x="4725386" y="2224736"/>
            <a:ext cx="4273983" cy="3345470"/>
            <a:chOff x="5772494" y="2016328"/>
            <a:chExt cx="4273983" cy="3345470"/>
          </a:xfrm>
        </p:grpSpPr>
        <p:grpSp>
          <p:nvGrpSpPr>
            <p:cNvPr id="197" name="Group 196"/>
            <p:cNvGrpSpPr/>
            <p:nvPr/>
          </p:nvGrpSpPr>
          <p:grpSpPr>
            <a:xfrm>
              <a:off x="5772494" y="2016328"/>
              <a:ext cx="4273983" cy="3345470"/>
              <a:chOff x="106151" y="2180216"/>
              <a:chExt cx="8209258" cy="3864094"/>
            </a:xfrm>
          </p:grpSpPr>
          <p:sp>
            <p:nvSpPr>
              <p:cNvPr id="318" name="Freeform 317"/>
              <p:cNvSpPr/>
              <p:nvPr/>
            </p:nvSpPr>
            <p:spPr bwMode="auto">
              <a:xfrm>
                <a:off x="1138863" y="2334069"/>
                <a:ext cx="693532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319" name="Line 6"/>
              <p:cNvSpPr>
                <a:spLocks noChangeShapeType="1"/>
              </p:cNvSpPr>
              <p:nvPr/>
            </p:nvSpPr>
            <p:spPr bwMode="auto">
              <a:xfrm>
                <a:off x="1048631" y="2334068"/>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320" name="Line 7"/>
              <p:cNvSpPr>
                <a:spLocks noChangeShapeType="1"/>
              </p:cNvSpPr>
              <p:nvPr/>
            </p:nvSpPr>
            <p:spPr bwMode="auto">
              <a:xfrm>
                <a:off x="1048631" y="2856276"/>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321" name="Line 8"/>
              <p:cNvSpPr>
                <a:spLocks noChangeShapeType="1"/>
              </p:cNvSpPr>
              <p:nvPr/>
            </p:nvSpPr>
            <p:spPr bwMode="auto">
              <a:xfrm>
                <a:off x="1048631" y="3355037"/>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322" name="Line 9"/>
              <p:cNvSpPr>
                <a:spLocks noChangeShapeType="1"/>
              </p:cNvSpPr>
              <p:nvPr/>
            </p:nvSpPr>
            <p:spPr bwMode="auto">
              <a:xfrm>
                <a:off x="1048631" y="3869916"/>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323" name="Line 10"/>
              <p:cNvSpPr>
                <a:spLocks noChangeShapeType="1"/>
              </p:cNvSpPr>
              <p:nvPr/>
            </p:nvSpPr>
            <p:spPr bwMode="auto">
              <a:xfrm>
                <a:off x="1048631" y="4374052"/>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324" name="Line 11"/>
              <p:cNvSpPr>
                <a:spLocks noChangeShapeType="1"/>
              </p:cNvSpPr>
              <p:nvPr/>
            </p:nvSpPr>
            <p:spPr bwMode="auto">
              <a:xfrm>
                <a:off x="1048631" y="4883560"/>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325" name="TextBox 324"/>
              <p:cNvSpPr txBox="1"/>
              <p:nvPr/>
            </p:nvSpPr>
            <p:spPr>
              <a:xfrm rot="16200000">
                <a:off x="-94653" y="3385762"/>
                <a:ext cx="899729" cy="498126"/>
              </a:xfrm>
              <a:prstGeom prst="rect">
                <a:avLst/>
              </a:prstGeom>
              <a:noFill/>
            </p:spPr>
            <p:txBody>
              <a:bodyPr wrap="none" rtlCol="0">
                <a:spAutoFit/>
              </a:bodyPr>
              <a:lstStyle/>
              <a:p>
                <a:pPr algn="ctr" fontAlgn="base">
                  <a:spcBef>
                    <a:spcPct val="0"/>
                  </a:spcBef>
                  <a:spcAft>
                    <a:spcPct val="0"/>
                  </a:spcAft>
                </a:pPr>
                <a:r>
                  <a:rPr lang="ja-JP" sz="1100" b="0" i="0" u="none" strike="noStrike" cap="none" baseline="0">
                    <a:solidFill>
                      <a:srgbClr val="4D4D4D"/>
                    </a:solidFill>
                    <a:effectLst/>
                    <a:uFillTx/>
                    <a:ea typeface="MS UI Gothic"/>
                  </a:rPr>
                  <a:t>OSの確率</a:t>
                </a:r>
              </a:p>
            </p:txBody>
          </p:sp>
          <p:sp>
            <p:nvSpPr>
              <p:cNvPr id="326" name="TextBox 325"/>
              <p:cNvSpPr txBox="1"/>
              <p:nvPr/>
            </p:nvSpPr>
            <p:spPr>
              <a:xfrm>
                <a:off x="2223642" y="5289793"/>
                <a:ext cx="5107011" cy="299543"/>
              </a:xfrm>
              <a:prstGeom prst="rect">
                <a:avLst/>
              </a:prstGeom>
              <a:noFill/>
            </p:spPr>
            <p:txBody>
              <a:bodyPr wrap="none" rtlCol="0">
                <a:spAutoFit/>
              </a:bodyPr>
              <a:lstStyle/>
              <a:p>
                <a:pPr algn="ctr" fontAlgn="base">
                  <a:spcBef>
                    <a:spcPct val="0"/>
                  </a:spcBef>
                  <a:spcAft>
                    <a:spcPct val="0"/>
                  </a:spcAft>
                </a:pPr>
                <a:r>
                  <a:rPr lang="ja-JP" sz="1100" b="0" i="0" u="none" strike="noStrike" cap="none" baseline="0">
                    <a:solidFill>
                      <a:srgbClr val="4D4D4D"/>
                    </a:solidFill>
                    <a:effectLst/>
                    <a:uFillTx/>
                    <a:ea typeface="MS UI Gothic"/>
                  </a:rPr>
                  <a:t>無作為化後6ヵ月時点からの経過時間、ヵ月</a:t>
                </a:r>
              </a:p>
            </p:txBody>
          </p:sp>
          <p:sp>
            <p:nvSpPr>
              <p:cNvPr id="327" name="TextBox 326"/>
              <p:cNvSpPr txBox="1"/>
              <p:nvPr/>
            </p:nvSpPr>
            <p:spPr>
              <a:xfrm>
                <a:off x="356401" y="2181527"/>
                <a:ext cx="800298" cy="299543"/>
              </a:xfrm>
              <a:prstGeom prst="rect">
                <a:avLst/>
              </a:prstGeom>
              <a:noFill/>
            </p:spPr>
            <p:txBody>
              <a:bodyPr wrap="none" rtlCol="0" anchor="ctr" anchorCtr="0">
                <a:spAutoFit/>
              </a:bodyPr>
              <a:lstStyle/>
              <a:p>
                <a:pPr algn="r"/>
                <a:r>
                  <a:rPr lang="ja-JP" sz="1100" b="0" i="0" u="none" strike="noStrike" cap="none" baseline="0">
                    <a:solidFill>
                      <a:srgbClr val="4D4D4D"/>
                    </a:solidFill>
                    <a:effectLst/>
                    <a:uFillTx/>
                    <a:ea typeface="MS UI Gothic"/>
                  </a:rPr>
                  <a:t>100</a:t>
                </a:r>
              </a:p>
            </p:txBody>
          </p:sp>
          <p:sp>
            <p:nvSpPr>
              <p:cNvPr id="328" name="TextBox 327"/>
              <p:cNvSpPr txBox="1"/>
              <p:nvPr/>
            </p:nvSpPr>
            <p:spPr>
              <a:xfrm>
                <a:off x="505969" y="2705667"/>
                <a:ext cx="650738" cy="299543"/>
              </a:xfrm>
              <a:prstGeom prst="rect">
                <a:avLst/>
              </a:prstGeom>
              <a:noFill/>
            </p:spPr>
            <p:txBody>
              <a:bodyPr wrap="none" rtlCol="0" anchor="ctr" anchorCtr="0">
                <a:spAutoFit/>
              </a:bodyPr>
              <a:lstStyle/>
              <a:p>
                <a:pPr algn="r"/>
                <a:r>
                  <a:rPr lang="ja-JP" sz="1100" b="0" i="0" u="none" strike="noStrike" cap="none" baseline="0">
                    <a:solidFill>
                      <a:srgbClr val="4D4D4D"/>
                    </a:solidFill>
                    <a:effectLst/>
                    <a:uFillTx/>
                    <a:ea typeface="MS UI Gothic"/>
                  </a:rPr>
                  <a:t>80</a:t>
                </a:r>
              </a:p>
            </p:txBody>
          </p:sp>
          <p:sp>
            <p:nvSpPr>
              <p:cNvPr id="329" name="TextBox 328"/>
              <p:cNvSpPr txBox="1"/>
              <p:nvPr/>
            </p:nvSpPr>
            <p:spPr>
              <a:xfrm>
                <a:off x="505969" y="3204199"/>
                <a:ext cx="650738" cy="299543"/>
              </a:xfrm>
              <a:prstGeom prst="rect">
                <a:avLst/>
              </a:prstGeom>
              <a:noFill/>
            </p:spPr>
            <p:txBody>
              <a:bodyPr wrap="none" rtlCol="0" anchor="ctr" anchorCtr="0">
                <a:spAutoFit/>
              </a:bodyPr>
              <a:lstStyle/>
              <a:p>
                <a:pPr algn="r"/>
                <a:r>
                  <a:rPr lang="ja-JP" sz="1100" b="0" i="0" u="none" strike="noStrike" cap="none" baseline="0">
                    <a:solidFill>
                      <a:srgbClr val="4D4D4D"/>
                    </a:solidFill>
                    <a:effectLst/>
                    <a:uFillTx/>
                    <a:ea typeface="MS UI Gothic"/>
                  </a:rPr>
                  <a:t>60</a:t>
                </a:r>
              </a:p>
            </p:txBody>
          </p:sp>
          <p:sp>
            <p:nvSpPr>
              <p:cNvPr id="330" name="TextBox 329"/>
              <p:cNvSpPr txBox="1"/>
              <p:nvPr/>
            </p:nvSpPr>
            <p:spPr>
              <a:xfrm>
                <a:off x="505969" y="3718850"/>
                <a:ext cx="650738" cy="299543"/>
              </a:xfrm>
              <a:prstGeom prst="rect">
                <a:avLst/>
              </a:prstGeom>
              <a:noFill/>
            </p:spPr>
            <p:txBody>
              <a:bodyPr wrap="none" rtlCol="0" anchor="ctr" anchorCtr="0">
                <a:spAutoFit/>
              </a:bodyPr>
              <a:lstStyle/>
              <a:p>
                <a:pPr algn="r"/>
                <a:r>
                  <a:rPr lang="ja-JP" sz="1100" b="0" i="0" u="none" strike="noStrike" cap="none" baseline="0">
                    <a:solidFill>
                      <a:srgbClr val="4D4D4D"/>
                    </a:solidFill>
                    <a:effectLst/>
                    <a:uFillTx/>
                    <a:ea typeface="MS UI Gothic"/>
                  </a:rPr>
                  <a:t>40</a:t>
                </a:r>
              </a:p>
            </p:txBody>
          </p:sp>
          <p:sp>
            <p:nvSpPr>
              <p:cNvPr id="331" name="TextBox 330"/>
              <p:cNvSpPr txBox="1"/>
              <p:nvPr/>
            </p:nvSpPr>
            <p:spPr>
              <a:xfrm>
                <a:off x="505969" y="4222753"/>
                <a:ext cx="650738" cy="299543"/>
              </a:xfrm>
              <a:prstGeom prst="rect">
                <a:avLst/>
              </a:prstGeom>
              <a:noFill/>
            </p:spPr>
            <p:txBody>
              <a:bodyPr wrap="none" rtlCol="0" anchor="ctr" anchorCtr="0">
                <a:spAutoFit/>
              </a:bodyPr>
              <a:lstStyle/>
              <a:p>
                <a:pPr algn="r"/>
                <a:r>
                  <a:rPr lang="ja-JP" sz="1100" b="0" i="0" u="none" strike="noStrike" cap="none" baseline="0">
                    <a:solidFill>
                      <a:srgbClr val="4D4D4D"/>
                    </a:solidFill>
                    <a:effectLst/>
                    <a:uFillTx/>
                    <a:ea typeface="MS UI Gothic"/>
                  </a:rPr>
                  <a:t>20</a:t>
                </a:r>
              </a:p>
            </p:txBody>
          </p:sp>
          <p:sp>
            <p:nvSpPr>
              <p:cNvPr id="332" name="TextBox 331"/>
              <p:cNvSpPr txBox="1"/>
              <p:nvPr/>
            </p:nvSpPr>
            <p:spPr>
              <a:xfrm>
                <a:off x="655534" y="4732029"/>
                <a:ext cx="501178" cy="299543"/>
              </a:xfrm>
              <a:prstGeom prst="rect">
                <a:avLst/>
              </a:prstGeom>
              <a:noFill/>
            </p:spPr>
            <p:txBody>
              <a:bodyPr wrap="none" rtlCol="0" anchor="ctr" anchorCtr="0">
                <a:spAutoFit/>
              </a:bodyPr>
              <a:lstStyle/>
              <a:p>
                <a:pPr algn="r"/>
                <a:r>
                  <a:rPr lang="ja-JP" sz="1100" b="0" i="0" u="none" strike="noStrike" cap="none" baseline="0">
                    <a:solidFill>
                      <a:srgbClr val="4D4D4D"/>
                    </a:solidFill>
                    <a:effectLst/>
                    <a:uFillTx/>
                    <a:ea typeface="MS UI Gothic"/>
                  </a:rPr>
                  <a:t>0</a:t>
                </a:r>
              </a:p>
            </p:txBody>
          </p:sp>
          <p:grpSp>
            <p:nvGrpSpPr>
              <p:cNvPr id="333" name="Group 332"/>
              <p:cNvGrpSpPr/>
              <p:nvPr/>
            </p:nvGrpSpPr>
            <p:grpSpPr>
              <a:xfrm>
                <a:off x="992092" y="4920702"/>
                <a:ext cx="1080432" cy="1123586"/>
                <a:chOff x="825392" y="4920702"/>
                <a:chExt cx="902086" cy="1123586"/>
              </a:xfrm>
            </p:grpSpPr>
            <p:sp>
              <p:nvSpPr>
                <p:cNvPr id="371" name="Line 19"/>
                <p:cNvSpPr>
                  <a:spLocks noChangeShapeType="1"/>
                </p:cNvSpPr>
                <p:nvPr/>
              </p:nvSpPr>
              <p:spPr bwMode="auto">
                <a:xfrm flipH="1">
                  <a:off x="1480230" y="4920702"/>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372" name="Line 21"/>
                <p:cNvSpPr>
                  <a:spLocks noChangeShapeType="1"/>
                </p:cNvSpPr>
                <p:nvPr/>
              </p:nvSpPr>
              <p:spPr bwMode="auto">
                <a:xfrm flipH="1">
                  <a:off x="1065407"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cs typeface="Arial" panose="020B0604020202020204" pitchFamily="34" charset="0"/>
                  </a:endParaRPr>
                </a:p>
              </p:txBody>
            </p:sp>
            <p:sp>
              <p:nvSpPr>
                <p:cNvPr id="373" name="TextBox 372"/>
                <p:cNvSpPr txBox="1"/>
                <p:nvPr/>
              </p:nvSpPr>
              <p:spPr>
                <a:xfrm>
                  <a:off x="827538" y="4982720"/>
                  <a:ext cx="490198" cy="1052353"/>
                </a:xfrm>
                <a:prstGeom prst="rect">
                  <a:avLst/>
                </a:prstGeom>
                <a:noFill/>
              </p:spPr>
              <p:txBody>
                <a:bodyPr wrap="none" lIns="36000" tIns="36000" rIns="36000" bIns="36000" rtlCol="0" anchor="t" anchorCtr="0">
                  <a:spAutoFit/>
                </a:bodyPr>
                <a:lstStyle/>
                <a:p>
                  <a:pPr algn="ctr"/>
                  <a:r>
                    <a:rPr lang="ja-JP" sz="1100" b="0" i="0" u="none" strike="noStrike" cap="none" baseline="0">
                      <a:solidFill>
                        <a:srgbClr val="4D4D4D"/>
                      </a:solidFill>
                      <a:effectLst/>
                      <a:uFillTx/>
                      <a:ea typeface="MS UI Gothic"/>
                    </a:rPr>
                    <a:t>0</a:t>
                  </a:r>
                </a:p>
                <a:p>
                  <a:pPr algn="ctr"/>
                  <a:endParaRPr lang="en-GB" sz="1100">
                    <a:solidFill>
                      <a:srgbClr val="000000"/>
                    </a:solidFill>
                    <a:cs typeface="Arial" panose="020B0604020202020204" pitchFamily="34" charset="0"/>
                  </a:endParaRPr>
                </a:p>
                <a:p>
                  <a:pPr algn="ctr"/>
                  <a:endParaRPr lang="en-GB" sz="1100">
                    <a:solidFill>
                      <a:srgbClr val="000000"/>
                    </a:solidFill>
                    <a:cs typeface="Arial" panose="020B0604020202020204" pitchFamily="34" charset="0"/>
                  </a:endParaRPr>
                </a:p>
                <a:p>
                  <a:pPr algn="ctr"/>
                  <a:r>
                    <a:rPr lang="ja-JP" sz="1100" b="0" i="0" u="none" strike="noStrike" cap="none" baseline="0">
                      <a:solidFill>
                        <a:srgbClr val="2894FF"/>
                      </a:solidFill>
                      <a:effectLst/>
                      <a:uFillTx/>
                      <a:ea typeface="MS UI Gothic"/>
                    </a:rPr>
                    <a:t>126</a:t>
                  </a:r>
                </a:p>
                <a:p>
                  <a:pPr algn="ctr"/>
                  <a:r>
                    <a:rPr lang="ja-JP" sz="1100" b="0" i="0" u="none" strike="noStrike" cap="none" baseline="0">
                      <a:solidFill>
                        <a:srgbClr val="E75C00"/>
                      </a:solidFill>
                      <a:effectLst/>
                      <a:uFillTx/>
                      <a:ea typeface="MS UI Gothic"/>
                    </a:rPr>
                    <a:t>596</a:t>
                  </a:r>
                </a:p>
              </p:txBody>
            </p:sp>
            <p:sp>
              <p:nvSpPr>
                <p:cNvPr id="374" name="TextBox 373"/>
                <p:cNvSpPr txBox="1"/>
                <p:nvPr/>
              </p:nvSpPr>
              <p:spPr>
                <a:xfrm>
                  <a:off x="1235135" y="4982721"/>
                  <a:ext cx="490198" cy="1052353"/>
                </a:xfrm>
                <a:prstGeom prst="rect">
                  <a:avLst/>
                </a:prstGeom>
                <a:noFill/>
              </p:spPr>
              <p:txBody>
                <a:bodyPr wrap="none" lIns="36000" tIns="36000" rIns="36000" bIns="36000" rtlCol="0" anchor="t" anchorCtr="0">
                  <a:spAutoFit/>
                </a:bodyPr>
                <a:lstStyle/>
                <a:p>
                  <a:pPr algn="ctr"/>
                  <a:r>
                    <a:rPr lang="ja-JP" sz="1100" b="0" i="0" u="none" strike="noStrike" cap="none" baseline="0">
                      <a:solidFill>
                        <a:srgbClr val="4D4D4D"/>
                      </a:solidFill>
                      <a:effectLst/>
                      <a:uFillTx/>
                      <a:ea typeface="MS UI Gothic"/>
                    </a:rPr>
                    <a:t>3</a:t>
                  </a:r>
                </a:p>
                <a:p>
                  <a:pPr algn="ctr"/>
                  <a:endParaRPr lang="en-GB" sz="1100">
                    <a:solidFill>
                      <a:srgbClr val="000000"/>
                    </a:solidFill>
                    <a:cs typeface="Arial" panose="020B0604020202020204" pitchFamily="34" charset="0"/>
                  </a:endParaRPr>
                </a:p>
                <a:p>
                  <a:pPr algn="ctr"/>
                  <a:endParaRPr lang="en-GB" sz="1100">
                    <a:solidFill>
                      <a:srgbClr val="000000"/>
                    </a:solidFill>
                    <a:cs typeface="Arial" panose="020B0604020202020204" pitchFamily="34" charset="0"/>
                  </a:endParaRPr>
                </a:p>
                <a:p>
                  <a:pPr algn="ctr"/>
                  <a:r>
                    <a:rPr lang="ja-JP" sz="1100" b="0" i="0" u="none" strike="noStrike" cap="none" baseline="0">
                      <a:solidFill>
                        <a:srgbClr val="2894FF"/>
                      </a:solidFill>
                      <a:effectLst/>
                      <a:uFillTx/>
                      <a:ea typeface="MS UI Gothic"/>
                    </a:rPr>
                    <a:t>113</a:t>
                  </a:r>
                </a:p>
                <a:p>
                  <a:pPr algn="ctr"/>
                  <a:r>
                    <a:rPr lang="ja-JP" sz="1100" b="0" i="0" u="none" strike="noStrike" cap="none" baseline="0">
                      <a:solidFill>
                        <a:srgbClr val="E75C00"/>
                      </a:solidFill>
                      <a:effectLst/>
                      <a:uFillTx/>
                      <a:ea typeface="MS UI Gothic"/>
                    </a:rPr>
                    <a:t>466</a:t>
                  </a:r>
                </a:p>
              </p:txBody>
            </p:sp>
          </p:grpSp>
          <p:grpSp>
            <p:nvGrpSpPr>
              <p:cNvPr id="334" name="Group 333"/>
              <p:cNvGrpSpPr/>
              <p:nvPr/>
            </p:nvGrpSpPr>
            <p:grpSpPr>
              <a:xfrm>
                <a:off x="1966459" y="4920702"/>
                <a:ext cx="593854" cy="1123586"/>
                <a:chOff x="1162674" y="4920702"/>
                <a:chExt cx="495831" cy="1123586"/>
              </a:xfrm>
            </p:grpSpPr>
            <p:sp>
              <p:nvSpPr>
                <p:cNvPr id="369" name="Line 19"/>
                <p:cNvSpPr>
                  <a:spLocks noChangeShapeType="1"/>
                </p:cNvSpPr>
                <p:nvPr/>
              </p:nvSpPr>
              <p:spPr bwMode="auto">
                <a:xfrm flipH="1">
                  <a:off x="1410591" y="4920702"/>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370" name="TextBox 369"/>
                <p:cNvSpPr txBox="1"/>
                <p:nvPr/>
              </p:nvSpPr>
              <p:spPr>
                <a:xfrm>
                  <a:off x="1165488" y="4982721"/>
                  <a:ext cx="490202" cy="1052353"/>
                </a:xfrm>
                <a:prstGeom prst="rect">
                  <a:avLst/>
                </a:prstGeom>
                <a:noFill/>
              </p:spPr>
              <p:txBody>
                <a:bodyPr wrap="none" lIns="36000" tIns="36000" rIns="36000" bIns="36000" rtlCol="0" anchor="t" anchorCtr="0">
                  <a:spAutoFit/>
                </a:bodyPr>
                <a:lstStyle/>
                <a:p>
                  <a:pPr algn="ctr"/>
                  <a:r>
                    <a:rPr lang="ja-JP" sz="1100" b="0" i="0" u="none" strike="noStrike" cap="none" baseline="0">
                      <a:solidFill>
                        <a:srgbClr val="4D4D4D"/>
                      </a:solidFill>
                      <a:effectLst/>
                      <a:uFillTx/>
                      <a:ea typeface="MS UI Gothic"/>
                    </a:rPr>
                    <a:t>6</a:t>
                  </a:r>
                </a:p>
                <a:p>
                  <a:pPr algn="ctr"/>
                  <a:endParaRPr lang="en-GB" sz="1100">
                    <a:solidFill>
                      <a:srgbClr val="000000"/>
                    </a:solidFill>
                    <a:cs typeface="Arial" panose="020B0604020202020204" pitchFamily="34" charset="0"/>
                  </a:endParaRPr>
                </a:p>
                <a:p>
                  <a:pPr algn="ctr"/>
                  <a:endParaRPr lang="en-GB" sz="1100">
                    <a:solidFill>
                      <a:srgbClr val="000000"/>
                    </a:solidFill>
                    <a:cs typeface="Arial" panose="020B0604020202020204" pitchFamily="34" charset="0"/>
                  </a:endParaRPr>
                </a:p>
                <a:p>
                  <a:pPr algn="r"/>
                  <a:r>
                    <a:rPr lang="ja-JP" sz="1100" b="0" i="0" u="none" strike="noStrike" cap="none" baseline="0">
                      <a:solidFill>
                        <a:srgbClr val="2894FF"/>
                      </a:solidFill>
                      <a:effectLst/>
                      <a:uFillTx/>
                      <a:ea typeface="MS UI Gothic"/>
                    </a:rPr>
                    <a:t>96</a:t>
                  </a:r>
                </a:p>
                <a:p>
                  <a:pPr algn="ctr"/>
                  <a:r>
                    <a:rPr lang="ja-JP" sz="1100" b="0" i="0" u="none" strike="noStrike" cap="none" baseline="0">
                      <a:solidFill>
                        <a:srgbClr val="E75C00"/>
                      </a:solidFill>
                      <a:effectLst/>
                      <a:uFillTx/>
                      <a:ea typeface="MS UI Gothic"/>
                    </a:rPr>
                    <a:t>387</a:t>
                  </a:r>
                </a:p>
              </p:txBody>
            </p:sp>
          </p:grpSp>
          <p:grpSp>
            <p:nvGrpSpPr>
              <p:cNvPr id="335" name="Group 334"/>
              <p:cNvGrpSpPr/>
              <p:nvPr/>
            </p:nvGrpSpPr>
            <p:grpSpPr>
              <a:xfrm>
                <a:off x="2451713" y="4920702"/>
                <a:ext cx="593854" cy="1123586"/>
                <a:chOff x="1091582" y="4920702"/>
                <a:chExt cx="495831" cy="1123586"/>
              </a:xfrm>
            </p:grpSpPr>
            <p:sp>
              <p:nvSpPr>
                <p:cNvPr id="367" name="Line 19"/>
                <p:cNvSpPr>
                  <a:spLocks noChangeShapeType="1"/>
                </p:cNvSpPr>
                <p:nvPr/>
              </p:nvSpPr>
              <p:spPr bwMode="auto">
                <a:xfrm flipH="1">
                  <a:off x="1339497" y="4920702"/>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368" name="TextBox 367"/>
                <p:cNvSpPr txBox="1"/>
                <p:nvPr/>
              </p:nvSpPr>
              <p:spPr>
                <a:xfrm>
                  <a:off x="1094397" y="4982721"/>
                  <a:ext cx="490202" cy="1052353"/>
                </a:xfrm>
                <a:prstGeom prst="rect">
                  <a:avLst/>
                </a:prstGeom>
                <a:noFill/>
              </p:spPr>
              <p:txBody>
                <a:bodyPr wrap="none" lIns="36000" tIns="36000" rIns="36000" bIns="36000" rtlCol="0" anchor="t" anchorCtr="0">
                  <a:spAutoFit/>
                </a:bodyPr>
                <a:lstStyle/>
                <a:p>
                  <a:pPr algn="ctr"/>
                  <a:r>
                    <a:rPr lang="ja-JP" sz="1100" b="0" i="0" u="none" strike="noStrike" cap="none" baseline="0">
                      <a:solidFill>
                        <a:srgbClr val="4D4D4D"/>
                      </a:solidFill>
                      <a:effectLst/>
                      <a:uFillTx/>
                      <a:ea typeface="MS UI Gothic"/>
                    </a:rPr>
                    <a:t>9</a:t>
                  </a:r>
                </a:p>
                <a:p>
                  <a:pPr algn="ctr"/>
                  <a:endParaRPr lang="en-GB" sz="1100">
                    <a:solidFill>
                      <a:srgbClr val="000000"/>
                    </a:solidFill>
                    <a:cs typeface="Arial" panose="020B0604020202020204" pitchFamily="34" charset="0"/>
                  </a:endParaRPr>
                </a:p>
                <a:p>
                  <a:pPr algn="ctr"/>
                  <a:endParaRPr lang="en-GB" sz="1100">
                    <a:solidFill>
                      <a:schemeClr val="accent6"/>
                    </a:solidFill>
                    <a:cs typeface="Arial" panose="020B0604020202020204" pitchFamily="34" charset="0"/>
                  </a:endParaRPr>
                </a:p>
                <a:p>
                  <a:pPr algn="r"/>
                  <a:r>
                    <a:rPr lang="ja-JP" sz="1100" b="0" i="0" u="none" strike="noStrike" cap="none" baseline="0">
                      <a:solidFill>
                        <a:srgbClr val="2894FF"/>
                      </a:solidFill>
                      <a:effectLst/>
                      <a:uFillTx/>
                      <a:ea typeface="MS UI Gothic"/>
                    </a:rPr>
                    <a:t>84</a:t>
                  </a:r>
                </a:p>
                <a:p>
                  <a:pPr algn="ctr"/>
                  <a:r>
                    <a:rPr lang="ja-JP" sz="1100" b="0" i="0" u="none" strike="noStrike" cap="none" baseline="0">
                      <a:solidFill>
                        <a:srgbClr val="E75C00"/>
                      </a:solidFill>
                      <a:effectLst/>
                      <a:uFillTx/>
                      <a:ea typeface="MS UI Gothic"/>
                    </a:rPr>
                    <a:t>315</a:t>
                  </a:r>
                </a:p>
              </p:txBody>
            </p:sp>
          </p:grpSp>
          <p:grpSp>
            <p:nvGrpSpPr>
              <p:cNvPr id="336" name="Group 335"/>
              <p:cNvGrpSpPr/>
              <p:nvPr/>
            </p:nvGrpSpPr>
            <p:grpSpPr>
              <a:xfrm>
                <a:off x="2917730" y="4920702"/>
                <a:ext cx="592251" cy="1123586"/>
                <a:chOff x="1004430" y="4920702"/>
                <a:chExt cx="494492" cy="1123586"/>
              </a:xfrm>
            </p:grpSpPr>
            <p:sp>
              <p:nvSpPr>
                <p:cNvPr id="365" name="Line 19"/>
                <p:cNvSpPr>
                  <a:spLocks noChangeShapeType="1"/>
                </p:cNvSpPr>
                <p:nvPr/>
              </p:nvSpPr>
              <p:spPr bwMode="auto">
                <a:xfrm flipH="1">
                  <a:off x="1251676" y="4920702"/>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366" name="TextBox 365"/>
                <p:cNvSpPr txBox="1"/>
                <p:nvPr/>
              </p:nvSpPr>
              <p:spPr>
                <a:xfrm>
                  <a:off x="1006576" y="4982721"/>
                  <a:ext cx="490201" cy="1052353"/>
                </a:xfrm>
                <a:prstGeom prst="rect">
                  <a:avLst/>
                </a:prstGeom>
                <a:noFill/>
              </p:spPr>
              <p:txBody>
                <a:bodyPr wrap="none" lIns="36000" tIns="36000" rIns="36000" bIns="36000" rtlCol="0" anchor="t" anchorCtr="0">
                  <a:spAutoFit/>
                </a:bodyPr>
                <a:lstStyle/>
                <a:p>
                  <a:pPr algn="ctr"/>
                  <a:r>
                    <a:rPr lang="ja-JP" sz="1100" b="0" i="0" u="none" strike="noStrike" cap="none" baseline="0">
                      <a:solidFill>
                        <a:srgbClr val="4D4D4D"/>
                      </a:solidFill>
                      <a:effectLst/>
                      <a:uFillTx/>
                      <a:ea typeface="MS UI Gothic"/>
                    </a:rPr>
                    <a:t>12</a:t>
                  </a:r>
                </a:p>
                <a:p>
                  <a:pPr algn="ctr"/>
                  <a:endParaRPr lang="en-GB" sz="1100">
                    <a:solidFill>
                      <a:srgbClr val="000000"/>
                    </a:solidFill>
                    <a:cs typeface="Arial" panose="020B0604020202020204" pitchFamily="34" charset="0"/>
                  </a:endParaRPr>
                </a:p>
                <a:p>
                  <a:pPr algn="ctr"/>
                  <a:endParaRPr lang="en-GB" sz="1100">
                    <a:solidFill>
                      <a:srgbClr val="000000"/>
                    </a:solidFill>
                    <a:cs typeface="Arial" panose="020B0604020202020204" pitchFamily="34" charset="0"/>
                  </a:endParaRPr>
                </a:p>
                <a:p>
                  <a:pPr algn="r"/>
                  <a:r>
                    <a:rPr lang="ja-JP" sz="1100" b="0" i="0" u="none" strike="noStrike" cap="none" baseline="0">
                      <a:solidFill>
                        <a:srgbClr val="2894FF"/>
                      </a:solidFill>
                      <a:effectLst/>
                      <a:uFillTx/>
                      <a:ea typeface="MS UI Gothic"/>
                    </a:rPr>
                    <a:t>70</a:t>
                  </a:r>
                </a:p>
                <a:p>
                  <a:pPr algn="r"/>
                  <a:r>
                    <a:rPr lang="ja-JP" sz="1100" b="0" i="0" u="none" strike="noStrike" cap="none" baseline="0">
                      <a:solidFill>
                        <a:srgbClr val="E75C00"/>
                      </a:solidFill>
                      <a:effectLst/>
                      <a:uFillTx/>
                      <a:ea typeface="MS UI Gothic"/>
                    </a:rPr>
                    <a:t>264</a:t>
                  </a:r>
                </a:p>
              </p:txBody>
            </p:sp>
          </p:grpSp>
          <p:grpSp>
            <p:nvGrpSpPr>
              <p:cNvPr id="337" name="Group 336"/>
              <p:cNvGrpSpPr/>
              <p:nvPr/>
            </p:nvGrpSpPr>
            <p:grpSpPr>
              <a:xfrm>
                <a:off x="3418008" y="4920702"/>
                <a:ext cx="592251" cy="1123586"/>
                <a:chOff x="945882" y="4920702"/>
                <a:chExt cx="494492" cy="1123586"/>
              </a:xfrm>
            </p:grpSpPr>
            <p:sp>
              <p:nvSpPr>
                <p:cNvPr id="363" name="Line 19"/>
                <p:cNvSpPr>
                  <a:spLocks noChangeShapeType="1"/>
                </p:cNvSpPr>
                <p:nvPr/>
              </p:nvSpPr>
              <p:spPr bwMode="auto">
                <a:xfrm flipH="1">
                  <a:off x="1193128" y="4920702"/>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364" name="TextBox 363"/>
                <p:cNvSpPr txBox="1"/>
                <p:nvPr/>
              </p:nvSpPr>
              <p:spPr>
                <a:xfrm>
                  <a:off x="948025" y="4982721"/>
                  <a:ext cx="490201" cy="1052353"/>
                </a:xfrm>
                <a:prstGeom prst="rect">
                  <a:avLst/>
                </a:prstGeom>
                <a:noFill/>
              </p:spPr>
              <p:txBody>
                <a:bodyPr wrap="none" lIns="36000" tIns="36000" rIns="36000" bIns="36000" rtlCol="0" anchor="t" anchorCtr="0">
                  <a:spAutoFit/>
                </a:bodyPr>
                <a:lstStyle/>
                <a:p>
                  <a:pPr algn="ctr"/>
                  <a:r>
                    <a:rPr lang="ja-JP" sz="1100" b="0" i="0" u="none" strike="noStrike" cap="none" baseline="0">
                      <a:solidFill>
                        <a:srgbClr val="4D4D4D"/>
                      </a:solidFill>
                      <a:effectLst/>
                      <a:uFillTx/>
                      <a:ea typeface="MS UI Gothic"/>
                    </a:rPr>
                    <a:t>15</a:t>
                  </a:r>
                </a:p>
                <a:p>
                  <a:pPr algn="ctr"/>
                  <a:endParaRPr lang="en-GB" sz="1100">
                    <a:solidFill>
                      <a:srgbClr val="000000"/>
                    </a:solidFill>
                    <a:cs typeface="Arial" panose="020B0604020202020204" pitchFamily="34" charset="0"/>
                  </a:endParaRPr>
                </a:p>
                <a:p>
                  <a:pPr algn="ctr"/>
                  <a:endParaRPr lang="en-GB" sz="1100">
                    <a:solidFill>
                      <a:srgbClr val="000000"/>
                    </a:solidFill>
                    <a:cs typeface="Arial" panose="020B0604020202020204" pitchFamily="34" charset="0"/>
                  </a:endParaRPr>
                </a:p>
                <a:p>
                  <a:pPr algn="r"/>
                  <a:r>
                    <a:rPr lang="ja-JP" sz="1100" b="0" i="0" u="none" strike="noStrike" cap="none" baseline="0">
                      <a:solidFill>
                        <a:srgbClr val="2894FF"/>
                      </a:solidFill>
                      <a:effectLst/>
                      <a:uFillTx/>
                      <a:ea typeface="MS UI Gothic"/>
                    </a:rPr>
                    <a:t>57</a:t>
                  </a:r>
                </a:p>
                <a:p>
                  <a:pPr algn="r"/>
                  <a:r>
                    <a:rPr lang="ja-JP" sz="1100" b="0" i="0" u="none" strike="noStrike" cap="none" baseline="0">
                      <a:solidFill>
                        <a:srgbClr val="E75C00"/>
                      </a:solidFill>
                      <a:effectLst/>
                      <a:uFillTx/>
                      <a:ea typeface="MS UI Gothic"/>
                    </a:rPr>
                    <a:t>199</a:t>
                  </a:r>
                </a:p>
              </p:txBody>
            </p:sp>
          </p:grpSp>
          <p:grpSp>
            <p:nvGrpSpPr>
              <p:cNvPr id="338" name="Group 337"/>
              <p:cNvGrpSpPr/>
              <p:nvPr/>
            </p:nvGrpSpPr>
            <p:grpSpPr>
              <a:xfrm>
                <a:off x="3893239" y="4920702"/>
                <a:ext cx="592251" cy="1123586"/>
                <a:chOff x="866421" y="4920702"/>
                <a:chExt cx="494492" cy="1123586"/>
              </a:xfrm>
            </p:grpSpPr>
            <p:sp>
              <p:nvSpPr>
                <p:cNvPr id="361" name="Line 19"/>
                <p:cNvSpPr>
                  <a:spLocks noChangeShapeType="1"/>
                </p:cNvSpPr>
                <p:nvPr/>
              </p:nvSpPr>
              <p:spPr bwMode="auto">
                <a:xfrm flipH="1">
                  <a:off x="1113669" y="4920702"/>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362" name="TextBox 361"/>
                <p:cNvSpPr txBox="1"/>
                <p:nvPr/>
              </p:nvSpPr>
              <p:spPr>
                <a:xfrm>
                  <a:off x="868567" y="4982721"/>
                  <a:ext cx="490201" cy="1052353"/>
                </a:xfrm>
                <a:prstGeom prst="rect">
                  <a:avLst/>
                </a:prstGeom>
                <a:noFill/>
              </p:spPr>
              <p:txBody>
                <a:bodyPr wrap="none" lIns="36000" tIns="36000" rIns="36000" bIns="36000" rtlCol="0" anchor="t" anchorCtr="0">
                  <a:spAutoFit/>
                </a:bodyPr>
                <a:lstStyle/>
                <a:p>
                  <a:pPr algn="ctr"/>
                  <a:r>
                    <a:rPr lang="ja-JP" sz="1100" b="0" i="0" u="none" strike="noStrike" cap="none" baseline="0">
                      <a:solidFill>
                        <a:srgbClr val="4D4D4D"/>
                      </a:solidFill>
                      <a:effectLst/>
                      <a:uFillTx/>
                      <a:ea typeface="MS UI Gothic"/>
                    </a:rPr>
                    <a:t>18</a:t>
                  </a:r>
                </a:p>
                <a:p>
                  <a:pPr algn="ctr"/>
                  <a:endParaRPr lang="en-GB" sz="1100">
                    <a:solidFill>
                      <a:srgbClr val="000000"/>
                    </a:solidFill>
                    <a:cs typeface="Arial" panose="020B0604020202020204" pitchFamily="34" charset="0"/>
                  </a:endParaRPr>
                </a:p>
                <a:p>
                  <a:pPr algn="ctr"/>
                  <a:endParaRPr lang="en-GB" sz="1100">
                    <a:solidFill>
                      <a:srgbClr val="000000"/>
                    </a:solidFill>
                    <a:cs typeface="Arial" panose="020B0604020202020204" pitchFamily="34" charset="0"/>
                  </a:endParaRPr>
                </a:p>
                <a:p>
                  <a:pPr algn="r"/>
                  <a:r>
                    <a:rPr lang="ja-JP" sz="1100" b="0" i="0" u="none" strike="noStrike" cap="none" baseline="0">
                      <a:solidFill>
                        <a:srgbClr val="2894FF"/>
                      </a:solidFill>
                      <a:effectLst/>
                      <a:uFillTx/>
                      <a:ea typeface="MS UI Gothic"/>
                    </a:rPr>
                    <a:t>42</a:t>
                  </a:r>
                </a:p>
                <a:p>
                  <a:pPr algn="r"/>
                  <a:r>
                    <a:rPr lang="ja-JP" sz="1100" b="0" i="0" u="none" strike="noStrike" cap="none" baseline="0">
                      <a:solidFill>
                        <a:srgbClr val="E75C00"/>
                      </a:solidFill>
                      <a:effectLst/>
                      <a:uFillTx/>
                      <a:ea typeface="MS UI Gothic"/>
                    </a:rPr>
                    <a:t>143</a:t>
                  </a:r>
                </a:p>
              </p:txBody>
            </p:sp>
          </p:grpSp>
          <p:grpSp>
            <p:nvGrpSpPr>
              <p:cNvPr id="339" name="Group 338"/>
              <p:cNvGrpSpPr/>
              <p:nvPr/>
            </p:nvGrpSpPr>
            <p:grpSpPr>
              <a:xfrm>
                <a:off x="4466723" y="4920702"/>
                <a:ext cx="441383" cy="1123586"/>
                <a:chOff x="849947" y="4920702"/>
                <a:chExt cx="368527" cy="1123586"/>
              </a:xfrm>
            </p:grpSpPr>
            <p:sp>
              <p:nvSpPr>
                <p:cNvPr id="359" name="Line 19"/>
                <p:cNvSpPr>
                  <a:spLocks noChangeShapeType="1"/>
                </p:cNvSpPr>
                <p:nvPr/>
              </p:nvSpPr>
              <p:spPr bwMode="auto">
                <a:xfrm flipH="1">
                  <a:off x="1034211" y="4920702"/>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360" name="TextBox 359"/>
                <p:cNvSpPr txBox="1"/>
                <p:nvPr/>
              </p:nvSpPr>
              <p:spPr>
                <a:xfrm>
                  <a:off x="851549" y="4982721"/>
                  <a:ext cx="365328" cy="1052353"/>
                </a:xfrm>
                <a:prstGeom prst="rect">
                  <a:avLst/>
                </a:prstGeom>
                <a:noFill/>
              </p:spPr>
              <p:txBody>
                <a:bodyPr wrap="none" lIns="36000" tIns="36000" rIns="36000" bIns="36000" rtlCol="0" anchor="t" anchorCtr="0">
                  <a:spAutoFit/>
                </a:bodyPr>
                <a:lstStyle/>
                <a:p>
                  <a:pPr algn="ctr"/>
                  <a:r>
                    <a:rPr lang="ja-JP" sz="1100" b="0" i="0" u="none" strike="noStrike" cap="none" baseline="0">
                      <a:solidFill>
                        <a:srgbClr val="4D4D4D"/>
                      </a:solidFill>
                      <a:effectLst/>
                      <a:uFillTx/>
                      <a:ea typeface="MS UI Gothic"/>
                    </a:rPr>
                    <a:t>21</a:t>
                  </a:r>
                </a:p>
                <a:p>
                  <a:pPr algn="ctr"/>
                  <a:endParaRPr lang="en-GB" sz="1100">
                    <a:solidFill>
                      <a:srgbClr val="000000"/>
                    </a:solidFill>
                    <a:cs typeface="Arial" panose="020B0604020202020204" pitchFamily="34" charset="0"/>
                  </a:endParaRPr>
                </a:p>
                <a:p>
                  <a:pPr algn="ctr"/>
                  <a:endParaRPr lang="en-GB" sz="1100">
                    <a:solidFill>
                      <a:srgbClr val="000000"/>
                    </a:solidFill>
                    <a:cs typeface="Arial" panose="020B0604020202020204" pitchFamily="34" charset="0"/>
                  </a:endParaRPr>
                </a:p>
                <a:p>
                  <a:pPr algn="ctr"/>
                  <a:r>
                    <a:rPr lang="ja-JP" sz="1100" b="0" i="0" u="none" strike="noStrike" cap="none" baseline="0">
                      <a:solidFill>
                        <a:srgbClr val="2894FF"/>
                      </a:solidFill>
                      <a:effectLst/>
                      <a:uFillTx/>
                      <a:ea typeface="MS UI Gothic"/>
                    </a:rPr>
                    <a:t>31</a:t>
                  </a:r>
                </a:p>
                <a:p>
                  <a:pPr algn="ctr"/>
                  <a:r>
                    <a:rPr lang="ja-JP" sz="1100" b="0" i="0" u="none" strike="noStrike" cap="none" baseline="0">
                      <a:solidFill>
                        <a:srgbClr val="E75C00"/>
                      </a:solidFill>
                      <a:effectLst/>
                      <a:uFillTx/>
                      <a:ea typeface="MS UI Gothic"/>
                    </a:rPr>
                    <a:t>93</a:t>
                  </a:r>
                </a:p>
              </p:txBody>
            </p:sp>
          </p:grpSp>
          <p:grpSp>
            <p:nvGrpSpPr>
              <p:cNvPr id="340" name="Group 339"/>
              <p:cNvGrpSpPr/>
              <p:nvPr/>
            </p:nvGrpSpPr>
            <p:grpSpPr>
              <a:xfrm>
                <a:off x="4949747" y="4920702"/>
                <a:ext cx="441383" cy="1123586"/>
                <a:chOff x="757945" y="4920702"/>
                <a:chExt cx="368527" cy="1123586"/>
              </a:xfrm>
            </p:grpSpPr>
            <p:sp>
              <p:nvSpPr>
                <p:cNvPr id="357" name="Line 19"/>
                <p:cNvSpPr>
                  <a:spLocks noChangeShapeType="1"/>
                </p:cNvSpPr>
                <p:nvPr/>
              </p:nvSpPr>
              <p:spPr bwMode="auto">
                <a:xfrm flipH="1">
                  <a:off x="942208" y="4920702"/>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358" name="TextBox 357"/>
                <p:cNvSpPr txBox="1"/>
                <p:nvPr/>
              </p:nvSpPr>
              <p:spPr>
                <a:xfrm>
                  <a:off x="759544" y="4982721"/>
                  <a:ext cx="365328" cy="1052353"/>
                </a:xfrm>
                <a:prstGeom prst="rect">
                  <a:avLst/>
                </a:prstGeom>
                <a:noFill/>
              </p:spPr>
              <p:txBody>
                <a:bodyPr wrap="none" lIns="36000" tIns="36000" rIns="36000" bIns="36000" rtlCol="0" anchor="t" anchorCtr="0">
                  <a:spAutoFit/>
                </a:bodyPr>
                <a:lstStyle/>
                <a:p>
                  <a:pPr algn="ctr"/>
                  <a:r>
                    <a:rPr lang="ja-JP" sz="1100" b="0" i="0" u="none" strike="noStrike" cap="none" baseline="0">
                      <a:solidFill>
                        <a:srgbClr val="4D4D4D"/>
                      </a:solidFill>
                      <a:effectLst/>
                      <a:uFillTx/>
                      <a:ea typeface="MS UI Gothic"/>
                    </a:rPr>
                    <a:t>24</a:t>
                  </a:r>
                </a:p>
                <a:p>
                  <a:pPr algn="ctr"/>
                  <a:endParaRPr lang="en-GB" sz="1100">
                    <a:solidFill>
                      <a:srgbClr val="000000"/>
                    </a:solidFill>
                    <a:cs typeface="Arial" panose="020B0604020202020204" pitchFamily="34" charset="0"/>
                  </a:endParaRPr>
                </a:p>
                <a:p>
                  <a:pPr algn="ctr"/>
                  <a:endParaRPr lang="en-GB" sz="1100">
                    <a:solidFill>
                      <a:srgbClr val="000000"/>
                    </a:solidFill>
                    <a:cs typeface="Arial" panose="020B0604020202020204" pitchFamily="34" charset="0"/>
                  </a:endParaRPr>
                </a:p>
                <a:p>
                  <a:pPr algn="ctr"/>
                  <a:r>
                    <a:rPr lang="ja-JP" sz="1100" b="0" i="0" u="none" strike="noStrike" cap="none" baseline="0">
                      <a:solidFill>
                        <a:srgbClr val="2894FF"/>
                      </a:solidFill>
                      <a:effectLst/>
                      <a:uFillTx/>
                      <a:ea typeface="MS UI Gothic"/>
                    </a:rPr>
                    <a:t>19</a:t>
                  </a:r>
                </a:p>
                <a:p>
                  <a:pPr algn="ctr"/>
                  <a:r>
                    <a:rPr lang="ja-JP" sz="1100" b="0" i="0" u="none" strike="noStrike" cap="none" baseline="0">
                      <a:solidFill>
                        <a:srgbClr val="E75C00"/>
                      </a:solidFill>
                      <a:effectLst/>
                      <a:uFillTx/>
                      <a:ea typeface="MS UI Gothic"/>
                    </a:rPr>
                    <a:t>54</a:t>
                  </a:r>
                </a:p>
              </p:txBody>
            </p:sp>
          </p:grpSp>
          <p:grpSp>
            <p:nvGrpSpPr>
              <p:cNvPr id="341" name="Group 340"/>
              <p:cNvGrpSpPr/>
              <p:nvPr/>
            </p:nvGrpSpPr>
            <p:grpSpPr>
              <a:xfrm>
                <a:off x="5434720" y="4920702"/>
                <a:ext cx="456778" cy="1123586"/>
                <a:chOff x="692967" y="4920702"/>
                <a:chExt cx="381380" cy="1123586"/>
              </a:xfrm>
            </p:grpSpPr>
            <p:sp>
              <p:nvSpPr>
                <p:cNvPr id="355" name="Line 19"/>
                <p:cNvSpPr>
                  <a:spLocks noChangeShapeType="1"/>
                </p:cNvSpPr>
                <p:nvPr/>
              </p:nvSpPr>
              <p:spPr bwMode="auto">
                <a:xfrm flipH="1">
                  <a:off x="883659" y="4920702"/>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356" name="TextBox 355"/>
                <p:cNvSpPr txBox="1"/>
                <p:nvPr/>
              </p:nvSpPr>
              <p:spPr>
                <a:xfrm>
                  <a:off x="700993" y="4982721"/>
                  <a:ext cx="365328" cy="1052353"/>
                </a:xfrm>
                <a:prstGeom prst="rect">
                  <a:avLst/>
                </a:prstGeom>
                <a:noFill/>
              </p:spPr>
              <p:txBody>
                <a:bodyPr wrap="none" lIns="36000" tIns="36000" rIns="36000" bIns="36000" rtlCol="0" anchor="t" anchorCtr="0">
                  <a:spAutoFit/>
                </a:bodyPr>
                <a:lstStyle/>
                <a:p>
                  <a:pPr algn="ctr"/>
                  <a:r>
                    <a:rPr lang="ja-JP" sz="1100" b="0" i="0" u="none" strike="noStrike" cap="none" baseline="0">
                      <a:solidFill>
                        <a:srgbClr val="4D4D4D"/>
                      </a:solidFill>
                      <a:effectLst/>
                      <a:uFillTx/>
                      <a:ea typeface="MS UI Gothic"/>
                    </a:rPr>
                    <a:t>27</a:t>
                  </a:r>
                </a:p>
                <a:p>
                  <a:pPr algn="ctr"/>
                  <a:endParaRPr lang="en-GB" sz="1100">
                    <a:solidFill>
                      <a:srgbClr val="000000"/>
                    </a:solidFill>
                    <a:cs typeface="Arial" panose="020B0604020202020204" pitchFamily="34" charset="0"/>
                  </a:endParaRPr>
                </a:p>
                <a:p>
                  <a:pPr algn="ctr"/>
                  <a:endParaRPr lang="en-GB" sz="1100">
                    <a:solidFill>
                      <a:srgbClr val="000000"/>
                    </a:solidFill>
                    <a:cs typeface="Arial" panose="020B0604020202020204" pitchFamily="34" charset="0"/>
                  </a:endParaRPr>
                </a:p>
                <a:p>
                  <a:pPr algn="r"/>
                  <a:r>
                    <a:rPr lang="ja-JP" sz="1100" b="0" i="0" u="none" strike="noStrike" cap="none" baseline="0">
                      <a:solidFill>
                        <a:srgbClr val="2894FF"/>
                      </a:solidFill>
                      <a:effectLst/>
                      <a:uFillTx/>
                      <a:ea typeface="MS UI Gothic"/>
                    </a:rPr>
                    <a:t>10</a:t>
                  </a:r>
                </a:p>
                <a:p>
                  <a:pPr algn="r"/>
                  <a:r>
                    <a:rPr lang="ja-JP" sz="1100" b="0" i="0" u="none" strike="noStrike" cap="none" baseline="0">
                      <a:solidFill>
                        <a:srgbClr val="E75C00"/>
                      </a:solidFill>
                      <a:effectLst/>
                      <a:uFillTx/>
                      <a:ea typeface="MS UI Gothic"/>
                    </a:rPr>
                    <a:t>27</a:t>
                  </a:r>
                </a:p>
              </p:txBody>
            </p:sp>
          </p:grpSp>
          <p:grpSp>
            <p:nvGrpSpPr>
              <p:cNvPr id="342" name="Group 341"/>
              <p:cNvGrpSpPr/>
              <p:nvPr/>
            </p:nvGrpSpPr>
            <p:grpSpPr>
              <a:xfrm>
                <a:off x="5912365" y="4920702"/>
                <a:ext cx="456778" cy="1123586"/>
                <a:chOff x="621873" y="4920702"/>
                <a:chExt cx="381380" cy="1123586"/>
              </a:xfrm>
            </p:grpSpPr>
            <p:sp>
              <p:nvSpPr>
                <p:cNvPr id="353" name="Line 19"/>
                <p:cNvSpPr>
                  <a:spLocks noChangeShapeType="1"/>
                </p:cNvSpPr>
                <p:nvPr/>
              </p:nvSpPr>
              <p:spPr bwMode="auto">
                <a:xfrm flipH="1">
                  <a:off x="812565" y="4920702"/>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354" name="TextBox 353"/>
                <p:cNvSpPr txBox="1"/>
                <p:nvPr/>
              </p:nvSpPr>
              <p:spPr>
                <a:xfrm>
                  <a:off x="629899" y="4982721"/>
                  <a:ext cx="365328" cy="1052353"/>
                </a:xfrm>
                <a:prstGeom prst="rect">
                  <a:avLst/>
                </a:prstGeom>
                <a:noFill/>
              </p:spPr>
              <p:txBody>
                <a:bodyPr wrap="none" lIns="36000" tIns="36000" rIns="36000" bIns="36000" rtlCol="0" anchor="t" anchorCtr="0">
                  <a:spAutoFit/>
                </a:bodyPr>
                <a:lstStyle/>
                <a:p>
                  <a:pPr algn="ctr"/>
                  <a:r>
                    <a:rPr lang="ja-JP" sz="1100" b="0" i="0" u="none" strike="noStrike" cap="none" baseline="0">
                      <a:solidFill>
                        <a:srgbClr val="4D4D4D"/>
                      </a:solidFill>
                      <a:effectLst/>
                      <a:uFillTx/>
                      <a:ea typeface="MS UI Gothic"/>
                    </a:rPr>
                    <a:t>30</a:t>
                  </a:r>
                </a:p>
                <a:p>
                  <a:pPr algn="ctr"/>
                  <a:endParaRPr lang="en-GB" sz="1100">
                    <a:solidFill>
                      <a:srgbClr val="000000"/>
                    </a:solidFill>
                    <a:cs typeface="Arial" panose="020B0604020202020204" pitchFamily="34" charset="0"/>
                  </a:endParaRPr>
                </a:p>
                <a:p>
                  <a:pPr algn="ctr"/>
                  <a:endParaRPr lang="en-GB" sz="1100">
                    <a:solidFill>
                      <a:srgbClr val="000000"/>
                    </a:solidFill>
                    <a:cs typeface="Arial" panose="020B0604020202020204" pitchFamily="34" charset="0"/>
                  </a:endParaRPr>
                </a:p>
                <a:p>
                  <a:pPr algn="r"/>
                  <a:r>
                    <a:rPr lang="ja-JP" sz="1100" b="0" i="0" u="none" strike="noStrike" cap="none" baseline="0">
                      <a:solidFill>
                        <a:srgbClr val="2894FF"/>
                      </a:solidFill>
                      <a:effectLst/>
                      <a:uFillTx/>
                      <a:ea typeface="MS UI Gothic"/>
                    </a:rPr>
                    <a:t>6</a:t>
                  </a:r>
                </a:p>
                <a:p>
                  <a:pPr algn="r"/>
                  <a:r>
                    <a:rPr lang="ja-JP" sz="1100" b="0" i="0" u="none" strike="noStrike" cap="none" baseline="0">
                      <a:solidFill>
                        <a:srgbClr val="E75C00"/>
                      </a:solidFill>
                      <a:effectLst/>
                      <a:uFillTx/>
                      <a:ea typeface="MS UI Gothic"/>
                    </a:rPr>
                    <a:t>10</a:t>
                  </a:r>
                </a:p>
              </p:txBody>
            </p:sp>
          </p:grpSp>
          <p:grpSp>
            <p:nvGrpSpPr>
              <p:cNvPr id="343" name="Group 342"/>
              <p:cNvGrpSpPr/>
              <p:nvPr/>
            </p:nvGrpSpPr>
            <p:grpSpPr>
              <a:xfrm>
                <a:off x="6417744" y="4920702"/>
                <a:ext cx="441383" cy="1123586"/>
                <a:chOff x="573936" y="4920702"/>
                <a:chExt cx="368527" cy="1123586"/>
              </a:xfrm>
            </p:grpSpPr>
            <p:sp>
              <p:nvSpPr>
                <p:cNvPr id="351" name="Line 19"/>
                <p:cNvSpPr>
                  <a:spLocks noChangeShapeType="1"/>
                </p:cNvSpPr>
                <p:nvPr/>
              </p:nvSpPr>
              <p:spPr bwMode="auto">
                <a:xfrm flipH="1">
                  <a:off x="758199" y="4920702"/>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352" name="TextBox 351"/>
                <p:cNvSpPr txBox="1"/>
                <p:nvPr/>
              </p:nvSpPr>
              <p:spPr>
                <a:xfrm>
                  <a:off x="575539" y="4982721"/>
                  <a:ext cx="365328" cy="1052353"/>
                </a:xfrm>
                <a:prstGeom prst="rect">
                  <a:avLst/>
                </a:prstGeom>
                <a:noFill/>
              </p:spPr>
              <p:txBody>
                <a:bodyPr wrap="none" lIns="36000" tIns="36000" rIns="36000" bIns="36000" rtlCol="0" anchor="t" anchorCtr="0">
                  <a:spAutoFit/>
                </a:bodyPr>
                <a:lstStyle/>
                <a:p>
                  <a:pPr algn="ctr"/>
                  <a:r>
                    <a:rPr lang="ja-JP" sz="1100" b="0" i="0" u="none" strike="noStrike" cap="none" baseline="0">
                      <a:solidFill>
                        <a:srgbClr val="4D4D4D"/>
                      </a:solidFill>
                      <a:effectLst/>
                      <a:uFillTx/>
                      <a:ea typeface="MS UI Gothic"/>
                    </a:rPr>
                    <a:t>33</a:t>
                  </a:r>
                </a:p>
                <a:p>
                  <a:pPr algn="ctr"/>
                  <a:endParaRPr lang="en-GB" sz="1100">
                    <a:solidFill>
                      <a:srgbClr val="000000"/>
                    </a:solidFill>
                    <a:cs typeface="Arial" panose="020B0604020202020204" pitchFamily="34" charset="0"/>
                  </a:endParaRPr>
                </a:p>
                <a:p>
                  <a:pPr algn="ctr"/>
                  <a:endParaRPr lang="en-GB" sz="1100">
                    <a:solidFill>
                      <a:srgbClr val="000000"/>
                    </a:solidFill>
                    <a:cs typeface="Arial" panose="020B0604020202020204" pitchFamily="34" charset="0"/>
                  </a:endParaRPr>
                </a:p>
                <a:p>
                  <a:pPr algn="ctr"/>
                  <a:r>
                    <a:rPr lang="ja-JP" sz="1100" b="0" i="0" u="none" strike="noStrike" cap="none" baseline="0">
                      <a:solidFill>
                        <a:srgbClr val="2894FF"/>
                      </a:solidFill>
                      <a:effectLst/>
                      <a:uFillTx/>
                      <a:ea typeface="MS UI Gothic"/>
                    </a:rPr>
                    <a:t>1</a:t>
                  </a:r>
                </a:p>
                <a:p>
                  <a:pPr algn="ctr"/>
                  <a:r>
                    <a:rPr lang="ja-JP" sz="1100" b="0" i="0" u="none" strike="noStrike" cap="none" baseline="0">
                      <a:solidFill>
                        <a:srgbClr val="E75C00"/>
                      </a:solidFill>
                      <a:effectLst/>
                      <a:uFillTx/>
                      <a:ea typeface="MS UI Gothic"/>
                    </a:rPr>
                    <a:t>5</a:t>
                  </a:r>
                </a:p>
              </p:txBody>
            </p:sp>
          </p:grpSp>
          <p:grpSp>
            <p:nvGrpSpPr>
              <p:cNvPr id="344" name="Group 343"/>
              <p:cNvGrpSpPr/>
              <p:nvPr/>
            </p:nvGrpSpPr>
            <p:grpSpPr>
              <a:xfrm>
                <a:off x="6908279" y="4920702"/>
                <a:ext cx="1407130" cy="1123608"/>
                <a:chOff x="488185" y="4920702"/>
                <a:chExt cx="1174838" cy="1123608"/>
              </a:xfrm>
            </p:grpSpPr>
            <p:sp>
              <p:nvSpPr>
                <p:cNvPr id="345" name="Line 19"/>
                <p:cNvSpPr>
                  <a:spLocks noChangeShapeType="1"/>
                </p:cNvSpPr>
                <p:nvPr/>
              </p:nvSpPr>
              <p:spPr bwMode="auto">
                <a:xfrm flipH="1">
                  <a:off x="1478760" y="4920702"/>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endParaRPr>
                </a:p>
              </p:txBody>
            </p:sp>
            <p:sp>
              <p:nvSpPr>
                <p:cNvPr id="346" name="Line 21"/>
                <p:cNvSpPr>
                  <a:spLocks noChangeShapeType="1"/>
                </p:cNvSpPr>
                <p:nvPr/>
              </p:nvSpPr>
              <p:spPr bwMode="auto">
                <a:xfrm flipH="1">
                  <a:off x="665209" y="4920702"/>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cs typeface="Arial" panose="020B0604020202020204" pitchFamily="34" charset="0"/>
                  </a:endParaRPr>
                </a:p>
              </p:txBody>
            </p:sp>
            <p:sp>
              <p:nvSpPr>
                <p:cNvPr id="347" name="TextBox 346"/>
                <p:cNvSpPr txBox="1"/>
                <p:nvPr/>
              </p:nvSpPr>
              <p:spPr>
                <a:xfrm>
                  <a:off x="489786" y="4982719"/>
                  <a:ext cx="365320" cy="1052353"/>
                </a:xfrm>
                <a:prstGeom prst="rect">
                  <a:avLst/>
                </a:prstGeom>
                <a:noFill/>
              </p:spPr>
              <p:txBody>
                <a:bodyPr wrap="none" lIns="36000" tIns="36000" rIns="36000" bIns="36000" rtlCol="0" anchor="t" anchorCtr="0">
                  <a:spAutoFit/>
                </a:bodyPr>
                <a:lstStyle/>
                <a:p>
                  <a:pPr algn="ctr"/>
                  <a:r>
                    <a:rPr lang="ja-JP" sz="1100" b="0" i="0" u="none" strike="noStrike" cap="none" baseline="0">
                      <a:solidFill>
                        <a:srgbClr val="4D4D4D"/>
                      </a:solidFill>
                      <a:effectLst/>
                      <a:uFillTx/>
                      <a:ea typeface="MS UI Gothic"/>
                    </a:rPr>
                    <a:t>36</a:t>
                  </a:r>
                </a:p>
                <a:p>
                  <a:pPr algn="ctr"/>
                  <a:endParaRPr lang="en-GB" sz="1100">
                    <a:solidFill>
                      <a:srgbClr val="000000"/>
                    </a:solidFill>
                    <a:cs typeface="Arial" panose="020B0604020202020204" pitchFamily="34" charset="0"/>
                  </a:endParaRPr>
                </a:p>
                <a:p>
                  <a:pPr algn="ctr"/>
                  <a:endParaRPr lang="en-GB" sz="1100">
                    <a:solidFill>
                      <a:srgbClr val="000000"/>
                    </a:solidFill>
                    <a:cs typeface="Arial" panose="020B0604020202020204" pitchFamily="34" charset="0"/>
                  </a:endParaRPr>
                </a:p>
                <a:p>
                  <a:pPr algn="ctr"/>
                  <a:r>
                    <a:rPr lang="ja-JP" sz="1100" b="0" i="0" u="none" strike="noStrike" cap="none" baseline="0">
                      <a:solidFill>
                        <a:srgbClr val="2894FF"/>
                      </a:solidFill>
                      <a:effectLst/>
                      <a:uFillTx/>
                      <a:ea typeface="MS UI Gothic"/>
                    </a:rPr>
                    <a:t>0</a:t>
                  </a:r>
                </a:p>
                <a:p>
                  <a:pPr algn="ctr"/>
                  <a:r>
                    <a:rPr lang="ja-JP" sz="1100" b="0" i="0" u="none" strike="noStrike" cap="none" baseline="0">
                      <a:solidFill>
                        <a:srgbClr val="E75C00"/>
                      </a:solidFill>
                      <a:effectLst/>
                      <a:uFillTx/>
                      <a:ea typeface="MS UI Gothic"/>
                    </a:rPr>
                    <a:t>0</a:t>
                  </a:r>
                </a:p>
              </p:txBody>
            </p:sp>
            <p:sp>
              <p:nvSpPr>
                <p:cNvPr id="348" name="TextBox 347"/>
                <p:cNvSpPr txBox="1"/>
                <p:nvPr/>
              </p:nvSpPr>
              <p:spPr>
                <a:xfrm>
                  <a:off x="1296105" y="4982720"/>
                  <a:ext cx="365320" cy="858531"/>
                </a:xfrm>
                <a:prstGeom prst="rect">
                  <a:avLst/>
                </a:prstGeom>
                <a:noFill/>
              </p:spPr>
              <p:txBody>
                <a:bodyPr wrap="none" lIns="36000" tIns="36000" rIns="36000" bIns="36000" rtlCol="0" anchor="t" anchorCtr="0">
                  <a:spAutoFit/>
                </a:bodyPr>
                <a:lstStyle/>
                <a:p>
                  <a:pPr algn="ctr"/>
                  <a:r>
                    <a:rPr lang="ja-JP" sz="1100" b="0" i="0" u="none" strike="noStrike" cap="none" baseline="0">
                      <a:solidFill>
                        <a:srgbClr val="4D4D4D"/>
                      </a:solidFill>
                      <a:effectLst/>
                      <a:uFillTx/>
                      <a:ea typeface="MS UI Gothic"/>
                    </a:rPr>
                    <a:t>42</a:t>
                  </a:r>
                </a:p>
                <a:p>
                  <a:pPr algn="ctr"/>
                  <a:endParaRPr lang="en-GB" sz="1100">
                    <a:solidFill>
                      <a:srgbClr val="000000"/>
                    </a:solidFill>
                    <a:cs typeface="Arial" panose="020B0604020202020204" pitchFamily="34" charset="0"/>
                  </a:endParaRPr>
                </a:p>
                <a:p>
                  <a:pPr algn="ctr"/>
                  <a:endParaRPr lang="en-GB" sz="1100">
                    <a:solidFill>
                      <a:srgbClr val="000000"/>
                    </a:solidFill>
                    <a:cs typeface="Arial" panose="020B0604020202020204" pitchFamily="34" charset="0"/>
                  </a:endParaRPr>
                </a:p>
                <a:p>
                  <a:pPr algn="ctr"/>
                  <a:endParaRPr lang="en-GB" sz="1100">
                    <a:solidFill>
                      <a:srgbClr val="B60D27"/>
                    </a:solidFill>
                    <a:cs typeface="Arial" panose="020B0604020202020204" pitchFamily="34" charset="0"/>
                  </a:endParaRPr>
                </a:p>
              </p:txBody>
            </p:sp>
            <p:sp>
              <p:nvSpPr>
                <p:cNvPr id="349" name="Line 21"/>
                <p:cNvSpPr>
                  <a:spLocks noChangeShapeType="1"/>
                </p:cNvSpPr>
                <p:nvPr/>
              </p:nvSpPr>
              <p:spPr bwMode="auto">
                <a:xfrm flipH="1">
                  <a:off x="1070892" y="4920720"/>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000000"/>
                    </a:solidFill>
                    <a:cs typeface="Arial" panose="020B0604020202020204" pitchFamily="34" charset="0"/>
                  </a:endParaRPr>
                </a:p>
              </p:txBody>
            </p:sp>
            <p:sp>
              <p:nvSpPr>
                <p:cNvPr id="350" name="TextBox 349"/>
                <p:cNvSpPr txBox="1"/>
                <p:nvPr/>
              </p:nvSpPr>
              <p:spPr>
                <a:xfrm>
                  <a:off x="895468" y="4982741"/>
                  <a:ext cx="365320" cy="1052353"/>
                </a:xfrm>
                <a:prstGeom prst="rect">
                  <a:avLst/>
                </a:prstGeom>
                <a:noFill/>
              </p:spPr>
              <p:txBody>
                <a:bodyPr wrap="none" lIns="36000" tIns="36000" rIns="36000" bIns="36000" rtlCol="0" anchor="t" anchorCtr="0">
                  <a:spAutoFit/>
                </a:bodyPr>
                <a:lstStyle/>
                <a:p>
                  <a:pPr algn="ctr"/>
                  <a:r>
                    <a:rPr lang="ja-JP" sz="1100" b="0" i="0" u="none" strike="noStrike" cap="none" baseline="0">
                      <a:solidFill>
                        <a:srgbClr val="4D4D4D"/>
                      </a:solidFill>
                      <a:effectLst/>
                      <a:uFillTx/>
                      <a:ea typeface="MS UI Gothic"/>
                    </a:rPr>
                    <a:t>39</a:t>
                  </a:r>
                </a:p>
                <a:p>
                  <a:pPr algn="ctr"/>
                  <a:endParaRPr lang="en-GB" sz="1100">
                    <a:solidFill>
                      <a:srgbClr val="000000"/>
                    </a:solidFill>
                    <a:cs typeface="Arial" panose="020B0604020202020204" pitchFamily="34" charset="0"/>
                  </a:endParaRPr>
                </a:p>
                <a:p>
                  <a:pPr algn="ctr"/>
                  <a:endParaRPr lang="en-GB" sz="1100">
                    <a:solidFill>
                      <a:srgbClr val="000000"/>
                    </a:solidFill>
                    <a:cs typeface="Arial" panose="020B0604020202020204" pitchFamily="34" charset="0"/>
                  </a:endParaRPr>
                </a:p>
                <a:p>
                  <a:pPr algn="ctr"/>
                  <a:r>
                    <a:rPr lang="ja-JP" sz="1100" b="0" i="0" u="none" strike="noStrike" cap="none" baseline="0">
                      <a:solidFill>
                        <a:srgbClr val="2894FF"/>
                      </a:solidFill>
                      <a:effectLst/>
                      <a:uFillTx/>
                      <a:ea typeface="MS UI Gothic"/>
                    </a:rPr>
                    <a:t>0</a:t>
                  </a:r>
                </a:p>
                <a:p>
                  <a:pPr algn="ctr"/>
                  <a:r>
                    <a:rPr lang="ja-JP" sz="1100" b="0" i="0" u="none" strike="noStrike" cap="none" baseline="0">
                      <a:solidFill>
                        <a:srgbClr val="E75C00"/>
                      </a:solidFill>
                      <a:effectLst/>
                      <a:uFillTx/>
                      <a:ea typeface="MS UI Gothic"/>
                    </a:rPr>
                    <a:t>0</a:t>
                  </a:r>
                </a:p>
              </p:txBody>
            </p:sp>
          </p:grpSp>
        </p:grpSp>
        <p:grpSp>
          <p:nvGrpSpPr>
            <p:cNvPr id="198" name="Group 197"/>
            <p:cNvGrpSpPr/>
            <p:nvPr/>
          </p:nvGrpSpPr>
          <p:grpSpPr>
            <a:xfrm>
              <a:off x="7833686" y="2075892"/>
              <a:ext cx="2065315" cy="861774"/>
              <a:chOff x="2379994" y="1955308"/>
              <a:chExt cx="2065315" cy="861774"/>
            </a:xfrm>
          </p:grpSpPr>
          <p:sp>
            <p:nvSpPr>
              <p:cNvPr id="315" name="TextBox 314"/>
              <p:cNvSpPr txBox="1"/>
              <p:nvPr/>
            </p:nvSpPr>
            <p:spPr>
              <a:xfrm>
                <a:off x="2498943" y="1955308"/>
                <a:ext cx="1862728" cy="854293"/>
              </a:xfrm>
              <a:prstGeom prst="rect">
                <a:avLst/>
              </a:prstGeom>
              <a:noFill/>
            </p:spPr>
            <p:txBody>
              <a:bodyPr wrap="none" rtlCol="0">
                <a:spAutoFit/>
              </a:bodyPr>
              <a:lstStyle/>
              <a:p>
                <a:r>
                  <a:rPr lang="ja-JP" sz="1000" b="0" i="0" u="none" strike="noStrike" cap="none" baseline="0">
                    <a:solidFill>
                      <a:srgbClr val="4D4D4D"/>
                    </a:solidFill>
                    <a:effectLst/>
                    <a:uFillTx/>
                    <a:ea typeface="MS UI Gothic"/>
                  </a:rPr>
                  <a:t>OS中央値、ヵ月（95%CI）</a:t>
                </a:r>
              </a:p>
              <a:p>
                <a:r>
                  <a:rPr lang="ja-JP" sz="1000" b="0" i="0" u="none" strike="noStrike" cap="none" baseline="0">
                    <a:solidFill>
                      <a:srgbClr val="2894FF"/>
                    </a:solidFill>
                    <a:effectLst/>
                    <a:uFillTx/>
                    <a:ea typeface="MS UI Gothic"/>
                  </a:rPr>
                  <a:t>奏効：15.8 (12.6, 20.0)</a:t>
                </a:r>
              </a:p>
              <a:p>
                <a:r>
                  <a:rPr lang="ja-JP" sz="1000" b="0" i="0" u="none" strike="noStrike" cap="none" baseline="0">
                    <a:solidFill>
                      <a:srgbClr val="E75C00"/>
                    </a:solidFill>
                    <a:effectLst/>
                    <a:uFillTx/>
                    <a:ea typeface="MS UI Gothic"/>
                  </a:rPr>
                  <a:t>非奏効：10.9 (8.7, 12.5)</a:t>
                </a:r>
              </a:p>
              <a:p>
                <a:r>
                  <a:rPr lang="ja-JP" sz="1000" b="0" i="0" u="none" strike="noStrike" cap="none" baseline="0">
                    <a:solidFill>
                      <a:srgbClr val="4D4D4D"/>
                    </a:solidFill>
                    <a:effectLst/>
                    <a:uFillTx/>
                    <a:ea typeface="MS UI Gothic"/>
                  </a:rPr>
                  <a:t>HR (95%CI): 0.73 (0.57, 0.93)</a:t>
                </a:r>
              </a:p>
              <a:p>
                <a:r>
                  <a:rPr lang="ja-JP" sz="1000" b="0" i="0" u="none" strike="noStrike" cap="none" baseline="0">
                    <a:solidFill>
                      <a:srgbClr val="4D4D4D"/>
                    </a:solidFill>
                    <a:effectLst/>
                    <a:uFillTx/>
                    <a:ea typeface="MS UI Gothic"/>
                  </a:rPr>
                  <a:t>ログランク検定：p値：0.010</a:t>
                </a:r>
              </a:p>
            </p:txBody>
          </p:sp>
          <p:cxnSp>
            <p:nvCxnSpPr>
              <p:cNvPr id="316" name="Straight Connector 315"/>
              <p:cNvCxnSpPr/>
              <p:nvPr/>
            </p:nvCxnSpPr>
            <p:spPr>
              <a:xfrm>
                <a:off x="2379994" y="2228850"/>
                <a:ext cx="144263"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p:cNvCxnSpPr/>
              <p:nvPr/>
            </p:nvCxnSpPr>
            <p:spPr>
              <a:xfrm>
                <a:off x="2379994" y="2386195"/>
                <a:ext cx="144263"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99" name="Group 123"/>
            <p:cNvGrpSpPr/>
            <p:nvPr/>
          </p:nvGrpSpPr>
          <p:grpSpPr>
            <a:xfrm>
              <a:off x="6416523" y="2141748"/>
              <a:ext cx="2863144" cy="2197839"/>
              <a:chOff x="2204" y="1645"/>
              <a:chExt cx="1350" cy="1026"/>
            </a:xfrm>
          </p:grpSpPr>
          <p:sp>
            <p:nvSpPr>
              <p:cNvPr id="285" name="Line 124"/>
              <p:cNvSpPr>
                <a:spLocks noChangeShapeType="1"/>
              </p:cNvSpPr>
              <p:nvPr/>
            </p:nvSpPr>
            <p:spPr bwMode="auto">
              <a:xfrm flipH="1">
                <a:off x="2828" y="2137"/>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6" name="Line 125"/>
              <p:cNvSpPr>
                <a:spLocks noChangeShapeType="1"/>
              </p:cNvSpPr>
              <p:nvPr/>
            </p:nvSpPr>
            <p:spPr bwMode="auto">
              <a:xfrm flipH="1">
                <a:off x="2876" y="2149"/>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7" name="Line 126"/>
              <p:cNvSpPr>
                <a:spLocks noChangeShapeType="1"/>
              </p:cNvSpPr>
              <p:nvPr/>
            </p:nvSpPr>
            <p:spPr bwMode="auto">
              <a:xfrm flipH="1">
                <a:off x="2612" y="2017"/>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8" name="Line 127"/>
              <p:cNvSpPr>
                <a:spLocks noChangeShapeType="1"/>
              </p:cNvSpPr>
              <p:nvPr/>
            </p:nvSpPr>
            <p:spPr bwMode="auto">
              <a:xfrm flipH="1">
                <a:off x="2852" y="2143"/>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9" name="Line 128"/>
              <p:cNvSpPr>
                <a:spLocks noChangeShapeType="1"/>
              </p:cNvSpPr>
              <p:nvPr/>
            </p:nvSpPr>
            <p:spPr bwMode="auto">
              <a:xfrm flipH="1">
                <a:off x="2840" y="2137"/>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0" name="Line 129"/>
              <p:cNvSpPr>
                <a:spLocks noChangeShapeType="1"/>
              </p:cNvSpPr>
              <p:nvPr/>
            </p:nvSpPr>
            <p:spPr bwMode="auto">
              <a:xfrm flipH="1">
                <a:off x="2918" y="2185"/>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1" name="Line 130"/>
              <p:cNvSpPr>
                <a:spLocks noChangeShapeType="1"/>
              </p:cNvSpPr>
              <p:nvPr/>
            </p:nvSpPr>
            <p:spPr bwMode="auto">
              <a:xfrm flipH="1">
                <a:off x="2786" y="2095"/>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2" name="Line 131"/>
              <p:cNvSpPr>
                <a:spLocks noChangeShapeType="1"/>
              </p:cNvSpPr>
              <p:nvPr/>
            </p:nvSpPr>
            <p:spPr bwMode="auto">
              <a:xfrm flipH="1">
                <a:off x="2864" y="2149"/>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3" name="Line 132"/>
              <p:cNvSpPr>
                <a:spLocks noChangeShapeType="1"/>
              </p:cNvSpPr>
              <p:nvPr/>
            </p:nvSpPr>
            <p:spPr bwMode="auto">
              <a:xfrm flipH="1">
                <a:off x="2990" y="2233"/>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4" name="Line 133"/>
              <p:cNvSpPr>
                <a:spLocks noChangeShapeType="1"/>
              </p:cNvSpPr>
              <p:nvPr/>
            </p:nvSpPr>
            <p:spPr bwMode="auto">
              <a:xfrm flipH="1">
                <a:off x="2486" y="1891"/>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5" name="Line 134"/>
              <p:cNvSpPr>
                <a:spLocks noChangeShapeType="1"/>
              </p:cNvSpPr>
              <p:nvPr/>
            </p:nvSpPr>
            <p:spPr bwMode="auto">
              <a:xfrm flipH="1">
                <a:off x="2426" y="1831"/>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6" name="Freeform 135"/>
              <p:cNvSpPr/>
              <p:nvPr/>
            </p:nvSpPr>
            <p:spPr bwMode="auto">
              <a:xfrm>
                <a:off x="2204" y="1645"/>
                <a:ext cx="1350" cy="1026"/>
              </a:xfrm>
              <a:custGeom>
                <a:avLst/>
                <a:gdLst>
                  <a:gd name="T0" fmla="*/ 225 w 225"/>
                  <a:gd name="T1" fmla="*/ 135 h 171"/>
                  <a:gd name="T2" fmla="*/ 196 w 225"/>
                  <a:gd name="T3" fmla="*/ 129 h 171"/>
                  <a:gd name="T4" fmla="*/ 190 w 225"/>
                  <a:gd name="T5" fmla="*/ 123 h 171"/>
                  <a:gd name="T6" fmla="*/ 176 w 225"/>
                  <a:gd name="T7" fmla="*/ 119 h 171"/>
                  <a:gd name="T8" fmla="*/ 162 w 225"/>
                  <a:gd name="T9" fmla="*/ 116 h 171"/>
                  <a:gd name="T10" fmla="*/ 160 w 225"/>
                  <a:gd name="T11" fmla="*/ 113 h 171"/>
                  <a:gd name="T12" fmla="*/ 153 w 225"/>
                  <a:gd name="T13" fmla="*/ 110 h 171"/>
                  <a:gd name="T14" fmla="*/ 150 w 225"/>
                  <a:gd name="T15" fmla="*/ 107 h 171"/>
                  <a:gd name="T16" fmla="*/ 144 w 225"/>
                  <a:gd name="T17" fmla="*/ 104 h 171"/>
                  <a:gd name="T18" fmla="*/ 133 w 225"/>
                  <a:gd name="T19" fmla="*/ 101 h 171"/>
                  <a:gd name="T20" fmla="*/ 130 w 225"/>
                  <a:gd name="T21" fmla="*/ 98 h 171"/>
                  <a:gd name="T22" fmla="*/ 128 w 225"/>
                  <a:gd name="T23" fmla="*/ 96 h 171"/>
                  <a:gd name="T24" fmla="*/ 123 w 225"/>
                  <a:gd name="T25" fmla="*/ 94 h 171"/>
                  <a:gd name="T26" fmla="*/ 121 w 225"/>
                  <a:gd name="T27" fmla="*/ 93 h 171"/>
                  <a:gd name="T28" fmla="*/ 116 w 225"/>
                  <a:gd name="T29" fmla="*/ 90 h 171"/>
                  <a:gd name="T30" fmla="*/ 113 w 225"/>
                  <a:gd name="T31" fmla="*/ 87 h 171"/>
                  <a:gd name="T32" fmla="*/ 108 w 225"/>
                  <a:gd name="T33" fmla="*/ 85 h 171"/>
                  <a:gd name="T34" fmla="*/ 104 w 225"/>
                  <a:gd name="T35" fmla="*/ 84 h 171"/>
                  <a:gd name="T36" fmla="*/ 99 w 225"/>
                  <a:gd name="T37" fmla="*/ 80 h 171"/>
                  <a:gd name="T38" fmla="*/ 97 w 225"/>
                  <a:gd name="T39" fmla="*/ 78 h 171"/>
                  <a:gd name="T40" fmla="*/ 96 w 225"/>
                  <a:gd name="T41" fmla="*/ 77 h 171"/>
                  <a:gd name="T42" fmla="*/ 93 w 225"/>
                  <a:gd name="T43" fmla="*/ 75 h 171"/>
                  <a:gd name="T44" fmla="*/ 91 w 225"/>
                  <a:gd name="T45" fmla="*/ 72 h 171"/>
                  <a:gd name="T46" fmla="*/ 84 w 225"/>
                  <a:gd name="T47" fmla="*/ 70 h 171"/>
                  <a:gd name="T48" fmla="*/ 83 w 225"/>
                  <a:gd name="T49" fmla="*/ 68 h 171"/>
                  <a:gd name="T50" fmla="*/ 81 w 225"/>
                  <a:gd name="T51" fmla="*/ 66 h 171"/>
                  <a:gd name="T52" fmla="*/ 76 w 225"/>
                  <a:gd name="T53" fmla="*/ 64 h 171"/>
                  <a:gd name="T54" fmla="*/ 66 w 225"/>
                  <a:gd name="T55" fmla="*/ 62 h 171"/>
                  <a:gd name="T56" fmla="*/ 64 w 225"/>
                  <a:gd name="T57" fmla="*/ 60 h 171"/>
                  <a:gd name="T58" fmla="*/ 62 w 225"/>
                  <a:gd name="T59" fmla="*/ 58 h 171"/>
                  <a:gd name="T60" fmla="*/ 60 w 225"/>
                  <a:gd name="T61" fmla="*/ 54 h 171"/>
                  <a:gd name="T62" fmla="*/ 57 w 225"/>
                  <a:gd name="T63" fmla="*/ 51 h 171"/>
                  <a:gd name="T64" fmla="*/ 55 w 225"/>
                  <a:gd name="T65" fmla="*/ 49 h 171"/>
                  <a:gd name="T66" fmla="*/ 53 w 225"/>
                  <a:gd name="T67" fmla="*/ 47 h 171"/>
                  <a:gd name="T68" fmla="*/ 51 w 225"/>
                  <a:gd name="T69" fmla="*/ 45 h 171"/>
                  <a:gd name="T70" fmla="*/ 48 w 225"/>
                  <a:gd name="T71" fmla="*/ 44 h 171"/>
                  <a:gd name="T72" fmla="*/ 46 w 225"/>
                  <a:gd name="T73" fmla="*/ 42 h 171"/>
                  <a:gd name="T74" fmla="*/ 43 w 225"/>
                  <a:gd name="T75" fmla="*/ 41 h 171"/>
                  <a:gd name="T76" fmla="*/ 42 w 225"/>
                  <a:gd name="T77" fmla="*/ 39 h 171"/>
                  <a:gd name="T78" fmla="*/ 40 w 225"/>
                  <a:gd name="T79" fmla="*/ 36 h 171"/>
                  <a:gd name="T80" fmla="*/ 38 w 225"/>
                  <a:gd name="T81" fmla="*/ 34 h 171"/>
                  <a:gd name="T82" fmla="*/ 36 w 225"/>
                  <a:gd name="T83" fmla="*/ 28 h 171"/>
                  <a:gd name="T84" fmla="*/ 29 w 225"/>
                  <a:gd name="T85" fmla="*/ 26 h 171"/>
                  <a:gd name="T86" fmla="*/ 28 w 225"/>
                  <a:gd name="T87" fmla="*/ 23 h 171"/>
                  <a:gd name="T88" fmla="*/ 27 w 225"/>
                  <a:gd name="T89" fmla="*/ 21 h 171"/>
                  <a:gd name="T90" fmla="*/ 25 w 225"/>
                  <a:gd name="T91" fmla="*/ 19 h 171"/>
                  <a:gd name="T92" fmla="*/ 21 w 225"/>
                  <a:gd name="T93" fmla="*/ 17 h 171"/>
                  <a:gd name="T94" fmla="*/ 17 w 225"/>
                  <a:gd name="T95" fmla="*/ 14 h 171"/>
                  <a:gd name="T96" fmla="*/ 15 w 225"/>
                  <a:gd name="T97" fmla="*/ 11 h 171"/>
                  <a:gd name="T98" fmla="*/ 13 w 225"/>
                  <a:gd name="T99" fmla="*/ 7 h 171"/>
                  <a:gd name="T100" fmla="*/ 12 w 225"/>
                  <a:gd name="T101" fmla="*/ 6 h 171"/>
                  <a:gd name="T102" fmla="*/ 10 w 225"/>
                  <a:gd name="T103" fmla="*/ 5 h 171"/>
                  <a:gd name="T104" fmla="*/ 7 w 225"/>
                  <a:gd name="T105" fmla="*/ 1 h 171"/>
                  <a:gd name="T106" fmla="*/ 3 w 225"/>
                  <a:gd name="T107"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5" h="171">
                    <a:moveTo>
                      <a:pt x="225" y="171"/>
                    </a:moveTo>
                    <a:lnTo>
                      <a:pt x="225" y="135"/>
                    </a:lnTo>
                    <a:lnTo>
                      <a:pt x="196" y="135"/>
                    </a:lnTo>
                    <a:lnTo>
                      <a:pt x="196" y="129"/>
                    </a:lnTo>
                    <a:lnTo>
                      <a:pt x="190" y="129"/>
                    </a:lnTo>
                    <a:lnTo>
                      <a:pt x="190" y="123"/>
                    </a:lnTo>
                    <a:lnTo>
                      <a:pt x="176" y="123"/>
                    </a:lnTo>
                    <a:lnTo>
                      <a:pt x="176" y="119"/>
                    </a:lnTo>
                    <a:lnTo>
                      <a:pt x="162" y="119"/>
                    </a:lnTo>
                    <a:lnTo>
                      <a:pt x="162" y="116"/>
                    </a:lnTo>
                    <a:lnTo>
                      <a:pt x="160" y="116"/>
                    </a:lnTo>
                    <a:lnTo>
                      <a:pt x="160" y="113"/>
                    </a:lnTo>
                    <a:lnTo>
                      <a:pt x="153" y="113"/>
                    </a:lnTo>
                    <a:lnTo>
                      <a:pt x="153" y="110"/>
                    </a:lnTo>
                    <a:lnTo>
                      <a:pt x="150" y="110"/>
                    </a:lnTo>
                    <a:lnTo>
                      <a:pt x="150" y="107"/>
                    </a:lnTo>
                    <a:lnTo>
                      <a:pt x="144" y="107"/>
                    </a:lnTo>
                    <a:lnTo>
                      <a:pt x="144" y="104"/>
                    </a:lnTo>
                    <a:lnTo>
                      <a:pt x="133" y="104"/>
                    </a:lnTo>
                    <a:lnTo>
                      <a:pt x="133" y="101"/>
                    </a:lnTo>
                    <a:lnTo>
                      <a:pt x="130" y="101"/>
                    </a:lnTo>
                    <a:lnTo>
                      <a:pt x="130" y="98"/>
                    </a:lnTo>
                    <a:lnTo>
                      <a:pt x="128" y="98"/>
                    </a:lnTo>
                    <a:lnTo>
                      <a:pt x="128" y="96"/>
                    </a:lnTo>
                    <a:lnTo>
                      <a:pt x="123" y="96"/>
                    </a:lnTo>
                    <a:lnTo>
                      <a:pt x="123" y="94"/>
                    </a:lnTo>
                    <a:lnTo>
                      <a:pt x="121" y="94"/>
                    </a:lnTo>
                    <a:lnTo>
                      <a:pt x="121" y="93"/>
                    </a:lnTo>
                    <a:lnTo>
                      <a:pt x="116" y="93"/>
                    </a:lnTo>
                    <a:lnTo>
                      <a:pt x="116" y="90"/>
                    </a:lnTo>
                    <a:lnTo>
                      <a:pt x="113" y="90"/>
                    </a:lnTo>
                    <a:lnTo>
                      <a:pt x="113" y="87"/>
                    </a:lnTo>
                    <a:lnTo>
                      <a:pt x="108" y="87"/>
                    </a:lnTo>
                    <a:lnTo>
                      <a:pt x="108" y="85"/>
                    </a:lnTo>
                    <a:lnTo>
                      <a:pt x="104" y="85"/>
                    </a:lnTo>
                    <a:lnTo>
                      <a:pt x="104" y="84"/>
                    </a:lnTo>
                    <a:lnTo>
                      <a:pt x="99" y="84"/>
                    </a:lnTo>
                    <a:lnTo>
                      <a:pt x="99" y="80"/>
                    </a:lnTo>
                    <a:lnTo>
                      <a:pt x="97" y="80"/>
                    </a:lnTo>
                    <a:lnTo>
                      <a:pt x="97" y="78"/>
                    </a:lnTo>
                    <a:lnTo>
                      <a:pt x="96" y="78"/>
                    </a:lnTo>
                    <a:lnTo>
                      <a:pt x="96" y="77"/>
                    </a:lnTo>
                    <a:lnTo>
                      <a:pt x="93" y="77"/>
                    </a:lnTo>
                    <a:lnTo>
                      <a:pt x="93" y="75"/>
                    </a:lnTo>
                    <a:lnTo>
                      <a:pt x="91" y="75"/>
                    </a:lnTo>
                    <a:lnTo>
                      <a:pt x="91" y="72"/>
                    </a:lnTo>
                    <a:lnTo>
                      <a:pt x="84" y="72"/>
                    </a:lnTo>
                    <a:lnTo>
                      <a:pt x="84" y="70"/>
                    </a:lnTo>
                    <a:lnTo>
                      <a:pt x="83" y="70"/>
                    </a:lnTo>
                    <a:lnTo>
                      <a:pt x="83" y="68"/>
                    </a:lnTo>
                    <a:lnTo>
                      <a:pt x="81" y="68"/>
                    </a:lnTo>
                    <a:lnTo>
                      <a:pt x="81" y="66"/>
                    </a:lnTo>
                    <a:lnTo>
                      <a:pt x="76" y="66"/>
                    </a:lnTo>
                    <a:lnTo>
                      <a:pt x="76" y="64"/>
                    </a:lnTo>
                    <a:lnTo>
                      <a:pt x="66" y="64"/>
                    </a:lnTo>
                    <a:lnTo>
                      <a:pt x="66" y="62"/>
                    </a:lnTo>
                    <a:lnTo>
                      <a:pt x="64" y="62"/>
                    </a:lnTo>
                    <a:lnTo>
                      <a:pt x="64" y="60"/>
                    </a:lnTo>
                    <a:lnTo>
                      <a:pt x="62" y="60"/>
                    </a:lnTo>
                    <a:lnTo>
                      <a:pt x="62" y="58"/>
                    </a:lnTo>
                    <a:lnTo>
                      <a:pt x="60" y="58"/>
                    </a:lnTo>
                    <a:lnTo>
                      <a:pt x="60" y="54"/>
                    </a:lnTo>
                    <a:lnTo>
                      <a:pt x="57" y="54"/>
                    </a:lnTo>
                    <a:lnTo>
                      <a:pt x="57" y="51"/>
                    </a:lnTo>
                    <a:lnTo>
                      <a:pt x="55" y="51"/>
                    </a:lnTo>
                    <a:lnTo>
                      <a:pt x="55" y="49"/>
                    </a:lnTo>
                    <a:lnTo>
                      <a:pt x="53" y="49"/>
                    </a:lnTo>
                    <a:lnTo>
                      <a:pt x="53" y="47"/>
                    </a:lnTo>
                    <a:lnTo>
                      <a:pt x="51" y="47"/>
                    </a:lnTo>
                    <a:lnTo>
                      <a:pt x="51" y="45"/>
                    </a:lnTo>
                    <a:lnTo>
                      <a:pt x="48" y="45"/>
                    </a:lnTo>
                    <a:lnTo>
                      <a:pt x="48" y="44"/>
                    </a:lnTo>
                    <a:lnTo>
                      <a:pt x="46" y="44"/>
                    </a:lnTo>
                    <a:lnTo>
                      <a:pt x="46" y="42"/>
                    </a:lnTo>
                    <a:lnTo>
                      <a:pt x="43" y="42"/>
                    </a:lnTo>
                    <a:lnTo>
                      <a:pt x="43" y="41"/>
                    </a:lnTo>
                    <a:lnTo>
                      <a:pt x="42" y="41"/>
                    </a:lnTo>
                    <a:lnTo>
                      <a:pt x="42" y="39"/>
                    </a:lnTo>
                    <a:lnTo>
                      <a:pt x="40" y="39"/>
                    </a:lnTo>
                    <a:lnTo>
                      <a:pt x="40" y="36"/>
                    </a:lnTo>
                    <a:lnTo>
                      <a:pt x="38" y="36"/>
                    </a:lnTo>
                    <a:lnTo>
                      <a:pt x="38" y="34"/>
                    </a:lnTo>
                    <a:lnTo>
                      <a:pt x="36" y="34"/>
                    </a:lnTo>
                    <a:lnTo>
                      <a:pt x="36" y="28"/>
                    </a:lnTo>
                    <a:lnTo>
                      <a:pt x="29" y="28"/>
                    </a:lnTo>
                    <a:lnTo>
                      <a:pt x="29" y="26"/>
                    </a:lnTo>
                    <a:lnTo>
                      <a:pt x="28" y="26"/>
                    </a:lnTo>
                    <a:lnTo>
                      <a:pt x="28" y="23"/>
                    </a:lnTo>
                    <a:lnTo>
                      <a:pt x="27" y="23"/>
                    </a:lnTo>
                    <a:lnTo>
                      <a:pt x="27" y="21"/>
                    </a:lnTo>
                    <a:lnTo>
                      <a:pt x="25" y="21"/>
                    </a:lnTo>
                    <a:lnTo>
                      <a:pt x="25" y="19"/>
                    </a:lnTo>
                    <a:lnTo>
                      <a:pt x="21" y="19"/>
                    </a:lnTo>
                    <a:lnTo>
                      <a:pt x="21" y="17"/>
                    </a:lnTo>
                    <a:lnTo>
                      <a:pt x="17" y="17"/>
                    </a:lnTo>
                    <a:lnTo>
                      <a:pt x="17" y="14"/>
                    </a:lnTo>
                    <a:lnTo>
                      <a:pt x="15" y="14"/>
                    </a:lnTo>
                    <a:lnTo>
                      <a:pt x="15" y="11"/>
                    </a:lnTo>
                    <a:lnTo>
                      <a:pt x="13" y="11"/>
                    </a:lnTo>
                    <a:lnTo>
                      <a:pt x="13" y="7"/>
                    </a:lnTo>
                    <a:lnTo>
                      <a:pt x="12" y="7"/>
                    </a:lnTo>
                    <a:lnTo>
                      <a:pt x="12" y="6"/>
                    </a:lnTo>
                    <a:lnTo>
                      <a:pt x="10" y="6"/>
                    </a:lnTo>
                    <a:lnTo>
                      <a:pt x="10" y="5"/>
                    </a:lnTo>
                    <a:lnTo>
                      <a:pt x="7" y="5"/>
                    </a:lnTo>
                    <a:lnTo>
                      <a:pt x="7" y="1"/>
                    </a:lnTo>
                    <a:lnTo>
                      <a:pt x="3" y="1"/>
                    </a:lnTo>
                    <a:lnTo>
                      <a:pt x="3" y="0"/>
                    </a:lnTo>
                    <a:lnTo>
                      <a:pt x="0" y="0"/>
                    </a:lnTo>
                  </a:path>
                </a:pathLst>
              </a:cu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7" name="Line 136"/>
              <p:cNvSpPr>
                <a:spLocks noChangeShapeType="1"/>
              </p:cNvSpPr>
              <p:nvPr/>
            </p:nvSpPr>
            <p:spPr bwMode="auto">
              <a:xfrm flipH="1">
                <a:off x="3068" y="2275"/>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8" name="Line 137"/>
              <p:cNvSpPr>
                <a:spLocks noChangeShapeType="1"/>
              </p:cNvSpPr>
              <p:nvPr/>
            </p:nvSpPr>
            <p:spPr bwMode="auto">
              <a:xfrm flipH="1">
                <a:off x="3254" y="2341"/>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9" name="Line 138"/>
              <p:cNvSpPr>
                <a:spLocks noChangeShapeType="1"/>
              </p:cNvSpPr>
              <p:nvPr/>
            </p:nvSpPr>
            <p:spPr bwMode="auto">
              <a:xfrm flipH="1">
                <a:off x="3014" y="2257"/>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00" name="Line 139"/>
              <p:cNvSpPr>
                <a:spLocks noChangeShapeType="1"/>
              </p:cNvSpPr>
              <p:nvPr/>
            </p:nvSpPr>
            <p:spPr bwMode="auto">
              <a:xfrm flipH="1">
                <a:off x="3326" y="2365"/>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01" name="Line 140"/>
              <p:cNvSpPr>
                <a:spLocks noChangeShapeType="1"/>
              </p:cNvSpPr>
              <p:nvPr/>
            </p:nvSpPr>
            <p:spPr bwMode="auto">
              <a:xfrm flipH="1">
                <a:off x="3224" y="2341"/>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02" name="Line 141"/>
              <p:cNvSpPr>
                <a:spLocks noChangeShapeType="1"/>
              </p:cNvSpPr>
              <p:nvPr/>
            </p:nvSpPr>
            <p:spPr bwMode="auto">
              <a:xfrm flipH="1">
                <a:off x="3098" y="2269"/>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03" name="Line 142"/>
              <p:cNvSpPr>
                <a:spLocks noChangeShapeType="1"/>
              </p:cNvSpPr>
              <p:nvPr/>
            </p:nvSpPr>
            <p:spPr bwMode="auto">
              <a:xfrm flipH="1">
                <a:off x="3194" y="2341"/>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04" name="Line 143"/>
              <p:cNvSpPr>
                <a:spLocks noChangeShapeType="1"/>
              </p:cNvSpPr>
              <p:nvPr/>
            </p:nvSpPr>
            <p:spPr bwMode="auto">
              <a:xfrm flipH="1">
                <a:off x="3308" y="2365"/>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05" name="Line 144"/>
              <p:cNvSpPr>
                <a:spLocks noChangeShapeType="1"/>
              </p:cNvSpPr>
              <p:nvPr/>
            </p:nvSpPr>
            <p:spPr bwMode="auto">
              <a:xfrm flipH="1">
                <a:off x="3056" y="2257"/>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06" name="Line 145"/>
              <p:cNvSpPr>
                <a:spLocks noChangeShapeType="1"/>
              </p:cNvSpPr>
              <p:nvPr/>
            </p:nvSpPr>
            <p:spPr bwMode="auto">
              <a:xfrm flipH="1">
                <a:off x="3212" y="2341"/>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07" name="Line 146"/>
              <p:cNvSpPr>
                <a:spLocks noChangeShapeType="1"/>
              </p:cNvSpPr>
              <p:nvPr/>
            </p:nvSpPr>
            <p:spPr bwMode="auto">
              <a:xfrm flipH="1">
                <a:off x="3044" y="2257"/>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08" name="Line 147"/>
              <p:cNvSpPr>
                <a:spLocks noChangeShapeType="1"/>
              </p:cNvSpPr>
              <p:nvPr/>
            </p:nvSpPr>
            <p:spPr bwMode="auto">
              <a:xfrm flipH="1">
                <a:off x="3410" y="2437"/>
                <a:ext cx="0" cy="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09" name="Line 148"/>
              <p:cNvSpPr>
                <a:spLocks noChangeShapeType="1"/>
              </p:cNvSpPr>
              <p:nvPr/>
            </p:nvSpPr>
            <p:spPr bwMode="auto">
              <a:xfrm flipH="1">
                <a:off x="3116" y="2287"/>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10" name="Line 149"/>
              <p:cNvSpPr>
                <a:spLocks noChangeShapeType="1"/>
              </p:cNvSpPr>
              <p:nvPr/>
            </p:nvSpPr>
            <p:spPr bwMode="auto">
              <a:xfrm>
                <a:off x="3236" y="2359"/>
                <a:ext cx="36"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11" name="Line 150"/>
              <p:cNvSpPr>
                <a:spLocks noChangeShapeType="1"/>
              </p:cNvSpPr>
              <p:nvPr/>
            </p:nvSpPr>
            <p:spPr bwMode="auto">
              <a:xfrm>
                <a:off x="3086" y="2287"/>
                <a:ext cx="36"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12" name="Line 151"/>
              <p:cNvSpPr>
                <a:spLocks noChangeShapeType="1"/>
              </p:cNvSpPr>
              <p:nvPr/>
            </p:nvSpPr>
            <p:spPr bwMode="auto">
              <a:xfrm flipH="1">
                <a:off x="3506" y="2437"/>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13" name="Line 152"/>
              <p:cNvSpPr>
                <a:spLocks noChangeShapeType="1"/>
              </p:cNvSpPr>
              <p:nvPr/>
            </p:nvSpPr>
            <p:spPr bwMode="auto">
              <a:xfrm flipH="1">
                <a:off x="3488" y="2437"/>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14" name="Line 153"/>
              <p:cNvSpPr>
                <a:spLocks noChangeShapeType="1"/>
              </p:cNvSpPr>
              <p:nvPr/>
            </p:nvSpPr>
            <p:spPr bwMode="auto">
              <a:xfrm flipH="1">
                <a:off x="3422" y="2437"/>
                <a:ext cx="0" cy="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200" name="Group 154"/>
            <p:cNvGrpSpPr/>
            <p:nvPr/>
          </p:nvGrpSpPr>
          <p:grpSpPr>
            <a:xfrm>
              <a:off x="6416523" y="2141748"/>
              <a:ext cx="2844000" cy="1833445"/>
              <a:chOff x="2191" y="1724"/>
              <a:chExt cx="1374" cy="867"/>
            </a:xfrm>
          </p:grpSpPr>
          <p:sp>
            <p:nvSpPr>
              <p:cNvPr id="201" name="Line 155"/>
              <p:cNvSpPr>
                <a:spLocks noChangeShapeType="1"/>
              </p:cNvSpPr>
              <p:nvPr/>
            </p:nvSpPr>
            <p:spPr bwMode="auto">
              <a:xfrm flipH="1">
                <a:off x="3289" y="2504"/>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2" name="Line 156"/>
              <p:cNvSpPr>
                <a:spLocks noChangeShapeType="1"/>
              </p:cNvSpPr>
              <p:nvPr/>
            </p:nvSpPr>
            <p:spPr bwMode="auto">
              <a:xfrm flipH="1">
                <a:off x="3301" y="2516"/>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3" name="Line 157"/>
              <p:cNvSpPr>
                <a:spLocks noChangeShapeType="1"/>
              </p:cNvSpPr>
              <p:nvPr/>
            </p:nvSpPr>
            <p:spPr bwMode="auto">
              <a:xfrm flipH="1">
                <a:off x="2617" y="2216"/>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4" name="Line 158"/>
              <p:cNvSpPr>
                <a:spLocks noChangeShapeType="1"/>
              </p:cNvSpPr>
              <p:nvPr/>
            </p:nvSpPr>
            <p:spPr bwMode="auto">
              <a:xfrm flipH="1">
                <a:off x="2767" y="231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5" name="Line 159"/>
              <p:cNvSpPr>
                <a:spLocks noChangeShapeType="1"/>
              </p:cNvSpPr>
              <p:nvPr/>
            </p:nvSpPr>
            <p:spPr bwMode="auto">
              <a:xfrm flipH="1">
                <a:off x="3109" y="2474"/>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6" name="Line 160"/>
              <p:cNvSpPr>
                <a:spLocks noChangeShapeType="1"/>
              </p:cNvSpPr>
              <p:nvPr/>
            </p:nvSpPr>
            <p:spPr bwMode="auto">
              <a:xfrm flipH="1">
                <a:off x="3283" y="2504"/>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7" name="Line 161"/>
              <p:cNvSpPr>
                <a:spLocks noChangeShapeType="1"/>
              </p:cNvSpPr>
              <p:nvPr/>
            </p:nvSpPr>
            <p:spPr bwMode="auto">
              <a:xfrm flipH="1">
                <a:off x="3385" y="2534"/>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8" name="Line 162"/>
              <p:cNvSpPr>
                <a:spLocks noChangeShapeType="1"/>
              </p:cNvSpPr>
              <p:nvPr/>
            </p:nvSpPr>
            <p:spPr bwMode="auto">
              <a:xfrm flipH="1">
                <a:off x="3445" y="2546"/>
                <a:ext cx="0" cy="45"/>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9" name="Line 163"/>
              <p:cNvSpPr>
                <a:spLocks noChangeShapeType="1"/>
              </p:cNvSpPr>
              <p:nvPr/>
            </p:nvSpPr>
            <p:spPr bwMode="auto">
              <a:xfrm flipH="1">
                <a:off x="3493" y="2546"/>
                <a:ext cx="0" cy="45"/>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0" name="Line 164"/>
              <p:cNvSpPr>
                <a:spLocks noChangeShapeType="1"/>
              </p:cNvSpPr>
              <p:nvPr/>
            </p:nvSpPr>
            <p:spPr bwMode="auto">
              <a:xfrm flipH="1">
                <a:off x="2599" y="2216"/>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1" name="Line 165"/>
              <p:cNvSpPr>
                <a:spLocks noChangeShapeType="1"/>
              </p:cNvSpPr>
              <p:nvPr/>
            </p:nvSpPr>
            <p:spPr bwMode="auto">
              <a:xfrm flipH="1">
                <a:off x="3517" y="2546"/>
                <a:ext cx="0" cy="45"/>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2" name="Line 166"/>
              <p:cNvSpPr>
                <a:spLocks noChangeShapeType="1"/>
              </p:cNvSpPr>
              <p:nvPr/>
            </p:nvSpPr>
            <p:spPr bwMode="auto">
              <a:xfrm flipH="1">
                <a:off x="3559" y="2546"/>
                <a:ext cx="0" cy="45"/>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3" name="Line 167"/>
              <p:cNvSpPr>
                <a:spLocks noChangeShapeType="1"/>
              </p:cNvSpPr>
              <p:nvPr/>
            </p:nvSpPr>
            <p:spPr bwMode="auto">
              <a:xfrm flipH="1">
                <a:off x="3541" y="2546"/>
                <a:ext cx="0" cy="45"/>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4" name="Line 168"/>
              <p:cNvSpPr>
                <a:spLocks noChangeShapeType="1"/>
              </p:cNvSpPr>
              <p:nvPr/>
            </p:nvSpPr>
            <p:spPr bwMode="auto">
              <a:xfrm flipH="1">
                <a:off x="2785" y="2330"/>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5" name="Line 169"/>
              <p:cNvSpPr>
                <a:spLocks noChangeShapeType="1"/>
              </p:cNvSpPr>
              <p:nvPr/>
            </p:nvSpPr>
            <p:spPr bwMode="auto">
              <a:xfrm flipH="1">
                <a:off x="3391" y="2534"/>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6" name="Line 170"/>
              <p:cNvSpPr>
                <a:spLocks noChangeShapeType="1"/>
              </p:cNvSpPr>
              <p:nvPr/>
            </p:nvSpPr>
            <p:spPr bwMode="auto">
              <a:xfrm flipH="1">
                <a:off x="3451" y="2546"/>
                <a:ext cx="0" cy="45"/>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7" name="Line 171"/>
              <p:cNvSpPr>
                <a:spLocks noChangeShapeType="1"/>
              </p:cNvSpPr>
              <p:nvPr/>
            </p:nvSpPr>
            <p:spPr bwMode="auto">
              <a:xfrm flipH="1">
                <a:off x="3541" y="2546"/>
                <a:ext cx="0" cy="45"/>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8" name="Line 172"/>
              <p:cNvSpPr>
                <a:spLocks noChangeShapeType="1"/>
              </p:cNvSpPr>
              <p:nvPr/>
            </p:nvSpPr>
            <p:spPr bwMode="auto">
              <a:xfrm flipH="1">
                <a:off x="3505" y="2546"/>
                <a:ext cx="0" cy="45"/>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9" name="Line 173"/>
              <p:cNvSpPr>
                <a:spLocks noChangeShapeType="1"/>
              </p:cNvSpPr>
              <p:nvPr/>
            </p:nvSpPr>
            <p:spPr bwMode="auto">
              <a:xfrm flipH="1">
                <a:off x="2635" y="222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0" name="Line 174"/>
              <p:cNvSpPr>
                <a:spLocks noChangeShapeType="1"/>
              </p:cNvSpPr>
              <p:nvPr/>
            </p:nvSpPr>
            <p:spPr bwMode="auto">
              <a:xfrm flipH="1">
                <a:off x="2647" y="2240"/>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1" name="Line 175"/>
              <p:cNvSpPr>
                <a:spLocks noChangeShapeType="1"/>
              </p:cNvSpPr>
              <p:nvPr/>
            </p:nvSpPr>
            <p:spPr bwMode="auto">
              <a:xfrm flipH="1">
                <a:off x="3121" y="2474"/>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2" name="Line 176"/>
              <p:cNvSpPr>
                <a:spLocks noChangeShapeType="1"/>
              </p:cNvSpPr>
              <p:nvPr/>
            </p:nvSpPr>
            <p:spPr bwMode="auto">
              <a:xfrm flipH="1">
                <a:off x="2611" y="2216"/>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3" name="Line 177"/>
              <p:cNvSpPr>
                <a:spLocks noChangeShapeType="1"/>
              </p:cNvSpPr>
              <p:nvPr/>
            </p:nvSpPr>
            <p:spPr bwMode="auto">
              <a:xfrm flipH="1">
                <a:off x="2773" y="231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4" name="Line 178"/>
              <p:cNvSpPr>
                <a:spLocks noChangeShapeType="1"/>
              </p:cNvSpPr>
              <p:nvPr/>
            </p:nvSpPr>
            <p:spPr bwMode="auto">
              <a:xfrm flipH="1">
                <a:off x="2671" y="2252"/>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5" name="Line 179"/>
              <p:cNvSpPr>
                <a:spLocks noChangeShapeType="1"/>
              </p:cNvSpPr>
              <p:nvPr/>
            </p:nvSpPr>
            <p:spPr bwMode="auto">
              <a:xfrm flipH="1">
                <a:off x="2683" y="225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6" name="Line 180"/>
              <p:cNvSpPr>
                <a:spLocks noChangeShapeType="1"/>
              </p:cNvSpPr>
              <p:nvPr/>
            </p:nvSpPr>
            <p:spPr bwMode="auto">
              <a:xfrm flipH="1">
                <a:off x="3373" y="252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7" name="Line 181"/>
              <p:cNvSpPr>
                <a:spLocks noChangeShapeType="1"/>
              </p:cNvSpPr>
              <p:nvPr/>
            </p:nvSpPr>
            <p:spPr bwMode="auto">
              <a:xfrm flipH="1">
                <a:off x="2581" y="219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8" name="Line 182"/>
              <p:cNvSpPr>
                <a:spLocks noChangeShapeType="1"/>
              </p:cNvSpPr>
              <p:nvPr/>
            </p:nvSpPr>
            <p:spPr bwMode="auto">
              <a:xfrm flipH="1">
                <a:off x="2503" y="2132"/>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9" name="Line 183"/>
              <p:cNvSpPr>
                <a:spLocks noChangeShapeType="1"/>
              </p:cNvSpPr>
              <p:nvPr/>
            </p:nvSpPr>
            <p:spPr bwMode="auto">
              <a:xfrm flipH="1">
                <a:off x="2707" y="2276"/>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0" name="Line 184"/>
              <p:cNvSpPr>
                <a:spLocks noChangeShapeType="1"/>
              </p:cNvSpPr>
              <p:nvPr/>
            </p:nvSpPr>
            <p:spPr bwMode="auto">
              <a:xfrm flipH="1">
                <a:off x="2827" y="2348"/>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1" name="Line 185"/>
              <p:cNvSpPr>
                <a:spLocks noChangeShapeType="1"/>
              </p:cNvSpPr>
              <p:nvPr/>
            </p:nvSpPr>
            <p:spPr bwMode="auto">
              <a:xfrm flipH="1">
                <a:off x="2677" y="2252"/>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2" name="Line 186"/>
              <p:cNvSpPr>
                <a:spLocks noChangeShapeType="1"/>
              </p:cNvSpPr>
              <p:nvPr/>
            </p:nvSpPr>
            <p:spPr bwMode="auto">
              <a:xfrm flipH="1">
                <a:off x="2689" y="225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3" name="Line 187"/>
              <p:cNvSpPr>
                <a:spLocks noChangeShapeType="1"/>
              </p:cNvSpPr>
              <p:nvPr/>
            </p:nvSpPr>
            <p:spPr bwMode="auto">
              <a:xfrm flipH="1">
                <a:off x="2851" y="2354"/>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4" name="Line 188"/>
              <p:cNvSpPr>
                <a:spLocks noChangeShapeType="1"/>
              </p:cNvSpPr>
              <p:nvPr/>
            </p:nvSpPr>
            <p:spPr bwMode="auto">
              <a:xfrm flipH="1">
                <a:off x="2803" y="234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5" name="Line 189"/>
              <p:cNvSpPr>
                <a:spLocks noChangeShapeType="1"/>
              </p:cNvSpPr>
              <p:nvPr/>
            </p:nvSpPr>
            <p:spPr bwMode="auto">
              <a:xfrm flipH="1">
                <a:off x="2731" y="2294"/>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6" name="Line 190"/>
              <p:cNvSpPr>
                <a:spLocks noChangeShapeType="1"/>
              </p:cNvSpPr>
              <p:nvPr/>
            </p:nvSpPr>
            <p:spPr bwMode="auto">
              <a:xfrm flipH="1">
                <a:off x="2809" y="234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7" name="Line 191"/>
              <p:cNvSpPr>
                <a:spLocks noChangeShapeType="1"/>
              </p:cNvSpPr>
              <p:nvPr/>
            </p:nvSpPr>
            <p:spPr bwMode="auto">
              <a:xfrm flipH="1">
                <a:off x="2839" y="234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8" name="Line 192"/>
              <p:cNvSpPr>
                <a:spLocks noChangeShapeType="1"/>
              </p:cNvSpPr>
              <p:nvPr/>
            </p:nvSpPr>
            <p:spPr bwMode="auto">
              <a:xfrm flipH="1">
                <a:off x="2719" y="2288"/>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9" name="Line 193"/>
              <p:cNvSpPr>
                <a:spLocks noChangeShapeType="1"/>
              </p:cNvSpPr>
              <p:nvPr/>
            </p:nvSpPr>
            <p:spPr bwMode="auto">
              <a:xfrm flipH="1">
                <a:off x="2815" y="2348"/>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0" name="Line 194"/>
              <p:cNvSpPr>
                <a:spLocks noChangeShapeType="1"/>
              </p:cNvSpPr>
              <p:nvPr/>
            </p:nvSpPr>
            <p:spPr bwMode="auto">
              <a:xfrm flipH="1">
                <a:off x="2695" y="2276"/>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1" name="Line 195"/>
              <p:cNvSpPr>
                <a:spLocks noChangeShapeType="1"/>
              </p:cNvSpPr>
              <p:nvPr/>
            </p:nvSpPr>
            <p:spPr bwMode="auto">
              <a:xfrm flipH="1">
                <a:off x="2857" y="2360"/>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2" name="Line 196"/>
              <p:cNvSpPr>
                <a:spLocks noChangeShapeType="1"/>
              </p:cNvSpPr>
              <p:nvPr/>
            </p:nvSpPr>
            <p:spPr bwMode="auto">
              <a:xfrm flipH="1">
                <a:off x="2749" y="2312"/>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3" name="Line 197"/>
              <p:cNvSpPr>
                <a:spLocks noChangeShapeType="1"/>
              </p:cNvSpPr>
              <p:nvPr/>
            </p:nvSpPr>
            <p:spPr bwMode="auto">
              <a:xfrm>
                <a:off x="2713" y="2306"/>
                <a:ext cx="3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4" name="Line 198"/>
              <p:cNvSpPr>
                <a:spLocks noChangeShapeType="1"/>
              </p:cNvSpPr>
              <p:nvPr/>
            </p:nvSpPr>
            <p:spPr bwMode="auto">
              <a:xfrm flipH="1">
                <a:off x="2875" y="2366"/>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5" name="Line 199"/>
              <p:cNvSpPr>
                <a:spLocks noChangeShapeType="1"/>
              </p:cNvSpPr>
              <p:nvPr/>
            </p:nvSpPr>
            <p:spPr bwMode="auto">
              <a:xfrm flipH="1">
                <a:off x="2869" y="2366"/>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6" name="Line 200"/>
              <p:cNvSpPr>
                <a:spLocks noChangeShapeType="1"/>
              </p:cNvSpPr>
              <p:nvPr/>
            </p:nvSpPr>
            <p:spPr bwMode="auto">
              <a:xfrm flipH="1">
                <a:off x="2863" y="2360"/>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7" name="Freeform 201"/>
              <p:cNvSpPr/>
              <p:nvPr/>
            </p:nvSpPr>
            <p:spPr bwMode="auto">
              <a:xfrm>
                <a:off x="2191" y="1724"/>
                <a:ext cx="1374" cy="846"/>
              </a:xfrm>
              <a:custGeom>
                <a:avLst/>
                <a:gdLst>
                  <a:gd name="T0" fmla="*/ 204 w 229"/>
                  <a:gd name="T1" fmla="*/ 141 h 141"/>
                  <a:gd name="T2" fmla="*/ 195 w 229"/>
                  <a:gd name="T3" fmla="*/ 137 h 141"/>
                  <a:gd name="T4" fmla="*/ 186 w 229"/>
                  <a:gd name="T5" fmla="*/ 135 h 141"/>
                  <a:gd name="T6" fmla="*/ 179 w 229"/>
                  <a:gd name="T7" fmla="*/ 132 h 141"/>
                  <a:gd name="T8" fmla="*/ 160 w 229"/>
                  <a:gd name="T9" fmla="*/ 131 h 141"/>
                  <a:gd name="T10" fmla="*/ 153 w 229"/>
                  <a:gd name="T11" fmla="*/ 129 h 141"/>
                  <a:gd name="T12" fmla="*/ 149 w 229"/>
                  <a:gd name="T13" fmla="*/ 127 h 141"/>
                  <a:gd name="T14" fmla="*/ 147 w 229"/>
                  <a:gd name="T15" fmla="*/ 126 h 141"/>
                  <a:gd name="T16" fmla="*/ 144 w 229"/>
                  <a:gd name="T17" fmla="*/ 125 h 141"/>
                  <a:gd name="T18" fmla="*/ 140 w 229"/>
                  <a:gd name="T19" fmla="*/ 123 h 141"/>
                  <a:gd name="T20" fmla="*/ 136 w 229"/>
                  <a:gd name="T21" fmla="*/ 121 h 141"/>
                  <a:gd name="T22" fmla="*/ 134 w 229"/>
                  <a:gd name="T23" fmla="*/ 118 h 141"/>
                  <a:gd name="T24" fmla="*/ 122 w 229"/>
                  <a:gd name="T25" fmla="*/ 116 h 141"/>
                  <a:gd name="T26" fmla="*/ 118 w 229"/>
                  <a:gd name="T27" fmla="*/ 114 h 141"/>
                  <a:gd name="T28" fmla="*/ 115 w 229"/>
                  <a:gd name="T29" fmla="*/ 112 h 141"/>
                  <a:gd name="T30" fmla="*/ 113 w 229"/>
                  <a:gd name="T31" fmla="*/ 110 h 141"/>
                  <a:gd name="T32" fmla="*/ 109 w 229"/>
                  <a:gd name="T33" fmla="*/ 108 h 141"/>
                  <a:gd name="T34" fmla="*/ 106 w 229"/>
                  <a:gd name="T35" fmla="*/ 107 h 141"/>
                  <a:gd name="T36" fmla="*/ 101 w 229"/>
                  <a:gd name="T37" fmla="*/ 106 h 141"/>
                  <a:gd name="T38" fmla="*/ 98 w 229"/>
                  <a:gd name="T39" fmla="*/ 104 h 141"/>
                  <a:gd name="T40" fmla="*/ 94 w 229"/>
                  <a:gd name="T41" fmla="*/ 102 h 141"/>
                  <a:gd name="T42" fmla="*/ 92 w 229"/>
                  <a:gd name="T43" fmla="*/ 101 h 141"/>
                  <a:gd name="T44" fmla="*/ 90 w 229"/>
                  <a:gd name="T45" fmla="*/ 100 h 141"/>
                  <a:gd name="T46" fmla="*/ 87 w 229"/>
                  <a:gd name="T47" fmla="*/ 97 h 141"/>
                  <a:gd name="T48" fmla="*/ 82 w 229"/>
                  <a:gd name="T49" fmla="*/ 94 h 141"/>
                  <a:gd name="T50" fmla="*/ 79 w 229"/>
                  <a:gd name="T51" fmla="*/ 90 h 141"/>
                  <a:gd name="T52" fmla="*/ 75 w 229"/>
                  <a:gd name="T53" fmla="*/ 88 h 141"/>
                  <a:gd name="T54" fmla="*/ 73 w 229"/>
                  <a:gd name="T55" fmla="*/ 86 h 141"/>
                  <a:gd name="T56" fmla="*/ 67 w 229"/>
                  <a:gd name="T57" fmla="*/ 85 h 141"/>
                  <a:gd name="T58" fmla="*/ 65 w 229"/>
                  <a:gd name="T59" fmla="*/ 83 h 141"/>
                  <a:gd name="T60" fmla="*/ 60 w 229"/>
                  <a:gd name="T61" fmla="*/ 80 h 141"/>
                  <a:gd name="T62" fmla="*/ 57 w 229"/>
                  <a:gd name="T63" fmla="*/ 78 h 141"/>
                  <a:gd name="T64" fmla="*/ 55 w 229"/>
                  <a:gd name="T65" fmla="*/ 76 h 141"/>
                  <a:gd name="T66" fmla="*/ 52 w 229"/>
                  <a:gd name="T67" fmla="*/ 73 h 141"/>
                  <a:gd name="T68" fmla="*/ 51 w 229"/>
                  <a:gd name="T69" fmla="*/ 70 h 141"/>
                  <a:gd name="T70" fmla="*/ 49 w 229"/>
                  <a:gd name="T71" fmla="*/ 69 h 141"/>
                  <a:gd name="T72" fmla="*/ 48 w 229"/>
                  <a:gd name="T73" fmla="*/ 67 h 141"/>
                  <a:gd name="T74" fmla="*/ 44 w 229"/>
                  <a:gd name="T75" fmla="*/ 65 h 141"/>
                  <a:gd name="T76" fmla="*/ 42 w 229"/>
                  <a:gd name="T77" fmla="*/ 63 h 141"/>
                  <a:gd name="T78" fmla="*/ 40 w 229"/>
                  <a:gd name="T79" fmla="*/ 61 h 141"/>
                  <a:gd name="T80" fmla="*/ 38 w 229"/>
                  <a:gd name="T81" fmla="*/ 57 h 141"/>
                  <a:gd name="T82" fmla="*/ 36 w 229"/>
                  <a:gd name="T83" fmla="*/ 55 h 141"/>
                  <a:gd name="T84" fmla="*/ 34 w 229"/>
                  <a:gd name="T85" fmla="*/ 52 h 141"/>
                  <a:gd name="T86" fmla="*/ 31 w 229"/>
                  <a:gd name="T87" fmla="*/ 51 h 141"/>
                  <a:gd name="T88" fmla="*/ 29 w 229"/>
                  <a:gd name="T89" fmla="*/ 48 h 141"/>
                  <a:gd name="T90" fmla="*/ 27 w 229"/>
                  <a:gd name="T91" fmla="*/ 44 h 141"/>
                  <a:gd name="T92" fmla="*/ 24 w 229"/>
                  <a:gd name="T93" fmla="*/ 42 h 141"/>
                  <a:gd name="T94" fmla="*/ 22 w 229"/>
                  <a:gd name="T95" fmla="*/ 40 h 141"/>
                  <a:gd name="T96" fmla="*/ 20 w 229"/>
                  <a:gd name="T97" fmla="*/ 37 h 141"/>
                  <a:gd name="T98" fmla="*/ 17 w 229"/>
                  <a:gd name="T99" fmla="*/ 33 h 141"/>
                  <a:gd name="T100" fmla="*/ 15 w 229"/>
                  <a:gd name="T101" fmla="*/ 29 h 141"/>
                  <a:gd name="T102" fmla="*/ 14 w 229"/>
                  <a:gd name="T103" fmla="*/ 27 h 141"/>
                  <a:gd name="T104" fmla="*/ 12 w 229"/>
                  <a:gd name="T105" fmla="*/ 24 h 141"/>
                  <a:gd name="T106" fmla="*/ 11 w 229"/>
                  <a:gd name="T107" fmla="*/ 20 h 141"/>
                  <a:gd name="T108" fmla="*/ 9 w 229"/>
                  <a:gd name="T109" fmla="*/ 17 h 141"/>
                  <a:gd name="T110" fmla="*/ 6 w 229"/>
                  <a:gd name="T111" fmla="*/ 14 h 141"/>
                  <a:gd name="T112" fmla="*/ 5 w 229"/>
                  <a:gd name="T113" fmla="*/ 11 h 141"/>
                  <a:gd name="T114" fmla="*/ 3 w 229"/>
                  <a:gd name="T115" fmla="*/ 9 h 141"/>
                  <a:gd name="T116" fmla="*/ 2 w 229"/>
                  <a:gd name="T117" fmla="*/ 6 h 141"/>
                  <a:gd name="T118" fmla="*/ 1 w 229"/>
                  <a:gd name="T119" fmla="*/ 4 h 141"/>
                  <a:gd name="T120" fmla="*/ 0 w 229"/>
                  <a:gd name="T121" fmla="*/ 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 h="141">
                    <a:moveTo>
                      <a:pt x="229" y="141"/>
                    </a:moveTo>
                    <a:lnTo>
                      <a:pt x="204" y="141"/>
                    </a:lnTo>
                    <a:lnTo>
                      <a:pt x="204" y="137"/>
                    </a:lnTo>
                    <a:lnTo>
                      <a:pt x="195" y="137"/>
                    </a:lnTo>
                    <a:lnTo>
                      <a:pt x="195" y="135"/>
                    </a:lnTo>
                    <a:lnTo>
                      <a:pt x="186" y="135"/>
                    </a:lnTo>
                    <a:lnTo>
                      <a:pt x="186" y="132"/>
                    </a:lnTo>
                    <a:lnTo>
                      <a:pt x="179" y="132"/>
                    </a:lnTo>
                    <a:lnTo>
                      <a:pt x="179" y="131"/>
                    </a:lnTo>
                    <a:lnTo>
                      <a:pt x="160" y="131"/>
                    </a:lnTo>
                    <a:lnTo>
                      <a:pt x="160" y="129"/>
                    </a:lnTo>
                    <a:lnTo>
                      <a:pt x="153" y="129"/>
                    </a:lnTo>
                    <a:lnTo>
                      <a:pt x="153" y="127"/>
                    </a:lnTo>
                    <a:lnTo>
                      <a:pt x="149" y="127"/>
                    </a:lnTo>
                    <a:lnTo>
                      <a:pt x="149" y="126"/>
                    </a:lnTo>
                    <a:lnTo>
                      <a:pt x="147" y="126"/>
                    </a:lnTo>
                    <a:lnTo>
                      <a:pt x="147" y="125"/>
                    </a:lnTo>
                    <a:lnTo>
                      <a:pt x="144" y="125"/>
                    </a:lnTo>
                    <a:lnTo>
                      <a:pt x="144" y="123"/>
                    </a:lnTo>
                    <a:lnTo>
                      <a:pt x="140" y="123"/>
                    </a:lnTo>
                    <a:lnTo>
                      <a:pt x="140" y="121"/>
                    </a:lnTo>
                    <a:lnTo>
                      <a:pt x="136" y="121"/>
                    </a:lnTo>
                    <a:lnTo>
                      <a:pt x="136" y="118"/>
                    </a:lnTo>
                    <a:lnTo>
                      <a:pt x="134" y="118"/>
                    </a:lnTo>
                    <a:lnTo>
                      <a:pt x="134" y="116"/>
                    </a:lnTo>
                    <a:lnTo>
                      <a:pt x="122" y="116"/>
                    </a:lnTo>
                    <a:lnTo>
                      <a:pt x="122" y="114"/>
                    </a:lnTo>
                    <a:lnTo>
                      <a:pt x="118" y="114"/>
                    </a:lnTo>
                    <a:lnTo>
                      <a:pt x="118" y="112"/>
                    </a:lnTo>
                    <a:lnTo>
                      <a:pt x="115" y="112"/>
                    </a:lnTo>
                    <a:lnTo>
                      <a:pt x="115" y="110"/>
                    </a:lnTo>
                    <a:lnTo>
                      <a:pt x="113" y="110"/>
                    </a:lnTo>
                    <a:lnTo>
                      <a:pt x="113" y="108"/>
                    </a:lnTo>
                    <a:lnTo>
                      <a:pt x="109" y="108"/>
                    </a:lnTo>
                    <a:lnTo>
                      <a:pt x="109" y="107"/>
                    </a:lnTo>
                    <a:lnTo>
                      <a:pt x="106" y="107"/>
                    </a:lnTo>
                    <a:lnTo>
                      <a:pt x="106" y="106"/>
                    </a:lnTo>
                    <a:lnTo>
                      <a:pt x="101" y="106"/>
                    </a:lnTo>
                    <a:lnTo>
                      <a:pt x="101" y="104"/>
                    </a:lnTo>
                    <a:lnTo>
                      <a:pt x="98" y="104"/>
                    </a:lnTo>
                    <a:lnTo>
                      <a:pt x="98" y="102"/>
                    </a:lnTo>
                    <a:lnTo>
                      <a:pt x="94" y="102"/>
                    </a:lnTo>
                    <a:lnTo>
                      <a:pt x="94" y="101"/>
                    </a:lnTo>
                    <a:lnTo>
                      <a:pt x="92" y="101"/>
                    </a:lnTo>
                    <a:lnTo>
                      <a:pt x="92" y="100"/>
                    </a:lnTo>
                    <a:lnTo>
                      <a:pt x="90" y="100"/>
                    </a:lnTo>
                    <a:lnTo>
                      <a:pt x="90" y="97"/>
                    </a:lnTo>
                    <a:lnTo>
                      <a:pt x="87" y="97"/>
                    </a:lnTo>
                    <a:lnTo>
                      <a:pt x="87" y="94"/>
                    </a:lnTo>
                    <a:lnTo>
                      <a:pt x="82" y="94"/>
                    </a:lnTo>
                    <a:lnTo>
                      <a:pt x="82" y="90"/>
                    </a:lnTo>
                    <a:lnTo>
                      <a:pt x="79" y="90"/>
                    </a:lnTo>
                    <a:lnTo>
                      <a:pt x="79" y="88"/>
                    </a:lnTo>
                    <a:lnTo>
                      <a:pt x="75" y="88"/>
                    </a:lnTo>
                    <a:lnTo>
                      <a:pt x="75" y="86"/>
                    </a:lnTo>
                    <a:lnTo>
                      <a:pt x="73" y="86"/>
                    </a:lnTo>
                    <a:lnTo>
                      <a:pt x="73" y="85"/>
                    </a:lnTo>
                    <a:lnTo>
                      <a:pt x="67" y="85"/>
                    </a:lnTo>
                    <a:lnTo>
                      <a:pt x="67" y="83"/>
                    </a:lnTo>
                    <a:lnTo>
                      <a:pt x="65" y="83"/>
                    </a:lnTo>
                    <a:lnTo>
                      <a:pt x="65" y="80"/>
                    </a:lnTo>
                    <a:lnTo>
                      <a:pt x="60" y="80"/>
                    </a:lnTo>
                    <a:lnTo>
                      <a:pt x="60" y="78"/>
                    </a:lnTo>
                    <a:lnTo>
                      <a:pt x="57" y="78"/>
                    </a:lnTo>
                    <a:lnTo>
                      <a:pt x="57" y="76"/>
                    </a:lnTo>
                    <a:lnTo>
                      <a:pt x="55" y="76"/>
                    </a:lnTo>
                    <a:lnTo>
                      <a:pt x="55" y="73"/>
                    </a:lnTo>
                    <a:lnTo>
                      <a:pt x="52" y="73"/>
                    </a:lnTo>
                    <a:lnTo>
                      <a:pt x="52" y="70"/>
                    </a:lnTo>
                    <a:lnTo>
                      <a:pt x="51" y="70"/>
                    </a:lnTo>
                    <a:lnTo>
                      <a:pt x="51" y="69"/>
                    </a:lnTo>
                    <a:lnTo>
                      <a:pt x="49" y="69"/>
                    </a:lnTo>
                    <a:lnTo>
                      <a:pt x="49" y="67"/>
                    </a:lnTo>
                    <a:lnTo>
                      <a:pt x="48" y="67"/>
                    </a:lnTo>
                    <a:lnTo>
                      <a:pt x="48" y="65"/>
                    </a:lnTo>
                    <a:lnTo>
                      <a:pt x="44" y="65"/>
                    </a:lnTo>
                    <a:lnTo>
                      <a:pt x="44" y="63"/>
                    </a:lnTo>
                    <a:lnTo>
                      <a:pt x="42" y="63"/>
                    </a:lnTo>
                    <a:lnTo>
                      <a:pt x="42" y="61"/>
                    </a:lnTo>
                    <a:lnTo>
                      <a:pt x="40" y="61"/>
                    </a:lnTo>
                    <a:lnTo>
                      <a:pt x="40" y="57"/>
                    </a:lnTo>
                    <a:lnTo>
                      <a:pt x="38" y="57"/>
                    </a:lnTo>
                    <a:lnTo>
                      <a:pt x="38" y="55"/>
                    </a:lnTo>
                    <a:lnTo>
                      <a:pt x="36" y="55"/>
                    </a:lnTo>
                    <a:lnTo>
                      <a:pt x="36" y="52"/>
                    </a:lnTo>
                    <a:lnTo>
                      <a:pt x="34" y="52"/>
                    </a:lnTo>
                    <a:lnTo>
                      <a:pt x="34" y="51"/>
                    </a:lnTo>
                    <a:lnTo>
                      <a:pt x="31" y="51"/>
                    </a:lnTo>
                    <a:lnTo>
                      <a:pt x="31" y="48"/>
                    </a:lnTo>
                    <a:lnTo>
                      <a:pt x="29" y="48"/>
                    </a:lnTo>
                    <a:lnTo>
                      <a:pt x="29" y="44"/>
                    </a:lnTo>
                    <a:lnTo>
                      <a:pt x="27" y="44"/>
                    </a:lnTo>
                    <a:lnTo>
                      <a:pt x="27" y="42"/>
                    </a:lnTo>
                    <a:lnTo>
                      <a:pt x="24" y="42"/>
                    </a:lnTo>
                    <a:lnTo>
                      <a:pt x="24" y="40"/>
                    </a:lnTo>
                    <a:lnTo>
                      <a:pt x="22" y="40"/>
                    </a:lnTo>
                    <a:lnTo>
                      <a:pt x="22" y="37"/>
                    </a:lnTo>
                    <a:lnTo>
                      <a:pt x="20" y="37"/>
                    </a:lnTo>
                    <a:lnTo>
                      <a:pt x="20" y="33"/>
                    </a:lnTo>
                    <a:lnTo>
                      <a:pt x="17" y="33"/>
                    </a:lnTo>
                    <a:lnTo>
                      <a:pt x="17" y="29"/>
                    </a:lnTo>
                    <a:lnTo>
                      <a:pt x="15" y="29"/>
                    </a:lnTo>
                    <a:lnTo>
                      <a:pt x="15" y="27"/>
                    </a:lnTo>
                    <a:lnTo>
                      <a:pt x="14" y="27"/>
                    </a:lnTo>
                    <a:lnTo>
                      <a:pt x="14" y="24"/>
                    </a:lnTo>
                    <a:lnTo>
                      <a:pt x="12" y="24"/>
                    </a:lnTo>
                    <a:lnTo>
                      <a:pt x="12" y="20"/>
                    </a:lnTo>
                    <a:lnTo>
                      <a:pt x="11" y="20"/>
                    </a:lnTo>
                    <a:lnTo>
                      <a:pt x="11" y="17"/>
                    </a:lnTo>
                    <a:lnTo>
                      <a:pt x="9" y="17"/>
                    </a:lnTo>
                    <a:lnTo>
                      <a:pt x="9" y="14"/>
                    </a:lnTo>
                    <a:lnTo>
                      <a:pt x="6" y="14"/>
                    </a:lnTo>
                    <a:lnTo>
                      <a:pt x="6" y="11"/>
                    </a:lnTo>
                    <a:lnTo>
                      <a:pt x="5" y="11"/>
                    </a:lnTo>
                    <a:lnTo>
                      <a:pt x="5" y="9"/>
                    </a:lnTo>
                    <a:lnTo>
                      <a:pt x="3" y="9"/>
                    </a:lnTo>
                    <a:lnTo>
                      <a:pt x="3" y="6"/>
                    </a:lnTo>
                    <a:lnTo>
                      <a:pt x="2" y="6"/>
                    </a:lnTo>
                    <a:lnTo>
                      <a:pt x="2" y="4"/>
                    </a:lnTo>
                    <a:lnTo>
                      <a:pt x="1" y="4"/>
                    </a:lnTo>
                    <a:lnTo>
                      <a:pt x="1" y="2"/>
                    </a:lnTo>
                    <a:lnTo>
                      <a:pt x="0" y="2"/>
                    </a:lnTo>
                    <a:lnTo>
                      <a:pt x="0" y="0"/>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8" name="Line 202"/>
              <p:cNvSpPr>
                <a:spLocks noChangeShapeType="1"/>
              </p:cNvSpPr>
              <p:nvPr/>
            </p:nvSpPr>
            <p:spPr bwMode="auto">
              <a:xfrm flipH="1">
                <a:off x="2701" y="2270"/>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9" name="Line 203"/>
              <p:cNvSpPr>
                <a:spLocks noChangeShapeType="1"/>
              </p:cNvSpPr>
              <p:nvPr/>
            </p:nvSpPr>
            <p:spPr bwMode="auto">
              <a:xfrm flipH="1">
                <a:off x="3055" y="2444"/>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0" name="Line 204"/>
              <p:cNvSpPr>
                <a:spLocks noChangeShapeType="1"/>
              </p:cNvSpPr>
              <p:nvPr/>
            </p:nvSpPr>
            <p:spPr bwMode="auto">
              <a:xfrm flipH="1">
                <a:off x="3049" y="2444"/>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1" name="Line 205"/>
              <p:cNvSpPr>
                <a:spLocks noChangeShapeType="1"/>
              </p:cNvSpPr>
              <p:nvPr/>
            </p:nvSpPr>
            <p:spPr bwMode="auto">
              <a:xfrm flipH="1">
                <a:off x="3013" y="243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2" name="Line 206"/>
              <p:cNvSpPr>
                <a:spLocks noChangeShapeType="1"/>
              </p:cNvSpPr>
              <p:nvPr/>
            </p:nvSpPr>
            <p:spPr bwMode="auto">
              <a:xfrm flipH="1">
                <a:off x="2971" y="240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3" name="Line 207"/>
              <p:cNvSpPr>
                <a:spLocks noChangeShapeType="1"/>
              </p:cNvSpPr>
              <p:nvPr/>
            </p:nvSpPr>
            <p:spPr bwMode="auto">
              <a:xfrm flipH="1">
                <a:off x="2989" y="240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4" name="Line 208"/>
              <p:cNvSpPr>
                <a:spLocks noChangeShapeType="1"/>
              </p:cNvSpPr>
              <p:nvPr/>
            </p:nvSpPr>
            <p:spPr bwMode="auto">
              <a:xfrm flipH="1">
                <a:off x="3085" y="246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5" name="Line 209"/>
              <p:cNvSpPr>
                <a:spLocks noChangeShapeType="1"/>
              </p:cNvSpPr>
              <p:nvPr/>
            </p:nvSpPr>
            <p:spPr bwMode="auto">
              <a:xfrm flipH="1">
                <a:off x="2947" y="240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6" name="Line 210"/>
              <p:cNvSpPr>
                <a:spLocks noChangeShapeType="1"/>
              </p:cNvSpPr>
              <p:nvPr/>
            </p:nvSpPr>
            <p:spPr bwMode="auto">
              <a:xfrm flipH="1">
                <a:off x="2899" y="2390"/>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7" name="Line 211"/>
              <p:cNvSpPr>
                <a:spLocks noChangeShapeType="1"/>
              </p:cNvSpPr>
              <p:nvPr/>
            </p:nvSpPr>
            <p:spPr bwMode="auto">
              <a:xfrm flipH="1">
                <a:off x="2917" y="2390"/>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8" name="Line 212"/>
              <p:cNvSpPr>
                <a:spLocks noChangeShapeType="1"/>
              </p:cNvSpPr>
              <p:nvPr/>
            </p:nvSpPr>
            <p:spPr bwMode="auto">
              <a:xfrm flipH="1">
                <a:off x="3163" y="2492"/>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9" name="Line 213"/>
              <p:cNvSpPr>
                <a:spLocks noChangeShapeType="1"/>
              </p:cNvSpPr>
              <p:nvPr/>
            </p:nvSpPr>
            <p:spPr bwMode="auto">
              <a:xfrm flipH="1">
                <a:off x="3025" y="2438"/>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0" name="Line 214"/>
              <p:cNvSpPr>
                <a:spLocks noChangeShapeType="1"/>
              </p:cNvSpPr>
              <p:nvPr/>
            </p:nvSpPr>
            <p:spPr bwMode="auto">
              <a:xfrm flipH="1">
                <a:off x="3019" y="2432"/>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1" name="Line 215"/>
              <p:cNvSpPr>
                <a:spLocks noChangeShapeType="1"/>
              </p:cNvSpPr>
              <p:nvPr/>
            </p:nvSpPr>
            <p:spPr bwMode="auto">
              <a:xfrm flipH="1">
                <a:off x="2923" y="240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2" name="Line 216"/>
              <p:cNvSpPr>
                <a:spLocks noChangeShapeType="1"/>
              </p:cNvSpPr>
              <p:nvPr/>
            </p:nvSpPr>
            <p:spPr bwMode="auto">
              <a:xfrm flipH="1">
                <a:off x="2935" y="240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3" name="Line 217"/>
              <p:cNvSpPr>
                <a:spLocks noChangeShapeType="1"/>
              </p:cNvSpPr>
              <p:nvPr/>
            </p:nvSpPr>
            <p:spPr bwMode="auto">
              <a:xfrm flipH="1">
                <a:off x="3181" y="249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4" name="Line 218"/>
              <p:cNvSpPr>
                <a:spLocks noChangeShapeType="1"/>
              </p:cNvSpPr>
              <p:nvPr/>
            </p:nvSpPr>
            <p:spPr bwMode="auto">
              <a:xfrm flipH="1">
                <a:off x="3193" y="249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5" name="Line 219"/>
              <p:cNvSpPr>
                <a:spLocks noChangeShapeType="1"/>
              </p:cNvSpPr>
              <p:nvPr/>
            </p:nvSpPr>
            <p:spPr bwMode="auto">
              <a:xfrm flipH="1">
                <a:off x="3205" y="249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6" name="Line 220"/>
              <p:cNvSpPr>
                <a:spLocks noChangeShapeType="1"/>
              </p:cNvSpPr>
              <p:nvPr/>
            </p:nvSpPr>
            <p:spPr bwMode="auto">
              <a:xfrm flipH="1">
                <a:off x="3223" y="249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7" name="Line 221"/>
              <p:cNvSpPr>
                <a:spLocks noChangeShapeType="1"/>
              </p:cNvSpPr>
              <p:nvPr/>
            </p:nvSpPr>
            <p:spPr bwMode="auto">
              <a:xfrm flipH="1">
                <a:off x="3319" y="2516"/>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8" name="Line 222"/>
              <p:cNvSpPr>
                <a:spLocks noChangeShapeType="1"/>
              </p:cNvSpPr>
              <p:nvPr/>
            </p:nvSpPr>
            <p:spPr bwMode="auto">
              <a:xfrm flipH="1">
                <a:off x="3331" y="2516"/>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9" name="Line 223"/>
              <p:cNvSpPr>
                <a:spLocks noChangeShapeType="1"/>
              </p:cNvSpPr>
              <p:nvPr/>
            </p:nvSpPr>
            <p:spPr bwMode="auto">
              <a:xfrm flipH="1">
                <a:off x="3343" y="2516"/>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0" name="Line 224"/>
              <p:cNvSpPr>
                <a:spLocks noChangeShapeType="1"/>
              </p:cNvSpPr>
              <p:nvPr/>
            </p:nvSpPr>
            <p:spPr bwMode="auto">
              <a:xfrm flipH="1">
                <a:off x="3361" y="2516"/>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1" name="Line 225"/>
              <p:cNvSpPr>
                <a:spLocks noChangeShapeType="1"/>
              </p:cNvSpPr>
              <p:nvPr/>
            </p:nvSpPr>
            <p:spPr bwMode="auto">
              <a:xfrm flipH="1">
                <a:off x="3115" y="2480"/>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2" name="Line 226"/>
              <p:cNvSpPr>
                <a:spLocks noChangeShapeType="1"/>
              </p:cNvSpPr>
              <p:nvPr/>
            </p:nvSpPr>
            <p:spPr bwMode="auto">
              <a:xfrm flipH="1">
                <a:off x="3127" y="2480"/>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3" name="Line 227"/>
              <p:cNvSpPr>
                <a:spLocks noChangeShapeType="1"/>
              </p:cNvSpPr>
              <p:nvPr/>
            </p:nvSpPr>
            <p:spPr bwMode="auto">
              <a:xfrm flipH="1">
                <a:off x="3145" y="2480"/>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4" name="Line 228"/>
              <p:cNvSpPr>
                <a:spLocks noChangeShapeType="1"/>
              </p:cNvSpPr>
              <p:nvPr/>
            </p:nvSpPr>
            <p:spPr bwMode="auto">
              <a:xfrm flipH="1">
                <a:off x="3157" y="2480"/>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5" name="Line 229"/>
              <p:cNvSpPr>
                <a:spLocks noChangeShapeType="1"/>
              </p:cNvSpPr>
              <p:nvPr/>
            </p:nvSpPr>
            <p:spPr bwMode="auto">
              <a:xfrm flipH="1">
                <a:off x="3229" y="2498"/>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6" name="Line 230"/>
              <p:cNvSpPr>
                <a:spLocks noChangeShapeType="1"/>
              </p:cNvSpPr>
              <p:nvPr/>
            </p:nvSpPr>
            <p:spPr bwMode="auto">
              <a:xfrm flipH="1">
                <a:off x="3265" y="2498"/>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7" name="Line 231"/>
              <p:cNvSpPr>
                <a:spLocks noChangeShapeType="1"/>
              </p:cNvSpPr>
              <p:nvPr/>
            </p:nvSpPr>
            <p:spPr bwMode="auto">
              <a:xfrm flipH="1">
                <a:off x="3277" y="2504"/>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8" name="Line 232"/>
              <p:cNvSpPr>
                <a:spLocks noChangeShapeType="1"/>
              </p:cNvSpPr>
              <p:nvPr/>
            </p:nvSpPr>
            <p:spPr bwMode="auto">
              <a:xfrm flipH="1">
                <a:off x="3253" y="2498"/>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9" name="Line 233"/>
              <p:cNvSpPr>
                <a:spLocks noChangeShapeType="1"/>
              </p:cNvSpPr>
              <p:nvPr/>
            </p:nvSpPr>
            <p:spPr bwMode="auto">
              <a:xfrm flipH="1">
                <a:off x="3271" y="2504"/>
                <a:ext cx="0" cy="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0" name="Line 234"/>
              <p:cNvSpPr>
                <a:spLocks noChangeShapeType="1"/>
              </p:cNvSpPr>
              <p:nvPr/>
            </p:nvSpPr>
            <p:spPr bwMode="auto">
              <a:xfrm flipH="1">
                <a:off x="3097" y="246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1" name="Line 235"/>
              <p:cNvSpPr>
                <a:spLocks noChangeShapeType="1"/>
              </p:cNvSpPr>
              <p:nvPr/>
            </p:nvSpPr>
            <p:spPr bwMode="auto">
              <a:xfrm flipH="1">
                <a:off x="2983" y="240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2" name="Line 236"/>
              <p:cNvSpPr>
                <a:spLocks noChangeShapeType="1"/>
              </p:cNvSpPr>
              <p:nvPr/>
            </p:nvSpPr>
            <p:spPr bwMode="auto">
              <a:xfrm flipH="1">
                <a:off x="3037" y="2444"/>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3" name="Line 237"/>
              <p:cNvSpPr>
                <a:spLocks noChangeShapeType="1"/>
              </p:cNvSpPr>
              <p:nvPr/>
            </p:nvSpPr>
            <p:spPr bwMode="auto">
              <a:xfrm flipH="1">
                <a:off x="3175" y="2492"/>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4" name="Line 238"/>
              <p:cNvSpPr>
                <a:spLocks noChangeShapeType="1"/>
              </p:cNvSpPr>
              <p:nvPr/>
            </p:nvSpPr>
            <p:spPr bwMode="auto">
              <a:xfrm flipH="1">
                <a:off x="3031" y="2444"/>
                <a:ext cx="0" cy="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sp>
        <p:nvSpPr>
          <p:cNvPr id="375" name="TextBox 164">
            <a:extLst>
              <a:ext uri="{FF2B5EF4-FFF2-40B4-BE49-F238E27FC236}">
                <a16:creationId xmlns:a16="http://schemas.microsoft.com/office/drawing/2014/main" id="{2BF7E832-14D0-4D21-8A27-649E98F6FE71}"/>
              </a:ext>
            </a:extLst>
          </p:cNvPr>
          <p:cNvSpPr txBox="1"/>
          <p:nvPr/>
        </p:nvSpPr>
        <p:spPr>
          <a:xfrm>
            <a:off x="4385" y="4945411"/>
            <a:ext cx="1707520" cy="261610"/>
          </a:xfrm>
          <a:prstGeom prst="rect">
            <a:avLst/>
          </a:prstGeom>
          <a:noFill/>
        </p:spPr>
        <p:txBody>
          <a:bodyPr wrap="none" rtlCol="0">
            <a:spAutoFit/>
          </a:bodyPr>
          <a:lstStyle/>
          <a:p>
            <a:pPr algn="r" fontAlgn="base">
              <a:spcBef>
                <a:spcPct val="0"/>
              </a:spcBef>
              <a:spcAft>
                <a:spcPct val="0"/>
              </a:spcAft>
            </a:pPr>
            <a:r>
              <a:rPr lang="ja-JP" sz="1100" b="0" i="0" u="none" strike="noStrike" cap="none" baseline="0" dirty="0">
                <a:solidFill>
                  <a:srgbClr val="4D4D4D"/>
                </a:solidFill>
                <a:effectLst/>
                <a:uFillTx/>
                <a:ea typeface="MS UI Gothic"/>
              </a:rPr>
              <a:t>リスクに晒されていた患者数</a:t>
            </a:r>
          </a:p>
        </p:txBody>
      </p:sp>
    </p:spTree>
    <p:extLst>
      <p:ext uri="{BB962C8B-B14F-4D97-AF65-F5344CB8AC3E}">
        <p14:creationId xmlns:p14="http://schemas.microsoft.com/office/powerpoint/2010/main" val="2028180802"/>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186: レンバチニブの第III相試験（REFLECT）の肝細胞癌患者における生存率および客観的奏効（OR）の解</a:t>
            </a:r>
            <a:r>
              <a:rPr lang="ja-JP" sz="1800" b="1" i="0" u="none" strike="noStrike" cap="none" baseline="0" dirty="0" smtClean="0">
                <a:solidFill>
                  <a:srgbClr val="043882"/>
                </a:solidFill>
                <a:effectLst/>
                <a:uFillTx/>
                <a:ea typeface="MS UI Gothic"/>
              </a:rPr>
              <a:t>析</a:t>
            </a:r>
            <a:r>
              <a:rPr lang="en-GB" altLang="ja-JP" sz="1800" b="1" i="0" u="none" strike="noStrike" cap="none" baseline="0" dirty="0" smtClean="0">
                <a:solidFill>
                  <a:srgbClr val="043882"/>
                </a:solidFill>
                <a:effectLst/>
                <a:uFillTx/>
                <a:ea typeface="MS UI Gothic"/>
              </a:rPr>
              <a:t> </a:t>
            </a: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Kudo M, et al</a:t>
            </a:r>
          </a:p>
        </p:txBody>
      </p:sp>
      <p:sp>
        <p:nvSpPr>
          <p:cNvPr id="3" name="Content Placeholder 2"/>
          <p:cNvSpPr>
            <a:spLocks noGrp="1"/>
          </p:cNvSpPr>
          <p:nvPr>
            <p:ph idx="1"/>
          </p:nvPr>
        </p:nvSpPr>
        <p:spPr/>
        <p:txBody>
          <a:bodyPr/>
          <a:lstStyle/>
          <a:p>
            <a:pPr marL="0" indent="0">
              <a:buNone/>
            </a:pPr>
            <a:r>
              <a:rPr lang="ja-JP" sz="1600" b="1" i="0" u="none" strike="noStrike" cap="none" baseline="0" dirty="0">
                <a:solidFill>
                  <a:srgbClr val="4D4D4D"/>
                </a:solidFill>
                <a:effectLst/>
                <a:uFillTx/>
                <a:ea typeface="MS UI Gothic"/>
              </a:rPr>
              <a:t>主な結果（続き）</a:t>
            </a:r>
          </a:p>
          <a:p>
            <a:pPr marL="0" indent="0">
              <a:buNone/>
            </a:pPr>
            <a:endParaRPr lang="en-GB" b="1" dirty="0"/>
          </a:p>
          <a:p>
            <a:pPr marL="0" indent="0">
              <a:spcBef>
                <a:spcPts val="21600"/>
              </a:spcBef>
              <a:buNone/>
            </a:pPr>
            <a:r>
              <a:rPr lang="ja-JP" sz="1600" b="1" i="0" u="none" strike="noStrike" cap="none" baseline="0" dirty="0">
                <a:solidFill>
                  <a:srgbClr val="4D4D4D"/>
                </a:solidFill>
                <a:effectLst/>
                <a:uFillTx/>
                <a:ea typeface="MS UI Gothic"/>
              </a:rPr>
              <a:t>結論</a:t>
            </a:r>
          </a:p>
          <a:p>
            <a:r>
              <a:rPr lang="ja-JP" sz="1600" b="1" i="0" u="none" strike="noStrike" cap="none" baseline="0" dirty="0">
                <a:solidFill>
                  <a:srgbClr val="4D4D4D"/>
                </a:solidFill>
                <a:effectLst/>
                <a:uFillTx/>
                <a:ea typeface="MS UI Gothic"/>
              </a:rPr>
              <a:t>HCC患者において、mRECIST ORは治療にかかわらずOSの独立予測因子であった</a:t>
            </a:r>
          </a:p>
          <a:p>
            <a:r>
              <a:rPr lang="ja-JP" sz="1600" b="1" i="0" u="none" strike="noStrike" cap="none" baseline="0" dirty="0">
                <a:solidFill>
                  <a:srgbClr val="4D4D4D"/>
                </a:solidFill>
                <a:effectLst/>
                <a:uFillTx/>
                <a:ea typeface="MS UI Gothic"/>
              </a:rPr>
              <a:t>ORがある患者は生存期間が長くなる可能性が高い</a:t>
            </a:r>
          </a:p>
          <a:p>
            <a:endParaRPr lang="en-GB" dirty="0"/>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Kudo M, et al. J Clin Oncol 2019;37(Suppl):Abstr 186</a:t>
            </a:r>
          </a:p>
        </p:txBody>
      </p:sp>
      <p:graphicFrame>
        <p:nvGraphicFramePr>
          <p:cNvPr id="6" name="Table 5"/>
          <p:cNvGraphicFramePr>
            <a:graphicFrameLocks noGrp="1"/>
          </p:cNvGraphicFramePr>
          <p:nvPr>
            <p:extLst>
              <p:ext uri="{D42A27DB-BD31-4B8C-83A1-F6EECF244321}">
                <p14:modId xmlns:p14="http://schemas.microsoft.com/office/powerpoint/2010/main" val="1534911997"/>
              </p:ext>
            </p:extLst>
          </p:nvPr>
        </p:nvGraphicFramePr>
        <p:xfrm>
          <a:off x="450273" y="1587031"/>
          <a:ext cx="8243454" cy="2853600"/>
        </p:xfrm>
        <a:graphic>
          <a:graphicData uri="http://schemas.openxmlformats.org/drawingml/2006/table">
            <a:tbl>
              <a:tblPr firstRow="1" bandRow="1">
                <a:tableStyleId>{69012ECD-51FC-41F1-AA8D-1B2483CD663E}</a:tableStyleId>
              </a:tblPr>
              <a:tblGrid>
                <a:gridCol w="4557825">
                  <a:extLst>
                    <a:ext uri="{9D8B030D-6E8A-4147-A177-3AD203B41FA5}">
                      <a16:colId xmlns:a16="http://schemas.microsoft.com/office/drawing/2014/main" val="3738378432"/>
                    </a:ext>
                  </a:extLst>
                </a:gridCol>
                <a:gridCol w="2377440">
                  <a:extLst>
                    <a:ext uri="{9D8B030D-6E8A-4147-A177-3AD203B41FA5}">
                      <a16:colId xmlns:a16="http://schemas.microsoft.com/office/drawing/2014/main" val="3733704063"/>
                    </a:ext>
                  </a:extLst>
                </a:gridCol>
                <a:gridCol w="1308189">
                  <a:extLst>
                    <a:ext uri="{9D8B030D-6E8A-4147-A177-3AD203B41FA5}">
                      <a16:colId xmlns:a16="http://schemas.microsoft.com/office/drawing/2014/main" val="3910278064"/>
                    </a:ext>
                  </a:extLst>
                </a:gridCol>
              </a:tblGrid>
              <a:tr h="193964">
                <a:tc>
                  <a:txBody>
                    <a:bodyPr/>
                    <a:lstStyle/>
                    <a:p>
                      <a:r>
                        <a:rPr lang="ja-JP" sz="1400" b="1" i="0" u="none" strike="noStrike" cap="none" baseline="0">
                          <a:solidFill>
                            <a:srgbClr val="FFFFFF"/>
                          </a:solidFill>
                          <a:effectLst/>
                          <a:uFillTx/>
                          <a:ea typeface="MS UI Gothic"/>
                        </a:rPr>
                        <a:t>OSと関連がある因子の多変量解析</a:t>
                      </a: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ja-JP" sz="1400" b="1" i="0" u="none" strike="noStrike" cap="none" baseline="0">
                          <a:solidFill>
                            <a:srgbClr val="FFFFFF"/>
                          </a:solidFill>
                          <a:effectLst/>
                          <a:uFillTx/>
                          <a:ea typeface="MS UI Gothic"/>
                        </a:rPr>
                        <a:t>HR (95%CI)</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ja-JP" sz="1400" b="1" i="0" u="none" strike="noStrike" cap="none" baseline="0">
                          <a:solidFill>
                            <a:srgbClr val="FFFFFF"/>
                          </a:solidFill>
                          <a:effectLst/>
                          <a:uFillTx/>
                          <a:ea typeface="MS UI Gothic"/>
                        </a:rPr>
                        <a:t>p値</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r>
                        <a:rPr lang="ja-JP" sz="1400" b="0" i="0" u="none" strike="noStrike" cap="none" baseline="0" dirty="0">
                          <a:solidFill>
                            <a:srgbClr val="4D4D4D"/>
                          </a:solidFill>
                          <a:effectLst/>
                          <a:uFillTx/>
                          <a:ea typeface="MS UI Gothic"/>
                        </a:rPr>
                        <a:t>肉眼的門脈浸潤（あり vs なし）</a:t>
                      </a: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1.366 (1.141, 1.636)</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0.0007</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0">
                <a:tc>
                  <a:txBody>
                    <a:bodyPr/>
                    <a:lstStyle/>
                    <a:p>
                      <a:r>
                        <a:rPr lang="ja-JP" sz="1400" b="0" i="0" u="none" strike="noStrike" cap="none" baseline="0">
                          <a:solidFill>
                            <a:srgbClr val="4D4D4D"/>
                          </a:solidFill>
                          <a:effectLst/>
                          <a:uFillTx/>
                          <a:ea typeface="MS UI Gothic"/>
                        </a:rPr>
                        <a:t>ベースラインAFP（&lt;200 vs ≥200 mg/mL）</a:t>
                      </a: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0.564 (0.483, 0.659)</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&lt;0.0001</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0">
                <a:tc>
                  <a:txBody>
                    <a:bodyPr/>
                    <a:lstStyle/>
                    <a:p>
                      <a:pPr marL="0" indent="0"/>
                      <a:r>
                        <a:rPr lang="ja-JP" sz="1400" b="0" i="0" u="none" strike="noStrike" cap="none" baseline="0">
                          <a:solidFill>
                            <a:srgbClr val="4D4D4D"/>
                          </a:solidFill>
                          <a:effectLst/>
                          <a:uFillTx/>
                          <a:ea typeface="MS UI Gothic"/>
                        </a:rPr>
                        <a:t>ベースラインでの腫瘍部位数（2 vs 1）</a:t>
                      </a: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1.400 (1.180, 1.662)</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&lt;0.0001</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69023791"/>
                  </a:ext>
                </a:extLst>
              </a:tr>
              <a:tr h="0">
                <a:tc>
                  <a:txBody>
                    <a:bodyPr/>
                    <a:lstStyle/>
                    <a:p>
                      <a:pPr marL="0" indent="0"/>
                      <a:r>
                        <a:rPr lang="ja-JP" sz="1400" b="0" i="0" u="none" strike="noStrike" cap="none" baseline="0">
                          <a:solidFill>
                            <a:srgbClr val="4D4D4D"/>
                          </a:solidFill>
                          <a:effectLst/>
                          <a:uFillTx/>
                          <a:ea typeface="MS UI Gothic"/>
                        </a:rPr>
                        <a:t>ベースラインでの腫瘍部位数（≥3 vs 1）</a:t>
                      </a: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2.024 (1.659, 2.469)</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&lt;0.0001</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689897517"/>
                  </a:ext>
                </a:extLst>
              </a:tr>
              <a:tr h="138546">
                <a:tc>
                  <a:txBody>
                    <a:bodyPr/>
                    <a:lstStyle/>
                    <a:p>
                      <a:pPr marL="0" indent="0"/>
                      <a:r>
                        <a:rPr lang="ja-JP" sz="1400" b="0" i="0" u="none" strike="noStrike" cap="none" baseline="0">
                          <a:solidFill>
                            <a:srgbClr val="4D4D4D"/>
                          </a:solidFill>
                          <a:effectLst/>
                          <a:uFillTx/>
                          <a:ea typeface="MS UI Gothic"/>
                        </a:rPr>
                        <a:t>関与する腫瘍部位 - 肝臓（あり vs なし）</a:t>
                      </a: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1.675 (1.203, 2.332)</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0.0022</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2503501981"/>
                  </a:ext>
                </a:extLst>
              </a:tr>
              <a:tr h="121921">
                <a:tc>
                  <a:txBody>
                    <a:bodyPr/>
                    <a:lstStyle/>
                    <a:p>
                      <a:pPr marL="0" indent="0"/>
                      <a:r>
                        <a:rPr lang="ja-JP" sz="1400" b="0" i="0" u="none" strike="noStrike" cap="none" baseline="0">
                          <a:solidFill>
                            <a:srgbClr val="4D4D4D"/>
                          </a:solidFill>
                          <a:effectLst/>
                          <a:uFillTx/>
                          <a:ea typeface="MS UI Gothic"/>
                        </a:rPr>
                        <a:t>原因HBV（あり vs なし）</a:t>
                      </a: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1.199 (1.031, 1.395)</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0.0185</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62375454"/>
                  </a:ext>
                </a:extLst>
              </a:tr>
              <a:tr h="121921">
                <a:tc>
                  <a:txBody>
                    <a:bodyPr/>
                    <a:lstStyle/>
                    <a:p>
                      <a:pPr marL="0" indent="0"/>
                      <a:r>
                        <a:rPr lang="ja-JP" sz="1400" b="0" i="0" u="none" strike="noStrike" cap="none" baseline="0">
                          <a:solidFill>
                            <a:srgbClr val="4D4D4D"/>
                          </a:solidFill>
                          <a:effectLst/>
                          <a:uFillTx/>
                          <a:ea typeface="MS UI Gothic"/>
                        </a:rPr>
                        <a:t>HCCに関する以前の処置（あり vs なし）</a:t>
                      </a: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0.844 (0.723, 0.986)</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0.0323</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771250991"/>
                  </a:ext>
                </a:extLst>
              </a:tr>
              <a:tr h="121921">
                <a:tc>
                  <a:txBody>
                    <a:bodyPr/>
                    <a:lstStyle/>
                    <a:p>
                      <a:pPr marL="0" indent="0"/>
                      <a:r>
                        <a:rPr lang="ja-JP" sz="1400" b="0" i="0" u="none" strike="noStrike" cap="none" baseline="0">
                          <a:solidFill>
                            <a:srgbClr val="4D4D4D"/>
                          </a:solidFill>
                          <a:effectLst/>
                          <a:uFillTx/>
                          <a:ea typeface="MS UI Gothic"/>
                        </a:rPr>
                        <a:t>治療（レンバチニブ vs ソラフェニブ）</a:t>
                      </a: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0.855 (0.734, 0.996)</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0.0439</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250587116"/>
                  </a:ext>
                </a:extLst>
              </a:tr>
              <a:tr h="121921">
                <a:tc>
                  <a:txBody>
                    <a:bodyPr/>
                    <a:lstStyle/>
                    <a:p>
                      <a:pPr marL="0" indent="0"/>
                      <a:r>
                        <a:rPr lang="ja-JP" sz="1400" b="0" i="0" u="none" strike="noStrike" cap="none" baseline="0">
                          <a:solidFill>
                            <a:srgbClr val="4D4D4D"/>
                          </a:solidFill>
                          <a:effectLst/>
                          <a:uFillTx/>
                          <a:ea typeface="MS UI Gothic"/>
                        </a:rPr>
                        <a:t>客観的奏効（あり vs なし）</a:t>
                      </a:r>
                    </a:p>
                  </a:txBody>
                  <a:tcPr marT="36000" marB="36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0.611 (0.490, 0.762)</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dirty="0">
                          <a:solidFill>
                            <a:srgbClr val="4D4D4D"/>
                          </a:solidFill>
                          <a:effectLst/>
                          <a:uFillTx/>
                          <a:ea typeface="MS UI Gothic"/>
                        </a:rPr>
                        <a:t>&lt;0.0001</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606260667"/>
                  </a:ext>
                </a:extLst>
              </a:tr>
            </a:tbl>
          </a:graphicData>
        </a:graphic>
      </p:graphicFrame>
    </p:spTree>
    <p:extLst>
      <p:ext uri="{BB962C8B-B14F-4D97-AF65-F5344CB8AC3E}">
        <p14:creationId xmlns:p14="http://schemas.microsoft.com/office/powerpoint/2010/main" val="374799880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a:solidFill>
                  <a:srgbClr val="043882"/>
                </a:solidFill>
                <a:effectLst/>
                <a:uFillTx/>
                <a:ea typeface="MS UI Gothic"/>
              </a:rPr>
              <a:t>目次</a:t>
            </a:r>
          </a:p>
        </p:txBody>
      </p:sp>
      <p:sp>
        <p:nvSpPr>
          <p:cNvPr id="5123" name="Rectangle 3"/>
          <p:cNvSpPr>
            <a:spLocks noGrp="1" noChangeArrowheads="1"/>
          </p:cNvSpPr>
          <p:nvPr>
            <p:ph idx="1"/>
          </p:nvPr>
        </p:nvSpPr>
        <p:spPr>
          <a:noFill/>
          <a:ln>
            <a:noFill/>
          </a:ln>
        </p:spPr>
        <p:txBody>
          <a:bodyPr/>
          <a:lstStyle/>
          <a:p>
            <a:pPr>
              <a:spcAft>
                <a:spcPts val="1200"/>
              </a:spcAft>
              <a:tabLst>
                <a:tab pos="8256588" algn="r"/>
              </a:tabLst>
            </a:pPr>
            <a:r>
              <a:rPr lang="ja-JP" sz="1800" b="0" i="0" u="none" strike="noStrike" cap="none" baseline="0" dirty="0">
                <a:solidFill>
                  <a:srgbClr val="043882"/>
                </a:solidFill>
                <a:effectLst/>
                <a:uFillTx/>
                <a:ea typeface="MS UI Gothic"/>
              </a:rPr>
              <a:t>胃・食道癌</a:t>
            </a:r>
            <a:r>
              <a:rPr lang="ja-JP" sz="1800" b="0" i="0" u="dotted" strike="noStrike" cap="none" baseline="0" dirty="0">
                <a:solidFill>
                  <a:srgbClr val="043882"/>
                </a:solidFill>
                <a:effectLst/>
                <a:uFill>
                  <a:solidFill>
                    <a:srgbClr val="043882"/>
                  </a:solidFill>
                </a:uFill>
                <a:ea typeface="MS UI Gothic"/>
              </a:rPr>
              <a:t>	</a:t>
            </a:r>
            <a:r>
              <a:rPr lang="ja-JP" sz="1800" b="0" i="0" u="dotted" strike="noStrike" cap="none" baseline="0" dirty="0">
                <a:solidFill>
                  <a:srgbClr val="043882"/>
                </a:solidFill>
                <a:effectLst/>
                <a:uFill>
                  <a:solidFill>
                    <a:srgbClr val="043882"/>
                  </a:solidFill>
                </a:uFill>
                <a:ea typeface="MS UI Gothic"/>
                <a:hlinkClick r:id="rId3" action="ppaction://hlinksldjump"/>
              </a:rPr>
              <a:t>6</a:t>
            </a:r>
          </a:p>
          <a:p>
            <a:pPr>
              <a:spcAft>
                <a:spcPts val="1200"/>
              </a:spcAft>
              <a:tabLst>
                <a:tab pos="8256588" algn="r"/>
              </a:tabLst>
            </a:pPr>
            <a:r>
              <a:rPr lang="ja-JP" sz="1800" b="0" i="0" u="none" strike="noStrike" cap="none" baseline="0" dirty="0">
                <a:solidFill>
                  <a:srgbClr val="043882"/>
                </a:solidFill>
                <a:effectLst/>
                <a:uFillTx/>
                <a:ea typeface="MS UI Gothic"/>
              </a:rPr>
              <a:t>膵・小腸・肝胆道癌</a:t>
            </a:r>
            <a:r>
              <a:rPr lang="ja-JP" sz="1800" b="0" i="0" u="dotted" strike="noStrike" cap="none" baseline="0" dirty="0">
                <a:solidFill>
                  <a:srgbClr val="043882"/>
                </a:solidFill>
                <a:effectLst/>
                <a:uFill>
                  <a:solidFill>
                    <a:srgbClr val="043882"/>
                  </a:solidFill>
                </a:uFill>
                <a:ea typeface="MS UI Gothic"/>
              </a:rPr>
              <a:t>	</a:t>
            </a:r>
            <a:r>
              <a:rPr lang="ja-JP" sz="1800" b="0" i="0" u="dotted" strike="noStrike" cap="none" baseline="0" dirty="0">
                <a:solidFill>
                  <a:srgbClr val="043882"/>
                </a:solidFill>
                <a:effectLst/>
                <a:uFill>
                  <a:solidFill>
                    <a:srgbClr val="043882"/>
                  </a:solidFill>
                </a:uFill>
                <a:ea typeface="MS UI Gothic"/>
                <a:hlinkClick r:id="rId4" action="ppaction://hlinksldjump"/>
              </a:rPr>
              <a:t>31</a:t>
            </a:r>
          </a:p>
          <a:p>
            <a:pPr lvl="1">
              <a:spcAft>
                <a:spcPts val="1200"/>
              </a:spcAft>
              <a:tabLst>
                <a:tab pos="8256588" algn="r"/>
              </a:tabLst>
            </a:pPr>
            <a:r>
              <a:rPr lang="ja-JP" sz="1800" b="0" i="0" u="none" strike="noStrike" cap="none" baseline="0" dirty="0">
                <a:solidFill>
                  <a:srgbClr val="043882"/>
                </a:solidFill>
                <a:effectLst/>
                <a:uFillTx/>
                <a:ea typeface="MS UI Gothic"/>
              </a:rPr>
              <a:t>膵癌</a:t>
            </a:r>
            <a:r>
              <a:rPr lang="ja-JP" sz="1800" b="0" i="0" u="dotted" strike="noStrike" cap="none" baseline="0" dirty="0">
                <a:solidFill>
                  <a:srgbClr val="043882"/>
                </a:solidFill>
                <a:effectLst/>
                <a:uFill>
                  <a:solidFill>
                    <a:srgbClr val="043882"/>
                  </a:solidFill>
                </a:uFill>
                <a:ea typeface="MS UI Gothic"/>
              </a:rPr>
              <a:t>	</a:t>
            </a:r>
            <a:r>
              <a:rPr lang="ja-JP" sz="1800" b="0" i="0" u="dotted" strike="noStrike" cap="none" baseline="0" dirty="0">
                <a:solidFill>
                  <a:srgbClr val="043882"/>
                </a:solidFill>
                <a:effectLst/>
                <a:uFill>
                  <a:solidFill>
                    <a:srgbClr val="043882"/>
                  </a:solidFill>
                </a:uFill>
                <a:ea typeface="MS UI Gothic"/>
                <a:hlinkClick r:id="rId5" action="ppaction://hlinksldjump"/>
              </a:rPr>
              <a:t>32</a:t>
            </a:r>
          </a:p>
          <a:p>
            <a:pPr lvl="1">
              <a:spcAft>
                <a:spcPts val="1200"/>
              </a:spcAft>
              <a:tabLst>
                <a:tab pos="8256588" algn="r"/>
              </a:tabLst>
            </a:pPr>
            <a:r>
              <a:rPr lang="ja-JP" sz="1800" b="0" i="0" u="none" strike="noStrike" cap="none" baseline="0" dirty="0">
                <a:solidFill>
                  <a:srgbClr val="043882"/>
                </a:solidFill>
                <a:effectLst/>
                <a:uFillTx/>
                <a:ea typeface="MS UI Gothic"/>
              </a:rPr>
              <a:t>肝細胞癌</a:t>
            </a:r>
            <a:r>
              <a:rPr lang="ja-JP" sz="1800" b="0" i="0" u="dotted" strike="noStrike" cap="none" baseline="0" dirty="0">
                <a:solidFill>
                  <a:srgbClr val="043882"/>
                </a:solidFill>
                <a:effectLst/>
                <a:uFill>
                  <a:solidFill>
                    <a:srgbClr val="043882"/>
                  </a:solidFill>
                </a:uFill>
                <a:ea typeface="MS UI Gothic"/>
              </a:rPr>
              <a:t>	</a:t>
            </a:r>
            <a:r>
              <a:rPr lang="ja-JP" sz="1800" b="0" i="0" u="dotted" strike="noStrike" cap="none" baseline="0" dirty="0">
                <a:solidFill>
                  <a:srgbClr val="043882"/>
                </a:solidFill>
                <a:effectLst/>
                <a:uFill>
                  <a:solidFill>
                    <a:srgbClr val="043882"/>
                  </a:solidFill>
                </a:uFill>
                <a:ea typeface="MS UI Gothic"/>
                <a:hlinkClick r:id="rId6" action="ppaction://hlinksldjump"/>
              </a:rPr>
              <a:t>42</a:t>
            </a:r>
          </a:p>
          <a:p>
            <a:pPr lvl="1">
              <a:spcAft>
                <a:spcPts val="1200"/>
              </a:spcAft>
              <a:tabLst>
                <a:tab pos="8256588" algn="r"/>
              </a:tabLst>
            </a:pPr>
            <a:r>
              <a:rPr lang="ja-JP" sz="1800" b="0" i="0" u="none" strike="noStrike" cap="none" baseline="0" dirty="0">
                <a:solidFill>
                  <a:srgbClr val="043882"/>
                </a:solidFill>
                <a:effectLst/>
                <a:uFillTx/>
                <a:ea typeface="MS UI Gothic"/>
              </a:rPr>
              <a:t>胆道癌</a:t>
            </a:r>
            <a:r>
              <a:rPr lang="ja-JP" sz="1800" b="0" i="0" u="dotted" strike="noStrike" cap="none" baseline="0" dirty="0">
                <a:solidFill>
                  <a:srgbClr val="043882"/>
                </a:solidFill>
                <a:effectLst/>
                <a:uFill>
                  <a:solidFill>
                    <a:srgbClr val="043882"/>
                  </a:solidFill>
                </a:uFill>
                <a:ea typeface="MS UI Gothic"/>
              </a:rPr>
              <a:t>	</a:t>
            </a:r>
            <a:r>
              <a:rPr lang="ja-JP" sz="1800" b="0" i="0" u="dotted" strike="noStrike" cap="none" baseline="0" dirty="0">
                <a:solidFill>
                  <a:srgbClr val="043882"/>
                </a:solidFill>
                <a:effectLst/>
                <a:uFill>
                  <a:solidFill>
                    <a:srgbClr val="043882"/>
                  </a:solidFill>
                </a:uFill>
                <a:ea typeface="MS UI Gothic"/>
                <a:hlinkClick r:id="rId7" action="ppaction://hlinksldjump"/>
              </a:rPr>
              <a:t>54</a:t>
            </a:r>
          </a:p>
          <a:p>
            <a:pPr lvl="1">
              <a:spcAft>
                <a:spcPts val="1200"/>
              </a:spcAft>
              <a:tabLst>
                <a:tab pos="8256588" algn="r"/>
              </a:tabLst>
            </a:pPr>
            <a:r>
              <a:rPr lang="ja-JP" sz="1800" b="0" i="0" u="none" strike="noStrike" cap="none" baseline="0" dirty="0">
                <a:solidFill>
                  <a:srgbClr val="043882"/>
                </a:solidFill>
                <a:effectLst/>
                <a:uFillTx/>
                <a:ea typeface="MS UI Gothic"/>
              </a:rPr>
              <a:t>神経内分泌腫瘍</a:t>
            </a:r>
            <a:r>
              <a:rPr lang="ja-JP" sz="1800" b="0" i="0" u="dotted" strike="noStrike" cap="none" baseline="0" dirty="0">
                <a:solidFill>
                  <a:srgbClr val="043882"/>
                </a:solidFill>
                <a:effectLst/>
                <a:uFill>
                  <a:solidFill>
                    <a:srgbClr val="043882"/>
                  </a:solidFill>
                </a:uFill>
                <a:ea typeface="MS UI Gothic"/>
              </a:rPr>
              <a:t>	</a:t>
            </a:r>
            <a:r>
              <a:rPr lang="en-GB" altLang="ja-JP" sz="1800" b="0" i="0" u="dotted" strike="noStrike" cap="none" baseline="0" dirty="0" smtClean="0">
                <a:solidFill>
                  <a:srgbClr val="043882"/>
                </a:solidFill>
                <a:effectLst/>
                <a:uFill>
                  <a:solidFill>
                    <a:srgbClr val="043882"/>
                  </a:solidFill>
                </a:uFill>
                <a:ea typeface="MS UI Gothic"/>
                <a:hlinkClick r:id="rId8" action="ppaction://hlinksldjump"/>
              </a:rPr>
              <a:t>62</a:t>
            </a:r>
            <a:endParaRPr lang="ja-JP" sz="1800" b="0" i="0" u="dotted" strike="noStrike" cap="none" baseline="0" dirty="0">
              <a:solidFill>
                <a:srgbClr val="043882"/>
              </a:solidFill>
              <a:effectLst/>
              <a:uFill>
                <a:solidFill>
                  <a:srgbClr val="043882"/>
                </a:solidFill>
              </a:uFill>
              <a:ea typeface="MS UI Gothic"/>
              <a:hlinkClick r:id="rId8" action="ppaction://hlinksldjump"/>
            </a:endParaRPr>
          </a:p>
          <a:p>
            <a:pPr>
              <a:spcAft>
                <a:spcPts val="1200"/>
              </a:spcAft>
              <a:tabLst>
                <a:tab pos="8256588" algn="r"/>
              </a:tabLst>
            </a:pPr>
            <a:r>
              <a:rPr lang="ja-JP" sz="1800" b="0" i="0" u="none" strike="noStrike" cap="none" baseline="0" dirty="0">
                <a:solidFill>
                  <a:srgbClr val="043882"/>
                </a:solidFill>
                <a:effectLst/>
                <a:uFillTx/>
                <a:ea typeface="MS UI Gothic"/>
              </a:rPr>
              <a:t>結腸・直腸・肛門癌</a:t>
            </a:r>
            <a:r>
              <a:rPr lang="ja-JP" sz="1800" b="0" i="0" u="dotted" strike="noStrike" cap="none" baseline="0" dirty="0">
                <a:solidFill>
                  <a:srgbClr val="043882"/>
                </a:solidFill>
                <a:effectLst/>
                <a:uFill>
                  <a:solidFill>
                    <a:srgbClr val="043882"/>
                  </a:solidFill>
                </a:uFill>
                <a:ea typeface="MS UI Gothic"/>
              </a:rPr>
              <a:t>	</a:t>
            </a:r>
            <a:r>
              <a:rPr lang="en-GB" altLang="ja-JP" sz="1800" b="0" i="0" u="dotted" strike="noStrike" cap="none" baseline="0" dirty="0" smtClean="0">
                <a:solidFill>
                  <a:srgbClr val="043882"/>
                </a:solidFill>
                <a:effectLst/>
                <a:uFill>
                  <a:solidFill>
                    <a:srgbClr val="043882"/>
                  </a:solidFill>
                </a:uFill>
                <a:ea typeface="MS UI Gothic"/>
                <a:hlinkClick r:id="rId9" action="ppaction://hlinksldjump"/>
              </a:rPr>
              <a:t>70</a:t>
            </a:r>
            <a:endParaRPr lang="ja-JP" sz="1800" b="0" i="0" u="dotted" strike="noStrike" cap="none" baseline="0" dirty="0">
              <a:solidFill>
                <a:srgbClr val="043882"/>
              </a:solidFill>
              <a:effectLst/>
              <a:uFill>
                <a:solidFill>
                  <a:srgbClr val="043882"/>
                </a:solidFill>
              </a:uFill>
              <a:ea typeface="MS UI Gothic"/>
              <a:hlinkClick r:id="rId9" action="ppaction://hlinksldjump"/>
            </a:endParaRPr>
          </a:p>
        </p:txBody>
      </p:sp>
      <p:sp>
        <p:nvSpPr>
          <p:cNvPr id="7" name="Text Placeholder 6"/>
          <p:cNvSpPr>
            <a:spLocks noGrp="1"/>
          </p:cNvSpPr>
          <p:nvPr>
            <p:ph type="body" sz="quarter" idx="10"/>
          </p:nvPr>
        </p:nvSpPr>
        <p:spPr>
          <a:xfrm>
            <a:off x="365125" y="6096000"/>
            <a:ext cx="5738495" cy="487363"/>
          </a:xfrm>
        </p:spPr>
        <p:txBody>
          <a:bodyPr/>
          <a:lstStyle/>
          <a:p>
            <a:pPr marL="0" lvl="2" indent="0">
              <a:spcBef>
                <a:spcPts val="600"/>
              </a:spcBef>
              <a:spcAft>
                <a:spcPct val="0"/>
              </a:spcAft>
              <a:buSzPct val="110000"/>
              <a:buNone/>
            </a:pPr>
            <a:r>
              <a:rPr lang="ja-JP" sz="1100" b="0" i="0" u="none" strike="noStrike" cap="none" baseline="0" dirty="0">
                <a:solidFill>
                  <a:srgbClr val="363636"/>
                </a:solidFill>
                <a:effectLst/>
                <a:uFillTx/>
                <a:ea typeface="MS UI Gothic"/>
              </a:rPr>
              <a:t>注：特定のセクションにジャンプするには、番号を右クリックし、「ハイパーリンクを開く」を選択してください</a:t>
            </a:r>
          </a:p>
        </p:txBody>
      </p:sp>
    </p:spTree>
    <p:custDataLst>
      <p:tags r:id="rId1"/>
    </p:custDataLst>
    <p:extLst>
      <p:ext uri="{BB962C8B-B14F-4D97-AF65-F5344CB8AC3E}">
        <p14:creationId xmlns:p14="http://schemas.microsoft.com/office/powerpoint/2010/main" val="2309526259"/>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p:cNvSpPr>
            <a:spLocks noGrp="1"/>
          </p:cNvSpPr>
          <p:nvPr>
            <p:ph type="body" sz="quarter" idx="10"/>
          </p:nvPr>
        </p:nvSpPr>
        <p:spPr/>
        <p:txBody>
          <a:bodyPr/>
          <a:lstStyle/>
          <a:p>
            <a:r>
              <a:rPr lang="ja-JP" sz="1200" b="0" i="0" u="none" strike="noStrike" cap="none" baseline="0">
                <a:solidFill>
                  <a:srgbClr val="4D4D4D"/>
                </a:solidFill>
                <a:effectLst/>
                <a:uFillTx/>
                <a:ea typeface="MS UI Gothic"/>
              </a:rPr>
              <a:t>*HCCのためのソラフェニブとBTCのための化学療法</a:t>
            </a:r>
          </a:p>
        </p:txBody>
      </p:sp>
      <p:sp>
        <p:nvSpPr>
          <p:cNvPr id="22" name="Title 1"/>
          <p:cNvSpPr>
            <a:spLocks noGrp="1"/>
          </p:cNvSpPr>
          <p:nvPr>
            <p:ph type="title"/>
          </p:nvPr>
        </p:nvSpPr>
        <p:spPr>
          <a:xfrm>
            <a:off x="365124" y="179614"/>
            <a:ext cx="8238945" cy="807720"/>
          </a:xfrm>
        </p:spPr>
        <p:txBody>
          <a:bodyPr/>
          <a:lstStyle/>
          <a:p>
            <a:r>
              <a:rPr lang="ja-JP" sz="1800" b="1" i="0" u="none" strike="noStrike" cap="none" baseline="0" dirty="0">
                <a:solidFill>
                  <a:srgbClr val="043882"/>
                </a:solidFill>
                <a:effectLst/>
                <a:uFillTx/>
                <a:ea typeface="MS UI Gothic"/>
              </a:rPr>
              <a:t>336: 進行性肝細胞癌（HCC）または胆道癌（BTC）患者におけるトレメリムマブとデュルバルマブと免疫チェックポイント阻害剤（ICI）の併</a:t>
            </a:r>
            <a:r>
              <a:rPr lang="ja-JP" sz="1800" b="1" i="0" u="none" strike="noStrike" cap="none" baseline="0" dirty="0" smtClean="0">
                <a:solidFill>
                  <a:srgbClr val="043882"/>
                </a:solidFill>
                <a:effectLst/>
                <a:uFillTx/>
                <a:ea typeface="MS UI Gothic"/>
              </a:rPr>
              <a:t>用</a:t>
            </a:r>
            <a:r>
              <a:rPr lang="en-GB" altLang="ja-JP" sz="1800" b="1" i="0" u="none" strike="noStrike" cap="none" baseline="0" dirty="0" smtClean="0">
                <a:solidFill>
                  <a:srgbClr val="043882"/>
                </a:solidFill>
                <a:effectLst/>
                <a:uFillTx/>
                <a:ea typeface="MS UI Gothic"/>
              </a:rPr>
              <a:t> </a:t>
            </a: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Floudas CS, et al</a:t>
            </a:r>
          </a:p>
        </p:txBody>
      </p:sp>
      <p:sp>
        <p:nvSpPr>
          <p:cNvPr id="23" name="Content Placeholder 2"/>
          <p:cNvSpPr>
            <a:spLocks noGrp="1"/>
          </p:cNvSpPr>
          <p:nvPr>
            <p:ph idx="1"/>
          </p:nvPr>
        </p:nvSpPr>
        <p:spPr>
          <a:xfrm>
            <a:off x="365124" y="1254035"/>
            <a:ext cx="8413751" cy="4746172"/>
          </a:xfrm>
        </p:spPr>
        <p:txBody>
          <a:bodyPr/>
          <a:lstStyle/>
          <a:p>
            <a:pPr marL="0" indent="0">
              <a:buNone/>
            </a:pPr>
            <a:r>
              <a:rPr lang="ja-JP" sz="1600" b="1" i="0" u="none" strike="noStrike" cap="none" baseline="0">
                <a:solidFill>
                  <a:srgbClr val="4D4D4D"/>
                </a:solidFill>
                <a:effectLst/>
                <a:uFillTx/>
                <a:ea typeface="MS UI Gothic"/>
              </a:rPr>
              <a:t>試験の目的</a:t>
            </a:r>
          </a:p>
          <a:p>
            <a:r>
              <a:rPr lang="ja-JP" sz="1600" b="0" i="0" u="none" strike="noStrike" cap="none" baseline="0">
                <a:solidFill>
                  <a:srgbClr val="4D4D4D"/>
                </a:solidFill>
                <a:effectLst/>
                <a:uFillTx/>
                <a:ea typeface="MS UI Gothic"/>
              </a:rPr>
              <a:t>進行性HCCまたはBTC患者におけるトレメリムマブ＋デュルバルマブ有効性と安全性を評価する</a:t>
            </a:r>
          </a:p>
        </p:txBody>
      </p:sp>
      <p:sp>
        <p:nvSpPr>
          <p:cNvPr id="24" name="Text Placeholder 4"/>
          <p:cNvSpPr>
            <a:spLocks noGrp="1"/>
          </p:cNvSpPr>
          <p:nvPr>
            <p:ph type="body" sz="quarter" idx="11"/>
          </p:nvPr>
        </p:nvSpPr>
        <p:spPr>
          <a:xfrm>
            <a:off x="4648200" y="6096000"/>
            <a:ext cx="4130675" cy="487363"/>
          </a:xfrm>
        </p:spPr>
        <p:txBody>
          <a:bodyPr/>
          <a:lstStyle/>
          <a:p>
            <a:r>
              <a:rPr lang="ja-JP" sz="1200" b="0" i="0" u="none" strike="noStrike" cap="none" baseline="0">
                <a:solidFill>
                  <a:srgbClr val="4D4D4D"/>
                </a:solidFill>
                <a:effectLst/>
                <a:uFillTx/>
                <a:ea typeface="MS UI Gothic"/>
              </a:rPr>
              <a:t>Floudas CS, et al. J Clin Oncol 2019;37(Suppl):Abstr 336</a:t>
            </a:r>
          </a:p>
        </p:txBody>
      </p:sp>
      <p:sp>
        <p:nvSpPr>
          <p:cNvPr id="26" name="Rectangle 9"/>
          <p:cNvSpPr txBox="1">
            <a:spLocks noChangeArrowheads="1"/>
          </p:cNvSpPr>
          <p:nvPr/>
        </p:nvSpPr>
        <p:spPr bwMode="auto">
          <a:xfrm>
            <a:off x="365124" y="5451029"/>
            <a:ext cx="4130676" cy="847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u="none" strike="noStrike" cap="none" baseline="0">
                <a:solidFill>
                  <a:srgbClr val="A0A0A0"/>
                </a:solidFill>
                <a:effectLst/>
                <a:uFillTx/>
                <a:ea typeface="MS UI Gothic"/>
              </a:rPr>
              <a:t>主要エンドポイント</a:t>
            </a:r>
          </a:p>
          <a:p>
            <a:pPr>
              <a:buClr>
                <a:srgbClr val="043882"/>
              </a:buClr>
            </a:pPr>
            <a:r>
              <a:rPr lang="ja-JP" sz="1600" b="0" i="0" u="none" strike="noStrike" cap="none" baseline="0">
                <a:solidFill>
                  <a:srgbClr val="4D4D4D"/>
                </a:solidFill>
                <a:effectLst/>
                <a:uFillTx/>
                <a:ea typeface="MS UI Gothic"/>
              </a:rPr>
              <a:t>6ヵ月PFS</a:t>
            </a:r>
          </a:p>
          <a:p>
            <a:pPr marL="0" indent="0">
              <a:buClr>
                <a:srgbClr val="043882"/>
              </a:buClr>
              <a:buFontTx/>
              <a:buNone/>
            </a:pPr>
            <a:endParaRPr lang="en-US"/>
          </a:p>
        </p:txBody>
      </p:sp>
      <p:sp>
        <p:nvSpPr>
          <p:cNvPr id="27" name="AutoShape 12"/>
          <p:cNvSpPr>
            <a:spLocks noChangeArrowheads="1"/>
          </p:cNvSpPr>
          <p:nvPr/>
        </p:nvSpPr>
        <p:spPr bwMode="auto">
          <a:xfrm>
            <a:off x="7973165" y="3446859"/>
            <a:ext cx="1027566" cy="674687"/>
          </a:xfrm>
          <a:prstGeom prst="rect">
            <a:avLst/>
          </a:prstGeom>
          <a:solidFill>
            <a:schemeClr val="tx1"/>
          </a:solidFill>
          <a:ln w="9525" algn="ctr">
            <a:noFill/>
            <a:round/>
          </a:ln>
        </p:spPr>
        <p:txBody>
          <a:bodyPr lIns="90488" tIns="0" rIns="90488" bIns="0" anchor="ctr"/>
          <a:lstStyle/>
          <a:p>
            <a:pPr algn="ctr" defTabSz="892175" eaLnBrk="0" hangingPunct="0">
              <a:defRPr/>
            </a:pPr>
            <a:r>
              <a:rPr lang="ja-JP" sz="1800" b="1" i="0" u="none" strike="noStrike" cap="none" baseline="0" dirty="0">
                <a:solidFill>
                  <a:srgbClr val="FFFFFF"/>
                </a:solidFill>
                <a:effectLst/>
                <a:uFillTx/>
                <a:ea typeface="MS UI Gothic"/>
              </a:rPr>
              <a:t>PD</a:t>
            </a:r>
            <a:r>
              <a:rPr lang="en-US" altLang="ja-JP" sz="1800" b="1" i="0" u="none" strike="noStrike" cap="none" baseline="0" dirty="0">
                <a:solidFill>
                  <a:srgbClr val="FFFFFF"/>
                </a:solidFill>
                <a:effectLst/>
                <a:uFillTx/>
                <a:ea typeface="MS UI Gothic"/>
              </a:rPr>
              <a:t>/</a:t>
            </a:r>
            <a:r>
              <a:rPr sz="1800" dirty="0"/>
              <a:t/>
            </a:r>
            <a:br>
              <a:rPr sz="1800" dirty="0"/>
            </a:br>
            <a:r>
              <a:rPr lang="ja-JP" sz="1800" b="1" i="0" u="none" strike="noStrike" cap="none" baseline="0" dirty="0">
                <a:solidFill>
                  <a:srgbClr val="FFFFFF"/>
                </a:solidFill>
                <a:effectLst/>
                <a:uFillTx/>
                <a:ea typeface="MS UI Gothic"/>
              </a:rPr>
              <a:t>毒性</a:t>
            </a:r>
          </a:p>
        </p:txBody>
      </p:sp>
      <p:cxnSp>
        <p:nvCxnSpPr>
          <p:cNvPr id="28" name="AutoShape 21"/>
          <p:cNvCxnSpPr>
            <a:cxnSpLocks noChangeShapeType="1"/>
            <a:stCxn id="29" idx="3"/>
            <a:endCxn id="33" idx="1"/>
          </p:cNvCxnSpPr>
          <p:nvPr/>
        </p:nvCxnSpPr>
        <p:spPr bwMode="auto">
          <a:xfrm flipV="1">
            <a:off x="5788794" y="3784202"/>
            <a:ext cx="239530" cy="1"/>
          </a:xfrm>
          <a:prstGeom prst="straightConnector1">
            <a:avLst/>
          </a:prstGeom>
          <a:noFill/>
          <a:ln w="57150">
            <a:solidFill>
              <a:schemeClr val="bg2">
                <a:lumMod val="60000"/>
                <a:lumOff val="40000"/>
              </a:schemeClr>
            </a:solidFill>
            <a:round/>
            <a:tailEnd type="triangle" w="med" len="med"/>
          </a:ln>
        </p:spPr>
      </p:cxnSp>
      <p:sp>
        <p:nvSpPr>
          <p:cNvPr id="29" name="AutoShape 8"/>
          <p:cNvSpPr>
            <a:spLocks noChangeArrowheads="1"/>
          </p:cNvSpPr>
          <p:nvPr/>
        </p:nvSpPr>
        <p:spPr bwMode="auto">
          <a:xfrm>
            <a:off x="3189122" y="3341408"/>
            <a:ext cx="2599672" cy="885589"/>
          </a:xfrm>
          <a:prstGeom prst="rect">
            <a:avLst/>
          </a:prstGeom>
          <a:solidFill>
            <a:schemeClr val="accent3"/>
          </a:solidFill>
          <a:ln w="9525" algn="ctr">
            <a:noFill/>
            <a:round/>
          </a:ln>
        </p:spPr>
        <p:txBody>
          <a:bodyPr lIns="90488" tIns="0" rIns="90488" bIns="0" anchor="ctr"/>
          <a:lstStyle/>
          <a:p>
            <a:pPr algn="ctr" defTabSz="892175" eaLnBrk="0" hangingPunct="0">
              <a:defRPr/>
            </a:pPr>
            <a:r>
              <a:rPr lang="ja-JP" sz="1800" b="0" i="0" u="none" strike="noStrike" cap="none" baseline="0" dirty="0">
                <a:solidFill>
                  <a:srgbClr val="FFFFFF"/>
                </a:solidFill>
                <a:effectLst/>
                <a:uFillTx/>
                <a:ea typeface="MS UI Gothic"/>
              </a:rPr>
              <a:t>トレメリムマブ75 mg + デュルバルマブ1500 mg</a:t>
            </a:r>
            <a:endParaRPr lang="en-US" altLang="ja-JP" sz="1800" b="0" i="0" u="none" strike="noStrike" cap="none" baseline="0" dirty="0">
              <a:solidFill>
                <a:srgbClr val="FFFFFF"/>
              </a:solidFill>
              <a:effectLst/>
              <a:uFillTx/>
              <a:ea typeface="MS UI Gothic"/>
            </a:endParaRPr>
          </a:p>
          <a:p>
            <a:pPr algn="ctr" defTabSz="892175" eaLnBrk="0" hangingPunct="0">
              <a:defRPr/>
            </a:pPr>
            <a:r>
              <a:rPr lang="ja-JP" sz="1800" b="0" i="0" u="none" strike="noStrike" cap="none" baseline="0" dirty="0">
                <a:solidFill>
                  <a:srgbClr val="FFFFFF"/>
                </a:solidFill>
                <a:effectLst/>
                <a:uFillTx/>
                <a:ea typeface="MS UI Gothic"/>
              </a:rPr>
              <a:t>（4投与）</a:t>
            </a:r>
          </a:p>
        </p:txBody>
      </p:sp>
      <p:sp>
        <p:nvSpPr>
          <p:cNvPr id="30" name="AutoShape 9"/>
          <p:cNvSpPr>
            <a:spLocks noChangeArrowheads="1"/>
          </p:cNvSpPr>
          <p:nvPr/>
        </p:nvSpPr>
        <p:spPr bwMode="auto">
          <a:xfrm>
            <a:off x="137461" y="2715961"/>
            <a:ext cx="2812130" cy="2136482"/>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defRPr/>
            </a:pPr>
            <a:r>
              <a:rPr lang="ja-JP" sz="1400" b="0" i="0" u="none" strike="noStrike" cap="none" baseline="0" dirty="0">
                <a:solidFill>
                  <a:srgbClr val="FFFFFF"/>
                </a:solidFill>
                <a:effectLst/>
                <a:uFillTx/>
                <a:ea typeface="MS UI Gothic"/>
              </a:rPr>
              <a:t>主要な患者選択基準</a:t>
            </a:r>
          </a:p>
          <a:p>
            <a:pPr marL="228600" indent="-228600" defTabSz="892175" eaLnBrk="0" hangingPunct="0">
              <a:spcAft>
                <a:spcPct val="30000"/>
              </a:spcAft>
              <a:buFont typeface="Arial" panose="020B0604020202020204" pitchFamily="34" charset="0"/>
              <a:buChar char="•"/>
              <a:defRPr/>
            </a:pPr>
            <a:r>
              <a:rPr lang="ja-JP" sz="1400" b="0" i="0" u="none" strike="noStrike" cap="none" baseline="0" dirty="0">
                <a:solidFill>
                  <a:srgbClr val="FFFFFF"/>
                </a:solidFill>
                <a:effectLst/>
                <a:uFillTx/>
                <a:ea typeface="MS UI Gothic"/>
              </a:rPr>
              <a:t>進行性HCCまたはBTC（肝内、肝外、胆嚢または乳頭部）</a:t>
            </a:r>
          </a:p>
          <a:p>
            <a:pPr marL="228600" indent="-228600" defTabSz="892175" eaLnBrk="0" hangingPunct="0">
              <a:spcAft>
                <a:spcPct val="30000"/>
              </a:spcAft>
              <a:buFont typeface="Arial" panose="020B0604020202020204" pitchFamily="34" charset="0"/>
              <a:buChar char="•"/>
              <a:defRPr/>
            </a:pPr>
            <a:r>
              <a:rPr lang="ja-JP" sz="1400" b="0" i="0" u="none" strike="noStrike" cap="none" baseline="0" dirty="0">
                <a:solidFill>
                  <a:srgbClr val="FFFFFF"/>
                </a:solidFill>
                <a:effectLst/>
                <a:uFillTx/>
                <a:ea typeface="MS UI Gothic"/>
              </a:rPr>
              <a:t>切除、移植またはアブレーションによる治療不能</a:t>
            </a:r>
          </a:p>
          <a:p>
            <a:pPr marL="228600" indent="-228600" defTabSz="892175" eaLnBrk="0" hangingPunct="0">
              <a:spcAft>
                <a:spcPct val="30000"/>
              </a:spcAft>
              <a:buFont typeface="Arial" panose="020B0604020202020204" pitchFamily="34" charset="0"/>
              <a:buChar char="•"/>
              <a:defRPr/>
            </a:pPr>
            <a:r>
              <a:rPr lang="ja-JP" sz="1400" b="0" i="0" u="none" strike="noStrike" cap="none" baseline="0" dirty="0">
                <a:solidFill>
                  <a:srgbClr val="FFFFFF"/>
                </a:solidFill>
                <a:effectLst/>
                <a:uFillTx/>
                <a:ea typeface="MS UI Gothic"/>
              </a:rPr>
              <a:t>≥1回以上の前治療で進行*</a:t>
            </a:r>
          </a:p>
          <a:p>
            <a:pPr marL="228600" indent="-228600" defTabSz="892175" eaLnBrk="0" hangingPunct="0">
              <a:spcAft>
                <a:spcPct val="30000"/>
              </a:spcAft>
              <a:buFont typeface="Arial" panose="020B0604020202020204" pitchFamily="34" charset="0"/>
              <a:buChar char="•"/>
              <a:defRPr/>
            </a:pPr>
            <a:r>
              <a:rPr lang="ja-JP" sz="1400" b="0" i="0" u="none" strike="noStrike" cap="none" baseline="0" dirty="0">
                <a:solidFill>
                  <a:srgbClr val="FFFFFF"/>
                </a:solidFill>
                <a:effectLst/>
                <a:uFillTx/>
                <a:ea typeface="MS UI Gothic"/>
              </a:rPr>
              <a:t>ECOGのPSスコアが0～2</a:t>
            </a:r>
          </a:p>
          <a:p>
            <a:pPr defTabSz="892175" eaLnBrk="0" hangingPunct="0">
              <a:spcAft>
                <a:spcPct val="30000"/>
              </a:spcAft>
              <a:defRPr/>
            </a:pPr>
            <a:r>
              <a:rPr lang="ja-JP" sz="1400" b="0" i="0" u="none" strike="noStrike" cap="none" baseline="0" dirty="0">
                <a:solidFill>
                  <a:srgbClr val="FFFFFF"/>
                </a:solidFill>
                <a:effectLst/>
                <a:uFillTx/>
                <a:ea typeface="MS UI Gothic"/>
              </a:rPr>
              <a:t>(n=22)</a:t>
            </a:r>
          </a:p>
        </p:txBody>
      </p:sp>
      <p:sp>
        <p:nvSpPr>
          <p:cNvPr id="31" name="Content Placeholder 26"/>
          <p:cNvSpPr txBox="1"/>
          <p:nvPr/>
        </p:nvSpPr>
        <p:spPr>
          <a:xfrm>
            <a:off x="4278313" y="5451029"/>
            <a:ext cx="4495800" cy="847336"/>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u="none" strike="noStrike" cap="none" baseline="0">
                <a:solidFill>
                  <a:srgbClr val="A0A0A0"/>
                </a:solidFill>
                <a:effectLst/>
                <a:uFillTx/>
                <a:ea typeface="MS UI Gothic"/>
              </a:rPr>
              <a:t>副次的エンドポイント</a:t>
            </a:r>
          </a:p>
          <a:p>
            <a:pPr>
              <a:buClr>
                <a:srgbClr val="043882"/>
              </a:buClr>
            </a:pPr>
            <a:r>
              <a:rPr lang="ja-JP" sz="1600" b="0" i="0" u="none" strike="noStrike" cap="none" baseline="0">
                <a:solidFill>
                  <a:srgbClr val="4D4D4D"/>
                </a:solidFill>
                <a:effectLst/>
                <a:uFillTx/>
                <a:ea typeface="MS UI Gothic"/>
              </a:rPr>
              <a:t>OS、DCR、安全性</a:t>
            </a:r>
          </a:p>
        </p:txBody>
      </p:sp>
      <p:cxnSp>
        <p:nvCxnSpPr>
          <p:cNvPr id="32" name="AutoShape 21"/>
          <p:cNvCxnSpPr>
            <a:cxnSpLocks noChangeShapeType="1"/>
            <a:stCxn id="30" idx="3"/>
            <a:endCxn id="29" idx="1"/>
          </p:cNvCxnSpPr>
          <p:nvPr/>
        </p:nvCxnSpPr>
        <p:spPr bwMode="auto">
          <a:xfrm>
            <a:off x="2949591" y="3784202"/>
            <a:ext cx="239531" cy="1"/>
          </a:xfrm>
          <a:prstGeom prst="straightConnector1">
            <a:avLst/>
          </a:prstGeom>
          <a:noFill/>
          <a:ln w="57150">
            <a:solidFill>
              <a:schemeClr val="bg2">
                <a:lumMod val="60000"/>
                <a:lumOff val="40000"/>
              </a:schemeClr>
            </a:solidFill>
            <a:round/>
            <a:tailEnd type="triangle" w="med" len="med"/>
          </a:ln>
        </p:spPr>
      </p:cxnSp>
      <p:sp>
        <p:nvSpPr>
          <p:cNvPr id="33" name="AutoShape 8"/>
          <p:cNvSpPr>
            <a:spLocks noChangeArrowheads="1"/>
          </p:cNvSpPr>
          <p:nvPr/>
        </p:nvSpPr>
        <p:spPr bwMode="auto">
          <a:xfrm>
            <a:off x="6028324" y="3474758"/>
            <a:ext cx="1705310" cy="618888"/>
          </a:xfrm>
          <a:prstGeom prst="rect">
            <a:avLst/>
          </a:prstGeom>
          <a:solidFill>
            <a:schemeClr val="accent2"/>
          </a:solidFill>
          <a:ln w="9525" algn="ctr">
            <a:noFill/>
            <a:round/>
          </a:ln>
        </p:spPr>
        <p:txBody>
          <a:bodyPr lIns="90488" tIns="0" rIns="90488" bIns="0" anchor="ctr"/>
          <a:lstStyle/>
          <a:p>
            <a:pPr algn="ctr" defTabSz="892175" eaLnBrk="0" hangingPunct="0">
              <a:defRPr/>
            </a:pPr>
            <a:r>
              <a:rPr lang="ja-JP" sz="1800" b="0" i="0" u="none" strike="noStrike" cap="none" baseline="0">
                <a:solidFill>
                  <a:srgbClr val="4D4D4D"/>
                </a:solidFill>
                <a:effectLst/>
                <a:uFillTx/>
                <a:ea typeface="MS UI Gothic"/>
              </a:rPr>
              <a:t>デュルバルマブ</a:t>
            </a:r>
            <a:r>
              <a:rPr sz="1800"/>
              <a:t/>
            </a:r>
            <a:br>
              <a:rPr sz="1800"/>
            </a:br>
            <a:r>
              <a:rPr lang="ja-JP" sz="1800" b="0" i="0" u="none" strike="noStrike" cap="none" baseline="0">
                <a:solidFill>
                  <a:srgbClr val="4D4D4D"/>
                </a:solidFill>
                <a:effectLst/>
                <a:uFillTx/>
                <a:ea typeface="MS UI Gothic"/>
              </a:rPr>
              <a:t>1500 mg q4w</a:t>
            </a:r>
          </a:p>
        </p:txBody>
      </p:sp>
      <p:cxnSp>
        <p:nvCxnSpPr>
          <p:cNvPr id="34" name="AutoShape 21"/>
          <p:cNvCxnSpPr>
            <a:cxnSpLocks noChangeShapeType="1"/>
            <a:stCxn id="33" idx="3"/>
            <a:endCxn id="27" idx="1"/>
          </p:cNvCxnSpPr>
          <p:nvPr/>
        </p:nvCxnSpPr>
        <p:spPr bwMode="auto">
          <a:xfrm>
            <a:off x="7733634" y="3784202"/>
            <a:ext cx="239531" cy="1"/>
          </a:xfrm>
          <a:prstGeom prst="straightConnector1">
            <a:avLst/>
          </a:prstGeom>
          <a:noFill/>
          <a:ln w="57150">
            <a:solidFill>
              <a:schemeClr val="bg2">
                <a:lumMod val="60000"/>
                <a:lumOff val="40000"/>
              </a:schemeClr>
            </a:solidFill>
            <a:round/>
            <a:tailEnd type="triangle" w="med" len="med"/>
          </a:ln>
        </p:spPr>
      </p:cxnSp>
    </p:spTree>
    <p:extLst>
      <p:ext uri="{BB962C8B-B14F-4D97-AF65-F5344CB8AC3E}">
        <p14:creationId xmlns:p14="http://schemas.microsoft.com/office/powerpoint/2010/main" val="3104683534"/>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336: 進行性肝細胞癌（HCC）または胆道癌（BTC）患者におけるトレメリムマブとデュルバルマブと免疫チェックポイント阻害剤（ICI）の併</a:t>
            </a:r>
            <a:r>
              <a:rPr lang="ja-JP" sz="1800" b="1" i="0" u="none" strike="noStrike" cap="none" baseline="0" dirty="0" smtClean="0">
                <a:solidFill>
                  <a:srgbClr val="043882"/>
                </a:solidFill>
                <a:effectLst/>
                <a:uFillTx/>
                <a:ea typeface="MS UI Gothic"/>
              </a:rPr>
              <a:t>用</a:t>
            </a:r>
            <a:r>
              <a:rPr lang="en-GB" altLang="ja-JP" sz="1800" b="1" i="0" u="none" strike="noStrike" cap="none" baseline="0" dirty="0" smtClean="0">
                <a:solidFill>
                  <a:srgbClr val="043882"/>
                </a:solidFill>
                <a:effectLst/>
                <a:uFillTx/>
                <a:ea typeface="MS UI Gothic"/>
              </a:rPr>
              <a:t> </a:t>
            </a: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Floudas CS,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主な結果</a:t>
            </a:r>
          </a:p>
          <a:p>
            <a:endParaRPr lang="en-GB"/>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Floudas CS, et al. J Clin Oncol 2019;37(Suppl):Abstr 336</a:t>
            </a:r>
          </a:p>
        </p:txBody>
      </p:sp>
      <p:grpSp>
        <p:nvGrpSpPr>
          <p:cNvPr id="6" name="Group 5"/>
          <p:cNvGrpSpPr/>
          <p:nvPr/>
        </p:nvGrpSpPr>
        <p:grpSpPr>
          <a:xfrm>
            <a:off x="804708" y="1638708"/>
            <a:ext cx="3418650" cy="2448032"/>
            <a:chOff x="804708" y="1548526"/>
            <a:chExt cx="3418650" cy="2448032"/>
          </a:xfrm>
        </p:grpSpPr>
        <p:sp>
          <p:nvSpPr>
            <p:cNvPr id="7" name="TextBox 6"/>
            <p:cNvSpPr txBox="1"/>
            <p:nvPr/>
          </p:nvSpPr>
          <p:spPr>
            <a:xfrm>
              <a:off x="934118" y="1548526"/>
              <a:ext cx="3055388" cy="305105"/>
            </a:xfrm>
            <a:prstGeom prst="rect">
              <a:avLst/>
            </a:prstGeom>
            <a:noFill/>
          </p:spPr>
          <p:txBody>
            <a:bodyPr wrap="none" rtlCol="0">
              <a:spAutoFit/>
            </a:bodyPr>
            <a:lstStyle/>
            <a:p>
              <a:pPr algn="ctr"/>
              <a:r>
                <a:rPr lang="ja-JP" sz="1400" b="1" i="0" u="none" strike="noStrike" cap="none" baseline="0">
                  <a:solidFill>
                    <a:srgbClr val="4D4D4D"/>
                  </a:solidFill>
                  <a:effectLst/>
                  <a:uFillTx/>
                  <a:ea typeface="MS UI Gothic"/>
                </a:rPr>
                <a:t>BTC：中央値3.1ヵ月（95%CI 0.8, 4.6）</a:t>
              </a:r>
            </a:p>
          </p:txBody>
        </p:sp>
        <p:grpSp>
          <p:nvGrpSpPr>
            <p:cNvPr id="8" name="Group 7"/>
            <p:cNvGrpSpPr/>
            <p:nvPr/>
          </p:nvGrpSpPr>
          <p:grpSpPr>
            <a:xfrm>
              <a:off x="804708" y="1889209"/>
              <a:ext cx="3418650" cy="2107349"/>
              <a:chOff x="738328" y="1889209"/>
              <a:chExt cx="3418650" cy="2107349"/>
            </a:xfrm>
          </p:grpSpPr>
          <p:grpSp>
            <p:nvGrpSpPr>
              <p:cNvPr id="9" name="Group 8"/>
              <p:cNvGrpSpPr/>
              <p:nvPr/>
            </p:nvGrpSpPr>
            <p:grpSpPr>
              <a:xfrm>
                <a:off x="1455015" y="2043293"/>
                <a:ext cx="2558949" cy="1494843"/>
                <a:chOff x="836615" y="2448719"/>
                <a:chExt cx="3906738" cy="2171700"/>
              </a:xfrm>
            </p:grpSpPr>
            <p:sp>
              <p:nvSpPr>
                <p:cNvPr id="26" name="Freeform 25"/>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7"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8" name="Line 8"/>
                <p:cNvSpPr>
                  <a:spLocks noChangeShapeType="1"/>
                </p:cNvSpPr>
                <p:nvPr/>
              </p:nvSpPr>
              <p:spPr bwMode="auto">
                <a:xfrm>
                  <a:off x="836615" y="3488910"/>
                  <a:ext cx="88900"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29"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30" name="Line 12"/>
                <p:cNvSpPr>
                  <a:spLocks noChangeShapeType="1"/>
                </p:cNvSpPr>
                <p:nvPr/>
              </p:nvSpPr>
              <p:spPr bwMode="auto">
                <a:xfrm flipH="1">
                  <a:off x="3317878"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31" name="Line 13"/>
                <p:cNvSpPr>
                  <a:spLocks noChangeShapeType="1"/>
                </p:cNvSpPr>
                <p:nvPr/>
              </p:nvSpPr>
              <p:spPr bwMode="auto">
                <a:xfrm flipH="1">
                  <a:off x="2569999"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32" name="Line 14"/>
                <p:cNvSpPr>
                  <a:spLocks noChangeShapeType="1"/>
                </p:cNvSpPr>
                <p:nvPr/>
              </p:nvSpPr>
              <p:spPr bwMode="auto">
                <a:xfrm flipH="1">
                  <a:off x="4028110"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33" name="Line 17"/>
                <p:cNvSpPr>
                  <a:spLocks noChangeShapeType="1"/>
                </p:cNvSpPr>
                <p:nvPr/>
              </p:nvSpPr>
              <p:spPr bwMode="auto">
                <a:xfrm flipH="1">
                  <a:off x="4743353"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34" name="Line 19"/>
                <p:cNvSpPr>
                  <a:spLocks noChangeShapeType="1"/>
                </p:cNvSpPr>
                <p:nvPr/>
              </p:nvSpPr>
              <p:spPr bwMode="auto">
                <a:xfrm flipH="1">
                  <a:off x="1830674"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35" name="Line 21"/>
                <p:cNvSpPr>
                  <a:spLocks noChangeShapeType="1"/>
                </p:cNvSpPr>
                <p:nvPr/>
              </p:nvSpPr>
              <p:spPr bwMode="auto">
                <a:xfrm flipH="1">
                  <a:off x="925515"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grpSp>
          <p:sp>
            <p:nvSpPr>
              <p:cNvPr id="10" name="TextBox 9"/>
              <p:cNvSpPr txBox="1"/>
              <p:nvPr/>
            </p:nvSpPr>
            <p:spPr>
              <a:xfrm rot="16200000">
                <a:off x="121813" y="2609257"/>
                <a:ext cx="1540807" cy="307777"/>
              </a:xfrm>
              <a:prstGeom prst="rect">
                <a:avLst/>
              </a:prstGeom>
              <a:noFill/>
            </p:spPr>
            <p:txBody>
              <a:bodyPr wrap="none" rtlCol="0">
                <a:spAutoFit/>
              </a:bodyPr>
              <a:lstStyle/>
              <a:p>
                <a:pPr algn="ctr" fontAlgn="base">
                  <a:spcBef>
                    <a:spcPct val="0"/>
                  </a:spcBef>
                  <a:spcAft>
                    <a:spcPct val="0"/>
                  </a:spcAft>
                </a:pPr>
                <a:r>
                  <a:rPr lang="ja-JP" sz="1400" b="0" i="0" u="none" strike="noStrike" cap="none" baseline="0" dirty="0">
                    <a:solidFill>
                      <a:srgbClr val="4D4D4D"/>
                    </a:solidFill>
                    <a:effectLst/>
                    <a:uFillTx/>
                    <a:ea typeface="MS UI Gothic"/>
                  </a:rPr>
                  <a:t>無増悪生存率</a:t>
                </a:r>
                <a:r>
                  <a:rPr lang="ja-JP" sz="1400" b="0" i="0" u="none" strike="noStrike" cap="none" baseline="0" dirty="0" smtClean="0">
                    <a:solidFill>
                      <a:srgbClr val="4D4D4D"/>
                    </a:solidFill>
                    <a:effectLst/>
                    <a:uFillTx/>
                    <a:ea typeface="MS UI Gothic"/>
                  </a:rPr>
                  <a:t>、%</a:t>
                </a:r>
                <a:endParaRPr lang="ja-JP" sz="1400" b="0" i="0" u="none" strike="noStrike" cap="none" baseline="0" dirty="0">
                  <a:solidFill>
                    <a:srgbClr val="4D4D4D"/>
                  </a:solidFill>
                  <a:effectLst/>
                  <a:uFillTx/>
                  <a:ea typeface="MS UI Gothic"/>
                </a:endParaRPr>
              </a:p>
            </p:txBody>
          </p:sp>
          <p:sp>
            <p:nvSpPr>
              <p:cNvPr id="11" name="TextBox 10"/>
              <p:cNvSpPr txBox="1"/>
              <p:nvPr/>
            </p:nvSpPr>
            <p:spPr>
              <a:xfrm>
                <a:off x="2094297" y="3691453"/>
                <a:ext cx="1353823" cy="305105"/>
              </a:xfrm>
              <a:prstGeom prst="rect">
                <a:avLst/>
              </a:prstGeom>
              <a:noFill/>
            </p:spPr>
            <p:txBody>
              <a:bodyPr wrap="none" rtlCol="0">
                <a:spAutoFit/>
              </a:bodyPr>
              <a:lstStyle/>
              <a:p>
                <a:pPr algn="ctr" fontAlgn="base">
                  <a:spcBef>
                    <a:spcPct val="0"/>
                  </a:spcBef>
                  <a:spcAft>
                    <a:spcPct val="0"/>
                  </a:spcAft>
                </a:pPr>
                <a:r>
                  <a:rPr lang="ja-JP" sz="1400" b="0" i="0" u="none" strike="noStrike" cap="none" baseline="0">
                    <a:solidFill>
                      <a:srgbClr val="4D4D4D"/>
                    </a:solidFill>
                    <a:effectLst/>
                    <a:uFillTx/>
                    <a:ea typeface="MS UI Gothic"/>
                  </a:rPr>
                  <a:t>経過期間（ヵ月）</a:t>
                </a:r>
              </a:p>
            </p:txBody>
          </p:sp>
          <p:sp>
            <p:nvSpPr>
              <p:cNvPr id="12" name="TextBox 11"/>
              <p:cNvSpPr txBox="1"/>
              <p:nvPr/>
            </p:nvSpPr>
            <p:spPr>
              <a:xfrm>
                <a:off x="1020101" y="1889209"/>
                <a:ext cx="480011"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100</a:t>
                </a:r>
              </a:p>
            </p:txBody>
          </p:sp>
          <p:sp>
            <p:nvSpPr>
              <p:cNvPr id="13" name="TextBox 12"/>
              <p:cNvSpPr txBox="1"/>
              <p:nvPr/>
            </p:nvSpPr>
            <p:spPr>
              <a:xfrm>
                <a:off x="1119083" y="2606144"/>
                <a:ext cx="381028"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50</a:t>
                </a:r>
              </a:p>
            </p:txBody>
          </p:sp>
          <p:sp>
            <p:nvSpPr>
              <p:cNvPr id="14" name="TextBox 13"/>
              <p:cNvSpPr txBox="1"/>
              <p:nvPr/>
            </p:nvSpPr>
            <p:spPr>
              <a:xfrm>
                <a:off x="1218067" y="3321234"/>
                <a:ext cx="282046"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0</a:t>
                </a:r>
              </a:p>
            </p:txBody>
          </p:sp>
          <p:sp>
            <p:nvSpPr>
              <p:cNvPr id="15" name="TextBox 14"/>
              <p:cNvSpPr txBox="1"/>
              <p:nvPr/>
            </p:nvSpPr>
            <p:spPr>
              <a:xfrm>
                <a:off x="1375401" y="3506874"/>
                <a:ext cx="282046" cy="30510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0</a:t>
                </a:r>
              </a:p>
            </p:txBody>
          </p:sp>
          <p:sp>
            <p:nvSpPr>
              <p:cNvPr id="16" name="TextBox 15"/>
              <p:cNvSpPr txBox="1"/>
              <p:nvPr/>
            </p:nvSpPr>
            <p:spPr>
              <a:xfrm>
                <a:off x="1966313" y="3506874"/>
                <a:ext cx="282046" cy="30510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1</a:t>
                </a:r>
              </a:p>
            </p:txBody>
          </p:sp>
          <p:sp>
            <p:nvSpPr>
              <p:cNvPr id="17" name="TextBox 16"/>
              <p:cNvSpPr txBox="1"/>
              <p:nvPr/>
            </p:nvSpPr>
            <p:spPr>
              <a:xfrm>
                <a:off x="2446931" y="3506874"/>
                <a:ext cx="282046" cy="30510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2</a:t>
                </a:r>
              </a:p>
            </p:txBody>
          </p:sp>
          <p:sp>
            <p:nvSpPr>
              <p:cNvPr id="18" name="TextBox 17"/>
              <p:cNvSpPr txBox="1"/>
              <p:nvPr/>
            </p:nvSpPr>
            <p:spPr>
              <a:xfrm>
                <a:off x="2942998" y="3506874"/>
                <a:ext cx="282046" cy="30510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3</a:t>
                </a:r>
              </a:p>
            </p:txBody>
          </p:sp>
          <p:sp>
            <p:nvSpPr>
              <p:cNvPr id="19" name="TextBox 18"/>
              <p:cNvSpPr txBox="1"/>
              <p:nvPr/>
            </p:nvSpPr>
            <p:spPr>
              <a:xfrm>
                <a:off x="3403519" y="3506874"/>
                <a:ext cx="282046" cy="30510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4</a:t>
                </a:r>
              </a:p>
            </p:txBody>
          </p:sp>
          <p:sp>
            <p:nvSpPr>
              <p:cNvPr id="20" name="TextBox 19"/>
              <p:cNvSpPr txBox="1"/>
              <p:nvPr/>
            </p:nvSpPr>
            <p:spPr>
              <a:xfrm>
                <a:off x="3874932" y="3506874"/>
                <a:ext cx="282046" cy="30510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5</a:t>
                </a:r>
              </a:p>
            </p:txBody>
          </p:sp>
          <p:grpSp>
            <p:nvGrpSpPr>
              <p:cNvPr id="21" name="Group 2"/>
              <p:cNvGrpSpPr/>
              <p:nvPr/>
            </p:nvGrpSpPr>
            <p:grpSpPr>
              <a:xfrm>
                <a:off x="1523176" y="2027474"/>
                <a:ext cx="2151417" cy="1459228"/>
                <a:chOff x="2384" y="1824"/>
                <a:chExt cx="990" cy="678"/>
              </a:xfrm>
            </p:grpSpPr>
            <p:sp>
              <p:nvSpPr>
                <p:cNvPr id="22" name="Freeform 3"/>
                <p:cNvSpPr/>
                <p:nvPr/>
              </p:nvSpPr>
              <p:spPr bwMode="auto">
                <a:xfrm>
                  <a:off x="2384" y="1842"/>
                  <a:ext cx="990" cy="660"/>
                </a:xfrm>
                <a:custGeom>
                  <a:avLst/>
                  <a:gdLst>
                    <a:gd name="T0" fmla="*/ 165 w 165"/>
                    <a:gd name="T1" fmla="*/ 110 h 110"/>
                    <a:gd name="T2" fmla="*/ 165 w 165"/>
                    <a:gd name="T3" fmla="*/ 92 h 110"/>
                    <a:gd name="T4" fmla="*/ 150 w 165"/>
                    <a:gd name="T5" fmla="*/ 92 h 110"/>
                    <a:gd name="T6" fmla="*/ 150 w 165"/>
                    <a:gd name="T7" fmla="*/ 72 h 110"/>
                    <a:gd name="T8" fmla="*/ 132 w 165"/>
                    <a:gd name="T9" fmla="*/ 72 h 110"/>
                    <a:gd name="T10" fmla="*/ 132 w 165"/>
                    <a:gd name="T11" fmla="*/ 60 h 110"/>
                    <a:gd name="T12" fmla="*/ 119 w 165"/>
                    <a:gd name="T13" fmla="*/ 60 h 110"/>
                    <a:gd name="T14" fmla="*/ 119 w 165"/>
                    <a:gd name="T15" fmla="*/ 46 h 110"/>
                    <a:gd name="T16" fmla="*/ 96 w 165"/>
                    <a:gd name="T17" fmla="*/ 46 h 110"/>
                    <a:gd name="T18" fmla="*/ 96 w 165"/>
                    <a:gd name="T19" fmla="*/ 34 h 110"/>
                    <a:gd name="T20" fmla="*/ 89 w 165"/>
                    <a:gd name="T21" fmla="*/ 34 h 110"/>
                    <a:gd name="T22" fmla="*/ 89 w 165"/>
                    <a:gd name="T23" fmla="*/ 22 h 110"/>
                    <a:gd name="T24" fmla="*/ 73 w 165"/>
                    <a:gd name="T25" fmla="*/ 22 h 110"/>
                    <a:gd name="T26" fmla="*/ 73 w 165"/>
                    <a:gd name="T27" fmla="*/ 11 h 110"/>
                    <a:gd name="T28" fmla="*/ 50 w 165"/>
                    <a:gd name="T29" fmla="*/ 11 h 110"/>
                    <a:gd name="T30" fmla="*/ 50 w 165"/>
                    <a:gd name="T31" fmla="*/ 0 h 110"/>
                    <a:gd name="T32" fmla="*/ 0 w 165"/>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10">
                      <a:moveTo>
                        <a:pt x="165" y="110"/>
                      </a:moveTo>
                      <a:lnTo>
                        <a:pt x="165" y="92"/>
                      </a:lnTo>
                      <a:lnTo>
                        <a:pt x="150" y="92"/>
                      </a:lnTo>
                      <a:lnTo>
                        <a:pt x="150" y="72"/>
                      </a:lnTo>
                      <a:lnTo>
                        <a:pt x="132" y="72"/>
                      </a:lnTo>
                      <a:lnTo>
                        <a:pt x="132" y="60"/>
                      </a:lnTo>
                      <a:lnTo>
                        <a:pt x="119" y="60"/>
                      </a:lnTo>
                      <a:lnTo>
                        <a:pt x="119" y="46"/>
                      </a:lnTo>
                      <a:lnTo>
                        <a:pt x="96" y="46"/>
                      </a:lnTo>
                      <a:lnTo>
                        <a:pt x="96" y="34"/>
                      </a:lnTo>
                      <a:lnTo>
                        <a:pt x="89" y="34"/>
                      </a:lnTo>
                      <a:lnTo>
                        <a:pt x="89" y="22"/>
                      </a:lnTo>
                      <a:lnTo>
                        <a:pt x="73" y="22"/>
                      </a:lnTo>
                      <a:lnTo>
                        <a:pt x="73" y="11"/>
                      </a:lnTo>
                      <a:lnTo>
                        <a:pt x="50" y="11"/>
                      </a:lnTo>
                      <a:lnTo>
                        <a:pt x="50" y="0"/>
                      </a:lnTo>
                      <a:lnTo>
                        <a:pt x="0" y="0"/>
                      </a:lnTo>
                    </a:path>
                  </a:pathLst>
                </a:cu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p>
              </p:txBody>
            </p:sp>
            <p:sp>
              <p:nvSpPr>
                <p:cNvPr id="23" name="Line 4"/>
                <p:cNvSpPr>
                  <a:spLocks noChangeShapeType="1"/>
                </p:cNvSpPr>
                <p:nvPr/>
              </p:nvSpPr>
              <p:spPr bwMode="auto">
                <a:xfrm flipH="1">
                  <a:off x="3260" y="2254"/>
                  <a:ext cx="0" cy="36"/>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p>
              </p:txBody>
            </p:sp>
            <p:sp>
              <p:nvSpPr>
                <p:cNvPr id="24" name="Line 5"/>
                <p:cNvSpPr>
                  <a:spLocks noChangeShapeType="1"/>
                </p:cNvSpPr>
                <p:nvPr/>
              </p:nvSpPr>
              <p:spPr bwMode="auto">
                <a:xfrm flipH="1">
                  <a:off x="2660" y="1824"/>
                  <a:ext cx="0" cy="36"/>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p>
              </p:txBody>
            </p:sp>
            <p:sp>
              <p:nvSpPr>
                <p:cNvPr id="25" name="Line 6"/>
                <p:cNvSpPr>
                  <a:spLocks noChangeShapeType="1"/>
                </p:cNvSpPr>
                <p:nvPr/>
              </p:nvSpPr>
              <p:spPr bwMode="auto">
                <a:xfrm flipH="1">
                  <a:off x="2798" y="1888"/>
                  <a:ext cx="0" cy="36"/>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p>
              </p:txBody>
            </p:sp>
          </p:grpSp>
        </p:grpSp>
      </p:grpSp>
      <p:grpSp>
        <p:nvGrpSpPr>
          <p:cNvPr id="36" name="Group 35"/>
          <p:cNvGrpSpPr/>
          <p:nvPr/>
        </p:nvGrpSpPr>
        <p:grpSpPr>
          <a:xfrm>
            <a:off x="779861" y="4040605"/>
            <a:ext cx="3468141" cy="2373082"/>
            <a:chOff x="779861" y="4055353"/>
            <a:chExt cx="3468141" cy="2373082"/>
          </a:xfrm>
        </p:grpSpPr>
        <p:sp>
          <p:nvSpPr>
            <p:cNvPr id="37" name="TextBox 36"/>
            <p:cNvSpPr txBox="1"/>
            <p:nvPr/>
          </p:nvSpPr>
          <p:spPr>
            <a:xfrm>
              <a:off x="874718" y="4055353"/>
              <a:ext cx="3174185" cy="305105"/>
            </a:xfrm>
            <a:prstGeom prst="rect">
              <a:avLst/>
            </a:prstGeom>
            <a:noFill/>
          </p:spPr>
          <p:txBody>
            <a:bodyPr wrap="none" rtlCol="0">
              <a:spAutoFit/>
            </a:bodyPr>
            <a:lstStyle/>
            <a:p>
              <a:pPr algn="ctr"/>
              <a:r>
                <a:rPr lang="ja-JP" sz="1400" b="1" i="0" u="none" strike="noStrike" cap="none" baseline="0">
                  <a:solidFill>
                    <a:srgbClr val="4D4D4D"/>
                  </a:solidFill>
                  <a:effectLst/>
                  <a:uFillTx/>
                  <a:ea typeface="MS UI Gothic"/>
                </a:rPr>
                <a:t>HCC：中央値7.8ヵ月（95%CI 2.6, 10.6）</a:t>
              </a:r>
            </a:p>
          </p:txBody>
        </p:sp>
        <p:grpSp>
          <p:nvGrpSpPr>
            <p:cNvPr id="38" name="Group 37"/>
            <p:cNvGrpSpPr/>
            <p:nvPr/>
          </p:nvGrpSpPr>
          <p:grpSpPr>
            <a:xfrm>
              <a:off x="779861" y="4266503"/>
              <a:ext cx="3468141" cy="2161932"/>
              <a:chOff x="539838" y="4281251"/>
              <a:chExt cx="3468141" cy="2161932"/>
            </a:xfrm>
          </p:grpSpPr>
          <p:grpSp>
            <p:nvGrpSpPr>
              <p:cNvPr id="39" name="Group 38"/>
              <p:cNvGrpSpPr/>
              <p:nvPr/>
            </p:nvGrpSpPr>
            <p:grpSpPr>
              <a:xfrm>
                <a:off x="1256525" y="4489918"/>
                <a:ext cx="2558950" cy="1494843"/>
                <a:chOff x="836615" y="2448719"/>
                <a:chExt cx="3906738" cy="2171700"/>
              </a:xfrm>
            </p:grpSpPr>
            <p:sp>
              <p:nvSpPr>
                <p:cNvPr id="61" name="Freeform 60"/>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62"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63" name="Line 8"/>
                <p:cNvSpPr>
                  <a:spLocks noChangeShapeType="1"/>
                </p:cNvSpPr>
                <p:nvPr/>
              </p:nvSpPr>
              <p:spPr bwMode="auto">
                <a:xfrm>
                  <a:off x="836615" y="3488910"/>
                  <a:ext cx="88900"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64"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65" name="Line 12"/>
                <p:cNvSpPr>
                  <a:spLocks noChangeShapeType="1"/>
                </p:cNvSpPr>
                <p:nvPr/>
              </p:nvSpPr>
              <p:spPr bwMode="auto">
                <a:xfrm flipH="1">
                  <a:off x="3317878"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66" name="Line 13"/>
                <p:cNvSpPr>
                  <a:spLocks noChangeShapeType="1"/>
                </p:cNvSpPr>
                <p:nvPr/>
              </p:nvSpPr>
              <p:spPr bwMode="auto">
                <a:xfrm flipH="1">
                  <a:off x="2569999"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67" name="Line 14"/>
                <p:cNvSpPr>
                  <a:spLocks noChangeShapeType="1"/>
                </p:cNvSpPr>
                <p:nvPr/>
              </p:nvSpPr>
              <p:spPr bwMode="auto">
                <a:xfrm flipH="1">
                  <a:off x="4028110"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68" name="Line 17"/>
                <p:cNvSpPr>
                  <a:spLocks noChangeShapeType="1"/>
                </p:cNvSpPr>
                <p:nvPr/>
              </p:nvSpPr>
              <p:spPr bwMode="auto">
                <a:xfrm flipH="1">
                  <a:off x="4743353"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69" name="Line 19"/>
                <p:cNvSpPr>
                  <a:spLocks noChangeShapeType="1"/>
                </p:cNvSpPr>
                <p:nvPr/>
              </p:nvSpPr>
              <p:spPr bwMode="auto">
                <a:xfrm flipH="1">
                  <a:off x="1830674"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70" name="Line 21"/>
                <p:cNvSpPr>
                  <a:spLocks noChangeShapeType="1"/>
                </p:cNvSpPr>
                <p:nvPr/>
              </p:nvSpPr>
              <p:spPr bwMode="auto">
                <a:xfrm flipH="1">
                  <a:off x="925515"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grpSp>
          <p:sp>
            <p:nvSpPr>
              <p:cNvPr id="40" name="TextBox 39"/>
              <p:cNvSpPr txBox="1"/>
              <p:nvPr/>
            </p:nvSpPr>
            <p:spPr>
              <a:xfrm rot="16200000">
                <a:off x="-235712" y="5056801"/>
                <a:ext cx="1858877" cy="307777"/>
              </a:xfrm>
              <a:prstGeom prst="rect">
                <a:avLst/>
              </a:prstGeom>
              <a:noFill/>
            </p:spPr>
            <p:txBody>
              <a:bodyPr wrap="square" rtlCol="0">
                <a:spAutoFit/>
              </a:bodyPr>
              <a:lstStyle/>
              <a:p>
                <a:pPr algn="ctr" fontAlgn="base">
                  <a:spcBef>
                    <a:spcPct val="0"/>
                  </a:spcBef>
                  <a:spcAft>
                    <a:spcPct val="0"/>
                  </a:spcAft>
                </a:pPr>
                <a:r>
                  <a:rPr lang="ja-JP" sz="1400" b="0" i="0" u="none" strike="noStrike" cap="none" baseline="0" dirty="0">
                    <a:solidFill>
                      <a:srgbClr val="4D4D4D"/>
                    </a:solidFill>
                    <a:effectLst/>
                    <a:uFillTx/>
                    <a:ea typeface="MS UI Gothic"/>
                  </a:rPr>
                  <a:t>無増悪生存率</a:t>
                </a:r>
                <a:r>
                  <a:rPr lang="ja-JP" sz="1400" b="0" i="0" u="none" strike="noStrike" cap="none" baseline="0" dirty="0" smtClean="0">
                    <a:solidFill>
                      <a:srgbClr val="4D4D4D"/>
                    </a:solidFill>
                    <a:effectLst/>
                    <a:uFillTx/>
                    <a:ea typeface="MS UI Gothic"/>
                  </a:rPr>
                  <a:t>、%</a:t>
                </a:r>
                <a:endParaRPr lang="ja-JP" sz="1400" b="0" i="0" u="none" strike="noStrike" cap="none" baseline="0" dirty="0">
                  <a:solidFill>
                    <a:srgbClr val="4D4D4D"/>
                  </a:solidFill>
                  <a:effectLst/>
                  <a:uFillTx/>
                  <a:ea typeface="MS UI Gothic"/>
                </a:endParaRPr>
              </a:p>
            </p:txBody>
          </p:sp>
          <p:sp>
            <p:nvSpPr>
              <p:cNvPr id="41" name="TextBox 40"/>
              <p:cNvSpPr txBox="1"/>
              <p:nvPr/>
            </p:nvSpPr>
            <p:spPr>
              <a:xfrm>
                <a:off x="1895808" y="6138078"/>
                <a:ext cx="1353823" cy="305105"/>
              </a:xfrm>
              <a:prstGeom prst="rect">
                <a:avLst/>
              </a:prstGeom>
              <a:noFill/>
            </p:spPr>
            <p:txBody>
              <a:bodyPr wrap="none" rtlCol="0">
                <a:spAutoFit/>
              </a:bodyPr>
              <a:lstStyle/>
              <a:p>
                <a:pPr algn="ctr" fontAlgn="base">
                  <a:spcBef>
                    <a:spcPct val="0"/>
                  </a:spcBef>
                  <a:spcAft>
                    <a:spcPct val="0"/>
                  </a:spcAft>
                </a:pPr>
                <a:r>
                  <a:rPr lang="ja-JP" sz="1400" b="0" i="0" u="none" strike="noStrike" cap="none" baseline="0">
                    <a:solidFill>
                      <a:srgbClr val="4D4D4D"/>
                    </a:solidFill>
                    <a:effectLst/>
                    <a:uFillTx/>
                    <a:ea typeface="MS UI Gothic"/>
                  </a:rPr>
                  <a:t>経過期間（ヵ月）</a:t>
                </a:r>
              </a:p>
            </p:txBody>
          </p:sp>
          <p:sp>
            <p:nvSpPr>
              <p:cNvPr id="42" name="TextBox 41"/>
              <p:cNvSpPr txBox="1"/>
              <p:nvPr/>
            </p:nvSpPr>
            <p:spPr>
              <a:xfrm>
                <a:off x="821611" y="4335833"/>
                <a:ext cx="480011"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100</a:t>
                </a:r>
              </a:p>
            </p:txBody>
          </p:sp>
          <p:sp>
            <p:nvSpPr>
              <p:cNvPr id="43" name="TextBox 42"/>
              <p:cNvSpPr txBox="1"/>
              <p:nvPr/>
            </p:nvSpPr>
            <p:spPr>
              <a:xfrm>
                <a:off x="920593" y="5052769"/>
                <a:ext cx="381028"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50</a:t>
                </a:r>
              </a:p>
            </p:txBody>
          </p:sp>
          <p:sp>
            <p:nvSpPr>
              <p:cNvPr id="44" name="TextBox 43"/>
              <p:cNvSpPr txBox="1"/>
              <p:nvPr/>
            </p:nvSpPr>
            <p:spPr>
              <a:xfrm>
                <a:off x="1019577" y="5767858"/>
                <a:ext cx="282046"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0</a:t>
                </a:r>
              </a:p>
            </p:txBody>
          </p:sp>
          <p:sp>
            <p:nvSpPr>
              <p:cNvPr id="45" name="TextBox 44"/>
              <p:cNvSpPr txBox="1"/>
              <p:nvPr/>
            </p:nvSpPr>
            <p:spPr>
              <a:xfrm>
                <a:off x="1176912" y="5953499"/>
                <a:ext cx="282046" cy="30510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0</a:t>
                </a:r>
              </a:p>
            </p:txBody>
          </p:sp>
          <p:sp>
            <p:nvSpPr>
              <p:cNvPr id="46" name="TextBox 45"/>
              <p:cNvSpPr txBox="1"/>
              <p:nvPr/>
            </p:nvSpPr>
            <p:spPr>
              <a:xfrm>
                <a:off x="1359659" y="5953499"/>
                <a:ext cx="1098377" cy="30510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5	</a:t>
                </a:r>
              </a:p>
            </p:txBody>
          </p:sp>
          <p:sp>
            <p:nvSpPr>
              <p:cNvPr id="47" name="TextBox 46"/>
              <p:cNvSpPr txBox="1"/>
              <p:nvPr/>
            </p:nvSpPr>
            <p:spPr>
              <a:xfrm>
                <a:off x="2198951" y="5953500"/>
                <a:ext cx="381028" cy="30510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10</a:t>
                </a:r>
              </a:p>
            </p:txBody>
          </p:sp>
          <p:sp>
            <p:nvSpPr>
              <p:cNvPr id="48" name="TextBox 47"/>
              <p:cNvSpPr txBox="1"/>
              <p:nvPr/>
            </p:nvSpPr>
            <p:spPr>
              <a:xfrm>
                <a:off x="2695018" y="5953500"/>
                <a:ext cx="381028" cy="30510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15</a:t>
                </a:r>
              </a:p>
            </p:txBody>
          </p:sp>
          <p:sp>
            <p:nvSpPr>
              <p:cNvPr id="49" name="TextBox 48"/>
              <p:cNvSpPr txBox="1"/>
              <p:nvPr/>
            </p:nvSpPr>
            <p:spPr>
              <a:xfrm>
                <a:off x="3155540" y="5953500"/>
                <a:ext cx="381028" cy="30510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20</a:t>
                </a:r>
              </a:p>
            </p:txBody>
          </p:sp>
          <p:sp>
            <p:nvSpPr>
              <p:cNvPr id="50" name="TextBox 49"/>
              <p:cNvSpPr txBox="1"/>
              <p:nvPr/>
            </p:nvSpPr>
            <p:spPr>
              <a:xfrm>
                <a:off x="3626951" y="5953500"/>
                <a:ext cx="381028" cy="30510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25</a:t>
                </a:r>
              </a:p>
            </p:txBody>
          </p:sp>
          <p:grpSp>
            <p:nvGrpSpPr>
              <p:cNvPr id="51" name="Group 50"/>
              <p:cNvGrpSpPr/>
              <p:nvPr/>
            </p:nvGrpSpPr>
            <p:grpSpPr>
              <a:xfrm>
                <a:off x="1301623" y="5064129"/>
                <a:ext cx="607224" cy="857254"/>
                <a:chOff x="1301623" y="5152617"/>
                <a:chExt cx="607224" cy="857254"/>
              </a:xfrm>
            </p:grpSpPr>
            <p:cxnSp>
              <p:nvCxnSpPr>
                <p:cNvPr id="59" name="Straight Connector 58"/>
                <p:cNvCxnSpPr/>
                <p:nvPr/>
              </p:nvCxnSpPr>
              <p:spPr>
                <a:xfrm>
                  <a:off x="1301623" y="5152617"/>
                  <a:ext cx="60722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69" idx="0"/>
                </p:cNvCxnSpPr>
                <p:nvPr/>
              </p:nvCxnSpPr>
              <p:spPr>
                <a:xfrm flipV="1">
                  <a:off x="1907643" y="5152617"/>
                  <a:ext cx="1204" cy="85725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52" name="Group 7"/>
              <p:cNvGrpSpPr/>
              <p:nvPr/>
            </p:nvGrpSpPr>
            <p:grpSpPr>
              <a:xfrm>
                <a:off x="1321159" y="4473946"/>
                <a:ext cx="1936391" cy="1044000"/>
                <a:chOff x="2468" y="1957"/>
                <a:chExt cx="822" cy="402"/>
              </a:xfrm>
            </p:grpSpPr>
            <p:sp>
              <p:nvSpPr>
                <p:cNvPr id="53" name="Line 8"/>
                <p:cNvSpPr>
                  <a:spLocks noChangeShapeType="1"/>
                </p:cNvSpPr>
                <p:nvPr/>
              </p:nvSpPr>
              <p:spPr bwMode="auto">
                <a:xfrm flipH="1">
                  <a:off x="2912" y="2323"/>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p>
              </p:txBody>
            </p:sp>
            <p:sp>
              <p:nvSpPr>
                <p:cNvPr id="54" name="Line 9"/>
                <p:cNvSpPr>
                  <a:spLocks noChangeShapeType="1"/>
                </p:cNvSpPr>
                <p:nvPr/>
              </p:nvSpPr>
              <p:spPr bwMode="auto">
                <a:xfrm flipH="1">
                  <a:off x="2648" y="2071"/>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p>
              </p:txBody>
            </p:sp>
            <p:sp>
              <p:nvSpPr>
                <p:cNvPr id="55" name="Line 10"/>
                <p:cNvSpPr>
                  <a:spLocks noChangeShapeType="1"/>
                </p:cNvSpPr>
                <p:nvPr/>
              </p:nvSpPr>
              <p:spPr bwMode="auto">
                <a:xfrm flipH="1">
                  <a:off x="3290" y="2323"/>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p>
              </p:txBody>
            </p:sp>
            <p:sp>
              <p:nvSpPr>
                <p:cNvPr id="56" name="Line 11"/>
                <p:cNvSpPr>
                  <a:spLocks noChangeShapeType="1"/>
                </p:cNvSpPr>
                <p:nvPr/>
              </p:nvSpPr>
              <p:spPr bwMode="auto">
                <a:xfrm flipH="1">
                  <a:off x="2522" y="1957"/>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p>
              </p:txBody>
            </p:sp>
            <p:sp>
              <p:nvSpPr>
                <p:cNvPr id="57" name="Line 12"/>
                <p:cNvSpPr>
                  <a:spLocks noChangeShapeType="1"/>
                </p:cNvSpPr>
                <p:nvPr/>
              </p:nvSpPr>
              <p:spPr bwMode="auto">
                <a:xfrm flipH="1">
                  <a:off x="2552" y="2011"/>
                  <a:ext cx="0" cy="30"/>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p>
              </p:txBody>
            </p:sp>
            <p:sp>
              <p:nvSpPr>
                <p:cNvPr id="58" name="Freeform 13"/>
                <p:cNvSpPr/>
                <p:nvPr/>
              </p:nvSpPr>
              <p:spPr bwMode="auto">
                <a:xfrm>
                  <a:off x="2468" y="1969"/>
                  <a:ext cx="822" cy="372"/>
                </a:xfrm>
                <a:custGeom>
                  <a:avLst/>
                  <a:gdLst>
                    <a:gd name="T0" fmla="*/ 137 w 137"/>
                    <a:gd name="T1" fmla="*/ 62 h 62"/>
                    <a:gd name="T2" fmla="*/ 73 w 137"/>
                    <a:gd name="T3" fmla="*/ 62 h 62"/>
                    <a:gd name="T4" fmla="*/ 73 w 137"/>
                    <a:gd name="T5" fmla="*/ 49 h 62"/>
                    <a:gd name="T6" fmla="*/ 57 w 137"/>
                    <a:gd name="T7" fmla="*/ 49 h 62"/>
                    <a:gd name="T8" fmla="*/ 57 w 137"/>
                    <a:gd name="T9" fmla="*/ 36 h 62"/>
                    <a:gd name="T10" fmla="*/ 41 w 137"/>
                    <a:gd name="T11" fmla="*/ 36 h 62"/>
                    <a:gd name="T12" fmla="*/ 41 w 137"/>
                    <a:gd name="T13" fmla="*/ 21 h 62"/>
                    <a:gd name="T14" fmla="*/ 26 w 137"/>
                    <a:gd name="T15" fmla="*/ 21 h 62"/>
                    <a:gd name="T16" fmla="*/ 26 w 137"/>
                    <a:gd name="T17" fmla="*/ 10 h 62"/>
                    <a:gd name="T18" fmla="*/ 13 w 137"/>
                    <a:gd name="T19" fmla="*/ 10 h 62"/>
                    <a:gd name="T20" fmla="*/ 13 w 137"/>
                    <a:gd name="T21" fmla="*/ 0 h 62"/>
                    <a:gd name="T22" fmla="*/ 0 w 137"/>
                    <a:gd name="T2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 h="62">
                      <a:moveTo>
                        <a:pt x="137" y="62"/>
                      </a:moveTo>
                      <a:lnTo>
                        <a:pt x="73" y="62"/>
                      </a:lnTo>
                      <a:lnTo>
                        <a:pt x="73" y="49"/>
                      </a:lnTo>
                      <a:lnTo>
                        <a:pt x="57" y="49"/>
                      </a:lnTo>
                      <a:lnTo>
                        <a:pt x="57" y="36"/>
                      </a:lnTo>
                      <a:lnTo>
                        <a:pt x="41" y="36"/>
                      </a:lnTo>
                      <a:lnTo>
                        <a:pt x="41" y="21"/>
                      </a:lnTo>
                      <a:lnTo>
                        <a:pt x="26" y="21"/>
                      </a:lnTo>
                      <a:lnTo>
                        <a:pt x="26" y="10"/>
                      </a:lnTo>
                      <a:lnTo>
                        <a:pt x="13" y="10"/>
                      </a:lnTo>
                      <a:lnTo>
                        <a:pt x="13" y="0"/>
                      </a:lnTo>
                      <a:lnTo>
                        <a:pt x="0" y="0"/>
                      </a:lnTo>
                    </a:path>
                  </a:pathLst>
                </a:cu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p>
              </p:txBody>
            </p:sp>
          </p:grpSp>
        </p:grpSp>
      </p:grpSp>
      <p:grpSp>
        <p:nvGrpSpPr>
          <p:cNvPr id="71" name="Group 70"/>
          <p:cNvGrpSpPr/>
          <p:nvPr/>
        </p:nvGrpSpPr>
        <p:grpSpPr>
          <a:xfrm>
            <a:off x="5014705" y="1638708"/>
            <a:ext cx="3401606" cy="2448034"/>
            <a:chOff x="5014705" y="1533778"/>
            <a:chExt cx="3401606" cy="2448034"/>
          </a:xfrm>
        </p:grpSpPr>
        <p:sp>
          <p:nvSpPr>
            <p:cNvPr id="72" name="TextBox 71"/>
            <p:cNvSpPr txBox="1"/>
            <p:nvPr/>
          </p:nvSpPr>
          <p:spPr>
            <a:xfrm>
              <a:off x="5180537" y="1533778"/>
              <a:ext cx="3154371" cy="305105"/>
            </a:xfrm>
            <a:prstGeom prst="rect">
              <a:avLst/>
            </a:prstGeom>
            <a:noFill/>
          </p:spPr>
          <p:txBody>
            <a:bodyPr wrap="none" rtlCol="0">
              <a:spAutoFit/>
            </a:bodyPr>
            <a:lstStyle/>
            <a:p>
              <a:pPr algn="ctr"/>
              <a:r>
                <a:rPr lang="ja-JP" sz="1400" b="1" i="0" u="none" strike="noStrike" cap="none" baseline="0">
                  <a:solidFill>
                    <a:srgbClr val="4D4D4D"/>
                  </a:solidFill>
                  <a:effectLst/>
                  <a:uFillTx/>
                  <a:ea typeface="MS UI Gothic"/>
                </a:rPr>
                <a:t>BTC：中央値5.45ヵ月（95%CI 4.6, 8.3）</a:t>
              </a:r>
            </a:p>
          </p:txBody>
        </p:sp>
        <p:grpSp>
          <p:nvGrpSpPr>
            <p:cNvPr id="73" name="Group 72"/>
            <p:cNvGrpSpPr/>
            <p:nvPr/>
          </p:nvGrpSpPr>
          <p:grpSpPr>
            <a:xfrm>
              <a:off x="5014705" y="1874462"/>
              <a:ext cx="3401606" cy="2107350"/>
              <a:chOff x="1622036" y="2172612"/>
              <a:chExt cx="5193223" cy="3061546"/>
            </a:xfrm>
          </p:grpSpPr>
          <p:grpSp>
            <p:nvGrpSpPr>
              <p:cNvPr id="75" name="Group 74"/>
              <p:cNvGrpSpPr/>
              <p:nvPr/>
            </p:nvGrpSpPr>
            <p:grpSpPr>
              <a:xfrm>
                <a:off x="2614623" y="2396465"/>
                <a:ext cx="3906738" cy="2171700"/>
                <a:chOff x="836615" y="2448719"/>
                <a:chExt cx="3906738" cy="2171700"/>
              </a:xfrm>
            </p:grpSpPr>
            <p:sp>
              <p:nvSpPr>
                <p:cNvPr id="85" name="Freeform 84"/>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86"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87" name="Line 8"/>
                <p:cNvSpPr>
                  <a:spLocks noChangeShapeType="1"/>
                </p:cNvSpPr>
                <p:nvPr/>
              </p:nvSpPr>
              <p:spPr bwMode="auto">
                <a:xfrm>
                  <a:off x="836615" y="3488910"/>
                  <a:ext cx="88900"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88"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89" name="Line 12"/>
                <p:cNvSpPr>
                  <a:spLocks noChangeShapeType="1"/>
                </p:cNvSpPr>
                <p:nvPr/>
              </p:nvSpPr>
              <p:spPr bwMode="auto">
                <a:xfrm flipH="1">
                  <a:off x="3420656"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90" name="Line 17"/>
                <p:cNvSpPr>
                  <a:spLocks noChangeShapeType="1"/>
                </p:cNvSpPr>
                <p:nvPr/>
              </p:nvSpPr>
              <p:spPr bwMode="auto">
                <a:xfrm flipH="1">
                  <a:off x="4743353"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91" name="Line 19"/>
                <p:cNvSpPr>
                  <a:spLocks noChangeShapeType="1"/>
                </p:cNvSpPr>
                <p:nvPr/>
              </p:nvSpPr>
              <p:spPr bwMode="auto">
                <a:xfrm flipH="1">
                  <a:off x="2156135"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92" name="Line 21"/>
                <p:cNvSpPr>
                  <a:spLocks noChangeShapeType="1"/>
                </p:cNvSpPr>
                <p:nvPr/>
              </p:nvSpPr>
              <p:spPr bwMode="auto">
                <a:xfrm flipH="1">
                  <a:off x="925515"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grpSp>
          <p:sp>
            <p:nvSpPr>
              <p:cNvPr id="76" name="TextBox 75"/>
              <p:cNvSpPr txBox="1"/>
              <p:nvPr/>
            </p:nvSpPr>
            <p:spPr>
              <a:xfrm rot="16200000">
                <a:off x="998569" y="3207321"/>
                <a:ext cx="1716816" cy="469882"/>
              </a:xfrm>
              <a:prstGeom prst="rect">
                <a:avLst/>
              </a:prstGeom>
              <a:noFill/>
            </p:spPr>
            <p:txBody>
              <a:bodyPr wrap="none" rtlCol="0">
                <a:spAutoFit/>
              </a:bodyPr>
              <a:lstStyle/>
              <a:p>
                <a:pPr algn="ctr"/>
                <a:r>
                  <a:rPr lang="ja-JP" sz="1400" b="0" i="0" u="none" strike="noStrike" cap="none" baseline="0" dirty="0">
                    <a:solidFill>
                      <a:srgbClr val="4D4D4D"/>
                    </a:solidFill>
                    <a:effectLst/>
                    <a:uFillTx/>
                    <a:ea typeface="MS UI Gothic"/>
                  </a:rPr>
                  <a:t>全生存</a:t>
                </a:r>
                <a:r>
                  <a:rPr lang="ja-JP" sz="1400" b="0" i="0" u="none" strike="noStrike" cap="none" baseline="0" dirty="0" smtClean="0">
                    <a:solidFill>
                      <a:srgbClr val="4D4D4D"/>
                    </a:solidFill>
                    <a:effectLst/>
                    <a:uFillTx/>
                    <a:ea typeface="MS UI Gothic"/>
                  </a:rPr>
                  <a:t>率</a:t>
                </a:r>
                <a:r>
                  <a:rPr lang="ja-JP" altLang="en-US" sz="1400" dirty="0" smtClean="0">
                    <a:solidFill>
                      <a:srgbClr val="4D4D4D"/>
                    </a:solidFill>
                    <a:ea typeface="MS UI Gothic"/>
                  </a:rPr>
                  <a:t>、</a:t>
                </a:r>
                <a:r>
                  <a:rPr lang="ja-JP" sz="1400" b="0" i="0" u="none" strike="noStrike" cap="none" baseline="0" dirty="0" smtClean="0">
                    <a:solidFill>
                      <a:srgbClr val="4D4D4D"/>
                    </a:solidFill>
                    <a:effectLst/>
                    <a:uFillTx/>
                    <a:ea typeface="MS UI Gothic"/>
                  </a:rPr>
                  <a:t>%</a:t>
                </a:r>
                <a:endParaRPr lang="ja-JP" sz="1400" b="0" i="0" u="none" strike="noStrike" cap="none" baseline="0" dirty="0">
                  <a:solidFill>
                    <a:srgbClr val="4D4D4D"/>
                  </a:solidFill>
                  <a:effectLst/>
                  <a:uFillTx/>
                  <a:ea typeface="MS UI Gothic"/>
                </a:endParaRPr>
              </a:p>
            </p:txBody>
          </p:sp>
          <p:sp>
            <p:nvSpPr>
              <p:cNvPr id="77" name="TextBox 76"/>
              <p:cNvSpPr txBox="1"/>
              <p:nvPr/>
            </p:nvSpPr>
            <p:spPr>
              <a:xfrm>
                <a:off x="3590613" y="4790903"/>
                <a:ext cx="2066879" cy="443255"/>
              </a:xfrm>
              <a:prstGeom prst="rect">
                <a:avLst/>
              </a:prstGeom>
              <a:noFill/>
            </p:spPr>
            <p:txBody>
              <a:bodyPr wrap="none" rtlCol="0">
                <a:spAutoFit/>
              </a:bodyPr>
              <a:lstStyle/>
              <a:p>
                <a:pPr algn="ctr" fontAlgn="base">
                  <a:spcBef>
                    <a:spcPct val="0"/>
                  </a:spcBef>
                  <a:spcAft>
                    <a:spcPct val="0"/>
                  </a:spcAft>
                </a:pPr>
                <a:r>
                  <a:rPr lang="ja-JP" sz="1400" b="0" i="0" u="none" strike="noStrike" cap="none" baseline="0">
                    <a:solidFill>
                      <a:srgbClr val="4D4D4D"/>
                    </a:solidFill>
                    <a:effectLst/>
                    <a:uFillTx/>
                    <a:ea typeface="MS UI Gothic"/>
                  </a:rPr>
                  <a:t>経過期間（ヵ月）</a:t>
                </a:r>
              </a:p>
            </p:txBody>
          </p:sp>
          <p:sp>
            <p:nvSpPr>
              <p:cNvPr id="78" name="TextBox 77"/>
              <p:cNvSpPr txBox="1"/>
              <p:nvPr/>
            </p:nvSpPr>
            <p:spPr>
              <a:xfrm>
                <a:off x="1950639" y="2172612"/>
                <a:ext cx="732832" cy="44325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100</a:t>
                </a:r>
              </a:p>
            </p:txBody>
          </p:sp>
          <p:sp>
            <p:nvSpPr>
              <p:cNvPr id="79" name="TextBox 78"/>
              <p:cNvSpPr txBox="1"/>
              <p:nvPr/>
            </p:nvSpPr>
            <p:spPr>
              <a:xfrm>
                <a:off x="2101756" y="3214171"/>
                <a:ext cx="581715" cy="44325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50</a:t>
                </a:r>
              </a:p>
            </p:txBody>
          </p:sp>
          <p:sp>
            <p:nvSpPr>
              <p:cNvPr id="80" name="TextBox 79"/>
              <p:cNvSpPr txBox="1"/>
              <p:nvPr/>
            </p:nvSpPr>
            <p:spPr>
              <a:xfrm>
                <a:off x="2252875" y="4253051"/>
                <a:ext cx="430598" cy="44325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0</a:t>
                </a:r>
              </a:p>
            </p:txBody>
          </p:sp>
          <p:sp>
            <p:nvSpPr>
              <p:cNvPr id="81" name="TextBox 80"/>
              <p:cNvSpPr txBox="1"/>
              <p:nvPr/>
            </p:nvSpPr>
            <p:spPr>
              <a:xfrm>
                <a:off x="2493077" y="4522747"/>
                <a:ext cx="430598" cy="44325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0</a:t>
                </a:r>
              </a:p>
            </p:txBody>
          </p:sp>
          <p:sp>
            <p:nvSpPr>
              <p:cNvPr id="82" name="TextBox 81"/>
              <p:cNvSpPr txBox="1"/>
              <p:nvPr/>
            </p:nvSpPr>
            <p:spPr>
              <a:xfrm>
                <a:off x="3720684" y="4522747"/>
                <a:ext cx="430598" cy="44325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5</a:t>
                </a:r>
              </a:p>
            </p:txBody>
          </p:sp>
          <p:sp>
            <p:nvSpPr>
              <p:cNvPr id="83" name="TextBox 82"/>
              <p:cNvSpPr txBox="1"/>
              <p:nvPr/>
            </p:nvSpPr>
            <p:spPr>
              <a:xfrm>
                <a:off x="4913542" y="4522747"/>
                <a:ext cx="581715" cy="44325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10</a:t>
                </a:r>
              </a:p>
            </p:txBody>
          </p:sp>
          <p:sp>
            <p:nvSpPr>
              <p:cNvPr id="84" name="TextBox 83"/>
              <p:cNvSpPr txBox="1"/>
              <p:nvPr/>
            </p:nvSpPr>
            <p:spPr>
              <a:xfrm>
                <a:off x="6233544" y="4522747"/>
                <a:ext cx="581715" cy="44325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15</a:t>
                </a:r>
              </a:p>
            </p:txBody>
          </p:sp>
        </p:grpSp>
        <p:sp>
          <p:nvSpPr>
            <p:cNvPr id="74" name="Freeform 14"/>
            <p:cNvSpPr/>
            <p:nvPr/>
          </p:nvSpPr>
          <p:spPr bwMode="auto">
            <a:xfrm>
              <a:off x="5731011" y="2105581"/>
              <a:ext cx="2135309" cy="1429200"/>
            </a:xfrm>
            <a:custGeom>
              <a:avLst/>
              <a:gdLst>
                <a:gd name="T0" fmla="*/ 167 w 167"/>
                <a:gd name="T1" fmla="*/ 108 h 108"/>
                <a:gd name="T2" fmla="*/ 167 w 167"/>
                <a:gd name="T3" fmla="*/ 100 h 108"/>
                <a:gd name="T4" fmla="*/ 119 w 167"/>
                <a:gd name="T5" fmla="*/ 100 h 108"/>
                <a:gd name="T6" fmla="*/ 119 w 167"/>
                <a:gd name="T7" fmla="*/ 91 h 108"/>
                <a:gd name="T8" fmla="*/ 97 w 167"/>
                <a:gd name="T9" fmla="*/ 91 h 108"/>
                <a:gd name="T10" fmla="*/ 97 w 167"/>
                <a:gd name="T11" fmla="*/ 82 h 108"/>
                <a:gd name="T12" fmla="*/ 91 w 167"/>
                <a:gd name="T13" fmla="*/ 82 h 108"/>
                <a:gd name="T14" fmla="*/ 91 w 167"/>
                <a:gd name="T15" fmla="*/ 73 h 108"/>
                <a:gd name="T16" fmla="*/ 82 w 167"/>
                <a:gd name="T17" fmla="*/ 73 h 108"/>
                <a:gd name="T18" fmla="*/ 82 w 167"/>
                <a:gd name="T19" fmla="*/ 64 h 108"/>
                <a:gd name="T20" fmla="*/ 76 w 167"/>
                <a:gd name="T21" fmla="*/ 64 h 108"/>
                <a:gd name="T22" fmla="*/ 76 w 167"/>
                <a:gd name="T23" fmla="*/ 55 h 108"/>
                <a:gd name="T24" fmla="*/ 68 w 167"/>
                <a:gd name="T25" fmla="*/ 55 h 108"/>
                <a:gd name="T26" fmla="*/ 68 w 167"/>
                <a:gd name="T27" fmla="*/ 46 h 108"/>
                <a:gd name="T28" fmla="*/ 62 w 167"/>
                <a:gd name="T29" fmla="*/ 46 h 108"/>
                <a:gd name="T30" fmla="*/ 62 w 167"/>
                <a:gd name="T31" fmla="*/ 37 h 108"/>
                <a:gd name="T32" fmla="*/ 57 w 167"/>
                <a:gd name="T33" fmla="*/ 37 h 108"/>
                <a:gd name="T34" fmla="*/ 57 w 167"/>
                <a:gd name="T35" fmla="*/ 28 h 108"/>
                <a:gd name="T36" fmla="*/ 51 w 167"/>
                <a:gd name="T37" fmla="*/ 28 h 108"/>
                <a:gd name="T38" fmla="*/ 51 w 167"/>
                <a:gd name="T39" fmla="*/ 19 h 108"/>
                <a:gd name="T40" fmla="*/ 46 w 167"/>
                <a:gd name="T41" fmla="*/ 19 h 108"/>
                <a:gd name="T42" fmla="*/ 46 w 167"/>
                <a:gd name="T43" fmla="*/ 10 h 108"/>
                <a:gd name="T44" fmla="*/ 34 w 167"/>
                <a:gd name="T45" fmla="*/ 10 h 108"/>
                <a:gd name="T46" fmla="*/ 34 w 167"/>
                <a:gd name="T47" fmla="*/ 0 h 108"/>
                <a:gd name="T48" fmla="*/ 0 w 167"/>
                <a:gd name="T4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7" h="108">
                  <a:moveTo>
                    <a:pt x="167" y="108"/>
                  </a:moveTo>
                  <a:lnTo>
                    <a:pt x="167" y="100"/>
                  </a:lnTo>
                  <a:lnTo>
                    <a:pt x="119" y="100"/>
                  </a:lnTo>
                  <a:lnTo>
                    <a:pt x="119" y="91"/>
                  </a:lnTo>
                  <a:lnTo>
                    <a:pt x="97" y="91"/>
                  </a:lnTo>
                  <a:lnTo>
                    <a:pt x="97" y="82"/>
                  </a:lnTo>
                  <a:lnTo>
                    <a:pt x="91" y="82"/>
                  </a:lnTo>
                  <a:lnTo>
                    <a:pt x="91" y="73"/>
                  </a:lnTo>
                  <a:lnTo>
                    <a:pt x="82" y="73"/>
                  </a:lnTo>
                  <a:lnTo>
                    <a:pt x="82" y="64"/>
                  </a:lnTo>
                  <a:lnTo>
                    <a:pt x="76" y="64"/>
                  </a:lnTo>
                  <a:lnTo>
                    <a:pt x="76" y="55"/>
                  </a:lnTo>
                  <a:lnTo>
                    <a:pt x="68" y="55"/>
                  </a:lnTo>
                  <a:lnTo>
                    <a:pt x="68" y="46"/>
                  </a:lnTo>
                  <a:lnTo>
                    <a:pt x="62" y="46"/>
                  </a:lnTo>
                  <a:lnTo>
                    <a:pt x="62" y="37"/>
                  </a:lnTo>
                  <a:lnTo>
                    <a:pt x="57" y="37"/>
                  </a:lnTo>
                  <a:lnTo>
                    <a:pt x="57" y="28"/>
                  </a:lnTo>
                  <a:lnTo>
                    <a:pt x="51" y="28"/>
                  </a:lnTo>
                  <a:lnTo>
                    <a:pt x="51" y="19"/>
                  </a:lnTo>
                  <a:lnTo>
                    <a:pt x="46" y="19"/>
                  </a:lnTo>
                  <a:lnTo>
                    <a:pt x="46" y="10"/>
                  </a:lnTo>
                  <a:lnTo>
                    <a:pt x="34" y="10"/>
                  </a:lnTo>
                  <a:lnTo>
                    <a:pt x="34" y="0"/>
                  </a:lnTo>
                  <a:lnTo>
                    <a:pt x="0" y="0"/>
                  </a:lnTo>
                </a:path>
              </a:pathLst>
            </a:cu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p>
          </p:txBody>
        </p:sp>
      </p:grpSp>
      <p:grpSp>
        <p:nvGrpSpPr>
          <p:cNvPr id="93" name="Group 92"/>
          <p:cNvGrpSpPr/>
          <p:nvPr/>
        </p:nvGrpSpPr>
        <p:grpSpPr>
          <a:xfrm>
            <a:off x="5014700" y="4040605"/>
            <a:ext cx="3401609" cy="2373084"/>
            <a:chOff x="5014700" y="4040605"/>
            <a:chExt cx="3401609" cy="2373084"/>
          </a:xfrm>
        </p:grpSpPr>
        <p:sp>
          <p:nvSpPr>
            <p:cNvPr id="94" name="TextBox 93"/>
            <p:cNvSpPr txBox="1"/>
            <p:nvPr/>
          </p:nvSpPr>
          <p:spPr>
            <a:xfrm>
              <a:off x="5121142" y="4040605"/>
              <a:ext cx="3273168" cy="305105"/>
            </a:xfrm>
            <a:prstGeom prst="rect">
              <a:avLst/>
            </a:prstGeom>
            <a:noFill/>
          </p:spPr>
          <p:txBody>
            <a:bodyPr wrap="none" rtlCol="0">
              <a:spAutoFit/>
            </a:bodyPr>
            <a:lstStyle/>
            <a:p>
              <a:pPr algn="ctr"/>
              <a:r>
                <a:rPr lang="ja-JP" sz="1400" b="1" i="0" u="none" strike="noStrike" cap="none" baseline="0">
                  <a:solidFill>
                    <a:srgbClr val="4D4D4D"/>
                  </a:solidFill>
                  <a:effectLst/>
                  <a:uFillTx/>
                  <a:ea typeface="MS UI Gothic"/>
                </a:rPr>
                <a:t>HCC：中央値15.9ヵ月（95%CI 7.1, 16.3）</a:t>
              </a:r>
            </a:p>
          </p:txBody>
        </p:sp>
        <p:grpSp>
          <p:nvGrpSpPr>
            <p:cNvPr id="95" name="Group 94"/>
            <p:cNvGrpSpPr/>
            <p:nvPr/>
          </p:nvGrpSpPr>
          <p:grpSpPr>
            <a:xfrm>
              <a:off x="5014700" y="4306340"/>
              <a:ext cx="3401609" cy="2107349"/>
              <a:chOff x="1622027" y="2172613"/>
              <a:chExt cx="5193229" cy="3061545"/>
            </a:xfrm>
          </p:grpSpPr>
          <p:grpSp>
            <p:nvGrpSpPr>
              <p:cNvPr id="104" name="Group 103"/>
              <p:cNvGrpSpPr/>
              <p:nvPr/>
            </p:nvGrpSpPr>
            <p:grpSpPr>
              <a:xfrm>
                <a:off x="2614623" y="2396465"/>
                <a:ext cx="3906738" cy="2171700"/>
                <a:chOff x="836615" y="2448719"/>
                <a:chExt cx="3906738" cy="2171700"/>
              </a:xfrm>
            </p:grpSpPr>
            <p:sp>
              <p:nvSpPr>
                <p:cNvPr id="116" name="Freeform 115"/>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17"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18" name="Line 8"/>
                <p:cNvSpPr>
                  <a:spLocks noChangeShapeType="1"/>
                </p:cNvSpPr>
                <p:nvPr/>
              </p:nvSpPr>
              <p:spPr bwMode="auto">
                <a:xfrm>
                  <a:off x="836615" y="3488910"/>
                  <a:ext cx="88900"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19"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20" name="Line 12"/>
                <p:cNvSpPr>
                  <a:spLocks noChangeShapeType="1"/>
                </p:cNvSpPr>
                <p:nvPr/>
              </p:nvSpPr>
              <p:spPr bwMode="auto">
                <a:xfrm flipH="1">
                  <a:off x="3317878"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21" name="Line 13"/>
                <p:cNvSpPr>
                  <a:spLocks noChangeShapeType="1"/>
                </p:cNvSpPr>
                <p:nvPr/>
              </p:nvSpPr>
              <p:spPr bwMode="auto">
                <a:xfrm flipH="1">
                  <a:off x="2569999"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22" name="Line 14"/>
                <p:cNvSpPr>
                  <a:spLocks noChangeShapeType="1"/>
                </p:cNvSpPr>
                <p:nvPr/>
              </p:nvSpPr>
              <p:spPr bwMode="auto">
                <a:xfrm flipH="1">
                  <a:off x="4028110"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23" name="Line 17"/>
                <p:cNvSpPr>
                  <a:spLocks noChangeShapeType="1"/>
                </p:cNvSpPr>
                <p:nvPr/>
              </p:nvSpPr>
              <p:spPr bwMode="auto">
                <a:xfrm flipH="1">
                  <a:off x="4743353"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24" name="Line 19"/>
                <p:cNvSpPr>
                  <a:spLocks noChangeShapeType="1"/>
                </p:cNvSpPr>
                <p:nvPr/>
              </p:nvSpPr>
              <p:spPr bwMode="auto">
                <a:xfrm flipH="1">
                  <a:off x="1830674"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125" name="Line 21"/>
                <p:cNvSpPr>
                  <a:spLocks noChangeShapeType="1"/>
                </p:cNvSpPr>
                <p:nvPr/>
              </p:nvSpPr>
              <p:spPr bwMode="auto">
                <a:xfrm flipH="1">
                  <a:off x="925515"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grpSp>
          <p:sp>
            <p:nvSpPr>
              <p:cNvPr id="105" name="TextBox 104"/>
              <p:cNvSpPr txBox="1"/>
              <p:nvPr/>
            </p:nvSpPr>
            <p:spPr>
              <a:xfrm rot="16200000">
                <a:off x="998560" y="3207320"/>
                <a:ext cx="1716817" cy="469883"/>
              </a:xfrm>
              <a:prstGeom prst="rect">
                <a:avLst/>
              </a:prstGeom>
              <a:noFill/>
            </p:spPr>
            <p:txBody>
              <a:bodyPr wrap="none" rtlCol="0">
                <a:spAutoFit/>
              </a:bodyPr>
              <a:lstStyle/>
              <a:p>
                <a:pPr algn="ctr"/>
                <a:r>
                  <a:rPr lang="ja-JP" sz="1400" b="0" i="0" u="none" strike="noStrike" cap="none" baseline="0" dirty="0">
                    <a:solidFill>
                      <a:srgbClr val="4D4D4D"/>
                    </a:solidFill>
                    <a:effectLst/>
                    <a:uFillTx/>
                    <a:ea typeface="MS UI Gothic"/>
                  </a:rPr>
                  <a:t>全生存</a:t>
                </a:r>
                <a:r>
                  <a:rPr lang="ja-JP" sz="1400" b="0" i="0" u="none" strike="noStrike" cap="none" baseline="0" dirty="0" smtClean="0">
                    <a:solidFill>
                      <a:srgbClr val="4D4D4D"/>
                    </a:solidFill>
                    <a:effectLst/>
                    <a:uFillTx/>
                    <a:ea typeface="MS UI Gothic"/>
                  </a:rPr>
                  <a:t>率</a:t>
                </a:r>
                <a:r>
                  <a:rPr lang="ja-JP" altLang="en-US" sz="1400" dirty="0" smtClean="0">
                    <a:solidFill>
                      <a:srgbClr val="4D4D4D"/>
                    </a:solidFill>
                    <a:ea typeface="MS UI Gothic"/>
                  </a:rPr>
                  <a:t>、</a:t>
                </a:r>
                <a:r>
                  <a:rPr lang="ja-JP" sz="1400" b="0" i="0" u="none" strike="noStrike" cap="none" baseline="0" dirty="0" smtClean="0">
                    <a:solidFill>
                      <a:srgbClr val="4D4D4D"/>
                    </a:solidFill>
                    <a:effectLst/>
                    <a:uFillTx/>
                    <a:ea typeface="MS UI Gothic"/>
                  </a:rPr>
                  <a:t>%</a:t>
                </a:r>
                <a:endParaRPr lang="ja-JP" sz="1400" b="0" i="0" u="none" strike="noStrike" cap="none" baseline="0" dirty="0">
                  <a:solidFill>
                    <a:srgbClr val="4D4D4D"/>
                  </a:solidFill>
                  <a:effectLst/>
                  <a:uFillTx/>
                  <a:ea typeface="MS UI Gothic"/>
                </a:endParaRPr>
              </a:p>
            </p:txBody>
          </p:sp>
          <p:sp>
            <p:nvSpPr>
              <p:cNvPr id="106" name="TextBox 105"/>
              <p:cNvSpPr txBox="1"/>
              <p:nvPr/>
            </p:nvSpPr>
            <p:spPr>
              <a:xfrm>
                <a:off x="3590610" y="4790903"/>
                <a:ext cx="2066879" cy="443255"/>
              </a:xfrm>
              <a:prstGeom prst="rect">
                <a:avLst/>
              </a:prstGeom>
              <a:noFill/>
            </p:spPr>
            <p:txBody>
              <a:bodyPr wrap="none" rtlCol="0">
                <a:spAutoFit/>
              </a:bodyPr>
              <a:lstStyle/>
              <a:p>
                <a:pPr algn="ctr" fontAlgn="base">
                  <a:spcBef>
                    <a:spcPct val="0"/>
                  </a:spcBef>
                  <a:spcAft>
                    <a:spcPct val="0"/>
                  </a:spcAft>
                </a:pPr>
                <a:r>
                  <a:rPr lang="ja-JP" sz="1400" b="0" i="0" u="none" strike="noStrike" cap="none" baseline="0">
                    <a:solidFill>
                      <a:srgbClr val="4D4D4D"/>
                    </a:solidFill>
                    <a:effectLst/>
                    <a:uFillTx/>
                    <a:ea typeface="MS UI Gothic"/>
                  </a:rPr>
                  <a:t>経過期間（ヵ月）</a:t>
                </a:r>
              </a:p>
            </p:txBody>
          </p:sp>
          <p:sp>
            <p:nvSpPr>
              <p:cNvPr id="107" name="TextBox 106"/>
              <p:cNvSpPr txBox="1"/>
              <p:nvPr/>
            </p:nvSpPr>
            <p:spPr>
              <a:xfrm>
                <a:off x="1950639" y="2172613"/>
                <a:ext cx="732832" cy="44325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100</a:t>
                </a:r>
              </a:p>
            </p:txBody>
          </p:sp>
          <p:sp>
            <p:nvSpPr>
              <p:cNvPr id="108" name="TextBox 107"/>
              <p:cNvSpPr txBox="1"/>
              <p:nvPr/>
            </p:nvSpPr>
            <p:spPr>
              <a:xfrm>
                <a:off x="2101756" y="3214171"/>
                <a:ext cx="581715" cy="44325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50</a:t>
                </a:r>
              </a:p>
            </p:txBody>
          </p:sp>
          <p:sp>
            <p:nvSpPr>
              <p:cNvPr id="109" name="TextBox 108"/>
              <p:cNvSpPr txBox="1"/>
              <p:nvPr/>
            </p:nvSpPr>
            <p:spPr>
              <a:xfrm>
                <a:off x="2252876" y="4253049"/>
                <a:ext cx="430599" cy="44325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0</a:t>
                </a:r>
              </a:p>
            </p:txBody>
          </p:sp>
          <p:sp>
            <p:nvSpPr>
              <p:cNvPr id="110" name="TextBox 109"/>
              <p:cNvSpPr txBox="1"/>
              <p:nvPr/>
            </p:nvSpPr>
            <p:spPr>
              <a:xfrm>
                <a:off x="2493078" y="4522747"/>
                <a:ext cx="430599" cy="44325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0</a:t>
                </a:r>
              </a:p>
            </p:txBody>
          </p:sp>
          <p:sp>
            <p:nvSpPr>
              <p:cNvPr id="111" name="TextBox 110"/>
              <p:cNvSpPr txBox="1"/>
              <p:nvPr/>
            </p:nvSpPr>
            <p:spPr>
              <a:xfrm>
                <a:off x="3395221" y="4522747"/>
                <a:ext cx="430599" cy="44325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5</a:t>
                </a:r>
              </a:p>
            </p:txBody>
          </p:sp>
          <p:sp>
            <p:nvSpPr>
              <p:cNvPr id="112" name="TextBox 111"/>
              <p:cNvSpPr txBox="1"/>
              <p:nvPr/>
            </p:nvSpPr>
            <p:spPr>
              <a:xfrm>
                <a:off x="4053422" y="4522749"/>
                <a:ext cx="581715" cy="44325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10</a:t>
                </a:r>
              </a:p>
            </p:txBody>
          </p:sp>
          <p:sp>
            <p:nvSpPr>
              <p:cNvPr id="113" name="TextBox 112"/>
              <p:cNvSpPr txBox="1"/>
              <p:nvPr/>
            </p:nvSpPr>
            <p:spPr>
              <a:xfrm>
                <a:off x="4810762" y="4522749"/>
                <a:ext cx="581715" cy="44325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15</a:t>
                </a:r>
              </a:p>
            </p:txBody>
          </p:sp>
          <p:sp>
            <p:nvSpPr>
              <p:cNvPr id="114" name="TextBox 113"/>
              <p:cNvSpPr txBox="1"/>
              <p:nvPr/>
            </p:nvSpPr>
            <p:spPr>
              <a:xfrm>
                <a:off x="5513839" y="4522749"/>
                <a:ext cx="581715" cy="44325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20</a:t>
                </a:r>
              </a:p>
            </p:txBody>
          </p:sp>
          <p:sp>
            <p:nvSpPr>
              <p:cNvPr id="115" name="TextBox 114"/>
              <p:cNvSpPr txBox="1"/>
              <p:nvPr/>
            </p:nvSpPr>
            <p:spPr>
              <a:xfrm>
                <a:off x="6233541" y="4522749"/>
                <a:ext cx="581715" cy="44325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a:rPr>
                  <a:t>25</a:t>
                </a:r>
              </a:p>
            </p:txBody>
          </p:sp>
        </p:grpSp>
        <p:grpSp>
          <p:nvGrpSpPr>
            <p:cNvPr id="96" name="Group 15"/>
            <p:cNvGrpSpPr/>
            <p:nvPr/>
          </p:nvGrpSpPr>
          <p:grpSpPr>
            <a:xfrm>
              <a:off x="5730999" y="4670373"/>
              <a:ext cx="2232000" cy="835526"/>
              <a:chOff x="2395" y="1982"/>
              <a:chExt cx="1050" cy="350"/>
            </a:xfrm>
          </p:grpSpPr>
          <p:sp>
            <p:nvSpPr>
              <p:cNvPr id="97" name="Line 16"/>
              <p:cNvSpPr>
                <a:spLocks noChangeShapeType="1"/>
              </p:cNvSpPr>
              <p:nvPr/>
            </p:nvSpPr>
            <p:spPr bwMode="auto">
              <a:xfrm flipH="1">
                <a:off x="3289" y="2296"/>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p>
            </p:txBody>
          </p:sp>
          <p:sp>
            <p:nvSpPr>
              <p:cNvPr id="98" name="Line 17"/>
              <p:cNvSpPr>
                <a:spLocks noChangeShapeType="1"/>
              </p:cNvSpPr>
              <p:nvPr/>
            </p:nvSpPr>
            <p:spPr bwMode="auto">
              <a:xfrm flipH="1">
                <a:off x="3091" y="2162"/>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p>
            </p:txBody>
          </p:sp>
          <p:sp>
            <p:nvSpPr>
              <p:cNvPr id="99" name="Line 18"/>
              <p:cNvSpPr>
                <a:spLocks noChangeShapeType="1"/>
              </p:cNvSpPr>
              <p:nvPr/>
            </p:nvSpPr>
            <p:spPr bwMode="auto">
              <a:xfrm flipH="1">
                <a:off x="2899" y="2162"/>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p>
            </p:txBody>
          </p:sp>
          <p:sp>
            <p:nvSpPr>
              <p:cNvPr id="100" name="Line 19"/>
              <p:cNvSpPr>
                <a:spLocks noChangeShapeType="1"/>
              </p:cNvSpPr>
              <p:nvPr/>
            </p:nvSpPr>
            <p:spPr bwMode="auto">
              <a:xfrm flipH="1">
                <a:off x="3043" y="2162"/>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p>
            </p:txBody>
          </p:sp>
          <p:sp>
            <p:nvSpPr>
              <p:cNvPr id="101" name="Line 20"/>
              <p:cNvSpPr>
                <a:spLocks noChangeShapeType="1"/>
              </p:cNvSpPr>
              <p:nvPr/>
            </p:nvSpPr>
            <p:spPr bwMode="auto">
              <a:xfrm flipH="1">
                <a:off x="3403" y="2296"/>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p>
            </p:txBody>
          </p:sp>
          <p:sp>
            <p:nvSpPr>
              <p:cNvPr id="102" name="Line 21"/>
              <p:cNvSpPr>
                <a:spLocks noChangeShapeType="1"/>
              </p:cNvSpPr>
              <p:nvPr/>
            </p:nvSpPr>
            <p:spPr bwMode="auto">
              <a:xfrm flipH="1">
                <a:off x="2667" y="2092"/>
                <a:ext cx="0" cy="30"/>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p>
            </p:txBody>
          </p:sp>
          <p:sp>
            <p:nvSpPr>
              <p:cNvPr id="103" name="Freeform 22"/>
              <p:cNvSpPr/>
              <p:nvPr/>
            </p:nvSpPr>
            <p:spPr bwMode="auto">
              <a:xfrm>
                <a:off x="2395" y="1982"/>
                <a:ext cx="1050" cy="330"/>
              </a:xfrm>
              <a:custGeom>
                <a:avLst/>
                <a:gdLst>
                  <a:gd name="T0" fmla="*/ 175 w 175"/>
                  <a:gd name="T1" fmla="*/ 55 h 55"/>
                  <a:gd name="T2" fmla="*/ 130 w 175"/>
                  <a:gd name="T3" fmla="*/ 55 h 55"/>
                  <a:gd name="T4" fmla="*/ 130 w 175"/>
                  <a:gd name="T5" fmla="*/ 33 h 55"/>
                  <a:gd name="T6" fmla="*/ 63 w 175"/>
                  <a:gd name="T7" fmla="*/ 33 h 55"/>
                  <a:gd name="T8" fmla="*/ 63 w 175"/>
                  <a:gd name="T9" fmla="*/ 21 h 55"/>
                  <a:gd name="T10" fmla="*/ 42 w 175"/>
                  <a:gd name="T11" fmla="*/ 21 h 55"/>
                  <a:gd name="T12" fmla="*/ 42 w 175"/>
                  <a:gd name="T13" fmla="*/ 10 h 55"/>
                  <a:gd name="T14" fmla="*/ 16 w 175"/>
                  <a:gd name="T15" fmla="*/ 10 h 55"/>
                  <a:gd name="T16" fmla="*/ 16 w 175"/>
                  <a:gd name="T17" fmla="*/ 0 h 55"/>
                  <a:gd name="T18" fmla="*/ 0 w 175"/>
                  <a:gd name="T1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5" h="55">
                    <a:moveTo>
                      <a:pt x="175" y="55"/>
                    </a:moveTo>
                    <a:lnTo>
                      <a:pt x="130" y="55"/>
                    </a:lnTo>
                    <a:lnTo>
                      <a:pt x="130" y="33"/>
                    </a:lnTo>
                    <a:lnTo>
                      <a:pt x="63" y="33"/>
                    </a:lnTo>
                    <a:lnTo>
                      <a:pt x="63" y="21"/>
                    </a:lnTo>
                    <a:lnTo>
                      <a:pt x="42" y="21"/>
                    </a:lnTo>
                    <a:lnTo>
                      <a:pt x="42" y="10"/>
                    </a:lnTo>
                    <a:lnTo>
                      <a:pt x="16" y="10"/>
                    </a:lnTo>
                    <a:lnTo>
                      <a:pt x="16" y="0"/>
                    </a:lnTo>
                    <a:lnTo>
                      <a:pt x="0" y="0"/>
                    </a:lnTo>
                  </a:path>
                </a:pathLst>
              </a:cu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p>
            </p:txBody>
          </p:sp>
        </p:grpSp>
      </p:grpSp>
      <p:sp>
        <p:nvSpPr>
          <p:cNvPr id="126" name="TextBox 125"/>
          <p:cNvSpPr txBox="1"/>
          <p:nvPr/>
        </p:nvSpPr>
        <p:spPr>
          <a:xfrm>
            <a:off x="2213282" y="1359404"/>
            <a:ext cx="628094" cy="366126"/>
          </a:xfrm>
          <a:prstGeom prst="rect">
            <a:avLst/>
          </a:prstGeom>
          <a:noFill/>
        </p:spPr>
        <p:txBody>
          <a:bodyPr wrap="none" rtlCol="0">
            <a:spAutoFit/>
          </a:bodyPr>
          <a:lstStyle/>
          <a:p>
            <a:r>
              <a:rPr lang="ja-JP" sz="1800" b="1" i="0" u="none" strike="noStrike" cap="none" baseline="0">
                <a:solidFill>
                  <a:srgbClr val="4D4D4D"/>
                </a:solidFill>
                <a:effectLst/>
                <a:uFillTx/>
                <a:ea typeface="MS UI Gothic"/>
              </a:rPr>
              <a:t>PFS</a:t>
            </a:r>
          </a:p>
        </p:txBody>
      </p:sp>
      <p:sp>
        <p:nvSpPr>
          <p:cNvPr id="127" name="TextBox 126"/>
          <p:cNvSpPr txBox="1"/>
          <p:nvPr/>
        </p:nvSpPr>
        <p:spPr>
          <a:xfrm>
            <a:off x="6606079" y="1359404"/>
            <a:ext cx="513680" cy="366126"/>
          </a:xfrm>
          <a:prstGeom prst="rect">
            <a:avLst/>
          </a:prstGeom>
          <a:noFill/>
        </p:spPr>
        <p:txBody>
          <a:bodyPr wrap="none" rtlCol="0">
            <a:spAutoFit/>
          </a:bodyPr>
          <a:lstStyle/>
          <a:p>
            <a:r>
              <a:rPr lang="ja-JP" sz="1800" b="1" i="0" u="none" strike="noStrike" cap="none" baseline="0">
                <a:solidFill>
                  <a:srgbClr val="4D4D4D"/>
                </a:solidFill>
                <a:effectLst/>
                <a:uFillTx/>
                <a:ea typeface="MS UI Gothic"/>
              </a:rPr>
              <a:t>OS</a:t>
            </a:r>
          </a:p>
        </p:txBody>
      </p:sp>
    </p:spTree>
    <p:extLst>
      <p:ext uri="{BB962C8B-B14F-4D97-AF65-F5344CB8AC3E}">
        <p14:creationId xmlns:p14="http://schemas.microsoft.com/office/powerpoint/2010/main" val="1560691560"/>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336: 進行性肝細胞癌（HCC）または胆道癌（BTC）患者におけるトレメリムマブとデュルバルマブと免疫チェックポイント阻害剤（ICI）の併</a:t>
            </a:r>
            <a:r>
              <a:rPr lang="ja-JP" sz="1800" b="1" i="0" u="none" strike="noStrike" cap="none" baseline="0" dirty="0" smtClean="0">
                <a:solidFill>
                  <a:srgbClr val="043882"/>
                </a:solidFill>
                <a:effectLst/>
                <a:uFillTx/>
                <a:ea typeface="MS UI Gothic"/>
              </a:rPr>
              <a:t>用</a:t>
            </a:r>
            <a:r>
              <a:rPr lang="en-GB" altLang="ja-JP" sz="1800" b="1" i="0" u="none" strike="noStrike" cap="none" baseline="0" dirty="0" smtClean="0">
                <a:solidFill>
                  <a:srgbClr val="043882"/>
                </a:solidFill>
                <a:effectLst/>
                <a:uFillTx/>
                <a:ea typeface="MS UI Gothic"/>
              </a:rPr>
              <a:t> </a:t>
            </a: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Floudas CS,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主な結果（続き）</a:t>
            </a:r>
          </a:p>
          <a:p>
            <a:endParaRPr lang="en-GB"/>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Floudas CS, et al. J Clin Oncol 2019;37(Suppl):Abstr 336</a:t>
            </a:r>
          </a:p>
        </p:txBody>
      </p:sp>
      <p:graphicFrame>
        <p:nvGraphicFramePr>
          <p:cNvPr id="6" name="Table 5"/>
          <p:cNvGraphicFramePr>
            <a:graphicFrameLocks noGrp="1"/>
          </p:cNvGraphicFramePr>
          <p:nvPr>
            <p:extLst>
              <p:ext uri="{D42A27DB-BD31-4B8C-83A1-F6EECF244321}">
                <p14:modId xmlns:p14="http://schemas.microsoft.com/office/powerpoint/2010/main" val="89493544"/>
              </p:ext>
            </p:extLst>
          </p:nvPr>
        </p:nvGraphicFramePr>
        <p:xfrm>
          <a:off x="953618" y="1862973"/>
          <a:ext cx="7236764" cy="2210880"/>
        </p:xfrm>
        <a:graphic>
          <a:graphicData uri="http://schemas.openxmlformats.org/drawingml/2006/table">
            <a:tbl>
              <a:tblPr firstRow="1" bandRow="1">
                <a:tableStyleId>{69012ECD-51FC-41F1-AA8D-1B2483CD663E}</a:tableStyleId>
              </a:tblPr>
              <a:tblGrid>
                <a:gridCol w="2124436">
                  <a:extLst>
                    <a:ext uri="{9D8B030D-6E8A-4147-A177-3AD203B41FA5}">
                      <a16:colId xmlns:a16="http://schemas.microsoft.com/office/drawing/2014/main" val="3733704063"/>
                    </a:ext>
                  </a:extLst>
                </a:gridCol>
                <a:gridCol w="2556164">
                  <a:extLst>
                    <a:ext uri="{9D8B030D-6E8A-4147-A177-3AD203B41FA5}">
                      <a16:colId xmlns:a16="http://schemas.microsoft.com/office/drawing/2014/main" val="3910278064"/>
                    </a:ext>
                  </a:extLst>
                </a:gridCol>
                <a:gridCol w="2556164">
                  <a:extLst>
                    <a:ext uri="{9D8B030D-6E8A-4147-A177-3AD203B41FA5}">
                      <a16:colId xmlns:a16="http://schemas.microsoft.com/office/drawing/2014/main" val="2335845812"/>
                    </a:ext>
                  </a:extLst>
                </a:gridCol>
              </a:tblGrid>
              <a:tr h="193964">
                <a:tc>
                  <a:txBody>
                    <a:bodyPr/>
                    <a:lstStyle/>
                    <a:p>
                      <a:pPr algn="l"/>
                      <a:r>
                        <a:rPr lang="ja-JP" sz="1400" b="1" i="0" u="none" strike="noStrike" cap="none" baseline="0">
                          <a:solidFill>
                            <a:srgbClr val="FFFFFF"/>
                          </a:solidFill>
                          <a:effectLst/>
                          <a:uFillTx/>
                          <a:ea typeface="MS UI Gothic"/>
                        </a:rPr>
                        <a:t>奏効</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ja-JP" sz="1400" b="1" i="0" u="none" strike="noStrike" cap="none" baseline="0">
                          <a:solidFill>
                            <a:srgbClr val="FFFFFF"/>
                          </a:solidFill>
                          <a:effectLst/>
                          <a:uFillTx/>
                          <a:ea typeface="MS UI Gothic"/>
                        </a:rPr>
                        <a:t>HCC </a:t>
                      </a:r>
                      <a:r>
                        <a:rPr sz="1400"/>
                        <a:t/>
                      </a:r>
                      <a:br>
                        <a:rPr sz="1400"/>
                      </a:br>
                      <a:r>
                        <a:rPr lang="ja-JP" sz="1400" b="1" i="0" u="none" strike="noStrike" cap="none" baseline="0">
                          <a:solidFill>
                            <a:srgbClr val="FFFFFF"/>
                          </a:solidFill>
                          <a:effectLst/>
                          <a:uFillTx/>
                          <a:ea typeface="MS UI Gothic"/>
                        </a:rPr>
                        <a:t>(n=10)</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ja-JP" sz="1400" b="1" i="0" u="none" strike="noStrike" cap="none" baseline="0">
                          <a:solidFill>
                            <a:srgbClr val="FFFFFF"/>
                          </a:solidFill>
                          <a:effectLst/>
                          <a:uFillTx/>
                          <a:ea typeface="MS UI Gothic"/>
                        </a:rPr>
                        <a:t>BTC </a:t>
                      </a:r>
                      <a:r>
                        <a:rPr sz="1400"/>
                        <a:t/>
                      </a:r>
                      <a:br>
                        <a:rPr sz="1400"/>
                      </a:br>
                      <a:r>
                        <a:rPr lang="ja-JP" sz="1400" b="1" i="0" u="none" strike="noStrike" cap="none" baseline="0">
                          <a:solidFill>
                            <a:srgbClr val="FFFFFF"/>
                          </a:solidFill>
                          <a:effectLst/>
                          <a:uFillTx/>
                          <a:ea typeface="MS UI Gothic"/>
                        </a:rPr>
                        <a:t>(n=12)</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pPr algn="l"/>
                      <a:r>
                        <a:rPr lang="ja-JP" sz="1400" b="0" i="0" u="none" strike="noStrike" cap="none" baseline="0">
                          <a:solidFill>
                            <a:srgbClr val="4D4D4D"/>
                          </a:solidFill>
                          <a:effectLst/>
                          <a:uFillTx/>
                          <a:ea typeface="MS UI Gothic"/>
                        </a:rPr>
                        <a:t>BOR、n (%)</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endParaRPr lang="en-US" sz="14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endParaRPr lang="en-US" sz="14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0">
                <a:tc>
                  <a:txBody>
                    <a:bodyPr/>
                    <a:lstStyle/>
                    <a:p>
                      <a:pPr marL="179388" indent="0" algn="l"/>
                      <a:r>
                        <a:rPr lang="ja-JP" sz="1400" b="0" i="0" u="none" strike="noStrike" cap="none" baseline="0">
                          <a:solidFill>
                            <a:srgbClr val="4D4D4D"/>
                          </a:solidFill>
                          <a:effectLst/>
                          <a:uFillTx/>
                          <a:ea typeface="MS UI Gothic"/>
                        </a:rPr>
                        <a:t>PR</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2 (20.0)</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400" b="0" i="0" u="none" strike="noStrike" cap="none" baseline="0" dirty="0" smtClean="0">
                          <a:solidFill>
                            <a:srgbClr val="4D4D4D"/>
                          </a:solidFill>
                          <a:effectLst/>
                          <a:uFillTx/>
                          <a:ea typeface="MS UI Gothic"/>
                        </a:rPr>
                        <a:t>1 (8.3)</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0">
                <a:tc>
                  <a:txBody>
                    <a:bodyPr/>
                    <a:lstStyle/>
                    <a:p>
                      <a:pPr marL="179388" indent="0" algn="l"/>
                      <a:r>
                        <a:rPr lang="ja-JP" sz="1400" b="0" i="0" u="none" strike="noStrike" cap="none" baseline="0">
                          <a:solidFill>
                            <a:srgbClr val="4D4D4D"/>
                          </a:solidFill>
                          <a:effectLst/>
                          <a:uFillTx/>
                          <a:ea typeface="MS UI Gothic"/>
                        </a:rPr>
                        <a:t>SD</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5 (50.0)</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5 (41.7)</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89897517"/>
                  </a:ext>
                </a:extLst>
              </a:tr>
              <a:tr h="138546">
                <a:tc>
                  <a:txBody>
                    <a:bodyPr/>
                    <a:lstStyle/>
                    <a:p>
                      <a:pPr marL="179388" marR="0" lvl="0" indent="0" algn="l"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a:rPr>
                        <a:t>PD</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2 (20.0)</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400" b="0" i="0" u="none" strike="noStrike" cap="none" baseline="0" dirty="0" smtClean="0">
                          <a:solidFill>
                            <a:srgbClr val="4D4D4D"/>
                          </a:solidFill>
                          <a:effectLst/>
                          <a:uFillTx/>
                          <a:ea typeface="MS UI Gothic"/>
                        </a:rPr>
                        <a:t>5 (41.7)</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03501981"/>
                  </a:ext>
                </a:extLst>
              </a:tr>
              <a:tr h="138546">
                <a:tc>
                  <a:txBody>
                    <a:bodyPr/>
                    <a:lstStyle/>
                    <a:p>
                      <a:pPr marL="179388" marR="0" lvl="0" indent="0" algn="l"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a:rPr>
                        <a:t>NA</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1 (10.0)</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1 (8.3)</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058462807"/>
                  </a:ext>
                </a:extLst>
              </a:tr>
              <a:tr h="138546">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ja-JP" sz="1400" b="0" i="0" u="none" strike="noStrike" cap="none" baseline="0" dirty="0">
                          <a:solidFill>
                            <a:srgbClr val="4D4D4D"/>
                          </a:solidFill>
                          <a:effectLst/>
                          <a:uFillTx/>
                          <a:ea typeface="MS UI Gothic"/>
                        </a:rPr>
                        <a:t>DC</a:t>
                      </a:r>
                      <a:r>
                        <a:rPr lang="ja-JP" sz="1400" b="0" i="0" u="none" strike="noStrike" cap="none" baseline="0" dirty="0" smtClean="0">
                          <a:solidFill>
                            <a:srgbClr val="4D4D4D"/>
                          </a:solidFill>
                          <a:effectLst/>
                          <a:uFillTx/>
                          <a:ea typeface="MS UI Gothic"/>
                        </a:rPr>
                        <a:t>R</a:t>
                      </a:r>
                      <a:r>
                        <a:rPr lang="ja-JP" altLang="en-US" sz="1400" b="0" i="0" u="none" strike="noStrike" cap="none" baseline="0" dirty="0" smtClean="0">
                          <a:solidFill>
                            <a:srgbClr val="4D4D4D"/>
                          </a:solidFill>
                          <a:effectLst/>
                          <a:uFillTx/>
                          <a:ea typeface="MS UI Gothic"/>
                        </a:rPr>
                        <a:t>、</a:t>
                      </a:r>
                      <a:r>
                        <a:rPr lang="ja-JP" sz="1400" b="0" i="0" u="none" strike="noStrike" cap="none" baseline="0" dirty="0" smtClean="0">
                          <a:solidFill>
                            <a:srgbClr val="4D4D4D"/>
                          </a:solidFill>
                          <a:effectLst/>
                          <a:uFillTx/>
                          <a:ea typeface="MS UI Gothic"/>
                        </a:rPr>
                        <a:t>n </a:t>
                      </a:r>
                      <a:r>
                        <a:rPr lang="ja-JP" sz="1400" b="0" i="0" u="none" strike="noStrike" cap="none" baseline="0" dirty="0">
                          <a:solidFill>
                            <a:srgbClr val="4D4D4D"/>
                          </a:solidFill>
                          <a:effectLst/>
                          <a:uFillTx/>
                          <a:ea typeface="MS UI Gothic"/>
                        </a:rPr>
                        <a:t>(%) [95%CI]</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7 (70.0) [39.6, 89.2]</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dirty="0">
                          <a:solidFill>
                            <a:srgbClr val="4D4D4D"/>
                          </a:solidFill>
                          <a:effectLst/>
                          <a:uFillTx/>
                          <a:ea typeface="MS UI Gothic"/>
                        </a:rPr>
                        <a:t>6 (50.0) [25.3, 74.6]</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803615853"/>
                  </a:ext>
                </a:extLst>
              </a:tr>
            </a:tbl>
          </a:graphicData>
        </a:graphic>
      </p:graphicFrame>
    </p:spTree>
    <p:extLst>
      <p:ext uri="{BB962C8B-B14F-4D97-AF65-F5344CB8AC3E}">
        <p14:creationId xmlns:p14="http://schemas.microsoft.com/office/powerpoint/2010/main" val="1860223075"/>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336: 進行性肝細胞癌（HCC）または胆道癌（BTC）患者におけるトレメリムマブとデュルバルマブと免疫チェックポイント阻害剤（ICI）の併</a:t>
            </a:r>
            <a:r>
              <a:rPr lang="ja-JP" sz="1800" b="1" i="0" u="none" strike="noStrike" cap="none" baseline="0" dirty="0" smtClean="0">
                <a:solidFill>
                  <a:srgbClr val="043882"/>
                </a:solidFill>
                <a:effectLst/>
                <a:uFillTx/>
                <a:ea typeface="MS UI Gothic"/>
              </a:rPr>
              <a:t>用</a:t>
            </a:r>
            <a:r>
              <a:rPr lang="en-GB" altLang="ja-JP" sz="1800" b="1" i="0" u="none" strike="noStrike" cap="none" baseline="0" dirty="0" smtClean="0">
                <a:solidFill>
                  <a:srgbClr val="043882"/>
                </a:solidFill>
                <a:effectLst/>
                <a:uFillTx/>
                <a:ea typeface="MS UI Gothic"/>
              </a:rPr>
              <a:t> </a:t>
            </a: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Floudas CS,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主な結果（続き）</a:t>
            </a:r>
          </a:p>
          <a:p>
            <a:r>
              <a:rPr lang="ja-JP" sz="1600" b="0" i="0" u="none" strike="noStrike" cap="none" baseline="0">
                <a:solidFill>
                  <a:srgbClr val="4D4D4D"/>
                </a:solidFill>
                <a:effectLst/>
                <a:uFillTx/>
                <a:ea typeface="MS UI Gothic"/>
              </a:rPr>
              <a:t>グレード≥3のTRAEには低ナトリウム血症、リンパ球減少症、水疱性皮膚炎、低リン酸血症、感染症、口腔粘膜炎、疼痛、斑点状丘疹、アナフィラキシー、呼吸不全、胸水、呼吸困難があった</a:t>
            </a:r>
          </a:p>
          <a:p>
            <a:pPr marL="0" indent="0">
              <a:spcBef>
                <a:spcPts val="1200"/>
              </a:spcBef>
              <a:buNone/>
            </a:pPr>
            <a:r>
              <a:rPr lang="ja-JP" sz="1600" b="1" i="0" u="none" strike="noStrike" cap="none" baseline="0">
                <a:solidFill>
                  <a:srgbClr val="4D4D4D"/>
                </a:solidFill>
                <a:effectLst/>
                <a:uFillTx/>
                <a:ea typeface="MS UI Gothic"/>
              </a:rPr>
              <a:t>結論</a:t>
            </a:r>
          </a:p>
          <a:p>
            <a:r>
              <a:rPr lang="ja-JP" sz="1600" b="1" i="0" u="none" strike="noStrike" cap="none" baseline="0">
                <a:solidFill>
                  <a:srgbClr val="4D4D4D"/>
                </a:solidFill>
                <a:effectLst/>
                <a:uFillTx/>
                <a:ea typeface="MS UI Gothic"/>
              </a:rPr>
              <a:t>HCCおよびBTC患者では、トレメリムマブ＋デュルバルマブにより有望な活性が得られ全般的に忍容性が良好であった</a:t>
            </a:r>
          </a:p>
          <a:p>
            <a:endParaRPr lang="en-US"/>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Floudas CS, et al. J Clin Oncol 2019;37(Suppl):Abstr 336</a:t>
            </a:r>
          </a:p>
        </p:txBody>
      </p:sp>
    </p:spTree>
    <p:extLst>
      <p:ext uri="{BB962C8B-B14F-4D97-AF65-F5344CB8AC3E}">
        <p14:creationId xmlns:p14="http://schemas.microsoft.com/office/powerpoint/2010/main" val="2976321136"/>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sz="4000" b="1" i="0" u="none" strike="noStrike" cap="all" baseline="0">
                <a:solidFill>
                  <a:srgbClr val="043882"/>
                </a:solidFill>
                <a:effectLst/>
                <a:uFillTx/>
                <a:ea typeface="MS UI Gothic"/>
              </a:rPr>
              <a:t>胆道癌</a:t>
            </a:r>
          </a:p>
        </p:txBody>
      </p:sp>
      <p:sp>
        <p:nvSpPr>
          <p:cNvPr id="3" name="Text Placeholder 2"/>
          <p:cNvSpPr>
            <a:spLocks noGrp="1"/>
          </p:cNvSpPr>
          <p:nvPr>
            <p:ph type="body" idx="1"/>
          </p:nvPr>
        </p:nvSpPr>
        <p:spPr/>
        <p:txBody>
          <a:bodyPr/>
          <a:lstStyle/>
          <a:p>
            <a:r>
              <a:rPr lang="ja-JP" sz="2000" b="1" i="0" u="none" strike="noStrike" cap="none" baseline="0">
                <a:solidFill>
                  <a:srgbClr val="4D4D4D"/>
                </a:solidFill>
                <a:effectLst/>
                <a:uFillTx/>
                <a:ea typeface="MS UI Gothic"/>
              </a:rPr>
              <a:t>膵・小腸・肝胆道癌</a:t>
            </a:r>
          </a:p>
        </p:txBody>
      </p:sp>
    </p:spTree>
    <p:extLst>
      <p:ext uri="{BB962C8B-B14F-4D97-AF65-F5344CB8AC3E}">
        <p14:creationId xmlns:p14="http://schemas.microsoft.com/office/powerpoint/2010/main" val="2892641396"/>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a:rPr>
              <a:t>187: BRAF V600E変異胆道癌（BTC）患者（pts）におけるダブラフェニブ（D）とトラメチニブ（T）の有効性と安全性：ROARバスケット試験のコホート– Wainberg ZA, et al</a:t>
            </a:r>
          </a:p>
        </p:txBody>
      </p:sp>
      <p:sp>
        <p:nvSpPr>
          <p:cNvPr id="3" name="Content Placeholder 2"/>
          <p:cNvSpPr>
            <a:spLocks noGrp="1"/>
          </p:cNvSpPr>
          <p:nvPr>
            <p:ph idx="1"/>
          </p:nvPr>
        </p:nvSpPr>
        <p:spPr/>
        <p:txBody>
          <a:bodyPr/>
          <a:lstStyle/>
          <a:p>
            <a:pPr marL="0" indent="0">
              <a:buNone/>
            </a:pPr>
            <a:r>
              <a:rPr lang="ja-JP" sz="1600" b="1" i="0" u="none" strike="noStrike" cap="none" baseline="0" dirty="0">
                <a:solidFill>
                  <a:srgbClr val="4D4D4D"/>
                </a:solidFill>
                <a:effectLst/>
                <a:uFillTx/>
                <a:ea typeface="MS UI Gothic"/>
              </a:rPr>
              <a:t>試験の目的</a:t>
            </a:r>
          </a:p>
          <a:p>
            <a:r>
              <a:rPr lang="ja-JP" sz="1600" b="0" i="0" u="none" strike="noStrike" cap="none" baseline="0" dirty="0">
                <a:solidFill>
                  <a:srgbClr val="4D4D4D"/>
                </a:solidFill>
                <a:effectLst/>
                <a:uFillTx/>
                <a:ea typeface="MS UI Gothic"/>
              </a:rPr>
              <a:t>ROARバスケット試験のBRAF V600E変異BTC患者コホートにおいて、ダブラフェニブ（BRAF阻害剤）＋トラメチニブ（MEK阻害剤）の有効性と安全性を評価する</a:t>
            </a:r>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Wainberg ZA, et al. J Clin Oncol 2019;37(Suppl):Abstr 187</a:t>
            </a:r>
          </a:p>
        </p:txBody>
      </p:sp>
      <p:sp>
        <p:nvSpPr>
          <p:cNvPr id="7" name="Rectangle 9"/>
          <p:cNvSpPr txBox="1">
            <a:spLocks noChangeArrowheads="1"/>
          </p:cNvSpPr>
          <p:nvPr/>
        </p:nvSpPr>
        <p:spPr bwMode="auto">
          <a:xfrm>
            <a:off x="365124" y="4938537"/>
            <a:ext cx="4130676" cy="847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u="none" strike="noStrike" cap="none" baseline="0">
                <a:solidFill>
                  <a:srgbClr val="A0A0A0"/>
                </a:solidFill>
                <a:effectLst/>
                <a:uFillTx/>
                <a:ea typeface="MS UI Gothic"/>
              </a:rPr>
              <a:t>主要エンドポイント</a:t>
            </a:r>
          </a:p>
          <a:p>
            <a:pPr>
              <a:buClr>
                <a:srgbClr val="043882"/>
              </a:buClr>
            </a:pPr>
            <a:r>
              <a:rPr lang="ja-JP" sz="1600" b="0" i="0" u="none" strike="noStrike" cap="none" baseline="0">
                <a:solidFill>
                  <a:srgbClr val="4D4D4D"/>
                </a:solidFill>
                <a:effectLst/>
                <a:uFillTx/>
                <a:ea typeface="MS UI Gothic"/>
              </a:rPr>
              <a:t>ORR（RECIST規準 v1.1に基づく）</a:t>
            </a:r>
          </a:p>
          <a:p>
            <a:pPr marL="0" indent="0">
              <a:buClr>
                <a:srgbClr val="043882"/>
              </a:buClr>
              <a:buFontTx/>
              <a:buNone/>
            </a:pPr>
            <a:endParaRPr lang="en-US"/>
          </a:p>
        </p:txBody>
      </p:sp>
      <p:sp>
        <p:nvSpPr>
          <p:cNvPr id="10" name="AutoShape 12"/>
          <p:cNvSpPr>
            <a:spLocks noChangeArrowheads="1"/>
          </p:cNvSpPr>
          <p:nvPr/>
        </p:nvSpPr>
        <p:spPr bwMode="auto">
          <a:xfrm>
            <a:off x="7633306" y="3085928"/>
            <a:ext cx="1087526" cy="931245"/>
          </a:xfrm>
          <a:prstGeom prst="rect">
            <a:avLst/>
          </a:prstGeom>
          <a:solidFill>
            <a:schemeClr val="tx1"/>
          </a:solidFill>
          <a:ln w="9525" algn="ctr">
            <a:noFill/>
            <a:round/>
          </a:ln>
        </p:spPr>
        <p:txBody>
          <a:bodyPr lIns="90488" tIns="0" rIns="90488" bIns="0" anchor="ctr"/>
          <a:lstStyle/>
          <a:p>
            <a:pPr algn="ctr" defTabSz="892175" eaLnBrk="0" hangingPunct="0">
              <a:defRPr/>
            </a:pPr>
            <a:r>
              <a:rPr lang="ja-JP" sz="1800" b="1" i="0" u="none" strike="noStrike" cap="none" baseline="0" dirty="0">
                <a:solidFill>
                  <a:srgbClr val="FFFFFF"/>
                </a:solidFill>
                <a:effectLst/>
                <a:uFillTx/>
                <a:ea typeface="MS UI Gothic"/>
              </a:rPr>
              <a:t>PD</a:t>
            </a:r>
            <a:r>
              <a:rPr lang="en-US" altLang="ja-JP" sz="1800" b="1" i="0" u="none" strike="noStrike" cap="none" baseline="0" dirty="0">
                <a:solidFill>
                  <a:srgbClr val="FFFFFF"/>
                </a:solidFill>
                <a:effectLst/>
                <a:uFillTx/>
                <a:ea typeface="MS UI Gothic"/>
              </a:rPr>
              <a:t>/</a:t>
            </a:r>
            <a:r>
              <a:rPr sz="1800" dirty="0"/>
              <a:t/>
            </a:r>
            <a:br>
              <a:rPr sz="1800" dirty="0"/>
            </a:br>
            <a:r>
              <a:rPr lang="ja-JP" sz="1800" b="1" i="0" u="none" strike="noStrike" cap="none" baseline="0" dirty="0">
                <a:solidFill>
                  <a:srgbClr val="FFFFFF"/>
                </a:solidFill>
                <a:effectLst/>
                <a:uFillTx/>
                <a:ea typeface="MS UI Gothic"/>
              </a:rPr>
              <a:t>毒性</a:t>
            </a:r>
            <a:r>
              <a:rPr lang="en-US" altLang="ja-JP" sz="1800" b="1" i="0" u="none" strike="noStrike" cap="none" baseline="0" dirty="0">
                <a:solidFill>
                  <a:srgbClr val="FFFFFF"/>
                </a:solidFill>
                <a:effectLst/>
                <a:uFillTx/>
                <a:ea typeface="MS UI Gothic"/>
              </a:rPr>
              <a:t>/</a:t>
            </a:r>
            <a:r>
              <a:rPr sz="1800" dirty="0"/>
              <a:t/>
            </a:r>
            <a:br>
              <a:rPr sz="1800" dirty="0"/>
            </a:br>
            <a:r>
              <a:rPr lang="ja-JP" sz="1800" b="1" i="0" u="none" strike="noStrike" cap="none" baseline="0" dirty="0">
                <a:solidFill>
                  <a:srgbClr val="FFFFFF"/>
                </a:solidFill>
                <a:effectLst/>
                <a:uFillTx/>
                <a:ea typeface="MS UI Gothic"/>
              </a:rPr>
              <a:t>死亡</a:t>
            </a:r>
          </a:p>
        </p:txBody>
      </p:sp>
      <p:cxnSp>
        <p:nvCxnSpPr>
          <p:cNvPr id="13" name="AutoShape 21"/>
          <p:cNvCxnSpPr>
            <a:cxnSpLocks noChangeShapeType="1"/>
            <a:stCxn id="14" idx="3"/>
            <a:endCxn id="10" idx="1"/>
          </p:cNvCxnSpPr>
          <p:nvPr/>
        </p:nvCxnSpPr>
        <p:spPr bwMode="auto">
          <a:xfrm>
            <a:off x="7036167" y="3551551"/>
            <a:ext cx="597139" cy="0"/>
          </a:xfrm>
          <a:prstGeom prst="straightConnector1">
            <a:avLst/>
          </a:prstGeom>
          <a:noFill/>
          <a:ln w="57150">
            <a:solidFill>
              <a:schemeClr val="bg2">
                <a:lumMod val="60000"/>
                <a:lumOff val="40000"/>
              </a:schemeClr>
            </a:solidFill>
            <a:round/>
            <a:tailEnd type="triangle" w="med" len="med"/>
          </a:ln>
        </p:spPr>
      </p:cxnSp>
      <p:sp>
        <p:nvSpPr>
          <p:cNvPr id="14" name="AutoShape 8"/>
          <p:cNvSpPr>
            <a:spLocks noChangeArrowheads="1"/>
          </p:cNvSpPr>
          <p:nvPr/>
        </p:nvSpPr>
        <p:spPr bwMode="auto">
          <a:xfrm>
            <a:off x="4140439" y="3141182"/>
            <a:ext cx="2895728" cy="820737"/>
          </a:xfrm>
          <a:prstGeom prst="rect">
            <a:avLst/>
          </a:prstGeom>
          <a:solidFill>
            <a:schemeClr val="accent3"/>
          </a:solidFill>
          <a:ln w="9525" algn="ctr">
            <a:noFill/>
            <a:round/>
          </a:ln>
        </p:spPr>
        <p:txBody>
          <a:bodyPr lIns="90488" tIns="0" rIns="90488" bIns="0" anchor="ctr"/>
          <a:lstStyle/>
          <a:p>
            <a:pPr algn="ctr" defTabSz="892175" eaLnBrk="0" hangingPunct="0">
              <a:defRPr/>
            </a:pPr>
            <a:r>
              <a:rPr lang="ja-JP" sz="1800" b="0" i="0" u="none" strike="noStrike" cap="none" baseline="0">
                <a:solidFill>
                  <a:srgbClr val="FFFFFF"/>
                </a:solidFill>
                <a:effectLst/>
                <a:uFillTx/>
                <a:ea typeface="MS UI Gothic"/>
              </a:rPr>
              <a:t>ダブラフェニブ150 mg bid + トラメチニブ2 mg/日</a:t>
            </a:r>
          </a:p>
        </p:txBody>
      </p:sp>
      <p:sp>
        <p:nvSpPr>
          <p:cNvPr id="15" name="AutoShape 9"/>
          <p:cNvSpPr>
            <a:spLocks noChangeArrowheads="1"/>
          </p:cNvSpPr>
          <p:nvPr/>
        </p:nvSpPr>
        <p:spPr bwMode="auto">
          <a:xfrm>
            <a:off x="365124" y="2591741"/>
            <a:ext cx="3181354" cy="1919618"/>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defRPr/>
            </a:pPr>
            <a:r>
              <a:rPr lang="ja-JP" sz="1600" b="0" i="0" u="none" strike="noStrike" cap="none" baseline="0" dirty="0">
                <a:solidFill>
                  <a:srgbClr val="FFFFFF"/>
                </a:solidFill>
                <a:effectLst/>
                <a:uFillTx/>
                <a:ea typeface="MS UI Gothic"/>
              </a:rPr>
              <a:t>主要な患者選択基準</a:t>
            </a:r>
          </a:p>
          <a:p>
            <a:pPr marL="228600" indent="-228600" defTabSz="892175" eaLnBrk="0" hangingPunct="0">
              <a:spcAft>
                <a:spcPct val="30000"/>
              </a:spcAft>
              <a:buFont typeface="Arial" panose="020B0604020202020204" pitchFamily="34" charset="0"/>
              <a:buChar char="•"/>
              <a:defRPr/>
            </a:pPr>
            <a:r>
              <a:rPr lang="ja-JP" sz="1600" b="0" i="0" u="none" strike="noStrike" cap="none" baseline="0" dirty="0">
                <a:solidFill>
                  <a:srgbClr val="FFFFFF"/>
                </a:solidFill>
                <a:effectLst/>
                <a:uFillTx/>
                <a:ea typeface="MS UI Gothic"/>
              </a:rPr>
              <a:t>進行または転移性BTC</a:t>
            </a:r>
          </a:p>
          <a:p>
            <a:pPr marL="228600" indent="-228600" defTabSz="892175" eaLnBrk="0" hangingPunct="0">
              <a:spcAft>
                <a:spcPct val="30000"/>
              </a:spcAft>
              <a:buFont typeface="Arial" panose="020B0604020202020204" pitchFamily="34" charset="0"/>
              <a:buChar char="•"/>
              <a:defRPr/>
            </a:pPr>
            <a:r>
              <a:rPr lang="ja-JP" sz="1600" b="0" i="0" u="none" strike="noStrike" cap="none" baseline="0" dirty="0">
                <a:solidFill>
                  <a:srgbClr val="FFFFFF"/>
                </a:solidFill>
                <a:effectLst/>
                <a:uFillTx/>
                <a:ea typeface="MS UI Gothic"/>
              </a:rPr>
              <a:t>BRAF V600E変異型</a:t>
            </a:r>
          </a:p>
          <a:p>
            <a:pPr marL="228600" indent="-228600" defTabSz="892175" eaLnBrk="0" hangingPunct="0">
              <a:spcAft>
                <a:spcPct val="30000"/>
              </a:spcAft>
              <a:buFont typeface="Arial" panose="020B0604020202020204" pitchFamily="34" charset="0"/>
              <a:buChar char="•"/>
              <a:defRPr/>
            </a:pPr>
            <a:r>
              <a:rPr lang="ja-JP" sz="1600" b="0" i="0" u="none" strike="noStrike" cap="none" baseline="0" dirty="0">
                <a:solidFill>
                  <a:srgbClr val="FFFFFF"/>
                </a:solidFill>
                <a:effectLst/>
                <a:uFillTx/>
                <a:ea typeface="MS UI Gothic"/>
              </a:rPr>
              <a:t>ゲムシタビンにおいて進行</a:t>
            </a:r>
          </a:p>
          <a:p>
            <a:pPr marL="228600" indent="-228600" defTabSz="892175" eaLnBrk="0" hangingPunct="0">
              <a:spcAft>
                <a:spcPct val="30000"/>
              </a:spcAft>
              <a:buFont typeface="Arial" panose="020B0604020202020204" pitchFamily="34" charset="0"/>
              <a:buChar char="•"/>
              <a:defRPr/>
            </a:pPr>
            <a:r>
              <a:rPr lang="ja-JP" sz="1600" b="0" i="0" u="none" strike="noStrike" cap="none" baseline="0" dirty="0">
                <a:solidFill>
                  <a:srgbClr val="FFFFFF"/>
                </a:solidFill>
                <a:effectLst/>
                <a:uFillTx/>
                <a:ea typeface="MS UI Gothic"/>
              </a:rPr>
              <a:t>ECOG PSスコアが≦2</a:t>
            </a:r>
          </a:p>
          <a:p>
            <a:pPr defTabSz="892175" eaLnBrk="0" hangingPunct="0">
              <a:spcAft>
                <a:spcPct val="30000"/>
              </a:spcAft>
              <a:defRPr/>
            </a:pPr>
            <a:r>
              <a:rPr lang="ja-JP" sz="1600" b="0" i="0" u="none" strike="noStrike" cap="none" baseline="0" dirty="0">
                <a:solidFill>
                  <a:srgbClr val="FFFFFF"/>
                </a:solidFill>
                <a:effectLst/>
                <a:uFillTx/>
                <a:ea typeface="MS UI Gothic"/>
              </a:rPr>
              <a:t>(n=35)</a:t>
            </a:r>
          </a:p>
        </p:txBody>
      </p:sp>
      <p:sp>
        <p:nvSpPr>
          <p:cNvPr id="20" name="Content Placeholder 26"/>
          <p:cNvSpPr txBox="1"/>
          <p:nvPr/>
        </p:nvSpPr>
        <p:spPr>
          <a:xfrm>
            <a:off x="4278313" y="4938537"/>
            <a:ext cx="4495800" cy="847336"/>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u="none" strike="noStrike" cap="none" baseline="0">
                <a:solidFill>
                  <a:srgbClr val="A0A0A0"/>
                </a:solidFill>
                <a:effectLst/>
                <a:uFillTx/>
                <a:ea typeface="MS UI Gothic"/>
              </a:rPr>
              <a:t>副次的エンドポイント</a:t>
            </a:r>
          </a:p>
          <a:p>
            <a:pPr>
              <a:buClr>
                <a:srgbClr val="043882"/>
              </a:buClr>
            </a:pPr>
            <a:r>
              <a:rPr lang="ja-JP" sz="1600" b="0" i="0" u="none" strike="noStrike" cap="none" baseline="0">
                <a:solidFill>
                  <a:srgbClr val="4D4D4D"/>
                </a:solidFill>
                <a:effectLst/>
                <a:uFillTx/>
                <a:ea typeface="MS UI Gothic"/>
              </a:rPr>
              <a:t>DoR、PFS、OS、バイオマーカー、安全性</a:t>
            </a:r>
          </a:p>
        </p:txBody>
      </p:sp>
      <p:cxnSp>
        <p:nvCxnSpPr>
          <p:cNvPr id="21" name="AutoShape 21"/>
          <p:cNvCxnSpPr>
            <a:cxnSpLocks noChangeShapeType="1"/>
            <a:stCxn id="15" idx="3"/>
            <a:endCxn id="14" idx="1"/>
          </p:cNvCxnSpPr>
          <p:nvPr/>
        </p:nvCxnSpPr>
        <p:spPr bwMode="auto">
          <a:xfrm>
            <a:off x="3546478" y="3551550"/>
            <a:ext cx="593961" cy="1"/>
          </a:xfrm>
          <a:prstGeom prst="straightConnector1">
            <a:avLst/>
          </a:prstGeom>
          <a:noFill/>
          <a:ln w="57150">
            <a:solidFill>
              <a:schemeClr val="bg2">
                <a:lumMod val="60000"/>
                <a:lumOff val="40000"/>
              </a:schemeClr>
            </a:solidFill>
            <a:round/>
            <a:tailEnd type="triangle" w="med" len="med"/>
          </a:ln>
        </p:spPr>
      </p:cxnSp>
    </p:spTree>
    <p:extLst>
      <p:ext uri="{BB962C8B-B14F-4D97-AF65-F5344CB8AC3E}">
        <p14:creationId xmlns:p14="http://schemas.microsoft.com/office/powerpoint/2010/main" val="180821107"/>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a:rPr>
              <a:t>187: BRAF V600E変異胆道癌（BTC）患者（pts）におけるダブラフェニブ（D）とトラメチニブ（T）の有効性と安全性：ROARバスケット試験のコホート– Wainberg ZA, et al</a:t>
            </a:r>
          </a:p>
        </p:txBody>
      </p:sp>
      <p:sp>
        <p:nvSpPr>
          <p:cNvPr id="3" name="Content Placeholder 2"/>
          <p:cNvSpPr>
            <a:spLocks noGrp="1"/>
          </p:cNvSpPr>
          <p:nvPr>
            <p:ph idx="1"/>
          </p:nvPr>
        </p:nvSpPr>
        <p:spPr/>
        <p:txBody>
          <a:bodyPr/>
          <a:lstStyle/>
          <a:p>
            <a:pPr marL="0" indent="0">
              <a:buNone/>
            </a:pPr>
            <a:r>
              <a:rPr lang="ja-JP" sz="1600" b="1" i="0" u="none" strike="noStrike" cap="none" baseline="0" dirty="0">
                <a:solidFill>
                  <a:srgbClr val="4D4D4D"/>
                </a:solidFill>
                <a:effectLst/>
                <a:uFillTx/>
                <a:ea typeface="MS UI Gothic"/>
              </a:rPr>
              <a:t>主な結果</a:t>
            </a:r>
          </a:p>
          <a:p>
            <a:endParaRPr lang="en-GB" dirty="0"/>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Wainberg ZA, et al. J Clin Oncol 2019;37(Suppl):Abstr 187</a:t>
            </a:r>
          </a:p>
        </p:txBody>
      </p:sp>
      <p:graphicFrame>
        <p:nvGraphicFramePr>
          <p:cNvPr id="7" name="Table 6"/>
          <p:cNvGraphicFramePr>
            <a:graphicFrameLocks noGrp="1"/>
          </p:cNvGraphicFramePr>
          <p:nvPr>
            <p:extLst>
              <p:ext uri="{D42A27DB-BD31-4B8C-83A1-F6EECF244321}">
                <p14:modId xmlns:p14="http://schemas.microsoft.com/office/powerpoint/2010/main" val="1529779024"/>
              </p:ext>
            </p:extLst>
          </p:nvPr>
        </p:nvGraphicFramePr>
        <p:xfrm>
          <a:off x="600594" y="1584633"/>
          <a:ext cx="7942812" cy="2282880"/>
        </p:xfrm>
        <a:graphic>
          <a:graphicData uri="http://schemas.openxmlformats.org/drawingml/2006/table">
            <a:tbl>
              <a:tblPr firstRow="1" bandRow="1">
                <a:tableStyleId>{69012ECD-51FC-41F1-AA8D-1B2483CD663E}</a:tableStyleId>
              </a:tblPr>
              <a:tblGrid>
                <a:gridCol w="2104720">
                  <a:extLst>
                    <a:ext uri="{9D8B030D-6E8A-4147-A177-3AD203B41FA5}">
                      <a16:colId xmlns:a16="http://schemas.microsoft.com/office/drawing/2014/main" val="3733704063"/>
                    </a:ext>
                  </a:extLst>
                </a:gridCol>
                <a:gridCol w="2919046">
                  <a:extLst>
                    <a:ext uri="{9D8B030D-6E8A-4147-A177-3AD203B41FA5}">
                      <a16:colId xmlns:a16="http://schemas.microsoft.com/office/drawing/2014/main" val="3910278064"/>
                    </a:ext>
                  </a:extLst>
                </a:gridCol>
                <a:gridCol w="2919046">
                  <a:extLst>
                    <a:ext uri="{9D8B030D-6E8A-4147-A177-3AD203B41FA5}">
                      <a16:colId xmlns:a16="http://schemas.microsoft.com/office/drawing/2014/main" val="2322703896"/>
                    </a:ext>
                  </a:extLst>
                </a:gridCol>
              </a:tblGrid>
              <a:tr h="193964">
                <a:tc>
                  <a:txBody>
                    <a:bodyPr/>
                    <a:lstStyle/>
                    <a:p>
                      <a:pPr algn="l"/>
                      <a:r>
                        <a:rPr lang="ja-JP" sz="1400" b="1" i="0" u="none" strike="noStrike" cap="none" baseline="0">
                          <a:solidFill>
                            <a:srgbClr val="FFFFFF"/>
                          </a:solidFill>
                          <a:effectLst/>
                          <a:uFillTx/>
                          <a:ea typeface="MS UI Gothic"/>
                        </a:rPr>
                        <a:t>奏効</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ja-JP" sz="1400" b="1" i="0" u="none" strike="noStrike" cap="none" baseline="0">
                          <a:solidFill>
                            <a:srgbClr val="FFFFFF"/>
                          </a:solidFill>
                          <a:effectLst/>
                          <a:uFillTx/>
                          <a:ea typeface="MS UI Gothic"/>
                        </a:rPr>
                        <a:t>治験責任医師による評価</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ja-JP" sz="1400" b="1" i="0" u="none" strike="noStrike" cap="none" baseline="0">
                          <a:solidFill>
                            <a:srgbClr val="FFFFFF"/>
                          </a:solidFill>
                          <a:effectLst/>
                          <a:uFillTx/>
                          <a:ea typeface="MS UI Gothic"/>
                        </a:rPr>
                        <a:t>独立レビュー</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pPr algn="l"/>
                      <a:r>
                        <a:rPr lang="ja-JP" sz="1400" b="0" i="0" u="none" strike="noStrike" cap="none" baseline="0">
                          <a:solidFill>
                            <a:srgbClr val="4D4D4D"/>
                          </a:solidFill>
                          <a:effectLst/>
                          <a:uFillTx/>
                          <a:ea typeface="MS UI Gothic"/>
                        </a:rPr>
                        <a:t>BOR、n (%)</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endParaRPr lang="en-US" sz="14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endParaRPr lang="en-US" sz="14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0">
                <a:tc>
                  <a:txBody>
                    <a:bodyPr/>
                    <a:lstStyle/>
                    <a:p>
                      <a:pPr marL="182563" indent="0" algn="l"/>
                      <a:r>
                        <a:rPr lang="ja-JP" sz="1400" b="0" i="0" u="none" strike="noStrike" cap="none" baseline="0">
                          <a:solidFill>
                            <a:srgbClr val="4D4D4D"/>
                          </a:solidFill>
                          <a:effectLst/>
                          <a:uFillTx/>
                          <a:ea typeface="MS UI Gothic"/>
                        </a:rPr>
                        <a:t>CR</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0</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0</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0">
                <a:tc>
                  <a:txBody>
                    <a:bodyPr/>
                    <a:lstStyle/>
                    <a:p>
                      <a:pPr marL="182563" indent="0" algn="l"/>
                      <a:r>
                        <a:rPr lang="ja-JP" sz="1400" b="0" i="0" u="none" strike="noStrike" cap="none" baseline="0">
                          <a:solidFill>
                            <a:srgbClr val="4D4D4D"/>
                          </a:solidFill>
                          <a:effectLst/>
                          <a:uFillTx/>
                          <a:ea typeface="MS UI Gothic"/>
                        </a:rPr>
                        <a:t>PR</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14 (42)</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12 (36)</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89897517"/>
                  </a:ext>
                </a:extLst>
              </a:tr>
              <a:tr h="138546">
                <a:tc>
                  <a:txBody>
                    <a:bodyPr/>
                    <a:lstStyle/>
                    <a:p>
                      <a:pPr marL="182563" marR="0" lvl="0" indent="0" algn="l"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a:rPr>
                        <a:t>SD</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15 (45)</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13 (39)</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03501981"/>
                  </a:ext>
                </a:extLst>
              </a:tr>
              <a:tr h="138546">
                <a:tc>
                  <a:txBody>
                    <a:bodyPr/>
                    <a:lstStyle/>
                    <a:p>
                      <a:pPr marL="182563" marR="0" lvl="0" indent="0" algn="l"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a:rPr>
                        <a:t>PD</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4 (12)</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4 (12)</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985099571"/>
                  </a:ext>
                </a:extLst>
              </a:tr>
              <a:tr h="138546">
                <a:tc>
                  <a:txBody>
                    <a:bodyPr/>
                    <a:lstStyle/>
                    <a:p>
                      <a:pPr marL="182563" marR="0" lvl="0" indent="0" algn="l"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a:rPr>
                        <a:t>NE/欠測</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0</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4 (12)</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625929233"/>
                  </a:ext>
                </a:extLst>
              </a:tr>
              <a:tr h="138546">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a:rPr>
                        <a:t>ORR、n (%) [95%CI]</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14 (42) [25.5, 60.8]</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dirty="0">
                          <a:solidFill>
                            <a:srgbClr val="4D4D4D"/>
                          </a:solidFill>
                          <a:effectLst/>
                          <a:uFillTx/>
                          <a:ea typeface="MS UI Gothic"/>
                        </a:rPr>
                        <a:t>12 (36) [20.4, 54.9]</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200767720"/>
                  </a:ext>
                </a:extLst>
              </a:tr>
            </a:tbl>
          </a:graphicData>
        </a:graphic>
      </p:graphicFrame>
      <p:grpSp>
        <p:nvGrpSpPr>
          <p:cNvPr id="8" name="Group 7"/>
          <p:cNvGrpSpPr/>
          <p:nvPr/>
        </p:nvGrpSpPr>
        <p:grpSpPr>
          <a:xfrm>
            <a:off x="2215333" y="3983016"/>
            <a:ext cx="113222" cy="2204474"/>
            <a:chOff x="2232375" y="3921307"/>
            <a:chExt cx="91156" cy="2063294"/>
          </a:xfrm>
        </p:grpSpPr>
        <p:cxnSp>
          <p:nvCxnSpPr>
            <p:cNvPr id="9" name="Straight Connector 8"/>
            <p:cNvCxnSpPr/>
            <p:nvPr/>
          </p:nvCxnSpPr>
          <p:spPr>
            <a:xfrm flipH="1">
              <a:off x="2319327" y="3921307"/>
              <a:ext cx="0" cy="20617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232375" y="4145149"/>
              <a:ext cx="86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232375" y="4374499"/>
              <a:ext cx="86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232375" y="4609097"/>
              <a:ext cx="86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232375" y="5293573"/>
              <a:ext cx="86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32375" y="5523916"/>
              <a:ext cx="86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32375" y="5754259"/>
              <a:ext cx="86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32375" y="5984601"/>
              <a:ext cx="86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32375" y="3926202"/>
              <a:ext cx="86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36579" y="5073682"/>
              <a:ext cx="86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rot="16200000">
            <a:off x="887191" y="4882583"/>
            <a:ext cx="1776448" cy="400110"/>
          </a:xfrm>
          <a:prstGeom prst="rect">
            <a:avLst/>
          </a:prstGeom>
          <a:noFill/>
        </p:spPr>
        <p:txBody>
          <a:bodyPr wrap="none" rtlCol="0">
            <a:spAutoFit/>
          </a:bodyPr>
          <a:lstStyle/>
          <a:p>
            <a:pPr algn="ctr"/>
            <a:r>
              <a:rPr sz="1000" dirty="0"/>
              <a:t/>
            </a:r>
            <a:br>
              <a:rPr sz="1000" dirty="0"/>
            </a:br>
            <a:r>
              <a:rPr lang="ja-JP" sz="1000" b="0" i="0" u="none" strike="noStrike" cap="none" baseline="0" dirty="0">
                <a:solidFill>
                  <a:srgbClr val="4D4D4D"/>
                </a:solidFill>
                <a:effectLst/>
                <a:uFillTx/>
                <a:ea typeface="MS UI Gothic"/>
              </a:rPr>
              <a:t>標的病変</a:t>
            </a:r>
            <a:r>
              <a:rPr lang="ja-JP" sz="1000" b="0" i="0" u="none" strike="noStrike" cap="none" baseline="0" dirty="0">
                <a:effectLst/>
                <a:uFillTx/>
                <a:latin typeface="MS UI Gothic" panose="020B0600070205080204" pitchFamily="50" charset="-128"/>
                <a:ea typeface="MS UI Gothic" panose="020B0600070205080204" pitchFamily="50" charset="-128"/>
              </a:rPr>
              <a:t>のSLDの最大縮小率</a:t>
            </a:r>
          </a:p>
        </p:txBody>
      </p:sp>
      <p:sp>
        <p:nvSpPr>
          <p:cNvPr id="20" name="TextBox 19"/>
          <p:cNvSpPr txBox="1"/>
          <p:nvPr/>
        </p:nvSpPr>
        <p:spPr>
          <a:xfrm>
            <a:off x="1977291" y="3865414"/>
            <a:ext cx="310190" cy="228829"/>
          </a:xfrm>
          <a:prstGeom prst="rect">
            <a:avLst/>
          </a:prstGeom>
          <a:noFill/>
        </p:spPr>
        <p:txBody>
          <a:bodyPr wrap="none" rtlCol="0" anchor="ctr" anchorCtr="0">
            <a:spAutoFit/>
          </a:bodyPr>
          <a:lstStyle/>
          <a:p>
            <a:pPr algn="r"/>
            <a:r>
              <a:rPr lang="ja-JP" sz="900" b="0" i="0" u="none" strike="noStrike" cap="none" baseline="0">
                <a:solidFill>
                  <a:srgbClr val="4D4D4D"/>
                </a:solidFill>
                <a:effectLst/>
                <a:uFillTx/>
                <a:ea typeface="MS UI Gothic"/>
              </a:rPr>
              <a:t>80</a:t>
            </a:r>
          </a:p>
        </p:txBody>
      </p:sp>
      <p:sp>
        <p:nvSpPr>
          <p:cNvPr id="21" name="TextBox 20"/>
          <p:cNvSpPr txBox="1"/>
          <p:nvPr/>
        </p:nvSpPr>
        <p:spPr>
          <a:xfrm>
            <a:off x="1977291" y="4109309"/>
            <a:ext cx="310190" cy="228829"/>
          </a:xfrm>
          <a:prstGeom prst="rect">
            <a:avLst/>
          </a:prstGeom>
          <a:noFill/>
        </p:spPr>
        <p:txBody>
          <a:bodyPr wrap="none" rtlCol="0" anchor="ctr" anchorCtr="0">
            <a:spAutoFit/>
          </a:bodyPr>
          <a:lstStyle/>
          <a:p>
            <a:pPr algn="r"/>
            <a:r>
              <a:rPr lang="ja-JP" sz="900" b="0" i="0" u="none" strike="noStrike" cap="none" baseline="0">
                <a:solidFill>
                  <a:srgbClr val="4D4D4D"/>
                </a:solidFill>
                <a:effectLst/>
                <a:uFillTx/>
                <a:ea typeface="MS UI Gothic"/>
              </a:rPr>
              <a:t>60</a:t>
            </a:r>
          </a:p>
        </p:txBody>
      </p:sp>
      <p:sp>
        <p:nvSpPr>
          <p:cNvPr id="22" name="TextBox 21"/>
          <p:cNvSpPr txBox="1"/>
          <p:nvPr/>
        </p:nvSpPr>
        <p:spPr>
          <a:xfrm>
            <a:off x="1977291" y="4351582"/>
            <a:ext cx="310190" cy="228829"/>
          </a:xfrm>
          <a:prstGeom prst="rect">
            <a:avLst/>
          </a:prstGeom>
          <a:noFill/>
        </p:spPr>
        <p:txBody>
          <a:bodyPr wrap="none" rtlCol="0" anchor="ctr" anchorCtr="0">
            <a:spAutoFit/>
          </a:bodyPr>
          <a:lstStyle/>
          <a:p>
            <a:pPr algn="r"/>
            <a:r>
              <a:rPr lang="ja-JP" sz="900" b="0" i="0" u="none" strike="noStrike" cap="none" baseline="0">
                <a:solidFill>
                  <a:srgbClr val="4D4D4D"/>
                </a:solidFill>
                <a:effectLst/>
                <a:uFillTx/>
                <a:ea typeface="MS UI Gothic"/>
              </a:rPr>
              <a:t>40</a:t>
            </a:r>
          </a:p>
        </p:txBody>
      </p:sp>
      <p:sp>
        <p:nvSpPr>
          <p:cNvPr id="23" name="TextBox 22"/>
          <p:cNvSpPr txBox="1"/>
          <p:nvPr/>
        </p:nvSpPr>
        <p:spPr>
          <a:xfrm>
            <a:off x="1977291" y="4609543"/>
            <a:ext cx="310190" cy="228829"/>
          </a:xfrm>
          <a:prstGeom prst="rect">
            <a:avLst/>
          </a:prstGeom>
          <a:noFill/>
        </p:spPr>
        <p:txBody>
          <a:bodyPr wrap="none" rtlCol="0" anchor="ctr" anchorCtr="0">
            <a:spAutoFit/>
          </a:bodyPr>
          <a:lstStyle/>
          <a:p>
            <a:pPr algn="r"/>
            <a:r>
              <a:rPr lang="ja-JP" sz="900" b="0" i="0" u="none" strike="noStrike" cap="none" baseline="0">
                <a:solidFill>
                  <a:srgbClr val="4D4D4D"/>
                </a:solidFill>
                <a:effectLst/>
                <a:uFillTx/>
                <a:ea typeface="MS UI Gothic"/>
              </a:rPr>
              <a:t>20</a:t>
            </a:r>
          </a:p>
        </p:txBody>
      </p:sp>
      <p:sp>
        <p:nvSpPr>
          <p:cNvPr id="24" name="TextBox 23"/>
          <p:cNvSpPr txBox="1"/>
          <p:nvPr/>
        </p:nvSpPr>
        <p:spPr>
          <a:xfrm>
            <a:off x="2040854" y="4842948"/>
            <a:ext cx="246626" cy="228829"/>
          </a:xfrm>
          <a:prstGeom prst="rect">
            <a:avLst/>
          </a:prstGeom>
          <a:noFill/>
        </p:spPr>
        <p:txBody>
          <a:bodyPr wrap="none" rtlCol="0" anchor="ctr" anchorCtr="0">
            <a:spAutoFit/>
          </a:bodyPr>
          <a:lstStyle/>
          <a:p>
            <a:pPr algn="r"/>
            <a:r>
              <a:rPr lang="ja-JP" sz="900" b="0" i="0" u="none" strike="noStrike" cap="none" baseline="0">
                <a:solidFill>
                  <a:srgbClr val="4D4D4D"/>
                </a:solidFill>
                <a:effectLst/>
                <a:uFillTx/>
                <a:ea typeface="MS UI Gothic"/>
              </a:rPr>
              <a:t>0</a:t>
            </a:r>
          </a:p>
        </p:txBody>
      </p:sp>
      <p:sp>
        <p:nvSpPr>
          <p:cNvPr id="25" name="TextBox 24"/>
          <p:cNvSpPr txBox="1"/>
          <p:nvPr/>
        </p:nvSpPr>
        <p:spPr>
          <a:xfrm>
            <a:off x="1913728" y="5099827"/>
            <a:ext cx="373753" cy="228829"/>
          </a:xfrm>
          <a:prstGeom prst="rect">
            <a:avLst/>
          </a:prstGeom>
          <a:noFill/>
        </p:spPr>
        <p:txBody>
          <a:bodyPr wrap="none" rtlCol="0" anchor="ctr" anchorCtr="0">
            <a:spAutoFit/>
          </a:bodyPr>
          <a:lstStyle/>
          <a:p>
            <a:pPr algn="r"/>
            <a:r>
              <a:rPr lang="ja-JP" sz="900" b="0" i="0" u="none" strike="noStrike" cap="none" baseline="0">
                <a:solidFill>
                  <a:srgbClr val="4D4D4D"/>
                </a:solidFill>
                <a:effectLst/>
                <a:uFillTx/>
                <a:ea typeface="MS UI Gothic"/>
              </a:rPr>
              <a:t>–20</a:t>
            </a:r>
          </a:p>
        </p:txBody>
      </p:sp>
      <p:sp>
        <p:nvSpPr>
          <p:cNvPr id="26" name="TextBox 25"/>
          <p:cNvSpPr txBox="1"/>
          <p:nvPr/>
        </p:nvSpPr>
        <p:spPr>
          <a:xfrm>
            <a:off x="1913728" y="5332836"/>
            <a:ext cx="373753" cy="228829"/>
          </a:xfrm>
          <a:prstGeom prst="rect">
            <a:avLst/>
          </a:prstGeom>
          <a:noFill/>
        </p:spPr>
        <p:txBody>
          <a:bodyPr wrap="none" rtlCol="0" anchor="ctr" anchorCtr="0">
            <a:spAutoFit/>
          </a:bodyPr>
          <a:lstStyle/>
          <a:p>
            <a:pPr algn="r"/>
            <a:r>
              <a:rPr lang="ja-JP" sz="900" b="0" i="0" u="none" strike="noStrike" cap="none" baseline="0">
                <a:solidFill>
                  <a:srgbClr val="4D4D4D"/>
                </a:solidFill>
                <a:effectLst/>
                <a:uFillTx/>
                <a:ea typeface="MS UI Gothic"/>
              </a:rPr>
              <a:t>–40</a:t>
            </a:r>
          </a:p>
        </p:txBody>
      </p:sp>
      <p:sp>
        <p:nvSpPr>
          <p:cNvPr id="27" name="TextBox 26"/>
          <p:cNvSpPr txBox="1"/>
          <p:nvPr/>
        </p:nvSpPr>
        <p:spPr>
          <a:xfrm>
            <a:off x="1913728" y="5832628"/>
            <a:ext cx="373753" cy="228829"/>
          </a:xfrm>
          <a:prstGeom prst="rect">
            <a:avLst/>
          </a:prstGeom>
          <a:noFill/>
        </p:spPr>
        <p:txBody>
          <a:bodyPr wrap="none" rtlCol="0" anchor="ctr" anchorCtr="0">
            <a:spAutoFit/>
          </a:bodyPr>
          <a:lstStyle/>
          <a:p>
            <a:pPr algn="r"/>
            <a:r>
              <a:rPr lang="ja-JP" sz="900" b="0" i="0" u="none" strike="noStrike" cap="none" baseline="0">
                <a:solidFill>
                  <a:srgbClr val="4D4D4D"/>
                </a:solidFill>
                <a:effectLst/>
                <a:uFillTx/>
                <a:ea typeface="MS UI Gothic"/>
              </a:rPr>
              <a:t>–80</a:t>
            </a:r>
          </a:p>
        </p:txBody>
      </p:sp>
      <p:sp>
        <p:nvSpPr>
          <p:cNvPr id="28" name="TextBox 27"/>
          <p:cNvSpPr txBox="1"/>
          <p:nvPr/>
        </p:nvSpPr>
        <p:spPr>
          <a:xfrm>
            <a:off x="1850164" y="6082523"/>
            <a:ext cx="437317" cy="228829"/>
          </a:xfrm>
          <a:prstGeom prst="rect">
            <a:avLst/>
          </a:prstGeom>
          <a:noFill/>
        </p:spPr>
        <p:txBody>
          <a:bodyPr wrap="none" rtlCol="0" anchor="ctr" anchorCtr="0">
            <a:spAutoFit/>
          </a:bodyPr>
          <a:lstStyle/>
          <a:p>
            <a:pPr algn="r"/>
            <a:r>
              <a:rPr lang="ja-JP" sz="900" b="0" i="0" u="none" strike="noStrike" cap="none" baseline="0" dirty="0">
                <a:solidFill>
                  <a:srgbClr val="4D4D4D"/>
                </a:solidFill>
                <a:effectLst/>
                <a:uFillTx/>
                <a:ea typeface="MS UI Gothic"/>
              </a:rPr>
              <a:t>–100</a:t>
            </a:r>
          </a:p>
        </p:txBody>
      </p:sp>
      <p:sp>
        <p:nvSpPr>
          <p:cNvPr id="29" name="TextBox 28"/>
          <p:cNvSpPr txBox="1"/>
          <p:nvPr/>
        </p:nvSpPr>
        <p:spPr>
          <a:xfrm>
            <a:off x="1913728" y="5582731"/>
            <a:ext cx="373753" cy="228829"/>
          </a:xfrm>
          <a:prstGeom prst="rect">
            <a:avLst/>
          </a:prstGeom>
          <a:noFill/>
        </p:spPr>
        <p:txBody>
          <a:bodyPr wrap="none" rtlCol="0" anchor="ctr" anchorCtr="0">
            <a:spAutoFit/>
          </a:bodyPr>
          <a:lstStyle/>
          <a:p>
            <a:pPr algn="r"/>
            <a:r>
              <a:rPr lang="ja-JP" sz="900" b="0" i="0" u="none" strike="noStrike" cap="none" baseline="0">
                <a:solidFill>
                  <a:srgbClr val="4D4D4D"/>
                </a:solidFill>
                <a:effectLst/>
                <a:uFillTx/>
                <a:ea typeface="MS UI Gothic"/>
              </a:rPr>
              <a:t>–60</a:t>
            </a:r>
          </a:p>
        </p:txBody>
      </p:sp>
      <p:sp>
        <p:nvSpPr>
          <p:cNvPr id="30" name="Rectangle 29"/>
          <p:cNvSpPr/>
          <p:nvPr/>
        </p:nvSpPr>
        <p:spPr>
          <a:xfrm rot="10800000">
            <a:off x="2793687" y="4929638"/>
            <a:ext cx="108000" cy="36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1" name="Rectangle 30"/>
          <p:cNvSpPr/>
          <p:nvPr/>
        </p:nvSpPr>
        <p:spPr>
          <a:xfrm rot="5400000">
            <a:off x="2900531" y="6013188"/>
            <a:ext cx="108000" cy="180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2" name="Rectangle 31"/>
          <p:cNvSpPr/>
          <p:nvPr/>
        </p:nvSpPr>
        <p:spPr>
          <a:xfrm rot="5400000">
            <a:off x="2900531" y="5833103"/>
            <a:ext cx="108000" cy="180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3" name="Rectangle 32"/>
          <p:cNvSpPr/>
          <p:nvPr/>
        </p:nvSpPr>
        <p:spPr>
          <a:xfrm rot="5400000">
            <a:off x="2900531" y="5648491"/>
            <a:ext cx="108000" cy="180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4" name="Rectangle 33"/>
          <p:cNvSpPr/>
          <p:nvPr/>
        </p:nvSpPr>
        <p:spPr>
          <a:xfrm rot="10800000">
            <a:off x="2643147" y="4677638"/>
            <a:ext cx="108000" cy="28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5" name="Rectangle 34"/>
          <p:cNvSpPr/>
          <p:nvPr/>
        </p:nvSpPr>
        <p:spPr>
          <a:xfrm rot="10800000">
            <a:off x="2492607" y="4641638"/>
            <a:ext cx="108000" cy="32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6" name="Rectangle 35"/>
          <p:cNvSpPr/>
          <p:nvPr/>
        </p:nvSpPr>
        <p:spPr>
          <a:xfrm rot="10800000">
            <a:off x="2342067" y="4065638"/>
            <a:ext cx="108000" cy="900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7" name="Rectangle 36"/>
          <p:cNvSpPr/>
          <p:nvPr/>
        </p:nvSpPr>
        <p:spPr>
          <a:xfrm>
            <a:off x="2946187" y="4965638"/>
            <a:ext cx="108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 name="Rectangle 37"/>
          <p:cNvSpPr/>
          <p:nvPr/>
        </p:nvSpPr>
        <p:spPr>
          <a:xfrm>
            <a:off x="3093663" y="4965638"/>
            <a:ext cx="108000"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9" name="Rectangle 38"/>
          <p:cNvSpPr/>
          <p:nvPr/>
        </p:nvSpPr>
        <p:spPr>
          <a:xfrm>
            <a:off x="3241139" y="4965638"/>
            <a:ext cx="108000" cy="180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0" name="Rectangle 39"/>
          <p:cNvSpPr/>
          <p:nvPr/>
        </p:nvSpPr>
        <p:spPr>
          <a:xfrm>
            <a:off x="3388615" y="4965638"/>
            <a:ext cx="108000" cy="23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1" name="Rectangle 40"/>
          <p:cNvSpPr/>
          <p:nvPr/>
        </p:nvSpPr>
        <p:spPr>
          <a:xfrm>
            <a:off x="3541115" y="4965638"/>
            <a:ext cx="108000" cy="25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2" name="Rectangle 41"/>
          <p:cNvSpPr/>
          <p:nvPr/>
        </p:nvSpPr>
        <p:spPr>
          <a:xfrm>
            <a:off x="3693615" y="4965638"/>
            <a:ext cx="108000" cy="270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3" name="Rectangle 42"/>
          <p:cNvSpPr/>
          <p:nvPr/>
        </p:nvSpPr>
        <p:spPr>
          <a:xfrm>
            <a:off x="3846115" y="4965638"/>
            <a:ext cx="108000" cy="28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4" name="Rectangle 43"/>
          <p:cNvSpPr/>
          <p:nvPr/>
        </p:nvSpPr>
        <p:spPr>
          <a:xfrm>
            <a:off x="4003639" y="4965638"/>
            <a:ext cx="108000" cy="34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5" name="Rectangle 44"/>
          <p:cNvSpPr/>
          <p:nvPr/>
        </p:nvSpPr>
        <p:spPr>
          <a:xfrm>
            <a:off x="4156139" y="4965638"/>
            <a:ext cx="108000" cy="34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6" name="Rectangle 45"/>
          <p:cNvSpPr/>
          <p:nvPr/>
        </p:nvSpPr>
        <p:spPr>
          <a:xfrm>
            <a:off x="4308639" y="4965638"/>
            <a:ext cx="108000" cy="396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7" name="Rectangle 46"/>
          <p:cNvSpPr/>
          <p:nvPr/>
        </p:nvSpPr>
        <p:spPr>
          <a:xfrm>
            <a:off x="4456115" y="4965638"/>
            <a:ext cx="108000" cy="396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8" name="Rectangle 47"/>
          <p:cNvSpPr/>
          <p:nvPr/>
        </p:nvSpPr>
        <p:spPr>
          <a:xfrm>
            <a:off x="4603591" y="4965638"/>
            <a:ext cx="108000" cy="450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9" name="Rectangle 48"/>
          <p:cNvSpPr/>
          <p:nvPr/>
        </p:nvSpPr>
        <p:spPr>
          <a:xfrm>
            <a:off x="4751067" y="4965638"/>
            <a:ext cx="108000" cy="46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0" name="Rectangle 49"/>
          <p:cNvSpPr/>
          <p:nvPr/>
        </p:nvSpPr>
        <p:spPr>
          <a:xfrm>
            <a:off x="4898543" y="4965638"/>
            <a:ext cx="108000" cy="504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1" name="Rectangle 50"/>
          <p:cNvSpPr/>
          <p:nvPr/>
        </p:nvSpPr>
        <p:spPr>
          <a:xfrm>
            <a:off x="5046019" y="4965638"/>
            <a:ext cx="108000" cy="540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2" name="Rectangle 51"/>
          <p:cNvSpPr/>
          <p:nvPr/>
        </p:nvSpPr>
        <p:spPr>
          <a:xfrm>
            <a:off x="5198519" y="4965638"/>
            <a:ext cx="108000" cy="5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3" name="Rectangle 52"/>
          <p:cNvSpPr/>
          <p:nvPr/>
        </p:nvSpPr>
        <p:spPr>
          <a:xfrm>
            <a:off x="5351019" y="4965638"/>
            <a:ext cx="108000" cy="576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4" name="Rectangle 53"/>
          <p:cNvSpPr/>
          <p:nvPr/>
        </p:nvSpPr>
        <p:spPr>
          <a:xfrm>
            <a:off x="5503519" y="4965638"/>
            <a:ext cx="108000" cy="576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5" name="Rectangle 54"/>
          <p:cNvSpPr/>
          <p:nvPr/>
        </p:nvSpPr>
        <p:spPr>
          <a:xfrm>
            <a:off x="5656019" y="4965638"/>
            <a:ext cx="108000" cy="612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6" name="Rectangle 55"/>
          <p:cNvSpPr/>
          <p:nvPr/>
        </p:nvSpPr>
        <p:spPr>
          <a:xfrm>
            <a:off x="5808519" y="4965638"/>
            <a:ext cx="108000" cy="684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7" name="Rectangle 56"/>
          <p:cNvSpPr/>
          <p:nvPr/>
        </p:nvSpPr>
        <p:spPr>
          <a:xfrm>
            <a:off x="5961019" y="4965638"/>
            <a:ext cx="108000" cy="720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8" name="Rectangle 57"/>
          <p:cNvSpPr/>
          <p:nvPr/>
        </p:nvSpPr>
        <p:spPr>
          <a:xfrm>
            <a:off x="6113519" y="4965638"/>
            <a:ext cx="108000" cy="756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9" name="Rectangle 58"/>
          <p:cNvSpPr/>
          <p:nvPr/>
        </p:nvSpPr>
        <p:spPr>
          <a:xfrm>
            <a:off x="6266019" y="4965638"/>
            <a:ext cx="108000" cy="756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0" name="Rectangle 59"/>
          <p:cNvSpPr/>
          <p:nvPr/>
        </p:nvSpPr>
        <p:spPr>
          <a:xfrm>
            <a:off x="6413495" y="4965638"/>
            <a:ext cx="108000" cy="792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1" name="Rectangle 60"/>
          <p:cNvSpPr/>
          <p:nvPr/>
        </p:nvSpPr>
        <p:spPr>
          <a:xfrm>
            <a:off x="6560971" y="4965638"/>
            <a:ext cx="108000" cy="82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2" name="Rectangle 61"/>
          <p:cNvSpPr/>
          <p:nvPr/>
        </p:nvSpPr>
        <p:spPr>
          <a:xfrm>
            <a:off x="6713471" y="4965638"/>
            <a:ext cx="108000" cy="864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3" name="Rectangle 62"/>
          <p:cNvSpPr/>
          <p:nvPr/>
        </p:nvSpPr>
        <p:spPr>
          <a:xfrm>
            <a:off x="6865971" y="4965638"/>
            <a:ext cx="108000" cy="86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4" name="Rectangle 63"/>
          <p:cNvSpPr/>
          <p:nvPr/>
        </p:nvSpPr>
        <p:spPr>
          <a:xfrm>
            <a:off x="7018471" y="4965638"/>
            <a:ext cx="108000" cy="86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5" name="Rectangle 64"/>
          <p:cNvSpPr/>
          <p:nvPr/>
        </p:nvSpPr>
        <p:spPr>
          <a:xfrm>
            <a:off x="7170971" y="4965638"/>
            <a:ext cx="108000" cy="91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6" name="TextBox 65"/>
          <p:cNvSpPr txBox="1"/>
          <p:nvPr/>
        </p:nvSpPr>
        <p:spPr>
          <a:xfrm>
            <a:off x="3044531" y="5605346"/>
            <a:ext cx="394412" cy="640720"/>
          </a:xfrm>
          <a:prstGeom prst="rect">
            <a:avLst/>
          </a:prstGeom>
          <a:noFill/>
        </p:spPr>
        <p:txBody>
          <a:bodyPr wrap="none" rtlCol="0">
            <a:spAutoFit/>
          </a:bodyPr>
          <a:lstStyle/>
          <a:p>
            <a:r>
              <a:rPr lang="ja-JP" sz="1200" b="0" i="0" u="none" strike="noStrike" cap="none" baseline="0">
                <a:solidFill>
                  <a:srgbClr val="4D4D4D"/>
                </a:solidFill>
                <a:effectLst/>
                <a:uFillTx/>
                <a:ea typeface="MS UI Gothic"/>
              </a:rPr>
              <a:t>PR</a:t>
            </a:r>
          </a:p>
          <a:p>
            <a:r>
              <a:rPr lang="ja-JP" sz="1200" b="0" i="0" u="none" strike="noStrike" cap="none" baseline="0">
                <a:solidFill>
                  <a:srgbClr val="4D4D4D"/>
                </a:solidFill>
                <a:effectLst/>
                <a:uFillTx/>
                <a:ea typeface="MS UI Gothic"/>
              </a:rPr>
              <a:t>SD</a:t>
            </a:r>
          </a:p>
          <a:p>
            <a:r>
              <a:rPr lang="ja-JP" sz="1200" b="0" i="0" u="none" strike="noStrike" cap="none" baseline="0">
                <a:solidFill>
                  <a:srgbClr val="4D4D4D"/>
                </a:solidFill>
                <a:effectLst/>
                <a:uFillTx/>
                <a:ea typeface="MS UI Gothic"/>
              </a:rPr>
              <a:t>PD</a:t>
            </a:r>
          </a:p>
        </p:txBody>
      </p:sp>
      <p:sp>
        <p:nvSpPr>
          <p:cNvPr id="67" name="TextBox 66"/>
          <p:cNvSpPr txBox="1"/>
          <p:nvPr/>
        </p:nvSpPr>
        <p:spPr>
          <a:xfrm>
            <a:off x="2342066" y="5406904"/>
            <a:ext cx="1336740" cy="274594"/>
          </a:xfrm>
          <a:prstGeom prst="rect">
            <a:avLst/>
          </a:prstGeom>
          <a:noFill/>
        </p:spPr>
        <p:txBody>
          <a:bodyPr wrap="none" rtlCol="0">
            <a:spAutoFit/>
          </a:bodyPr>
          <a:lstStyle/>
          <a:p>
            <a:r>
              <a:rPr lang="ja-JP" sz="1200" b="0" i="0" u="none" strike="noStrike" cap="none" baseline="0">
                <a:solidFill>
                  <a:srgbClr val="4D4D4D"/>
                </a:solidFill>
                <a:effectLst/>
                <a:uFillTx/>
                <a:ea typeface="MS UI Gothic"/>
              </a:rPr>
              <a:t>最良の奏効を確認</a:t>
            </a:r>
          </a:p>
        </p:txBody>
      </p:sp>
      <p:cxnSp>
        <p:nvCxnSpPr>
          <p:cNvPr id="68" name="Straight Connector 67"/>
          <p:cNvCxnSpPr/>
          <p:nvPr/>
        </p:nvCxnSpPr>
        <p:spPr>
          <a:xfrm>
            <a:off x="2232375" y="4959211"/>
            <a:ext cx="511208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3847115"/>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a:rPr>
              <a:t>187: BRAF V600E変異胆道癌（BTC）患者（pts）におけるダブラフェニブ（D）とトラメチニブ（T）の有効性と安全性：ROARバスケット試験のコホート– Wainberg ZA, et al</a:t>
            </a:r>
          </a:p>
        </p:txBody>
      </p:sp>
      <p:sp>
        <p:nvSpPr>
          <p:cNvPr id="3" name="Content Placeholder 2"/>
          <p:cNvSpPr>
            <a:spLocks noGrp="1"/>
          </p:cNvSpPr>
          <p:nvPr>
            <p:ph idx="1"/>
          </p:nvPr>
        </p:nvSpPr>
        <p:spPr/>
        <p:txBody>
          <a:bodyPr/>
          <a:lstStyle/>
          <a:p>
            <a:pPr marL="0" indent="0">
              <a:buNone/>
            </a:pPr>
            <a:r>
              <a:rPr lang="ja-JP" sz="1600" b="1" i="0" u="none" strike="noStrike" cap="none" baseline="0" dirty="0">
                <a:solidFill>
                  <a:srgbClr val="4D4D4D"/>
                </a:solidFill>
                <a:effectLst/>
                <a:uFillTx/>
                <a:ea typeface="MS UI Gothic"/>
              </a:rPr>
              <a:t>主な結果（続き）</a:t>
            </a:r>
          </a:p>
          <a:p>
            <a:endParaRPr lang="en-GB" dirty="0"/>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Wainberg ZA, et al. J Clin Oncol 2019;37(Suppl):Abstr 187</a:t>
            </a:r>
          </a:p>
        </p:txBody>
      </p:sp>
      <p:sp>
        <p:nvSpPr>
          <p:cNvPr id="8" name="TextBox 7"/>
          <p:cNvSpPr txBox="1"/>
          <p:nvPr/>
        </p:nvSpPr>
        <p:spPr>
          <a:xfrm>
            <a:off x="4255247" y="1406229"/>
            <a:ext cx="628094" cy="366126"/>
          </a:xfrm>
          <a:prstGeom prst="rect">
            <a:avLst/>
          </a:prstGeom>
          <a:noFill/>
        </p:spPr>
        <p:txBody>
          <a:bodyPr wrap="none" rtlCol="0">
            <a:spAutoFit/>
          </a:bodyPr>
          <a:lstStyle/>
          <a:p>
            <a:r>
              <a:rPr lang="ja-JP" sz="1800" b="1" i="0" u="none" strike="noStrike" cap="none" baseline="0">
                <a:solidFill>
                  <a:srgbClr val="4D4D4D"/>
                </a:solidFill>
                <a:effectLst/>
                <a:uFillTx/>
                <a:ea typeface="MS UI Gothic"/>
              </a:rPr>
              <a:t>PFS</a:t>
            </a:r>
          </a:p>
        </p:txBody>
      </p:sp>
      <p:sp>
        <p:nvSpPr>
          <p:cNvPr id="9" name="TextBox 8"/>
          <p:cNvSpPr txBox="1"/>
          <p:nvPr/>
        </p:nvSpPr>
        <p:spPr>
          <a:xfrm>
            <a:off x="4312955" y="3779948"/>
            <a:ext cx="513680" cy="366126"/>
          </a:xfrm>
          <a:prstGeom prst="rect">
            <a:avLst/>
          </a:prstGeom>
          <a:noFill/>
        </p:spPr>
        <p:txBody>
          <a:bodyPr wrap="none" rtlCol="0">
            <a:spAutoFit/>
          </a:bodyPr>
          <a:lstStyle/>
          <a:p>
            <a:r>
              <a:rPr lang="ja-JP" sz="1800" b="1" i="0" u="none" strike="noStrike" cap="none" baseline="0">
                <a:solidFill>
                  <a:srgbClr val="4D4D4D"/>
                </a:solidFill>
                <a:effectLst/>
                <a:uFillTx/>
                <a:ea typeface="MS UI Gothic"/>
              </a:rPr>
              <a:t>OS</a:t>
            </a:r>
          </a:p>
        </p:txBody>
      </p:sp>
      <p:grpSp>
        <p:nvGrpSpPr>
          <p:cNvPr id="10" name="Group 9"/>
          <p:cNvGrpSpPr/>
          <p:nvPr/>
        </p:nvGrpSpPr>
        <p:grpSpPr>
          <a:xfrm>
            <a:off x="285202" y="1785836"/>
            <a:ext cx="8864304" cy="2051788"/>
            <a:chOff x="285202" y="1785836"/>
            <a:chExt cx="8864304" cy="2051788"/>
          </a:xfrm>
        </p:grpSpPr>
        <p:sp>
          <p:nvSpPr>
            <p:cNvPr id="11" name="Freeform 10"/>
            <p:cNvSpPr/>
            <p:nvPr/>
          </p:nvSpPr>
          <p:spPr bwMode="auto">
            <a:xfrm>
              <a:off x="2016750" y="1924477"/>
              <a:ext cx="5619182" cy="125611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12" name="Line 6"/>
            <p:cNvSpPr>
              <a:spLocks noChangeShapeType="1"/>
            </p:cNvSpPr>
            <p:nvPr/>
          </p:nvSpPr>
          <p:spPr bwMode="auto">
            <a:xfrm>
              <a:off x="1942248" y="1924477"/>
              <a:ext cx="71202"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13" name="Line 7"/>
            <p:cNvSpPr>
              <a:spLocks noChangeShapeType="1"/>
            </p:cNvSpPr>
            <p:nvPr/>
          </p:nvSpPr>
          <p:spPr bwMode="auto">
            <a:xfrm>
              <a:off x="1942248" y="2178112"/>
              <a:ext cx="71202"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14" name="Line 8"/>
            <p:cNvSpPr>
              <a:spLocks noChangeShapeType="1"/>
            </p:cNvSpPr>
            <p:nvPr/>
          </p:nvSpPr>
          <p:spPr bwMode="auto">
            <a:xfrm>
              <a:off x="1942248" y="2420360"/>
              <a:ext cx="71202"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15" name="Line 9"/>
            <p:cNvSpPr>
              <a:spLocks noChangeShapeType="1"/>
            </p:cNvSpPr>
            <p:nvPr/>
          </p:nvSpPr>
          <p:spPr bwMode="auto">
            <a:xfrm>
              <a:off x="1942248" y="2670436"/>
              <a:ext cx="71202"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16" name="Line 10"/>
            <p:cNvSpPr>
              <a:spLocks noChangeShapeType="1"/>
            </p:cNvSpPr>
            <p:nvPr/>
          </p:nvSpPr>
          <p:spPr bwMode="auto">
            <a:xfrm>
              <a:off x="1942248" y="2915294"/>
              <a:ext cx="71202"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17" name="Line 11"/>
            <p:cNvSpPr>
              <a:spLocks noChangeShapeType="1"/>
            </p:cNvSpPr>
            <p:nvPr/>
          </p:nvSpPr>
          <p:spPr bwMode="auto">
            <a:xfrm>
              <a:off x="1942248" y="3162761"/>
              <a:ext cx="71202"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18" name="TextBox 17"/>
            <p:cNvSpPr txBox="1"/>
            <p:nvPr/>
          </p:nvSpPr>
          <p:spPr>
            <a:xfrm rot="16200000">
              <a:off x="1105234" y="2327425"/>
              <a:ext cx="683625" cy="457657"/>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a:solidFill>
                    <a:srgbClr val="4D4D4D"/>
                  </a:solidFill>
                  <a:effectLst/>
                  <a:uFillTx/>
                  <a:ea typeface="MS UI Gothic"/>
                </a:rPr>
                <a:t>無増悪 </a:t>
              </a:r>
            </a:p>
            <a:p>
              <a:pPr algn="ctr" fontAlgn="base">
                <a:spcBef>
                  <a:spcPct val="0"/>
                </a:spcBef>
                <a:spcAft>
                  <a:spcPct val="0"/>
                </a:spcAft>
              </a:pPr>
              <a:r>
                <a:rPr lang="ja-JP" sz="1200" b="0" i="0" u="none" strike="noStrike" cap="none" baseline="0">
                  <a:solidFill>
                    <a:srgbClr val="4D4D4D"/>
                  </a:solidFill>
                  <a:effectLst/>
                  <a:uFillTx/>
                  <a:ea typeface="MS UI Gothic"/>
                </a:rPr>
                <a:t>生存率</a:t>
              </a:r>
            </a:p>
          </p:txBody>
        </p:sp>
        <p:sp>
          <p:nvSpPr>
            <p:cNvPr id="19" name="TextBox 18"/>
            <p:cNvSpPr txBox="1"/>
            <p:nvPr/>
          </p:nvSpPr>
          <p:spPr>
            <a:xfrm>
              <a:off x="4209628" y="3399798"/>
              <a:ext cx="1250930" cy="274594"/>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a:solidFill>
                    <a:srgbClr val="4D4D4D"/>
                  </a:solidFill>
                  <a:effectLst/>
                  <a:uFillTx/>
                  <a:ea typeface="MS UI Gothic"/>
                </a:rPr>
                <a:t>治療期間（週間）</a:t>
              </a:r>
            </a:p>
          </p:txBody>
        </p:sp>
        <p:sp>
          <p:nvSpPr>
            <p:cNvPr id="20" name="TextBox 19"/>
            <p:cNvSpPr txBox="1"/>
            <p:nvPr/>
          </p:nvSpPr>
          <p:spPr>
            <a:xfrm>
              <a:off x="1622886" y="1785836"/>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1.0</a:t>
              </a:r>
            </a:p>
          </p:txBody>
        </p:sp>
        <p:sp>
          <p:nvSpPr>
            <p:cNvPr id="21" name="TextBox 20"/>
            <p:cNvSpPr txBox="1"/>
            <p:nvPr/>
          </p:nvSpPr>
          <p:spPr>
            <a:xfrm>
              <a:off x="1622886" y="2040408"/>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0.8</a:t>
              </a:r>
            </a:p>
          </p:txBody>
        </p:sp>
        <p:sp>
          <p:nvSpPr>
            <p:cNvPr id="22" name="TextBox 21"/>
            <p:cNvSpPr txBox="1"/>
            <p:nvPr/>
          </p:nvSpPr>
          <p:spPr>
            <a:xfrm>
              <a:off x="1622886" y="2282544"/>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0.6</a:t>
              </a:r>
            </a:p>
          </p:txBody>
        </p:sp>
        <p:sp>
          <p:nvSpPr>
            <p:cNvPr id="23" name="TextBox 22"/>
            <p:cNvSpPr txBox="1"/>
            <p:nvPr/>
          </p:nvSpPr>
          <p:spPr>
            <a:xfrm>
              <a:off x="1622886" y="2532510"/>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0.4</a:t>
              </a:r>
            </a:p>
          </p:txBody>
        </p:sp>
        <p:sp>
          <p:nvSpPr>
            <p:cNvPr id="24" name="TextBox 23"/>
            <p:cNvSpPr txBox="1"/>
            <p:nvPr/>
          </p:nvSpPr>
          <p:spPr>
            <a:xfrm>
              <a:off x="1622886" y="2777256"/>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0.2</a:t>
              </a:r>
            </a:p>
          </p:txBody>
        </p:sp>
        <p:sp>
          <p:nvSpPr>
            <p:cNvPr id="25" name="TextBox 24"/>
            <p:cNvSpPr txBox="1"/>
            <p:nvPr/>
          </p:nvSpPr>
          <p:spPr>
            <a:xfrm>
              <a:off x="1747673" y="3023409"/>
              <a:ext cx="269625" cy="276999"/>
            </a:xfrm>
            <a:prstGeom prst="rect">
              <a:avLst/>
            </a:prstGeom>
            <a:noFill/>
          </p:spPr>
          <p:txBody>
            <a:bodyPr wrap="none" rtlCol="0" anchor="ctr" anchorCtr="0">
              <a:spAutoFit/>
            </a:bodyPr>
            <a:lstStyle/>
            <a:p>
              <a:pPr algn="r"/>
              <a:r>
                <a:rPr lang="ja-JP" sz="1200" b="0" i="0" u="none" strike="noStrike" cap="none" baseline="0" dirty="0" smtClean="0">
                  <a:solidFill>
                    <a:srgbClr val="4D4D4D"/>
                  </a:solidFill>
                  <a:effectLst/>
                  <a:uFillTx/>
                  <a:ea typeface="MS UI Gothic"/>
                </a:rPr>
                <a:t>0</a:t>
              </a:r>
              <a:endParaRPr lang="ja-JP" sz="1200" b="0" i="0" u="none" strike="noStrike" cap="none" baseline="0" dirty="0">
                <a:solidFill>
                  <a:srgbClr val="4D4D4D"/>
                </a:solidFill>
                <a:effectLst/>
                <a:uFillTx/>
                <a:ea typeface="MS UI Gothic"/>
              </a:endParaRPr>
            </a:p>
          </p:txBody>
        </p:sp>
        <p:grpSp>
          <p:nvGrpSpPr>
            <p:cNvPr id="26" name="Group 25"/>
            <p:cNvGrpSpPr/>
            <p:nvPr/>
          </p:nvGrpSpPr>
          <p:grpSpPr>
            <a:xfrm>
              <a:off x="1939437" y="3180801"/>
              <a:ext cx="514411" cy="656823"/>
              <a:chOff x="869751" y="4920702"/>
              <a:chExt cx="520174" cy="1352327"/>
            </a:xfrm>
          </p:grpSpPr>
          <p:sp>
            <p:nvSpPr>
              <p:cNvPr id="87" name="Line 19"/>
              <p:cNvSpPr>
                <a:spLocks noChangeShapeType="1"/>
              </p:cNvSpPr>
              <p:nvPr/>
            </p:nvSpPr>
            <p:spPr bwMode="auto">
              <a:xfrm flipH="1">
                <a:off x="1267259"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88" name="Line 21"/>
              <p:cNvSpPr>
                <a:spLocks noChangeShapeType="1"/>
              </p:cNvSpPr>
              <p:nvPr/>
            </p:nvSpPr>
            <p:spPr bwMode="auto">
              <a:xfrm flipH="1">
                <a:off x="1023722"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cs typeface="Arial" panose="020B0604020202020204" pitchFamily="34" charset="0"/>
                </a:endParaRPr>
              </a:p>
            </p:txBody>
          </p:sp>
          <p:sp>
            <p:nvSpPr>
              <p:cNvPr id="89" name="TextBox 88"/>
              <p:cNvSpPr txBox="1"/>
              <p:nvPr/>
            </p:nvSpPr>
            <p:spPr>
              <a:xfrm>
                <a:off x="870816" y="4982721"/>
                <a:ext cx="243210" cy="1279108"/>
              </a:xfrm>
              <a:prstGeom prst="rect">
                <a:avLst/>
              </a:prstGeom>
              <a:noFill/>
            </p:spPr>
            <p:txBody>
              <a:bodyPr wrap="none" lIns="36000" tIns="36000" rIns="36000" bIns="36000" rtlCol="0" anchor="t" anchorCtr="0">
                <a:spAutoFit/>
              </a:bodyPr>
              <a:lstStyle/>
              <a:p>
                <a:pPr algn="ctr"/>
                <a:r>
                  <a:rPr lang="ja-JP" sz="1200" b="0" i="0" u="none" strike="noStrike" cap="none" baseline="0">
                    <a:solidFill>
                      <a:srgbClr val="4D4D4D"/>
                    </a:solidFill>
                    <a:effectLst/>
                    <a:uFillTx/>
                    <a:ea typeface="MS UI Gothic"/>
                  </a:rPr>
                  <a:t>0</a:t>
                </a:r>
              </a:p>
              <a:p>
                <a:pPr algn="ctr"/>
                <a:endParaRPr lang="en-GB" sz="1200">
                  <a:cs typeface="Arial" panose="020B0604020202020204" pitchFamily="34" charset="0"/>
                </a:endParaRPr>
              </a:p>
              <a:p>
                <a:pPr algn="ctr"/>
                <a:r>
                  <a:rPr lang="ja-JP" sz="1200" b="0" i="0" u="none" strike="noStrike" cap="none" baseline="0">
                    <a:solidFill>
                      <a:srgbClr val="4D4D4D"/>
                    </a:solidFill>
                    <a:effectLst/>
                    <a:uFillTx/>
                    <a:ea typeface="MS UI Gothic"/>
                  </a:rPr>
                  <a:t>33</a:t>
                </a:r>
              </a:p>
            </p:txBody>
          </p:sp>
          <p:sp>
            <p:nvSpPr>
              <p:cNvPr id="90" name="TextBox 89"/>
              <p:cNvSpPr txBox="1"/>
              <p:nvPr/>
            </p:nvSpPr>
            <p:spPr>
              <a:xfrm>
                <a:off x="1145651" y="4982721"/>
                <a:ext cx="243210" cy="1279108"/>
              </a:xfrm>
              <a:prstGeom prst="rect">
                <a:avLst/>
              </a:prstGeom>
              <a:noFill/>
            </p:spPr>
            <p:txBody>
              <a:bodyPr wrap="none" lIns="36000" tIns="36000" rIns="36000" bIns="36000" rtlCol="0" anchor="t" anchorCtr="0">
                <a:spAutoFit/>
              </a:bodyPr>
              <a:lstStyle/>
              <a:p>
                <a:pPr algn="ctr"/>
                <a:r>
                  <a:rPr lang="ja-JP" sz="1200" b="0" i="0" u="none" strike="noStrike" cap="none" baseline="0">
                    <a:solidFill>
                      <a:srgbClr val="4D4D4D"/>
                    </a:solidFill>
                    <a:effectLst/>
                    <a:uFillTx/>
                    <a:ea typeface="MS UI Gothic"/>
                  </a:rPr>
                  <a:t>10</a:t>
                </a:r>
              </a:p>
              <a:p>
                <a:pPr algn="ctr"/>
                <a:endParaRPr lang="en-GB" sz="1200">
                  <a:cs typeface="Arial" panose="020B0604020202020204" pitchFamily="34" charset="0"/>
                </a:endParaRPr>
              </a:p>
              <a:p>
                <a:pPr algn="ctr"/>
                <a:r>
                  <a:rPr lang="ja-JP" sz="1200" b="0" i="0" u="none" strike="noStrike" cap="none" baseline="0">
                    <a:solidFill>
                      <a:srgbClr val="4D4D4D"/>
                    </a:solidFill>
                    <a:effectLst/>
                    <a:uFillTx/>
                    <a:ea typeface="MS UI Gothic"/>
                  </a:rPr>
                  <a:t>28</a:t>
                </a:r>
              </a:p>
            </p:txBody>
          </p:sp>
        </p:grpSp>
        <p:grpSp>
          <p:nvGrpSpPr>
            <p:cNvPr id="27" name="Group 26"/>
            <p:cNvGrpSpPr/>
            <p:nvPr/>
          </p:nvGrpSpPr>
          <p:grpSpPr>
            <a:xfrm>
              <a:off x="2498517" y="3180801"/>
              <a:ext cx="512028" cy="656823"/>
              <a:chOff x="958848" y="4920702"/>
              <a:chExt cx="517765" cy="1352327"/>
            </a:xfrm>
          </p:grpSpPr>
          <p:sp>
            <p:nvSpPr>
              <p:cNvPr id="83" name="Line 19"/>
              <p:cNvSpPr>
                <a:spLocks noChangeShapeType="1"/>
              </p:cNvSpPr>
              <p:nvPr/>
            </p:nvSpPr>
            <p:spPr bwMode="auto">
              <a:xfrm flipH="1">
                <a:off x="1353943"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84" name="Line 21"/>
              <p:cNvSpPr>
                <a:spLocks noChangeShapeType="1"/>
              </p:cNvSpPr>
              <p:nvPr/>
            </p:nvSpPr>
            <p:spPr bwMode="auto">
              <a:xfrm flipH="1">
                <a:off x="1074295"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cs typeface="Arial" panose="020B0604020202020204" pitchFamily="34" charset="0"/>
                </a:endParaRPr>
              </a:p>
            </p:txBody>
          </p:sp>
          <p:sp>
            <p:nvSpPr>
              <p:cNvPr id="85" name="TextBox 84"/>
              <p:cNvSpPr txBox="1"/>
              <p:nvPr/>
            </p:nvSpPr>
            <p:spPr>
              <a:xfrm>
                <a:off x="959913" y="4982721"/>
                <a:ext cx="243210" cy="1279108"/>
              </a:xfrm>
              <a:prstGeom prst="rect">
                <a:avLst/>
              </a:prstGeom>
              <a:noFill/>
            </p:spPr>
            <p:txBody>
              <a:bodyPr wrap="none" lIns="36000" tIns="36000" rIns="36000" bIns="36000" rtlCol="0" anchor="t" anchorCtr="0">
                <a:spAutoFit/>
              </a:bodyPr>
              <a:lstStyle/>
              <a:p>
                <a:pPr algn="ctr"/>
                <a:r>
                  <a:rPr lang="ja-JP" sz="1200" b="0" i="0" u="none" strike="noStrike" cap="none" baseline="0">
                    <a:solidFill>
                      <a:srgbClr val="4D4D4D"/>
                    </a:solidFill>
                    <a:effectLst/>
                    <a:uFillTx/>
                    <a:ea typeface="MS UI Gothic"/>
                  </a:rPr>
                  <a:t>20</a:t>
                </a:r>
              </a:p>
              <a:p>
                <a:pPr algn="ctr"/>
                <a:endParaRPr lang="en-GB" sz="1200">
                  <a:cs typeface="Arial" panose="020B0604020202020204" pitchFamily="34" charset="0"/>
                </a:endParaRPr>
              </a:p>
              <a:p>
                <a:pPr algn="ctr"/>
                <a:r>
                  <a:rPr lang="ja-JP" sz="1200" b="0" i="0" u="none" strike="noStrike" cap="none" baseline="0">
                    <a:solidFill>
                      <a:srgbClr val="4D4D4D"/>
                    </a:solidFill>
                    <a:effectLst/>
                    <a:uFillTx/>
                    <a:ea typeface="MS UI Gothic"/>
                  </a:rPr>
                  <a:t>21</a:t>
                </a:r>
              </a:p>
            </p:txBody>
          </p:sp>
          <p:sp>
            <p:nvSpPr>
              <p:cNvPr id="86" name="TextBox 85"/>
              <p:cNvSpPr txBox="1"/>
              <p:nvPr/>
            </p:nvSpPr>
            <p:spPr>
              <a:xfrm>
                <a:off x="1232338" y="4982721"/>
                <a:ext cx="243210" cy="1279108"/>
              </a:xfrm>
              <a:prstGeom prst="rect">
                <a:avLst/>
              </a:prstGeom>
              <a:noFill/>
            </p:spPr>
            <p:txBody>
              <a:bodyPr wrap="none" lIns="36000" tIns="36000" rIns="36000" bIns="36000" rtlCol="0" anchor="t" anchorCtr="0">
                <a:spAutoFit/>
              </a:bodyPr>
              <a:lstStyle/>
              <a:p>
                <a:pPr algn="ctr"/>
                <a:r>
                  <a:rPr lang="ja-JP" sz="1200" b="0" i="0" u="none" strike="noStrike" cap="none" baseline="0">
                    <a:solidFill>
                      <a:srgbClr val="4D4D4D"/>
                    </a:solidFill>
                    <a:effectLst/>
                    <a:uFillTx/>
                    <a:ea typeface="MS UI Gothic"/>
                  </a:rPr>
                  <a:t>30</a:t>
                </a:r>
              </a:p>
              <a:p>
                <a:pPr algn="ctr"/>
                <a:endParaRPr lang="en-GB" sz="1200">
                  <a:cs typeface="Arial" panose="020B0604020202020204" pitchFamily="34" charset="0"/>
                </a:endParaRPr>
              </a:p>
              <a:p>
                <a:pPr algn="ctr"/>
                <a:r>
                  <a:rPr lang="ja-JP" sz="1200" b="0" i="0" u="none" strike="noStrike" cap="none" baseline="0">
                    <a:solidFill>
                      <a:srgbClr val="4D4D4D"/>
                    </a:solidFill>
                    <a:effectLst/>
                    <a:uFillTx/>
                    <a:ea typeface="MS UI Gothic"/>
                  </a:rPr>
                  <a:t>14</a:t>
                </a:r>
              </a:p>
            </p:txBody>
          </p:sp>
        </p:grpSp>
        <p:grpSp>
          <p:nvGrpSpPr>
            <p:cNvPr id="28" name="Group 27"/>
            <p:cNvGrpSpPr/>
            <p:nvPr/>
          </p:nvGrpSpPr>
          <p:grpSpPr>
            <a:xfrm>
              <a:off x="3055215" y="3180801"/>
              <a:ext cx="509642" cy="656823"/>
              <a:chOff x="1045535" y="4920702"/>
              <a:chExt cx="515352" cy="1352327"/>
            </a:xfrm>
          </p:grpSpPr>
          <p:sp>
            <p:nvSpPr>
              <p:cNvPr id="79" name="Line 19"/>
              <p:cNvSpPr>
                <a:spLocks noChangeShapeType="1"/>
              </p:cNvSpPr>
              <p:nvPr/>
            </p:nvSpPr>
            <p:spPr bwMode="auto">
              <a:xfrm flipH="1">
                <a:off x="1438220"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80" name="Line 21"/>
              <p:cNvSpPr>
                <a:spLocks noChangeShapeType="1"/>
              </p:cNvSpPr>
              <p:nvPr/>
            </p:nvSpPr>
            <p:spPr bwMode="auto">
              <a:xfrm flipH="1">
                <a:off x="1160975"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cs typeface="Arial" panose="020B0604020202020204" pitchFamily="34" charset="0"/>
                </a:endParaRPr>
              </a:p>
            </p:txBody>
          </p:sp>
          <p:sp>
            <p:nvSpPr>
              <p:cNvPr id="81" name="TextBox 80"/>
              <p:cNvSpPr txBox="1"/>
              <p:nvPr/>
            </p:nvSpPr>
            <p:spPr>
              <a:xfrm>
                <a:off x="1046599" y="4982721"/>
                <a:ext cx="243210" cy="1279108"/>
              </a:xfrm>
              <a:prstGeom prst="rect">
                <a:avLst/>
              </a:prstGeom>
              <a:noFill/>
            </p:spPr>
            <p:txBody>
              <a:bodyPr wrap="none" lIns="36000" tIns="36000" rIns="36000" bIns="36000" rtlCol="0" anchor="t" anchorCtr="0">
                <a:spAutoFit/>
              </a:bodyPr>
              <a:lstStyle/>
              <a:p>
                <a:pPr algn="ctr"/>
                <a:r>
                  <a:rPr lang="ja-JP" sz="1200" b="0" i="0" u="none" strike="noStrike" cap="none" baseline="0">
                    <a:solidFill>
                      <a:srgbClr val="4D4D4D"/>
                    </a:solidFill>
                    <a:effectLst/>
                    <a:uFillTx/>
                    <a:ea typeface="MS UI Gothic"/>
                  </a:rPr>
                  <a:t>40</a:t>
                </a:r>
              </a:p>
              <a:p>
                <a:pPr algn="ctr"/>
                <a:endParaRPr lang="en-GB" sz="1200">
                  <a:cs typeface="Arial" panose="020B0604020202020204" pitchFamily="34" charset="0"/>
                </a:endParaRPr>
              </a:p>
              <a:p>
                <a:pPr algn="ctr"/>
                <a:r>
                  <a:rPr lang="ja-JP" sz="1200" b="0" i="0" u="none" strike="noStrike" cap="none" baseline="0">
                    <a:solidFill>
                      <a:srgbClr val="4D4D4D"/>
                    </a:solidFill>
                    <a:effectLst/>
                    <a:uFillTx/>
                    <a:ea typeface="MS UI Gothic"/>
                  </a:rPr>
                  <a:t>8</a:t>
                </a:r>
              </a:p>
            </p:txBody>
          </p:sp>
          <p:sp>
            <p:nvSpPr>
              <p:cNvPr id="82" name="TextBox 81"/>
              <p:cNvSpPr txBox="1"/>
              <p:nvPr/>
            </p:nvSpPr>
            <p:spPr>
              <a:xfrm>
                <a:off x="1316613" y="4982721"/>
                <a:ext cx="243210" cy="1279108"/>
              </a:xfrm>
              <a:prstGeom prst="rect">
                <a:avLst/>
              </a:prstGeom>
              <a:noFill/>
            </p:spPr>
            <p:txBody>
              <a:bodyPr wrap="none" lIns="36000" tIns="36000" rIns="36000" bIns="36000" rtlCol="0" anchor="t" anchorCtr="0">
                <a:spAutoFit/>
              </a:bodyPr>
              <a:lstStyle/>
              <a:p>
                <a:pPr algn="ctr"/>
                <a:r>
                  <a:rPr lang="ja-JP" sz="1200" b="0" i="0" u="none" strike="noStrike" cap="none" baseline="0">
                    <a:solidFill>
                      <a:srgbClr val="4D4D4D"/>
                    </a:solidFill>
                    <a:effectLst/>
                    <a:uFillTx/>
                    <a:ea typeface="MS UI Gothic"/>
                  </a:rPr>
                  <a:t>50</a:t>
                </a:r>
              </a:p>
              <a:p>
                <a:pPr algn="ctr"/>
                <a:endParaRPr lang="en-GB" sz="1200">
                  <a:cs typeface="Arial" panose="020B0604020202020204" pitchFamily="34" charset="0"/>
                </a:endParaRPr>
              </a:p>
              <a:p>
                <a:pPr algn="ctr"/>
                <a:r>
                  <a:rPr lang="ja-JP" sz="1200" b="0" i="0" u="none" strike="noStrike" cap="none" baseline="0">
                    <a:solidFill>
                      <a:srgbClr val="4D4D4D"/>
                    </a:solidFill>
                    <a:effectLst/>
                    <a:uFillTx/>
                    <a:ea typeface="MS UI Gothic"/>
                  </a:rPr>
                  <a:t>5</a:t>
                </a:r>
              </a:p>
            </p:txBody>
          </p:sp>
        </p:grpSp>
        <p:grpSp>
          <p:nvGrpSpPr>
            <p:cNvPr id="29" name="Group 28"/>
            <p:cNvGrpSpPr/>
            <p:nvPr/>
          </p:nvGrpSpPr>
          <p:grpSpPr>
            <a:xfrm>
              <a:off x="3609532" y="3180801"/>
              <a:ext cx="514406" cy="656823"/>
              <a:chOff x="1129816" y="4920702"/>
              <a:chExt cx="520169" cy="1352327"/>
            </a:xfrm>
          </p:grpSpPr>
          <p:sp>
            <p:nvSpPr>
              <p:cNvPr id="75" name="Line 19"/>
              <p:cNvSpPr>
                <a:spLocks noChangeShapeType="1"/>
              </p:cNvSpPr>
              <p:nvPr/>
            </p:nvSpPr>
            <p:spPr bwMode="auto">
              <a:xfrm flipH="1">
                <a:off x="1527315"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76" name="Line 21"/>
              <p:cNvSpPr>
                <a:spLocks noChangeShapeType="1"/>
              </p:cNvSpPr>
              <p:nvPr/>
            </p:nvSpPr>
            <p:spPr bwMode="auto">
              <a:xfrm flipH="1">
                <a:off x="1245255"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cs typeface="Arial" panose="020B0604020202020204" pitchFamily="34" charset="0"/>
                </a:endParaRPr>
              </a:p>
            </p:txBody>
          </p:sp>
          <p:sp>
            <p:nvSpPr>
              <p:cNvPr id="77" name="TextBox 76"/>
              <p:cNvSpPr txBox="1"/>
              <p:nvPr/>
            </p:nvSpPr>
            <p:spPr>
              <a:xfrm>
                <a:off x="1130881" y="4982721"/>
                <a:ext cx="243210" cy="1279108"/>
              </a:xfrm>
              <a:prstGeom prst="rect">
                <a:avLst/>
              </a:prstGeom>
              <a:noFill/>
            </p:spPr>
            <p:txBody>
              <a:bodyPr wrap="none" lIns="36000" tIns="36000" rIns="36000" bIns="36000" rtlCol="0" anchor="t" anchorCtr="0">
                <a:spAutoFit/>
              </a:bodyPr>
              <a:lstStyle/>
              <a:p>
                <a:pPr algn="ctr"/>
                <a:r>
                  <a:rPr lang="ja-JP" sz="1200" b="0" i="0" u="none" strike="noStrike" cap="none" baseline="0">
                    <a:solidFill>
                      <a:srgbClr val="4D4D4D"/>
                    </a:solidFill>
                    <a:effectLst/>
                    <a:uFillTx/>
                    <a:ea typeface="MS UI Gothic"/>
                  </a:rPr>
                  <a:t>60</a:t>
                </a:r>
              </a:p>
              <a:p>
                <a:pPr algn="ctr"/>
                <a:endParaRPr lang="en-GB" sz="1200">
                  <a:cs typeface="Arial" panose="020B0604020202020204" pitchFamily="34" charset="0"/>
                </a:endParaRPr>
              </a:p>
              <a:p>
                <a:pPr algn="ctr"/>
                <a:r>
                  <a:rPr lang="ja-JP" sz="1200" b="0" i="0" u="none" strike="noStrike" cap="none" baseline="0">
                    <a:solidFill>
                      <a:srgbClr val="4D4D4D"/>
                    </a:solidFill>
                    <a:effectLst/>
                    <a:uFillTx/>
                    <a:ea typeface="MS UI Gothic"/>
                  </a:rPr>
                  <a:t>5</a:t>
                </a:r>
              </a:p>
            </p:txBody>
          </p:sp>
          <p:sp>
            <p:nvSpPr>
              <p:cNvPr id="78" name="TextBox 77"/>
              <p:cNvSpPr txBox="1"/>
              <p:nvPr/>
            </p:nvSpPr>
            <p:spPr>
              <a:xfrm>
                <a:off x="1405711" y="4982721"/>
                <a:ext cx="243210" cy="1279108"/>
              </a:xfrm>
              <a:prstGeom prst="rect">
                <a:avLst/>
              </a:prstGeom>
              <a:noFill/>
            </p:spPr>
            <p:txBody>
              <a:bodyPr wrap="none" lIns="36000" tIns="36000" rIns="36000" bIns="36000" rtlCol="0" anchor="t" anchorCtr="0">
                <a:spAutoFit/>
              </a:bodyPr>
              <a:lstStyle/>
              <a:p>
                <a:pPr algn="ctr"/>
                <a:r>
                  <a:rPr lang="ja-JP" sz="1200" b="0" i="0" u="none" strike="noStrike" cap="none" baseline="0">
                    <a:solidFill>
                      <a:srgbClr val="4D4D4D"/>
                    </a:solidFill>
                    <a:effectLst/>
                    <a:uFillTx/>
                    <a:ea typeface="MS UI Gothic"/>
                  </a:rPr>
                  <a:t>70</a:t>
                </a:r>
              </a:p>
              <a:p>
                <a:pPr algn="ctr"/>
                <a:endParaRPr lang="en-GB" sz="1200">
                  <a:cs typeface="Arial" panose="020B0604020202020204" pitchFamily="34" charset="0"/>
                </a:endParaRPr>
              </a:p>
              <a:p>
                <a:pPr algn="ctr"/>
                <a:r>
                  <a:rPr lang="ja-JP" sz="1200" b="0" i="0" u="none" strike="noStrike" cap="none" baseline="0">
                    <a:solidFill>
                      <a:srgbClr val="4D4D4D"/>
                    </a:solidFill>
                    <a:effectLst/>
                    <a:uFillTx/>
                    <a:ea typeface="MS UI Gothic"/>
                  </a:rPr>
                  <a:t>5</a:t>
                </a:r>
              </a:p>
            </p:txBody>
          </p:sp>
        </p:grpSp>
        <p:grpSp>
          <p:nvGrpSpPr>
            <p:cNvPr id="30" name="Group 29"/>
            <p:cNvGrpSpPr/>
            <p:nvPr/>
          </p:nvGrpSpPr>
          <p:grpSpPr>
            <a:xfrm>
              <a:off x="4163847" y="3180801"/>
              <a:ext cx="512023" cy="656823"/>
              <a:chOff x="1214096" y="4920702"/>
              <a:chExt cx="517759" cy="1352327"/>
            </a:xfrm>
          </p:grpSpPr>
          <p:sp>
            <p:nvSpPr>
              <p:cNvPr id="71" name="Line 19"/>
              <p:cNvSpPr>
                <a:spLocks noChangeShapeType="1"/>
              </p:cNvSpPr>
              <p:nvPr/>
            </p:nvSpPr>
            <p:spPr bwMode="auto">
              <a:xfrm flipH="1">
                <a:off x="1609189"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72" name="Line 21"/>
              <p:cNvSpPr>
                <a:spLocks noChangeShapeType="1"/>
              </p:cNvSpPr>
              <p:nvPr/>
            </p:nvSpPr>
            <p:spPr bwMode="auto">
              <a:xfrm flipH="1">
                <a:off x="1329535"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cs typeface="Arial" panose="020B0604020202020204" pitchFamily="34" charset="0"/>
                </a:endParaRPr>
              </a:p>
            </p:txBody>
          </p:sp>
          <p:sp>
            <p:nvSpPr>
              <p:cNvPr id="73" name="TextBox 72"/>
              <p:cNvSpPr txBox="1"/>
              <p:nvPr/>
            </p:nvSpPr>
            <p:spPr>
              <a:xfrm>
                <a:off x="1215161" y="4982721"/>
                <a:ext cx="243210" cy="1279108"/>
              </a:xfrm>
              <a:prstGeom prst="rect">
                <a:avLst/>
              </a:prstGeom>
              <a:noFill/>
            </p:spPr>
            <p:txBody>
              <a:bodyPr wrap="none" lIns="36000" tIns="36000" rIns="36000" bIns="36000" rtlCol="0" anchor="t" anchorCtr="0">
                <a:spAutoFit/>
              </a:bodyPr>
              <a:lstStyle/>
              <a:p>
                <a:pPr algn="ctr"/>
                <a:r>
                  <a:rPr lang="ja-JP" sz="1200" b="0" i="0" u="none" strike="noStrike" cap="none" baseline="0">
                    <a:solidFill>
                      <a:srgbClr val="4D4D4D"/>
                    </a:solidFill>
                    <a:effectLst/>
                    <a:uFillTx/>
                    <a:ea typeface="MS UI Gothic"/>
                  </a:rPr>
                  <a:t>80</a:t>
                </a:r>
              </a:p>
              <a:p>
                <a:pPr algn="ctr"/>
                <a:endParaRPr lang="en-GB" sz="1200">
                  <a:cs typeface="Arial" panose="020B0604020202020204" pitchFamily="34" charset="0"/>
                </a:endParaRPr>
              </a:p>
              <a:p>
                <a:pPr algn="ctr"/>
                <a:r>
                  <a:rPr lang="ja-JP" sz="1200" b="0" i="0" u="none" strike="noStrike" cap="none" baseline="0">
                    <a:solidFill>
                      <a:srgbClr val="4D4D4D"/>
                    </a:solidFill>
                    <a:effectLst/>
                    <a:uFillTx/>
                    <a:ea typeface="MS UI Gothic"/>
                  </a:rPr>
                  <a:t>3</a:t>
                </a:r>
              </a:p>
            </p:txBody>
          </p:sp>
          <p:sp>
            <p:nvSpPr>
              <p:cNvPr id="74" name="TextBox 73"/>
              <p:cNvSpPr txBox="1"/>
              <p:nvPr/>
            </p:nvSpPr>
            <p:spPr>
              <a:xfrm>
                <a:off x="1487581" y="4982721"/>
                <a:ext cx="243210" cy="1279108"/>
              </a:xfrm>
              <a:prstGeom prst="rect">
                <a:avLst/>
              </a:prstGeom>
              <a:noFill/>
            </p:spPr>
            <p:txBody>
              <a:bodyPr wrap="none" lIns="36000" tIns="36000" rIns="36000" bIns="36000" rtlCol="0" anchor="t" anchorCtr="0">
                <a:spAutoFit/>
              </a:bodyPr>
              <a:lstStyle/>
              <a:p>
                <a:pPr algn="ctr"/>
                <a:r>
                  <a:rPr lang="ja-JP" sz="1200" b="0" i="0" u="none" strike="noStrike" cap="none" baseline="0">
                    <a:solidFill>
                      <a:srgbClr val="4D4D4D"/>
                    </a:solidFill>
                    <a:effectLst/>
                    <a:uFillTx/>
                    <a:ea typeface="MS UI Gothic"/>
                  </a:rPr>
                  <a:t>90</a:t>
                </a:r>
              </a:p>
              <a:p>
                <a:pPr algn="ctr"/>
                <a:endParaRPr lang="en-GB" sz="1200">
                  <a:cs typeface="Arial" panose="020B0604020202020204" pitchFamily="34" charset="0"/>
                </a:endParaRPr>
              </a:p>
              <a:p>
                <a:pPr algn="r"/>
                <a:r>
                  <a:rPr lang="ja-JP" sz="1200" b="0" i="0" u="none" strike="noStrike" cap="none" baseline="0">
                    <a:solidFill>
                      <a:srgbClr val="4D4D4D"/>
                    </a:solidFill>
                    <a:effectLst/>
                    <a:uFillTx/>
                    <a:ea typeface="MS UI Gothic"/>
                  </a:rPr>
                  <a:t>2</a:t>
                </a:r>
              </a:p>
            </p:txBody>
          </p:sp>
        </p:grpSp>
        <p:grpSp>
          <p:nvGrpSpPr>
            <p:cNvPr id="31" name="Group 30"/>
            <p:cNvGrpSpPr/>
            <p:nvPr/>
          </p:nvGrpSpPr>
          <p:grpSpPr>
            <a:xfrm>
              <a:off x="4675690" y="3180801"/>
              <a:ext cx="596002" cy="656823"/>
              <a:chOff x="1255423" y="4920702"/>
              <a:chExt cx="602672" cy="1352327"/>
            </a:xfrm>
          </p:grpSpPr>
          <p:sp>
            <p:nvSpPr>
              <p:cNvPr id="67" name="Line 19"/>
              <p:cNvSpPr>
                <a:spLocks noChangeShapeType="1"/>
              </p:cNvSpPr>
              <p:nvPr/>
            </p:nvSpPr>
            <p:spPr bwMode="auto">
              <a:xfrm flipH="1">
                <a:off x="1698241"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68" name="Line 21"/>
              <p:cNvSpPr>
                <a:spLocks noChangeShapeType="1"/>
              </p:cNvSpPr>
              <p:nvPr/>
            </p:nvSpPr>
            <p:spPr bwMode="auto">
              <a:xfrm flipH="1">
                <a:off x="1413786"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cs typeface="Arial" panose="020B0604020202020204" pitchFamily="34" charset="0"/>
                </a:endParaRPr>
              </a:p>
            </p:txBody>
          </p:sp>
          <p:sp>
            <p:nvSpPr>
              <p:cNvPr id="69" name="TextBox 68"/>
              <p:cNvSpPr txBox="1"/>
              <p:nvPr/>
            </p:nvSpPr>
            <p:spPr>
              <a:xfrm>
                <a:off x="1256861" y="4982720"/>
                <a:ext cx="328371" cy="1279108"/>
              </a:xfrm>
              <a:prstGeom prst="rect">
                <a:avLst/>
              </a:prstGeom>
              <a:noFill/>
            </p:spPr>
            <p:txBody>
              <a:bodyPr wrap="none" lIns="36000" tIns="36000" rIns="36000" bIns="36000" rtlCol="0" anchor="t" anchorCtr="0">
                <a:spAutoFit/>
              </a:bodyPr>
              <a:lstStyle/>
              <a:p>
                <a:pPr algn="ctr"/>
                <a:r>
                  <a:rPr lang="ja-JP" sz="1200" b="0" i="0" u="none" strike="noStrike" cap="none" baseline="0">
                    <a:solidFill>
                      <a:srgbClr val="4D4D4D"/>
                    </a:solidFill>
                    <a:effectLst/>
                    <a:uFillTx/>
                    <a:ea typeface="MS UI Gothic"/>
                  </a:rPr>
                  <a:t>100</a:t>
                </a:r>
              </a:p>
              <a:p>
                <a:pPr algn="ctr"/>
                <a:endParaRPr lang="en-GB" sz="1200">
                  <a:cs typeface="Arial" panose="020B0604020202020204" pitchFamily="34" charset="0"/>
                </a:endParaRPr>
              </a:p>
              <a:p>
                <a:pPr algn="ctr"/>
                <a:r>
                  <a:rPr lang="ja-JP" sz="1200" b="0" i="0" u="none" strike="noStrike" cap="none" baseline="0">
                    <a:solidFill>
                      <a:srgbClr val="4D4D4D"/>
                    </a:solidFill>
                    <a:effectLst/>
                    <a:uFillTx/>
                    <a:ea typeface="MS UI Gothic"/>
                  </a:rPr>
                  <a:t>1</a:t>
                </a:r>
              </a:p>
            </p:txBody>
          </p:sp>
          <p:sp>
            <p:nvSpPr>
              <p:cNvPr id="70" name="TextBox 69"/>
              <p:cNvSpPr txBox="1"/>
              <p:nvPr/>
            </p:nvSpPr>
            <p:spPr>
              <a:xfrm>
                <a:off x="1534055" y="4982720"/>
                <a:ext cx="328371" cy="1279108"/>
              </a:xfrm>
              <a:prstGeom prst="rect">
                <a:avLst/>
              </a:prstGeom>
              <a:noFill/>
            </p:spPr>
            <p:txBody>
              <a:bodyPr wrap="none" lIns="36000" tIns="36000" rIns="36000" bIns="36000" rtlCol="0" anchor="t" anchorCtr="0">
                <a:spAutoFit/>
              </a:bodyPr>
              <a:lstStyle/>
              <a:p>
                <a:pPr algn="ctr"/>
                <a:r>
                  <a:rPr lang="ja-JP" sz="1200" b="0" i="0" u="none" strike="noStrike" cap="none" baseline="0">
                    <a:solidFill>
                      <a:srgbClr val="4D4D4D"/>
                    </a:solidFill>
                    <a:effectLst/>
                    <a:uFillTx/>
                    <a:ea typeface="MS UI Gothic"/>
                  </a:rPr>
                  <a:t>110</a:t>
                </a:r>
              </a:p>
              <a:p>
                <a:pPr algn="ctr"/>
                <a:endParaRPr lang="en-GB" sz="1200">
                  <a:cs typeface="Arial" panose="020B0604020202020204" pitchFamily="34" charset="0"/>
                </a:endParaRPr>
              </a:p>
              <a:p>
                <a:pPr algn="ctr"/>
                <a:r>
                  <a:rPr lang="ja-JP" sz="1200" b="0" i="0" u="none" strike="noStrike" cap="none" baseline="0">
                    <a:solidFill>
                      <a:srgbClr val="4D4D4D"/>
                    </a:solidFill>
                    <a:effectLst/>
                    <a:uFillTx/>
                    <a:ea typeface="MS UI Gothic"/>
                  </a:rPr>
                  <a:t>1</a:t>
                </a:r>
              </a:p>
            </p:txBody>
          </p:sp>
        </p:grpSp>
        <p:grpSp>
          <p:nvGrpSpPr>
            <p:cNvPr id="32" name="Group 31"/>
            <p:cNvGrpSpPr/>
            <p:nvPr/>
          </p:nvGrpSpPr>
          <p:grpSpPr>
            <a:xfrm>
              <a:off x="5232174" y="3180801"/>
              <a:ext cx="596984" cy="656823"/>
              <a:chOff x="1322844" y="4920702"/>
              <a:chExt cx="603672" cy="1352327"/>
            </a:xfrm>
          </p:grpSpPr>
          <p:sp>
            <p:nvSpPr>
              <p:cNvPr id="63" name="Line 19"/>
              <p:cNvSpPr>
                <a:spLocks noChangeShapeType="1"/>
              </p:cNvSpPr>
              <p:nvPr/>
            </p:nvSpPr>
            <p:spPr bwMode="auto">
              <a:xfrm flipH="1">
                <a:off x="1760896"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64" name="Line 21"/>
              <p:cNvSpPr>
                <a:spLocks noChangeShapeType="1"/>
              </p:cNvSpPr>
              <p:nvPr/>
            </p:nvSpPr>
            <p:spPr bwMode="auto">
              <a:xfrm flipH="1">
                <a:off x="1481239"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cs typeface="Arial" panose="020B0604020202020204" pitchFamily="34" charset="0"/>
                </a:endParaRPr>
              </a:p>
            </p:txBody>
          </p:sp>
          <p:sp>
            <p:nvSpPr>
              <p:cNvPr id="65" name="TextBox 64"/>
              <p:cNvSpPr txBox="1"/>
              <p:nvPr/>
            </p:nvSpPr>
            <p:spPr>
              <a:xfrm>
                <a:off x="1324282" y="4982720"/>
                <a:ext cx="328375" cy="1279108"/>
              </a:xfrm>
              <a:prstGeom prst="rect">
                <a:avLst/>
              </a:prstGeom>
              <a:noFill/>
            </p:spPr>
            <p:txBody>
              <a:bodyPr wrap="none" lIns="36000" tIns="36000" rIns="36000" bIns="36000" rtlCol="0" anchor="t" anchorCtr="0">
                <a:spAutoFit/>
              </a:bodyPr>
              <a:lstStyle/>
              <a:p>
                <a:pPr algn="ctr"/>
                <a:r>
                  <a:rPr lang="ja-JP" sz="1200" b="0" i="0" u="none" strike="noStrike" cap="none" baseline="0">
                    <a:solidFill>
                      <a:srgbClr val="4D4D4D"/>
                    </a:solidFill>
                    <a:effectLst/>
                    <a:uFillTx/>
                    <a:ea typeface="MS UI Gothic"/>
                  </a:rPr>
                  <a:t>120</a:t>
                </a:r>
              </a:p>
              <a:p>
                <a:pPr algn="ctr"/>
                <a:endParaRPr lang="en-GB" sz="1200">
                  <a:cs typeface="Arial" panose="020B0604020202020204" pitchFamily="34" charset="0"/>
                </a:endParaRPr>
              </a:p>
              <a:p>
                <a:pPr algn="ctr"/>
                <a:r>
                  <a:rPr lang="ja-JP" sz="1200" b="0" i="0" u="none" strike="noStrike" cap="none" baseline="0">
                    <a:solidFill>
                      <a:srgbClr val="4D4D4D"/>
                    </a:solidFill>
                    <a:effectLst/>
                    <a:uFillTx/>
                    <a:ea typeface="MS UI Gothic"/>
                  </a:rPr>
                  <a:t>1</a:t>
                </a:r>
              </a:p>
            </p:txBody>
          </p:sp>
          <p:sp>
            <p:nvSpPr>
              <p:cNvPr id="66" name="TextBox 65"/>
              <p:cNvSpPr txBox="1"/>
              <p:nvPr/>
            </p:nvSpPr>
            <p:spPr>
              <a:xfrm>
                <a:off x="1596702" y="4982720"/>
                <a:ext cx="328375" cy="1279108"/>
              </a:xfrm>
              <a:prstGeom prst="rect">
                <a:avLst/>
              </a:prstGeom>
              <a:noFill/>
            </p:spPr>
            <p:txBody>
              <a:bodyPr wrap="none" lIns="36000" tIns="36000" rIns="36000" bIns="36000" rtlCol="0" anchor="t" anchorCtr="0">
                <a:spAutoFit/>
              </a:bodyPr>
              <a:lstStyle/>
              <a:p>
                <a:pPr algn="ctr"/>
                <a:r>
                  <a:rPr lang="ja-JP" sz="1200" b="0" i="0" u="none" strike="noStrike" cap="none" baseline="0">
                    <a:solidFill>
                      <a:srgbClr val="4D4D4D"/>
                    </a:solidFill>
                    <a:effectLst/>
                    <a:uFillTx/>
                    <a:ea typeface="MS UI Gothic"/>
                  </a:rPr>
                  <a:t>130</a:t>
                </a:r>
              </a:p>
              <a:p>
                <a:pPr algn="ctr"/>
                <a:endParaRPr lang="en-GB" sz="1200">
                  <a:cs typeface="Arial" panose="020B0604020202020204" pitchFamily="34" charset="0"/>
                </a:endParaRPr>
              </a:p>
              <a:p>
                <a:pPr algn="ctr"/>
                <a:r>
                  <a:rPr lang="ja-JP" sz="1200" b="0" i="0" u="none" strike="noStrike" cap="none" baseline="0">
                    <a:solidFill>
                      <a:srgbClr val="4D4D4D"/>
                    </a:solidFill>
                    <a:effectLst/>
                    <a:uFillTx/>
                    <a:ea typeface="MS UI Gothic"/>
                  </a:rPr>
                  <a:t>1</a:t>
                </a:r>
              </a:p>
            </p:txBody>
          </p:sp>
        </p:grpSp>
        <p:grpSp>
          <p:nvGrpSpPr>
            <p:cNvPr id="33" name="Group 32"/>
            <p:cNvGrpSpPr/>
            <p:nvPr/>
          </p:nvGrpSpPr>
          <p:grpSpPr>
            <a:xfrm>
              <a:off x="5788660" y="3180801"/>
              <a:ext cx="601745" cy="656823"/>
              <a:chOff x="1390269" y="4920702"/>
              <a:chExt cx="608487" cy="1352327"/>
            </a:xfrm>
          </p:grpSpPr>
          <p:sp>
            <p:nvSpPr>
              <p:cNvPr id="59" name="Line 19"/>
              <p:cNvSpPr>
                <a:spLocks noChangeShapeType="1"/>
              </p:cNvSpPr>
              <p:nvPr/>
            </p:nvSpPr>
            <p:spPr bwMode="auto">
              <a:xfrm flipH="1">
                <a:off x="1833127"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60" name="Line 21"/>
              <p:cNvSpPr>
                <a:spLocks noChangeShapeType="1"/>
              </p:cNvSpPr>
              <p:nvPr/>
            </p:nvSpPr>
            <p:spPr bwMode="auto">
              <a:xfrm flipH="1">
                <a:off x="1548661"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cs typeface="Arial" panose="020B0604020202020204" pitchFamily="34" charset="0"/>
                </a:endParaRPr>
              </a:p>
            </p:txBody>
          </p:sp>
          <p:sp>
            <p:nvSpPr>
              <p:cNvPr id="61" name="TextBox 60"/>
              <p:cNvSpPr txBox="1"/>
              <p:nvPr/>
            </p:nvSpPr>
            <p:spPr>
              <a:xfrm>
                <a:off x="1391707" y="4982720"/>
                <a:ext cx="328375" cy="1279108"/>
              </a:xfrm>
              <a:prstGeom prst="rect">
                <a:avLst/>
              </a:prstGeom>
              <a:noFill/>
            </p:spPr>
            <p:txBody>
              <a:bodyPr wrap="none" lIns="36000" tIns="36000" rIns="36000" bIns="36000" rtlCol="0" anchor="t" anchorCtr="0">
                <a:spAutoFit/>
              </a:bodyPr>
              <a:lstStyle/>
              <a:p>
                <a:pPr algn="ctr"/>
                <a:r>
                  <a:rPr lang="ja-JP" sz="1200" b="0" i="0" u="none" strike="noStrike" cap="none" baseline="0">
                    <a:solidFill>
                      <a:srgbClr val="4D4D4D"/>
                    </a:solidFill>
                    <a:effectLst/>
                    <a:uFillTx/>
                    <a:ea typeface="MS UI Gothic"/>
                  </a:rPr>
                  <a:t>140</a:t>
                </a:r>
              </a:p>
              <a:p>
                <a:pPr algn="ctr"/>
                <a:endParaRPr lang="en-GB" sz="1200">
                  <a:cs typeface="Arial" panose="020B0604020202020204" pitchFamily="34" charset="0"/>
                </a:endParaRPr>
              </a:p>
              <a:p>
                <a:pPr algn="ctr"/>
                <a:r>
                  <a:rPr lang="ja-JP" sz="1200" b="0" i="0" u="none" strike="noStrike" cap="none" baseline="0">
                    <a:solidFill>
                      <a:srgbClr val="4D4D4D"/>
                    </a:solidFill>
                    <a:effectLst/>
                    <a:uFillTx/>
                    <a:ea typeface="MS UI Gothic"/>
                  </a:rPr>
                  <a:t>1</a:t>
                </a:r>
              </a:p>
            </p:txBody>
          </p:sp>
          <p:sp>
            <p:nvSpPr>
              <p:cNvPr id="62" name="TextBox 61"/>
              <p:cNvSpPr txBox="1"/>
              <p:nvPr/>
            </p:nvSpPr>
            <p:spPr>
              <a:xfrm>
                <a:off x="1668942" y="4982720"/>
                <a:ext cx="328375" cy="1279108"/>
              </a:xfrm>
              <a:prstGeom prst="rect">
                <a:avLst/>
              </a:prstGeom>
              <a:noFill/>
            </p:spPr>
            <p:txBody>
              <a:bodyPr wrap="none" lIns="36000" tIns="36000" rIns="36000" bIns="36000" rtlCol="0" anchor="t" anchorCtr="0">
                <a:spAutoFit/>
              </a:bodyPr>
              <a:lstStyle/>
              <a:p>
                <a:pPr algn="ctr"/>
                <a:r>
                  <a:rPr lang="ja-JP" sz="1200" b="0" i="0" u="none" strike="noStrike" cap="none" baseline="0">
                    <a:solidFill>
                      <a:srgbClr val="4D4D4D"/>
                    </a:solidFill>
                    <a:effectLst/>
                    <a:uFillTx/>
                    <a:ea typeface="MS UI Gothic"/>
                  </a:rPr>
                  <a:t>150</a:t>
                </a:r>
              </a:p>
              <a:p>
                <a:pPr algn="ctr"/>
                <a:endParaRPr lang="en-GB" sz="1200">
                  <a:cs typeface="Arial" panose="020B0604020202020204" pitchFamily="34" charset="0"/>
                </a:endParaRPr>
              </a:p>
              <a:p>
                <a:pPr algn="ctr"/>
                <a:r>
                  <a:rPr lang="ja-JP" sz="1200" b="0" i="0" u="none" strike="noStrike" cap="none" baseline="0">
                    <a:solidFill>
                      <a:srgbClr val="4D4D4D"/>
                    </a:solidFill>
                    <a:effectLst/>
                    <a:uFillTx/>
                    <a:ea typeface="MS UI Gothic"/>
                  </a:rPr>
                  <a:t>0</a:t>
                </a:r>
              </a:p>
            </p:txBody>
          </p:sp>
        </p:grpSp>
        <p:grpSp>
          <p:nvGrpSpPr>
            <p:cNvPr id="34" name="Group 33"/>
            <p:cNvGrpSpPr/>
            <p:nvPr/>
          </p:nvGrpSpPr>
          <p:grpSpPr>
            <a:xfrm>
              <a:off x="6341460" y="3180801"/>
              <a:ext cx="601749" cy="656823"/>
              <a:chOff x="1479364" y="4920702"/>
              <a:chExt cx="608492" cy="1352327"/>
            </a:xfrm>
          </p:grpSpPr>
          <p:sp>
            <p:nvSpPr>
              <p:cNvPr id="55" name="Line 19"/>
              <p:cNvSpPr>
                <a:spLocks noChangeShapeType="1"/>
              </p:cNvSpPr>
              <p:nvPr/>
            </p:nvSpPr>
            <p:spPr bwMode="auto">
              <a:xfrm flipH="1">
                <a:off x="1919818"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56" name="Line 21"/>
              <p:cNvSpPr>
                <a:spLocks noChangeShapeType="1"/>
              </p:cNvSpPr>
              <p:nvPr/>
            </p:nvSpPr>
            <p:spPr bwMode="auto">
              <a:xfrm flipH="1">
                <a:off x="1642575"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cs typeface="Arial" panose="020B0604020202020204" pitchFamily="34" charset="0"/>
                </a:endParaRPr>
              </a:p>
            </p:txBody>
          </p:sp>
          <p:sp>
            <p:nvSpPr>
              <p:cNvPr id="57" name="TextBox 56"/>
              <p:cNvSpPr txBox="1"/>
              <p:nvPr/>
            </p:nvSpPr>
            <p:spPr>
              <a:xfrm>
                <a:off x="1480802" y="4982720"/>
                <a:ext cx="328376" cy="1279108"/>
              </a:xfrm>
              <a:prstGeom prst="rect">
                <a:avLst/>
              </a:prstGeom>
              <a:noFill/>
            </p:spPr>
            <p:txBody>
              <a:bodyPr wrap="none" lIns="36000" tIns="36000" rIns="36000" bIns="36000" rtlCol="0" anchor="t" anchorCtr="0">
                <a:spAutoFit/>
              </a:bodyPr>
              <a:lstStyle/>
              <a:p>
                <a:pPr algn="ctr"/>
                <a:r>
                  <a:rPr lang="ja-JP" sz="1200" b="0" i="0" u="none" strike="noStrike" cap="none" baseline="0">
                    <a:solidFill>
                      <a:srgbClr val="4D4D4D"/>
                    </a:solidFill>
                    <a:effectLst/>
                    <a:uFillTx/>
                    <a:ea typeface="MS UI Gothic"/>
                  </a:rPr>
                  <a:t>160</a:t>
                </a:r>
              </a:p>
              <a:p>
                <a:pPr algn="ctr"/>
                <a:endParaRPr lang="en-GB" sz="1200">
                  <a:cs typeface="Arial" panose="020B0604020202020204" pitchFamily="34" charset="0"/>
                </a:endParaRPr>
              </a:p>
              <a:p>
                <a:pPr algn="ctr"/>
                <a:r>
                  <a:rPr lang="ja-JP" sz="1200" b="0" i="0" u="none" strike="noStrike" cap="none" baseline="0">
                    <a:solidFill>
                      <a:srgbClr val="4D4D4D"/>
                    </a:solidFill>
                    <a:effectLst/>
                    <a:uFillTx/>
                    <a:ea typeface="MS UI Gothic"/>
                  </a:rPr>
                  <a:t>0</a:t>
                </a:r>
              </a:p>
            </p:txBody>
          </p:sp>
          <p:sp>
            <p:nvSpPr>
              <p:cNvPr id="58" name="TextBox 57"/>
              <p:cNvSpPr txBox="1"/>
              <p:nvPr/>
            </p:nvSpPr>
            <p:spPr>
              <a:xfrm>
                <a:off x="1758042" y="4982720"/>
                <a:ext cx="328376" cy="1279108"/>
              </a:xfrm>
              <a:prstGeom prst="rect">
                <a:avLst/>
              </a:prstGeom>
              <a:noFill/>
            </p:spPr>
            <p:txBody>
              <a:bodyPr wrap="none" lIns="36000" tIns="36000" rIns="36000" bIns="36000" rtlCol="0" anchor="t" anchorCtr="0">
                <a:spAutoFit/>
              </a:bodyPr>
              <a:lstStyle/>
              <a:p>
                <a:pPr algn="ctr"/>
                <a:r>
                  <a:rPr lang="ja-JP" sz="1200" b="0" i="0" u="none" strike="noStrike" cap="none" baseline="0">
                    <a:solidFill>
                      <a:srgbClr val="4D4D4D"/>
                    </a:solidFill>
                    <a:effectLst/>
                    <a:uFillTx/>
                    <a:ea typeface="MS UI Gothic"/>
                  </a:rPr>
                  <a:t>170</a:t>
                </a:r>
              </a:p>
              <a:p>
                <a:pPr algn="ctr"/>
                <a:endParaRPr lang="en-GB" sz="1200">
                  <a:cs typeface="Arial" panose="020B0604020202020204" pitchFamily="34" charset="0"/>
                </a:endParaRPr>
              </a:p>
              <a:p>
                <a:pPr algn="ctr"/>
                <a:r>
                  <a:rPr lang="ja-JP" sz="1200" b="0" i="0" u="none" strike="noStrike" cap="none" baseline="0">
                    <a:solidFill>
                      <a:srgbClr val="4D4D4D"/>
                    </a:solidFill>
                    <a:effectLst/>
                    <a:uFillTx/>
                    <a:ea typeface="MS UI Gothic"/>
                  </a:rPr>
                  <a:t>0</a:t>
                </a:r>
              </a:p>
            </p:txBody>
          </p:sp>
        </p:grpSp>
        <p:grpSp>
          <p:nvGrpSpPr>
            <p:cNvPr id="35" name="Group 34"/>
            <p:cNvGrpSpPr/>
            <p:nvPr/>
          </p:nvGrpSpPr>
          <p:grpSpPr>
            <a:xfrm>
              <a:off x="6901401" y="3180801"/>
              <a:ext cx="596989" cy="656823"/>
              <a:chOff x="1575682" y="4920702"/>
              <a:chExt cx="603679" cy="1352327"/>
            </a:xfrm>
          </p:grpSpPr>
          <p:sp>
            <p:nvSpPr>
              <p:cNvPr id="51" name="Line 19"/>
              <p:cNvSpPr>
                <a:spLocks noChangeShapeType="1"/>
              </p:cNvSpPr>
              <p:nvPr/>
            </p:nvSpPr>
            <p:spPr bwMode="auto">
              <a:xfrm flipH="1">
                <a:off x="2013729"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52" name="Line 21"/>
              <p:cNvSpPr>
                <a:spLocks noChangeShapeType="1"/>
              </p:cNvSpPr>
              <p:nvPr/>
            </p:nvSpPr>
            <p:spPr bwMode="auto">
              <a:xfrm flipH="1">
                <a:off x="1734079"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cs typeface="Arial" panose="020B0604020202020204" pitchFamily="34" charset="0"/>
                </a:endParaRPr>
              </a:p>
            </p:txBody>
          </p:sp>
          <p:sp>
            <p:nvSpPr>
              <p:cNvPr id="53" name="TextBox 52"/>
              <p:cNvSpPr txBox="1"/>
              <p:nvPr/>
            </p:nvSpPr>
            <p:spPr>
              <a:xfrm>
                <a:off x="1577120" y="4982720"/>
                <a:ext cx="328376" cy="1279108"/>
              </a:xfrm>
              <a:prstGeom prst="rect">
                <a:avLst/>
              </a:prstGeom>
              <a:noFill/>
            </p:spPr>
            <p:txBody>
              <a:bodyPr wrap="none" lIns="36000" tIns="36000" rIns="36000" bIns="36000" rtlCol="0" anchor="t" anchorCtr="0">
                <a:spAutoFit/>
              </a:bodyPr>
              <a:lstStyle/>
              <a:p>
                <a:pPr algn="ctr"/>
                <a:r>
                  <a:rPr lang="ja-JP" sz="1200" b="0" i="0" u="none" strike="noStrike" cap="none" baseline="0">
                    <a:solidFill>
                      <a:srgbClr val="4D4D4D"/>
                    </a:solidFill>
                    <a:effectLst/>
                    <a:uFillTx/>
                    <a:ea typeface="MS UI Gothic"/>
                  </a:rPr>
                  <a:t>180</a:t>
                </a:r>
              </a:p>
              <a:p>
                <a:pPr algn="ctr"/>
                <a:endParaRPr lang="en-GB" sz="1200">
                  <a:cs typeface="Arial" panose="020B0604020202020204" pitchFamily="34" charset="0"/>
                </a:endParaRPr>
              </a:p>
              <a:p>
                <a:pPr algn="ctr"/>
                <a:r>
                  <a:rPr lang="ja-JP" sz="1200" b="0" i="0" u="none" strike="noStrike" cap="none" baseline="0">
                    <a:solidFill>
                      <a:srgbClr val="4D4D4D"/>
                    </a:solidFill>
                    <a:effectLst/>
                    <a:uFillTx/>
                    <a:ea typeface="MS UI Gothic"/>
                  </a:rPr>
                  <a:t>0</a:t>
                </a:r>
              </a:p>
            </p:txBody>
          </p:sp>
          <p:sp>
            <p:nvSpPr>
              <p:cNvPr id="54" name="TextBox 53"/>
              <p:cNvSpPr txBox="1"/>
              <p:nvPr/>
            </p:nvSpPr>
            <p:spPr>
              <a:xfrm>
                <a:off x="1849547" y="4982720"/>
                <a:ext cx="328376" cy="1279108"/>
              </a:xfrm>
              <a:prstGeom prst="rect">
                <a:avLst/>
              </a:prstGeom>
              <a:noFill/>
            </p:spPr>
            <p:txBody>
              <a:bodyPr wrap="none" lIns="36000" tIns="36000" rIns="36000" bIns="36000" rtlCol="0" anchor="t" anchorCtr="0">
                <a:spAutoFit/>
              </a:bodyPr>
              <a:lstStyle/>
              <a:p>
                <a:pPr algn="ctr"/>
                <a:r>
                  <a:rPr lang="ja-JP" sz="1200" b="0" i="0" u="none" strike="noStrike" cap="none" baseline="0">
                    <a:solidFill>
                      <a:srgbClr val="4D4D4D"/>
                    </a:solidFill>
                    <a:effectLst/>
                    <a:uFillTx/>
                    <a:ea typeface="MS UI Gothic"/>
                  </a:rPr>
                  <a:t>190</a:t>
                </a:r>
              </a:p>
              <a:p>
                <a:pPr algn="ctr"/>
                <a:endParaRPr lang="en-GB" sz="1200">
                  <a:cs typeface="Arial" panose="020B0604020202020204" pitchFamily="34" charset="0"/>
                </a:endParaRPr>
              </a:p>
              <a:p>
                <a:pPr algn="ctr"/>
                <a:r>
                  <a:rPr lang="ja-JP" sz="1200" b="0" i="0" u="none" strike="noStrike" cap="none" baseline="0">
                    <a:solidFill>
                      <a:srgbClr val="4D4D4D"/>
                    </a:solidFill>
                    <a:effectLst/>
                    <a:uFillTx/>
                    <a:ea typeface="MS UI Gothic"/>
                  </a:rPr>
                  <a:t>0</a:t>
                </a:r>
              </a:p>
            </p:txBody>
          </p:sp>
        </p:grpSp>
        <p:grpSp>
          <p:nvGrpSpPr>
            <p:cNvPr id="36" name="Group 35"/>
            <p:cNvGrpSpPr/>
            <p:nvPr/>
          </p:nvGrpSpPr>
          <p:grpSpPr>
            <a:xfrm>
              <a:off x="7454200" y="3180801"/>
              <a:ext cx="327581" cy="656823"/>
              <a:chOff x="1664779" y="4920702"/>
              <a:chExt cx="331252" cy="1352327"/>
            </a:xfrm>
          </p:grpSpPr>
          <p:sp>
            <p:nvSpPr>
              <p:cNvPr id="49" name="Line 21"/>
              <p:cNvSpPr>
                <a:spLocks noChangeShapeType="1"/>
              </p:cNvSpPr>
              <p:nvPr/>
            </p:nvSpPr>
            <p:spPr bwMode="auto">
              <a:xfrm flipH="1">
                <a:off x="1823175"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cs typeface="Arial" panose="020B0604020202020204" pitchFamily="34" charset="0"/>
                </a:endParaRPr>
              </a:p>
            </p:txBody>
          </p:sp>
          <p:sp>
            <p:nvSpPr>
              <p:cNvPr id="50" name="TextBox 49"/>
              <p:cNvSpPr txBox="1"/>
              <p:nvPr/>
            </p:nvSpPr>
            <p:spPr>
              <a:xfrm>
                <a:off x="1666217" y="4982720"/>
                <a:ext cx="328376" cy="1279108"/>
              </a:xfrm>
              <a:prstGeom prst="rect">
                <a:avLst/>
              </a:prstGeom>
              <a:noFill/>
            </p:spPr>
            <p:txBody>
              <a:bodyPr wrap="none" lIns="36000" tIns="36000" rIns="36000" bIns="36000" rtlCol="0" anchor="t" anchorCtr="0">
                <a:spAutoFit/>
              </a:bodyPr>
              <a:lstStyle/>
              <a:p>
                <a:pPr algn="ctr"/>
                <a:r>
                  <a:rPr lang="ja-JP" sz="1200" b="0" i="0" u="none" strike="noStrike" cap="none" baseline="0">
                    <a:solidFill>
                      <a:srgbClr val="4D4D4D"/>
                    </a:solidFill>
                    <a:effectLst/>
                    <a:uFillTx/>
                    <a:ea typeface="MS UI Gothic"/>
                  </a:rPr>
                  <a:t>200</a:t>
                </a:r>
              </a:p>
              <a:p>
                <a:pPr algn="ctr"/>
                <a:endParaRPr lang="en-GB" sz="1200">
                  <a:cs typeface="Arial" panose="020B0604020202020204" pitchFamily="34" charset="0"/>
                </a:endParaRPr>
              </a:p>
              <a:p>
                <a:pPr algn="ctr"/>
                <a:r>
                  <a:rPr lang="ja-JP" sz="1200" b="0" i="0" u="none" strike="noStrike" cap="none" baseline="0">
                    <a:solidFill>
                      <a:srgbClr val="4D4D4D"/>
                    </a:solidFill>
                    <a:effectLst/>
                    <a:uFillTx/>
                    <a:ea typeface="MS UI Gothic"/>
                  </a:rPr>
                  <a:t>0</a:t>
                </a:r>
              </a:p>
            </p:txBody>
          </p:sp>
        </p:grpSp>
        <p:sp>
          <p:nvSpPr>
            <p:cNvPr id="37" name="TextBox 36"/>
            <p:cNvSpPr txBox="1"/>
            <p:nvPr/>
          </p:nvSpPr>
          <p:spPr>
            <a:xfrm>
              <a:off x="285202" y="3415536"/>
              <a:ext cx="1826179" cy="274594"/>
            </a:xfrm>
            <a:prstGeom prst="rect">
              <a:avLst/>
            </a:prstGeom>
            <a:noFill/>
          </p:spPr>
          <p:txBody>
            <a:bodyPr wrap="none" rtlCol="0">
              <a:spAutoFit/>
            </a:bodyPr>
            <a:lstStyle/>
            <a:p>
              <a:pPr algn="r" fontAlgn="base">
                <a:spcBef>
                  <a:spcPct val="0"/>
                </a:spcBef>
                <a:spcAft>
                  <a:spcPct val="0"/>
                </a:spcAft>
              </a:pPr>
              <a:r>
                <a:rPr lang="ja-JP" sz="1200" b="0" i="0" u="none" strike="noStrike" cap="none" baseline="0" dirty="0">
                  <a:solidFill>
                    <a:srgbClr val="4D4D4D"/>
                  </a:solidFill>
                  <a:effectLst/>
                  <a:uFillTx/>
                  <a:ea typeface="MS UI Gothic"/>
                </a:rPr>
                <a:t>リスクに晒されていた患者数</a:t>
              </a:r>
            </a:p>
          </p:txBody>
        </p:sp>
        <p:sp>
          <p:nvSpPr>
            <p:cNvPr id="38" name="TextBox 37"/>
            <p:cNvSpPr txBox="1"/>
            <p:nvPr/>
          </p:nvSpPr>
          <p:spPr>
            <a:xfrm>
              <a:off x="3638026" y="1939308"/>
              <a:ext cx="5511480" cy="579699"/>
            </a:xfrm>
            <a:prstGeom prst="rect">
              <a:avLst/>
            </a:prstGeom>
            <a:noFill/>
          </p:spPr>
          <p:txBody>
            <a:bodyPr wrap="square" rtlCol="0">
              <a:spAutoFit/>
            </a:bodyPr>
            <a:lstStyle/>
            <a:p>
              <a:r>
                <a:rPr lang="ja-JP" sz="1600" b="0" i="0" u="none" strike="noStrike" cap="none" baseline="0">
                  <a:solidFill>
                    <a:srgbClr val="4D4D4D"/>
                  </a:solidFill>
                  <a:effectLst/>
                  <a:uFillTx/>
                  <a:ea typeface="MS UI Gothic"/>
                </a:rPr>
                <a:t>治験責任医師評価によるPFS中央値9.2ヵ月 </a:t>
              </a:r>
            </a:p>
            <a:p>
              <a:r>
                <a:rPr lang="ja-JP" sz="1600" b="0" i="0" u="none" strike="noStrike" cap="none" baseline="0">
                  <a:solidFill>
                    <a:srgbClr val="4D4D4D"/>
                  </a:solidFill>
                  <a:effectLst/>
                  <a:uFillTx/>
                  <a:ea typeface="MS UI Gothic"/>
                </a:rPr>
                <a:t>(95%CI 5.4, 10.1)</a:t>
              </a:r>
            </a:p>
          </p:txBody>
        </p:sp>
        <p:sp>
          <p:nvSpPr>
            <p:cNvPr id="39" name="Freeform 2"/>
            <p:cNvSpPr/>
            <p:nvPr/>
          </p:nvSpPr>
          <p:spPr bwMode="auto">
            <a:xfrm>
              <a:off x="2060747" y="1929986"/>
              <a:ext cx="5544000" cy="1231921"/>
            </a:xfrm>
            <a:custGeom>
              <a:avLst/>
              <a:gdLst>
                <a:gd name="T0" fmla="*/ 435 w 435"/>
                <a:gd name="T1" fmla="*/ 97 h 97"/>
                <a:gd name="T2" fmla="*/ 316 w 435"/>
                <a:gd name="T3" fmla="*/ 97 h 97"/>
                <a:gd name="T4" fmla="*/ 316 w 435"/>
                <a:gd name="T5" fmla="*/ 88 h 97"/>
                <a:gd name="T6" fmla="*/ 209 w 435"/>
                <a:gd name="T7" fmla="*/ 88 h 97"/>
                <a:gd name="T8" fmla="*/ 209 w 435"/>
                <a:gd name="T9" fmla="*/ 78 h 97"/>
                <a:gd name="T10" fmla="*/ 184 w 435"/>
                <a:gd name="T11" fmla="*/ 78 h 97"/>
                <a:gd name="T12" fmla="*/ 184 w 435"/>
                <a:gd name="T13" fmla="*/ 68 h 97"/>
                <a:gd name="T14" fmla="*/ 95 w 435"/>
                <a:gd name="T15" fmla="*/ 68 h 97"/>
                <a:gd name="T16" fmla="*/ 95 w 435"/>
                <a:gd name="T17" fmla="*/ 64 h 97"/>
                <a:gd name="T18" fmla="*/ 91 w 435"/>
                <a:gd name="T19" fmla="*/ 64 h 97"/>
                <a:gd name="T20" fmla="*/ 91 w 435"/>
                <a:gd name="T21" fmla="*/ 57 h 97"/>
                <a:gd name="T22" fmla="*/ 88 w 435"/>
                <a:gd name="T23" fmla="*/ 57 h 97"/>
                <a:gd name="T24" fmla="*/ 88 w 435"/>
                <a:gd name="T25" fmla="*/ 52 h 97"/>
                <a:gd name="T26" fmla="*/ 86 w 435"/>
                <a:gd name="T27" fmla="*/ 52 h 97"/>
                <a:gd name="T28" fmla="*/ 86 w 435"/>
                <a:gd name="T29" fmla="*/ 46 h 97"/>
                <a:gd name="T30" fmla="*/ 68 w 435"/>
                <a:gd name="T31" fmla="*/ 46 h 97"/>
                <a:gd name="T32" fmla="*/ 68 w 435"/>
                <a:gd name="T33" fmla="*/ 42 h 97"/>
                <a:gd name="T34" fmla="*/ 66 w 435"/>
                <a:gd name="T35" fmla="*/ 42 h 97"/>
                <a:gd name="T36" fmla="*/ 66 w 435"/>
                <a:gd name="T37" fmla="*/ 38 h 97"/>
                <a:gd name="T38" fmla="*/ 53 w 435"/>
                <a:gd name="T39" fmla="*/ 38 h 97"/>
                <a:gd name="T40" fmla="*/ 53 w 435"/>
                <a:gd name="T41" fmla="*/ 30 h 97"/>
                <a:gd name="T42" fmla="*/ 51 w 435"/>
                <a:gd name="T43" fmla="*/ 30 h 97"/>
                <a:gd name="T44" fmla="*/ 51 w 435"/>
                <a:gd name="T45" fmla="*/ 26 h 97"/>
                <a:gd name="T46" fmla="*/ 43 w 435"/>
                <a:gd name="T47" fmla="*/ 26 h 97"/>
                <a:gd name="T48" fmla="*/ 43 w 435"/>
                <a:gd name="T49" fmla="*/ 23 h 97"/>
                <a:gd name="T50" fmla="*/ 42 w 435"/>
                <a:gd name="T51" fmla="*/ 23 h 97"/>
                <a:gd name="T52" fmla="*/ 42 w 435"/>
                <a:gd name="T53" fmla="*/ 20 h 97"/>
                <a:gd name="T54" fmla="*/ 37 w 435"/>
                <a:gd name="T55" fmla="*/ 20 h 97"/>
                <a:gd name="T56" fmla="*/ 37 w 435"/>
                <a:gd name="T57" fmla="*/ 16 h 97"/>
                <a:gd name="T58" fmla="*/ 35 w 435"/>
                <a:gd name="T59" fmla="*/ 16 h 97"/>
                <a:gd name="T60" fmla="*/ 35 w 435"/>
                <a:gd name="T61" fmla="*/ 10 h 97"/>
                <a:gd name="T62" fmla="*/ 33 w 435"/>
                <a:gd name="T63" fmla="*/ 10 h 97"/>
                <a:gd name="T64" fmla="*/ 33 w 435"/>
                <a:gd name="T65" fmla="*/ 6 h 97"/>
                <a:gd name="T66" fmla="*/ 18 w 435"/>
                <a:gd name="T67" fmla="*/ 6 h 97"/>
                <a:gd name="T68" fmla="*/ 18 w 435"/>
                <a:gd name="T69" fmla="*/ 4 h 97"/>
                <a:gd name="T70" fmla="*/ 16 w 435"/>
                <a:gd name="T71" fmla="*/ 4 h 97"/>
                <a:gd name="T72" fmla="*/ 16 w 435"/>
                <a:gd name="T73" fmla="*/ 0 h 97"/>
                <a:gd name="T74" fmla="*/ 0 w 435"/>
                <a:gd name="T75"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5" h="97">
                  <a:moveTo>
                    <a:pt x="435" y="97"/>
                  </a:moveTo>
                  <a:lnTo>
                    <a:pt x="316" y="97"/>
                  </a:lnTo>
                  <a:lnTo>
                    <a:pt x="316" y="88"/>
                  </a:lnTo>
                  <a:lnTo>
                    <a:pt x="209" y="88"/>
                  </a:lnTo>
                  <a:lnTo>
                    <a:pt x="209" y="78"/>
                  </a:lnTo>
                  <a:lnTo>
                    <a:pt x="184" y="78"/>
                  </a:lnTo>
                  <a:lnTo>
                    <a:pt x="184" y="68"/>
                  </a:lnTo>
                  <a:lnTo>
                    <a:pt x="95" y="68"/>
                  </a:lnTo>
                  <a:lnTo>
                    <a:pt x="95" y="64"/>
                  </a:lnTo>
                  <a:lnTo>
                    <a:pt x="91" y="64"/>
                  </a:lnTo>
                  <a:lnTo>
                    <a:pt x="91" y="57"/>
                  </a:lnTo>
                  <a:lnTo>
                    <a:pt x="88" y="57"/>
                  </a:lnTo>
                  <a:lnTo>
                    <a:pt x="88" y="52"/>
                  </a:lnTo>
                  <a:lnTo>
                    <a:pt x="86" y="52"/>
                  </a:lnTo>
                  <a:lnTo>
                    <a:pt x="86" y="46"/>
                  </a:lnTo>
                  <a:lnTo>
                    <a:pt x="68" y="46"/>
                  </a:lnTo>
                  <a:lnTo>
                    <a:pt x="68" y="42"/>
                  </a:lnTo>
                  <a:lnTo>
                    <a:pt x="66" y="42"/>
                  </a:lnTo>
                  <a:lnTo>
                    <a:pt x="66" y="38"/>
                  </a:lnTo>
                  <a:lnTo>
                    <a:pt x="53" y="38"/>
                  </a:lnTo>
                  <a:lnTo>
                    <a:pt x="53" y="30"/>
                  </a:lnTo>
                  <a:lnTo>
                    <a:pt x="51" y="30"/>
                  </a:lnTo>
                  <a:lnTo>
                    <a:pt x="51" y="26"/>
                  </a:lnTo>
                  <a:lnTo>
                    <a:pt x="43" y="26"/>
                  </a:lnTo>
                  <a:lnTo>
                    <a:pt x="43" y="23"/>
                  </a:lnTo>
                  <a:lnTo>
                    <a:pt x="42" y="23"/>
                  </a:lnTo>
                  <a:lnTo>
                    <a:pt x="42" y="20"/>
                  </a:lnTo>
                  <a:lnTo>
                    <a:pt x="37" y="20"/>
                  </a:lnTo>
                  <a:lnTo>
                    <a:pt x="37" y="16"/>
                  </a:lnTo>
                  <a:lnTo>
                    <a:pt x="35" y="16"/>
                  </a:lnTo>
                  <a:lnTo>
                    <a:pt x="35" y="10"/>
                  </a:lnTo>
                  <a:lnTo>
                    <a:pt x="33" y="10"/>
                  </a:lnTo>
                  <a:lnTo>
                    <a:pt x="33" y="6"/>
                  </a:lnTo>
                  <a:lnTo>
                    <a:pt x="18" y="6"/>
                  </a:lnTo>
                  <a:lnTo>
                    <a:pt x="18" y="4"/>
                  </a:lnTo>
                  <a:lnTo>
                    <a:pt x="16" y="4"/>
                  </a:lnTo>
                  <a:lnTo>
                    <a:pt x="16" y="0"/>
                  </a:lnTo>
                  <a:lnTo>
                    <a:pt x="0" y="0"/>
                  </a:lnTo>
                </a:path>
              </a:pathLst>
            </a:custGeom>
            <a:noFill/>
            <a:ln w="25400">
              <a:solidFill>
                <a:srgbClr val="04388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0" name="5-Point Star 39"/>
            <p:cNvSpPr>
              <a:spLocks noChangeAspect="1"/>
            </p:cNvSpPr>
            <p:nvPr/>
          </p:nvSpPr>
          <p:spPr>
            <a:xfrm>
              <a:off x="4112460" y="2748485"/>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41" name="5-Point Star 40"/>
            <p:cNvSpPr>
              <a:spLocks noChangeAspect="1"/>
            </p:cNvSpPr>
            <p:nvPr/>
          </p:nvSpPr>
          <p:spPr>
            <a:xfrm>
              <a:off x="3994792" y="2748485"/>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42" name="5-Point Star 41"/>
            <p:cNvSpPr>
              <a:spLocks noChangeAspect="1"/>
            </p:cNvSpPr>
            <p:nvPr/>
          </p:nvSpPr>
          <p:spPr>
            <a:xfrm>
              <a:off x="2906118" y="2452952"/>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43" name="5-Point Star 42"/>
            <p:cNvSpPr>
              <a:spLocks noChangeAspect="1"/>
            </p:cNvSpPr>
            <p:nvPr/>
          </p:nvSpPr>
          <p:spPr>
            <a:xfrm>
              <a:off x="2687336" y="2340408"/>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44" name="5-Point Star 43"/>
            <p:cNvSpPr>
              <a:spLocks noChangeAspect="1"/>
            </p:cNvSpPr>
            <p:nvPr/>
          </p:nvSpPr>
          <p:spPr>
            <a:xfrm>
              <a:off x="2666498" y="2217816"/>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45" name="5-Point Star 44"/>
            <p:cNvSpPr>
              <a:spLocks noChangeAspect="1"/>
            </p:cNvSpPr>
            <p:nvPr/>
          </p:nvSpPr>
          <p:spPr>
            <a:xfrm>
              <a:off x="2554224" y="2217816"/>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46" name="5-Point Star 45"/>
            <p:cNvSpPr>
              <a:spLocks noChangeAspect="1"/>
            </p:cNvSpPr>
            <p:nvPr/>
          </p:nvSpPr>
          <p:spPr>
            <a:xfrm>
              <a:off x="2501712" y="2123065"/>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47" name="5-Point Star 46"/>
            <p:cNvSpPr>
              <a:spLocks noChangeAspect="1"/>
            </p:cNvSpPr>
            <p:nvPr/>
          </p:nvSpPr>
          <p:spPr>
            <a:xfrm>
              <a:off x="2225655" y="1873232"/>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48" name="5-Point Star 47"/>
            <p:cNvSpPr>
              <a:spLocks noChangeAspect="1"/>
            </p:cNvSpPr>
            <p:nvPr/>
          </p:nvSpPr>
          <p:spPr>
            <a:xfrm>
              <a:off x="2017298" y="1873232"/>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grpSp>
      <p:grpSp>
        <p:nvGrpSpPr>
          <p:cNvPr id="91" name="Group 90"/>
          <p:cNvGrpSpPr/>
          <p:nvPr/>
        </p:nvGrpSpPr>
        <p:grpSpPr>
          <a:xfrm>
            <a:off x="314091" y="3779948"/>
            <a:ext cx="7489496" cy="2422323"/>
            <a:chOff x="314091" y="3779948"/>
            <a:chExt cx="7489496" cy="2422323"/>
          </a:xfrm>
        </p:grpSpPr>
        <p:sp>
          <p:nvSpPr>
            <p:cNvPr id="92" name="TextBox 91"/>
            <p:cNvSpPr txBox="1"/>
            <p:nvPr/>
          </p:nvSpPr>
          <p:spPr>
            <a:xfrm>
              <a:off x="4312955" y="3779948"/>
              <a:ext cx="513680" cy="366126"/>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ja-JP" sz="1800" b="1" i="0" u="none" strike="noStrike" cap="none" baseline="0">
                  <a:solidFill>
                    <a:srgbClr val="4D4D4D"/>
                  </a:solidFill>
                  <a:effectLst/>
                  <a:uFillTx/>
                  <a:ea typeface="MS UI Gothic"/>
                </a:rPr>
                <a:t>OS</a:t>
              </a:r>
            </a:p>
          </p:txBody>
        </p:sp>
        <p:sp>
          <p:nvSpPr>
            <p:cNvPr id="93" name="Freeform 92"/>
            <p:cNvSpPr/>
            <p:nvPr/>
          </p:nvSpPr>
          <p:spPr bwMode="auto">
            <a:xfrm>
              <a:off x="2038556" y="4289124"/>
              <a:ext cx="5619182" cy="125611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94" name="Line 6"/>
            <p:cNvSpPr>
              <a:spLocks noChangeShapeType="1"/>
            </p:cNvSpPr>
            <p:nvPr/>
          </p:nvSpPr>
          <p:spPr bwMode="auto">
            <a:xfrm>
              <a:off x="1964054" y="4289124"/>
              <a:ext cx="71202"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95" name="Line 7"/>
            <p:cNvSpPr>
              <a:spLocks noChangeShapeType="1"/>
            </p:cNvSpPr>
            <p:nvPr/>
          </p:nvSpPr>
          <p:spPr bwMode="auto">
            <a:xfrm>
              <a:off x="1964054" y="4542759"/>
              <a:ext cx="71202"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96" name="Line 8"/>
            <p:cNvSpPr>
              <a:spLocks noChangeShapeType="1"/>
            </p:cNvSpPr>
            <p:nvPr/>
          </p:nvSpPr>
          <p:spPr bwMode="auto">
            <a:xfrm>
              <a:off x="1964054" y="4785007"/>
              <a:ext cx="71202"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97" name="Line 9"/>
            <p:cNvSpPr>
              <a:spLocks noChangeShapeType="1"/>
            </p:cNvSpPr>
            <p:nvPr/>
          </p:nvSpPr>
          <p:spPr bwMode="auto">
            <a:xfrm>
              <a:off x="1964054" y="5035083"/>
              <a:ext cx="71202"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98" name="Line 10"/>
            <p:cNvSpPr>
              <a:spLocks noChangeShapeType="1"/>
            </p:cNvSpPr>
            <p:nvPr/>
          </p:nvSpPr>
          <p:spPr bwMode="auto">
            <a:xfrm>
              <a:off x="1964054" y="5279941"/>
              <a:ext cx="71202"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99" name="Line 11"/>
            <p:cNvSpPr>
              <a:spLocks noChangeShapeType="1"/>
            </p:cNvSpPr>
            <p:nvPr/>
          </p:nvSpPr>
          <p:spPr bwMode="auto">
            <a:xfrm>
              <a:off x="1964054" y="5527408"/>
              <a:ext cx="71202"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100" name="TextBox 99"/>
            <p:cNvSpPr txBox="1"/>
            <p:nvPr/>
          </p:nvSpPr>
          <p:spPr>
            <a:xfrm rot="16200000">
              <a:off x="1241627" y="4783604"/>
              <a:ext cx="640720" cy="274594"/>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a:solidFill>
                    <a:srgbClr val="4D4D4D"/>
                  </a:solidFill>
                  <a:effectLst/>
                  <a:uFillTx/>
                  <a:ea typeface="MS UI Gothic"/>
                </a:rPr>
                <a:t>全生存</a:t>
              </a:r>
            </a:p>
          </p:txBody>
        </p:sp>
        <p:sp>
          <p:nvSpPr>
            <p:cNvPr id="101" name="TextBox 100"/>
            <p:cNvSpPr txBox="1"/>
            <p:nvPr/>
          </p:nvSpPr>
          <p:spPr>
            <a:xfrm>
              <a:off x="4231432" y="5764445"/>
              <a:ext cx="1250930" cy="274594"/>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a:solidFill>
                    <a:srgbClr val="4D4D4D"/>
                  </a:solidFill>
                  <a:effectLst/>
                  <a:uFillTx/>
                  <a:ea typeface="MS UI Gothic"/>
                </a:rPr>
                <a:t>治療期間（週間）</a:t>
              </a:r>
            </a:p>
          </p:txBody>
        </p:sp>
        <p:sp>
          <p:nvSpPr>
            <p:cNvPr id="102" name="TextBox 101"/>
            <p:cNvSpPr txBox="1"/>
            <p:nvPr/>
          </p:nvSpPr>
          <p:spPr>
            <a:xfrm>
              <a:off x="1644693" y="4150482"/>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1.0</a:t>
              </a:r>
            </a:p>
          </p:txBody>
        </p:sp>
        <p:sp>
          <p:nvSpPr>
            <p:cNvPr id="103" name="TextBox 102"/>
            <p:cNvSpPr txBox="1"/>
            <p:nvPr/>
          </p:nvSpPr>
          <p:spPr>
            <a:xfrm>
              <a:off x="1644693" y="4405055"/>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0.8</a:t>
              </a:r>
            </a:p>
          </p:txBody>
        </p:sp>
        <p:sp>
          <p:nvSpPr>
            <p:cNvPr id="104" name="TextBox 103"/>
            <p:cNvSpPr txBox="1"/>
            <p:nvPr/>
          </p:nvSpPr>
          <p:spPr>
            <a:xfrm>
              <a:off x="1644693" y="4647191"/>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0.6</a:t>
              </a:r>
            </a:p>
          </p:txBody>
        </p:sp>
        <p:sp>
          <p:nvSpPr>
            <p:cNvPr id="105" name="TextBox 104"/>
            <p:cNvSpPr txBox="1"/>
            <p:nvPr/>
          </p:nvSpPr>
          <p:spPr>
            <a:xfrm>
              <a:off x="1644693" y="4897157"/>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0.4</a:t>
              </a:r>
            </a:p>
          </p:txBody>
        </p:sp>
        <p:sp>
          <p:nvSpPr>
            <p:cNvPr id="106" name="TextBox 105"/>
            <p:cNvSpPr txBox="1"/>
            <p:nvPr/>
          </p:nvSpPr>
          <p:spPr>
            <a:xfrm>
              <a:off x="1644693" y="5141902"/>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0.2</a:t>
              </a:r>
            </a:p>
          </p:txBody>
        </p:sp>
        <p:sp>
          <p:nvSpPr>
            <p:cNvPr id="107" name="TextBox 106"/>
            <p:cNvSpPr txBox="1"/>
            <p:nvPr/>
          </p:nvSpPr>
          <p:spPr>
            <a:xfrm>
              <a:off x="1769480" y="5388055"/>
              <a:ext cx="269625" cy="276999"/>
            </a:xfrm>
            <a:prstGeom prst="rect">
              <a:avLst/>
            </a:prstGeom>
            <a:noFill/>
          </p:spPr>
          <p:txBody>
            <a:bodyPr wrap="none" rtlCol="0" anchor="ctr" anchorCtr="0">
              <a:spAutoFit/>
            </a:bodyPr>
            <a:lstStyle/>
            <a:p>
              <a:pPr algn="r"/>
              <a:r>
                <a:rPr lang="ja-JP" sz="1200" b="0" i="0" u="none" strike="noStrike" cap="none" baseline="0" dirty="0" smtClean="0">
                  <a:solidFill>
                    <a:srgbClr val="4D4D4D"/>
                  </a:solidFill>
                  <a:effectLst/>
                  <a:uFillTx/>
                  <a:ea typeface="MS UI Gothic"/>
                </a:rPr>
                <a:t>0</a:t>
              </a:r>
              <a:endParaRPr lang="ja-JP" sz="1200" b="0" i="0" u="none" strike="noStrike" cap="none" baseline="0" dirty="0">
                <a:solidFill>
                  <a:srgbClr val="4D4D4D"/>
                </a:solidFill>
                <a:effectLst/>
                <a:uFillTx/>
                <a:ea typeface="MS UI Gothic"/>
              </a:endParaRPr>
            </a:p>
          </p:txBody>
        </p:sp>
        <p:grpSp>
          <p:nvGrpSpPr>
            <p:cNvPr id="108" name="Group 107"/>
            <p:cNvGrpSpPr/>
            <p:nvPr/>
          </p:nvGrpSpPr>
          <p:grpSpPr>
            <a:xfrm>
              <a:off x="1961243" y="5545448"/>
              <a:ext cx="514411" cy="656823"/>
              <a:chOff x="869751" y="4920702"/>
              <a:chExt cx="520174" cy="1352327"/>
            </a:xfrm>
          </p:grpSpPr>
          <p:sp>
            <p:nvSpPr>
              <p:cNvPr id="173" name="Line 19"/>
              <p:cNvSpPr>
                <a:spLocks noChangeShapeType="1"/>
              </p:cNvSpPr>
              <p:nvPr/>
            </p:nvSpPr>
            <p:spPr bwMode="auto">
              <a:xfrm flipH="1">
                <a:off x="1267259"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174" name="Line 21"/>
              <p:cNvSpPr>
                <a:spLocks noChangeShapeType="1"/>
              </p:cNvSpPr>
              <p:nvPr/>
            </p:nvSpPr>
            <p:spPr bwMode="auto">
              <a:xfrm flipH="1">
                <a:off x="1023722"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cs typeface="Arial" panose="020B0604020202020204" pitchFamily="34" charset="0"/>
                </a:endParaRPr>
              </a:p>
            </p:txBody>
          </p:sp>
          <p:sp>
            <p:nvSpPr>
              <p:cNvPr id="175" name="TextBox 174"/>
              <p:cNvSpPr txBox="1"/>
              <p:nvPr/>
            </p:nvSpPr>
            <p:spPr>
              <a:xfrm>
                <a:off x="870815" y="4982720"/>
                <a:ext cx="243210" cy="1279108"/>
              </a:xfrm>
              <a:prstGeom prst="rect">
                <a:avLst/>
              </a:prstGeom>
              <a:noFill/>
            </p:spPr>
            <p:txBody>
              <a:bodyPr wrap="none" lIns="36000" tIns="36000" rIns="36000" bIns="36000" rtlCol="0" anchor="t" anchorCtr="0">
                <a:spAutoFit/>
              </a:bodyPr>
              <a:lstStyle/>
              <a:p>
                <a:pPr algn="ctr"/>
                <a:r>
                  <a:rPr lang="ja-JP" sz="1200" b="0" i="0" u="none" strike="noStrike" cap="none" baseline="0">
                    <a:solidFill>
                      <a:srgbClr val="4D4D4D"/>
                    </a:solidFill>
                    <a:effectLst/>
                    <a:uFillTx/>
                    <a:ea typeface="MS UI Gothic"/>
                  </a:rPr>
                  <a:t>0</a:t>
                </a:r>
              </a:p>
              <a:p>
                <a:pPr algn="ctr"/>
                <a:endParaRPr lang="en-GB" sz="1200">
                  <a:cs typeface="Arial" panose="020B0604020202020204" pitchFamily="34" charset="0"/>
                </a:endParaRPr>
              </a:p>
              <a:p>
                <a:pPr algn="ctr"/>
                <a:r>
                  <a:rPr lang="ja-JP" sz="1200" b="0" i="0" u="none" strike="noStrike" cap="none" baseline="0">
                    <a:solidFill>
                      <a:srgbClr val="4D4D4D"/>
                    </a:solidFill>
                    <a:effectLst/>
                    <a:uFillTx/>
                    <a:ea typeface="MS UI Gothic"/>
                  </a:rPr>
                  <a:t>33</a:t>
                </a:r>
              </a:p>
            </p:txBody>
          </p:sp>
          <p:sp>
            <p:nvSpPr>
              <p:cNvPr id="176" name="TextBox 175"/>
              <p:cNvSpPr txBox="1"/>
              <p:nvPr/>
            </p:nvSpPr>
            <p:spPr>
              <a:xfrm>
                <a:off x="1145651" y="4982721"/>
                <a:ext cx="243210" cy="1279108"/>
              </a:xfrm>
              <a:prstGeom prst="rect">
                <a:avLst/>
              </a:prstGeom>
              <a:noFill/>
            </p:spPr>
            <p:txBody>
              <a:bodyPr wrap="none" lIns="36000" tIns="36000" rIns="36000" bIns="36000" rtlCol="0" anchor="t" anchorCtr="0">
                <a:spAutoFit/>
              </a:bodyPr>
              <a:lstStyle/>
              <a:p>
                <a:pPr algn="ctr"/>
                <a:r>
                  <a:rPr lang="ja-JP" sz="1200" b="0" i="0" u="none" strike="noStrike" cap="none" baseline="0">
                    <a:solidFill>
                      <a:srgbClr val="4D4D4D"/>
                    </a:solidFill>
                    <a:effectLst/>
                    <a:uFillTx/>
                    <a:ea typeface="MS UI Gothic"/>
                  </a:rPr>
                  <a:t>10</a:t>
                </a:r>
              </a:p>
              <a:p>
                <a:pPr algn="ctr"/>
                <a:endParaRPr lang="en-GB" sz="1200">
                  <a:cs typeface="Arial" panose="020B0604020202020204" pitchFamily="34" charset="0"/>
                </a:endParaRPr>
              </a:p>
              <a:p>
                <a:pPr algn="ctr"/>
                <a:r>
                  <a:rPr lang="ja-JP" sz="1200" b="0" i="0" u="none" strike="noStrike" cap="none" baseline="0">
                    <a:solidFill>
                      <a:srgbClr val="4D4D4D"/>
                    </a:solidFill>
                    <a:effectLst/>
                    <a:uFillTx/>
                    <a:ea typeface="MS UI Gothic"/>
                  </a:rPr>
                  <a:t>32</a:t>
                </a:r>
              </a:p>
            </p:txBody>
          </p:sp>
        </p:grpSp>
        <p:grpSp>
          <p:nvGrpSpPr>
            <p:cNvPr id="109" name="Group 108"/>
            <p:cNvGrpSpPr/>
            <p:nvPr/>
          </p:nvGrpSpPr>
          <p:grpSpPr>
            <a:xfrm>
              <a:off x="2520323" y="5545448"/>
              <a:ext cx="512028" cy="656823"/>
              <a:chOff x="958848" y="4920702"/>
              <a:chExt cx="517765" cy="1352327"/>
            </a:xfrm>
          </p:grpSpPr>
          <p:sp>
            <p:nvSpPr>
              <p:cNvPr id="169" name="Line 19"/>
              <p:cNvSpPr>
                <a:spLocks noChangeShapeType="1"/>
              </p:cNvSpPr>
              <p:nvPr/>
            </p:nvSpPr>
            <p:spPr bwMode="auto">
              <a:xfrm flipH="1">
                <a:off x="1353943"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170" name="Line 21"/>
              <p:cNvSpPr>
                <a:spLocks noChangeShapeType="1"/>
              </p:cNvSpPr>
              <p:nvPr/>
            </p:nvSpPr>
            <p:spPr bwMode="auto">
              <a:xfrm flipH="1">
                <a:off x="1074295"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cs typeface="Arial" panose="020B0604020202020204" pitchFamily="34" charset="0"/>
                </a:endParaRPr>
              </a:p>
            </p:txBody>
          </p:sp>
          <p:sp>
            <p:nvSpPr>
              <p:cNvPr id="171" name="TextBox 170"/>
              <p:cNvSpPr txBox="1"/>
              <p:nvPr/>
            </p:nvSpPr>
            <p:spPr>
              <a:xfrm>
                <a:off x="959913" y="4982720"/>
                <a:ext cx="243210" cy="1279108"/>
              </a:xfrm>
              <a:prstGeom prst="rect">
                <a:avLst/>
              </a:prstGeom>
              <a:noFill/>
            </p:spPr>
            <p:txBody>
              <a:bodyPr wrap="none" lIns="36000" tIns="36000" rIns="36000" bIns="36000" rtlCol="0" anchor="t" anchorCtr="0">
                <a:spAutoFit/>
              </a:bodyPr>
              <a:lstStyle/>
              <a:p>
                <a:pPr algn="ctr"/>
                <a:r>
                  <a:rPr lang="ja-JP" sz="1200" b="0" i="0" u="none" strike="noStrike" cap="none" baseline="0">
                    <a:solidFill>
                      <a:srgbClr val="4D4D4D"/>
                    </a:solidFill>
                    <a:effectLst/>
                    <a:uFillTx/>
                    <a:ea typeface="MS UI Gothic"/>
                  </a:rPr>
                  <a:t>20</a:t>
                </a:r>
              </a:p>
              <a:p>
                <a:pPr algn="ctr"/>
                <a:endParaRPr lang="en-GB" sz="1200">
                  <a:cs typeface="Arial" panose="020B0604020202020204" pitchFamily="34" charset="0"/>
                </a:endParaRPr>
              </a:p>
              <a:p>
                <a:pPr algn="ctr"/>
                <a:r>
                  <a:rPr lang="ja-JP" sz="1200" b="0" i="0" u="none" strike="noStrike" cap="none" baseline="0">
                    <a:solidFill>
                      <a:srgbClr val="4D4D4D"/>
                    </a:solidFill>
                    <a:effectLst/>
                    <a:uFillTx/>
                    <a:ea typeface="MS UI Gothic"/>
                  </a:rPr>
                  <a:t>28</a:t>
                </a:r>
              </a:p>
            </p:txBody>
          </p:sp>
          <p:sp>
            <p:nvSpPr>
              <p:cNvPr id="172" name="TextBox 171"/>
              <p:cNvSpPr txBox="1"/>
              <p:nvPr/>
            </p:nvSpPr>
            <p:spPr>
              <a:xfrm>
                <a:off x="1232338" y="4982721"/>
                <a:ext cx="243210" cy="1279108"/>
              </a:xfrm>
              <a:prstGeom prst="rect">
                <a:avLst/>
              </a:prstGeom>
              <a:noFill/>
            </p:spPr>
            <p:txBody>
              <a:bodyPr wrap="none" lIns="36000" tIns="36000" rIns="36000" bIns="36000" rtlCol="0" anchor="t" anchorCtr="0">
                <a:spAutoFit/>
              </a:bodyPr>
              <a:lstStyle/>
              <a:p>
                <a:pPr algn="ctr"/>
                <a:r>
                  <a:rPr lang="ja-JP" sz="1200" b="0" i="0" u="none" strike="noStrike" cap="none" baseline="0">
                    <a:solidFill>
                      <a:srgbClr val="4D4D4D"/>
                    </a:solidFill>
                    <a:effectLst/>
                    <a:uFillTx/>
                    <a:ea typeface="MS UI Gothic"/>
                  </a:rPr>
                  <a:t>30</a:t>
                </a:r>
              </a:p>
              <a:p>
                <a:pPr algn="ctr"/>
                <a:endParaRPr lang="en-GB" sz="1200">
                  <a:cs typeface="Arial" panose="020B0604020202020204" pitchFamily="34" charset="0"/>
                </a:endParaRPr>
              </a:p>
              <a:p>
                <a:pPr algn="ctr"/>
                <a:r>
                  <a:rPr lang="ja-JP" sz="1200" b="0" i="0" u="none" strike="noStrike" cap="none" baseline="0">
                    <a:solidFill>
                      <a:srgbClr val="4D4D4D"/>
                    </a:solidFill>
                    <a:effectLst/>
                    <a:uFillTx/>
                    <a:ea typeface="MS UI Gothic"/>
                  </a:rPr>
                  <a:t>20</a:t>
                </a:r>
              </a:p>
            </p:txBody>
          </p:sp>
        </p:grpSp>
        <p:grpSp>
          <p:nvGrpSpPr>
            <p:cNvPr id="110" name="Group 109"/>
            <p:cNvGrpSpPr/>
            <p:nvPr/>
          </p:nvGrpSpPr>
          <p:grpSpPr>
            <a:xfrm>
              <a:off x="3077021" y="5545448"/>
              <a:ext cx="509642" cy="656823"/>
              <a:chOff x="1045535" y="4920702"/>
              <a:chExt cx="515352" cy="1352327"/>
            </a:xfrm>
          </p:grpSpPr>
          <p:sp>
            <p:nvSpPr>
              <p:cNvPr id="165" name="Line 19"/>
              <p:cNvSpPr>
                <a:spLocks noChangeShapeType="1"/>
              </p:cNvSpPr>
              <p:nvPr/>
            </p:nvSpPr>
            <p:spPr bwMode="auto">
              <a:xfrm flipH="1">
                <a:off x="1438220"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166" name="Line 21"/>
              <p:cNvSpPr>
                <a:spLocks noChangeShapeType="1"/>
              </p:cNvSpPr>
              <p:nvPr/>
            </p:nvSpPr>
            <p:spPr bwMode="auto">
              <a:xfrm flipH="1">
                <a:off x="1160975"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cs typeface="Arial" panose="020B0604020202020204" pitchFamily="34" charset="0"/>
                </a:endParaRPr>
              </a:p>
            </p:txBody>
          </p:sp>
          <p:sp>
            <p:nvSpPr>
              <p:cNvPr id="167" name="TextBox 166"/>
              <p:cNvSpPr txBox="1"/>
              <p:nvPr/>
            </p:nvSpPr>
            <p:spPr>
              <a:xfrm>
                <a:off x="1046599" y="4982720"/>
                <a:ext cx="243210" cy="1279108"/>
              </a:xfrm>
              <a:prstGeom prst="rect">
                <a:avLst/>
              </a:prstGeom>
              <a:noFill/>
            </p:spPr>
            <p:txBody>
              <a:bodyPr wrap="none" lIns="36000" tIns="36000" rIns="36000" bIns="36000" rtlCol="0" anchor="t" anchorCtr="0">
                <a:spAutoFit/>
              </a:bodyPr>
              <a:lstStyle/>
              <a:p>
                <a:pPr algn="ctr"/>
                <a:r>
                  <a:rPr lang="ja-JP" sz="1200" b="0" i="0" u="none" strike="noStrike" cap="none" baseline="0">
                    <a:solidFill>
                      <a:srgbClr val="4D4D4D"/>
                    </a:solidFill>
                    <a:effectLst/>
                    <a:uFillTx/>
                    <a:ea typeface="MS UI Gothic"/>
                  </a:rPr>
                  <a:t>40</a:t>
                </a:r>
              </a:p>
              <a:p>
                <a:pPr algn="ctr"/>
                <a:endParaRPr lang="en-GB" sz="1200">
                  <a:cs typeface="Arial" panose="020B0604020202020204" pitchFamily="34" charset="0"/>
                </a:endParaRPr>
              </a:p>
              <a:p>
                <a:pPr algn="ctr"/>
                <a:r>
                  <a:rPr lang="ja-JP" sz="1200" b="0" i="0" u="none" strike="noStrike" cap="none" baseline="0">
                    <a:solidFill>
                      <a:srgbClr val="4D4D4D"/>
                    </a:solidFill>
                    <a:effectLst/>
                    <a:uFillTx/>
                    <a:ea typeface="MS UI Gothic"/>
                  </a:rPr>
                  <a:t>13</a:t>
                </a:r>
              </a:p>
            </p:txBody>
          </p:sp>
          <p:sp>
            <p:nvSpPr>
              <p:cNvPr id="168" name="TextBox 167"/>
              <p:cNvSpPr txBox="1"/>
              <p:nvPr/>
            </p:nvSpPr>
            <p:spPr>
              <a:xfrm>
                <a:off x="1316613" y="4982721"/>
                <a:ext cx="243210" cy="1279108"/>
              </a:xfrm>
              <a:prstGeom prst="rect">
                <a:avLst/>
              </a:prstGeom>
              <a:noFill/>
            </p:spPr>
            <p:txBody>
              <a:bodyPr wrap="none" lIns="36000" tIns="36000" rIns="36000" bIns="36000" rtlCol="0" anchor="t" anchorCtr="0">
                <a:spAutoFit/>
              </a:bodyPr>
              <a:lstStyle/>
              <a:p>
                <a:pPr algn="ctr"/>
                <a:r>
                  <a:rPr lang="ja-JP" sz="1200" b="0" i="0" u="none" strike="noStrike" cap="none" baseline="0">
                    <a:solidFill>
                      <a:srgbClr val="4D4D4D"/>
                    </a:solidFill>
                    <a:effectLst/>
                    <a:uFillTx/>
                    <a:ea typeface="MS UI Gothic"/>
                  </a:rPr>
                  <a:t>50</a:t>
                </a:r>
              </a:p>
              <a:p>
                <a:pPr algn="ctr"/>
                <a:endParaRPr lang="en-GB" sz="1200">
                  <a:cs typeface="Arial" panose="020B0604020202020204" pitchFamily="34" charset="0"/>
                </a:endParaRPr>
              </a:p>
              <a:p>
                <a:pPr algn="ctr"/>
                <a:r>
                  <a:rPr lang="ja-JP" sz="1200" b="0" i="0" u="none" strike="noStrike" cap="none" baseline="0">
                    <a:solidFill>
                      <a:srgbClr val="4D4D4D"/>
                    </a:solidFill>
                    <a:effectLst/>
                    <a:uFillTx/>
                    <a:ea typeface="MS UI Gothic"/>
                  </a:rPr>
                  <a:t>9</a:t>
                </a:r>
              </a:p>
            </p:txBody>
          </p:sp>
        </p:grpSp>
        <p:grpSp>
          <p:nvGrpSpPr>
            <p:cNvPr id="111" name="Group 110"/>
            <p:cNvGrpSpPr/>
            <p:nvPr/>
          </p:nvGrpSpPr>
          <p:grpSpPr>
            <a:xfrm>
              <a:off x="3631338" y="5545448"/>
              <a:ext cx="514406" cy="656823"/>
              <a:chOff x="1129816" y="4920702"/>
              <a:chExt cx="520169" cy="1352327"/>
            </a:xfrm>
          </p:grpSpPr>
          <p:sp>
            <p:nvSpPr>
              <p:cNvPr id="161" name="Line 19"/>
              <p:cNvSpPr>
                <a:spLocks noChangeShapeType="1"/>
              </p:cNvSpPr>
              <p:nvPr/>
            </p:nvSpPr>
            <p:spPr bwMode="auto">
              <a:xfrm flipH="1">
                <a:off x="1527315"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162" name="Line 21"/>
              <p:cNvSpPr>
                <a:spLocks noChangeShapeType="1"/>
              </p:cNvSpPr>
              <p:nvPr/>
            </p:nvSpPr>
            <p:spPr bwMode="auto">
              <a:xfrm flipH="1">
                <a:off x="1245255"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cs typeface="Arial" panose="020B0604020202020204" pitchFamily="34" charset="0"/>
                </a:endParaRPr>
              </a:p>
            </p:txBody>
          </p:sp>
          <p:sp>
            <p:nvSpPr>
              <p:cNvPr id="163" name="TextBox 162"/>
              <p:cNvSpPr txBox="1"/>
              <p:nvPr/>
            </p:nvSpPr>
            <p:spPr>
              <a:xfrm>
                <a:off x="1130881" y="4982720"/>
                <a:ext cx="243210" cy="1279108"/>
              </a:xfrm>
              <a:prstGeom prst="rect">
                <a:avLst/>
              </a:prstGeom>
              <a:noFill/>
            </p:spPr>
            <p:txBody>
              <a:bodyPr wrap="none" lIns="36000" tIns="36000" rIns="36000" bIns="36000" rtlCol="0" anchor="t" anchorCtr="0">
                <a:spAutoFit/>
              </a:bodyPr>
              <a:lstStyle/>
              <a:p>
                <a:pPr algn="ctr"/>
                <a:r>
                  <a:rPr lang="ja-JP" sz="1200" b="0" i="0" u="none" strike="noStrike" cap="none" baseline="0">
                    <a:solidFill>
                      <a:srgbClr val="4D4D4D"/>
                    </a:solidFill>
                    <a:effectLst/>
                    <a:uFillTx/>
                    <a:ea typeface="MS UI Gothic"/>
                  </a:rPr>
                  <a:t>60</a:t>
                </a:r>
              </a:p>
              <a:p>
                <a:pPr algn="ctr"/>
                <a:endParaRPr lang="en-GB" sz="1200">
                  <a:cs typeface="Arial" panose="020B0604020202020204" pitchFamily="34" charset="0"/>
                </a:endParaRPr>
              </a:p>
              <a:p>
                <a:pPr algn="ctr"/>
                <a:r>
                  <a:rPr lang="ja-JP" sz="1200" b="0" i="0" u="none" strike="noStrike" cap="none" baseline="0">
                    <a:solidFill>
                      <a:srgbClr val="4D4D4D"/>
                    </a:solidFill>
                    <a:effectLst/>
                    <a:uFillTx/>
                    <a:ea typeface="MS UI Gothic"/>
                  </a:rPr>
                  <a:t>7</a:t>
                </a:r>
              </a:p>
            </p:txBody>
          </p:sp>
          <p:sp>
            <p:nvSpPr>
              <p:cNvPr id="164" name="TextBox 163"/>
              <p:cNvSpPr txBox="1"/>
              <p:nvPr/>
            </p:nvSpPr>
            <p:spPr>
              <a:xfrm>
                <a:off x="1405711" y="4982721"/>
                <a:ext cx="243210" cy="1279108"/>
              </a:xfrm>
              <a:prstGeom prst="rect">
                <a:avLst/>
              </a:prstGeom>
              <a:noFill/>
            </p:spPr>
            <p:txBody>
              <a:bodyPr wrap="none" lIns="36000" tIns="36000" rIns="36000" bIns="36000" rtlCol="0" anchor="t" anchorCtr="0">
                <a:spAutoFit/>
              </a:bodyPr>
              <a:lstStyle/>
              <a:p>
                <a:pPr algn="ctr"/>
                <a:r>
                  <a:rPr lang="ja-JP" sz="1200" b="0" i="0" u="none" strike="noStrike" cap="none" baseline="0">
                    <a:solidFill>
                      <a:srgbClr val="4D4D4D"/>
                    </a:solidFill>
                    <a:effectLst/>
                    <a:uFillTx/>
                    <a:ea typeface="MS UI Gothic"/>
                  </a:rPr>
                  <a:t>70</a:t>
                </a:r>
              </a:p>
              <a:p>
                <a:pPr algn="ctr"/>
                <a:endParaRPr lang="en-GB" sz="1200">
                  <a:cs typeface="Arial" panose="020B0604020202020204" pitchFamily="34" charset="0"/>
                </a:endParaRPr>
              </a:p>
              <a:p>
                <a:pPr algn="ctr"/>
                <a:r>
                  <a:rPr lang="ja-JP" sz="1200" b="0" i="0" u="none" strike="noStrike" cap="none" baseline="0">
                    <a:solidFill>
                      <a:srgbClr val="4D4D4D"/>
                    </a:solidFill>
                    <a:effectLst/>
                    <a:uFillTx/>
                    <a:ea typeface="MS UI Gothic"/>
                  </a:rPr>
                  <a:t>6</a:t>
                </a:r>
              </a:p>
            </p:txBody>
          </p:sp>
        </p:grpSp>
        <p:grpSp>
          <p:nvGrpSpPr>
            <p:cNvPr id="112" name="Group 111"/>
            <p:cNvGrpSpPr/>
            <p:nvPr/>
          </p:nvGrpSpPr>
          <p:grpSpPr>
            <a:xfrm>
              <a:off x="4185653" y="5545448"/>
              <a:ext cx="512023" cy="656823"/>
              <a:chOff x="1214096" y="4920702"/>
              <a:chExt cx="517759" cy="1352327"/>
            </a:xfrm>
          </p:grpSpPr>
          <p:sp>
            <p:nvSpPr>
              <p:cNvPr id="157" name="Line 19"/>
              <p:cNvSpPr>
                <a:spLocks noChangeShapeType="1"/>
              </p:cNvSpPr>
              <p:nvPr/>
            </p:nvSpPr>
            <p:spPr bwMode="auto">
              <a:xfrm flipH="1">
                <a:off x="1609189"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158" name="Line 21"/>
              <p:cNvSpPr>
                <a:spLocks noChangeShapeType="1"/>
              </p:cNvSpPr>
              <p:nvPr/>
            </p:nvSpPr>
            <p:spPr bwMode="auto">
              <a:xfrm flipH="1">
                <a:off x="1329535"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cs typeface="Arial" panose="020B0604020202020204" pitchFamily="34" charset="0"/>
                </a:endParaRPr>
              </a:p>
            </p:txBody>
          </p:sp>
          <p:sp>
            <p:nvSpPr>
              <p:cNvPr id="159" name="TextBox 158"/>
              <p:cNvSpPr txBox="1"/>
              <p:nvPr/>
            </p:nvSpPr>
            <p:spPr>
              <a:xfrm>
                <a:off x="1215161" y="4982720"/>
                <a:ext cx="243210" cy="1279108"/>
              </a:xfrm>
              <a:prstGeom prst="rect">
                <a:avLst/>
              </a:prstGeom>
              <a:noFill/>
            </p:spPr>
            <p:txBody>
              <a:bodyPr wrap="none" lIns="36000" tIns="36000" rIns="36000" bIns="36000" rtlCol="0" anchor="t" anchorCtr="0">
                <a:spAutoFit/>
              </a:bodyPr>
              <a:lstStyle/>
              <a:p>
                <a:pPr algn="ctr"/>
                <a:r>
                  <a:rPr lang="ja-JP" sz="1200" b="0" i="0" u="none" strike="noStrike" cap="none" baseline="0">
                    <a:solidFill>
                      <a:srgbClr val="4D4D4D"/>
                    </a:solidFill>
                    <a:effectLst/>
                    <a:uFillTx/>
                    <a:ea typeface="MS UI Gothic"/>
                  </a:rPr>
                  <a:t>80</a:t>
                </a:r>
              </a:p>
              <a:p>
                <a:pPr algn="ctr"/>
                <a:endParaRPr lang="en-GB" sz="1200">
                  <a:cs typeface="Arial" panose="020B0604020202020204" pitchFamily="34" charset="0"/>
                </a:endParaRPr>
              </a:p>
              <a:p>
                <a:pPr algn="ctr"/>
                <a:r>
                  <a:rPr lang="ja-JP" sz="1200" b="0" i="0" u="none" strike="noStrike" cap="none" baseline="0">
                    <a:solidFill>
                      <a:srgbClr val="4D4D4D"/>
                    </a:solidFill>
                    <a:effectLst/>
                    <a:uFillTx/>
                    <a:ea typeface="MS UI Gothic"/>
                  </a:rPr>
                  <a:t>3</a:t>
                </a:r>
              </a:p>
            </p:txBody>
          </p:sp>
          <p:sp>
            <p:nvSpPr>
              <p:cNvPr id="160" name="TextBox 159"/>
              <p:cNvSpPr txBox="1"/>
              <p:nvPr/>
            </p:nvSpPr>
            <p:spPr>
              <a:xfrm>
                <a:off x="1487581" y="4982721"/>
                <a:ext cx="243210" cy="1279108"/>
              </a:xfrm>
              <a:prstGeom prst="rect">
                <a:avLst/>
              </a:prstGeom>
              <a:noFill/>
            </p:spPr>
            <p:txBody>
              <a:bodyPr wrap="none" lIns="36000" tIns="36000" rIns="36000" bIns="36000" rtlCol="0" anchor="t" anchorCtr="0">
                <a:spAutoFit/>
              </a:bodyPr>
              <a:lstStyle/>
              <a:p>
                <a:pPr algn="ctr"/>
                <a:r>
                  <a:rPr lang="ja-JP" sz="1200" b="0" i="0" u="none" strike="noStrike" cap="none" baseline="0">
                    <a:solidFill>
                      <a:srgbClr val="4D4D4D"/>
                    </a:solidFill>
                    <a:effectLst/>
                    <a:uFillTx/>
                    <a:ea typeface="MS UI Gothic"/>
                  </a:rPr>
                  <a:t>90</a:t>
                </a:r>
              </a:p>
              <a:p>
                <a:pPr algn="ctr"/>
                <a:endParaRPr lang="en-GB" sz="1200">
                  <a:cs typeface="Arial" panose="020B0604020202020204" pitchFamily="34" charset="0"/>
                </a:endParaRPr>
              </a:p>
              <a:p>
                <a:pPr algn="ctr"/>
                <a:r>
                  <a:rPr lang="ja-JP" sz="1200" b="0" i="0" u="none" strike="noStrike" cap="none" baseline="0">
                    <a:solidFill>
                      <a:srgbClr val="4D4D4D"/>
                    </a:solidFill>
                    <a:effectLst/>
                    <a:uFillTx/>
                    <a:ea typeface="MS UI Gothic"/>
                  </a:rPr>
                  <a:t>3</a:t>
                </a:r>
              </a:p>
            </p:txBody>
          </p:sp>
        </p:grpSp>
        <p:grpSp>
          <p:nvGrpSpPr>
            <p:cNvPr id="113" name="Group 112"/>
            <p:cNvGrpSpPr/>
            <p:nvPr/>
          </p:nvGrpSpPr>
          <p:grpSpPr>
            <a:xfrm>
              <a:off x="4697496" y="5545448"/>
              <a:ext cx="596002" cy="656823"/>
              <a:chOff x="1255423" y="4920702"/>
              <a:chExt cx="602672" cy="1352327"/>
            </a:xfrm>
          </p:grpSpPr>
          <p:sp>
            <p:nvSpPr>
              <p:cNvPr id="153" name="Line 19"/>
              <p:cNvSpPr>
                <a:spLocks noChangeShapeType="1"/>
              </p:cNvSpPr>
              <p:nvPr/>
            </p:nvSpPr>
            <p:spPr bwMode="auto">
              <a:xfrm flipH="1">
                <a:off x="1698241"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154" name="Line 21"/>
              <p:cNvSpPr>
                <a:spLocks noChangeShapeType="1"/>
              </p:cNvSpPr>
              <p:nvPr/>
            </p:nvSpPr>
            <p:spPr bwMode="auto">
              <a:xfrm flipH="1">
                <a:off x="1413786"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cs typeface="Arial" panose="020B0604020202020204" pitchFamily="34" charset="0"/>
                </a:endParaRPr>
              </a:p>
            </p:txBody>
          </p:sp>
          <p:sp>
            <p:nvSpPr>
              <p:cNvPr id="155" name="TextBox 154"/>
              <p:cNvSpPr txBox="1"/>
              <p:nvPr/>
            </p:nvSpPr>
            <p:spPr>
              <a:xfrm>
                <a:off x="1256861" y="4982719"/>
                <a:ext cx="328371" cy="1279108"/>
              </a:xfrm>
              <a:prstGeom prst="rect">
                <a:avLst/>
              </a:prstGeom>
              <a:noFill/>
            </p:spPr>
            <p:txBody>
              <a:bodyPr wrap="none" lIns="36000" tIns="36000" rIns="36000" bIns="36000" rtlCol="0" anchor="t" anchorCtr="0">
                <a:spAutoFit/>
              </a:bodyPr>
              <a:lstStyle/>
              <a:p>
                <a:pPr algn="ctr"/>
                <a:r>
                  <a:rPr lang="ja-JP" sz="1200" b="0" i="0" u="none" strike="noStrike" cap="none" baseline="0">
                    <a:solidFill>
                      <a:srgbClr val="4D4D4D"/>
                    </a:solidFill>
                    <a:effectLst/>
                    <a:uFillTx/>
                    <a:ea typeface="MS UI Gothic"/>
                  </a:rPr>
                  <a:t>100</a:t>
                </a:r>
              </a:p>
              <a:p>
                <a:pPr algn="ctr"/>
                <a:endParaRPr lang="en-GB" sz="1200">
                  <a:cs typeface="Arial" panose="020B0604020202020204" pitchFamily="34" charset="0"/>
                </a:endParaRPr>
              </a:p>
              <a:p>
                <a:pPr algn="ctr"/>
                <a:r>
                  <a:rPr lang="ja-JP" sz="1200" b="0" i="0" u="none" strike="noStrike" cap="none" baseline="0">
                    <a:solidFill>
                      <a:srgbClr val="4D4D4D"/>
                    </a:solidFill>
                    <a:effectLst/>
                    <a:uFillTx/>
                    <a:ea typeface="MS UI Gothic"/>
                  </a:rPr>
                  <a:t>3</a:t>
                </a:r>
              </a:p>
            </p:txBody>
          </p:sp>
          <p:sp>
            <p:nvSpPr>
              <p:cNvPr id="156" name="TextBox 155"/>
              <p:cNvSpPr txBox="1"/>
              <p:nvPr/>
            </p:nvSpPr>
            <p:spPr>
              <a:xfrm>
                <a:off x="1534056" y="4982720"/>
                <a:ext cx="328371" cy="1279108"/>
              </a:xfrm>
              <a:prstGeom prst="rect">
                <a:avLst/>
              </a:prstGeom>
              <a:noFill/>
            </p:spPr>
            <p:txBody>
              <a:bodyPr wrap="none" lIns="36000" tIns="36000" rIns="36000" bIns="36000" rtlCol="0" anchor="t" anchorCtr="0">
                <a:spAutoFit/>
              </a:bodyPr>
              <a:lstStyle/>
              <a:p>
                <a:pPr algn="ctr"/>
                <a:r>
                  <a:rPr lang="ja-JP" sz="1200" b="0" i="0" u="none" strike="noStrike" cap="none" baseline="0">
                    <a:solidFill>
                      <a:srgbClr val="4D4D4D"/>
                    </a:solidFill>
                    <a:effectLst/>
                    <a:uFillTx/>
                    <a:ea typeface="MS UI Gothic"/>
                  </a:rPr>
                  <a:t>110</a:t>
                </a:r>
              </a:p>
              <a:p>
                <a:pPr algn="ctr"/>
                <a:endParaRPr lang="en-GB" sz="1200">
                  <a:cs typeface="Arial" panose="020B0604020202020204" pitchFamily="34" charset="0"/>
                </a:endParaRPr>
              </a:p>
              <a:p>
                <a:pPr algn="ctr"/>
                <a:r>
                  <a:rPr lang="ja-JP" sz="1200" b="0" i="0" u="none" strike="noStrike" cap="none" baseline="0">
                    <a:solidFill>
                      <a:srgbClr val="4D4D4D"/>
                    </a:solidFill>
                    <a:effectLst/>
                    <a:uFillTx/>
                    <a:ea typeface="MS UI Gothic"/>
                  </a:rPr>
                  <a:t>2</a:t>
                </a:r>
              </a:p>
            </p:txBody>
          </p:sp>
        </p:grpSp>
        <p:grpSp>
          <p:nvGrpSpPr>
            <p:cNvPr id="114" name="Group 113"/>
            <p:cNvGrpSpPr/>
            <p:nvPr/>
          </p:nvGrpSpPr>
          <p:grpSpPr>
            <a:xfrm>
              <a:off x="5253980" y="5545448"/>
              <a:ext cx="596984" cy="656823"/>
              <a:chOff x="1322844" y="4920702"/>
              <a:chExt cx="603672" cy="1352327"/>
            </a:xfrm>
          </p:grpSpPr>
          <p:sp>
            <p:nvSpPr>
              <p:cNvPr id="149" name="Line 19"/>
              <p:cNvSpPr>
                <a:spLocks noChangeShapeType="1"/>
              </p:cNvSpPr>
              <p:nvPr/>
            </p:nvSpPr>
            <p:spPr bwMode="auto">
              <a:xfrm flipH="1">
                <a:off x="1760896"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150" name="Line 21"/>
              <p:cNvSpPr>
                <a:spLocks noChangeShapeType="1"/>
              </p:cNvSpPr>
              <p:nvPr/>
            </p:nvSpPr>
            <p:spPr bwMode="auto">
              <a:xfrm flipH="1">
                <a:off x="1481239"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cs typeface="Arial" panose="020B0604020202020204" pitchFamily="34" charset="0"/>
                </a:endParaRPr>
              </a:p>
            </p:txBody>
          </p:sp>
          <p:sp>
            <p:nvSpPr>
              <p:cNvPr id="151" name="TextBox 150"/>
              <p:cNvSpPr txBox="1"/>
              <p:nvPr/>
            </p:nvSpPr>
            <p:spPr>
              <a:xfrm>
                <a:off x="1324283" y="4982719"/>
                <a:ext cx="328375" cy="1279108"/>
              </a:xfrm>
              <a:prstGeom prst="rect">
                <a:avLst/>
              </a:prstGeom>
              <a:noFill/>
            </p:spPr>
            <p:txBody>
              <a:bodyPr wrap="none" lIns="36000" tIns="36000" rIns="36000" bIns="36000" rtlCol="0" anchor="t" anchorCtr="0">
                <a:spAutoFit/>
              </a:bodyPr>
              <a:lstStyle/>
              <a:p>
                <a:pPr algn="ctr"/>
                <a:r>
                  <a:rPr lang="ja-JP" sz="1200" b="0" i="0" u="none" strike="noStrike" cap="none" baseline="0">
                    <a:solidFill>
                      <a:srgbClr val="4D4D4D"/>
                    </a:solidFill>
                    <a:effectLst/>
                    <a:uFillTx/>
                    <a:ea typeface="MS UI Gothic"/>
                  </a:rPr>
                  <a:t>120</a:t>
                </a:r>
              </a:p>
              <a:p>
                <a:pPr algn="ctr"/>
                <a:endParaRPr lang="en-GB" sz="1200">
                  <a:cs typeface="Arial" panose="020B0604020202020204" pitchFamily="34" charset="0"/>
                </a:endParaRPr>
              </a:p>
              <a:p>
                <a:pPr algn="ctr"/>
                <a:r>
                  <a:rPr lang="ja-JP" sz="1200" b="0" i="0" u="none" strike="noStrike" cap="none" baseline="0">
                    <a:solidFill>
                      <a:srgbClr val="4D4D4D"/>
                    </a:solidFill>
                    <a:effectLst/>
                    <a:uFillTx/>
                    <a:ea typeface="MS UI Gothic"/>
                  </a:rPr>
                  <a:t>2</a:t>
                </a:r>
              </a:p>
            </p:txBody>
          </p:sp>
          <p:sp>
            <p:nvSpPr>
              <p:cNvPr id="152" name="TextBox 151"/>
              <p:cNvSpPr txBox="1"/>
              <p:nvPr/>
            </p:nvSpPr>
            <p:spPr>
              <a:xfrm>
                <a:off x="1596704" y="4982720"/>
                <a:ext cx="328375" cy="1279108"/>
              </a:xfrm>
              <a:prstGeom prst="rect">
                <a:avLst/>
              </a:prstGeom>
              <a:noFill/>
            </p:spPr>
            <p:txBody>
              <a:bodyPr wrap="none" lIns="36000" tIns="36000" rIns="36000" bIns="36000" rtlCol="0" anchor="t" anchorCtr="0">
                <a:spAutoFit/>
              </a:bodyPr>
              <a:lstStyle/>
              <a:p>
                <a:pPr algn="ctr"/>
                <a:r>
                  <a:rPr lang="ja-JP" sz="1200" b="0" i="0" u="none" strike="noStrike" cap="none" baseline="0">
                    <a:solidFill>
                      <a:srgbClr val="4D4D4D"/>
                    </a:solidFill>
                    <a:effectLst/>
                    <a:uFillTx/>
                    <a:ea typeface="MS UI Gothic"/>
                  </a:rPr>
                  <a:t>130</a:t>
                </a:r>
              </a:p>
              <a:p>
                <a:pPr algn="ctr"/>
                <a:endParaRPr lang="en-GB" sz="1200">
                  <a:cs typeface="Arial" panose="020B0604020202020204" pitchFamily="34" charset="0"/>
                </a:endParaRPr>
              </a:p>
              <a:p>
                <a:pPr algn="ctr"/>
                <a:r>
                  <a:rPr lang="ja-JP" sz="1200" b="0" i="0" u="none" strike="noStrike" cap="none" baseline="0">
                    <a:solidFill>
                      <a:srgbClr val="4D4D4D"/>
                    </a:solidFill>
                    <a:effectLst/>
                    <a:uFillTx/>
                    <a:ea typeface="MS UI Gothic"/>
                  </a:rPr>
                  <a:t>1</a:t>
                </a:r>
              </a:p>
            </p:txBody>
          </p:sp>
        </p:grpSp>
        <p:grpSp>
          <p:nvGrpSpPr>
            <p:cNvPr id="115" name="Group 114"/>
            <p:cNvGrpSpPr/>
            <p:nvPr/>
          </p:nvGrpSpPr>
          <p:grpSpPr>
            <a:xfrm>
              <a:off x="5810466" y="5545448"/>
              <a:ext cx="601745" cy="656823"/>
              <a:chOff x="1390269" y="4920702"/>
              <a:chExt cx="608487" cy="1352327"/>
            </a:xfrm>
          </p:grpSpPr>
          <p:sp>
            <p:nvSpPr>
              <p:cNvPr id="145" name="Line 19"/>
              <p:cNvSpPr>
                <a:spLocks noChangeShapeType="1"/>
              </p:cNvSpPr>
              <p:nvPr/>
            </p:nvSpPr>
            <p:spPr bwMode="auto">
              <a:xfrm flipH="1">
                <a:off x="1833127"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146" name="Line 21"/>
              <p:cNvSpPr>
                <a:spLocks noChangeShapeType="1"/>
              </p:cNvSpPr>
              <p:nvPr/>
            </p:nvSpPr>
            <p:spPr bwMode="auto">
              <a:xfrm flipH="1">
                <a:off x="1548661"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cs typeface="Arial" panose="020B0604020202020204" pitchFamily="34" charset="0"/>
                </a:endParaRPr>
              </a:p>
            </p:txBody>
          </p:sp>
          <p:sp>
            <p:nvSpPr>
              <p:cNvPr id="147" name="TextBox 146"/>
              <p:cNvSpPr txBox="1"/>
              <p:nvPr/>
            </p:nvSpPr>
            <p:spPr>
              <a:xfrm>
                <a:off x="1391707" y="4982719"/>
                <a:ext cx="328375" cy="1279108"/>
              </a:xfrm>
              <a:prstGeom prst="rect">
                <a:avLst/>
              </a:prstGeom>
              <a:noFill/>
            </p:spPr>
            <p:txBody>
              <a:bodyPr wrap="none" lIns="36000" tIns="36000" rIns="36000" bIns="36000" rtlCol="0" anchor="t" anchorCtr="0">
                <a:spAutoFit/>
              </a:bodyPr>
              <a:lstStyle/>
              <a:p>
                <a:pPr algn="ctr"/>
                <a:r>
                  <a:rPr lang="ja-JP" sz="1200" b="0" i="0" u="none" strike="noStrike" cap="none" baseline="0">
                    <a:solidFill>
                      <a:srgbClr val="4D4D4D"/>
                    </a:solidFill>
                    <a:effectLst/>
                    <a:uFillTx/>
                    <a:ea typeface="MS UI Gothic"/>
                  </a:rPr>
                  <a:t>140</a:t>
                </a:r>
              </a:p>
              <a:p>
                <a:pPr algn="ctr"/>
                <a:endParaRPr lang="en-GB" sz="1200">
                  <a:cs typeface="Arial" panose="020B0604020202020204" pitchFamily="34" charset="0"/>
                </a:endParaRPr>
              </a:p>
              <a:p>
                <a:pPr algn="ctr"/>
                <a:r>
                  <a:rPr lang="ja-JP" sz="1200" b="0" i="0" u="none" strike="noStrike" cap="none" baseline="0">
                    <a:solidFill>
                      <a:srgbClr val="4D4D4D"/>
                    </a:solidFill>
                    <a:effectLst/>
                    <a:uFillTx/>
                    <a:ea typeface="MS UI Gothic"/>
                  </a:rPr>
                  <a:t>1</a:t>
                </a:r>
              </a:p>
            </p:txBody>
          </p:sp>
          <p:sp>
            <p:nvSpPr>
              <p:cNvPr id="148" name="TextBox 147"/>
              <p:cNvSpPr txBox="1"/>
              <p:nvPr/>
            </p:nvSpPr>
            <p:spPr>
              <a:xfrm>
                <a:off x="1668942" y="4982720"/>
                <a:ext cx="328375" cy="1279108"/>
              </a:xfrm>
              <a:prstGeom prst="rect">
                <a:avLst/>
              </a:prstGeom>
              <a:noFill/>
            </p:spPr>
            <p:txBody>
              <a:bodyPr wrap="none" lIns="36000" tIns="36000" rIns="36000" bIns="36000" rtlCol="0" anchor="t" anchorCtr="0">
                <a:spAutoFit/>
              </a:bodyPr>
              <a:lstStyle/>
              <a:p>
                <a:pPr algn="ctr"/>
                <a:r>
                  <a:rPr lang="ja-JP" sz="1200" b="0" i="0" u="none" strike="noStrike" cap="none" baseline="0">
                    <a:solidFill>
                      <a:srgbClr val="4D4D4D"/>
                    </a:solidFill>
                    <a:effectLst/>
                    <a:uFillTx/>
                    <a:ea typeface="MS UI Gothic"/>
                  </a:rPr>
                  <a:t>150</a:t>
                </a:r>
              </a:p>
              <a:p>
                <a:pPr algn="ctr"/>
                <a:endParaRPr lang="en-GB" sz="1200">
                  <a:cs typeface="Arial" panose="020B0604020202020204" pitchFamily="34" charset="0"/>
                </a:endParaRPr>
              </a:p>
              <a:p>
                <a:pPr algn="ctr"/>
                <a:r>
                  <a:rPr lang="ja-JP" sz="1200" b="0" i="0" u="none" strike="noStrike" cap="none" baseline="0">
                    <a:solidFill>
                      <a:srgbClr val="4D4D4D"/>
                    </a:solidFill>
                    <a:effectLst/>
                    <a:uFillTx/>
                    <a:ea typeface="MS UI Gothic"/>
                  </a:rPr>
                  <a:t>0</a:t>
                </a:r>
              </a:p>
            </p:txBody>
          </p:sp>
        </p:grpSp>
        <p:grpSp>
          <p:nvGrpSpPr>
            <p:cNvPr id="116" name="Group 115"/>
            <p:cNvGrpSpPr/>
            <p:nvPr/>
          </p:nvGrpSpPr>
          <p:grpSpPr>
            <a:xfrm>
              <a:off x="6363266" y="5545448"/>
              <a:ext cx="601749" cy="656823"/>
              <a:chOff x="1479364" y="4920702"/>
              <a:chExt cx="608492" cy="1352327"/>
            </a:xfrm>
          </p:grpSpPr>
          <p:sp>
            <p:nvSpPr>
              <p:cNvPr id="141" name="Line 19"/>
              <p:cNvSpPr>
                <a:spLocks noChangeShapeType="1"/>
              </p:cNvSpPr>
              <p:nvPr/>
            </p:nvSpPr>
            <p:spPr bwMode="auto">
              <a:xfrm flipH="1">
                <a:off x="1919818"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142" name="Line 21"/>
              <p:cNvSpPr>
                <a:spLocks noChangeShapeType="1"/>
              </p:cNvSpPr>
              <p:nvPr/>
            </p:nvSpPr>
            <p:spPr bwMode="auto">
              <a:xfrm flipH="1">
                <a:off x="1642575"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cs typeface="Arial" panose="020B0604020202020204" pitchFamily="34" charset="0"/>
                </a:endParaRPr>
              </a:p>
            </p:txBody>
          </p:sp>
          <p:sp>
            <p:nvSpPr>
              <p:cNvPr id="143" name="TextBox 142"/>
              <p:cNvSpPr txBox="1"/>
              <p:nvPr/>
            </p:nvSpPr>
            <p:spPr>
              <a:xfrm>
                <a:off x="1480802" y="4982719"/>
                <a:ext cx="328376" cy="1279108"/>
              </a:xfrm>
              <a:prstGeom prst="rect">
                <a:avLst/>
              </a:prstGeom>
              <a:noFill/>
            </p:spPr>
            <p:txBody>
              <a:bodyPr wrap="none" lIns="36000" tIns="36000" rIns="36000" bIns="36000" rtlCol="0" anchor="t" anchorCtr="0">
                <a:spAutoFit/>
              </a:bodyPr>
              <a:lstStyle/>
              <a:p>
                <a:pPr algn="ctr"/>
                <a:r>
                  <a:rPr lang="ja-JP" sz="1200" b="0" i="0" u="none" strike="noStrike" cap="none" baseline="0">
                    <a:solidFill>
                      <a:srgbClr val="4D4D4D"/>
                    </a:solidFill>
                    <a:effectLst/>
                    <a:uFillTx/>
                    <a:ea typeface="MS UI Gothic"/>
                  </a:rPr>
                  <a:t>160</a:t>
                </a:r>
              </a:p>
              <a:p>
                <a:pPr algn="ctr"/>
                <a:endParaRPr lang="en-GB" sz="1200">
                  <a:cs typeface="Arial" panose="020B0604020202020204" pitchFamily="34" charset="0"/>
                </a:endParaRPr>
              </a:p>
              <a:p>
                <a:pPr algn="ctr"/>
                <a:r>
                  <a:rPr lang="ja-JP" sz="1200" b="0" i="0" u="none" strike="noStrike" cap="none" baseline="0">
                    <a:solidFill>
                      <a:srgbClr val="4D4D4D"/>
                    </a:solidFill>
                    <a:effectLst/>
                    <a:uFillTx/>
                    <a:ea typeface="MS UI Gothic"/>
                  </a:rPr>
                  <a:t>0</a:t>
                </a:r>
              </a:p>
            </p:txBody>
          </p:sp>
          <p:sp>
            <p:nvSpPr>
              <p:cNvPr id="144" name="TextBox 143"/>
              <p:cNvSpPr txBox="1"/>
              <p:nvPr/>
            </p:nvSpPr>
            <p:spPr>
              <a:xfrm>
                <a:off x="1758042" y="4982720"/>
                <a:ext cx="328376" cy="1279108"/>
              </a:xfrm>
              <a:prstGeom prst="rect">
                <a:avLst/>
              </a:prstGeom>
              <a:noFill/>
            </p:spPr>
            <p:txBody>
              <a:bodyPr wrap="none" lIns="36000" tIns="36000" rIns="36000" bIns="36000" rtlCol="0" anchor="t" anchorCtr="0">
                <a:spAutoFit/>
              </a:bodyPr>
              <a:lstStyle/>
              <a:p>
                <a:pPr algn="ctr"/>
                <a:r>
                  <a:rPr lang="ja-JP" sz="1200" b="0" i="0" u="none" strike="noStrike" cap="none" baseline="0">
                    <a:solidFill>
                      <a:srgbClr val="4D4D4D"/>
                    </a:solidFill>
                    <a:effectLst/>
                    <a:uFillTx/>
                    <a:ea typeface="MS UI Gothic"/>
                  </a:rPr>
                  <a:t>170</a:t>
                </a:r>
              </a:p>
              <a:p>
                <a:pPr algn="ctr"/>
                <a:endParaRPr lang="en-GB" sz="1200">
                  <a:cs typeface="Arial" panose="020B0604020202020204" pitchFamily="34" charset="0"/>
                </a:endParaRPr>
              </a:p>
              <a:p>
                <a:pPr algn="ctr"/>
                <a:r>
                  <a:rPr lang="ja-JP" sz="1200" b="0" i="0" u="none" strike="noStrike" cap="none" baseline="0">
                    <a:solidFill>
                      <a:srgbClr val="4D4D4D"/>
                    </a:solidFill>
                    <a:effectLst/>
                    <a:uFillTx/>
                    <a:ea typeface="MS UI Gothic"/>
                  </a:rPr>
                  <a:t>0</a:t>
                </a:r>
              </a:p>
            </p:txBody>
          </p:sp>
        </p:grpSp>
        <p:grpSp>
          <p:nvGrpSpPr>
            <p:cNvPr id="117" name="Group 116"/>
            <p:cNvGrpSpPr/>
            <p:nvPr/>
          </p:nvGrpSpPr>
          <p:grpSpPr>
            <a:xfrm>
              <a:off x="6923207" y="5545448"/>
              <a:ext cx="596989" cy="656823"/>
              <a:chOff x="1575682" y="4920702"/>
              <a:chExt cx="603679" cy="1352327"/>
            </a:xfrm>
          </p:grpSpPr>
          <p:sp>
            <p:nvSpPr>
              <p:cNvPr id="137" name="Line 19"/>
              <p:cNvSpPr>
                <a:spLocks noChangeShapeType="1"/>
              </p:cNvSpPr>
              <p:nvPr/>
            </p:nvSpPr>
            <p:spPr bwMode="auto">
              <a:xfrm flipH="1">
                <a:off x="2013729"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p>
            </p:txBody>
          </p:sp>
          <p:sp>
            <p:nvSpPr>
              <p:cNvPr id="138" name="Line 21"/>
              <p:cNvSpPr>
                <a:spLocks noChangeShapeType="1"/>
              </p:cNvSpPr>
              <p:nvPr/>
            </p:nvSpPr>
            <p:spPr bwMode="auto">
              <a:xfrm flipH="1">
                <a:off x="1734079"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cs typeface="Arial" panose="020B0604020202020204" pitchFamily="34" charset="0"/>
                </a:endParaRPr>
              </a:p>
            </p:txBody>
          </p:sp>
          <p:sp>
            <p:nvSpPr>
              <p:cNvPr id="139" name="TextBox 138"/>
              <p:cNvSpPr txBox="1"/>
              <p:nvPr/>
            </p:nvSpPr>
            <p:spPr>
              <a:xfrm>
                <a:off x="1577120" y="4982719"/>
                <a:ext cx="328376" cy="1279108"/>
              </a:xfrm>
              <a:prstGeom prst="rect">
                <a:avLst/>
              </a:prstGeom>
              <a:noFill/>
            </p:spPr>
            <p:txBody>
              <a:bodyPr wrap="none" lIns="36000" tIns="36000" rIns="36000" bIns="36000" rtlCol="0" anchor="t" anchorCtr="0">
                <a:spAutoFit/>
              </a:bodyPr>
              <a:lstStyle/>
              <a:p>
                <a:pPr algn="ctr"/>
                <a:r>
                  <a:rPr lang="ja-JP" sz="1200" b="0" i="0" u="none" strike="noStrike" cap="none" baseline="0">
                    <a:solidFill>
                      <a:srgbClr val="4D4D4D"/>
                    </a:solidFill>
                    <a:effectLst/>
                    <a:uFillTx/>
                    <a:ea typeface="MS UI Gothic"/>
                  </a:rPr>
                  <a:t>180</a:t>
                </a:r>
              </a:p>
              <a:p>
                <a:pPr algn="ctr"/>
                <a:endParaRPr lang="en-GB" sz="1200">
                  <a:cs typeface="Arial" panose="020B0604020202020204" pitchFamily="34" charset="0"/>
                </a:endParaRPr>
              </a:p>
              <a:p>
                <a:pPr algn="ctr"/>
                <a:r>
                  <a:rPr lang="ja-JP" sz="1200" b="0" i="0" u="none" strike="noStrike" cap="none" baseline="0">
                    <a:solidFill>
                      <a:srgbClr val="4D4D4D"/>
                    </a:solidFill>
                    <a:effectLst/>
                    <a:uFillTx/>
                    <a:ea typeface="MS UI Gothic"/>
                  </a:rPr>
                  <a:t>0</a:t>
                </a:r>
              </a:p>
            </p:txBody>
          </p:sp>
          <p:sp>
            <p:nvSpPr>
              <p:cNvPr id="140" name="TextBox 139"/>
              <p:cNvSpPr txBox="1"/>
              <p:nvPr/>
            </p:nvSpPr>
            <p:spPr>
              <a:xfrm>
                <a:off x="1849547" y="4982720"/>
                <a:ext cx="328376" cy="1279108"/>
              </a:xfrm>
              <a:prstGeom prst="rect">
                <a:avLst/>
              </a:prstGeom>
              <a:noFill/>
            </p:spPr>
            <p:txBody>
              <a:bodyPr wrap="none" lIns="36000" tIns="36000" rIns="36000" bIns="36000" rtlCol="0" anchor="t" anchorCtr="0">
                <a:spAutoFit/>
              </a:bodyPr>
              <a:lstStyle/>
              <a:p>
                <a:pPr algn="ctr"/>
                <a:r>
                  <a:rPr lang="ja-JP" sz="1200" b="0" i="0" u="none" strike="noStrike" cap="none" baseline="0">
                    <a:solidFill>
                      <a:srgbClr val="4D4D4D"/>
                    </a:solidFill>
                    <a:effectLst/>
                    <a:uFillTx/>
                    <a:ea typeface="MS UI Gothic"/>
                  </a:rPr>
                  <a:t>190</a:t>
                </a:r>
              </a:p>
              <a:p>
                <a:pPr algn="ctr"/>
                <a:endParaRPr lang="en-GB" sz="1200">
                  <a:cs typeface="Arial" panose="020B0604020202020204" pitchFamily="34" charset="0"/>
                </a:endParaRPr>
              </a:p>
              <a:p>
                <a:pPr algn="ctr"/>
                <a:r>
                  <a:rPr lang="ja-JP" sz="1200" b="0" i="0" u="none" strike="noStrike" cap="none" baseline="0">
                    <a:solidFill>
                      <a:srgbClr val="4D4D4D"/>
                    </a:solidFill>
                    <a:effectLst/>
                    <a:uFillTx/>
                    <a:ea typeface="MS UI Gothic"/>
                  </a:rPr>
                  <a:t>0</a:t>
                </a:r>
              </a:p>
            </p:txBody>
          </p:sp>
        </p:grpSp>
        <p:grpSp>
          <p:nvGrpSpPr>
            <p:cNvPr id="118" name="Group 117"/>
            <p:cNvGrpSpPr/>
            <p:nvPr/>
          </p:nvGrpSpPr>
          <p:grpSpPr>
            <a:xfrm>
              <a:off x="7476006" y="5545448"/>
              <a:ext cx="327581" cy="656823"/>
              <a:chOff x="1664779" y="4920702"/>
              <a:chExt cx="331252" cy="1352327"/>
            </a:xfrm>
          </p:grpSpPr>
          <p:sp>
            <p:nvSpPr>
              <p:cNvPr id="135" name="Line 21"/>
              <p:cNvSpPr>
                <a:spLocks noChangeShapeType="1"/>
              </p:cNvSpPr>
              <p:nvPr/>
            </p:nvSpPr>
            <p:spPr bwMode="auto">
              <a:xfrm flipH="1">
                <a:off x="1823175" y="4920702"/>
                <a:ext cx="0" cy="7199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cs typeface="Arial" panose="020B0604020202020204" pitchFamily="34" charset="0"/>
                </a:endParaRPr>
              </a:p>
            </p:txBody>
          </p:sp>
          <p:sp>
            <p:nvSpPr>
              <p:cNvPr id="136" name="TextBox 135"/>
              <p:cNvSpPr txBox="1"/>
              <p:nvPr/>
            </p:nvSpPr>
            <p:spPr>
              <a:xfrm>
                <a:off x="1666217" y="4982721"/>
                <a:ext cx="328376" cy="1279108"/>
              </a:xfrm>
              <a:prstGeom prst="rect">
                <a:avLst/>
              </a:prstGeom>
              <a:noFill/>
            </p:spPr>
            <p:txBody>
              <a:bodyPr wrap="none" lIns="36000" tIns="36000" rIns="36000" bIns="36000" rtlCol="0" anchor="t" anchorCtr="0">
                <a:spAutoFit/>
              </a:bodyPr>
              <a:lstStyle/>
              <a:p>
                <a:pPr algn="ctr"/>
                <a:r>
                  <a:rPr lang="ja-JP" sz="1200" b="0" i="0" u="none" strike="noStrike" cap="none" baseline="0">
                    <a:solidFill>
                      <a:srgbClr val="4D4D4D"/>
                    </a:solidFill>
                    <a:effectLst/>
                    <a:uFillTx/>
                    <a:ea typeface="MS UI Gothic"/>
                  </a:rPr>
                  <a:t>200</a:t>
                </a:r>
              </a:p>
              <a:p>
                <a:pPr algn="ctr"/>
                <a:endParaRPr lang="en-GB" sz="1200">
                  <a:cs typeface="Arial" panose="020B0604020202020204" pitchFamily="34" charset="0"/>
                </a:endParaRPr>
              </a:p>
              <a:p>
                <a:pPr algn="ctr"/>
                <a:r>
                  <a:rPr lang="ja-JP" sz="1200" b="0" i="0" u="none" strike="noStrike" cap="none" baseline="0">
                    <a:solidFill>
                      <a:srgbClr val="4D4D4D"/>
                    </a:solidFill>
                    <a:effectLst/>
                    <a:uFillTx/>
                    <a:ea typeface="MS UI Gothic"/>
                  </a:rPr>
                  <a:t>0</a:t>
                </a:r>
              </a:p>
            </p:txBody>
          </p:sp>
        </p:grpSp>
        <p:sp>
          <p:nvSpPr>
            <p:cNvPr id="119" name="TextBox 118"/>
            <p:cNvSpPr txBox="1"/>
            <p:nvPr/>
          </p:nvSpPr>
          <p:spPr>
            <a:xfrm>
              <a:off x="314091" y="5764445"/>
              <a:ext cx="1826179" cy="274594"/>
            </a:xfrm>
            <a:prstGeom prst="rect">
              <a:avLst/>
            </a:prstGeom>
            <a:noFill/>
          </p:spPr>
          <p:txBody>
            <a:bodyPr wrap="none" rtlCol="0">
              <a:spAutoFit/>
            </a:bodyPr>
            <a:lstStyle/>
            <a:p>
              <a:pPr algn="r" fontAlgn="base">
                <a:spcBef>
                  <a:spcPct val="0"/>
                </a:spcBef>
                <a:spcAft>
                  <a:spcPct val="0"/>
                </a:spcAft>
              </a:pPr>
              <a:r>
                <a:rPr lang="ja-JP" sz="1200" b="0" i="0" u="none" strike="noStrike" cap="none" baseline="0" dirty="0">
                  <a:solidFill>
                    <a:srgbClr val="4D4D4D"/>
                  </a:solidFill>
                  <a:effectLst/>
                  <a:uFillTx/>
                  <a:ea typeface="MS UI Gothic"/>
                </a:rPr>
                <a:t>リスクに晒されていた患者数</a:t>
              </a:r>
            </a:p>
          </p:txBody>
        </p:sp>
        <p:sp>
          <p:nvSpPr>
            <p:cNvPr id="120" name="TextBox 119"/>
            <p:cNvSpPr txBox="1"/>
            <p:nvPr/>
          </p:nvSpPr>
          <p:spPr>
            <a:xfrm>
              <a:off x="3659834" y="4246423"/>
              <a:ext cx="1845149" cy="579699"/>
            </a:xfrm>
            <a:prstGeom prst="rect">
              <a:avLst/>
            </a:prstGeom>
            <a:noFill/>
          </p:spPr>
          <p:txBody>
            <a:bodyPr wrap="none" rtlCol="0">
              <a:spAutoFit/>
            </a:bodyPr>
            <a:lstStyle/>
            <a:p>
              <a:r>
                <a:rPr lang="ja-JP" sz="1600" b="0" i="0" u="none" strike="noStrike" cap="none" baseline="0">
                  <a:solidFill>
                    <a:srgbClr val="4D4D4D"/>
                  </a:solidFill>
                  <a:effectLst/>
                  <a:uFillTx/>
                  <a:ea typeface="MS UI Gothic"/>
                </a:rPr>
                <a:t>OS中央値11.7ヵ月</a:t>
              </a:r>
              <a:r>
                <a:rPr sz="1600"/>
                <a:t/>
              </a:r>
              <a:br>
                <a:rPr sz="1600"/>
              </a:br>
              <a:r>
                <a:rPr lang="ja-JP" sz="1600" b="0" i="0" u="none" strike="noStrike" cap="none" baseline="0">
                  <a:solidFill>
                    <a:srgbClr val="4D4D4D"/>
                  </a:solidFill>
                  <a:effectLst/>
                  <a:uFillTx/>
                  <a:ea typeface="MS UI Gothic"/>
                </a:rPr>
                <a:t>（95%CI 7.5, 17.7）</a:t>
              </a:r>
            </a:p>
          </p:txBody>
        </p:sp>
        <p:sp>
          <p:nvSpPr>
            <p:cNvPr id="121" name="Freeform 3"/>
            <p:cNvSpPr/>
            <p:nvPr/>
          </p:nvSpPr>
          <p:spPr bwMode="auto">
            <a:xfrm>
              <a:off x="2075384" y="4286427"/>
              <a:ext cx="5551169" cy="1224000"/>
            </a:xfrm>
            <a:custGeom>
              <a:avLst/>
              <a:gdLst>
                <a:gd name="T0" fmla="*/ 435 w 435"/>
                <a:gd name="T1" fmla="*/ 96 h 96"/>
                <a:gd name="T2" fmla="*/ 316 w 435"/>
                <a:gd name="T3" fmla="*/ 96 h 96"/>
                <a:gd name="T4" fmla="*/ 316 w 435"/>
                <a:gd name="T5" fmla="*/ 70 h 96"/>
                <a:gd name="T6" fmla="*/ 168 w 435"/>
                <a:gd name="T7" fmla="*/ 70 h 96"/>
                <a:gd name="T8" fmla="*/ 168 w 435"/>
                <a:gd name="T9" fmla="*/ 62 h 96"/>
                <a:gd name="T10" fmla="*/ 143 w 435"/>
                <a:gd name="T11" fmla="*/ 62 h 96"/>
                <a:gd name="T12" fmla="*/ 143 w 435"/>
                <a:gd name="T13" fmla="*/ 57 h 96"/>
                <a:gd name="T14" fmla="*/ 129 w 435"/>
                <a:gd name="T15" fmla="*/ 57 h 96"/>
                <a:gd name="T16" fmla="*/ 129 w 435"/>
                <a:gd name="T17" fmla="*/ 51 h 96"/>
                <a:gd name="T18" fmla="*/ 111 w 435"/>
                <a:gd name="T19" fmla="*/ 51 h 96"/>
                <a:gd name="T20" fmla="*/ 111 w 435"/>
                <a:gd name="T21" fmla="*/ 45 h 96"/>
                <a:gd name="T22" fmla="*/ 108 w 435"/>
                <a:gd name="T23" fmla="*/ 45 h 96"/>
                <a:gd name="T24" fmla="*/ 108 w 435"/>
                <a:gd name="T25" fmla="*/ 34 h 96"/>
                <a:gd name="T26" fmla="*/ 82 w 435"/>
                <a:gd name="T27" fmla="*/ 34 h 96"/>
                <a:gd name="T28" fmla="*/ 82 w 435"/>
                <a:gd name="T29" fmla="*/ 30 h 96"/>
                <a:gd name="T30" fmla="*/ 71 w 435"/>
                <a:gd name="T31" fmla="*/ 30 h 96"/>
                <a:gd name="T32" fmla="*/ 71 w 435"/>
                <a:gd name="T33" fmla="*/ 25 h 96"/>
                <a:gd name="T34" fmla="*/ 69 w 435"/>
                <a:gd name="T35" fmla="*/ 25 h 96"/>
                <a:gd name="T36" fmla="*/ 69 w 435"/>
                <a:gd name="T37" fmla="*/ 21 h 96"/>
                <a:gd name="T38" fmla="*/ 55 w 435"/>
                <a:gd name="T39" fmla="*/ 21 h 96"/>
                <a:gd name="T40" fmla="*/ 55 w 435"/>
                <a:gd name="T41" fmla="*/ 18 h 96"/>
                <a:gd name="T42" fmla="*/ 51 w 435"/>
                <a:gd name="T43" fmla="*/ 18 h 96"/>
                <a:gd name="T44" fmla="*/ 51 w 435"/>
                <a:gd name="T45" fmla="*/ 12 h 96"/>
                <a:gd name="T46" fmla="*/ 44 w 435"/>
                <a:gd name="T47" fmla="*/ 12 h 96"/>
                <a:gd name="T48" fmla="*/ 44 w 435"/>
                <a:gd name="T49" fmla="*/ 9 h 96"/>
                <a:gd name="T50" fmla="*/ 42 w 435"/>
                <a:gd name="T51" fmla="*/ 9 h 96"/>
                <a:gd name="T52" fmla="*/ 42 w 435"/>
                <a:gd name="T53" fmla="*/ 6 h 96"/>
                <a:gd name="T54" fmla="*/ 39 w 435"/>
                <a:gd name="T55" fmla="*/ 6 h 96"/>
                <a:gd name="T56" fmla="*/ 39 w 435"/>
                <a:gd name="T57" fmla="*/ 3 h 96"/>
                <a:gd name="T58" fmla="*/ 34 w 435"/>
                <a:gd name="T59" fmla="*/ 3 h 96"/>
                <a:gd name="T60" fmla="*/ 34 w 435"/>
                <a:gd name="T61" fmla="*/ 0 h 96"/>
                <a:gd name="T62" fmla="*/ 0 w 435"/>
                <a:gd name="T6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5" h="96">
                  <a:moveTo>
                    <a:pt x="435" y="96"/>
                  </a:moveTo>
                  <a:lnTo>
                    <a:pt x="316" y="96"/>
                  </a:lnTo>
                  <a:lnTo>
                    <a:pt x="316" y="70"/>
                  </a:lnTo>
                  <a:lnTo>
                    <a:pt x="168" y="70"/>
                  </a:lnTo>
                  <a:lnTo>
                    <a:pt x="168" y="62"/>
                  </a:lnTo>
                  <a:lnTo>
                    <a:pt x="143" y="62"/>
                  </a:lnTo>
                  <a:lnTo>
                    <a:pt x="143" y="57"/>
                  </a:lnTo>
                  <a:lnTo>
                    <a:pt x="129" y="57"/>
                  </a:lnTo>
                  <a:lnTo>
                    <a:pt x="129" y="51"/>
                  </a:lnTo>
                  <a:lnTo>
                    <a:pt x="111" y="51"/>
                  </a:lnTo>
                  <a:lnTo>
                    <a:pt x="111" y="45"/>
                  </a:lnTo>
                  <a:lnTo>
                    <a:pt x="108" y="45"/>
                  </a:lnTo>
                  <a:lnTo>
                    <a:pt x="108" y="34"/>
                  </a:lnTo>
                  <a:lnTo>
                    <a:pt x="82" y="34"/>
                  </a:lnTo>
                  <a:lnTo>
                    <a:pt x="82" y="30"/>
                  </a:lnTo>
                  <a:lnTo>
                    <a:pt x="71" y="30"/>
                  </a:lnTo>
                  <a:lnTo>
                    <a:pt x="71" y="25"/>
                  </a:lnTo>
                  <a:lnTo>
                    <a:pt x="69" y="25"/>
                  </a:lnTo>
                  <a:lnTo>
                    <a:pt x="69" y="21"/>
                  </a:lnTo>
                  <a:lnTo>
                    <a:pt x="55" y="21"/>
                  </a:lnTo>
                  <a:lnTo>
                    <a:pt x="55" y="18"/>
                  </a:lnTo>
                  <a:lnTo>
                    <a:pt x="51" y="18"/>
                  </a:lnTo>
                  <a:lnTo>
                    <a:pt x="51" y="12"/>
                  </a:lnTo>
                  <a:lnTo>
                    <a:pt x="44" y="12"/>
                  </a:lnTo>
                  <a:lnTo>
                    <a:pt x="44" y="9"/>
                  </a:lnTo>
                  <a:lnTo>
                    <a:pt x="42" y="9"/>
                  </a:lnTo>
                  <a:lnTo>
                    <a:pt x="42" y="6"/>
                  </a:lnTo>
                  <a:lnTo>
                    <a:pt x="39" y="6"/>
                  </a:lnTo>
                  <a:lnTo>
                    <a:pt x="39" y="3"/>
                  </a:lnTo>
                  <a:lnTo>
                    <a:pt x="34" y="3"/>
                  </a:lnTo>
                  <a:lnTo>
                    <a:pt x="34" y="0"/>
                  </a:lnTo>
                  <a:lnTo>
                    <a:pt x="0" y="0"/>
                  </a:lnTo>
                </a:path>
              </a:pathLst>
            </a:custGeom>
            <a:noFill/>
            <a:ln w="25400">
              <a:solidFill>
                <a:srgbClr val="04388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22" name="5-Point Star 121"/>
            <p:cNvSpPr>
              <a:spLocks noChangeAspect="1"/>
            </p:cNvSpPr>
            <p:nvPr/>
          </p:nvSpPr>
          <p:spPr>
            <a:xfrm>
              <a:off x="5372770" y="5136013"/>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123" name="5-Point Star 122"/>
            <p:cNvSpPr>
              <a:spLocks noChangeAspect="1"/>
            </p:cNvSpPr>
            <p:nvPr/>
          </p:nvSpPr>
          <p:spPr>
            <a:xfrm>
              <a:off x="4861286" y="5136013"/>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124" name="5-Point Star 123"/>
            <p:cNvSpPr>
              <a:spLocks noChangeAspect="1"/>
            </p:cNvSpPr>
            <p:nvPr/>
          </p:nvSpPr>
          <p:spPr>
            <a:xfrm>
              <a:off x="4166982" y="5035083"/>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125" name="5-Point Star 124"/>
            <p:cNvSpPr>
              <a:spLocks noChangeAspect="1"/>
            </p:cNvSpPr>
            <p:nvPr/>
          </p:nvSpPr>
          <p:spPr>
            <a:xfrm>
              <a:off x="4094910" y="5035083"/>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126" name="5-Point Star 125"/>
            <p:cNvSpPr>
              <a:spLocks noChangeAspect="1"/>
            </p:cNvSpPr>
            <p:nvPr/>
          </p:nvSpPr>
          <p:spPr>
            <a:xfrm>
              <a:off x="3299042" y="4672463"/>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127" name="5-Point Star 126"/>
            <p:cNvSpPr>
              <a:spLocks noChangeAspect="1"/>
            </p:cNvSpPr>
            <p:nvPr/>
          </p:nvSpPr>
          <p:spPr>
            <a:xfrm>
              <a:off x="3199342" y="4672463"/>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128" name="5-Point Star 127"/>
            <p:cNvSpPr>
              <a:spLocks noChangeAspect="1"/>
            </p:cNvSpPr>
            <p:nvPr/>
          </p:nvSpPr>
          <p:spPr>
            <a:xfrm>
              <a:off x="2911040" y="4582463"/>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129" name="5-Point Star 128"/>
            <p:cNvSpPr>
              <a:spLocks noChangeAspect="1"/>
            </p:cNvSpPr>
            <p:nvPr/>
          </p:nvSpPr>
          <p:spPr>
            <a:xfrm>
              <a:off x="2907994" y="4508263"/>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130" name="5-Point Star 129"/>
            <p:cNvSpPr>
              <a:spLocks noChangeAspect="1"/>
            </p:cNvSpPr>
            <p:nvPr/>
          </p:nvSpPr>
          <p:spPr>
            <a:xfrm>
              <a:off x="2761038" y="4511464"/>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131" name="5-Point Star 130"/>
            <p:cNvSpPr>
              <a:spLocks noChangeAspect="1"/>
            </p:cNvSpPr>
            <p:nvPr/>
          </p:nvSpPr>
          <p:spPr>
            <a:xfrm>
              <a:off x="2247461" y="4237879"/>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132" name="5-Point Star 131"/>
            <p:cNvSpPr>
              <a:spLocks noChangeAspect="1"/>
            </p:cNvSpPr>
            <p:nvPr/>
          </p:nvSpPr>
          <p:spPr>
            <a:xfrm>
              <a:off x="2678358" y="4473038"/>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133" name="5-Point Star 132"/>
            <p:cNvSpPr>
              <a:spLocks noChangeAspect="1"/>
            </p:cNvSpPr>
            <p:nvPr/>
          </p:nvSpPr>
          <p:spPr>
            <a:xfrm>
              <a:off x="3072624" y="4621525"/>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134" name="5-Point Star 133"/>
            <p:cNvSpPr>
              <a:spLocks noChangeAspect="1"/>
            </p:cNvSpPr>
            <p:nvPr/>
          </p:nvSpPr>
          <p:spPr>
            <a:xfrm>
              <a:off x="2972924" y="4621525"/>
              <a:ext cx="90000" cy="90000"/>
            </a:xfrm>
            <a:prstGeom prst="star5">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grpSp>
    </p:spTree>
    <p:extLst>
      <p:ext uri="{BB962C8B-B14F-4D97-AF65-F5344CB8AC3E}">
        <p14:creationId xmlns:p14="http://schemas.microsoft.com/office/powerpoint/2010/main" val="177790319"/>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a:rPr>
              <a:t>187: BRAF V600E変異胆道癌（BTC）患者（pts）におけるダブラフェニブ（D）とトラメチニブ（T）の有効性と安全性：ROARバスケット試験のコホート– Wainberg ZA,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主な結果（続き）</a:t>
            </a:r>
          </a:p>
          <a:p>
            <a:pPr marL="0" indent="0">
              <a:buNone/>
            </a:pPr>
            <a:endParaRPr lang="en-GB" b="1"/>
          </a:p>
          <a:p>
            <a:pPr marL="0" indent="0">
              <a:spcBef>
                <a:spcPts val="23400"/>
              </a:spcBef>
              <a:buNone/>
            </a:pPr>
            <a:r>
              <a:rPr lang="ja-JP" sz="1600" b="1" i="0" u="none" strike="noStrike" cap="none" baseline="0">
                <a:solidFill>
                  <a:srgbClr val="4D4D4D"/>
                </a:solidFill>
                <a:effectLst/>
                <a:uFillTx/>
                <a:ea typeface="MS UI Gothic"/>
              </a:rPr>
              <a:t>結論</a:t>
            </a:r>
          </a:p>
          <a:p>
            <a:r>
              <a:rPr lang="ja-JP" sz="1600" b="1" i="0" u="none" strike="noStrike" cap="none" baseline="0">
                <a:solidFill>
                  <a:srgbClr val="4D4D4D"/>
                </a:solidFill>
                <a:effectLst/>
                <a:uFillTx/>
                <a:ea typeface="MS UI Gothic"/>
              </a:rPr>
              <a:t>BRAF V600E変異型BTC患者において、ダブラフェニブ＋トラメチニブは臨床的利益をもたらし、有効性は1Lゲムシタビン＋シスプラチンと同等であった </a:t>
            </a:r>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Wainberg ZA, et al. J Clin Oncol 2019;37(Suppl):Abstr 187</a:t>
            </a:r>
          </a:p>
        </p:txBody>
      </p:sp>
      <p:graphicFrame>
        <p:nvGraphicFramePr>
          <p:cNvPr id="6" name="Table 5"/>
          <p:cNvGraphicFramePr>
            <a:graphicFrameLocks noGrp="1"/>
          </p:cNvGraphicFramePr>
          <p:nvPr>
            <p:extLst>
              <p:ext uri="{D42A27DB-BD31-4B8C-83A1-F6EECF244321}">
                <p14:modId xmlns:p14="http://schemas.microsoft.com/office/powerpoint/2010/main" val="1184577783"/>
              </p:ext>
            </p:extLst>
          </p:nvPr>
        </p:nvGraphicFramePr>
        <p:xfrm>
          <a:off x="888982" y="1584633"/>
          <a:ext cx="7366037" cy="3138960"/>
        </p:xfrm>
        <a:graphic>
          <a:graphicData uri="http://schemas.openxmlformats.org/drawingml/2006/table">
            <a:tbl>
              <a:tblPr firstRow="1" bandRow="1">
                <a:tableStyleId>{69012ECD-51FC-41F1-AA8D-1B2483CD663E}</a:tableStyleId>
              </a:tblPr>
              <a:tblGrid>
                <a:gridCol w="5058936">
                  <a:extLst>
                    <a:ext uri="{9D8B030D-6E8A-4147-A177-3AD203B41FA5}">
                      <a16:colId xmlns:a16="http://schemas.microsoft.com/office/drawing/2014/main" val="3733704063"/>
                    </a:ext>
                  </a:extLst>
                </a:gridCol>
                <a:gridCol w="2307101">
                  <a:extLst>
                    <a:ext uri="{9D8B030D-6E8A-4147-A177-3AD203B41FA5}">
                      <a16:colId xmlns:a16="http://schemas.microsoft.com/office/drawing/2014/main" val="3910278064"/>
                    </a:ext>
                  </a:extLst>
                </a:gridCol>
              </a:tblGrid>
              <a:tr h="193964">
                <a:tc>
                  <a:txBody>
                    <a:bodyPr/>
                    <a:lstStyle/>
                    <a:p>
                      <a:pPr algn="l"/>
                      <a:r>
                        <a:rPr lang="ja-JP" sz="1400" b="1" i="0" u="none" strike="noStrike" cap="none" baseline="0">
                          <a:solidFill>
                            <a:srgbClr val="FFFFFF"/>
                          </a:solidFill>
                          <a:effectLst/>
                          <a:uFillTx/>
                          <a:ea typeface="MS UI Gothic"/>
                        </a:rPr>
                        <a:t>AE、n (%)</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ja-JP" sz="1400" b="1" i="0" u="none" strike="noStrike" cap="none" baseline="0">
                          <a:solidFill>
                            <a:srgbClr val="FFFFFF"/>
                          </a:solidFill>
                          <a:effectLst/>
                          <a:uFillTx/>
                          <a:ea typeface="MS UI Gothic"/>
                        </a:rPr>
                        <a:t>BTCコホート（n=35）</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pPr algn="l"/>
                      <a:r>
                        <a:rPr lang="ja-JP" sz="1400" b="0" i="0" u="none" strike="noStrike" cap="none" baseline="0">
                          <a:solidFill>
                            <a:srgbClr val="4D4D4D"/>
                          </a:solidFill>
                          <a:effectLst/>
                          <a:uFillTx/>
                          <a:ea typeface="MS UI Gothic"/>
                        </a:rPr>
                        <a:t>全グレード／グレード3～4</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35 (100) / 20 (57)</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0">
                <a:tc>
                  <a:txBody>
                    <a:bodyPr/>
                    <a:lstStyle/>
                    <a:p>
                      <a:pPr marL="0" indent="0" algn="l"/>
                      <a:r>
                        <a:rPr lang="ja-JP" sz="1400" b="0" i="0" u="none" strike="noStrike" cap="none" baseline="0">
                          <a:solidFill>
                            <a:srgbClr val="4D4D4D"/>
                          </a:solidFill>
                          <a:effectLst/>
                          <a:uFillTx/>
                          <a:ea typeface="MS UI Gothic"/>
                        </a:rPr>
                        <a:t>TRAE</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32 (91)</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0">
                <a:tc>
                  <a:txBody>
                    <a:bodyPr/>
                    <a:lstStyle/>
                    <a:p>
                      <a:pPr marL="182563" indent="0" algn="l"/>
                      <a:r>
                        <a:rPr lang="ja-JP" sz="1400" b="0" i="0" u="none" strike="noStrike" cap="none" baseline="0">
                          <a:solidFill>
                            <a:srgbClr val="4D4D4D"/>
                          </a:solidFill>
                          <a:effectLst/>
                          <a:uFillTx/>
                          <a:ea typeface="MS UI Gothic"/>
                        </a:rPr>
                        <a:t>発熱</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14 (40)</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89897517"/>
                  </a:ext>
                </a:extLst>
              </a:tr>
              <a:tr h="138546">
                <a:tc>
                  <a:txBody>
                    <a:bodyPr/>
                    <a:lstStyle/>
                    <a:p>
                      <a:pPr marL="182563" marR="0" lvl="0" indent="0" algn="l"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a:rPr>
                        <a:t>発疹</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10 (29)</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03501981"/>
                  </a:ext>
                </a:extLst>
              </a:tr>
              <a:tr h="138546">
                <a:tc>
                  <a:txBody>
                    <a:bodyPr/>
                    <a:lstStyle/>
                    <a:p>
                      <a:pPr marL="182563" marR="0" lvl="0" indent="0" algn="l"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a:rPr>
                        <a:t>悪心</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8 (23)</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985099571"/>
                  </a:ext>
                </a:extLst>
              </a:tr>
              <a:tr h="271125">
                <a:tc>
                  <a:txBody>
                    <a:bodyPr/>
                    <a:lstStyle/>
                    <a:p>
                      <a:pPr marL="182563" marR="0" lvl="0" indent="0" algn="l"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a:rPr>
                        <a:t>下痢</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8 (23)</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625929233"/>
                  </a:ext>
                </a:extLst>
              </a:tr>
              <a:tr h="138546">
                <a:tc>
                  <a:txBody>
                    <a:bodyPr/>
                    <a:lstStyle/>
                    <a:p>
                      <a:pPr marL="182563" marR="0" lvl="0" indent="0" algn="l"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a:rPr>
                        <a:t>疲労</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8 (23)</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4230779262"/>
                  </a:ext>
                </a:extLst>
              </a:tr>
              <a:tr h="138546">
                <a:tc>
                  <a:txBody>
                    <a:bodyPr/>
                    <a:lstStyle/>
                    <a:p>
                      <a:pPr marL="182563" marR="0" lvl="0" indent="0" algn="l"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a:rPr>
                        <a:t>悪寒</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7 (20)</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23601531"/>
                  </a:ext>
                </a:extLst>
              </a:tr>
              <a:tr h="138546">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a:rPr>
                        <a:t>SAE</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14 (40)</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200767720"/>
                  </a:ext>
                </a:extLst>
              </a:tr>
              <a:tr h="138546">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a:rPr>
                        <a:t>用量減量／投与中断／中止に至る</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dirty="0">
                          <a:solidFill>
                            <a:srgbClr val="4D4D4D"/>
                          </a:solidFill>
                          <a:effectLst/>
                          <a:uFillTx/>
                          <a:ea typeface="MS UI Gothic"/>
                        </a:rPr>
                        <a:t>13 (37) / 19 (54) / 1 (3)</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384364094"/>
                  </a:ext>
                </a:extLst>
              </a:tr>
            </a:tbl>
          </a:graphicData>
        </a:graphic>
      </p:graphicFrame>
    </p:spTree>
    <p:extLst>
      <p:ext uri="{BB962C8B-B14F-4D97-AF65-F5344CB8AC3E}">
        <p14:creationId xmlns:p14="http://schemas.microsoft.com/office/powerpoint/2010/main" val="2711800055"/>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a:rPr>
              <a:t>345: 局所進行（切除不能）および転移性胆道癌のためのゲムシタビンとプラチナ製剤ベース化学療法失敗後のレゴラフェニブ：無作為化二重盲検プラセボ対照第II相試験</a:t>
            </a:r>
            <a:r>
              <a:rPr sz="1800"/>
              <a:t/>
            </a:r>
            <a:br>
              <a:rPr sz="1800"/>
            </a:br>
            <a:r>
              <a:rPr lang="ja-JP" sz="1800" b="1" i="0" u="none" strike="noStrike" cap="none" baseline="0">
                <a:solidFill>
                  <a:srgbClr val="043882"/>
                </a:solidFill>
                <a:effectLst/>
                <a:uFillTx/>
                <a:ea typeface="MS UI Gothic"/>
              </a:rPr>
              <a:t>– Demols A,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試験の目的</a:t>
            </a:r>
          </a:p>
          <a:p>
            <a:r>
              <a:rPr lang="ja-JP" sz="1600" b="0" i="0" u="none" strike="noStrike" cap="none" baseline="0">
                <a:solidFill>
                  <a:srgbClr val="4D4D4D"/>
                </a:solidFill>
                <a:effectLst/>
                <a:uFillTx/>
                <a:ea typeface="MS UI Gothic"/>
              </a:rPr>
              <a:t>治療歴のある切除不能または転移性BTC患者における、レゴラフェニブ＋BSCの有効性と安全性を評価する</a:t>
            </a:r>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Demols A, et al. J Clin Oncol 2019;37(Suppl):Abstr 345</a:t>
            </a:r>
          </a:p>
        </p:txBody>
      </p:sp>
      <p:sp>
        <p:nvSpPr>
          <p:cNvPr id="7" name="Oval 14"/>
          <p:cNvSpPr>
            <a:spLocks noChangeArrowheads="1"/>
          </p:cNvSpPr>
          <p:nvPr/>
        </p:nvSpPr>
        <p:spPr bwMode="auto">
          <a:xfrm>
            <a:off x="3633090" y="3421911"/>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ja-JP" sz="1600" b="1" i="0" u="none" strike="noStrike" cap="none" baseline="0">
                <a:solidFill>
                  <a:srgbClr val="043882"/>
                </a:solidFill>
                <a:effectLst/>
                <a:uFillTx/>
                <a:ea typeface="MS UI Gothic"/>
              </a:rPr>
              <a:t>R</a:t>
            </a:r>
            <a:r>
              <a:rPr sz="1600"/>
              <a:t/>
            </a:r>
            <a:br>
              <a:rPr sz="1600"/>
            </a:br>
            <a:r>
              <a:rPr lang="ja-JP" sz="1600" b="1" i="0" u="none" strike="noStrike" cap="none" baseline="0">
                <a:solidFill>
                  <a:srgbClr val="043882"/>
                </a:solidFill>
                <a:effectLst/>
                <a:uFillTx/>
                <a:ea typeface="MS UI Gothic"/>
              </a:rPr>
              <a:t>1:1</a:t>
            </a:r>
          </a:p>
        </p:txBody>
      </p:sp>
      <p:cxnSp>
        <p:nvCxnSpPr>
          <p:cNvPr id="8" name="AutoShape 15"/>
          <p:cNvCxnSpPr>
            <a:cxnSpLocks noChangeShapeType="1"/>
            <a:stCxn id="7" idx="0"/>
            <a:endCxn id="13" idx="1"/>
          </p:cNvCxnSpPr>
          <p:nvPr/>
        </p:nvCxnSpPr>
        <p:spPr bwMode="auto">
          <a:xfrm rot="5400000" flipH="1" flipV="1">
            <a:off x="3873083" y="2919628"/>
            <a:ext cx="554088" cy="450479"/>
          </a:xfrm>
          <a:prstGeom prst="bentConnector2">
            <a:avLst/>
          </a:prstGeom>
          <a:noFill/>
          <a:ln w="57150">
            <a:solidFill>
              <a:schemeClr val="bg2">
                <a:lumMod val="60000"/>
                <a:lumOff val="40000"/>
              </a:schemeClr>
            </a:solidFill>
            <a:round/>
            <a:tailEnd type="triangle" w="med" len="med"/>
          </a:ln>
        </p:spPr>
      </p:cxnSp>
      <p:sp>
        <p:nvSpPr>
          <p:cNvPr id="9" name="AutoShape 12"/>
          <p:cNvSpPr>
            <a:spLocks noChangeArrowheads="1"/>
          </p:cNvSpPr>
          <p:nvPr/>
        </p:nvSpPr>
        <p:spPr bwMode="auto">
          <a:xfrm>
            <a:off x="8073426" y="2554386"/>
            <a:ext cx="992486" cy="626875"/>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1" i="0" u="none" strike="noStrike" cap="none" baseline="0" dirty="0">
                <a:solidFill>
                  <a:srgbClr val="FFFFFF"/>
                </a:solidFill>
                <a:effectLst/>
                <a:uFillTx/>
                <a:ea typeface="MS UI Gothic"/>
              </a:rPr>
              <a:t>PD</a:t>
            </a:r>
            <a:r>
              <a:rPr lang="en-US" altLang="ja-JP" sz="1800" b="1" i="0" u="none" strike="noStrike" cap="none" baseline="0" dirty="0">
                <a:solidFill>
                  <a:srgbClr val="FFFFFF"/>
                </a:solidFill>
                <a:effectLst/>
                <a:uFillTx/>
                <a:ea typeface="MS UI Gothic"/>
              </a:rPr>
              <a:t>/</a:t>
            </a:r>
            <a:r>
              <a:rPr sz="1800" dirty="0"/>
              <a:t/>
            </a:r>
            <a:br>
              <a:rPr sz="1800" dirty="0"/>
            </a:br>
            <a:r>
              <a:rPr lang="ja-JP" sz="1800" b="1" i="0" u="none" strike="noStrike" cap="none" baseline="0" dirty="0">
                <a:solidFill>
                  <a:srgbClr val="FFFFFF"/>
                </a:solidFill>
                <a:effectLst/>
                <a:uFillTx/>
                <a:ea typeface="MS UI Gothic"/>
              </a:rPr>
              <a:t>毒性</a:t>
            </a:r>
          </a:p>
        </p:txBody>
      </p:sp>
      <p:cxnSp>
        <p:nvCxnSpPr>
          <p:cNvPr id="11" name="AutoShape 19"/>
          <p:cNvCxnSpPr>
            <a:cxnSpLocks noChangeShapeType="1"/>
            <a:stCxn id="14" idx="3"/>
            <a:endCxn id="7" idx="2"/>
          </p:cNvCxnSpPr>
          <p:nvPr/>
        </p:nvCxnSpPr>
        <p:spPr bwMode="auto">
          <a:xfrm flipV="1">
            <a:off x="3446293" y="3714011"/>
            <a:ext cx="186797" cy="1"/>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a:endCxn id="9" idx="1"/>
          </p:cNvCxnSpPr>
          <p:nvPr/>
        </p:nvCxnSpPr>
        <p:spPr bwMode="auto">
          <a:xfrm>
            <a:off x="7788403" y="2867823"/>
            <a:ext cx="285023" cy="1"/>
          </a:xfrm>
          <a:prstGeom prst="straightConnector1">
            <a:avLst/>
          </a:prstGeom>
          <a:noFill/>
          <a:ln w="57150">
            <a:solidFill>
              <a:schemeClr val="bg2">
                <a:lumMod val="60000"/>
                <a:lumOff val="40000"/>
              </a:schemeClr>
            </a:solidFill>
            <a:round/>
            <a:tailEnd type="triangle" w="med" len="med"/>
          </a:ln>
        </p:spPr>
      </p:cxnSp>
      <p:sp>
        <p:nvSpPr>
          <p:cNvPr id="13" name="AutoShape 8"/>
          <p:cNvSpPr>
            <a:spLocks noChangeArrowheads="1"/>
          </p:cNvSpPr>
          <p:nvPr/>
        </p:nvSpPr>
        <p:spPr bwMode="auto">
          <a:xfrm>
            <a:off x="4375367" y="2319041"/>
            <a:ext cx="3413036" cy="1097564"/>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dirty="0">
                <a:solidFill>
                  <a:srgbClr val="FFFFFF"/>
                </a:solidFill>
                <a:effectLst/>
                <a:uFillTx/>
                <a:ea typeface="MS UI Gothic"/>
              </a:rPr>
              <a:t>レゴラフェニブ160 mg/日</a:t>
            </a:r>
            <a:r>
              <a:rPr sz="1800" dirty="0"/>
              <a:t/>
            </a:r>
            <a:br>
              <a:rPr sz="1800" dirty="0"/>
            </a:br>
            <a:r>
              <a:rPr lang="ja-JP" sz="1800" b="0" i="0" u="none" strike="noStrike" cap="none" baseline="0" dirty="0">
                <a:solidFill>
                  <a:srgbClr val="FFFFFF"/>
                </a:solidFill>
                <a:effectLst/>
                <a:uFillTx/>
                <a:ea typeface="MS UI Gothic"/>
              </a:rPr>
              <a:t>（3週間投与／1週間休薬）＋BSC</a:t>
            </a:r>
            <a:r>
              <a:rPr sz="1800" dirty="0"/>
              <a:t/>
            </a:r>
            <a:br>
              <a:rPr sz="1800" dirty="0"/>
            </a:br>
            <a:r>
              <a:rPr lang="ja-JP" sz="1800" b="0" i="0" u="none" strike="noStrike" cap="none" baseline="0" dirty="0">
                <a:solidFill>
                  <a:srgbClr val="FFFFFF"/>
                </a:solidFill>
                <a:effectLst/>
                <a:uFillTx/>
                <a:ea typeface="MS UI Gothic"/>
              </a:rPr>
              <a:t>(n=33)</a:t>
            </a:r>
          </a:p>
        </p:txBody>
      </p:sp>
      <p:sp>
        <p:nvSpPr>
          <p:cNvPr id="14" name="AutoShape 9"/>
          <p:cNvSpPr>
            <a:spLocks noChangeArrowheads="1"/>
          </p:cNvSpPr>
          <p:nvPr/>
        </p:nvSpPr>
        <p:spPr bwMode="auto">
          <a:xfrm>
            <a:off x="130552" y="2790815"/>
            <a:ext cx="3315741" cy="1846393"/>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ja-JP" sz="1600" b="0" i="0" u="none" strike="noStrike" cap="none" baseline="0">
                <a:solidFill>
                  <a:srgbClr val="FFFFFF"/>
                </a:solidFill>
                <a:effectLst/>
                <a:uFillTx/>
                <a:ea typeface="MS UI Gothic"/>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ja-JP" sz="1600" b="0" i="0" u="none" strike="noStrike" cap="none" baseline="0">
                <a:solidFill>
                  <a:srgbClr val="FFFFFF"/>
                </a:solidFill>
                <a:effectLst/>
                <a:uFillTx/>
                <a:ea typeface="MS UI Gothic"/>
              </a:rPr>
              <a:t>切除不能または転移性BTC</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ja-JP" sz="1600" b="0" i="0" u="none" strike="noStrike" cap="none" baseline="0">
                <a:solidFill>
                  <a:srgbClr val="FFFFFF"/>
                </a:solidFill>
                <a:effectLst/>
                <a:uFillTx/>
                <a:ea typeface="MS UI Gothic"/>
              </a:rPr>
              <a:t>ゲムシタビンとプラチナ製剤ベース化学療法で進行</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ja-JP" sz="1600" b="0" i="0" u="none" strike="noStrike" cap="none" baseline="0">
                <a:solidFill>
                  <a:srgbClr val="FFFFFF"/>
                </a:solidFill>
                <a:effectLst/>
                <a:uFillTx/>
                <a:ea typeface="MS UI Gothic"/>
              </a:rPr>
              <a:t>PS 0～1</a:t>
            </a:r>
          </a:p>
          <a:p>
            <a:pPr marL="0" marR="0" lvl="0" indent="0" algn="l" defTabSz="892175" rtl="0" eaLnBrk="0" fontAlgn="base" latinLnBrk="0" hangingPunct="0">
              <a:lnSpc>
                <a:spcPct val="100000"/>
              </a:lnSpc>
              <a:spcBef>
                <a:spcPct val="0"/>
              </a:spcBef>
              <a:spcAft>
                <a:spcPct val="30000"/>
              </a:spcAft>
              <a:buClrTx/>
              <a:buSzTx/>
              <a:buFontTx/>
              <a:buNone/>
              <a:defRPr/>
            </a:pPr>
            <a:r>
              <a:rPr lang="ja-JP" sz="1600" b="0" i="0" u="none" strike="noStrike" cap="none" baseline="0">
                <a:solidFill>
                  <a:srgbClr val="FFFFFF"/>
                </a:solidFill>
                <a:effectLst/>
                <a:uFillTx/>
                <a:ea typeface="MS UI Gothic"/>
              </a:rPr>
              <a:t>(n=66)</a:t>
            </a:r>
          </a:p>
        </p:txBody>
      </p:sp>
      <p:cxnSp>
        <p:nvCxnSpPr>
          <p:cNvPr id="15" name="AutoShape 16"/>
          <p:cNvCxnSpPr>
            <a:cxnSpLocks noChangeShapeType="1"/>
            <a:stCxn id="7" idx="4"/>
            <a:endCxn id="18" idx="1"/>
          </p:cNvCxnSpPr>
          <p:nvPr/>
        </p:nvCxnSpPr>
        <p:spPr bwMode="auto">
          <a:xfrm rot="16200000" flipH="1">
            <a:off x="3888849" y="4042150"/>
            <a:ext cx="522557" cy="450478"/>
          </a:xfrm>
          <a:prstGeom prst="bentConnector2">
            <a:avLst/>
          </a:prstGeom>
          <a:noFill/>
          <a:ln w="57150">
            <a:solidFill>
              <a:schemeClr val="bg2">
                <a:lumMod val="60000"/>
                <a:lumOff val="40000"/>
              </a:schemeClr>
            </a:solidFill>
            <a:round/>
            <a:tailEnd type="triangle" w="med" len="med"/>
          </a:ln>
        </p:spPr>
      </p:cxnSp>
      <p:cxnSp>
        <p:nvCxnSpPr>
          <p:cNvPr id="17" name="AutoShape 20"/>
          <p:cNvCxnSpPr>
            <a:cxnSpLocks noChangeShapeType="1"/>
            <a:stCxn id="18" idx="3"/>
            <a:endCxn id="21" idx="1"/>
          </p:cNvCxnSpPr>
          <p:nvPr/>
        </p:nvCxnSpPr>
        <p:spPr bwMode="auto">
          <a:xfrm>
            <a:off x="7786389" y="4528668"/>
            <a:ext cx="287037" cy="1"/>
          </a:xfrm>
          <a:prstGeom prst="straightConnector1">
            <a:avLst/>
          </a:prstGeom>
          <a:noFill/>
          <a:ln w="57150">
            <a:solidFill>
              <a:schemeClr val="bg2">
                <a:lumMod val="60000"/>
                <a:lumOff val="40000"/>
              </a:schemeClr>
            </a:solidFill>
            <a:prstDash val="sysDot"/>
            <a:round/>
            <a:tailEnd type="triangle" w="med" len="med"/>
          </a:ln>
        </p:spPr>
      </p:cxnSp>
      <p:sp>
        <p:nvSpPr>
          <p:cNvPr id="18" name="AutoShape 12"/>
          <p:cNvSpPr>
            <a:spLocks noChangeArrowheads="1"/>
          </p:cNvSpPr>
          <p:nvPr/>
        </p:nvSpPr>
        <p:spPr bwMode="auto">
          <a:xfrm>
            <a:off x="4375366" y="3979887"/>
            <a:ext cx="3411023" cy="1097562"/>
          </a:xfrm>
          <a:prstGeom prst="rect">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a:solidFill>
                  <a:srgbClr val="4D4D4D"/>
                </a:solidFill>
                <a:effectLst/>
                <a:uFillTx/>
                <a:ea typeface="MS UI Gothic"/>
              </a:rPr>
              <a:t>プラセボ＋BSC</a:t>
            </a:r>
            <a:r>
              <a:rPr sz="1800"/>
              <a:t/>
            </a:r>
            <a:br>
              <a:rPr sz="1800"/>
            </a:br>
            <a:r>
              <a:rPr lang="ja-JP" sz="1800" b="0" i="0" u="none" strike="noStrike" cap="none" baseline="0">
                <a:solidFill>
                  <a:srgbClr val="4D4D4D"/>
                </a:solidFill>
                <a:effectLst/>
                <a:uFillTx/>
                <a:ea typeface="MS UI Gothic"/>
              </a:rPr>
              <a:t>(n=33)</a:t>
            </a:r>
          </a:p>
        </p:txBody>
      </p:sp>
      <p:sp>
        <p:nvSpPr>
          <p:cNvPr id="19" name="Rectangle 9"/>
          <p:cNvSpPr txBox="1">
            <a:spLocks noChangeArrowheads="1"/>
          </p:cNvSpPr>
          <p:nvPr/>
        </p:nvSpPr>
        <p:spPr bwMode="auto">
          <a:xfrm>
            <a:off x="365124" y="5267782"/>
            <a:ext cx="4130676" cy="747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u="none" strike="noStrike" cap="none" baseline="0">
                <a:solidFill>
                  <a:srgbClr val="A0A0A0"/>
                </a:solidFill>
                <a:effectLst/>
                <a:uFillTx/>
                <a:ea typeface="MS UI Gothic"/>
              </a:rPr>
              <a:t>主要エンドポイント</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u="none" strike="noStrike" cap="none" baseline="0">
                <a:solidFill>
                  <a:srgbClr val="4D4D4D"/>
                </a:solidFill>
                <a:effectLst/>
                <a:uFillTx/>
                <a:ea typeface="MS UI Gothic"/>
              </a:rPr>
              <a:t>PFS</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endParaRPr kumimoji="0" lang="en-US" sz="1600" b="0" i="0" u="none" strike="noStrike" kern="1200" cap="none" spc="0" normalizeH="0" baseline="0">
              <a:ln>
                <a:noFill/>
              </a:ln>
              <a:solidFill>
                <a:srgbClr val="4D4D4D"/>
              </a:solidFill>
              <a:effectLst/>
              <a:uLnTx/>
              <a:uFillTx/>
              <a:latin typeface="Arial"/>
              <a:ea typeface="+mn-ea"/>
              <a:cs typeface="Arial"/>
            </a:endParaRPr>
          </a:p>
        </p:txBody>
      </p:sp>
      <p:sp>
        <p:nvSpPr>
          <p:cNvPr id="20" name="Content Placeholder 26"/>
          <p:cNvSpPr txBox="1"/>
          <p:nvPr/>
        </p:nvSpPr>
        <p:spPr>
          <a:xfrm>
            <a:off x="4648200" y="5267782"/>
            <a:ext cx="4130675" cy="1081699"/>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u="none" strike="noStrike" cap="none" baseline="0">
                <a:solidFill>
                  <a:srgbClr val="A0A0A0"/>
                </a:solidFill>
                <a:effectLst/>
                <a:uFillTx/>
                <a:ea typeface="MS UI Gothic"/>
              </a:rPr>
              <a:t>副次的エンドポイント</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u="none" strike="noStrike" cap="none" baseline="0">
                <a:solidFill>
                  <a:srgbClr val="4D4D4D"/>
                </a:solidFill>
                <a:effectLst/>
                <a:uFillTx/>
                <a:ea typeface="MS UI Gothic"/>
              </a:rPr>
              <a:t>OS、ORR、安全性</a:t>
            </a:r>
          </a:p>
        </p:txBody>
      </p:sp>
      <p:sp>
        <p:nvSpPr>
          <p:cNvPr id="21" name="AutoShape 12"/>
          <p:cNvSpPr>
            <a:spLocks noChangeArrowheads="1"/>
          </p:cNvSpPr>
          <p:nvPr/>
        </p:nvSpPr>
        <p:spPr bwMode="auto">
          <a:xfrm>
            <a:off x="8073426" y="4215231"/>
            <a:ext cx="992486" cy="626875"/>
          </a:xfrm>
          <a:prstGeom prst="rect">
            <a:avLst/>
          </a:prstGeom>
          <a:solidFill>
            <a:schemeClr val="tx1"/>
          </a:solidFill>
          <a:ln w="9525" algn="ctr">
            <a:noFill/>
            <a:round/>
          </a:ln>
        </p:spPr>
        <p:txBody>
          <a:bodyPr lIns="90488" tIns="0" rIns="90488" bIns="0" anchor="ctr"/>
          <a:lstStyle/>
          <a:p>
            <a:pPr lvl="0" algn="ctr" defTabSz="892175" eaLnBrk="0" hangingPunct="0">
              <a:defRPr/>
            </a:pPr>
            <a:r>
              <a:rPr lang="ja-JP" sz="1800" b="1" i="0" u="none" strike="noStrike" cap="none" baseline="0" dirty="0">
                <a:solidFill>
                  <a:srgbClr val="FFFFFF"/>
                </a:solidFill>
                <a:effectLst/>
                <a:uFillTx/>
                <a:ea typeface="MS UI Gothic"/>
              </a:rPr>
              <a:t>PD</a:t>
            </a:r>
            <a:r>
              <a:rPr lang="en-US" altLang="ja-JP" b="1" dirty="0">
                <a:solidFill>
                  <a:srgbClr val="FFFFFF"/>
                </a:solidFill>
                <a:ea typeface="MS UI Gothic"/>
              </a:rPr>
              <a:t>/</a:t>
            </a:r>
            <a:r>
              <a:rPr sz="1800" dirty="0"/>
              <a:t/>
            </a:r>
            <a:br>
              <a:rPr sz="1800" dirty="0"/>
            </a:br>
            <a:r>
              <a:rPr lang="ja-JP" sz="1800" b="1" i="0" u="none" strike="noStrike" cap="none" baseline="0" dirty="0">
                <a:solidFill>
                  <a:srgbClr val="FFFFFF"/>
                </a:solidFill>
                <a:effectLst/>
                <a:uFillTx/>
                <a:ea typeface="MS UI Gothic"/>
              </a:rPr>
              <a:t>毒性</a:t>
            </a:r>
          </a:p>
        </p:txBody>
      </p:sp>
    </p:spTree>
    <p:extLst>
      <p:ext uri="{BB962C8B-B14F-4D97-AF65-F5344CB8AC3E}">
        <p14:creationId xmlns:p14="http://schemas.microsoft.com/office/powerpoint/2010/main" val="119574896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ja-JP" sz="4000" b="1" i="0" u="none" strike="noStrike" cap="all" baseline="0">
                <a:solidFill>
                  <a:srgbClr val="043882"/>
                </a:solidFill>
                <a:effectLst/>
                <a:uFillTx/>
                <a:ea typeface="MS UI Gothic"/>
              </a:rPr>
              <a:t>胃・食道癌</a:t>
            </a:r>
          </a:p>
        </p:txBody>
      </p:sp>
    </p:spTree>
    <p:extLst>
      <p:ext uri="{BB962C8B-B14F-4D97-AF65-F5344CB8AC3E}">
        <p14:creationId xmlns:p14="http://schemas.microsoft.com/office/powerpoint/2010/main" val="2912716694"/>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345: 局所進行（切除不能）および転移性胆道癌のためのゲムシタビンとプラチナ製剤ベース化学療法失敗後のレゴラフェニブ：無作為化二重盲検プラセボ対照第II相試験</a:t>
            </a:r>
            <a:r>
              <a:rPr sz="1800" dirty="0"/>
              <a:t/>
            </a:r>
            <a:br>
              <a:rPr sz="1800" dirty="0"/>
            </a:br>
            <a:r>
              <a:rPr lang="ja-JP" sz="1800" b="1" i="0" u="none" strike="noStrike" cap="none" baseline="0" dirty="0">
                <a:solidFill>
                  <a:srgbClr val="043882"/>
                </a:solidFill>
                <a:effectLst/>
                <a:uFillTx/>
                <a:ea typeface="MS UI Gothic"/>
              </a:rPr>
              <a:t>– Demols A,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主な結果</a:t>
            </a:r>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Demols A, et al. J Clin Oncol 2019;37(Suppl):Abstr 345</a:t>
            </a:r>
          </a:p>
        </p:txBody>
      </p:sp>
      <p:sp>
        <p:nvSpPr>
          <p:cNvPr id="22" name="TextBox 21"/>
          <p:cNvSpPr txBox="1"/>
          <p:nvPr/>
        </p:nvSpPr>
        <p:spPr>
          <a:xfrm>
            <a:off x="6634383" y="1436206"/>
            <a:ext cx="513680" cy="366126"/>
          </a:xfrm>
          <a:prstGeom prst="rect">
            <a:avLst/>
          </a:prstGeom>
          <a:noFill/>
        </p:spPr>
        <p:txBody>
          <a:bodyPr wrap="none" rtlCol="0">
            <a:spAutoFit/>
          </a:bodyPr>
          <a:lstStyle/>
          <a:p>
            <a:r>
              <a:rPr lang="ja-JP" sz="1800" b="1" i="0" u="none" strike="noStrike" cap="none" baseline="0">
                <a:solidFill>
                  <a:srgbClr val="4D4D4D"/>
                </a:solidFill>
                <a:effectLst/>
                <a:uFillTx/>
                <a:ea typeface="MS UI Gothic"/>
              </a:rPr>
              <a:t>OS</a:t>
            </a:r>
          </a:p>
        </p:txBody>
      </p:sp>
      <p:sp>
        <p:nvSpPr>
          <p:cNvPr id="109" name="TextBox 108"/>
          <p:cNvSpPr txBox="1"/>
          <p:nvPr/>
        </p:nvSpPr>
        <p:spPr>
          <a:xfrm>
            <a:off x="2356248" y="1436206"/>
            <a:ext cx="628094" cy="366126"/>
          </a:xfrm>
          <a:prstGeom prst="rect">
            <a:avLst/>
          </a:prstGeom>
          <a:noFill/>
        </p:spPr>
        <p:txBody>
          <a:bodyPr wrap="none" rtlCol="0">
            <a:spAutoFit/>
          </a:bodyPr>
          <a:lstStyle/>
          <a:p>
            <a:r>
              <a:rPr lang="ja-JP" sz="1800" b="1" i="0" u="none" strike="noStrike" cap="none" baseline="0">
                <a:solidFill>
                  <a:srgbClr val="4D4D4D"/>
                </a:solidFill>
                <a:effectLst/>
                <a:uFillTx/>
                <a:ea typeface="MS UI Gothic"/>
              </a:rPr>
              <a:t>PFS</a:t>
            </a:r>
          </a:p>
        </p:txBody>
      </p:sp>
      <p:graphicFrame>
        <p:nvGraphicFramePr>
          <p:cNvPr id="110" name="Table 109"/>
          <p:cNvGraphicFramePr>
            <a:graphicFrameLocks noGrp="1"/>
          </p:cNvGraphicFramePr>
          <p:nvPr>
            <p:extLst/>
          </p:nvPr>
        </p:nvGraphicFramePr>
        <p:xfrm>
          <a:off x="420219" y="4807146"/>
          <a:ext cx="8303564" cy="1529280"/>
        </p:xfrm>
        <a:graphic>
          <a:graphicData uri="http://schemas.openxmlformats.org/drawingml/2006/table">
            <a:tbl>
              <a:tblPr firstRow="1" bandRow="1">
                <a:tableStyleId>{69012ECD-51FC-41F1-AA8D-1B2483CD663E}</a:tableStyleId>
              </a:tblPr>
              <a:tblGrid>
                <a:gridCol w="3102470">
                  <a:extLst>
                    <a:ext uri="{9D8B030D-6E8A-4147-A177-3AD203B41FA5}">
                      <a16:colId xmlns:a16="http://schemas.microsoft.com/office/drawing/2014/main" val="3733704063"/>
                    </a:ext>
                  </a:extLst>
                </a:gridCol>
                <a:gridCol w="1483780">
                  <a:extLst>
                    <a:ext uri="{9D8B030D-6E8A-4147-A177-3AD203B41FA5}">
                      <a16:colId xmlns:a16="http://schemas.microsoft.com/office/drawing/2014/main" val="3910278064"/>
                    </a:ext>
                  </a:extLst>
                </a:gridCol>
                <a:gridCol w="1483780">
                  <a:extLst>
                    <a:ext uri="{9D8B030D-6E8A-4147-A177-3AD203B41FA5}">
                      <a16:colId xmlns:a16="http://schemas.microsoft.com/office/drawing/2014/main" val="2322703896"/>
                    </a:ext>
                  </a:extLst>
                </a:gridCol>
                <a:gridCol w="2233534">
                  <a:extLst>
                    <a:ext uri="{9D8B030D-6E8A-4147-A177-3AD203B41FA5}">
                      <a16:colId xmlns:a16="http://schemas.microsoft.com/office/drawing/2014/main" val="1569105301"/>
                    </a:ext>
                  </a:extLst>
                </a:gridCol>
              </a:tblGrid>
              <a:tr h="193964">
                <a:tc>
                  <a:txBody>
                    <a:bodyPr/>
                    <a:lstStyle/>
                    <a:p>
                      <a:pPr algn="l"/>
                      <a:endParaRPr lang="en-US" sz="1200" noProof="0">
                        <a:solidFill>
                          <a:schemeClr val="tx2"/>
                        </a:solidFill>
                        <a:latin typeface="+mn-lt"/>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ja-JP" sz="1200" b="1" i="0" u="none" strike="noStrike" cap="none" baseline="0">
                          <a:solidFill>
                            <a:srgbClr val="FFFFFF"/>
                          </a:solidFill>
                          <a:effectLst/>
                          <a:uFillTx/>
                          <a:ea typeface="MS UI Gothic"/>
                        </a:rPr>
                        <a:t>レゴラフェニブ</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ja-JP" sz="1200" b="1" i="0" u="none" strike="noStrike" cap="none" baseline="0">
                          <a:solidFill>
                            <a:srgbClr val="FFFFFF"/>
                          </a:solidFill>
                          <a:effectLst/>
                          <a:uFillTx/>
                          <a:ea typeface="MS UI Gothic"/>
                        </a:rPr>
                        <a:t>プラセボ</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ja-JP" sz="1200" b="1" i="0" u="none" strike="noStrike" cap="none" baseline="0">
                          <a:solidFill>
                            <a:srgbClr val="FFFFFF"/>
                          </a:solidFill>
                          <a:effectLst/>
                          <a:uFillTx/>
                          <a:ea typeface="MS UI Gothic"/>
                        </a:rPr>
                        <a:t>HR（95%CI）、p値</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pPr algn="l"/>
                      <a:r>
                        <a:rPr lang="ja-JP" sz="1200" b="0" i="0" u="none" strike="noStrike" cap="none" baseline="0">
                          <a:solidFill>
                            <a:srgbClr val="4D4D4D"/>
                          </a:solidFill>
                          <a:effectLst/>
                          <a:uFillTx/>
                          <a:ea typeface="MS UI Gothic"/>
                        </a:rPr>
                        <a:t>PFS中央値、ヵ月（95%CI）</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200" b="0" i="0" u="none" strike="noStrike" cap="none" baseline="0">
                          <a:solidFill>
                            <a:srgbClr val="4D4D4D"/>
                          </a:solidFill>
                          <a:effectLst/>
                          <a:uFillTx/>
                          <a:ea typeface="MS UI Gothic"/>
                        </a:rPr>
                        <a:t>3.0 (2.3, 4.9)</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200" b="0" i="0" u="none" strike="noStrike" cap="none" baseline="0">
                          <a:solidFill>
                            <a:srgbClr val="4D4D4D"/>
                          </a:solidFill>
                          <a:effectLst/>
                          <a:uFillTx/>
                          <a:ea typeface="MS UI Gothic"/>
                        </a:rPr>
                        <a:t>1.5 (1.2, 2.0)</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200" b="0" i="0" u="none" strike="noStrike" cap="none" baseline="0">
                          <a:solidFill>
                            <a:srgbClr val="4D4D4D"/>
                          </a:solidFill>
                          <a:effectLst/>
                          <a:uFillTx/>
                          <a:ea typeface="MS UI Gothic"/>
                        </a:rPr>
                        <a:t>0.49 (0.29, 0.81); 0.005</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0">
                <a:tc>
                  <a:txBody>
                    <a:bodyPr/>
                    <a:lstStyle/>
                    <a:p>
                      <a:pPr marL="0" indent="0" algn="l"/>
                      <a:r>
                        <a:rPr lang="ja-JP" sz="1200" b="0" i="0" u="none" strike="noStrike" cap="none" baseline="0">
                          <a:solidFill>
                            <a:srgbClr val="4D4D4D"/>
                          </a:solidFill>
                          <a:effectLst/>
                          <a:uFillTx/>
                          <a:ea typeface="MS UI Gothic"/>
                        </a:rPr>
                        <a:t>6ヵ月PFS率（算定）、%（95%CI）</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200" b="0" i="0" u="none" strike="noStrike" cap="none" baseline="0">
                          <a:solidFill>
                            <a:srgbClr val="4D4D4D"/>
                          </a:solidFill>
                          <a:effectLst/>
                          <a:uFillTx/>
                          <a:ea typeface="MS UI Gothic"/>
                        </a:rPr>
                        <a:t>21 (7, 35)</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200" b="0" i="0" u="none" strike="noStrike" cap="none" baseline="0">
                          <a:solidFill>
                            <a:srgbClr val="4D4D4D"/>
                          </a:solidFill>
                          <a:effectLst/>
                          <a:uFillTx/>
                          <a:ea typeface="MS UI Gothic"/>
                        </a:rPr>
                        <a:t>3 (0, 12)</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endParaRPr lang="en-US" sz="12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0">
                <a:tc>
                  <a:txBody>
                    <a:bodyPr/>
                    <a:lstStyle/>
                    <a:p>
                      <a:pPr algn="l"/>
                      <a:r>
                        <a:rPr lang="ja-JP" sz="1200" b="0" i="0" u="none" strike="noStrike" cap="none" baseline="0">
                          <a:solidFill>
                            <a:srgbClr val="4D4D4D"/>
                          </a:solidFill>
                          <a:effectLst/>
                          <a:uFillTx/>
                          <a:ea typeface="MS UI Gothic"/>
                        </a:rPr>
                        <a:t>OS中央値、ヵ月（95%CI）</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200" b="0" i="0" u="none" strike="noStrike" cap="none" baseline="0">
                          <a:solidFill>
                            <a:srgbClr val="4D4D4D"/>
                          </a:solidFill>
                          <a:effectLst/>
                          <a:uFillTx/>
                          <a:ea typeface="MS UI Gothic"/>
                        </a:rPr>
                        <a:t>5.3 (2.7, 10.5)</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200" b="0" i="0" u="none" strike="noStrike" cap="none" baseline="0">
                          <a:solidFill>
                            <a:srgbClr val="4D4D4D"/>
                          </a:solidFill>
                          <a:effectLst/>
                          <a:uFillTx/>
                          <a:ea typeface="MS UI Gothic"/>
                        </a:rPr>
                        <a:t>5.0 (3.0, 6.4)</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200" b="0" i="0" u="none" strike="noStrike" cap="none" baseline="0">
                          <a:solidFill>
                            <a:srgbClr val="4D4D4D"/>
                          </a:solidFill>
                          <a:effectLst/>
                          <a:uFillTx/>
                          <a:ea typeface="MS UI Gothic"/>
                        </a:rPr>
                        <a:t>0.76 (0.44, 1.30); 0.31</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89897517"/>
                  </a:ext>
                </a:extLst>
              </a:tr>
              <a:tr h="138546">
                <a:tc>
                  <a:txBody>
                    <a:bodyPr/>
                    <a:lstStyle/>
                    <a:p>
                      <a:pPr marL="0" indent="0" algn="l"/>
                      <a:r>
                        <a:rPr lang="ja-JP" sz="1200" b="0" i="0" u="none" strike="noStrike" cap="none" baseline="0">
                          <a:solidFill>
                            <a:srgbClr val="4D4D4D"/>
                          </a:solidFill>
                          <a:effectLst/>
                          <a:uFillTx/>
                          <a:ea typeface="MS UI Gothic"/>
                        </a:rPr>
                        <a:t>6ヵ月OS率（算定）、%（95%CI）</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200" b="0" i="0" u="none" strike="noStrike" cap="none" baseline="0">
                          <a:solidFill>
                            <a:srgbClr val="4D4D4D"/>
                          </a:solidFill>
                          <a:effectLst/>
                          <a:uFillTx/>
                          <a:ea typeface="MS UI Gothic"/>
                        </a:rPr>
                        <a:t>48 (31, 65)</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200" b="0" i="0" u="none" strike="noStrike" cap="none" baseline="0">
                          <a:solidFill>
                            <a:srgbClr val="4D4D4D"/>
                          </a:solidFill>
                          <a:effectLst/>
                          <a:uFillTx/>
                          <a:ea typeface="MS UI Gothic"/>
                        </a:rPr>
                        <a:t>40 (22, 58)</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endParaRPr lang="en-US" sz="12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03501981"/>
                  </a:ext>
                </a:extLst>
              </a:tr>
              <a:tr h="138546">
                <a:tc>
                  <a:txBody>
                    <a:bodyPr/>
                    <a:lstStyle/>
                    <a:p>
                      <a:pPr marL="0" indent="0" algn="l"/>
                      <a:r>
                        <a:rPr lang="ja-JP" sz="1200" b="0" i="0" u="none" strike="noStrike" cap="none" baseline="0">
                          <a:solidFill>
                            <a:srgbClr val="4D4D4D"/>
                          </a:solidFill>
                          <a:effectLst/>
                          <a:uFillTx/>
                          <a:ea typeface="MS UI Gothic"/>
                        </a:rPr>
                        <a:t>DCR、% (95% CI)</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200" b="0" i="0" u="none" strike="noStrike" cap="none" baseline="0">
                          <a:solidFill>
                            <a:srgbClr val="4D4D4D"/>
                          </a:solidFill>
                          <a:effectLst/>
                          <a:uFillTx/>
                          <a:ea typeface="MS UI Gothic"/>
                        </a:rPr>
                        <a:t>70 (51, 84)</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200" b="0" i="0" u="none" strike="noStrike" cap="none" baseline="0">
                          <a:solidFill>
                            <a:srgbClr val="4D4D4D"/>
                          </a:solidFill>
                          <a:effectLst/>
                          <a:uFillTx/>
                          <a:ea typeface="MS UI Gothic"/>
                        </a:rPr>
                        <a:t>33 (18, 52)</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200" b="0" i="0" u="none" strike="noStrike" cap="none" baseline="0">
                          <a:solidFill>
                            <a:srgbClr val="4D4D4D"/>
                          </a:solidFill>
                          <a:effectLst/>
                          <a:uFillTx/>
                          <a:ea typeface="MS UI Gothic"/>
                        </a:rPr>
                        <a:t>0.002</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880845031"/>
                  </a:ext>
                </a:extLst>
              </a:tr>
            </a:tbl>
          </a:graphicData>
        </a:graphic>
      </p:graphicFrame>
      <p:sp>
        <p:nvSpPr>
          <p:cNvPr id="10" name="Freeform 9"/>
          <p:cNvSpPr/>
          <p:nvPr/>
        </p:nvSpPr>
        <p:spPr bwMode="auto">
          <a:xfrm>
            <a:off x="1137714" y="1908886"/>
            <a:ext cx="3272702" cy="194574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000000"/>
              </a:solidFill>
            </a:endParaRPr>
          </a:p>
        </p:txBody>
      </p:sp>
      <p:sp>
        <p:nvSpPr>
          <p:cNvPr id="11" name="Line 6"/>
          <p:cNvSpPr>
            <a:spLocks noChangeShapeType="1"/>
          </p:cNvSpPr>
          <p:nvPr/>
        </p:nvSpPr>
        <p:spPr bwMode="auto">
          <a:xfrm>
            <a:off x="1094323" y="1908886"/>
            <a:ext cx="41469"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000000"/>
              </a:solidFill>
            </a:endParaRPr>
          </a:p>
        </p:txBody>
      </p:sp>
      <p:sp>
        <p:nvSpPr>
          <p:cNvPr id="12" name="Line 7"/>
          <p:cNvSpPr>
            <a:spLocks noChangeShapeType="1"/>
          </p:cNvSpPr>
          <p:nvPr/>
        </p:nvSpPr>
        <p:spPr bwMode="auto">
          <a:xfrm>
            <a:off x="1094323" y="2301772"/>
            <a:ext cx="41469"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000000"/>
              </a:solidFill>
            </a:endParaRPr>
          </a:p>
        </p:txBody>
      </p:sp>
      <p:sp>
        <p:nvSpPr>
          <p:cNvPr id="13" name="Line 8"/>
          <p:cNvSpPr>
            <a:spLocks noChangeShapeType="1"/>
          </p:cNvSpPr>
          <p:nvPr/>
        </p:nvSpPr>
        <p:spPr bwMode="auto">
          <a:xfrm>
            <a:off x="1094323" y="2677018"/>
            <a:ext cx="41469"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000000"/>
              </a:solidFill>
            </a:endParaRPr>
          </a:p>
        </p:txBody>
      </p:sp>
      <p:sp>
        <p:nvSpPr>
          <p:cNvPr id="14" name="Line 9"/>
          <p:cNvSpPr>
            <a:spLocks noChangeShapeType="1"/>
          </p:cNvSpPr>
          <p:nvPr/>
        </p:nvSpPr>
        <p:spPr bwMode="auto">
          <a:xfrm>
            <a:off x="1094323" y="3064390"/>
            <a:ext cx="41469"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000000"/>
              </a:solidFill>
            </a:endParaRPr>
          </a:p>
        </p:txBody>
      </p:sp>
      <p:sp>
        <p:nvSpPr>
          <p:cNvPr id="15" name="Line 10"/>
          <p:cNvSpPr>
            <a:spLocks noChangeShapeType="1"/>
          </p:cNvSpPr>
          <p:nvPr/>
        </p:nvSpPr>
        <p:spPr bwMode="auto">
          <a:xfrm>
            <a:off x="1094323" y="3443679"/>
            <a:ext cx="41469"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000000"/>
              </a:solidFill>
            </a:endParaRPr>
          </a:p>
        </p:txBody>
      </p:sp>
      <p:sp>
        <p:nvSpPr>
          <p:cNvPr id="16" name="Line 11"/>
          <p:cNvSpPr>
            <a:spLocks noChangeShapeType="1"/>
          </p:cNvSpPr>
          <p:nvPr/>
        </p:nvSpPr>
        <p:spPr bwMode="auto">
          <a:xfrm>
            <a:off x="1094323" y="3827011"/>
            <a:ext cx="41469"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000000"/>
              </a:solidFill>
            </a:endParaRPr>
          </a:p>
        </p:txBody>
      </p:sp>
      <p:sp>
        <p:nvSpPr>
          <p:cNvPr id="17" name="TextBox 16"/>
          <p:cNvSpPr txBox="1"/>
          <p:nvPr/>
        </p:nvSpPr>
        <p:spPr>
          <a:xfrm rot="16200000">
            <a:off x="343308" y="2738535"/>
            <a:ext cx="539019" cy="305105"/>
          </a:xfrm>
          <a:prstGeom prst="rect">
            <a:avLst/>
          </a:prstGeom>
          <a:noFill/>
        </p:spPr>
        <p:txBody>
          <a:bodyPr wrap="none" rtlCol="0">
            <a:spAutoFit/>
          </a:bodyPr>
          <a:lstStyle/>
          <a:p>
            <a:pPr algn="ctr" fontAlgn="base">
              <a:spcBef>
                <a:spcPct val="0"/>
              </a:spcBef>
              <a:spcAft>
                <a:spcPct val="0"/>
              </a:spcAft>
            </a:pPr>
            <a:r>
              <a:rPr lang="ja-JP" sz="1400" b="0" i="0" u="none" strike="noStrike" cap="none" baseline="0">
                <a:solidFill>
                  <a:srgbClr val="4D4D4D"/>
                </a:solidFill>
                <a:effectLst/>
                <a:uFillTx/>
                <a:ea typeface="MS UI Gothic"/>
              </a:rPr>
              <a:t>割合</a:t>
            </a:r>
          </a:p>
        </p:txBody>
      </p:sp>
      <p:sp>
        <p:nvSpPr>
          <p:cNvPr id="18" name="TextBox 17"/>
          <p:cNvSpPr txBox="1"/>
          <p:nvPr/>
        </p:nvSpPr>
        <p:spPr>
          <a:xfrm>
            <a:off x="2135350" y="4097770"/>
            <a:ext cx="1353823" cy="305105"/>
          </a:xfrm>
          <a:prstGeom prst="rect">
            <a:avLst/>
          </a:prstGeom>
          <a:noFill/>
        </p:spPr>
        <p:txBody>
          <a:bodyPr wrap="none" rtlCol="0">
            <a:spAutoFit/>
          </a:bodyPr>
          <a:lstStyle/>
          <a:p>
            <a:pPr algn="ctr" fontAlgn="base">
              <a:spcBef>
                <a:spcPct val="0"/>
              </a:spcBef>
              <a:spcAft>
                <a:spcPct val="0"/>
              </a:spcAft>
            </a:pPr>
            <a:r>
              <a:rPr lang="ja-JP" sz="1400" b="0" i="0" u="none" strike="noStrike" cap="none" baseline="0" dirty="0">
                <a:solidFill>
                  <a:srgbClr val="4D4D4D"/>
                </a:solidFill>
                <a:effectLst/>
                <a:uFillTx/>
                <a:ea typeface="MS UI Gothic"/>
              </a:rPr>
              <a:t>経過期間（ヵ月）</a:t>
            </a:r>
          </a:p>
        </p:txBody>
      </p:sp>
      <p:sp>
        <p:nvSpPr>
          <p:cNvPr id="19" name="TextBox 18"/>
          <p:cNvSpPr txBox="1"/>
          <p:nvPr/>
        </p:nvSpPr>
        <p:spPr>
          <a:xfrm>
            <a:off x="701782" y="1754250"/>
            <a:ext cx="430476"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1.0</a:t>
            </a:r>
          </a:p>
        </p:txBody>
      </p:sp>
      <p:sp>
        <p:nvSpPr>
          <p:cNvPr id="20" name="TextBox 19"/>
          <p:cNvSpPr txBox="1"/>
          <p:nvPr/>
        </p:nvSpPr>
        <p:spPr>
          <a:xfrm>
            <a:off x="701782" y="2148589"/>
            <a:ext cx="430476"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0.8</a:t>
            </a:r>
          </a:p>
        </p:txBody>
      </p:sp>
      <p:sp>
        <p:nvSpPr>
          <p:cNvPr id="21" name="TextBox 20"/>
          <p:cNvSpPr txBox="1"/>
          <p:nvPr/>
        </p:nvSpPr>
        <p:spPr>
          <a:xfrm>
            <a:off x="701782" y="2523662"/>
            <a:ext cx="430476"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0.6</a:t>
            </a:r>
          </a:p>
        </p:txBody>
      </p:sp>
      <p:sp>
        <p:nvSpPr>
          <p:cNvPr id="23" name="TextBox 22"/>
          <p:cNvSpPr txBox="1"/>
          <p:nvPr/>
        </p:nvSpPr>
        <p:spPr>
          <a:xfrm>
            <a:off x="701782" y="2910864"/>
            <a:ext cx="430476"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0.4</a:t>
            </a:r>
          </a:p>
        </p:txBody>
      </p:sp>
      <p:sp>
        <p:nvSpPr>
          <p:cNvPr id="24" name="TextBox 23"/>
          <p:cNvSpPr txBox="1"/>
          <p:nvPr/>
        </p:nvSpPr>
        <p:spPr>
          <a:xfrm>
            <a:off x="701782" y="3289978"/>
            <a:ext cx="430476"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0.2</a:t>
            </a:r>
          </a:p>
        </p:txBody>
      </p:sp>
      <p:sp>
        <p:nvSpPr>
          <p:cNvPr id="25" name="TextBox 24"/>
          <p:cNvSpPr txBox="1"/>
          <p:nvPr/>
        </p:nvSpPr>
        <p:spPr>
          <a:xfrm>
            <a:off x="850212" y="3673135"/>
            <a:ext cx="282046"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0</a:t>
            </a:r>
          </a:p>
        </p:txBody>
      </p:sp>
      <p:sp>
        <p:nvSpPr>
          <p:cNvPr id="26" name="Line 21"/>
          <p:cNvSpPr>
            <a:spLocks noChangeShapeType="1"/>
          </p:cNvSpPr>
          <p:nvPr/>
        </p:nvSpPr>
        <p:spPr bwMode="auto">
          <a:xfrm flipH="1">
            <a:off x="1299923" y="3859981"/>
            <a:ext cx="0" cy="5417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000000"/>
              </a:solidFill>
              <a:cs typeface="Arial" panose="020B0604020202020204" pitchFamily="34" charset="0"/>
            </a:endParaRPr>
          </a:p>
        </p:txBody>
      </p:sp>
      <p:sp>
        <p:nvSpPr>
          <p:cNvPr id="27" name="TextBox 26"/>
          <p:cNvSpPr txBox="1"/>
          <p:nvPr/>
        </p:nvSpPr>
        <p:spPr>
          <a:xfrm>
            <a:off x="1164905" y="3906639"/>
            <a:ext cx="270038" cy="926366"/>
          </a:xfrm>
          <a:prstGeom prst="rect">
            <a:avLst/>
          </a:prstGeom>
          <a:noFill/>
        </p:spPr>
        <p:txBody>
          <a:bodyPr wrap="none" lIns="36000" tIns="36000" rIns="36000" bIns="36000" rtlCol="0" anchor="t" anchorCtr="0">
            <a:spAutoFit/>
          </a:bodyPr>
          <a:lstStyle/>
          <a:p>
            <a:pPr algn="ctr"/>
            <a:r>
              <a:rPr lang="ja-JP" sz="1400" b="0" i="0" u="none" strike="noStrike" cap="none" baseline="0">
                <a:solidFill>
                  <a:srgbClr val="4D4D4D"/>
                </a:solidFill>
                <a:effectLst/>
                <a:uFillTx/>
                <a:ea typeface="MS UI Gothic"/>
              </a:rPr>
              <a:t>0</a:t>
            </a:r>
          </a:p>
          <a:p>
            <a:pPr algn="ctr"/>
            <a:endParaRPr lang="en-US" sz="1400">
              <a:solidFill>
                <a:srgbClr val="000000"/>
              </a:solidFill>
              <a:cs typeface="Arial" panose="020B0604020202020204" pitchFamily="34" charset="0"/>
            </a:endParaRPr>
          </a:p>
          <a:p>
            <a:pPr algn="ctr"/>
            <a:r>
              <a:rPr lang="ja-JP" sz="1400" b="0" i="0" u="none" strike="noStrike" cap="none" baseline="0">
                <a:solidFill>
                  <a:srgbClr val="B60D27"/>
                </a:solidFill>
                <a:effectLst/>
                <a:uFillTx/>
                <a:ea typeface="MS UI Gothic"/>
              </a:rPr>
              <a:t>33</a:t>
            </a:r>
          </a:p>
          <a:p>
            <a:pPr algn="ctr"/>
            <a:r>
              <a:rPr lang="ja-JP" sz="1400" b="0" i="0" u="none" strike="noStrike" cap="none" baseline="0">
                <a:solidFill>
                  <a:srgbClr val="B2C0D8"/>
                </a:solidFill>
                <a:effectLst/>
                <a:uFillTx/>
                <a:ea typeface="MS UI Gothic"/>
              </a:rPr>
              <a:t>33</a:t>
            </a:r>
          </a:p>
        </p:txBody>
      </p:sp>
      <p:grpSp>
        <p:nvGrpSpPr>
          <p:cNvPr id="28" name="Group 27"/>
          <p:cNvGrpSpPr/>
          <p:nvPr/>
        </p:nvGrpSpPr>
        <p:grpSpPr>
          <a:xfrm>
            <a:off x="1649525" y="3854956"/>
            <a:ext cx="322772" cy="986161"/>
            <a:chOff x="884051" y="4920702"/>
            <a:chExt cx="560403" cy="1310764"/>
          </a:xfrm>
        </p:grpSpPr>
        <p:sp>
          <p:nvSpPr>
            <p:cNvPr id="29" name="Line 21"/>
            <p:cNvSpPr>
              <a:spLocks noChangeShapeType="1"/>
            </p:cNvSpPr>
            <p:nvPr/>
          </p:nvSpPr>
          <p:spPr bwMode="auto">
            <a:xfrm flipH="1">
              <a:off x="1157020" y="4920702"/>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000000"/>
                </a:solidFill>
                <a:cs typeface="Arial" panose="020B0604020202020204" pitchFamily="34" charset="0"/>
              </a:endParaRPr>
            </a:p>
          </p:txBody>
        </p:sp>
        <p:sp>
          <p:nvSpPr>
            <p:cNvPr id="30" name="TextBox 29"/>
            <p:cNvSpPr txBox="1"/>
            <p:nvPr/>
          </p:nvSpPr>
          <p:spPr>
            <a:xfrm>
              <a:off x="886904" y="4989396"/>
              <a:ext cx="554697" cy="1231286"/>
            </a:xfrm>
            <a:prstGeom prst="rect">
              <a:avLst/>
            </a:prstGeom>
            <a:noFill/>
          </p:spPr>
          <p:txBody>
            <a:bodyPr wrap="none" lIns="36000" tIns="36000" rIns="36000" bIns="36000" rtlCol="0" anchor="t" anchorCtr="0">
              <a:spAutoFit/>
            </a:bodyPr>
            <a:lstStyle/>
            <a:p>
              <a:pPr algn="ctr"/>
              <a:r>
                <a:rPr lang="ja-JP" sz="1400" b="0" i="0" u="none" strike="noStrike" cap="none" baseline="0">
                  <a:solidFill>
                    <a:srgbClr val="4D4D4D"/>
                  </a:solidFill>
                  <a:effectLst/>
                  <a:uFillTx/>
                  <a:ea typeface="MS UI Gothic"/>
                </a:rPr>
                <a:t>2.5</a:t>
              </a:r>
            </a:p>
            <a:p>
              <a:pPr algn="ctr"/>
              <a:endParaRPr lang="en-US" sz="1400">
                <a:solidFill>
                  <a:srgbClr val="000000"/>
                </a:solidFill>
                <a:cs typeface="Arial" panose="020B0604020202020204" pitchFamily="34" charset="0"/>
              </a:endParaRPr>
            </a:p>
            <a:p>
              <a:pPr algn="r"/>
              <a:r>
                <a:rPr lang="ja-JP" sz="1400" b="0" i="0" u="none" strike="noStrike" cap="none" baseline="0">
                  <a:solidFill>
                    <a:srgbClr val="B60D27"/>
                  </a:solidFill>
                  <a:effectLst/>
                  <a:uFillTx/>
                  <a:ea typeface="MS UI Gothic"/>
                </a:rPr>
                <a:t>22</a:t>
              </a:r>
            </a:p>
            <a:p>
              <a:pPr algn="r"/>
              <a:r>
                <a:rPr lang="ja-JP" sz="1400" b="0" i="0" u="none" strike="noStrike" cap="none" baseline="0">
                  <a:solidFill>
                    <a:srgbClr val="B2C0D8"/>
                  </a:solidFill>
                  <a:effectLst/>
                  <a:uFillTx/>
                  <a:ea typeface="MS UI Gothic"/>
                </a:rPr>
                <a:t>8</a:t>
              </a:r>
            </a:p>
          </p:txBody>
        </p:sp>
      </p:grpSp>
      <p:grpSp>
        <p:nvGrpSpPr>
          <p:cNvPr id="31" name="Group 30"/>
          <p:cNvGrpSpPr/>
          <p:nvPr/>
        </p:nvGrpSpPr>
        <p:grpSpPr>
          <a:xfrm>
            <a:off x="2167430" y="3854950"/>
            <a:ext cx="322772" cy="981138"/>
            <a:chOff x="830760" y="4920702"/>
            <a:chExt cx="560403" cy="1304090"/>
          </a:xfrm>
        </p:grpSpPr>
        <p:sp>
          <p:nvSpPr>
            <p:cNvPr id="33" name="Line 21"/>
            <p:cNvSpPr>
              <a:spLocks noChangeShapeType="1"/>
            </p:cNvSpPr>
            <p:nvPr/>
          </p:nvSpPr>
          <p:spPr bwMode="auto">
            <a:xfrm flipH="1">
              <a:off x="1095959" y="4920702"/>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000000"/>
                </a:solidFill>
                <a:cs typeface="Arial" panose="020B0604020202020204" pitchFamily="34" charset="0"/>
              </a:endParaRPr>
            </a:p>
          </p:txBody>
        </p:sp>
        <p:sp>
          <p:nvSpPr>
            <p:cNvPr id="34" name="TextBox 33"/>
            <p:cNvSpPr txBox="1"/>
            <p:nvPr/>
          </p:nvSpPr>
          <p:spPr>
            <a:xfrm>
              <a:off x="833613" y="4982721"/>
              <a:ext cx="554697" cy="1231289"/>
            </a:xfrm>
            <a:prstGeom prst="rect">
              <a:avLst/>
            </a:prstGeom>
            <a:noFill/>
          </p:spPr>
          <p:txBody>
            <a:bodyPr wrap="none" lIns="36000" tIns="36000" rIns="36000" bIns="36000" rtlCol="0" anchor="t" anchorCtr="0">
              <a:spAutoFit/>
            </a:bodyPr>
            <a:lstStyle/>
            <a:p>
              <a:pPr algn="ctr"/>
              <a:r>
                <a:rPr lang="ja-JP" sz="1400" b="0" i="0" u="none" strike="noStrike" cap="none" baseline="0">
                  <a:solidFill>
                    <a:srgbClr val="4D4D4D"/>
                  </a:solidFill>
                  <a:effectLst/>
                  <a:uFillTx/>
                  <a:ea typeface="MS UI Gothic"/>
                </a:rPr>
                <a:t>5.0</a:t>
              </a:r>
            </a:p>
            <a:p>
              <a:pPr algn="ctr"/>
              <a:endParaRPr lang="en-US" sz="1400">
                <a:solidFill>
                  <a:srgbClr val="000000"/>
                </a:solidFill>
                <a:cs typeface="Arial" panose="020B0604020202020204" pitchFamily="34" charset="0"/>
              </a:endParaRPr>
            </a:p>
            <a:p>
              <a:pPr algn="r"/>
              <a:r>
                <a:rPr lang="ja-JP" sz="1400" b="0" i="0" u="none" strike="noStrike" cap="none" baseline="0">
                  <a:solidFill>
                    <a:srgbClr val="B60D27"/>
                  </a:solidFill>
                  <a:effectLst/>
                  <a:uFillTx/>
                  <a:ea typeface="MS UI Gothic"/>
                </a:rPr>
                <a:t>10</a:t>
              </a:r>
            </a:p>
            <a:p>
              <a:pPr algn="r"/>
              <a:r>
                <a:rPr lang="ja-JP" sz="1400" b="0" i="0" u="none" strike="noStrike" cap="none" baseline="0">
                  <a:solidFill>
                    <a:srgbClr val="B2C0D8"/>
                  </a:solidFill>
                  <a:effectLst/>
                  <a:uFillTx/>
                  <a:ea typeface="MS UI Gothic"/>
                </a:rPr>
                <a:t>2</a:t>
              </a:r>
            </a:p>
          </p:txBody>
        </p:sp>
      </p:grpSp>
      <p:grpSp>
        <p:nvGrpSpPr>
          <p:cNvPr id="35" name="Group 34"/>
          <p:cNvGrpSpPr/>
          <p:nvPr/>
        </p:nvGrpSpPr>
        <p:grpSpPr>
          <a:xfrm>
            <a:off x="2653001" y="3854953"/>
            <a:ext cx="321169" cy="981138"/>
            <a:chOff x="702258" y="4920702"/>
            <a:chExt cx="557617" cy="1304088"/>
          </a:xfrm>
        </p:grpSpPr>
        <p:sp>
          <p:nvSpPr>
            <p:cNvPr id="36" name="Line 21"/>
            <p:cNvSpPr>
              <a:spLocks noChangeShapeType="1"/>
            </p:cNvSpPr>
            <p:nvPr/>
          </p:nvSpPr>
          <p:spPr bwMode="auto">
            <a:xfrm flipH="1">
              <a:off x="973839" y="4920702"/>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000000"/>
                </a:solidFill>
                <a:cs typeface="Arial" panose="020B0604020202020204" pitchFamily="34" charset="0"/>
              </a:endParaRPr>
            </a:p>
          </p:txBody>
        </p:sp>
        <p:sp>
          <p:nvSpPr>
            <p:cNvPr id="37" name="TextBox 36"/>
            <p:cNvSpPr txBox="1"/>
            <p:nvPr/>
          </p:nvSpPr>
          <p:spPr>
            <a:xfrm>
              <a:off x="703719" y="4982721"/>
              <a:ext cx="554694" cy="1231287"/>
            </a:xfrm>
            <a:prstGeom prst="rect">
              <a:avLst/>
            </a:prstGeom>
            <a:noFill/>
          </p:spPr>
          <p:txBody>
            <a:bodyPr wrap="none" lIns="36000" tIns="36000" rIns="36000" bIns="36000" rtlCol="0" anchor="t" anchorCtr="0">
              <a:spAutoFit/>
            </a:bodyPr>
            <a:lstStyle/>
            <a:p>
              <a:pPr algn="ctr"/>
              <a:r>
                <a:rPr lang="ja-JP" sz="1400" b="0" i="0" u="none" strike="noStrike" cap="none" baseline="0">
                  <a:solidFill>
                    <a:srgbClr val="4D4D4D"/>
                  </a:solidFill>
                  <a:effectLst/>
                  <a:uFillTx/>
                  <a:ea typeface="MS UI Gothic"/>
                </a:rPr>
                <a:t>7.5</a:t>
              </a:r>
            </a:p>
            <a:p>
              <a:pPr algn="ctr"/>
              <a:endParaRPr lang="en-US" sz="1400">
                <a:solidFill>
                  <a:srgbClr val="000000"/>
                </a:solidFill>
                <a:cs typeface="Arial" panose="020B0604020202020204" pitchFamily="34" charset="0"/>
              </a:endParaRPr>
            </a:p>
            <a:p>
              <a:pPr algn="ctr"/>
              <a:r>
                <a:rPr lang="ja-JP" sz="1400" b="0" i="0" u="none" strike="noStrike" cap="none" baseline="0">
                  <a:solidFill>
                    <a:srgbClr val="B60D27"/>
                  </a:solidFill>
                  <a:effectLst/>
                  <a:uFillTx/>
                  <a:ea typeface="MS UI Gothic"/>
                </a:rPr>
                <a:t>6</a:t>
              </a:r>
            </a:p>
            <a:p>
              <a:pPr algn="ctr"/>
              <a:r>
                <a:rPr lang="ja-JP" sz="1400" b="0" i="0" u="none" strike="noStrike" cap="none" baseline="0">
                  <a:solidFill>
                    <a:srgbClr val="B2C0D8"/>
                  </a:solidFill>
                  <a:effectLst/>
                  <a:uFillTx/>
                  <a:ea typeface="MS UI Gothic"/>
                </a:rPr>
                <a:t>1</a:t>
              </a:r>
            </a:p>
          </p:txBody>
        </p:sp>
      </p:grpSp>
      <p:sp>
        <p:nvSpPr>
          <p:cNvPr id="38" name="TextBox 37"/>
          <p:cNvSpPr txBox="1"/>
          <p:nvPr/>
        </p:nvSpPr>
        <p:spPr>
          <a:xfrm>
            <a:off x="3121184" y="3901614"/>
            <a:ext cx="418468" cy="926366"/>
          </a:xfrm>
          <a:prstGeom prst="rect">
            <a:avLst/>
          </a:prstGeom>
          <a:noFill/>
        </p:spPr>
        <p:txBody>
          <a:bodyPr wrap="none" lIns="36000" tIns="36000" rIns="36000" bIns="36000" rtlCol="0" anchor="t" anchorCtr="0">
            <a:spAutoFit/>
          </a:bodyPr>
          <a:lstStyle/>
          <a:p>
            <a:pPr algn="ctr"/>
            <a:r>
              <a:rPr lang="ja-JP" sz="1400" b="0" i="0" u="none" strike="noStrike" cap="none" baseline="0">
                <a:solidFill>
                  <a:srgbClr val="4D4D4D"/>
                </a:solidFill>
                <a:effectLst/>
                <a:uFillTx/>
                <a:ea typeface="MS UI Gothic"/>
              </a:rPr>
              <a:t>10.0</a:t>
            </a:r>
          </a:p>
          <a:p>
            <a:pPr algn="ctr"/>
            <a:endParaRPr lang="en-US" sz="1400">
              <a:solidFill>
                <a:srgbClr val="000000"/>
              </a:solidFill>
              <a:cs typeface="Arial" panose="020B0604020202020204" pitchFamily="34" charset="0"/>
            </a:endParaRPr>
          </a:p>
          <a:p>
            <a:pPr algn="ctr"/>
            <a:r>
              <a:rPr lang="ja-JP" sz="1400" b="0" i="0" u="none" strike="noStrike" cap="none" baseline="0">
                <a:solidFill>
                  <a:srgbClr val="B60D27"/>
                </a:solidFill>
                <a:effectLst/>
                <a:uFillTx/>
                <a:ea typeface="MS UI Gothic"/>
              </a:rPr>
              <a:t>5</a:t>
            </a:r>
          </a:p>
          <a:p>
            <a:pPr algn="ctr"/>
            <a:r>
              <a:rPr lang="ja-JP" sz="1400" b="0" i="0" u="none" strike="noStrike" cap="none" baseline="0">
                <a:solidFill>
                  <a:srgbClr val="B2C0D8"/>
                </a:solidFill>
                <a:effectLst/>
                <a:uFillTx/>
                <a:ea typeface="MS UI Gothic"/>
              </a:rPr>
              <a:t>1</a:t>
            </a:r>
          </a:p>
        </p:txBody>
      </p:sp>
      <p:sp>
        <p:nvSpPr>
          <p:cNvPr id="39" name="Line 21"/>
          <p:cNvSpPr>
            <a:spLocks noChangeShapeType="1"/>
          </p:cNvSpPr>
          <p:nvPr/>
        </p:nvSpPr>
        <p:spPr bwMode="auto">
          <a:xfrm flipH="1">
            <a:off x="3330418" y="3854955"/>
            <a:ext cx="0" cy="5417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000000"/>
              </a:solidFill>
              <a:cs typeface="Arial" panose="020B0604020202020204" pitchFamily="34" charset="0"/>
            </a:endParaRPr>
          </a:p>
        </p:txBody>
      </p:sp>
      <p:sp>
        <p:nvSpPr>
          <p:cNvPr id="40" name="TextBox 39"/>
          <p:cNvSpPr txBox="1"/>
          <p:nvPr/>
        </p:nvSpPr>
        <p:spPr>
          <a:xfrm>
            <a:off x="3672230" y="3901614"/>
            <a:ext cx="418468" cy="926366"/>
          </a:xfrm>
          <a:prstGeom prst="rect">
            <a:avLst/>
          </a:prstGeom>
          <a:noFill/>
        </p:spPr>
        <p:txBody>
          <a:bodyPr wrap="none" lIns="36000" tIns="36000" rIns="36000" bIns="36000" rtlCol="0" anchor="t" anchorCtr="0">
            <a:spAutoFit/>
          </a:bodyPr>
          <a:lstStyle/>
          <a:p>
            <a:pPr algn="ctr"/>
            <a:r>
              <a:rPr lang="ja-JP" sz="1400" b="0" i="0" u="none" strike="noStrike" cap="none" baseline="0">
                <a:solidFill>
                  <a:srgbClr val="4D4D4D"/>
                </a:solidFill>
                <a:effectLst/>
                <a:uFillTx/>
                <a:ea typeface="MS UI Gothic"/>
              </a:rPr>
              <a:t>12.5</a:t>
            </a:r>
          </a:p>
          <a:p>
            <a:pPr algn="ctr"/>
            <a:endParaRPr lang="en-US" sz="1400">
              <a:solidFill>
                <a:srgbClr val="000000"/>
              </a:solidFill>
              <a:cs typeface="Arial" panose="020B0604020202020204" pitchFamily="34" charset="0"/>
            </a:endParaRPr>
          </a:p>
          <a:p>
            <a:pPr algn="ctr"/>
            <a:r>
              <a:rPr lang="ja-JP" sz="1400" b="0" i="0" u="none" strike="noStrike" cap="none" baseline="0">
                <a:solidFill>
                  <a:srgbClr val="B60D27"/>
                </a:solidFill>
                <a:effectLst/>
                <a:uFillTx/>
                <a:ea typeface="MS UI Gothic"/>
              </a:rPr>
              <a:t>2</a:t>
            </a:r>
          </a:p>
          <a:p>
            <a:pPr algn="ctr"/>
            <a:r>
              <a:rPr lang="ja-JP" sz="1400" b="0" i="0" u="none" strike="noStrike" cap="none" baseline="0">
                <a:solidFill>
                  <a:srgbClr val="B2C0D8"/>
                </a:solidFill>
                <a:effectLst/>
                <a:uFillTx/>
                <a:ea typeface="MS UI Gothic"/>
              </a:rPr>
              <a:t>1</a:t>
            </a:r>
          </a:p>
        </p:txBody>
      </p:sp>
      <p:sp>
        <p:nvSpPr>
          <p:cNvPr id="41" name="Line 21"/>
          <p:cNvSpPr>
            <a:spLocks noChangeShapeType="1"/>
          </p:cNvSpPr>
          <p:nvPr/>
        </p:nvSpPr>
        <p:spPr bwMode="auto">
          <a:xfrm flipH="1">
            <a:off x="3872770" y="3854955"/>
            <a:ext cx="0" cy="5417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000000"/>
              </a:solidFill>
              <a:cs typeface="Arial" panose="020B0604020202020204" pitchFamily="34" charset="0"/>
            </a:endParaRPr>
          </a:p>
        </p:txBody>
      </p:sp>
      <p:grpSp>
        <p:nvGrpSpPr>
          <p:cNvPr id="42" name="Group 41"/>
          <p:cNvGrpSpPr/>
          <p:nvPr/>
        </p:nvGrpSpPr>
        <p:grpSpPr>
          <a:xfrm>
            <a:off x="4200562" y="3854953"/>
            <a:ext cx="420554" cy="981138"/>
            <a:chOff x="974411" y="4920702"/>
            <a:chExt cx="730176" cy="1304088"/>
          </a:xfrm>
        </p:grpSpPr>
        <p:sp>
          <p:nvSpPr>
            <p:cNvPr id="43" name="Line 19"/>
            <p:cNvSpPr>
              <a:spLocks noChangeShapeType="1"/>
            </p:cNvSpPr>
            <p:nvPr/>
          </p:nvSpPr>
          <p:spPr bwMode="auto">
            <a:xfrm flipH="1">
              <a:off x="1339497" y="4920702"/>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000000"/>
                </a:solidFill>
              </a:endParaRPr>
            </a:p>
          </p:txBody>
        </p:sp>
        <p:sp>
          <p:nvSpPr>
            <p:cNvPr id="44" name="TextBox 43"/>
            <p:cNvSpPr txBox="1"/>
            <p:nvPr/>
          </p:nvSpPr>
          <p:spPr>
            <a:xfrm>
              <a:off x="976222" y="4982721"/>
              <a:ext cx="726555" cy="1231287"/>
            </a:xfrm>
            <a:prstGeom prst="rect">
              <a:avLst/>
            </a:prstGeom>
            <a:noFill/>
          </p:spPr>
          <p:txBody>
            <a:bodyPr wrap="none" lIns="36000" tIns="36000" rIns="36000" bIns="36000" rtlCol="0" anchor="t" anchorCtr="0">
              <a:spAutoFit/>
            </a:bodyPr>
            <a:lstStyle/>
            <a:p>
              <a:pPr algn="ctr"/>
              <a:r>
                <a:rPr lang="ja-JP" sz="1400" b="0" i="0" u="none" strike="noStrike" cap="none" baseline="0">
                  <a:solidFill>
                    <a:srgbClr val="4D4D4D"/>
                  </a:solidFill>
                  <a:effectLst/>
                  <a:uFillTx/>
                  <a:ea typeface="MS UI Gothic"/>
                </a:rPr>
                <a:t>15.0</a:t>
              </a:r>
            </a:p>
            <a:p>
              <a:pPr algn="ctr"/>
              <a:endParaRPr lang="en-US" sz="1400">
                <a:solidFill>
                  <a:srgbClr val="000000"/>
                </a:solidFill>
                <a:cs typeface="Arial" panose="020B0604020202020204" pitchFamily="34" charset="0"/>
              </a:endParaRPr>
            </a:p>
            <a:p>
              <a:pPr algn="ctr"/>
              <a:r>
                <a:rPr lang="ja-JP" sz="1400" b="0" i="0" u="none" strike="noStrike" cap="none" baseline="0">
                  <a:solidFill>
                    <a:srgbClr val="B60D27"/>
                  </a:solidFill>
                  <a:effectLst/>
                  <a:uFillTx/>
                  <a:ea typeface="MS UI Gothic"/>
                </a:rPr>
                <a:t>1</a:t>
              </a:r>
            </a:p>
            <a:p>
              <a:pPr algn="ctr"/>
              <a:r>
                <a:rPr lang="ja-JP" sz="1400" b="0" i="0" u="none" strike="noStrike" cap="none" baseline="0">
                  <a:solidFill>
                    <a:srgbClr val="B2C0D8"/>
                  </a:solidFill>
                  <a:effectLst/>
                  <a:uFillTx/>
                  <a:ea typeface="MS UI Gothic"/>
                </a:rPr>
                <a:t>1</a:t>
              </a:r>
            </a:p>
          </p:txBody>
        </p:sp>
      </p:grpSp>
      <p:sp>
        <p:nvSpPr>
          <p:cNvPr id="45" name="TextBox 44"/>
          <p:cNvSpPr txBox="1"/>
          <p:nvPr/>
        </p:nvSpPr>
        <p:spPr>
          <a:xfrm>
            <a:off x="184422" y="4309612"/>
            <a:ext cx="950901" cy="461665"/>
          </a:xfrm>
          <a:prstGeom prst="rect">
            <a:avLst/>
          </a:prstGeom>
          <a:noFill/>
        </p:spPr>
        <p:txBody>
          <a:bodyPr wrap="none" rtlCol="0">
            <a:spAutoFit/>
          </a:bodyPr>
          <a:lstStyle/>
          <a:p>
            <a:pPr algn="r"/>
            <a:r>
              <a:rPr lang="ja-JP" sz="1200" b="0" i="0" u="none" strike="noStrike" cap="none" baseline="0" dirty="0">
                <a:solidFill>
                  <a:srgbClr val="B60D27"/>
                </a:solidFill>
                <a:effectLst/>
                <a:uFillTx/>
                <a:ea typeface="MS UI Gothic"/>
              </a:rPr>
              <a:t>レゴラフェニブ</a:t>
            </a:r>
          </a:p>
          <a:p>
            <a:pPr algn="r" fontAlgn="base">
              <a:spcBef>
                <a:spcPct val="0"/>
              </a:spcBef>
              <a:spcAft>
                <a:spcPct val="0"/>
              </a:spcAft>
            </a:pPr>
            <a:r>
              <a:rPr lang="ja-JP" sz="1200" b="0" i="0" u="none" strike="noStrike" cap="none" baseline="0" dirty="0">
                <a:solidFill>
                  <a:srgbClr val="B2C0D8"/>
                </a:solidFill>
                <a:effectLst/>
                <a:uFillTx/>
                <a:ea typeface="MS UI Gothic"/>
              </a:rPr>
              <a:t>プラセボ</a:t>
            </a:r>
          </a:p>
        </p:txBody>
      </p:sp>
      <p:sp>
        <p:nvSpPr>
          <p:cNvPr id="46" name="TextBox 45"/>
          <p:cNvSpPr txBox="1"/>
          <p:nvPr/>
        </p:nvSpPr>
        <p:spPr>
          <a:xfrm>
            <a:off x="3328415" y="1849098"/>
            <a:ext cx="1070866" cy="518678"/>
          </a:xfrm>
          <a:prstGeom prst="rect">
            <a:avLst/>
          </a:prstGeom>
          <a:noFill/>
        </p:spPr>
        <p:txBody>
          <a:bodyPr wrap="none" rtlCol="0">
            <a:spAutoFit/>
          </a:bodyPr>
          <a:lstStyle/>
          <a:p>
            <a:pPr fontAlgn="base">
              <a:spcBef>
                <a:spcPct val="0"/>
              </a:spcBef>
              <a:spcAft>
                <a:spcPct val="0"/>
              </a:spcAft>
            </a:pPr>
            <a:r>
              <a:rPr lang="ja-JP" sz="1400" b="0" i="0" u="none" strike="noStrike" cap="none" baseline="0">
                <a:solidFill>
                  <a:srgbClr val="B60D27"/>
                </a:solidFill>
                <a:effectLst/>
                <a:uFillTx/>
                <a:ea typeface="MS UI Gothic"/>
              </a:rPr>
              <a:t>レゴラフェニブ</a:t>
            </a:r>
            <a:r>
              <a:rPr sz="1400"/>
              <a:t/>
            </a:r>
            <a:br>
              <a:rPr sz="1400"/>
            </a:br>
            <a:r>
              <a:rPr lang="ja-JP" sz="1400" b="0" i="0" u="none" strike="noStrike" cap="none" baseline="0">
                <a:solidFill>
                  <a:srgbClr val="B2C0D8"/>
                </a:solidFill>
                <a:effectLst/>
                <a:uFillTx/>
                <a:ea typeface="MS UI Gothic"/>
              </a:rPr>
              <a:t>プラセボ</a:t>
            </a:r>
          </a:p>
        </p:txBody>
      </p:sp>
      <p:cxnSp>
        <p:nvCxnSpPr>
          <p:cNvPr id="47" name="Straight Connector 46"/>
          <p:cNvCxnSpPr/>
          <p:nvPr/>
        </p:nvCxnSpPr>
        <p:spPr>
          <a:xfrm>
            <a:off x="3110749" y="2000776"/>
            <a:ext cx="271171" cy="0"/>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cxnSp>
      <p:cxnSp>
        <p:nvCxnSpPr>
          <p:cNvPr id="48" name="Straight Connector 47"/>
          <p:cNvCxnSpPr/>
          <p:nvPr/>
        </p:nvCxnSpPr>
        <p:spPr>
          <a:xfrm>
            <a:off x="3110749" y="2203387"/>
            <a:ext cx="271171" cy="0"/>
          </a:xfrm>
          <a:prstGeom prst="line">
            <a:avLst/>
          </a:prstGeom>
          <a:noFill/>
          <a:ln w="25400">
            <a:solidFill>
              <a:schemeClr val="accent2"/>
            </a:solidFill>
            <a:prstDash val="solid"/>
            <a:round/>
          </a:ln>
          <a:extLst>
            <a:ext uri="{909E8E84-426E-40DD-AFC4-6F175D3DCCD1}">
              <a14:hiddenFill xmlns:a14="http://schemas.microsoft.com/office/drawing/2010/main">
                <a:solidFill>
                  <a:srgbClr val="FFFFFF"/>
                </a:solidFill>
              </a14:hiddenFill>
            </a:ext>
          </a:extLst>
        </p:spPr>
      </p:cxnSp>
      <p:grpSp>
        <p:nvGrpSpPr>
          <p:cNvPr id="51" name="Group 50"/>
          <p:cNvGrpSpPr/>
          <p:nvPr/>
        </p:nvGrpSpPr>
        <p:grpSpPr>
          <a:xfrm>
            <a:off x="4606184" y="1754250"/>
            <a:ext cx="4160851" cy="3086867"/>
            <a:chOff x="460265" y="1754250"/>
            <a:chExt cx="4160851" cy="3086867"/>
          </a:xfrm>
        </p:grpSpPr>
        <p:sp>
          <p:nvSpPr>
            <p:cNvPr id="52" name="Freeform 51"/>
            <p:cNvSpPr/>
            <p:nvPr/>
          </p:nvSpPr>
          <p:spPr bwMode="auto">
            <a:xfrm>
              <a:off x="1137714" y="1908886"/>
              <a:ext cx="3272702" cy="194574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000000"/>
                </a:solidFill>
              </a:endParaRPr>
            </a:p>
          </p:txBody>
        </p:sp>
        <p:sp>
          <p:nvSpPr>
            <p:cNvPr id="53" name="Line 6"/>
            <p:cNvSpPr>
              <a:spLocks noChangeShapeType="1"/>
            </p:cNvSpPr>
            <p:nvPr/>
          </p:nvSpPr>
          <p:spPr bwMode="auto">
            <a:xfrm>
              <a:off x="1094323" y="1908886"/>
              <a:ext cx="41469"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000000"/>
                </a:solidFill>
              </a:endParaRPr>
            </a:p>
          </p:txBody>
        </p:sp>
        <p:sp>
          <p:nvSpPr>
            <p:cNvPr id="54" name="Line 7"/>
            <p:cNvSpPr>
              <a:spLocks noChangeShapeType="1"/>
            </p:cNvSpPr>
            <p:nvPr/>
          </p:nvSpPr>
          <p:spPr bwMode="auto">
            <a:xfrm>
              <a:off x="1094323" y="2301772"/>
              <a:ext cx="41469"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000000"/>
                </a:solidFill>
              </a:endParaRPr>
            </a:p>
          </p:txBody>
        </p:sp>
        <p:sp>
          <p:nvSpPr>
            <p:cNvPr id="55" name="Line 8"/>
            <p:cNvSpPr>
              <a:spLocks noChangeShapeType="1"/>
            </p:cNvSpPr>
            <p:nvPr/>
          </p:nvSpPr>
          <p:spPr bwMode="auto">
            <a:xfrm>
              <a:off x="1094323" y="2677018"/>
              <a:ext cx="41469"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000000"/>
                </a:solidFill>
              </a:endParaRPr>
            </a:p>
          </p:txBody>
        </p:sp>
        <p:sp>
          <p:nvSpPr>
            <p:cNvPr id="56" name="Line 9"/>
            <p:cNvSpPr>
              <a:spLocks noChangeShapeType="1"/>
            </p:cNvSpPr>
            <p:nvPr/>
          </p:nvSpPr>
          <p:spPr bwMode="auto">
            <a:xfrm>
              <a:off x="1094323" y="3064390"/>
              <a:ext cx="41469"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000000"/>
                </a:solidFill>
              </a:endParaRPr>
            </a:p>
          </p:txBody>
        </p:sp>
        <p:sp>
          <p:nvSpPr>
            <p:cNvPr id="57" name="Line 10"/>
            <p:cNvSpPr>
              <a:spLocks noChangeShapeType="1"/>
            </p:cNvSpPr>
            <p:nvPr/>
          </p:nvSpPr>
          <p:spPr bwMode="auto">
            <a:xfrm>
              <a:off x="1094323" y="3443679"/>
              <a:ext cx="41469"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000000"/>
                </a:solidFill>
              </a:endParaRPr>
            </a:p>
          </p:txBody>
        </p:sp>
        <p:sp>
          <p:nvSpPr>
            <p:cNvPr id="58" name="Line 11"/>
            <p:cNvSpPr>
              <a:spLocks noChangeShapeType="1"/>
            </p:cNvSpPr>
            <p:nvPr/>
          </p:nvSpPr>
          <p:spPr bwMode="auto">
            <a:xfrm>
              <a:off x="1094323" y="3827011"/>
              <a:ext cx="41469"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000000"/>
                </a:solidFill>
              </a:endParaRPr>
            </a:p>
          </p:txBody>
        </p:sp>
        <p:sp>
          <p:nvSpPr>
            <p:cNvPr id="59" name="TextBox 58"/>
            <p:cNvSpPr txBox="1"/>
            <p:nvPr/>
          </p:nvSpPr>
          <p:spPr>
            <a:xfrm rot="16200000">
              <a:off x="343308" y="2716591"/>
              <a:ext cx="539019" cy="305105"/>
            </a:xfrm>
            <a:prstGeom prst="rect">
              <a:avLst/>
            </a:prstGeom>
            <a:noFill/>
          </p:spPr>
          <p:txBody>
            <a:bodyPr wrap="none" rtlCol="0">
              <a:spAutoFit/>
            </a:bodyPr>
            <a:lstStyle/>
            <a:p>
              <a:pPr algn="ctr" fontAlgn="base">
                <a:spcBef>
                  <a:spcPct val="0"/>
                </a:spcBef>
                <a:spcAft>
                  <a:spcPct val="0"/>
                </a:spcAft>
              </a:pPr>
              <a:r>
                <a:rPr lang="ja-JP" sz="1400" b="0" i="0" u="none" strike="noStrike" cap="none" baseline="0" dirty="0">
                  <a:solidFill>
                    <a:srgbClr val="4D4D4D"/>
                  </a:solidFill>
                  <a:effectLst/>
                  <a:uFillTx/>
                  <a:ea typeface="MS UI Gothic"/>
                </a:rPr>
                <a:t>割合</a:t>
              </a:r>
            </a:p>
          </p:txBody>
        </p:sp>
        <p:sp>
          <p:nvSpPr>
            <p:cNvPr id="60" name="TextBox 59"/>
            <p:cNvSpPr txBox="1"/>
            <p:nvPr/>
          </p:nvSpPr>
          <p:spPr>
            <a:xfrm>
              <a:off x="2135350" y="4097771"/>
              <a:ext cx="1353823" cy="305105"/>
            </a:xfrm>
            <a:prstGeom prst="rect">
              <a:avLst/>
            </a:prstGeom>
            <a:noFill/>
          </p:spPr>
          <p:txBody>
            <a:bodyPr wrap="none" rtlCol="0">
              <a:spAutoFit/>
            </a:bodyPr>
            <a:lstStyle/>
            <a:p>
              <a:pPr algn="ctr"/>
              <a:r>
                <a:rPr lang="ja-JP" altLang="en-US" sz="1400" dirty="0">
                  <a:solidFill>
                    <a:srgbClr val="4D4D4D"/>
                  </a:solidFill>
                  <a:ea typeface="MS UI Gothic"/>
                </a:rPr>
                <a:t>経過期間（ヵ月）</a:t>
              </a:r>
            </a:p>
          </p:txBody>
        </p:sp>
        <p:sp>
          <p:nvSpPr>
            <p:cNvPr id="61" name="TextBox 60"/>
            <p:cNvSpPr txBox="1"/>
            <p:nvPr/>
          </p:nvSpPr>
          <p:spPr>
            <a:xfrm>
              <a:off x="701782" y="1754250"/>
              <a:ext cx="430476"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1.0</a:t>
              </a:r>
            </a:p>
          </p:txBody>
        </p:sp>
        <p:sp>
          <p:nvSpPr>
            <p:cNvPr id="62" name="TextBox 61"/>
            <p:cNvSpPr txBox="1"/>
            <p:nvPr/>
          </p:nvSpPr>
          <p:spPr>
            <a:xfrm>
              <a:off x="701782" y="2148589"/>
              <a:ext cx="430476"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0.8</a:t>
              </a:r>
            </a:p>
          </p:txBody>
        </p:sp>
        <p:sp>
          <p:nvSpPr>
            <p:cNvPr id="63" name="TextBox 62"/>
            <p:cNvSpPr txBox="1"/>
            <p:nvPr/>
          </p:nvSpPr>
          <p:spPr>
            <a:xfrm>
              <a:off x="701782" y="2523662"/>
              <a:ext cx="430476"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0.6</a:t>
              </a:r>
            </a:p>
          </p:txBody>
        </p:sp>
        <p:sp>
          <p:nvSpPr>
            <p:cNvPr id="64" name="TextBox 63"/>
            <p:cNvSpPr txBox="1"/>
            <p:nvPr/>
          </p:nvSpPr>
          <p:spPr>
            <a:xfrm>
              <a:off x="701782" y="2910864"/>
              <a:ext cx="430476"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0.4</a:t>
              </a:r>
            </a:p>
          </p:txBody>
        </p:sp>
        <p:sp>
          <p:nvSpPr>
            <p:cNvPr id="65" name="TextBox 64"/>
            <p:cNvSpPr txBox="1"/>
            <p:nvPr/>
          </p:nvSpPr>
          <p:spPr>
            <a:xfrm>
              <a:off x="701782" y="3289979"/>
              <a:ext cx="430476"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0.2</a:t>
              </a:r>
            </a:p>
          </p:txBody>
        </p:sp>
        <p:sp>
          <p:nvSpPr>
            <p:cNvPr id="66" name="TextBox 65"/>
            <p:cNvSpPr txBox="1"/>
            <p:nvPr/>
          </p:nvSpPr>
          <p:spPr>
            <a:xfrm>
              <a:off x="850213" y="3673136"/>
              <a:ext cx="282046"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0</a:t>
              </a:r>
            </a:p>
          </p:txBody>
        </p:sp>
        <p:grpSp>
          <p:nvGrpSpPr>
            <p:cNvPr id="67" name="Group 66"/>
            <p:cNvGrpSpPr/>
            <p:nvPr/>
          </p:nvGrpSpPr>
          <p:grpSpPr>
            <a:xfrm>
              <a:off x="1164186" y="3859981"/>
              <a:ext cx="271475" cy="981136"/>
              <a:chOff x="993888" y="4927381"/>
              <a:chExt cx="471342" cy="1304085"/>
            </a:xfrm>
          </p:grpSpPr>
          <p:sp>
            <p:nvSpPr>
              <p:cNvPr id="200" name="Line 21"/>
              <p:cNvSpPr>
                <a:spLocks noChangeShapeType="1"/>
              </p:cNvSpPr>
              <p:nvPr/>
            </p:nvSpPr>
            <p:spPr bwMode="auto">
              <a:xfrm flipH="1">
                <a:off x="1229558" y="4927381"/>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000000"/>
                  </a:solidFill>
                  <a:cs typeface="Arial" panose="020B0604020202020204" pitchFamily="34" charset="0"/>
                </a:endParaRPr>
              </a:p>
            </p:txBody>
          </p:sp>
          <p:sp>
            <p:nvSpPr>
              <p:cNvPr id="201" name="TextBox 200"/>
              <p:cNvSpPr txBox="1"/>
              <p:nvPr/>
            </p:nvSpPr>
            <p:spPr>
              <a:xfrm>
                <a:off x="995136" y="4989397"/>
                <a:ext cx="468846" cy="1231287"/>
              </a:xfrm>
              <a:prstGeom prst="rect">
                <a:avLst/>
              </a:prstGeom>
              <a:noFill/>
            </p:spPr>
            <p:txBody>
              <a:bodyPr wrap="none" lIns="36000" tIns="36000" rIns="36000" bIns="36000" rtlCol="0" anchor="t" anchorCtr="0">
                <a:spAutoFit/>
              </a:bodyPr>
              <a:lstStyle/>
              <a:p>
                <a:pPr algn="ctr"/>
                <a:r>
                  <a:rPr lang="ja-JP" sz="1400" b="0" i="0" u="none" strike="noStrike" cap="none" baseline="0">
                    <a:solidFill>
                      <a:srgbClr val="4D4D4D"/>
                    </a:solidFill>
                    <a:effectLst/>
                    <a:uFillTx/>
                    <a:ea typeface="MS UI Gothic"/>
                  </a:rPr>
                  <a:t>0</a:t>
                </a:r>
              </a:p>
              <a:p>
                <a:pPr algn="ctr"/>
                <a:endParaRPr lang="en-US" sz="1400">
                  <a:solidFill>
                    <a:srgbClr val="000000"/>
                  </a:solidFill>
                  <a:cs typeface="Arial" panose="020B0604020202020204" pitchFamily="34" charset="0"/>
                </a:endParaRPr>
              </a:p>
              <a:p>
                <a:pPr algn="ctr"/>
                <a:r>
                  <a:rPr lang="ja-JP" sz="1400" b="0" i="0" u="none" strike="noStrike" cap="none" baseline="0">
                    <a:solidFill>
                      <a:srgbClr val="B60D27"/>
                    </a:solidFill>
                    <a:effectLst/>
                    <a:uFillTx/>
                    <a:ea typeface="MS UI Gothic"/>
                  </a:rPr>
                  <a:t>33</a:t>
                </a:r>
              </a:p>
              <a:p>
                <a:pPr algn="ctr"/>
                <a:r>
                  <a:rPr lang="ja-JP" sz="1400" b="0" i="0" u="none" strike="noStrike" cap="none" baseline="0">
                    <a:solidFill>
                      <a:srgbClr val="B2C0D8"/>
                    </a:solidFill>
                    <a:effectLst/>
                    <a:uFillTx/>
                    <a:ea typeface="MS UI Gothic"/>
                  </a:rPr>
                  <a:t>33</a:t>
                </a:r>
              </a:p>
            </p:txBody>
          </p:sp>
        </p:grpSp>
        <p:grpSp>
          <p:nvGrpSpPr>
            <p:cNvPr id="68" name="Group 67"/>
            <p:cNvGrpSpPr/>
            <p:nvPr/>
          </p:nvGrpSpPr>
          <p:grpSpPr>
            <a:xfrm>
              <a:off x="1649525" y="3854956"/>
              <a:ext cx="322772" cy="986161"/>
              <a:chOff x="884051" y="4920702"/>
              <a:chExt cx="560403" cy="1310764"/>
            </a:xfrm>
          </p:grpSpPr>
          <p:sp>
            <p:nvSpPr>
              <p:cNvPr id="198" name="Line 21"/>
              <p:cNvSpPr>
                <a:spLocks noChangeShapeType="1"/>
              </p:cNvSpPr>
              <p:nvPr/>
            </p:nvSpPr>
            <p:spPr bwMode="auto">
              <a:xfrm flipH="1">
                <a:off x="1157020" y="4920702"/>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000000"/>
                  </a:solidFill>
                  <a:cs typeface="Arial" panose="020B0604020202020204" pitchFamily="34" charset="0"/>
                </a:endParaRPr>
              </a:p>
            </p:txBody>
          </p:sp>
          <p:sp>
            <p:nvSpPr>
              <p:cNvPr id="199" name="TextBox 198"/>
              <p:cNvSpPr txBox="1"/>
              <p:nvPr/>
            </p:nvSpPr>
            <p:spPr>
              <a:xfrm>
                <a:off x="886903" y="4989396"/>
                <a:ext cx="554697" cy="1231286"/>
              </a:xfrm>
              <a:prstGeom prst="rect">
                <a:avLst/>
              </a:prstGeom>
              <a:noFill/>
            </p:spPr>
            <p:txBody>
              <a:bodyPr wrap="none" lIns="36000" tIns="36000" rIns="36000" bIns="36000" rtlCol="0" anchor="t" anchorCtr="0">
                <a:spAutoFit/>
              </a:bodyPr>
              <a:lstStyle/>
              <a:p>
                <a:pPr algn="ctr"/>
                <a:r>
                  <a:rPr lang="ja-JP" sz="1400" b="0" i="0" u="none" strike="noStrike" cap="none" baseline="0">
                    <a:solidFill>
                      <a:srgbClr val="4D4D4D"/>
                    </a:solidFill>
                    <a:effectLst/>
                    <a:uFillTx/>
                    <a:ea typeface="MS UI Gothic"/>
                  </a:rPr>
                  <a:t>2.5</a:t>
                </a:r>
              </a:p>
              <a:p>
                <a:pPr algn="ctr"/>
                <a:endParaRPr lang="en-US" sz="1400">
                  <a:solidFill>
                    <a:srgbClr val="000000"/>
                  </a:solidFill>
                  <a:cs typeface="Arial" panose="020B0604020202020204" pitchFamily="34" charset="0"/>
                </a:endParaRPr>
              </a:p>
              <a:p>
                <a:pPr algn="r"/>
                <a:r>
                  <a:rPr lang="ja-JP" sz="1400" b="0" i="0" u="none" strike="noStrike" cap="none" baseline="0">
                    <a:solidFill>
                      <a:srgbClr val="B60D27"/>
                    </a:solidFill>
                    <a:effectLst/>
                    <a:uFillTx/>
                    <a:ea typeface="MS UI Gothic"/>
                  </a:rPr>
                  <a:t>24</a:t>
                </a:r>
              </a:p>
              <a:p>
                <a:pPr algn="r"/>
                <a:r>
                  <a:rPr lang="ja-JP" sz="1400" b="0" i="0" u="none" strike="noStrike" cap="none" baseline="0">
                    <a:solidFill>
                      <a:srgbClr val="B2C0D8"/>
                    </a:solidFill>
                    <a:effectLst/>
                    <a:uFillTx/>
                    <a:ea typeface="MS UI Gothic"/>
                  </a:rPr>
                  <a:t>24</a:t>
                </a:r>
              </a:p>
            </p:txBody>
          </p:sp>
        </p:grpSp>
        <p:grpSp>
          <p:nvGrpSpPr>
            <p:cNvPr id="69" name="Group 68"/>
            <p:cNvGrpSpPr/>
            <p:nvPr/>
          </p:nvGrpSpPr>
          <p:grpSpPr>
            <a:xfrm>
              <a:off x="2167430" y="3854950"/>
              <a:ext cx="322772" cy="981138"/>
              <a:chOff x="830760" y="4920702"/>
              <a:chExt cx="560403" cy="1304090"/>
            </a:xfrm>
          </p:grpSpPr>
          <p:sp>
            <p:nvSpPr>
              <p:cNvPr id="195" name="Line 19"/>
              <p:cNvSpPr>
                <a:spLocks noChangeShapeType="1"/>
              </p:cNvSpPr>
              <p:nvPr/>
            </p:nvSpPr>
            <p:spPr bwMode="auto">
              <a:xfrm flipH="1">
                <a:off x="1086534" y="4920702"/>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000000"/>
                  </a:solidFill>
                </a:endParaRPr>
              </a:p>
            </p:txBody>
          </p:sp>
          <p:sp>
            <p:nvSpPr>
              <p:cNvPr id="197" name="TextBox 196"/>
              <p:cNvSpPr txBox="1"/>
              <p:nvPr/>
            </p:nvSpPr>
            <p:spPr>
              <a:xfrm>
                <a:off x="833613" y="4982720"/>
                <a:ext cx="554697" cy="1231289"/>
              </a:xfrm>
              <a:prstGeom prst="rect">
                <a:avLst/>
              </a:prstGeom>
              <a:noFill/>
            </p:spPr>
            <p:txBody>
              <a:bodyPr wrap="none" lIns="36000" tIns="36000" rIns="36000" bIns="36000" rtlCol="0" anchor="t" anchorCtr="0">
                <a:spAutoFit/>
              </a:bodyPr>
              <a:lstStyle/>
              <a:p>
                <a:pPr algn="ctr"/>
                <a:r>
                  <a:rPr lang="ja-JP" sz="1400" b="0" i="0" u="none" strike="noStrike" cap="none" baseline="0">
                    <a:solidFill>
                      <a:srgbClr val="4D4D4D"/>
                    </a:solidFill>
                    <a:effectLst/>
                    <a:uFillTx/>
                    <a:ea typeface="MS UI Gothic"/>
                  </a:rPr>
                  <a:t>5.0</a:t>
                </a:r>
              </a:p>
              <a:p>
                <a:pPr algn="ctr"/>
                <a:endParaRPr lang="en-US" sz="1400">
                  <a:solidFill>
                    <a:srgbClr val="000000"/>
                  </a:solidFill>
                  <a:cs typeface="Arial" panose="020B0604020202020204" pitchFamily="34" charset="0"/>
                </a:endParaRPr>
              </a:p>
              <a:p>
                <a:pPr algn="r"/>
                <a:r>
                  <a:rPr lang="ja-JP" sz="1400" b="0" i="0" u="none" strike="noStrike" cap="none" baseline="0">
                    <a:solidFill>
                      <a:srgbClr val="B60D27"/>
                    </a:solidFill>
                    <a:effectLst/>
                    <a:uFillTx/>
                    <a:ea typeface="MS UI Gothic"/>
                  </a:rPr>
                  <a:t>17</a:t>
                </a:r>
              </a:p>
              <a:p>
                <a:pPr algn="r"/>
                <a:r>
                  <a:rPr lang="ja-JP" sz="1400" b="0" i="0" u="none" strike="noStrike" cap="none" baseline="0">
                    <a:solidFill>
                      <a:srgbClr val="B2C0D8"/>
                    </a:solidFill>
                    <a:effectLst/>
                    <a:uFillTx/>
                    <a:ea typeface="MS UI Gothic"/>
                  </a:rPr>
                  <a:t>16</a:t>
                </a:r>
              </a:p>
            </p:txBody>
          </p:sp>
        </p:grpSp>
        <p:grpSp>
          <p:nvGrpSpPr>
            <p:cNvPr id="70" name="Group 69"/>
            <p:cNvGrpSpPr/>
            <p:nvPr/>
          </p:nvGrpSpPr>
          <p:grpSpPr>
            <a:xfrm>
              <a:off x="1734985" y="3854953"/>
              <a:ext cx="1234800" cy="968879"/>
              <a:chOff x="-891611" y="4920702"/>
              <a:chExt cx="2143872" cy="1287794"/>
            </a:xfrm>
          </p:grpSpPr>
          <p:sp>
            <p:nvSpPr>
              <p:cNvPr id="193" name="Line 21"/>
              <p:cNvSpPr>
                <a:spLocks noChangeShapeType="1"/>
              </p:cNvSpPr>
              <p:nvPr/>
            </p:nvSpPr>
            <p:spPr bwMode="auto">
              <a:xfrm flipH="1">
                <a:off x="973839" y="4920702"/>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000000"/>
                  </a:solidFill>
                  <a:cs typeface="Arial" panose="020B0604020202020204" pitchFamily="34" charset="0"/>
                </a:endParaRPr>
              </a:p>
            </p:txBody>
          </p:sp>
          <p:sp>
            <p:nvSpPr>
              <p:cNvPr id="194" name="TextBox 193"/>
              <p:cNvSpPr txBox="1"/>
              <p:nvPr/>
            </p:nvSpPr>
            <p:spPr>
              <a:xfrm>
                <a:off x="-891611" y="4977209"/>
                <a:ext cx="2143872" cy="1231287"/>
              </a:xfrm>
              <a:prstGeom prst="rect">
                <a:avLst/>
              </a:prstGeom>
              <a:noFill/>
            </p:spPr>
            <p:txBody>
              <a:bodyPr wrap="none" lIns="36000" tIns="36000" rIns="36000" bIns="36000" rtlCol="0" anchor="t" anchorCtr="0">
                <a:spAutoFit/>
              </a:bodyPr>
              <a:lstStyle/>
              <a:p>
                <a:pPr algn="ctr"/>
                <a:r>
                  <a:rPr lang="ja-JP" sz="1400" b="0" i="0" u="none" strike="noStrike" cap="none" baseline="0" dirty="0">
                    <a:solidFill>
                      <a:srgbClr val="4D4D4D"/>
                    </a:solidFill>
                    <a:effectLst/>
                    <a:uFillTx/>
                    <a:ea typeface="MS UI Gothic"/>
                  </a:rPr>
                  <a:t>	7.5</a:t>
                </a:r>
              </a:p>
              <a:p>
                <a:pPr algn="ctr"/>
                <a:endParaRPr lang="en-US" sz="1400" dirty="0">
                  <a:solidFill>
                    <a:srgbClr val="000000"/>
                  </a:solidFill>
                  <a:cs typeface="Arial" panose="020B0604020202020204" pitchFamily="34" charset="0"/>
                </a:endParaRPr>
              </a:p>
              <a:p>
                <a:pPr algn="r"/>
                <a:r>
                  <a:rPr lang="ja-JP" sz="1400" b="0" i="0" u="none" strike="noStrike" cap="none" baseline="0" dirty="0">
                    <a:solidFill>
                      <a:srgbClr val="B60D27"/>
                    </a:solidFill>
                    <a:effectLst/>
                    <a:uFillTx/>
                    <a:ea typeface="MS UI Gothic"/>
                  </a:rPr>
                  <a:t>11</a:t>
                </a:r>
              </a:p>
              <a:p>
                <a:pPr algn="r"/>
                <a:r>
                  <a:rPr lang="ja-JP" sz="1400" b="0" i="0" u="none" strike="noStrike" cap="none" baseline="0" dirty="0">
                    <a:solidFill>
                      <a:srgbClr val="B2C0D8"/>
                    </a:solidFill>
                    <a:effectLst/>
                    <a:uFillTx/>
                    <a:ea typeface="MS UI Gothic"/>
                  </a:rPr>
                  <a:t>8</a:t>
                </a:r>
              </a:p>
            </p:txBody>
          </p:sp>
        </p:grpSp>
        <p:sp>
          <p:nvSpPr>
            <p:cNvPr id="71" name="TextBox 70"/>
            <p:cNvSpPr txBox="1"/>
            <p:nvPr/>
          </p:nvSpPr>
          <p:spPr>
            <a:xfrm>
              <a:off x="3128393" y="3901610"/>
              <a:ext cx="418468" cy="926366"/>
            </a:xfrm>
            <a:prstGeom prst="rect">
              <a:avLst/>
            </a:prstGeom>
            <a:noFill/>
          </p:spPr>
          <p:txBody>
            <a:bodyPr wrap="none" lIns="36000" tIns="36000" rIns="36000" bIns="36000" rtlCol="0" anchor="t" anchorCtr="0">
              <a:spAutoFit/>
            </a:bodyPr>
            <a:lstStyle/>
            <a:p>
              <a:pPr algn="ctr"/>
              <a:r>
                <a:rPr lang="ja-JP" sz="1400" b="0" i="0" u="none" strike="noStrike" cap="none" baseline="0" dirty="0">
                  <a:solidFill>
                    <a:srgbClr val="4D4D4D"/>
                  </a:solidFill>
                  <a:effectLst/>
                  <a:uFillTx/>
                  <a:ea typeface="MS UI Gothic"/>
                </a:rPr>
                <a:t>10.0</a:t>
              </a:r>
            </a:p>
            <a:p>
              <a:pPr algn="ctr"/>
              <a:endParaRPr lang="en-US" sz="1400" dirty="0">
                <a:solidFill>
                  <a:srgbClr val="000000"/>
                </a:solidFill>
                <a:cs typeface="Arial" panose="020B0604020202020204" pitchFamily="34" charset="0"/>
              </a:endParaRPr>
            </a:p>
            <a:p>
              <a:pPr algn="ctr"/>
              <a:r>
                <a:rPr lang="ja-JP" sz="1400" b="0" i="0" u="none" strike="noStrike" cap="none" baseline="0" dirty="0">
                  <a:solidFill>
                    <a:srgbClr val="B60D27"/>
                  </a:solidFill>
                  <a:effectLst/>
                  <a:uFillTx/>
                  <a:ea typeface="MS UI Gothic"/>
                </a:rPr>
                <a:t>9</a:t>
              </a:r>
            </a:p>
            <a:p>
              <a:pPr algn="ctr"/>
              <a:r>
                <a:rPr lang="ja-JP" sz="1400" b="0" i="0" u="none" strike="noStrike" cap="none" baseline="0" dirty="0">
                  <a:solidFill>
                    <a:srgbClr val="B2C0D8"/>
                  </a:solidFill>
                  <a:effectLst/>
                  <a:uFillTx/>
                  <a:ea typeface="MS UI Gothic"/>
                </a:rPr>
                <a:t>5</a:t>
              </a:r>
            </a:p>
          </p:txBody>
        </p:sp>
        <p:sp>
          <p:nvSpPr>
            <p:cNvPr id="72" name="Line 21"/>
            <p:cNvSpPr>
              <a:spLocks noChangeShapeType="1"/>
            </p:cNvSpPr>
            <p:nvPr/>
          </p:nvSpPr>
          <p:spPr bwMode="auto">
            <a:xfrm flipH="1">
              <a:off x="3330418" y="3854955"/>
              <a:ext cx="0" cy="5417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000000"/>
                </a:solidFill>
                <a:cs typeface="Arial" panose="020B0604020202020204" pitchFamily="34" charset="0"/>
              </a:endParaRPr>
            </a:p>
          </p:txBody>
        </p:sp>
        <p:sp>
          <p:nvSpPr>
            <p:cNvPr id="73" name="TextBox 72"/>
            <p:cNvSpPr txBox="1"/>
            <p:nvPr/>
          </p:nvSpPr>
          <p:spPr>
            <a:xfrm>
              <a:off x="3672232" y="3901614"/>
              <a:ext cx="418468" cy="926366"/>
            </a:xfrm>
            <a:prstGeom prst="rect">
              <a:avLst/>
            </a:prstGeom>
            <a:noFill/>
          </p:spPr>
          <p:txBody>
            <a:bodyPr wrap="none" lIns="36000" tIns="36000" rIns="36000" bIns="36000" rtlCol="0" anchor="t" anchorCtr="0">
              <a:spAutoFit/>
            </a:bodyPr>
            <a:lstStyle/>
            <a:p>
              <a:pPr algn="ctr"/>
              <a:r>
                <a:rPr lang="ja-JP" sz="1400" b="0" i="0" u="none" strike="noStrike" cap="none" baseline="0">
                  <a:solidFill>
                    <a:srgbClr val="4D4D4D"/>
                  </a:solidFill>
                  <a:effectLst/>
                  <a:uFillTx/>
                  <a:ea typeface="MS UI Gothic"/>
                </a:rPr>
                <a:t>12.5</a:t>
              </a:r>
            </a:p>
            <a:p>
              <a:pPr algn="ctr"/>
              <a:endParaRPr lang="en-US" sz="1400">
                <a:solidFill>
                  <a:srgbClr val="000000"/>
                </a:solidFill>
                <a:cs typeface="Arial" panose="020B0604020202020204" pitchFamily="34" charset="0"/>
              </a:endParaRPr>
            </a:p>
            <a:p>
              <a:pPr algn="ctr"/>
              <a:r>
                <a:rPr lang="ja-JP" sz="1400" b="0" i="0" u="none" strike="noStrike" cap="none" baseline="0">
                  <a:solidFill>
                    <a:srgbClr val="B60D27"/>
                  </a:solidFill>
                  <a:effectLst/>
                  <a:uFillTx/>
                  <a:ea typeface="MS UI Gothic"/>
                </a:rPr>
                <a:t>6</a:t>
              </a:r>
            </a:p>
            <a:p>
              <a:pPr algn="ctr"/>
              <a:r>
                <a:rPr lang="ja-JP" sz="1400" b="0" i="0" u="none" strike="noStrike" cap="none" baseline="0">
                  <a:solidFill>
                    <a:srgbClr val="B2C0D8"/>
                  </a:solidFill>
                  <a:effectLst/>
                  <a:uFillTx/>
                  <a:ea typeface="MS UI Gothic"/>
                </a:rPr>
                <a:t>3</a:t>
              </a:r>
            </a:p>
          </p:txBody>
        </p:sp>
        <p:sp>
          <p:nvSpPr>
            <p:cNvPr id="74" name="Line 21"/>
            <p:cNvSpPr>
              <a:spLocks noChangeShapeType="1"/>
            </p:cNvSpPr>
            <p:nvPr/>
          </p:nvSpPr>
          <p:spPr bwMode="auto">
            <a:xfrm flipH="1">
              <a:off x="3872770" y="3854955"/>
              <a:ext cx="0" cy="5417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000000"/>
                </a:solidFill>
                <a:cs typeface="Arial" panose="020B0604020202020204" pitchFamily="34" charset="0"/>
              </a:endParaRPr>
            </a:p>
          </p:txBody>
        </p:sp>
        <p:grpSp>
          <p:nvGrpSpPr>
            <p:cNvPr id="75" name="Group 74"/>
            <p:cNvGrpSpPr/>
            <p:nvPr/>
          </p:nvGrpSpPr>
          <p:grpSpPr>
            <a:xfrm>
              <a:off x="4200562" y="3854953"/>
              <a:ext cx="420554" cy="981138"/>
              <a:chOff x="974411" y="4920702"/>
              <a:chExt cx="730176" cy="1304088"/>
            </a:xfrm>
          </p:grpSpPr>
          <p:sp>
            <p:nvSpPr>
              <p:cNvPr id="191" name="Line 19"/>
              <p:cNvSpPr>
                <a:spLocks noChangeShapeType="1"/>
              </p:cNvSpPr>
              <p:nvPr/>
            </p:nvSpPr>
            <p:spPr bwMode="auto">
              <a:xfrm flipH="1">
                <a:off x="1339497" y="4920702"/>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000000"/>
                  </a:solidFill>
                </a:endParaRPr>
              </a:p>
            </p:txBody>
          </p:sp>
          <p:sp>
            <p:nvSpPr>
              <p:cNvPr id="192" name="TextBox 191"/>
              <p:cNvSpPr txBox="1"/>
              <p:nvPr/>
            </p:nvSpPr>
            <p:spPr>
              <a:xfrm>
                <a:off x="976223" y="4982721"/>
                <a:ext cx="726555" cy="1231287"/>
              </a:xfrm>
              <a:prstGeom prst="rect">
                <a:avLst/>
              </a:prstGeom>
              <a:noFill/>
            </p:spPr>
            <p:txBody>
              <a:bodyPr wrap="none" lIns="36000" tIns="36000" rIns="36000" bIns="36000" rtlCol="0" anchor="t" anchorCtr="0">
                <a:spAutoFit/>
              </a:bodyPr>
              <a:lstStyle/>
              <a:p>
                <a:pPr algn="ctr"/>
                <a:r>
                  <a:rPr lang="ja-JP" sz="1400" b="0" i="0" u="none" strike="noStrike" cap="none" baseline="0">
                    <a:solidFill>
                      <a:srgbClr val="4D4D4D"/>
                    </a:solidFill>
                    <a:effectLst/>
                    <a:uFillTx/>
                    <a:ea typeface="MS UI Gothic"/>
                  </a:rPr>
                  <a:t>15.0</a:t>
                </a:r>
              </a:p>
              <a:p>
                <a:pPr algn="ctr"/>
                <a:endParaRPr lang="en-US" sz="1400">
                  <a:solidFill>
                    <a:srgbClr val="000000"/>
                  </a:solidFill>
                  <a:cs typeface="Arial" panose="020B0604020202020204" pitchFamily="34" charset="0"/>
                </a:endParaRPr>
              </a:p>
              <a:p>
                <a:pPr algn="ctr"/>
                <a:r>
                  <a:rPr lang="ja-JP" sz="1400" b="0" i="0" u="none" strike="noStrike" cap="none" baseline="0">
                    <a:solidFill>
                      <a:srgbClr val="B60D27"/>
                    </a:solidFill>
                    <a:effectLst/>
                    <a:uFillTx/>
                    <a:ea typeface="MS UI Gothic"/>
                  </a:rPr>
                  <a:t>6</a:t>
                </a:r>
              </a:p>
              <a:p>
                <a:pPr algn="ctr"/>
                <a:r>
                  <a:rPr lang="ja-JP" sz="1400" b="0" i="0" u="none" strike="noStrike" cap="none" baseline="0">
                    <a:solidFill>
                      <a:srgbClr val="B2C0D8"/>
                    </a:solidFill>
                    <a:effectLst/>
                    <a:uFillTx/>
                    <a:ea typeface="MS UI Gothic"/>
                  </a:rPr>
                  <a:t>3</a:t>
                </a:r>
              </a:p>
            </p:txBody>
          </p:sp>
        </p:grpSp>
        <p:sp>
          <p:nvSpPr>
            <p:cNvPr id="76" name="TextBox 75"/>
            <p:cNvSpPr txBox="1"/>
            <p:nvPr/>
          </p:nvSpPr>
          <p:spPr>
            <a:xfrm>
              <a:off x="3328415" y="1849098"/>
              <a:ext cx="1070866" cy="518678"/>
            </a:xfrm>
            <a:prstGeom prst="rect">
              <a:avLst/>
            </a:prstGeom>
            <a:noFill/>
          </p:spPr>
          <p:txBody>
            <a:bodyPr wrap="none" rtlCol="0">
              <a:spAutoFit/>
            </a:bodyPr>
            <a:lstStyle/>
            <a:p>
              <a:pPr fontAlgn="base">
                <a:spcBef>
                  <a:spcPct val="0"/>
                </a:spcBef>
                <a:spcAft>
                  <a:spcPct val="0"/>
                </a:spcAft>
              </a:pPr>
              <a:r>
                <a:rPr lang="ja-JP" sz="1400" b="0" i="0" u="none" strike="noStrike" cap="none" baseline="0">
                  <a:solidFill>
                    <a:srgbClr val="B60D27"/>
                  </a:solidFill>
                  <a:effectLst/>
                  <a:uFillTx/>
                  <a:ea typeface="MS UI Gothic"/>
                </a:rPr>
                <a:t>レゴラフェニブ</a:t>
              </a:r>
              <a:r>
                <a:rPr sz="1400"/>
                <a:t/>
              </a:r>
              <a:br>
                <a:rPr sz="1400"/>
              </a:br>
              <a:r>
                <a:rPr lang="ja-JP" sz="1400" b="0" i="0" u="none" strike="noStrike" cap="none" baseline="0">
                  <a:solidFill>
                    <a:srgbClr val="B2C0D8"/>
                  </a:solidFill>
                  <a:effectLst/>
                  <a:uFillTx/>
                  <a:ea typeface="MS UI Gothic"/>
                </a:rPr>
                <a:t>プラセボ</a:t>
              </a:r>
            </a:p>
          </p:txBody>
        </p:sp>
        <p:sp>
          <p:nvSpPr>
            <p:cNvPr id="77" name="Freeform 2"/>
            <p:cNvSpPr/>
            <p:nvPr/>
          </p:nvSpPr>
          <p:spPr bwMode="auto">
            <a:xfrm>
              <a:off x="1304925" y="1920039"/>
              <a:ext cx="3105491" cy="1676380"/>
            </a:xfrm>
            <a:custGeom>
              <a:avLst/>
              <a:gdLst>
                <a:gd name="T0" fmla="*/ 261 w 261"/>
                <a:gd name="T1" fmla="*/ 131 h 131"/>
                <a:gd name="T2" fmla="*/ 218 w 261"/>
                <a:gd name="T3" fmla="*/ 131 h 131"/>
                <a:gd name="T4" fmla="*/ 218 w 261"/>
                <a:gd name="T5" fmla="*/ 125 h 131"/>
                <a:gd name="T6" fmla="*/ 199 w 261"/>
                <a:gd name="T7" fmla="*/ 125 h 131"/>
                <a:gd name="T8" fmla="*/ 199 w 261"/>
                <a:gd name="T9" fmla="*/ 119 h 131"/>
                <a:gd name="T10" fmla="*/ 185 w 261"/>
                <a:gd name="T11" fmla="*/ 119 h 131"/>
                <a:gd name="T12" fmla="*/ 185 w 261"/>
                <a:gd name="T13" fmla="*/ 115 h 131"/>
                <a:gd name="T14" fmla="*/ 157 w 261"/>
                <a:gd name="T15" fmla="*/ 115 h 131"/>
                <a:gd name="T16" fmla="*/ 157 w 261"/>
                <a:gd name="T17" fmla="*/ 109 h 131"/>
                <a:gd name="T18" fmla="*/ 137 w 261"/>
                <a:gd name="T19" fmla="*/ 109 h 131"/>
                <a:gd name="T20" fmla="*/ 137 w 261"/>
                <a:gd name="T21" fmla="*/ 104 h 131"/>
                <a:gd name="T22" fmla="*/ 131 w 261"/>
                <a:gd name="T23" fmla="*/ 104 h 131"/>
                <a:gd name="T24" fmla="*/ 131 w 261"/>
                <a:gd name="T25" fmla="*/ 100 h 131"/>
                <a:gd name="T26" fmla="*/ 122 w 261"/>
                <a:gd name="T27" fmla="*/ 100 h 131"/>
                <a:gd name="T28" fmla="*/ 122 w 261"/>
                <a:gd name="T29" fmla="*/ 95 h 131"/>
                <a:gd name="T30" fmla="*/ 120 w 261"/>
                <a:gd name="T31" fmla="*/ 95 h 131"/>
                <a:gd name="T32" fmla="*/ 120 w 261"/>
                <a:gd name="T33" fmla="*/ 90 h 131"/>
                <a:gd name="T34" fmla="*/ 118 w 261"/>
                <a:gd name="T35" fmla="*/ 90 h 131"/>
                <a:gd name="T36" fmla="*/ 118 w 261"/>
                <a:gd name="T37" fmla="*/ 85 h 131"/>
                <a:gd name="T38" fmla="*/ 113 w 261"/>
                <a:gd name="T39" fmla="*/ 85 h 131"/>
                <a:gd name="T40" fmla="*/ 113 w 261"/>
                <a:gd name="T41" fmla="*/ 81 h 131"/>
                <a:gd name="T42" fmla="*/ 95 w 261"/>
                <a:gd name="T43" fmla="*/ 81 h 131"/>
                <a:gd name="T44" fmla="*/ 95 w 261"/>
                <a:gd name="T45" fmla="*/ 76 h 131"/>
                <a:gd name="T46" fmla="*/ 88 w 261"/>
                <a:gd name="T47" fmla="*/ 76 h 131"/>
                <a:gd name="T48" fmla="*/ 88 w 261"/>
                <a:gd name="T49" fmla="*/ 71 h 131"/>
                <a:gd name="T50" fmla="*/ 80 w 261"/>
                <a:gd name="T51" fmla="*/ 71 h 131"/>
                <a:gd name="T52" fmla="*/ 80 w 261"/>
                <a:gd name="T53" fmla="*/ 67 h 131"/>
                <a:gd name="T54" fmla="*/ 74 w 261"/>
                <a:gd name="T55" fmla="*/ 67 h 131"/>
                <a:gd name="T56" fmla="*/ 74 w 261"/>
                <a:gd name="T57" fmla="*/ 57 h 131"/>
                <a:gd name="T58" fmla="*/ 58 w 261"/>
                <a:gd name="T59" fmla="*/ 57 h 131"/>
                <a:gd name="T60" fmla="*/ 58 w 261"/>
                <a:gd name="T61" fmla="*/ 53 h 131"/>
                <a:gd name="T62" fmla="*/ 49 w 261"/>
                <a:gd name="T63" fmla="*/ 53 h 131"/>
                <a:gd name="T64" fmla="*/ 49 w 261"/>
                <a:gd name="T65" fmla="*/ 49 h 131"/>
                <a:gd name="T66" fmla="*/ 47 w 261"/>
                <a:gd name="T67" fmla="*/ 49 h 131"/>
                <a:gd name="T68" fmla="*/ 47 w 261"/>
                <a:gd name="T69" fmla="*/ 44 h 131"/>
                <a:gd name="T70" fmla="*/ 44 w 261"/>
                <a:gd name="T71" fmla="*/ 44 h 131"/>
                <a:gd name="T72" fmla="*/ 44 w 261"/>
                <a:gd name="T73" fmla="*/ 39 h 131"/>
                <a:gd name="T74" fmla="*/ 42 w 261"/>
                <a:gd name="T75" fmla="*/ 39 h 131"/>
                <a:gd name="T76" fmla="*/ 42 w 261"/>
                <a:gd name="T77" fmla="*/ 34 h 131"/>
                <a:gd name="T78" fmla="*/ 37 w 261"/>
                <a:gd name="T79" fmla="*/ 34 h 131"/>
                <a:gd name="T80" fmla="*/ 37 w 261"/>
                <a:gd name="T81" fmla="*/ 29 h 131"/>
                <a:gd name="T82" fmla="*/ 35 w 261"/>
                <a:gd name="T83" fmla="*/ 29 h 131"/>
                <a:gd name="T84" fmla="*/ 35 w 261"/>
                <a:gd name="T85" fmla="*/ 25 h 131"/>
                <a:gd name="T86" fmla="*/ 27 w 261"/>
                <a:gd name="T87" fmla="*/ 25 h 131"/>
                <a:gd name="T88" fmla="*/ 27 w 261"/>
                <a:gd name="T89" fmla="*/ 20 h 131"/>
                <a:gd name="T90" fmla="*/ 20 w 261"/>
                <a:gd name="T91" fmla="*/ 20 h 131"/>
                <a:gd name="T92" fmla="*/ 20 w 261"/>
                <a:gd name="T93" fmla="*/ 15 h 131"/>
                <a:gd name="T94" fmla="*/ 19 w 261"/>
                <a:gd name="T95" fmla="*/ 15 h 131"/>
                <a:gd name="T96" fmla="*/ 19 w 261"/>
                <a:gd name="T97" fmla="*/ 10 h 131"/>
                <a:gd name="T98" fmla="*/ 17 w 261"/>
                <a:gd name="T99" fmla="*/ 10 h 131"/>
                <a:gd name="T100" fmla="*/ 17 w 261"/>
                <a:gd name="T101" fmla="*/ 5 h 131"/>
                <a:gd name="T102" fmla="*/ 12 w 261"/>
                <a:gd name="T103" fmla="*/ 5 h 131"/>
                <a:gd name="T104" fmla="*/ 12 w 261"/>
                <a:gd name="T105" fmla="*/ 0 h 131"/>
                <a:gd name="T106" fmla="*/ 0 w 261"/>
                <a:gd name="T107"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1" h="131">
                  <a:moveTo>
                    <a:pt x="261" y="131"/>
                  </a:moveTo>
                  <a:lnTo>
                    <a:pt x="218" y="131"/>
                  </a:lnTo>
                  <a:lnTo>
                    <a:pt x="218" y="125"/>
                  </a:lnTo>
                  <a:lnTo>
                    <a:pt x="199" y="125"/>
                  </a:lnTo>
                  <a:lnTo>
                    <a:pt x="199" y="119"/>
                  </a:lnTo>
                  <a:lnTo>
                    <a:pt x="185" y="119"/>
                  </a:lnTo>
                  <a:lnTo>
                    <a:pt x="185" y="115"/>
                  </a:lnTo>
                  <a:lnTo>
                    <a:pt x="157" y="115"/>
                  </a:lnTo>
                  <a:lnTo>
                    <a:pt x="157" y="109"/>
                  </a:lnTo>
                  <a:lnTo>
                    <a:pt x="137" y="109"/>
                  </a:lnTo>
                  <a:lnTo>
                    <a:pt x="137" y="104"/>
                  </a:lnTo>
                  <a:lnTo>
                    <a:pt x="131" y="104"/>
                  </a:lnTo>
                  <a:lnTo>
                    <a:pt x="131" y="100"/>
                  </a:lnTo>
                  <a:lnTo>
                    <a:pt x="122" y="100"/>
                  </a:lnTo>
                  <a:lnTo>
                    <a:pt x="122" y="95"/>
                  </a:lnTo>
                  <a:lnTo>
                    <a:pt x="120" y="95"/>
                  </a:lnTo>
                  <a:lnTo>
                    <a:pt x="120" y="90"/>
                  </a:lnTo>
                  <a:lnTo>
                    <a:pt x="118" y="90"/>
                  </a:lnTo>
                  <a:lnTo>
                    <a:pt x="118" y="85"/>
                  </a:lnTo>
                  <a:lnTo>
                    <a:pt x="113" y="85"/>
                  </a:lnTo>
                  <a:lnTo>
                    <a:pt x="113" y="81"/>
                  </a:lnTo>
                  <a:lnTo>
                    <a:pt x="95" y="81"/>
                  </a:lnTo>
                  <a:lnTo>
                    <a:pt x="95" y="76"/>
                  </a:lnTo>
                  <a:lnTo>
                    <a:pt x="88" y="76"/>
                  </a:lnTo>
                  <a:lnTo>
                    <a:pt x="88" y="71"/>
                  </a:lnTo>
                  <a:lnTo>
                    <a:pt x="80" y="71"/>
                  </a:lnTo>
                  <a:lnTo>
                    <a:pt x="80" y="67"/>
                  </a:lnTo>
                  <a:lnTo>
                    <a:pt x="74" y="67"/>
                  </a:lnTo>
                  <a:lnTo>
                    <a:pt x="74" y="57"/>
                  </a:lnTo>
                  <a:lnTo>
                    <a:pt x="58" y="57"/>
                  </a:lnTo>
                  <a:lnTo>
                    <a:pt x="58" y="53"/>
                  </a:lnTo>
                  <a:lnTo>
                    <a:pt x="49" y="53"/>
                  </a:lnTo>
                  <a:lnTo>
                    <a:pt x="49" y="49"/>
                  </a:lnTo>
                  <a:lnTo>
                    <a:pt x="47" y="49"/>
                  </a:lnTo>
                  <a:lnTo>
                    <a:pt x="47" y="44"/>
                  </a:lnTo>
                  <a:lnTo>
                    <a:pt x="44" y="44"/>
                  </a:lnTo>
                  <a:lnTo>
                    <a:pt x="44" y="39"/>
                  </a:lnTo>
                  <a:lnTo>
                    <a:pt x="42" y="39"/>
                  </a:lnTo>
                  <a:lnTo>
                    <a:pt x="42" y="34"/>
                  </a:lnTo>
                  <a:lnTo>
                    <a:pt x="37" y="34"/>
                  </a:lnTo>
                  <a:lnTo>
                    <a:pt x="37" y="29"/>
                  </a:lnTo>
                  <a:lnTo>
                    <a:pt x="35" y="29"/>
                  </a:lnTo>
                  <a:lnTo>
                    <a:pt x="35" y="25"/>
                  </a:lnTo>
                  <a:lnTo>
                    <a:pt x="27" y="25"/>
                  </a:lnTo>
                  <a:lnTo>
                    <a:pt x="27" y="20"/>
                  </a:lnTo>
                  <a:lnTo>
                    <a:pt x="20" y="20"/>
                  </a:lnTo>
                  <a:lnTo>
                    <a:pt x="20" y="15"/>
                  </a:lnTo>
                  <a:lnTo>
                    <a:pt x="19" y="15"/>
                  </a:lnTo>
                  <a:lnTo>
                    <a:pt x="19" y="10"/>
                  </a:lnTo>
                  <a:lnTo>
                    <a:pt x="17" y="10"/>
                  </a:lnTo>
                  <a:lnTo>
                    <a:pt x="17" y="5"/>
                  </a:lnTo>
                  <a:lnTo>
                    <a:pt x="12" y="5"/>
                  </a:lnTo>
                  <a:lnTo>
                    <a:pt x="12" y="0"/>
                  </a:lnTo>
                  <a:lnTo>
                    <a:pt x="0" y="0"/>
                  </a:lnTo>
                </a:path>
              </a:pathLst>
            </a:cu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78" name="Group 3"/>
            <p:cNvGrpSpPr/>
            <p:nvPr/>
          </p:nvGrpSpPr>
          <p:grpSpPr>
            <a:xfrm>
              <a:off x="1777526" y="2320489"/>
              <a:ext cx="423014" cy="493689"/>
              <a:chOff x="2240" y="1845"/>
              <a:chExt cx="211" cy="233"/>
            </a:xfrm>
          </p:grpSpPr>
          <p:sp>
            <p:nvSpPr>
              <p:cNvPr id="163" name="Line 30"/>
              <p:cNvSpPr>
                <a:spLocks noChangeShapeType="1"/>
              </p:cNvSpPr>
              <p:nvPr/>
            </p:nvSpPr>
            <p:spPr bwMode="auto">
              <a:xfrm flipH="1">
                <a:off x="2262" y="1873"/>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Line 35"/>
              <p:cNvSpPr>
                <a:spLocks noChangeShapeType="1"/>
              </p:cNvSpPr>
              <p:nvPr/>
            </p:nvSpPr>
            <p:spPr bwMode="auto">
              <a:xfrm flipH="1">
                <a:off x="2240" y="1845"/>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 name="Line 49"/>
              <p:cNvSpPr>
                <a:spLocks noChangeShapeType="1"/>
              </p:cNvSpPr>
              <p:nvPr/>
            </p:nvSpPr>
            <p:spPr bwMode="auto">
              <a:xfrm flipH="1">
                <a:off x="2451" y="2042"/>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84" name="Freeform 59"/>
            <p:cNvSpPr/>
            <p:nvPr/>
          </p:nvSpPr>
          <p:spPr bwMode="auto">
            <a:xfrm>
              <a:off x="1304925" y="1920039"/>
              <a:ext cx="3096890" cy="1816419"/>
            </a:xfrm>
            <a:custGeom>
              <a:avLst/>
              <a:gdLst>
                <a:gd name="T0" fmla="*/ 262 w 262"/>
                <a:gd name="T1" fmla="*/ 145 h 145"/>
                <a:gd name="T2" fmla="*/ 190 w 262"/>
                <a:gd name="T3" fmla="*/ 145 h 145"/>
                <a:gd name="T4" fmla="*/ 190 w 262"/>
                <a:gd name="T5" fmla="*/ 138 h 145"/>
                <a:gd name="T6" fmla="*/ 179 w 262"/>
                <a:gd name="T7" fmla="*/ 138 h 145"/>
                <a:gd name="T8" fmla="*/ 179 w 262"/>
                <a:gd name="T9" fmla="*/ 133 h 145"/>
                <a:gd name="T10" fmla="*/ 146 w 262"/>
                <a:gd name="T11" fmla="*/ 133 h 145"/>
                <a:gd name="T12" fmla="*/ 146 w 262"/>
                <a:gd name="T13" fmla="*/ 128 h 145"/>
                <a:gd name="T14" fmla="*/ 141 w 262"/>
                <a:gd name="T15" fmla="*/ 128 h 145"/>
                <a:gd name="T16" fmla="*/ 141 w 262"/>
                <a:gd name="T17" fmla="*/ 123 h 145"/>
                <a:gd name="T18" fmla="*/ 138 w 262"/>
                <a:gd name="T19" fmla="*/ 123 h 145"/>
                <a:gd name="T20" fmla="*/ 138 w 262"/>
                <a:gd name="T21" fmla="*/ 118 h 145"/>
                <a:gd name="T22" fmla="*/ 123 w 262"/>
                <a:gd name="T23" fmla="*/ 118 h 145"/>
                <a:gd name="T24" fmla="*/ 123 w 262"/>
                <a:gd name="T25" fmla="*/ 113 h 145"/>
                <a:gd name="T26" fmla="*/ 118 w 262"/>
                <a:gd name="T27" fmla="*/ 113 h 145"/>
                <a:gd name="T28" fmla="*/ 118 w 262"/>
                <a:gd name="T29" fmla="*/ 108 h 145"/>
                <a:gd name="T30" fmla="*/ 116 w 262"/>
                <a:gd name="T31" fmla="*/ 108 h 145"/>
                <a:gd name="T32" fmla="*/ 116 w 262"/>
                <a:gd name="T33" fmla="*/ 104 h 145"/>
                <a:gd name="T34" fmla="*/ 111 w 262"/>
                <a:gd name="T35" fmla="*/ 104 h 145"/>
                <a:gd name="T36" fmla="*/ 111 w 262"/>
                <a:gd name="T37" fmla="*/ 100 h 145"/>
                <a:gd name="T38" fmla="*/ 109 w 262"/>
                <a:gd name="T39" fmla="*/ 100 h 145"/>
                <a:gd name="T40" fmla="*/ 109 w 262"/>
                <a:gd name="T41" fmla="*/ 94 h 145"/>
                <a:gd name="T42" fmla="*/ 94 w 262"/>
                <a:gd name="T43" fmla="*/ 94 h 145"/>
                <a:gd name="T44" fmla="*/ 94 w 262"/>
                <a:gd name="T45" fmla="*/ 90 h 145"/>
                <a:gd name="T46" fmla="*/ 92 w 262"/>
                <a:gd name="T47" fmla="*/ 90 h 145"/>
                <a:gd name="T48" fmla="*/ 92 w 262"/>
                <a:gd name="T49" fmla="*/ 85 h 145"/>
                <a:gd name="T50" fmla="*/ 91 w 262"/>
                <a:gd name="T51" fmla="*/ 85 h 145"/>
                <a:gd name="T52" fmla="*/ 91 w 262"/>
                <a:gd name="T53" fmla="*/ 81 h 145"/>
                <a:gd name="T54" fmla="*/ 80 w 262"/>
                <a:gd name="T55" fmla="*/ 81 h 145"/>
                <a:gd name="T56" fmla="*/ 80 w 262"/>
                <a:gd name="T57" fmla="*/ 76 h 145"/>
                <a:gd name="T58" fmla="*/ 77 w 262"/>
                <a:gd name="T59" fmla="*/ 76 h 145"/>
                <a:gd name="T60" fmla="*/ 77 w 262"/>
                <a:gd name="T61" fmla="*/ 72 h 145"/>
                <a:gd name="T62" fmla="*/ 74 w 262"/>
                <a:gd name="T63" fmla="*/ 72 h 145"/>
                <a:gd name="T64" fmla="*/ 74 w 262"/>
                <a:gd name="T65" fmla="*/ 68 h 145"/>
                <a:gd name="T66" fmla="*/ 70 w 262"/>
                <a:gd name="T67" fmla="*/ 68 h 145"/>
                <a:gd name="T68" fmla="*/ 70 w 262"/>
                <a:gd name="T69" fmla="*/ 63 h 145"/>
                <a:gd name="T70" fmla="*/ 60 w 262"/>
                <a:gd name="T71" fmla="*/ 63 h 145"/>
                <a:gd name="T72" fmla="*/ 60 w 262"/>
                <a:gd name="T73" fmla="*/ 58 h 145"/>
                <a:gd name="T74" fmla="*/ 56 w 262"/>
                <a:gd name="T75" fmla="*/ 58 h 145"/>
                <a:gd name="T76" fmla="*/ 56 w 262"/>
                <a:gd name="T77" fmla="*/ 53 h 145"/>
                <a:gd name="T78" fmla="*/ 53 w 262"/>
                <a:gd name="T79" fmla="*/ 53 h 145"/>
                <a:gd name="T80" fmla="*/ 53 w 262"/>
                <a:gd name="T81" fmla="*/ 48 h 145"/>
                <a:gd name="T82" fmla="*/ 48 w 262"/>
                <a:gd name="T83" fmla="*/ 48 h 145"/>
                <a:gd name="T84" fmla="*/ 48 w 262"/>
                <a:gd name="T85" fmla="*/ 45 h 145"/>
                <a:gd name="T86" fmla="*/ 46 w 262"/>
                <a:gd name="T87" fmla="*/ 45 h 145"/>
                <a:gd name="T88" fmla="*/ 46 w 262"/>
                <a:gd name="T89" fmla="*/ 39 h 145"/>
                <a:gd name="T90" fmla="*/ 44 w 262"/>
                <a:gd name="T91" fmla="*/ 39 h 145"/>
                <a:gd name="T92" fmla="*/ 44 w 262"/>
                <a:gd name="T93" fmla="*/ 30 h 145"/>
                <a:gd name="T94" fmla="*/ 41 w 262"/>
                <a:gd name="T95" fmla="*/ 30 h 145"/>
                <a:gd name="T96" fmla="*/ 41 w 262"/>
                <a:gd name="T97" fmla="*/ 25 h 145"/>
                <a:gd name="T98" fmla="*/ 38 w 262"/>
                <a:gd name="T99" fmla="*/ 25 h 145"/>
                <a:gd name="T100" fmla="*/ 38 w 262"/>
                <a:gd name="T101" fmla="*/ 20 h 145"/>
                <a:gd name="T102" fmla="*/ 37 w 262"/>
                <a:gd name="T103" fmla="*/ 20 h 145"/>
                <a:gd name="T104" fmla="*/ 37 w 262"/>
                <a:gd name="T105" fmla="*/ 16 h 145"/>
                <a:gd name="T106" fmla="*/ 33 w 262"/>
                <a:gd name="T107" fmla="*/ 16 h 145"/>
                <a:gd name="T108" fmla="*/ 33 w 262"/>
                <a:gd name="T109" fmla="*/ 10 h 145"/>
                <a:gd name="T110" fmla="*/ 29 w 262"/>
                <a:gd name="T111" fmla="*/ 10 h 145"/>
                <a:gd name="T112" fmla="*/ 29 w 262"/>
                <a:gd name="T113" fmla="*/ 6 h 145"/>
                <a:gd name="T114" fmla="*/ 26 w 262"/>
                <a:gd name="T115" fmla="*/ 6 h 145"/>
                <a:gd name="T116" fmla="*/ 26 w 262"/>
                <a:gd name="T117" fmla="*/ 0 h 145"/>
                <a:gd name="T118" fmla="*/ 0 w 262"/>
                <a:gd name="T119"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2" h="145">
                  <a:moveTo>
                    <a:pt x="262" y="145"/>
                  </a:moveTo>
                  <a:lnTo>
                    <a:pt x="190" y="145"/>
                  </a:lnTo>
                  <a:lnTo>
                    <a:pt x="190" y="138"/>
                  </a:lnTo>
                  <a:lnTo>
                    <a:pt x="179" y="138"/>
                  </a:lnTo>
                  <a:lnTo>
                    <a:pt x="179" y="133"/>
                  </a:lnTo>
                  <a:lnTo>
                    <a:pt x="146" y="133"/>
                  </a:lnTo>
                  <a:lnTo>
                    <a:pt x="146" y="128"/>
                  </a:lnTo>
                  <a:lnTo>
                    <a:pt x="141" y="128"/>
                  </a:lnTo>
                  <a:lnTo>
                    <a:pt x="141" y="123"/>
                  </a:lnTo>
                  <a:lnTo>
                    <a:pt x="138" y="123"/>
                  </a:lnTo>
                  <a:lnTo>
                    <a:pt x="138" y="118"/>
                  </a:lnTo>
                  <a:lnTo>
                    <a:pt x="123" y="118"/>
                  </a:lnTo>
                  <a:lnTo>
                    <a:pt x="123" y="113"/>
                  </a:lnTo>
                  <a:lnTo>
                    <a:pt x="118" y="113"/>
                  </a:lnTo>
                  <a:lnTo>
                    <a:pt x="118" y="108"/>
                  </a:lnTo>
                  <a:lnTo>
                    <a:pt x="116" y="108"/>
                  </a:lnTo>
                  <a:lnTo>
                    <a:pt x="116" y="104"/>
                  </a:lnTo>
                  <a:lnTo>
                    <a:pt x="111" y="104"/>
                  </a:lnTo>
                  <a:lnTo>
                    <a:pt x="111" y="100"/>
                  </a:lnTo>
                  <a:lnTo>
                    <a:pt x="109" y="100"/>
                  </a:lnTo>
                  <a:lnTo>
                    <a:pt x="109" y="94"/>
                  </a:lnTo>
                  <a:lnTo>
                    <a:pt x="94" y="94"/>
                  </a:lnTo>
                  <a:lnTo>
                    <a:pt x="94" y="90"/>
                  </a:lnTo>
                  <a:lnTo>
                    <a:pt x="92" y="90"/>
                  </a:lnTo>
                  <a:lnTo>
                    <a:pt x="92" y="85"/>
                  </a:lnTo>
                  <a:lnTo>
                    <a:pt x="91" y="85"/>
                  </a:lnTo>
                  <a:lnTo>
                    <a:pt x="91" y="81"/>
                  </a:lnTo>
                  <a:lnTo>
                    <a:pt x="80" y="81"/>
                  </a:lnTo>
                  <a:lnTo>
                    <a:pt x="80" y="76"/>
                  </a:lnTo>
                  <a:lnTo>
                    <a:pt x="77" y="76"/>
                  </a:lnTo>
                  <a:lnTo>
                    <a:pt x="77" y="72"/>
                  </a:lnTo>
                  <a:lnTo>
                    <a:pt x="74" y="72"/>
                  </a:lnTo>
                  <a:lnTo>
                    <a:pt x="74" y="68"/>
                  </a:lnTo>
                  <a:lnTo>
                    <a:pt x="70" y="68"/>
                  </a:lnTo>
                  <a:lnTo>
                    <a:pt x="70" y="63"/>
                  </a:lnTo>
                  <a:lnTo>
                    <a:pt x="60" y="63"/>
                  </a:lnTo>
                  <a:lnTo>
                    <a:pt x="60" y="58"/>
                  </a:lnTo>
                  <a:lnTo>
                    <a:pt x="56" y="58"/>
                  </a:lnTo>
                  <a:lnTo>
                    <a:pt x="56" y="53"/>
                  </a:lnTo>
                  <a:lnTo>
                    <a:pt x="53" y="53"/>
                  </a:lnTo>
                  <a:lnTo>
                    <a:pt x="53" y="48"/>
                  </a:lnTo>
                  <a:lnTo>
                    <a:pt x="48" y="48"/>
                  </a:lnTo>
                  <a:lnTo>
                    <a:pt x="48" y="45"/>
                  </a:lnTo>
                  <a:lnTo>
                    <a:pt x="46" y="45"/>
                  </a:lnTo>
                  <a:lnTo>
                    <a:pt x="46" y="39"/>
                  </a:lnTo>
                  <a:lnTo>
                    <a:pt x="44" y="39"/>
                  </a:lnTo>
                  <a:lnTo>
                    <a:pt x="44" y="30"/>
                  </a:lnTo>
                  <a:lnTo>
                    <a:pt x="41" y="30"/>
                  </a:lnTo>
                  <a:lnTo>
                    <a:pt x="41" y="25"/>
                  </a:lnTo>
                  <a:lnTo>
                    <a:pt x="38" y="25"/>
                  </a:lnTo>
                  <a:lnTo>
                    <a:pt x="38" y="20"/>
                  </a:lnTo>
                  <a:lnTo>
                    <a:pt x="37" y="20"/>
                  </a:lnTo>
                  <a:lnTo>
                    <a:pt x="37" y="16"/>
                  </a:lnTo>
                  <a:lnTo>
                    <a:pt x="33" y="16"/>
                  </a:lnTo>
                  <a:lnTo>
                    <a:pt x="33" y="10"/>
                  </a:lnTo>
                  <a:lnTo>
                    <a:pt x="29" y="10"/>
                  </a:lnTo>
                  <a:lnTo>
                    <a:pt x="29" y="6"/>
                  </a:lnTo>
                  <a:lnTo>
                    <a:pt x="26" y="6"/>
                  </a:lnTo>
                  <a:lnTo>
                    <a:pt x="26" y="0"/>
                  </a:lnTo>
                  <a:lnTo>
                    <a:pt x="0" y="0"/>
                  </a:lnTo>
                </a:path>
              </a:pathLst>
            </a:custGeom>
            <a:noFill/>
            <a:ln w="2540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80" name="Straight Connector 79"/>
            <p:cNvCxnSpPr/>
            <p:nvPr/>
          </p:nvCxnSpPr>
          <p:spPr>
            <a:xfrm>
              <a:off x="3110749" y="2000776"/>
              <a:ext cx="271171" cy="0"/>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cxnSp>
        <p:cxnSp>
          <p:nvCxnSpPr>
            <p:cNvPr id="81" name="Straight Connector 80"/>
            <p:cNvCxnSpPr/>
            <p:nvPr/>
          </p:nvCxnSpPr>
          <p:spPr>
            <a:xfrm>
              <a:off x="3110749" y="2209578"/>
              <a:ext cx="271171" cy="0"/>
            </a:xfrm>
            <a:prstGeom prst="line">
              <a:avLst/>
            </a:prstGeom>
            <a:noFill/>
            <a:ln w="25400">
              <a:solidFill>
                <a:schemeClr val="accent2"/>
              </a:solidFill>
              <a:prstDash val="solid"/>
              <a:round/>
            </a:ln>
            <a:extLst>
              <a:ext uri="{909E8E84-426E-40DD-AFC4-6F175D3DCCD1}">
                <a14:hiddenFill xmlns:a14="http://schemas.microsoft.com/office/drawing/2010/main">
                  <a:solidFill>
                    <a:srgbClr val="FFFFFF"/>
                  </a:solidFill>
                </a14:hiddenFill>
              </a:ext>
            </a:extLst>
          </p:spPr>
        </p:cxnSp>
      </p:grpSp>
      <p:sp>
        <p:nvSpPr>
          <p:cNvPr id="266" name="Freeform 174"/>
          <p:cNvSpPr/>
          <p:nvPr/>
        </p:nvSpPr>
        <p:spPr bwMode="auto">
          <a:xfrm>
            <a:off x="1311350" y="1908884"/>
            <a:ext cx="3131997" cy="1834560"/>
          </a:xfrm>
          <a:custGeom>
            <a:avLst/>
            <a:gdLst>
              <a:gd name="T0" fmla="*/ 203 w 230"/>
              <a:gd name="T1" fmla="*/ 147 h 147"/>
              <a:gd name="T2" fmla="*/ 175 w 230"/>
              <a:gd name="T3" fmla="*/ 143 h 147"/>
              <a:gd name="T4" fmla="*/ 173 w 230"/>
              <a:gd name="T5" fmla="*/ 139 h 147"/>
              <a:gd name="T6" fmla="*/ 161 w 230"/>
              <a:gd name="T7" fmla="*/ 134 h 147"/>
              <a:gd name="T8" fmla="*/ 133 w 230"/>
              <a:gd name="T9" fmla="*/ 130 h 147"/>
              <a:gd name="T10" fmla="*/ 94 w 230"/>
              <a:gd name="T11" fmla="*/ 125 h 147"/>
              <a:gd name="T12" fmla="*/ 90 w 230"/>
              <a:gd name="T13" fmla="*/ 122 h 147"/>
              <a:gd name="T14" fmla="*/ 82 w 230"/>
              <a:gd name="T15" fmla="*/ 117 h 147"/>
              <a:gd name="T16" fmla="*/ 80 w 230"/>
              <a:gd name="T17" fmla="*/ 112 h 147"/>
              <a:gd name="T18" fmla="*/ 76 w 230"/>
              <a:gd name="T19" fmla="*/ 107 h 147"/>
              <a:gd name="T20" fmla="*/ 75 w 230"/>
              <a:gd name="T21" fmla="*/ 103 h 147"/>
              <a:gd name="T22" fmla="*/ 69 w 230"/>
              <a:gd name="T23" fmla="*/ 99 h 147"/>
              <a:gd name="T24" fmla="*/ 66 w 230"/>
              <a:gd name="T25" fmla="*/ 94 h 147"/>
              <a:gd name="T26" fmla="*/ 65 w 230"/>
              <a:gd name="T27" fmla="*/ 89 h 147"/>
              <a:gd name="T28" fmla="*/ 63 w 230"/>
              <a:gd name="T29" fmla="*/ 85 h 147"/>
              <a:gd name="T30" fmla="*/ 47 w 230"/>
              <a:gd name="T31" fmla="*/ 81 h 147"/>
              <a:gd name="T32" fmla="*/ 46 w 230"/>
              <a:gd name="T33" fmla="*/ 76 h 147"/>
              <a:gd name="T34" fmla="*/ 43 w 230"/>
              <a:gd name="T35" fmla="*/ 71 h 147"/>
              <a:gd name="T36" fmla="*/ 42 w 230"/>
              <a:gd name="T37" fmla="*/ 66 h 147"/>
              <a:gd name="T38" fmla="*/ 40 w 230"/>
              <a:gd name="T39" fmla="*/ 62 h 147"/>
              <a:gd name="T40" fmla="*/ 37 w 230"/>
              <a:gd name="T41" fmla="*/ 52 h 147"/>
              <a:gd name="T42" fmla="*/ 32 w 230"/>
              <a:gd name="T43" fmla="*/ 47 h 147"/>
              <a:gd name="T44" fmla="*/ 26 w 230"/>
              <a:gd name="T45" fmla="*/ 43 h 147"/>
              <a:gd name="T46" fmla="*/ 23 w 230"/>
              <a:gd name="T47" fmla="*/ 38 h 147"/>
              <a:gd name="T48" fmla="*/ 21 w 230"/>
              <a:gd name="T49" fmla="*/ 34 h 147"/>
              <a:gd name="T50" fmla="*/ 18 w 230"/>
              <a:gd name="T51" fmla="*/ 29 h 147"/>
              <a:gd name="T52" fmla="*/ 15 w 230"/>
              <a:gd name="T53" fmla="*/ 25 h 147"/>
              <a:gd name="T54" fmla="*/ 14 w 230"/>
              <a:gd name="T55" fmla="*/ 19 h 147"/>
              <a:gd name="T56" fmla="*/ 12 w 230"/>
              <a:gd name="T57" fmla="*/ 14 h 147"/>
              <a:gd name="T58" fmla="*/ 8 w 230"/>
              <a:gd name="T59" fmla="*/ 10 h 147"/>
              <a:gd name="T60" fmla="*/ 6 w 230"/>
              <a:gd name="T61" fmla="*/ 5 h 147"/>
              <a:gd name="T62" fmla="*/ 0 w 230"/>
              <a:gd name="T63"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0" h="147">
                <a:moveTo>
                  <a:pt x="230" y="147"/>
                </a:moveTo>
                <a:lnTo>
                  <a:pt x="203" y="147"/>
                </a:lnTo>
                <a:lnTo>
                  <a:pt x="203" y="143"/>
                </a:lnTo>
                <a:lnTo>
                  <a:pt x="175" y="143"/>
                </a:lnTo>
                <a:lnTo>
                  <a:pt x="175" y="139"/>
                </a:lnTo>
                <a:lnTo>
                  <a:pt x="173" y="139"/>
                </a:lnTo>
                <a:lnTo>
                  <a:pt x="173" y="134"/>
                </a:lnTo>
                <a:lnTo>
                  <a:pt x="161" y="134"/>
                </a:lnTo>
                <a:lnTo>
                  <a:pt x="161" y="130"/>
                </a:lnTo>
                <a:lnTo>
                  <a:pt x="133" y="130"/>
                </a:lnTo>
                <a:lnTo>
                  <a:pt x="133" y="125"/>
                </a:lnTo>
                <a:lnTo>
                  <a:pt x="94" y="125"/>
                </a:lnTo>
                <a:lnTo>
                  <a:pt x="94" y="122"/>
                </a:lnTo>
                <a:lnTo>
                  <a:pt x="90" y="122"/>
                </a:lnTo>
                <a:lnTo>
                  <a:pt x="90" y="117"/>
                </a:lnTo>
                <a:lnTo>
                  <a:pt x="82" y="117"/>
                </a:lnTo>
                <a:lnTo>
                  <a:pt x="82" y="112"/>
                </a:lnTo>
                <a:lnTo>
                  <a:pt x="80" y="112"/>
                </a:lnTo>
                <a:lnTo>
                  <a:pt x="80" y="107"/>
                </a:lnTo>
                <a:lnTo>
                  <a:pt x="76" y="107"/>
                </a:lnTo>
                <a:lnTo>
                  <a:pt x="76" y="103"/>
                </a:lnTo>
                <a:lnTo>
                  <a:pt x="75" y="103"/>
                </a:lnTo>
                <a:lnTo>
                  <a:pt x="75" y="99"/>
                </a:lnTo>
                <a:lnTo>
                  <a:pt x="69" y="99"/>
                </a:lnTo>
                <a:lnTo>
                  <a:pt x="69" y="94"/>
                </a:lnTo>
                <a:lnTo>
                  <a:pt x="66" y="94"/>
                </a:lnTo>
                <a:lnTo>
                  <a:pt x="66" y="89"/>
                </a:lnTo>
                <a:lnTo>
                  <a:pt x="65" y="89"/>
                </a:lnTo>
                <a:lnTo>
                  <a:pt x="65" y="85"/>
                </a:lnTo>
                <a:lnTo>
                  <a:pt x="63" y="85"/>
                </a:lnTo>
                <a:lnTo>
                  <a:pt x="63" y="81"/>
                </a:lnTo>
                <a:lnTo>
                  <a:pt x="47" y="81"/>
                </a:lnTo>
                <a:lnTo>
                  <a:pt x="47" y="76"/>
                </a:lnTo>
                <a:lnTo>
                  <a:pt x="46" y="76"/>
                </a:lnTo>
                <a:lnTo>
                  <a:pt x="46" y="71"/>
                </a:lnTo>
                <a:lnTo>
                  <a:pt x="43" y="71"/>
                </a:lnTo>
                <a:lnTo>
                  <a:pt x="43" y="66"/>
                </a:lnTo>
                <a:lnTo>
                  <a:pt x="42" y="66"/>
                </a:lnTo>
                <a:lnTo>
                  <a:pt x="42" y="62"/>
                </a:lnTo>
                <a:lnTo>
                  <a:pt x="40" y="62"/>
                </a:lnTo>
                <a:lnTo>
                  <a:pt x="40" y="52"/>
                </a:lnTo>
                <a:lnTo>
                  <a:pt x="37" y="52"/>
                </a:lnTo>
                <a:lnTo>
                  <a:pt x="37" y="47"/>
                </a:lnTo>
                <a:lnTo>
                  <a:pt x="32" y="47"/>
                </a:lnTo>
                <a:lnTo>
                  <a:pt x="32" y="43"/>
                </a:lnTo>
                <a:lnTo>
                  <a:pt x="26" y="43"/>
                </a:lnTo>
                <a:lnTo>
                  <a:pt x="26" y="38"/>
                </a:lnTo>
                <a:lnTo>
                  <a:pt x="23" y="38"/>
                </a:lnTo>
                <a:lnTo>
                  <a:pt x="23" y="34"/>
                </a:lnTo>
                <a:lnTo>
                  <a:pt x="21" y="34"/>
                </a:lnTo>
                <a:lnTo>
                  <a:pt x="21" y="29"/>
                </a:lnTo>
                <a:lnTo>
                  <a:pt x="18" y="29"/>
                </a:lnTo>
                <a:lnTo>
                  <a:pt x="18" y="25"/>
                </a:lnTo>
                <a:lnTo>
                  <a:pt x="15" y="25"/>
                </a:lnTo>
                <a:lnTo>
                  <a:pt x="15" y="19"/>
                </a:lnTo>
                <a:lnTo>
                  <a:pt x="14" y="19"/>
                </a:lnTo>
                <a:lnTo>
                  <a:pt x="14" y="14"/>
                </a:lnTo>
                <a:lnTo>
                  <a:pt x="12" y="14"/>
                </a:lnTo>
                <a:lnTo>
                  <a:pt x="12" y="10"/>
                </a:lnTo>
                <a:lnTo>
                  <a:pt x="8" y="10"/>
                </a:lnTo>
                <a:lnTo>
                  <a:pt x="8" y="5"/>
                </a:lnTo>
                <a:lnTo>
                  <a:pt x="6" y="5"/>
                </a:lnTo>
                <a:lnTo>
                  <a:pt x="6" y="0"/>
                </a:lnTo>
                <a:lnTo>
                  <a:pt x="0" y="0"/>
                </a:lnTo>
              </a:path>
            </a:pathLst>
          </a:cu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4" name="Freeform 232"/>
          <p:cNvSpPr/>
          <p:nvPr/>
        </p:nvSpPr>
        <p:spPr bwMode="auto">
          <a:xfrm>
            <a:off x="1311367" y="1908884"/>
            <a:ext cx="3132008" cy="1834560"/>
          </a:xfrm>
          <a:custGeom>
            <a:avLst/>
            <a:gdLst>
              <a:gd name="T0" fmla="*/ 229 w 229"/>
              <a:gd name="T1" fmla="*/ 147 h 147"/>
              <a:gd name="T2" fmla="*/ 77 w 229"/>
              <a:gd name="T3" fmla="*/ 147 h 147"/>
              <a:gd name="T4" fmla="*/ 77 w 229"/>
              <a:gd name="T5" fmla="*/ 144 h 147"/>
              <a:gd name="T6" fmla="*/ 71 w 229"/>
              <a:gd name="T7" fmla="*/ 144 h 147"/>
              <a:gd name="T8" fmla="*/ 71 w 229"/>
              <a:gd name="T9" fmla="*/ 139 h 147"/>
              <a:gd name="T10" fmla="*/ 64 w 229"/>
              <a:gd name="T11" fmla="*/ 139 h 147"/>
              <a:gd name="T12" fmla="*/ 64 w 229"/>
              <a:gd name="T13" fmla="*/ 134 h 147"/>
              <a:gd name="T14" fmla="*/ 50 w 229"/>
              <a:gd name="T15" fmla="*/ 134 h 147"/>
              <a:gd name="T16" fmla="*/ 50 w 229"/>
              <a:gd name="T17" fmla="*/ 130 h 147"/>
              <a:gd name="T18" fmla="*/ 49 w 229"/>
              <a:gd name="T19" fmla="*/ 130 h 147"/>
              <a:gd name="T20" fmla="*/ 49 w 229"/>
              <a:gd name="T21" fmla="*/ 126 h 147"/>
              <a:gd name="T22" fmla="*/ 47 w 229"/>
              <a:gd name="T23" fmla="*/ 126 h 147"/>
              <a:gd name="T24" fmla="*/ 47 w 229"/>
              <a:gd name="T25" fmla="*/ 121 h 147"/>
              <a:gd name="T26" fmla="*/ 46 w 229"/>
              <a:gd name="T27" fmla="*/ 121 h 147"/>
              <a:gd name="T28" fmla="*/ 46 w 229"/>
              <a:gd name="T29" fmla="*/ 117 h 147"/>
              <a:gd name="T30" fmla="*/ 35 w 229"/>
              <a:gd name="T31" fmla="*/ 117 h 147"/>
              <a:gd name="T32" fmla="*/ 35 w 229"/>
              <a:gd name="T33" fmla="*/ 113 h 147"/>
              <a:gd name="T34" fmla="*/ 33 w 229"/>
              <a:gd name="T35" fmla="*/ 113 h 147"/>
              <a:gd name="T36" fmla="*/ 33 w 229"/>
              <a:gd name="T37" fmla="*/ 103 h 147"/>
              <a:gd name="T38" fmla="*/ 31 w 229"/>
              <a:gd name="T39" fmla="*/ 103 h 147"/>
              <a:gd name="T40" fmla="*/ 31 w 229"/>
              <a:gd name="T41" fmla="*/ 98 h 147"/>
              <a:gd name="T42" fmla="*/ 30 w 229"/>
              <a:gd name="T43" fmla="*/ 98 h 147"/>
              <a:gd name="T44" fmla="*/ 30 w 229"/>
              <a:gd name="T45" fmla="*/ 95 h 147"/>
              <a:gd name="T46" fmla="*/ 28 w 229"/>
              <a:gd name="T47" fmla="*/ 95 h 147"/>
              <a:gd name="T48" fmla="*/ 28 w 229"/>
              <a:gd name="T49" fmla="*/ 89 h 147"/>
              <a:gd name="T50" fmla="*/ 26 w 229"/>
              <a:gd name="T51" fmla="*/ 89 h 147"/>
              <a:gd name="T52" fmla="*/ 26 w 229"/>
              <a:gd name="T53" fmla="*/ 84 h 147"/>
              <a:gd name="T54" fmla="*/ 25 w 229"/>
              <a:gd name="T55" fmla="*/ 84 h 147"/>
              <a:gd name="T56" fmla="*/ 25 w 229"/>
              <a:gd name="T57" fmla="*/ 76 h 147"/>
              <a:gd name="T58" fmla="*/ 23 w 229"/>
              <a:gd name="T59" fmla="*/ 76 h 147"/>
              <a:gd name="T60" fmla="*/ 23 w 229"/>
              <a:gd name="T61" fmla="*/ 66 h 147"/>
              <a:gd name="T62" fmla="*/ 22 w 229"/>
              <a:gd name="T63" fmla="*/ 66 h 147"/>
              <a:gd name="T64" fmla="*/ 22 w 229"/>
              <a:gd name="T65" fmla="*/ 52 h 147"/>
              <a:gd name="T66" fmla="*/ 20 w 229"/>
              <a:gd name="T67" fmla="*/ 52 h 147"/>
              <a:gd name="T68" fmla="*/ 20 w 229"/>
              <a:gd name="T69" fmla="*/ 48 h 147"/>
              <a:gd name="T70" fmla="*/ 18 w 229"/>
              <a:gd name="T71" fmla="*/ 48 h 147"/>
              <a:gd name="T72" fmla="*/ 18 w 229"/>
              <a:gd name="T73" fmla="*/ 43 h 147"/>
              <a:gd name="T74" fmla="*/ 17 w 229"/>
              <a:gd name="T75" fmla="*/ 43 h 147"/>
              <a:gd name="T76" fmla="*/ 17 w 229"/>
              <a:gd name="T77" fmla="*/ 38 h 147"/>
              <a:gd name="T78" fmla="*/ 15 w 229"/>
              <a:gd name="T79" fmla="*/ 38 h 147"/>
              <a:gd name="T80" fmla="*/ 15 w 229"/>
              <a:gd name="T81" fmla="*/ 34 h 147"/>
              <a:gd name="T82" fmla="*/ 14 w 229"/>
              <a:gd name="T83" fmla="*/ 34 h 147"/>
              <a:gd name="T84" fmla="*/ 14 w 229"/>
              <a:gd name="T85" fmla="*/ 29 h 147"/>
              <a:gd name="T86" fmla="*/ 12 w 229"/>
              <a:gd name="T87" fmla="*/ 29 h 147"/>
              <a:gd name="T88" fmla="*/ 12 w 229"/>
              <a:gd name="T89" fmla="*/ 24 h 147"/>
              <a:gd name="T90" fmla="*/ 10 w 229"/>
              <a:gd name="T91" fmla="*/ 24 h 147"/>
              <a:gd name="T92" fmla="*/ 10 w 229"/>
              <a:gd name="T93" fmla="*/ 19 h 147"/>
              <a:gd name="T94" fmla="*/ 9 w 229"/>
              <a:gd name="T95" fmla="*/ 19 h 147"/>
              <a:gd name="T96" fmla="*/ 9 w 229"/>
              <a:gd name="T97" fmla="*/ 11 h 147"/>
              <a:gd name="T98" fmla="*/ 8 w 229"/>
              <a:gd name="T99" fmla="*/ 11 h 147"/>
              <a:gd name="T100" fmla="*/ 8 w 229"/>
              <a:gd name="T101" fmla="*/ 0 h 147"/>
              <a:gd name="T102" fmla="*/ 0 w 229"/>
              <a:gd name="T103"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147">
                <a:moveTo>
                  <a:pt x="229" y="147"/>
                </a:moveTo>
                <a:lnTo>
                  <a:pt x="77" y="147"/>
                </a:lnTo>
                <a:lnTo>
                  <a:pt x="77" y="144"/>
                </a:lnTo>
                <a:lnTo>
                  <a:pt x="71" y="144"/>
                </a:lnTo>
                <a:lnTo>
                  <a:pt x="71" y="139"/>
                </a:lnTo>
                <a:lnTo>
                  <a:pt x="64" y="139"/>
                </a:lnTo>
                <a:lnTo>
                  <a:pt x="64" y="134"/>
                </a:lnTo>
                <a:lnTo>
                  <a:pt x="50" y="134"/>
                </a:lnTo>
                <a:lnTo>
                  <a:pt x="50" y="130"/>
                </a:lnTo>
                <a:lnTo>
                  <a:pt x="49" y="130"/>
                </a:lnTo>
                <a:lnTo>
                  <a:pt x="49" y="126"/>
                </a:lnTo>
                <a:lnTo>
                  <a:pt x="47" y="126"/>
                </a:lnTo>
                <a:lnTo>
                  <a:pt x="47" y="121"/>
                </a:lnTo>
                <a:lnTo>
                  <a:pt x="46" y="121"/>
                </a:lnTo>
                <a:lnTo>
                  <a:pt x="46" y="117"/>
                </a:lnTo>
                <a:lnTo>
                  <a:pt x="35" y="117"/>
                </a:lnTo>
                <a:lnTo>
                  <a:pt x="35" y="113"/>
                </a:lnTo>
                <a:lnTo>
                  <a:pt x="33" y="113"/>
                </a:lnTo>
                <a:lnTo>
                  <a:pt x="33" y="103"/>
                </a:lnTo>
                <a:lnTo>
                  <a:pt x="31" y="103"/>
                </a:lnTo>
                <a:lnTo>
                  <a:pt x="31" y="98"/>
                </a:lnTo>
                <a:lnTo>
                  <a:pt x="30" y="98"/>
                </a:lnTo>
                <a:lnTo>
                  <a:pt x="30" y="95"/>
                </a:lnTo>
                <a:lnTo>
                  <a:pt x="28" y="95"/>
                </a:lnTo>
                <a:lnTo>
                  <a:pt x="28" y="89"/>
                </a:lnTo>
                <a:lnTo>
                  <a:pt x="26" y="89"/>
                </a:lnTo>
                <a:lnTo>
                  <a:pt x="26" y="84"/>
                </a:lnTo>
                <a:lnTo>
                  <a:pt x="25" y="84"/>
                </a:lnTo>
                <a:lnTo>
                  <a:pt x="25" y="76"/>
                </a:lnTo>
                <a:lnTo>
                  <a:pt x="23" y="76"/>
                </a:lnTo>
                <a:lnTo>
                  <a:pt x="23" y="66"/>
                </a:lnTo>
                <a:lnTo>
                  <a:pt x="22" y="66"/>
                </a:lnTo>
                <a:lnTo>
                  <a:pt x="22" y="52"/>
                </a:lnTo>
                <a:lnTo>
                  <a:pt x="20" y="52"/>
                </a:lnTo>
                <a:lnTo>
                  <a:pt x="20" y="48"/>
                </a:lnTo>
                <a:lnTo>
                  <a:pt x="18" y="48"/>
                </a:lnTo>
                <a:lnTo>
                  <a:pt x="18" y="43"/>
                </a:lnTo>
                <a:lnTo>
                  <a:pt x="17" y="43"/>
                </a:lnTo>
                <a:lnTo>
                  <a:pt x="17" y="38"/>
                </a:lnTo>
                <a:lnTo>
                  <a:pt x="15" y="38"/>
                </a:lnTo>
                <a:lnTo>
                  <a:pt x="15" y="34"/>
                </a:lnTo>
                <a:lnTo>
                  <a:pt x="14" y="34"/>
                </a:lnTo>
                <a:lnTo>
                  <a:pt x="14" y="29"/>
                </a:lnTo>
                <a:lnTo>
                  <a:pt x="12" y="29"/>
                </a:lnTo>
                <a:lnTo>
                  <a:pt x="12" y="24"/>
                </a:lnTo>
                <a:lnTo>
                  <a:pt x="10" y="24"/>
                </a:lnTo>
                <a:lnTo>
                  <a:pt x="10" y="19"/>
                </a:lnTo>
                <a:lnTo>
                  <a:pt x="9" y="19"/>
                </a:lnTo>
                <a:lnTo>
                  <a:pt x="9" y="11"/>
                </a:lnTo>
                <a:lnTo>
                  <a:pt x="8" y="11"/>
                </a:lnTo>
                <a:lnTo>
                  <a:pt x="8" y="0"/>
                </a:lnTo>
                <a:lnTo>
                  <a:pt x="0" y="0"/>
                </a:lnTo>
              </a:path>
            </a:pathLst>
          </a:custGeom>
          <a:noFill/>
          <a:ln w="2540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TextBox 44">
            <a:extLst>
              <a:ext uri="{FF2B5EF4-FFF2-40B4-BE49-F238E27FC236}">
                <a16:creationId xmlns:a16="http://schemas.microsoft.com/office/drawing/2014/main" id="{DEACF0C8-1CBD-44D6-B8F2-6A6C03E04484}"/>
              </a:ext>
            </a:extLst>
          </p:cNvPr>
          <p:cNvSpPr txBox="1"/>
          <p:nvPr/>
        </p:nvSpPr>
        <p:spPr>
          <a:xfrm>
            <a:off x="41614" y="4123839"/>
            <a:ext cx="1842171" cy="276999"/>
          </a:xfrm>
          <a:prstGeom prst="rect">
            <a:avLst/>
          </a:prstGeom>
          <a:noFill/>
        </p:spPr>
        <p:txBody>
          <a:bodyPr wrap="none" rtlCol="0">
            <a:spAutoFit/>
          </a:bodyPr>
          <a:lstStyle/>
          <a:p>
            <a:pPr algn="r" fontAlgn="base">
              <a:spcBef>
                <a:spcPct val="0"/>
              </a:spcBef>
              <a:spcAft>
                <a:spcPct val="0"/>
              </a:spcAft>
            </a:pPr>
            <a:r>
              <a:rPr lang="ja-JP" sz="1200" b="0" i="0" u="none" strike="noStrike" cap="none" baseline="0" dirty="0">
                <a:solidFill>
                  <a:srgbClr val="4D4D4D"/>
                </a:solidFill>
                <a:effectLst/>
                <a:uFillTx/>
                <a:ea typeface="MS UI Gothic"/>
              </a:rPr>
              <a:t>リスクに晒されていた患者数</a:t>
            </a:r>
          </a:p>
        </p:txBody>
      </p:sp>
    </p:spTree>
    <p:extLst>
      <p:ext uri="{BB962C8B-B14F-4D97-AF65-F5344CB8AC3E}">
        <p14:creationId xmlns:p14="http://schemas.microsoft.com/office/powerpoint/2010/main" val="2827396870"/>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a:rPr>
              <a:t>345: 局所進行（切除不能）および転移性胆道癌のためのゲムシタビンとプラチナ製剤ベース化学療法失敗後のレゴラフェニブ：無作為化二重盲検プラセボ対照第II相試験</a:t>
            </a:r>
            <a:r>
              <a:rPr sz="1800"/>
              <a:t/>
            </a:r>
            <a:br>
              <a:rPr sz="1800"/>
            </a:br>
            <a:r>
              <a:rPr lang="ja-JP" sz="1800" b="1" i="0" u="none" strike="noStrike" cap="none" baseline="0">
                <a:solidFill>
                  <a:srgbClr val="043882"/>
                </a:solidFill>
                <a:effectLst/>
                <a:uFillTx/>
                <a:ea typeface="MS UI Gothic"/>
              </a:rPr>
              <a:t>– Demols A,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主要な結果（続き）</a:t>
            </a:r>
          </a:p>
          <a:p>
            <a:pPr marL="0" indent="0">
              <a:spcBef>
                <a:spcPts val="21600"/>
              </a:spcBef>
              <a:buNone/>
            </a:pPr>
            <a:r>
              <a:rPr lang="ja-JP" sz="1600" b="1" i="0" u="none" strike="noStrike" cap="none" baseline="0">
                <a:solidFill>
                  <a:srgbClr val="4D4D4D"/>
                </a:solidFill>
                <a:effectLst/>
                <a:uFillTx/>
                <a:ea typeface="MS UI Gothic"/>
              </a:rPr>
              <a:t>結論</a:t>
            </a:r>
          </a:p>
          <a:p>
            <a:r>
              <a:rPr lang="ja-JP" sz="1600" b="1" i="0" u="none" strike="noStrike" cap="none" baseline="0">
                <a:solidFill>
                  <a:srgbClr val="4D4D4D"/>
                </a:solidFill>
                <a:effectLst/>
                <a:uFillTx/>
                <a:ea typeface="MS UI Gothic"/>
              </a:rPr>
              <a:t>切除不能または転移性BTCを有する治療歴のある患者において、レゴラフェニブはPFSとDCRにおいて有意な改善を示した。ただしOSでは有意でなかった</a:t>
            </a:r>
          </a:p>
          <a:p>
            <a:r>
              <a:rPr lang="ja-JP" sz="1600" b="1" i="0" u="none" strike="noStrike" cap="none" baseline="0">
                <a:solidFill>
                  <a:srgbClr val="4D4D4D"/>
                </a:solidFill>
                <a:effectLst/>
                <a:uFillTx/>
                <a:ea typeface="MS UI Gothic"/>
              </a:rPr>
              <a:t>レゴラフェニブは全般的に忍容性に優れ、新たな安全性に関する兆候は認められなかった</a:t>
            </a:r>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Demols A, et al. J Clin Oncol 2019;37(Suppl):Abstr 345</a:t>
            </a:r>
          </a:p>
        </p:txBody>
      </p:sp>
      <p:graphicFrame>
        <p:nvGraphicFramePr>
          <p:cNvPr id="6" name="Table 5"/>
          <p:cNvGraphicFramePr>
            <a:graphicFrameLocks noGrp="1"/>
          </p:cNvGraphicFramePr>
          <p:nvPr>
            <p:extLst/>
          </p:nvPr>
        </p:nvGraphicFramePr>
        <p:xfrm>
          <a:off x="865929" y="1644591"/>
          <a:ext cx="7412142" cy="2568240"/>
        </p:xfrm>
        <a:graphic>
          <a:graphicData uri="http://schemas.openxmlformats.org/drawingml/2006/table">
            <a:tbl>
              <a:tblPr firstRow="1" bandRow="1">
                <a:tableStyleId>{69012ECD-51FC-41F1-AA8D-1B2483CD663E}</a:tableStyleId>
              </a:tblPr>
              <a:tblGrid>
                <a:gridCol w="3431760">
                  <a:extLst>
                    <a:ext uri="{9D8B030D-6E8A-4147-A177-3AD203B41FA5}">
                      <a16:colId xmlns:a16="http://schemas.microsoft.com/office/drawing/2014/main" val="3733704063"/>
                    </a:ext>
                  </a:extLst>
                </a:gridCol>
                <a:gridCol w="1990191">
                  <a:extLst>
                    <a:ext uri="{9D8B030D-6E8A-4147-A177-3AD203B41FA5}">
                      <a16:colId xmlns:a16="http://schemas.microsoft.com/office/drawing/2014/main" val="3910278064"/>
                    </a:ext>
                  </a:extLst>
                </a:gridCol>
                <a:gridCol w="1990191">
                  <a:extLst>
                    <a:ext uri="{9D8B030D-6E8A-4147-A177-3AD203B41FA5}">
                      <a16:colId xmlns:a16="http://schemas.microsoft.com/office/drawing/2014/main" val="2322703896"/>
                    </a:ext>
                  </a:extLst>
                </a:gridCol>
              </a:tblGrid>
              <a:tr h="193964">
                <a:tc>
                  <a:txBody>
                    <a:bodyPr/>
                    <a:lstStyle/>
                    <a:p>
                      <a:pPr algn="l"/>
                      <a:r>
                        <a:rPr lang="ja-JP" sz="1400" b="1" i="0" u="none" strike="noStrike" cap="none" baseline="0">
                          <a:solidFill>
                            <a:srgbClr val="FFFFFF"/>
                          </a:solidFill>
                          <a:effectLst/>
                          <a:uFillTx/>
                          <a:ea typeface="MS UI Gothic"/>
                        </a:rPr>
                        <a:t>グレード3以上のAE、n</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ja-JP" sz="1400" b="1" i="0" u="none" strike="noStrike" cap="none" baseline="0">
                          <a:solidFill>
                            <a:srgbClr val="FFFFFF"/>
                          </a:solidFill>
                          <a:effectLst/>
                          <a:uFillTx/>
                          <a:ea typeface="MS UI Gothic"/>
                        </a:rPr>
                        <a:t>レゴラフェニブ(n=33)</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ja-JP" sz="1400" b="1" i="0" u="none" strike="noStrike" cap="none" baseline="0">
                          <a:solidFill>
                            <a:srgbClr val="FFFFFF"/>
                          </a:solidFill>
                          <a:effectLst/>
                          <a:uFillTx/>
                          <a:ea typeface="MS UI Gothic"/>
                        </a:rPr>
                        <a:t>プラセボ(n=33)</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pPr algn="l"/>
                      <a:r>
                        <a:rPr lang="ja-JP" sz="1400" b="0" i="0" u="none" strike="noStrike" cap="none" baseline="0">
                          <a:solidFill>
                            <a:srgbClr val="4D4D4D"/>
                          </a:solidFill>
                          <a:effectLst/>
                          <a:uFillTx/>
                          <a:ea typeface="MS UI Gothic"/>
                        </a:rPr>
                        <a:t>悪心</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2</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2</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0">
                <a:tc>
                  <a:txBody>
                    <a:bodyPr/>
                    <a:lstStyle/>
                    <a:p>
                      <a:pPr marL="0" indent="0" algn="l"/>
                      <a:r>
                        <a:rPr lang="ja-JP" sz="1400" b="0" i="0" u="none" strike="noStrike" cap="none" baseline="0">
                          <a:solidFill>
                            <a:srgbClr val="4D4D4D"/>
                          </a:solidFill>
                          <a:effectLst/>
                          <a:uFillTx/>
                          <a:ea typeface="MS UI Gothic"/>
                        </a:rPr>
                        <a:t>嘔吐</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1</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0</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0">
                <a:tc>
                  <a:txBody>
                    <a:bodyPr/>
                    <a:lstStyle/>
                    <a:p>
                      <a:pPr marL="0" indent="0" algn="l"/>
                      <a:r>
                        <a:rPr lang="ja-JP" sz="1400" b="0" i="0" u="none" strike="noStrike" cap="none" baseline="0">
                          <a:solidFill>
                            <a:srgbClr val="4D4D4D"/>
                          </a:solidFill>
                          <a:effectLst/>
                          <a:uFillTx/>
                          <a:ea typeface="MS UI Gothic"/>
                        </a:rPr>
                        <a:t>疲労</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6</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3</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89897517"/>
                  </a:ext>
                </a:extLst>
              </a:tr>
              <a:tr h="138546">
                <a:tc>
                  <a:txBody>
                    <a:bodyPr/>
                    <a:lstStyle/>
                    <a:p>
                      <a:pPr algn="l"/>
                      <a:r>
                        <a:rPr lang="ja-JP" sz="1400" b="0" i="0" u="none" strike="noStrike" cap="none" baseline="0">
                          <a:solidFill>
                            <a:srgbClr val="4D4D4D"/>
                          </a:solidFill>
                          <a:effectLst/>
                          <a:uFillTx/>
                          <a:ea typeface="MS UI Gothic"/>
                        </a:rPr>
                        <a:t>下痢</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1</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0</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03501981"/>
                  </a:ext>
                </a:extLst>
              </a:tr>
              <a:tr h="138546">
                <a:tc>
                  <a:txBody>
                    <a:bodyPr/>
                    <a:lstStyle/>
                    <a:p>
                      <a:pPr marL="0" indent="0" algn="l"/>
                      <a:r>
                        <a:rPr lang="ja-JP" sz="1400" b="0" i="0" u="none" strike="noStrike" cap="none" baseline="0">
                          <a:solidFill>
                            <a:srgbClr val="4D4D4D"/>
                          </a:solidFill>
                          <a:effectLst/>
                          <a:uFillTx/>
                          <a:ea typeface="MS UI Gothic"/>
                        </a:rPr>
                        <a:t>低リン酸血症</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1</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0</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880845031"/>
                  </a:ext>
                </a:extLst>
              </a:tr>
              <a:tr h="138546">
                <a:tc>
                  <a:txBody>
                    <a:bodyPr/>
                    <a:lstStyle/>
                    <a:p>
                      <a:pPr marL="0" indent="0" algn="l"/>
                      <a:r>
                        <a:rPr lang="ja-JP" sz="1400" b="0" i="0" u="none" strike="noStrike" cap="none" baseline="0">
                          <a:solidFill>
                            <a:srgbClr val="4D4D4D"/>
                          </a:solidFill>
                          <a:effectLst/>
                          <a:uFillTx/>
                          <a:ea typeface="MS UI Gothic"/>
                        </a:rPr>
                        <a:t>皮膚毒性</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2</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0</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216043533"/>
                  </a:ext>
                </a:extLst>
              </a:tr>
              <a:tr h="138546">
                <a:tc>
                  <a:txBody>
                    <a:bodyPr/>
                    <a:lstStyle/>
                    <a:p>
                      <a:pPr marL="0" indent="0" algn="l"/>
                      <a:r>
                        <a:rPr lang="ja-JP" sz="1400" b="0" i="0" u="none" strike="noStrike" cap="none" baseline="0">
                          <a:solidFill>
                            <a:srgbClr val="4D4D4D"/>
                          </a:solidFill>
                          <a:effectLst/>
                          <a:uFillTx/>
                          <a:ea typeface="MS UI Gothic"/>
                        </a:rPr>
                        <a:t>粘膜炎</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1</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0</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760922480"/>
                  </a:ext>
                </a:extLst>
              </a:tr>
              <a:tr h="138546">
                <a:tc>
                  <a:txBody>
                    <a:bodyPr/>
                    <a:lstStyle/>
                    <a:p>
                      <a:pPr marL="0" indent="0" algn="l"/>
                      <a:r>
                        <a:rPr lang="ja-JP" sz="1400" b="0" i="0" u="none" strike="noStrike" cap="none" baseline="0">
                          <a:solidFill>
                            <a:srgbClr val="4D4D4D"/>
                          </a:solidFill>
                          <a:effectLst/>
                          <a:uFillTx/>
                          <a:ea typeface="MS UI Gothic"/>
                        </a:rPr>
                        <a:t>食欲不振</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1</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1</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571049360"/>
                  </a:ext>
                </a:extLst>
              </a:tr>
            </a:tbl>
          </a:graphicData>
        </a:graphic>
      </p:graphicFrame>
    </p:spTree>
    <p:extLst>
      <p:ext uri="{BB962C8B-B14F-4D97-AF65-F5344CB8AC3E}">
        <p14:creationId xmlns:p14="http://schemas.microsoft.com/office/powerpoint/2010/main" val="2786116783"/>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sz="4000" b="1" i="0" u="none" strike="noStrike" cap="all" baseline="0">
                <a:solidFill>
                  <a:srgbClr val="043882"/>
                </a:solidFill>
                <a:effectLst/>
                <a:uFillTx/>
                <a:ea typeface="MS UI Gothic"/>
              </a:rPr>
              <a:t>神経内分泌腫瘍</a:t>
            </a:r>
          </a:p>
        </p:txBody>
      </p:sp>
      <p:sp>
        <p:nvSpPr>
          <p:cNvPr id="3" name="Text Placeholder 2"/>
          <p:cNvSpPr>
            <a:spLocks noGrp="1"/>
          </p:cNvSpPr>
          <p:nvPr>
            <p:ph type="body" idx="1"/>
          </p:nvPr>
        </p:nvSpPr>
        <p:spPr/>
        <p:txBody>
          <a:bodyPr/>
          <a:lstStyle/>
          <a:p>
            <a:r>
              <a:rPr lang="ja-JP" sz="2000" b="1" i="0" u="none" strike="noStrike" cap="none" baseline="0">
                <a:solidFill>
                  <a:srgbClr val="4D4D4D"/>
                </a:solidFill>
                <a:effectLst/>
                <a:uFillTx/>
                <a:ea typeface="MS UI Gothic"/>
              </a:rPr>
              <a:t>膵・小腸・肝胆道癌</a:t>
            </a:r>
          </a:p>
        </p:txBody>
      </p:sp>
    </p:spTree>
    <p:extLst>
      <p:ext uri="{BB962C8B-B14F-4D97-AF65-F5344CB8AC3E}">
        <p14:creationId xmlns:p14="http://schemas.microsoft.com/office/powerpoint/2010/main" val="1829548398"/>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190: 進行性内分泌腫瘍のペムブロリズマブ治療：第II相KEYNOTE-158試験による結</a:t>
            </a:r>
            <a:r>
              <a:rPr lang="ja-JP" sz="1800" b="1" i="0" u="none" strike="noStrike" cap="none" baseline="0" dirty="0" smtClean="0">
                <a:solidFill>
                  <a:srgbClr val="043882"/>
                </a:solidFill>
                <a:effectLst/>
                <a:uFillTx/>
                <a:ea typeface="MS UI Gothic"/>
              </a:rPr>
              <a:t>果</a:t>
            </a:r>
            <a:r>
              <a:rPr lang="en-GB" altLang="ja-JP" sz="1800" b="1" i="0" u="none" strike="noStrike" cap="none" baseline="0" dirty="0" smtClean="0">
                <a:solidFill>
                  <a:srgbClr val="043882"/>
                </a:solidFill>
                <a:effectLst/>
                <a:uFillTx/>
                <a:ea typeface="MS UI Gothic"/>
              </a:rPr>
              <a:t/>
            </a:r>
            <a:br>
              <a:rPr lang="en-GB" altLang="ja-JP" sz="1800" b="1" i="0" u="none" strike="noStrike" cap="none" baseline="0" dirty="0" smtClean="0">
                <a:solidFill>
                  <a:srgbClr val="043882"/>
                </a:solidFill>
                <a:effectLst/>
                <a:uFillTx/>
                <a:ea typeface="MS UI Gothic"/>
              </a:rPr>
            </a:b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Strosberg JR,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試験の目的</a:t>
            </a:r>
          </a:p>
          <a:p>
            <a:r>
              <a:rPr lang="ja-JP" sz="1600" b="0" i="0" u="none" strike="noStrike" cap="none" baseline="0">
                <a:solidFill>
                  <a:srgbClr val="4D4D4D"/>
                </a:solidFill>
                <a:effectLst/>
                <a:uFillTx/>
                <a:ea typeface="MS UI Gothic"/>
              </a:rPr>
              <a:t>進行性内分泌腫瘍患者において、ペムブロリズマブの有効性および安全性を評価する</a:t>
            </a:r>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Strosberg JR, et al. J Clin Oncol 2019;37(Suppl):Abstr 190</a:t>
            </a:r>
          </a:p>
        </p:txBody>
      </p:sp>
      <p:sp>
        <p:nvSpPr>
          <p:cNvPr id="7" name="Rectangle 9"/>
          <p:cNvSpPr txBox="1">
            <a:spLocks noChangeArrowheads="1"/>
          </p:cNvSpPr>
          <p:nvPr/>
        </p:nvSpPr>
        <p:spPr bwMode="auto">
          <a:xfrm>
            <a:off x="365124" y="5248841"/>
            <a:ext cx="4130676" cy="747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u="none" strike="noStrike" cap="none" baseline="0">
                <a:solidFill>
                  <a:srgbClr val="A0A0A0"/>
                </a:solidFill>
                <a:effectLst/>
                <a:uFillTx/>
                <a:ea typeface="MS UI Gothic"/>
              </a:rPr>
              <a:t>主要エンドポイント</a:t>
            </a:r>
          </a:p>
          <a:p>
            <a:pPr>
              <a:buClr>
                <a:srgbClr val="043882"/>
              </a:buClr>
            </a:pPr>
            <a:r>
              <a:rPr lang="ja-JP" sz="1600" b="0" i="0" u="none" strike="noStrike" cap="none" baseline="0">
                <a:solidFill>
                  <a:srgbClr val="4D4D4D"/>
                </a:solidFill>
                <a:effectLst/>
                <a:uFillTx/>
                <a:ea typeface="MS UI Gothic"/>
              </a:rPr>
              <a:t>ORR（RECIST規準 v1.1に基づく）</a:t>
            </a:r>
          </a:p>
          <a:p>
            <a:pPr>
              <a:buClr>
                <a:srgbClr val="043882"/>
              </a:buClr>
            </a:pPr>
            <a:endParaRPr lang="en-US"/>
          </a:p>
        </p:txBody>
      </p:sp>
      <p:sp>
        <p:nvSpPr>
          <p:cNvPr id="8" name="Content Placeholder 26"/>
          <p:cNvSpPr txBox="1"/>
          <p:nvPr/>
        </p:nvSpPr>
        <p:spPr>
          <a:xfrm>
            <a:off x="4648200" y="5248841"/>
            <a:ext cx="4130675" cy="1081699"/>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u="none" strike="noStrike" cap="none" baseline="0">
                <a:solidFill>
                  <a:srgbClr val="A0A0A0"/>
                </a:solidFill>
                <a:effectLst/>
                <a:uFillTx/>
                <a:ea typeface="MS UI Gothic"/>
              </a:rPr>
              <a:t>副次的エンドポイント</a:t>
            </a:r>
          </a:p>
          <a:p>
            <a:pPr>
              <a:buClr>
                <a:srgbClr val="043882"/>
              </a:buClr>
            </a:pPr>
            <a:r>
              <a:rPr lang="ja-JP" sz="1600" b="0" i="0" u="none" strike="noStrike" cap="none" baseline="0">
                <a:solidFill>
                  <a:srgbClr val="4D4D4D"/>
                </a:solidFill>
                <a:effectLst/>
                <a:uFillTx/>
                <a:ea typeface="MS UI Gothic"/>
              </a:rPr>
              <a:t>DoR、PFS、OS、安全性</a:t>
            </a:r>
          </a:p>
        </p:txBody>
      </p:sp>
      <p:sp>
        <p:nvSpPr>
          <p:cNvPr id="9" name="AutoShape 12"/>
          <p:cNvSpPr>
            <a:spLocks noChangeArrowheads="1"/>
          </p:cNvSpPr>
          <p:nvPr/>
        </p:nvSpPr>
        <p:spPr bwMode="auto">
          <a:xfrm>
            <a:off x="4199740" y="3227171"/>
            <a:ext cx="3118514" cy="974888"/>
          </a:xfrm>
          <a:prstGeom prst="roundRect">
            <a:avLst>
              <a:gd name="adj" fmla="val 0"/>
            </a:avLst>
          </a:prstGeom>
          <a:solidFill>
            <a:schemeClr val="accent3"/>
          </a:solidFill>
          <a:ln w="9525" algn="ctr">
            <a:noFill/>
            <a:round/>
          </a:ln>
        </p:spPr>
        <p:txBody>
          <a:bodyPr lIns="36000" tIns="0" rIns="36000" bIns="0" anchor="ctr"/>
          <a:lstStyle/>
          <a:p>
            <a:pPr algn="ctr" defTabSz="892175" eaLnBrk="0" hangingPunct="0">
              <a:defRPr/>
            </a:pPr>
            <a:r>
              <a:rPr lang="ja-JP" sz="1800" b="0" i="0" u="none" strike="noStrike" cap="none" baseline="0" dirty="0">
                <a:solidFill>
                  <a:srgbClr val="FFFFFF"/>
                </a:solidFill>
                <a:effectLst/>
                <a:uFillTx/>
                <a:ea typeface="MS UI Gothic"/>
              </a:rPr>
              <a:t>ペムブロリズマブ200 mg iv q3w</a:t>
            </a:r>
            <a:endParaRPr lang="en-US" altLang="ja-JP" sz="1800" b="0" i="0" u="none" strike="noStrike" cap="none" baseline="0" dirty="0">
              <a:solidFill>
                <a:srgbClr val="FFFFFF"/>
              </a:solidFill>
              <a:effectLst/>
              <a:uFillTx/>
              <a:ea typeface="MS UI Gothic"/>
            </a:endParaRPr>
          </a:p>
          <a:p>
            <a:pPr algn="ctr" defTabSz="892175" eaLnBrk="0" hangingPunct="0">
              <a:defRPr/>
            </a:pPr>
            <a:r>
              <a:rPr lang="ja-JP" sz="1800" b="0" i="0" u="none" strike="noStrike" cap="none" baseline="0" dirty="0">
                <a:solidFill>
                  <a:srgbClr val="FFFFFF"/>
                </a:solidFill>
                <a:effectLst/>
                <a:uFillTx/>
                <a:ea typeface="MS UI Gothic"/>
              </a:rPr>
              <a:t> （最長2年）</a:t>
            </a:r>
          </a:p>
        </p:txBody>
      </p:sp>
      <p:cxnSp>
        <p:nvCxnSpPr>
          <p:cNvPr id="10" name="AutoShape 19"/>
          <p:cNvCxnSpPr>
            <a:cxnSpLocks noChangeShapeType="1"/>
            <a:stCxn id="13" idx="3"/>
            <a:endCxn id="9" idx="1"/>
          </p:cNvCxnSpPr>
          <p:nvPr/>
        </p:nvCxnSpPr>
        <p:spPr bwMode="auto">
          <a:xfrm flipV="1">
            <a:off x="3904792" y="3714615"/>
            <a:ext cx="294948" cy="1"/>
          </a:xfrm>
          <a:prstGeom prst="straightConnector1">
            <a:avLst/>
          </a:prstGeom>
          <a:noFill/>
          <a:ln w="57150">
            <a:solidFill>
              <a:schemeClr val="bg2">
                <a:lumMod val="60000"/>
                <a:lumOff val="40000"/>
              </a:schemeClr>
            </a:solidFill>
            <a:round/>
            <a:tailEnd type="triangle" w="med" len="med"/>
          </a:ln>
        </p:spPr>
      </p:cxnSp>
      <p:cxnSp>
        <p:nvCxnSpPr>
          <p:cNvPr id="11" name="AutoShape 21"/>
          <p:cNvCxnSpPr>
            <a:cxnSpLocks noChangeShapeType="1"/>
            <a:stCxn id="9" idx="3"/>
            <a:endCxn id="12" idx="1"/>
          </p:cNvCxnSpPr>
          <p:nvPr/>
        </p:nvCxnSpPr>
        <p:spPr bwMode="auto">
          <a:xfrm>
            <a:off x="7318254" y="3714615"/>
            <a:ext cx="272314" cy="1"/>
          </a:xfrm>
          <a:prstGeom prst="straightConnector1">
            <a:avLst/>
          </a:prstGeom>
          <a:noFill/>
          <a:ln w="57150">
            <a:solidFill>
              <a:schemeClr val="bg2">
                <a:lumMod val="60000"/>
                <a:lumOff val="40000"/>
              </a:schemeClr>
            </a:solidFill>
            <a:round/>
            <a:tailEnd type="triangle" w="med" len="med"/>
          </a:ln>
        </p:spPr>
      </p:cxnSp>
      <p:sp>
        <p:nvSpPr>
          <p:cNvPr id="12" name="AutoShape 12"/>
          <p:cNvSpPr>
            <a:spLocks noChangeArrowheads="1"/>
          </p:cNvSpPr>
          <p:nvPr/>
        </p:nvSpPr>
        <p:spPr bwMode="auto">
          <a:xfrm>
            <a:off x="7590568" y="3141063"/>
            <a:ext cx="1439840" cy="1147105"/>
          </a:xfrm>
          <a:prstGeom prst="roundRect">
            <a:avLst>
              <a:gd name="adj" fmla="val 0"/>
            </a:avLst>
          </a:prstGeom>
          <a:solidFill>
            <a:schemeClr val="tx1"/>
          </a:solidFill>
          <a:ln w="9525" algn="ctr">
            <a:noFill/>
            <a:round/>
          </a:ln>
        </p:spPr>
        <p:txBody>
          <a:bodyPr lIns="90488" tIns="0" rIns="90488" bIns="0" anchor="ctr"/>
          <a:lstStyle/>
          <a:p>
            <a:pPr algn="ctr" defTabSz="892175" eaLnBrk="0" hangingPunct="0">
              <a:defRPr/>
            </a:pPr>
            <a:r>
              <a:rPr lang="ja-JP" sz="1800" b="1" i="0" u="none" strike="noStrike" cap="none" baseline="0" dirty="0">
                <a:solidFill>
                  <a:srgbClr val="FFFFFF"/>
                </a:solidFill>
                <a:effectLst/>
                <a:uFillTx/>
                <a:ea typeface="MS UI Gothic"/>
              </a:rPr>
              <a:t>PD</a:t>
            </a:r>
            <a:r>
              <a:rPr lang="en-US" altLang="ja-JP" sz="1800" b="1" i="0" u="none" strike="noStrike" cap="none" baseline="0" dirty="0">
                <a:solidFill>
                  <a:srgbClr val="FFFFFF"/>
                </a:solidFill>
                <a:effectLst/>
                <a:uFillTx/>
                <a:ea typeface="MS UI Gothic"/>
              </a:rPr>
              <a:t>/</a:t>
            </a:r>
            <a:r>
              <a:rPr sz="1800" dirty="0"/>
              <a:t/>
            </a:r>
            <a:br>
              <a:rPr sz="1800" dirty="0"/>
            </a:br>
            <a:r>
              <a:rPr lang="ja-JP" sz="1800" b="1" i="0" u="none" strike="noStrike" cap="none" baseline="0" dirty="0">
                <a:solidFill>
                  <a:srgbClr val="FFFFFF"/>
                </a:solidFill>
                <a:effectLst/>
                <a:uFillTx/>
                <a:ea typeface="MS UI Gothic"/>
              </a:rPr>
              <a:t>毒性</a:t>
            </a:r>
            <a:r>
              <a:rPr lang="en-US" altLang="ja-JP" sz="1800" b="1" i="0" u="none" strike="noStrike" cap="none" baseline="0" dirty="0">
                <a:solidFill>
                  <a:srgbClr val="FFFFFF"/>
                </a:solidFill>
                <a:effectLst/>
                <a:uFillTx/>
                <a:ea typeface="MS UI Gothic"/>
              </a:rPr>
              <a:t>/</a:t>
            </a:r>
            <a:r>
              <a:rPr sz="1800" dirty="0"/>
              <a:t/>
            </a:r>
            <a:br>
              <a:rPr sz="1800" dirty="0"/>
            </a:br>
            <a:r>
              <a:rPr lang="ja-JP" sz="1800" b="1" i="0" u="none" strike="noStrike" cap="none" baseline="0" dirty="0">
                <a:solidFill>
                  <a:srgbClr val="FFFFFF"/>
                </a:solidFill>
                <a:effectLst/>
                <a:uFillTx/>
                <a:ea typeface="MS UI Gothic"/>
              </a:rPr>
              <a:t>中止</a:t>
            </a:r>
          </a:p>
        </p:txBody>
      </p:sp>
      <p:sp>
        <p:nvSpPr>
          <p:cNvPr id="13" name="AutoShape 9"/>
          <p:cNvSpPr>
            <a:spLocks noChangeArrowheads="1"/>
          </p:cNvSpPr>
          <p:nvPr/>
        </p:nvSpPr>
        <p:spPr bwMode="auto">
          <a:xfrm>
            <a:off x="196381" y="2510723"/>
            <a:ext cx="3708411" cy="2407785"/>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defRPr/>
            </a:pPr>
            <a:r>
              <a:rPr lang="ja-JP" sz="1600" b="0" i="0" u="none" strike="noStrike" cap="none" baseline="0" dirty="0">
                <a:solidFill>
                  <a:srgbClr val="FFFFFF"/>
                </a:solidFill>
                <a:effectLst/>
                <a:uFillTx/>
                <a:ea typeface="MS UI Gothic"/>
              </a:rPr>
              <a:t>主要な患者選択基準</a:t>
            </a:r>
          </a:p>
          <a:p>
            <a:pPr marL="228600" indent="-228600" defTabSz="892175" eaLnBrk="0" hangingPunct="0">
              <a:spcAft>
                <a:spcPct val="30000"/>
              </a:spcAft>
              <a:buFont typeface="Arial" panose="020B0604020202020204" pitchFamily="34" charset="0"/>
              <a:buChar char="•"/>
              <a:defRPr/>
            </a:pPr>
            <a:r>
              <a:rPr lang="ja-JP" sz="1600" b="0" i="0" u="none" strike="noStrike" cap="none" baseline="0" dirty="0">
                <a:solidFill>
                  <a:srgbClr val="FFFFFF"/>
                </a:solidFill>
                <a:effectLst/>
                <a:uFillTx/>
                <a:ea typeface="MS UI Gothic"/>
              </a:rPr>
              <a:t>肺、虫垂、小腸、結腸、直腸または膵臓の進行性内分泌腫瘍</a:t>
            </a:r>
          </a:p>
          <a:p>
            <a:pPr marL="228600" indent="-228600" defTabSz="892175" eaLnBrk="0" hangingPunct="0">
              <a:spcAft>
                <a:spcPct val="30000"/>
              </a:spcAft>
              <a:buFont typeface="Arial" panose="020B0604020202020204" pitchFamily="34" charset="0"/>
              <a:buChar char="•"/>
              <a:defRPr/>
            </a:pPr>
            <a:r>
              <a:rPr lang="ja-JP" sz="1600" b="0" i="0" u="none" strike="noStrike" cap="none" baseline="0" dirty="0">
                <a:solidFill>
                  <a:srgbClr val="FFFFFF"/>
                </a:solidFill>
                <a:effectLst/>
                <a:uFillTx/>
                <a:ea typeface="MS UI Gothic"/>
              </a:rPr>
              <a:t>≥1Lの標準治療での進行又は≥1Lの標準治療に対する不耐</a:t>
            </a:r>
          </a:p>
          <a:p>
            <a:pPr marL="228600" indent="-228600" defTabSz="892175" eaLnBrk="0" hangingPunct="0">
              <a:spcAft>
                <a:spcPct val="30000"/>
              </a:spcAft>
              <a:buFont typeface="Arial" panose="020B0604020202020204" pitchFamily="34" charset="0"/>
              <a:buChar char="•"/>
              <a:defRPr/>
            </a:pPr>
            <a:r>
              <a:rPr lang="ja-JP" sz="1600" b="0" i="0" u="none" strike="noStrike" cap="none" baseline="0" dirty="0">
                <a:solidFill>
                  <a:srgbClr val="FFFFFF"/>
                </a:solidFill>
                <a:effectLst/>
                <a:uFillTx/>
                <a:ea typeface="MS UI Gothic"/>
              </a:rPr>
              <a:t>バイオマーカー解析のため腫瘍サンプル</a:t>
            </a:r>
          </a:p>
          <a:p>
            <a:pPr marL="228600" indent="-228600" defTabSz="892175" eaLnBrk="0" hangingPunct="0">
              <a:spcAft>
                <a:spcPct val="30000"/>
              </a:spcAft>
              <a:buFont typeface="Arial" panose="020B0604020202020204" pitchFamily="34" charset="0"/>
              <a:buChar char="•"/>
              <a:defRPr/>
            </a:pPr>
            <a:r>
              <a:rPr lang="ja-JP" sz="1600" b="0" i="0" u="none" strike="noStrike" cap="none" baseline="0" dirty="0">
                <a:solidFill>
                  <a:srgbClr val="FFFFFF"/>
                </a:solidFill>
                <a:effectLst/>
                <a:uFillTx/>
                <a:ea typeface="MS UI Gothic"/>
              </a:rPr>
              <a:t>ECOGのPSスコアが0～1</a:t>
            </a:r>
          </a:p>
          <a:p>
            <a:pPr marL="292100" indent="-292100" defTabSz="892175" eaLnBrk="0" hangingPunct="0">
              <a:spcAft>
                <a:spcPct val="30000"/>
              </a:spcAft>
              <a:buFont typeface="Wingdings" pitchFamily="2" charset="2"/>
              <a:buNone/>
              <a:defRPr/>
            </a:pPr>
            <a:r>
              <a:rPr lang="ja-JP" sz="1600" b="0" i="0" u="none" strike="noStrike" cap="none" baseline="0" dirty="0">
                <a:solidFill>
                  <a:srgbClr val="FFFFFF"/>
                </a:solidFill>
                <a:effectLst/>
                <a:uFillTx/>
                <a:ea typeface="MS UI Gothic"/>
              </a:rPr>
              <a:t>(n=107)</a:t>
            </a:r>
          </a:p>
        </p:txBody>
      </p:sp>
    </p:spTree>
    <p:extLst>
      <p:ext uri="{BB962C8B-B14F-4D97-AF65-F5344CB8AC3E}">
        <p14:creationId xmlns:p14="http://schemas.microsoft.com/office/powerpoint/2010/main" val="223603781"/>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190: 進行性内分泌腫瘍のペムブロリズマブ治療：第II相KEYNOTE-158試験による結</a:t>
            </a:r>
            <a:r>
              <a:rPr lang="ja-JP" sz="1800" b="1" i="0" u="none" strike="noStrike" cap="none" baseline="0" dirty="0" smtClean="0">
                <a:solidFill>
                  <a:srgbClr val="043882"/>
                </a:solidFill>
                <a:effectLst/>
                <a:uFillTx/>
                <a:ea typeface="MS UI Gothic"/>
              </a:rPr>
              <a:t>果</a:t>
            </a:r>
            <a:r>
              <a:rPr lang="en-GB" altLang="ja-JP" sz="1800" b="1" i="0" u="none" strike="noStrike" cap="none" baseline="0" dirty="0" smtClean="0">
                <a:solidFill>
                  <a:srgbClr val="043882"/>
                </a:solidFill>
                <a:effectLst/>
                <a:uFillTx/>
                <a:ea typeface="MS UI Gothic"/>
              </a:rPr>
              <a:t/>
            </a:r>
            <a:br>
              <a:rPr lang="en-GB" altLang="ja-JP" sz="1800" b="1" i="0" u="none" strike="noStrike" cap="none" baseline="0" dirty="0" smtClean="0">
                <a:solidFill>
                  <a:srgbClr val="043882"/>
                </a:solidFill>
                <a:effectLst/>
                <a:uFillTx/>
                <a:ea typeface="MS UI Gothic"/>
              </a:rPr>
            </a:b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Strosberg JR,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主な結果</a:t>
            </a:r>
          </a:p>
          <a:p>
            <a:endParaRPr lang="en-GB"/>
          </a:p>
        </p:txBody>
      </p:sp>
      <p:sp>
        <p:nvSpPr>
          <p:cNvPr id="4" name="Text Placeholder 3"/>
          <p:cNvSpPr>
            <a:spLocks noGrp="1"/>
          </p:cNvSpPr>
          <p:nvPr>
            <p:ph type="body" sz="quarter" idx="10"/>
          </p:nvPr>
        </p:nvSpPr>
        <p:spPr/>
        <p:txBody>
          <a:bodyPr/>
          <a:lstStyle/>
          <a:p>
            <a:r>
              <a:rPr lang="ja-JP" sz="1200" b="0" i="0" u="none" strike="noStrike" cap="none" baseline="0">
                <a:solidFill>
                  <a:srgbClr val="4D4D4D"/>
                </a:solidFill>
                <a:effectLst/>
                <a:uFillTx/>
                <a:ea typeface="MS UI Gothic"/>
              </a:rPr>
              <a:t>*PD-L1発現不明の患者8名を含む</a:t>
            </a:r>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Strosberg JR, et al. J Clin Oncol 2019;37(Suppl):Abstr 190</a:t>
            </a:r>
          </a:p>
        </p:txBody>
      </p:sp>
      <p:graphicFrame>
        <p:nvGraphicFramePr>
          <p:cNvPr id="6" name="Table 5"/>
          <p:cNvGraphicFramePr>
            <a:graphicFrameLocks noGrp="1"/>
          </p:cNvGraphicFramePr>
          <p:nvPr>
            <p:extLst>
              <p:ext uri="{D42A27DB-BD31-4B8C-83A1-F6EECF244321}">
                <p14:modId xmlns:p14="http://schemas.microsoft.com/office/powerpoint/2010/main" val="2730495754"/>
              </p:ext>
            </p:extLst>
          </p:nvPr>
        </p:nvGraphicFramePr>
        <p:xfrm>
          <a:off x="578211" y="1700329"/>
          <a:ext cx="7987579" cy="3086400"/>
        </p:xfrm>
        <a:graphic>
          <a:graphicData uri="http://schemas.openxmlformats.org/drawingml/2006/table">
            <a:tbl>
              <a:tblPr firstRow="1" bandRow="1">
                <a:tableStyleId>{69012ECD-51FC-41F1-AA8D-1B2483CD663E}</a:tableStyleId>
              </a:tblPr>
              <a:tblGrid>
                <a:gridCol w="1941477">
                  <a:extLst>
                    <a:ext uri="{9D8B030D-6E8A-4147-A177-3AD203B41FA5}">
                      <a16:colId xmlns:a16="http://schemas.microsoft.com/office/drawing/2014/main" val="3733704063"/>
                    </a:ext>
                  </a:extLst>
                </a:gridCol>
                <a:gridCol w="1626502">
                  <a:extLst>
                    <a:ext uri="{9D8B030D-6E8A-4147-A177-3AD203B41FA5}">
                      <a16:colId xmlns:a16="http://schemas.microsoft.com/office/drawing/2014/main" val="3910278064"/>
                    </a:ext>
                  </a:extLst>
                </a:gridCol>
                <a:gridCol w="2660072">
                  <a:extLst>
                    <a:ext uri="{9D8B030D-6E8A-4147-A177-3AD203B41FA5}">
                      <a16:colId xmlns:a16="http://schemas.microsoft.com/office/drawing/2014/main" val="1675021331"/>
                    </a:ext>
                  </a:extLst>
                </a:gridCol>
                <a:gridCol w="1759528">
                  <a:extLst>
                    <a:ext uri="{9D8B030D-6E8A-4147-A177-3AD203B41FA5}">
                      <a16:colId xmlns:a16="http://schemas.microsoft.com/office/drawing/2014/main" val="3553289131"/>
                    </a:ext>
                  </a:extLst>
                </a:gridCol>
              </a:tblGrid>
              <a:tr h="193964">
                <a:tc>
                  <a:txBody>
                    <a:bodyPr/>
                    <a:lstStyle/>
                    <a:p>
                      <a:pPr algn="l"/>
                      <a:r>
                        <a:rPr lang="ja-JP" sz="1600" b="1" i="0" u="none" strike="noStrike" cap="none" baseline="0">
                          <a:solidFill>
                            <a:srgbClr val="FFFFFF"/>
                          </a:solidFill>
                          <a:effectLst/>
                          <a:uFillTx/>
                          <a:ea typeface="MS UI Gothic"/>
                        </a:rPr>
                        <a:t>奏効</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ja-JP" sz="1600" b="1" i="0" u="none" strike="noStrike" cap="none" baseline="0">
                          <a:solidFill>
                            <a:srgbClr val="FFFFFF"/>
                          </a:solidFill>
                          <a:effectLst/>
                          <a:uFillTx/>
                          <a:ea typeface="MS UI Gothic"/>
                        </a:rPr>
                        <a:t>全体*</a:t>
                      </a:r>
                      <a:r>
                        <a:rPr sz="1600"/>
                        <a:t/>
                      </a:r>
                      <a:br>
                        <a:rPr sz="1600"/>
                      </a:br>
                      <a:r>
                        <a:rPr lang="ja-JP" sz="1600" b="1" i="0" u="none" strike="noStrike" cap="none" baseline="0">
                          <a:solidFill>
                            <a:srgbClr val="FFFFFF"/>
                          </a:solidFill>
                          <a:effectLst/>
                          <a:uFillTx/>
                          <a:ea typeface="MS UI Gothic"/>
                        </a:rPr>
                        <a:t>(n=107)</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ja-JP" sz="1600" b="1" i="0" u="none" strike="noStrike" cap="none" baseline="0">
                          <a:solidFill>
                            <a:srgbClr val="FFFFFF"/>
                          </a:solidFill>
                          <a:effectLst/>
                          <a:uFillTx/>
                          <a:ea typeface="MS UI Gothic"/>
                        </a:rPr>
                        <a:t>PD-L1陽性（CPS ≥1）(n=17)</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ja-JP" sz="1600" b="1" i="0" u="none" strike="noStrike" cap="none" baseline="0">
                          <a:solidFill>
                            <a:srgbClr val="FFFFFF"/>
                          </a:solidFill>
                          <a:effectLst/>
                          <a:uFillTx/>
                          <a:ea typeface="MS UI Gothic"/>
                        </a:rPr>
                        <a:t>PD-L1陰性（n=82）</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pPr algn="l"/>
                      <a:r>
                        <a:rPr lang="ja-JP" sz="1600" b="0" i="0" u="none" strike="noStrike" cap="none" baseline="0">
                          <a:solidFill>
                            <a:srgbClr val="4D4D4D"/>
                          </a:solidFill>
                          <a:effectLst/>
                          <a:uFillTx/>
                          <a:ea typeface="MS UI Gothic"/>
                        </a:rPr>
                        <a:t>ORR、% (95%CI)</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a:solidFill>
                            <a:srgbClr val="4D4D4D"/>
                          </a:solidFill>
                          <a:effectLst/>
                          <a:uFillTx/>
                          <a:ea typeface="MS UI Gothic"/>
                        </a:rPr>
                        <a:t>3.7 (1.0, 9.3)</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a:solidFill>
                            <a:srgbClr val="4D4D4D"/>
                          </a:solidFill>
                          <a:effectLst/>
                          <a:uFillTx/>
                          <a:ea typeface="MS UI Gothic"/>
                        </a:rPr>
                        <a:t>0 (0, 19.5)</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a:solidFill>
                            <a:srgbClr val="4D4D4D"/>
                          </a:solidFill>
                          <a:effectLst/>
                          <a:uFillTx/>
                          <a:ea typeface="MS UI Gothic"/>
                        </a:rPr>
                        <a:t>4.9 (1.8, 12.0)</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0">
                <a:tc>
                  <a:txBody>
                    <a:bodyPr/>
                    <a:lstStyle/>
                    <a:p>
                      <a:pPr marL="0" indent="0" algn="l"/>
                      <a:r>
                        <a:rPr lang="ja-JP" sz="1600" b="0" i="0" u="none" strike="noStrike" cap="none" baseline="0">
                          <a:solidFill>
                            <a:srgbClr val="4D4D4D"/>
                          </a:solidFill>
                          <a:effectLst/>
                          <a:uFillTx/>
                          <a:ea typeface="MS UI Gothic"/>
                        </a:rPr>
                        <a:t>BOR、n (%)</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endParaRPr lang="en-US"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endParaRPr lang="en-US"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endParaRPr lang="en-US"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0">
                <a:tc>
                  <a:txBody>
                    <a:bodyPr/>
                    <a:lstStyle/>
                    <a:p>
                      <a:pPr marL="179388" indent="0" algn="l"/>
                      <a:r>
                        <a:rPr lang="ja-JP" sz="1600" b="0" i="0" u="none" strike="noStrike" cap="none" baseline="0">
                          <a:solidFill>
                            <a:srgbClr val="4D4D4D"/>
                          </a:solidFill>
                          <a:effectLst/>
                          <a:uFillTx/>
                          <a:ea typeface="MS UI Gothic"/>
                        </a:rPr>
                        <a:t>CR</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a:solidFill>
                            <a:srgbClr val="4D4D4D"/>
                          </a:solidFill>
                          <a:effectLst/>
                          <a:uFillTx/>
                          <a:ea typeface="MS UI Gothic"/>
                        </a:rPr>
                        <a:t>0</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a:solidFill>
                            <a:srgbClr val="4D4D4D"/>
                          </a:solidFill>
                          <a:effectLst/>
                          <a:uFillTx/>
                          <a:ea typeface="MS UI Gothic"/>
                        </a:rPr>
                        <a:t>0</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a:solidFill>
                            <a:srgbClr val="4D4D4D"/>
                          </a:solidFill>
                          <a:effectLst/>
                          <a:uFillTx/>
                          <a:ea typeface="MS UI Gothic"/>
                        </a:rPr>
                        <a:t>0</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89897517"/>
                  </a:ext>
                </a:extLst>
              </a:tr>
              <a:tr h="138546">
                <a:tc>
                  <a:txBody>
                    <a:bodyPr/>
                    <a:lstStyle/>
                    <a:p>
                      <a:pPr marL="179388" marR="0" lvl="0" indent="0" algn="l" defTabSz="914400" rtl="0" eaLnBrk="1" fontAlgn="auto" latinLnBrk="0" hangingPunct="1">
                        <a:lnSpc>
                          <a:spcPct val="100000"/>
                        </a:lnSpc>
                        <a:spcBef>
                          <a:spcPct val="0"/>
                        </a:spcBef>
                        <a:spcAft>
                          <a:spcPct val="0"/>
                        </a:spcAft>
                        <a:buClrTx/>
                        <a:buSzTx/>
                        <a:buFontTx/>
                        <a:buNone/>
                        <a:defRPr/>
                      </a:pPr>
                      <a:r>
                        <a:rPr lang="ja-JP" sz="1600" b="0" i="0" u="none" strike="noStrike" cap="none" baseline="0">
                          <a:solidFill>
                            <a:srgbClr val="4D4D4D"/>
                          </a:solidFill>
                          <a:effectLst/>
                          <a:uFillTx/>
                          <a:ea typeface="MS UI Gothic"/>
                        </a:rPr>
                        <a:t>PR</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u="none" strike="noStrike" cap="none" baseline="0">
                          <a:solidFill>
                            <a:srgbClr val="4D4D4D"/>
                          </a:solidFill>
                          <a:effectLst/>
                          <a:uFillTx/>
                          <a:ea typeface="MS UI Gothic"/>
                        </a:rPr>
                        <a:t>4 (3.7)</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u="none" strike="noStrike" cap="none" baseline="0">
                          <a:solidFill>
                            <a:srgbClr val="4D4D4D"/>
                          </a:solidFill>
                          <a:effectLst/>
                          <a:uFillTx/>
                          <a:ea typeface="MS UI Gothic"/>
                        </a:rPr>
                        <a:t>0</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u="none" strike="noStrike" cap="none" baseline="0">
                          <a:solidFill>
                            <a:srgbClr val="4D4D4D"/>
                          </a:solidFill>
                          <a:effectLst/>
                          <a:uFillTx/>
                          <a:ea typeface="MS UI Gothic"/>
                        </a:rPr>
                        <a:t>4 (4.9)</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03501981"/>
                  </a:ext>
                </a:extLst>
              </a:tr>
              <a:tr h="138546">
                <a:tc>
                  <a:txBody>
                    <a:bodyPr/>
                    <a:lstStyle/>
                    <a:p>
                      <a:pPr marL="179388" marR="0" lvl="0" indent="0" algn="l" defTabSz="914400" rtl="0" eaLnBrk="1" fontAlgn="auto" latinLnBrk="0" hangingPunct="1">
                        <a:lnSpc>
                          <a:spcPct val="100000"/>
                        </a:lnSpc>
                        <a:spcBef>
                          <a:spcPct val="0"/>
                        </a:spcBef>
                        <a:spcAft>
                          <a:spcPct val="0"/>
                        </a:spcAft>
                        <a:buClrTx/>
                        <a:buSzTx/>
                        <a:buFontTx/>
                        <a:buNone/>
                        <a:defRPr/>
                      </a:pPr>
                      <a:r>
                        <a:rPr lang="ja-JP" sz="1600" b="0" i="0" u="none" strike="noStrike" cap="none" baseline="0">
                          <a:solidFill>
                            <a:srgbClr val="4D4D4D"/>
                          </a:solidFill>
                          <a:effectLst/>
                          <a:uFillTx/>
                          <a:ea typeface="MS UI Gothic"/>
                        </a:rPr>
                        <a:t>SD</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a:solidFill>
                            <a:srgbClr val="4D4D4D"/>
                          </a:solidFill>
                          <a:effectLst/>
                          <a:uFillTx/>
                          <a:ea typeface="MS UI Gothic"/>
                        </a:rPr>
                        <a:t>61 (57.0)</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a:solidFill>
                            <a:srgbClr val="4D4D4D"/>
                          </a:solidFill>
                          <a:effectLst/>
                          <a:uFillTx/>
                          <a:ea typeface="MS UI Gothic"/>
                        </a:rPr>
                        <a:t>11 (64.7)</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a:solidFill>
                            <a:srgbClr val="4D4D4D"/>
                          </a:solidFill>
                          <a:effectLst/>
                          <a:uFillTx/>
                          <a:ea typeface="MS UI Gothic"/>
                        </a:rPr>
                        <a:t>46 (56.1)</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920984612"/>
                  </a:ext>
                </a:extLst>
              </a:tr>
              <a:tr h="138546">
                <a:tc>
                  <a:txBody>
                    <a:bodyPr/>
                    <a:lstStyle/>
                    <a:p>
                      <a:pPr marL="179388" marR="0" lvl="0" indent="0" algn="l" defTabSz="914400" rtl="0" eaLnBrk="1" fontAlgn="auto" latinLnBrk="0" hangingPunct="1">
                        <a:lnSpc>
                          <a:spcPct val="100000"/>
                        </a:lnSpc>
                        <a:spcBef>
                          <a:spcPct val="0"/>
                        </a:spcBef>
                        <a:spcAft>
                          <a:spcPct val="0"/>
                        </a:spcAft>
                        <a:buClrTx/>
                        <a:buSzTx/>
                        <a:buFontTx/>
                        <a:buNone/>
                        <a:defRPr/>
                      </a:pPr>
                      <a:r>
                        <a:rPr lang="ja-JP" sz="1600" b="0" i="0" u="none" strike="noStrike" cap="none" baseline="0">
                          <a:solidFill>
                            <a:srgbClr val="4D4D4D"/>
                          </a:solidFill>
                          <a:effectLst/>
                          <a:uFillTx/>
                          <a:ea typeface="MS UI Gothic"/>
                        </a:rPr>
                        <a:t>PD</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u="none" strike="noStrike" cap="none" baseline="0">
                          <a:solidFill>
                            <a:srgbClr val="4D4D4D"/>
                          </a:solidFill>
                          <a:effectLst/>
                          <a:uFillTx/>
                          <a:ea typeface="MS UI Gothic"/>
                        </a:rPr>
                        <a:t>33 (30.8)</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u="none" strike="noStrike" cap="none" baseline="0">
                          <a:solidFill>
                            <a:srgbClr val="4D4D4D"/>
                          </a:solidFill>
                          <a:effectLst/>
                          <a:uFillTx/>
                          <a:ea typeface="MS UI Gothic"/>
                        </a:rPr>
                        <a:t>6 (35.3)</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u="none" strike="noStrike" cap="none" baseline="0">
                          <a:solidFill>
                            <a:srgbClr val="4D4D4D"/>
                          </a:solidFill>
                          <a:effectLst/>
                          <a:uFillTx/>
                          <a:ea typeface="MS UI Gothic"/>
                        </a:rPr>
                        <a:t>23 (28.0)</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517616008"/>
                  </a:ext>
                </a:extLst>
              </a:tr>
              <a:tr h="138546">
                <a:tc>
                  <a:txBody>
                    <a:bodyPr/>
                    <a:lstStyle/>
                    <a:p>
                      <a:pPr marL="179388" marR="0" lvl="0" indent="0" algn="l" defTabSz="914400" rtl="0" eaLnBrk="1" fontAlgn="auto" latinLnBrk="0" hangingPunct="1">
                        <a:lnSpc>
                          <a:spcPct val="100000"/>
                        </a:lnSpc>
                        <a:spcBef>
                          <a:spcPct val="0"/>
                        </a:spcBef>
                        <a:spcAft>
                          <a:spcPct val="0"/>
                        </a:spcAft>
                        <a:buClrTx/>
                        <a:buSzTx/>
                        <a:buFontTx/>
                        <a:buNone/>
                        <a:defRPr/>
                      </a:pPr>
                      <a:r>
                        <a:rPr lang="ja-JP" sz="1600" b="0" i="0" u="none" strike="noStrike" cap="none" baseline="0">
                          <a:solidFill>
                            <a:srgbClr val="4D4D4D"/>
                          </a:solidFill>
                          <a:effectLst/>
                          <a:uFillTx/>
                          <a:ea typeface="MS UI Gothic"/>
                        </a:rPr>
                        <a:t>NE</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a:solidFill>
                            <a:srgbClr val="4D4D4D"/>
                          </a:solidFill>
                          <a:effectLst/>
                          <a:uFillTx/>
                          <a:ea typeface="MS UI Gothic"/>
                        </a:rPr>
                        <a:t>5 (4.7)</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a:solidFill>
                            <a:srgbClr val="4D4D4D"/>
                          </a:solidFill>
                          <a:effectLst/>
                          <a:uFillTx/>
                          <a:ea typeface="MS UI Gothic"/>
                        </a:rPr>
                        <a:t>0</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a:solidFill>
                            <a:srgbClr val="4D4D4D"/>
                          </a:solidFill>
                          <a:effectLst/>
                          <a:uFillTx/>
                          <a:ea typeface="MS UI Gothic"/>
                        </a:rPr>
                        <a:t>5 (6.1)</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2417970301"/>
                  </a:ext>
                </a:extLst>
              </a:tr>
              <a:tr h="138546">
                <a:tc>
                  <a:txBody>
                    <a:bodyPr/>
                    <a:lstStyle/>
                    <a:p>
                      <a:pPr marL="179388" marR="0" lvl="0" indent="0" algn="l" defTabSz="914400" rtl="0" eaLnBrk="1" fontAlgn="auto" latinLnBrk="0" hangingPunct="1">
                        <a:lnSpc>
                          <a:spcPct val="100000"/>
                        </a:lnSpc>
                        <a:spcBef>
                          <a:spcPct val="0"/>
                        </a:spcBef>
                        <a:spcAft>
                          <a:spcPct val="0"/>
                        </a:spcAft>
                        <a:buClrTx/>
                        <a:buSzTx/>
                        <a:buFontTx/>
                        <a:buNone/>
                        <a:defRPr/>
                      </a:pPr>
                      <a:r>
                        <a:rPr lang="ja-JP" sz="1600" b="0" i="0" u="none" strike="noStrike" cap="none" baseline="0">
                          <a:solidFill>
                            <a:srgbClr val="4D4D4D"/>
                          </a:solidFill>
                          <a:effectLst/>
                          <a:uFillTx/>
                          <a:ea typeface="MS UI Gothic"/>
                        </a:rPr>
                        <a:t>評価なし</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u="none" strike="noStrike" cap="none" baseline="0">
                          <a:solidFill>
                            <a:srgbClr val="4D4D4D"/>
                          </a:solidFill>
                          <a:effectLst/>
                          <a:uFillTx/>
                          <a:ea typeface="MS UI Gothic"/>
                        </a:rPr>
                        <a:t>4 (3.7)</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u="none" strike="noStrike" cap="none" baseline="0">
                          <a:solidFill>
                            <a:srgbClr val="4D4D4D"/>
                          </a:solidFill>
                          <a:effectLst/>
                          <a:uFillTx/>
                          <a:ea typeface="MS UI Gothic"/>
                        </a:rPr>
                        <a:t>0</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u="none" strike="noStrike" cap="none" baseline="0">
                          <a:solidFill>
                            <a:srgbClr val="4D4D4D"/>
                          </a:solidFill>
                          <a:effectLst/>
                          <a:uFillTx/>
                          <a:ea typeface="MS UI Gothic"/>
                        </a:rPr>
                        <a:t>4 (4.9)</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122058599"/>
                  </a:ext>
                </a:extLst>
              </a:tr>
            </a:tbl>
          </a:graphicData>
        </a:graphic>
      </p:graphicFrame>
    </p:spTree>
    <p:extLst>
      <p:ext uri="{BB962C8B-B14F-4D97-AF65-F5344CB8AC3E}">
        <p14:creationId xmlns:p14="http://schemas.microsoft.com/office/powerpoint/2010/main" val="2639545007"/>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190: 進行性内分泌腫瘍のペムブロリズマブ治療：第II相KEYNOTE-158試験による結</a:t>
            </a:r>
            <a:r>
              <a:rPr lang="ja-JP" sz="1800" b="1" i="0" u="none" strike="noStrike" cap="none" baseline="0" dirty="0" smtClean="0">
                <a:solidFill>
                  <a:srgbClr val="043882"/>
                </a:solidFill>
                <a:effectLst/>
                <a:uFillTx/>
                <a:ea typeface="MS UI Gothic"/>
              </a:rPr>
              <a:t>果</a:t>
            </a:r>
            <a:r>
              <a:rPr lang="en-GB" altLang="ja-JP" sz="1800" b="1" i="0" u="none" strike="noStrike" cap="none" baseline="0" dirty="0" smtClean="0">
                <a:solidFill>
                  <a:srgbClr val="043882"/>
                </a:solidFill>
                <a:effectLst/>
                <a:uFillTx/>
                <a:ea typeface="MS UI Gothic"/>
              </a:rPr>
              <a:t/>
            </a:r>
            <a:br>
              <a:rPr lang="en-GB" altLang="ja-JP" sz="1800" b="1" i="0" u="none" strike="noStrike" cap="none" baseline="0" dirty="0" smtClean="0">
                <a:solidFill>
                  <a:srgbClr val="043882"/>
                </a:solidFill>
                <a:effectLst/>
                <a:uFillTx/>
                <a:ea typeface="MS UI Gothic"/>
              </a:rPr>
            </a:b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Strosberg JR,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主な結果（続き）</a:t>
            </a:r>
          </a:p>
          <a:p>
            <a:endParaRPr lang="en-GB"/>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Strosberg JR, et al. J Clin Oncol 2019;37(Suppl):Abstr 190</a:t>
            </a:r>
          </a:p>
        </p:txBody>
      </p:sp>
      <p:sp>
        <p:nvSpPr>
          <p:cNvPr id="7" name="TextBox 6"/>
          <p:cNvSpPr txBox="1"/>
          <p:nvPr/>
        </p:nvSpPr>
        <p:spPr>
          <a:xfrm>
            <a:off x="2430462" y="1486989"/>
            <a:ext cx="628094" cy="366126"/>
          </a:xfrm>
          <a:prstGeom prst="rect">
            <a:avLst/>
          </a:prstGeom>
          <a:noFill/>
        </p:spPr>
        <p:txBody>
          <a:bodyPr wrap="none" rtlCol="0">
            <a:spAutoFit/>
          </a:bodyPr>
          <a:lstStyle/>
          <a:p>
            <a:r>
              <a:rPr lang="ja-JP" sz="1800" b="1" i="0" u="none" strike="noStrike" cap="none" baseline="0">
                <a:solidFill>
                  <a:srgbClr val="4D4D4D"/>
                </a:solidFill>
                <a:effectLst/>
                <a:uFillTx/>
                <a:ea typeface="MS UI Gothic"/>
              </a:rPr>
              <a:t>PFS</a:t>
            </a:r>
          </a:p>
        </p:txBody>
      </p:sp>
      <p:sp>
        <p:nvSpPr>
          <p:cNvPr id="8" name="TextBox 7"/>
          <p:cNvSpPr txBox="1"/>
          <p:nvPr/>
        </p:nvSpPr>
        <p:spPr>
          <a:xfrm>
            <a:off x="6952529" y="1486989"/>
            <a:ext cx="513680" cy="366126"/>
          </a:xfrm>
          <a:prstGeom prst="rect">
            <a:avLst/>
          </a:prstGeom>
          <a:noFill/>
        </p:spPr>
        <p:txBody>
          <a:bodyPr wrap="none" rtlCol="0">
            <a:spAutoFit/>
          </a:bodyPr>
          <a:lstStyle/>
          <a:p>
            <a:r>
              <a:rPr lang="ja-JP" sz="1800" b="1" i="0" u="none" strike="noStrike" cap="none" baseline="0">
                <a:solidFill>
                  <a:srgbClr val="4D4D4D"/>
                </a:solidFill>
                <a:effectLst/>
                <a:uFillTx/>
                <a:ea typeface="MS UI Gothic"/>
              </a:rPr>
              <a:t>OS</a:t>
            </a:r>
          </a:p>
        </p:txBody>
      </p:sp>
      <p:graphicFrame>
        <p:nvGraphicFramePr>
          <p:cNvPr id="9" name="Table 8"/>
          <p:cNvGraphicFramePr>
            <a:graphicFrameLocks noGrp="1"/>
          </p:cNvGraphicFramePr>
          <p:nvPr>
            <p:extLst>
              <p:ext uri="{D42A27DB-BD31-4B8C-83A1-F6EECF244321}">
                <p14:modId xmlns:p14="http://schemas.microsoft.com/office/powerpoint/2010/main" val="3297021254"/>
              </p:ext>
            </p:extLst>
          </p:nvPr>
        </p:nvGraphicFramePr>
        <p:xfrm>
          <a:off x="1701904" y="1907350"/>
          <a:ext cx="2679329" cy="570720"/>
        </p:xfrm>
        <a:graphic>
          <a:graphicData uri="http://schemas.openxmlformats.org/drawingml/2006/table">
            <a:tbl>
              <a:tblPr firstRow="1" bandRow="1">
                <a:tableStyleId>{69012ECD-51FC-41F1-AA8D-1B2483CD663E}</a:tableStyleId>
              </a:tblPr>
              <a:tblGrid>
                <a:gridCol w="1057006">
                  <a:extLst>
                    <a:ext uri="{9D8B030D-6E8A-4147-A177-3AD203B41FA5}">
                      <a16:colId xmlns:a16="http://schemas.microsoft.com/office/drawing/2014/main" val="3733704063"/>
                    </a:ext>
                  </a:extLst>
                </a:gridCol>
                <a:gridCol w="1622323">
                  <a:extLst>
                    <a:ext uri="{9D8B030D-6E8A-4147-A177-3AD203B41FA5}">
                      <a16:colId xmlns:a16="http://schemas.microsoft.com/office/drawing/2014/main" val="3910278064"/>
                    </a:ext>
                  </a:extLst>
                </a:gridCol>
              </a:tblGrid>
              <a:tr h="0">
                <a:tc>
                  <a:txBody>
                    <a:bodyPr/>
                    <a:lstStyle/>
                    <a:p>
                      <a:pPr algn="l"/>
                      <a:r>
                        <a:rPr lang="ja-JP" sz="1400" b="1" i="0" u="none" strike="noStrike" cap="none" baseline="0">
                          <a:solidFill>
                            <a:srgbClr val="4D4D4D"/>
                          </a:solidFill>
                          <a:effectLst/>
                          <a:uFillTx/>
                          <a:ea typeface="MS UI Gothic"/>
                        </a:rPr>
                        <a:t>イベント、n</a:t>
                      </a:r>
                    </a:p>
                  </a:txBody>
                  <a:tcPr marT="36000" marB="3600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b="1" i="0" u="none" strike="noStrike" cap="none" baseline="0">
                          <a:solidFill>
                            <a:srgbClr val="4D4D4D"/>
                          </a:solidFill>
                          <a:effectLst/>
                          <a:uFillTx/>
                          <a:ea typeface="MS UI Gothic"/>
                        </a:rPr>
                        <a:t>中央値 （95% CI）</a:t>
                      </a:r>
                    </a:p>
                  </a:txBody>
                  <a:tcPr marT="36000" marB="36000">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0858221"/>
                  </a:ext>
                </a:extLst>
              </a:tr>
              <a:tr h="218903">
                <a:tc>
                  <a:txBody>
                    <a:bodyPr/>
                    <a:lstStyle/>
                    <a:p>
                      <a:pPr algn="ctr"/>
                      <a:r>
                        <a:rPr lang="ja-JP" sz="1400" b="0" i="0" u="none" strike="noStrike" cap="none" baseline="0">
                          <a:solidFill>
                            <a:srgbClr val="4D4D4D"/>
                          </a:solidFill>
                          <a:effectLst/>
                          <a:uFillTx/>
                          <a:ea typeface="MS UI Gothic"/>
                        </a:rPr>
                        <a:t>83</a:t>
                      </a:r>
                    </a:p>
                  </a:txBody>
                  <a:tcPr marT="36000" marB="3600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b="0" i="0" u="none" strike="noStrike" cap="none" baseline="0">
                          <a:solidFill>
                            <a:srgbClr val="4D4D4D"/>
                          </a:solidFill>
                          <a:effectLst/>
                          <a:uFillTx/>
                          <a:ea typeface="MS UI Gothic"/>
                        </a:rPr>
                        <a:t>4.1 (3.5, 5.4)</a:t>
                      </a:r>
                    </a:p>
                  </a:txBody>
                  <a:tcPr marT="36000" marB="3600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7074484"/>
                  </a:ext>
                </a:extLst>
              </a:tr>
            </a:tbl>
          </a:graphicData>
        </a:graphic>
      </p:graphicFrame>
      <p:grpSp>
        <p:nvGrpSpPr>
          <p:cNvPr id="10" name="Group 9"/>
          <p:cNvGrpSpPr/>
          <p:nvPr/>
        </p:nvGrpSpPr>
        <p:grpSpPr>
          <a:xfrm>
            <a:off x="-10663" y="2001334"/>
            <a:ext cx="4036880" cy="3663369"/>
            <a:chOff x="312901" y="2001334"/>
            <a:chExt cx="4036880" cy="3663369"/>
          </a:xfrm>
        </p:grpSpPr>
        <p:sp>
          <p:nvSpPr>
            <p:cNvPr id="11" name="Freeform 10"/>
            <p:cNvSpPr/>
            <p:nvPr/>
          </p:nvSpPr>
          <p:spPr bwMode="auto">
            <a:xfrm>
              <a:off x="1045644" y="2141495"/>
              <a:ext cx="3121754" cy="267287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2" name="Line 6"/>
            <p:cNvSpPr>
              <a:spLocks noChangeShapeType="1"/>
            </p:cNvSpPr>
            <p:nvPr/>
          </p:nvSpPr>
          <p:spPr bwMode="auto">
            <a:xfrm>
              <a:off x="972855" y="2141494"/>
              <a:ext cx="72788"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3" name="Line 7"/>
            <p:cNvSpPr>
              <a:spLocks noChangeShapeType="1"/>
            </p:cNvSpPr>
            <p:nvPr/>
          </p:nvSpPr>
          <p:spPr bwMode="auto">
            <a:xfrm>
              <a:off x="972855" y="2676157"/>
              <a:ext cx="72788"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4" name="Line 8"/>
            <p:cNvSpPr>
              <a:spLocks noChangeShapeType="1"/>
            </p:cNvSpPr>
            <p:nvPr/>
          </p:nvSpPr>
          <p:spPr bwMode="auto">
            <a:xfrm>
              <a:off x="972855" y="3210819"/>
              <a:ext cx="72788"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5" name="Line 9"/>
            <p:cNvSpPr>
              <a:spLocks noChangeShapeType="1"/>
            </p:cNvSpPr>
            <p:nvPr/>
          </p:nvSpPr>
          <p:spPr bwMode="auto">
            <a:xfrm>
              <a:off x="972855" y="3745482"/>
              <a:ext cx="72788"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6" name="Line 10"/>
            <p:cNvSpPr>
              <a:spLocks noChangeShapeType="1"/>
            </p:cNvSpPr>
            <p:nvPr/>
          </p:nvSpPr>
          <p:spPr bwMode="auto">
            <a:xfrm>
              <a:off x="972855" y="4280145"/>
              <a:ext cx="72788"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7" name="Line 11"/>
            <p:cNvSpPr>
              <a:spLocks noChangeShapeType="1"/>
            </p:cNvSpPr>
            <p:nvPr/>
          </p:nvSpPr>
          <p:spPr bwMode="auto">
            <a:xfrm>
              <a:off x="972855" y="4814807"/>
              <a:ext cx="72788"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8" name="Line 12"/>
            <p:cNvSpPr>
              <a:spLocks noChangeShapeType="1"/>
            </p:cNvSpPr>
            <p:nvPr/>
          </p:nvSpPr>
          <p:spPr bwMode="auto">
            <a:xfrm flipH="1">
              <a:off x="3135042" y="4814807"/>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9" name="Line 13"/>
            <p:cNvSpPr>
              <a:spLocks noChangeShapeType="1"/>
            </p:cNvSpPr>
            <p:nvPr/>
          </p:nvSpPr>
          <p:spPr bwMode="auto">
            <a:xfrm flipH="1">
              <a:off x="2611882" y="4814807"/>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0" name="Line 15"/>
            <p:cNvSpPr>
              <a:spLocks noChangeShapeType="1"/>
            </p:cNvSpPr>
            <p:nvPr/>
          </p:nvSpPr>
          <p:spPr bwMode="auto">
            <a:xfrm flipH="1">
              <a:off x="3655603" y="4814807"/>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1" name="Line 17"/>
            <p:cNvSpPr>
              <a:spLocks noChangeShapeType="1"/>
            </p:cNvSpPr>
            <p:nvPr/>
          </p:nvSpPr>
          <p:spPr bwMode="auto">
            <a:xfrm flipH="1">
              <a:off x="4167398" y="4814807"/>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2" name="Line 18"/>
            <p:cNvSpPr>
              <a:spLocks noChangeShapeType="1"/>
            </p:cNvSpPr>
            <p:nvPr/>
          </p:nvSpPr>
          <p:spPr bwMode="auto">
            <a:xfrm flipH="1">
              <a:off x="2088721" y="4814807"/>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3" name="Line 20"/>
            <p:cNvSpPr>
              <a:spLocks noChangeShapeType="1"/>
            </p:cNvSpPr>
            <p:nvPr/>
          </p:nvSpPr>
          <p:spPr bwMode="auto">
            <a:xfrm flipH="1">
              <a:off x="1576060" y="4814807"/>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4" name="Line 21"/>
            <p:cNvSpPr>
              <a:spLocks noChangeShapeType="1"/>
            </p:cNvSpPr>
            <p:nvPr/>
          </p:nvSpPr>
          <p:spPr bwMode="auto">
            <a:xfrm flipH="1">
              <a:off x="1045643" y="4814807"/>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5" name="TextBox 24"/>
            <p:cNvSpPr txBox="1"/>
            <p:nvPr/>
          </p:nvSpPr>
          <p:spPr>
            <a:xfrm rot="16200000">
              <a:off x="-380553" y="3348547"/>
              <a:ext cx="1846837" cy="274594"/>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dirty="0">
                  <a:solidFill>
                    <a:srgbClr val="4D4D4D"/>
                  </a:solidFill>
                  <a:effectLst/>
                  <a:uFillTx/>
                  <a:ea typeface="MS UI Gothic"/>
                </a:rPr>
                <a:t>患者生存およびPDなし、%</a:t>
              </a:r>
            </a:p>
          </p:txBody>
        </p:sp>
        <p:sp>
          <p:nvSpPr>
            <p:cNvPr id="26" name="TextBox 25"/>
            <p:cNvSpPr txBox="1"/>
            <p:nvPr/>
          </p:nvSpPr>
          <p:spPr>
            <a:xfrm>
              <a:off x="2027838" y="5061576"/>
              <a:ext cx="1187366" cy="274594"/>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a:solidFill>
                    <a:srgbClr val="4D4D4D"/>
                  </a:solidFill>
                  <a:effectLst/>
                  <a:uFillTx/>
                  <a:ea typeface="MS UI Gothic"/>
                </a:rPr>
                <a:t>経過期間（ヵ月）</a:t>
              </a:r>
            </a:p>
          </p:txBody>
        </p:sp>
        <p:sp>
          <p:nvSpPr>
            <p:cNvPr id="27" name="TextBox 26"/>
            <p:cNvSpPr txBox="1"/>
            <p:nvPr/>
          </p:nvSpPr>
          <p:spPr>
            <a:xfrm>
              <a:off x="634815" y="2001334"/>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1.0</a:t>
              </a:r>
            </a:p>
          </p:txBody>
        </p:sp>
        <p:sp>
          <p:nvSpPr>
            <p:cNvPr id="28" name="TextBox 27"/>
            <p:cNvSpPr txBox="1"/>
            <p:nvPr/>
          </p:nvSpPr>
          <p:spPr>
            <a:xfrm>
              <a:off x="634815" y="2537995"/>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0.8</a:t>
              </a:r>
            </a:p>
          </p:txBody>
        </p:sp>
        <p:sp>
          <p:nvSpPr>
            <p:cNvPr id="29" name="TextBox 28"/>
            <p:cNvSpPr txBox="1"/>
            <p:nvPr/>
          </p:nvSpPr>
          <p:spPr>
            <a:xfrm>
              <a:off x="634815" y="3072419"/>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0.6</a:t>
              </a:r>
            </a:p>
          </p:txBody>
        </p:sp>
        <p:sp>
          <p:nvSpPr>
            <p:cNvPr id="30" name="TextBox 29"/>
            <p:cNvSpPr txBox="1"/>
            <p:nvPr/>
          </p:nvSpPr>
          <p:spPr>
            <a:xfrm>
              <a:off x="634815" y="3606844"/>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0.4</a:t>
              </a:r>
            </a:p>
          </p:txBody>
        </p:sp>
        <p:sp>
          <p:nvSpPr>
            <p:cNvPr id="31" name="TextBox 30"/>
            <p:cNvSpPr txBox="1"/>
            <p:nvPr/>
          </p:nvSpPr>
          <p:spPr>
            <a:xfrm>
              <a:off x="634815" y="4141269"/>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0.2</a:t>
              </a:r>
            </a:p>
          </p:txBody>
        </p:sp>
        <p:sp>
          <p:nvSpPr>
            <p:cNvPr id="32" name="TextBox 31"/>
            <p:cNvSpPr txBox="1"/>
            <p:nvPr/>
          </p:nvSpPr>
          <p:spPr>
            <a:xfrm>
              <a:off x="761942" y="4675694"/>
              <a:ext cx="267285"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0</a:t>
              </a:r>
            </a:p>
          </p:txBody>
        </p:sp>
        <p:sp>
          <p:nvSpPr>
            <p:cNvPr id="33" name="TextBox 32"/>
            <p:cNvSpPr txBox="1"/>
            <p:nvPr/>
          </p:nvSpPr>
          <p:spPr>
            <a:xfrm>
              <a:off x="831752" y="4840920"/>
              <a:ext cx="435728" cy="823783"/>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0</a:t>
              </a:r>
            </a:p>
            <a:p>
              <a:pPr algn="ctr"/>
              <a:endParaRPr lang="en-GB" sz="1200"/>
            </a:p>
            <a:p>
              <a:pPr algn="ctr"/>
              <a:endParaRPr lang="en-GB" sz="1200"/>
            </a:p>
            <a:p>
              <a:pPr algn="ctr"/>
              <a:r>
                <a:rPr lang="ja-JP" sz="1200" b="0" i="0" u="none" strike="noStrike" cap="none" baseline="0">
                  <a:solidFill>
                    <a:srgbClr val="4D4D4D"/>
                  </a:solidFill>
                  <a:effectLst/>
                  <a:uFillTx/>
                  <a:ea typeface="MS UI Gothic"/>
                </a:rPr>
                <a:t>107</a:t>
              </a:r>
            </a:p>
          </p:txBody>
        </p:sp>
        <p:sp>
          <p:nvSpPr>
            <p:cNvPr id="34" name="TextBox 33"/>
            <p:cNvSpPr txBox="1"/>
            <p:nvPr/>
          </p:nvSpPr>
          <p:spPr>
            <a:xfrm>
              <a:off x="1400051" y="4840920"/>
              <a:ext cx="351506" cy="823783"/>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4</a:t>
              </a:r>
            </a:p>
            <a:p>
              <a:pPr algn="ctr"/>
              <a:endParaRPr lang="en-GB" sz="1200"/>
            </a:p>
            <a:p>
              <a:pPr algn="ctr"/>
              <a:endParaRPr lang="en-GB" sz="1200"/>
            </a:p>
            <a:p>
              <a:pPr algn="ctr"/>
              <a:r>
                <a:rPr lang="ja-JP" sz="1200" b="0" i="0" u="none" strike="noStrike" cap="none" baseline="0">
                  <a:solidFill>
                    <a:srgbClr val="4D4D4D"/>
                  </a:solidFill>
                  <a:effectLst/>
                  <a:uFillTx/>
                  <a:ea typeface="MS UI Gothic"/>
                </a:rPr>
                <a:t>55</a:t>
              </a:r>
            </a:p>
          </p:txBody>
        </p:sp>
        <p:sp>
          <p:nvSpPr>
            <p:cNvPr id="35" name="TextBox 34"/>
            <p:cNvSpPr txBox="1"/>
            <p:nvPr/>
          </p:nvSpPr>
          <p:spPr>
            <a:xfrm>
              <a:off x="1920132" y="4840920"/>
              <a:ext cx="351506" cy="823783"/>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8</a:t>
              </a:r>
            </a:p>
            <a:p>
              <a:pPr algn="ctr"/>
              <a:endParaRPr lang="en-GB" sz="1200"/>
            </a:p>
            <a:p>
              <a:pPr algn="ctr"/>
              <a:endParaRPr lang="en-GB" sz="1200"/>
            </a:p>
            <a:p>
              <a:pPr algn="ctr"/>
              <a:r>
                <a:rPr lang="ja-JP" sz="1200" b="0" i="0" u="none" strike="noStrike" cap="none" baseline="0">
                  <a:solidFill>
                    <a:srgbClr val="4D4D4D"/>
                  </a:solidFill>
                  <a:effectLst/>
                  <a:uFillTx/>
                  <a:ea typeface="MS UI Gothic"/>
                </a:rPr>
                <a:t>23</a:t>
              </a:r>
            </a:p>
          </p:txBody>
        </p:sp>
        <p:sp>
          <p:nvSpPr>
            <p:cNvPr id="36" name="TextBox 35"/>
            <p:cNvSpPr txBox="1"/>
            <p:nvPr/>
          </p:nvSpPr>
          <p:spPr>
            <a:xfrm>
              <a:off x="2433074" y="4840920"/>
              <a:ext cx="351506" cy="823783"/>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12</a:t>
              </a:r>
            </a:p>
            <a:p>
              <a:pPr algn="ctr"/>
              <a:endParaRPr lang="en-GB" sz="1200"/>
            </a:p>
            <a:p>
              <a:pPr algn="ctr"/>
              <a:endParaRPr lang="en-GB" sz="1200"/>
            </a:p>
            <a:p>
              <a:pPr algn="ctr"/>
              <a:r>
                <a:rPr lang="ja-JP" sz="1200" b="0" i="0" u="none" strike="noStrike" cap="none" baseline="0">
                  <a:solidFill>
                    <a:srgbClr val="4D4D4D"/>
                  </a:solidFill>
                  <a:effectLst/>
                  <a:uFillTx/>
                  <a:ea typeface="MS UI Gothic"/>
                </a:rPr>
                <a:t>13</a:t>
              </a:r>
            </a:p>
          </p:txBody>
        </p:sp>
        <p:sp>
          <p:nvSpPr>
            <p:cNvPr id="37" name="TextBox 36"/>
            <p:cNvSpPr txBox="1"/>
            <p:nvPr/>
          </p:nvSpPr>
          <p:spPr>
            <a:xfrm>
              <a:off x="2963984" y="4840920"/>
              <a:ext cx="351506" cy="823783"/>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16</a:t>
              </a:r>
            </a:p>
            <a:p>
              <a:pPr algn="ctr"/>
              <a:endParaRPr lang="en-GB" sz="1200"/>
            </a:p>
            <a:p>
              <a:pPr algn="ctr"/>
              <a:endParaRPr lang="en-GB" sz="1200"/>
            </a:p>
            <a:p>
              <a:pPr algn="ctr"/>
              <a:r>
                <a:rPr lang="ja-JP" sz="1200" b="0" i="0" u="none" strike="noStrike" cap="none" baseline="0">
                  <a:solidFill>
                    <a:srgbClr val="4D4D4D"/>
                  </a:solidFill>
                  <a:effectLst/>
                  <a:uFillTx/>
                  <a:ea typeface="MS UI Gothic"/>
                </a:rPr>
                <a:t>4</a:t>
              </a:r>
            </a:p>
          </p:txBody>
        </p:sp>
        <p:sp>
          <p:nvSpPr>
            <p:cNvPr id="38" name="TextBox 37"/>
            <p:cNvSpPr txBox="1"/>
            <p:nvPr/>
          </p:nvSpPr>
          <p:spPr>
            <a:xfrm>
              <a:off x="3482916" y="4840920"/>
              <a:ext cx="351506" cy="823783"/>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20</a:t>
              </a:r>
            </a:p>
            <a:p>
              <a:pPr algn="ctr"/>
              <a:endParaRPr lang="en-GB" sz="1200"/>
            </a:p>
            <a:p>
              <a:pPr algn="ctr"/>
              <a:endParaRPr lang="en-GB" sz="1200"/>
            </a:p>
            <a:p>
              <a:pPr algn="ctr"/>
              <a:r>
                <a:rPr lang="ja-JP" sz="1200" b="0" i="0" u="none" strike="noStrike" cap="none" baseline="0">
                  <a:solidFill>
                    <a:srgbClr val="4D4D4D"/>
                  </a:solidFill>
                  <a:effectLst/>
                  <a:uFillTx/>
                  <a:ea typeface="MS UI Gothic"/>
                </a:rPr>
                <a:t>1</a:t>
              </a:r>
            </a:p>
          </p:txBody>
        </p:sp>
        <p:sp>
          <p:nvSpPr>
            <p:cNvPr id="39" name="TextBox 38"/>
            <p:cNvSpPr txBox="1"/>
            <p:nvPr/>
          </p:nvSpPr>
          <p:spPr>
            <a:xfrm>
              <a:off x="3998275" y="4840920"/>
              <a:ext cx="351506" cy="823783"/>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24</a:t>
              </a:r>
            </a:p>
            <a:p>
              <a:pPr algn="ctr"/>
              <a:endParaRPr lang="en-GB" sz="1200"/>
            </a:p>
            <a:p>
              <a:pPr algn="ctr"/>
              <a:endParaRPr lang="en-GB" sz="1200"/>
            </a:p>
            <a:p>
              <a:pPr algn="ctr"/>
              <a:r>
                <a:rPr lang="ja-JP" sz="1200" b="0" i="0" u="none" strike="noStrike" cap="none" baseline="0">
                  <a:solidFill>
                    <a:srgbClr val="4D4D4D"/>
                  </a:solidFill>
                  <a:effectLst/>
                  <a:uFillTx/>
                  <a:ea typeface="MS UI Gothic"/>
                </a:rPr>
                <a:t>0</a:t>
              </a:r>
            </a:p>
          </p:txBody>
        </p:sp>
        <p:sp>
          <p:nvSpPr>
            <p:cNvPr id="40" name="TextBox 39"/>
            <p:cNvSpPr txBox="1"/>
            <p:nvPr/>
          </p:nvSpPr>
          <p:spPr>
            <a:xfrm>
              <a:off x="312901" y="5127126"/>
              <a:ext cx="809837" cy="369332"/>
            </a:xfrm>
            <a:prstGeom prst="rect">
              <a:avLst/>
            </a:prstGeom>
            <a:noFill/>
          </p:spPr>
          <p:txBody>
            <a:bodyPr wrap="none" rtlCol="0">
              <a:spAutoFit/>
            </a:bodyPr>
            <a:lstStyle/>
            <a:p>
              <a:pPr algn="r" fontAlgn="base">
                <a:spcBef>
                  <a:spcPct val="0"/>
                </a:spcBef>
                <a:spcAft>
                  <a:spcPct val="0"/>
                </a:spcAft>
              </a:pPr>
              <a:r>
                <a:rPr lang="ja-JP" sz="900" b="0" i="0" u="none" strike="noStrike" cap="none" baseline="0" dirty="0">
                  <a:solidFill>
                    <a:srgbClr val="4D4D4D"/>
                  </a:solidFill>
                  <a:effectLst/>
                  <a:uFillTx/>
                  <a:ea typeface="MS UI Gothic"/>
                </a:rPr>
                <a:t>リスクに晒され</a:t>
              </a:r>
            </a:p>
            <a:p>
              <a:pPr algn="r" fontAlgn="base">
                <a:spcBef>
                  <a:spcPct val="0"/>
                </a:spcBef>
                <a:spcAft>
                  <a:spcPct val="0"/>
                </a:spcAft>
              </a:pPr>
              <a:r>
                <a:rPr lang="ja-JP" altLang="en-US" sz="900" dirty="0">
                  <a:solidFill>
                    <a:srgbClr val="4D4D4D"/>
                  </a:solidFill>
                  <a:ea typeface="MS UI Gothic"/>
                </a:rPr>
                <a:t>ていた</a:t>
              </a:r>
              <a:r>
                <a:rPr lang="ja-JP" sz="900" b="0" i="0" u="none" strike="noStrike" cap="none" baseline="0" dirty="0">
                  <a:solidFill>
                    <a:srgbClr val="4D4D4D"/>
                  </a:solidFill>
                  <a:effectLst/>
                  <a:uFillTx/>
                  <a:ea typeface="MS UI Gothic"/>
                </a:rPr>
                <a:t>患者数</a:t>
              </a:r>
            </a:p>
          </p:txBody>
        </p:sp>
      </p:grpSp>
      <p:grpSp>
        <p:nvGrpSpPr>
          <p:cNvPr id="41" name="Group 40"/>
          <p:cNvGrpSpPr/>
          <p:nvPr/>
        </p:nvGrpSpPr>
        <p:grpSpPr>
          <a:xfrm>
            <a:off x="4698728" y="2001334"/>
            <a:ext cx="3944213" cy="3663369"/>
            <a:chOff x="405568" y="2001334"/>
            <a:chExt cx="3944213" cy="3663369"/>
          </a:xfrm>
        </p:grpSpPr>
        <p:sp>
          <p:nvSpPr>
            <p:cNvPr id="42" name="Freeform 41"/>
            <p:cNvSpPr/>
            <p:nvPr/>
          </p:nvSpPr>
          <p:spPr bwMode="auto">
            <a:xfrm>
              <a:off x="1045644" y="2141495"/>
              <a:ext cx="3121754" cy="267287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3" name="Line 6"/>
            <p:cNvSpPr>
              <a:spLocks noChangeShapeType="1"/>
            </p:cNvSpPr>
            <p:nvPr/>
          </p:nvSpPr>
          <p:spPr bwMode="auto">
            <a:xfrm>
              <a:off x="972855" y="2141494"/>
              <a:ext cx="72788"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4" name="Line 7"/>
            <p:cNvSpPr>
              <a:spLocks noChangeShapeType="1"/>
            </p:cNvSpPr>
            <p:nvPr/>
          </p:nvSpPr>
          <p:spPr bwMode="auto">
            <a:xfrm>
              <a:off x="972855" y="2676157"/>
              <a:ext cx="72788"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5" name="Line 8"/>
            <p:cNvSpPr>
              <a:spLocks noChangeShapeType="1"/>
            </p:cNvSpPr>
            <p:nvPr/>
          </p:nvSpPr>
          <p:spPr bwMode="auto">
            <a:xfrm>
              <a:off x="972855" y="3210819"/>
              <a:ext cx="72788"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6" name="Line 9"/>
            <p:cNvSpPr>
              <a:spLocks noChangeShapeType="1"/>
            </p:cNvSpPr>
            <p:nvPr/>
          </p:nvSpPr>
          <p:spPr bwMode="auto">
            <a:xfrm>
              <a:off x="972855" y="3745482"/>
              <a:ext cx="72788"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7" name="Line 10"/>
            <p:cNvSpPr>
              <a:spLocks noChangeShapeType="1"/>
            </p:cNvSpPr>
            <p:nvPr/>
          </p:nvSpPr>
          <p:spPr bwMode="auto">
            <a:xfrm>
              <a:off x="972855" y="4280145"/>
              <a:ext cx="72788"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8" name="Line 11"/>
            <p:cNvSpPr>
              <a:spLocks noChangeShapeType="1"/>
            </p:cNvSpPr>
            <p:nvPr/>
          </p:nvSpPr>
          <p:spPr bwMode="auto">
            <a:xfrm>
              <a:off x="972855" y="4814807"/>
              <a:ext cx="72788"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9" name="Line 12"/>
            <p:cNvSpPr>
              <a:spLocks noChangeShapeType="1"/>
            </p:cNvSpPr>
            <p:nvPr/>
          </p:nvSpPr>
          <p:spPr bwMode="auto">
            <a:xfrm flipH="1">
              <a:off x="3135042" y="4814807"/>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50" name="Line 13"/>
            <p:cNvSpPr>
              <a:spLocks noChangeShapeType="1"/>
            </p:cNvSpPr>
            <p:nvPr/>
          </p:nvSpPr>
          <p:spPr bwMode="auto">
            <a:xfrm flipH="1">
              <a:off x="2611882" y="4814807"/>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51" name="Line 15"/>
            <p:cNvSpPr>
              <a:spLocks noChangeShapeType="1"/>
            </p:cNvSpPr>
            <p:nvPr/>
          </p:nvSpPr>
          <p:spPr bwMode="auto">
            <a:xfrm flipH="1">
              <a:off x="3655603" y="4814807"/>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52" name="Line 17"/>
            <p:cNvSpPr>
              <a:spLocks noChangeShapeType="1"/>
            </p:cNvSpPr>
            <p:nvPr/>
          </p:nvSpPr>
          <p:spPr bwMode="auto">
            <a:xfrm flipH="1">
              <a:off x="4167398" y="4814807"/>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53" name="Line 18"/>
            <p:cNvSpPr>
              <a:spLocks noChangeShapeType="1"/>
            </p:cNvSpPr>
            <p:nvPr/>
          </p:nvSpPr>
          <p:spPr bwMode="auto">
            <a:xfrm flipH="1">
              <a:off x="2088721" y="4814807"/>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54" name="Line 20"/>
            <p:cNvSpPr>
              <a:spLocks noChangeShapeType="1"/>
            </p:cNvSpPr>
            <p:nvPr/>
          </p:nvSpPr>
          <p:spPr bwMode="auto">
            <a:xfrm flipH="1">
              <a:off x="1576060" y="4814807"/>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55" name="Line 21"/>
            <p:cNvSpPr>
              <a:spLocks noChangeShapeType="1"/>
            </p:cNvSpPr>
            <p:nvPr/>
          </p:nvSpPr>
          <p:spPr bwMode="auto">
            <a:xfrm flipH="1">
              <a:off x="1045643" y="4814807"/>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56" name="TextBox 55"/>
            <p:cNvSpPr txBox="1"/>
            <p:nvPr/>
          </p:nvSpPr>
          <p:spPr>
            <a:xfrm rot="16200000">
              <a:off x="-48435" y="3348547"/>
              <a:ext cx="1182599" cy="274594"/>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a:solidFill>
                    <a:srgbClr val="4D4D4D"/>
                  </a:solidFill>
                  <a:effectLst/>
                  <a:uFillTx/>
                  <a:ea typeface="MS UI Gothic"/>
                </a:rPr>
                <a:t>生存患者数、%</a:t>
              </a:r>
            </a:p>
          </p:txBody>
        </p:sp>
        <p:sp>
          <p:nvSpPr>
            <p:cNvPr id="57" name="TextBox 56"/>
            <p:cNvSpPr txBox="1"/>
            <p:nvPr/>
          </p:nvSpPr>
          <p:spPr>
            <a:xfrm>
              <a:off x="2027837" y="5061576"/>
              <a:ext cx="1187366" cy="274594"/>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a:solidFill>
                    <a:srgbClr val="4D4D4D"/>
                  </a:solidFill>
                  <a:effectLst/>
                  <a:uFillTx/>
                  <a:ea typeface="MS UI Gothic"/>
                </a:rPr>
                <a:t>経過期間（ヵ月）</a:t>
              </a:r>
            </a:p>
          </p:txBody>
        </p:sp>
        <p:sp>
          <p:nvSpPr>
            <p:cNvPr id="58" name="TextBox 57"/>
            <p:cNvSpPr txBox="1"/>
            <p:nvPr/>
          </p:nvSpPr>
          <p:spPr>
            <a:xfrm>
              <a:off x="634816" y="2001334"/>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1.0</a:t>
              </a:r>
            </a:p>
          </p:txBody>
        </p:sp>
        <p:sp>
          <p:nvSpPr>
            <p:cNvPr id="59" name="TextBox 58"/>
            <p:cNvSpPr txBox="1"/>
            <p:nvPr/>
          </p:nvSpPr>
          <p:spPr>
            <a:xfrm>
              <a:off x="634816" y="2537995"/>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0.8</a:t>
              </a:r>
            </a:p>
          </p:txBody>
        </p:sp>
        <p:sp>
          <p:nvSpPr>
            <p:cNvPr id="60" name="TextBox 59"/>
            <p:cNvSpPr txBox="1"/>
            <p:nvPr/>
          </p:nvSpPr>
          <p:spPr>
            <a:xfrm>
              <a:off x="634816" y="3072419"/>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0.6</a:t>
              </a:r>
            </a:p>
          </p:txBody>
        </p:sp>
        <p:sp>
          <p:nvSpPr>
            <p:cNvPr id="61" name="TextBox 60"/>
            <p:cNvSpPr txBox="1"/>
            <p:nvPr/>
          </p:nvSpPr>
          <p:spPr>
            <a:xfrm>
              <a:off x="634816" y="3606844"/>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0.4</a:t>
              </a:r>
            </a:p>
          </p:txBody>
        </p:sp>
        <p:sp>
          <p:nvSpPr>
            <p:cNvPr id="62" name="TextBox 61"/>
            <p:cNvSpPr txBox="1"/>
            <p:nvPr/>
          </p:nvSpPr>
          <p:spPr>
            <a:xfrm>
              <a:off x="634816" y="4141269"/>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0.2</a:t>
              </a:r>
            </a:p>
          </p:txBody>
        </p:sp>
        <p:sp>
          <p:nvSpPr>
            <p:cNvPr id="63" name="TextBox 62"/>
            <p:cNvSpPr txBox="1"/>
            <p:nvPr/>
          </p:nvSpPr>
          <p:spPr>
            <a:xfrm>
              <a:off x="761943" y="4675694"/>
              <a:ext cx="267285"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0</a:t>
              </a:r>
            </a:p>
          </p:txBody>
        </p:sp>
        <p:sp>
          <p:nvSpPr>
            <p:cNvPr id="64" name="TextBox 63"/>
            <p:cNvSpPr txBox="1"/>
            <p:nvPr/>
          </p:nvSpPr>
          <p:spPr>
            <a:xfrm>
              <a:off x="831753" y="4840920"/>
              <a:ext cx="435728" cy="823783"/>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0</a:t>
              </a:r>
            </a:p>
            <a:p>
              <a:pPr algn="ctr"/>
              <a:endParaRPr lang="en-GB" sz="1200"/>
            </a:p>
            <a:p>
              <a:pPr algn="ctr"/>
              <a:endParaRPr lang="en-GB" sz="1200"/>
            </a:p>
            <a:p>
              <a:pPr algn="ctr"/>
              <a:r>
                <a:rPr lang="ja-JP" sz="1200" b="0" i="0" u="none" strike="noStrike" cap="none" baseline="0">
                  <a:solidFill>
                    <a:srgbClr val="4D4D4D"/>
                  </a:solidFill>
                  <a:effectLst/>
                  <a:uFillTx/>
                  <a:ea typeface="MS UI Gothic"/>
                </a:rPr>
                <a:t>107</a:t>
              </a:r>
            </a:p>
          </p:txBody>
        </p:sp>
        <p:sp>
          <p:nvSpPr>
            <p:cNvPr id="65" name="TextBox 64"/>
            <p:cNvSpPr txBox="1"/>
            <p:nvPr/>
          </p:nvSpPr>
          <p:spPr>
            <a:xfrm>
              <a:off x="1400051" y="4840920"/>
              <a:ext cx="351506" cy="823783"/>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4</a:t>
              </a:r>
            </a:p>
            <a:p>
              <a:pPr algn="ctr"/>
              <a:endParaRPr lang="en-GB" sz="1200"/>
            </a:p>
            <a:p>
              <a:pPr algn="ctr"/>
              <a:endParaRPr lang="en-GB" sz="1200"/>
            </a:p>
            <a:p>
              <a:pPr algn="ctr"/>
              <a:r>
                <a:rPr lang="ja-JP" sz="1200" b="0" i="0" u="none" strike="noStrike" cap="none" baseline="0">
                  <a:solidFill>
                    <a:srgbClr val="4D4D4D"/>
                  </a:solidFill>
                  <a:effectLst/>
                  <a:uFillTx/>
                  <a:ea typeface="MS UI Gothic"/>
                </a:rPr>
                <a:t>92</a:t>
              </a:r>
            </a:p>
          </p:txBody>
        </p:sp>
        <p:sp>
          <p:nvSpPr>
            <p:cNvPr id="66" name="TextBox 65"/>
            <p:cNvSpPr txBox="1"/>
            <p:nvPr/>
          </p:nvSpPr>
          <p:spPr>
            <a:xfrm>
              <a:off x="1920131" y="4840920"/>
              <a:ext cx="351506" cy="823783"/>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8</a:t>
              </a:r>
            </a:p>
            <a:p>
              <a:pPr algn="ctr"/>
              <a:endParaRPr lang="en-GB" sz="1200"/>
            </a:p>
            <a:p>
              <a:pPr algn="ctr"/>
              <a:endParaRPr lang="en-GB" sz="1200"/>
            </a:p>
            <a:p>
              <a:pPr algn="ctr"/>
              <a:r>
                <a:rPr lang="ja-JP" sz="1200" b="0" i="0" u="none" strike="noStrike" cap="none" baseline="0">
                  <a:solidFill>
                    <a:srgbClr val="4D4D4D"/>
                  </a:solidFill>
                  <a:effectLst/>
                  <a:uFillTx/>
                  <a:ea typeface="MS UI Gothic"/>
                </a:rPr>
                <a:t>79</a:t>
              </a:r>
            </a:p>
          </p:txBody>
        </p:sp>
        <p:sp>
          <p:nvSpPr>
            <p:cNvPr id="67" name="TextBox 66"/>
            <p:cNvSpPr txBox="1"/>
            <p:nvPr/>
          </p:nvSpPr>
          <p:spPr>
            <a:xfrm>
              <a:off x="2433074" y="4840920"/>
              <a:ext cx="351506" cy="823783"/>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12</a:t>
              </a:r>
            </a:p>
            <a:p>
              <a:pPr algn="ctr"/>
              <a:endParaRPr lang="en-GB" sz="1200"/>
            </a:p>
            <a:p>
              <a:pPr algn="ctr"/>
              <a:endParaRPr lang="en-GB" sz="1200"/>
            </a:p>
            <a:p>
              <a:pPr algn="ctr"/>
              <a:r>
                <a:rPr lang="ja-JP" sz="1200" b="0" i="0" u="none" strike="noStrike" cap="none" baseline="0">
                  <a:solidFill>
                    <a:srgbClr val="4D4D4D"/>
                  </a:solidFill>
                  <a:effectLst/>
                  <a:uFillTx/>
                  <a:ea typeface="MS UI Gothic"/>
                </a:rPr>
                <a:t>70</a:t>
              </a:r>
            </a:p>
          </p:txBody>
        </p:sp>
        <p:sp>
          <p:nvSpPr>
            <p:cNvPr id="68" name="TextBox 67"/>
            <p:cNvSpPr txBox="1"/>
            <p:nvPr/>
          </p:nvSpPr>
          <p:spPr>
            <a:xfrm>
              <a:off x="2963983" y="4840920"/>
              <a:ext cx="351506" cy="823783"/>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16</a:t>
              </a:r>
            </a:p>
            <a:p>
              <a:pPr algn="ctr"/>
              <a:endParaRPr lang="en-GB" sz="1200"/>
            </a:p>
            <a:p>
              <a:pPr algn="ctr"/>
              <a:endParaRPr lang="en-GB" sz="1200"/>
            </a:p>
            <a:p>
              <a:pPr algn="ctr"/>
              <a:r>
                <a:rPr lang="ja-JP" sz="1200" b="0" i="0" u="none" strike="noStrike" cap="none" baseline="0">
                  <a:solidFill>
                    <a:srgbClr val="4D4D4D"/>
                  </a:solidFill>
                  <a:effectLst/>
                  <a:uFillTx/>
                  <a:ea typeface="MS UI Gothic"/>
                </a:rPr>
                <a:t>59</a:t>
              </a:r>
            </a:p>
          </p:txBody>
        </p:sp>
        <p:sp>
          <p:nvSpPr>
            <p:cNvPr id="69" name="TextBox 68"/>
            <p:cNvSpPr txBox="1"/>
            <p:nvPr/>
          </p:nvSpPr>
          <p:spPr>
            <a:xfrm>
              <a:off x="3482915" y="4840920"/>
              <a:ext cx="351506" cy="823783"/>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20</a:t>
              </a:r>
            </a:p>
            <a:p>
              <a:pPr algn="ctr"/>
              <a:endParaRPr lang="en-GB" sz="1200"/>
            </a:p>
            <a:p>
              <a:pPr algn="ctr"/>
              <a:endParaRPr lang="en-GB" sz="1200"/>
            </a:p>
            <a:p>
              <a:pPr algn="ctr"/>
              <a:r>
                <a:rPr lang="ja-JP" sz="1200" b="0" i="0" u="none" strike="noStrike" cap="none" baseline="0">
                  <a:solidFill>
                    <a:srgbClr val="4D4D4D"/>
                  </a:solidFill>
                  <a:effectLst/>
                  <a:uFillTx/>
                  <a:ea typeface="MS UI Gothic"/>
                </a:rPr>
                <a:t>15</a:t>
              </a:r>
            </a:p>
          </p:txBody>
        </p:sp>
        <p:sp>
          <p:nvSpPr>
            <p:cNvPr id="70" name="TextBox 69"/>
            <p:cNvSpPr txBox="1"/>
            <p:nvPr/>
          </p:nvSpPr>
          <p:spPr>
            <a:xfrm>
              <a:off x="3998275" y="4840920"/>
              <a:ext cx="351506" cy="823783"/>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24</a:t>
              </a:r>
            </a:p>
            <a:p>
              <a:pPr algn="ctr"/>
              <a:endParaRPr lang="en-GB" sz="1200"/>
            </a:p>
            <a:p>
              <a:pPr algn="ctr"/>
              <a:endParaRPr lang="en-GB" sz="1200"/>
            </a:p>
            <a:p>
              <a:pPr algn="ctr"/>
              <a:r>
                <a:rPr lang="ja-JP" sz="1200" b="0" i="0" u="none" strike="noStrike" cap="none" baseline="0">
                  <a:solidFill>
                    <a:srgbClr val="4D4D4D"/>
                  </a:solidFill>
                  <a:effectLst/>
                  <a:uFillTx/>
                  <a:ea typeface="MS UI Gothic"/>
                </a:rPr>
                <a:t>0</a:t>
              </a:r>
            </a:p>
          </p:txBody>
        </p:sp>
      </p:grpSp>
      <p:graphicFrame>
        <p:nvGraphicFramePr>
          <p:cNvPr id="72" name="Table 71"/>
          <p:cNvGraphicFramePr>
            <a:graphicFrameLocks noGrp="1"/>
          </p:cNvGraphicFramePr>
          <p:nvPr>
            <p:extLst>
              <p:ext uri="{D42A27DB-BD31-4B8C-83A1-F6EECF244321}">
                <p14:modId xmlns:p14="http://schemas.microsoft.com/office/powerpoint/2010/main" val="367568128"/>
              </p:ext>
            </p:extLst>
          </p:nvPr>
        </p:nvGraphicFramePr>
        <p:xfrm>
          <a:off x="6340391" y="1902870"/>
          <a:ext cx="2679329" cy="570720"/>
        </p:xfrm>
        <a:graphic>
          <a:graphicData uri="http://schemas.openxmlformats.org/drawingml/2006/table">
            <a:tbl>
              <a:tblPr firstRow="1" bandRow="1">
                <a:tableStyleId>{69012ECD-51FC-41F1-AA8D-1B2483CD663E}</a:tableStyleId>
              </a:tblPr>
              <a:tblGrid>
                <a:gridCol w="1057006">
                  <a:extLst>
                    <a:ext uri="{9D8B030D-6E8A-4147-A177-3AD203B41FA5}">
                      <a16:colId xmlns:a16="http://schemas.microsoft.com/office/drawing/2014/main" val="3733704063"/>
                    </a:ext>
                  </a:extLst>
                </a:gridCol>
                <a:gridCol w="1622323">
                  <a:extLst>
                    <a:ext uri="{9D8B030D-6E8A-4147-A177-3AD203B41FA5}">
                      <a16:colId xmlns:a16="http://schemas.microsoft.com/office/drawing/2014/main" val="3910278064"/>
                    </a:ext>
                  </a:extLst>
                </a:gridCol>
              </a:tblGrid>
              <a:tr h="0">
                <a:tc>
                  <a:txBody>
                    <a:bodyPr/>
                    <a:lstStyle/>
                    <a:p>
                      <a:pPr algn="l"/>
                      <a:r>
                        <a:rPr lang="ja-JP" sz="1400" b="1" i="0" u="none" strike="noStrike" cap="none" baseline="0">
                          <a:solidFill>
                            <a:srgbClr val="4D4D4D"/>
                          </a:solidFill>
                          <a:effectLst/>
                          <a:uFillTx/>
                          <a:ea typeface="MS UI Gothic"/>
                        </a:rPr>
                        <a:t>イベント、n</a:t>
                      </a:r>
                    </a:p>
                  </a:txBody>
                  <a:tcPr marT="36000" marB="3600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b="1" i="0" u="none" strike="noStrike" cap="none" baseline="0">
                          <a:solidFill>
                            <a:srgbClr val="4D4D4D"/>
                          </a:solidFill>
                          <a:effectLst/>
                          <a:uFillTx/>
                          <a:ea typeface="MS UI Gothic"/>
                        </a:rPr>
                        <a:t>中央値 （95% CI）</a:t>
                      </a:r>
                    </a:p>
                  </a:txBody>
                  <a:tcPr marT="36000" marB="36000">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0858221"/>
                  </a:ext>
                </a:extLst>
              </a:tr>
              <a:tr h="218903">
                <a:tc>
                  <a:txBody>
                    <a:bodyPr/>
                    <a:lstStyle/>
                    <a:p>
                      <a:pPr algn="ctr"/>
                      <a:r>
                        <a:rPr lang="ja-JP" sz="1400" b="0" i="0" u="none" strike="noStrike" cap="none" baseline="0">
                          <a:solidFill>
                            <a:srgbClr val="4D4D4D"/>
                          </a:solidFill>
                          <a:effectLst/>
                          <a:uFillTx/>
                          <a:ea typeface="MS UI Gothic"/>
                        </a:rPr>
                        <a:t>40</a:t>
                      </a:r>
                    </a:p>
                  </a:txBody>
                  <a:tcPr marT="36000" marB="3600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b="0" i="0" u="none" strike="noStrike" cap="none" baseline="0">
                          <a:solidFill>
                            <a:srgbClr val="4D4D4D"/>
                          </a:solidFill>
                          <a:effectLst/>
                          <a:uFillTx/>
                          <a:ea typeface="MS UI Gothic"/>
                        </a:rPr>
                        <a:t>NR (18.8, NR)</a:t>
                      </a:r>
                    </a:p>
                  </a:txBody>
                  <a:tcPr marT="36000" marB="3600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7074484"/>
                  </a:ext>
                </a:extLst>
              </a:tr>
            </a:tbl>
          </a:graphicData>
        </a:graphic>
      </p:graphicFrame>
      <p:grpSp>
        <p:nvGrpSpPr>
          <p:cNvPr id="73" name="Group 2"/>
          <p:cNvGrpSpPr/>
          <p:nvPr/>
        </p:nvGrpSpPr>
        <p:grpSpPr>
          <a:xfrm>
            <a:off x="732930" y="2120488"/>
            <a:ext cx="2700000" cy="2520404"/>
            <a:chOff x="2240" y="1566"/>
            <a:chExt cx="1278" cy="1188"/>
          </a:xfrm>
        </p:grpSpPr>
        <p:sp>
          <p:nvSpPr>
            <p:cNvPr id="74" name="Line 3"/>
            <p:cNvSpPr>
              <a:spLocks noChangeShapeType="1"/>
            </p:cNvSpPr>
            <p:nvPr/>
          </p:nvSpPr>
          <p:spPr bwMode="auto">
            <a:xfrm flipH="1">
              <a:off x="2438" y="2028"/>
              <a:ext cx="0" cy="30"/>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 name="Line 4"/>
            <p:cNvSpPr>
              <a:spLocks noChangeShapeType="1"/>
            </p:cNvSpPr>
            <p:nvPr/>
          </p:nvSpPr>
          <p:spPr bwMode="auto">
            <a:xfrm flipH="1">
              <a:off x="2624" y="2382"/>
              <a:ext cx="0" cy="30"/>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 name="Line 5"/>
            <p:cNvSpPr>
              <a:spLocks noChangeShapeType="1"/>
            </p:cNvSpPr>
            <p:nvPr/>
          </p:nvSpPr>
          <p:spPr bwMode="auto">
            <a:xfrm flipH="1">
              <a:off x="2552" y="2262"/>
              <a:ext cx="0" cy="30"/>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 name="Line 6"/>
            <p:cNvSpPr>
              <a:spLocks noChangeShapeType="1"/>
            </p:cNvSpPr>
            <p:nvPr/>
          </p:nvSpPr>
          <p:spPr bwMode="auto">
            <a:xfrm flipH="1">
              <a:off x="2726" y="2436"/>
              <a:ext cx="0" cy="30"/>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 name="Line 7"/>
            <p:cNvSpPr>
              <a:spLocks noChangeShapeType="1"/>
            </p:cNvSpPr>
            <p:nvPr/>
          </p:nvSpPr>
          <p:spPr bwMode="auto">
            <a:xfrm flipH="1">
              <a:off x="2744" y="2490"/>
              <a:ext cx="0" cy="30"/>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 name="Line 8"/>
            <p:cNvSpPr>
              <a:spLocks noChangeShapeType="1"/>
            </p:cNvSpPr>
            <p:nvPr/>
          </p:nvSpPr>
          <p:spPr bwMode="auto">
            <a:xfrm flipH="1">
              <a:off x="2870" y="2544"/>
              <a:ext cx="0" cy="30"/>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 name="Line 9"/>
            <p:cNvSpPr>
              <a:spLocks noChangeShapeType="1"/>
            </p:cNvSpPr>
            <p:nvPr/>
          </p:nvSpPr>
          <p:spPr bwMode="auto">
            <a:xfrm flipH="1">
              <a:off x="2990" y="2580"/>
              <a:ext cx="0" cy="30"/>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 name="Line 10"/>
            <p:cNvSpPr>
              <a:spLocks noChangeShapeType="1"/>
            </p:cNvSpPr>
            <p:nvPr/>
          </p:nvSpPr>
          <p:spPr bwMode="auto">
            <a:xfrm flipH="1">
              <a:off x="3518" y="2718"/>
              <a:ext cx="0" cy="36"/>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 name="Line 11"/>
            <p:cNvSpPr>
              <a:spLocks noChangeShapeType="1"/>
            </p:cNvSpPr>
            <p:nvPr/>
          </p:nvSpPr>
          <p:spPr bwMode="auto">
            <a:xfrm flipH="1">
              <a:off x="3368" y="2718"/>
              <a:ext cx="0" cy="36"/>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 name="Line 12"/>
            <p:cNvSpPr>
              <a:spLocks noChangeShapeType="1"/>
            </p:cNvSpPr>
            <p:nvPr/>
          </p:nvSpPr>
          <p:spPr bwMode="auto">
            <a:xfrm flipH="1">
              <a:off x="3338" y="2676"/>
              <a:ext cx="0" cy="30"/>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 name="Line 13"/>
            <p:cNvSpPr>
              <a:spLocks noChangeShapeType="1"/>
            </p:cNvSpPr>
            <p:nvPr/>
          </p:nvSpPr>
          <p:spPr bwMode="auto">
            <a:xfrm flipH="1">
              <a:off x="3080" y="2598"/>
              <a:ext cx="0" cy="36"/>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 name="Line 14"/>
            <p:cNvSpPr>
              <a:spLocks noChangeShapeType="1"/>
            </p:cNvSpPr>
            <p:nvPr/>
          </p:nvSpPr>
          <p:spPr bwMode="auto">
            <a:xfrm flipH="1">
              <a:off x="2402" y="1998"/>
              <a:ext cx="0" cy="30"/>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 name="Line 15"/>
            <p:cNvSpPr>
              <a:spLocks noChangeShapeType="1"/>
            </p:cNvSpPr>
            <p:nvPr/>
          </p:nvSpPr>
          <p:spPr bwMode="auto">
            <a:xfrm flipH="1">
              <a:off x="2516" y="2250"/>
              <a:ext cx="0" cy="30"/>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 name="Line 16"/>
            <p:cNvSpPr>
              <a:spLocks noChangeShapeType="1"/>
            </p:cNvSpPr>
            <p:nvPr/>
          </p:nvSpPr>
          <p:spPr bwMode="auto">
            <a:xfrm flipH="1">
              <a:off x="2294" y="1566"/>
              <a:ext cx="0" cy="36"/>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 name="Line 17"/>
            <p:cNvSpPr>
              <a:spLocks noChangeShapeType="1"/>
            </p:cNvSpPr>
            <p:nvPr/>
          </p:nvSpPr>
          <p:spPr bwMode="auto">
            <a:xfrm flipH="1">
              <a:off x="2330" y="1590"/>
              <a:ext cx="0" cy="36"/>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 name="Line 18"/>
            <p:cNvSpPr>
              <a:spLocks noChangeShapeType="1"/>
            </p:cNvSpPr>
            <p:nvPr/>
          </p:nvSpPr>
          <p:spPr bwMode="auto">
            <a:xfrm flipH="1">
              <a:off x="2354" y="1602"/>
              <a:ext cx="0" cy="36"/>
            </a:xfrm>
            <a:prstGeom prst="line">
              <a:avLst/>
            </a:prstGeom>
            <a:noFill/>
            <a:ln w="2540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 name="Freeform 19"/>
            <p:cNvSpPr/>
            <p:nvPr/>
          </p:nvSpPr>
          <p:spPr bwMode="auto">
            <a:xfrm>
              <a:off x="2240" y="1578"/>
              <a:ext cx="1278" cy="1176"/>
            </a:xfrm>
            <a:custGeom>
              <a:avLst/>
              <a:gdLst>
                <a:gd name="T0" fmla="*/ 185 w 213"/>
                <a:gd name="T1" fmla="*/ 196 h 196"/>
                <a:gd name="T2" fmla="*/ 161 w 213"/>
                <a:gd name="T3" fmla="*/ 189 h 196"/>
                <a:gd name="T4" fmla="*/ 157 w 213"/>
                <a:gd name="T5" fmla="*/ 183 h 196"/>
                <a:gd name="T6" fmla="*/ 152 w 213"/>
                <a:gd name="T7" fmla="*/ 179 h 196"/>
                <a:gd name="T8" fmla="*/ 126 w 213"/>
                <a:gd name="T9" fmla="*/ 176 h 196"/>
                <a:gd name="T10" fmla="*/ 124 w 213"/>
                <a:gd name="T11" fmla="*/ 172 h 196"/>
                <a:gd name="T12" fmla="*/ 107 w 213"/>
                <a:gd name="T13" fmla="*/ 168 h 196"/>
                <a:gd name="T14" fmla="*/ 102 w 213"/>
                <a:gd name="T15" fmla="*/ 166 h 196"/>
                <a:gd name="T16" fmla="*/ 85 w 213"/>
                <a:gd name="T17" fmla="*/ 162 h 196"/>
                <a:gd name="T18" fmla="*/ 82 w 213"/>
                <a:gd name="T19" fmla="*/ 158 h 196"/>
                <a:gd name="T20" fmla="*/ 80 w 213"/>
                <a:gd name="T21" fmla="*/ 153 h 196"/>
                <a:gd name="T22" fmla="*/ 79 w 213"/>
                <a:gd name="T23" fmla="*/ 149 h 196"/>
                <a:gd name="T24" fmla="*/ 76 w 213"/>
                <a:gd name="T25" fmla="*/ 147 h 196"/>
                <a:gd name="T26" fmla="*/ 66 w 213"/>
                <a:gd name="T27" fmla="*/ 141 h 196"/>
                <a:gd name="T28" fmla="*/ 63 w 213"/>
                <a:gd name="T29" fmla="*/ 139 h 196"/>
                <a:gd name="T30" fmla="*/ 61 w 213"/>
                <a:gd name="T31" fmla="*/ 137 h 196"/>
                <a:gd name="T32" fmla="*/ 57 w 213"/>
                <a:gd name="T33" fmla="*/ 130 h 196"/>
                <a:gd name="T34" fmla="*/ 55 w 213"/>
                <a:gd name="T35" fmla="*/ 127 h 196"/>
                <a:gd name="T36" fmla="*/ 53 w 213"/>
                <a:gd name="T37" fmla="*/ 123 h 196"/>
                <a:gd name="T38" fmla="*/ 50 w 213"/>
                <a:gd name="T39" fmla="*/ 120 h 196"/>
                <a:gd name="T40" fmla="*/ 44 w 213"/>
                <a:gd name="T41" fmla="*/ 118 h 196"/>
                <a:gd name="T42" fmla="*/ 43 w 213"/>
                <a:gd name="T43" fmla="*/ 115 h 196"/>
                <a:gd name="T44" fmla="*/ 41 w 213"/>
                <a:gd name="T45" fmla="*/ 98 h 196"/>
                <a:gd name="T46" fmla="*/ 40 w 213"/>
                <a:gd name="T47" fmla="*/ 90 h 196"/>
                <a:gd name="T48" fmla="*/ 37 w 213"/>
                <a:gd name="T49" fmla="*/ 87 h 196"/>
                <a:gd name="T50" fmla="*/ 35 w 213"/>
                <a:gd name="T51" fmla="*/ 85 h 196"/>
                <a:gd name="T52" fmla="*/ 34 w 213"/>
                <a:gd name="T53" fmla="*/ 83 h 196"/>
                <a:gd name="T54" fmla="*/ 32 w 213"/>
                <a:gd name="T55" fmla="*/ 81 h 196"/>
                <a:gd name="T56" fmla="*/ 30 w 213"/>
                <a:gd name="T57" fmla="*/ 79 h 196"/>
                <a:gd name="T58" fmla="*/ 27 w 213"/>
                <a:gd name="T59" fmla="*/ 77 h 196"/>
                <a:gd name="T60" fmla="*/ 24 w 213"/>
                <a:gd name="T61" fmla="*/ 75 h 196"/>
                <a:gd name="T62" fmla="*/ 22 w 213"/>
                <a:gd name="T63" fmla="*/ 69 h 196"/>
                <a:gd name="T64" fmla="*/ 21 w 213"/>
                <a:gd name="T65" fmla="*/ 61 h 196"/>
                <a:gd name="T66" fmla="*/ 20 w 213"/>
                <a:gd name="T67" fmla="*/ 23 h 196"/>
                <a:gd name="T68" fmla="*/ 20 w 213"/>
                <a:gd name="T69" fmla="*/ 10 h 196"/>
                <a:gd name="T70" fmla="*/ 17 w 213"/>
                <a:gd name="T71" fmla="*/ 8 h 196"/>
                <a:gd name="T72" fmla="*/ 14 w 213"/>
                <a:gd name="T73" fmla="*/ 6 h 196"/>
                <a:gd name="T74" fmla="*/ 10 w 213"/>
                <a:gd name="T75" fmla="*/ 4 h 196"/>
                <a:gd name="T76" fmla="*/ 7 w 213"/>
                <a:gd name="T77" fmla="*/ 2 h 196"/>
                <a:gd name="T78" fmla="*/ 5 w 213"/>
                <a:gd name="T79"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3" h="196">
                  <a:moveTo>
                    <a:pt x="213" y="196"/>
                  </a:moveTo>
                  <a:lnTo>
                    <a:pt x="185" y="196"/>
                  </a:lnTo>
                  <a:lnTo>
                    <a:pt x="185" y="189"/>
                  </a:lnTo>
                  <a:lnTo>
                    <a:pt x="161" y="189"/>
                  </a:lnTo>
                  <a:lnTo>
                    <a:pt x="161" y="183"/>
                  </a:lnTo>
                  <a:lnTo>
                    <a:pt x="157" y="183"/>
                  </a:lnTo>
                  <a:lnTo>
                    <a:pt x="157" y="179"/>
                  </a:lnTo>
                  <a:lnTo>
                    <a:pt x="152" y="179"/>
                  </a:lnTo>
                  <a:lnTo>
                    <a:pt x="152" y="176"/>
                  </a:lnTo>
                  <a:lnTo>
                    <a:pt x="126" y="176"/>
                  </a:lnTo>
                  <a:lnTo>
                    <a:pt x="126" y="172"/>
                  </a:lnTo>
                  <a:lnTo>
                    <a:pt x="124" y="172"/>
                  </a:lnTo>
                  <a:lnTo>
                    <a:pt x="124" y="168"/>
                  </a:lnTo>
                  <a:lnTo>
                    <a:pt x="107" y="168"/>
                  </a:lnTo>
                  <a:lnTo>
                    <a:pt x="107" y="166"/>
                  </a:lnTo>
                  <a:lnTo>
                    <a:pt x="102" y="166"/>
                  </a:lnTo>
                  <a:lnTo>
                    <a:pt x="102" y="162"/>
                  </a:lnTo>
                  <a:lnTo>
                    <a:pt x="85" y="162"/>
                  </a:lnTo>
                  <a:lnTo>
                    <a:pt x="85" y="158"/>
                  </a:lnTo>
                  <a:lnTo>
                    <a:pt x="82" y="158"/>
                  </a:lnTo>
                  <a:lnTo>
                    <a:pt x="82" y="153"/>
                  </a:lnTo>
                  <a:lnTo>
                    <a:pt x="80" y="153"/>
                  </a:lnTo>
                  <a:lnTo>
                    <a:pt x="80" y="149"/>
                  </a:lnTo>
                  <a:lnTo>
                    <a:pt x="79" y="149"/>
                  </a:lnTo>
                  <a:lnTo>
                    <a:pt x="79" y="147"/>
                  </a:lnTo>
                  <a:lnTo>
                    <a:pt x="76" y="147"/>
                  </a:lnTo>
                  <a:lnTo>
                    <a:pt x="76" y="141"/>
                  </a:lnTo>
                  <a:lnTo>
                    <a:pt x="66" y="141"/>
                  </a:lnTo>
                  <a:lnTo>
                    <a:pt x="66" y="139"/>
                  </a:lnTo>
                  <a:lnTo>
                    <a:pt x="63" y="139"/>
                  </a:lnTo>
                  <a:lnTo>
                    <a:pt x="63" y="137"/>
                  </a:lnTo>
                  <a:lnTo>
                    <a:pt x="61" y="137"/>
                  </a:lnTo>
                  <a:lnTo>
                    <a:pt x="61" y="130"/>
                  </a:lnTo>
                  <a:lnTo>
                    <a:pt x="57" y="130"/>
                  </a:lnTo>
                  <a:lnTo>
                    <a:pt x="57" y="127"/>
                  </a:lnTo>
                  <a:lnTo>
                    <a:pt x="55" y="127"/>
                  </a:lnTo>
                  <a:lnTo>
                    <a:pt x="55" y="123"/>
                  </a:lnTo>
                  <a:lnTo>
                    <a:pt x="53" y="123"/>
                  </a:lnTo>
                  <a:lnTo>
                    <a:pt x="53" y="120"/>
                  </a:lnTo>
                  <a:lnTo>
                    <a:pt x="50" y="120"/>
                  </a:lnTo>
                  <a:lnTo>
                    <a:pt x="50" y="118"/>
                  </a:lnTo>
                  <a:lnTo>
                    <a:pt x="44" y="118"/>
                  </a:lnTo>
                  <a:lnTo>
                    <a:pt x="44" y="115"/>
                  </a:lnTo>
                  <a:lnTo>
                    <a:pt x="43" y="115"/>
                  </a:lnTo>
                  <a:lnTo>
                    <a:pt x="43" y="98"/>
                  </a:lnTo>
                  <a:lnTo>
                    <a:pt x="41" y="98"/>
                  </a:lnTo>
                  <a:lnTo>
                    <a:pt x="41" y="90"/>
                  </a:lnTo>
                  <a:lnTo>
                    <a:pt x="40" y="90"/>
                  </a:lnTo>
                  <a:lnTo>
                    <a:pt x="40" y="87"/>
                  </a:lnTo>
                  <a:lnTo>
                    <a:pt x="37" y="87"/>
                  </a:lnTo>
                  <a:lnTo>
                    <a:pt x="37" y="85"/>
                  </a:lnTo>
                  <a:lnTo>
                    <a:pt x="35" y="85"/>
                  </a:lnTo>
                  <a:lnTo>
                    <a:pt x="35" y="83"/>
                  </a:lnTo>
                  <a:lnTo>
                    <a:pt x="34" y="83"/>
                  </a:lnTo>
                  <a:lnTo>
                    <a:pt x="34" y="81"/>
                  </a:lnTo>
                  <a:lnTo>
                    <a:pt x="32" y="81"/>
                  </a:lnTo>
                  <a:lnTo>
                    <a:pt x="32" y="79"/>
                  </a:lnTo>
                  <a:lnTo>
                    <a:pt x="30" y="79"/>
                  </a:lnTo>
                  <a:lnTo>
                    <a:pt x="30" y="77"/>
                  </a:lnTo>
                  <a:lnTo>
                    <a:pt x="27" y="77"/>
                  </a:lnTo>
                  <a:lnTo>
                    <a:pt x="27" y="75"/>
                  </a:lnTo>
                  <a:lnTo>
                    <a:pt x="24" y="75"/>
                  </a:lnTo>
                  <a:lnTo>
                    <a:pt x="24" y="69"/>
                  </a:lnTo>
                  <a:lnTo>
                    <a:pt x="22" y="69"/>
                  </a:lnTo>
                  <a:lnTo>
                    <a:pt x="22" y="61"/>
                  </a:lnTo>
                  <a:lnTo>
                    <a:pt x="21" y="61"/>
                  </a:lnTo>
                  <a:lnTo>
                    <a:pt x="21" y="23"/>
                  </a:lnTo>
                  <a:lnTo>
                    <a:pt x="20" y="23"/>
                  </a:lnTo>
                  <a:lnTo>
                    <a:pt x="20" y="12"/>
                  </a:lnTo>
                  <a:lnTo>
                    <a:pt x="20" y="10"/>
                  </a:lnTo>
                  <a:lnTo>
                    <a:pt x="17" y="10"/>
                  </a:lnTo>
                  <a:lnTo>
                    <a:pt x="17" y="8"/>
                  </a:lnTo>
                  <a:lnTo>
                    <a:pt x="14" y="8"/>
                  </a:lnTo>
                  <a:lnTo>
                    <a:pt x="14" y="6"/>
                  </a:lnTo>
                  <a:lnTo>
                    <a:pt x="10" y="6"/>
                  </a:lnTo>
                  <a:lnTo>
                    <a:pt x="10" y="4"/>
                  </a:lnTo>
                  <a:lnTo>
                    <a:pt x="7" y="4"/>
                  </a:lnTo>
                  <a:lnTo>
                    <a:pt x="7" y="2"/>
                  </a:lnTo>
                  <a:lnTo>
                    <a:pt x="5" y="2"/>
                  </a:lnTo>
                  <a:lnTo>
                    <a:pt x="5" y="0"/>
                  </a:lnTo>
                  <a:lnTo>
                    <a:pt x="0" y="0"/>
                  </a:lnTo>
                </a:path>
              </a:pathLst>
            </a:cu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91" name="Group 20"/>
          <p:cNvGrpSpPr/>
          <p:nvPr/>
        </p:nvGrpSpPr>
        <p:grpSpPr>
          <a:xfrm>
            <a:off x="5332435" y="2142602"/>
            <a:ext cx="2844000" cy="1276350"/>
            <a:chOff x="2215" y="1854"/>
            <a:chExt cx="1326" cy="606"/>
          </a:xfrm>
        </p:grpSpPr>
        <p:sp>
          <p:nvSpPr>
            <p:cNvPr id="92" name="Line 21"/>
            <p:cNvSpPr>
              <a:spLocks noChangeShapeType="1"/>
            </p:cNvSpPr>
            <p:nvPr/>
          </p:nvSpPr>
          <p:spPr bwMode="auto">
            <a:xfrm flipH="1">
              <a:off x="2539" y="1998"/>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 name="Line 22"/>
            <p:cNvSpPr>
              <a:spLocks noChangeShapeType="1"/>
            </p:cNvSpPr>
            <p:nvPr/>
          </p:nvSpPr>
          <p:spPr bwMode="auto">
            <a:xfrm flipH="1">
              <a:off x="2839" y="2148"/>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 name="Line 23"/>
            <p:cNvSpPr>
              <a:spLocks noChangeShapeType="1"/>
            </p:cNvSpPr>
            <p:nvPr/>
          </p:nvSpPr>
          <p:spPr bwMode="auto">
            <a:xfrm flipH="1">
              <a:off x="2767" y="2100"/>
              <a:ext cx="0" cy="30"/>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 name="Line 24"/>
            <p:cNvSpPr>
              <a:spLocks noChangeShapeType="1"/>
            </p:cNvSpPr>
            <p:nvPr/>
          </p:nvSpPr>
          <p:spPr bwMode="auto">
            <a:xfrm flipH="1">
              <a:off x="3025" y="2232"/>
              <a:ext cx="0" cy="30"/>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 name="Line 25"/>
            <p:cNvSpPr>
              <a:spLocks noChangeShapeType="1"/>
            </p:cNvSpPr>
            <p:nvPr/>
          </p:nvSpPr>
          <p:spPr bwMode="auto">
            <a:xfrm flipH="1">
              <a:off x="3079" y="2232"/>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 name="Line 26"/>
            <p:cNvSpPr>
              <a:spLocks noChangeShapeType="1"/>
            </p:cNvSpPr>
            <p:nvPr/>
          </p:nvSpPr>
          <p:spPr bwMode="auto">
            <a:xfrm flipH="1">
              <a:off x="3145" y="2256"/>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 name="Line 27"/>
            <p:cNvSpPr>
              <a:spLocks noChangeShapeType="1"/>
            </p:cNvSpPr>
            <p:nvPr/>
          </p:nvSpPr>
          <p:spPr bwMode="auto">
            <a:xfrm flipH="1">
              <a:off x="3235" y="2274"/>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 name="Line 28"/>
            <p:cNvSpPr>
              <a:spLocks noChangeShapeType="1"/>
            </p:cNvSpPr>
            <p:nvPr/>
          </p:nvSpPr>
          <p:spPr bwMode="auto">
            <a:xfrm flipH="1">
              <a:off x="3319" y="2334"/>
              <a:ext cx="0" cy="30"/>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 name="Line 29"/>
            <p:cNvSpPr>
              <a:spLocks noChangeShapeType="1"/>
            </p:cNvSpPr>
            <p:nvPr/>
          </p:nvSpPr>
          <p:spPr bwMode="auto">
            <a:xfrm flipH="1">
              <a:off x="2413" y="1902"/>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 name="Line 30"/>
            <p:cNvSpPr>
              <a:spLocks noChangeShapeType="1"/>
            </p:cNvSpPr>
            <p:nvPr/>
          </p:nvSpPr>
          <p:spPr bwMode="auto">
            <a:xfrm flipH="1">
              <a:off x="2659" y="2046"/>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 name="Line 31"/>
            <p:cNvSpPr>
              <a:spLocks noChangeShapeType="1"/>
            </p:cNvSpPr>
            <p:nvPr/>
          </p:nvSpPr>
          <p:spPr bwMode="auto">
            <a:xfrm flipH="1">
              <a:off x="2347" y="1866"/>
              <a:ext cx="0" cy="30"/>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 name="Line 32"/>
            <p:cNvSpPr>
              <a:spLocks noChangeShapeType="1"/>
            </p:cNvSpPr>
            <p:nvPr/>
          </p:nvSpPr>
          <p:spPr bwMode="auto">
            <a:xfrm flipH="1">
              <a:off x="2383" y="1890"/>
              <a:ext cx="0" cy="30"/>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 name="Line 33"/>
            <p:cNvSpPr>
              <a:spLocks noChangeShapeType="1"/>
            </p:cNvSpPr>
            <p:nvPr/>
          </p:nvSpPr>
          <p:spPr bwMode="auto">
            <a:xfrm flipH="1">
              <a:off x="2395" y="1890"/>
              <a:ext cx="0" cy="30"/>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 name="Line 34"/>
            <p:cNvSpPr>
              <a:spLocks noChangeShapeType="1"/>
            </p:cNvSpPr>
            <p:nvPr/>
          </p:nvSpPr>
          <p:spPr bwMode="auto">
            <a:xfrm flipH="1">
              <a:off x="3199" y="2274"/>
              <a:ext cx="0" cy="30"/>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 name="Line 35"/>
            <p:cNvSpPr>
              <a:spLocks noChangeShapeType="1"/>
            </p:cNvSpPr>
            <p:nvPr/>
          </p:nvSpPr>
          <p:spPr bwMode="auto">
            <a:xfrm flipH="1">
              <a:off x="3391" y="2328"/>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 name="Line 36"/>
            <p:cNvSpPr>
              <a:spLocks noChangeShapeType="1"/>
            </p:cNvSpPr>
            <p:nvPr/>
          </p:nvSpPr>
          <p:spPr bwMode="auto">
            <a:xfrm flipH="1">
              <a:off x="3415" y="2334"/>
              <a:ext cx="0" cy="30"/>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 name="Line 37"/>
            <p:cNvSpPr>
              <a:spLocks noChangeShapeType="1"/>
            </p:cNvSpPr>
            <p:nvPr/>
          </p:nvSpPr>
          <p:spPr bwMode="auto">
            <a:xfrm flipH="1">
              <a:off x="3331" y="2328"/>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 name="Line 38"/>
            <p:cNvSpPr>
              <a:spLocks noChangeShapeType="1"/>
            </p:cNvSpPr>
            <p:nvPr/>
          </p:nvSpPr>
          <p:spPr bwMode="auto">
            <a:xfrm flipH="1">
              <a:off x="3307" y="2310"/>
              <a:ext cx="0" cy="30"/>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 name="Line 39"/>
            <p:cNvSpPr>
              <a:spLocks noChangeShapeType="1"/>
            </p:cNvSpPr>
            <p:nvPr/>
          </p:nvSpPr>
          <p:spPr bwMode="auto">
            <a:xfrm flipH="1">
              <a:off x="3175" y="2256"/>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 name="Line 40"/>
            <p:cNvSpPr>
              <a:spLocks noChangeShapeType="1"/>
            </p:cNvSpPr>
            <p:nvPr/>
          </p:nvSpPr>
          <p:spPr bwMode="auto">
            <a:xfrm flipH="1">
              <a:off x="3289" y="2310"/>
              <a:ext cx="0" cy="30"/>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 name="Line 41"/>
            <p:cNvSpPr>
              <a:spLocks noChangeShapeType="1"/>
            </p:cNvSpPr>
            <p:nvPr/>
          </p:nvSpPr>
          <p:spPr bwMode="auto">
            <a:xfrm flipH="1">
              <a:off x="3301" y="2304"/>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 name="Line 42"/>
            <p:cNvSpPr>
              <a:spLocks noChangeShapeType="1"/>
            </p:cNvSpPr>
            <p:nvPr/>
          </p:nvSpPr>
          <p:spPr bwMode="auto">
            <a:xfrm flipH="1">
              <a:off x="3421" y="2334"/>
              <a:ext cx="0" cy="30"/>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 name="Line 43"/>
            <p:cNvSpPr>
              <a:spLocks noChangeShapeType="1"/>
            </p:cNvSpPr>
            <p:nvPr/>
          </p:nvSpPr>
          <p:spPr bwMode="auto">
            <a:xfrm flipH="1">
              <a:off x="3211" y="2274"/>
              <a:ext cx="0" cy="30"/>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 name="Line 44"/>
            <p:cNvSpPr>
              <a:spLocks noChangeShapeType="1"/>
            </p:cNvSpPr>
            <p:nvPr/>
          </p:nvSpPr>
          <p:spPr bwMode="auto">
            <a:xfrm flipH="1">
              <a:off x="3439" y="2424"/>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 name="Line 45"/>
            <p:cNvSpPr>
              <a:spLocks noChangeShapeType="1"/>
            </p:cNvSpPr>
            <p:nvPr/>
          </p:nvSpPr>
          <p:spPr bwMode="auto">
            <a:xfrm flipH="1">
              <a:off x="3397" y="2328"/>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 name="Line 46"/>
            <p:cNvSpPr>
              <a:spLocks noChangeShapeType="1"/>
            </p:cNvSpPr>
            <p:nvPr/>
          </p:nvSpPr>
          <p:spPr bwMode="auto">
            <a:xfrm flipH="1">
              <a:off x="3523" y="2424"/>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 name="Line 47"/>
            <p:cNvSpPr>
              <a:spLocks noChangeShapeType="1"/>
            </p:cNvSpPr>
            <p:nvPr/>
          </p:nvSpPr>
          <p:spPr bwMode="auto">
            <a:xfrm flipH="1">
              <a:off x="3475" y="2424"/>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 name="Line 48"/>
            <p:cNvSpPr>
              <a:spLocks noChangeShapeType="1"/>
            </p:cNvSpPr>
            <p:nvPr/>
          </p:nvSpPr>
          <p:spPr bwMode="auto">
            <a:xfrm flipH="1">
              <a:off x="3463" y="2424"/>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 name="Line 49"/>
            <p:cNvSpPr>
              <a:spLocks noChangeShapeType="1"/>
            </p:cNvSpPr>
            <p:nvPr/>
          </p:nvSpPr>
          <p:spPr bwMode="auto">
            <a:xfrm flipH="1">
              <a:off x="3229" y="2268"/>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 name="Line 50"/>
            <p:cNvSpPr>
              <a:spLocks noChangeShapeType="1"/>
            </p:cNvSpPr>
            <p:nvPr/>
          </p:nvSpPr>
          <p:spPr bwMode="auto">
            <a:xfrm flipH="1">
              <a:off x="3241" y="2268"/>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 name="Line 51"/>
            <p:cNvSpPr>
              <a:spLocks noChangeShapeType="1"/>
            </p:cNvSpPr>
            <p:nvPr/>
          </p:nvSpPr>
          <p:spPr bwMode="auto">
            <a:xfrm flipH="1">
              <a:off x="3253" y="2268"/>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 name="Line 52"/>
            <p:cNvSpPr>
              <a:spLocks noChangeShapeType="1"/>
            </p:cNvSpPr>
            <p:nvPr/>
          </p:nvSpPr>
          <p:spPr bwMode="auto">
            <a:xfrm flipH="1">
              <a:off x="3265" y="2268"/>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 name="Line 53"/>
            <p:cNvSpPr>
              <a:spLocks noChangeShapeType="1"/>
            </p:cNvSpPr>
            <p:nvPr/>
          </p:nvSpPr>
          <p:spPr bwMode="auto">
            <a:xfrm flipH="1">
              <a:off x="3343" y="2328"/>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 name="Line 54"/>
            <p:cNvSpPr>
              <a:spLocks noChangeShapeType="1"/>
            </p:cNvSpPr>
            <p:nvPr/>
          </p:nvSpPr>
          <p:spPr bwMode="auto">
            <a:xfrm flipH="1">
              <a:off x="3355" y="2328"/>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55"/>
            <p:cNvSpPr>
              <a:spLocks noChangeShapeType="1"/>
            </p:cNvSpPr>
            <p:nvPr/>
          </p:nvSpPr>
          <p:spPr bwMode="auto">
            <a:xfrm flipH="1">
              <a:off x="3367" y="2328"/>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 name="Line 56"/>
            <p:cNvSpPr>
              <a:spLocks noChangeShapeType="1"/>
            </p:cNvSpPr>
            <p:nvPr/>
          </p:nvSpPr>
          <p:spPr bwMode="auto">
            <a:xfrm flipH="1">
              <a:off x="3379" y="2328"/>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 name="Line 57"/>
            <p:cNvSpPr>
              <a:spLocks noChangeShapeType="1"/>
            </p:cNvSpPr>
            <p:nvPr/>
          </p:nvSpPr>
          <p:spPr bwMode="auto">
            <a:xfrm flipH="1">
              <a:off x="3283" y="2292"/>
              <a:ext cx="0" cy="30"/>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 name="Line 58"/>
            <p:cNvSpPr>
              <a:spLocks noChangeShapeType="1"/>
            </p:cNvSpPr>
            <p:nvPr/>
          </p:nvSpPr>
          <p:spPr bwMode="auto">
            <a:xfrm flipH="1">
              <a:off x="3535" y="2424"/>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 name="Line 59"/>
            <p:cNvSpPr>
              <a:spLocks noChangeShapeType="1"/>
            </p:cNvSpPr>
            <p:nvPr/>
          </p:nvSpPr>
          <p:spPr bwMode="auto">
            <a:xfrm flipH="1">
              <a:off x="3457" y="2424"/>
              <a:ext cx="0" cy="36"/>
            </a:xfrm>
            <a:prstGeom prst="line">
              <a:avLst/>
            </a:pr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 name="Freeform 60"/>
            <p:cNvSpPr/>
            <p:nvPr/>
          </p:nvSpPr>
          <p:spPr bwMode="auto">
            <a:xfrm>
              <a:off x="2215" y="1854"/>
              <a:ext cx="1326" cy="606"/>
            </a:xfrm>
            <a:custGeom>
              <a:avLst/>
              <a:gdLst>
                <a:gd name="T0" fmla="*/ 202 w 221"/>
                <a:gd name="T1" fmla="*/ 101 h 101"/>
                <a:gd name="T2" fmla="*/ 183 w 221"/>
                <a:gd name="T3" fmla="*/ 85 h 101"/>
                <a:gd name="T4" fmla="*/ 178 w 221"/>
                <a:gd name="T5" fmla="*/ 81 h 101"/>
                <a:gd name="T6" fmla="*/ 177 w 221"/>
                <a:gd name="T7" fmla="*/ 78 h 101"/>
                <a:gd name="T8" fmla="*/ 161 w 221"/>
                <a:gd name="T9" fmla="*/ 75 h 101"/>
                <a:gd name="T10" fmla="*/ 153 w 221"/>
                <a:gd name="T11" fmla="*/ 73 h 101"/>
                <a:gd name="T12" fmla="*/ 151 w 221"/>
                <a:gd name="T13" fmla="*/ 71 h 101"/>
                <a:gd name="T14" fmla="*/ 134 w 221"/>
                <a:gd name="T15" fmla="*/ 68 h 101"/>
                <a:gd name="T16" fmla="*/ 131 w 221"/>
                <a:gd name="T17" fmla="*/ 66 h 101"/>
                <a:gd name="T18" fmla="*/ 124 w 221"/>
                <a:gd name="T19" fmla="*/ 61 h 101"/>
                <a:gd name="T20" fmla="*/ 120 w 221"/>
                <a:gd name="T21" fmla="*/ 59 h 101"/>
                <a:gd name="T22" fmla="*/ 105 w 221"/>
                <a:gd name="T23" fmla="*/ 57 h 101"/>
                <a:gd name="T24" fmla="*/ 102 w 221"/>
                <a:gd name="T25" fmla="*/ 55 h 101"/>
                <a:gd name="T26" fmla="*/ 98 w 221"/>
                <a:gd name="T27" fmla="*/ 53 h 101"/>
                <a:gd name="T28" fmla="*/ 96 w 221"/>
                <a:gd name="T29" fmla="*/ 48 h 101"/>
                <a:gd name="T30" fmla="*/ 91 w 221"/>
                <a:gd name="T31" fmla="*/ 46 h 101"/>
                <a:gd name="T32" fmla="*/ 78 w 221"/>
                <a:gd name="T33" fmla="*/ 45 h 101"/>
                <a:gd name="T34" fmla="*/ 76 w 221"/>
                <a:gd name="T35" fmla="*/ 42 h 101"/>
                <a:gd name="T36" fmla="*/ 75 w 221"/>
                <a:gd name="T37" fmla="*/ 40 h 101"/>
                <a:gd name="T38" fmla="*/ 73 w 221"/>
                <a:gd name="T39" fmla="*/ 38 h 101"/>
                <a:gd name="T40" fmla="*/ 64 w 221"/>
                <a:gd name="T41" fmla="*/ 36 h 101"/>
                <a:gd name="T42" fmla="*/ 58 w 221"/>
                <a:gd name="T43" fmla="*/ 34 h 101"/>
                <a:gd name="T44" fmla="*/ 55 w 221"/>
                <a:gd name="T45" fmla="*/ 32 h 101"/>
                <a:gd name="T46" fmla="*/ 54 w 221"/>
                <a:gd name="T47" fmla="*/ 30 h 101"/>
                <a:gd name="T48" fmla="*/ 52 w 221"/>
                <a:gd name="T49" fmla="*/ 28 h 101"/>
                <a:gd name="T50" fmla="*/ 49 w 221"/>
                <a:gd name="T51" fmla="*/ 24 h 101"/>
                <a:gd name="T52" fmla="*/ 41 w 221"/>
                <a:gd name="T53" fmla="*/ 21 h 101"/>
                <a:gd name="T54" fmla="*/ 37 w 221"/>
                <a:gd name="T55" fmla="*/ 20 h 101"/>
                <a:gd name="T56" fmla="*/ 35 w 221"/>
                <a:gd name="T57" fmla="*/ 18 h 101"/>
                <a:gd name="T58" fmla="*/ 34 w 221"/>
                <a:gd name="T59" fmla="*/ 16 h 101"/>
                <a:gd name="T60" fmla="*/ 31 w 221"/>
                <a:gd name="T61" fmla="*/ 14 h 101"/>
                <a:gd name="T62" fmla="*/ 25 w 221"/>
                <a:gd name="T63" fmla="*/ 12 h 101"/>
                <a:gd name="T64" fmla="*/ 23 w 221"/>
                <a:gd name="T65" fmla="*/ 10 h 101"/>
                <a:gd name="T66" fmla="*/ 21 w 221"/>
                <a:gd name="T67" fmla="*/ 7 h 101"/>
                <a:gd name="T68" fmla="*/ 14 w 221"/>
                <a:gd name="T69" fmla="*/ 3 h 101"/>
                <a:gd name="T70" fmla="*/ 6 w 221"/>
                <a:gd name="T71" fmla="*/ 2 h 101"/>
                <a:gd name="T72" fmla="*/ 0 w 221"/>
                <a:gd name="T7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00">
                  <a:moveTo>
                    <a:pt x="221" y="101"/>
                  </a:moveTo>
                  <a:lnTo>
                    <a:pt x="202" y="101"/>
                  </a:lnTo>
                  <a:lnTo>
                    <a:pt x="202" y="85"/>
                  </a:lnTo>
                  <a:lnTo>
                    <a:pt x="183" y="85"/>
                  </a:lnTo>
                  <a:lnTo>
                    <a:pt x="183" y="81"/>
                  </a:lnTo>
                  <a:lnTo>
                    <a:pt x="178" y="81"/>
                  </a:lnTo>
                  <a:lnTo>
                    <a:pt x="178" y="78"/>
                  </a:lnTo>
                  <a:lnTo>
                    <a:pt x="177" y="78"/>
                  </a:lnTo>
                  <a:lnTo>
                    <a:pt x="177" y="75"/>
                  </a:lnTo>
                  <a:lnTo>
                    <a:pt x="161" y="75"/>
                  </a:lnTo>
                  <a:lnTo>
                    <a:pt x="161" y="73"/>
                  </a:lnTo>
                  <a:lnTo>
                    <a:pt x="153" y="73"/>
                  </a:lnTo>
                  <a:lnTo>
                    <a:pt x="153" y="71"/>
                  </a:lnTo>
                  <a:lnTo>
                    <a:pt x="151" y="71"/>
                  </a:lnTo>
                  <a:lnTo>
                    <a:pt x="151" y="68"/>
                  </a:lnTo>
                  <a:lnTo>
                    <a:pt x="134" y="68"/>
                  </a:lnTo>
                  <a:lnTo>
                    <a:pt x="134" y="66"/>
                  </a:lnTo>
                  <a:lnTo>
                    <a:pt x="131" y="66"/>
                  </a:lnTo>
                  <a:lnTo>
                    <a:pt x="131" y="61"/>
                  </a:lnTo>
                  <a:lnTo>
                    <a:pt x="124" y="61"/>
                  </a:lnTo>
                  <a:lnTo>
                    <a:pt x="124" y="59"/>
                  </a:lnTo>
                  <a:lnTo>
                    <a:pt x="120" y="59"/>
                  </a:lnTo>
                  <a:lnTo>
                    <a:pt x="120" y="57"/>
                  </a:lnTo>
                  <a:lnTo>
                    <a:pt x="105" y="57"/>
                  </a:lnTo>
                  <a:lnTo>
                    <a:pt x="105" y="55"/>
                  </a:lnTo>
                  <a:lnTo>
                    <a:pt x="102" y="55"/>
                  </a:lnTo>
                  <a:lnTo>
                    <a:pt x="102" y="53"/>
                  </a:lnTo>
                  <a:lnTo>
                    <a:pt x="98" y="53"/>
                  </a:lnTo>
                  <a:lnTo>
                    <a:pt x="98" y="48"/>
                  </a:lnTo>
                  <a:lnTo>
                    <a:pt x="96" y="48"/>
                  </a:lnTo>
                  <a:lnTo>
                    <a:pt x="96" y="46"/>
                  </a:lnTo>
                  <a:lnTo>
                    <a:pt x="91" y="46"/>
                  </a:lnTo>
                  <a:lnTo>
                    <a:pt x="91" y="45"/>
                  </a:lnTo>
                  <a:lnTo>
                    <a:pt x="78" y="45"/>
                  </a:lnTo>
                  <a:lnTo>
                    <a:pt x="78" y="42"/>
                  </a:lnTo>
                  <a:lnTo>
                    <a:pt x="76" y="42"/>
                  </a:lnTo>
                  <a:lnTo>
                    <a:pt x="76" y="40"/>
                  </a:lnTo>
                  <a:lnTo>
                    <a:pt x="75" y="40"/>
                  </a:lnTo>
                  <a:lnTo>
                    <a:pt x="75" y="38"/>
                  </a:lnTo>
                  <a:lnTo>
                    <a:pt x="73" y="38"/>
                  </a:lnTo>
                  <a:lnTo>
                    <a:pt x="73" y="36"/>
                  </a:lnTo>
                  <a:lnTo>
                    <a:pt x="64" y="36"/>
                  </a:lnTo>
                  <a:lnTo>
                    <a:pt x="64" y="34"/>
                  </a:lnTo>
                  <a:lnTo>
                    <a:pt x="58" y="34"/>
                  </a:lnTo>
                  <a:lnTo>
                    <a:pt x="58" y="32"/>
                  </a:lnTo>
                  <a:lnTo>
                    <a:pt x="55" y="32"/>
                  </a:lnTo>
                  <a:lnTo>
                    <a:pt x="55" y="30"/>
                  </a:lnTo>
                  <a:lnTo>
                    <a:pt x="54" y="30"/>
                  </a:lnTo>
                  <a:lnTo>
                    <a:pt x="54" y="28"/>
                  </a:lnTo>
                  <a:lnTo>
                    <a:pt x="52" y="28"/>
                  </a:lnTo>
                  <a:lnTo>
                    <a:pt x="52" y="24"/>
                  </a:lnTo>
                  <a:lnTo>
                    <a:pt x="49" y="24"/>
                  </a:lnTo>
                  <a:lnTo>
                    <a:pt x="49" y="21"/>
                  </a:lnTo>
                  <a:lnTo>
                    <a:pt x="41" y="21"/>
                  </a:lnTo>
                  <a:lnTo>
                    <a:pt x="41" y="20"/>
                  </a:lnTo>
                  <a:lnTo>
                    <a:pt x="37" y="20"/>
                  </a:lnTo>
                  <a:lnTo>
                    <a:pt x="37" y="18"/>
                  </a:lnTo>
                  <a:lnTo>
                    <a:pt x="35" y="18"/>
                  </a:lnTo>
                  <a:lnTo>
                    <a:pt x="35" y="16"/>
                  </a:lnTo>
                  <a:lnTo>
                    <a:pt x="34" y="16"/>
                  </a:lnTo>
                  <a:lnTo>
                    <a:pt x="34" y="14"/>
                  </a:lnTo>
                  <a:lnTo>
                    <a:pt x="31" y="14"/>
                  </a:lnTo>
                  <a:lnTo>
                    <a:pt x="31" y="12"/>
                  </a:lnTo>
                  <a:lnTo>
                    <a:pt x="25" y="12"/>
                  </a:lnTo>
                  <a:lnTo>
                    <a:pt x="25" y="10"/>
                  </a:lnTo>
                  <a:lnTo>
                    <a:pt x="23" y="10"/>
                  </a:lnTo>
                  <a:lnTo>
                    <a:pt x="23" y="7"/>
                  </a:lnTo>
                  <a:lnTo>
                    <a:pt x="21" y="7"/>
                  </a:lnTo>
                  <a:lnTo>
                    <a:pt x="21" y="3"/>
                  </a:lnTo>
                  <a:lnTo>
                    <a:pt x="14" y="3"/>
                  </a:lnTo>
                  <a:lnTo>
                    <a:pt x="14" y="2"/>
                  </a:lnTo>
                  <a:lnTo>
                    <a:pt x="6" y="2"/>
                  </a:lnTo>
                  <a:lnTo>
                    <a:pt x="6" y="0"/>
                  </a:lnTo>
                  <a:lnTo>
                    <a:pt x="0" y="0"/>
                  </a:lnTo>
                </a:path>
              </a:pathLst>
            </a:custGeom>
            <a:noFill/>
            <a:ln w="2540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32" name="TextBox 39">
            <a:extLst>
              <a:ext uri="{FF2B5EF4-FFF2-40B4-BE49-F238E27FC236}">
                <a16:creationId xmlns:a16="http://schemas.microsoft.com/office/drawing/2014/main" id="{A36F2A70-441D-4528-BA55-115D9A12573F}"/>
              </a:ext>
            </a:extLst>
          </p:cNvPr>
          <p:cNvSpPr txBox="1"/>
          <p:nvPr/>
        </p:nvSpPr>
        <p:spPr>
          <a:xfrm>
            <a:off x="4503504" y="5122448"/>
            <a:ext cx="809837" cy="369332"/>
          </a:xfrm>
          <a:prstGeom prst="rect">
            <a:avLst/>
          </a:prstGeom>
          <a:noFill/>
        </p:spPr>
        <p:txBody>
          <a:bodyPr wrap="none" rtlCol="0">
            <a:spAutoFit/>
          </a:bodyPr>
          <a:lstStyle/>
          <a:p>
            <a:pPr algn="r" fontAlgn="base">
              <a:spcBef>
                <a:spcPct val="0"/>
              </a:spcBef>
              <a:spcAft>
                <a:spcPct val="0"/>
              </a:spcAft>
            </a:pPr>
            <a:r>
              <a:rPr lang="ja-JP" sz="900" b="0" i="0" u="none" strike="noStrike" cap="none" baseline="0" dirty="0">
                <a:solidFill>
                  <a:srgbClr val="4D4D4D"/>
                </a:solidFill>
                <a:effectLst/>
                <a:uFillTx/>
                <a:ea typeface="MS UI Gothic"/>
              </a:rPr>
              <a:t>リスクに晒され</a:t>
            </a:r>
          </a:p>
          <a:p>
            <a:pPr algn="r" fontAlgn="base">
              <a:spcBef>
                <a:spcPct val="0"/>
              </a:spcBef>
              <a:spcAft>
                <a:spcPct val="0"/>
              </a:spcAft>
            </a:pPr>
            <a:r>
              <a:rPr lang="ja-JP" altLang="en-US" sz="900" dirty="0">
                <a:solidFill>
                  <a:srgbClr val="4D4D4D"/>
                </a:solidFill>
                <a:ea typeface="MS UI Gothic"/>
              </a:rPr>
              <a:t>ていた</a:t>
            </a:r>
            <a:r>
              <a:rPr lang="ja-JP" sz="900" b="0" i="0" u="none" strike="noStrike" cap="none" baseline="0" dirty="0">
                <a:solidFill>
                  <a:srgbClr val="4D4D4D"/>
                </a:solidFill>
                <a:effectLst/>
                <a:uFillTx/>
                <a:ea typeface="MS UI Gothic"/>
              </a:rPr>
              <a:t>患者数</a:t>
            </a:r>
          </a:p>
        </p:txBody>
      </p:sp>
    </p:spTree>
    <p:extLst>
      <p:ext uri="{BB962C8B-B14F-4D97-AF65-F5344CB8AC3E}">
        <p14:creationId xmlns:p14="http://schemas.microsoft.com/office/powerpoint/2010/main" val="2468289326"/>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190: 進行性内分泌腫瘍のペムブロリズマブ治療：第II相KEYNOTE-158試験による結</a:t>
            </a:r>
            <a:r>
              <a:rPr lang="ja-JP" sz="1800" b="1" i="0" u="none" strike="noStrike" cap="none" baseline="0" dirty="0" smtClean="0">
                <a:solidFill>
                  <a:srgbClr val="043882"/>
                </a:solidFill>
                <a:effectLst/>
                <a:uFillTx/>
                <a:ea typeface="MS UI Gothic"/>
              </a:rPr>
              <a:t>果</a:t>
            </a:r>
            <a:r>
              <a:rPr lang="en-GB" altLang="ja-JP" sz="1800" b="1" i="0" u="none" strike="noStrike" cap="none" baseline="0" dirty="0" smtClean="0">
                <a:solidFill>
                  <a:srgbClr val="043882"/>
                </a:solidFill>
                <a:effectLst/>
                <a:uFillTx/>
                <a:ea typeface="MS UI Gothic"/>
              </a:rPr>
              <a:t/>
            </a:r>
            <a:br>
              <a:rPr lang="en-GB" altLang="ja-JP" sz="1800" b="1" i="0" u="none" strike="noStrike" cap="none" baseline="0" dirty="0" smtClean="0">
                <a:solidFill>
                  <a:srgbClr val="043882"/>
                </a:solidFill>
                <a:effectLst/>
                <a:uFillTx/>
                <a:ea typeface="MS UI Gothic"/>
              </a:rPr>
            </a:b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Strosberg JR,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主な結果（続き）</a:t>
            </a:r>
          </a:p>
          <a:p>
            <a:pPr marL="0" indent="0">
              <a:spcBef>
                <a:spcPts val="27600"/>
              </a:spcBef>
              <a:buNone/>
            </a:pPr>
            <a:r>
              <a:rPr lang="ja-JP" sz="1600" b="1" i="0" u="none" strike="noStrike" cap="none" baseline="0">
                <a:solidFill>
                  <a:srgbClr val="4D4D4D"/>
                </a:solidFill>
                <a:effectLst/>
                <a:uFillTx/>
                <a:ea typeface="MS UI Gothic"/>
              </a:rPr>
              <a:t>結論</a:t>
            </a:r>
          </a:p>
          <a:p>
            <a:r>
              <a:rPr lang="ja-JP" sz="1600" b="1" i="0" u="none" strike="noStrike" cap="none" baseline="0">
                <a:solidFill>
                  <a:srgbClr val="4D4D4D"/>
                </a:solidFill>
                <a:effectLst/>
                <a:uFillTx/>
                <a:ea typeface="MS UI Gothic"/>
              </a:rPr>
              <a:t>進行性NET患者において、ペムブロリズマブは奏効は持続的にも関わらず、PRは4件のみであった</a:t>
            </a:r>
          </a:p>
          <a:p>
            <a:r>
              <a:rPr lang="ja-JP" sz="1600" b="1" i="0" u="none" strike="noStrike" cap="none" baseline="0">
                <a:solidFill>
                  <a:srgbClr val="4D4D4D"/>
                </a:solidFill>
                <a:effectLst/>
                <a:uFillTx/>
                <a:ea typeface="MS UI Gothic"/>
              </a:rPr>
              <a:t>ペムブロリズマブの安全性プロファイルはこれまでの知見と一致していた </a:t>
            </a:r>
          </a:p>
          <a:p>
            <a:endParaRPr lang="en-GB"/>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Strosberg JR, et al. J Clin Oncol 2019;37(Suppl):Abstr 190</a:t>
            </a:r>
          </a:p>
        </p:txBody>
      </p:sp>
      <p:sp>
        <p:nvSpPr>
          <p:cNvPr id="7" name="TextBox 6"/>
          <p:cNvSpPr txBox="1"/>
          <p:nvPr/>
        </p:nvSpPr>
        <p:spPr>
          <a:xfrm>
            <a:off x="2243110" y="1544984"/>
            <a:ext cx="805973" cy="366126"/>
          </a:xfrm>
          <a:prstGeom prst="rect">
            <a:avLst/>
          </a:prstGeom>
          <a:noFill/>
        </p:spPr>
        <p:txBody>
          <a:bodyPr wrap="none" rtlCol="0">
            <a:spAutoFit/>
          </a:bodyPr>
          <a:lstStyle/>
          <a:p>
            <a:r>
              <a:rPr lang="ja-JP" sz="1800" b="1" i="0" u="none" strike="noStrike" cap="none" baseline="0">
                <a:solidFill>
                  <a:srgbClr val="4D4D4D"/>
                </a:solidFill>
                <a:effectLst/>
                <a:uFillTx/>
                <a:ea typeface="MS UI Gothic"/>
              </a:rPr>
              <a:t>TRAE</a:t>
            </a:r>
          </a:p>
        </p:txBody>
      </p:sp>
      <p:sp>
        <p:nvSpPr>
          <p:cNvPr id="8" name="TextBox 7"/>
          <p:cNvSpPr txBox="1"/>
          <p:nvPr/>
        </p:nvSpPr>
        <p:spPr>
          <a:xfrm>
            <a:off x="5747183" y="1544984"/>
            <a:ext cx="1416257" cy="366126"/>
          </a:xfrm>
          <a:prstGeom prst="rect">
            <a:avLst/>
          </a:prstGeom>
          <a:noFill/>
        </p:spPr>
        <p:txBody>
          <a:bodyPr wrap="none" rtlCol="0">
            <a:spAutoFit/>
          </a:bodyPr>
          <a:lstStyle/>
          <a:p>
            <a:r>
              <a:rPr lang="ja-JP" sz="1800" b="1" i="0" u="none" strike="noStrike" cap="none" baseline="0">
                <a:solidFill>
                  <a:srgbClr val="4D4D4D"/>
                </a:solidFill>
                <a:effectLst/>
                <a:uFillTx/>
                <a:ea typeface="MS UI Gothic"/>
              </a:rPr>
              <a:t>免疫媒介AE</a:t>
            </a:r>
          </a:p>
        </p:txBody>
      </p:sp>
      <p:graphicFrame>
        <p:nvGraphicFramePr>
          <p:cNvPr id="9" name="Chart 8"/>
          <p:cNvGraphicFramePr/>
          <p:nvPr>
            <p:extLst>
              <p:ext uri="{D42A27DB-BD31-4B8C-83A1-F6EECF244321}">
                <p14:modId xmlns:p14="http://schemas.microsoft.com/office/powerpoint/2010/main" val="778950952"/>
              </p:ext>
            </p:extLst>
          </p:nvPr>
        </p:nvGraphicFramePr>
        <p:xfrm>
          <a:off x="393622" y="2032261"/>
          <a:ext cx="4325862" cy="3020291"/>
        </p:xfrm>
        <a:graphic>
          <a:graphicData uri="http://schemas.openxmlformats.org/drawingml/2006/chart">
            <c:chart xmlns:c="http://schemas.openxmlformats.org/drawingml/2006/chart" xmlns:r="http://schemas.openxmlformats.org/officeDocument/2006/relationships" r:id="rId2"/>
          </a:graphicData>
        </a:graphic>
      </p:graphicFrame>
      <p:grpSp>
        <p:nvGrpSpPr>
          <p:cNvPr id="10" name="Group 9"/>
          <p:cNvGrpSpPr/>
          <p:nvPr/>
        </p:nvGrpSpPr>
        <p:grpSpPr>
          <a:xfrm>
            <a:off x="1780998" y="2071379"/>
            <a:ext cx="1857797" cy="246221"/>
            <a:chOff x="1780998" y="1879655"/>
            <a:chExt cx="1857797" cy="246221"/>
          </a:xfrm>
        </p:grpSpPr>
        <p:sp>
          <p:nvSpPr>
            <p:cNvPr id="11" name="TextBox 10"/>
            <p:cNvSpPr txBox="1"/>
            <p:nvPr/>
          </p:nvSpPr>
          <p:spPr>
            <a:xfrm>
              <a:off x="1969473" y="1879655"/>
              <a:ext cx="839356" cy="244084"/>
            </a:xfrm>
            <a:prstGeom prst="rect">
              <a:avLst/>
            </a:prstGeom>
            <a:noFill/>
          </p:spPr>
          <p:txBody>
            <a:bodyPr wrap="none" rtlCol="0">
              <a:spAutoFit/>
            </a:bodyPr>
            <a:lstStyle/>
            <a:p>
              <a:r>
                <a:rPr lang="ja-JP" sz="1000" b="0" i="0" u="none" strike="noStrike" cap="none" baseline="0">
                  <a:solidFill>
                    <a:srgbClr val="4D4D4D"/>
                  </a:solidFill>
                  <a:effectLst/>
                  <a:uFillTx/>
                  <a:ea typeface="MS UI Gothic"/>
                </a:rPr>
                <a:t>グレード1～2</a:t>
              </a:r>
            </a:p>
          </p:txBody>
        </p:sp>
        <p:sp>
          <p:nvSpPr>
            <p:cNvPr id="12" name="TextBox 11"/>
            <p:cNvSpPr txBox="1"/>
            <p:nvPr/>
          </p:nvSpPr>
          <p:spPr>
            <a:xfrm>
              <a:off x="2994067" y="1879655"/>
              <a:ext cx="642309" cy="244084"/>
            </a:xfrm>
            <a:prstGeom prst="rect">
              <a:avLst/>
            </a:prstGeom>
            <a:noFill/>
          </p:spPr>
          <p:txBody>
            <a:bodyPr wrap="none" rtlCol="0">
              <a:spAutoFit/>
            </a:bodyPr>
            <a:lstStyle/>
            <a:p>
              <a:r>
                <a:rPr lang="ja-JP" sz="1000" b="0" i="0" u="none" strike="noStrike" cap="none" baseline="0">
                  <a:solidFill>
                    <a:srgbClr val="4D4D4D"/>
                  </a:solidFill>
                  <a:effectLst/>
                  <a:uFillTx/>
                  <a:ea typeface="MS UI Gothic"/>
                </a:rPr>
                <a:t>グレード3</a:t>
              </a:r>
            </a:p>
          </p:txBody>
        </p:sp>
        <p:sp>
          <p:nvSpPr>
            <p:cNvPr id="13" name="Rectangle 12"/>
            <p:cNvSpPr/>
            <p:nvPr/>
          </p:nvSpPr>
          <p:spPr>
            <a:xfrm>
              <a:off x="1780998" y="1912765"/>
              <a:ext cx="180000" cy="180000"/>
            </a:xfrm>
            <a:prstGeom prst="rect">
              <a:avLst/>
            </a:prstGeom>
            <a:solidFill>
              <a:srgbClr val="B60D27"/>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Rectangle 13"/>
            <p:cNvSpPr/>
            <p:nvPr/>
          </p:nvSpPr>
          <p:spPr>
            <a:xfrm>
              <a:off x="2797337" y="1912765"/>
              <a:ext cx="180000" cy="180000"/>
            </a:xfrm>
            <a:prstGeom prst="rect">
              <a:avLst/>
            </a:prstGeom>
            <a:solidFill>
              <a:srgbClr val="F7899A"/>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15" name="Group 14"/>
          <p:cNvGrpSpPr/>
          <p:nvPr/>
        </p:nvGrpSpPr>
        <p:grpSpPr>
          <a:xfrm>
            <a:off x="6336585" y="2071379"/>
            <a:ext cx="1857797" cy="246221"/>
            <a:chOff x="1780998" y="1879655"/>
            <a:chExt cx="1857797" cy="246221"/>
          </a:xfrm>
        </p:grpSpPr>
        <p:sp>
          <p:nvSpPr>
            <p:cNvPr id="16" name="TextBox 15"/>
            <p:cNvSpPr txBox="1"/>
            <p:nvPr/>
          </p:nvSpPr>
          <p:spPr>
            <a:xfrm>
              <a:off x="1969473" y="1879655"/>
              <a:ext cx="839356" cy="244084"/>
            </a:xfrm>
            <a:prstGeom prst="rect">
              <a:avLst/>
            </a:prstGeom>
            <a:noFill/>
          </p:spPr>
          <p:txBody>
            <a:bodyPr wrap="none" rtlCol="0">
              <a:spAutoFit/>
            </a:bodyPr>
            <a:lstStyle/>
            <a:p>
              <a:r>
                <a:rPr lang="ja-JP" sz="1000" b="0" i="0" u="none" strike="noStrike" cap="none" baseline="0">
                  <a:solidFill>
                    <a:srgbClr val="4D4D4D"/>
                  </a:solidFill>
                  <a:effectLst/>
                  <a:uFillTx/>
                  <a:ea typeface="MS UI Gothic"/>
                </a:rPr>
                <a:t>グレード1～2</a:t>
              </a:r>
            </a:p>
          </p:txBody>
        </p:sp>
        <p:sp>
          <p:nvSpPr>
            <p:cNvPr id="17" name="TextBox 16"/>
            <p:cNvSpPr txBox="1"/>
            <p:nvPr/>
          </p:nvSpPr>
          <p:spPr>
            <a:xfrm>
              <a:off x="2994066" y="1879655"/>
              <a:ext cx="642309" cy="244084"/>
            </a:xfrm>
            <a:prstGeom prst="rect">
              <a:avLst/>
            </a:prstGeom>
            <a:noFill/>
          </p:spPr>
          <p:txBody>
            <a:bodyPr wrap="none" rtlCol="0">
              <a:spAutoFit/>
            </a:bodyPr>
            <a:lstStyle/>
            <a:p>
              <a:r>
                <a:rPr lang="ja-JP" sz="1000" b="0" i="0" u="none" strike="noStrike" cap="none" baseline="0">
                  <a:solidFill>
                    <a:srgbClr val="4D4D4D"/>
                  </a:solidFill>
                  <a:effectLst/>
                  <a:uFillTx/>
                  <a:ea typeface="MS UI Gothic"/>
                </a:rPr>
                <a:t>グレード3</a:t>
              </a:r>
            </a:p>
          </p:txBody>
        </p:sp>
        <p:sp>
          <p:nvSpPr>
            <p:cNvPr id="18" name="Rectangle 17"/>
            <p:cNvSpPr/>
            <p:nvPr/>
          </p:nvSpPr>
          <p:spPr>
            <a:xfrm>
              <a:off x="1780998" y="1912765"/>
              <a:ext cx="180000" cy="180000"/>
            </a:xfrm>
            <a:prstGeom prst="rect">
              <a:avLst/>
            </a:prstGeom>
            <a:solidFill>
              <a:srgbClr val="B60D27"/>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Rectangle 18"/>
            <p:cNvSpPr/>
            <p:nvPr/>
          </p:nvSpPr>
          <p:spPr>
            <a:xfrm>
              <a:off x="2797337" y="1912765"/>
              <a:ext cx="180000" cy="180000"/>
            </a:xfrm>
            <a:prstGeom prst="rect">
              <a:avLst/>
            </a:prstGeom>
            <a:solidFill>
              <a:srgbClr val="F7899A"/>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20" name="TextBox 19"/>
          <p:cNvSpPr txBox="1"/>
          <p:nvPr/>
        </p:nvSpPr>
        <p:spPr>
          <a:xfrm rot="16200000">
            <a:off x="35484" y="3051961"/>
            <a:ext cx="634364" cy="244084"/>
          </a:xfrm>
          <a:prstGeom prst="rect">
            <a:avLst/>
          </a:prstGeom>
          <a:noFill/>
        </p:spPr>
        <p:txBody>
          <a:bodyPr wrap="none" rtlCol="0">
            <a:spAutoFit/>
          </a:bodyPr>
          <a:lstStyle/>
          <a:p>
            <a:r>
              <a:rPr lang="ja-JP" sz="1000" b="0" i="0" u="none" strike="noStrike" cap="none" baseline="0">
                <a:solidFill>
                  <a:srgbClr val="4D4D4D"/>
                </a:solidFill>
                <a:effectLst/>
                <a:uFillTx/>
                <a:ea typeface="MS UI Gothic"/>
              </a:rPr>
              <a:t>患者、%</a:t>
            </a:r>
          </a:p>
        </p:txBody>
      </p:sp>
      <p:graphicFrame>
        <p:nvGraphicFramePr>
          <p:cNvPr id="21" name="Chart 20"/>
          <p:cNvGraphicFramePr/>
          <p:nvPr>
            <p:extLst>
              <p:ext uri="{D42A27DB-BD31-4B8C-83A1-F6EECF244321}">
                <p14:modId xmlns:p14="http://schemas.microsoft.com/office/powerpoint/2010/main" val="2779458082"/>
              </p:ext>
            </p:extLst>
          </p:nvPr>
        </p:nvGraphicFramePr>
        <p:xfrm>
          <a:off x="4572000" y="2032261"/>
          <a:ext cx="4325862" cy="3020291"/>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p:cNvSpPr txBox="1"/>
          <p:nvPr/>
        </p:nvSpPr>
        <p:spPr>
          <a:xfrm rot="16200000">
            <a:off x="4376860" y="3051961"/>
            <a:ext cx="634364" cy="244084"/>
          </a:xfrm>
          <a:prstGeom prst="rect">
            <a:avLst/>
          </a:prstGeom>
          <a:noFill/>
        </p:spPr>
        <p:txBody>
          <a:bodyPr wrap="none" rtlCol="0">
            <a:spAutoFit/>
          </a:bodyPr>
          <a:lstStyle/>
          <a:p>
            <a:r>
              <a:rPr lang="ja-JP" sz="1000" b="0" i="0" u="none" strike="noStrike" cap="none" baseline="0">
                <a:solidFill>
                  <a:srgbClr val="4D4D4D"/>
                </a:solidFill>
                <a:effectLst/>
                <a:uFillTx/>
                <a:ea typeface="MS UI Gothic"/>
              </a:rPr>
              <a:t>患者、%</a:t>
            </a:r>
          </a:p>
        </p:txBody>
      </p:sp>
    </p:spTree>
    <p:extLst>
      <p:ext uri="{BB962C8B-B14F-4D97-AF65-F5344CB8AC3E}">
        <p14:creationId xmlns:p14="http://schemas.microsoft.com/office/powerpoint/2010/main" val="2582203734"/>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a:rPr>
              <a:t>332: G1/G2進行性膵臓（panNET）および消化器（giNET）神経内分泌腫瘍（NET）患者（pts）を対象としたレンバチニブの無増悪生存（PFS）とサブグループ解析：第II相TALENT試験による最新結果（GETNE 1509）– Capdevila J,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試験の目的</a:t>
            </a:r>
          </a:p>
          <a:p>
            <a:r>
              <a:rPr lang="ja-JP" sz="1600" b="0" i="0" u="none" strike="noStrike" cap="none" baseline="0">
                <a:solidFill>
                  <a:srgbClr val="4D4D4D"/>
                </a:solidFill>
                <a:effectLst/>
                <a:uFillTx/>
                <a:ea typeface="MS UI Gothic"/>
              </a:rPr>
              <a:t>進行性膵臓または消化器NET患者におけるレンバチニブの有効性と安全性を評価する - TALENT試験からの最新結果</a:t>
            </a:r>
          </a:p>
        </p:txBody>
      </p:sp>
      <p:sp>
        <p:nvSpPr>
          <p:cNvPr id="4" name="Text Placeholder 3"/>
          <p:cNvSpPr>
            <a:spLocks noGrp="1"/>
          </p:cNvSpPr>
          <p:nvPr>
            <p:ph type="body" sz="quarter" idx="10"/>
          </p:nvPr>
        </p:nvSpPr>
        <p:spPr>
          <a:xfrm>
            <a:off x="365126" y="6096000"/>
            <a:ext cx="3952042" cy="487363"/>
          </a:xfrm>
        </p:spPr>
        <p:txBody>
          <a:bodyPr/>
          <a:lstStyle/>
          <a:p>
            <a:r>
              <a:rPr lang="ja-JP" sz="1200" b="0" i="0" u="none" strike="noStrike" cap="none" baseline="0">
                <a:solidFill>
                  <a:srgbClr val="4D4D4D"/>
                </a:solidFill>
                <a:effectLst/>
                <a:uFillTx/>
                <a:ea typeface="MS UI Gothic"/>
              </a:rPr>
              <a:t>*膵臓NETに関し、ソマトスタチンアナログまたは化学療法の治療歴に関わらず、標的化治療薬に対するPDは必須であった。消化器NETに関しては、ソマトスタチンアナログでのPD</a:t>
            </a:r>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Capdevila J, et al. J Clin Oncol 2019;37(Suppl):Abstr 332</a:t>
            </a:r>
          </a:p>
        </p:txBody>
      </p:sp>
      <p:sp>
        <p:nvSpPr>
          <p:cNvPr id="7" name="Rectangle 9"/>
          <p:cNvSpPr txBox="1">
            <a:spLocks noChangeArrowheads="1"/>
          </p:cNvSpPr>
          <p:nvPr/>
        </p:nvSpPr>
        <p:spPr bwMode="auto">
          <a:xfrm>
            <a:off x="365124" y="5111804"/>
            <a:ext cx="4130676" cy="747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u="none" strike="noStrike" cap="none" baseline="0">
                <a:solidFill>
                  <a:srgbClr val="A0A0A0"/>
                </a:solidFill>
                <a:effectLst/>
                <a:uFillTx/>
                <a:ea typeface="MS UI Gothic"/>
              </a:rPr>
              <a:t>主要エンドポイント</a:t>
            </a:r>
          </a:p>
          <a:p>
            <a:pPr>
              <a:buClr>
                <a:srgbClr val="043882"/>
              </a:buClr>
            </a:pPr>
            <a:r>
              <a:rPr lang="ja-JP" sz="1600" b="0" i="0" u="none" strike="noStrike" cap="none" baseline="0">
                <a:solidFill>
                  <a:srgbClr val="4D4D4D"/>
                </a:solidFill>
                <a:effectLst/>
                <a:uFillTx/>
                <a:ea typeface="MS UI Gothic"/>
              </a:rPr>
              <a:t>ORR（RECIST規準 v1.1に基づく）</a:t>
            </a:r>
          </a:p>
          <a:p>
            <a:pPr>
              <a:buClr>
                <a:srgbClr val="043882"/>
              </a:buClr>
            </a:pPr>
            <a:endParaRPr lang="en-US"/>
          </a:p>
        </p:txBody>
      </p:sp>
      <p:sp>
        <p:nvSpPr>
          <p:cNvPr id="8" name="Content Placeholder 26"/>
          <p:cNvSpPr txBox="1"/>
          <p:nvPr/>
        </p:nvSpPr>
        <p:spPr>
          <a:xfrm>
            <a:off x="4648200" y="5111804"/>
            <a:ext cx="4130675" cy="1081699"/>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u="none" strike="noStrike" cap="none" baseline="0">
                <a:solidFill>
                  <a:srgbClr val="A0A0A0"/>
                </a:solidFill>
                <a:effectLst/>
                <a:uFillTx/>
                <a:ea typeface="MS UI Gothic"/>
              </a:rPr>
              <a:t>副次的エンドポイント</a:t>
            </a:r>
          </a:p>
          <a:p>
            <a:pPr>
              <a:buClr>
                <a:srgbClr val="043882"/>
              </a:buClr>
            </a:pPr>
            <a:r>
              <a:rPr lang="ja-JP" sz="1600" b="0" i="0" u="none" strike="noStrike" cap="none" baseline="0">
                <a:solidFill>
                  <a:srgbClr val="4D4D4D"/>
                </a:solidFill>
                <a:effectLst/>
                <a:uFillTx/>
                <a:ea typeface="MS UI Gothic"/>
              </a:rPr>
              <a:t>PFS、OS、バイオマーカー、安全性</a:t>
            </a:r>
          </a:p>
        </p:txBody>
      </p:sp>
      <p:sp>
        <p:nvSpPr>
          <p:cNvPr id="14" name="Oval 14"/>
          <p:cNvSpPr>
            <a:spLocks noChangeArrowheads="1"/>
          </p:cNvSpPr>
          <p:nvPr/>
        </p:nvSpPr>
        <p:spPr bwMode="auto">
          <a:xfrm>
            <a:off x="3800865" y="3390921"/>
            <a:ext cx="583595" cy="584200"/>
          </a:xfrm>
          <a:prstGeom prst="ellipse">
            <a:avLst/>
          </a:prstGeom>
          <a:noFill/>
          <a:ln w="57150">
            <a:solidFill>
              <a:schemeClr val="bg2">
                <a:lumMod val="60000"/>
                <a:lumOff val="40000"/>
              </a:schemeClr>
            </a:solidFill>
            <a:round/>
            <a:tailEnd type="triangle" w="med" len="med"/>
          </a:ln>
        </p:spPr>
        <p:txBody>
          <a:bodyPr wrap="none" anchor="ctr"/>
          <a:lstStyle/>
          <a:p>
            <a:pPr algn="ctr">
              <a:defRPr/>
            </a:pPr>
            <a:r>
              <a:rPr lang="ja-JP" sz="2000" b="1" i="0" u="none" strike="noStrike" cap="none" baseline="0">
                <a:solidFill>
                  <a:srgbClr val="043882"/>
                </a:solidFill>
                <a:effectLst/>
                <a:uFillTx/>
                <a:ea typeface="MS UI Gothic"/>
              </a:rPr>
              <a:t>R</a:t>
            </a:r>
          </a:p>
        </p:txBody>
      </p:sp>
      <p:cxnSp>
        <p:nvCxnSpPr>
          <p:cNvPr id="15" name="AutoShape 15"/>
          <p:cNvCxnSpPr>
            <a:cxnSpLocks noChangeShapeType="1"/>
            <a:stCxn id="14" idx="0"/>
            <a:endCxn id="20" idx="1"/>
          </p:cNvCxnSpPr>
          <p:nvPr/>
        </p:nvCxnSpPr>
        <p:spPr bwMode="auto">
          <a:xfrm rot="5400000" flipH="1" flipV="1">
            <a:off x="4027612" y="2770462"/>
            <a:ext cx="685511" cy="555409"/>
          </a:xfrm>
          <a:prstGeom prst="bentConnector2">
            <a:avLst/>
          </a:prstGeom>
          <a:noFill/>
          <a:ln w="57150">
            <a:solidFill>
              <a:schemeClr val="bg2">
                <a:lumMod val="60000"/>
                <a:lumOff val="40000"/>
              </a:schemeClr>
            </a:solidFill>
            <a:round/>
            <a:tailEnd type="triangle" w="med" len="med"/>
          </a:ln>
        </p:spPr>
      </p:cxnSp>
      <p:sp>
        <p:nvSpPr>
          <p:cNvPr id="16" name="AutoShape 12"/>
          <p:cNvSpPr>
            <a:spLocks noChangeArrowheads="1"/>
          </p:cNvSpPr>
          <p:nvPr/>
        </p:nvSpPr>
        <p:spPr bwMode="auto">
          <a:xfrm>
            <a:off x="7826248" y="2374876"/>
            <a:ext cx="1104771" cy="661067"/>
          </a:xfrm>
          <a:prstGeom prst="rect">
            <a:avLst/>
          </a:prstGeom>
          <a:solidFill>
            <a:schemeClr val="tx1"/>
          </a:solidFill>
          <a:ln w="9525" algn="ctr">
            <a:noFill/>
            <a:round/>
          </a:ln>
        </p:spPr>
        <p:txBody>
          <a:bodyPr lIns="90488" tIns="0" rIns="90488" bIns="0" anchor="ctr"/>
          <a:lstStyle/>
          <a:p>
            <a:pPr algn="ctr" defTabSz="892175" eaLnBrk="0" hangingPunct="0">
              <a:defRPr/>
            </a:pPr>
            <a:r>
              <a:rPr lang="ja-JP" sz="1800" b="1" i="0" u="none" strike="noStrike" cap="none" baseline="0" dirty="0">
                <a:solidFill>
                  <a:srgbClr val="FFFFFF"/>
                </a:solidFill>
                <a:effectLst/>
                <a:uFillTx/>
                <a:ea typeface="MS UI Gothic"/>
              </a:rPr>
              <a:t>PD</a:t>
            </a:r>
            <a:r>
              <a:rPr lang="en-US" altLang="ja-JP" sz="1800" b="1" i="0" u="none" strike="noStrike" cap="none" baseline="0" dirty="0">
                <a:solidFill>
                  <a:srgbClr val="FFFFFF"/>
                </a:solidFill>
                <a:effectLst/>
                <a:uFillTx/>
                <a:ea typeface="MS UI Gothic"/>
              </a:rPr>
              <a:t>/</a:t>
            </a:r>
            <a:r>
              <a:rPr sz="1800" dirty="0"/>
              <a:t/>
            </a:r>
            <a:br>
              <a:rPr sz="1800" dirty="0"/>
            </a:br>
            <a:r>
              <a:rPr lang="ja-JP" sz="1800" b="1" i="0" u="none" strike="noStrike" cap="none" baseline="0" dirty="0">
                <a:solidFill>
                  <a:srgbClr val="FFFFFF"/>
                </a:solidFill>
                <a:effectLst/>
                <a:uFillTx/>
                <a:ea typeface="MS UI Gothic"/>
              </a:rPr>
              <a:t>毒性</a:t>
            </a:r>
          </a:p>
        </p:txBody>
      </p:sp>
      <p:cxnSp>
        <p:nvCxnSpPr>
          <p:cNvPr id="18" name="AutoShape 19"/>
          <p:cNvCxnSpPr>
            <a:cxnSpLocks noChangeShapeType="1"/>
            <a:stCxn id="21" idx="3"/>
            <a:endCxn id="14" idx="2"/>
          </p:cNvCxnSpPr>
          <p:nvPr/>
        </p:nvCxnSpPr>
        <p:spPr bwMode="auto">
          <a:xfrm>
            <a:off x="3541865" y="3683021"/>
            <a:ext cx="259000" cy="0"/>
          </a:xfrm>
          <a:prstGeom prst="straightConnector1">
            <a:avLst/>
          </a:prstGeom>
          <a:noFill/>
          <a:ln w="57150">
            <a:solidFill>
              <a:schemeClr val="bg2">
                <a:lumMod val="60000"/>
                <a:lumOff val="40000"/>
              </a:schemeClr>
            </a:solidFill>
            <a:round/>
            <a:headEnd type="none" w="med" len="med"/>
            <a:tailEnd type="none" w="med" len="med"/>
          </a:ln>
        </p:spPr>
      </p:cxnSp>
      <p:cxnSp>
        <p:nvCxnSpPr>
          <p:cNvPr id="19" name="AutoShape 21"/>
          <p:cNvCxnSpPr>
            <a:cxnSpLocks noChangeShapeType="1"/>
            <a:stCxn id="20" idx="3"/>
            <a:endCxn id="16" idx="1"/>
          </p:cNvCxnSpPr>
          <p:nvPr/>
        </p:nvCxnSpPr>
        <p:spPr bwMode="auto">
          <a:xfrm>
            <a:off x="7543800" y="2705410"/>
            <a:ext cx="282448" cy="0"/>
          </a:xfrm>
          <a:prstGeom prst="straightConnector1">
            <a:avLst/>
          </a:prstGeom>
          <a:noFill/>
          <a:ln w="57150">
            <a:solidFill>
              <a:schemeClr val="bg2">
                <a:lumMod val="60000"/>
                <a:lumOff val="40000"/>
              </a:schemeClr>
            </a:solidFill>
            <a:round/>
            <a:tailEnd type="triangle" w="med" len="med"/>
          </a:ln>
        </p:spPr>
      </p:cxnSp>
      <p:sp>
        <p:nvSpPr>
          <p:cNvPr id="20" name="AutoShape 8"/>
          <p:cNvSpPr>
            <a:spLocks noChangeArrowheads="1"/>
          </p:cNvSpPr>
          <p:nvPr/>
        </p:nvSpPr>
        <p:spPr bwMode="auto">
          <a:xfrm>
            <a:off x="4648072" y="2295041"/>
            <a:ext cx="2895728" cy="820737"/>
          </a:xfrm>
          <a:prstGeom prst="rect">
            <a:avLst/>
          </a:prstGeom>
          <a:solidFill>
            <a:schemeClr val="accent3"/>
          </a:solidFill>
          <a:ln w="9525" algn="ctr">
            <a:noFill/>
            <a:round/>
          </a:ln>
        </p:spPr>
        <p:txBody>
          <a:bodyPr lIns="90488" tIns="0" rIns="90488" bIns="0" anchor="ctr"/>
          <a:lstStyle/>
          <a:p>
            <a:pPr algn="ctr" defTabSz="892175" eaLnBrk="0" hangingPunct="0">
              <a:defRPr/>
            </a:pPr>
            <a:r>
              <a:rPr lang="ja-JP" sz="1800" b="0" i="0" u="none" strike="noStrike" cap="none" baseline="0" dirty="0">
                <a:solidFill>
                  <a:srgbClr val="FFFFFF"/>
                </a:solidFill>
                <a:effectLst/>
                <a:uFillTx/>
                <a:ea typeface="MS UI Gothic"/>
              </a:rPr>
              <a:t>コホートA：膵臓</a:t>
            </a:r>
          </a:p>
          <a:p>
            <a:pPr algn="ctr" defTabSz="892175" eaLnBrk="0" hangingPunct="0">
              <a:defRPr/>
            </a:pPr>
            <a:r>
              <a:rPr lang="ja-JP" sz="1800" b="0" i="0" u="none" strike="noStrike" cap="none" baseline="0" dirty="0">
                <a:solidFill>
                  <a:srgbClr val="FFFFFF"/>
                </a:solidFill>
                <a:effectLst/>
                <a:uFillTx/>
                <a:ea typeface="MS UI Gothic"/>
              </a:rPr>
              <a:t>レンバチニブ24 mg/日</a:t>
            </a:r>
            <a:r>
              <a:rPr sz="1800" dirty="0"/>
              <a:t/>
            </a:r>
            <a:br>
              <a:rPr sz="1800" dirty="0"/>
            </a:br>
            <a:r>
              <a:rPr lang="ja-JP" sz="1800" b="0" i="0" u="none" strike="noStrike" cap="none" baseline="0" dirty="0">
                <a:solidFill>
                  <a:srgbClr val="FFFFFF"/>
                </a:solidFill>
                <a:effectLst/>
                <a:uFillTx/>
                <a:ea typeface="MS UI Gothic"/>
              </a:rPr>
              <a:t>(n=55)</a:t>
            </a:r>
          </a:p>
        </p:txBody>
      </p:sp>
      <p:sp>
        <p:nvSpPr>
          <p:cNvPr id="21" name="AutoShape 9"/>
          <p:cNvSpPr>
            <a:spLocks noChangeArrowheads="1"/>
          </p:cNvSpPr>
          <p:nvPr/>
        </p:nvSpPr>
        <p:spPr bwMode="auto">
          <a:xfrm>
            <a:off x="360511" y="3040521"/>
            <a:ext cx="3181354" cy="1285000"/>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defRPr/>
            </a:pPr>
            <a:r>
              <a:rPr lang="ja-JP" sz="1600" b="0" i="0" u="none" strike="noStrike" cap="none" baseline="0" dirty="0">
                <a:solidFill>
                  <a:srgbClr val="FFFFFF"/>
                </a:solidFill>
                <a:effectLst/>
                <a:uFillTx/>
                <a:ea typeface="MS UI Gothic"/>
              </a:rPr>
              <a:t>主要な患者選択基準</a:t>
            </a:r>
          </a:p>
          <a:p>
            <a:pPr marL="228600" indent="-228600" defTabSz="892175" eaLnBrk="0" hangingPunct="0">
              <a:spcAft>
                <a:spcPct val="30000"/>
              </a:spcAft>
              <a:buFont typeface="Arial" panose="020B0604020202020204" pitchFamily="34" charset="0"/>
              <a:buChar char="•"/>
              <a:defRPr/>
            </a:pPr>
            <a:r>
              <a:rPr lang="ja-JP" sz="1600" b="0" i="0" u="none" strike="noStrike" cap="none" baseline="0" dirty="0">
                <a:solidFill>
                  <a:srgbClr val="FFFFFF"/>
                </a:solidFill>
                <a:effectLst/>
                <a:uFillTx/>
                <a:ea typeface="MS UI Gothic"/>
              </a:rPr>
              <a:t>進行性膵臓または消化器NET</a:t>
            </a:r>
          </a:p>
          <a:p>
            <a:pPr marL="228600" indent="-228600" defTabSz="892175" eaLnBrk="0" hangingPunct="0">
              <a:spcAft>
                <a:spcPct val="30000"/>
              </a:spcAft>
              <a:buFont typeface="Arial" panose="020B0604020202020204" pitchFamily="34" charset="0"/>
              <a:buChar char="•"/>
              <a:defRPr/>
            </a:pPr>
            <a:r>
              <a:rPr lang="ja-JP" sz="1600" b="0" i="0" u="none" strike="noStrike" cap="none" baseline="0" dirty="0">
                <a:solidFill>
                  <a:srgbClr val="FFFFFF"/>
                </a:solidFill>
                <a:effectLst/>
                <a:uFillTx/>
                <a:ea typeface="MS UI Gothic"/>
              </a:rPr>
              <a:t>RECISTによる疾患進行*</a:t>
            </a:r>
          </a:p>
          <a:p>
            <a:pPr defTabSz="892175" eaLnBrk="0" hangingPunct="0">
              <a:spcAft>
                <a:spcPct val="30000"/>
              </a:spcAft>
              <a:defRPr/>
            </a:pPr>
            <a:r>
              <a:rPr lang="ja-JP" sz="1600" b="0" i="0" u="none" strike="noStrike" cap="none" baseline="0" dirty="0">
                <a:solidFill>
                  <a:srgbClr val="FFFFFF"/>
                </a:solidFill>
                <a:effectLst/>
                <a:uFillTx/>
                <a:ea typeface="MS UI Gothic"/>
              </a:rPr>
              <a:t>(n=110)</a:t>
            </a:r>
          </a:p>
        </p:txBody>
      </p:sp>
      <p:cxnSp>
        <p:nvCxnSpPr>
          <p:cNvPr id="22" name="AutoShape 16"/>
          <p:cNvCxnSpPr>
            <a:cxnSpLocks noChangeShapeType="1"/>
            <a:stCxn id="14" idx="4"/>
            <a:endCxn id="25" idx="1"/>
          </p:cNvCxnSpPr>
          <p:nvPr/>
        </p:nvCxnSpPr>
        <p:spPr bwMode="auto">
          <a:xfrm rot="16200000" flipH="1">
            <a:off x="4020928" y="4046855"/>
            <a:ext cx="698879" cy="555409"/>
          </a:xfrm>
          <a:prstGeom prst="bentConnector2">
            <a:avLst/>
          </a:prstGeom>
          <a:noFill/>
          <a:ln w="57150">
            <a:solidFill>
              <a:schemeClr val="bg2">
                <a:lumMod val="60000"/>
                <a:lumOff val="40000"/>
              </a:schemeClr>
            </a:solidFill>
            <a:round/>
            <a:tailEnd type="triangle" w="med" len="med"/>
          </a:ln>
        </p:spPr>
      </p:cxnSp>
      <p:cxnSp>
        <p:nvCxnSpPr>
          <p:cNvPr id="24" name="AutoShape 20"/>
          <p:cNvCxnSpPr>
            <a:cxnSpLocks noChangeShapeType="1"/>
            <a:stCxn id="25" idx="3"/>
            <a:endCxn id="26" idx="1"/>
          </p:cNvCxnSpPr>
          <p:nvPr/>
        </p:nvCxnSpPr>
        <p:spPr bwMode="auto">
          <a:xfrm>
            <a:off x="7542092" y="4674000"/>
            <a:ext cx="281133" cy="1"/>
          </a:xfrm>
          <a:prstGeom prst="straightConnector1">
            <a:avLst/>
          </a:prstGeom>
          <a:noFill/>
          <a:ln w="57150">
            <a:solidFill>
              <a:schemeClr val="bg2">
                <a:lumMod val="60000"/>
                <a:lumOff val="40000"/>
              </a:schemeClr>
            </a:solidFill>
            <a:prstDash val="sysDot"/>
            <a:round/>
            <a:tailEnd type="triangle" w="med" len="med"/>
          </a:ln>
        </p:spPr>
      </p:cxnSp>
      <p:sp>
        <p:nvSpPr>
          <p:cNvPr id="25" name="AutoShape 12"/>
          <p:cNvSpPr>
            <a:spLocks noChangeArrowheads="1"/>
          </p:cNvSpPr>
          <p:nvPr/>
        </p:nvSpPr>
        <p:spPr bwMode="auto">
          <a:xfrm>
            <a:off x="4648072" y="4263632"/>
            <a:ext cx="2894020" cy="820736"/>
          </a:xfrm>
          <a:prstGeom prst="rect">
            <a:avLst/>
          </a:prstGeom>
          <a:solidFill>
            <a:schemeClr val="accent2"/>
          </a:solidFill>
          <a:ln w="9525" algn="ctr">
            <a:noFill/>
            <a:round/>
          </a:ln>
        </p:spPr>
        <p:txBody>
          <a:bodyPr lIns="90488" tIns="0" rIns="90488" bIns="0" anchor="ctr"/>
          <a:lstStyle/>
          <a:p>
            <a:pPr algn="ctr" defTabSz="892175" eaLnBrk="0" hangingPunct="0">
              <a:defRPr/>
            </a:pPr>
            <a:r>
              <a:rPr lang="ja-JP" sz="1800" b="0" i="0" u="none" strike="noStrike" cap="none" baseline="0" dirty="0">
                <a:solidFill>
                  <a:srgbClr val="4D4D4D"/>
                </a:solidFill>
                <a:effectLst/>
                <a:uFillTx/>
                <a:ea typeface="MS UI Gothic"/>
              </a:rPr>
              <a:t>コホートB：消化器</a:t>
            </a:r>
          </a:p>
          <a:p>
            <a:pPr algn="ctr" defTabSz="892175" eaLnBrk="0" hangingPunct="0">
              <a:defRPr/>
            </a:pPr>
            <a:r>
              <a:rPr lang="ja-JP" sz="1800" b="0" i="0" u="none" strike="noStrike" cap="none" baseline="0" dirty="0">
                <a:solidFill>
                  <a:srgbClr val="4D4D4D"/>
                </a:solidFill>
                <a:effectLst/>
                <a:uFillTx/>
                <a:ea typeface="MS UI Gothic"/>
              </a:rPr>
              <a:t>レンバチニブ24 mg/日</a:t>
            </a:r>
            <a:r>
              <a:rPr sz="1800" dirty="0"/>
              <a:t/>
            </a:r>
            <a:br>
              <a:rPr sz="1800" dirty="0"/>
            </a:br>
            <a:r>
              <a:rPr lang="ja-JP" sz="1800" b="0" i="0" u="none" strike="noStrike" cap="none" baseline="0" dirty="0">
                <a:solidFill>
                  <a:srgbClr val="4D4D4D"/>
                </a:solidFill>
                <a:effectLst/>
                <a:uFillTx/>
                <a:ea typeface="MS UI Gothic"/>
              </a:rPr>
              <a:t>(n=56)</a:t>
            </a:r>
          </a:p>
        </p:txBody>
      </p:sp>
      <p:sp>
        <p:nvSpPr>
          <p:cNvPr id="26" name="AutoShape 12"/>
          <p:cNvSpPr>
            <a:spLocks noChangeArrowheads="1"/>
          </p:cNvSpPr>
          <p:nvPr/>
        </p:nvSpPr>
        <p:spPr bwMode="auto">
          <a:xfrm>
            <a:off x="7823225" y="4343467"/>
            <a:ext cx="1104771" cy="661067"/>
          </a:xfrm>
          <a:prstGeom prst="rect">
            <a:avLst/>
          </a:prstGeom>
          <a:solidFill>
            <a:schemeClr val="tx1"/>
          </a:solidFill>
          <a:ln w="9525" algn="ctr">
            <a:noFill/>
            <a:round/>
          </a:ln>
        </p:spPr>
        <p:txBody>
          <a:bodyPr lIns="90488" tIns="0" rIns="90488" bIns="0" anchor="ctr"/>
          <a:lstStyle/>
          <a:p>
            <a:pPr algn="ctr" defTabSz="892175" eaLnBrk="0" hangingPunct="0">
              <a:defRPr/>
            </a:pPr>
            <a:r>
              <a:rPr lang="ja-JP" sz="1800" b="1" i="0" u="none" strike="noStrike" cap="none" baseline="0" dirty="0">
                <a:solidFill>
                  <a:srgbClr val="FFFFFF"/>
                </a:solidFill>
                <a:effectLst/>
                <a:uFillTx/>
                <a:ea typeface="MS UI Gothic"/>
              </a:rPr>
              <a:t>PD</a:t>
            </a:r>
            <a:r>
              <a:rPr lang="en-US" altLang="ja-JP" b="1" dirty="0">
                <a:solidFill>
                  <a:srgbClr val="FFFFFF"/>
                </a:solidFill>
                <a:ea typeface="MS UI Gothic"/>
              </a:rPr>
              <a:t>/</a:t>
            </a:r>
            <a:r>
              <a:rPr sz="1800" dirty="0"/>
              <a:t/>
            </a:r>
            <a:br>
              <a:rPr sz="1800" dirty="0"/>
            </a:br>
            <a:r>
              <a:rPr lang="ja-JP" sz="1800" b="1" i="0" u="none" strike="noStrike" cap="none" baseline="0" dirty="0">
                <a:solidFill>
                  <a:srgbClr val="FFFFFF"/>
                </a:solidFill>
                <a:effectLst/>
                <a:uFillTx/>
                <a:ea typeface="MS UI Gothic"/>
              </a:rPr>
              <a:t>毒性</a:t>
            </a:r>
          </a:p>
        </p:txBody>
      </p:sp>
    </p:spTree>
    <p:extLst>
      <p:ext uri="{BB962C8B-B14F-4D97-AF65-F5344CB8AC3E}">
        <p14:creationId xmlns:p14="http://schemas.microsoft.com/office/powerpoint/2010/main" val="86681157"/>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a:rPr>
              <a:t>332: G1/G2進行性膵臓（panNET）および消化器（giNET）神経内分泌腫瘍（NET）患者（pts）を対象としたレンバチニブの無増悪生存（PFS）とサブグループ解析：第II相TALENT試験による最新結果（GETNE 1509）– Capdevila J,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主な結果</a:t>
            </a:r>
          </a:p>
          <a:p>
            <a:endParaRPr lang="en-GB"/>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Capdevila J, et al. J Clin Oncol 2019;37(Suppl):Abstr 332</a:t>
            </a:r>
          </a:p>
        </p:txBody>
      </p:sp>
      <p:sp>
        <p:nvSpPr>
          <p:cNvPr id="7" name="TextBox 6"/>
          <p:cNvSpPr txBox="1"/>
          <p:nvPr/>
        </p:nvSpPr>
        <p:spPr>
          <a:xfrm>
            <a:off x="4255247" y="1343304"/>
            <a:ext cx="628094" cy="366126"/>
          </a:xfrm>
          <a:prstGeom prst="rect">
            <a:avLst/>
          </a:prstGeom>
          <a:noFill/>
        </p:spPr>
        <p:txBody>
          <a:bodyPr wrap="none" rtlCol="0">
            <a:spAutoFit/>
          </a:bodyPr>
          <a:lstStyle/>
          <a:p>
            <a:r>
              <a:rPr lang="ja-JP" sz="1800" b="1" i="0" u="none" strike="noStrike" cap="none" baseline="0">
                <a:solidFill>
                  <a:srgbClr val="4D4D4D"/>
                </a:solidFill>
                <a:effectLst/>
                <a:uFillTx/>
                <a:ea typeface="MS UI Gothic"/>
              </a:rPr>
              <a:t>PFS</a:t>
            </a:r>
          </a:p>
        </p:txBody>
      </p:sp>
      <p:grpSp>
        <p:nvGrpSpPr>
          <p:cNvPr id="8" name="Group 7"/>
          <p:cNvGrpSpPr/>
          <p:nvPr/>
        </p:nvGrpSpPr>
        <p:grpSpPr>
          <a:xfrm>
            <a:off x="630820" y="1768547"/>
            <a:ext cx="3717213" cy="3414779"/>
            <a:chOff x="882988" y="2053357"/>
            <a:chExt cx="3717213" cy="3414779"/>
          </a:xfrm>
        </p:grpSpPr>
        <p:grpSp>
          <p:nvGrpSpPr>
            <p:cNvPr id="9" name="Group 8"/>
            <p:cNvGrpSpPr/>
            <p:nvPr/>
          </p:nvGrpSpPr>
          <p:grpSpPr>
            <a:xfrm>
              <a:off x="882988" y="2053357"/>
              <a:ext cx="3655681" cy="3414779"/>
              <a:chOff x="882988" y="2053357"/>
              <a:chExt cx="3655681" cy="3414779"/>
            </a:xfrm>
          </p:grpSpPr>
          <p:grpSp>
            <p:nvGrpSpPr>
              <p:cNvPr id="43" name="Group 42"/>
              <p:cNvGrpSpPr/>
              <p:nvPr/>
            </p:nvGrpSpPr>
            <p:grpSpPr>
              <a:xfrm>
                <a:off x="882988" y="2053357"/>
                <a:ext cx="3655681" cy="3414779"/>
                <a:chOff x="1877761" y="2285397"/>
                <a:chExt cx="4883477" cy="2683533"/>
              </a:xfrm>
            </p:grpSpPr>
            <p:grpSp>
              <p:nvGrpSpPr>
                <p:cNvPr id="46" name="Group 45"/>
                <p:cNvGrpSpPr/>
                <p:nvPr/>
              </p:nvGrpSpPr>
              <p:grpSpPr>
                <a:xfrm>
                  <a:off x="2614623" y="2396465"/>
                  <a:ext cx="3906738" cy="2171700"/>
                  <a:chOff x="836615" y="2448719"/>
                  <a:chExt cx="3906738" cy="2171700"/>
                </a:xfrm>
              </p:grpSpPr>
              <p:sp>
                <p:nvSpPr>
                  <p:cNvPr id="62" name="Freeform 61"/>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3"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4" name="Line 7"/>
                  <p:cNvSpPr>
                    <a:spLocks noChangeShapeType="1"/>
                  </p:cNvSpPr>
                  <p:nvPr/>
                </p:nvSpPr>
                <p:spPr bwMode="auto">
                  <a:xfrm>
                    <a:off x="836615" y="2864644"/>
                    <a:ext cx="88900"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5" name="Line 8"/>
                  <p:cNvSpPr>
                    <a:spLocks noChangeShapeType="1"/>
                  </p:cNvSpPr>
                  <p:nvPr/>
                </p:nvSpPr>
                <p:spPr bwMode="auto">
                  <a:xfrm>
                    <a:off x="836615" y="3280569"/>
                    <a:ext cx="88900"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6" name="Line 9"/>
                  <p:cNvSpPr>
                    <a:spLocks noChangeShapeType="1"/>
                  </p:cNvSpPr>
                  <p:nvPr/>
                </p:nvSpPr>
                <p:spPr bwMode="auto">
                  <a:xfrm>
                    <a:off x="836615" y="3696494"/>
                    <a:ext cx="88900"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7" name="Line 10"/>
                  <p:cNvSpPr>
                    <a:spLocks noChangeShapeType="1"/>
                  </p:cNvSpPr>
                  <p:nvPr/>
                </p:nvSpPr>
                <p:spPr bwMode="auto">
                  <a:xfrm>
                    <a:off x="836615" y="4112419"/>
                    <a:ext cx="88900"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8"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9" name="Line 12"/>
                  <p:cNvSpPr>
                    <a:spLocks noChangeShapeType="1"/>
                  </p:cNvSpPr>
                  <p:nvPr/>
                </p:nvSpPr>
                <p:spPr bwMode="auto">
                  <a:xfrm flipH="1">
                    <a:off x="3532858"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70" name="Line 13"/>
                  <p:cNvSpPr>
                    <a:spLocks noChangeShapeType="1"/>
                  </p:cNvSpPr>
                  <p:nvPr/>
                </p:nvSpPr>
                <p:spPr bwMode="auto">
                  <a:xfrm flipH="1">
                    <a:off x="2916627"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71" name="Line 14"/>
                  <p:cNvSpPr>
                    <a:spLocks noChangeShapeType="1"/>
                  </p:cNvSpPr>
                  <p:nvPr/>
                </p:nvSpPr>
                <p:spPr bwMode="auto">
                  <a:xfrm flipH="1">
                    <a:off x="4136748"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72" name="Line 17"/>
                  <p:cNvSpPr>
                    <a:spLocks noChangeShapeType="1"/>
                  </p:cNvSpPr>
                  <p:nvPr/>
                </p:nvSpPr>
                <p:spPr bwMode="auto">
                  <a:xfrm flipH="1">
                    <a:off x="4743353"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73" name="Line 18"/>
                  <p:cNvSpPr>
                    <a:spLocks noChangeShapeType="1"/>
                  </p:cNvSpPr>
                  <p:nvPr/>
                </p:nvSpPr>
                <p:spPr bwMode="auto">
                  <a:xfrm flipH="1">
                    <a:off x="2300397"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74" name="Line 19"/>
                  <p:cNvSpPr>
                    <a:spLocks noChangeShapeType="1"/>
                  </p:cNvSpPr>
                  <p:nvPr/>
                </p:nvSpPr>
                <p:spPr bwMode="auto">
                  <a:xfrm flipH="1">
                    <a:off x="1688929"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75" name="Line 21"/>
                  <p:cNvSpPr>
                    <a:spLocks noChangeShapeType="1"/>
                  </p:cNvSpPr>
                  <p:nvPr/>
                </p:nvSpPr>
                <p:spPr bwMode="auto">
                  <a:xfrm flipH="1">
                    <a:off x="925515"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grpSp>
            <p:sp>
              <p:nvSpPr>
                <p:cNvPr id="47" name="TextBox 46"/>
                <p:cNvSpPr txBox="1"/>
                <p:nvPr/>
              </p:nvSpPr>
              <p:spPr>
                <a:xfrm rot="16200000">
                  <a:off x="1809413" y="3258853"/>
                  <a:ext cx="503515" cy="366820"/>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a:solidFill>
                        <a:srgbClr val="4D4D4D"/>
                      </a:solidFill>
                      <a:effectLst/>
                      <a:uFillTx/>
                      <a:ea typeface="MS UI Gothic"/>
                    </a:rPr>
                    <a:t>生存率</a:t>
                  </a:r>
                </a:p>
              </p:txBody>
            </p:sp>
            <p:sp>
              <p:nvSpPr>
                <p:cNvPr id="48" name="TextBox 47"/>
                <p:cNvSpPr txBox="1"/>
                <p:nvPr/>
              </p:nvSpPr>
              <p:spPr>
                <a:xfrm>
                  <a:off x="3176096" y="4751248"/>
                  <a:ext cx="2895921" cy="215792"/>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a:solidFill>
                        <a:srgbClr val="4D4D4D"/>
                      </a:solidFill>
                      <a:effectLst/>
                      <a:uFillTx/>
                      <a:ea typeface="MS UI Gothic"/>
                    </a:rPr>
                    <a:t>進行または死亡までの期間、ヵ月</a:t>
                  </a:r>
                </a:p>
              </p:txBody>
            </p:sp>
            <p:sp>
              <p:nvSpPr>
                <p:cNvPr id="49" name="TextBox 48"/>
                <p:cNvSpPr txBox="1"/>
                <p:nvPr/>
              </p:nvSpPr>
              <p:spPr>
                <a:xfrm>
                  <a:off x="2156594" y="2286342"/>
                  <a:ext cx="526879" cy="215792"/>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1.0</a:t>
                  </a:r>
                </a:p>
              </p:txBody>
            </p:sp>
            <p:sp>
              <p:nvSpPr>
                <p:cNvPr id="50" name="TextBox 49"/>
                <p:cNvSpPr txBox="1"/>
                <p:nvPr/>
              </p:nvSpPr>
              <p:spPr>
                <a:xfrm>
                  <a:off x="2156594" y="2703821"/>
                  <a:ext cx="526879" cy="215792"/>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0.8</a:t>
                  </a:r>
                </a:p>
              </p:txBody>
            </p:sp>
            <p:sp>
              <p:nvSpPr>
                <p:cNvPr id="51" name="TextBox 50"/>
                <p:cNvSpPr txBox="1"/>
                <p:nvPr/>
              </p:nvSpPr>
              <p:spPr>
                <a:xfrm>
                  <a:off x="2156594" y="3119561"/>
                  <a:ext cx="526879" cy="215792"/>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0.6</a:t>
                  </a:r>
                </a:p>
              </p:txBody>
            </p:sp>
            <p:sp>
              <p:nvSpPr>
                <p:cNvPr id="52" name="TextBox 51"/>
                <p:cNvSpPr txBox="1"/>
                <p:nvPr/>
              </p:nvSpPr>
              <p:spPr>
                <a:xfrm>
                  <a:off x="2156594" y="3535300"/>
                  <a:ext cx="526879" cy="215792"/>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0.4</a:t>
                  </a:r>
                </a:p>
              </p:txBody>
            </p:sp>
            <p:sp>
              <p:nvSpPr>
                <p:cNvPr id="53" name="TextBox 52"/>
                <p:cNvSpPr txBox="1"/>
                <p:nvPr/>
              </p:nvSpPr>
              <p:spPr>
                <a:xfrm>
                  <a:off x="2156594" y="3951041"/>
                  <a:ext cx="526879" cy="215792"/>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0.2</a:t>
                  </a:r>
                </a:p>
              </p:txBody>
            </p:sp>
            <p:sp>
              <p:nvSpPr>
                <p:cNvPr id="54" name="TextBox 53"/>
                <p:cNvSpPr txBox="1"/>
                <p:nvPr/>
              </p:nvSpPr>
              <p:spPr>
                <a:xfrm>
                  <a:off x="2326418" y="4366781"/>
                  <a:ext cx="357055" cy="215792"/>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0</a:t>
                  </a:r>
                </a:p>
              </p:txBody>
            </p:sp>
            <p:sp>
              <p:nvSpPr>
                <p:cNvPr id="55" name="TextBox 54"/>
                <p:cNvSpPr txBox="1"/>
                <p:nvPr/>
              </p:nvSpPr>
              <p:spPr>
                <a:xfrm>
                  <a:off x="2529849" y="4522748"/>
                  <a:ext cx="357055" cy="215792"/>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0</a:t>
                  </a:r>
                </a:p>
              </p:txBody>
            </p:sp>
            <p:sp>
              <p:nvSpPr>
                <p:cNvPr id="56" name="TextBox 55"/>
                <p:cNvSpPr txBox="1"/>
                <p:nvPr/>
              </p:nvSpPr>
              <p:spPr>
                <a:xfrm>
                  <a:off x="3290248" y="4522748"/>
                  <a:ext cx="357055" cy="215792"/>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5</a:t>
                  </a:r>
                </a:p>
              </p:txBody>
            </p:sp>
            <p:sp>
              <p:nvSpPr>
                <p:cNvPr id="57" name="TextBox 56"/>
                <p:cNvSpPr txBox="1"/>
                <p:nvPr/>
              </p:nvSpPr>
              <p:spPr>
                <a:xfrm>
                  <a:off x="3852374" y="4522748"/>
                  <a:ext cx="469563" cy="215792"/>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10</a:t>
                  </a:r>
                </a:p>
              </p:txBody>
            </p:sp>
            <p:sp>
              <p:nvSpPr>
                <p:cNvPr id="58" name="TextBox 57"/>
                <p:cNvSpPr txBox="1"/>
                <p:nvPr/>
              </p:nvSpPr>
              <p:spPr>
                <a:xfrm>
                  <a:off x="4456123" y="4522748"/>
                  <a:ext cx="469563" cy="215792"/>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15</a:t>
                  </a:r>
                </a:p>
              </p:txBody>
            </p:sp>
            <p:sp>
              <p:nvSpPr>
                <p:cNvPr id="59" name="TextBox 58"/>
                <p:cNvSpPr txBox="1"/>
                <p:nvPr/>
              </p:nvSpPr>
              <p:spPr>
                <a:xfrm>
                  <a:off x="5081819" y="4522748"/>
                  <a:ext cx="469563" cy="215792"/>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20</a:t>
                  </a:r>
                </a:p>
              </p:txBody>
            </p:sp>
            <p:sp>
              <p:nvSpPr>
                <p:cNvPr id="60" name="TextBox 59"/>
                <p:cNvSpPr txBox="1"/>
                <p:nvPr/>
              </p:nvSpPr>
              <p:spPr>
                <a:xfrm>
                  <a:off x="5678554" y="4522748"/>
                  <a:ext cx="469563" cy="215792"/>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25</a:t>
                  </a:r>
                </a:p>
              </p:txBody>
            </p:sp>
            <p:sp>
              <p:nvSpPr>
                <p:cNvPr id="61" name="TextBox 60"/>
                <p:cNvSpPr txBox="1"/>
                <p:nvPr/>
              </p:nvSpPr>
              <p:spPr>
                <a:xfrm>
                  <a:off x="6289620" y="4522748"/>
                  <a:ext cx="469563" cy="215792"/>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30</a:t>
                  </a:r>
                </a:p>
              </p:txBody>
            </p:sp>
          </p:grpSp>
          <p:sp>
            <p:nvSpPr>
              <p:cNvPr id="44" name="TextBox 43"/>
              <p:cNvSpPr txBox="1"/>
              <p:nvPr/>
            </p:nvSpPr>
            <p:spPr>
              <a:xfrm>
                <a:off x="1458266" y="4566883"/>
                <a:ext cx="2180546" cy="274594"/>
              </a:xfrm>
              <a:prstGeom prst="rect">
                <a:avLst/>
              </a:prstGeom>
              <a:noFill/>
            </p:spPr>
            <p:txBody>
              <a:bodyPr wrap="none" rtlCol="0">
                <a:spAutoFit/>
              </a:bodyPr>
              <a:lstStyle/>
              <a:p>
                <a:r>
                  <a:rPr lang="ja-JP" sz="1200" b="0" i="0" u="none" strike="noStrike" cap="none" baseline="0">
                    <a:solidFill>
                      <a:srgbClr val="4D4D4D"/>
                    </a:solidFill>
                    <a:effectLst/>
                    <a:uFillTx/>
                    <a:ea typeface="MS UI Gothic"/>
                  </a:rPr>
                  <a:t>中央値15.8（95%CI 11.4, NA）</a:t>
                </a:r>
              </a:p>
            </p:txBody>
          </p:sp>
          <p:sp>
            <p:nvSpPr>
              <p:cNvPr id="45" name="TextBox 44"/>
              <p:cNvSpPr txBox="1"/>
              <p:nvPr/>
            </p:nvSpPr>
            <p:spPr>
              <a:xfrm>
                <a:off x="3087237" y="2053357"/>
                <a:ext cx="539019" cy="305105"/>
              </a:xfrm>
              <a:prstGeom prst="rect">
                <a:avLst/>
              </a:prstGeom>
              <a:noFill/>
            </p:spPr>
            <p:txBody>
              <a:bodyPr wrap="none" rtlCol="0">
                <a:spAutoFit/>
              </a:bodyPr>
              <a:lstStyle/>
              <a:p>
                <a:pPr algn="ctr"/>
                <a:r>
                  <a:rPr lang="ja-JP" sz="1400" b="1" i="0" u="none" strike="noStrike" cap="none" baseline="0">
                    <a:solidFill>
                      <a:srgbClr val="4D4D4D"/>
                    </a:solidFill>
                    <a:effectLst/>
                    <a:uFillTx/>
                    <a:ea typeface="MS UI Gothic"/>
                  </a:rPr>
                  <a:t>膵臓</a:t>
                </a:r>
              </a:p>
            </p:txBody>
          </p:sp>
        </p:grpSp>
        <p:grpSp>
          <p:nvGrpSpPr>
            <p:cNvPr id="10" name="Group 9"/>
            <p:cNvGrpSpPr/>
            <p:nvPr/>
          </p:nvGrpSpPr>
          <p:grpSpPr>
            <a:xfrm>
              <a:off x="1468201" y="2197794"/>
              <a:ext cx="3132000" cy="2556000"/>
              <a:chOff x="1521644" y="2191856"/>
              <a:chExt cx="3078371" cy="2564212"/>
            </a:xfrm>
          </p:grpSpPr>
          <p:sp>
            <p:nvSpPr>
              <p:cNvPr id="41" name="Freeform 2"/>
              <p:cNvSpPr/>
              <p:nvPr/>
            </p:nvSpPr>
            <p:spPr bwMode="auto">
              <a:xfrm>
                <a:off x="1521644" y="2191856"/>
                <a:ext cx="3078371" cy="1117082"/>
              </a:xfrm>
              <a:custGeom>
                <a:avLst/>
                <a:gdLst>
                  <a:gd name="T0" fmla="*/ 246 w 246"/>
                  <a:gd name="T1" fmla="*/ 71 h 88"/>
                  <a:gd name="T2" fmla="*/ 182 w 246"/>
                  <a:gd name="T3" fmla="*/ 71 h 88"/>
                  <a:gd name="T4" fmla="*/ 182 w 246"/>
                  <a:gd name="T5" fmla="*/ 88 h 88"/>
                  <a:gd name="T6" fmla="*/ 174 w 246"/>
                  <a:gd name="T7" fmla="*/ 88 h 88"/>
                  <a:gd name="T8" fmla="*/ 174 w 246"/>
                  <a:gd name="T9" fmla="*/ 85 h 88"/>
                  <a:gd name="T10" fmla="*/ 150 w 246"/>
                  <a:gd name="T11" fmla="*/ 85 h 88"/>
                  <a:gd name="T12" fmla="*/ 150 w 246"/>
                  <a:gd name="T13" fmla="*/ 79 h 88"/>
                  <a:gd name="T14" fmla="*/ 128 w 246"/>
                  <a:gd name="T15" fmla="*/ 79 h 88"/>
                  <a:gd name="T16" fmla="*/ 128 w 246"/>
                  <a:gd name="T17" fmla="*/ 71 h 88"/>
                  <a:gd name="T18" fmla="*/ 123 w 246"/>
                  <a:gd name="T19" fmla="*/ 71 h 88"/>
                  <a:gd name="T20" fmla="*/ 123 w 246"/>
                  <a:gd name="T21" fmla="*/ 66 h 88"/>
                  <a:gd name="T22" fmla="*/ 111 w 246"/>
                  <a:gd name="T23" fmla="*/ 66 h 88"/>
                  <a:gd name="T24" fmla="*/ 111 w 246"/>
                  <a:gd name="T25" fmla="*/ 61 h 88"/>
                  <a:gd name="T26" fmla="*/ 103 w 246"/>
                  <a:gd name="T27" fmla="*/ 61 h 88"/>
                  <a:gd name="T28" fmla="*/ 103 w 246"/>
                  <a:gd name="T29" fmla="*/ 56 h 88"/>
                  <a:gd name="T30" fmla="*/ 97 w 246"/>
                  <a:gd name="T31" fmla="*/ 56 h 88"/>
                  <a:gd name="T32" fmla="*/ 97 w 246"/>
                  <a:gd name="T33" fmla="*/ 51 h 88"/>
                  <a:gd name="T34" fmla="*/ 90 w 246"/>
                  <a:gd name="T35" fmla="*/ 51 h 88"/>
                  <a:gd name="T36" fmla="*/ 90 w 246"/>
                  <a:gd name="T37" fmla="*/ 45 h 88"/>
                  <a:gd name="T38" fmla="*/ 88 w 246"/>
                  <a:gd name="T39" fmla="*/ 45 h 88"/>
                  <a:gd name="T40" fmla="*/ 88 w 246"/>
                  <a:gd name="T41" fmla="*/ 36 h 88"/>
                  <a:gd name="T42" fmla="*/ 85 w 246"/>
                  <a:gd name="T43" fmla="*/ 36 h 88"/>
                  <a:gd name="T44" fmla="*/ 85 w 246"/>
                  <a:gd name="T45" fmla="*/ 32 h 88"/>
                  <a:gd name="T46" fmla="*/ 82 w 246"/>
                  <a:gd name="T47" fmla="*/ 32 h 88"/>
                  <a:gd name="T48" fmla="*/ 82 w 246"/>
                  <a:gd name="T49" fmla="*/ 30 h 88"/>
                  <a:gd name="T50" fmla="*/ 68 w 246"/>
                  <a:gd name="T51" fmla="*/ 30 h 88"/>
                  <a:gd name="T52" fmla="*/ 68 w 246"/>
                  <a:gd name="T53" fmla="*/ 23 h 88"/>
                  <a:gd name="T54" fmla="*/ 65 w 246"/>
                  <a:gd name="T55" fmla="*/ 23 h 88"/>
                  <a:gd name="T56" fmla="*/ 65 w 246"/>
                  <a:gd name="T57" fmla="*/ 19 h 88"/>
                  <a:gd name="T58" fmla="*/ 49 w 246"/>
                  <a:gd name="T59" fmla="*/ 19 h 88"/>
                  <a:gd name="T60" fmla="*/ 49 w 246"/>
                  <a:gd name="T61" fmla="*/ 16 h 88"/>
                  <a:gd name="T62" fmla="*/ 46 w 246"/>
                  <a:gd name="T63" fmla="*/ 16 h 88"/>
                  <a:gd name="T64" fmla="*/ 46 w 246"/>
                  <a:gd name="T65" fmla="*/ 13 h 88"/>
                  <a:gd name="T66" fmla="*/ 42 w 246"/>
                  <a:gd name="T67" fmla="*/ 13 h 88"/>
                  <a:gd name="T68" fmla="*/ 42 w 246"/>
                  <a:gd name="T69" fmla="*/ 5 h 88"/>
                  <a:gd name="T70" fmla="*/ 38 w 246"/>
                  <a:gd name="T71" fmla="*/ 5 h 88"/>
                  <a:gd name="T72" fmla="*/ 38 w 246"/>
                  <a:gd name="T73" fmla="*/ 0 h 88"/>
                  <a:gd name="T74" fmla="*/ 0 w 246"/>
                  <a:gd name="T7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6" h="88">
                    <a:moveTo>
                      <a:pt x="246" y="71"/>
                    </a:moveTo>
                    <a:lnTo>
                      <a:pt x="182" y="71"/>
                    </a:lnTo>
                    <a:lnTo>
                      <a:pt x="182" y="88"/>
                    </a:lnTo>
                    <a:lnTo>
                      <a:pt x="174" y="88"/>
                    </a:lnTo>
                    <a:lnTo>
                      <a:pt x="174" y="85"/>
                    </a:lnTo>
                    <a:lnTo>
                      <a:pt x="150" y="85"/>
                    </a:lnTo>
                    <a:lnTo>
                      <a:pt x="150" y="79"/>
                    </a:lnTo>
                    <a:lnTo>
                      <a:pt x="128" y="79"/>
                    </a:lnTo>
                    <a:lnTo>
                      <a:pt x="128" y="71"/>
                    </a:lnTo>
                    <a:lnTo>
                      <a:pt x="123" y="71"/>
                    </a:lnTo>
                    <a:lnTo>
                      <a:pt x="123" y="66"/>
                    </a:lnTo>
                    <a:lnTo>
                      <a:pt x="111" y="66"/>
                    </a:lnTo>
                    <a:lnTo>
                      <a:pt x="111" y="61"/>
                    </a:lnTo>
                    <a:lnTo>
                      <a:pt x="103" y="61"/>
                    </a:lnTo>
                    <a:lnTo>
                      <a:pt x="103" y="56"/>
                    </a:lnTo>
                    <a:lnTo>
                      <a:pt x="97" y="56"/>
                    </a:lnTo>
                    <a:lnTo>
                      <a:pt x="97" y="51"/>
                    </a:lnTo>
                    <a:lnTo>
                      <a:pt x="90" y="51"/>
                    </a:lnTo>
                    <a:lnTo>
                      <a:pt x="90" y="45"/>
                    </a:lnTo>
                    <a:lnTo>
                      <a:pt x="88" y="45"/>
                    </a:lnTo>
                    <a:lnTo>
                      <a:pt x="88" y="36"/>
                    </a:lnTo>
                    <a:lnTo>
                      <a:pt x="85" y="36"/>
                    </a:lnTo>
                    <a:lnTo>
                      <a:pt x="85" y="32"/>
                    </a:lnTo>
                    <a:lnTo>
                      <a:pt x="82" y="32"/>
                    </a:lnTo>
                    <a:lnTo>
                      <a:pt x="82" y="30"/>
                    </a:lnTo>
                    <a:lnTo>
                      <a:pt x="68" y="30"/>
                    </a:lnTo>
                    <a:lnTo>
                      <a:pt x="68" y="23"/>
                    </a:lnTo>
                    <a:lnTo>
                      <a:pt x="65" y="23"/>
                    </a:lnTo>
                    <a:lnTo>
                      <a:pt x="65" y="19"/>
                    </a:lnTo>
                    <a:lnTo>
                      <a:pt x="49" y="19"/>
                    </a:lnTo>
                    <a:lnTo>
                      <a:pt x="49" y="16"/>
                    </a:lnTo>
                    <a:lnTo>
                      <a:pt x="46" y="16"/>
                    </a:lnTo>
                    <a:lnTo>
                      <a:pt x="46" y="13"/>
                    </a:lnTo>
                    <a:lnTo>
                      <a:pt x="42" y="13"/>
                    </a:lnTo>
                    <a:lnTo>
                      <a:pt x="42" y="5"/>
                    </a:lnTo>
                    <a:lnTo>
                      <a:pt x="38" y="5"/>
                    </a:lnTo>
                    <a:lnTo>
                      <a:pt x="38" y="0"/>
                    </a:lnTo>
                    <a:lnTo>
                      <a:pt x="0" y="0"/>
                    </a:lnTo>
                  </a:path>
                </a:pathLst>
              </a:custGeom>
              <a:noFill/>
              <a:ln w="22225">
                <a:solidFill>
                  <a:schemeClr val="accent3">
                    <a:lumMod val="40000"/>
                    <a:lumOff val="60000"/>
                  </a:schemeClr>
                </a:solidFill>
                <a:prstDash val="dash"/>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Freeform 3"/>
              <p:cNvSpPr/>
              <p:nvPr/>
            </p:nvSpPr>
            <p:spPr bwMode="auto">
              <a:xfrm>
                <a:off x="1531170" y="2191856"/>
                <a:ext cx="3040830" cy="2564212"/>
              </a:xfrm>
              <a:custGeom>
                <a:avLst/>
                <a:gdLst>
                  <a:gd name="T0" fmla="*/ 243 w 243"/>
                  <a:gd name="T1" fmla="*/ 202 h 202"/>
                  <a:gd name="T2" fmla="*/ 181 w 243"/>
                  <a:gd name="T3" fmla="*/ 202 h 202"/>
                  <a:gd name="T4" fmla="*/ 181 w 243"/>
                  <a:gd name="T5" fmla="*/ 180 h 202"/>
                  <a:gd name="T6" fmla="*/ 172 w 243"/>
                  <a:gd name="T7" fmla="*/ 180 h 202"/>
                  <a:gd name="T8" fmla="*/ 172 w 243"/>
                  <a:gd name="T9" fmla="*/ 161 h 202"/>
                  <a:gd name="T10" fmla="*/ 150 w 243"/>
                  <a:gd name="T11" fmla="*/ 161 h 202"/>
                  <a:gd name="T12" fmla="*/ 150 w 243"/>
                  <a:gd name="T13" fmla="*/ 146 h 202"/>
                  <a:gd name="T14" fmla="*/ 129 w 243"/>
                  <a:gd name="T15" fmla="*/ 146 h 202"/>
                  <a:gd name="T16" fmla="*/ 129 w 243"/>
                  <a:gd name="T17" fmla="*/ 138 h 202"/>
                  <a:gd name="T18" fmla="*/ 123 w 243"/>
                  <a:gd name="T19" fmla="*/ 138 h 202"/>
                  <a:gd name="T20" fmla="*/ 123 w 243"/>
                  <a:gd name="T21" fmla="*/ 130 h 202"/>
                  <a:gd name="T22" fmla="*/ 112 w 243"/>
                  <a:gd name="T23" fmla="*/ 130 h 202"/>
                  <a:gd name="T24" fmla="*/ 112 w 243"/>
                  <a:gd name="T25" fmla="*/ 124 h 202"/>
                  <a:gd name="T26" fmla="*/ 104 w 243"/>
                  <a:gd name="T27" fmla="*/ 124 h 202"/>
                  <a:gd name="T28" fmla="*/ 104 w 243"/>
                  <a:gd name="T29" fmla="*/ 118 h 202"/>
                  <a:gd name="T30" fmla="*/ 98 w 243"/>
                  <a:gd name="T31" fmla="*/ 118 h 202"/>
                  <a:gd name="T32" fmla="*/ 98 w 243"/>
                  <a:gd name="T33" fmla="*/ 111 h 202"/>
                  <a:gd name="T34" fmla="*/ 91 w 243"/>
                  <a:gd name="T35" fmla="*/ 111 h 202"/>
                  <a:gd name="T36" fmla="*/ 91 w 243"/>
                  <a:gd name="T37" fmla="*/ 101 h 202"/>
                  <a:gd name="T38" fmla="*/ 89 w 243"/>
                  <a:gd name="T39" fmla="*/ 101 h 202"/>
                  <a:gd name="T40" fmla="*/ 89 w 243"/>
                  <a:gd name="T41" fmla="*/ 93 h 202"/>
                  <a:gd name="T42" fmla="*/ 86 w 243"/>
                  <a:gd name="T43" fmla="*/ 93 h 202"/>
                  <a:gd name="T44" fmla="*/ 86 w 243"/>
                  <a:gd name="T45" fmla="*/ 88 h 202"/>
                  <a:gd name="T46" fmla="*/ 83 w 243"/>
                  <a:gd name="T47" fmla="*/ 88 h 202"/>
                  <a:gd name="T48" fmla="*/ 83 w 243"/>
                  <a:gd name="T49" fmla="*/ 82 h 202"/>
                  <a:gd name="T50" fmla="*/ 69 w 243"/>
                  <a:gd name="T51" fmla="*/ 82 h 202"/>
                  <a:gd name="T52" fmla="*/ 69 w 243"/>
                  <a:gd name="T53" fmla="*/ 74 h 202"/>
                  <a:gd name="T54" fmla="*/ 67 w 243"/>
                  <a:gd name="T55" fmla="*/ 74 h 202"/>
                  <a:gd name="T56" fmla="*/ 67 w 243"/>
                  <a:gd name="T57" fmla="*/ 67 h 202"/>
                  <a:gd name="T58" fmla="*/ 50 w 243"/>
                  <a:gd name="T59" fmla="*/ 67 h 202"/>
                  <a:gd name="T60" fmla="*/ 50 w 243"/>
                  <a:gd name="T61" fmla="*/ 61 h 202"/>
                  <a:gd name="T62" fmla="*/ 47 w 243"/>
                  <a:gd name="T63" fmla="*/ 61 h 202"/>
                  <a:gd name="T64" fmla="*/ 47 w 243"/>
                  <a:gd name="T65" fmla="*/ 54 h 202"/>
                  <a:gd name="T66" fmla="*/ 43 w 243"/>
                  <a:gd name="T67" fmla="*/ 54 h 202"/>
                  <a:gd name="T68" fmla="*/ 43 w 243"/>
                  <a:gd name="T69" fmla="*/ 45 h 202"/>
                  <a:gd name="T70" fmla="*/ 41 w 243"/>
                  <a:gd name="T71" fmla="*/ 45 h 202"/>
                  <a:gd name="T72" fmla="*/ 41 w 243"/>
                  <a:gd name="T73" fmla="*/ 40 h 202"/>
                  <a:gd name="T74" fmla="*/ 37 w 243"/>
                  <a:gd name="T75" fmla="*/ 40 h 202"/>
                  <a:gd name="T76" fmla="*/ 37 w 243"/>
                  <a:gd name="T77" fmla="*/ 33 h 202"/>
                  <a:gd name="T78" fmla="*/ 22 w 243"/>
                  <a:gd name="T79" fmla="*/ 33 h 202"/>
                  <a:gd name="T80" fmla="*/ 22 w 243"/>
                  <a:gd name="T81" fmla="*/ 26 h 202"/>
                  <a:gd name="T82" fmla="*/ 16 w 243"/>
                  <a:gd name="T83" fmla="*/ 26 h 202"/>
                  <a:gd name="T84" fmla="*/ 16 w 243"/>
                  <a:gd name="T85" fmla="*/ 20 h 202"/>
                  <a:gd name="T86" fmla="*/ 13 w 243"/>
                  <a:gd name="T87" fmla="*/ 20 h 202"/>
                  <a:gd name="T88" fmla="*/ 13 w 243"/>
                  <a:gd name="T89" fmla="*/ 0 h 202"/>
                  <a:gd name="T90" fmla="*/ 0 w 243"/>
                  <a:gd name="T9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01">
                    <a:moveTo>
                      <a:pt x="243" y="202"/>
                    </a:moveTo>
                    <a:lnTo>
                      <a:pt x="181" y="202"/>
                    </a:lnTo>
                    <a:lnTo>
                      <a:pt x="181" y="180"/>
                    </a:lnTo>
                    <a:lnTo>
                      <a:pt x="172" y="180"/>
                    </a:lnTo>
                    <a:lnTo>
                      <a:pt x="172" y="161"/>
                    </a:lnTo>
                    <a:lnTo>
                      <a:pt x="150" y="161"/>
                    </a:lnTo>
                    <a:lnTo>
                      <a:pt x="150" y="146"/>
                    </a:lnTo>
                    <a:lnTo>
                      <a:pt x="129" y="146"/>
                    </a:lnTo>
                    <a:lnTo>
                      <a:pt x="129" y="138"/>
                    </a:lnTo>
                    <a:lnTo>
                      <a:pt x="123" y="138"/>
                    </a:lnTo>
                    <a:lnTo>
                      <a:pt x="123" y="130"/>
                    </a:lnTo>
                    <a:lnTo>
                      <a:pt x="112" y="130"/>
                    </a:lnTo>
                    <a:lnTo>
                      <a:pt x="112" y="124"/>
                    </a:lnTo>
                    <a:lnTo>
                      <a:pt x="104" y="124"/>
                    </a:lnTo>
                    <a:lnTo>
                      <a:pt x="104" y="118"/>
                    </a:lnTo>
                    <a:lnTo>
                      <a:pt x="98" y="118"/>
                    </a:lnTo>
                    <a:lnTo>
                      <a:pt x="98" y="111"/>
                    </a:lnTo>
                    <a:lnTo>
                      <a:pt x="91" y="111"/>
                    </a:lnTo>
                    <a:lnTo>
                      <a:pt x="91" y="101"/>
                    </a:lnTo>
                    <a:lnTo>
                      <a:pt x="89" y="101"/>
                    </a:lnTo>
                    <a:lnTo>
                      <a:pt x="89" y="93"/>
                    </a:lnTo>
                    <a:lnTo>
                      <a:pt x="86" y="93"/>
                    </a:lnTo>
                    <a:lnTo>
                      <a:pt x="86" y="88"/>
                    </a:lnTo>
                    <a:lnTo>
                      <a:pt x="83" y="88"/>
                    </a:lnTo>
                    <a:lnTo>
                      <a:pt x="83" y="82"/>
                    </a:lnTo>
                    <a:lnTo>
                      <a:pt x="69" y="82"/>
                    </a:lnTo>
                    <a:lnTo>
                      <a:pt x="69" y="74"/>
                    </a:lnTo>
                    <a:lnTo>
                      <a:pt x="67" y="74"/>
                    </a:lnTo>
                    <a:lnTo>
                      <a:pt x="67" y="67"/>
                    </a:lnTo>
                    <a:lnTo>
                      <a:pt x="50" y="67"/>
                    </a:lnTo>
                    <a:lnTo>
                      <a:pt x="50" y="61"/>
                    </a:lnTo>
                    <a:lnTo>
                      <a:pt x="47" y="61"/>
                    </a:lnTo>
                    <a:lnTo>
                      <a:pt x="47" y="54"/>
                    </a:lnTo>
                    <a:lnTo>
                      <a:pt x="43" y="54"/>
                    </a:lnTo>
                    <a:lnTo>
                      <a:pt x="43" y="45"/>
                    </a:lnTo>
                    <a:lnTo>
                      <a:pt x="41" y="45"/>
                    </a:lnTo>
                    <a:lnTo>
                      <a:pt x="41" y="40"/>
                    </a:lnTo>
                    <a:lnTo>
                      <a:pt x="37" y="40"/>
                    </a:lnTo>
                    <a:lnTo>
                      <a:pt x="37" y="33"/>
                    </a:lnTo>
                    <a:lnTo>
                      <a:pt x="22" y="33"/>
                    </a:lnTo>
                    <a:lnTo>
                      <a:pt x="22" y="26"/>
                    </a:lnTo>
                    <a:lnTo>
                      <a:pt x="16" y="26"/>
                    </a:lnTo>
                    <a:lnTo>
                      <a:pt x="16" y="20"/>
                    </a:lnTo>
                    <a:lnTo>
                      <a:pt x="13" y="20"/>
                    </a:lnTo>
                    <a:lnTo>
                      <a:pt x="13" y="0"/>
                    </a:lnTo>
                    <a:lnTo>
                      <a:pt x="0" y="0"/>
                    </a:lnTo>
                  </a:path>
                </a:pathLst>
              </a:custGeom>
              <a:noFill/>
              <a:ln w="22225">
                <a:solidFill>
                  <a:schemeClr val="accent3">
                    <a:lumMod val="40000"/>
                    <a:lumOff val="60000"/>
                  </a:schemeClr>
                </a:solidFill>
                <a:prstDash val="dash"/>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1" name="Group 4"/>
            <p:cNvGrpSpPr/>
            <p:nvPr/>
          </p:nvGrpSpPr>
          <p:grpSpPr>
            <a:xfrm>
              <a:off x="1468201" y="2197794"/>
              <a:ext cx="3132000" cy="2250881"/>
              <a:chOff x="2146" y="1622"/>
              <a:chExt cx="1464" cy="1074"/>
            </a:xfrm>
          </p:grpSpPr>
          <p:sp>
            <p:nvSpPr>
              <p:cNvPr id="13" name="Line 5"/>
              <p:cNvSpPr>
                <a:spLocks noChangeShapeType="1"/>
              </p:cNvSpPr>
              <p:nvPr/>
            </p:nvSpPr>
            <p:spPr bwMode="auto">
              <a:xfrm>
                <a:off x="2410" y="1856"/>
                <a:ext cx="30" cy="0"/>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Line 6"/>
              <p:cNvSpPr>
                <a:spLocks noChangeShapeType="1"/>
              </p:cNvSpPr>
              <p:nvPr/>
            </p:nvSpPr>
            <p:spPr bwMode="auto">
              <a:xfrm>
                <a:off x="2530" y="1940"/>
                <a:ext cx="36" cy="0"/>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7"/>
              <p:cNvSpPr>
                <a:spLocks noChangeShapeType="1"/>
              </p:cNvSpPr>
              <p:nvPr/>
            </p:nvSpPr>
            <p:spPr bwMode="auto">
              <a:xfrm>
                <a:off x="2218" y="1700"/>
                <a:ext cx="36" cy="0"/>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8"/>
              <p:cNvSpPr>
                <a:spLocks noChangeShapeType="1"/>
              </p:cNvSpPr>
              <p:nvPr/>
            </p:nvSpPr>
            <p:spPr bwMode="auto">
              <a:xfrm flipH="1">
                <a:off x="2344" y="1712"/>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9"/>
              <p:cNvSpPr>
                <a:spLocks noChangeShapeType="1"/>
              </p:cNvSpPr>
              <p:nvPr/>
            </p:nvSpPr>
            <p:spPr bwMode="auto">
              <a:xfrm flipH="1">
                <a:off x="2596" y="1946"/>
                <a:ext cx="0" cy="30"/>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Line 10"/>
              <p:cNvSpPr>
                <a:spLocks noChangeShapeType="1"/>
              </p:cNvSpPr>
              <p:nvPr/>
            </p:nvSpPr>
            <p:spPr bwMode="auto">
              <a:xfrm flipH="1">
                <a:off x="2614" y="1946"/>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Line 11"/>
              <p:cNvSpPr>
                <a:spLocks noChangeShapeType="1"/>
              </p:cNvSpPr>
              <p:nvPr/>
            </p:nvSpPr>
            <p:spPr bwMode="auto">
              <a:xfrm flipH="1">
                <a:off x="2278" y="1706"/>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12"/>
              <p:cNvSpPr>
                <a:spLocks noChangeShapeType="1"/>
              </p:cNvSpPr>
              <p:nvPr/>
            </p:nvSpPr>
            <p:spPr bwMode="auto">
              <a:xfrm flipH="1">
                <a:off x="2548" y="1946"/>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13"/>
              <p:cNvSpPr>
                <a:spLocks noChangeShapeType="1"/>
              </p:cNvSpPr>
              <p:nvPr/>
            </p:nvSpPr>
            <p:spPr bwMode="auto">
              <a:xfrm flipH="1">
                <a:off x="2596" y="1940"/>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14"/>
              <p:cNvSpPr>
                <a:spLocks noChangeShapeType="1"/>
              </p:cNvSpPr>
              <p:nvPr/>
            </p:nvSpPr>
            <p:spPr bwMode="auto">
              <a:xfrm flipH="1">
                <a:off x="2284" y="1706"/>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15"/>
              <p:cNvSpPr>
                <a:spLocks noChangeShapeType="1"/>
              </p:cNvSpPr>
              <p:nvPr/>
            </p:nvSpPr>
            <p:spPr bwMode="auto">
              <a:xfrm flipH="1">
                <a:off x="2230" y="1676"/>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Freeform 16"/>
              <p:cNvSpPr/>
              <p:nvPr/>
            </p:nvSpPr>
            <p:spPr bwMode="auto">
              <a:xfrm>
                <a:off x="2146" y="1622"/>
                <a:ext cx="1464" cy="1074"/>
              </a:xfrm>
              <a:custGeom>
                <a:avLst/>
                <a:gdLst>
                  <a:gd name="T0" fmla="*/ 244 w 244"/>
                  <a:gd name="T1" fmla="*/ 179 h 179"/>
                  <a:gd name="T2" fmla="*/ 181 w 244"/>
                  <a:gd name="T3" fmla="*/ 179 h 179"/>
                  <a:gd name="T4" fmla="*/ 181 w 244"/>
                  <a:gd name="T5" fmla="*/ 150 h 179"/>
                  <a:gd name="T6" fmla="*/ 172 w 244"/>
                  <a:gd name="T7" fmla="*/ 150 h 179"/>
                  <a:gd name="T8" fmla="*/ 172 w 244"/>
                  <a:gd name="T9" fmla="*/ 131 h 179"/>
                  <a:gd name="T10" fmla="*/ 149 w 244"/>
                  <a:gd name="T11" fmla="*/ 131 h 179"/>
                  <a:gd name="T12" fmla="*/ 149 w 244"/>
                  <a:gd name="T13" fmla="*/ 118 h 179"/>
                  <a:gd name="T14" fmla="*/ 128 w 244"/>
                  <a:gd name="T15" fmla="*/ 118 h 179"/>
                  <a:gd name="T16" fmla="*/ 128 w 244"/>
                  <a:gd name="T17" fmla="*/ 109 h 179"/>
                  <a:gd name="T18" fmla="*/ 124 w 244"/>
                  <a:gd name="T19" fmla="*/ 109 h 179"/>
                  <a:gd name="T20" fmla="*/ 124 w 244"/>
                  <a:gd name="T21" fmla="*/ 103 h 179"/>
                  <a:gd name="T22" fmla="*/ 112 w 244"/>
                  <a:gd name="T23" fmla="*/ 103 h 179"/>
                  <a:gd name="T24" fmla="*/ 112 w 244"/>
                  <a:gd name="T25" fmla="*/ 96 h 179"/>
                  <a:gd name="T26" fmla="*/ 103 w 244"/>
                  <a:gd name="T27" fmla="*/ 96 h 179"/>
                  <a:gd name="T28" fmla="*/ 103 w 244"/>
                  <a:gd name="T29" fmla="*/ 90 h 179"/>
                  <a:gd name="T30" fmla="*/ 96 w 244"/>
                  <a:gd name="T31" fmla="*/ 90 h 179"/>
                  <a:gd name="T32" fmla="*/ 96 w 244"/>
                  <a:gd name="T33" fmla="*/ 83 h 179"/>
                  <a:gd name="T34" fmla="*/ 91 w 244"/>
                  <a:gd name="T35" fmla="*/ 83 h 179"/>
                  <a:gd name="T36" fmla="*/ 91 w 244"/>
                  <a:gd name="T37" fmla="*/ 78 h 179"/>
                  <a:gd name="T38" fmla="*/ 88 w 244"/>
                  <a:gd name="T39" fmla="*/ 78 h 179"/>
                  <a:gd name="T40" fmla="*/ 88 w 244"/>
                  <a:gd name="T41" fmla="*/ 67 h 179"/>
                  <a:gd name="T42" fmla="*/ 86 w 244"/>
                  <a:gd name="T43" fmla="*/ 67 h 179"/>
                  <a:gd name="T44" fmla="*/ 86 w 244"/>
                  <a:gd name="T45" fmla="*/ 63 h 179"/>
                  <a:gd name="T46" fmla="*/ 82 w 244"/>
                  <a:gd name="T47" fmla="*/ 63 h 179"/>
                  <a:gd name="T48" fmla="*/ 82 w 244"/>
                  <a:gd name="T49" fmla="*/ 57 h 179"/>
                  <a:gd name="T50" fmla="*/ 67 w 244"/>
                  <a:gd name="T51" fmla="*/ 57 h 179"/>
                  <a:gd name="T52" fmla="*/ 67 w 244"/>
                  <a:gd name="T53" fmla="*/ 48 h 179"/>
                  <a:gd name="T54" fmla="*/ 65 w 244"/>
                  <a:gd name="T55" fmla="*/ 48 h 179"/>
                  <a:gd name="T56" fmla="*/ 65 w 244"/>
                  <a:gd name="T57" fmla="*/ 43 h 179"/>
                  <a:gd name="T58" fmla="*/ 49 w 244"/>
                  <a:gd name="T59" fmla="*/ 43 h 179"/>
                  <a:gd name="T60" fmla="*/ 49 w 244"/>
                  <a:gd name="T61" fmla="*/ 38 h 179"/>
                  <a:gd name="T62" fmla="*/ 46 w 244"/>
                  <a:gd name="T63" fmla="*/ 38 h 179"/>
                  <a:gd name="T64" fmla="*/ 46 w 244"/>
                  <a:gd name="T65" fmla="*/ 35 h 179"/>
                  <a:gd name="T66" fmla="*/ 44 w 244"/>
                  <a:gd name="T67" fmla="*/ 35 h 179"/>
                  <a:gd name="T68" fmla="*/ 44 w 244"/>
                  <a:gd name="T69" fmla="*/ 30 h 179"/>
                  <a:gd name="T70" fmla="*/ 41 w 244"/>
                  <a:gd name="T71" fmla="*/ 30 h 179"/>
                  <a:gd name="T72" fmla="*/ 41 w 244"/>
                  <a:gd name="T73" fmla="*/ 21 h 179"/>
                  <a:gd name="T74" fmla="*/ 38 w 244"/>
                  <a:gd name="T75" fmla="*/ 21 h 179"/>
                  <a:gd name="T76" fmla="*/ 38 w 244"/>
                  <a:gd name="T77" fmla="*/ 18 h 179"/>
                  <a:gd name="T78" fmla="*/ 20 w 244"/>
                  <a:gd name="T79" fmla="*/ 18 h 179"/>
                  <a:gd name="T80" fmla="*/ 20 w 244"/>
                  <a:gd name="T81" fmla="*/ 13 h 179"/>
                  <a:gd name="T82" fmla="*/ 13 w 244"/>
                  <a:gd name="T83" fmla="*/ 13 h 179"/>
                  <a:gd name="T84" fmla="*/ 13 w 244"/>
                  <a:gd name="T85" fmla="*/ 7 h 179"/>
                  <a:gd name="T86" fmla="*/ 11 w 244"/>
                  <a:gd name="T87" fmla="*/ 7 h 179"/>
                  <a:gd name="T88" fmla="*/ 11 w 244"/>
                  <a:gd name="T89" fmla="*/ 0 h 179"/>
                  <a:gd name="T90" fmla="*/ 0 w 244"/>
                  <a:gd name="T91"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4" h="179">
                    <a:moveTo>
                      <a:pt x="244" y="179"/>
                    </a:moveTo>
                    <a:lnTo>
                      <a:pt x="181" y="179"/>
                    </a:lnTo>
                    <a:lnTo>
                      <a:pt x="181" y="150"/>
                    </a:lnTo>
                    <a:lnTo>
                      <a:pt x="172" y="150"/>
                    </a:lnTo>
                    <a:lnTo>
                      <a:pt x="172" y="131"/>
                    </a:lnTo>
                    <a:lnTo>
                      <a:pt x="149" y="131"/>
                    </a:lnTo>
                    <a:lnTo>
                      <a:pt x="149" y="118"/>
                    </a:lnTo>
                    <a:lnTo>
                      <a:pt x="128" y="118"/>
                    </a:lnTo>
                    <a:lnTo>
                      <a:pt x="128" y="109"/>
                    </a:lnTo>
                    <a:lnTo>
                      <a:pt x="124" y="109"/>
                    </a:lnTo>
                    <a:lnTo>
                      <a:pt x="124" y="103"/>
                    </a:lnTo>
                    <a:lnTo>
                      <a:pt x="112" y="103"/>
                    </a:lnTo>
                    <a:lnTo>
                      <a:pt x="112" y="96"/>
                    </a:lnTo>
                    <a:lnTo>
                      <a:pt x="103" y="96"/>
                    </a:lnTo>
                    <a:lnTo>
                      <a:pt x="103" y="90"/>
                    </a:lnTo>
                    <a:lnTo>
                      <a:pt x="96" y="90"/>
                    </a:lnTo>
                    <a:lnTo>
                      <a:pt x="96" y="83"/>
                    </a:lnTo>
                    <a:lnTo>
                      <a:pt x="91" y="83"/>
                    </a:lnTo>
                    <a:lnTo>
                      <a:pt x="91" y="78"/>
                    </a:lnTo>
                    <a:lnTo>
                      <a:pt x="88" y="78"/>
                    </a:lnTo>
                    <a:lnTo>
                      <a:pt x="88" y="67"/>
                    </a:lnTo>
                    <a:lnTo>
                      <a:pt x="86" y="67"/>
                    </a:lnTo>
                    <a:lnTo>
                      <a:pt x="86" y="63"/>
                    </a:lnTo>
                    <a:lnTo>
                      <a:pt x="82" y="63"/>
                    </a:lnTo>
                    <a:lnTo>
                      <a:pt x="82" y="57"/>
                    </a:lnTo>
                    <a:lnTo>
                      <a:pt x="67" y="57"/>
                    </a:lnTo>
                    <a:lnTo>
                      <a:pt x="67" y="48"/>
                    </a:lnTo>
                    <a:lnTo>
                      <a:pt x="65" y="48"/>
                    </a:lnTo>
                    <a:lnTo>
                      <a:pt x="65" y="43"/>
                    </a:lnTo>
                    <a:lnTo>
                      <a:pt x="49" y="43"/>
                    </a:lnTo>
                    <a:lnTo>
                      <a:pt x="49" y="38"/>
                    </a:lnTo>
                    <a:lnTo>
                      <a:pt x="46" y="38"/>
                    </a:lnTo>
                    <a:lnTo>
                      <a:pt x="46" y="35"/>
                    </a:lnTo>
                    <a:lnTo>
                      <a:pt x="44" y="35"/>
                    </a:lnTo>
                    <a:lnTo>
                      <a:pt x="44" y="30"/>
                    </a:lnTo>
                    <a:lnTo>
                      <a:pt x="41" y="30"/>
                    </a:lnTo>
                    <a:lnTo>
                      <a:pt x="41" y="21"/>
                    </a:lnTo>
                    <a:lnTo>
                      <a:pt x="38" y="21"/>
                    </a:lnTo>
                    <a:lnTo>
                      <a:pt x="38" y="18"/>
                    </a:lnTo>
                    <a:lnTo>
                      <a:pt x="20" y="18"/>
                    </a:lnTo>
                    <a:lnTo>
                      <a:pt x="20" y="13"/>
                    </a:lnTo>
                    <a:lnTo>
                      <a:pt x="13" y="13"/>
                    </a:lnTo>
                    <a:lnTo>
                      <a:pt x="13" y="7"/>
                    </a:lnTo>
                    <a:lnTo>
                      <a:pt x="11" y="7"/>
                    </a:lnTo>
                    <a:lnTo>
                      <a:pt x="11" y="0"/>
                    </a:lnTo>
                    <a:lnTo>
                      <a:pt x="0" y="0"/>
                    </a:lnTo>
                  </a:path>
                </a:pathLst>
              </a:custGeom>
              <a:noFill/>
              <a:ln w="22225">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Line 17"/>
              <p:cNvSpPr>
                <a:spLocks noChangeShapeType="1"/>
              </p:cNvSpPr>
              <p:nvPr/>
            </p:nvSpPr>
            <p:spPr bwMode="auto">
              <a:xfrm flipH="1">
                <a:off x="3052" y="2390"/>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Line 18"/>
              <p:cNvSpPr>
                <a:spLocks noChangeShapeType="1"/>
              </p:cNvSpPr>
              <p:nvPr/>
            </p:nvSpPr>
            <p:spPr bwMode="auto">
              <a:xfrm flipH="1">
                <a:off x="2710" y="2102"/>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Line 19"/>
              <p:cNvSpPr>
                <a:spLocks noChangeShapeType="1"/>
              </p:cNvSpPr>
              <p:nvPr/>
            </p:nvSpPr>
            <p:spPr bwMode="auto">
              <a:xfrm flipH="1">
                <a:off x="2932" y="2312"/>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Line 20"/>
              <p:cNvSpPr>
                <a:spLocks noChangeShapeType="1"/>
              </p:cNvSpPr>
              <p:nvPr/>
            </p:nvSpPr>
            <p:spPr bwMode="auto">
              <a:xfrm flipH="1">
                <a:off x="2944" y="2312"/>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Line 21"/>
              <p:cNvSpPr>
                <a:spLocks noChangeShapeType="1"/>
              </p:cNvSpPr>
              <p:nvPr/>
            </p:nvSpPr>
            <p:spPr bwMode="auto">
              <a:xfrm flipH="1">
                <a:off x="3004" y="2312"/>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Line 22"/>
              <p:cNvSpPr>
                <a:spLocks noChangeShapeType="1"/>
              </p:cNvSpPr>
              <p:nvPr/>
            </p:nvSpPr>
            <p:spPr bwMode="auto">
              <a:xfrm flipH="1">
                <a:off x="2872" y="2222"/>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Line 23"/>
              <p:cNvSpPr>
                <a:spLocks noChangeShapeType="1"/>
              </p:cNvSpPr>
              <p:nvPr/>
            </p:nvSpPr>
            <p:spPr bwMode="auto">
              <a:xfrm flipH="1">
                <a:off x="2662" y="2012"/>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Line 24"/>
              <p:cNvSpPr>
                <a:spLocks noChangeShapeType="1"/>
              </p:cNvSpPr>
              <p:nvPr/>
            </p:nvSpPr>
            <p:spPr bwMode="auto">
              <a:xfrm flipH="1">
                <a:off x="2746" y="2138"/>
                <a:ext cx="0" cy="30"/>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Line 25"/>
              <p:cNvSpPr>
                <a:spLocks noChangeShapeType="1"/>
              </p:cNvSpPr>
              <p:nvPr/>
            </p:nvSpPr>
            <p:spPr bwMode="auto">
              <a:xfrm>
                <a:off x="2794" y="2240"/>
                <a:ext cx="36" cy="0"/>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 name="Line 26"/>
              <p:cNvSpPr>
                <a:spLocks noChangeShapeType="1"/>
              </p:cNvSpPr>
              <p:nvPr/>
            </p:nvSpPr>
            <p:spPr bwMode="auto">
              <a:xfrm>
                <a:off x="2674" y="2126"/>
                <a:ext cx="30" cy="0"/>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 name="Line 27"/>
              <p:cNvSpPr>
                <a:spLocks noChangeShapeType="1"/>
              </p:cNvSpPr>
              <p:nvPr/>
            </p:nvSpPr>
            <p:spPr bwMode="auto">
              <a:xfrm>
                <a:off x="2662" y="2090"/>
                <a:ext cx="36" cy="0"/>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 name="Line 28"/>
              <p:cNvSpPr>
                <a:spLocks noChangeShapeType="1"/>
              </p:cNvSpPr>
              <p:nvPr/>
            </p:nvSpPr>
            <p:spPr bwMode="auto">
              <a:xfrm>
                <a:off x="2638" y="2030"/>
                <a:ext cx="36" cy="0"/>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 name="Line 29"/>
              <p:cNvSpPr>
                <a:spLocks noChangeShapeType="1"/>
              </p:cNvSpPr>
              <p:nvPr/>
            </p:nvSpPr>
            <p:spPr bwMode="auto">
              <a:xfrm flipH="1">
                <a:off x="2806" y="2180"/>
                <a:ext cx="0" cy="30"/>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Line 30"/>
              <p:cNvSpPr>
                <a:spLocks noChangeShapeType="1"/>
              </p:cNvSpPr>
              <p:nvPr/>
            </p:nvSpPr>
            <p:spPr bwMode="auto">
              <a:xfrm>
                <a:off x="2698" y="2120"/>
                <a:ext cx="30" cy="0"/>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Line 31"/>
              <p:cNvSpPr>
                <a:spLocks noChangeShapeType="1"/>
              </p:cNvSpPr>
              <p:nvPr/>
            </p:nvSpPr>
            <p:spPr bwMode="auto">
              <a:xfrm flipH="1">
                <a:off x="3208" y="2504"/>
                <a:ext cx="0" cy="30"/>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 name="Line 32"/>
              <p:cNvSpPr>
                <a:spLocks noChangeShapeType="1"/>
              </p:cNvSpPr>
              <p:nvPr/>
            </p:nvSpPr>
            <p:spPr bwMode="auto">
              <a:xfrm flipH="1">
                <a:off x="3064" y="2390"/>
                <a:ext cx="0" cy="36"/>
              </a:xfrm>
              <a:prstGeom prst="line">
                <a:avLst/>
              </a:prstGeom>
              <a:noFill/>
              <a:ln w="22225">
                <a:solidFill>
                  <a:schemeClr val="accent3"/>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cxnSp>
          <p:nvCxnSpPr>
            <p:cNvPr id="12" name="Straight Connector 11"/>
            <p:cNvCxnSpPr/>
            <p:nvPr/>
          </p:nvCxnSpPr>
          <p:spPr>
            <a:xfrm>
              <a:off x="1486130" y="3530718"/>
              <a:ext cx="3114071"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76" name="Group 75"/>
          <p:cNvGrpSpPr/>
          <p:nvPr/>
        </p:nvGrpSpPr>
        <p:grpSpPr>
          <a:xfrm>
            <a:off x="4633845" y="1768547"/>
            <a:ext cx="3815326" cy="3414779"/>
            <a:chOff x="4576305" y="2053357"/>
            <a:chExt cx="3815326" cy="3414779"/>
          </a:xfrm>
        </p:grpSpPr>
        <p:grpSp>
          <p:nvGrpSpPr>
            <p:cNvPr id="77" name="Group 76"/>
            <p:cNvGrpSpPr/>
            <p:nvPr/>
          </p:nvGrpSpPr>
          <p:grpSpPr>
            <a:xfrm>
              <a:off x="4576305" y="2053357"/>
              <a:ext cx="3655681" cy="3414779"/>
              <a:chOff x="882988" y="2053357"/>
              <a:chExt cx="3655681" cy="3414779"/>
            </a:xfrm>
          </p:grpSpPr>
          <p:grpSp>
            <p:nvGrpSpPr>
              <p:cNvPr id="104" name="Group 103"/>
              <p:cNvGrpSpPr/>
              <p:nvPr/>
            </p:nvGrpSpPr>
            <p:grpSpPr>
              <a:xfrm>
                <a:off x="882988" y="2053357"/>
                <a:ext cx="3655681" cy="3414779"/>
                <a:chOff x="1877761" y="2285397"/>
                <a:chExt cx="4883477" cy="2683533"/>
              </a:xfrm>
            </p:grpSpPr>
            <p:grpSp>
              <p:nvGrpSpPr>
                <p:cNvPr id="107" name="Group 106"/>
                <p:cNvGrpSpPr/>
                <p:nvPr/>
              </p:nvGrpSpPr>
              <p:grpSpPr>
                <a:xfrm>
                  <a:off x="2614623" y="2396465"/>
                  <a:ext cx="3906738" cy="2171700"/>
                  <a:chOff x="836615" y="2448719"/>
                  <a:chExt cx="3906738" cy="2171700"/>
                </a:xfrm>
              </p:grpSpPr>
              <p:sp>
                <p:nvSpPr>
                  <p:cNvPr id="123" name="Freeform 122"/>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24"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25" name="Line 7"/>
                  <p:cNvSpPr>
                    <a:spLocks noChangeShapeType="1"/>
                  </p:cNvSpPr>
                  <p:nvPr/>
                </p:nvSpPr>
                <p:spPr bwMode="auto">
                  <a:xfrm>
                    <a:off x="836615" y="2864644"/>
                    <a:ext cx="88900"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26" name="Line 8"/>
                  <p:cNvSpPr>
                    <a:spLocks noChangeShapeType="1"/>
                  </p:cNvSpPr>
                  <p:nvPr/>
                </p:nvSpPr>
                <p:spPr bwMode="auto">
                  <a:xfrm>
                    <a:off x="836615" y="3280569"/>
                    <a:ext cx="88900"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27" name="Line 9"/>
                  <p:cNvSpPr>
                    <a:spLocks noChangeShapeType="1"/>
                  </p:cNvSpPr>
                  <p:nvPr/>
                </p:nvSpPr>
                <p:spPr bwMode="auto">
                  <a:xfrm>
                    <a:off x="836615" y="3696494"/>
                    <a:ext cx="88900"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28" name="Line 10"/>
                  <p:cNvSpPr>
                    <a:spLocks noChangeShapeType="1"/>
                  </p:cNvSpPr>
                  <p:nvPr/>
                </p:nvSpPr>
                <p:spPr bwMode="auto">
                  <a:xfrm>
                    <a:off x="836615" y="4112419"/>
                    <a:ext cx="88900"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29"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30" name="Line 12"/>
                  <p:cNvSpPr>
                    <a:spLocks noChangeShapeType="1"/>
                  </p:cNvSpPr>
                  <p:nvPr/>
                </p:nvSpPr>
                <p:spPr bwMode="auto">
                  <a:xfrm flipH="1">
                    <a:off x="3532858"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31" name="Line 13"/>
                  <p:cNvSpPr>
                    <a:spLocks noChangeShapeType="1"/>
                  </p:cNvSpPr>
                  <p:nvPr/>
                </p:nvSpPr>
                <p:spPr bwMode="auto">
                  <a:xfrm flipH="1">
                    <a:off x="2916627"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32" name="Line 14"/>
                  <p:cNvSpPr>
                    <a:spLocks noChangeShapeType="1"/>
                  </p:cNvSpPr>
                  <p:nvPr/>
                </p:nvSpPr>
                <p:spPr bwMode="auto">
                  <a:xfrm flipH="1">
                    <a:off x="4136748"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33" name="Line 17"/>
                  <p:cNvSpPr>
                    <a:spLocks noChangeShapeType="1"/>
                  </p:cNvSpPr>
                  <p:nvPr/>
                </p:nvSpPr>
                <p:spPr bwMode="auto">
                  <a:xfrm flipH="1">
                    <a:off x="4743353"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34" name="Line 18"/>
                  <p:cNvSpPr>
                    <a:spLocks noChangeShapeType="1"/>
                  </p:cNvSpPr>
                  <p:nvPr/>
                </p:nvSpPr>
                <p:spPr bwMode="auto">
                  <a:xfrm flipH="1">
                    <a:off x="2300397"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35" name="Line 19"/>
                  <p:cNvSpPr>
                    <a:spLocks noChangeShapeType="1"/>
                  </p:cNvSpPr>
                  <p:nvPr/>
                </p:nvSpPr>
                <p:spPr bwMode="auto">
                  <a:xfrm flipH="1">
                    <a:off x="1688929"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36" name="Line 21"/>
                  <p:cNvSpPr>
                    <a:spLocks noChangeShapeType="1"/>
                  </p:cNvSpPr>
                  <p:nvPr/>
                </p:nvSpPr>
                <p:spPr bwMode="auto">
                  <a:xfrm flipH="1">
                    <a:off x="925515" y="4528344"/>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grpSp>
            <p:sp>
              <p:nvSpPr>
                <p:cNvPr id="108" name="TextBox 107"/>
                <p:cNvSpPr txBox="1"/>
                <p:nvPr/>
              </p:nvSpPr>
              <p:spPr>
                <a:xfrm rot="16200000">
                  <a:off x="1809414" y="3258853"/>
                  <a:ext cx="503515" cy="366820"/>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a:solidFill>
                        <a:srgbClr val="4D4D4D"/>
                      </a:solidFill>
                      <a:effectLst/>
                      <a:uFillTx/>
                      <a:ea typeface="MS UI Gothic"/>
                    </a:rPr>
                    <a:t>生存率</a:t>
                  </a:r>
                </a:p>
              </p:txBody>
            </p:sp>
            <p:sp>
              <p:nvSpPr>
                <p:cNvPr id="109" name="TextBox 108"/>
                <p:cNvSpPr txBox="1"/>
                <p:nvPr/>
              </p:nvSpPr>
              <p:spPr>
                <a:xfrm>
                  <a:off x="3176096" y="4751248"/>
                  <a:ext cx="2895921" cy="215792"/>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a:solidFill>
                        <a:srgbClr val="4D4D4D"/>
                      </a:solidFill>
                      <a:effectLst/>
                      <a:uFillTx/>
                      <a:ea typeface="MS UI Gothic"/>
                    </a:rPr>
                    <a:t>進行または死亡までの期間、ヵ月</a:t>
                  </a:r>
                </a:p>
              </p:txBody>
            </p:sp>
            <p:sp>
              <p:nvSpPr>
                <p:cNvPr id="110" name="TextBox 109"/>
                <p:cNvSpPr txBox="1"/>
                <p:nvPr/>
              </p:nvSpPr>
              <p:spPr>
                <a:xfrm>
                  <a:off x="2156594" y="2286342"/>
                  <a:ext cx="526879" cy="215792"/>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1.0</a:t>
                  </a:r>
                </a:p>
              </p:txBody>
            </p:sp>
            <p:sp>
              <p:nvSpPr>
                <p:cNvPr id="111" name="TextBox 110"/>
                <p:cNvSpPr txBox="1"/>
                <p:nvPr/>
              </p:nvSpPr>
              <p:spPr>
                <a:xfrm>
                  <a:off x="2156594" y="2703821"/>
                  <a:ext cx="526879" cy="215792"/>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0.8</a:t>
                  </a:r>
                </a:p>
              </p:txBody>
            </p:sp>
            <p:sp>
              <p:nvSpPr>
                <p:cNvPr id="112" name="TextBox 111"/>
                <p:cNvSpPr txBox="1"/>
                <p:nvPr/>
              </p:nvSpPr>
              <p:spPr>
                <a:xfrm>
                  <a:off x="2156594" y="3119561"/>
                  <a:ext cx="526879" cy="215792"/>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0.6</a:t>
                  </a:r>
                </a:p>
              </p:txBody>
            </p:sp>
            <p:sp>
              <p:nvSpPr>
                <p:cNvPr id="113" name="TextBox 112"/>
                <p:cNvSpPr txBox="1"/>
                <p:nvPr/>
              </p:nvSpPr>
              <p:spPr>
                <a:xfrm>
                  <a:off x="2156594" y="3535300"/>
                  <a:ext cx="526879" cy="215792"/>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0.4</a:t>
                  </a:r>
                </a:p>
              </p:txBody>
            </p:sp>
            <p:sp>
              <p:nvSpPr>
                <p:cNvPr id="114" name="TextBox 113"/>
                <p:cNvSpPr txBox="1"/>
                <p:nvPr/>
              </p:nvSpPr>
              <p:spPr>
                <a:xfrm>
                  <a:off x="2156594" y="3951041"/>
                  <a:ext cx="526879" cy="215792"/>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0.2</a:t>
                  </a:r>
                </a:p>
              </p:txBody>
            </p:sp>
            <p:sp>
              <p:nvSpPr>
                <p:cNvPr id="115" name="TextBox 114"/>
                <p:cNvSpPr txBox="1"/>
                <p:nvPr/>
              </p:nvSpPr>
              <p:spPr>
                <a:xfrm>
                  <a:off x="2326418" y="4366781"/>
                  <a:ext cx="357055" cy="215792"/>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0</a:t>
                  </a:r>
                </a:p>
              </p:txBody>
            </p:sp>
            <p:sp>
              <p:nvSpPr>
                <p:cNvPr id="116" name="TextBox 115"/>
                <p:cNvSpPr txBox="1"/>
                <p:nvPr/>
              </p:nvSpPr>
              <p:spPr>
                <a:xfrm>
                  <a:off x="2529849" y="4522748"/>
                  <a:ext cx="357055" cy="215792"/>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0</a:t>
                  </a:r>
                </a:p>
              </p:txBody>
            </p:sp>
            <p:sp>
              <p:nvSpPr>
                <p:cNvPr id="117" name="TextBox 116"/>
                <p:cNvSpPr txBox="1"/>
                <p:nvPr/>
              </p:nvSpPr>
              <p:spPr>
                <a:xfrm>
                  <a:off x="3290247" y="4522748"/>
                  <a:ext cx="357055" cy="215792"/>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5</a:t>
                  </a:r>
                </a:p>
              </p:txBody>
            </p:sp>
            <p:sp>
              <p:nvSpPr>
                <p:cNvPr id="118" name="TextBox 117"/>
                <p:cNvSpPr txBox="1"/>
                <p:nvPr/>
              </p:nvSpPr>
              <p:spPr>
                <a:xfrm>
                  <a:off x="3852373" y="4522748"/>
                  <a:ext cx="469563" cy="215792"/>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10</a:t>
                  </a:r>
                </a:p>
              </p:txBody>
            </p:sp>
            <p:sp>
              <p:nvSpPr>
                <p:cNvPr id="119" name="TextBox 118"/>
                <p:cNvSpPr txBox="1"/>
                <p:nvPr/>
              </p:nvSpPr>
              <p:spPr>
                <a:xfrm>
                  <a:off x="4456121" y="4522748"/>
                  <a:ext cx="469563" cy="215792"/>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15</a:t>
                  </a:r>
                </a:p>
              </p:txBody>
            </p:sp>
            <p:sp>
              <p:nvSpPr>
                <p:cNvPr id="120" name="TextBox 119"/>
                <p:cNvSpPr txBox="1"/>
                <p:nvPr/>
              </p:nvSpPr>
              <p:spPr>
                <a:xfrm>
                  <a:off x="5081818" y="4522748"/>
                  <a:ext cx="469563" cy="215792"/>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20</a:t>
                  </a:r>
                </a:p>
              </p:txBody>
            </p:sp>
            <p:sp>
              <p:nvSpPr>
                <p:cNvPr id="121" name="TextBox 120"/>
                <p:cNvSpPr txBox="1"/>
                <p:nvPr/>
              </p:nvSpPr>
              <p:spPr>
                <a:xfrm>
                  <a:off x="5678553" y="4522748"/>
                  <a:ext cx="469563" cy="215792"/>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25</a:t>
                  </a:r>
                </a:p>
              </p:txBody>
            </p:sp>
            <p:sp>
              <p:nvSpPr>
                <p:cNvPr id="122" name="TextBox 121"/>
                <p:cNvSpPr txBox="1"/>
                <p:nvPr/>
              </p:nvSpPr>
              <p:spPr>
                <a:xfrm>
                  <a:off x="6289620" y="4522748"/>
                  <a:ext cx="469563" cy="215792"/>
                </a:xfrm>
                <a:prstGeom prst="rect">
                  <a:avLst/>
                </a:prstGeom>
                <a:noFill/>
              </p:spPr>
              <p:txBody>
                <a:bodyPr wrap="none" rtlCol="0" anchor="t" anchorCtr="0">
                  <a:spAutoFit/>
                </a:bodyPr>
                <a:lstStyle/>
                <a:p>
                  <a:pPr algn="ctr"/>
                  <a:r>
                    <a:rPr lang="ja-JP" sz="1200" b="0" i="0" u="none" strike="noStrike" cap="none" baseline="0">
                      <a:solidFill>
                        <a:srgbClr val="4D4D4D"/>
                      </a:solidFill>
                      <a:effectLst/>
                      <a:uFillTx/>
                      <a:ea typeface="MS UI Gothic"/>
                    </a:rPr>
                    <a:t>30</a:t>
                  </a:r>
                </a:p>
              </p:txBody>
            </p:sp>
          </p:grpSp>
          <p:sp>
            <p:nvSpPr>
              <p:cNvPr id="105" name="TextBox 104"/>
              <p:cNvSpPr txBox="1"/>
              <p:nvPr/>
            </p:nvSpPr>
            <p:spPr>
              <a:xfrm>
                <a:off x="1458266" y="4566883"/>
                <a:ext cx="2264768" cy="274594"/>
              </a:xfrm>
              <a:prstGeom prst="rect">
                <a:avLst/>
              </a:prstGeom>
              <a:noFill/>
            </p:spPr>
            <p:txBody>
              <a:bodyPr wrap="none" rtlCol="0">
                <a:spAutoFit/>
              </a:bodyPr>
              <a:lstStyle/>
              <a:p>
                <a:r>
                  <a:rPr lang="ja-JP" sz="1200" b="0" i="0" u="none" strike="noStrike" cap="none" baseline="0">
                    <a:solidFill>
                      <a:srgbClr val="4D4D4D"/>
                    </a:solidFill>
                    <a:effectLst/>
                    <a:uFillTx/>
                    <a:ea typeface="MS UI Gothic"/>
                  </a:rPr>
                  <a:t>中央値15.4（95%CI 11.5, 19.5）</a:t>
                </a:r>
              </a:p>
            </p:txBody>
          </p:sp>
          <p:sp>
            <p:nvSpPr>
              <p:cNvPr id="106" name="TextBox 105"/>
              <p:cNvSpPr txBox="1"/>
              <p:nvPr/>
            </p:nvSpPr>
            <p:spPr>
              <a:xfrm>
                <a:off x="2998250" y="2053357"/>
                <a:ext cx="716996" cy="305105"/>
              </a:xfrm>
              <a:prstGeom prst="rect">
                <a:avLst/>
              </a:prstGeom>
              <a:noFill/>
            </p:spPr>
            <p:txBody>
              <a:bodyPr wrap="none" rtlCol="0">
                <a:spAutoFit/>
              </a:bodyPr>
              <a:lstStyle/>
              <a:p>
                <a:pPr algn="ctr"/>
                <a:r>
                  <a:rPr lang="ja-JP" sz="1400" b="1" i="0" u="none" strike="noStrike" cap="none" baseline="0">
                    <a:solidFill>
                      <a:srgbClr val="4D4D4D"/>
                    </a:solidFill>
                    <a:effectLst/>
                    <a:uFillTx/>
                    <a:ea typeface="MS UI Gothic"/>
                  </a:rPr>
                  <a:t>消化器</a:t>
                </a:r>
              </a:p>
            </p:txBody>
          </p:sp>
        </p:grpSp>
        <p:cxnSp>
          <p:nvCxnSpPr>
            <p:cNvPr id="78" name="Straight Connector 77"/>
            <p:cNvCxnSpPr/>
            <p:nvPr/>
          </p:nvCxnSpPr>
          <p:spPr>
            <a:xfrm>
              <a:off x="5179447" y="3530718"/>
              <a:ext cx="3114071"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79" name="Group 78"/>
            <p:cNvGrpSpPr/>
            <p:nvPr/>
          </p:nvGrpSpPr>
          <p:grpSpPr>
            <a:xfrm>
              <a:off x="5187631" y="2197251"/>
              <a:ext cx="3204000" cy="2448000"/>
              <a:chOff x="6508464" y="2547275"/>
              <a:chExt cx="2276475" cy="1847850"/>
            </a:xfrm>
          </p:grpSpPr>
          <p:sp>
            <p:nvSpPr>
              <p:cNvPr id="102" name="Freeform 33"/>
              <p:cNvSpPr/>
              <p:nvPr/>
            </p:nvSpPr>
            <p:spPr bwMode="auto">
              <a:xfrm>
                <a:off x="6517989" y="2547275"/>
                <a:ext cx="2181225" cy="1847850"/>
              </a:xfrm>
              <a:custGeom>
                <a:avLst/>
                <a:gdLst>
                  <a:gd name="T0" fmla="*/ 229 w 229"/>
                  <a:gd name="T1" fmla="*/ 194 h 194"/>
                  <a:gd name="T2" fmla="*/ 222 w 229"/>
                  <a:gd name="T3" fmla="*/ 194 h 194"/>
                  <a:gd name="T4" fmla="*/ 222 w 229"/>
                  <a:gd name="T5" fmla="*/ 174 h 194"/>
                  <a:gd name="T6" fmla="*/ 159 w 229"/>
                  <a:gd name="T7" fmla="*/ 174 h 194"/>
                  <a:gd name="T8" fmla="*/ 159 w 229"/>
                  <a:gd name="T9" fmla="*/ 167 h 194"/>
                  <a:gd name="T10" fmla="*/ 138 w 229"/>
                  <a:gd name="T11" fmla="*/ 167 h 194"/>
                  <a:gd name="T12" fmla="*/ 138 w 229"/>
                  <a:gd name="T13" fmla="*/ 156 h 194"/>
                  <a:gd name="T14" fmla="*/ 125 w 229"/>
                  <a:gd name="T15" fmla="*/ 156 h 194"/>
                  <a:gd name="T16" fmla="*/ 125 w 229"/>
                  <a:gd name="T17" fmla="*/ 147 h 194"/>
                  <a:gd name="T18" fmla="*/ 122 w 229"/>
                  <a:gd name="T19" fmla="*/ 147 h 194"/>
                  <a:gd name="T20" fmla="*/ 122 w 229"/>
                  <a:gd name="T21" fmla="*/ 143 h 194"/>
                  <a:gd name="T22" fmla="*/ 118 w 229"/>
                  <a:gd name="T23" fmla="*/ 143 h 194"/>
                  <a:gd name="T24" fmla="*/ 118 w 229"/>
                  <a:gd name="T25" fmla="*/ 138 h 194"/>
                  <a:gd name="T26" fmla="*/ 111 w 229"/>
                  <a:gd name="T27" fmla="*/ 138 h 194"/>
                  <a:gd name="T28" fmla="*/ 111 w 229"/>
                  <a:gd name="T29" fmla="*/ 132 h 194"/>
                  <a:gd name="T30" fmla="*/ 109 w 229"/>
                  <a:gd name="T31" fmla="*/ 132 h 194"/>
                  <a:gd name="T32" fmla="*/ 109 w 229"/>
                  <a:gd name="T33" fmla="*/ 128 h 194"/>
                  <a:gd name="T34" fmla="*/ 106 w 229"/>
                  <a:gd name="T35" fmla="*/ 128 h 194"/>
                  <a:gd name="T36" fmla="*/ 106 w 229"/>
                  <a:gd name="T37" fmla="*/ 117 h 194"/>
                  <a:gd name="T38" fmla="*/ 101 w 229"/>
                  <a:gd name="T39" fmla="*/ 117 h 194"/>
                  <a:gd name="T40" fmla="*/ 101 w 229"/>
                  <a:gd name="T41" fmla="*/ 113 h 194"/>
                  <a:gd name="T42" fmla="*/ 85 w 229"/>
                  <a:gd name="T43" fmla="*/ 113 h 194"/>
                  <a:gd name="T44" fmla="*/ 85 w 229"/>
                  <a:gd name="T45" fmla="*/ 107 h 194"/>
                  <a:gd name="T46" fmla="*/ 81 w 229"/>
                  <a:gd name="T47" fmla="*/ 107 h 194"/>
                  <a:gd name="T48" fmla="*/ 81 w 229"/>
                  <a:gd name="T49" fmla="*/ 99 h 194"/>
                  <a:gd name="T50" fmla="*/ 78 w 229"/>
                  <a:gd name="T51" fmla="*/ 99 h 194"/>
                  <a:gd name="T52" fmla="*/ 78 w 229"/>
                  <a:gd name="T53" fmla="*/ 93 h 194"/>
                  <a:gd name="T54" fmla="*/ 76 w 229"/>
                  <a:gd name="T55" fmla="*/ 93 h 194"/>
                  <a:gd name="T56" fmla="*/ 76 w 229"/>
                  <a:gd name="T57" fmla="*/ 72 h 194"/>
                  <a:gd name="T58" fmla="*/ 65 w 229"/>
                  <a:gd name="T59" fmla="*/ 72 h 194"/>
                  <a:gd name="T60" fmla="*/ 65 w 229"/>
                  <a:gd name="T61" fmla="*/ 61 h 194"/>
                  <a:gd name="T62" fmla="*/ 61 w 229"/>
                  <a:gd name="T63" fmla="*/ 61 h 194"/>
                  <a:gd name="T64" fmla="*/ 61 w 229"/>
                  <a:gd name="T65" fmla="*/ 56 h 194"/>
                  <a:gd name="T66" fmla="*/ 57 w 229"/>
                  <a:gd name="T67" fmla="*/ 56 h 194"/>
                  <a:gd name="T68" fmla="*/ 57 w 229"/>
                  <a:gd name="T69" fmla="*/ 45 h 194"/>
                  <a:gd name="T70" fmla="*/ 50 w 229"/>
                  <a:gd name="T71" fmla="*/ 45 h 194"/>
                  <a:gd name="T72" fmla="*/ 50 w 229"/>
                  <a:gd name="T73" fmla="*/ 40 h 194"/>
                  <a:gd name="T74" fmla="*/ 41 w 229"/>
                  <a:gd name="T75" fmla="*/ 40 h 194"/>
                  <a:gd name="T76" fmla="*/ 41 w 229"/>
                  <a:gd name="T77" fmla="*/ 34 h 194"/>
                  <a:gd name="T78" fmla="*/ 39 w 229"/>
                  <a:gd name="T79" fmla="*/ 34 h 194"/>
                  <a:gd name="T80" fmla="*/ 39 w 229"/>
                  <a:gd name="T81" fmla="*/ 28 h 194"/>
                  <a:gd name="T82" fmla="*/ 34 w 229"/>
                  <a:gd name="T83" fmla="*/ 28 h 194"/>
                  <a:gd name="T84" fmla="*/ 34 w 229"/>
                  <a:gd name="T85" fmla="*/ 21 h 194"/>
                  <a:gd name="T86" fmla="*/ 30 w 229"/>
                  <a:gd name="T87" fmla="*/ 21 h 194"/>
                  <a:gd name="T88" fmla="*/ 30 w 229"/>
                  <a:gd name="T89" fmla="*/ 0 h 194"/>
                  <a:gd name="T90" fmla="*/ 0 w 229"/>
                  <a:gd name="T91"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9" h="194">
                    <a:moveTo>
                      <a:pt x="229" y="194"/>
                    </a:moveTo>
                    <a:lnTo>
                      <a:pt x="222" y="194"/>
                    </a:lnTo>
                    <a:lnTo>
                      <a:pt x="222" y="174"/>
                    </a:lnTo>
                    <a:lnTo>
                      <a:pt x="159" y="174"/>
                    </a:lnTo>
                    <a:lnTo>
                      <a:pt x="159" y="167"/>
                    </a:lnTo>
                    <a:lnTo>
                      <a:pt x="138" y="167"/>
                    </a:lnTo>
                    <a:lnTo>
                      <a:pt x="138" y="156"/>
                    </a:lnTo>
                    <a:lnTo>
                      <a:pt x="125" y="156"/>
                    </a:lnTo>
                    <a:lnTo>
                      <a:pt x="125" y="147"/>
                    </a:lnTo>
                    <a:lnTo>
                      <a:pt x="122" y="147"/>
                    </a:lnTo>
                    <a:lnTo>
                      <a:pt x="122" y="143"/>
                    </a:lnTo>
                    <a:lnTo>
                      <a:pt x="118" y="143"/>
                    </a:lnTo>
                    <a:lnTo>
                      <a:pt x="118" y="138"/>
                    </a:lnTo>
                    <a:lnTo>
                      <a:pt x="111" y="138"/>
                    </a:lnTo>
                    <a:lnTo>
                      <a:pt x="111" y="132"/>
                    </a:lnTo>
                    <a:lnTo>
                      <a:pt x="109" y="132"/>
                    </a:lnTo>
                    <a:lnTo>
                      <a:pt x="109" y="128"/>
                    </a:lnTo>
                    <a:lnTo>
                      <a:pt x="106" y="128"/>
                    </a:lnTo>
                    <a:lnTo>
                      <a:pt x="106" y="117"/>
                    </a:lnTo>
                    <a:lnTo>
                      <a:pt x="101" y="117"/>
                    </a:lnTo>
                    <a:lnTo>
                      <a:pt x="101" y="113"/>
                    </a:lnTo>
                    <a:lnTo>
                      <a:pt x="85" y="113"/>
                    </a:lnTo>
                    <a:lnTo>
                      <a:pt x="85" y="107"/>
                    </a:lnTo>
                    <a:lnTo>
                      <a:pt x="81" y="107"/>
                    </a:lnTo>
                    <a:lnTo>
                      <a:pt x="81" y="99"/>
                    </a:lnTo>
                    <a:lnTo>
                      <a:pt x="78" y="99"/>
                    </a:lnTo>
                    <a:lnTo>
                      <a:pt x="78" y="93"/>
                    </a:lnTo>
                    <a:lnTo>
                      <a:pt x="76" y="93"/>
                    </a:lnTo>
                    <a:lnTo>
                      <a:pt x="76" y="72"/>
                    </a:lnTo>
                    <a:lnTo>
                      <a:pt x="65" y="72"/>
                    </a:lnTo>
                    <a:lnTo>
                      <a:pt x="65" y="61"/>
                    </a:lnTo>
                    <a:lnTo>
                      <a:pt x="61" y="61"/>
                    </a:lnTo>
                    <a:lnTo>
                      <a:pt x="61" y="56"/>
                    </a:lnTo>
                    <a:lnTo>
                      <a:pt x="57" y="56"/>
                    </a:lnTo>
                    <a:lnTo>
                      <a:pt x="57" y="45"/>
                    </a:lnTo>
                    <a:lnTo>
                      <a:pt x="50" y="45"/>
                    </a:lnTo>
                    <a:lnTo>
                      <a:pt x="50" y="40"/>
                    </a:lnTo>
                    <a:lnTo>
                      <a:pt x="41" y="40"/>
                    </a:lnTo>
                    <a:lnTo>
                      <a:pt x="41" y="34"/>
                    </a:lnTo>
                    <a:lnTo>
                      <a:pt x="39" y="34"/>
                    </a:lnTo>
                    <a:lnTo>
                      <a:pt x="39" y="28"/>
                    </a:lnTo>
                    <a:lnTo>
                      <a:pt x="34" y="28"/>
                    </a:lnTo>
                    <a:lnTo>
                      <a:pt x="34" y="21"/>
                    </a:lnTo>
                    <a:lnTo>
                      <a:pt x="30" y="21"/>
                    </a:lnTo>
                    <a:lnTo>
                      <a:pt x="30" y="0"/>
                    </a:lnTo>
                    <a:lnTo>
                      <a:pt x="0" y="0"/>
                    </a:lnTo>
                  </a:path>
                </a:pathLst>
              </a:custGeom>
              <a:noFill/>
              <a:ln w="22225">
                <a:solidFill>
                  <a:schemeClr val="accent2">
                    <a:lumMod val="60000"/>
                    <a:lumOff val="40000"/>
                  </a:schemeClr>
                </a:solidFill>
                <a:prstDash val="dash"/>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 name="Freeform 34"/>
              <p:cNvSpPr/>
              <p:nvPr/>
            </p:nvSpPr>
            <p:spPr bwMode="auto">
              <a:xfrm>
                <a:off x="6508464" y="2547275"/>
                <a:ext cx="2276475" cy="1085850"/>
              </a:xfrm>
              <a:custGeom>
                <a:avLst/>
                <a:gdLst>
                  <a:gd name="T0" fmla="*/ 239 w 239"/>
                  <a:gd name="T1" fmla="*/ 111 h 114"/>
                  <a:gd name="T2" fmla="*/ 231 w 239"/>
                  <a:gd name="T3" fmla="*/ 111 h 114"/>
                  <a:gd name="T4" fmla="*/ 231 w 239"/>
                  <a:gd name="T5" fmla="*/ 114 h 114"/>
                  <a:gd name="T6" fmla="*/ 164 w 239"/>
                  <a:gd name="T7" fmla="*/ 114 h 114"/>
                  <a:gd name="T8" fmla="*/ 164 w 239"/>
                  <a:gd name="T9" fmla="*/ 107 h 114"/>
                  <a:gd name="T10" fmla="*/ 142 w 239"/>
                  <a:gd name="T11" fmla="*/ 107 h 114"/>
                  <a:gd name="T12" fmla="*/ 142 w 239"/>
                  <a:gd name="T13" fmla="*/ 97 h 114"/>
                  <a:gd name="T14" fmla="*/ 129 w 239"/>
                  <a:gd name="T15" fmla="*/ 97 h 114"/>
                  <a:gd name="T16" fmla="*/ 129 w 239"/>
                  <a:gd name="T17" fmla="*/ 87 h 114"/>
                  <a:gd name="T18" fmla="*/ 126 w 239"/>
                  <a:gd name="T19" fmla="*/ 87 h 114"/>
                  <a:gd name="T20" fmla="*/ 126 w 239"/>
                  <a:gd name="T21" fmla="*/ 81 h 114"/>
                  <a:gd name="T22" fmla="*/ 123 w 239"/>
                  <a:gd name="T23" fmla="*/ 81 h 114"/>
                  <a:gd name="T24" fmla="*/ 123 w 239"/>
                  <a:gd name="T25" fmla="*/ 77 h 114"/>
                  <a:gd name="T26" fmla="*/ 116 w 239"/>
                  <a:gd name="T27" fmla="*/ 77 h 114"/>
                  <a:gd name="T28" fmla="*/ 116 w 239"/>
                  <a:gd name="T29" fmla="*/ 72 h 114"/>
                  <a:gd name="T30" fmla="*/ 114 w 239"/>
                  <a:gd name="T31" fmla="*/ 72 h 114"/>
                  <a:gd name="T32" fmla="*/ 114 w 239"/>
                  <a:gd name="T33" fmla="*/ 67 h 114"/>
                  <a:gd name="T34" fmla="*/ 111 w 239"/>
                  <a:gd name="T35" fmla="*/ 67 h 114"/>
                  <a:gd name="T36" fmla="*/ 111 w 239"/>
                  <a:gd name="T37" fmla="*/ 57 h 114"/>
                  <a:gd name="T38" fmla="*/ 104 w 239"/>
                  <a:gd name="T39" fmla="*/ 57 h 114"/>
                  <a:gd name="T40" fmla="*/ 104 w 239"/>
                  <a:gd name="T41" fmla="*/ 54 h 114"/>
                  <a:gd name="T42" fmla="*/ 90 w 239"/>
                  <a:gd name="T43" fmla="*/ 54 h 114"/>
                  <a:gd name="T44" fmla="*/ 90 w 239"/>
                  <a:gd name="T45" fmla="*/ 50 h 114"/>
                  <a:gd name="T46" fmla="*/ 86 w 239"/>
                  <a:gd name="T47" fmla="*/ 50 h 114"/>
                  <a:gd name="T48" fmla="*/ 86 w 239"/>
                  <a:gd name="T49" fmla="*/ 46 h 114"/>
                  <a:gd name="T50" fmla="*/ 84 w 239"/>
                  <a:gd name="T51" fmla="*/ 46 h 114"/>
                  <a:gd name="T52" fmla="*/ 84 w 239"/>
                  <a:gd name="T53" fmla="*/ 41 h 114"/>
                  <a:gd name="T54" fmla="*/ 79 w 239"/>
                  <a:gd name="T55" fmla="*/ 41 h 114"/>
                  <a:gd name="T56" fmla="*/ 79 w 239"/>
                  <a:gd name="T57" fmla="*/ 22 h 114"/>
                  <a:gd name="T58" fmla="*/ 68 w 239"/>
                  <a:gd name="T59" fmla="*/ 22 h 114"/>
                  <a:gd name="T60" fmla="*/ 68 w 239"/>
                  <a:gd name="T61" fmla="*/ 15 h 114"/>
                  <a:gd name="T62" fmla="*/ 64 w 239"/>
                  <a:gd name="T63" fmla="*/ 15 h 114"/>
                  <a:gd name="T64" fmla="*/ 64 w 239"/>
                  <a:gd name="T65" fmla="*/ 11 h 114"/>
                  <a:gd name="T66" fmla="*/ 60 w 239"/>
                  <a:gd name="T67" fmla="*/ 11 h 114"/>
                  <a:gd name="T68" fmla="*/ 60 w 239"/>
                  <a:gd name="T69" fmla="*/ 6 h 114"/>
                  <a:gd name="T70" fmla="*/ 54 w 239"/>
                  <a:gd name="T71" fmla="*/ 6 h 114"/>
                  <a:gd name="T72" fmla="*/ 54 w 239"/>
                  <a:gd name="T73" fmla="*/ 4 h 114"/>
                  <a:gd name="T74" fmla="*/ 43 w 239"/>
                  <a:gd name="T75" fmla="*/ 4 h 114"/>
                  <a:gd name="T76" fmla="*/ 43 w 239"/>
                  <a:gd name="T77" fmla="*/ 0 h 114"/>
                  <a:gd name="T78" fmla="*/ 0 w 239"/>
                  <a:gd name="T79"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9" h="114">
                    <a:moveTo>
                      <a:pt x="239" y="111"/>
                    </a:moveTo>
                    <a:lnTo>
                      <a:pt x="231" y="111"/>
                    </a:lnTo>
                    <a:lnTo>
                      <a:pt x="231" y="114"/>
                    </a:lnTo>
                    <a:lnTo>
                      <a:pt x="164" y="114"/>
                    </a:lnTo>
                    <a:lnTo>
                      <a:pt x="164" y="107"/>
                    </a:lnTo>
                    <a:lnTo>
                      <a:pt x="142" y="107"/>
                    </a:lnTo>
                    <a:lnTo>
                      <a:pt x="142" y="97"/>
                    </a:lnTo>
                    <a:lnTo>
                      <a:pt x="129" y="97"/>
                    </a:lnTo>
                    <a:lnTo>
                      <a:pt x="129" y="87"/>
                    </a:lnTo>
                    <a:lnTo>
                      <a:pt x="126" y="87"/>
                    </a:lnTo>
                    <a:lnTo>
                      <a:pt x="126" y="81"/>
                    </a:lnTo>
                    <a:lnTo>
                      <a:pt x="123" y="81"/>
                    </a:lnTo>
                    <a:lnTo>
                      <a:pt x="123" y="77"/>
                    </a:lnTo>
                    <a:lnTo>
                      <a:pt x="116" y="77"/>
                    </a:lnTo>
                    <a:lnTo>
                      <a:pt x="116" y="72"/>
                    </a:lnTo>
                    <a:lnTo>
                      <a:pt x="114" y="72"/>
                    </a:lnTo>
                    <a:lnTo>
                      <a:pt x="114" y="67"/>
                    </a:lnTo>
                    <a:lnTo>
                      <a:pt x="111" y="67"/>
                    </a:lnTo>
                    <a:lnTo>
                      <a:pt x="111" y="57"/>
                    </a:lnTo>
                    <a:lnTo>
                      <a:pt x="104" y="57"/>
                    </a:lnTo>
                    <a:lnTo>
                      <a:pt x="104" y="54"/>
                    </a:lnTo>
                    <a:lnTo>
                      <a:pt x="90" y="54"/>
                    </a:lnTo>
                    <a:lnTo>
                      <a:pt x="90" y="50"/>
                    </a:lnTo>
                    <a:lnTo>
                      <a:pt x="86" y="50"/>
                    </a:lnTo>
                    <a:lnTo>
                      <a:pt x="86" y="46"/>
                    </a:lnTo>
                    <a:lnTo>
                      <a:pt x="84" y="46"/>
                    </a:lnTo>
                    <a:lnTo>
                      <a:pt x="84" y="41"/>
                    </a:lnTo>
                    <a:lnTo>
                      <a:pt x="79" y="41"/>
                    </a:lnTo>
                    <a:lnTo>
                      <a:pt x="79" y="22"/>
                    </a:lnTo>
                    <a:lnTo>
                      <a:pt x="68" y="22"/>
                    </a:lnTo>
                    <a:lnTo>
                      <a:pt x="68" y="15"/>
                    </a:lnTo>
                    <a:lnTo>
                      <a:pt x="64" y="15"/>
                    </a:lnTo>
                    <a:lnTo>
                      <a:pt x="64" y="11"/>
                    </a:lnTo>
                    <a:lnTo>
                      <a:pt x="60" y="11"/>
                    </a:lnTo>
                    <a:lnTo>
                      <a:pt x="60" y="6"/>
                    </a:lnTo>
                    <a:lnTo>
                      <a:pt x="54" y="6"/>
                    </a:lnTo>
                    <a:lnTo>
                      <a:pt x="54" y="4"/>
                    </a:lnTo>
                    <a:lnTo>
                      <a:pt x="43" y="4"/>
                    </a:lnTo>
                    <a:lnTo>
                      <a:pt x="43" y="0"/>
                    </a:lnTo>
                    <a:lnTo>
                      <a:pt x="0" y="0"/>
                    </a:lnTo>
                  </a:path>
                </a:pathLst>
              </a:custGeom>
              <a:noFill/>
              <a:ln w="22225">
                <a:solidFill>
                  <a:schemeClr val="accent2">
                    <a:lumMod val="60000"/>
                    <a:lumOff val="40000"/>
                  </a:schemeClr>
                </a:solidFill>
                <a:prstDash val="dash"/>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80" name="Group 35"/>
            <p:cNvGrpSpPr/>
            <p:nvPr/>
          </p:nvGrpSpPr>
          <p:grpSpPr>
            <a:xfrm>
              <a:off x="5187629" y="2163910"/>
              <a:ext cx="3168000" cy="2232000"/>
              <a:chOff x="2171" y="1628"/>
              <a:chExt cx="1416" cy="1062"/>
            </a:xfrm>
          </p:grpSpPr>
          <p:sp>
            <p:nvSpPr>
              <p:cNvPr id="81" name="Line 36"/>
              <p:cNvSpPr>
                <a:spLocks noChangeShapeType="1"/>
              </p:cNvSpPr>
              <p:nvPr/>
            </p:nvSpPr>
            <p:spPr bwMode="auto">
              <a:xfrm>
                <a:off x="2633" y="2084"/>
                <a:ext cx="30" cy="0"/>
              </a:xfrm>
              <a:prstGeom prst="line">
                <a:avLst/>
              </a:prstGeom>
              <a:noFill/>
              <a:ln w="22225">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 name="Line 37"/>
              <p:cNvSpPr>
                <a:spLocks noChangeShapeType="1"/>
              </p:cNvSpPr>
              <p:nvPr/>
            </p:nvSpPr>
            <p:spPr bwMode="auto">
              <a:xfrm>
                <a:off x="2777" y="2198"/>
                <a:ext cx="36" cy="0"/>
              </a:xfrm>
              <a:prstGeom prst="line">
                <a:avLst/>
              </a:prstGeom>
              <a:noFill/>
              <a:ln w="22225">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 name="Line 38"/>
              <p:cNvSpPr>
                <a:spLocks noChangeShapeType="1"/>
              </p:cNvSpPr>
              <p:nvPr/>
            </p:nvSpPr>
            <p:spPr bwMode="auto">
              <a:xfrm>
                <a:off x="2807" y="2198"/>
                <a:ext cx="36" cy="0"/>
              </a:xfrm>
              <a:prstGeom prst="line">
                <a:avLst/>
              </a:prstGeom>
              <a:noFill/>
              <a:ln w="22225">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 name="Line 39"/>
              <p:cNvSpPr>
                <a:spLocks noChangeShapeType="1"/>
              </p:cNvSpPr>
              <p:nvPr/>
            </p:nvSpPr>
            <p:spPr bwMode="auto">
              <a:xfrm>
                <a:off x="2633" y="2114"/>
                <a:ext cx="36" cy="0"/>
              </a:xfrm>
              <a:prstGeom prst="line">
                <a:avLst/>
              </a:prstGeom>
              <a:noFill/>
              <a:ln w="22225">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 name="Line 40"/>
              <p:cNvSpPr>
                <a:spLocks noChangeShapeType="1"/>
              </p:cNvSpPr>
              <p:nvPr/>
            </p:nvSpPr>
            <p:spPr bwMode="auto">
              <a:xfrm flipH="1">
                <a:off x="2243" y="1628"/>
                <a:ext cx="0" cy="36"/>
              </a:xfrm>
              <a:prstGeom prst="line">
                <a:avLst/>
              </a:prstGeom>
              <a:noFill/>
              <a:ln w="22225">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 name="Line 41"/>
              <p:cNvSpPr>
                <a:spLocks noChangeShapeType="1"/>
              </p:cNvSpPr>
              <p:nvPr/>
            </p:nvSpPr>
            <p:spPr bwMode="auto">
              <a:xfrm flipH="1">
                <a:off x="2825" y="2180"/>
                <a:ext cx="0" cy="30"/>
              </a:xfrm>
              <a:prstGeom prst="line">
                <a:avLst/>
              </a:prstGeom>
              <a:noFill/>
              <a:ln w="22225">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 name="Line 42"/>
              <p:cNvSpPr>
                <a:spLocks noChangeShapeType="1"/>
              </p:cNvSpPr>
              <p:nvPr/>
            </p:nvSpPr>
            <p:spPr bwMode="auto">
              <a:xfrm flipH="1">
                <a:off x="2741" y="2156"/>
                <a:ext cx="0" cy="30"/>
              </a:xfrm>
              <a:prstGeom prst="line">
                <a:avLst/>
              </a:prstGeom>
              <a:noFill/>
              <a:ln w="22225">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 name="Line 43"/>
              <p:cNvSpPr>
                <a:spLocks noChangeShapeType="1"/>
              </p:cNvSpPr>
              <p:nvPr/>
            </p:nvSpPr>
            <p:spPr bwMode="auto">
              <a:xfrm flipH="1">
                <a:off x="2297" y="1628"/>
                <a:ext cx="0" cy="36"/>
              </a:xfrm>
              <a:prstGeom prst="line">
                <a:avLst/>
              </a:prstGeom>
              <a:noFill/>
              <a:ln w="22225">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 name="Line 44"/>
              <p:cNvSpPr>
                <a:spLocks noChangeShapeType="1"/>
              </p:cNvSpPr>
              <p:nvPr/>
            </p:nvSpPr>
            <p:spPr bwMode="auto">
              <a:xfrm flipH="1">
                <a:off x="2657" y="2072"/>
                <a:ext cx="0" cy="36"/>
              </a:xfrm>
              <a:prstGeom prst="line">
                <a:avLst/>
              </a:prstGeom>
              <a:noFill/>
              <a:ln w="22225">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 name="Line 45"/>
              <p:cNvSpPr>
                <a:spLocks noChangeShapeType="1"/>
              </p:cNvSpPr>
              <p:nvPr/>
            </p:nvSpPr>
            <p:spPr bwMode="auto">
              <a:xfrm flipH="1">
                <a:off x="2981" y="2432"/>
                <a:ext cx="0" cy="30"/>
              </a:xfrm>
              <a:prstGeom prst="line">
                <a:avLst/>
              </a:prstGeom>
              <a:noFill/>
              <a:ln w="22225">
                <a:solidFill>
                  <a:srgbClr val="04388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 name="Freeform 46"/>
              <p:cNvSpPr/>
              <p:nvPr/>
            </p:nvSpPr>
            <p:spPr bwMode="auto">
              <a:xfrm>
                <a:off x="2171" y="1646"/>
                <a:ext cx="1416" cy="1026"/>
              </a:xfrm>
              <a:custGeom>
                <a:avLst/>
                <a:gdLst>
                  <a:gd name="T0" fmla="*/ 236 w 236"/>
                  <a:gd name="T1" fmla="*/ 171 h 171"/>
                  <a:gd name="T2" fmla="*/ 225 w 236"/>
                  <a:gd name="T3" fmla="*/ 171 h 171"/>
                  <a:gd name="T4" fmla="*/ 225 w 236"/>
                  <a:gd name="T5" fmla="*/ 152 h 171"/>
                  <a:gd name="T6" fmla="*/ 161 w 236"/>
                  <a:gd name="T7" fmla="*/ 152 h 171"/>
                  <a:gd name="T8" fmla="*/ 161 w 236"/>
                  <a:gd name="T9" fmla="*/ 146 h 171"/>
                  <a:gd name="T10" fmla="*/ 141 w 236"/>
                  <a:gd name="T11" fmla="*/ 146 h 171"/>
                  <a:gd name="T12" fmla="*/ 141 w 236"/>
                  <a:gd name="T13" fmla="*/ 139 h 171"/>
                  <a:gd name="T14" fmla="*/ 139 w 236"/>
                  <a:gd name="T15" fmla="*/ 139 h 171"/>
                  <a:gd name="T16" fmla="*/ 139 w 236"/>
                  <a:gd name="T17" fmla="*/ 134 h 171"/>
                  <a:gd name="T18" fmla="*/ 128 w 236"/>
                  <a:gd name="T19" fmla="*/ 134 h 171"/>
                  <a:gd name="T20" fmla="*/ 128 w 236"/>
                  <a:gd name="T21" fmla="*/ 128 h 171"/>
                  <a:gd name="T22" fmla="*/ 126 w 236"/>
                  <a:gd name="T23" fmla="*/ 128 h 171"/>
                  <a:gd name="T24" fmla="*/ 126 w 236"/>
                  <a:gd name="T25" fmla="*/ 123 h 171"/>
                  <a:gd name="T26" fmla="*/ 124 w 236"/>
                  <a:gd name="T27" fmla="*/ 123 h 171"/>
                  <a:gd name="T28" fmla="*/ 124 w 236"/>
                  <a:gd name="T29" fmla="*/ 118 h 171"/>
                  <a:gd name="T30" fmla="*/ 120 w 236"/>
                  <a:gd name="T31" fmla="*/ 118 h 171"/>
                  <a:gd name="T32" fmla="*/ 120 w 236"/>
                  <a:gd name="T33" fmla="*/ 113 h 171"/>
                  <a:gd name="T34" fmla="*/ 115 w 236"/>
                  <a:gd name="T35" fmla="*/ 113 h 171"/>
                  <a:gd name="T36" fmla="*/ 115 w 236"/>
                  <a:gd name="T37" fmla="*/ 107 h 171"/>
                  <a:gd name="T38" fmla="*/ 112 w 236"/>
                  <a:gd name="T39" fmla="*/ 107 h 171"/>
                  <a:gd name="T40" fmla="*/ 112 w 236"/>
                  <a:gd name="T41" fmla="*/ 102 h 171"/>
                  <a:gd name="T42" fmla="*/ 110 w 236"/>
                  <a:gd name="T43" fmla="*/ 102 h 171"/>
                  <a:gd name="T44" fmla="*/ 110 w 236"/>
                  <a:gd name="T45" fmla="*/ 92 h 171"/>
                  <a:gd name="T46" fmla="*/ 104 w 236"/>
                  <a:gd name="T47" fmla="*/ 92 h 171"/>
                  <a:gd name="T48" fmla="*/ 104 w 236"/>
                  <a:gd name="T49" fmla="*/ 88 h 171"/>
                  <a:gd name="T50" fmla="*/ 88 w 236"/>
                  <a:gd name="T51" fmla="*/ 88 h 171"/>
                  <a:gd name="T52" fmla="*/ 88 w 236"/>
                  <a:gd name="T53" fmla="*/ 82 h 171"/>
                  <a:gd name="T54" fmla="*/ 85 w 236"/>
                  <a:gd name="T55" fmla="*/ 82 h 171"/>
                  <a:gd name="T56" fmla="*/ 85 w 236"/>
                  <a:gd name="T57" fmla="*/ 78 h 171"/>
                  <a:gd name="T58" fmla="*/ 83 w 236"/>
                  <a:gd name="T59" fmla="*/ 78 h 171"/>
                  <a:gd name="T60" fmla="*/ 80 w 236"/>
                  <a:gd name="T61" fmla="*/ 78 h 171"/>
                  <a:gd name="T62" fmla="*/ 80 w 236"/>
                  <a:gd name="T63" fmla="*/ 74 h 171"/>
                  <a:gd name="T64" fmla="*/ 79 w 236"/>
                  <a:gd name="T65" fmla="*/ 74 h 171"/>
                  <a:gd name="T66" fmla="*/ 79 w 236"/>
                  <a:gd name="T67" fmla="*/ 69 h 171"/>
                  <a:gd name="T68" fmla="*/ 77 w 236"/>
                  <a:gd name="T69" fmla="*/ 69 h 171"/>
                  <a:gd name="T70" fmla="*/ 77 w 236"/>
                  <a:gd name="T71" fmla="*/ 53 h 171"/>
                  <a:gd name="T72" fmla="*/ 76 w 236"/>
                  <a:gd name="T73" fmla="*/ 53 h 171"/>
                  <a:gd name="T74" fmla="*/ 76 w 236"/>
                  <a:gd name="T75" fmla="*/ 48 h 171"/>
                  <a:gd name="T76" fmla="*/ 67 w 236"/>
                  <a:gd name="T77" fmla="*/ 48 h 171"/>
                  <a:gd name="T78" fmla="*/ 67 w 236"/>
                  <a:gd name="T79" fmla="*/ 40 h 171"/>
                  <a:gd name="T80" fmla="*/ 63 w 236"/>
                  <a:gd name="T81" fmla="*/ 40 h 171"/>
                  <a:gd name="T82" fmla="*/ 63 w 236"/>
                  <a:gd name="T83" fmla="*/ 36 h 171"/>
                  <a:gd name="T84" fmla="*/ 60 w 236"/>
                  <a:gd name="T85" fmla="*/ 36 h 171"/>
                  <a:gd name="T86" fmla="*/ 60 w 236"/>
                  <a:gd name="T87" fmla="*/ 27 h 171"/>
                  <a:gd name="T88" fmla="*/ 53 w 236"/>
                  <a:gd name="T89" fmla="*/ 27 h 171"/>
                  <a:gd name="T90" fmla="*/ 53 w 236"/>
                  <a:gd name="T91" fmla="*/ 23 h 171"/>
                  <a:gd name="T92" fmla="*/ 42 w 236"/>
                  <a:gd name="T93" fmla="*/ 23 h 171"/>
                  <a:gd name="T94" fmla="*/ 42 w 236"/>
                  <a:gd name="T95" fmla="*/ 18 h 171"/>
                  <a:gd name="T96" fmla="*/ 41 w 236"/>
                  <a:gd name="T97" fmla="*/ 18 h 171"/>
                  <a:gd name="T98" fmla="*/ 41 w 236"/>
                  <a:gd name="T99" fmla="*/ 14 h 171"/>
                  <a:gd name="T100" fmla="*/ 36 w 236"/>
                  <a:gd name="T101" fmla="*/ 14 h 171"/>
                  <a:gd name="T102" fmla="*/ 36 w 236"/>
                  <a:gd name="T103" fmla="*/ 10 h 171"/>
                  <a:gd name="T104" fmla="*/ 32 w 236"/>
                  <a:gd name="T105" fmla="*/ 10 h 171"/>
                  <a:gd name="T106" fmla="*/ 32 w 236"/>
                  <a:gd name="T107" fmla="*/ 0 h 171"/>
                  <a:gd name="T108" fmla="*/ 0 w 236"/>
                  <a:gd name="T109"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6" h="171">
                    <a:moveTo>
                      <a:pt x="236" y="171"/>
                    </a:moveTo>
                    <a:lnTo>
                      <a:pt x="225" y="171"/>
                    </a:lnTo>
                    <a:lnTo>
                      <a:pt x="225" y="152"/>
                    </a:lnTo>
                    <a:lnTo>
                      <a:pt x="161" y="152"/>
                    </a:lnTo>
                    <a:lnTo>
                      <a:pt x="161" y="146"/>
                    </a:lnTo>
                    <a:lnTo>
                      <a:pt x="141" y="146"/>
                    </a:lnTo>
                    <a:lnTo>
                      <a:pt x="141" y="139"/>
                    </a:lnTo>
                    <a:lnTo>
                      <a:pt x="139" y="139"/>
                    </a:lnTo>
                    <a:lnTo>
                      <a:pt x="139" y="134"/>
                    </a:lnTo>
                    <a:lnTo>
                      <a:pt x="128" y="134"/>
                    </a:lnTo>
                    <a:lnTo>
                      <a:pt x="128" y="128"/>
                    </a:lnTo>
                    <a:lnTo>
                      <a:pt x="126" y="128"/>
                    </a:lnTo>
                    <a:lnTo>
                      <a:pt x="126" y="123"/>
                    </a:lnTo>
                    <a:lnTo>
                      <a:pt x="124" y="123"/>
                    </a:lnTo>
                    <a:lnTo>
                      <a:pt x="124" y="118"/>
                    </a:lnTo>
                    <a:lnTo>
                      <a:pt x="120" y="118"/>
                    </a:lnTo>
                    <a:lnTo>
                      <a:pt x="120" y="113"/>
                    </a:lnTo>
                    <a:lnTo>
                      <a:pt x="115" y="113"/>
                    </a:lnTo>
                    <a:lnTo>
                      <a:pt x="115" y="107"/>
                    </a:lnTo>
                    <a:lnTo>
                      <a:pt x="112" y="107"/>
                    </a:lnTo>
                    <a:lnTo>
                      <a:pt x="112" y="102"/>
                    </a:lnTo>
                    <a:lnTo>
                      <a:pt x="110" y="102"/>
                    </a:lnTo>
                    <a:lnTo>
                      <a:pt x="110" y="92"/>
                    </a:lnTo>
                    <a:lnTo>
                      <a:pt x="104" y="92"/>
                    </a:lnTo>
                    <a:lnTo>
                      <a:pt x="104" y="88"/>
                    </a:lnTo>
                    <a:lnTo>
                      <a:pt x="88" y="88"/>
                    </a:lnTo>
                    <a:lnTo>
                      <a:pt x="88" y="82"/>
                    </a:lnTo>
                    <a:lnTo>
                      <a:pt x="85" y="82"/>
                    </a:lnTo>
                    <a:lnTo>
                      <a:pt x="85" y="78"/>
                    </a:lnTo>
                    <a:lnTo>
                      <a:pt x="83" y="78"/>
                    </a:lnTo>
                    <a:lnTo>
                      <a:pt x="80" y="78"/>
                    </a:lnTo>
                    <a:lnTo>
                      <a:pt x="80" y="74"/>
                    </a:lnTo>
                    <a:lnTo>
                      <a:pt x="79" y="74"/>
                    </a:lnTo>
                    <a:lnTo>
                      <a:pt x="79" y="69"/>
                    </a:lnTo>
                    <a:lnTo>
                      <a:pt x="77" y="69"/>
                    </a:lnTo>
                    <a:lnTo>
                      <a:pt x="77" y="53"/>
                    </a:lnTo>
                    <a:lnTo>
                      <a:pt x="76" y="53"/>
                    </a:lnTo>
                    <a:lnTo>
                      <a:pt x="76" y="48"/>
                    </a:lnTo>
                    <a:lnTo>
                      <a:pt x="67" y="48"/>
                    </a:lnTo>
                    <a:lnTo>
                      <a:pt x="67" y="40"/>
                    </a:lnTo>
                    <a:lnTo>
                      <a:pt x="63" y="40"/>
                    </a:lnTo>
                    <a:lnTo>
                      <a:pt x="63" y="36"/>
                    </a:lnTo>
                    <a:lnTo>
                      <a:pt x="60" y="36"/>
                    </a:lnTo>
                    <a:lnTo>
                      <a:pt x="60" y="27"/>
                    </a:lnTo>
                    <a:lnTo>
                      <a:pt x="53" y="27"/>
                    </a:lnTo>
                    <a:lnTo>
                      <a:pt x="53" y="23"/>
                    </a:lnTo>
                    <a:lnTo>
                      <a:pt x="42" y="23"/>
                    </a:lnTo>
                    <a:lnTo>
                      <a:pt x="42" y="18"/>
                    </a:lnTo>
                    <a:lnTo>
                      <a:pt x="41" y="18"/>
                    </a:lnTo>
                    <a:lnTo>
                      <a:pt x="41" y="14"/>
                    </a:lnTo>
                    <a:lnTo>
                      <a:pt x="36" y="14"/>
                    </a:lnTo>
                    <a:lnTo>
                      <a:pt x="36" y="10"/>
                    </a:lnTo>
                    <a:lnTo>
                      <a:pt x="32" y="10"/>
                    </a:lnTo>
                    <a:lnTo>
                      <a:pt x="32" y="0"/>
                    </a:lnTo>
                    <a:lnTo>
                      <a:pt x="0" y="0"/>
                    </a:lnTo>
                  </a:path>
                </a:pathLst>
              </a:custGeom>
              <a:noFill/>
              <a:ln w="22225">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 name="Line 47"/>
              <p:cNvSpPr>
                <a:spLocks noChangeShapeType="1"/>
              </p:cNvSpPr>
              <p:nvPr/>
            </p:nvSpPr>
            <p:spPr bwMode="auto">
              <a:xfrm flipH="1">
                <a:off x="3533" y="2654"/>
                <a:ext cx="0" cy="36"/>
              </a:xfrm>
              <a:prstGeom prst="line">
                <a:avLst/>
              </a:prstGeom>
              <a:noFill/>
              <a:ln w="22225">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 name="Line 48"/>
              <p:cNvSpPr>
                <a:spLocks noChangeShapeType="1"/>
              </p:cNvSpPr>
              <p:nvPr/>
            </p:nvSpPr>
            <p:spPr bwMode="auto">
              <a:xfrm flipH="1">
                <a:off x="3569" y="2654"/>
                <a:ext cx="0" cy="36"/>
              </a:xfrm>
              <a:prstGeom prst="line">
                <a:avLst/>
              </a:prstGeom>
              <a:noFill/>
              <a:ln w="22225">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 name="Line 49"/>
              <p:cNvSpPr>
                <a:spLocks noChangeShapeType="1"/>
              </p:cNvSpPr>
              <p:nvPr/>
            </p:nvSpPr>
            <p:spPr bwMode="auto">
              <a:xfrm flipH="1">
                <a:off x="3443" y="2546"/>
                <a:ext cx="0" cy="36"/>
              </a:xfrm>
              <a:prstGeom prst="line">
                <a:avLst/>
              </a:prstGeom>
              <a:noFill/>
              <a:ln w="22225">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 name="Line 50"/>
              <p:cNvSpPr>
                <a:spLocks noChangeShapeType="1"/>
              </p:cNvSpPr>
              <p:nvPr/>
            </p:nvSpPr>
            <p:spPr bwMode="auto">
              <a:xfrm flipH="1">
                <a:off x="3455" y="2546"/>
                <a:ext cx="0" cy="36"/>
              </a:xfrm>
              <a:prstGeom prst="line">
                <a:avLst/>
              </a:prstGeom>
              <a:noFill/>
              <a:ln w="22225">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 name="Line 51"/>
              <p:cNvSpPr>
                <a:spLocks noChangeShapeType="1"/>
              </p:cNvSpPr>
              <p:nvPr/>
            </p:nvSpPr>
            <p:spPr bwMode="auto">
              <a:xfrm flipH="1">
                <a:off x="2825" y="2174"/>
                <a:ext cx="0" cy="36"/>
              </a:xfrm>
              <a:prstGeom prst="line">
                <a:avLst/>
              </a:prstGeom>
              <a:noFill/>
              <a:ln w="22225">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 name="Line 52"/>
              <p:cNvSpPr>
                <a:spLocks noChangeShapeType="1"/>
              </p:cNvSpPr>
              <p:nvPr/>
            </p:nvSpPr>
            <p:spPr bwMode="auto">
              <a:xfrm flipH="1">
                <a:off x="3239" y="2540"/>
                <a:ext cx="0" cy="36"/>
              </a:xfrm>
              <a:prstGeom prst="line">
                <a:avLst/>
              </a:prstGeom>
              <a:noFill/>
              <a:ln w="22225">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 name="Line 53"/>
              <p:cNvSpPr>
                <a:spLocks noChangeShapeType="1"/>
              </p:cNvSpPr>
              <p:nvPr/>
            </p:nvSpPr>
            <p:spPr bwMode="auto">
              <a:xfrm flipH="1">
                <a:off x="3293" y="2540"/>
                <a:ext cx="0" cy="36"/>
              </a:xfrm>
              <a:prstGeom prst="line">
                <a:avLst/>
              </a:prstGeom>
              <a:noFill/>
              <a:ln w="22225">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 name="Line 54"/>
              <p:cNvSpPr>
                <a:spLocks noChangeShapeType="1"/>
              </p:cNvSpPr>
              <p:nvPr/>
            </p:nvSpPr>
            <p:spPr bwMode="auto">
              <a:xfrm flipH="1">
                <a:off x="3329" y="2540"/>
                <a:ext cx="0" cy="36"/>
              </a:xfrm>
              <a:prstGeom prst="line">
                <a:avLst/>
              </a:prstGeom>
              <a:noFill/>
              <a:ln w="22225">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 name="Line 55"/>
              <p:cNvSpPr>
                <a:spLocks noChangeShapeType="1"/>
              </p:cNvSpPr>
              <p:nvPr/>
            </p:nvSpPr>
            <p:spPr bwMode="auto">
              <a:xfrm flipH="1">
                <a:off x="3371" y="2540"/>
                <a:ext cx="0" cy="36"/>
              </a:xfrm>
              <a:prstGeom prst="line">
                <a:avLst/>
              </a:prstGeom>
              <a:noFill/>
              <a:ln w="22225">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 name="Line 56"/>
              <p:cNvSpPr>
                <a:spLocks noChangeShapeType="1"/>
              </p:cNvSpPr>
              <p:nvPr/>
            </p:nvSpPr>
            <p:spPr bwMode="auto">
              <a:xfrm flipH="1">
                <a:off x="2981" y="2432"/>
                <a:ext cx="0" cy="30"/>
              </a:xfrm>
              <a:prstGeom prst="line">
                <a:avLst/>
              </a:prstGeom>
              <a:noFill/>
              <a:ln w="22225">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graphicFrame>
        <p:nvGraphicFramePr>
          <p:cNvPr id="137" name="Table 136"/>
          <p:cNvGraphicFramePr>
            <a:graphicFrameLocks noGrp="1"/>
          </p:cNvGraphicFramePr>
          <p:nvPr>
            <p:extLst>
              <p:ext uri="{D42A27DB-BD31-4B8C-83A1-F6EECF244321}">
                <p14:modId xmlns:p14="http://schemas.microsoft.com/office/powerpoint/2010/main" val="3861312934"/>
              </p:ext>
            </p:extLst>
          </p:nvPr>
        </p:nvGraphicFramePr>
        <p:xfrm>
          <a:off x="1945966" y="5230133"/>
          <a:ext cx="5252069" cy="947520"/>
        </p:xfrm>
        <a:graphic>
          <a:graphicData uri="http://schemas.openxmlformats.org/drawingml/2006/table">
            <a:tbl>
              <a:tblPr firstRow="1" bandRow="1">
                <a:tableStyleId>{69012ECD-51FC-41F1-AA8D-1B2483CD663E}</a:tableStyleId>
              </a:tblPr>
              <a:tblGrid>
                <a:gridCol w="1941477">
                  <a:extLst>
                    <a:ext uri="{9D8B030D-6E8A-4147-A177-3AD203B41FA5}">
                      <a16:colId xmlns:a16="http://schemas.microsoft.com/office/drawing/2014/main" val="3733704063"/>
                    </a:ext>
                  </a:extLst>
                </a:gridCol>
                <a:gridCol w="3310592">
                  <a:extLst>
                    <a:ext uri="{9D8B030D-6E8A-4147-A177-3AD203B41FA5}">
                      <a16:colId xmlns:a16="http://schemas.microsoft.com/office/drawing/2014/main" val="3910278064"/>
                    </a:ext>
                  </a:extLst>
                </a:gridCol>
              </a:tblGrid>
              <a:tr h="193964">
                <a:tc>
                  <a:txBody>
                    <a:bodyPr/>
                    <a:lstStyle/>
                    <a:p>
                      <a:pPr algn="l"/>
                      <a:endParaRPr lang="en-US" sz="1600" noProof="0">
                        <a:solidFill>
                          <a:schemeClr val="tx2"/>
                        </a:solidFill>
                        <a:latin typeface="+mn-lt"/>
                      </a:endParaRP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ja-JP" sz="1600" b="1" i="0" u="none" strike="noStrike" cap="none" baseline="0">
                          <a:solidFill>
                            <a:srgbClr val="FFFFFF"/>
                          </a:solidFill>
                          <a:effectLst/>
                          <a:uFillTx/>
                          <a:ea typeface="MS UI Gothic"/>
                        </a:rPr>
                        <a:t>ORR、% (95%CI)</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pPr algn="l"/>
                      <a:r>
                        <a:rPr lang="ja-JP" sz="1600" b="0" i="0" u="none" strike="noStrike" cap="none" baseline="0">
                          <a:solidFill>
                            <a:srgbClr val="4D4D4D"/>
                          </a:solidFill>
                          <a:effectLst/>
                          <a:uFillTx/>
                          <a:ea typeface="MS UI Gothic"/>
                        </a:rPr>
                        <a:t>膵臓</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a:solidFill>
                            <a:srgbClr val="4D4D4D"/>
                          </a:solidFill>
                          <a:effectLst/>
                          <a:uFillTx/>
                          <a:ea typeface="MS UI Gothic"/>
                        </a:rPr>
                        <a:t>40.4 (27.3, 54.9)</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0">
                <a:tc>
                  <a:txBody>
                    <a:bodyPr/>
                    <a:lstStyle/>
                    <a:p>
                      <a:pPr marL="0" indent="0" algn="l"/>
                      <a:r>
                        <a:rPr lang="ja-JP" sz="1600" b="0" i="0" u="none" strike="noStrike" cap="none" baseline="0">
                          <a:solidFill>
                            <a:srgbClr val="4D4D4D"/>
                          </a:solidFill>
                          <a:effectLst/>
                          <a:uFillTx/>
                          <a:ea typeface="MS UI Gothic"/>
                        </a:rPr>
                        <a:t>消化器</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u="none" strike="noStrike" cap="none" baseline="0">
                          <a:solidFill>
                            <a:srgbClr val="4D4D4D"/>
                          </a:solidFill>
                          <a:effectLst/>
                          <a:uFillTx/>
                          <a:ea typeface="MS UI Gothic"/>
                        </a:rPr>
                        <a:t>18.5 (9.7, 31.9)</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bl>
          </a:graphicData>
        </a:graphic>
      </p:graphicFrame>
    </p:spTree>
    <p:extLst>
      <p:ext uri="{BB962C8B-B14F-4D97-AF65-F5344CB8AC3E}">
        <p14:creationId xmlns:p14="http://schemas.microsoft.com/office/powerpoint/2010/main" val="4148372791"/>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a:rPr>
              <a:t>332: G1/G2進行性膵臓（panNET）および消化器（giNET）神経内分泌腫瘍（NET）患者（pts）を対象としたレンバチニブの無増悪生存（PFS）とサブグループ解析：第II相TALENT試験による最新結果（GETNE 1509）– Capdevila J,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主な結果（続き）</a:t>
            </a:r>
          </a:p>
          <a:p>
            <a:pPr marL="0" indent="0">
              <a:buNone/>
            </a:pPr>
            <a:endParaRPr lang="en-GB" b="1"/>
          </a:p>
          <a:p>
            <a:pPr marL="0" indent="0">
              <a:spcBef>
                <a:spcPts val="18000"/>
              </a:spcBef>
              <a:buNone/>
            </a:pPr>
            <a:r>
              <a:rPr lang="ja-JP" sz="1600" b="1" i="0" u="none" strike="noStrike" cap="none" baseline="0">
                <a:solidFill>
                  <a:srgbClr val="4D4D4D"/>
                </a:solidFill>
                <a:effectLst/>
                <a:uFillTx/>
                <a:ea typeface="MS UI Gothic"/>
              </a:rPr>
              <a:t>結論</a:t>
            </a:r>
          </a:p>
          <a:p>
            <a:r>
              <a:rPr lang="ja-JP" sz="1600" b="1" i="0" u="none" strike="noStrike" cap="none" baseline="0">
                <a:solidFill>
                  <a:srgbClr val="4D4D4D"/>
                </a:solidFill>
                <a:effectLst/>
                <a:uFillTx/>
                <a:ea typeface="MS UI Gothic"/>
              </a:rPr>
              <a:t>膵臓または消化器NET患者において、レンバチニブは高いORRと有望なPFSデータを示した</a:t>
            </a:r>
          </a:p>
          <a:p>
            <a:endParaRPr lang="en-GB"/>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Capdevila J, et al. J Clin Oncol 2019;37(Suppl):Abstr 332</a:t>
            </a:r>
          </a:p>
        </p:txBody>
      </p:sp>
      <p:graphicFrame>
        <p:nvGraphicFramePr>
          <p:cNvPr id="6" name="Table 5"/>
          <p:cNvGraphicFramePr>
            <a:graphicFrameLocks noGrp="1"/>
          </p:cNvGraphicFramePr>
          <p:nvPr>
            <p:extLst>
              <p:ext uri="{D42A27DB-BD31-4B8C-83A1-F6EECF244321}">
                <p14:modId xmlns:p14="http://schemas.microsoft.com/office/powerpoint/2010/main" val="3271286709"/>
              </p:ext>
            </p:extLst>
          </p:nvPr>
        </p:nvGraphicFramePr>
        <p:xfrm>
          <a:off x="647484" y="1737804"/>
          <a:ext cx="7849032" cy="2138880"/>
        </p:xfrm>
        <a:graphic>
          <a:graphicData uri="http://schemas.openxmlformats.org/drawingml/2006/table">
            <a:tbl>
              <a:tblPr firstRow="1" bandRow="1">
                <a:tableStyleId>{69012ECD-51FC-41F1-AA8D-1B2483CD663E}</a:tableStyleId>
              </a:tblPr>
              <a:tblGrid>
                <a:gridCol w="2616344">
                  <a:extLst>
                    <a:ext uri="{9D8B030D-6E8A-4147-A177-3AD203B41FA5}">
                      <a16:colId xmlns:a16="http://schemas.microsoft.com/office/drawing/2014/main" val="3733704063"/>
                    </a:ext>
                  </a:extLst>
                </a:gridCol>
                <a:gridCol w="2616344">
                  <a:extLst>
                    <a:ext uri="{9D8B030D-6E8A-4147-A177-3AD203B41FA5}">
                      <a16:colId xmlns:a16="http://schemas.microsoft.com/office/drawing/2014/main" val="3910278064"/>
                    </a:ext>
                  </a:extLst>
                </a:gridCol>
                <a:gridCol w="2616344">
                  <a:extLst>
                    <a:ext uri="{9D8B030D-6E8A-4147-A177-3AD203B41FA5}">
                      <a16:colId xmlns:a16="http://schemas.microsoft.com/office/drawing/2014/main" val="1675021331"/>
                    </a:ext>
                  </a:extLst>
                </a:gridCol>
              </a:tblGrid>
              <a:tr h="193964">
                <a:tc>
                  <a:txBody>
                    <a:bodyPr/>
                    <a:lstStyle/>
                    <a:p>
                      <a:pPr algn="l"/>
                      <a:r>
                        <a:rPr lang="ja-JP" sz="1600" b="1" i="0" u="none" strike="noStrike" cap="none" baseline="0">
                          <a:solidFill>
                            <a:srgbClr val="FFFFFF"/>
                          </a:solidFill>
                          <a:effectLst/>
                          <a:uFillTx/>
                          <a:ea typeface="MS UI Gothic"/>
                        </a:rPr>
                        <a:t>患者の5%以上に発生したグレード3/4のAE、n (%)</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ja-JP" sz="1600" b="1" i="0" u="none" strike="noStrike" cap="none" baseline="0">
                          <a:solidFill>
                            <a:srgbClr val="FFFFFF"/>
                          </a:solidFill>
                          <a:effectLst/>
                          <a:uFillTx/>
                          <a:ea typeface="MS UI Gothic"/>
                        </a:rPr>
                        <a:t>膵臓NET</a:t>
                      </a:r>
                      <a:r>
                        <a:rPr sz="1600"/>
                        <a:t/>
                      </a:r>
                      <a:br>
                        <a:rPr sz="1600"/>
                      </a:br>
                      <a:r>
                        <a:rPr lang="ja-JP" sz="1600" b="1" i="0" u="none" strike="noStrike" cap="none" baseline="0">
                          <a:solidFill>
                            <a:srgbClr val="FFFFFF"/>
                          </a:solidFill>
                          <a:effectLst/>
                          <a:uFillTx/>
                          <a:ea typeface="MS UI Gothic"/>
                        </a:rPr>
                        <a:t>(n=55)</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ja-JP" sz="1600" b="1" i="0" u="none" strike="noStrike" cap="none" baseline="0" dirty="0">
                          <a:solidFill>
                            <a:srgbClr val="FFFFFF"/>
                          </a:solidFill>
                          <a:effectLst/>
                          <a:uFillTx/>
                          <a:ea typeface="MS UI Gothic"/>
                        </a:rPr>
                        <a:t>消化器NE</a:t>
                      </a:r>
                      <a:r>
                        <a:rPr lang="ja-JP" sz="1600" b="1" i="0" u="none" strike="noStrike" cap="none" baseline="0" dirty="0" smtClean="0">
                          <a:solidFill>
                            <a:srgbClr val="FFFFFF"/>
                          </a:solidFill>
                          <a:effectLst/>
                          <a:uFillTx/>
                          <a:ea typeface="MS UI Gothic"/>
                        </a:rPr>
                        <a:t>T</a:t>
                      </a:r>
                      <a:r>
                        <a:rPr lang="en-GB" altLang="ja-JP" sz="1600" b="1" i="0" u="none" strike="noStrike" cap="none" baseline="0" dirty="0" smtClean="0">
                          <a:solidFill>
                            <a:srgbClr val="FFFFFF"/>
                          </a:solidFill>
                          <a:effectLst/>
                          <a:uFillTx/>
                          <a:ea typeface="MS UI Gothic"/>
                        </a:rPr>
                        <a:t/>
                      </a:r>
                      <a:br>
                        <a:rPr lang="en-GB" altLang="ja-JP" sz="1600" b="1" i="0" u="none" strike="noStrike" cap="none" baseline="0" dirty="0" smtClean="0">
                          <a:solidFill>
                            <a:srgbClr val="FFFFFF"/>
                          </a:solidFill>
                          <a:effectLst/>
                          <a:uFillTx/>
                          <a:ea typeface="MS UI Gothic"/>
                        </a:rPr>
                      </a:br>
                      <a:r>
                        <a:rPr lang="ja-JP" sz="1600" b="1" i="0" u="none" strike="noStrike" cap="none" baseline="0" dirty="0" smtClean="0">
                          <a:solidFill>
                            <a:srgbClr val="FFFFFF"/>
                          </a:solidFill>
                          <a:effectLst/>
                          <a:uFillTx/>
                          <a:ea typeface="MS UI Gothic"/>
                        </a:rPr>
                        <a:t>（</a:t>
                      </a:r>
                      <a:r>
                        <a:rPr lang="ja-JP" sz="1600" b="1" i="0" u="none" strike="noStrike" cap="none" baseline="0" dirty="0">
                          <a:solidFill>
                            <a:srgbClr val="FFFFFF"/>
                          </a:solidFill>
                          <a:effectLst/>
                          <a:uFillTx/>
                          <a:ea typeface="MS UI Gothic"/>
                        </a:rPr>
                        <a:t>n=56）</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pPr algn="l"/>
                      <a:r>
                        <a:rPr lang="ja-JP" sz="1600" b="0" i="0" u="none" strike="noStrike" cap="none" baseline="0">
                          <a:solidFill>
                            <a:srgbClr val="4D4D4D"/>
                          </a:solidFill>
                          <a:effectLst/>
                          <a:uFillTx/>
                          <a:ea typeface="MS UI Gothic"/>
                        </a:rPr>
                        <a:t>無力症／疲労</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a:solidFill>
                            <a:srgbClr val="4D4D4D"/>
                          </a:solidFill>
                          <a:effectLst/>
                          <a:uFillTx/>
                          <a:ea typeface="MS UI Gothic"/>
                        </a:rPr>
                        <a:t>4 (7.2)</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a:solidFill>
                            <a:srgbClr val="4D4D4D"/>
                          </a:solidFill>
                          <a:effectLst/>
                          <a:uFillTx/>
                          <a:ea typeface="MS UI Gothic"/>
                        </a:rPr>
                        <a:t>11 (19.6)</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0">
                <a:tc>
                  <a:txBody>
                    <a:bodyPr/>
                    <a:lstStyle/>
                    <a:p>
                      <a:pPr marL="0" indent="0" algn="l"/>
                      <a:r>
                        <a:rPr lang="ja-JP" sz="1600" b="0" i="0" u="none" strike="noStrike" cap="none" baseline="0">
                          <a:solidFill>
                            <a:srgbClr val="4D4D4D"/>
                          </a:solidFill>
                          <a:effectLst/>
                          <a:uFillTx/>
                          <a:ea typeface="MS UI Gothic"/>
                        </a:rPr>
                        <a:t>高血圧</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u="none" strike="noStrike" cap="none" baseline="0">
                          <a:solidFill>
                            <a:srgbClr val="4D4D4D"/>
                          </a:solidFill>
                          <a:effectLst/>
                          <a:uFillTx/>
                          <a:ea typeface="MS UI Gothic"/>
                        </a:rPr>
                        <a:t>10 (18.1)</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u="none" strike="noStrike" cap="none" baseline="0">
                          <a:solidFill>
                            <a:srgbClr val="4D4D4D"/>
                          </a:solidFill>
                          <a:effectLst/>
                          <a:uFillTx/>
                          <a:ea typeface="MS UI Gothic"/>
                        </a:rPr>
                        <a:t>13 (23.2)</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0">
                <a:tc>
                  <a:txBody>
                    <a:bodyPr/>
                    <a:lstStyle/>
                    <a:p>
                      <a:pPr marL="0" indent="0" algn="l"/>
                      <a:r>
                        <a:rPr lang="ja-JP" sz="1600" b="0" i="0" u="none" strike="noStrike" cap="none" baseline="0">
                          <a:solidFill>
                            <a:srgbClr val="4D4D4D"/>
                          </a:solidFill>
                          <a:effectLst/>
                          <a:uFillTx/>
                          <a:ea typeface="MS UI Gothic"/>
                        </a:rPr>
                        <a:t>下痢</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a:solidFill>
                            <a:srgbClr val="4D4D4D"/>
                          </a:solidFill>
                          <a:effectLst/>
                          <a:uFillTx/>
                          <a:ea typeface="MS UI Gothic"/>
                        </a:rPr>
                        <a:t>3 (5.4)</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a:solidFill>
                            <a:srgbClr val="4D4D4D"/>
                          </a:solidFill>
                          <a:effectLst/>
                          <a:uFillTx/>
                          <a:ea typeface="MS UI Gothic"/>
                        </a:rPr>
                        <a:t>5 (8.9)</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89897517"/>
                  </a:ext>
                </a:extLst>
              </a:tr>
              <a:tr h="138546">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ja-JP" sz="1600" b="0" i="0" u="none" strike="noStrike" cap="none" baseline="0">
                          <a:solidFill>
                            <a:srgbClr val="4D4D4D"/>
                          </a:solidFill>
                          <a:effectLst/>
                          <a:uFillTx/>
                          <a:ea typeface="MS UI Gothic"/>
                        </a:rPr>
                        <a:t>嘔吐</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u="none" strike="noStrike" cap="none" baseline="0">
                          <a:solidFill>
                            <a:srgbClr val="4D4D4D"/>
                          </a:solidFill>
                          <a:effectLst/>
                          <a:uFillTx/>
                          <a:ea typeface="MS UI Gothic"/>
                        </a:rPr>
                        <a:t>4 (7.2)</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u="none" strike="noStrike" cap="none" baseline="0">
                          <a:solidFill>
                            <a:srgbClr val="4D4D4D"/>
                          </a:solidFill>
                          <a:effectLst/>
                          <a:uFillTx/>
                          <a:ea typeface="MS UI Gothic"/>
                        </a:rPr>
                        <a:t>1 (1.8)</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03501981"/>
                  </a:ext>
                </a:extLst>
              </a:tr>
              <a:tr h="293673">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ja-JP" sz="1600" b="0" i="0" u="none" strike="noStrike" cap="none" baseline="0">
                          <a:solidFill>
                            <a:srgbClr val="4D4D4D"/>
                          </a:solidFill>
                          <a:effectLst/>
                          <a:uFillTx/>
                          <a:ea typeface="MS UI Gothic"/>
                        </a:rPr>
                        <a:t>腹痛</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a:solidFill>
                            <a:srgbClr val="4D4D4D"/>
                          </a:solidFill>
                          <a:effectLst/>
                          <a:uFillTx/>
                          <a:ea typeface="MS UI Gothic"/>
                        </a:rPr>
                        <a:t>3 (5.4)</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dirty="0">
                          <a:solidFill>
                            <a:srgbClr val="4D4D4D"/>
                          </a:solidFill>
                          <a:effectLst/>
                          <a:uFillTx/>
                          <a:ea typeface="MS UI Gothic"/>
                        </a:rPr>
                        <a:t>3 (5.3)</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920984612"/>
                  </a:ext>
                </a:extLst>
              </a:tr>
            </a:tbl>
          </a:graphicData>
        </a:graphic>
      </p:graphicFrame>
    </p:spTree>
    <p:extLst>
      <p:ext uri="{BB962C8B-B14F-4D97-AF65-F5344CB8AC3E}">
        <p14:creationId xmlns:p14="http://schemas.microsoft.com/office/powerpoint/2010/main" val="167866514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2：進行性胃食道癌に関する第二選択療法としてのペムブロリズマブ対化学療法：第III相KEYNOTE-181試</a:t>
            </a:r>
            <a:r>
              <a:rPr lang="ja-JP" sz="1800" b="1" i="0" u="none" strike="noStrike" cap="none" baseline="0" dirty="0" smtClean="0">
                <a:solidFill>
                  <a:srgbClr val="043882"/>
                </a:solidFill>
                <a:effectLst/>
                <a:uFillTx/>
                <a:ea typeface="MS UI Gothic"/>
              </a:rPr>
              <a:t>験</a:t>
            </a:r>
            <a:r>
              <a:rPr lang="en-GB" altLang="ja-JP" sz="1800" b="1" i="0" u="none" strike="noStrike" cap="none" baseline="0" dirty="0" smtClean="0">
                <a:solidFill>
                  <a:srgbClr val="043882"/>
                </a:solidFill>
                <a:effectLst/>
                <a:uFillTx/>
                <a:ea typeface="MS UI Gothic"/>
              </a:rPr>
              <a:t> </a:t>
            </a: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Kojima T,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試験の目的</a:t>
            </a:r>
          </a:p>
          <a:p>
            <a:r>
              <a:rPr lang="ja-JP" sz="1600" b="0" i="0" u="none" strike="noStrike" cap="none" baseline="0">
                <a:solidFill>
                  <a:srgbClr val="4D4D4D"/>
                </a:solidFill>
                <a:effectLst/>
                <a:uFillTx/>
                <a:ea typeface="MS UI Gothic"/>
              </a:rPr>
              <a:t>KEYNOTE-181において、進行性または転移性SCCと胃食道癌またはGEJ腺癌を有する患者のための第二選択療法としてペムブロリズマブの有効性および安全性を評価する</a:t>
            </a:r>
          </a:p>
        </p:txBody>
      </p:sp>
      <p:sp>
        <p:nvSpPr>
          <p:cNvPr id="4" name="Text Placeholder 3"/>
          <p:cNvSpPr>
            <a:spLocks noGrp="1"/>
          </p:cNvSpPr>
          <p:nvPr>
            <p:ph type="body" sz="quarter" idx="10"/>
          </p:nvPr>
        </p:nvSpPr>
        <p:spPr>
          <a:xfrm>
            <a:off x="365125" y="6096000"/>
            <a:ext cx="4535908" cy="487363"/>
          </a:xfrm>
        </p:spPr>
        <p:txBody>
          <a:bodyPr/>
          <a:lstStyle/>
          <a:p>
            <a:r>
              <a:rPr lang="ja-JP" sz="1200" b="0" i="0" u="none" strike="noStrike" cap="none" baseline="0">
                <a:solidFill>
                  <a:srgbClr val="4D4D4D"/>
                </a:solidFill>
                <a:effectLst/>
                <a:uFillTx/>
                <a:ea typeface="MS UI Gothic"/>
              </a:rPr>
              <a:t>*パクリタキセル 80～100 mg/m</a:t>
            </a:r>
            <a:r>
              <a:rPr lang="ja-JP" sz="1200" b="0" i="0" u="none" strike="noStrike" cap="none" baseline="30000">
                <a:solidFill>
                  <a:srgbClr val="4D4D4D"/>
                </a:solidFill>
                <a:effectLst/>
                <a:uFillTx/>
                <a:ea typeface="MS UI Gothic"/>
              </a:rPr>
              <a:t>2</a:t>
            </a:r>
            <a:r>
              <a:rPr lang="ja-JP" sz="1200" b="0" i="0" u="none" strike="noStrike" cap="none" baseline="0">
                <a:solidFill>
                  <a:srgbClr val="4D4D4D"/>
                </a:solidFill>
                <a:effectLst/>
                <a:uFillTx/>
                <a:ea typeface="MS UI Gothic"/>
              </a:rPr>
              <a:t> D1、8、15 q4w; ドセタキセル 75 mg/m</a:t>
            </a:r>
            <a:r>
              <a:rPr lang="ja-JP" sz="1200" b="0" i="0" u="none" strike="noStrike" cap="none" baseline="30000">
                <a:solidFill>
                  <a:srgbClr val="4D4D4D"/>
                </a:solidFill>
                <a:effectLst/>
                <a:uFillTx/>
                <a:ea typeface="MS UI Gothic"/>
              </a:rPr>
              <a:t>2</a:t>
            </a:r>
            <a:r>
              <a:rPr lang="ja-JP" sz="1200" b="0" i="0" u="none" strike="noStrike" cap="none" baseline="0">
                <a:solidFill>
                  <a:srgbClr val="4D4D4D"/>
                </a:solidFill>
                <a:effectLst/>
                <a:uFillTx/>
                <a:ea typeface="MS UI Gothic"/>
              </a:rPr>
              <a:t> q3w; またはイリノテカン 180 mg/m</a:t>
            </a:r>
            <a:r>
              <a:rPr lang="ja-JP" sz="1200" b="0" i="0" u="none" strike="noStrike" cap="none" baseline="30000">
                <a:solidFill>
                  <a:srgbClr val="4D4D4D"/>
                </a:solidFill>
                <a:effectLst/>
                <a:uFillTx/>
                <a:ea typeface="MS UI Gothic"/>
              </a:rPr>
              <a:t>2</a:t>
            </a:r>
            <a:r>
              <a:rPr lang="ja-JP" sz="1200" b="0" i="0" u="none" strike="noStrike" cap="none" baseline="0">
                <a:solidFill>
                  <a:srgbClr val="4D4D4D"/>
                </a:solidFill>
                <a:effectLst/>
                <a:uFillTx/>
                <a:ea typeface="MS UI Gothic"/>
              </a:rPr>
              <a:t> q2w</a:t>
            </a:r>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Kojima T, et al. J Clin Oncol 2019;37(Suppl):Abstr 2</a:t>
            </a:r>
          </a:p>
        </p:txBody>
      </p:sp>
      <p:sp>
        <p:nvSpPr>
          <p:cNvPr id="7" name="Rectangle 9"/>
          <p:cNvSpPr txBox="1">
            <a:spLocks noChangeArrowheads="1"/>
          </p:cNvSpPr>
          <p:nvPr/>
        </p:nvSpPr>
        <p:spPr bwMode="auto">
          <a:xfrm>
            <a:off x="365124" y="5248664"/>
            <a:ext cx="4130676" cy="847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u="none" strike="noStrike" cap="none" baseline="0">
                <a:solidFill>
                  <a:srgbClr val="A0A0A0"/>
                </a:solidFill>
                <a:effectLst/>
                <a:uFillTx/>
                <a:ea typeface="MS UI Gothic"/>
              </a:rPr>
              <a:t>主要エンドポイント</a:t>
            </a:r>
          </a:p>
          <a:p>
            <a:pPr>
              <a:buClr>
                <a:srgbClr val="043882"/>
              </a:buClr>
            </a:pPr>
            <a:r>
              <a:rPr lang="ja-JP" sz="1600" b="0" i="0" u="none" strike="noStrike" cap="none" baseline="0">
                <a:solidFill>
                  <a:srgbClr val="4D4D4D"/>
                </a:solidFill>
                <a:effectLst/>
                <a:uFillTx/>
                <a:ea typeface="MS UI Gothic"/>
              </a:rPr>
              <a:t>PD-L1 CPS ≥10、SCC</a:t>
            </a:r>
            <a:r>
              <a:rPr sz="1600"/>
              <a:t/>
            </a:r>
            <a:br>
              <a:rPr sz="1600"/>
            </a:br>
            <a:r>
              <a:rPr lang="ja-JP" sz="1600" b="0" i="0" u="none" strike="noStrike" cap="none" baseline="0">
                <a:solidFill>
                  <a:srgbClr val="4D4D4D"/>
                </a:solidFill>
                <a:effectLst/>
                <a:uFillTx/>
                <a:ea typeface="MS UI Gothic"/>
              </a:rPr>
              <a:t>集団全体</a:t>
            </a:r>
            <a:r>
              <a:rPr lang="ja-JP" b="0" i="0" u="none" strike="noStrike" cap="none" baseline="0">
                <a:effectLst/>
                <a:uFillTx/>
              </a:rPr>
              <a:t>でのOS</a:t>
            </a:r>
          </a:p>
          <a:p>
            <a:pPr marL="0" indent="0">
              <a:buClr>
                <a:srgbClr val="043882"/>
              </a:buClr>
              <a:buFontTx/>
              <a:buNone/>
            </a:pPr>
            <a:endParaRPr lang="en-US"/>
          </a:p>
        </p:txBody>
      </p:sp>
      <p:sp>
        <p:nvSpPr>
          <p:cNvPr id="8" name="Oval 14"/>
          <p:cNvSpPr>
            <a:spLocks noChangeArrowheads="1"/>
          </p:cNvSpPr>
          <p:nvPr/>
        </p:nvSpPr>
        <p:spPr bwMode="auto">
          <a:xfrm>
            <a:off x="3800865" y="3399287"/>
            <a:ext cx="583595" cy="584200"/>
          </a:xfrm>
          <a:prstGeom prst="ellipse">
            <a:avLst/>
          </a:prstGeom>
          <a:noFill/>
          <a:ln w="57150">
            <a:solidFill>
              <a:schemeClr val="bg2">
                <a:lumMod val="60000"/>
                <a:lumOff val="40000"/>
              </a:schemeClr>
            </a:solidFill>
            <a:round/>
            <a:tailEnd type="triangle" w="med" len="med"/>
          </a:ln>
        </p:spPr>
        <p:txBody>
          <a:bodyPr wrap="none" anchor="ctr"/>
          <a:lstStyle/>
          <a:p>
            <a:pPr algn="ctr">
              <a:defRPr/>
            </a:pPr>
            <a:r>
              <a:rPr lang="ja-JP" sz="1600" b="1" i="0" u="none" strike="noStrike" cap="none" baseline="0">
                <a:solidFill>
                  <a:srgbClr val="043882"/>
                </a:solidFill>
                <a:effectLst/>
                <a:uFillTx/>
                <a:ea typeface="MS UI Gothic"/>
              </a:rPr>
              <a:t>R</a:t>
            </a:r>
            <a:r>
              <a:rPr sz="1600"/>
              <a:t/>
            </a:r>
            <a:br>
              <a:rPr sz="1600"/>
            </a:br>
            <a:r>
              <a:rPr lang="ja-JP" sz="1600" b="1" i="0" u="none" strike="noStrike" cap="none" baseline="0">
                <a:solidFill>
                  <a:srgbClr val="043882"/>
                </a:solidFill>
                <a:effectLst/>
                <a:uFillTx/>
                <a:ea typeface="MS UI Gothic"/>
              </a:rPr>
              <a:t>1:1</a:t>
            </a:r>
          </a:p>
        </p:txBody>
      </p:sp>
      <p:cxnSp>
        <p:nvCxnSpPr>
          <p:cNvPr id="9" name="AutoShape 15"/>
          <p:cNvCxnSpPr>
            <a:cxnSpLocks noChangeShapeType="1"/>
            <a:stCxn id="8" idx="0"/>
            <a:endCxn id="14" idx="1"/>
          </p:cNvCxnSpPr>
          <p:nvPr/>
        </p:nvCxnSpPr>
        <p:spPr bwMode="auto">
          <a:xfrm rot="5400000" flipH="1" flipV="1">
            <a:off x="3996700" y="2906754"/>
            <a:ext cx="588497" cy="396571"/>
          </a:xfrm>
          <a:prstGeom prst="bentConnector2">
            <a:avLst/>
          </a:prstGeom>
          <a:noFill/>
          <a:ln w="57150">
            <a:solidFill>
              <a:schemeClr val="bg2">
                <a:lumMod val="60000"/>
                <a:lumOff val="40000"/>
              </a:schemeClr>
            </a:solidFill>
            <a:round/>
            <a:tailEnd type="triangle" w="med" len="med"/>
          </a:ln>
        </p:spPr>
      </p:cxnSp>
      <p:sp>
        <p:nvSpPr>
          <p:cNvPr id="10" name="AutoShape 12"/>
          <p:cNvSpPr>
            <a:spLocks noChangeArrowheads="1"/>
          </p:cNvSpPr>
          <p:nvPr/>
        </p:nvSpPr>
        <p:spPr bwMode="auto">
          <a:xfrm>
            <a:off x="8221365" y="2546471"/>
            <a:ext cx="657678" cy="528637"/>
          </a:xfrm>
          <a:prstGeom prst="rect">
            <a:avLst/>
          </a:prstGeom>
          <a:solidFill>
            <a:schemeClr val="tx1"/>
          </a:solidFill>
          <a:ln w="9525" algn="ctr">
            <a:noFill/>
            <a:round/>
          </a:ln>
        </p:spPr>
        <p:txBody>
          <a:bodyPr lIns="90488" tIns="0" rIns="90488" bIns="0" anchor="ctr"/>
          <a:lstStyle/>
          <a:p>
            <a:pPr algn="ctr" defTabSz="892175" eaLnBrk="0" hangingPunct="0">
              <a:defRPr/>
            </a:pPr>
            <a:r>
              <a:rPr lang="ja-JP" sz="1800" b="1" i="0" u="none" strike="noStrike" cap="none" baseline="0">
                <a:solidFill>
                  <a:srgbClr val="FFFFFF"/>
                </a:solidFill>
                <a:effectLst/>
                <a:uFillTx/>
                <a:ea typeface="MS UI Gothic"/>
              </a:rPr>
              <a:t>PD</a:t>
            </a:r>
          </a:p>
        </p:txBody>
      </p:sp>
      <p:sp>
        <p:nvSpPr>
          <p:cNvPr id="11" name="Content Placeholder 26"/>
          <p:cNvSpPr txBox="1"/>
          <p:nvPr/>
        </p:nvSpPr>
        <p:spPr bwMode="auto">
          <a:xfrm>
            <a:off x="4901033" y="3265856"/>
            <a:ext cx="3388528" cy="892175"/>
          </a:xfrm>
          <a:prstGeom prst="rect">
            <a:avLst/>
          </a:prstGeom>
          <a:noFill/>
          <a:ln w="9525">
            <a:noFill/>
            <a:miter lim="800000"/>
          </a:ln>
        </p:spPr>
        <p:txBody>
          <a:bodyPr/>
          <a:lstStyle/>
          <a:p>
            <a:pPr marL="190500" indent="-190500">
              <a:spcBef>
                <a:spcPct val="0"/>
              </a:spcBef>
              <a:spcAft>
                <a:spcPts val="400"/>
              </a:spcAft>
              <a:defRPr/>
            </a:pPr>
            <a:r>
              <a:rPr lang="ja-JP" sz="1400" b="1" i="0" u="none" strike="noStrike" cap="none" baseline="0">
                <a:solidFill>
                  <a:srgbClr val="043882"/>
                </a:solidFill>
                <a:effectLst/>
                <a:uFillTx/>
                <a:ea typeface="MS UI Gothic"/>
              </a:rPr>
              <a:t>層別化</a:t>
            </a:r>
          </a:p>
          <a:p>
            <a:pPr marL="203200" indent="-203200">
              <a:spcBef>
                <a:spcPct val="0"/>
              </a:spcBef>
              <a:spcAft>
                <a:spcPts val="400"/>
              </a:spcAft>
              <a:buFont typeface="Arial" panose="020B0604020202020204" pitchFamily="34" charset="0"/>
              <a:buChar char="•"/>
              <a:defRPr/>
            </a:pPr>
            <a:r>
              <a:rPr lang="ja-JP" sz="1400" b="0" i="0" u="none" strike="noStrike" cap="none" baseline="0">
                <a:solidFill>
                  <a:srgbClr val="4D4D4D"/>
                </a:solidFill>
                <a:effectLst/>
                <a:uFillTx/>
                <a:ea typeface="MS UI Gothic"/>
              </a:rPr>
              <a:t>組織像（SCC vs 腺癌）</a:t>
            </a:r>
          </a:p>
          <a:p>
            <a:pPr marL="203200" indent="-203200">
              <a:spcBef>
                <a:spcPct val="0"/>
              </a:spcBef>
              <a:spcAft>
                <a:spcPts val="400"/>
              </a:spcAft>
              <a:buFont typeface="Arial" panose="020B0604020202020204" pitchFamily="34" charset="0"/>
              <a:buChar char="•"/>
              <a:defRPr/>
            </a:pPr>
            <a:r>
              <a:rPr lang="ja-JP" sz="1400" b="0" i="0" u="none" strike="noStrike" cap="none" baseline="0">
                <a:solidFill>
                  <a:srgbClr val="4D4D4D"/>
                </a:solidFill>
                <a:effectLst/>
                <a:uFillTx/>
                <a:ea typeface="MS UI Gothic"/>
              </a:rPr>
              <a:t>地域 (アジア vs アジア以外)</a:t>
            </a:r>
          </a:p>
        </p:txBody>
      </p:sp>
      <p:cxnSp>
        <p:nvCxnSpPr>
          <p:cNvPr id="12" name="AutoShape 19"/>
          <p:cNvCxnSpPr>
            <a:cxnSpLocks noChangeShapeType="1"/>
            <a:stCxn id="15" idx="3"/>
            <a:endCxn id="8" idx="2"/>
          </p:cNvCxnSpPr>
          <p:nvPr/>
        </p:nvCxnSpPr>
        <p:spPr bwMode="auto">
          <a:xfrm flipV="1">
            <a:off x="3527773" y="3691387"/>
            <a:ext cx="273092" cy="1"/>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924170" y="2810790"/>
            <a:ext cx="297195" cy="0"/>
          </a:xfrm>
          <a:prstGeom prst="straightConnector1">
            <a:avLst/>
          </a:prstGeom>
          <a:noFill/>
          <a:ln w="57150">
            <a:solidFill>
              <a:schemeClr val="bg2">
                <a:lumMod val="60000"/>
                <a:lumOff val="40000"/>
              </a:schemeClr>
            </a:solidFill>
            <a:round/>
            <a:tailEnd type="triangle" w="med" len="med"/>
          </a:ln>
        </p:spPr>
      </p:cxnSp>
      <p:sp>
        <p:nvSpPr>
          <p:cNvPr id="14" name="AutoShape 8"/>
          <p:cNvSpPr>
            <a:spLocks noChangeArrowheads="1"/>
          </p:cNvSpPr>
          <p:nvPr/>
        </p:nvSpPr>
        <p:spPr bwMode="auto">
          <a:xfrm>
            <a:off x="4489234" y="2400421"/>
            <a:ext cx="3434936" cy="820737"/>
          </a:xfrm>
          <a:prstGeom prst="rect">
            <a:avLst/>
          </a:prstGeom>
          <a:solidFill>
            <a:schemeClr val="accent3"/>
          </a:solidFill>
          <a:ln w="9525" algn="ctr">
            <a:noFill/>
            <a:round/>
          </a:ln>
        </p:spPr>
        <p:txBody>
          <a:bodyPr lIns="90488" tIns="0" rIns="90488" bIns="0" anchor="ctr"/>
          <a:lstStyle/>
          <a:p>
            <a:pPr algn="ctr" defTabSz="892175" eaLnBrk="0" hangingPunct="0">
              <a:defRPr/>
            </a:pPr>
            <a:r>
              <a:rPr lang="ja-JP" sz="1800" b="0" i="0" u="none" strike="noStrike" cap="none" baseline="0" dirty="0">
                <a:solidFill>
                  <a:srgbClr val="FFFFFF"/>
                </a:solidFill>
                <a:effectLst/>
                <a:uFillTx/>
                <a:ea typeface="MS UI Gothic"/>
              </a:rPr>
              <a:t>ペムブロリズマブ 200 mg iv q3w </a:t>
            </a:r>
            <a:r>
              <a:rPr sz="1800" dirty="0"/>
              <a:t/>
            </a:r>
            <a:br>
              <a:rPr sz="1800" dirty="0"/>
            </a:br>
            <a:r>
              <a:rPr lang="ja-JP" sz="1800" b="0" i="0" u="none" strike="noStrike" cap="none" baseline="0" dirty="0">
                <a:solidFill>
                  <a:srgbClr val="FFFFFF"/>
                </a:solidFill>
                <a:effectLst/>
                <a:uFillTx/>
                <a:ea typeface="MS UI Gothic"/>
              </a:rPr>
              <a:t>最長2年</a:t>
            </a:r>
            <a:r>
              <a:rPr sz="1800" dirty="0"/>
              <a:t/>
            </a:r>
            <a:br>
              <a:rPr sz="1800" dirty="0"/>
            </a:br>
            <a:r>
              <a:rPr lang="ja-JP" sz="1800" b="0" i="0" u="none" strike="noStrike" cap="none" baseline="0" dirty="0">
                <a:solidFill>
                  <a:srgbClr val="FFFFFF"/>
                </a:solidFill>
                <a:effectLst/>
                <a:uFillTx/>
                <a:ea typeface="MS UI Gothic"/>
              </a:rPr>
              <a:t>（n=314）</a:t>
            </a:r>
          </a:p>
        </p:txBody>
      </p:sp>
      <p:sp>
        <p:nvSpPr>
          <p:cNvPr id="15" name="AutoShape 9"/>
          <p:cNvSpPr>
            <a:spLocks noChangeArrowheads="1"/>
          </p:cNvSpPr>
          <p:nvPr/>
        </p:nvSpPr>
        <p:spPr bwMode="auto">
          <a:xfrm>
            <a:off x="346419" y="2768191"/>
            <a:ext cx="3181354" cy="1846393"/>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defRPr/>
            </a:pPr>
            <a:r>
              <a:rPr lang="ja-JP" sz="1600" b="0" i="0" u="none" strike="noStrike" cap="none" baseline="0" dirty="0">
                <a:solidFill>
                  <a:srgbClr val="FFFFFF"/>
                </a:solidFill>
                <a:effectLst/>
                <a:uFillTx/>
                <a:ea typeface="MS UI Gothic"/>
              </a:rPr>
              <a:t>主要な患者選択基準</a:t>
            </a:r>
          </a:p>
          <a:p>
            <a:pPr marL="228600" indent="-228600" defTabSz="892175" eaLnBrk="0" hangingPunct="0">
              <a:spcAft>
                <a:spcPct val="30000"/>
              </a:spcAft>
              <a:buFont typeface="Arial" panose="020B0604020202020204" pitchFamily="34" charset="0"/>
              <a:buChar char="•"/>
              <a:defRPr/>
            </a:pPr>
            <a:r>
              <a:rPr lang="ja-JP" sz="1600" b="0" i="0" u="none" strike="noStrike" cap="none" baseline="0" dirty="0">
                <a:solidFill>
                  <a:srgbClr val="FFFFFF"/>
                </a:solidFill>
                <a:effectLst/>
                <a:uFillTx/>
                <a:ea typeface="MS UI Gothic"/>
              </a:rPr>
              <a:t>進行性または転移性SCCまたは胃食道／GEJ腺癌</a:t>
            </a:r>
          </a:p>
          <a:p>
            <a:pPr marL="228600" indent="-228600" defTabSz="892175" eaLnBrk="0" hangingPunct="0">
              <a:spcAft>
                <a:spcPct val="30000"/>
              </a:spcAft>
              <a:buFont typeface="Arial" panose="020B0604020202020204" pitchFamily="34" charset="0"/>
              <a:buChar char="•"/>
              <a:defRPr/>
            </a:pPr>
            <a:r>
              <a:rPr lang="ja-JP" sz="1600" b="0" i="0" u="none" strike="noStrike" cap="none" baseline="0" dirty="0">
                <a:solidFill>
                  <a:srgbClr val="FFFFFF"/>
                </a:solidFill>
                <a:effectLst/>
                <a:uFillTx/>
                <a:ea typeface="MS UI Gothic"/>
              </a:rPr>
              <a:t>第一選択療法中または後の進行</a:t>
            </a:r>
          </a:p>
          <a:p>
            <a:pPr marL="228600" indent="-228600" defTabSz="892175" eaLnBrk="0" hangingPunct="0">
              <a:spcAft>
                <a:spcPct val="30000"/>
              </a:spcAft>
              <a:buFont typeface="Arial" panose="020B0604020202020204" pitchFamily="34" charset="0"/>
              <a:buChar char="•"/>
              <a:defRPr/>
            </a:pPr>
            <a:r>
              <a:rPr lang="ja-JP" sz="1600" b="0" i="0" u="none" strike="noStrike" cap="none" baseline="0" dirty="0">
                <a:solidFill>
                  <a:srgbClr val="FFFFFF"/>
                </a:solidFill>
                <a:effectLst/>
                <a:uFillTx/>
                <a:ea typeface="MS UI Gothic"/>
              </a:rPr>
              <a:t>ECOGのPSスコアが0～1</a:t>
            </a:r>
          </a:p>
          <a:p>
            <a:pPr defTabSz="892175" eaLnBrk="0" hangingPunct="0">
              <a:spcAft>
                <a:spcPct val="30000"/>
              </a:spcAft>
              <a:defRPr/>
            </a:pPr>
            <a:r>
              <a:rPr lang="ja-JP" sz="1600" b="0" i="0" u="none" strike="noStrike" cap="none" baseline="0" dirty="0">
                <a:solidFill>
                  <a:srgbClr val="FFFFFF"/>
                </a:solidFill>
                <a:effectLst/>
                <a:uFillTx/>
                <a:ea typeface="MS UI Gothic"/>
              </a:rPr>
              <a:t>(n=628)</a:t>
            </a:r>
          </a:p>
        </p:txBody>
      </p:sp>
      <p:cxnSp>
        <p:nvCxnSpPr>
          <p:cNvPr id="16" name="AutoShape 16"/>
          <p:cNvCxnSpPr>
            <a:cxnSpLocks noChangeShapeType="1"/>
            <a:stCxn id="8" idx="4"/>
            <a:endCxn id="19" idx="1"/>
          </p:cNvCxnSpPr>
          <p:nvPr/>
        </p:nvCxnSpPr>
        <p:spPr bwMode="auto">
          <a:xfrm rot="16200000" flipH="1">
            <a:off x="3986914" y="4089235"/>
            <a:ext cx="608068" cy="396571"/>
          </a:xfrm>
          <a:prstGeom prst="bentConnector2">
            <a:avLst/>
          </a:prstGeom>
          <a:noFill/>
          <a:ln w="57150">
            <a:solidFill>
              <a:schemeClr val="bg2">
                <a:lumMod val="60000"/>
                <a:lumOff val="40000"/>
              </a:schemeClr>
            </a:solidFill>
            <a:round/>
            <a:tailEnd type="triangle" w="med" len="med"/>
          </a:ln>
        </p:spPr>
      </p:cxnSp>
      <p:sp>
        <p:nvSpPr>
          <p:cNvPr id="17" name="AutoShape 12"/>
          <p:cNvSpPr>
            <a:spLocks noChangeArrowheads="1"/>
          </p:cNvSpPr>
          <p:nvPr/>
        </p:nvSpPr>
        <p:spPr bwMode="auto">
          <a:xfrm>
            <a:off x="8221365" y="4327236"/>
            <a:ext cx="657678" cy="528638"/>
          </a:xfrm>
          <a:prstGeom prst="rect">
            <a:avLst/>
          </a:prstGeom>
          <a:solidFill>
            <a:schemeClr val="tx1"/>
          </a:solidFill>
          <a:ln w="9525" algn="ctr">
            <a:noFill/>
            <a:round/>
          </a:ln>
        </p:spPr>
        <p:txBody>
          <a:bodyPr lIns="90488" tIns="0" rIns="90488" bIns="0" anchor="ctr"/>
          <a:lstStyle/>
          <a:p>
            <a:pPr algn="ctr" defTabSz="892175" eaLnBrk="0" hangingPunct="0">
              <a:defRPr/>
            </a:pPr>
            <a:r>
              <a:rPr lang="ja-JP" sz="1800" b="1" i="0" u="none" strike="noStrike" cap="none" baseline="0">
                <a:solidFill>
                  <a:srgbClr val="FFFFFF"/>
                </a:solidFill>
                <a:effectLst/>
                <a:uFillTx/>
                <a:ea typeface="MS UI Gothic"/>
              </a:rPr>
              <a:t>PD</a:t>
            </a:r>
          </a:p>
        </p:txBody>
      </p:sp>
      <p:cxnSp>
        <p:nvCxnSpPr>
          <p:cNvPr id="18" name="AutoShape 20"/>
          <p:cNvCxnSpPr>
            <a:cxnSpLocks noChangeShapeType="1"/>
            <a:stCxn id="19" idx="3"/>
            <a:endCxn id="17" idx="1"/>
          </p:cNvCxnSpPr>
          <p:nvPr/>
        </p:nvCxnSpPr>
        <p:spPr bwMode="auto">
          <a:xfrm>
            <a:off x="7922144" y="4591555"/>
            <a:ext cx="299221" cy="0"/>
          </a:xfrm>
          <a:prstGeom prst="straightConnector1">
            <a:avLst/>
          </a:prstGeom>
          <a:noFill/>
          <a:ln w="57150">
            <a:solidFill>
              <a:schemeClr val="bg2">
                <a:lumMod val="60000"/>
                <a:lumOff val="40000"/>
              </a:schemeClr>
            </a:solidFill>
            <a:prstDash val="sysDot"/>
            <a:round/>
            <a:tailEnd type="triangle" w="med" len="med"/>
          </a:ln>
        </p:spPr>
      </p:cxnSp>
      <p:sp>
        <p:nvSpPr>
          <p:cNvPr id="19" name="AutoShape 12"/>
          <p:cNvSpPr>
            <a:spLocks noChangeArrowheads="1"/>
          </p:cNvSpPr>
          <p:nvPr/>
        </p:nvSpPr>
        <p:spPr bwMode="auto">
          <a:xfrm>
            <a:off x="4489234" y="4181187"/>
            <a:ext cx="3432910" cy="820736"/>
          </a:xfrm>
          <a:prstGeom prst="rect">
            <a:avLst/>
          </a:prstGeom>
          <a:solidFill>
            <a:schemeClr val="accent2"/>
          </a:solidFill>
          <a:ln w="9525" algn="ctr">
            <a:noFill/>
            <a:round/>
          </a:ln>
        </p:spPr>
        <p:txBody>
          <a:bodyPr lIns="90488" tIns="0" rIns="90488" bIns="0" anchor="ctr"/>
          <a:lstStyle/>
          <a:p>
            <a:pPr algn="ctr" defTabSz="892175" eaLnBrk="0" hangingPunct="0">
              <a:defRPr/>
            </a:pPr>
            <a:r>
              <a:rPr lang="ja-JP" sz="1800" b="0" i="0" u="none" strike="noStrike" cap="none" baseline="0">
                <a:solidFill>
                  <a:srgbClr val="4D4D4D"/>
                </a:solidFill>
                <a:effectLst/>
                <a:uFillTx/>
                <a:ea typeface="MS UI Gothic"/>
              </a:rPr>
              <a:t>治験医師の選択による</a:t>
            </a:r>
            <a:r>
              <a:rPr sz="1800"/>
              <a:t/>
            </a:r>
            <a:br>
              <a:rPr sz="1800"/>
            </a:br>
            <a:r>
              <a:rPr lang="ja-JP" sz="1800" b="0" i="0" u="none" strike="noStrike" cap="none" baseline="0">
                <a:solidFill>
                  <a:srgbClr val="4D4D4D"/>
                </a:solidFill>
                <a:effectLst/>
                <a:uFillTx/>
                <a:ea typeface="MS UI Gothic"/>
              </a:rPr>
              <a:t>化学療法*</a:t>
            </a:r>
            <a:r>
              <a:rPr sz="1800"/>
              <a:t/>
            </a:r>
            <a:br>
              <a:rPr sz="1800"/>
            </a:br>
            <a:r>
              <a:rPr lang="ja-JP" sz="1800" b="0" i="0" u="none" strike="noStrike" cap="none" baseline="0">
                <a:solidFill>
                  <a:srgbClr val="4D4D4D"/>
                </a:solidFill>
                <a:effectLst/>
                <a:uFillTx/>
                <a:ea typeface="MS UI Gothic"/>
              </a:rPr>
              <a:t>（n=314）</a:t>
            </a:r>
          </a:p>
        </p:txBody>
      </p:sp>
      <p:sp>
        <p:nvSpPr>
          <p:cNvPr id="20" name="Content Placeholder 26"/>
          <p:cNvSpPr txBox="1"/>
          <p:nvPr/>
        </p:nvSpPr>
        <p:spPr>
          <a:xfrm>
            <a:off x="4278313" y="5248664"/>
            <a:ext cx="4495800" cy="847336"/>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u="none" strike="noStrike" cap="none" baseline="0">
                <a:solidFill>
                  <a:srgbClr val="A0A0A0"/>
                </a:solidFill>
                <a:effectLst/>
                <a:uFillTx/>
                <a:ea typeface="MS UI Gothic"/>
              </a:rPr>
              <a:t>副次的エンドポイント</a:t>
            </a:r>
          </a:p>
          <a:p>
            <a:pPr>
              <a:buClr>
                <a:srgbClr val="043882"/>
              </a:buClr>
            </a:pPr>
            <a:r>
              <a:rPr lang="ja-JP" sz="1600" b="0" i="0" u="none" strike="noStrike" cap="none" baseline="0">
                <a:solidFill>
                  <a:srgbClr val="4D4D4D"/>
                </a:solidFill>
                <a:effectLst/>
                <a:uFillTx/>
                <a:ea typeface="MS UI Gothic"/>
              </a:rPr>
              <a:t>PFS、ORR（RECITv1.1）、安全性</a:t>
            </a:r>
          </a:p>
        </p:txBody>
      </p:sp>
    </p:spTree>
    <p:extLst>
      <p:ext uri="{BB962C8B-B14F-4D97-AF65-F5344CB8AC3E}">
        <p14:creationId xmlns:p14="http://schemas.microsoft.com/office/powerpoint/2010/main" val="1786360223"/>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sz="4000" b="1" i="0" u="none" strike="noStrike" cap="all" baseline="0">
                <a:solidFill>
                  <a:srgbClr val="043882"/>
                </a:solidFill>
                <a:effectLst/>
                <a:uFillTx/>
                <a:ea typeface="MS UI Gothic"/>
              </a:rPr>
              <a:t>結腸・直腸・肛門癌</a:t>
            </a:r>
          </a:p>
        </p:txBody>
      </p:sp>
    </p:spTree>
    <p:extLst>
      <p:ext uri="{BB962C8B-B14F-4D97-AF65-F5344CB8AC3E}">
        <p14:creationId xmlns:p14="http://schemas.microsoft.com/office/powerpoint/2010/main" val="2104295843"/>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480: R0/R1肝臓結腸直腸癌転移巣切除（LICC）後のtecemotide（L-BLP25）によるアジュバント免疫療法を用いた無作為化二重盲検プラセボ対照多施設共同第II相試験 最終結</a:t>
            </a:r>
            <a:r>
              <a:rPr lang="ja-JP" sz="1800" b="1" i="0" u="none" strike="noStrike" cap="none" baseline="0" dirty="0" smtClean="0">
                <a:solidFill>
                  <a:srgbClr val="043882"/>
                </a:solidFill>
                <a:effectLst/>
                <a:uFillTx/>
                <a:ea typeface="MS UI Gothic"/>
              </a:rPr>
              <a:t>果</a:t>
            </a:r>
            <a:r>
              <a:rPr lang="en-GB" altLang="ja-JP" sz="1800" b="1" i="0" u="none" strike="noStrike" cap="none" baseline="0" dirty="0" smtClean="0">
                <a:solidFill>
                  <a:srgbClr val="043882"/>
                </a:solidFill>
                <a:effectLst/>
                <a:uFillTx/>
                <a:ea typeface="MS UI Gothic"/>
              </a:rPr>
              <a:t> </a:t>
            </a: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Schimanski CC,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試験の目的</a:t>
            </a:r>
          </a:p>
          <a:p>
            <a:r>
              <a:rPr lang="ja-JP" sz="1600" b="0" i="0" u="none" strike="noStrike" cap="none" baseline="0">
                <a:solidFill>
                  <a:srgbClr val="4D4D4D"/>
                </a:solidFill>
                <a:effectLst/>
                <a:uFillTx/>
                <a:ea typeface="MS UI Gothic"/>
              </a:rPr>
              <a:t>CRCに限定される肝臓転移を有する患者において、tecemotide（MUC1標的、抗原特異的癌ワクチン）の有効性と安全性を評価する</a:t>
            </a:r>
          </a:p>
        </p:txBody>
      </p:sp>
      <p:sp>
        <p:nvSpPr>
          <p:cNvPr id="4" name="Text Placeholder 3"/>
          <p:cNvSpPr>
            <a:spLocks noGrp="1"/>
          </p:cNvSpPr>
          <p:nvPr>
            <p:ph type="body" sz="quarter" idx="10"/>
          </p:nvPr>
        </p:nvSpPr>
        <p:spPr>
          <a:xfrm>
            <a:off x="365126" y="6096000"/>
            <a:ext cx="3284980" cy="487363"/>
          </a:xfrm>
        </p:spPr>
        <p:txBody>
          <a:bodyPr/>
          <a:lstStyle/>
          <a:p>
            <a:r>
              <a:rPr lang="ja-JP" sz="1200" b="0" i="0" u="none" strike="noStrike" cap="none" baseline="0">
                <a:solidFill>
                  <a:srgbClr val="4D4D4D"/>
                </a:solidFill>
                <a:effectLst/>
                <a:uFillTx/>
                <a:ea typeface="MS UI Gothic"/>
              </a:rPr>
              <a:t>*tecemotideまたはプラセボの投与前に3日間、シクロホスファミド300 mg/m</a:t>
            </a:r>
            <a:r>
              <a:rPr lang="ja-JP" sz="1200" b="0" i="0" u="none" strike="noStrike" cap="none" baseline="30000">
                <a:solidFill>
                  <a:srgbClr val="4D4D4D"/>
                </a:solidFill>
                <a:effectLst/>
                <a:uFillTx/>
                <a:ea typeface="MS UI Gothic"/>
              </a:rPr>
              <a:t>2</a:t>
            </a:r>
            <a:r>
              <a:rPr lang="ja-JP" sz="1200" b="0" i="0" u="none" strike="noStrike" cap="none" baseline="0">
                <a:solidFill>
                  <a:srgbClr val="4D4D4D"/>
                </a:solidFill>
                <a:effectLst/>
                <a:uFillTx/>
                <a:ea typeface="MS UI Gothic"/>
              </a:rPr>
              <a:t>またはマッチする生理食塩水がそれぞれIV投与された</a:t>
            </a:r>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Schimanski CC, et al. J Clin Oncol 2019;37(Suppl):Abstr 480</a:t>
            </a:r>
          </a:p>
        </p:txBody>
      </p:sp>
      <p:sp>
        <p:nvSpPr>
          <p:cNvPr id="7" name="Oval 14"/>
          <p:cNvSpPr>
            <a:spLocks noChangeArrowheads="1"/>
          </p:cNvSpPr>
          <p:nvPr/>
        </p:nvSpPr>
        <p:spPr bwMode="auto">
          <a:xfrm>
            <a:off x="3633090" y="3417330"/>
            <a:ext cx="583595" cy="584200"/>
          </a:xfrm>
          <a:prstGeom prst="ellipse">
            <a:avLst/>
          </a:prstGeom>
          <a:noFill/>
          <a:ln w="57150">
            <a:solidFill>
              <a:schemeClr val="bg2">
                <a:lumMod val="60000"/>
                <a:lumOff val="40000"/>
              </a:schemeClr>
            </a:solidFill>
            <a:round/>
            <a:tailEnd type="triangle" w="med" len="med"/>
          </a:ln>
        </p:spPr>
        <p:txBody>
          <a:bodyPr wrap="none" anchor="ctr"/>
          <a:lstStyle/>
          <a:p>
            <a:pPr algn="ctr">
              <a:defRPr/>
            </a:pPr>
            <a:r>
              <a:rPr lang="ja-JP" sz="1600" b="1" i="0" u="none" strike="noStrike" cap="none" baseline="0" dirty="0">
                <a:solidFill>
                  <a:srgbClr val="043882"/>
                </a:solidFill>
                <a:effectLst/>
                <a:uFillTx/>
                <a:ea typeface="MS UI Gothic"/>
              </a:rPr>
              <a:t>R</a:t>
            </a:r>
            <a:r>
              <a:rPr sz="1600" dirty="0"/>
              <a:t/>
            </a:r>
            <a:br>
              <a:rPr sz="1600" dirty="0"/>
            </a:br>
            <a:r>
              <a:rPr lang="ja-JP" sz="1600" b="1" i="0" u="none" strike="noStrike" cap="none" baseline="0" dirty="0">
                <a:solidFill>
                  <a:srgbClr val="043882"/>
                </a:solidFill>
                <a:effectLst/>
                <a:uFillTx/>
                <a:ea typeface="MS UI Gothic"/>
              </a:rPr>
              <a:t>2:1</a:t>
            </a:r>
          </a:p>
        </p:txBody>
      </p:sp>
      <p:cxnSp>
        <p:nvCxnSpPr>
          <p:cNvPr id="8" name="AutoShape 15"/>
          <p:cNvCxnSpPr>
            <a:cxnSpLocks noChangeShapeType="1"/>
            <a:stCxn id="7" idx="0"/>
            <a:endCxn id="13" idx="1"/>
          </p:cNvCxnSpPr>
          <p:nvPr/>
        </p:nvCxnSpPr>
        <p:spPr bwMode="auto">
          <a:xfrm rot="5400000" flipH="1" flipV="1">
            <a:off x="3875374" y="2917338"/>
            <a:ext cx="549507" cy="450479"/>
          </a:xfrm>
          <a:prstGeom prst="bentConnector2">
            <a:avLst/>
          </a:prstGeom>
          <a:noFill/>
          <a:ln w="57150">
            <a:solidFill>
              <a:schemeClr val="bg2">
                <a:lumMod val="60000"/>
                <a:lumOff val="40000"/>
              </a:schemeClr>
            </a:solidFill>
            <a:round/>
            <a:tailEnd type="triangle" w="med" len="med"/>
          </a:ln>
        </p:spPr>
      </p:cxnSp>
      <p:sp>
        <p:nvSpPr>
          <p:cNvPr id="9" name="AutoShape 12"/>
          <p:cNvSpPr>
            <a:spLocks noChangeArrowheads="1"/>
          </p:cNvSpPr>
          <p:nvPr/>
        </p:nvSpPr>
        <p:spPr bwMode="auto">
          <a:xfrm>
            <a:off x="8335751" y="2603505"/>
            <a:ext cx="657678" cy="528637"/>
          </a:xfrm>
          <a:prstGeom prst="rect">
            <a:avLst/>
          </a:prstGeom>
          <a:solidFill>
            <a:schemeClr val="tx1"/>
          </a:solidFill>
          <a:ln w="9525" algn="ctr">
            <a:noFill/>
            <a:round/>
          </a:ln>
        </p:spPr>
        <p:txBody>
          <a:bodyPr lIns="90488" tIns="0" rIns="90488" bIns="0" anchor="ctr"/>
          <a:lstStyle/>
          <a:p>
            <a:pPr algn="ctr" defTabSz="892175" eaLnBrk="0" hangingPunct="0">
              <a:defRPr/>
            </a:pPr>
            <a:r>
              <a:rPr lang="ja-JP" sz="1800" b="1" i="0" u="none" strike="noStrike" cap="none" baseline="0">
                <a:solidFill>
                  <a:srgbClr val="FFFFFF"/>
                </a:solidFill>
                <a:effectLst/>
                <a:uFillTx/>
                <a:ea typeface="MS UI Gothic"/>
              </a:rPr>
              <a:t>PD</a:t>
            </a:r>
          </a:p>
        </p:txBody>
      </p:sp>
      <p:cxnSp>
        <p:nvCxnSpPr>
          <p:cNvPr id="11" name="AutoShape 19"/>
          <p:cNvCxnSpPr>
            <a:cxnSpLocks noChangeShapeType="1"/>
            <a:stCxn id="14" idx="3"/>
            <a:endCxn id="7" idx="2"/>
          </p:cNvCxnSpPr>
          <p:nvPr/>
        </p:nvCxnSpPr>
        <p:spPr bwMode="auto">
          <a:xfrm>
            <a:off x="3474408" y="3709430"/>
            <a:ext cx="158682" cy="0"/>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a:endCxn id="9" idx="1"/>
          </p:cNvCxnSpPr>
          <p:nvPr/>
        </p:nvCxnSpPr>
        <p:spPr bwMode="auto">
          <a:xfrm>
            <a:off x="8053027" y="2867823"/>
            <a:ext cx="282724" cy="1"/>
          </a:xfrm>
          <a:prstGeom prst="straightConnector1">
            <a:avLst/>
          </a:prstGeom>
          <a:noFill/>
          <a:ln w="57150">
            <a:solidFill>
              <a:schemeClr val="bg2">
                <a:lumMod val="60000"/>
                <a:lumOff val="40000"/>
              </a:schemeClr>
            </a:solidFill>
            <a:round/>
            <a:tailEnd type="triangle" w="med" len="med"/>
          </a:ln>
        </p:spPr>
      </p:cxnSp>
      <p:sp>
        <p:nvSpPr>
          <p:cNvPr id="13" name="AutoShape 8"/>
          <p:cNvSpPr>
            <a:spLocks noChangeArrowheads="1"/>
          </p:cNvSpPr>
          <p:nvPr/>
        </p:nvSpPr>
        <p:spPr bwMode="auto">
          <a:xfrm>
            <a:off x="4375367" y="2319041"/>
            <a:ext cx="3677660" cy="1097564"/>
          </a:xfrm>
          <a:prstGeom prst="rect">
            <a:avLst/>
          </a:prstGeom>
          <a:solidFill>
            <a:schemeClr val="accent3"/>
          </a:solidFill>
          <a:ln w="9525" algn="ctr">
            <a:noFill/>
            <a:round/>
          </a:ln>
        </p:spPr>
        <p:txBody>
          <a:bodyPr lIns="90488" tIns="0" rIns="90488" bIns="0" anchor="ctr"/>
          <a:lstStyle/>
          <a:p>
            <a:pPr algn="ctr" defTabSz="892175" eaLnBrk="0" hangingPunct="0">
              <a:defRPr/>
            </a:pPr>
            <a:r>
              <a:rPr lang="ja-JP" sz="1800" b="0" i="0" u="none" strike="noStrike" cap="none" baseline="0" dirty="0">
                <a:solidFill>
                  <a:srgbClr val="FFFFFF"/>
                </a:solidFill>
                <a:effectLst/>
                <a:uFillTx/>
                <a:ea typeface="MS UI Gothic"/>
              </a:rPr>
              <a:t>tecemotide* 930 μg 1回/週 x 8 sc 次に6週維持療</a:t>
            </a:r>
            <a:r>
              <a:rPr lang="ja-JP" sz="1800" b="0" i="0" u="none" strike="noStrike" cap="none" baseline="0" dirty="0" smtClean="0">
                <a:solidFill>
                  <a:srgbClr val="FFFFFF"/>
                </a:solidFill>
                <a:effectLst/>
                <a:uFillTx/>
                <a:ea typeface="MS UI Gothic"/>
              </a:rPr>
              <a:t>法</a:t>
            </a:r>
            <a:r>
              <a:rPr lang="en-GB" altLang="ja-JP" sz="1800" b="0" i="0" u="none" strike="noStrike" cap="none" baseline="0" dirty="0" smtClean="0">
                <a:solidFill>
                  <a:srgbClr val="FFFFFF"/>
                </a:solidFill>
                <a:effectLst/>
                <a:uFillTx/>
                <a:ea typeface="MS UI Gothic"/>
              </a:rPr>
              <a:t> </a:t>
            </a:r>
            <a:r>
              <a:rPr lang="ja-JP" sz="1800" b="0" i="0" u="none" strike="noStrike" cap="none" baseline="0" dirty="0" smtClean="0">
                <a:solidFill>
                  <a:srgbClr val="FFFFFF"/>
                </a:solidFill>
                <a:effectLst/>
                <a:uFillTx/>
                <a:ea typeface="MS UI Gothic"/>
              </a:rPr>
              <a:t>（</a:t>
            </a:r>
            <a:r>
              <a:rPr lang="ja-JP" sz="1800" b="0" i="0" u="none" strike="noStrike" cap="none" baseline="0" dirty="0">
                <a:solidFill>
                  <a:srgbClr val="FFFFFF"/>
                </a:solidFill>
                <a:effectLst/>
                <a:uFillTx/>
                <a:ea typeface="MS UI Gothic"/>
              </a:rPr>
              <a:t>最長2年）</a:t>
            </a:r>
            <a:r>
              <a:rPr sz="1800" dirty="0"/>
              <a:t/>
            </a:r>
            <a:br>
              <a:rPr sz="1800" dirty="0"/>
            </a:br>
            <a:r>
              <a:rPr lang="ja-JP" sz="1800" b="0" i="0" u="none" strike="noStrike" cap="none" baseline="0" dirty="0">
                <a:solidFill>
                  <a:srgbClr val="FFFFFF"/>
                </a:solidFill>
                <a:effectLst/>
                <a:uFillTx/>
                <a:ea typeface="MS UI Gothic"/>
              </a:rPr>
              <a:t>（n=79）</a:t>
            </a:r>
          </a:p>
        </p:txBody>
      </p:sp>
      <p:sp>
        <p:nvSpPr>
          <p:cNvPr id="14" name="AutoShape 9"/>
          <p:cNvSpPr>
            <a:spLocks noChangeArrowheads="1"/>
          </p:cNvSpPr>
          <p:nvPr/>
        </p:nvSpPr>
        <p:spPr bwMode="auto">
          <a:xfrm>
            <a:off x="150570" y="2741216"/>
            <a:ext cx="3323838" cy="1936428"/>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defRPr/>
            </a:pPr>
            <a:r>
              <a:rPr lang="ja-JP" sz="1600" b="0" i="0" u="none" strike="noStrike" cap="none" baseline="0" dirty="0">
                <a:solidFill>
                  <a:srgbClr val="FFFFFF"/>
                </a:solidFill>
                <a:effectLst/>
                <a:uFillTx/>
                <a:ea typeface="MS UI Gothic"/>
              </a:rPr>
              <a:t>主要な患者選択基準</a:t>
            </a:r>
          </a:p>
          <a:p>
            <a:pPr marL="228600" indent="-228600" defTabSz="892175" eaLnBrk="0" hangingPunct="0">
              <a:spcAft>
                <a:spcPct val="30000"/>
              </a:spcAft>
              <a:buFont typeface="Arial" panose="020B0604020202020204" pitchFamily="34" charset="0"/>
              <a:buChar char="•"/>
              <a:defRPr/>
            </a:pPr>
            <a:r>
              <a:rPr lang="ja-JP" sz="1600" b="0" i="0" u="none" strike="noStrike" cap="none" baseline="0" dirty="0">
                <a:solidFill>
                  <a:srgbClr val="FFFFFF"/>
                </a:solidFill>
                <a:effectLst/>
                <a:uFillTx/>
                <a:ea typeface="MS UI Gothic"/>
              </a:rPr>
              <a:t>肝転移に限定したステージIV CRC </a:t>
            </a:r>
          </a:p>
          <a:p>
            <a:pPr marL="228600" indent="-228600" defTabSz="892175" eaLnBrk="0" hangingPunct="0">
              <a:spcAft>
                <a:spcPct val="30000"/>
              </a:spcAft>
              <a:buFont typeface="Arial" panose="020B0604020202020204" pitchFamily="34" charset="0"/>
              <a:buChar char="•"/>
              <a:defRPr/>
            </a:pPr>
            <a:r>
              <a:rPr lang="ja-JP" sz="1600" b="0" i="0" u="none" strike="noStrike" cap="none" baseline="0" dirty="0">
                <a:solidFill>
                  <a:srgbClr val="FFFFFF"/>
                </a:solidFill>
                <a:effectLst/>
                <a:uFillTx/>
                <a:ea typeface="MS UI Gothic"/>
              </a:rPr>
              <a:t>全肝転移巣のR0/R1切除 </a:t>
            </a:r>
          </a:p>
          <a:p>
            <a:pPr marL="228600" indent="-228600" defTabSz="892175" eaLnBrk="0" hangingPunct="0">
              <a:spcAft>
                <a:spcPct val="30000"/>
              </a:spcAft>
              <a:buFont typeface="Arial" panose="020B0604020202020204" pitchFamily="34" charset="0"/>
              <a:buChar char="•"/>
              <a:defRPr/>
            </a:pPr>
            <a:r>
              <a:rPr lang="ja-JP" sz="1600" b="0" i="0" u="none" strike="noStrike" cap="none" baseline="0" dirty="0">
                <a:solidFill>
                  <a:srgbClr val="FFFFFF"/>
                </a:solidFill>
                <a:effectLst/>
                <a:uFillTx/>
                <a:ea typeface="MS UI Gothic"/>
              </a:rPr>
              <a:t>転移巣切除＋ネオアジュバント療法</a:t>
            </a:r>
          </a:p>
          <a:p>
            <a:pPr marL="228600" indent="-228600" defTabSz="892175" eaLnBrk="0" hangingPunct="0">
              <a:spcAft>
                <a:spcPct val="30000"/>
              </a:spcAft>
              <a:buFont typeface="Arial" panose="020B0604020202020204" pitchFamily="34" charset="0"/>
              <a:buChar char="•"/>
              <a:defRPr/>
            </a:pPr>
            <a:r>
              <a:rPr lang="ja-JP" sz="1600" b="0" i="0" u="none" strike="noStrike" cap="none" baseline="0" dirty="0">
                <a:solidFill>
                  <a:srgbClr val="FFFFFF"/>
                </a:solidFill>
                <a:effectLst/>
                <a:uFillTx/>
                <a:ea typeface="MS UI Gothic"/>
              </a:rPr>
              <a:t>ECOGのPSスコアが0～1</a:t>
            </a:r>
          </a:p>
          <a:p>
            <a:pPr defTabSz="892175" eaLnBrk="0" hangingPunct="0">
              <a:spcAft>
                <a:spcPct val="30000"/>
              </a:spcAft>
              <a:defRPr/>
            </a:pPr>
            <a:r>
              <a:rPr lang="ja-JP" sz="1600" b="0" i="0" u="none" strike="noStrike" cap="none" baseline="0" dirty="0">
                <a:solidFill>
                  <a:srgbClr val="FFFFFF"/>
                </a:solidFill>
                <a:effectLst/>
                <a:uFillTx/>
                <a:ea typeface="MS UI Gothic"/>
              </a:rPr>
              <a:t>(n=121)</a:t>
            </a:r>
          </a:p>
        </p:txBody>
      </p:sp>
      <p:cxnSp>
        <p:nvCxnSpPr>
          <p:cNvPr id="15" name="AutoShape 16"/>
          <p:cNvCxnSpPr>
            <a:cxnSpLocks noChangeShapeType="1"/>
            <a:stCxn id="7" idx="4"/>
            <a:endCxn id="18" idx="1"/>
          </p:cNvCxnSpPr>
          <p:nvPr/>
        </p:nvCxnSpPr>
        <p:spPr bwMode="auto">
          <a:xfrm rot="16200000" flipH="1">
            <a:off x="3886558" y="4039860"/>
            <a:ext cx="527138" cy="450478"/>
          </a:xfrm>
          <a:prstGeom prst="bentConnector2">
            <a:avLst/>
          </a:prstGeom>
          <a:noFill/>
          <a:ln w="57150">
            <a:solidFill>
              <a:schemeClr val="bg2">
                <a:lumMod val="60000"/>
                <a:lumOff val="40000"/>
              </a:schemeClr>
            </a:solidFill>
            <a:round/>
            <a:tailEnd type="triangle" w="med" len="med"/>
          </a:ln>
        </p:spPr>
      </p:cxnSp>
      <p:sp>
        <p:nvSpPr>
          <p:cNvPr id="16" name="AutoShape 12"/>
          <p:cNvSpPr>
            <a:spLocks noChangeArrowheads="1"/>
          </p:cNvSpPr>
          <p:nvPr/>
        </p:nvSpPr>
        <p:spPr bwMode="auto">
          <a:xfrm>
            <a:off x="8335751" y="4264349"/>
            <a:ext cx="657678" cy="528638"/>
          </a:xfrm>
          <a:prstGeom prst="rect">
            <a:avLst/>
          </a:prstGeom>
          <a:solidFill>
            <a:schemeClr val="tx1"/>
          </a:solidFill>
          <a:ln w="9525" algn="ctr">
            <a:noFill/>
            <a:round/>
          </a:ln>
        </p:spPr>
        <p:txBody>
          <a:bodyPr lIns="90488" tIns="0" rIns="90488" bIns="0" anchor="ctr"/>
          <a:lstStyle/>
          <a:p>
            <a:pPr algn="ctr" defTabSz="892175" eaLnBrk="0" hangingPunct="0">
              <a:defRPr/>
            </a:pPr>
            <a:r>
              <a:rPr lang="ja-JP" sz="1800" b="1" i="0" u="none" strike="noStrike" cap="none" baseline="0">
                <a:solidFill>
                  <a:srgbClr val="FFFFFF"/>
                </a:solidFill>
                <a:effectLst/>
                <a:uFillTx/>
                <a:ea typeface="MS UI Gothic"/>
              </a:rPr>
              <a:t>PD</a:t>
            </a:r>
          </a:p>
        </p:txBody>
      </p:sp>
      <p:cxnSp>
        <p:nvCxnSpPr>
          <p:cNvPr id="17" name="AutoShape 20"/>
          <p:cNvCxnSpPr>
            <a:cxnSpLocks noChangeShapeType="1"/>
            <a:stCxn id="18" idx="3"/>
            <a:endCxn id="16" idx="1"/>
          </p:cNvCxnSpPr>
          <p:nvPr/>
        </p:nvCxnSpPr>
        <p:spPr bwMode="auto">
          <a:xfrm>
            <a:off x="8050857" y="4528668"/>
            <a:ext cx="284894" cy="0"/>
          </a:xfrm>
          <a:prstGeom prst="straightConnector1">
            <a:avLst/>
          </a:prstGeom>
          <a:noFill/>
          <a:ln w="57150">
            <a:solidFill>
              <a:schemeClr val="bg2">
                <a:lumMod val="60000"/>
                <a:lumOff val="40000"/>
              </a:schemeClr>
            </a:solidFill>
            <a:prstDash val="sysDot"/>
            <a:round/>
            <a:tailEnd type="triangle" w="med" len="med"/>
          </a:ln>
        </p:spPr>
      </p:cxnSp>
      <p:sp>
        <p:nvSpPr>
          <p:cNvPr id="18" name="AutoShape 12"/>
          <p:cNvSpPr>
            <a:spLocks noChangeArrowheads="1"/>
          </p:cNvSpPr>
          <p:nvPr/>
        </p:nvSpPr>
        <p:spPr bwMode="auto">
          <a:xfrm>
            <a:off x="4375366" y="3979887"/>
            <a:ext cx="3675491" cy="1097562"/>
          </a:xfrm>
          <a:prstGeom prst="rect">
            <a:avLst/>
          </a:prstGeom>
          <a:solidFill>
            <a:schemeClr val="accent2"/>
          </a:solidFill>
          <a:ln w="9525" algn="ctr">
            <a:noFill/>
            <a:round/>
          </a:ln>
        </p:spPr>
        <p:txBody>
          <a:bodyPr lIns="90488" tIns="0" rIns="90488" bIns="0" anchor="ctr"/>
          <a:lstStyle/>
          <a:p>
            <a:pPr algn="ctr" defTabSz="892175" eaLnBrk="0" hangingPunct="0">
              <a:defRPr/>
            </a:pPr>
            <a:r>
              <a:rPr lang="ja-JP" sz="1800" b="0" i="0" u="none" strike="noStrike" cap="none" baseline="0">
                <a:solidFill>
                  <a:srgbClr val="4D4D4D"/>
                </a:solidFill>
                <a:effectLst/>
                <a:uFillTx/>
                <a:ea typeface="MS UI Gothic"/>
              </a:rPr>
              <a:t>プラセボ*</a:t>
            </a:r>
            <a:r>
              <a:rPr sz="1800"/>
              <a:t/>
            </a:r>
            <a:br>
              <a:rPr sz="1800"/>
            </a:br>
            <a:r>
              <a:rPr lang="ja-JP" sz="1800" b="0" i="0" u="none" strike="noStrike" cap="none" baseline="0">
                <a:solidFill>
                  <a:srgbClr val="4D4D4D"/>
                </a:solidFill>
                <a:effectLst/>
                <a:uFillTx/>
                <a:ea typeface="MS UI Gothic"/>
              </a:rPr>
              <a:t>(n=42)</a:t>
            </a:r>
          </a:p>
        </p:txBody>
      </p:sp>
      <p:sp>
        <p:nvSpPr>
          <p:cNvPr id="19" name="Rectangle 9"/>
          <p:cNvSpPr txBox="1">
            <a:spLocks noChangeArrowheads="1"/>
          </p:cNvSpPr>
          <p:nvPr/>
        </p:nvSpPr>
        <p:spPr bwMode="auto">
          <a:xfrm>
            <a:off x="365124" y="5111804"/>
            <a:ext cx="4130676" cy="747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u="none" strike="noStrike" cap="none" baseline="0">
                <a:solidFill>
                  <a:srgbClr val="A0A0A0"/>
                </a:solidFill>
                <a:effectLst/>
                <a:uFillTx/>
                <a:ea typeface="MS UI Gothic"/>
              </a:rPr>
              <a:t>複合主要エンドポイント</a:t>
            </a:r>
          </a:p>
          <a:p>
            <a:pPr>
              <a:buClr>
                <a:srgbClr val="043882"/>
              </a:buClr>
            </a:pPr>
            <a:r>
              <a:rPr lang="ja-JP" sz="1600" b="0" i="0" u="none" strike="noStrike" cap="none" baseline="0">
                <a:solidFill>
                  <a:srgbClr val="4D4D4D"/>
                </a:solidFill>
                <a:effectLst/>
                <a:uFillTx/>
                <a:ea typeface="MS UI Gothic"/>
              </a:rPr>
              <a:t>PFS、3年OS</a:t>
            </a:r>
          </a:p>
          <a:p>
            <a:pPr>
              <a:buClr>
                <a:srgbClr val="043882"/>
              </a:buClr>
            </a:pPr>
            <a:endParaRPr lang="en-US"/>
          </a:p>
        </p:txBody>
      </p:sp>
      <p:sp>
        <p:nvSpPr>
          <p:cNvPr id="20" name="Content Placeholder 26"/>
          <p:cNvSpPr txBox="1"/>
          <p:nvPr/>
        </p:nvSpPr>
        <p:spPr>
          <a:xfrm>
            <a:off x="4648200" y="5111804"/>
            <a:ext cx="4130675" cy="1081699"/>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u="none" strike="noStrike" cap="none" baseline="0">
                <a:solidFill>
                  <a:srgbClr val="A0A0A0"/>
                </a:solidFill>
                <a:effectLst/>
                <a:uFillTx/>
                <a:ea typeface="MS UI Gothic"/>
              </a:rPr>
              <a:t>副次的エンドポイント</a:t>
            </a:r>
          </a:p>
          <a:p>
            <a:pPr>
              <a:buClr>
                <a:srgbClr val="043882"/>
              </a:buClr>
            </a:pPr>
            <a:r>
              <a:rPr lang="ja-JP" sz="1600" b="0" i="0" u="none" strike="noStrike" cap="none" baseline="0">
                <a:solidFill>
                  <a:srgbClr val="4D4D4D"/>
                </a:solidFill>
                <a:effectLst/>
                <a:uFillTx/>
                <a:ea typeface="MS UI Gothic"/>
              </a:rPr>
              <a:t>MUC1発現別のRFSおよびOS、安全性</a:t>
            </a:r>
          </a:p>
        </p:txBody>
      </p:sp>
    </p:spTree>
    <p:extLst>
      <p:ext uri="{BB962C8B-B14F-4D97-AF65-F5344CB8AC3E}">
        <p14:creationId xmlns:p14="http://schemas.microsoft.com/office/powerpoint/2010/main" val="4143030683"/>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480: R0/R1肝臓結腸直腸癌転移巣切除（LICC）後のtecemotide（L-BLP25）によるアジュバント免疫療法を用いた無作為化二重盲検プラセボ対照多施設共同第II相試験 最終結</a:t>
            </a:r>
            <a:r>
              <a:rPr lang="ja-JP" sz="1800" b="1" i="0" u="none" strike="noStrike" cap="none" baseline="0" dirty="0" smtClean="0">
                <a:solidFill>
                  <a:srgbClr val="043882"/>
                </a:solidFill>
                <a:effectLst/>
                <a:uFillTx/>
                <a:ea typeface="MS UI Gothic"/>
              </a:rPr>
              <a:t>果</a:t>
            </a:r>
            <a:r>
              <a:rPr lang="en-GB" altLang="ja-JP" sz="1800" b="1" i="0" u="none" strike="noStrike" cap="none" baseline="0" dirty="0" smtClean="0">
                <a:solidFill>
                  <a:srgbClr val="043882"/>
                </a:solidFill>
                <a:effectLst/>
                <a:uFillTx/>
                <a:ea typeface="MS UI Gothic"/>
              </a:rPr>
              <a:t> </a:t>
            </a: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Schimanski CC,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主な結果</a:t>
            </a:r>
          </a:p>
          <a:p>
            <a:endParaRPr lang="en-GB"/>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Schimanski CC, et al. J Clin Oncol 2019;37(Suppl):Abstr 480</a:t>
            </a:r>
          </a:p>
        </p:txBody>
      </p:sp>
      <p:sp>
        <p:nvSpPr>
          <p:cNvPr id="8" name="TextBox 7"/>
          <p:cNvSpPr txBox="1"/>
          <p:nvPr/>
        </p:nvSpPr>
        <p:spPr>
          <a:xfrm>
            <a:off x="2427565" y="1628114"/>
            <a:ext cx="640720" cy="366126"/>
          </a:xfrm>
          <a:prstGeom prst="rect">
            <a:avLst/>
          </a:prstGeom>
          <a:noFill/>
        </p:spPr>
        <p:txBody>
          <a:bodyPr wrap="none" rtlCol="0">
            <a:spAutoFit/>
          </a:bodyPr>
          <a:lstStyle/>
          <a:p>
            <a:r>
              <a:rPr lang="ja-JP" sz="1800" b="1" i="0" u="none" strike="noStrike" cap="none" baseline="0">
                <a:solidFill>
                  <a:srgbClr val="4D4D4D"/>
                </a:solidFill>
                <a:effectLst/>
                <a:uFillTx/>
                <a:ea typeface="MS UI Gothic"/>
              </a:rPr>
              <a:t>RFS</a:t>
            </a:r>
          </a:p>
        </p:txBody>
      </p:sp>
      <p:sp>
        <p:nvSpPr>
          <p:cNvPr id="9" name="TextBox 8"/>
          <p:cNvSpPr txBox="1"/>
          <p:nvPr/>
        </p:nvSpPr>
        <p:spPr>
          <a:xfrm>
            <a:off x="6806655" y="1628114"/>
            <a:ext cx="513680" cy="366126"/>
          </a:xfrm>
          <a:prstGeom prst="rect">
            <a:avLst/>
          </a:prstGeom>
          <a:noFill/>
        </p:spPr>
        <p:txBody>
          <a:bodyPr wrap="none" rtlCol="0">
            <a:spAutoFit/>
          </a:bodyPr>
          <a:lstStyle/>
          <a:p>
            <a:r>
              <a:rPr lang="ja-JP" sz="1800" b="1" i="0" u="none" strike="noStrike" cap="none" baseline="0">
                <a:solidFill>
                  <a:srgbClr val="4D4D4D"/>
                </a:solidFill>
                <a:effectLst/>
                <a:uFillTx/>
                <a:ea typeface="MS UI Gothic"/>
              </a:rPr>
              <a:t>OS</a:t>
            </a:r>
          </a:p>
        </p:txBody>
      </p:sp>
      <p:graphicFrame>
        <p:nvGraphicFramePr>
          <p:cNvPr id="10" name="Table 9"/>
          <p:cNvGraphicFramePr>
            <a:graphicFrameLocks noGrp="1"/>
          </p:cNvGraphicFramePr>
          <p:nvPr>
            <p:extLst>
              <p:ext uri="{D42A27DB-BD31-4B8C-83A1-F6EECF244321}">
                <p14:modId xmlns:p14="http://schemas.microsoft.com/office/powerpoint/2010/main" val="1556182809"/>
              </p:ext>
            </p:extLst>
          </p:nvPr>
        </p:nvGraphicFramePr>
        <p:xfrm>
          <a:off x="539554" y="4879549"/>
          <a:ext cx="8064893" cy="947520"/>
        </p:xfrm>
        <a:graphic>
          <a:graphicData uri="http://schemas.openxmlformats.org/drawingml/2006/table">
            <a:tbl>
              <a:tblPr firstRow="1" bandRow="1">
                <a:tableStyleId>{69012ECD-51FC-41F1-AA8D-1B2483CD663E}</a:tableStyleId>
              </a:tblPr>
              <a:tblGrid>
                <a:gridCol w="2994109">
                  <a:extLst>
                    <a:ext uri="{9D8B030D-6E8A-4147-A177-3AD203B41FA5}">
                      <a16:colId xmlns:a16="http://schemas.microsoft.com/office/drawing/2014/main" val="3733704063"/>
                    </a:ext>
                  </a:extLst>
                </a:gridCol>
                <a:gridCol w="2011680">
                  <a:extLst>
                    <a:ext uri="{9D8B030D-6E8A-4147-A177-3AD203B41FA5}">
                      <a16:colId xmlns:a16="http://schemas.microsoft.com/office/drawing/2014/main" val="3910278064"/>
                    </a:ext>
                  </a:extLst>
                </a:gridCol>
                <a:gridCol w="1941342">
                  <a:extLst>
                    <a:ext uri="{9D8B030D-6E8A-4147-A177-3AD203B41FA5}">
                      <a16:colId xmlns:a16="http://schemas.microsoft.com/office/drawing/2014/main" val="1675021331"/>
                    </a:ext>
                  </a:extLst>
                </a:gridCol>
                <a:gridCol w="1117762">
                  <a:extLst>
                    <a:ext uri="{9D8B030D-6E8A-4147-A177-3AD203B41FA5}">
                      <a16:colId xmlns:a16="http://schemas.microsoft.com/office/drawing/2014/main" val="3867424405"/>
                    </a:ext>
                  </a:extLst>
                </a:gridCol>
              </a:tblGrid>
              <a:tr h="193964">
                <a:tc>
                  <a:txBody>
                    <a:bodyPr/>
                    <a:lstStyle/>
                    <a:p>
                      <a:pPr algn="l"/>
                      <a:r>
                        <a:rPr lang="ja-JP" sz="1600" b="1" i="0" u="none" strike="noStrike" cap="none" baseline="0">
                          <a:solidFill>
                            <a:srgbClr val="FFFFFF"/>
                          </a:solidFill>
                          <a:effectLst/>
                          <a:uFillTx/>
                          <a:ea typeface="MS UI Gothic"/>
                        </a:rPr>
                        <a:t>転帰</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ja-JP" sz="1600" b="1" i="0" u="none" strike="noStrike" cap="none" baseline="0">
                          <a:solidFill>
                            <a:srgbClr val="FFFFFF"/>
                          </a:solidFill>
                          <a:effectLst/>
                          <a:uFillTx/>
                          <a:ea typeface="MS UI Gothic"/>
                        </a:rPr>
                        <a:t>tecemotide（n=79）</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ja-JP" sz="1600" b="1" i="0" u="none" strike="noStrike" cap="none" baseline="0">
                          <a:solidFill>
                            <a:srgbClr val="FFFFFF"/>
                          </a:solidFill>
                          <a:effectLst/>
                          <a:uFillTx/>
                          <a:ea typeface="MS UI Gothic"/>
                        </a:rPr>
                        <a:t>プラセボ(n=42)</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ja-JP" sz="1600" b="1" i="0" u="none" strike="noStrike" cap="none" baseline="0">
                          <a:solidFill>
                            <a:srgbClr val="FFFFFF"/>
                          </a:solidFill>
                          <a:effectLst/>
                          <a:uFillTx/>
                          <a:ea typeface="MS UI Gothic"/>
                        </a:rPr>
                        <a:t>p値</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pPr algn="l"/>
                      <a:r>
                        <a:rPr lang="ja-JP" sz="1600" b="0" i="0" u="none" strike="noStrike" cap="none" baseline="0">
                          <a:solidFill>
                            <a:srgbClr val="4D4D4D"/>
                          </a:solidFill>
                          <a:effectLst/>
                          <a:uFillTx/>
                          <a:ea typeface="MS UI Gothic"/>
                        </a:rPr>
                        <a:t>PFS中央値、ヵ月（90%CI）</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a:solidFill>
                            <a:srgbClr val="4D4D4D"/>
                          </a:solidFill>
                          <a:effectLst/>
                          <a:uFillTx/>
                          <a:ea typeface="MS UI Gothic"/>
                        </a:rPr>
                        <a:t>6.1 (5.8, 8.8)</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a:solidFill>
                            <a:srgbClr val="4D4D4D"/>
                          </a:solidFill>
                          <a:effectLst/>
                          <a:uFillTx/>
                          <a:ea typeface="MS UI Gothic"/>
                        </a:rPr>
                        <a:t>11.4 (5.0, 20.3)</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a:solidFill>
                            <a:srgbClr val="4D4D4D"/>
                          </a:solidFill>
                          <a:effectLst/>
                          <a:uFillTx/>
                          <a:ea typeface="MS UI Gothic"/>
                        </a:rPr>
                        <a:t>0.1754</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0">
                <a:tc>
                  <a:txBody>
                    <a:bodyPr/>
                    <a:lstStyle/>
                    <a:p>
                      <a:pPr marL="0" indent="0" algn="l"/>
                      <a:r>
                        <a:rPr lang="ja-JP" sz="1600" b="0" i="0" u="none" strike="noStrike" cap="none" baseline="0">
                          <a:solidFill>
                            <a:srgbClr val="4D4D4D"/>
                          </a:solidFill>
                          <a:effectLst/>
                          <a:uFillTx/>
                          <a:ea typeface="MS UI Gothic"/>
                        </a:rPr>
                        <a:t>OS中央値、ヵ月（90%CI）</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u="none" strike="noStrike" cap="none" baseline="0" dirty="0">
                          <a:solidFill>
                            <a:srgbClr val="4D4D4D"/>
                          </a:solidFill>
                          <a:effectLst/>
                          <a:uFillTx/>
                          <a:ea typeface="MS UI Gothic"/>
                        </a:rPr>
                        <a:t>62.8 (45.1, </a:t>
                      </a:r>
                      <a:r>
                        <a:rPr lang="ja-JP" sz="1600" b="0" i="0" u="none" strike="noStrike" cap="none" baseline="0" dirty="0" smtClean="0">
                          <a:solidFill>
                            <a:srgbClr val="4D4D4D"/>
                          </a:solidFill>
                          <a:effectLst/>
                          <a:uFillTx/>
                          <a:ea typeface="MS UI Gothic"/>
                        </a:rPr>
                        <a:t>N</a:t>
                      </a:r>
                      <a:r>
                        <a:rPr lang="en-GB" altLang="ja-JP" sz="1600" b="0" i="0" u="none" strike="noStrike" cap="none" baseline="0" dirty="0" smtClean="0">
                          <a:solidFill>
                            <a:srgbClr val="4D4D4D"/>
                          </a:solidFill>
                          <a:effectLst/>
                          <a:uFillTx/>
                          <a:ea typeface="MS UI Gothic"/>
                        </a:rPr>
                        <a:t>R</a:t>
                      </a:r>
                      <a:r>
                        <a:rPr lang="ja-JP" sz="1600" b="0" i="0" u="none" strike="noStrike" cap="none" baseline="0" dirty="0" smtClean="0">
                          <a:solidFill>
                            <a:srgbClr val="4D4D4D"/>
                          </a:solidFill>
                          <a:effectLst/>
                          <a:uFillTx/>
                          <a:ea typeface="MS UI Gothic"/>
                        </a:rPr>
                        <a:t>)</a:t>
                      </a:r>
                      <a:endParaRPr lang="ja-JP" sz="1600" b="0" i="0" u="none" strike="noStrike" cap="none" baseline="0" dirty="0">
                        <a:solidFill>
                          <a:srgbClr val="4D4D4D"/>
                        </a:solidFill>
                        <a:effectLst/>
                        <a:uFillTx/>
                        <a:ea typeface="MS UI Gothic"/>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u="none" strike="noStrike" cap="none" baseline="0" dirty="0">
                          <a:solidFill>
                            <a:srgbClr val="4D4D4D"/>
                          </a:solidFill>
                          <a:effectLst/>
                          <a:uFillTx/>
                          <a:ea typeface="MS UI Gothic"/>
                        </a:rPr>
                        <a:t>NA (53.6, </a:t>
                      </a:r>
                      <a:r>
                        <a:rPr lang="ja-JP" sz="1600" b="0" i="0" u="none" strike="noStrike" cap="none" baseline="0" dirty="0" smtClean="0">
                          <a:solidFill>
                            <a:srgbClr val="4D4D4D"/>
                          </a:solidFill>
                          <a:effectLst/>
                          <a:uFillTx/>
                          <a:ea typeface="MS UI Gothic"/>
                        </a:rPr>
                        <a:t>N</a:t>
                      </a:r>
                      <a:r>
                        <a:rPr lang="en-GB" altLang="ja-JP" sz="1600" b="0" i="0" u="none" strike="noStrike" cap="none" baseline="0" dirty="0" smtClean="0">
                          <a:solidFill>
                            <a:srgbClr val="4D4D4D"/>
                          </a:solidFill>
                          <a:effectLst/>
                          <a:uFillTx/>
                          <a:ea typeface="MS UI Gothic"/>
                        </a:rPr>
                        <a:t>R</a:t>
                      </a:r>
                      <a:r>
                        <a:rPr lang="ja-JP" sz="1600" b="0" i="0" u="none" strike="noStrike" cap="none" baseline="0" dirty="0" smtClean="0">
                          <a:solidFill>
                            <a:srgbClr val="4D4D4D"/>
                          </a:solidFill>
                          <a:effectLst/>
                          <a:uFillTx/>
                          <a:ea typeface="MS UI Gothic"/>
                        </a:rPr>
                        <a:t>)</a:t>
                      </a:r>
                      <a:endParaRPr lang="ja-JP" sz="1600" b="0" i="0" u="none" strike="noStrike" cap="none" baseline="0" dirty="0">
                        <a:solidFill>
                          <a:srgbClr val="4D4D4D"/>
                        </a:solidFill>
                        <a:effectLst/>
                        <a:uFillTx/>
                        <a:ea typeface="MS UI Gothic"/>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u="none" strike="noStrike" cap="none" baseline="0" dirty="0">
                          <a:solidFill>
                            <a:srgbClr val="4D4D4D"/>
                          </a:solidFill>
                          <a:effectLst/>
                          <a:uFillTx/>
                          <a:ea typeface="MS UI Gothic"/>
                        </a:rPr>
                        <a:t>0.2141</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bl>
          </a:graphicData>
        </a:graphic>
      </p:graphicFrame>
      <p:grpSp>
        <p:nvGrpSpPr>
          <p:cNvPr id="11" name="Group 10"/>
          <p:cNvGrpSpPr/>
          <p:nvPr/>
        </p:nvGrpSpPr>
        <p:grpSpPr>
          <a:xfrm>
            <a:off x="-11540" y="2046751"/>
            <a:ext cx="4815207" cy="2602080"/>
            <a:chOff x="-526769" y="2064323"/>
            <a:chExt cx="8699917" cy="4553788"/>
          </a:xfrm>
        </p:grpSpPr>
        <p:sp>
          <p:nvSpPr>
            <p:cNvPr id="12" name="Freeform 11"/>
            <p:cNvSpPr/>
            <p:nvPr/>
          </p:nvSpPr>
          <p:spPr bwMode="auto">
            <a:xfrm>
              <a:off x="1138862" y="2334069"/>
              <a:ext cx="6805495"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3" name="Line 6"/>
            <p:cNvSpPr>
              <a:spLocks noChangeShapeType="1"/>
            </p:cNvSpPr>
            <p:nvPr/>
          </p:nvSpPr>
          <p:spPr bwMode="auto">
            <a:xfrm>
              <a:off x="1048631" y="2334068"/>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4" name="Line 7"/>
            <p:cNvSpPr>
              <a:spLocks noChangeShapeType="1"/>
            </p:cNvSpPr>
            <p:nvPr/>
          </p:nvSpPr>
          <p:spPr bwMode="auto">
            <a:xfrm>
              <a:off x="1048631" y="2856276"/>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5" name="Line 8"/>
            <p:cNvSpPr>
              <a:spLocks noChangeShapeType="1"/>
            </p:cNvSpPr>
            <p:nvPr/>
          </p:nvSpPr>
          <p:spPr bwMode="auto">
            <a:xfrm>
              <a:off x="1048631" y="3355037"/>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6" name="Line 9"/>
            <p:cNvSpPr>
              <a:spLocks noChangeShapeType="1"/>
            </p:cNvSpPr>
            <p:nvPr/>
          </p:nvSpPr>
          <p:spPr bwMode="auto">
            <a:xfrm>
              <a:off x="1048631" y="3869916"/>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7" name="Line 10"/>
            <p:cNvSpPr>
              <a:spLocks noChangeShapeType="1"/>
            </p:cNvSpPr>
            <p:nvPr/>
          </p:nvSpPr>
          <p:spPr bwMode="auto">
            <a:xfrm>
              <a:off x="1048631" y="4374052"/>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8" name="Line 11"/>
            <p:cNvSpPr>
              <a:spLocks noChangeShapeType="1"/>
            </p:cNvSpPr>
            <p:nvPr/>
          </p:nvSpPr>
          <p:spPr bwMode="auto">
            <a:xfrm>
              <a:off x="1048631" y="4883560"/>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9" name="TextBox 18"/>
            <p:cNvSpPr txBox="1"/>
            <p:nvPr/>
          </p:nvSpPr>
          <p:spPr>
            <a:xfrm rot="16200000">
              <a:off x="-359404" y="3359200"/>
              <a:ext cx="1254784" cy="551251"/>
            </a:xfrm>
            <a:prstGeom prst="rect">
              <a:avLst/>
            </a:prstGeom>
            <a:noFill/>
          </p:spPr>
          <p:txBody>
            <a:bodyPr wrap="none" rtlCol="0">
              <a:spAutoFit/>
            </a:bodyPr>
            <a:lstStyle/>
            <a:p>
              <a:pPr algn="ctr" fontAlgn="base">
                <a:spcBef>
                  <a:spcPct val="0"/>
                </a:spcBef>
                <a:spcAft>
                  <a:spcPct val="0"/>
                </a:spcAft>
              </a:pPr>
              <a:r>
                <a:rPr lang="ja-JP" sz="1400" b="0" i="0" u="none" strike="noStrike" cap="none" baseline="0">
                  <a:solidFill>
                    <a:srgbClr val="4D4D4D"/>
                  </a:solidFill>
                  <a:effectLst/>
                  <a:uFillTx/>
                  <a:ea typeface="MS UI Gothic"/>
                </a:rPr>
                <a:t>生存率</a:t>
              </a:r>
            </a:p>
          </p:txBody>
        </p:sp>
        <p:sp>
          <p:nvSpPr>
            <p:cNvPr id="20" name="TextBox 19"/>
            <p:cNvSpPr txBox="1"/>
            <p:nvPr/>
          </p:nvSpPr>
          <p:spPr>
            <a:xfrm>
              <a:off x="3052134" y="5310912"/>
              <a:ext cx="3302695" cy="533951"/>
            </a:xfrm>
            <a:prstGeom prst="rect">
              <a:avLst/>
            </a:prstGeom>
            <a:noFill/>
          </p:spPr>
          <p:txBody>
            <a:bodyPr wrap="none" rtlCol="0">
              <a:spAutoFit/>
            </a:bodyPr>
            <a:lstStyle/>
            <a:p>
              <a:pPr algn="ctr" fontAlgn="base">
                <a:spcBef>
                  <a:spcPct val="0"/>
                </a:spcBef>
                <a:spcAft>
                  <a:spcPct val="0"/>
                </a:spcAft>
              </a:pPr>
              <a:r>
                <a:rPr lang="ja-JP" sz="1400" b="0" i="0" u="none" strike="noStrike" cap="none" baseline="0">
                  <a:solidFill>
                    <a:srgbClr val="4D4D4D"/>
                  </a:solidFill>
                  <a:effectLst/>
                  <a:uFillTx/>
                  <a:ea typeface="MS UI Gothic"/>
                </a:rPr>
                <a:t>無再発生存期間、ヵ月</a:t>
              </a:r>
            </a:p>
          </p:txBody>
        </p:sp>
        <p:sp>
          <p:nvSpPr>
            <p:cNvPr id="21" name="TextBox 20"/>
            <p:cNvSpPr txBox="1"/>
            <p:nvPr/>
          </p:nvSpPr>
          <p:spPr>
            <a:xfrm>
              <a:off x="388561" y="2064323"/>
              <a:ext cx="777767" cy="533951"/>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1.0</a:t>
              </a:r>
            </a:p>
          </p:txBody>
        </p:sp>
        <p:sp>
          <p:nvSpPr>
            <p:cNvPr id="22" name="TextBox 21"/>
            <p:cNvSpPr txBox="1"/>
            <p:nvPr/>
          </p:nvSpPr>
          <p:spPr>
            <a:xfrm>
              <a:off x="388565" y="2588461"/>
              <a:ext cx="777767" cy="533951"/>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0.8</a:t>
              </a:r>
            </a:p>
          </p:txBody>
        </p:sp>
        <p:sp>
          <p:nvSpPr>
            <p:cNvPr id="23" name="TextBox 22"/>
            <p:cNvSpPr txBox="1"/>
            <p:nvPr/>
          </p:nvSpPr>
          <p:spPr>
            <a:xfrm>
              <a:off x="388565" y="3086993"/>
              <a:ext cx="777767" cy="533951"/>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0.6</a:t>
              </a:r>
            </a:p>
          </p:txBody>
        </p:sp>
        <p:sp>
          <p:nvSpPr>
            <p:cNvPr id="24" name="TextBox 23"/>
            <p:cNvSpPr txBox="1"/>
            <p:nvPr/>
          </p:nvSpPr>
          <p:spPr>
            <a:xfrm>
              <a:off x="388565" y="3601647"/>
              <a:ext cx="777767" cy="533951"/>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0.4</a:t>
              </a:r>
            </a:p>
          </p:txBody>
        </p:sp>
        <p:sp>
          <p:nvSpPr>
            <p:cNvPr id="25" name="TextBox 24"/>
            <p:cNvSpPr txBox="1"/>
            <p:nvPr/>
          </p:nvSpPr>
          <p:spPr>
            <a:xfrm>
              <a:off x="388565" y="4105549"/>
              <a:ext cx="777767" cy="533951"/>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0.2</a:t>
              </a:r>
            </a:p>
          </p:txBody>
        </p:sp>
        <p:sp>
          <p:nvSpPr>
            <p:cNvPr id="26" name="TextBox 25"/>
            <p:cNvSpPr txBox="1"/>
            <p:nvPr/>
          </p:nvSpPr>
          <p:spPr>
            <a:xfrm>
              <a:off x="653126" y="4612486"/>
              <a:ext cx="513213" cy="538627"/>
            </a:xfrm>
            <a:prstGeom prst="rect">
              <a:avLst/>
            </a:prstGeom>
            <a:noFill/>
          </p:spPr>
          <p:txBody>
            <a:bodyPr wrap="none" rtlCol="0" anchor="ctr" anchorCtr="0">
              <a:spAutoFit/>
            </a:bodyPr>
            <a:lstStyle/>
            <a:p>
              <a:pPr algn="r"/>
              <a:r>
                <a:rPr lang="ja-JP" sz="1400" b="0" i="0" u="none" strike="noStrike" cap="none" baseline="0" dirty="0" smtClean="0">
                  <a:solidFill>
                    <a:srgbClr val="4D4D4D"/>
                  </a:solidFill>
                  <a:effectLst/>
                  <a:uFillTx/>
                  <a:ea typeface="MS UI Gothic"/>
                </a:rPr>
                <a:t>0</a:t>
              </a:r>
              <a:endParaRPr lang="ja-JP" sz="1400" b="0" i="0" u="none" strike="noStrike" cap="none" baseline="0" dirty="0">
                <a:solidFill>
                  <a:srgbClr val="4D4D4D"/>
                </a:solidFill>
                <a:effectLst/>
                <a:uFillTx/>
                <a:ea typeface="MS UI Gothic"/>
              </a:endParaRPr>
            </a:p>
          </p:txBody>
        </p:sp>
        <p:grpSp>
          <p:nvGrpSpPr>
            <p:cNvPr id="27" name="Group 26"/>
            <p:cNvGrpSpPr/>
            <p:nvPr/>
          </p:nvGrpSpPr>
          <p:grpSpPr>
            <a:xfrm>
              <a:off x="1241746" y="4920702"/>
              <a:ext cx="490490" cy="1697409"/>
              <a:chOff x="1033835" y="4920702"/>
              <a:chExt cx="409526" cy="1697409"/>
            </a:xfrm>
          </p:grpSpPr>
          <p:sp>
            <p:nvSpPr>
              <p:cNvPr id="47" name="Line 21"/>
              <p:cNvSpPr>
                <a:spLocks noChangeShapeType="1"/>
              </p:cNvSpPr>
              <p:nvPr/>
            </p:nvSpPr>
            <p:spPr bwMode="auto">
              <a:xfrm flipH="1">
                <a:off x="1231367" y="4920702"/>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48" name="TextBox 47"/>
              <p:cNvSpPr txBox="1"/>
              <p:nvPr/>
            </p:nvSpPr>
            <p:spPr>
              <a:xfrm>
                <a:off x="1034919" y="4982722"/>
                <a:ext cx="407357" cy="1621193"/>
              </a:xfrm>
              <a:prstGeom prst="rect">
                <a:avLst/>
              </a:prstGeom>
              <a:noFill/>
            </p:spPr>
            <p:txBody>
              <a:bodyPr wrap="none" lIns="36000" tIns="36000" rIns="36000" bIns="36000" rtlCol="0" anchor="t" anchorCtr="0">
                <a:spAutoFit/>
              </a:bodyPr>
              <a:lstStyle/>
              <a:p>
                <a:pPr algn="ctr"/>
                <a:r>
                  <a:rPr lang="ja-JP" sz="1400" b="0" i="0" u="none" strike="noStrike" cap="none" baseline="0">
                    <a:solidFill>
                      <a:srgbClr val="4D4D4D"/>
                    </a:solidFill>
                    <a:effectLst/>
                    <a:uFillTx/>
                    <a:ea typeface="MS UI Gothic"/>
                  </a:rPr>
                  <a:t>0</a:t>
                </a:r>
              </a:p>
              <a:p>
                <a:pPr algn="ctr"/>
                <a:endParaRPr lang="en-GB" sz="1400">
                  <a:solidFill>
                    <a:srgbClr val="000000"/>
                  </a:solidFill>
                  <a:cs typeface="Arial" panose="020B0604020202020204" pitchFamily="34" charset="0"/>
                </a:endParaRPr>
              </a:p>
              <a:p>
                <a:pPr algn="ctr"/>
                <a:r>
                  <a:rPr lang="ja-JP" sz="1400" b="0" i="0" u="none" strike="noStrike" cap="none" baseline="0">
                    <a:solidFill>
                      <a:srgbClr val="B60D27"/>
                    </a:solidFill>
                    <a:effectLst/>
                    <a:uFillTx/>
                    <a:ea typeface="MS UI Gothic"/>
                  </a:rPr>
                  <a:t>79</a:t>
                </a:r>
              </a:p>
              <a:p>
                <a:pPr algn="ctr"/>
                <a:r>
                  <a:rPr lang="ja-JP" sz="1400" b="0" i="0" u="none" strike="noStrike" cap="none" baseline="0">
                    <a:solidFill>
                      <a:srgbClr val="B2C0D8"/>
                    </a:solidFill>
                    <a:effectLst/>
                    <a:uFillTx/>
                    <a:ea typeface="MS UI Gothic"/>
                  </a:rPr>
                  <a:t>42</a:t>
                </a:r>
              </a:p>
            </p:txBody>
          </p:sp>
        </p:grpSp>
        <p:grpSp>
          <p:nvGrpSpPr>
            <p:cNvPr id="28" name="Group 27"/>
            <p:cNvGrpSpPr/>
            <p:nvPr/>
          </p:nvGrpSpPr>
          <p:grpSpPr>
            <a:xfrm>
              <a:off x="2300680" y="4920702"/>
              <a:ext cx="490489" cy="1697409"/>
              <a:chOff x="965474" y="4920702"/>
              <a:chExt cx="409526" cy="1697409"/>
            </a:xfrm>
          </p:grpSpPr>
          <p:sp>
            <p:nvSpPr>
              <p:cNvPr id="45" name="Line 19"/>
              <p:cNvSpPr>
                <a:spLocks noChangeShapeType="1"/>
              </p:cNvSpPr>
              <p:nvPr/>
            </p:nvSpPr>
            <p:spPr bwMode="auto">
              <a:xfrm flipH="1">
                <a:off x="1170237" y="4920702"/>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46" name="TextBox 45"/>
              <p:cNvSpPr txBox="1"/>
              <p:nvPr/>
            </p:nvSpPr>
            <p:spPr>
              <a:xfrm>
                <a:off x="966557" y="4982722"/>
                <a:ext cx="407358" cy="1621193"/>
              </a:xfrm>
              <a:prstGeom prst="rect">
                <a:avLst/>
              </a:prstGeom>
              <a:noFill/>
            </p:spPr>
            <p:txBody>
              <a:bodyPr wrap="none" lIns="36000" tIns="36000" rIns="36000" bIns="36000" rtlCol="0" anchor="t" anchorCtr="0">
                <a:spAutoFit/>
              </a:bodyPr>
              <a:lstStyle/>
              <a:p>
                <a:pPr algn="ctr"/>
                <a:r>
                  <a:rPr lang="ja-JP" sz="1400" b="0" i="0" u="none" strike="noStrike" cap="none" baseline="0">
                    <a:solidFill>
                      <a:srgbClr val="4D4D4D"/>
                    </a:solidFill>
                    <a:effectLst/>
                    <a:uFillTx/>
                    <a:ea typeface="MS UI Gothic"/>
                  </a:rPr>
                  <a:t>6</a:t>
                </a:r>
              </a:p>
              <a:p>
                <a:pPr algn="ctr"/>
                <a:endParaRPr lang="en-GB" sz="1400">
                  <a:solidFill>
                    <a:srgbClr val="000000"/>
                  </a:solidFill>
                  <a:cs typeface="Arial" panose="020B0604020202020204" pitchFamily="34" charset="0"/>
                </a:endParaRPr>
              </a:p>
              <a:p>
                <a:pPr algn="ctr"/>
                <a:r>
                  <a:rPr lang="ja-JP" sz="1400" b="0" i="0" u="none" strike="noStrike" cap="none" baseline="0">
                    <a:solidFill>
                      <a:srgbClr val="B60D27"/>
                    </a:solidFill>
                    <a:effectLst/>
                    <a:uFillTx/>
                    <a:ea typeface="MS UI Gothic"/>
                  </a:rPr>
                  <a:t>40</a:t>
                </a:r>
              </a:p>
              <a:p>
                <a:pPr algn="ctr"/>
                <a:r>
                  <a:rPr lang="ja-JP" sz="1400" b="0" i="0" u="none" strike="noStrike" cap="none" baseline="0">
                    <a:solidFill>
                      <a:srgbClr val="B2C0D8"/>
                    </a:solidFill>
                    <a:effectLst/>
                    <a:uFillTx/>
                    <a:ea typeface="MS UI Gothic"/>
                  </a:rPr>
                  <a:t>26</a:t>
                </a:r>
              </a:p>
            </p:txBody>
          </p:sp>
        </p:grpSp>
        <p:grpSp>
          <p:nvGrpSpPr>
            <p:cNvPr id="29" name="Group 28"/>
            <p:cNvGrpSpPr/>
            <p:nvPr/>
          </p:nvGrpSpPr>
          <p:grpSpPr>
            <a:xfrm>
              <a:off x="3384430" y="4920702"/>
              <a:ext cx="503234" cy="1697407"/>
              <a:chOff x="917836" y="4920702"/>
              <a:chExt cx="420168" cy="1697407"/>
            </a:xfrm>
          </p:grpSpPr>
          <p:sp>
            <p:nvSpPr>
              <p:cNvPr id="43" name="Line 19"/>
              <p:cNvSpPr>
                <a:spLocks noChangeShapeType="1"/>
              </p:cNvSpPr>
              <p:nvPr/>
            </p:nvSpPr>
            <p:spPr bwMode="auto">
              <a:xfrm flipH="1">
                <a:off x="1127923" y="4920702"/>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44" name="TextBox 43"/>
              <p:cNvSpPr txBox="1"/>
              <p:nvPr/>
            </p:nvSpPr>
            <p:spPr>
              <a:xfrm>
                <a:off x="924241" y="4982720"/>
                <a:ext cx="407359" cy="1621193"/>
              </a:xfrm>
              <a:prstGeom prst="rect">
                <a:avLst/>
              </a:prstGeom>
              <a:noFill/>
            </p:spPr>
            <p:txBody>
              <a:bodyPr wrap="none" lIns="36000" tIns="36000" rIns="36000" bIns="36000" rtlCol="0" anchor="t" anchorCtr="0">
                <a:spAutoFit/>
              </a:bodyPr>
              <a:lstStyle/>
              <a:p>
                <a:pPr algn="ctr"/>
                <a:r>
                  <a:rPr lang="ja-JP" sz="1400" b="0" i="0" u="none" strike="noStrike" cap="none" baseline="0">
                    <a:solidFill>
                      <a:srgbClr val="4D4D4D"/>
                    </a:solidFill>
                    <a:effectLst/>
                    <a:uFillTx/>
                    <a:ea typeface="MS UI Gothic"/>
                  </a:rPr>
                  <a:t>12</a:t>
                </a:r>
              </a:p>
              <a:p>
                <a:pPr algn="ctr"/>
                <a:endParaRPr lang="en-GB" sz="1400">
                  <a:solidFill>
                    <a:srgbClr val="000000"/>
                  </a:solidFill>
                  <a:cs typeface="Arial" panose="020B0604020202020204" pitchFamily="34" charset="0"/>
                </a:endParaRPr>
              </a:p>
              <a:p>
                <a:pPr algn="r"/>
                <a:r>
                  <a:rPr lang="ja-JP" sz="1400" b="0" i="0" u="none" strike="noStrike" cap="none" baseline="0">
                    <a:solidFill>
                      <a:srgbClr val="B60D27"/>
                    </a:solidFill>
                    <a:effectLst/>
                    <a:uFillTx/>
                    <a:ea typeface="MS UI Gothic"/>
                  </a:rPr>
                  <a:t>24</a:t>
                </a:r>
              </a:p>
              <a:p>
                <a:pPr algn="r"/>
                <a:r>
                  <a:rPr lang="ja-JP" sz="1400" b="0" i="0" u="none" strike="noStrike" cap="none" baseline="0">
                    <a:solidFill>
                      <a:srgbClr val="B2C0D8"/>
                    </a:solidFill>
                    <a:effectLst/>
                    <a:uFillTx/>
                    <a:ea typeface="MS UI Gothic"/>
                  </a:rPr>
                  <a:t>18</a:t>
                </a:r>
              </a:p>
            </p:txBody>
          </p:sp>
        </p:grpSp>
        <p:grpSp>
          <p:nvGrpSpPr>
            <p:cNvPr id="30" name="Group 29"/>
            <p:cNvGrpSpPr/>
            <p:nvPr/>
          </p:nvGrpSpPr>
          <p:grpSpPr>
            <a:xfrm>
              <a:off x="4463988" y="4920702"/>
              <a:ext cx="490491" cy="1697408"/>
              <a:chOff x="847647" y="4920702"/>
              <a:chExt cx="409528" cy="1697408"/>
            </a:xfrm>
          </p:grpSpPr>
          <p:sp>
            <p:nvSpPr>
              <p:cNvPr id="41" name="Line 21"/>
              <p:cNvSpPr>
                <a:spLocks noChangeShapeType="1"/>
              </p:cNvSpPr>
              <p:nvPr/>
            </p:nvSpPr>
            <p:spPr bwMode="auto">
              <a:xfrm flipH="1">
                <a:off x="1045181" y="4920702"/>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42" name="TextBox 41"/>
              <p:cNvSpPr txBox="1"/>
              <p:nvPr/>
            </p:nvSpPr>
            <p:spPr>
              <a:xfrm>
                <a:off x="848732" y="4982722"/>
                <a:ext cx="407359" cy="1621193"/>
              </a:xfrm>
              <a:prstGeom prst="rect">
                <a:avLst/>
              </a:prstGeom>
              <a:noFill/>
            </p:spPr>
            <p:txBody>
              <a:bodyPr wrap="none" lIns="36000" tIns="36000" rIns="36000" bIns="36000" rtlCol="0" anchor="t" anchorCtr="0">
                <a:spAutoFit/>
              </a:bodyPr>
              <a:lstStyle/>
              <a:p>
                <a:pPr algn="ctr"/>
                <a:r>
                  <a:rPr lang="ja-JP" sz="1400" b="0" i="0" u="none" strike="noStrike" cap="none" baseline="0">
                    <a:solidFill>
                      <a:srgbClr val="4D4D4D"/>
                    </a:solidFill>
                    <a:effectLst/>
                    <a:uFillTx/>
                    <a:ea typeface="MS UI Gothic"/>
                  </a:rPr>
                  <a:t>18</a:t>
                </a:r>
              </a:p>
              <a:p>
                <a:pPr algn="ctr"/>
                <a:endParaRPr lang="en-GB" sz="1400">
                  <a:solidFill>
                    <a:srgbClr val="000000"/>
                  </a:solidFill>
                  <a:cs typeface="Arial" panose="020B0604020202020204" pitchFamily="34" charset="0"/>
                </a:endParaRPr>
              </a:p>
              <a:p>
                <a:pPr algn="ctr"/>
                <a:r>
                  <a:rPr lang="ja-JP" sz="1400" b="0" i="0" u="none" strike="noStrike" cap="none" baseline="0">
                    <a:solidFill>
                      <a:srgbClr val="B60D27"/>
                    </a:solidFill>
                    <a:effectLst/>
                    <a:uFillTx/>
                    <a:ea typeface="MS UI Gothic"/>
                  </a:rPr>
                  <a:t>22</a:t>
                </a:r>
              </a:p>
              <a:p>
                <a:pPr algn="ctr"/>
                <a:r>
                  <a:rPr lang="ja-JP" sz="1400" b="0" i="0" u="none" strike="noStrike" cap="none" baseline="0">
                    <a:solidFill>
                      <a:srgbClr val="B2C0D8"/>
                    </a:solidFill>
                    <a:effectLst/>
                    <a:uFillTx/>
                    <a:ea typeface="MS UI Gothic"/>
                  </a:rPr>
                  <a:t>17</a:t>
                </a:r>
              </a:p>
            </p:txBody>
          </p:sp>
        </p:grpSp>
        <p:grpSp>
          <p:nvGrpSpPr>
            <p:cNvPr id="31" name="Group 30"/>
            <p:cNvGrpSpPr/>
            <p:nvPr/>
          </p:nvGrpSpPr>
          <p:grpSpPr>
            <a:xfrm>
              <a:off x="5527331" y="4920702"/>
              <a:ext cx="513660" cy="1697407"/>
              <a:chOff x="770270" y="4920702"/>
              <a:chExt cx="428874" cy="1697407"/>
            </a:xfrm>
          </p:grpSpPr>
          <p:sp>
            <p:nvSpPr>
              <p:cNvPr id="39" name="Line 21"/>
              <p:cNvSpPr>
                <a:spLocks noChangeShapeType="1"/>
              </p:cNvSpPr>
              <p:nvPr/>
            </p:nvSpPr>
            <p:spPr bwMode="auto">
              <a:xfrm flipH="1">
                <a:off x="977478" y="4920702"/>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40" name="TextBox 39"/>
              <p:cNvSpPr txBox="1"/>
              <p:nvPr/>
            </p:nvSpPr>
            <p:spPr>
              <a:xfrm>
                <a:off x="781028" y="4982720"/>
                <a:ext cx="407360" cy="1621193"/>
              </a:xfrm>
              <a:prstGeom prst="rect">
                <a:avLst/>
              </a:prstGeom>
              <a:noFill/>
            </p:spPr>
            <p:txBody>
              <a:bodyPr wrap="none" lIns="36000" tIns="36000" rIns="36000" bIns="36000" rtlCol="0" anchor="t" anchorCtr="0">
                <a:spAutoFit/>
              </a:bodyPr>
              <a:lstStyle/>
              <a:p>
                <a:pPr algn="ctr"/>
                <a:r>
                  <a:rPr lang="ja-JP" sz="1400" b="0" i="0" u="none" strike="noStrike" cap="none" baseline="0">
                    <a:solidFill>
                      <a:srgbClr val="4D4D4D"/>
                    </a:solidFill>
                    <a:effectLst/>
                    <a:uFillTx/>
                    <a:ea typeface="MS UI Gothic"/>
                  </a:rPr>
                  <a:t>24</a:t>
                </a:r>
              </a:p>
              <a:p>
                <a:pPr algn="ctr"/>
                <a:endParaRPr lang="en-GB" sz="1400">
                  <a:solidFill>
                    <a:srgbClr val="000000"/>
                  </a:solidFill>
                  <a:cs typeface="Arial" panose="020B0604020202020204" pitchFamily="34" charset="0"/>
                </a:endParaRPr>
              </a:p>
              <a:p>
                <a:pPr algn="r"/>
                <a:r>
                  <a:rPr lang="ja-JP" sz="1400" b="0" i="0" u="none" strike="noStrike" cap="none" baseline="0">
                    <a:solidFill>
                      <a:srgbClr val="B60D27"/>
                    </a:solidFill>
                    <a:effectLst/>
                    <a:uFillTx/>
                    <a:ea typeface="MS UI Gothic"/>
                  </a:rPr>
                  <a:t>18</a:t>
                </a:r>
              </a:p>
              <a:p>
                <a:pPr algn="r"/>
                <a:r>
                  <a:rPr lang="ja-JP" sz="1400" b="0" i="0" u="none" strike="noStrike" cap="none" baseline="0">
                    <a:solidFill>
                      <a:srgbClr val="B2C0D8"/>
                    </a:solidFill>
                    <a:effectLst/>
                    <a:uFillTx/>
                    <a:ea typeface="MS UI Gothic"/>
                  </a:rPr>
                  <a:t>14</a:t>
                </a:r>
              </a:p>
            </p:txBody>
          </p:sp>
        </p:grpSp>
        <p:grpSp>
          <p:nvGrpSpPr>
            <p:cNvPr id="32" name="Group 31"/>
            <p:cNvGrpSpPr/>
            <p:nvPr/>
          </p:nvGrpSpPr>
          <p:grpSpPr>
            <a:xfrm>
              <a:off x="6613834" y="4920702"/>
              <a:ext cx="490490" cy="1697407"/>
              <a:chOff x="737629" y="4920702"/>
              <a:chExt cx="409529" cy="1697407"/>
            </a:xfrm>
          </p:grpSpPr>
          <p:sp>
            <p:nvSpPr>
              <p:cNvPr id="37" name="Line 21"/>
              <p:cNvSpPr>
                <a:spLocks noChangeShapeType="1"/>
              </p:cNvSpPr>
              <p:nvPr/>
            </p:nvSpPr>
            <p:spPr bwMode="auto">
              <a:xfrm flipH="1">
                <a:off x="935163" y="4920702"/>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38" name="TextBox 37"/>
              <p:cNvSpPr txBox="1"/>
              <p:nvPr/>
            </p:nvSpPr>
            <p:spPr>
              <a:xfrm>
                <a:off x="738713" y="4982720"/>
                <a:ext cx="407360" cy="1621193"/>
              </a:xfrm>
              <a:prstGeom prst="rect">
                <a:avLst/>
              </a:prstGeom>
              <a:noFill/>
            </p:spPr>
            <p:txBody>
              <a:bodyPr wrap="none" lIns="36000" tIns="36000" rIns="36000" bIns="36000" rtlCol="0" anchor="t" anchorCtr="0">
                <a:spAutoFit/>
              </a:bodyPr>
              <a:lstStyle/>
              <a:p>
                <a:pPr algn="ctr"/>
                <a:r>
                  <a:rPr lang="ja-JP" sz="1400" b="0" i="0" u="none" strike="noStrike" cap="none" baseline="0">
                    <a:solidFill>
                      <a:srgbClr val="4D4D4D"/>
                    </a:solidFill>
                    <a:effectLst/>
                    <a:uFillTx/>
                    <a:ea typeface="MS UI Gothic"/>
                  </a:rPr>
                  <a:t>30</a:t>
                </a:r>
              </a:p>
              <a:p>
                <a:pPr algn="ctr"/>
                <a:endParaRPr lang="en-GB" sz="1400">
                  <a:solidFill>
                    <a:srgbClr val="000000"/>
                  </a:solidFill>
                  <a:cs typeface="Arial" panose="020B0604020202020204" pitchFamily="34" charset="0"/>
                </a:endParaRPr>
              </a:p>
              <a:p>
                <a:pPr algn="ctr"/>
                <a:r>
                  <a:rPr lang="ja-JP" sz="1400" b="0" i="0" u="none" strike="noStrike" cap="none" baseline="0">
                    <a:solidFill>
                      <a:srgbClr val="B60D27"/>
                    </a:solidFill>
                    <a:effectLst/>
                    <a:uFillTx/>
                    <a:ea typeface="MS UI Gothic"/>
                  </a:rPr>
                  <a:t>16</a:t>
                </a:r>
              </a:p>
              <a:p>
                <a:pPr algn="ctr"/>
                <a:r>
                  <a:rPr lang="ja-JP" sz="1400" b="0" i="0" u="none" strike="noStrike" cap="none" baseline="0">
                    <a:solidFill>
                      <a:srgbClr val="B2C0D8"/>
                    </a:solidFill>
                    <a:effectLst/>
                    <a:uFillTx/>
                    <a:ea typeface="MS UI Gothic"/>
                  </a:rPr>
                  <a:t>12</a:t>
                </a:r>
              </a:p>
            </p:txBody>
          </p:sp>
        </p:grpSp>
        <p:grpSp>
          <p:nvGrpSpPr>
            <p:cNvPr id="33" name="Group 32"/>
            <p:cNvGrpSpPr/>
            <p:nvPr/>
          </p:nvGrpSpPr>
          <p:grpSpPr>
            <a:xfrm>
              <a:off x="7682658" y="4920702"/>
              <a:ext cx="490490" cy="1697407"/>
              <a:chOff x="1134735" y="4920702"/>
              <a:chExt cx="409529" cy="1697407"/>
            </a:xfrm>
          </p:grpSpPr>
          <p:sp>
            <p:nvSpPr>
              <p:cNvPr id="35" name="Line 19"/>
              <p:cNvSpPr>
                <a:spLocks noChangeShapeType="1"/>
              </p:cNvSpPr>
              <p:nvPr/>
            </p:nvSpPr>
            <p:spPr bwMode="auto">
              <a:xfrm flipH="1">
                <a:off x="1339497" y="4920702"/>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36" name="TextBox 35"/>
              <p:cNvSpPr txBox="1"/>
              <p:nvPr/>
            </p:nvSpPr>
            <p:spPr>
              <a:xfrm>
                <a:off x="1135820" y="4982720"/>
                <a:ext cx="407360" cy="1621193"/>
              </a:xfrm>
              <a:prstGeom prst="rect">
                <a:avLst/>
              </a:prstGeom>
              <a:noFill/>
            </p:spPr>
            <p:txBody>
              <a:bodyPr wrap="none" lIns="36000" tIns="36000" rIns="36000" bIns="36000" rtlCol="0" anchor="t" anchorCtr="0">
                <a:spAutoFit/>
              </a:bodyPr>
              <a:lstStyle/>
              <a:p>
                <a:pPr algn="ctr"/>
                <a:r>
                  <a:rPr lang="ja-JP" sz="1400" b="0" i="0" u="none" strike="noStrike" cap="none" baseline="0">
                    <a:solidFill>
                      <a:srgbClr val="4D4D4D"/>
                    </a:solidFill>
                    <a:effectLst/>
                    <a:uFillTx/>
                    <a:ea typeface="MS UI Gothic"/>
                  </a:rPr>
                  <a:t>36</a:t>
                </a:r>
              </a:p>
              <a:p>
                <a:pPr algn="ctr"/>
                <a:endParaRPr lang="en-GB" sz="1400">
                  <a:solidFill>
                    <a:srgbClr val="000000"/>
                  </a:solidFill>
                  <a:cs typeface="Arial" panose="020B0604020202020204" pitchFamily="34" charset="0"/>
                </a:endParaRPr>
              </a:p>
              <a:p>
                <a:pPr algn="ctr"/>
                <a:r>
                  <a:rPr lang="ja-JP" sz="1400" b="0" i="0" u="none" strike="noStrike" cap="none" baseline="0">
                    <a:solidFill>
                      <a:srgbClr val="B60D27"/>
                    </a:solidFill>
                    <a:effectLst/>
                    <a:uFillTx/>
                    <a:ea typeface="MS UI Gothic"/>
                  </a:rPr>
                  <a:t>15</a:t>
                </a:r>
              </a:p>
              <a:p>
                <a:pPr algn="ctr"/>
                <a:r>
                  <a:rPr lang="ja-JP" sz="1400" b="0" i="0" u="none" strike="noStrike" cap="none" baseline="0">
                    <a:solidFill>
                      <a:srgbClr val="B2C0D8"/>
                    </a:solidFill>
                    <a:effectLst/>
                    <a:uFillTx/>
                    <a:ea typeface="MS UI Gothic"/>
                  </a:rPr>
                  <a:t>11</a:t>
                </a:r>
              </a:p>
            </p:txBody>
          </p:sp>
        </p:grpSp>
        <p:sp>
          <p:nvSpPr>
            <p:cNvPr id="34" name="TextBox 33"/>
            <p:cNvSpPr txBox="1"/>
            <p:nvPr/>
          </p:nvSpPr>
          <p:spPr>
            <a:xfrm>
              <a:off x="-526769" y="5702446"/>
              <a:ext cx="1903708" cy="907716"/>
            </a:xfrm>
            <a:prstGeom prst="rect">
              <a:avLst/>
            </a:prstGeom>
            <a:noFill/>
          </p:spPr>
          <p:txBody>
            <a:bodyPr wrap="none" rtlCol="0">
              <a:spAutoFit/>
            </a:bodyPr>
            <a:lstStyle/>
            <a:p>
              <a:pPr algn="r" fontAlgn="base">
                <a:spcBef>
                  <a:spcPct val="0"/>
                </a:spcBef>
                <a:spcAft>
                  <a:spcPct val="0"/>
                </a:spcAft>
              </a:pPr>
              <a:r>
                <a:rPr lang="ja-JP" sz="1400" b="0" i="0" u="none" strike="noStrike" cap="none" baseline="0">
                  <a:solidFill>
                    <a:srgbClr val="B60D27"/>
                  </a:solidFill>
                  <a:effectLst/>
                  <a:uFillTx/>
                  <a:ea typeface="MS UI Gothic"/>
                </a:rPr>
                <a:t>tecemotide</a:t>
              </a:r>
            </a:p>
            <a:p>
              <a:pPr algn="r" fontAlgn="base">
                <a:spcBef>
                  <a:spcPct val="0"/>
                </a:spcBef>
                <a:spcAft>
                  <a:spcPct val="0"/>
                </a:spcAft>
              </a:pPr>
              <a:r>
                <a:rPr lang="ja-JP" sz="1400" b="0" i="0" u="none" strike="noStrike" cap="none" baseline="0">
                  <a:solidFill>
                    <a:srgbClr val="B2C0D8"/>
                  </a:solidFill>
                  <a:effectLst/>
                  <a:uFillTx/>
                  <a:ea typeface="MS UI Gothic"/>
                </a:rPr>
                <a:t>プラセボ</a:t>
              </a:r>
            </a:p>
          </p:txBody>
        </p:sp>
      </p:grpSp>
      <p:sp>
        <p:nvSpPr>
          <p:cNvPr id="50" name="TextBox 49"/>
          <p:cNvSpPr txBox="1"/>
          <p:nvPr/>
        </p:nvSpPr>
        <p:spPr>
          <a:xfrm>
            <a:off x="1223533" y="3217974"/>
            <a:ext cx="1053659" cy="305105"/>
          </a:xfrm>
          <a:prstGeom prst="rect">
            <a:avLst/>
          </a:prstGeom>
          <a:noFill/>
        </p:spPr>
        <p:txBody>
          <a:bodyPr wrap="none" rtlCol="0">
            <a:spAutoFit/>
          </a:bodyPr>
          <a:lstStyle/>
          <a:p>
            <a:r>
              <a:rPr lang="ja-JP" sz="1400" b="0" i="0" u="none" strike="noStrike" cap="none" baseline="0" dirty="0">
                <a:solidFill>
                  <a:srgbClr val="B60D27"/>
                </a:solidFill>
                <a:effectLst/>
                <a:uFillTx/>
                <a:ea typeface="MS UI Gothic"/>
              </a:rPr>
              <a:t>tecemotide</a:t>
            </a:r>
          </a:p>
        </p:txBody>
      </p:sp>
      <p:sp>
        <p:nvSpPr>
          <p:cNvPr id="51" name="TextBox 50"/>
          <p:cNvSpPr txBox="1"/>
          <p:nvPr/>
        </p:nvSpPr>
        <p:spPr>
          <a:xfrm>
            <a:off x="1223533" y="3420449"/>
            <a:ext cx="733682" cy="305105"/>
          </a:xfrm>
          <a:prstGeom prst="rect">
            <a:avLst/>
          </a:prstGeom>
          <a:noFill/>
        </p:spPr>
        <p:txBody>
          <a:bodyPr wrap="none" rtlCol="0">
            <a:spAutoFit/>
          </a:bodyPr>
          <a:lstStyle/>
          <a:p>
            <a:r>
              <a:rPr lang="ja-JP" sz="1400" b="0" i="0" u="none" strike="noStrike" cap="none" baseline="0">
                <a:solidFill>
                  <a:srgbClr val="B2C0D8"/>
                </a:solidFill>
                <a:effectLst/>
                <a:uFillTx/>
                <a:ea typeface="MS UI Gothic"/>
              </a:rPr>
              <a:t>プラセボ</a:t>
            </a:r>
          </a:p>
        </p:txBody>
      </p:sp>
      <p:cxnSp>
        <p:nvCxnSpPr>
          <p:cNvPr id="52" name="Straight Connector 51"/>
          <p:cNvCxnSpPr/>
          <p:nvPr/>
        </p:nvCxnSpPr>
        <p:spPr>
          <a:xfrm>
            <a:off x="1081021" y="3371639"/>
            <a:ext cx="180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081021" y="3553283"/>
            <a:ext cx="180000" cy="0"/>
          </a:xfrm>
          <a:prstGeom prst="line">
            <a:avLst/>
          </a:prstGeom>
          <a:ln w="19050">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3655410" y="2189812"/>
            <a:ext cx="0" cy="123962"/>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807810" y="2189812"/>
            <a:ext cx="0" cy="12396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3786233" y="2098128"/>
            <a:ext cx="1142474" cy="305105"/>
          </a:xfrm>
          <a:prstGeom prst="rect">
            <a:avLst/>
          </a:prstGeom>
          <a:noFill/>
        </p:spPr>
        <p:txBody>
          <a:bodyPr wrap="none" rtlCol="0">
            <a:spAutoFit/>
          </a:bodyPr>
          <a:lstStyle/>
          <a:p>
            <a:r>
              <a:rPr lang="ja-JP" sz="1400" b="0" i="0" u="none" strike="noStrike" cap="none" baseline="0">
                <a:solidFill>
                  <a:srgbClr val="4D4D4D"/>
                </a:solidFill>
                <a:effectLst/>
                <a:uFillTx/>
                <a:ea typeface="MS UI Gothic"/>
              </a:rPr>
              <a:t>打ち切り時点</a:t>
            </a:r>
          </a:p>
        </p:txBody>
      </p:sp>
      <p:grpSp>
        <p:nvGrpSpPr>
          <p:cNvPr id="57" name="Group 2"/>
          <p:cNvGrpSpPr/>
          <p:nvPr/>
        </p:nvGrpSpPr>
        <p:grpSpPr>
          <a:xfrm>
            <a:off x="1103027" y="2163101"/>
            <a:ext cx="3564903" cy="1025026"/>
            <a:chOff x="2034" y="1912"/>
            <a:chExt cx="1686" cy="492"/>
          </a:xfrm>
        </p:grpSpPr>
        <p:sp>
          <p:nvSpPr>
            <p:cNvPr id="58" name="Line 3"/>
            <p:cNvSpPr>
              <a:spLocks noChangeShapeType="1"/>
            </p:cNvSpPr>
            <p:nvPr/>
          </p:nvSpPr>
          <p:spPr bwMode="auto">
            <a:xfrm flipH="1">
              <a:off x="3720" y="2368"/>
              <a:ext cx="0" cy="30"/>
            </a:xfrm>
            <a:prstGeom prst="line">
              <a:avLst/>
            </a:prstGeom>
            <a:ln w="19050">
              <a:solidFill>
                <a:schemeClr val="accent2"/>
              </a:solidFill>
              <a:prstDash val="sysDash"/>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59" name="Line 4"/>
            <p:cNvSpPr>
              <a:spLocks noChangeShapeType="1"/>
            </p:cNvSpPr>
            <p:nvPr/>
          </p:nvSpPr>
          <p:spPr bwMode="auto">
            <a:xfrm flipH="1">
              <a:off x="3498" y="2368"/>
              <a:ext cx="0" cy="36"/>
            </a:xfrm>
            <a:prstGeom prst="line">
              <a:avLst/>
            </a:prstGeom>
            <a:ln w="19050">
              <a:solidFill>
                <a:schemeClr val="accent2"/>
              </a:solidFill>
              <a:prstDash val="sysDash"/>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60" name="Line 5"/>
            <p:cNvSpPr>
              <a:spLocks noChangeShapeType="1"/>
            </p:cNvSpPr>
            <p:nvPr/>
          </p:nvSpPr>
          <p:spPr bwMode="auto">
            <a:xfrm flipH="1">
              <a:off x="3252" y="2350"/>
              <a:ext cx="0" cy="30"/>
            </a:xfrm>
            <a:prstGeom prst="line">
              <a:avLst/>
            </a:prstGeom>
            <a:ln w="19050">
              <a:solidFill>
                <a:schemeClr val="accent2"/>
              </a:solidFill>
              <a:prstDash val="sysDash"/>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61" name="Line 6"/>
            <p:cNvSpPr>
              <a:spLocks noChangeShapeType="1"/>
            </p:cNvSpPr>
            <p:nvPr/>
          </p:nvSpPr>
          <p:spPr bwMode="auto">
            <a:xfrm flipH="1">
              <a:off x="2058" y="1912"/>
              <a:ext cx="0" cy="36"/>
            </a:xfrm>
            <a:prstGeom prst="line">
              <a:avLst/>
            </a:prstGeom>
            <a:ln w="19050">
              <a:solidFill>
                <a:schemeClr val="accent2"/>
              </a:solidFill>
              <a:prstDash val="sysDash"/>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62" name="Freeform 7"/>
            <p:cNvSpPr/>
            <p:nvPr/>
          </p:nvSpPr>
          <p:spPr bwMode="auto">
            <a:xfrm>
              <a:off x="2034" y="1924"/>
              <a:ext cx="1686" cy="462"/>
            </a:xfrm>
            <a:custGeom>
              <a:avLst/>
              <a:gdLst>
                <a:gd name="T0" fmla="*/ 281 w 281"/>
                <a:gd name="T1" fmla="*/ 77 h 77"/>
                <a:gd name="T2" fmla="*/ 232 w 281"/>
                <a:gd name="T3" fmla="*/ 77 h 77"/>
                <a:gd name="T4" fmla="*/ 232 w 281"/>
                <a:gd name="T5" fmla="*/ 74 h 77"/>
                <a:gd name="T6" fmla="*/ 165 w 281"/>
                <a:gd name="T7" fmla="*/ 74 h 77"/>
                <a:gd name="T8" fmla="*/ 165 w 281"/>
                <a:gd name="T9" fmla="*/ 71 h 77"/>
                <a:gd name="T10" fmla="*/ 158 w 281"/>
                <a:gd name="T11" fmla="*/ 71 h 77"/>
                <a:gd name="T12" fmla="*/ 158 w 281"/>
                <a:gd name="T13" fmla="*/ 69 h 77"/>
                <a:gd name="T14" fmla="*/ 155 w 281"/>
                <a:gd name="T15" fmla="*/ 69 h 77"/>
                <a:gd name="T16" fmla="*/ 155 w 281"/>
                <a:gd name="T17" fmla="*/ 66 h 77"/>
                <a:gd name="T18" fmla="*/ 136 w 281"/>
                <a:gd name="T19" fmla="*/ 66 h 77"/>
                <a:gd name="T20" fmla="*/ 136 w 281"/>
                <a:gd name="T21" fmla="*/ 63 h 77"/>
                <a:gd name="T22" fmla="*/ 90 w 281"/>
                <a:gd name="T23" fmla="*/ 63 h 77"/>
                <a:gd name="T24" fmla="*/ 90 w 281"/>
                <a:gd name="T25" fmla="*/ 55 h 77"/>
                <a:gd name="T26" fmla="*/ 85 w 281"/>
                <a:gd name="T27" fmla="*/ 55 h 77"/>
                <a:gd name="T28" fmla="*/ 85 w 281"/>
                <a:gd name="T29" fmla="*/ 52 h 77"/>
                <a:gd name="T30" fmla="*/ 71 w 281"/>
                <a:gd name="T31" fmla="*/ 52 h 77"/>
                <a:gd name="T32" fmla="*/ 71 w 281"/>
                <a:gd name="T33" fmla="*/ 47 h 77"/>
                <a:gd name="T34" fmla="*/ 67 w 281"/>
                <a:gd name="T35" fmla="*/ 47 h 77"/>
                <a:gd name="T36" fmla="*/ 67 w 281"/>
                <a:gd name="T37" fmla="*/ 41 h 77"/>
                <a:gd name="T38" fmla="*/ 39 w 281"/>
                <a:gd name="T39" fmla="*/ 41 h 77"/>
                <a:gd name="T40" fmla="*/ 39 w 281"/>
                <a:gd name="T41" fmla="*/ 39 h 77"/>
                <a:gd name="T42" fmla="*/ 29 w 281"/>
                <a:gd name="T43" fmla="*/ 39 h 77"/>
                <a:gd name="T44" fmla="*/ 29 w 281"/>
                <a:gd name="T45" fmla="*/ 31 h 77"/>
                <a:gd name="T46" fmla="*/ 27 w 281"/>
                <a:gd name="T47" fmla="*/ 31 h 77"/>
                <a:gd name="T48" fmla="*/ 27 w 281"/>
                <a:gd name="T49" fmla="*/ 25 h 77"/>
                <a:gd name="T50" fmla="*/ 24 w 281"/>
                <a:gd name="T51" fmla="*/ 25 h 77"/>
                <a:gd name="T52" fmla="*/ 24 w 281"/>
                <a:gd name="T53" fmla="*/ 16 h 77"/>
                <a:gd name="T54" fmla="*/ 22 w 281"/>
                <a:gd name="T55" fmla="*/ 16 h 77"/>
                <a:gd name="T56" fmla="*/ 22 w 281"/>
                <a:gd name="T57" fmla="*/ 11 h 77"/>
                <a:gd name="T58" fmla="*/ 19 w 281"/>
                <a:gd name="T59" fmla="*/ 11 h 77"/>
                <a:gd name="T60" fmla="*/ 19 w 281"/>
                <a:gd name="T61" fmla="*/ 8 h 77"/>
                <a:gd name="T62" fmla="*/ 17 w 281"/>
                <a:gd name="T63" fmla="*/ 8 h 77"/>
                <a:gd name="T64" fmla="*/ 17 w 281"/>
                <a:gd name="T65" fmla="*/ 6 h 77"/>
                <a:gd name="T66" fmla="*/ 14 w 281"/>
                <a:gd name="T67" fmla="*/ 6 h 77"/>
                <a:gd name="T68" fmla="*/ 14 w 281"/>
                <a:gd name="T69" fmla="*/ 3 h 77"/>
                <a:gd name="T70" fmla="*/ 11 w 281"/>
                <a:gd name="T71" fmla="*/ 3 h 77"/>
                <a:gd name="T72" fmla="*/ 11 w 281"/>
                <a:gd name="T73" fmla="*/ 0 h 77"/>
                <a:gd name="T74" fmla="*/ 0 w 281"/>
                <a:gd name="T75"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1" h="77">
                  <a:moveTo>
                    <a:pt x="281" y="77"/>
                  </a:moveTo>
                  <a:lnTo>
                    <a:pt x="232" y="77"/>
                  </a:lnTo>
                  <a:lnTo>
                    <a:pt x="232" y="74"/>
                  </a:lnTo>
                  <a:lnTo>
                    <a:pt x="165" y="74"/>
                  </a:lnTo>
                  <a:lnTo>
                    <a:pt x="165" y="71"/>
                  </a:lnTo>
                  <a:lnTo>
                    <a:pt x="158" y="71"/>
                  </a:lnTo>
                  <a:lnTo>
                    <a:pt x="158" y="69"/>
                  </a:lnTo>
                  <a:lnTo>
                    <a:pt x="155" y="69"/>
                  </a:lnTo>
                  <a:lnTo>
                    <a:pt x="155" y="66"/>
                  </a:lnTo>
                  <a:lnTo>
                    <a:pt x="136" y="66"/>
                  </a:lnTo>
                  <a:lnTo>
                    <a:pt x="136" y="63"/>
                  </a:lnTo>
                  <a:lnTo>
                    <a:pt x="90" y="63"/>
                  </a:lnTo>
                  <a:lnTo>
                    <a:pt x="90" y="55"/>
                  </a:lnTo>
                  <a:lnTo>
                    <a:pt x="85" y="55"/>
                  </a:lnTo>
                  <a:lnTo>
                    <a:pt x="85" y="52"/>
                  </a:lnTo>
                  <a:lnTo>
                    <a:pt x="71" y="52"/>
                  </a:lnTo>
                  <a:lnTo>
                    <a:pt x="71" y="47"/>
                  </a:lnTo>
                  <a:lnTo>
                    <a:pt x="67" y="47"/>
                  </a:lnTo>
                  <a:lnTo>
                    <a:pt x="67" y="41"/>
                  </a:lnTo>
                  <a:lnTo>
                    <a:pt x="39" y="41"/>
                  </a:lnTo>
                  <a:lnTo>
                    <a:pt x="39" y="39"/>
                  </a:lnTo>
                  <a:lnTo>
                    <a:pt x="29" y="39"/>
                  </a:lnTo>
                  <a:lnTo>
                    <a:pt x="29" y="31"/>
                  </a:lnTo>
                  <a:lnTo>
                    <a:pt x="27" y="31"/>
                  </a:lnTo>
                  <a:lnTo>
                    <a:pt x="27" y="25"/>
                  </a:lnTo>
                  <a:lnTo>
                    <a:pt x="24" y="25"/>
                  </a:lnTo>
                  <a:lnTo>
                    <a:pt x="24" y="16"/>
                  </a:lnTo>
                  <a:lnTo>
                    <a:pt x="22" y="16"/>
                  </a:lnTo>
                  <a:lnTo>
                    <a:pt x="22" y="11"/>
                  </a:lnTo>
                  <a:lnTo>
                    <a:pt x="19" y="11"/>
                  </a:lnTo>
                  <a:lnTo>
                    <a:pt x="19" y="8"/>
                  </a:lnTo>
                  <a:lnTo>
                    <a:pt x="17" y="8"/>
                  </a:lnTo>
                  <a:lnTo>
                    <a:pt x="17" y="6"/>
                  </a:lnTo>
                  <a:lnTo>
                    <a:pt x="14" y="6"/>
                  </a:lnTo>
                  <a:lnTo>
                    <a:pt x="14" y="3"/>
                  </a:lnTo>
                  <a:lnTo>
                    <a:pt x="11" y="3"/>
                  </a:lnTo>
                  <a:lnTo>
                    <a:pt x="11" y="0"/>
                  </a:lnTo>
                  <a:lnTo>
                    <a:pt x="0" y="0"/>
                  </a:lnTo>
                </a:path>
              </a:pathLst>
            </a:custGeom>
            <a:ln w="19050">
              <a:solidFill>
                <a:schemeClr val="accent2"/>
              </a:solidFill>
              <a:prstDash val="sysDash"/>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grpSp>
      <p:grpSp>
        <p:nvGrpSpPr>
          <p:cNvPr id="63" name="Group 8"/>
          <p:cNvGrpSpPr/>
          <p:nvPr/>
        </p:nvGrpSpPr>
        <p:grpSpPr>
          <a:xfrm>
            <a:off x="1103027" y="2163101"/>
            <a:ext cx="3564902" cy="1202579"/>
            <a:chOff x="2030" y="1874"/>
            <a:chExt cx="1698" cy="570"/>
          </a:xfrm>
        </p:grpSpPr>
        <p:sp>
          <p:nvSpPr>
            <p:cNvPr id="64" name="Line 9"/>
            <p:cNvSpPr>
              <a:spLocks noChangeShapeType="1"/>
            </p:cNvSpPr>
            <p:nvPr/>
          </p:nvSpPr>
          <p:spPr bwMode="auto">
            <a:xfrm flipH="1">
              <a:off x="3722" y="2408"/>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65" name="Line 10"/>
            <p:cNvSpPr>
              <a:spLocks noChangeShapeType="1"/>
            </p:cNvSpPr>
            <p:nvPr/>
          </p:nvSpPr>
          <p:spPr bwMode="auto">
            <a:xfrm flipH="1">
              <a:off x="3440" y="2402"/>
              <a:ext cx="0" cy="3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66" name="Line 11"/>
            <p:cNvSpPr>
              <a:spLocks noChangeShapeType="1"/>
            </p:cNvSpPr>
            <p:nvPr/>
          </p:nvSpPr>
          <p:spPr bwMode="auto">
            <a:xfrm flipH="1">
              <a:off x="2042" y="1874"/>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67" name="Line 12"/>
            <p:cNvSpPr>
              <a:spLocks noChangeShapeType="1"/>
            </p:cNvSpPr>
            <p:nvPr/>
          </p:nvSpPr>
          <p:spPr bwMode="auto">
            <a:xfrm flipH="1">
              <a:off x="2228" y="2108"/>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68" name="Freeform 13"/>
            <p:cNvSpPr/>
            <p:nvPr/>
          </p:nvSpPr>
          <p:spPr bwMode="auto">
            <a:xfrm>
              <a:off x="2030" y="1886"/>
              <a:ext cx="1698" cy="540"/>
            </a:xfrm>
            <a:custGeom>
              <a:avLst/>
              <a:gdLst>
                <a:gd name="T0" fmla="*/ 283 w 283"/>
                <a:gd name="T1" fmla="*/ 90 h 90"/>
                <a:gd name="T2" fmla="*/ 266 w 283"/>
                <a:gd name="T3" fmla="*/ 90 h 90"/>
                <a:gd name="T4" fmla="*/ 266 w 283"/>
                <a:gd name="T5" fmla="*/ 88 h 90"/>
                <a:gd name="T6" fmla="*/ 222 w 283"/>
                <a:gd name="T7" fmla="*/ 88 h 90"/>
                <a:gd name="T8" fmla="*/ 222 w 283"/>
                <a:gd name="T9" fmla="*/ 87 h 90"/>
                <a:gd name="T10" fmla="*/ 180 w 283"/>
                <a:gd name="T11" fmla="*/ 87 h 90"/>
                <a:gd name="T12" fmla="*/ 180 w 283"/>
                <a:gd name="T13" fmla="*/ 86 h 90"/>
                <a:gd name="T14" fmla="*/ 177 w 283"/>
                <a:gd name="T15" fmla="*/ 86 h 90"/>
                <a:gd name="T16" fmla="*/ 177 w 283"/>
                <a:gd name="T17" fmla="*/ 84 h 90"/>
                <a:gd name="T18" fmla="*/ 165 w 283"/>
                <a:gd name="T19" fmla="*/ 84 h 90"/>
                <a:gd name="T20" fmla="*/ 165 w 283"/>
                <a:gd name="T21" fmla="*/ 82 h 90"/>
                <a:gd name="T22" fmla="*/ 146 w 283"/>
                <a:gd name="T23" fmla="*/ 82 h 90"/>
                <a:gd name="T24" fmla="*/ 146 w 283"/>
                <a:gd name="T25" fmla="*/ 81 h 90"/>
                <a:gd name="T26" fmla="*/ 135 w 283"/>
                <a:gd name="T27" fmla="*/ 81 h 90"/>
                <a:gd name="T28" fmla="*/ 135 w 283"/>
                <a:gd name="T29" fmla="*/ 80 h 90"/>
                <a:gd name="T30" fmla="*/ 132 w 283"/>
                <a:gd name="T31" fmla="*/ 80 h 90"/>
                <a:gd name="T32" fmla="*/ 132 w 283"/>
                <a:gd name="T33" fmla="*/ 78 h 90"/>
                <a:gd name="T34" fmla="*/ 91 w 283"/>
                <a:gd name="T35" fmla="*/ 78 h 90"/>
                <a:gd name="T36" fmla="*/ 91 w 283"/>
                <a:gd name="T37" fmla="*/ 73 h 90"/>
                <a:gd name="T38" fmla="*/ 89 w 283"/>
                <a:gd name="T39" fmla="*/ 73 h 90"/>
                <a:gd name="T40" fmla="*/ 89 w 283"/>
                <a:gd name="T41" fmla="*/ 71 h 90"/>
                <a:gd name="T42" fmla="*/ 84 w 283"/>
                <a:gd name="T43" fmla="*/ 71 h 90"/>
                <a:gd name="T44" fmla="*/ 84 w 283"/>
                <a:gd name="T45" fmla="*/ 70 h 90"/>
                <a:gd name="T46" fmla="*/ 70 w 283"/>
                <a:gd name="T47" fmla="*/ 70 h 90"/>
                <a:gd name="T48" fmla="*/ 70 w 283"/>
                <a:gd name="T49" fmla="*/ 63 h 90"/>
                <a:gd name="T50" fmla="*/ 68 w 283"/>
                <a:gd name="T51" fmla="*/ 63 h 90"/>
                <a:gd name="T52" fmla="*/ 68 w 283"/>
                <a:gd name="T53" fmla="*/ 60 h 90"/>
                <a:gd name="T54" fmla="*/ 53 w 283"/>
                <a:gd name="T55" fmla="*/ 60 h 90"/>
                <a:gd name="T56" fmla="*/ 53 w 283"/>
                <a:gd name="T57" fmla="*/ 57 h 90"/>
                <a:gd name="T58" fmla="*/ 49 w 283"/>
                <a:gd name="T59" fmla="*/ 57 h 90"/>
                <a:gd name="T60" fmla="*/ 49 w 283"/>
                <a:gd name="T61" fmla="*/ 52 h 90"/>
                <a:gd name="T62" fmla="*/ 47 w 283"/>
                <a:gd name="T63" fmla="*/ 52 h 90"/>
                <a:gd name="T64" fmla="*/ 47 w 283"/>
                <a:gd name="T65" fmla="*/ 46 h 90"/>
                <a:gd name="T66" fmla="*/ 40 w 283"/>
                <a:gd name="T67" fmla="*/ 46 h 90"/>
                <a:gd name="T68" fmla="*/ 40 w 283"/>
                <a:gd name="T69" fmla="*/ 45 h 90"/>
                <a:gd name="T70" fmla="*/ 37 w 283"/>
                <a:gd name="T71" fmla="*/ 45 h 90"/>
                <a:gd name="T72" fmla="*/ 37 w 283"/>
                <a:gd name="T73" fmla="*/ 40 h 90"/>
                <a:gd name="T74" fmla="*/ 30 w 283"/>
                <a:gd name="T75" fmla="*/ 40 h 90"/>
                <a:gd name="T76" fmla="*/ 30 w 283"/>
                <a:gd name="T77" fmla="*/ 37 h 90"/>
                <a:gd name="T78" fmla="*/ 28 w 283"/>
                <a:gd name="T79" fmla="*/ 37 h 90"/>
                <a:gd name="T80" fmla="*/ 28 w 283"/>
                <a:gd name="T81" fmla="*/ 26 h 90"/>
                <a:gd name="T82" fmla="*/ 26 w 283"/>
                <a:gd name="T83" fmla="*/ 26 h 90"/>
                <a:gd name="T84" fmla="*/ 26 w 283"/>
                <a:gd name="T85" fmla="*/ 16 h 90"/>
                <a:gd name="T86" fmla="*/ 23 w 283"/>
                <a:gd name="T87" fmla="*/ 16 h 90"/>
                <a:gd name="T88" fmla="*/ 23 w 283"/>
                <a:gd name="T89" fmla="*/ 14 h 90"/>
                <a:gd name="T90" fmla="*/ 20 w 283"/>
                <a:gd name="T91" fmla="*/ 14 h 90"/>
                <a:gd name="T92" fmla="*/ 20 w 283"/>
                <a:gd name="T93" fmla="*/ 12 h 90"/>
                <a:gd name="T94" fmla="*/ 17 w 283"/>
                <a:gd name="T95" fmla="*/ 12 h 90"/>
                <a:gd name="T96" fmla="*/ 17 w 283"/>
                <a:gd name="T97" fmla="*/ 7 h 90"/>
                <a:gd name="T98" fmla="*/ 15 w 283"/>
                <a:gd name="T99" fmla="*/ 7 h 90"/>
                <a:gd name="T100" fmla="*/ 15 w 283"/>
                <a:gd name="T101" fmla="*/ 3 h 90"/>
                <a:gd name="T102" fmla="*/ 12 w 283"/>
                <a:gd name="T103" fmla="*/ 3 h 90"/>
                <a:gd name="T104" fmla="*/ 12 w 283"/>
                <a:gd name="T105" fmla="*/ 0 h 90"/>
                <a:gd name="T106" fmla="*/ 0 w 283"/>
                <a:gd name="T10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3" h="90">
                  <a:moveTo>
                    <a:pt x="283" y="90"/>
                  </a:moveTo>
                  <a:lnTo>
                    <a:pt x="266" y="90"/>
                  </a:lnTo>
                  <a:lnTo>
                    <a:pt x="266" y="88"/>
                  </a:lnTo>
                  <a:lnTo>
                    <a:pt x="222" y="88"/>
                  </a:lnTo>
                  <a:lnTo>
                    <a:pt x="222" y="87"/>
                  </a:lnTo>
                  <a:lnTo>
                    <a:pt x="180" y="87"/>
                  </a:lnTo>
                  <a:lnTo>
                    <a:pt x="180" y="86"/>
                  </a:lnTo>
                  <a:lnTo>
                    <a:pt x="177" y="86"/>
                  </a:lnTo>
                  <a:lnTo>
                    <a:pt x="177" y="84"/>
                  </a:lnTo>
                  <a:lnTo>
                    <a:pt x="165" y="84"/>
                  </a:lnTo>
                  <a:lnTo>
                    <a:pt x="165" y="82"/>
                  </a:lnTo>
                  <a:lnTo>
                    <a:pt x="146" y="82"/>
                  </a:lnTo>
                  <a:lnTo>
                    <a:pt x="146" y="81"/>
                  </a:lnTo>
                  <a:lnTo>
                    <a:pt x="135" y="81"/>
                  </a:lnTo>
                  <a:lnTo>
                    <a:pt x="135" y="80"/>
                  </a:lnTo>
                  <a:lnTo>
                    <a:pt x="132" y="80"/>
                  </a:lnTo>
                  <a:lnTo>
                    <a:pt x="132" y="78"/>
                  </a:lnTo>
                  <a:lnTo>
                    <a:pt x="91" y="78"/>
                  </a:lnTo>
                  <a:lnTo>
                    <a:pt x="91" y="73"/>
                  </a:lnTo>
                  <a:lnTo>
                    <a:pt x="89" y="73"/>
                  </a:lnTo>
                  <a:lnTo>
                    <a:pt x="89" y="71"/>
                  </a:lnTo>
                  <a:lnTo>
                    <a:pt x="84" y="71"/>
                  </a:lnTo>
                  <a:lnTo>
                    <a:pt x="84" y="70"/>
                  </a:lnTo>
                  <a:lnTo>
                    <a:pt x="70" y="70"/>
                  </a:lnTo>
                  <a:lnTo>
                    <a:pt x="70" y="63"/>
                  </a:lnTo>
                  <a:lnTo>
                    <a:pt x="68" y="63"/>
                  </a:lnTo>
                  <a:lnTo>
                    <a:pt x="68" y="60"/>
                  </a:lnTo>
                  <a:lnTo>
                    <a:pt x="53" y="60"/>
                  </a:lnTo>
                  <a:lnTo>
                    <a:pt x="53" y="57"/>
                  </a:lnTo>
                  <a:lnTo>
                    <a:pt x="49" y="57"/>
                  </a:lnTo>
                  <a:lnTo>
                    <a:pt x="49" y="52"/>
                  </a:lnTo>
                  <a:lnTo>
                    <a:pt x="47" y="52"/>
                  </a:lnTo>
                  <a:lnTo>
                    <a:pt x="47" y="46"/>
                  </a:lnTo>
                  <a:lnTo>
                    <a:pt x="40" y="46"/>
                  </a:lnTo>
                  <a:lnTo>
                    <a:pt x="40" y="45"/>
                  </a:lnTo>
                  <a:lnTo>
                    <a:pt x="37" y="45"/>
                  </a:lnTo>
                  <a:lnTo>
                    <a:pt x="37" y="40"/>
                  </a:lnTo>
                  <a:lnTo>
                    <a:pt x="30" y="40"/>
                  </a:lnTo>
                  <a:lnTo>
                    <a:pt x="30" y="37"/>
                  </a:lnTo>
                  <a:lnTo>
                    <a:pt x="28" y="37"/>
                  </a:lnTo>
                  <a:lnTo>
                    <a:pt x="28" y="26"/>
                  </a:lnTo>
                  <a:lnTo>
                    <a:pt x="26" y="26"/>
                  </a:lnTo>
                  <a:lnTo>
                    <a:pt x="26" y="16"/>
                  </a:lnTo>
                  <a:lnTo>
                    <a:pt x="23" y="16"/>
                  </a:lnTo>
                  <a:lnTo>
                    <a:pt x="23" y="14"/>
                  </a:lnTo>
                  <a:lnTo>
                    <a:pt x="20" y="14"/>
                  </a:lnTo>
                  <a:lnTo>
                    <a:pt x="20" y="12"/>
                  </a:lnTo>
                  <a:lnTo>
                    <a:pt x="17" y="12"/>
                  </a:lnTo>
                  <a:lnTo>
                    <a:pt x="17" y="7"/>
                  </a:lnTo>
                  <a:lnTo>
                    <a:pt x="15" y="7"/>
                  </a:lnTo>
                  <a:lnTo>
                    <a:pt x="15" y="3"/>
                  </a:lnTo>
                  <a:lnTo>
                    <a:pt x="12" y="3"/>
                  </a:lnTo>
                  <a:lnTo>
                    <a:pt x="12" y="0"/>
                  </a:ln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grpSp>
      <p:sp>
        <p:nvSpPr>
          <p:cNvPr id="69" name="Freeform 68"/>
          <p:cNvSpPr/>
          <p:nvPr/>
        </p:nvSpPr>
        <p:spPr bwMode="auto">
          <a:xfrm>
            <a:off x="5185915" y="2200886"/>
            <a:ext cx="3766689" cy="147778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70" name="Line 6"/>
          <p:cNvSpPr>
            <a:spLocks noChangeShapeType="1"/>
          </p:cNvSpPr>
          <p:nvPr/>
        </p:nvSpPr>
        <p:spPr bwMode="auto">
          <a:xfrm>
            <a:off x="5135975" y="2200886"/>
            <a:ext cx="47729"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71" name="Line 7"/>
          <p:cNvSpPr>
            <a:spLocks noChangeShapeType="1"/>
          </p:cNvSpPr>
          <p:nvPr/>
        </p:nvSpPr>
        <p:spPr bwMode="auto">
          <a:xfrm>
            <a:off x="5135975" y="2499281"/>
            <a:ext cx="47729"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72" name="Line 8"/>
          <p:cNvSpPr>
            <a:spLocks noChangeShapeType="1"/>
          </p:cNvSpPr>
          <p:nvPr/>
        </p:nvSpPr>
        <p:spPr bwMode="auto">
          <a:xfrm>
            <a:off x="5135975" y="2784278"/>
            <a:ext cx="47729"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73" name="Line 9"/>
          <p:cNvSpPr>
            <a:spLocks noChangeShapeType="1"/>
          </p:cNvSpPr>
          <p:nvPr/>
        </p:nvSpPr>
        <p:spPr bwMode="auto">
          <a:xfrm>
            <a:off x="5135975" y="3078485"/>
            <a:ext cx="47729"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74" name="Line 10"/>
          <p:cNvSpPr>
            <a:spLocks noChangeShapeType="1"/>
          </p:cNvSpPr>
          <p:nvPr/>
        </p:nvSpPr>
        <p:spPr bwMode="auto">
          <a:xfrm>
            <a:off x="5135975" y="3366553"/>
            <a:ext cx="47729"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75" name="Line 11"/>
          <p:cNvSpPr>
            <a:spLocks noChangeShapeType="1"/>
          </p:cNvSpPr>
          <p:nvPr/>
        </p:nvSpPr>
        <p:spPr bwMode="auto">
          <a:xfrm>
            <a:off x="5135975" y="3657691"/>
            <a:ext cx="47729"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p>
        </p:txBody>
      </p:sp>
      <p:sp>
        <p:nvSpPr>
          <p:cNvPr id="77" name="TextBox 76"/>
          <p:cNvSpPr txBox="1"/>
          <p:nvPr/>
        </p:nvSpPr>
        <p:spPr>
          <a:xfrm>
            <a:off x="6429882" y="3909680"/>
            <a:ext cx="1472012" cy="305105"/>
          </a:xfrm>
          <a:prstGeom prst="rect">
            <a:avLst/>
          </a:prstGeom>
          <a:noFill/>
        </p:spPr>
        <p:txBody>
          <a:bodyPr wrap="none" rtlCol="0">
            <a:spAutoFit/>
          </a:bodyPr>
          <a:lstStyle/>
          <a:p>
            <a:pPr algn="ctr" fontAlgn="base">
              <a:spcBef>
                <a:spcPct val="0"/>
              </a:spcBef>
              <a:spcAft>
                <a:spcPct val="0"/>
              </a:spcAft>
            </a:pPr>
            <a:r>
              <a:rPr lang="ja-JP" sz="1400" b="0" i="0" u="none" strike="noStrike" cap="none" baseline="0">
                <a:solidFill>
                  <a:srgbClr val="4D4D4D"/>
                </a:solidFill>
                <a:effectLst/>
                <a:uFillTx/>
                <a:ea typeface="MS UI Gothic"/>
              </a:rPr>
              <a:t>全生存期間、ヵ月</a:t>
            </a:r>
          </a:p>
        </p:txBody>
      </p:sp>
      <p:sp>
        <p:nvSpPr>
          <p:cNvPr id="78" name="TextBox 77"/>
          <p:cNvSpPr txBox="1"/>
          <p:nvPr/>
        </p:nvSpPr>
        <p:spPr>
          <a:xfrm>
            <a:off x="3855326" y="2046751"/>
            <a:ext cx="1345791"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	1.0</a:t>
            </a:r>
          </a:p>
        </p:txBody>
      </p:sp>
      <p:sp>
        <p:nvSpPr>
          <p:cNvPr id="79" name="TextBox 78"/>
          <p:cNvSpPr txBox="1"/>
          <p:nvPr/>
        </p:nvSpPr>
        <p:spPr>
          <a:xfrm>
            <a:off x="4770642" y="2346249"/>
            <a:ext cx="430476"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0.8</a:t>
            </a:r>
          </a:p>
        </p:txBody>
      </p:sp>
      <p:sp>
        <p:nvSpPr>
          <p:cNvPr id="80" name="TextBox 79"/>
          <p:cNvSpPr txBox="1"/>
          <p:nvPr/>
        </p:nvSpPr>
        <p:spPr>
          <a:xfrm>
            <a:off x="4770642" y="2631115"/>
            <a:ext cx="430476"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0.6</a:t>
            </a:r>
          </a:p>
        </p:txBody>
      </p:sp>
      <p:sp>
        <p:nvSpPr>
          <p:cNvPr id="81" name="TextBox 80"/>
          <p:cNvSpPr txBox="1"/>
          <p:nvPr/>
        </p:nvSpPr>
        <p:spPr>
          <a:xfrm>
            <a:off x="4770642" y="2925193"/>
            <a:ext cx="430476"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0.4</a:t>
            </a:r>
          </a:p>
        </p:txBody>
      </p:sp>
      <p:sp>
        <p:nvSpPr>
          <p:cNvPr id="82" name="TextBox 81"/>
          <p:cNvSpPr txBox="1"/>
          <p:nvPr/>
        </p:nvSpPr>
        <p:spPr>
          <a:xfrm>
            <a:off x="4770642" y="3213128"/>
            <a:ext cx="430476"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0.2</a:t>
            </a:r>
          </a:p>
        </p:txBody>
      </p:sp>
      <p:sp>
        <p:nvSpPr>
          <p:cNvPr id="83" name="TextBox 82"/>
          <p:cNvSpPr txBox="1"/>
          <p:nvPr/>
        </p:nvSpPr>
        <p:spPr>
          <a:xfrm>
            <a:off x="4917070" y="3502797"/>
            <a:ext cx="284052" cy="307777"/>
          </a:xfrm>
          <a:prstGeom prst="rect">
            <a:avLst/>
          </a:prstGeom>
          <a:noFill/>
        </p:spPr>
        <p:txBody>
          <a:bodyPr wrap="none" rtlCol="0" anchor="ctr" anchorCtr="0">
            <a:spAutoFit/>
          </a:bodyPr>
          <a:lstStyle/>
          <a:p>
            <a:pPr algn="r"/>
            <a:r>
              <a:rPr lang="ja-JP" sz="1400" b="0" i="0" u="none" strike="noStrike" cap="none" baseline="0" dirty="0" smtClean="0">
                <a:solidFill>
                  <a:srgbClr val="4D4D4D"/>
                </a:solidFill>
                <a:effectLst/>
                <a:uFillTx/>
                <a:ea typeface="MS UI Gothic"/>
              </a:rPr>
              <a:t>0</a:t>
            </a:r>
            <a:endParaRPr lang="ja-JP" sz="1400" b="0" i="0" u="none" strike="noStrike" cap="none" baseline="0" dirty="0">
              <a:solidFill>
                <a:srgbClr val="4D4D4D"/>
              </a:solidFill>
              <a:effectLst/>
              <a:uFillTx/>
              <a:ea typeface="MS UI Gothic"/>
            </a:endParaRPr>
          </a:p>
        </p:txBody>
      </p:sp>
      <p:sp>
        <p:nvSpPr>
          <p:cNvPr id="86" name="TextBox 85"/>
          <p:cNvSpPr txBox="1"/>
          <p:nvPr/>
        </p:nvSpPr>
        <p:spPr>
          <a:xfrm>
            <a:off x="5499101" y="3217974"/>
            <a:ext cx="1053659" cy="305105"/>
          </a:xfrm>
          <a:prstGeom prst="rect">
            <a:avLst/>
          </a:prstGeom>
          <a:noFill/>
        </p:spPr>
        <p:txBody>
          <a:bodyPr wrap="none" rtlCol="0">
            <a:spAutoFit/>
          </a:bodyPr>
          <a:lstStyle/>
          <a:p>
            <a:r>
              <a:rPr lang="ja-JP" sz="1400" b="0" i="0" u="none" strike="noStrike" cap="none" baseline="0">
                <a:solidFill>
                  <a:srgbClr val="B60D27"/>
                </a:solidFill>
                <a:effectLst/>
                <a:uFillTx/>
                <a:ea typeface="MS UI Gothic"/>
              </a:rPr>
              <a:t>tecemotide</a:t>
            </a:r>
          </a:p>
        </p:txBody>
      </p:sp>
      <p:sp>
        <p:nvSpPr>
          <p:cNvPr id="87" name="TextBox 86"/>
          <p:cNvSpPr txBox="1"/>
          <p:nvPr/>
        </p:nvSpPr>
        <p:spPr>
          <a:xfrm>
            <a:off x="5499101" y="3420449"/>
            <a:ext cx="733682" cy="305105"/>
          </a:xfrm>
          <a:prstGeom prst="rect">
            <a:avLst/>
          </a:prstGeom>
          <a:noFill/>
        </p:spPr>
        <p:txBody>
          <a:bodyPr wrap="none" rtlCol="0">
            <a:spAutoFit/>
          </a:bodyPr>
          <a:lstStyle/>
          <a:p>
            <a:r>
              <a:rPr lang="ja-JP" sz="1400" b="0" i="0" u="none" strike="noStrike" cap="none" baseline="0">
                <a:solidFill>
                  <a:srgbClr val="B2C0D8"/>
                </a:solidFill>
                <a:effectLst/>
                <a:uFillTx/>
                <a:ea typeface="MS UI Gothic"/>
              </a:rPr>
              <a:t>プラセボ</a:t>
            </a:r>
          </a:p>
        </p:txBody>
      </p:sp>
      <p:cxnSp>
        <p:nvCxnSpPr>
          <p:cNvPr id="88" name="Straight Connector 87"/>
          <p:cNvCxnSpPr/>
          <p:nvPr/>
        </p:nvCxnSpPr>
        <p:spPr>
          <a:xfrm>
            <a:off x="5356589" y="3379435"/>
            <a:ext cx="180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89" name="Group 88"/>
          <p:cNvGrpSpPr/>
          <p:nvPr/>
        </p:nvGrpSpPr>
        <p:grpSpPr>
          <a:xfrm>
            <a:off x="5242859" y="3553283"/>
            <a:ext cx="3836376" cy="1095548"/>
            <a:chOff x="5227619" y="3730019"/>
            <a:chExt cx="3836376" cy="1095548"/>
          </a:xfrm>
        </p:grpSpPr>
        <p:grpSp>
          <p:nvGrpSpPr>
            <p:cNvPr id="90" name="Group 89"/>
            <p:cNvGrpSpPr/>
            <p:nvPr/>
          </p:nvGrpSpPr>
          <p:grpSpPr>
            <a:xfrm>
              <a:off x="5227619" y="3855649"/>
              <a:ext cx="271475" cy="969916"/>
              <a:chOff x="1033835" y="4920702"/>
              <a:chExt cx="409526" cy="1697409"/>
            </a:xfrm>
          </p:grpSpPr>
          <p:sp>
            <p:nvSpPr>
              <p:cNvPr id="110" name="Line 21"/>
              <p:cNvSpPr>
                <a:spLocks noChangeShapeType="1"/>
              </p:cNvSpPr>
              <p:nvPr/>
            </p:nvSpPr>
            <p:spPr bwMode="auto">
              <a:xfrm flipH="1">
                <a:off x="1231367" y="4920702"/>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111" name="TextBox 110"/>
              <p:cNvSpPr txBox="1"/>
              <p:nvPr/>
            </p:nvSpPr>
            <p:spPr>
              <a:xfrm>
                <a:off x="1034919" y="4982721"/>
                <a:ext cx="407358" cy="1621193"/>
              </a:xfrm>
              <a:prstGeom prst="rect">
                <a:avLst/>
              </a:prstGeom>
              <a:noFill/>
            </p:spPr>
            <p:txBody>
              <a:bodyPr wrap="none" lIns="36000" tIns="36000" rIns="36000" bIns="36000" rtlCol="0" anchor="t" anchorCtr="0">
                <a:spAutoFit/>
              </a:bodyPr>
              <a:lstStyle/>
              <a:p>
                <a:pPr algn="ctr"/>
                <a:r>
                  <a:rPr lang="ja-JP" sz="1400" b="0" i="0" u="none" strike="noStrike" cap="none" baseline="0">
                    <a:solidFill>
                      <a:srgbClr val="4D4D4D"/>
                    </a:solidFill>
                    <a:effectLst/>
                    <a:uFillTx/>
                    <a:ea typeface="MS UI Gothic"/>
                  </a:rPr>
                  <a:t>0</a:t>
                </a:r>
              </a:p>
              <a:p>
                <a:pPr algn="ctr"/>
                <a:endParaRPr lang="en-GB" sz="1400">
                  <a:solidFill>
                    <a:srgbClr val="000000"/>
                  </a:solidFill>
                  <a:cs typeface="Arial" panose="020B0604020202020204" pitchFamily="34" charset="0"/>
                </a:endParaRPr>
              </a:p>
              <a:p>
                <a:pPr algn="ctr"/>
                <a:r>
                  <a:rPr lang="ja-JP" sz="1400" b="0" i="0" u="none" strike="noStrike" cap="none" baseline="0">
                    <a:solidFill>
                      <a:srgbClr val="B60D27"/>
                    </a:solidFill>
                    <a:effectLst/>
                    <a:uFillTx/>
                    <a:ea typeface="MS UI Gothic"/>
                  </a:rPr>
                  <a:t>79</a:t>
                </a:r>
              </a:p>
              <a:p>
                <a:pPr algn="ctr"/>
                <a:r>
                  <a:rPr lang="ja-JP" sz="1400" b="0" i="0" u="none" strike="noStrike" cap="none" baseline="0">
                    <a:solidFill>
                      <a:srgbClr val="B2C0D8"/>
                    </a:solidFill>
                    <a:effectLst/>
                    <a:uFillTx/>
                    <a:ea typeface="MS UI Gothic"/>
                  </a:rPr>
                  <a:t>42</a:t>
                </a:r>
              </a:p>
            </p:txBody>
          </p:sp>
        </p:grpSp>
        <p:grpSp>
          <p:nvGrpSpPr>
            <p:cNvPr id="91" name="Group 90"/>
            <p:cNvGrpSpPr/>
            <p:nvPr/>
          </p:nvGrpSpPr>
          <p:grpSpPr>
            <a:xfrm>
              <a:off x="5813716" y="3855649"/>
              <a:ext cx="271475" cy="969916"/>
              <a:chOff x="965474" y="4920702"/>
              <a:chExt cx="409526" cy="1697409"/>
            </a:xfrm>
          </p:grpSpPr>
          <p:sp>
            <p:nvSpPr>
              <p:cNvPr id="108" name="Line 19"/>
              <p:cNvSpPr>
                <a:spLocks noChangeShapeType="1"/>
              </p:cNvSpPr>
              <p:nvPr/>
            </p:nvSpPr>
            <p:spPr bwMode="auto">
              <a:xfrm flipH="1">
                <a:off x="1170237" y="4920702"/>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09" name="TextBox 108"/>
              <p:cNvSpPr txBox="1"/>
              <p:nvPr/>
            </p:nvSpPr>
            <p:spPr>
              <a:xfrm>
                <a:off x="966559" y="4982721"/>
                <a:ext cx="407358" cy="1621193"/>
              </a:xfrm>
              <a:prstGeom prst="rect">
                <a:avLst/>
              </a:prstGeom>
              <a:noFill/>
            </p:spPr>
            <p:txBody>
              <a:bodyPr wrap="none" lIns="36000" tIns="36000" rIns="36000" bIns="36000" rtlCol="0" anchor="t" anchorCtr="0">
                <a:spAutoFit/>
              </a:bodyPr>
              <a:lstStyle/>
              <a:p>
                <a:pPr algn="ctr"/>
                <a:r>
                  <a:rPr lang="ja-JP" sz="1400" b="0" i="0" u="none" strike="noStrike" cap="none" baseline="0">
                    <a:solidFill>
                      <a:srgbClr val="4D4D4D"/>
                    </a:solidFill>
                    <a:effectLst/>
                    <a:uFillTx/>
                    <a:ea typeface="MS UI Gothic"/>
                  </a:rPr>
                  <a:t>12</a:t>
                </a:r>
              </a:p>
              <a:p>
                <a:pPr algn="ctr"/>
                <a:endParaRPr lang="en-GB" sz="1400">
                  <a:solidFill>
                    <a:srgbClr val="000000"/>
                  </a:solidFill>
                  <a:cs typeface="Arial" panose="020B0604020202020204" pitchFamily="34" charset="0"/>
                </a:endParaRPr>
              </a:p>
              <a:p>
                <a:pPr algn="ctr"/>
                <a:r>
                  <a:rPr lang="ja-JP" sz="1400" b="0" i="0" u="none" strike="noStrike" cap="none" baseline="0">
                    <a:solidFill>
                      <a:srgbClr val="B60D27"/>
                    </a:solidFill>
                    <a:effectLst/>
                    <a:uFillTx/>
                    <a:ea typeface="MS UI Gothic"/>
                  </a:rPr>
                  <a:t>64</a:t>
                </a:r>
              </a:p>
              <a:p>
                <a:pPr algn="ctr"/>
                <a:r>
                  <a:rPr lang="ja-JP" sz="1400" b="0" i="0" u="none" strike="noStrike" cap="none" baseline="0">
                    <a:solidFill>
                      <a:srgbClr val="B2C0D8"/>
                    </a:solidFill>
                    <a:effectLst/>
                    <a:uFillTx/>
                    <a:ea typeface="MS UI Gothic"/>
                  </a:rPr>
                  <a:t>37</a:t>
                </a:r>
              </a:p>
            </p:txBody>
          </p:sp>
        </p:grpSp>
        <p:grpSp>
          <p:nvGrpSpPr>
            <p:cNvPr id="92" name="Group 91"/>
            <p:cNvGrpSpPr/>
            <p:nvPr/>
          </p:nvGrpSpPr>
          <p:grpSpPr>
            <a:xfrm>
              <a:off x="6410341" y="3855650"/>
              <a:ext cx="284941" cy="969916"/>
              <a:chOff x="913000" y="4920702"/>
              <a:chExt cx="429841" cy="1697407"/>
            </a:xfrm>
          </p:grpSpPr>
          <p:sp>
            <p:nvSpPr>
              <p:cNvPr id="106" name="Line 19"/>
              <p:cNvSpPr>
                <a:spLocks noChangeShapeType="1"/>
              </p:cNvSpPr>
              <p:nvPr/>
            </p:nvSpPr>
            <p:spPr bwMode="auto">
              <a:xfrm flipH="1">
                <a:off x="1127923" y="4920702"/>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07" name="TextBox 106"/>
              <p:cNvSpPr txBox="1"/>
              <p:nvPr/>
            </p:nvSpPr>
            <p:spPr>
              <a:xfrm>
                <a:off x="924240" y="4982721"/>
                <a:ext cx="407359" cy="1621192"/>
              </a:xfrm>
              <a:prstGeom prst="rect">
                <a:avLst/>
              </a:prstGeom>
              <a:noFill/>
            </p:spPr>
            <p:txBody>
              <a:bodyPr wrap="none" lIns="36000" tIns="36000" rIns="36000" bIns="36000" rtlCol="0" anchor="t" anchorCtr="0">
                <a:spAutoFit/>
              </a:bodyPr>
              <a:lstStyle/>
              <a:p>
                <a:pPr algn="ctr"/>
                <a:r>
                  <a:rPr lang="ja-JP" sz="1400" b="0" i="0" u="none" strike="noStrike" cap="none" baseline="0">
                    <a:solidFill>
                      <a:srgbClr val="4D4D4D"/>
                    </a:solidFill>
                    <a:effectLst/>
                    <a:uFillTx/>
                    <a:ea typeface="MS UI Gothic"/>
                  </a:rPr>
                  <a:t>24</a:t>
                </a:r>
              </a:p>
              <a:p>
                <a:pPr algn="ctr"/>
                <a:endParaRPr lang="en-GB" sz="1400">
                  <a:solidFill>
                    <a:srgbClr val="000000"/>
                  </a:solidFill>
                  <a:cs typeface="Arial" panose="020B0604020202020204" pitchFamily="34" charset="0"/>
                </a:endParaRPr>
              </a:p>
              <a:p>
                <a:pPr algn="r"/>
                <a:r>
                  <a:rPr lang="ja-JP" sz="1400" b="0" i="0" u="none" strike="noStrike" cap="none" baseline="0">
                    <a:solidFill>
                      <a:srgbClr val="B60D27"/>
                    </a:solidFill>
                    <a:effectLst/>
                    <a:uFillTx/>
                    <a:ea typeface="MS UI Gothic"/>
                  </a:rPr>
                  <a:t>54</a:t>
                </a:r>
              </a:p>
              <a:p>
                <a:pPr algn="r"/>
                <a:r>
                  <a:rPr lang="ja-JP" sz="1400" b="0" i="0" u="none" strike="noStrike" cap="none" baseline="0">
                    <a:solidFill>
                      <a:srgbClr val="B2C0D8"/>
                    </a:solidFill>
                    <a:effectLst/>
                    <a:uFillTx/>
                    <a:ea typeface="MS UI Gothic"/>
                  </a:rPr>
                  <a:t>34</a:t>
                </a:r>
              </a:p>
            </p:txBody>
          </p:sp>
        </p:grpSp>
        <p:grpSp>
          <p:nvGrpSpPr>
            <p:cNvPr id="93" name="Group 92"/>
            <p:cNvGrpSpPr/>
            <p:nvPr/>
          </p:nvGrpSpPr>
          <p:grpSpPr>
            <a:xfrm>
              <a:off x="7011057" y="3855651"/>
              <a:ext cx="271475" cy="969916"/>
              <a:chOff x="847647" y="4920702"/>
              <a:chExt cx="409528" cy="1697407"/>
            </a:xfrm>
          </p:grpSpPr>
          <p:sp>
            <p:nvSpPr>
              <p:cNvPr id="104" name="Line 21"/>
              <p:cNvSpPr>
                <a:spLocks noChangeShapeType="1"/>
              </p:cNvSpPr>
              <p:nvPr/>
            </p:nvSpPr>
            <p:spPr bwMode="auto">
              <a:xfrm flipH="1">
                <a:off x="1045181" y="4920702"/>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105" name="TextBox 104"/>
              <p:cNvSpPr txBox="1"/>
              <p:nvPr/>
            </p:nvSpPr>
            <p:spPr>
              <a:xfrm>
                <a:off x="848730" y="4982721"/>
                <a:ext cx="407360" cy="1621192"/>
              </a:xfrm>
              <a:prstGeom prst="rect">
                <a:avLst/>
              </a:prstGeom>
              <a:noFill/>
            </p:spPr>
            <p:txBody>
              <a:bodyPr wrap="none" lIns="36000" tIns="36000" rIns="36000" bIns="36000" rtlCol="0" anchor="t" anchorCtr="0">
                <a:spAutoFit/>
              </a:bodyPr>
              <a:lstStyle/>
              <a:p>
                <a:pPr algn="ctr"/>
                <a:r>
                  <a:rPr lang="ja-JP" sz="1400" b="0" i="0" u="none" strike="noStrike" cap="none" baseline="0">
                    <a:solidFill>
                      <a:srgbClr val="4D4D4D"/>
                    </a:solidFill>
                    <a:effectLst/>
                    <a:uFillTx/>
                    <a:ea typeface="MS UI Gothic"/>
                  </a:rPr>
                  <a:t>36</a:t>
                </a:r>
              </a:p>
              <a:p>
                <a:pPr algn="ctr"/>
                <a:endParaRPr lang="en-GB" sz="1400">
                  <a:solidFill>
                    <a:srgbClr val="000000"/>
                  </a:solidFill>
                  <a:cs typeface="Arial" panose="020B0604020202020204" pitchFamily="34" charset="0"/>
                </a:endParaRPr>
              </a:p>
              <a:p>
                <a:pPr algn="ctr"/>
                <a:r>
                  <a:rPr lang="ja-JP" sz="1400" b="0" i="0" u="none" strike="noStrike" cap="none" baseline="0">
                    <a:solidFill>
                      <a:srgbClr val="B60D27"/>
                    </a:solidFill>
                    <a:effectLst/>
                    <a:uFillTx/>
                    <a:ea typeface="MS UI Gothic"/>
                  </a:rPr>
                  <a:t>40</a:t>
                </a:r>
              </a:p>
              <a:p>
                <a:pPr algn="ctr"/>
                <a:r>
                  <a:rPr lang="ja-JP" sz="1400" b="0" i="0" u="none" strike="noStrike" cap="none" baseline="0">
                    <a:solidFill>
                      <a:srgbClr val="B2C0D8"/>
                    </a:solidFill>
                    <a:effectLst/>
                    <a:uFillTx/>
                    <a:ea typeface="MS UI Gothic"/>
                  </a:rPr>
                  <a:t>29</a:t>
                </a:r>
              </a:p>
            </p:txBody>
          </p:sp>
        </p:grpSp>
        <p:grpSp>
          <p:nvGrpSpPr>
            <p:cNvPr id="94" name="Group 93"/>
            <p:cNvGrpSpPr/>
            <p:nvPr/>
          </p:nvGrpSpPr>
          <p:grpSpPr>
            <a:xfrm>
              <a:off x="7599273" y="3855650"/>
              <a:ext cx="284941" cy="969916"/>
              <a:chOff x="769786" y="4920702"/>
              <a:chExt cx="429841" cy="1697407"/>
            </a:xfrm>
          </p:grpSpPr>
          <p:sp>
            <p:nvSpPr>
              <p:cNvPr id="102" name="Line 21"/>
              <p:cNvSpPr>
                <a:spLocks noChangeShapeType="1"/>
              </p:cNvSpPr>
              <p:nvPr/>
            </p:nvSpPr>
            <p:spPr bwMode="auto">
              <a:xfrm flipH="1">
                <a:off x="977478" y="4920702"/>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103" name="TextBox 102"/>
              <p:cNvSpPr txBox="1"/>
              <p:nvPr/>
            </p:nvSpPr>
            <p:spPr>
              <a:xfrm>
                <a:off x="781026" y="4982721"/>
                <a:ext cx="407359" cy="1621192"/>
              </a:xfrm>
              <a:prstGeom prst="rect">
                <a:avLst/>
              </a:prstGeom>
              <a:noFill/>
            </p:spPr>
            <p:txBody>
              <a:bodyPr wrap="none" lIns="36000" tIns="36000" rIns="36000" bIns="36000" rtlCol="0" anchor="t" anchorCtr="0">
                <a:spAutoFit/>
              </a:bodyPr>
              <a:lstStyle/>
              <a:p>
                <a:pPr algn="ctr"/>
                <a:r>
                  <a:rPr lang="ja-JP" sz="1400" b="0" i="0" u="none" strike="noStrike" cap="none" baseline="0">
                    <a:solidFill>
                      <a:srgbClr val="4D4D4D"/>
                    </a:solidFill>
                    <a:effectLst/>
                    <a:uFillTx/>
                    <a:ea typeface="MS UI Gothic"/>
                  </a:rPr>
                  <a:t>48</a:t>
                </a:r>
              </a:p>
              <a:p>
                <a:pPr algn="ctr"/>
                <a:endParaRPr lang="en-GB" sz="1400">
                  <a:solidFill>
                    <a:srgbClr val="000000"/>
                  </a:solidFill>
                  <a:cs typeface="Arial" panose="020B0604020202020204" pitchFamily="34" charset="0"/>
                </a:endParaRPr>
              </a:p>
              <a:p>
                <a:pPr algn="r"/>
                <a:r>
                  <a:rPr lang="ja-JP" sz="1400" b="0" i="0" u="none" strike="noStrike" cap="none" baseline="0">
                    <a:solidFill>
                      <a:srgbClr val="B60D27"/>
                    </a:solidFill>
                    <a:effectLst/>
                    <a:uFillTx/>
                    <a:ea typeface="MS UI Gothic"/>
                  </a:rPr>
                  <a:t>24</a:t>
                </a:r>
              </a:p>
              <a:p>
                <a:pPr algn="r"/>
                <a:r>
                  <a:rPr lang="ja-JP" sz="1400" b="0" i="0" u="none" strike="noStrike" cap="none" baseline="0">
                    <a:solidFill>
                      <a:srgbClr val="B2C0D8"/>
                    </a:solidFill>
                    <a:effectLst/>
                    <a:uFillTx/>
                    <a:ea typeface="MS UI Gothic"/>
                  </a:rPr>
                  <a:t>16</a:t>
                </a:r>
              </a:p>
            </p:txBody>
          </p:sp>
        </p:grpSp>
        <p:grpSp>
          <p:nvGrpSpPr>
            <p:cNvPr id="95" name="Group 94"/>
            <p:cNvGrpSpPr/>
            <p:nvPr/>
          </p:nvGrpSpPr>
          <p:grpSpPr>
            <a:xfrm>
              <a:off x="8200951" y="3855650"/>
              <a:ext cx="271475" cy="969916"/>
              <a:chOff x="737629" y="4920702"/>
              <a:chExt cx="409528" cy="1697407"/>
            </a:xfrm>
          </p:grpSpPr>
          <p:sp>
            <p:nvSpPr>
              <p:cNvPr id="100" name="Line 21"/>
              <p:cNvSpPr>
                <a:spLocks noChangeShapeType="1"/>
              </p:cNvSpPr>
              <p:nvPr/>
            </p:nvSpPr>
            <p:spPr bwMode="auto">
              <a:xfrm flipH="1">
                <a:off x="935163" y="4920702"/>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101" name="TextBox 100"/>
              <p:cNvSpPr txBox="1"/>
              <p:nvPr/>
            </p:nvSpPr>
            <p:spPr>
              <a:xfrm>
                <a:off x="738713" y="4982721"/>
                <a:ext cx="407360" cy="1621192"/>
              </a:xfrm>
              <a:prstGeom prst="rect">
                <a:avLst/>
              </a:prstGeom>
              <a:noFill/>
            </p:spPr>
            <p:txBody>
              <a:bodyPr wrap="none" lIns="36000" tIns="36000" rIns="36000" bIns="36000" rtlCol="0" anchor="t" anchorCtr="0">
                <a:spAutoFit/>
              </a:bodyPr>
              <a:lstStyle/>
              <a:p>
                <a:pPr algn="ctr"/>
                <a:r>
                  <a:rPr lang="ja-JP" sz="1400" b="0" i="0" u="none" strike="noStrike" cap="none" baseline="0">
                    <a:solidFill>
                      <a:srgbClr val="4D4D4D"/>
                    </a:solidFill>
                    <a:effectLst/>
                    <a:uFillTx/>
                    <a:ea typeface="MS UI Gothic"/>
                  </a:rPr>
                  <a:t>60</a:t>
                </a:r>
              </a:p>
              <a:p>
                <a:pPr algn="ctr"/>
                <a:endParaRPr lang="en-GB" sz="1400">
                  <a:solidFill>
                    <a:srgbClr val="000000"/>
                  </a:solidFill>
                  <a:cs typeface="Arial" panose="020B0604020202020204" pitchFamily="34" charset="0"/>
                </a:endParaRPr>
              </a:p>
              <a:p>
                <a:pPr algn="ctr"/>
                <a:r>
                  <a:rPr lang="ja-JP" sz="1400" b="0" i="0" u="none" strike="noStrike" cap="none" baseline="0">
                    <a:solidFill>
                      <a:srgbClr val="B60D27"/>
                    </a:solidFill>
                    <a:effectLst/>
                    <a:uFillTx/>
                    <a:ea typeface="MS UI Gothic"/>
                  </a:rPr>
                  <a:t>10</a:t>
                </a:r>
              </a:p>
              <a:p>
                <a:pPr algn="r"/>
                <a:r>
                  <a:rPr lang="ja-JP" sz="1400" b="0" i="0" u="none" strike="noStrike" cap="none" baseline="0">
                    <a:solidFill>
                      <a:srgbClr val="B2C0D8"/>
                    </a:solidFill>
                    <a:effectLst/>
                    <a:uFillTx/>
                    <a:ea typeface="MS UI Gothic"/>
                  </a:rPr>
                  <a:t>8</a:t>
                </a:r>
              </a:p>
            </p:txBody>
          </p:sp>
        </p:grpSp>
        <p:grpSp>
          <p:nvGrpSpPr>
            <p:cNvPr id="96" name="Group 95"/>
            <p:cNvGrpSpPr/>
            <p:nvPr/>
          </p:nvGrpSpPr>
          <p:grpSpPr>
            <a:xfrm>
              <a:off x="8792520" y="3855651"/>
              <a:ext cx="271475" cy="969916"/>
              <a:chOff x="1134735" y="4920702"/>
              <a:chExt cx="409529" cy="1697407"/>
            </a:xfrm>
          </p:grpSpPr>
          <p:sp>
            <p:nvSpPr>
              <p:cNvPr id="98" name="Line 19"/>
              <p:cNvSpPr>
                <a:spLocks noChangeShapeType="1"/>
              </p:cNvSpPr>
              <p:nvPr/>
            </p:nvSpPr>
            <p:spPr bwMode="auto">
              <a:xfrm flipH="1">
                <a:off x="1339497" y="4920702"/>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99" name="TextBox 98"/>
              <p:cNvSpPr txBox="1"/>
              <p:nvPr/>
            </p:nvSpPr>
            <p:spPr>
              <a:xfrm>
                <a:off x="1135820" y="4982720"/>
                <a:ext cx="407361" cy="1621192"/>
              </a:xfrm>
              <a:prstGeom prst="rect">
                <a:avLst/>
              </a:prstGeom>
              <a:noFill/>
            </p:spPr>
            <p:txBody>
              <a:bodyPr wrap="none" lIns="36000" tIns="36000" rIns="36000" bIns="36000" rtlCol="0" anchor="t" anchorCtr="0">
                <a:spAutoFit/>
              </a:bodyPr>
              <a:lstStyle/>
              <a:p>
                <a:pPr algn="ctr"/>
                <a:r>
                  <a:rPr lang="ja-JP" sz="1400" b="0" i="0" u="none" strike="noStrike" cap="none" baseline="0">
                    <a:solidFill>
                      <a:srgbClr val="4D4D4D"/>
                    </a:solidFill>
                    <a:effectLst/>
                    <a:uFillTx/>
                    <a:ea typeface="MS UI Gothic"/>
                  </a:rPr>
                  <a:t>72</a:t>
                </a:r>
              </a:p>
              <a:p>
                <a:pPr algn="ctr"/>
                <a:endParaRPr lang="en-GB" sz="1400">
                  <a:solidFill>
                    <a:srgbClr val="000000"/>
                  </a:solidFill>
                  <a:cs typeface="Arial" panose="020B0604020202020204" pitchFamily="34" charset="0"/>
                </a:endParaRPr>
              </a:p>
              <a:p>
                <a:pPr algn="ctr"/>
                <a:r>
                  <a:rPr lang="ja-JP" sz="1400" b="0" i="0" u="none" strike="noStrike" cap="none" baseline="0">
                    <a:solidFill>
                      <a:srgbClr val="B60D27"/>
                    </a:solidFill>
                    <a:effectLst/>
                    <a:uFillTx/>
                    <a:ea typeface="MS UI Gothic"/>
                  </a:rPr>
                  <a:t>0</a:t>
                </a:r>
              </a:p>
              <a:p>
                <a:pPr algn="ctr"/>
                <a:r>
                  <a:rPr lang="ja-JP" sz="1400" b="0" i="0" u="none" strike="noStrike" cap="none" baseline="0">
                    <a:solidFill>
                      <a:srgbClr val="B2C0D8"/>
                    </a:solidFill>
                    <a:effectLst/>
                    <a:uFillTx/>
                    <a:ea typeface="MS UI Gothic"/>
                  </a:rPr>
                  <a:t>0</a:t>
                </a:r>
              </a:p>
            </p:txBody>
          </p:sp>
        </p:grpSp>
        <p:cxnSp>
          <p:nvCxnSpPr>
            <p:cNvPr id="97" name="Straight Connector 96"/>
            <p:cNvCxnSpPr/>
            <p:nvPr/>
          </p:nvCxnSpPr>
          <p:spPr>
            <a:xfrm>
              <a:off x="5341349" y="3730019"/>
              <a:ext cx="180000" cy="0"/>
            </a:xfrm>
            <a:prstGeom prst="line">
              <a:avLst/>
            </a:prstGeom>
            <a:ln w="19050">
              <a:solidFill>
                <a:schemeClr val="accent2"/>
              </a:solidFill>
              <a:prstDash val="sysDash"/>
            </a:ln>
          </p:spPr>
          <p:style>
            <a:lnRef idx="1">
              <a:schemeClr val="accent1"/>
            </a:lnRef>
            <a:fillRef idx="0">
              <a:schemeClr val="accent1"/>
            </a:fillRef>
            <a:effectRef idx="0">
              <a:schemeClr val="accent1"/>
            </a:effectRef>
            <a:fontRef idx="minor">
              <a:schemeClr val="tx1"/>
            </a:fontRef>
          </p:style>
        </p:cxnSp>
      </p:grpSp>
      <p:cxnSp>
        <p:nvCxnSpPr>
          <p:cNvPr id="112" name="Straight Connector 111"/>
          <p:cNvCxnSpPr/>
          <p:nvPr/>
        </p:nvCxnSpPr>
        <p:spPr>
          <a:xfrm flipH="1">
            <a:off x="7930978" y="2212895"/>
            <a:ext cx="0" cy="123962"/>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8083378" y="2212895"/>
            <a:ext cx="0" cy="12396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8061800" y="2120988"/>
            <a:ext cx="1142474" cy="305105"/>
          </a:xfrm>
          <a:prstGeom prst="rect">
            <a:avLst/>
          </a:prstGeom>
          <a:noFill/>
        </p:spPr>
        <p:txBody>
          <a:bodyPr wrap="none" rtlCol="0">
            <a:spAutoFit/>
          </a:bodyPr>
          <a:lstStyle/>
          <a:p>
            <a:r>
              <a:rPr lang="ja-JP" sz="1400" b="0" i="0" u="none" strike="noStrike" cap="none" baseline="0">
                <a:solidFill>
                  <a:srgbClr val="4D4D4D"/>
                </a:solidFill>
                <a:effectLst/>
                <a:uFillTx/>
                <a:ea typeface="MS UI Gothic"/>
              </a:rPr>
              <a:t>打ち切り時点</a:t>
            </a:r>
          </a:p>
        </p:txBody>
      </p:sp>
      <p:grpSp>
        <p:nvGrpSpPr>
          <p:cNvPr id="115" name="Group 114"/>
          <p:cNvGrpSpPr/>
          <p:nvPr/>
        </p:nvGrpSpPr>
        <p:grpSpPr>
          <a:xfrm>
            <a:off x="5541309" y="3678913"/>
            <a:ext cx="3244805" cy="969918"/>
            <a:chOff x="5227619" y="3855649"/>
            <a:chExt cx="3244805" cy="969918"/>
          </a:xfrm>
        </p:grpSpPr>
        <p:grpSp>
          <p:nvGrpSpPr>
            <p:cNvPr id="116" name="Group 115"/>
            <p:cNvGrpSpPr/>
            <p:nvPr/>
          </p:nvGrpSpPr>
          <p:grpSpPr>
            <a:xfrm>
              <a:off x="5227619" y="3855649"/>
              <a:ext cx="271475" cy="969916"/>
              <a:chOff x="1033835" y="4920702"/>
              <a:chExt cx="409526" cy="1697409"/>
            </a:xfrm>
          </p:grpSpPr>
          <p:sp>
            <p:nvSpPr>
              <p:cNvPr id="132" name="Line 21"/>
              <p:cNvSpPr>
                <a:spLocks noChangeShapeType="1"/>
              </p:cNvSpPr>
              <p:nvPr/>
            </p:nvSpPr>
            <p:spPr bwMode="auto">
              <a:xfrm flipH="1">
                <a:off x="1231367" y="4920702"/>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133" name="TextBox 132"/>
              <p:cNvSpPr txBox="1"/>
              <p:nvPr/>
            </p:nvSpPr>
            <p:spPr>
              <a:xfrm>
                <a:off x="1034919" y="4982721"/>
                <a:ext cx="407358" cy="1621193"/>
              </a:xfrm>
              <a:prstGeom prst="rect">
                <a:avLst/>
              </a:prstGeom>
              <a:noFill/>
            </p:spPr>
            <p:txBody>
              <a:bodyPr wrap="none" lIns="36000" tIns="36000" rIns="36000" bIns="36000" rtlCol="0" anchor="t" anchorCtr="0">
                <a:spAutoFit/>
              </a:bodyPr>
              <a:lstStyle/>
              <a:p>
                <a:pPr algn="ctr"/>
                <a:r>
                  <a:rPr lang="ja-JP" sz="1400" b="0" i="0" u="none" strike="noStrike" cap="none" baseline="0">
                    <a:solidFill>
                      <a:srgbClr val="4D4D4D"/>
                    </a:solidFill>
                    <a:effectLst/>
                    <a:uFillTx/>
                    <a:ea typeface="MS UI Gothic"/>
                  </a:rPr>
                  <a:t>6</a:t>
                </a:r>
              </a:p>
              <a:p>
                <a:pPr algn="ctr"/>
                <a:endParaRPr lang="en-GB" sz="1400">
                  <a:solidFill>
                    <a:srgbClr val="000000"/>
                  </a:solidFill>
                  <a:cs typeface="Arial" panose="020B0604020202020204" pitchFamily="34" charset="0"/>
                </a:endParaRPr>
              </a:p>
              <a:p>
                <a:pPr algn="ctr"/>
                <a:r>
                  <a:rPr lang="ja-JP" sz="1400" b="0" i="0" u="none" strike="noStrike" cap="none" baseline="0">
                    <a:solidFill>
                      <a:srgbClr val="B60D27"/>
                    </a:solidFill>
                    <a:effectLst/>
                    <a:uFillTx/>
                    <a:ea typeface="MS UI Gothic"/>
                  </a:rPr>
                  <a:t>72</a:t>
                </a:r>
              </a:p>
              <a:p>
                <a:pPr algn="ctr"/>
                <a:r>
                  <a:rPr lang="ja-JP" sz="1400" b="0" i="0" u="none" strike="noStrike" cap="none" baseline="0">
                    <a:solidFill>
                      <a:srgbClr val="B2C0D8"/>
                    </a:solidFill>
                    <a:effectLst/>
                    <a:uFillTx/>
                    <a:ea typeface="MS UI Gothic"/>
                  </a:rPr>
                  <a:t>38</a:t>
                </a:r>
              </a:p>
            </p:txBody>
          </p:sp>
        </p:grpSp>
        <p:grpSp>
          <p:nvGrpSpPr>
            <p:cNvPr id="117" name="Group 116"/>
            <p:cNvGrpSpPr/>
            <p:nvPr/>
          </p:nvGrpSpPr>
          <p:grpSpPr>
            <a:xfrm>
              <a:off x="5813716" y="3855649"/>
              <a:ext cx="271475" cy="969916"/>
              <a:chOff x="965474" y="4920702"/>
              <a:chExt cx="409526" cy="1697409"/>
            </a:xfrm>
          </p:grpSpPr>
          <p:sp>
            <p:nvSpPr>
              <p:cNvPr id="130" name="Line 19"/>
              <p:cNvSpPr>
                <a:spLocks noChangeShapeType="1"/>
              </p:cNvSpPr>
              <p:nvPr/>
            </p:nvSpPr>
            <p:spPr bwMode="auto">
              <a:xfrm flipH="1">
                <a:off x="1170237" y="4920702"/>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31" name="TextBox 130"/>
              <p:cNvSpPr txBox="1"/>
              <p:nvPr/>
            </p:nvSpPr>
            <p:spPr>
              <a:xfrm>
                <a:off x="966558" y="4982721"/>
                <a:ext cx="407358" cy="1621193"/>
              </a:xfrm>
              <a:prstGeom prst="rect">
                <a:avLst/>
              </a:prstGeom>
              <a:noFill/>
            </p:spPr>
            <p:txBody>
              <a:bodyPr wrap="none" lIns="36000" tIns="36000" rIns="36000" bIns="36000" rtlCol="0" anchor="t" anchorCtr="0">
                <a:spAutoFit/>
              </a:bodyPr>
              <a:lstStyle/>
              <a:p>
                <a:pPr algn="ctr"/>
                <a:r>
                  <a:rPr lang="ja-JP" sz="1400" b="0" i="0" u="none" strike="noStrike" cap="none" baseline="0">
                    <a:solidFill>
                      <a:srgbClr val="4D4D4D"/>
                    </a:solidFill>
                    <a:effectLst/>
                    <a:uFillTx/>
                    <a:ea typeface="MS UI Gothic"/>
                  </a:rPr>
                  <a:t>18</a:t>
                </a:r>
              </a:p>
              <a:p>
                <a:pPr algn="ctr"/>
                <a:endParaRPr lang="en-GB" sz="1400">
                  <a:solidFill>
                    <a:srgbClr val="000000"/>
                  </a:solidFill>
                  <a:cs typeface="Arial" panose="020B0604020202020204" pitchFamily="34" charset="0"/>
                </a:endParaRPr>
              </a:p>
              <a:p>
                <a:pPr algn="ctr"/>
                <a:r>
                  <a:rPr lang="ja-JP" sz="1400" b="0" i="0" u="none" strike="noStrike" cap="none" baseline="0">
                    <a:solidFill>
                      <a:srgbClr val="B60D27"/>
                    </a:solidFill>
                    <a:effectLst/>
                    <a:uFillTx/>
                    <a:ea typeface="MS UI Gothic"/>
                  </a:rPr>
                  <a:t>62</a:t>
                </a:r>
              </a:p>
              <a:p>
                <a:pPr algn="ctr"/>
                <a:r>
                  <a:rPr lang="ja-JP" sz="1400" b="0" i="0" u="none" strike="noStrike" cap="none" baseline="0">
                    <a:solidFill>
                      <a:srgbClr val="B2C0D8"/>
                    </a:solidFill>
                    <a:effectLst/>
                    <a:uFillTx/>
                    <a:ea typeface="MS UI Gothic"/>
                  </a:rPr>
                  <a:t>34</a:t>
                </a:r>
              </a:p>
            </p:txBody>
          </p:sp>
        </p:grpSp>
        <p:grpSp>
          <p:nvGrpSpPr>
            <p:cNvPr id="118" name="Group 117"/>
            <p:cNvGrpSpPr/>
            <p:nvPr/>
          </p:nvGrpSpPr>
          <p:grpSpPr>
            <a:xfrm>
              <a:off x="6410341" y="3855650"/>
              <a:ext cx="284941" cy="969916"/>
              <a:chOff x="913000" y="4920702"/>
              <a:chExt cx="429841" cy="1697407"/>
            </a:xfrm>
          </p:grpSpPr>
          <p:sp>
            <p:nvSpPr>
              <p:cNvPr id="128" name="Line 19"/>
              <p:cNvSpPr>
                <a:spLocks noChangeShapeType="1"/>
              </p:cNvSpPr>
              <p:nvPr/>
            </p:nvSpPr>
            <p:spPr bwMode="auto">
              <a:xfrm flipH="1">
                <a:off x="1127923" y="4920702"/>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29" name="TextBox 128"/>
              <p:cNvSpPr txBox="1"/>
              <p:nvPr/>
            </p:nvSpPr>
            <p:spPr>
              <a:xfrm>
                <a:off x="924241" y="4982721"/>
                <a:ext cx="407359" cy="1621192"/>
              </a:xfrm>
              <a:prstGeom prst="rect">
                <a:avLst/>
              </a:prstGeom>
              <a:noFill/>
            </p:spPr>
            <p:txBody>
              <a:bodyPr wrap="none" lIns="36000" tIns="36000" rIns="36000" bIns="36000" rtlCol="0" anchor="t" anchorCtr="0">
                <a:spAutoFit/>
              </a:bodyPr>
              <a:lstStyle/>
              <a:p>
                <a:pPr algn="ctr"/>
                <a:r>
                  <a:rPr lang="ja-JP" sz="1400" b="0" i="0" u="none" strike="noStrike" cap="none" baseline="0">
                    <a:solidFill>
                      <a:srgbClr val="4D4D4D"/>
                    </a:solidFill>
                    <a:effectLst/>
                    <a:uFillTx/>
                    <a:ea typeface="MS UI Gothic"/>
                  </a:rPr>
                  <a:t>30</a:t>
                </a:r>
              </a:p>
              <a:p>
                <a:pPr algn="ctr"/>
                <a:endParaRPr lang="en-GB" sz="1400">
                  <a:solidFill>
                    <a:srgbClr val="000000"/>
                  </a:solidFill>
                  <a:cs typeface="Arial" panose="020B0604020202020204" pitchFamily="34" charset="0"/>
                </a:endParaRPr>
              </a:p>
              <a:p>
                <a:pPr algn="r"/>
                <a:r>
                  <a:rPr lang="ja-JP" sz="1400" b="0" i="0" u="none" strike="noStrike" cap="none" baseline="0">
                    <a:solidFill>
                      <a:srgbClr val="B60D27"/>
                    </a:solidFill>
                    <a:effectLst/>
                    <a:uFillTx/>
                    <a:ea typeface="MS UI Gothic"/>
                  </a:rPr>
                  <a:t>48</a:t>
                </a:r>
              </a:p>
              <a:p>
                <a:pPr algn="r"/>
                <a:r>
                  <a:rPr lang="ja-JP" sz="1400" b="0" i="0" u="none" strike="noStrike" cap="none" baseline="0">
                    <a:solidFill>
                      <a:srgbClr val="B2C0D8"/>
                    </a:solidFill>
                    <a:effectLst/>
                    <a:uFillTx/>
                    <a:ea typeface="MS UI Gothic"/>
                  </a:rPr>
                  <a:t>32</a:t>
                </a:r>
              </a:p>
            </p:txBody>
          </p:sp>
        </p:grpSp>
        <p:grpSp>
          <p:nvGrpSpPr>
            <p:cNvPr id="119" name="Group 118"/>
            <p:cNvGrpSpPr/>
            <p:nvPr/>
          </p:nvGrpSpPr>
          <p:grpSpPr>
            <a:xfrm>
              <a:off x="7011057" y="3855651"/>
              <a:ext cx="271475" cy="969916"/>
              <a:chOff x="847647" y="4920702"/>
              <a:chExt cx="409528" cy="1697407"/>
            </a:xfrm>
          </p:grpSpPr>
          <p:sp>
            <p:nvSpPr>
              <p:cNvPr id="126" name="Line 21"/>
              <p:cNvSpPr>
                <a:spLocks noChangeShapeType="1"/>
              </p:cNvSpPr>
              <p:nvPr/>
            </p:nvSpPr>
            <p:spPr bwMode="auto">
              <a:xfrm flipH="1">
                <a:off x="1045181" y="4920702"/>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127" name="TextBox 126"/>
              <p:cNvSpPr txBox="1"/>
              <p:nvPr/>
            </p:nvSpPr>
            <p:spPr>
              <a:xfrm>
                <a:off x="848730" y="4982721"/>
                <a:ext cx="407360" cy="1621192"/>
              </a:xfrm>
              <a:prstGeom prst="rect">
                <a:avLst/>
              </a:prstGeom>
              <a:noFill/>
            </p:spPr>
            <p:txBody>
              <a:bodyPr wrap="none" lIns="36000" tIns="36000" rIns="36000" bIns="36000" rtlCol="0" anchor="t" anchorCtr="0">
                <a:spAutoFit/>
              </a:bodyPr>
              <a:lstStyle/>
              <a:p>
                <a:pPr algn="ctr"/>
                <a:r>
                  <a:rPr lang="ja-JP" sz="1400" b="0" i="0" u="none" strike="noStrike" cap="none" baseline="0">
                    <a:solidFill>
                      <a:srgbClr val="4D4D4D"/>
                    </a:solidFill>
                    <a:effectLst/>
                    <a:uFillTx/>
                    <a:ea typeface="MS UI Gothic"/>
                  </a:rPr>
                  <a:t>42</a:t>
                </a:r>
              </a:p>
              <a:p>
                <a:pPr algn="ctr"/>
                <a:endParaRPr lang="en-GB" sz="1400">
                  <a:solidFill>
                    <a:srgbClr val="000000"/>
                  </a:solidFill>
                  <a:cs typeface="Arial" panose="020B0604020202020204" pitchFamily="34" charset="0"/>
                </a:endParaRPr>
              </a:p>
              <a:p>
                <a:pPr algn="ctr"/>
                <a:r>
                  <a:rPr lang="ja-JP" sz="1400" b="0" i="0" u="none" strike="noStrike" cap="none" baseline="0">
                    <a:solidFill>
                      <a:srgbClr val="B60D27"/>
                    </a:solidFill>
                    <a:effectLst/>
                    <a:uFillTx/>
                    <a:ea typeface="MS UI Gothic"/>
                  </a:rPr>
                  <a:t>31</a:t>
                </a:r>
              </a:p>
              <a:p>
                <a:pPr algn="ctr"/>
                <a:r>
                  <a:rPr lang="ja-JP" sz="1400" b="0" i="0" u="none" strike="noStrike" cap="none" baseline="0">
                    <a:solidFill>
                      <a:srgbClr val="B2C0D8"/>
                    </a:solidFill>
                    <a:effectLst/>
                    <a:uFillTx/>
                    <a:ea typeface="MS UI Gothic"/>
                  </a:rPr>
                  <a:t>24</a:t>
                </a:r>
              </a:p>
            </p:txBody>
          </p:sp>
        </p:grpSp>
        <p:grpSp>
          <p:nvGrpSpPr>
            <p:cNvPr id="120" name="Group 119"/>
            <p:cNvGrpSpPr/>
            <p:nvPr/>
          </p:nvGrpSpPr>
          <p:grpSpPr>
            <a:xfrm>
              <a:off x="7599594" y="3855651"/>
              <a:ext cx="284300" cy="969916"/>
              <a:chOff x="770270" y="4920702"/>
              <a:chExt cx="428874" cy="1697407"/>
            </a:xfrm>
          </p:grpSpPr>
          <p:sp>
            <p:nvSpPr>
              <p:cNvPr id="124" name="Line 21"/>
              <p:cNvSpPr>
                <a:spLocks noChangeShapeType="1"/>
              </p:cNvSpPr>
              <p:nvPr/>
            </p:nvSpPr>
            <p:spPr bwMode="auto">
              <a:xfrm flipH="1">
                <a:off x="977478" y="4920702"/>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125" name="TextBox 124"/>
              <p:cNvSpPr txBox="1"/>
              <p:nvPr/>
            </p:nvSpPr>
            <p:spPr>
              <a:xfrm>
                <a:off x="781026" y="4982721"/>
                <a:ext cx="407359" cy="1621192"/>
              </a:xfrm>
              <a:prstGeom prst="rect">
                <a:avLst/>
              </a:prstGeom>
              <a:noFill/>
            </p:spPr>
            <p:txBody>
              <a:bodyPr wrap="none" lIns="36000" tIns="36000" rIns="36000" bIns="36000" rtlCol="0" anchor="t" anchorCtr="0">
                <a:spAutoFit/>
              </a:bodyPr>
              <a:lstStyle/>
              <a:p>
                <a:pPr algn="ctr"/>
                <a:r>
                  <a:rPr lang="ja-JP" sz="1400" b="0" i="0" u="none" strike="noStrike" cap="none" baseline="0">
                    <a:solidFill>
                      <a:srgbClr val="4D4D4D"/>
                    </a:solidFill>
                    <a:effectLst/>
                    <a:uFillTx/>
                    <a:ea typeface="MS UI Gothic"/>
                  </a:rPr>
                  <a:t>54</a:t>
                </a:r>
              </a:p>
              <a:p>
                <a:pPr algn="ctr"/>
                <a:endParaRPr lang="en-GB" sz="1400">
                  <a:solidFill>
                    <a:srgbClr val="000000"/>
                  </a:solidFill>
                  <a:cs typeface="Arial" panose="020B0604020202020204" pitchFamily="34" charset="0"/>
                </a:endParaRPr>
              </a:p>
              <a:p>
                <a:pPr algn="r"/>
                <a:r>
                  <a:rPr lang="ja-JP" sz="1400" b="0" i="0" u="none" strike="noStrike" cap="none" baseline="0">
                    <a:solidFill>
                      <a:srgbClr val="B60D27"/>
                    </a:solidFill>
                    <a:effectLst/>
                    <a:uFillTx/>
                    <a:ea typeface="MS UI Gothic"/>
                  </a:rPr>
                  <a:t>17</a:t>
                </a:r>
              </a:p>
              <a:p>
                <a:pPr algn="r"/>
                <a:r>
                  <a:rPr lang="ja-JP" sz="1400" b="0" i="0" u="none" strike="noStrike" cap="none" baseline="0">
                    <a:solidFill>
                      <a:srgbClr val="B2C0D8"/>
                    </a:solidFill>
                    <a:effectLst/>
                    <a:uFillTx/>
                    <a:ea typeface="MS UI Gothic"/>
                  </a:rPr>
                  <a:t>9</a:t>
                </a:r>
              </a:p>
            </p:txBody>
          </p:sp>
        </p:grpSp>
        <p:grpSp>
          <p:nvGrpSpPr>
            <p:cNvPr id="121" name="Group 120"/>
            <p:cNvGrpSpPr/>
            <p:nvPr/>
          </p:nvGrpSpPr>
          <p:grpSpPr>
            <a:xfrm>
              <a:off x="8200949" y="3855651"/>
              <a:ext cx="271475" cy="969916"/>
              <a:chOff x="737629" y="4920702"/>
              <a:chExt cx="409529" cy="1697407"/>
            </a:xfrm>
          </p:grpSpPr>
          <p:sp>
            <p:nvSpPr>
              <p:cNvPr id="122" name="Line 21"/>
              <p:cNvSpPr>
                <a:spLocks noChangeShapeType="1"/>
              </p:cNvSpPr>
              <p:nvPr/>
            </p:nvSpPr>
            <p:spPr bwMode="auto">
              <a:xfrm flipH="1">
                <a:off x="935163" y="4920702"/>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123" name="TextBox 122"/>
              <p:cNvSpPr txBox="1"/>
              <p:nvPr/>
            </p:nvSpPr>
            <p:spPr>
              <a:xfrm>
                <a:off x="738711" y="4982721"/>
                <a:ext cx="407361" cy="1621192"/>
              </a:xfrm>
              <a:prstGeom prst="rect">
                <a:avLst/>
              </a:prstGeom>
              <a:noFill/>
            </p:spPr>
            <p:txBody>
              <a:bodyPr wrap="none" lIns="36000" tIns="36000" rIns="36000" bIns="36000" rtlCol="0" anchor="t" anchorCtr="0">
                <a:spAutoFit/>
              </a:bodyPr>
              <a:lstStyle/>
              <a:p>
                <a:pPr algn="ctr"/>
                <a:r>
                  <a:rPr lang="ja-JP" sz="1400" b="0" i="0" u="none" strike="noStrike" cap="none" baseline="0">
                    <a:solidFill>
                      <a:srgbClr val="4D4D4D"/>
                    </a:solidFill>
                    <a:effectLst/>
                    <a:uFillTx/>
                    <a:ea typeface="MS UI Gothic"/>
                  </a:rPr>
                  <a:t>66</a:t>
                </a:r>
              </a:p>
              <a:p>
                <a:pPr algn="ctr"/>
                <a:endParaRPr lang="en-GB" sz="1400">
                  <a:solidFill>
                    <a:srgbClr val="000000"/>
                  </a:solidFill>
                  <a:cs typeface="Arial" panose="020B0604020202020204" pitchFamily="34" charset="0"/>
                </a:endParaRPr>
              </a:p>
              <a:p>
                <a:pPr algn="ctr"/>
                <a:r>
                  <a:rPr lang="ja-JP" sz="1400" b="0" i="0" u="none" strike="noStrike" cap="none" baseline="0">
                    <a:solidFill>
                      <a:srgbClr val="B60D27"/>
                    </a:solidFill>
                    <a:effectLst/>
                    <a:uFillTx/>
                    <a:ea typeface="MS UI Gothic"/>
                  </a:rPr>
                  <a:t>4</a:t>
                </a:r>
              </a:p>
              <a:p>
                <a:pPr algn="ctr"/>
                <a:r>
                  <a:rPr lang="ja-JP" sz="1400" b="0" i="0" u="none" strike="noStrike" cap="none" baseline="0">
                    <a:solidFill>
                      <a:srgbClr val="B2C0D8"/>
                    </a:solidFill>
                    <a:effectLst/>
                    <a:uFillTx/>
                    <a:ea typeface="MS UI Gothic"/>
                  </a:rPr>
                  <a:t>2</a:t>
                </a:r>
              </a:p>
            </p:txBody>
          </p:sp>
        </p:grpSp>
      </p:grpSp>
      <p:grpSp>
        <p:nvGrpSpPr>
          <p:cNvPr id="134" name="Group 133"/>
          <p:cNvGrpSpPr/>
          <p:nvPr/>
        </p:nvGrpSpPr>
        <p:grpSpPr>
          <a:xfrm>
            <a:off x="5371300" y="2120987"/>
            <a:ext cx="3490620" cy="611755"/>
            <a:chOff x="5356060" y="2297723"/>
            <a:chExt cx="3490620" cy="611755"/>
          </a:xfrm>
        </p:grpSpPr>
        <p:sp>
          <p:nvSpPr>
            <p:cNvPr id="135" name="Line 15"/>
            <p:cNvSpPr>
              <a:spLocks noChangeShapeType="1"/>
            </p:cNvSpPr>
            <p:nvPr/>
          </p:nvSpPr>
          <p:spPr bwMode="auto">
            <a:xfrm flipH="1">
              <a:off x="7564670" y="2750422"/>
              <a:ext cx="0" cy="6117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36" name="Line 16"/>
            <p:cNvSpPr>
              <a:spLocks noChangeShapeType="1"/>
            </p:cNvSpPr>
            <p:nvPr/>
          </p:nvSpPr>
          <p:spPr bwMode="auto">
            <a:xfrm flipH="1">
              <a:off x="7793147" y="2756032"/>
              <a:ext cx="0" cy="6117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37" name="Line 17"/>
            <p:cNvSpPr>
              <a:spLocks noChangeShapeType="1"/>
            </p:cNvSpPr>
            <p:nvPr/>
          </p:nvSpPr>
          <p:spPr bwMode="auto">
            <a:xfrm flipH="1">
              <a:off x="7907386" y="2756032"/>
              <a:ext cx="0" cy="6117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38" name="Line 18"/>
            <p:cNvSpPr>
              <a:spLocks noChangeShapeType="1"/>
            </p:cNvSpPr>
            <p:nvPr/>
          </p:nvSpPr>
          <p:spPr bwMode="auto">
            <a:xfrm flipH="1">
              <a:off x="7932772" y="2756032"/>
              <a:ext cx="0" cy="6117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39" name="Line 19"/>
            <p:cNvSpPr>
              <a:spLocks noChangeShapeType="1"/>
            </p:cNvSpPr>
            <p:nvPr/>
          </p:nvSpPr>
          <p:spPr bwMode="auto">
            <a:xfrm flipH="1">
              <a:off x="8262794" y="2836067"/>
              <a:ext cx="0" cy="73411"/>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40" name="Line 20"/>
            <p:cNvSpPr>
              <a:spLocks noChangeShapeType="1"/>
            </p:cNvSpPr>
            <p:nvPr/>
          </p:nvSpPr>
          <p:spPr bwMode="auto">
            <a:xfrm flipH="1">
              <a:off x="8008931" y="2836067"/>
              <a:ext cx="0" cy="73411"/>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41" name="Line 21"/>
            <p:cNvSpPr>
              <a:spLocks noChangeShapeType="1"/>
            </p:cNvSpPr>
            <p:nvPr/>
          </p:nvSpPr>
          <p:spPr bwMode="auto">
            <a:xfrm flipH="1">
              <a:off x="8389726" y="2836067"/>
              <a:ext cx="0" cy="73411"/>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42" name="Line 22"/>
            <p:cNvSpPr>
              <a:spLocks noChangeShapeType="1"/>
            </p:cNvSpPr>
            <p:nvPr/>
          </p:nvSpPr>
          <p:spPr bwMode="auto">
            <a:xfrm flipH="1">
              <a:off x="8580124" y="2836067"/>
              <a:ext cx="0" cy="73411"/>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43" name="Line 23"/>
            <p:cNvSpPr>
              <a:spLocks noChangeShapeType="1"/>
            </p:cNvSpPr>
            <p:nvPr/>
          </p:nvSpPr>
          <p:spPr bwMode="auto">
            <a:xfrm flipH="1">
              <a:off x="8833987" y="2836067"/>
              <a:ext cx="0" cy="73411"/>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44" name="Line 24"/>
            <p:cNvSpPr>
              <a:spLocks noChangeShapeType="1"/>
            </p:cNvSpPr>
            <p:nvPr/>
          </p:nvSpPr>
          <p:spPr bwMode="auto">
            <a:xfrm flipH="1">
              <a:off x="8656283" y="2836067"/>
              <a:ext cx="0" cy="73411"/>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45" name="Line 25"/>
            <p:cNvSpPr>
              <a:spLocks noChangeShapeType="1"/>
            </p:cNvSpPr>
            <p:nvPr/>
          </p:nvSpPr>
          <p:spPr bwMode="auto">
            <a:xfrm flipH="1">
              <a:off x="8453192" y="2836067"/>
              <a:ext cx="0" cy="73411"/>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46" name="Line 26"/>
            <p:cNvSpPr>
              <a:spLocks noChangeShapeType="1"/>
            </p:cNvSpPr>
            <p:nvPr/>
          </p:nvSpPr>
          <p:spPr bwMode="auto">
            <a:xfrm flipH="1">
              <a:off x="8478578" y="2836067"/>
              <a:ext cx="0" cy="73411"/>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47" name="Line 27"/>
            <p:cNvSpPr>
              <a:spLocks noChangeShapeType="1"/>
            </p:cNvSpPr>
            <p:nvPr/>
          </p:nvSpPr>
          <p:spPr bwMode="auto">
            <a:xfrm flipH="1">
              <a:off x="8503965" y="2836067"/>
              <a:ext cx="0" cy="73411"/>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48" name="Line 28"/>
            <p:cNvSpPr>
              <a:spLocks noChangeShapeType="1"/>
            </p:cNvSpPr>
            <p:nvPr/>
          </p:nvSpPr>
          <p:spPr bwMode="auto">
            <a:xfrm flipH="1">
              <a:off x="8542044" y="2836067"/>
              <a:ext cx="0" cy="73411"/>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49" name="Line 29"/>
            <p:cNvSpPr>
              <a:spLocks noChangeShapeType="1"/>
            </p:cNvSpPr>
            <p:nvPr/>
          </p:nvSpPr>
          <p:spPr bwMode="auto">
            <a:xfrm flipH="1">
              <a:off x="7767761" y="2756032"/>
              <a:ext cx="0" cy="6117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50" name="Line 30"/>
            <p:cNvSpPr>
              <a:spLocks noChangeShapeType="1"/>
            </p:cNvSpPr>
            <p:nvPr/>
          </p:nvSpPr>
          <p:spPr bwMode="auto">
            <a:xfrm flipH="1">
              <a:off x="7513898" y="2640306"/>
              <a:ext cx="0" cy="73411"/>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51" name="Line 31"/>
            <p:cNvSpPr>
              <a:spLocks noChangeShapeType="1"/>
            </p:cNvSpPr>
            <p:nvPr/>
          </p:nvSpPr>
          <p:spPr bwMode="auto">
            <a:xfrm flipH="1">
              <a:off x="7818534" y="2756032"/>
              <a:ext cx="0" cy="6117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52" name="Line 32"/>
            <p:cNvSpPr>
              <a:spLocks noChangeShapeType="1"/>
            </p:cNvSpPr>
            <p:nvPr/>
          </p:nvSpPr>
          <p:spPr bwMode="auto">
            <a:xfrm flipH="1">
              <a:off x="5559151" y="2309958"/>
              <a:ext cx="0" cy="6117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53" name="Line 33"/>
            <p:cNvSpPr>
              <a:spLocks noChangeShapeType="1"/>
            </p:cNvSpPr>
            <p:nvPr/>
          </p:nvSpPr>
          <p:spPr bwMode="auto">
            <a:xfrm flipH="1">
              <a:off x="5584537" y="2309958"/>
              <a:ext cx="0" cy="6117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54" name="Line 34"/>
            <p:cNvSpPr>
              <a:spLocks noChangeShapeType="1"/>
            </p:cNvSpPr>
            <p:nvPr/>
          </p:nvSpPr>
          <p:spPr bwMode="auto">
            <a:xfrm flipH="1">
              <a:off x="7221955" y="2603601"/>
              <a:ext cx="0" cy="73411"/>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55" name="Line 35"/>
            <p:cNvSpPr>
              <a:spLocks noChangeShapeType="1"/>
            </p:cNvSpPr>
            <p:nvPr/>
          </p:nvSpPr>
          <p:spPr bwMode="auto">
            <a:xfrm flipH="1">
              <a:off x="7221955" y="2603601"/>
              <a:ext cx="0" cy="6117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56" name="Line 36"/>
            <p:cNvSpPr>
              <a:spLocks noChangeShapeType="1"/>
            </p:cNvSpPr>
            <p:nvPr/>
          </p:nvSpPr>
          <p:spPr bwMode="auto">
            <a:xfrm flipH="1">
              <a:off x="6891933" y="2517955"/>
              <a:ext cx="0" cy="73411"/>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57" name="Line 37"/>
            <p:cNvSpPr>
              <a:spLocks noChangeShapeType="1"/>
            </p:cNvSpPr>
            <p:nvPr/>
          </p:nvSpPr>
          <p:spPr bwMode="auto">
            <a:xfrm flipH="1">
              <a:off x="6638070" y="2481250"/>
              <a:ext cx="0" cy="73411"/>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58" name="Line 38"/>
            <p:cNvSpPr>
              <a:spLocks noChangeShapeType="1"/>
            </p:cNvSpPr>
            <p:nvPr/>
          </p:nvSpPr>
          <p:spPr bwMode="auto">
            <a:xfrm flipH="1">
              <a:off x="7463125" y="2640306"/>
              <a:ext cx="0" cy="73411"/>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59" name="Line 39"/>
            <p:cNvSpPr>
              <a:spLocks noChangeShapeType="1"/>
            </p:cNvSpPr>
            <p:nvPr/>
          </p:nvSpPr>
          <p:spPr bwMode="auto">
            <a:xfrm flipH="1">
              <a:off x="7488511" y="2640306"/>
              <a:ext cx="0" cy="73411"/>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60" name="Line 40"/>
            <p:cNvSpPr>
              <a:spLocks noChangeShapeType="1"/>
            </p:cNvSpPr>
            <p:nvPr/>
          </p:nvSpPr>
          <p:spPr bwMode="auto">
            <a:xfrm flipH="1">
              <a:off x="7386966" y="2603601"/>
              <a:ext cx="0" cy="6117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61" name="Line 41"/>
            <p:cNvSpPr>
              <a:spLocks noChangeShapeType="1"/>
            </p:cNvSpPr>
            <p:nvPr/>
          </p:nvSpPr>
          <p:spPr bwMode="auto">
            <a:xfrm flipH="1">
              <a:off x="7336194" y="2603601"/>
              <a:ext cx="0" cy="6117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62" name="Line 42"/>
            <p:cNvSpPr>
              <a:spLocks noChangeShapeType="1"/>
            </p:cNvSpPr>
            <p:nvPr/>
          </p:nvSpPr>
          <p:spPr bwMode="auto">
            <a:xfrm flipH="1">
              <a:off x="5432219" y="2297723"/>
              <a:ext cx="0" cy="73411"/>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63" name="Line 43"/>
            <p:cNvSpPr>
              <a:spLocks noChangeShapeType="1"/>
            </p:cNvSpPr>
            <p:nvPr/>
          </p:nvSpPr>
          <p:spPr bwMode="auto">
            <a:xfrm flipH="1">
              <a:off x="5381446" y="2309958"/>
              <a:ext cx="0" cy="6117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64" name="Freeform 44"/>
            <p:cNvSpPr/>
            <p:nvPr/>
          </p:nvSpPr>
          <p:spPr bwMode="auto">
            <a:xfrm>
              <a:off x="5356060" y="2334428"/>
              <a:ext cx="3490620" cy="538344"/>
            </a:xfrm>
            <a:custGeom>
              <a:avLst/>
              <a:gdLst>
                <a:gd name="T0" fmla="*/ 275 w 275"/>
                <a:gd name="T1" fmla="*/ 44 h 44"/>
                <a:gd name="T2" fmla="*/ 207 w 275"/>
                <a:gd name="T3" fmla="*/ 44 h 44"/>
                <a:gd name="T4" fmla="*/ 207 w 275"/>
                <a:gd name="T5" fmla="*/ 37 h 44"/>
                <a:gd name="T6" fmla="*/ 174 w 275"/>
                <a:gd name="T7" fmla="*/ 37 h 44"/>
                <a:gd name="T8" fmla="*/ 174 w 275"/>
                <a:gd name="T9" fmla="*/ 32 h 44"/>
                <a:gd name="T10" fmla="*/ 171 w 275"/>
                <a:gd name="T11" fmla="*/ 32 h 44"/>
                <a:gd name="T12" fmla="*/ 171 w 275"/>
                <a:gd name="T13" fmla="*/ 28 h 44"/>
                <a:gd name="T14" fmla="*/ 164 w 275"/>
                <a:gd name="T15" fmla="*/ 28 h 44"/>
                <a:gd name="T16" fmla="*/ 164 w 275"/>
                <a:gd name="T17" fmla="*/ 24 h 44"/>
                <a:gd name="T18" fmla="*/ 128 w 275"/>
                <a:gd name="T19" fmla="*/ 24 h 44"/>
                <a:gd name="T20" fmla="*/ 128 w 275"/>
                <a:gd name="T21" fmla="*/ 21 h 44"/>
                <a:gd name="T22" fmla="*/ 122 w 275"/>
                <a:gd name="T23" fmla="*/ 21 h 44"/>
                <a:gd name="T24" fmla="*/ 122 w 275"/>
                <a:gd name="T25" fmla="*/ 18 h 44"/>
                <a:gd name="T26" fmla="*/ 109 w 275"/>
                <a:gd name="T27" fmla="*/ 18 h 44"/>
                <a:gd name="T28" fmla="*/ 109 w 275"/>
                <a:gd name="T29" fmla="*/ 15 h 44"/>
                <a:gd name="T30" fmla="*/ 69 w 275"/>
                <a:gd name="T31" fmla="*/ 15 h 44"/>
                <a:gd name="T32" fmla="*/ 69 w 275"/>
                <a:gd name="T33" fmla="*/ 12 h 44"/>
                <a:gd name="T34" fmla="*/ 65 w 275"/>
                <a:gd name="T35" fmla="*/ 12 h 44"/>
                <a:gd name="T36" fmla="*/ 65 w 275"/>
                <a:gd name="T37" fmla="*/ 9 h 44"/>
                <a:gd name="T38" fmla="*/ 60 w 275"/>
                <a:gd name="T39" fmla="*/ 9 h 44"/>
                <a:gd name="T40" fmla="*/ 60 w 275"/>
                <a:gd name="T41" fmla="*/ 6 h 44"/>
                <a:gd name="T42" fmla="*/ 44 w 275"/>
                <a:gd name="T43" fmla="*/ 6 h 44"/>
                <a:gd name="T44" fmla="*/ 44 w 275"/>
                <a:gd name="T45" fmla="*/ 3 h 44"/>
                <a:gd name="T46" fmla="*/ 23 w 275"/>
                <a:gd name="T47" fmla="*/ 3 h 44"/>
                <a:gd name="T48" fmla="*/ 23 w 275"/>
                <a:gd name="T49" fmla="*/ 0 h 44"/>
                <a:gd name="T50" fmla="*/ 0 w 275"/>
                <a:gd name="T5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5" h="44">
                  <a:moveTo>
                    <a:pt x="275" y="44"/>
                  </a:moveTo>
                  <a:lnTo>
                    <a:pt x="207" y="44"/>
                  </a:lnTo>
                  <a:lnTo>
                    <a:pt x="207" y="37"/>
                  </a:lnTo>
                  <a:lnTo>
                    <a:pt x="174" y="37"/>
                  </a:lnTo>
                  <a:lnTo>
                    <a:pt x="174" y="32"/>
                  </a:lnTo>
                  <a:lnTo>
                    <a:pt x="171" y="32"/>
                  </a:lnTo>
                  <a:lnTo>
                    <a:pt x="171" y="28"/>
                  </a:lnTo>
                  <a:lnTo>
                    <a:pt x="164" y="28"/>
                  </a:lnTo>
                  <a:lnTo>
                    <a:pt x="164" y="24"/>
                  </a:lnTo>
                  <a:lnTo>
                    <a:pt x="128" y="24"/>
                  </a:lnTo>
                  <a:lnTo>
                    <a:pt x="128" y="21"/>
                  </a:lnTo>
                  <a:lnTo>
                    <a:pt x="122" y="21"/>
                  </a:lnTo>
                  <a:lnTo>
                    <a:pt x="122" y="18"/>
                  </a:lnTo>
                  <a:lnTo>
                    <a:pt x="109" y="18"/>
                  </a:lnTo>
                  <a:lnTo>
                    <a:pt x="109" y="15"/>
                  </a:lnTo>
                  <a:lnTo>
                    <a:pt x="69" y="15"/>
                  </a:lnTo>
                  <a:lnTo>
                    <a:pt x="69" y="12"/>
                  </a:lnTo>
                  <a:lnTo>
                    <a:pt x="65" y="12"/>
                  </a:lnTo>
                  <a:lnTo>
                    <a:pt x="65" y="9"/>
                  </a:lnTo>
                  <a:lnTo>
                    <a:pt x="60" y="9"/>
                  </a:lnTo>
                  <a:lnTo>
                    <a:pt x="60" y="6"/>
                  </a:lnTo>
                  <a:lnTo>
                    <a:pt x="44" y="6"/>
                  </a:lnTo>
                  <a:lnTo>
                    <a:pt x="44" y="3"/>
                  </a:lnTo>
                  <a:lnTo>
                    <a:pt x="23" y="3"/>
                  </a:lnTo>
                  <a:lnTo>
                    <a:pt x="23" y="0"/>
                  </a:lnTo>
                  <a:lnTo>
                    <a:pt x="0" y="0"/>
                  </a:lnTo>
                </a:path>
              </a:pathLst>
            </a:custGeom>
            <a:ln w="19050">
              <a:solidFill>
                <a:schemeClr val="accent2"/>
              </a:solidFill>
              <a:prstDash val="sysDash"/>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grpSp>
      <p:grpSp>
        <p:nvGrpSpPr>
          <p:cNvPr id="165" name="Group 45"/>
          <p:cNvGrpSpPr/>
          <p:nvPr/>
        </p:nvGrpSpPr>
        <p:grpSpPr>
          <a:xfrm>
            <a:off x="5371299" y="2120987"/>
            <a:ext cx="3572197" cy="985888"/>
            <a:chOff x="2044" y="1925"/>
            <a:chExt cx="1668" cy="468"/>
          </a:xfrm>
        </p:grpSpPr>
        <p:sp>
          <p:nvSpPr>
            <p:cNvPr id="166" name="Line 46"/>
            <p:cNvSpPr>
              <a:spLocks noChangeShapeType="1"/>
            </p:cNvSpPr>
            <p:nvPr/>
          </p:nvSpPr>
          <p:spPr bwMode="auto">
            <a:xfrm flipH="1">
              <a:off x="2890" y="2129"/>
              <a:ext cx="0" cy="3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67" name="Line 47"/>
            <p:cNvSpPr>
              <a:spLocks noChangeShapeType="1"/>
            </p:cNvSpPr>
            <p:nvPr/>
          </p:nvSpPr>
          <p:spPr bwMode="auto">
            <a:xfrm flipH="1">
              <a:off x="3016" y="2159"/>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68" name="Line 48"/>
            <p:cNvSpPr>
              <a:spLocks noChangeShapeType="1"/>
            </p:cNvSpPr>
            <p:nvPr/>
          </p:nvSpPr>
          <p:spPr bwMode="auto">
            <a:xfrm flipH="1">
              <a:off x="3100" y="2189"/>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69" name="Line 49"/>
            <p:cNvSpPr>
              <a:spLocks noChangeShapeType="1"/>
            </p:cNvSpPr>
            <p:nvPr/>
          </p:nvSpPr>
          <p:spPr bwMode="auto">
            <a:xfrm flipH="1">
              <a:off x="3178" y="2219"/>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70" name="Line 50"/>
            <p:cNvSpPr>
              <a:spLocks noChangeShapeType="1"/>
            </p:cNvSpPr>
            <p:nvPr/>
          </p:nvSpPr>
          <p:spPr bwMode="auto">
            <a:xfrm flipH="1">
              <a:off x="3202" y="2237"/>
              <a:ext cx="0" cy="3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71" name="Line 51"/>
            <p:cNvSpPr>
              <a:spLocks noChangeShapeType="1"/>
            </p:cNvSpPr>
            <p:nvPr/>
          </p:nvSpPr>
          <p:spPr bwMode="auto">
            <a:xfrm flipH="1">
              <a:off x="2980" y="2159"/>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72" name="Line 52"/>
            <p:cNvSpPr>
              <a:spLocks noChangeShapeType="1"/>
            </p:cNvSpPr>
            <p:nvPr/>
          </p:nvSpPr>
          <p:spPr bwMode="auto">
            <a:xfrm flipH="1">
              <a:off x="3214" y="2237"/>
              <a:ext cx="0" cy="3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73" name="Line 53"/>
            <p:cNvSpPr>
              <a:spLocks noChangeShapeType="1"/>
            </p:cNvSpPr>
            <p:nvPr/>
          </p:nvSpPr>
          <p:spPr bwMode="auto">
            <a:xfrm flipH="1">
              <a:off x="3232" y="2237"/>
              <a:ext cx="0" cy="3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74" name="Line 54"/>
            <p:cNvSpPr>
              <a:spLocks noChangeShapeType="1"/>
            </p:cNvSpPr>
            <p:nvPr/>
          </p:nvSpPr>
          <p:spPr bwMode="auto">
            <a:xfrm flipH="1">
              <a:off x="3244" y="2237"/>
              <a:ext cx="0" cy="3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75" name="Line 55"/>
            <p:cNvSpPr>
              <a:spLocks noChangeShapeType="1"/>
            </p:cNvSpPr>
            <p:nvPr/>
          </p:nvSpPr>
          <p:spPr bwMode="auto">
            <a:xfrm flipH="1">
              <a:off x="3328" y="2255"/>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76" name="Line 56"/>
            <p:cNvSpPr>
              <a:spLocks noChangeShapeType="1"/>
            </p:cNvSpPr>
            <p:nvPr/>
          </p:nvSpPr>
          <p:spPr bwMode="auto">
            <a:xfrm flipH="1">
              <a:off x="3532" y="2297"/>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77" name="Line 57"/>
            <p:cNvSpPr>
              <a:spLocks noChangeShapeType="1"/>
            </p:cNvSpPr>
            <p:nvPr/>
          </p:nvSpPr>
          <p:spPr bwMode="auto">
            <a:xfrm flipH="1">
              <a:off x="3550" y="2297"/>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78" name="Line 58"/>
            <p:cNvSpPr>
              <a:spLocks noChangeShapeType="1"/>
            </p:cNvSpPr>
            <p:nvPr/>
          </p:nvSpPr>
          <p:spPr bwMode="auto">
            <a:xfrm flipH="1">
              <a:off x="3406" y="2255"/>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79" name="Line 59"/>
            <p:cNvSpPr>
              <a:spLocks noChangeShapeType="1"/>
            </p:cNvSpPr>
            <p:nvPr/>
          </p:nvSpPr>
          <p:spPr bwMode="auto">
            <a:xfrm flipH="1">
              <a:off x="3424" y="2255"/>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80" name="Line 60"/>
            <p:cNvSpPr>
              <a:spLocks noChangeShapeType="1"/>
            </p:cNvSpPr>
            <p:nvPr/>
          </p:nvSpPr>
          <p:spPr bwMode="auto">
            <a:xfrm flipH="1">
              <a:off x="3436" y="2255"/>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81" name="Line 61"/>
            <p:cNvSpPr>
              <a:spLocks noChangeShapeType="1"/>
            </p:cNvSpPr>
            <p:nvPr/>
          </p:nvSpPr>
          <p:spPr bwMode="auto">
            <a:xfrm flipH="1">
              <a:off x="3448" y="2255"/>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82" name="Line 62"/>
            <p:cNvSpPr>
              <a:spLocks noChangeShapeType="1"/>
            </p:cNvSpPr>
            <p:nvPr/>
          </p:nvSpPr>
          <p:spPr bwMode="auto">
            <a:xfrm flipH="1">
              <a:off x="3598" y="2357"/>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83" name="Line 63"/>
            <p:cNvSpPr>
              <a:spLocks noChangeShapeType="1"/>
            </p:cNvSpPr>
            <p:nvPr/>
          </p:nvSpPr>
          <p:spPr bwMode="auto">
            <a:xfrm flipH="1">
              <a:off x="3628" y="2357"/>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84" name="Line 64"/>
            <p:cNvSpPr>
              <a:spLocks noChangeShapeType="1"/>
            </p:cNvSpPr>
            <p:nvPr/>
          </p:nvSpPr>
          <p:spPr bwMode="auto">
            <a:xfrm flipH="1">
              <a:off x="3694" y="2357"/>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85" name="Line 65"/>
            <p:cNvSpPr>
              <a:spLocks noChangeShapeType="1"/>
            </p:cNvSpPr>
            <p:nvPr/>
          </p:nvSpPr>
          <p:spPr bwMode="auto">
            <a:xfrm flipH="1">
              <a:off x="3706" y="2357"/>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86" name="Line 66"/>
            <p:cNvSpPr>
              <a:spLocks noChangeShapeType="1"/>
            </p:cNvSpPr>
            <p:nvPr/>
          </p:nvSpPr>
          <p:spPr bwMode="auto">
            <a:xfrm flipH="1">
              <a:off x="3076" y="2171"/>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87" name="Line 67"/>
            <p:cNvSpPr>
              <a:spLocks noChangeShapeType="1"/>
            </p:cNvSpPr>
            <p:nvPr/>
          </p:nvSpPr>
          <p:spPr bwMode="auto">
            <a:xfrm flipH="1">
              <a:off x="2968" y="2159"/>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88" name="Line 68"/>
            <p:cNvSpPr>
              <a:spLocks noChangeShapeType="1"/>
            </p:cNvSpPr>
            <p:nvPr/>
          </p:nvSpPr>
          <p:spPr bwMode="auto">
            <a:xfrm flipH="1">
              <a:off x="2986" y="2159"/>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89" name="Line 69"/>
            <p:cNvSpPr>
              <a:spLocks noChangeShapeType="1"/>
            </p:cNvSpPr>
            <p:nvPr/>
          </p:nvSpPr>
          <p:spPr bwMode="auto">
            <a:xfrm flipH="1">
              <a:off x="2506" y="1997"/>
              <a:ext cx="0" cy="3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90" name="Line 70"/>
            <p:cNvSpPr>
              <a:spLocks noChangeShapeType="1"/>
            </p:cNvSpPr>
            <p:nvPr/>
          </p:nvSpPr>
          <p:spPr bwMode="auto">
            <a:xfrm flipH="1">
              <a:off x="2518" y="1997"/>
              <a:ext cx="0" cy="3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91" name="Line 71"/>
            <p:cNvSpPr>
              <a:spLocks noChangeShapeType="1"/>
            </p:cNvSpPr>
            <p:nvPr/>
          </p:nvSpPr>
          <p:spPr bwMode="auto">
            <a:xfrm flipH="1">
              <a:off x="2590" y="2027"/>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92" name="Line 72"/>
            <p:cNvSpPr>
              <a:spLocks noChangeShapeType="1"/>
            </p:cNvSpPr>
            <p:nvPr/>
          </p:nvSpPr>
          <p:spPr bwMode="auto">
            <a:xfrm flipH="1">
              <a:off x="2554" y="2009"/>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93" name="Line 73"/>
            <p:cNvSpPr>
              <a:spLocks noChangeShapeType="1"/>
            </p:cNvSpPr>
            <p:nvPr/>
          </p:nvSpPr>
          <p:spPr bwMode="auto">
            <a:xfrm flipH="1">
              <a:off x="2440" y="1985"/>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94" name="Line 74"/>
            <p:cNvSpPr>
              <a:spLocks noChangeShapeType="1"/>
            </p:cNvSpPr>
            <p:nvPr/>
          </p:nvSpPr>
          <p:spPr bwMode="auto">
            <a:xfrm flipH="1">
              <a:off x="2188" y="1925"/>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95" name="Line 75"/>
            <p:cNvSpPr>
              <a:spLocks noChangeShapeType="1"/>
            </p:cNvSpPr>
            <p:nvPr/>
          </p:nvSpPr>
          <p:spPr bwMode="auto">
            <a:xfrm flipH="1">
              <a:off x="2800" y="2081"/>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96" name="Line 76"/>
            <p:cNvSpPr>
              <a:spLocks noChangeShapeType="1"/>
            </p:cNvSpPr>
            <p:nvPr/>
          </p:nvSpPr>
          <p:spPr bwMode="auto">
            <a:xfrm flipH="1">
              <a:off x="2920" y="2141"/>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97" name="Line 77"/>
            <p:cNvSpPr>
              <a:spLocks noChangeShapeType="1"/>
            </p:cNvSpPr>
            <p:nvPr/>
          </p:nvSpPr>
          <p:spPr bwMode="auto">
            <a:xfrm flipH="1">
              <a:off x="2710" y="2051"/>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98" name="Line 78"/>
            <p:cNvSpPr>
              <a:spLocks noChangeShapeType="1"/>
            </p:cNvSpPr>
            <p:nvPr/>
          </p:nvSpPr>
          <p:spPr bwMode="auto">
            <a:xfrm flipH="1">
              <a:off x="2638" y="2027"/>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199" name="Line 79"/>
            <p:cNvSpPr>
              <a:spLocks noChangeShapeType="1"/>
            </p:cNvSpPr>
            <p:nvPr/>
          </p:nvSpPr>
          <p:spPr bwMode="auto">
            <a:xfrm flipH="1">
              <a:off x="2104" y="1925"/>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00" name="Line 80"/>
            <p:cNvSpPr>
              <a:spLocks noChangeShapeType="1"/>
            </p:cNvSpPr>
            <p:nvPr/>
          </p:nvSpPr>
          <p:spPr bwMode="auto">
            <a:xfrm flipH="1">
              <a:off x="2050" y="1925"/>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01" name="Freeform 81"/>
            <p:cNvSpPr/>
            <p:nvPr/>
          </p:nvSpPr>
          <p:spPr bwMode="auto">
            <a:xfrm>
              <a:off x="2044" y="1937"/>
              <a:ext cx="1668" cy="438"/>
            </a:xfrm>
            <a:custGeom>
              <a:avLst/>
              <a:gdLst>
                <a:gd name="T0" fmla="*/ 278 w 278"/>
                <a:gd name="T1" fmla="*/ 73 h 73"/>
                <a:gd name="T2" fmla="*/ 253 w 278"/>
                <a:gd name="T3" fmla="*/ 73 h 73"/>
                <a:gd name="T4" fmla="*/ 253 w 278"/>
                <a:gd name="T5" fmla="*/ 63 h 73"/>
                <a:gd name="T6" fmla="*/ 243 w 278"/>
                <a:gd name="T7" fmla="*/ 63 h 73"/>
                <a:gd name="T8" fmla="*/ 243 w 278"/>
                <a:gd name="T9" fmla="*/ 56 h 73"/>
                <a:gd name="T10" fmla="*/ 202 w 278"/>
                <a:gd name="T11" fmla="*/ 56 h 73"/>
                <a:gd name="T12" fmla="*/ 202 w 278"/>
                <a:gd name="T13" fmla="*/ 52 h 73"/>
                <a:gd name="T14" fmla="*/ 192 w 278"/>
                <a:gd name="T15" fmla="*/ 52 h 73"/>
                <a:gd name="T16" fmla="*/ 192 w 278"/>
                <a:gd name="T17" fmla="*/ 50 h 73"/>
                <a:gd name="T18" fmla="*/ 178 w 278"/>
                <a:gd name="T19" fmla="*/ 50 h 73"/>
                <a:gd name="T20" fmla="*/ 178 w 278"/>
                <a:gd name="T21" fmla="*/ 45 h 73"/>
                <a:gd name="T22" fmla="*/ 175 w 278"/>
                <a:gd name="T23" fmla="*/ 45 h 73"/>
                <a:gd name="T24" fmla="*/ 175 w 278"/>
                <a:gd name="T25" fmla="*/ 42 h 73"/>
                <a:gd name="T26" fmla="*/ 167 w 278"/>
                <a:gd name="T27" fmla="*/ 42 h 73"/>
                <a:gd name="T28" fmla="*/ 167 w 278"/>
                <a:gd name="T29" fmla="*/ 39 h 73"/>
                <a:gd name="T30" fmla="*/ 149 w 278"/>
                <a:gd name="T31" fmla="*/ 39 h 73"/>
                <a:gd name="T32" fmla="*/ 149 w 278"/>
                <a:gd name="T33" fmla="*/ 37 h 73"/>
                <a:gd name="T34" fmla="*/ 144 w 278"/>
                <a:gd name="T35" fmla="*/ 37 h 73"/>
                <a:gd name="T36" fmla="*/ 144 w 278"/>
                <a:gd name="T37" fmla="*/ 35 h 73"/>
                <a:gd name="T38" fmla="*/ 137 w 278"/>
                <a:gd name="T39" fmla="*/ 35 h 73"/>
                <a:gd name="T40" fmla="*/ 137 w 278"/>
                <a:gd name="T41" fmla="*/ 33 h 73"/>
                <a:gd name="T42" fmla="*/ 135 w 278"/>
                <a:gd name="T43" fmla="*/ 33 h 73"/>
                <a:gd name="T44" fmla="*/ 135 w 278"/>
                <a:gd name="T45" fmla="*/ 30 h 73"/>
                <a:gd name="T46" fmla="*/ 131 w 278"/>
                <a:gd name="T47" fmla="*/ 30 h 73"/>
                <a:gd name="T48" fmla="*/ 131 w 278"/>
                <a:gd name="T49" fmla="*/ 27 h 73"/>
                <a:gd name="T50" fmla="*/ 122 w 278"/>
                <a:gd name="T51" fmla="*/ 27 h 73"/>
                <a:gd name="T52" fmla="*/ 122 w 278"/>
                <a:gd name="T53" fmla="*/ 25 h 73"/>
                <a:gd name="T54" fmla="*/ 116 w 278"/>
                <a:gd name="T55" fmla="*/ 25 h 73"/>
                <a:gd name="T56" fmla="*/ 116 w 278"/>
                <a:gd name="T57" fmla="*/ 22 h 73"/>
                <a:gd name="T58" fmla="*/ 103 w 278"/>
                <a:gd name="T59" fmla="*/ 22 h 73"/>
                <a:gd name="T60" fmla="*/ 103 w 278"/>
                <a:gd name="T61" fmla="*/ 18 h 73"/>
                <a:gd name="T62" fmla="*/ 90 w 278"/>
                <a:gd name="T63" fmla="*/ 18 h 73"/>
                <a:gd name="T64" fmla="*/ 90 w 278"/>
                <a:gd name="T65" fmla="*/ 16 h 73"/>
                <a:gd name="T66" fmla="*/ 87 w 278"/>
                <a:gd name="T67" fmla="*/ 16 h 73"/>
                <a:gd name="T68" fmla="*/ 87 w 278"/>
                <a:gd name="T69" fmla="*/ 15 h 73"/>
                <a:gd name="T70" fmla="*/ 80 w 278"/>
                <a:gd name="T71" fmla="*/ 15 h 73"/>
                <a:gd name="T72" fmla="*/ 80 w 278"/>
                <a:gd name="T73" fmla="*/ 13 h 73"/>
                <a:gd name="T74" fmla="*/ 73 w 278"/>
                <a:gd name="T75" fmla="*/ 13 h 73"/>
                <a:gd name="T76" fmla="*/ 73 w 278"/>
                <a:gd name="T77" fmla="*/ 11 h 73"/>
                <a:gd name="T78" fmla="*/ 62 w 278"/>
                <a:gd name="T79" fmla="*/ 11 h 73"/>
                <a:gd name="T80" fmla="*/ 62 w 278"/>
                <a:gd name="T81" fmla="*/ 9 h 73"/>
                <a:gd name="T82" fmla="*/ 47 w 278"/>
                <a:gd name="T83" fmla="*/ 9 h 73"/>
                <a:gd name="T84" fmla="*/ 47 w 278"/>
                <a:gd name="T85" fmla="*/ 5 h 73"/>
                <a:gd name="T86" fmla="*/ 43 w 278"/>
                <a:gd name="T87" fmla="*/ 5 h 73"/>
                <a:gd name="T88" fmla="*/ 43 w 278"/>
                <a:gd name="T89" fmla="*/ 3 h 73"/>
                <a:gd name="T90" fmla="*/ 29 w 278"/>
                <a:gd name="T91" fmla="*/ 3 h 73"/>
                <a:gd name="T92" fmla="*/ 29 w 278"/>
                <a:gd name="T93" fmla="*/ 2 h 73"/>
                <a:gd name="T94" fmla="*/ 24 w 278"/>
                <a:gd name="T95" fmla="*/ 2 h 73"/>
                <a:gd name="T96" fmla="*/ 24 w 278"/>
                <a:gd name="T97" fmla="*/ 0 h 73"/>
                <a:gd name="T98" fmla="*/ 0 w 278"/>
                <a:gd name="T9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8" h="73">
                  <a:moveTo>
                    <a:pt x="278" y="73"/>
                  </a:moveTo>
                  <a:lnTo>
                    <a:pt x="253" y="73"/>
                  </a:lnTo>
                  <a:lnTo>
                    <a:pt x="253" y="63"/>
                  </a:lnTo>
                  <a:lnTo>
                    <a:pt x="243" y="63"/>
                  </a:lnTo>
                  <a:lnTo>
                    <a:pt x="243" y="56"/>
                  </a:lnTo>
                  <a:lnTo>
                    <a:pt x="202" y="56"/>
                  </a:lnTo>
                  <a:lnTo>
                    <a:pt x="202" y="52"/>
                  </a:lnTo>
                  <a:lnTo>
                    <a:pt x="192" y="52"/>
                  </a:lnTo>
                  <a:lnTo>
                    <a:pt x="192" y="50"/>
                  </a:lnTo>
                  <a:lnTo>
                    <a:pt x="178" y="50"/>
                  </a:lnTo>
                  <a:lnTo>
                    <a:pt x="178" y="45"/>
                  </a:lnTo>
                  <a:lnTo>
                    <a:pt x="175" y="45"/>
                  </a:lnTo>
                  <a:lnTo>
                    <a:pt x="175" y="42"/>
                  </a:lnTo>
                  <a:lnTo>
                    <a:pt x="167" y="42"/>
                  </a:lnTo>
                  <a:lnTo>
                    <a:pt x="167" y="39"/>
                  </a:lnTo>
                  <a:lnTo>
                    <a:pt x="149" y="39"/>
                  </a:lnTo>
                  <a:lnTo>
                    <a:pt x="149" y="37"/>
                  </a:lnTo>
                  <a:lnTo>
                    <a:pt x="144" y="37"/>
                  </a:lnTo>
                  <a:lnTo>
                    <a:pt x="144" y="35"/>
                  </a:lnTo>
                  <a:lnTo>
                    <a:pt x="137" y="35"/>
                  </a:lnTo>
                  <a:lnTo>
                    <a:pt x="137" y="33"/>
                  </a:lnTo>
                  <a:lnTo>
                    <a:pt x="135" y="33"/>
                  </a:lnTo>
                  <a:lnTo>
                    <a:pt x="135" y="30"/>
                  </a:lnTo>
                  <a:lnTo>
                    <a:pt x="131" y="30"/>
                  </a:lnTo>
                  <a:lnTo>
                    <a:pt x="131" y="27"/>
                  </a:lnTo>
                  <a:lnTo>
                    <a:pt x="122" y="27"/>
                  </a:lnTo>
                  <a:lnTo>
                    <a:pt x="122" y="25"/>
                  </a:lnTo>
                  <a:lnTo>
                    <a:pt x="116" y="25"/>
                  </a:lnTo>
                  <a:lnTo>
                    <a:pt x="116" y="22"/>
                  </a:lnTo>
                  <a:lnTo>
                    <a:pt x="103" y="22"/>
                  </a:lnTo>
                  <a:lnTo>
                    <a:pt x="103" y="18"/>
                  </a:lnTo>
                  <a:lnTo>
                    <a:pt x="90" y="18"/>
                  </a:lnTo>
                  <a:lnTo>
                    <a:pt x="90" y="16"/>
                  </a:lnTo>
                  <a:lnTo>
                    <a:pt x="87" y="16"/>
                  </a:lnTo>
                  <a:lnTo>
                    <a:pt x="87" y="15"/>
                  </a:lnTo>
                  <a:lnTo>
                    <a:pt x="80" y="15"/>
                  </a:lnTo>
                  <a:lnTo>
                    <a:pt x="80" y="13"/>
                  </a:lnTo>
                  <a:lnTo>
                    <a:pt x="73" y="13"/>
                  </a:lnTo>
                  <a:lnTo>
                    <a:pt x="73" y="11"/>
                  </a:lnTo>
                  <a:lnTo>
                    <a:pt x="62" y="11"/>
                  </a:lnTo>
                  <a:lnTo>
                    <a:pt x="62" y="9"/>
                  </a:lnTo>
                  <a:lnTo>
                    <a:pt x="47" y="9"/>
                  </a:lnTo>
                  <a:lnTo>
                    <a:pt x="47" y="5"/>
                  </a:lnTo>
                  <a:lnTo>
                    <a:pt x="43" y="5"/>
                  </a:lnTo>
                  <a:lnTo>
                    <a:pt x="43" y="3"/>
                  </a:lnTo>
                  <a:lnTo>
                    <a:pt x="29" y="3"/>
                  </a:lnTo>
                  <a:lnTo>
                    <a:pt x="29" y="2"/>
                  </a:lnTo>
                  <a:lnTo>
                    <a:pt x="24" y="2"/>
                  </a:lnTo>
                  <a:lnTo>
                    <a:pt x="24" y="0"/>
                  </a:ln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grpSp>
      <p:sp>
        <p:nvSpPr>
          <p:cNvPr id="202" name="TextBox 201"/>
          <p:cNvSpPr txBox="1"/>
          <p:nvPr/>
        </p:nvSpPr>
        <p:spPr>
          <a:xfrm>
            <a:off x="-11419" y="3939020"/>
            <a:ext cx="1433405" cy="230832"/>
          </a:xfrm>
          <a:prstGeom prst="rect">
            <a:avLst/>
          </a:prstGeom>
          <a:noFill/>
        </p:spPr>
        <p:txBody>
          <a:bodyPr wrap="none" rtlCol="0">
            <a:spAutoFit/>
          </a:bodyPr>
          <a:lstStyle/>
          <a:p>
            <a:pPr algn="ctr" fontAlgn="base">
              <a:spcBef>
                <a:spcPct val="0"/>
              </a:spcBef>
              <a:spcAft>
                <a:spcPct val="0"/>
              </a:spcAft>
            </a:pPr>
            <a:r>
              <a:rPr lang="ja-JP" sz="900" b="0" i="0" u="none" strike="noStrike" cap="none" baseline="0" dirty="0">
                <a:solidFill>
                  <a:srgbClr val="4D4D4D"/>
                </a:solidFill>
                <a:effectLst/>
                <a:uFillTx/>
                <a:ea typeface="MS UI Gothic"/>
              </a:rPr>
              <a:t>リスクに晒されていた患者数</a:t>
            </a:r>
          </a:p>
        </p:txBody>
      </p:sp>
    </p:spTree>
    <p:extLst>
      <p:ext uri="{BB962C8B-B14F-4D97-AF65-F5344CB8AC3E}">
        <p14:creationId xmlns:p14="http://schemas.microsoft.com/office/powerpoint/2010/main" val="1923637866"/>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solidFill>
                  <a:srgbClr val="043882"/>
                </a:solidFill>
                <a:ea typeface="MS UI Gothic"/>
              </a:rPr>
              <a:t>480: R0/R1</a:t>
            </a:r>
            <a:r>
              <a:rPr lang="ja-JP" altLang="en-US" dirty="0">
                <a:solidFill>
                  <a:srgbClr val="043882"/>
                </a:solidFill>
                <a:ea typeface="MS UI Gothic"/>
              </a:rPr>
              <a:t>肝臓結腸直腸癌転移巣切除（</a:t>
            </a:r>
            <a:r>
              <a:rPr lang="en-US" altLang="ja-JP" dirty="0">
                <a:solidFill>
                  <a:srgbClr val="043882"/>
                </a:solidFill>
                <a:ea typeface="MS UI Gothic"/>
              </a:rPr>
              <a:t>LICC</a:t>
            </a:r>
            <a:r>
              <a:rPr lang="ja-JP" altLang="en-US" dirty="0">
                <a:solidFill>
                  <a:srgbClr val="043882"/>
                </a:solidFill>
                <a:ea typeface="MS UI Gothic"/>
              </a:rPr>
              <a:t>）後の</a:t>
            </a:r>
            <a:r>
              <a:rPr lang="en-US" altLang="ja-JP" dirty="0">
                <a:solidFill>
                  <a:srgbClr val="043882"/>
                </a:solidFill>
                <a:ea typeface="MS UI Gothic"/>
              </a:rPr>
              <a:t>tecemotide</a:t>
            </a:r>
            <a:r>
              <a:rPr lang="ja-JP" altLang="en-US" dirty="0">
                <a:solidFill>
                  <a:srgbClr val="043882"/>
                </a:solidFill>
                <a:ea typeface="MS UI Gothic"/>
              </a:rPr>
              <a:t>（</a:t>
            </a:r>
            <a:r>
              <a:rPr lang="en-US" altLang="ja-JP" dirty="0">
                <a:solidFill>
                  <a:srgbClr val="043882"/>
                </a:solidFill>
                <a:ea typeface="MS UI Gothic"/>
              </a:rPr>
              <a:t>L-BLP25</a:t>
            </a:r>
            <a:r>
              <a:rPr lang="ja-JP" altLang="en-US" dirty="0">
                <a:solidFill>
                  <a:srgbClr val="043882"/>
                </a:solidFill>
                <a:ea typeface="MS UI Gothic"/>
              </a:rPr>
              <a:t>）によるアジュバント免疫療法を用いた無作為化二重盲検プラセボ対照多施設共同第</a:t>
            </a:r>
            <a:r>
              <a:rPr lang="en-US" altLang="ja-JP" dirty="0">
                <a:solidFill>
                  <a:srgbClr val="043882"/>
                </a:solidFill>
                <a:ea typeface="MS UI Gothic"/>
              </a:rPr>
              <a:t>II</a:t>
            </a:r>
            <a:r>
              <a:rPr lang="ja-JP" altLang="en-US" dirty="0">
                <a:solidFill>
                  <a:srgbClr val="043882"/>
                </a:solidFill>
                <a:ea typeface="MS UI Gothic"/>
              </a:rPr>
              <a:t>相試験 最終結果</a:t>
            </a:r>
            <a:r>
              <a:rPr lang="en-GB" altLang="ja-JP" dirty="0">
                <a:solidFill>
                  <a:srgbClr val="043882"/>
                </a:solidFill>
                <a:ea typeface="MS UI Gothic"/>
              </a:rPr>
              <a:t> </a:t>
            </a:r>
            <a:r>
              <a:rPr lang="en-US" altLang="ja-JP" dirty="0">
                <a:solidFill>
                  <a:srgbClr val="043882"/>
                </a:solidFill>
                <a:ea typeface="MS UI Gothic"/>
              </a:rPr>
              <a:t>– </a:t>
            </a:r>
            <a:r>
              <a:rPr lang="en-US" altLang="ja-JP" dirty="0" err="1">
                <a:solidFill>
                  <a:srgbClr val="043882"/>
                </a:solidFill>
                <a:ea typeface="MS UI Gothic"/>
              </a:rPr>
              <a:t>Schimanski</a:t>
            </a:r>
            <a:r>
              <a:rPr lang="en-US" altLang="ja-JP" dirty="0">
                <a:solidFill>
                  <a:srgbClr val="043882"/>
                </a:solidFill>
                <a:ea typeface="MS UI Gothic"/>
              </a:rPr>
              <a:t> CC, et al</a:t>
            </a:r>
            <a:endParaRPr lang="ja-JP" sz="1800" b="1" i="0" u="none" strike="noStrike" cap="none" baseline="0" dirty="0">
              <a:solidFill>
                <a:srgbClr val="043882"/>
              </a:solidFill>
              <a:effectLst/>
              <a:uFillTx/>
              <a:ea typeface="MS UI Gothic"/>
            </a:endParaRPr>
          </a:p>
        </p:txBody>
      </p:sp>
      <p:sp>
        <p:nvSpPr>
          <p:cNvPr id="3" name="Content Placeholder 2"/>
          <p:cNvSpPr>
            <a:spLocks noGrp="1"/>
          </p:cNvSpPr>
          <p:nvPr>
            <p:ph idx="1"/>
          </p:nvPr>
        </p:nvSpPr>
        <p:spPr/>
        <p:txBody>
          <a:bodyPr/>
          <a:lstStyle/>
          <a:p>
            <a:pPr marL="0" indent="0">
              <a:buNone/>
            </a:pPr>
            <a:r>
              <a:rPr lang="ja-JP" sz="1600" b="1" i="0" u="none" strike="noStrike" cap="none" baseline="0" dirty="0">
                <a:solidFill>
                  <a:srgbClr val="4D4D4D"/>
                </a:solidFill>
                <a:effectLst/>
                <a:uFillTx/>
                <a:ea typeface="MS UI Gothic"/>
              </a:rPr>
              <a:t>主な結果（続き）</a:t>
            </a:r>
          </a:p>
          <a:p>
            <a:pPr marL="0" indent="0">
              <a:buNone/>
            </a:pPr>
            <a:endParaRPr lang="en-GB" b="1" dirty="0"/>
          </a:p>
          <a:p>
            <a:pPr marL="0" indent="0">
              <a:spcBef>
                <a:spcPts val="19200"/>
              </a:spcBef>
              <a:buNone/>
            </a:pPr>
            <a:r>
              <a:rPr lang="ja-JP" sz="1600" b="1" i="0" u="none" strike="noStrike" cap="none" baseline="0" dirty="0">
                <a:solidFill>
                  <a:srgbClr val="4D4D4D"/>
                </a:solidFill>
                <a:effectLst/>
                <a:uFillTx/>
                <a:ea typeface="MS UI Gothic"/>
              </a:rPr>
              <a:t>結論</a:t>
            </a:r>
          </a:p>
          <a:p>
            <a:r>
              <a:rPr lang="ja-JP" sz="1600" b="1" i="0" u="none" strike="noStrike" cap="none" baseline="0" dirty="0">
                <a:solidFill>
                  <a:srgbClr val="4D4D4D"/>
                </a:solidFill>
                <a:effectLst/>
                <a:uFillTx/>
                <a:ea typeface="MS UI Gothic"/>
              </a:rPr>
              <a:t>肝CRC転移巣切除患者において、tecemotideはプラセボを超える生存利益をもたらさなかった</a:t>
            </a:r>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Schimanski CC, et al. J Clin Oncol 2019;37(Suppl):Abstr 480</a:t>
            </a:r>
          </a:p>
        </p:txBody>
      </p:sp>
      <p:graphicFrame>
        <p:nvGraphicFramePr>
          <p:cNvPr id="6" name="Table 5"/>
          <p:cNvGraphicFramePr>
            <a:graphicFrameLocks noGrp="1"/>
          </p:cNvGraphicFramePr>
          <p:nvPr>
            <p:extLst>
              <p:ext uri="{D42A27DB-BD31-4B8C-83A1-F6EECF244321}">
                <p14:modId xmlns:p14="http://schemas.microsoft.com/office/powerpoint/2010/main" val="254207329"/>
              </p:ext>
            </p:extLst>
          </p:nvPr>
        </p:nvGraphicFramePr>
        <p:xfrm>
          <a:off x="337625" y="1593321"/>
          <a:ext cx="8468751" cy="2526720"/>
        </p:xfrm>
        <a:graphic>
          <a:graphicData uri="http://schemas.openxmlformats.org/drawingml/2006/table">
            <a:tbl>
              <a:tblPr firstRow="1" bandRow="1">
                <a:tableStyleId>{69012ECD-51FC-41F1-AA8D-1B2483CD663E}</a:tableStyleId>
              </a:tblPr>
              <a:tblGrid>
                <a:gridCol w="4586068">
                  <a:extLst>
                    <a:ext uri="{9D8B030D-6E8A-4147-A177-3AD203B41FA5}">
                      <a16:colId xmlns:a16="http://schemas.microsoft.com/office/drawing/2014/main" val="3733704063"/>
                    </a:ext>
                  </a:extLst>
                </a:gridCol>
                <a:gridCol w="2039815">
                  <a:extLst>
                    <a:ext uri="{9D8B030D-6E8A-4147-A177-3AD203B41FA5}">
                      <a16:colId xmlns:a16="http://schemas.microsoft.com/office/drawing/2014/main" val="3910278064"/>
                    </a:ext>
                  </a:extLst>
                </a:gridCol>
                <a:gridCol w="1842868">
                  <a:extLst>
                    <a:ext uri="{9D8B030D-6E8A-4147-A177-3AD203B41FA5}">
                      <a16:colId xmlns:a16="http://schemas.microsoft.com/office/drawing/2014/main" val="1675021331"/>
                    </a:ext>
                  </a:extLst>
                </a:gridCol>
              </a:tblGrid>
              <a:tr h="193964">
                <a:tc>
                  <a:txBody>
                    <a:bodyPr/>
                    <a:lstStyle/>
                    <a:p>
                      <a:pPr algn="l"/>
                      <a:r>
                        <a:rPr lang="ja-JP" sz="1600" b="1" i="0" u="none" strike="noStrike" cap="none" baseline="0" dirty="0">
                          <a:solidFill>
                            <a:srgbClr val="FFFFFF"/>
                          </a:solidFill>
                          <a:effectLst/>
                          <a:uFillTx/>
                          <a:ea typeface="MS UI Gothic"/>
                        </a:rPr>
                        <a:t>患者2名以上に発生したグレード3/4のAE、ｎ(%)</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ja-JP" sz="1600" b="1" i="0" u="none" strike="noStrike" cap="none" baseline="0" dirty="0">
                          <a:solidFill>
                            <a:srgbClr val="FFFFFF"/>
                          </a:solidFill>
                          <a:effectLst/>
                          <a:uFillTx/>
                          <a:ea typeface="MS UI Gothic"/>
                        </a:rPr>
                        <a:t>tecemotide（n=79）</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ja-JP" sz="1600" b="1" i="0" u="none" strike="noStrike" cap="none" baseline="0">
                          <a:solidFill>
                            <a:srgbClr val="FFFFFF"/>
                          </a:solidFill>
                          <a:effectLst/>
                          <a:uFillTx/>
                          <a:ea typeface="MS UI Gothic"/>
                        </a:rPr>
                        <a:t>プラセボ(n=42)</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pPr algn="l"/>
                      <a:r>
                        <a:rPr lang="ja-JP" sz="1600" b="0" i="0" u="none" strike="noStrike" cap="none" baseline="0">
                          <a:solidFill>
                            <a:srgbClr val="4D4D4D"/>
                          </a:solidFill>
                          <a:effectLst/>
                          <a:uFillTx/>
                          <a:ea typeface="MS UI Gothic"/>
                        </a:rPr>
                        <a:t>下痢</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a:solidFill>
                            <a:srgbClr val="4D4D4D"/>
                          </a:solidFill>
                          <a:effectLst/>
                          <a:uFillTx/>
                          <a:ea typeface="MS UI Gothic"/>
                        </a:rPr>
                        <a:t>2 (2.5)</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a:solidFill>
                            <a:srgbClr val="4D4D4D"/>
                          </a:solidFill>
                          <a:effectLst/>
                          <a:uFillTx/>
                          <a:ea typeface="MS UI Gothic"/>
                        </a:rPr>
                        <a:t>2 (4.8)</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0">
                <a:tc>
                  <a:txBody>
                    <a:bodyPr/>
                    <a:lstStyle/>
                    <a:p>
                      <a:pPr marL="0" indent="0" algn="l"/>
                      <a:r>
                        <a:rPr lang="ja-JP" sz="1600" b="0" i="0" u="none" strike="noStrike" cap="none" baseline="0">
                          <a:solidFill>
                            <a:srgbClr val="4D4D4D"/>
                          </a:solidFill>
                          <a:effectLst/>
                          <a:uFillTx/>
                          <a:ea typeface="MS UI Gothic"/>
                        </a:rPr>
                        <a:t>背部痛</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u="none" strike="noStrike" cap="none" baseline="0">
                          <a:solidFill>
                            <a:srgbClr val="4D4D4D"/>
                          </a:solidFill>
                          <a:effectLst/>
                          <a:uFillTx/>
                          <a:ea typeface="MS UI Gothic"/>
                        </a:rPr>
                        <a:t>2 (2.5)</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600" noProof="0">
                          <a:latin typeface="+mn-lt"/>
                        </a:rPr>
                        <a:t>-</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0">
                <a:tc>
                  <a:txBody>
                    <a:bodyPr/>
                    <a:lstStyle/>
                    <a:p>
                      <a:pPr marL="0" indent="0" algn="l"/>
                      <a:r>
                        <a:rPr lang="ja-JP" sz="1600" b="0" i="0" u="none" strike="noStrike" cap="none" baseline="0">
                          <a:solidFill>
                            <a:srgbClr val="4D4D4D"/>
                          </a:solidFill>
                          <a:effectLst/>
                          <a:uFillTx/>
                          <a:ea typeface="MS UI Gothic"/>
                        </a:rPr>
                        <a:t>貧血</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a:solidFill>
                            <a:srgbClr val="4D4D4D"/>
                          </a:solidFill>
                          <a:effectLst/>
                          <a:uFillTx/>
                          <a:ea typeface="MS UI Gothic"/>
                        </a:rPr>
                        <a:t>2 (2.5)</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600" noProof="0">
                          <a:latin typeface="+mn-lt"/>
                        </a:rPr>
                        <a:t>-</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89897517"/>
                  </a:ext>
                </a:extLst>
              </a:tr>
              <a:tr h="138546">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ja-JP" sz="1600" b="0" i="0" u="none" strike="noStrike" cap="none" baseline="0">
                          <a:solidFill>
                            <a:srgbClr val="4D4D4D"/>
                          </a:solidFill>
                          <a:effectLst/>
                          <a:uFillTx/>
                          <a:ea typeface="MS UI Gothic"/>
                        </a:rPr>
                        <a:t>胆汁うっ滞</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u="none" strike="noStrike" cap="none" baseline="0">
                          <a:solidFill>
                            <a:srgbClr val="4D4D4D"/>
                          </a:solidFill>
                          <a:effectLst/>
                          <a:uFillTx/>
                          <a:ea typeface="MS UI Gothic"/>
                        </a:rPr>
                        <a:t>1 (1.3)</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u="none" strike="noStrike" cap="none" baseline="0">
                          <a:solidFill>
                            <a:srgbClr val="4D4D4D"/>
                          </a:solidFill>
                          <a:effectLst/>
                          <a:uFillTx/>
                          <a:ea typeface="MS UI Gothic"/>
                        </a:rPr>
                        <a:t>2 (4.8)</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03501981"/>
                  </a:ext>
                </a:extLst>
              </a:tr>
              <a:tr h="293673">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ja-JP" sz="1600" b="0" i="0" u="none" strike="noStrike" cap="none" baseline="0">
                          <a:solidFill>
                            <a:srgbClr val="4D4D4D"/>
                          </a:solidFill>
                          <a:effectLst/>
                          <a:uFillTx/>
                          <a:ea typeface="MS UI Gothic"/>
                        </a:rPr>
                        <a:t>イレウス</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a:solidFill>
                            <a:srgbClr val="4D4D4D"/>
                          </a:solidFill>
                          <a:effectLst/>
                          <a:uFillTx/>
                          <a:ea typeface="MS UI Gothic"/>
                        </a:rPr>
                        <a:t>2 (2.5)</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600" noProof="0">
                          <a:latin typeface="+mn-lt"/>
                        </a:rPr>
                        <a:t>-</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920984612"/>
                  </a:ext>
                </a:extLst>
              </a:tr>
              <a:tr h="293673">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ja-JP" sz="1600" b="0" i="0" u="none" strike="noStrike" cap="none" baseline="0">
                          <a:solidFill>
                            <a:srgbClr val="4D4D4D"/>
                          </a:solidFill>
                          <a:effectLst/>
                          <a:uFillTx/>
                          <a:ea typeface="MS UI Gothic"/>
                        </a:rPr>
                        <a:t>胆汁うっ滞性黄疸</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600" b="0" i="0" u="none" strike="noStrike" cap="none" baseline="0">
                          <a:solidFill>
                            <a:srgbClr val="4D4D4D"/>
                          </a:solidFill>
                          <a:effectLst/>
                          <a:uFillTx/>
                          <a:ea typeface="MS UI Gothic"/>
                        </a:rPr>
                        <a:t>2 (2.5)</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US" sz="1600" noProof="0">
                          <a:latin typeface="+mn-lt"/>
                        </a:rPr>
                        <a:t>-</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46257367"/>
                  </a:ext>
                </a:extLst>
              </a:tr>
              <a:tr h="293673">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ja-JP" sz="1600" b="0" i="0" u="none" strike="noStrike" cap="none" baseline="0">
                          <a:solidFill>
                            <a:srgbClr val="4D4D4D"/>
                          </a:solidFill>
                          <a:effectLst/>
                          <a:uFillTx/>
                          <a:ea typeface="MS UI Gothic"/>
                        </a:rPr>
                        <a:t>血中尿酸増加</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600" b="0" i="0" u="none" strike="noStrike" cap="none" baseline="0">
                          <a:solidFill>
                            <a:srgbClr val="4D4D4D"/>
                          </a:solidFill>
                          <a:effectLst/>
                          <a:uFillTx/>
                          <a:ea typeface="MS UI Gothic"/>
                        </a:rPr>
                        <a:t>2 (2.5)</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US" sz="1600" noProof="0">
                          <a:latin typeface="+mn-lt"/>
                        </a:rPr>
                        <a:t>-</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4219806005"/>
                  </a:ext>
                </a:extLst>
              </a:tr>
            </a:tbl>
          </a:graphicData>
        </a:graphic>
      </p:graphicFrame>
    </p:spTree>
    <p:extLst>
      <p:ext uri="{BB962C8B-B14F-4D97-AF65-F5344CB8AC3E}">
        <p14:creationId xmlns:p14="http://schemas.microsoft.com/office/powerpoint/2010/main" val="1239889356"/>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484: 高リスクステージIII結腸癌のためのアジュバント化学療法としてS-1／オキサリプラチン（SOX）とUFT／ロイコボリンの比較を行う無作為化第III相試験：SCTS-CC 02試</a:t>
            </a:r>
            <a:r>
              <a:rPr lang="ja-JP" sz="1800" b="1" i="0" u="none" strike="noStrike" cap="none" baseline="0" dirty="0" smtClean="0">
                <a:solidFill>
                  <a:srgbClr val="043882"/>
                </a:solidFill>
                <a:effectLst/>
                <a:uFillTx/>
                <a:ea typeface="MS UI Gothic"/>
              </a:rPr>
              <a:t>験</a:t>
            </a:r>
            <a:r>
              <a:rPr lang="en-GB" altLang="ja-JP" sz="1800" b="1" i="0" u="none" strike="noStrike" cap="none" baseline="0" dirty="0" smtClean="0">
                <a:solidFill>
                  <a:srgbClr val="043882"/>
                </a:solidFill>
                <a:effectLst/>
                <a:uFillTx/>
                <a:ea typeface="MS UI Gothic"/>
              </a:rPr>
              <a:t/>
            </a:r>
            <a:br>
              <a:rPr lang="en-GB" altLang="ja-JP" sz="1800" b="1" i="0" u="none" strike="noStrike" cap="none" baseline="0" dirty="0" smtClean="0">
                <a:solidFill>
                  <a:srgbClr val="043882"/>
                </a:solidFill>
                <a:effectLst/>
                <a:uFillTx/>
                <a:ea typeface="MS UI Gothic"/>
              </a:rPr>
            </a:b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Takahashi T,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試験の目的</a:t>
            </a:r>
          </a:p>
          <a:p>
            <a:r>
              <a:rPr lang="ja-JP" sz="1600" b="0" i="0" u="none" strike="noStrike" cap="none" baseline="0">
                <a:solidFill>
                  <a:srgbClr val="4D4D4D"/>
                </a:solidFill>
                <a:effectLst/>
                <a:uFillTx/>
                <a:ea typeface="MS UI Gothic"/>
              </a:rPr>
              <a:t>高リスクステージIII結腸癌患者において、UFT＋ロイコボリンと比較したS-1＋オキサリプラチン（SOX）の有効性と安全性を評価する</a:t>
            </a:r>
          </a:p>
        </p:txBody>
      </p:sp>
      <p:sp>
        <p:nvSpPr>
          <p:cNvPr id="4" name="Text Placeholder 3"/>
          <p:cNvSpPr>
            <a:spLocks noGrp="1"/>
          </p:cNvSpPr>
          <p:nvPr>
            <p:ph type="body" sz="quarter" idx="10"/>
          </p:nvPr>
        </p:nvSpPr>
        <p:spPr>
          <a:xfrm>
            <a:off x="365125" y="6096000"/>
            <a:ext cx="4019335" cy="487363"/>
          </a:xfrm>
        </p:spPr>
        <p:txBody>
          <a:bodyPr/>
          <a:lstStyle/>
          <a:p>
            <a:r>
              <a:rPr lang="ja-JP" sz="1200" b="0" i="0" u="none" strike="noStrike" cap="none" baseline="0">
                <a:solidFill>
                  <a:srgbClr val="4D4D4D"/>
                </a:solidFill>
                <a:effectLst/>
                <a:uFillTx/>
                <a:ea typeface="MS UI Gothic"/>
              </a:rPr>
              <a:t>*S-1 80～120 mg/日（BSAに基づく）D1～14＋オキサリプラチン100 mg/m</a:t>
            </a:r>
            <a:r>
              <a:rPr lang="ja-JP" sz="1200" b="0" i="0" u="none" strike="noStrike" cap="none" baseline="30000">
                <a:solidFill>
                  <a:srgbClr val="4D4D4D"/>
                </a:solidFill>
                <a:effectLst/>
                <a:uFillTx/>
                <a:ea typeface="MS UI Gothic"/>
              </a:rPr>
              <a:t>2</a:t>
            </a:r>
            <a:r>
              <a:rPr lang="ja-JP" sz="1200" b="0" i="0" u="none" strike="noStrike" cap="none" baseline="0">
                <a:solidFill>
                  <a:srgbClr val="4D4D4D"/>
                </a:solidFill>
                <a:effectLst/>
                <a:uFillTx/>
                <a:ea typeface="MS UI Gothic"/>
              </a:rPr>
              <a:t> q3w 8コース; </a:t>
            </a:r>
            <a:r>
              <a:rPr lang="ja-JP" sz="1200" b="0" i="0" u="none" strike="noStrike" cap="none" baseline="30000">
                <a:solidFill>
                  <a:srgbClr val="4D4D4D"/>
                </a:solidFill>
                <a:effectLst/>
                <a:uFillTx/>
                <a:ea typeface="MS UI Gothic"/>
              </a:rPr>
              <a:t>†</a:t>
            </a:r>
            <a:r>
              <a:rPr lang="ja-JP" sz="1200" b="0" i="0" u="none" strike="noStrike" cap="none" baseline="0">
                <a:solidFill>
                  <a:srgbClr val="4D4D4D"/>
                </a:solidFill>
                <a:effectLst/>
                <a:uFillTx/>
                <a:ea typeface="MS UI Gothic"/>
              </a:rPr>
              <a:t>UFT 300～600 mg/日（BSAに基づく）＋ロイコボリン75 mg/日 D1～28を</a:t>
            </a:r>
            <a:r>
              <a:rPr sz="1200"/>
              <a:t/>
            </a:r>
            <a:br>
              <a:rPr sz="1200"/>
            </a:br>
            <a:r>
              <a:rPr lang="ja-JP" sz="1200" b="0" i="0" u="none" strike="noStrike" cap="none" baseline="0">
                <a:solidFill>
                  <a:srgbClr val="4D4D4D"/>
                </a:solidFill>
                <a:effectLst/>
                <a:uFillTx/>
                <a:ea typeface="MS UI Gothic"/>
              </a:rPr>
              <a:t>35日毎、5コース</a:t>
            </a:r>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Takahashi T, et al. J Clin Oncol 2019;37(Suppl):Abstr 484</a:t>
            </a:r>
          </a:p>
        </p:txBody>
      </p:sp>
      <p:sp>
        <p:nvSpPr>
          <p:cNvPr id="8" name="Oval 14"/>
          <p:cNvSpPr>
            <a:spLocks noChangeArrowheads="1"/>
          </p:cNvSpPr>
          <p:nvPr/>
        </p:nvSpPr>
        <p:spPr bwMode="auto">
          <a:xfrm>
            <a:off x="3800865" y="3385435"/>
            <a:ext cx="583595" cy="584200"/>
          </a:xfrm>
          <a:prstGeom prst="ellipse">
            <a:avLst/>
          </a:prstGeom>
          <a:noFill/>
          <a:ln w="57150">
            <a:solidFill>
              <a:schemeClr val="bg2">
                <a:lumMod val="60000"/>
                <a:lumOff val="40000"/>
              </a:schemeClr>
            </a:solidFill>
            <a:round/>
            <a:tailEnd type="triangle" w="med" len="med"/>
          </a:ln>
        </p:spPr>
        <p:txBody>
          <a:bodyPr wrap="none" anchor="ctr"/>
          <a:lstStyle/>
          <a:p>
            <a:pPr algn="ctr">
              <a:defRPr/>
            </a:pPr>
            <a:r>
              <a:rPr lang="ja-JP" sz="1600" b="1" i="0" u="none" strike="noStrike" cap="none" baseline="0" dirty="0">
                <a:solidFill>
                  <a:srgbClr val="043882"/>
                </a:solidFill>
                <a:effectLst/>
                <a:uFillTx/>
                <a:ea typeface="MS UI Gothic"/>
              </a:rPr>
              <a:t>R</a:t>
            </a:r>
            <a:r>
              <a:rPr sz="1600" dirty="0"/>
              <a:t/>
            </a:r>
            <a:br>
              <a:rPr sz="1600" dirty="0"/>
            </a:br>
            <a:r>
              <a:rPr lang="ja-JP" sz="1600" b="1" i="0" u="none" strike="noStrike" cap="none" baseline="0" dirty="0">
                <a:solidFill>
                  <a:srgbClr val="043882"/>
                </a:solidFill>
                <a:effectLst/>
                <a:uFillTx/>
                <a:ea typeface="MS UI Gothic"/>
              </a:rPr>
              <a:t>1:1</a:t>
            </a:r>
          </a:p>
        </p:txBody>
      </p:sp>
      <p:cxnSp>
        <p:nvCxnSpPr>
          <p:cNvPr id="9" name="AutoShape 15"/>
          <p:cNvCxnSpPr>
            <a:cxnSpLocks noChangeShapeType="1"/>
            <a:stCxn id="8" idx="0"/>
            <a:endCxn id="14" idx="1"/>
          </p:cNvCxnSpPr>
          <p:nvPr/>
        </p:nvCxnSpPr>
        <p:spPr bwMode="auto">
          <a:xfrm rot="5400000" flipH="1" flipV="1">
            <a:off x="3981862" y="2719226"/>
            <a:ext cx="777010" cy="555409"/>
          </a:xfrm>
          <a:prstGeom prst="bentConnector2">
            <a:avLst/>
          </a:prstGeom>
          <a:noFill/>
          <a:ln w="57150">
            <a:solidFill>
              <a:schemeClr val="bg2">
                <a:lumMod val="60000"/>
                <a:lumOff val="40000"/>
              </a:schemeClr>
            </a:solidFill>
            <a:round/>
            <a:tailEnd type="triangle" w="med" len="med"/>
          </a:ln>
        </p:spPr>
      </p:cxnSp>
      <p:sp>
        <p:nvSpPr>
          <p:cNvPr id="10" name="AutoShape 12"/>
          <p:cNvSpPr>
            <a:spLocks noChangeArrowheads="1"/>
          </p:cNvSpPr>
          <p:nvPr/>
        </p:nvSpPr>
        <p:spPr bwMode="auto">
          <a:xfrm>
            <a:off x="8116435" y="2344106"/>
            <a:ext cx="657678" cy="528637"/>
          </a:xfrm>
          <a:prstGeom prst="rect">
            <a:avLst/>
          </a:prstGeom>
          <a:solidFill>
            <a:schemeClr val="tx1"/>
          </a:solidFill>
          <a:ln w="9525" algn="ctr">
            <a:noFill/>
            <a:round/>
          </a:ln>
        </p:spPr>
        <p:txBody>
          <a:bodyPr lIns="90488" tIns="0" rIns="90488" bIns="0" anchor="ctr"/>
          <a:lstStyle/>
          <a:p>
            <a:pPr algn="ctr" defTabSz="892175" eaLnBrk="0" hangingPunct="0">
              <a:defRPr/>
            </a:pPr>
            <a:r>
              <a:rPr lang="ja-JP" sz="1800" b="1" i="0" u="none" strike="noStrike" cap="none" baseline="0">
                <a:solidFill>
                  <a:srgbClr val="FFFFFF"/>
                </a:solidFill>
                <a:effectLst/>
                <a:uFillTx/>
                <a:ea typeface="MS UI Gothic"/>
              </a:rPr>
              <a:t>PD</a:t>
            </a:r>
          </a:p>
        </p:txBody>
      </p:sp>
      <p:sp>
        <p:nvSpPr>
          <p:cNvPr id="11" name="Content Placeholder 26"/>
          <p:cNvSpPr txBox="1"/>
          <p:nvPr/>
        </p:nvSpPr>
        <p:spPr bwMode="auto">
          <a:xfrm>
            <a:off x="4901033" y="3100966"/>
            <a:ext cx="3703036" cy="892175"/>
          </a:xfrm>
          <a:prstGeom prst="rect">
            <a:avLst/>
          </a:prstGeom>
          <a:noFill/>
          <a:ln w="9525">
            <a:noFill/>
            <a:miter lim="800000"/>
          </a:ln>
        </p:spPr>
        <p:txBody>
          <a:bodyPr/>
          <a:lstStyle/>
          <a:p>
            <a:pPr marL="190500" indent="-190500">
              <a:spcBef>
                <a:spcPct val="0"/>
              </a:spcBef>
              <a:spcAft>
                <a:spcPts val="400"/>
              </a:spcAft>
              <a:defRPr/>
            </a:pPr>
            <a:r>
              <a:rPr lang="ja-JP" sz="1400" b="1" i="0" u="none" strike="noStrike" cap="none" baseline="0">
                <a:solidFill>
                  <a:srgbClr val="043882"/>
                </a:solidFill>
                <a:effectLst/>
                <a:uFillTx/>
                <a:ea typeface="MS UI Gothic"/>
              </a:rPr>
              <a:t>層別化</a:t>
            </a:r>
          </a:p>
          <a:p>
            <a:pPr marL="203200" indent="-203200">
              <a:spcBef>
                <a:spcPct val="0"/>
              </a:spcBef>
              <a:spcAft>
                <a:spcPts val="400"/>
              </a:spcAft>
              <a:buFont typeface="Arial" panose="020B0604020202020204" pitchFamily="34" charset="0"/>
              <a:buChar char="•"/>
              <a:defRPr/>
            </a:pPr>
            <a:r>
              <a:rPr lang="ja-JP" sz="1400" b="0" i="0" u="none" strike="noStrike" cap="none" baseline="0">
                <a:solidFill>
                  <a:srgbClr val="4D4D4D"/>
                </a:solidFill>
                <a:effectLst/>
                <a:uFillTx/>
                <a:ea typeface="MS UI Gothic"/>
              </a:rPr>
              <a:t>腫瘍の部位（結腸 vs 上部直腸）</a:t>
            </a:r>
          </a:p>
          <a:p>
            <a:pPr marL="203200" indent="-203200">
              <a:spcBef>
                <a:spcPct val="0"/>
              </a:spcBef>
              <a:spcAft>
                <a:spcPts val="400"/>
              </a:spcAft>
              <a:buFont typeface="Arial" panose="020B0604020202020204" pitchFamily="34" charset="0"/>
              <a:buChar char="•"/>
              <a:defRPr/>
            </a:pPr>
            <a:r>
              <a:rPr lang="ja-JP" sz="1400" b="0" i="0" u="none" strike="noStrike" cap="none" baseline="0">
                <a:solidFill>
                  <a:srgbClr val="4D4D4D"/>
                </a:solidFill>
                <a:effectLst/>
                <a:uFillTx/>
                <a:ea typeface="MS UI Gothic"/>
              </a:rPr>
              <a:t>LN陽性（4～6 vs ≥7）</a:t>
            </a:r>
          </a:p>
          <a:p>
            <a:pPr marL="203200" indent="-203200">
              <a:spcBef>
                <a:spcPct val="0"/>
              </a:spcBef>
              <a:spcAft>
                <a:spcPts val="400"/>
              </a:spcAft>
              <a:buFont typeface="Arial" panose="020B0604020202020204" pitchFamily="34" charset="0"/>
              <a:buChar char="•"/>
              <a:defRPr/>
            </a:pPr>
            <a:r>
              <a:rPr lang="ja-JP" sz="1400" b="0" i="0" u="none" strike="noStrike" cap="none" baseline="0">
                <a:solidFill>
                  <a:srgbClr val="4D4D4D"/>
                </a:solidFill>
                <a:effectLst/>
                <a:uFillTx/>
                <a:ea typeface="MS UI Gothic"/>
              </a:rPr>
              <a:t>治験実施施設</a:t>
            </a:r>
          </a:p>
        </p:txBody>
      </p:sp>
      <p:cxnSp>
        <p:nvCxnSpPr>
          <p:cNvPr id="12" name="AutoShape 19"/>
          <p:cNvCxnSpPr>
            <a:cxnSpLocks noChangeShapeType="1"/>
            <a:stCxn id="15" idx="3"/>
            <a:endCxn id="8" idx="2"/>
          </p:cNvCxnSpPr>
          <p:nvPr/>
        </p:nvCxnSpPr>
        <p:spPr bwMode="auto">
          <a:xfrm flipV="1">
            <a:off x="3546618" y="3677535"/>
            <a:ext cx="254247" cy="1"/>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543800" y="2608425"/>
            <a:ext cx="572635" cy="0"/>
          </a:xfrm>
          <a:prstGeom prst="straightConnector1">
            <a:avLst/>
          </a:prstGeom>
          <a:noFill/>
          <a:ln w="57150">
            <a:solidFill>
              <a:schemeClr val="bg2">
                <a:lumMod val="60000"/>
                <a:lumOff val="40000"/>
              </a:schemeClr>
            </a:solidFill>
            <a:round/>
            <a:tailEnd type="triangle" w="med" len="med"/>
          </a:ln>
        </p:spPr>
      </p:cxnSp>
      <p:sp>
        <p:nvSpPr>
          <p:cNvPr id="14" name="AutoShape 8"/>
          <p:cNvSpPr>
            <a:spLocks noChangeArrowheads="1"/>
          </p:cNvSpPr>
          <p:nvPr/>
        </p:nvSpPr>
        <p:spPr bwMode="auto">
          <a:xfrm>
            <a:off x="4648072" y="2198056"/>
            <a:ext cx="2895728" cy="820737"/>
          </a:xfrm>
          <a:prstGeom prst="rect">
            <a:avLst/>
          </a:prstGeom>
          <a:solidFill>
            <a:schemeClr val="accent3"/>
          </a:solidFill>
          <a:ln w="9525" algn="ctr">
            <a:noFill/>
            <a:round/>
          </a:ln>
        </p:spPr>
        <p:txBody>
          <a:bodyPr lIns="90488" tIns="0" rIns="90488" bIns="0" anchor="ctr"/>
          <a:lstStyle/>
          <a:p>
            <a:pPr algn="ctr" defTabSz="892175" eaLnBrk="0" hangingPunct="0">
              <a:defRPr/>
            </a:pPr>
            <a:r>
              <a:rPr lang="ja-JP" sz="1800" b="0" i="0" u="none" strike="noStrike" cap="none" baseline="0" dirty="0">
                <a:solidFill>
                  <a:srgbClr val="FFFFFF"/>
                </a:solidFill>
                <a:effectLst/>
                <a:uFillTx/>
                <a:ea typeface="MS UI Gothic"/>
              </a:rPr>
              <a:t>S-1＋オキサリプラチン*</a:t>
            </a:r>
            <a:r>
              <a:rPr sz="1800" dirty="0"/>
              <a:t/>
            </a:r>
            <a:br>
              <a:rPr sz="1800" dirty="0"/>
            </a:br>
            <a:r>
              <a:rPr lang="ja-JP" sz="1800" b="0" i="0" u="none" strike="noStrike" cap="none" baseline="0" dirty="0">
                <a:solidFill>
                  <a:srgbClr val="FFFFFF"/>
                </a:solidFill>
                <a:effectLst/>
                <a:uFillTx/>
                <a:ea typeface="MS UI Gothic"/>
              </a:rPr>
              <a:t>(n=477)</a:t>
            </a:r>
          </a:p>
        </p:txBody>
      </p:sp>
      <p:sp>
        <p:nvSpPr>
          <p:cNvPr id="15" name="AutoShape 9"/>
          <p:cNvSpPr>
            <a:spLocks noChangeArrowheads="1"/>
          </p:cNvSpPr>
          <p:nvPr/>
        </p:nvSpPr>
        <p:spPr bwMode="auto">
          <a:xfrm>
            <a:off x="225083" y="2876381"/>
            <a:ext cx="3321535" cy="1602309"/>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defRPr/>
            </a:pPr>
            <a:r>
              <a:rPr lang="ja-JP" sz="1600" b="0" i="0" u="none" strike="noStrike" cap="none" baseline="0">
                <a:solidFill>
                  <a:srgbClr val="FFFFFF"/>
                </a:solidFill>
                <a:effectLst/>
                <a:uFillTx/>
                <a:ea typeface="MS UI Gothic"/>
              </a:rPr>
              <a:t>主要な患者選択基準</a:t>
            </a:r>
          </a:p>
          <a:p>
            <a:pPr marL="228600" indent="-228600" defTabSz="892175" eaLnBrk="0" hangingPunct="0">
              <a:spcAft>
                <a:spcPct val="30000"/>
              </a:spcAft>
              <a:buFont typeface="Arial" panose="020B0604020202020204" pitchFamily="34" charset="0"/>
              <a:buChar char="•"/>
              <a:defRPr/>
            </a:pPr>
            <a:r>
              <a:rPr lang="ja-JP" sz="1600" b="0" i="0" u="none" strike="noStrike" cap="none" baseline="0">
                <a:solidFill>
                  <a:srgbClr val="FFFFFF"/>
                </a:solidFill>
                <a:effectLst/>
                <a:uFillTx/>
                <a:ea typeface="MS UI Gothic"/>
              </a:rPr>
              <a:t>高リスクステージIII結腸癌</a:t>
            </a:r>
          </a:p>
          <a:p>
            <a:pPr marL="228600" indent="-228600" defTabSz="892175" eaLnBrk="0" hangingPunct="0">
              <a:spcAft>
                <a:spcPct val="30000"/>
              </a:spcAft>
              <a:buFont typeface="Arial" panose="020B0604020202020204" pitchFamily="34" charset="0"/>
              <a:buChar char="•"/>
              <a:defRPr/>
            </a:pPr>
            <a:r>
              <a:rPr lang="ja-JP" sz="1600" b="0" i="0" u="none" strike="noStrike" cap="none" baseline="0">
                <a:solidFill>
                  <a:srgbClr val="FFFFFF"/>
                </a:solidFill>
                <a:effectLst/>
                <a:uFillTx/>
                <a:ea typeface="MS UI Gothic"/>
              </a:rPr>
              <a:t>根治的切除の手術歴 </a:t>
            </a:r>
          </a:p>
          <a:p>
            <a:pPr marL="228600" indent="-228600" defTabSz="892175" eaLnBrk="0" hangingPunct="0">
              <a:spcAft>
                <a:spcPct val="30000"/>
              </a:spcAft>
              <a:buFont typeface="Arial" panose="020B0604020202020204" pitchFamily="34" charset="0"/>
              <a:buChar char="•"/>
              <a:defRPr/>
            </a:pPr>
            <a:r>
              <a:rPr lang="ja-JP" sz="1600" b="0" i="0" u="none" strike="noStrike" cap="none" baseline="0">
                <a:solidFill>
                  <a:srgbClr val="FFFFFF"/>
                </a:solidFill>
                <a:effectLst/>
                <a:uFillTx/>
                <a:ea typeface="MS UI Gothic"/>
              </a:rPr>
              <a:t>ECOGのPSスコアが0～1</a:t>
            </a:r>
          </a:p>
          <a:p>
            <a:pPr defTabSz="892175" eaLnBrk="0" hangingPunct="0">
              <a:spcAft>
                <a:spcPct val="30000"/>
              </a:spcAft>
              <a:defRPr/>
            </a:pPr>
            <a:r>
              <a:rPr lang="ja-JP" sz="1600" b="0" i="0" u="none" strike="noStrike" cap="none" baseline="0">
                <a:solidFill>
                  <a:srgbClr val="FFFFFF"/>
                </a:solidFill>
                <a:effectLst/>
                <a:uFillTx/>
                <a:ea typeface="MS UI Gothic"/>
              </a:rPr>
              <a:t>(n=966)</a:t>
            </a:r>
          </a:p>
        </p:txBody>
      </p:sp>
      <p:cxnSp>
        <p:nvCxnSpPr>
          <p:cNvPr id="16" name="AutoShape 16"/>
          <p:cNvCxnSpPr>
            <a:cxnSpLocks noChangeShapeType="1"/>
            <a:stCxn id="8" idx="4"/>
            <a:endCxn id="19" idx="1"/>
          </p:cNvCxnSpPr>
          <p:nvPr/>
        </p:nvCxnSpPr>
        <p:spPr bwMode="auto">
          <a:xfrm rot="16200000" flipH="1">
            <a:off x="4018185" y="4044112"/>
            <a:ext cx="704365" cy="555409"/>
          </a:xfrm>
          <a:prstGeom prst="bentConnector2">
            <a:avLst/>
          </a:prstGeom>
          <a:noFill/>
          <a:ln w="57150">
            <a:solidFill>
              <a:schemeClr val="bg2">
                <a:lumMod val="60000"/>
                <a:lumOff val="40000"/>
              </a:schemeClr>
            </a:solidFill>
            <a:round/>
            <a:tailEnd type="triangle" w="med" len="med"/>
          </a:ln>
        </p:spPr>
      </p:cxnSp>
      <p:sp>
        <p:nvSpPr>
          <p:cNvPr id="17" name="AutoShape 12"/>
          <p:cNvSpPr>
            <a:spLocks noChangeArrowheads="1"/>
          </p:cNvSpPr>
          <p:nvPr/>
        </p:nvSpPr>
        <p:spPr bwMode="auto">
          <a:xfrm>
            <a:off x="8116435" y="4409681"/>
            <a:ext cx="657678" cy="528638"/>
          </a:xfrm>
          <a:prstGeom prst="rect">
            <a:avLst/>
          </a:prstGeom>
          <a:solidFill>
            <a:schemeClr val="tx1"/>
          </a:solidFill>
          <a:ln w="9525" algn="ctr">
            <a:noFill/>
            <a:round/>
          </a:ln>
        </p:spPr>
        <p:txBody>
          <a:bodyPr lIns="90488" tIns="0" rIns="90488" bIns="0" anchor="ctr"/>
          <a:lstStyle/>
          <a:p>
            <a:pPr algn="ctr" defTabSz="892175" eaLnBrk="0" hangingPunct="0">
              <a:defRPr/>
            </a:pPr>
            <a:r>
              <a:rPr lang="ja-JP" sz="1800" b="1" i="0" u="none" strike="noStrike" cap="none" baseline="0">
                <a:solidFill>
                  <a:srgbClr val="FFFFFF"/>
                </a:solidFill>
                <a:effectLst/>
                <a:uFillTx/>
                <a:ea typeface="MS UI Gothic"/>
              </a:rPr>
              <a:t>PD</a:t>
            </a:r>
          </a:p>
        </p:txBody>
      </p:sp>
      <p:cxnSp>
        <p:nvCxnSpPr>
          <p:cNvPr id="18" name="AutoShape 20"/>
          <p:cNvCxnSpPr>
            <a:cxnSpLocks noChangeShapeType="1"/>
            <a:stCxn id="19" idx="3"/>
            <a:endCxn id="17" idx="1"/>
          </p:cNvCxnSpPr>
          <p:nvPr/>
        </p:nvCxnSpPr>
        <p:spPr bwMode="auto">
          <a:xfrm>
            <a:off x="7542092" y="4674000"/>
            <a:ext cx="574343" cy="0"/>
          </a:xfrm>
          <a:prstGeom prst="straightConnector1">
            <a:avLst/>
          </a:prstGeom>
          <a:noFill/>
          <a:ln w="57150">
            <a:solidFill>
              <a:schemeClr val="bg2">
                <a:lumMod val="60000"/>
                <a:lumOff val="40000"/>
              </a:schemeClr>
            </a:solidFill>
            <a:prstDash val="sysDot"/>
            <a:round/>
            <a:tailEnd type="triangle" w="med" len="med"/>
          </a:ln>
        </p:spPr>
      </p:cxnSp>
      <p:sp>
        <p:nvSpPr>
          <p:cNvPr id="19" name="AutoShape 12"/>
          <p:cNvSpPr>
            <a:spLocks noChangeArrowheads="1"/>
          </p:cNvSpPr>
          <p:nvPr/>
        </p:nvSpPr>
        <p:spPr bwMode="auto">
          <a:xfrm>
            <a:off x="4648072" y="4263632"/>
            <a:ext cx="2894020" cy="820736"/>
          </a:xfrm>
          <a:prstGeom prst="rect">
            <a:avLst/>
          </a:prstGeom>
          <a:solidFill>
            <a:schemeClr val="accent2"/>
          </a:solidFill>
          <a:ln w="9525" algn="ctr">
            <a:noFill/>
            <a:round/>
          </a:ln>
        </p:spPr>
        <p:txBody>
          <a:bodyPr lIns="90488" tIns="0" rIns="90488" bIns="0" anchor="ctr"/>
          <a:lstStyle/>
          <a:p>
            <a:pPr algn="ctr" defTabSz="892175" eaLnBrk="0" hangingPunct="0">
              <a:defRPr/>
            </a:pPr>
            <a:r>
              <a:rPr lang="ja-JP" sz="1800" b="0" i="0" u="none" strike="noStrike" cap="none" baseline="0">
                <a:solidFill>
                  <a:srgbClr val="4D4D4D"/>
                </a:solidFill>
                <a:effectLst/>
                <a:uFillTx/>
                <a:ea typeface="MS UI Gothic"/>
              </a:rPr>
              <a:t>UFT＋ロイコボリン</a:t>
            </a:r>
            <a:r>
              <a:rPr lang="ja-JP" sz="1800" b="0" i="0" u="none" strike="noStrike" cap="none" baseline="30000">
                <a:solidFill>
                  <a:srgbClr val="4D4D4D"/>
                </a:solidFill>
                <a:effectLst/>
                <a:uFillTx/>
                <a:ea typeface="MS UI Gothic"/>
              </a:rPr>
              <a:t>†</a:t>
            </a:r>
            <a:r>
              <a:rPr sz="1800"/>
              <a:t/>
            </a:r>
            <a:br>
              <a:rPr sz="1800"/>
            </a:br>
            <a:r>
              <a:rPr lang="ja-JP" sz="1800" b="0" i="0" u="none" strike="noStrike" cap="none" baseline="0">
                <a:solidFill>
                  <a:srgbClr val="4D4D4D"/>
                </a:solidFill>
                <a:effectLst/>
                <a:uFillTx/>
                <a:ea typeface="MS UI Gothic"/>
              </a:rPr>
              <a:t>(n=478)</a:t>
            </a:r>
          </a:p>
        </p:txBody>
      </p:sp>
      <p:sp>
        <p:nvSpPr>
          <p:cNvPr id="20" name="Rectangle 9"/>
          <p:cNvSpPr txBox="1">
            <a:spLocks noChangeArrowheads="1"/>
          </p:cNvSpPr>
          <p:nvPr/>
        </p:nvSpPr>
        <p:spPr bwMode="auto">
          <a:xfrm>
            <a:off x="365124" y="5111804"/>
            <a:ext cx="4130676" cy="747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u="none" strike="noStrike" cap="none" baseline="0">
                <a:solidFill>
                  <a:srgbClr val="A0A0A0"/>
                </a:solidFill>
                <a:effectLst/>
                <a:uFillTx/>
                <a:ea typeface="MS UI Gothic"/>
              </a:rPr>
              <a:t>主要エンドポイント</a:t>
            </a:r>
          </a:p>
          <a:p>
            <a:pPr>
              <a:buClr>
                <a:srgbClr val="043882"/>
              </a:buClr>
            </a:pPr>
            <a:r>
              <a:rPr lang="ja-JP" sz="1600" b="0" i="0" u="none" strike="noStrike" cap="none" baseline="0">
                <a:solidFill>
                  <a:srgbClr val="4D4D4D"/>
                </a:solidFill>
                <a:effectLst/>
                <a:uFillTx/>
                <a:ea typeface="MS UI Gothic"/>
              </a:rPr>
              <a:t>DFS</a:t>
            </a:r>
          </a:p>
          <a:p>
            <a:pPr>
              <a:buClr>
                <a:srgbClr val="043882"/>
              </a:buClr>
            </a:pPr>
            <a:endParaRPr lang="en-US"/>
          </a:p>
        </p:txBody>
      </p:sp>
      <p:sp>
        <p:nvSpPr>
          <p:cNvPr id="21" name="Content Placeholder 26"/>
          <p:cNvSpPr txBox="1"/>
          <p:nvPr/>
        </p:nvSpPr>
        <p:spPr>
          <a:xfrm>
            <a:off x="4648200" y="5111804"/>
            <a:ext cx="4130675" cy="1081699"/>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u="none" strike="noStrike" cap="none" baseline="0" dirty="0">
                <a:solidFill>
                  <a:srgbClr val="A0A0A0"/>
                </a:solidFill>
                <a:effectLst/>
                <a:uFillTx/>
                <a:ea typeface="MS UI Gothic"/>
              </a:rPr>
              <a:t>副次的エンドポイント</a:t>
            </a:r>
          </a:p>
          <a:p>
            <a:pPr>
              <a:buClr>
                <a:srgbClr val="043882"/>
              </a:buClr>
            </a:pPr>
            <a:r>
              <a:rPr lang="en-GB" altLang="ja-JP" dirty="0">
                <a:ea typeface="MS UI Gothic"/>
              </a:rPr>
              <a:t>R</a:t>
            </a:r>
            <a:r>
              <a:rPr lang="ja-JP" sz="1600" b="0" i="0" u="none" strike="noStrike" cap="none" baseline="0" dirty="0" smtClean="0">
                <a:solidFill>
                  <a:srgbClr val="4D4D4D"/>
                </a:solidFill>
                <a:effectLst/>
                <a:uFillTx/>
                <a:ea typeface="MS UI Gothic"/>
              </a:rPr>
              <a:t>F</a:t>
            </a:r>
            <a:r>
              <a:rPr lang="ja-JP" sz="1600" b="0" i="0" u="none" strike="noStrike" cap="none" baseline="0" dirty="0">
                <a:solidFill>
                  <a:srgbClr val="4D4D4D"/>
                </a:solidFill>
                <a:effectLst/>
                <a:uFillTx/>
                <a:ea typeface="MS UI Gothic"/>
              </a:rPr>
              <a:t>S、OS、安全性</a:t>
            </a:r>
          </a:p>
        </p:txBody>
      </p:sp>
    </p:spTree>
    <p:extLst>
      <p:ext uri="{BB962C8B-B14F-4D97-AF65-F5344CB8AC3E}">
        <p14:creationId xmlns:p14="http://schemas.microsoft.com/office/powerpoint/2010/main" val="3820879629"/>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484: 高リスクステージIII結腸癌のためのアジュバント化学療法としてS-1／オキサリプラチン（SOX）とUFT／ロイコボリンの比較を行う無作為化第III相試験：SCTS-CC 02試</a:t>
            </a:r>
            <a:r>
              <a:rPr lang="ja-JP" sz="1800" b="1" i="0" u="none" strike="noStrike" cap="none" baseline="0" dirty="0" smtClean="0">
                <a:solidFill>
                  <a:srgbClr val="043882"/>
                </a:solidFill>
                <a:effectLst/>
                <a:uFillTx/>
                <a:ea typeface="MS UI Gothic"/>
              </a:rPr>
              <a:t>験</a:t>
            </a:r>
            <a:r>
              <a:rPr lang="en-GB" altLang="ja-JP" sz="1800" b="1" i="0" u="none" strike="noStrike" cap="none" baseline="0" dirty="0" smtClean="0">
                <a:solidFill>
                  <a:srgbClr val="043882"/>
                </a:solidFill>
                <a:effectLst/>
                <a:uFillTx/>
                <a:ea typeface="MS UI Gothic"/>
              </a:rPr>
              <a:t/>
            </a:r>
            <a:br>
              <a:rPr lang="en-GB" altLang="ja-JP" sz="1800" b="1" i="0" u="none" strike="noStrike" cap="none" baseline="0" dirty="0" smtClean="0">
                <a:solidFill>
                  <a:srgbClr val="043882"/>
                </a:solidFill>
                <a:effectLst/>
                <a:uFillTx/>
                <a:ea typeface="MS UI Gothic"/>
              </a:rPr>
            </a:b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Takahashi T,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主な結果</a:t>
            </a:r>
          </a:p>
          <a:p>
            <a:endParaRPr lang="en-GB"/>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Takahashi T, et al. J Clin Oncol 2019;37(Suppl):Abstr 484</a:t>
            </a:r>
          </a:p>
        </p:txBody>
      </p:sp>
      <p:sp>
        <p:nvSpPr>
          <p:cNvPr id="7" name="TextBox 6"/>
          <p:cNvSpPr txBox="1"/>
          <p:nvPr/>
        </p:nvSpPr>
        <p:spPr>
          <a:xfrm>
            <a:off x="4248835" y="1628114"/>
            <a:ext cx="640720" cy="366126"/>
          </a:xfrm>
          <a:prstGeom prst="rect">
            <a:avLst/>
          </a:prstGeom>
          <a:noFill/>
        </p:spPr>
        <p:txBody>
          <a:bodyPr wrap="none" rtlCol="0">
            <a:spAutoFit/>
          </a:bodyPr>
          <a:lstStyle/>
          <a:p>
            <a:r>
              <a:rPr lang="ja-JP" sz="1800" b="1" i="0" u="none" strike="noStrike" cap="none" baseline="0">
                <a:solidFill>
                  <a:srgbClr val="4D4D4D"/>
                </a:solidFill>
                <a:effectLst/>
                <a:uFillTx/>
                <a:ea typeface="MS UI Gothic"/>
              </a:rPr>
              <a:t>DFS</a:t>
            </a:r>
          </a:p>
        </p:txBody>
      </p:sp>
      <p:grpSp>
        <p:nvGrpSpPr>
          <p:cNvPr id="8" name="Group 7"/>
          <p:cNvGrpSpPr/>
          <p:nvPr/>
        </p:nvGrpSpPr>
        <p:grpSpPr>
          <a:xfrm>
            <a:off x="-44811" y="1865931"/>
            <a:ext cx="8634478" cy="4126519"/>
            <a:chOff x="-199559" y="1865931"/>
            <a:chExt cx="8634478" cy="4126519"/>
          </a:xfrm>
        </p:grpSpPr>
        <p:grpSp>
          <p:nvGrpSpPr>
            <p:cNvPr id="9" name="Group 8"/>
            <p:cNvGrpSpPr/>
            <p:nvPr/>
          </p:nvGrpSpPr>
          <p:grpSpPr>
            <a:xfrm>
              <a:off x="-199559" y="1960044"/>
              <a:ext cx="8634478" cy="4032406"/>
              <a:chOff x="-668861" y="2172556"/>
              <a:chExt cx="8690630" cy="3814570"/>
            </a:xfrm>
          </p:grpSpPr>
          <p:sp>
            <p:nvSpPr>
              <p:cNvPr id="175" name="Freeform 174"/>
              <p:cNvSpPr/>
              <p:nvPr/>
            </p:nvSpPr>
            <p:spPr bwMode="auto">
              <a:xfrm>
                <a:off x="1138862" y="2334069"/>
                <a:ext cx="6805495"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000000"/>
                  </a:solidFill>
                </a:endParaRPr>
              </a:p>
            </p:txBody>
          </p:sp>
          <p:sp>
            <p:nvSpPr>
              <p:cNvPr id="176" name="Line 6"/>
              <p:cNvSpPr>
                <a:spLocks noChangeShapeType="1"/>
              </p:cNvSpPr>
              <p:nvPr/>
            </p:nvSpPr>
            <p:spPr bwMode="auto">
              <a:xfrm>
                <a:off x="1048631" y="2334068"/>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000000"/>
                  </a:solidFill>
                </a:endParaRPr>
              </a:p>
            </p:txBody>
          </p:sp>
          <p:sp>
            <p:nvSpPr>
              <p:cNvPr id="177" name="Line 7"/>
              <p:cNvSpPr>
                <a:spLocks noChangeShapeType="1"/>
              </p:cNvSpPr>
              <p:nvPr/>
            </p:nvSpPr>
            <p:spPr bwMode="auto">
              <a:xfrm>
                <a:off x="1048631" y="2856276"/>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000000"/>
                  </a:solidFill>
                </a:endParaRPr>
              </a:p>
            </p:txBody>
          </p:sp>
          <p:sp>
            <p:nvSpPr>
              <p:cNvPr id="178" name="Line 8"/>
              <p:cNvSpPr>
                <a:spLocks noChangeShapeType="1"/>
              </p:cNvSpPr>
              <p:nvPr/>
            </p:nvSpPr>
            <p:spPr bwMode="auto">
              <a:xfrm>
                <a:off x="1048631" y="3355037"/>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000000"/>
                  </a:solidFill>
                </a:endParaRPr>
              </a:p>
            </p:txBody>
          </p:sp>
          <p:sp>
            <p:nvSpPr>
              <p:cNvPr id="179" name="Line 9"/>
              <p:cNvSpPr>
                <a:spLocks noChangeShapeType="1"/>
              </p:cNvSpPr>
              <p:nvPr/>
            </p:nvSpPr>
            <p:spPr bwMode="auto">
              <a:xfrm>
                <a:off x="1048631" y="3869916"/>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000000"/>
                  </a:solidFill>
                </a:endParaRPr>
              </a:p>
            </p:txBody>
          </p:sp>
          <p:sp>
            <p:nvSpPr>
              <p:cNvPr id="180" name="Line 10"/>
              <p:cNvSpPr>
                <a:spLocks noChangeShapeType="1"/>
              </p:cNvSpPr>
              <p:nvPr/>
            </p:nvSpPr>
            <p:spPr bwMode="auto">
              <a:xfrm>
                <a:off x="1048631" y="4374052"/>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000000"/>
                  </a:solidFill>
                </a:endParaRPr>
              </a:p>
            </p:txBody>
          </p:sp>
          <p:sp>
            <p:nvSpPr>
              <p:cNvPr id="181" name="Line 11"/>
              <p:cNvSpPr>
                <a:spLocks noChangeShapeType="1"/>
              </p:cNvSpPr>
              <p:nvPr/>
            </p:nvSpPr>
            <p:spPr bwMode="auto">
              <a:xfrm>
                <a:off x="1048631" y="4883560"/>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000000"/>
                  </a:solidFill>
                </a:endParaRPr>
              </a:p>
            </p:txBody>
          </p:sp>
          <p:sp>
            <p:nvSpPr>
              <p:cNvPr id="182" name="TextBox 181"/>
              <p:cNvSpPr txBox="1"/>
              <p:nvPr/>
            </p:nvSpPr>
            <p:spPr>
              <a:xfrm rot="16200000">
                <a:off x="-354936" y="3465926"/>
                <a:ext cx="1434114" cy="337798"/>
              </a:xfrm>
              <a:prstGeom prst="rect">
                <a:avLst/>
              </a:prstGeom>
              <a:noFill/>
            </p:spPr>
            <p:txBody>
              <a:bodyPr wrap="none" rtlCol="0">
                <a:spAutoFit/>
              </a:bodyPr>
              <a:lstStyle/>
              <a:p>
                <a:pPr algn="ctr" fontAlgn="base">
                  <a:spcBef>
                    <a:spcPct val="0"/>
                  </a:spcBef>
                  <a:spcAft>
                    <a:spcPct val="0"/>
                  </a:spcAft>
                </a:pPr>
                <a:r>
                  <a:rPr lang="ja-JP" sz="1600" b="0" i="0" u="none" strike="noStrike" cap="none" baseline="0">
                    <a:solidFill>
                      <a:srgbClr val="4D4D4D"/>
                    </a:solidFill>
                    <a:effectLst/>
                    <a:uFillTx/>
                    <a:ea typeface="MS UI Gothic"/>
                  </a:rPr>
                  <a:t>無病生存率、%</a:t>
                </a:r>
              </a:p>
            </p:txBody>
          </p:sp>
          <p:sp>
            <p:nvSpPr>
              <p:cNvPr id="183" name="TextBox 182"/>
              <p:cNvSpPr txBox="1"/>
              <p:nvPr/>
            </p:nvSpPr>
            <p:spPr>
              <a:xfrm>
                <a:off x="3457850" y="5189194"/>
                <a:ext cx="2638566" cy="317485"/>
              </a:xfrm>
              <a:prstGeom prst="rect">
                <a:avLst/>
              </a:prstGeom>
              <a:noFill/>
            </p:spPr>
            <p:txBody>
              <a:bodyPr wrap="none" rtlCol="0">
                <a:spAutoFit/>
              </a:bodyPr>
              <a:lstStyle/>
              <a:p>
                <a:pPr algn="ctr" fontAlgn="base">
                  <a:spcBef>
                    <a:spcPct val="0"/>
                  </a:spcBef>
                  <a:spcAft>
                    <a:spcPct val="0"/>
                  </a:spcAft>
                </a:pPr>
                <a:r>
                  <a:rPr lang="ja-JP" sz="1600" b="0" i="0" u="none" strike="noStrike" cap="none" baseline="0">
                    <a:solidFill>
                      <a:srgbClr val="4D4D4D"/>
                    </a:solidFill>
                    <a:effectLst/>
                    <a:uFillTx/>
                    <a:ea typeface="MS UI Gothic"/>
                  </a:rPr>
                  <a:t>無作為化からの経過期間、年</a:t>
                </a:r>
              </a:p>
            </p:txBody>
          </p:sp>
          <p:sp>
            <p:nvSpPr>
              <p:cNvPr id="184" name="TextBox 183"/>
              <p:cNvSpPr txBox="1"/>
              <p:nvPr/>
            </p:nvSpPr>
            <p:spPr>
              <a:xfrm>
                <a:off x="539832" y="2172556"/>
                <a:ext cx="525830" cy="317485"/>
              </a:xfrm>
              <a:prstGeom prst="rect">
                <a:avLst/>
              </a:prstGeom>
              <a:noFill/>
            </p:spPr>
            <p:txBody>
              <a:bodyPr wrap="none" rtlCol="0" anchor="ctr" anchorCtr="0">
                <a:spAutoFit/>
              </a:bodyPr>
              <a:lstStyle/>
              <a:p>
                <a:pPr algn="r"/>
                <a:r>
                  <a:rPr lang="ja-JP" sz="1600" b="0" i="0" u="none" strike="noStrike" cap="none" baseline="0">
                    <a:solidFill>
                      <a:srgbClr val="4D4D4D"/>
                    </a:solidFill>
                    <a:effectLst/>
                    <a:uFillTx/>
                    <a:ea typeface="MS UI Gothic"/>
                  </a:rPr>
                  <a:t>100</a:t>
                </a:r>
              </a:p>
            </p:txBody>
          </p:sp>
          <p:sp>
            <p:nvSpPr>
              <p:cNvPr id="185" name="TextBox 184"/>
              <p:cNvSpPr txBox="1"/>
              <p:nvPr/>
            </p:nvSpPr>
            <p:spPr>
              <a:xfrm>
                <a:off x="653694" y="2696695"/>
                <a:ext cx="411971" cy="317485"/>
              </a:xfrm>
              <a:prstGeom prst="rect">
                <a:avLst/>
              </a:prstGeom>
              <a:noFill/>
            </p:spPr>
            <p:txBody>
              <a:bodyPr wrap="none" rtlCol="0" anchor="ctr" anchorCtr="0">
                <a:spAutoFit/>
              </a:bodyPr>
              <a:lstStyle/>
              <a:p>
                <a:pPr algn="r"/>
                <a:r>
                  <a:rPr lang="ja-JP" sz="1600" b="0" i="0" u="none" strike="noStrike" cap="none" baseline="0">
                    <a:solidFill>
                      <a:srgbClr val="4D4D4D"/>
                    </a:solidFill>
                    <a:effectLst/>
                    <a:uFillTx/>
                    <a:ea typeface="MS UI Gothic"/>
                  </a:rPr>
                  <a:t>80</a:t>
                </a:r>
              </a:p>
            </p:txBody>
          </p:sp>
          <p:sp>
            <p:nvSpPr>
              <p:cNvPr id="186" name="TextBox 185"/>
              <p:cNvSpPr txBox="1"/>
              <p:nvPr/>
            </p:nvSpPr>
            <p:spPr>
              <a:xfrm>
                <a:off x="653694" y="3195226"/>
                <a:ext cx="411971" cy="317485"/>
              </a:xfrm>
              <a:prstGeom prst="rect">
                <a:avLst/>
              </a:prstGeom>
              <a:noFill/>
            </p:spPr>
            <p:txBody>
              <a:bodyPr wrap="none" rtlCol="0" anchor="ctr" anchorCtr="0">
                <a:spAutoFit/>
              </a:bodyPr>
              <a:lstStyle/>
              <a:p>
                <a:pPr algn="r"/>
                <a:r>
                  <a:rPr lang="ja-JP" sz="1600" b="0" i="0" u="none" strike="noStrike" cap="none" baseline="0">
                    <a:solidFill>
                      <a:srgbClr val="4D4D4D"/>
                    </a:solidFill>
                    <a:effectLst/>
                    <a:uFillTx/>
                    <a:ea typeface="MS UI Gothic"/>
                  </a:rPr>
                  <a:t>60</a:t>
                </a:r>
              </a:p>
            </p:txBody>
          </p:sp>
          <p:sp>
            <p:nvSpPr>
              <p:cNvPr id="187" name="TextBox 186"/>
              <p:cNvSpPr txBox="1"/>
              <p:nvPr/>
            </p:nvSpPr>
            <p:spPr>
              <a:xfrm>
                <a:off x="653694" y="3709881"/>
                <a:ext cx="411971" cy="317485"/>
              </a:xfrm>
              <a:prstGeom prst="rect">
                <a:avLst/>
              </a:prstGeom>
              <a:noFill/>
            </p:spPr>
            <p:txBody>
              <a:bodyPr wrap="none" rtlCol="0" anchor="ctr" anchorCtr="0">
                <a:spAutoFit/>
              </a:bodyPr>
              <a:lstStyle/>
              <a:p>
                <a:pPr algn="r"/>
                <a:r>
                  <a:rPr lang="ja-JP" sz="1600" b="0" i="0" u="none" strike="noStrike" cap="none" baseline="0">
                    <a:solidFill>
                      <a:srgbClr val="4D4D4D"/>
                    </a:solidFill>
                    <a:effectLst/>
                    <a:uFillTx/>
                    <a:ea typeface="MS UI Gothic"/>
                  </a:rPr>
                  <a:t>40</a:t>
                </a:r>
              </a:p>
            </p:txBody>
          </p:sp>
          <p:sp>
            <p:nvSpPr>
              <p:cNvPr id="188" name="TextBox 187"/>
              <p:cNvSpPr txBox="1"/>
              <p:nvPr/>
            </p:nvSpPr>
            <p:spPr>
              <a:xfrm>
                <a:off x="653694" y="4213783"/>
                <a:ext cx="411971" cy="317485"/>
              </a:xfrm>
              <a:prstGeom prst="rect">
                <a:avLst/>
              </a:prstGeom>
              <a:noFill/>
            </p:spPr>
            <p:txBody>
              <a:bodyPr wrap="none" rtlCol="0" anchor="ctr" anchorCtr="0">
                <a:spAutoFit/>
              </a:bodyPr>
              <a:lstStyle/>
              <a:p>
                <a:pPr algn="r"/>
                <a:r>
                  <a:rPr lang="ja-JP" sz="1600" b="0" i="0" u="none" strike="noStrike" cap="none" baseline="0">
                    <a:solidFill>
                      <a:srgbClr val="4D4D4D"/>
                    </a:solidFill>
                    <a:effectLst/>
                    <a:uFillTx/>
                    <a:ea typeface="MS UI Gothic"/>
                  </a:rPr>
                  <a:t>20</a:t>
                </a:r>
              </a:p>
            </p:txBody>
          </p:sp>
          <p:sp>
            <p:nvSpPr>
              <p:cNvPr id="189" name="TextBox 188"/>
              <p:cNvSpPr txBox="1"/>
              <p:nvPr/>
            </p:nvSpPr>
            <p:spPr>
              <a:xfrm>
                <a:off x="767562" y="4723059"/>
                <a:ext cx="298112" cy="317485"/>
              </a:xfrm>
              <a:prstGeom prst="rect">
                <a:avLst/>
              </a:prstGeom>
              <a:noFill/>
            </p:spPr>
            <p:txBody>
              <a:bodyPr wrap="none" rtlCol="0" anchor="ctr" anchorCtr="0">
                <a:spAutoFit/>
              </a:bodyPr>
              <a:lstStyle/>
              <a:p>
                <a:pPr algn="r"/>
                <a:r>
                  <a:rPr lang="ja-JP" sz="1600" b="0" i="0" u="none" strike="noStrike" cap="none" baseline="0">
                    <a:solidFill>
                      <a:srgbClr val="4D4D4D"/>
                    </a:solidFill>
                    <a:effectLst/>
                    <a:uFillTx/>
                    <a:ea typeface="MS UI Gothic"/>
                  </a:rPr>
                  <a:t>0</a:t>
                </a:r>
              </a:p>
            </p:txBody>
          </p:sp>
          <p:grpSp>
            <p:nvGrpSpPr>
              <p:cNvPr id="190" name="Group 189"/>
              <p:cNvGrpSpPr/>
              <p:nvPr/>
            </p:nvGrpSpPr>
            <p:grpSpPr>
              <a:xfrm>
                <a:off x="919293" y="4920702"/>
                <a:ext cx="474918" cy="1062475"/>
                <a:chOff x="764605" y="4920702"/>
                <a:chExt cx="396524" cy="1062475"/>
              </a:xfrm>
            </p:grpSpPr>
            <p:sp>
              <p:nvSpPr>
                <p:cNvPr id="213" name="Line 21"/>
                <p:cNvSpPr>
                  <a:spLocks noChangeShapeType="1"/>
                </p:cNvSpPr>
                <p:nvPr/>
              </p:nvSpPr>
              <p:spPr bwMode="auto">
                <a:xfrm flipH="1">
                  <a:off x="955637" y="4920702"/>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000000"/>
                    </a:solidFill>
                    <a:cs typeface="Arial" panose="020B0604020202020204" pitchFamily="34" charset="0"/>
                  </a:endParaRPr>
                </a:p>
              </p:txBody>
            </p:sp>
            <p:sp>
              <p:nvSpPr>
                <p:cNvPr id="214" name="TextBox 213"/>
                <p:cNvSpPr txBox="1"/>
                <p:nvPr/>
              </p:nvSpPr>
              <p:spPr>
                <a:xfrm>
                  <a:off x="766242" y="4982720"/>
                  <a:ext cx="393250" cy="991772"/>
                </a:xfrm>
                <a:prstGeom prst="rect">
                  <a:avLst/>
                </a:prstGeom>
                <a:noFill/>
              </p:spPr>
              <p:txBody>
                <a:bodyPr wrap="none" lIns="36000" tIns="36000" rIns="36000" bIns="36000" rtlCol="0" anchor="t" anchorCtr="0">
                  <a:spAutoFit/>
                </a:bodyPr>
                <a:lstStyle/>
                <a:p>
                  <a:pPr algn="ctr"/>
                  <a:r>
                    <a:rPr lang="ja-JP" sz="1600" b="0" i="0" u="none" strike="noStrike" cap="none" baseline="0">
                      <a:solidFill>
                        <a:srgbClr val="4D4D4D"/>
                      </a:solidFill>
                      <a:effectLst/>
                      <a:uFillTx/>
                      <a:ea typeface="MS UI Gothic"/>
                    </a:rPr>
                    <a:t>0</a:t>
                  </a:r>
                </a:p>
                <a:p>
                  <a:pPr algn="ctr"/>
                  <a:endParaRPr lang="en-GB" sz="1600">
                    <a:solidFill>
                      <a:srgbClr val="000000"/>
                    </a:solidFill>
                    <a:cs typeface="Arial" panose="020B0604020202020204" pitchFamily="34" charset="0"/>
                  </a:endParaRPr>
                </a:p>
                <a:p>
                  <a:pPr algn="ctr"/>
                  <a:r>
                    <a:rPr lang="ja-JP" sz="1600" b="0" i="0" u="none" strike="noStrike" cap="none" baseline="0">
                      <a:solidFill>
                        <a:srgbClr val="B60D27"/>
                      </a:solidFill>
                      <a:effectLst/>
                      <a:uFillTx/>
                      <a:ea typeface="MS UI Gothic"/>
                    </a:rPr>
                    <a:t>477 </a:t>
                  </a:r>
                </a:p>
                <a:p>
                  <a:pPr algn="ctr"/>
                  <a:r>
                    <a:rPr lang="ja-JP" sz="1600" b="0" i="0" u="none" strike="noStrike" cap="none" baseline="0">
                      <a:solidFill>
                        <a:srgbClr val="B2C0D8"/>
                      </a:solidFill>
                      <a:effectLst/>
                      <a:uFillTx/>
                      <a:ea typeface="MS UI Gothic"/>
                    </a:rPr>
                    <a:t>478</a:t>
                  </a:r>
                </a:p>
              </p:txBody>
            </p:sp>
          </p:grpSp>
          <p:grpSp>
            <p:nvGrpSpPr>
              <p:cNvPr id="191" name="Group 190"/>
              <p:cNvGrpSpPr/>
              <p:nvPr/>
            </p:nvGrpSpPr>
            <p:grpSpPr>
              <a:xfrm>
                <a:off x="1929811" y="4920702"/>
                <a:ext cx="416835" cy="1062475"/>
                <a:chOff x="1132072" y="4920702"/>
                <a:chExt cx="348029" cy="1062475"/>
              </a:xfrm>
            </p:grpSpPr>
            <p:sp>
              <p:nvSpPr>
                <p:cNvPr id="211" name="Line 19"/>
                <p:cNvSpPr>
                  <a:spLocks noChangeShapeType="1"/>
                </p:cNvSpPr>
                <p:nvPr/>
              </p:nvSpPr>
              <p:spPr bwMode="auto">
                <a:xfrm flipH="1">
                  <a:off x="1306089" y="4920702"/>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000000"/>
                    </a:solidFill>
                  </a:endParaRPr>
                </a:p>
              </p:txBody>
            </p:sp>
            <p:sp>
              <p:nvSpPr>
                <p:cNvPr id="212" name="TextBox 211"/>
                <p:cNvSpPr txBox="1"/>
                <p:nvPr/>
              </p:nvSpPr>
              <p:spPr>
                <a:xfrm>
                  <a:off x="1133207" y="4982720"/>
                  <a:ext cx="345760" cy="991772"/>
                </a:xfrm>
                <a:prstGeom prst="rect">
                  <a:avLst/>
                </a:prstGeom>
                <a:noFill/>
              </p:spPr>
              <p:txBody>
                <a:bodyPr wrap="none" lIns="36000" tIns="36000" rIns="36000" bIns="36000" rtlCol="0" anchor="t" anchorCtr="0">
                  <a:spAutoFit/>
                </a:bodyPr>
                <a:lstStyle/>
                <a:p>
                  <a:pPr algn="ctr"/>
                  <a:r>
                    <a:rPr lang="ja-JP" sz="1600" b="0" i="0" u="none" strike="noStrike" cap="none" baseline="0">
                      <a:solidFill>
                        <a:srgbClr val="4D4D4D"/>
                      </a:solidFill>
                      <a:effectLst/>
                      <a:uFillTx/>
                      <a:ea typeface="MS UI Gothic"/>
                    </a:rPr>
                    <a:t>1</a:t>
                  </a:r>
                </a:p>
                <a:p>
                  <a:pPr algn="ctr"/>
                  <a:endParaRPr lang="en-GB" sz="1600">
                    <a:solidFill>
                      <a:srgbClr val="000000"/>
                    </a:solidFill>
                    <a:cs typeface="Arial" panose="020B0604020202020204" pitchFamily="34" charset="0"/>
                  </a:endParaRPr>
                </a:p>
                <a:p>
                  <a:pPr algn="ctr"/>
                  <a:r>
                    <a:rPr lang="ja-JP" sz="1600" b="0" i="0" u="none" strike="noStrike" cap="none" baseline="0">
                      <a:solidFill>
                        <a:srgbClr val="B60D27"/>
                      </a:solidFill>
                      <a:effectLst/>
                      <a:uFillTx/>
                      <a:ea typeface="MS UI Gothic"/>
                    </a:rPr>
                    <a:t>385</a:t>
                  </a:r>
                </a:p>
                <a:p>
                  <a:pPr algn="ctr"/>
                  <a:r>
                    <a:rPr lang="ja-JP" sz="1600" b="0" i="0" u="none" strike="noStrike" cap="none" baseline="0">
                      <a:solidFill>
                        <a:srgbClr val="B2C0D8"/>
                      </a:solidFill>
                      <a:effectLst/>
                      <a:uFillTx/>
                      <a:ea typeface="MS UI Gothic"/>
                    </a:rPr>
                    <a:t>367</a:t>
                  </a:r>
                </a:p>
              </p:txBody>
            </p:sp>
          </p:grpSp>
          <p:grpSp>
            <p:nvGrpSpPr>
              <p:cNvPr id="192" name="Group 191"/>
              <p:cNvGrpSpPr/>
              <p:nvPr/>
            </p:nvGrpSpPr>
            <p:grpSpPr>
              <a:xfrm>
                <a:off x="2923645" y="4920702"/>
                <a:ext cx="416835" cy="1062475"/>
                <a:chOff x="1009360" y="4920702"/>
                <a:chExt cx="348029" cy="1062475"/>
              </a:xfrm>
            </p:grpSpPr>
            <p:sp>
              <p:nvSpPr>
                <p:cNvPr id="209" name="Line 21"/>
                <p:cNvSpPr>
                  <a:spLocks noChangeShapeType="1"/>
                </p:cNvSpPr>
                <p:nvPr/>
              </p:nvSpPr>
              <p:spPr bwMode="auto">
                <a:xfrm flipH="1">
                  <a:off x="1176141" y="4920702"/>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000000"/>
                    </a:solidFill>
                    <a:cs typeface="Arial" panose="020B0604020202020204" pitchFamily="34" charset="0"/>
                  </a:endParaRPr>
                </a:p>
              </p:txBody>
            </p:sp>
            <p:sp>
              <p:nvSpPr>
                <p:cNvPr id="210" name="TextBox 209"/>
                <p:cNvSpPr txBox="1"/>
                <p:nvPr/>
              </p:nvSpPr>
              <p:spPr>
                <a:xfrm>
                  <a:off x="1010495" y="4982720"/>
                  <a:ext cx="345760" cy="991772"/>
                </a:xfrm>
                <a:prstGeom prst="rect">
                  <a:avLst/>
                </a:prstGeom>
                <a:noFill/>
              </p:spPr>
              <p:txBody>
                <a:bodyPr wrap="none" lIns="36000" tIns="36000" rIns="36000" bIns="36000" rtlCol="0" anchor="t" anchorCtr="0">
                  <a:spAutoFit/>
                </a:bodyPr>
                <a:lstStyle/>
                <a:p>
                  <a:pPr algn="ctr"/>
                  <a:r>
                    <a:rPr lang="ja-JP" sz="1600" b="0" i="0" u="none" strike="noStrike" cap="none" baseline="0">
                      <a:solidFill>
                        <a:srgbClr val="4D4D4D"/>
                      </a:solidFill>
                      <a:effectLst/>
                      <a:uFillTx/>
                      <a:ea typeface="MS UI Gothic"/>
                    </a:rPr>
                    <a:t>2</a:t>
                  </a:r>
                </a:p>
                <a:p>
                  <a:pPr algn="ctr"/>
                  <a:endParaRPr lang="en-GB" sz="1600">
                    <a:solidFill>
                      <a:srgbClr val="000000"/>
                    </a:solidFill>
                    <a:cs typeface="Arial" panose="020B0604020202020204" pitchFamily="34" charset="0"/>
                  </a:endParaRPr>
                </a:p>
                <a:p>
                  <a:pPr algn="ctr"/>
                  <a:r>
                    <a:rPr lang="ja-JP" sz="1600" b="0" i="0" u="none" strike="noStrike" cap="none" baseline="0">
                      <a:solidFill>
                        <a:srgbClr val="B60D27"/>
                      </a:solidFill>
                      <a:effectLst/>
                      <a:uFillTx/>
                      <a:ea typeface="MS UI Gothic"/>
                    </a:rPr>
                    <a:t>314</a:t>
                  </a:r>
                </a:p>
                <a:p>
                  <a:pPr algn="ctr"/>
                  <a:r>
                    <a:rPr lang="ja-JP" sz="1600" b="0" i="0" u="none" strike="noStrike" cap="none" baseline="0">
                      <a:solidFill>
                        <a:srgbClr val="B2C0D8"/>
                      </a:solidFill>
                      <a:effectLst/>
                      <a:uFillTx/>
                      <a:ea typeface="MS UI Gothic"/>
                    </a:rPr>
                    <a:t>310</a:t>
                  </a:r>
                </a:p>
              </p:txBody>
            </p:sp>
          </p:grpSp>
          <p:grpSp>
            <p:nvGrpSpPr>
              <p:cNvPr id="193" name="Group 192"/>
              <p:cNvGrpSpPr/>
              <p:nvPr/>
            </p:nvGrpSpPr>
            <p:grpSpPr>
              <a:xfrm>
                <a:off x="3920397" y="4920702"/>
                <a:ext cx="416835" cy="1062475"/>
                <a:chOff x="889082" y="4920702"/>
                <a:chExt cx="348029" cy="1062475"/>
              </a:xfrm>
            </p:grpSpPr>
            <p:sp>
              <p:nvSpPr>
                <p:cNvPr id="207" name="Line 21"/>
                <p:cNvSpPr>
                  <a:spLocks noChangeShapeType="1"/>
                </p:cNvSpPr>
                <p:nvPr/>
              </p:nvSpPr>
              <p:spPr bwMode="auto">
                <a:xfrm flipH="1">
                  <a:off x="1055869" y="4920702"/>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000000"/>
                    </a:solidFill>
                    <a:cs typeface="Arial" panose="020B0604020202020204" pitchFamily="34" charset="0"/>
                  </a:endParaRPr>
                </a:p>
              </p:txBody>
            </p:sp>
            <p:sp>
              <p:nvSpPr>
                <p:cNvPr id="208" name="TextBox 207"/>
                <p:cNvSpPr txBox="1"/>
                <p:nvPr/>
              </p:nvSpPr>
              <p:spPr>
                <a:xfrm>
                  <a:off x="890217" y="4982720"/>
                  <a:ext cx="345760" cy="991772"/>
                </a:xfrm>
                <a:prstGeom prst="rect">
                  <a:avLst/>
                </a:prstGeom>
                <a:noFill/>
              </p:spPr>
              <p:txBody>
                <a:bodyPr wrap="none" lIns="36000" tIns="36000" rIns="36000" bIns="36000" rtlCol="0" anchor="t" anchorCtr="0">
                  <a:spAutoFit/>
                </a:bodyPr>
                <a:lstStyle/>
                <a:p>
                  <a:pPr algn="ctr"/>
                  <a:r>
                    <a:rPr lang="ja-JP" sz="1600" b="0" i="0" u="none" strike="noStrike" cap="none" baseline="0">
                      <a:solidFill>
                        <a:srgbClr val="4D4D4D"/>
                      </a:solidFill>
                      <a:effectLst/>
                      <a:uFillTx/>
                      <a:ea typeface="MS UI Gothic"/>
                    </a:rPr>
                    <a:t>3</a:t>
                  </a:r>
                </a:p>
                <a:p>
                  <a:pPr algn="ctr"/>
                  <a:endParaRPr lang="en-GB" sz="1600">
                    <a:solidFill>
                      <a:srgbClr val="000000"/>
                    </a:solidFill>
                    <a:cs typeface="Arial" panose="020B0604020202020204" pitchFamily="34" charset="0"/>
                  </a:endParaRPr>
                </a:p>
                <a:p>
                  <a:pPr algn="ctr"/>
                  <a:r>
                    <a:rPr lang="ja-JP" sz="1600" b="0" i="0" u="none" strike="noStrike" cap="none" baseline="0">
                      <a:solidFill>
                        <a:srgbClr val="B60D27"/>
                      </a:solidFill>
                      <a:effectLst/>
                      <a:uFillTx/>
                      <a:ea typeface="MS UI Gothic"/>
                    </a:rPr>
                    <a:t>264</a:t>
                  </a:r>
                </a:p>
                <a:p>
                  <a:pPr algn="ctr"/>
                  <a:r>
                    <a:rPr lang="ja-JP" sz="1600" b="0" i="0" u="none" strike="noStrike" cap="none" baseline="0">
                      <a:solidFill>
                        <a:srgbClr val="B2C0D8"/>
                      </a:solidFill>
                      <a:effectLst/>
                      <a:uFillTx/>
                      <a:ea typeface="MS UI Gothic"/>
                    </a:rPr>
                    <a:t>258</a:t>
                  </a:r>
                </a:p>
              </p:txBody>
            </p:sp>
          </p:grpSp>
          <p:grpSp>
            <p:nvGrpSpPr>
              <p:cNvPr id="194" name="Group 193"/>
              <p:cNvGrpSpPr/>
              <p:nvPr/>
            </p:nvGrpSpPr>
            <p:grpSpPr>
              <a:xfrm>
                <a:off x="4900684" y="4920702"/>
                <a:ext cx="416835" cy="1062475"/>
                <a:chOff x="1212257" y="4920702"/>
                <a:chExt cx="348029" cy="1062475"/>
              </a:xfrm>
            </p:grpSpPr>
            <p:sp>
              <p:nvSpPr>
                <p:cNvPr id="205" name="Line 19"/>
                <p:cNvSpPr>
                  <a:spLocks noChangeShapeType="1"/>
                </p:cNvSpPr>
                <p:nvPr/>
              </p:nvSpPr>
              <p:spPr bwMode="auto">
                <a:xfrm flipH="1">
                  <a:off x="1386270" y="4920702"/>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000000"/>
                    </a:solidFill>
                  </a:endParaRPr>
                </a:p>
              </p:txBody>
            </p:sp>
            <p:sp>
              <p:nvSpPr>
                <p:cNvPr id="206" name="TextBox 205"/>
                <p:cNvSpPr txBox="1"/>
                <p:nvPr/>
              </p:nvSpPr>
              <p:spPr>
                <a:xfrm>
                  <a:off x="1213392" y="4982720"/>
                  <a:ext cx="345760" cy="991772"/>
                </a:xfrm>
                <a:prstGeom prst="rect">
                  <a:avLst/>
                </a:prstGeom>
                <a:noFill/>
              </p:spPr>
              <p:txBody>
                <a:bodyPr wrap="none" lIns="36000" tIns="36000" rIns="36000" bIns="36000" rtlCol="0" anchor="t" anchorCtr="0">
                  <a:spAutoFit/>
                </a:bodyPr>
                <a:lstStyle/>
                <a:p>
                  <a:pPr algn="ctr"/>
                  <a:r>
                    <a:rPr lang="ja-JP" sz="1600" b="0" i="0" u="none" strike="noStrike" cap="none" baseline="0">
                      <a:solidFill>
                        <a:srgbClr val="4D4D4D"/>
                      </a:solidFill>
                      <a:effectLst/>
                      <a:uFillTx/>
                      <a:ea typeface="MS UI Gothic"/>
                    </a:rPr>
                    <a:t>4</a:t>
                  </a:r>
                </a:p>
                <a:p>
                  <a:pPr algn="ctr"/>
                  <a:endParaRPr lang="en-GB" sz="1600">
                    <a:solidFill>
                      <a:srgbClr val="000000"/>
                    </a:solidFill>
                    <a:cs typeface="Arial" panose="020B0604020202020204" pitchFamily="34" charset="0"/>
                  </a:endParaRPr>
                </a:p>
                <a:p>
                  <a:pPr algn="ctr"/>
                  <a:r>
                    <a:rPr lang="ja-JP" sz="1600" b="0" i="0" u="none" strike="noStrike" cap="none" baseline="0">
                      <a:solidFill>
                        <a:srgbClr val="B60D27"/>
                      </a:solidFill>
                      <a:effectLst/>
                      <a:uFillTx/>
                      <a:ea typeface="MS UI Gothic"/>
                    </a:rPr>
                    <a:t>189</a:t>
                  </a:r>
                </a:p>
                <a:p>
                  <a:pPr algn="ctr"/>
                  <a:r>
                    <a:rPr lang="ja-JP" sz="1600" b="0" i="0" u="none" strike="noStrike" cap="none" baseline="0">
                      <a:solidFill>
                        <a:srgbClr val="B2C0D8"/>
                      </a:solidFill>
                      <a:effectLst/>
                      <a:uFillTx/>
                      <a:ea typeface="MS UI Gothic"/>
                    </a:rPr>
                    <a:t>176</a:t>
                  </a:r>
                </a:p>
              </p:txBody>
            </p:sp>
          </p:grpSp>
          <p:grpSp>
            <p:nvGrpSpPr>
              <p:cNvPr id="195" name="Group 194"/>
              <p:cNvGrpSpPr/>
              <p:nvPr/>
            </p:nvGrpSpPr>
            <p:grpSpPr>
              <a:xfrm>
                <a:off x="5953915" y="4920702"/>
                <a:ext cx="302283" cy="1062475"/>
                <a:chOff x="1126437" y="4920702"/>
                <a:chExt cx="252386" cy="1062475"/>
              </a:xfrm>
            </p:grpSpPr>
            <p:sp>
              <p:nvSpPr>
                <p:cNvPr id="203" name="Line 19"/>
                <p:cNvSpPr>
                  <a:spLocks noChangeShapeType="1"/>
                </p:cNvSpPr>
                <p:nvPr/>
              </p:nvSpPr>
              <p:spPr bwMode="auto">
                <a:xfrm flipH="1">
                  <a:off x="1252632" y="4920702"/>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000000"/>
                    </a:solidFill>
                  </a:endParaRPr>
                </a:p>
              </p:txBody>
            </p:sp>
            <p:sp>
              <p:nvSpPr>
                <p:cNvPr id="204" name="TextBox 203"/>
                <p:cNvSpPr txBox="1"/>
                <p:nvPr/>
              </p:nvSpPr>
              <p:spPr>
                <a:xfrm>
                  <a:off x="1127282" y="4982720"/>
                  <a:ext cx="250696" cy="991772"/>
                </a:xfrm>
                <a:prstGeom prst="rect">
                  <a:avLst/>
                </a:prstGeom>
                <a:noFill/>
              </p:spPr>
              <p:txBody>
                <a:bodyPr wrap="none" lIns="36000" tIns="36000" rIns="36000" bIns="36000" rtlCol="0" anchor="t" anchorCtr="0">
                  <a:spAutoFit/>
                </a:bodyPr>
                <a:lstStyle/>
                <a:p>
                  <a:pPr algn="ctr"/>
                  <a:r>
                    <a:rPr lang="ja-JP" sz="1600" b="0" i="0" u="none" strike="noStrike" cap="none" baseline="0">
                      <a:solidFill>
                        <a:srgbClr val="4D4D4D"/>
                      </a:solidFill>
                      <a:effectLst/>
                      <a:uFillTx/>
                      <a:ea typeface="MS UI Gothic"/>
                    </a:rPr>
                    <a:t>5</a:t>
                  </a:r>
                </a:p>
                <a:p>
                  <a:pPr algn="ctr"/>
                  <a:endParaRPr lang="en-GB" sz="1600">
                    <a:solidFill>
                      <a:srgbClr val="000000"/>
                    </a:solidFill>
                    <a:cs typeface="Arial" panose="020B0604020202020204" pitchFamily="34" charset="0"/>
                  </a:endParaRPr>
                </a:p>
                <a:p>
                  <a:pPr algn="r"/>
                  <a:r>
                    <a:rPr lang="ja-JP" sz="1600" b="0" i="0" u="none" strike="noStrike" cap="none" baseline="0">
                      <a:solidFill>
                        <a:srgbClr val="B60D27"/>
                      </a:solidFill>
                      <a:effectLst/>
                      <a:uFillTx/>
                      <a:ea typeface="MS UI Gothic"/>
                    </a:rPr>
                    <a:t>33</a:t>
                  </a:r>
                </a:p>
                <a:p>
                  <a:pPr algn="r"/>
                  <a:r>
                    <a:rPr lang="ja-JP" sz="1600" b="0" i="0" u="none" strike="noStrike" cap="none" baseline="0">
                      <a:solidFill>
                        <a:srgbClr val="B2C0D8"/>
                      </a:solidFill>
                      <a:effectLst/>
                      <a:uFillTx/>
                      <a:ea typeface="MS UI Gothic"/>
                    </a:rPr>
                    <a:t>31</a:t>
                  </a:r>
                </a:p>
              </p:txBody>
            </p:sp>
          </p:grpSp>
          <p:grpSp>
            <p:nvGrpSpPr>
              <p:cNvPr id="196" name="Group 195"/>
              <p:cNvGrpSpPr/>
              <p:nvPr/>
            </p:nvGrpSpPr>
            <p:grpSpPr>
              <a:xfrm>
                <a:off x="7005820" y="4920702"/>
                <a:ext cx="187730" cy="1062475"/>
                <a:chOff x="1064910" y="4920702"/>
                <a:chExt cx="156742" cy="1062475"/>
              </a:xfrm>
            </p:grpSpPr>
            <p:sp>
              <p:nvSpPr>
                <p:cNvPr id="201" name="Line 21"/>
                <p:cNvSpPr>
                  <a:spLocks noChangeShapeType="1"/>
                </p:cNvSpPr>
                <p:nvPr/>
              </p:nvSpPr>
              <p:spPr bwMode="auto">
                <a:xfrm flipH="1">
                  <a:off x="1136051" y="4920702"/>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000000"/>
                    </a:solidFill>
                    <a:cs typeface="Arial" panose="020B0604020202020204" pitchFamily="34" charset="0"/>
                  </a:endParaRPr>
                </a:p>
              </p:txBody>
            </p:sp>
            <p:sp>
              <p:nvSpPr>
                <p:cNvPr id="202" name="TextBox 201"/>
                <p:cNvSpPr txBox="1"/>
                <p:nvPr/>
              </p:nvSpPr>
              <p:spPr>
                <a:xfrm>
                  <a:off x="1065465" y="4982720"/>
                  <a:ext cx="155631" cy="991772"/>
                </a:xfrm>
                <a:prstGeom prst="rect">
                  <a:avLst/>
                </a:prstGeom>
                <a:noFill/>
              </p:spPr>
              <p:txBody>
                <a:bodyPr wrap="none" lIns="36000" tIns="36000" rIns="36000" bIns="36000" rtlCol="0" anchor="t" anchorCtr="0">
                  <a:spAutoFit/>
                </a:bodyPr>
                <a:lstStyle/>
                <a:p>
                  <a:pPr algn="ctr"/>
                  <a:r>
                    <a:rPr lang="ja-JP" sz="1600" b="0" i="0" u="none" strike="noStrike" cap="none" baseline="0">
                      <a:solidFill>
                        <a:srgbClr val="4D4D4D"/>
                      </a:solidFill>
                      <a:effectLst/>
                      <a:uFillTx/>
                      <a:ea typeface="MS UI Gothic"/>
                    </a:rPr>
                    <a:t>6</a:t>
                  </a:r>
                </a:p>
                <a:p>
                  <a:pPr algn="ctr"/>
                  <a:endParaRPr lang="en-GB" sz="1600">
                    <a:solidFill>
                      <a:srgbClr val="000000"/>
                    </a:solidFill>
                    <a:cs typeface="Arial" panose="020B0604020202020204" pitchFamily="34" charset="0"/>
                  </a:endParaRPr>
                </a:p>
                <a:p>
                  <a:pPr algn="ctr"/>
                  <a:r>
                    <a:rPr lang="ja-JP" sz="1600" b="0" i="0" u="none" strike="noStrike" cap="none" baseline="0">
                      <a:solidFill>
                        <a:srgbClr val="B60D27"/>
                      </a:solidFill>
                      <a:effectLst/>
                      <a:uFillTx/>
                      <a:ea typeface="MS UI Gothic"/>
                    </a:rPr>
                    <a:t>1</a:t>
                  </a:r>
                </a:p>
                <a:p>
                  <a:pPr algn="ctr"/>
                  <a:r>
                    <a:rPr lang="ja-JP" sz="1600" b="0" i="0" u="none" strike="noStrike" cap="none" baseline="0">
                      <a:solidFill>
                        <a:srgbClr val="B2C0D8"/>
                      </a:solidFill>
                      <a:effectLst/>
                      <a:uFillTx/>
                      <a:ea typeface="MS UI Gothic"/>
                    </a:rPr>
                    <a:t>0</a:t>
                  </a:r>
                </a:p>
              </p:txBody>
            </p:sp>
          </p:grpSp>
          <p:grpSp>
            <p:nvGrpSpPr>
              <p:cNvPr id="197" name="Group 196"/>
              <p:cNvGrpSpPr/>
              <p:nvPr/>
            </p:nvGrpSpPr>
            <p:grpSpPr>
              <a:xfrm>
                <a:off x="7834039" y="4920702"/>
                <a:ext cx="187730" cy="596633"/>
                <a:chOff x="1261127" y="4920702"/>
                <a:chExt cx="156743" cy="596633"/>
              </a:xfrm>
            </p:grpSpPr>
            <p:sp>
              <p:nvSpPr>
                <p:cNvPr id="199" name="Line 19"/>
                <p:cNvSpPr>
                  <a:spLocks noChangeShapeType="1"/>
                </p:cNvSpPr>
                <p:nvPr/>
              </p:nvSpPr>
              <p:spPr bwMode="auto">
                <a:xfrm flipH="1">
                  <a:off x="1352304" y="4920702"/>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000000"/>
                    </a:solidFill>
                  </a:endParaRPr>
                </a:p>
              </p:txBody>
            </p:sp>
            <p:sp>
              <p:nvSpPr>
                <p:cNvPr id="200" name="TextBox 199"/>
                <p:cNvSpPr txBox="1"/>
                <p:nvPr/>
              </p:nvSpPr>
              <p:spPr>
                <a:xfrm>
                  <a:off x="1261682" y="4982720"/>
                  <a:ext cx="155632" cy="529975"/>
                </a:xfrm>
                <a:prstGeom prst="rect">
                  <a:avLst/>
                </a:prstGeom>
                <a:noFill/>
              </p:spPr>
              <p:txBody>
                <a:bodyPr wrap="none" lIns="36000" tIns="36000" rIns="36000" bIns="36000" rtlCol="0" anchor="t" anchorCtr="0">
                  <a:spAutoFit/>
                </a:bodyPr>
                <a:lstStyle/>
                <a:p>
                  <a:pPr algn="ctr"/>
                  <a:r>
                    <a:rPr lang="ja-JP" sz="1600" b="0" i="0" u="none" strike="noStrike" cap="none" baseline="0">
                      <a:solidFill>
                        <a:srgbClr val="4D4D4D"/>
                      </a:solidFill>
                      <a:effectLst/>
                      <a:uFillTx/>
                      <a:ea typeface="MS UI Gothic"/>
                    </a:rPr>
                    <a:t>7</a:t>
                  </a:r>
                </a:p>
                <a:p>
                  <a:pPr algn="ctr"/>
                  <a:endParaRPr lang="en-GB" sz="1600">
                    <a:solidFill>
                      <a:srgbClr val="000000"/>
                    </a:solidFill>
                    <a:cs typeface="Arial" panose="020B0604020202020204" pitchFamily="34" charset="0"/>
                  </a:endParaRPr>
                </a:p>
              </p:txBody>
            </p:sp>
          </p:grpSp>
          <p:sp>
            <p:nvSpPr>
              <p:cNvPr id="198" name="TextBox 197"/>
              <p:cNvSpPr txBox="1"/>
              <p:nvPr/>
            </p:nvSpPr>
            <p:spPr>
              <a:xfrm>
                <a:off x="-668861" y="5281087"/>
                <a:ext cx="1647633" cy="706039"/>
              </a:xfrm>
              <a:prstGeom prst="rect">
                <a:avLst/>
              </a:prstGeom>
              <a:noFill/>
            </p:spPr>
            <p:txBody>
              <a:bodyPr wrap="none" rtlCol="0">
                <a:spAutoFit/>
              </a:bodyPr>
              <a:lstStyle/>
              <a:p>
                <a:pPr algn="r" fontAlgn="base">
                  <a:spcBef>
                    <a:spcPct val="0"/>
                  </a:spcBef>
                  <a:spcAft>
                    <a:spcPct val="0"/>
                  </a:spcAft>
                </a:pPr>
                <a:r>
                  <a:rPr lang="ja-JP" sz="1050" b="0" i="0" u="none" strike="noStrike" cap="none" baseline="0" dirty="0">
                    <a:solidFill>
                      <a:srgbClr val="4D4D4D"/>
                    </a:solidFill>
                    <a:effectLst/>
                    <a:uFillTx/>
                    <a:ea typeface="MS UI Gothic"/>
                  </a:rPr>
                  <a:t>リスクに晒されていた患者数</a:t>
                </a:r>
              </a:p>
              <a:p>
                <a:pPr algn="r"/>
                <a:r>
                  <a:rPr lang="ja-JP" sz="1600" b="0" i="0" u="none" strike="noStrike" cap="none" baseline="0" dirty="0">
                    <a:solidFill>
                      <a:srgbClr val="B60D27"/>
                    </a:solidFill>
                    <a:effectLst/>
                    <a:uFillTx/>
                    <a:ea typeface="MS UI Gothic"/>
                  </a:rPr>
                  <a:t>SOX</a:t>
                </a:r>
              </a:p>
              <a:p>
                <a:pPr algn="r"/>
                <a:r>
                  <a:rPr lang="ja-JP" sz="1600" b="0" i="0" u="none" strike="noStrike" cap="none" baseline="0" dirty="0">
                    <a:solidFill>
                      <a:srgbClr val="B2C0D8"/>
                    </a:solidFill>
                    <a:effectLst/>
                    <a:uFillTx/>
                    <a:ea typeface="MS UI Gothic"/>
                  </a:rPr>
                  <a:t>UFT/LV</a:t>
                </a:r>
              </a:p>
            </p:txBody>
          </p:sp>
        </p:grpSp>
        <p:cxnSp>
          <p:nvCxnSpPr>
            <p:cNvPr id="10" name="Straight Connector 9"/>
            <p:cNvCxnSpPr/>
            <p:nvPr/>
          </p:nvCxnSpPr>
          <p:spPr>
            <a:xfrm>
              <a:off x="6227406" y="2024044"/>
              <a:ext cx="46584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227406" y="2261277"/>
              <a:ext cx="46584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736035" y="1865931"/>
              <a:ext cx="883751" cy="579699"/>
            </a:xfrm>
            <a:prstGeom prst="rect">
              <a:avLst/>
            </a:prstGeom>
            <a:noFill/>
          </p:spPr>
          <p:txBody>
            <a:bodyPr wrap="none" rtlCol="0">
              <a:spAutoFit/>
            </a:bodyPr>
            <a:lstStyle/>
            <a:p>
              <a:r>
                <a:rPr lang="ja-JP" sz="1600" b="0" i="0" u="none" strike="noStrike" cap="none" baseline="0">
                  <a:solidFill>
                    <a:srgbClr val="B60D27"/>
                  </a:solidFill>
                  <a:effectLst/>
                  <a:uFillTx/>
                  <a:ea typeface="MS UI Gothic"/>
                </a:rPr>
                <a:t>SOX</a:t>
              </a:r>
            </a:p>
            <a:p>
              <a:r>
                <a:rPr lang="ja-JP" sz="1600" b="0" i="0" u="none" strike="noStrike" cap="none" baseline="0">
                  <a:solidFill>
                    <a:srgbClr val="B2C0D8"/>
                  </a:solidFill>
                  <a:effectLst/>
                  <a:uFillTx/>
                  <a:ea typeface="MS UI Gothic"/>
                </a:rPr>
                <a:t>UFT/LV</a:t>
              </a:r>
            </a:p>
          </p:txBody>
        </p:sp>
        <p:sp>
          <p:nvSpPr>
            <p:cNvPr id="13" name="TextBox 12"/>
            <p:cNvSpPr txBox="1"/>
            <p:nvPr/>
          </p:nvSpPr>
          <p:spPr>
            <a:xfrm>
              <a:off x="1741924" y="4481126"/>
              <a:ext cx="4759636" cy="338554"/>
            </a:xfrm>
            <a:prstGeom prst="rect">
              <a:avLst/>
            </a:prstGeom>
            <a:noFill/>
          </p:spPr>
          <p:txBody>
            <a:bodyPr wrap="none" rtlCol="0">
              <a:spAutoFit/>
            </a:bodyPr>
            <a:lstStyle/>
            <a:p>
              <a:r>
                <a:rPr lang="ja-JP" sz="1600" b="0" i="0" u="none" strike="noStrike" cap="none" baseline="0" dirty="0">
                  <a:solidFill>
                    <a:srgbClr val="4D4D4D"/>
                  </a:solidFill>
                  <a:effectLst/>
                  <a:uFillTx/>
                  <a:ea typeface="MS UI Gothic"/>
                </a:rPr>
                <a:t>追跡調査期間の中央値: 58.4ヵ月（範囲：0.00</a:t>
              </a:r>
              <a:r>
                <a:rPr lang="ja-JP" altLang="en-US" sz="1600" b="0" i="0" u="none" strike="noStrike" cap="none" baseline="0" dirty="0">
                  <a:solidFill>
                    <a:srgbClr val="4D4D4D"/>
                  </a:solidFill>
                  <a:effectLst/>
                  <a:uFillTx/>
                  <a:ea typeface="MS UI Gothic"/>
                </a:rPr>
                <a:t>～</a:t>
              </a:r>
              <a:r>
                <a:rPr lang="ja-JP" sz="1600" b="0" i="0" u="none" strike="noStrike" cap="none" baseline="0" dirty="0">
                  <a:solidFill>
                    <a:srgbClr val="4D4D4D"/>
                  </a:solidFill>
                  <a:effectLst/>
                  <a:uFillTx/>
                  <a:ea typeface="MS UI Gothic"/>
                </a:rPr>
                <a:t>74.2）</a:t>
              </a:r>
            </a:p>
          </p:txBody>
        </p:sp>
        <p:sp>
          <p:nvSpPr>
            <p:cNvPr id="14" name="TextBox 13"/>
            <p:cNvSpPr txBox="1"/>
            <p:nvPr/>
          </p:nvSpPr>
          <p:spPr>
            <a:xfrm>
              <a:off x="1741924" y="4223593"/>
              <a:ext cx="725836" cy="335615"/>
            </a:xfrm>
            <a:prstGeom prst="rect">
              <a:avLst/>
            </a:prstGeom>
            <a:noFill/>
          </p:spPr>
          <p:txBody>
            <a:bodyPr wrap="none" rtlCol="0">
              <a:spAutoFit/>
            </a:bodyPr>
            <a:lstStyle/>
            <a:p>
              <a:r>
                <a:rPr lang="ja-JP" sz="1600" b="0" i="0" u="none" strike="noStrike" cap="none" baseline="0">
                  <a:solidFill>
                    <a:srgbClr val="4D4D4D"/>
                  </a:solidFill>
                  <a:effectLst/>
                  <a:uFillTx/>
                  <a:ea typeface="MS UI Gothic"/>
                </a:rPr>
                <a:t>396件</a:t>
              </a:r>
            </a:p>
          </p:txBody>
        </p:sp>
        <p:sp>
          <p:nvSpPr>
            <p:cNvPr id="15" name="TextBox 14"/>
            <p:cNvSpPr txBox="1"/>
            <p:nvPr/>
          </p:nvSpPr>
          <p:spPr>
            <a:xfrm>
              <a:off x="4193808" y="2681921"/>
              <a:ext cx="759802" cy="335615"/>
            </a:xfrm>
            <a:prstGeom prst="rect">
              <a:avLst/>
            </a:prstGeom>
            <a:noFill/>
          </p:spPr>
          <p:txBody>
            <a:bodyPr wrap="none" rtlCol="0">
              <a:spAutoFit/>
            </a:bodyPr>
            <a:lstStyle/>
            <a:p>
              <a:r>
                <a:rPr lang="ja-JP" sz="1600" b="0" i="0" u="none" strike="noStrike" cap="none" baseline="0">
                  <a:solidFill>
                    <a:srgbClr val="B60D27"/>
                  </a:solidFill>
                  <a:effectLst/>
                  <a:uFillTx/>
                  <a:ea typeface="MS UI Gothic"/>
                </a:rPr>
                <a:t>62.7%</a:t>
              </a:r>
            </a:p>
          </p:txBody>
        </p:sp>
        <p:sp>
          <p:nvSpPr>
            <p:cNvPr id="16" name="TextBox 15"/>
            <p:cNvSpPr txBox="1"/>
            <p:nvPr/>
          </p:nvSpPr>
          <p:spPr>
            <a:xfrm>
              <a:off x="6088207" y="2743145"/>
              <a:ext cx="759802" cy="335615"/>
            </a:xfrm>
            <a:prstGeom prst="rect">
              <a:avLst/>
            </a:prstGeom>
            <a:noFill/>
          </p:spPr>
          <p:txBody>
            <a:bodyPr wrap="none" rtlCol="0">
              <a:spAutoFit/>
            </a:bodyPr>
            <a:lstStyle/>
            <a:p>
              <a:r>
                <a:rPr lang="ja-JP" sz="1600" b="0" i="0" u="none" strike="noStrike" cap="none" baseline="0">
                  <a:solidFill>
                    <a:srgbClr val="B60D27"/>
                  </a:solidFill>
                  <a:effectLst/>
                  <a:uFillTx/>
                  <a:ea typeface="MS UI Gothic"/>
                </a:rPr>
                <a:t>58.4%</a:t>
              </a:r>
            </a:p>
          </p:txBody>
        </p:sp>
        <p:sp>
          <p:nvSpPr>
            <p:cNvPr id="17" name="TextBox 16"/>
            <p:cNvSpPr txBox="1"/>
            <p:nvPr/>
          </p:nvSpPr>
          <p:spPr>
            <a:xfrm>
              <a:off x="4193808" y="3277303"/>
              <a:ext cx="759802" cy="335615"/>
            </a:xfrm>
            <a:prstGeom prst="rect">
              <a:avLst/>
            </a:prstGeom>
            <a:noFill/>
          </p:spPr>
          <p:txBody>
            <a:bodyPr wrap="none" rtlCol="0">
              <a:spAutoFit/>
            </a:bodyPr>
            <a:lstStyle/>
            <a:p>
              <a:r>
                <a:rPr lang="ja-JP" sz="1600" b="0" i="0" u="none" strike="noStrike" cap="none" baseline="0">
                  <a:solidFill>
                    <a:srgbClr val="B2C0D8"/>
                  </a:solidFill>
                  <a:effectLst/>
                  <a:uFillTx/>
                  <a:ea typeface="MS UI Gothic"/>
                </a:rPr>
                <a:t>60.8%</a:t>
              </a:r>
            </a:p>
          </p:txBody>
        </p:sp>
        <p:sp>
          <p:nvSpPr>
            <p:cNvPr id="18" name="TextBox 17"/>
            <p:cNvSpPr txBox="1"/>
            <p:nvPr/>
          </p:nvSpPr>
          <p:spPr>
            <a:xfrm>
              <a:off x="6088207" y="3389847"/>
              <a:ext cx="759802" cy="335615"/>
            </a:xfrm>
            <a:prstGeom prst="rect">
              <a:avLst/>
            </a:prstGeom>
            <a:noFill/>
          </p:spPr>
          <p:txBody>
            <a:bodyPr wrap="none" rtlCol="0">
              <a:spAutoFit/>
            </a:bodyPr>
            <a:lstStyle/>
            <a:p>
              <a:r>
                <a:rPr lang="ja-JP" sz="1600" b="0" i="0" u="none" strike="noStrike" cap="none" baseline="0">
                  <a:solidFill>
                    <a:srgbClr val="B2C0D8"/>
                  </a:solidFill>
                  <a:effectLst/>
                  <a:uFillTx/>
                  <a:ea typeface="MS UI Gothic"/>
                </a:rPr>
                <a:t>54.4%</a:t>
              </a:r>
            </a:p>
          </p:txBody>
        </p:sp>
        <p:grpSp>
          <p:nvGrpSpPr>
            <p:cNvPr id="19" name="Group 2"/>
            <p:cNvGrpSpPr/>
            <p:nvPr/>
          </p:nvGrpSpPr>
          <p:grpSpPr>
            <a:xfrm>
              <a:off x="1624770" y="2127204"/>
              <a:ext cx="6041559" cy="1150099"/>
              <a:chOff x="1446" y="1885"/>
              <a:chExt cx="2868" cy="549"/>
            </a:xfrm>
          </p:grpSpPr>
          <p:sp>
            <p:nvSpPr>
              <p:cNvPr id="95" name="Line 3"/>
              <p:cNvSpPr>
                <a:spLocks noChangeShapeType="1"/>
              </p:cNvSpPr>
              <p:nvPr/>
            </p:nvSpPr>
            <p:spPr bwMode="auto">
              <a:xfrm flipH="1">
                <a:off x="2946" y="2347"/>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6" name="Line 4"/>
              <p:cNvSpPr>
                <a:spLocks noChangeShapeType="1"/>
              </p:cNvSpPr>
              <p:nvPr/>
            </p:nvSpPr>
            <p:spPr bwMode="auto">
              <a:xfrm flipH="1">
                <a:off x="3162" y="2353"/>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7" name="Line 5"/>
              <p:cNvSpPr>
                <a:spLocks noChangeShapeType="1"/>
              </p:cNvSpPr>
              <p:nvPr/>
            </p:nvSpPr>
            <p:spPr bwMode="auto">
              <a:xfrm flipH="1">
                <a:off x="3594" y="2377"/>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8" name="Line 6"/>
              <p:cNvSpPr>
                <a:spLocks noChangeShapeType="1"/>
              </p:cNvSpPr>
              <p:nvPr/>
            </p:nvSpPr>
            <p:spPr bwMode="auto">
              <a:xfrm flipH="1">
                <a:off x="3336" y="2377"/>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9" name="Line 7"/>
              <p:cNvSpPr>
                <a:spLocks noChangeShapeType="1"/>
              </p:cNvSpPr>
              <p:nvPr/>
            </p:nvSpPr>
            <p:spPr bwMode="auto">
              <a:xfrm flipH="1">
                <a:off x="3396" y="2377"/>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0" name="Line 8"/>
              <p:cNvSpPr>
                <a:spLocks noChangeShapeType="1"/>
              </p:cNvSpPr>
              <p:nvPr/>
            </p:nvSpPr>
            <p:spPr bwMode="auto">
              <a:xfrm flipH="1">
                <a:off x="3306" y="2365"/>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1" name="Line 9"/>
              <p:cNvSpPr>
                <a:spLocks noChangeShapeType="1"/>
              </p:cNvSpPr>
              <p:nvPr/>
            </p:nvSpPr>
            <p:spPr bwMode="auto">
              <a:xfrm flipH="1">
                <a:off x="3348" y="2377"/>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2" name="Line 10"/>
              <p:cNvSpPr>
                <a:spLocks noChangeShapeType="1"/>
              </p:cNvSpPr>
              <p:nvPr/>
            </p:nvSpPr>
            <p:spPr bwMode="auto">
              <a:xfrm flipH="1">
                <a:off x="2790" y="2335"/>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3" name="Line 11"/>
              <p:cNvSpPr>
                <a:spLocks noChangeShapeType="1"/>
              </p:cNvSpPr>
              <p:nvPr/>
            </p:nvSpPr>
            <p:spPr bwMode="auto">
              <a:xfrm flipH="1">
                <a:off x="3120" y="2353"/>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4" name="Line 12"/>
              <p:cNvSpPr>
                <a:spLocks noChangeShapeType="1"/>
              </p:cNvSpPr>
              <p:nvPr/>
            </p:nvSpPr>
            <p:spPr bwMode="auto">
              <a:xfrm flipH="1">
                <a:off x="3210" y="2353"/>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5" name="Line 13"/>
              <p:cNvSpPr>
                <a:spLocks noChangeShapeType="1"/>
              </p:cNvSpPr>
              <p:nvPr/>
            </p:nvSpPr>
            <p:spPr bwMode="auto">
              <a:xfrm flipH="1">
                <a:off x="3258" y="2353"/>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6" name="Line 14"/>
              <p:cNvSpPr>
                <a:spLocks noChangeShapeType="1"/>
              </p:cNvSpPr>
              <p:nvPr/>
            </p:nvSpPr>
            <p:spPr bwMode="auto">
              <a:xfrm flipH="1">
                <a:off x="3744"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7" name="Line 15"/>
              <p:cNvSpPr>
                <a:spLocks noChangeShapeType="1"/>
              </p:cNvSpPr>
              <p:nvPr/>
            </p:nvSpPr>
            <p:spPr bwMode="auto">
              <a:xfrm flipH="1">
                <a:off x="3420" y="2377"/>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8" name="Line 16"/>
              <p:cNvSpPr>
                <a:spLocks noChangeShapeType="1"/>
              </p:cNvSpPr>
              <p:nvPr/>
            </p:nvSpPr>
            <p:spPr bwMode="auto">
              <a:xfrm flipH="1">
                <a:off x="2766" y="2335"/>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9" name="Line 17"/>
              <p:cNvSpPr>
                <a:spLocks noChangeShapeType="1"/>
              </p:cNvSpPr>
              <p:nvPr/>
            </p:nvSpPr>
            <p:spPr bwMode="auto">
              <a:xfrm flipH="1">
                <a:off x="2778" y="2335"/>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0" name="Line 18"/>
              <p:cNvSpPr>
                <a:spLocks noChangeShapeType="1"/>
              </p:cNvSpPr>
              <p:nvPr/>
            </p:nvSpPr>
            <p:spPr bwMode="auto">
              <a:xfrm flipH="1">
                <a:off x="2796" y="2335"/>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1" name="Line 19"/>
              <p:cNvSpPr>
                <a:spLocks noChangeShapeType="1"/>
              </p:cNvSpPr>
              <p:nvPr/>
            </p:nvSpPr>
            <p:spPr bwMode="auto">
              <a:xfrm flipH="1">
                <a:off x="2808" y="2335"/>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2" name="Line 20"/>
              <p:cNvSpPr>
                <a:spLocks noChangeShapeType="1"/>
              </p:cNvSpPr>
              <p:nvPr/>
            </p:nvSpPr>
            <p:spPr bwMode="auto">
              <a:xfrm flipH="1">
                <a:off x="3096" y="2353"/>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3" name="Line 21"/>
              <p:cNvSpPr>
                <a:spLocks noChangeShapeType="1"/>
              </p:cNvSpPr>
              <p:nvPr/>
            </p:nvSpPr>
            <p:spPr bwMode="auto">
              <a:xfrm flipH="1">
                <a:off x="3108" y="2353"/>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4" name="Line 22"/>
              <p:cNvSpPr>
                <a:spLocks noChangeShapeType="1"/>
              </p:cNvSpPr>
              <p:nvPr/>
            </p:nvSpPr>
            <p:spPr bwMode="auto">
              <a:xfrm flipH="1">
                <a:off x="3126" y="2353"/>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5" name="Line 23"/>
              <p:cNvSpPr>
                <a:spLocks noChangeShapeType="1"/>
              </p:cNvSpPr>
              <p:nvPr/>
            </p:nvSpPr>
            <p:spPr bwMode="auto">
              <a:xfrm flipH="1">
                <a:off x="3138" y="2353"/>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6" name="Line 24"/>
              <p:cNvSpPr>
                <a:spLocks noChangeShapeType="1"/>
              </p:cNvSpPr>
              <p:nvPr/>
            </p:nvSpPr>
            <p:spPr bwMode="auto">
              <a:xfrm flipH="1">
                <a:off x="3192" y="2353"/>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7" name="Line 25"/>
              <p:cNvSpPr>
                <a:spLocks noChangeShapeType="1"/>
              </p:cNvSpPr>
              <p:nvPr/>
            </p:nvSpPr>
            <p:spPr bwMode="auto">
              <a:xfrm flipH="1">
                <a:off x="3204" y="2353"/>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8" name="Line 26"/>
              <p:cNvSpPr>
                <a:spLocks noChangeShapeType="1"/>
              </p:cNvSpPr>
              <p:nvPr/>
            </p:nvSpPr>
            <p:spPr bwMode="auto">
              <a:xfrm flipH="1">
                <a:off x="3222" y="2353"/>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9" name="Line 27"/>
              <p:cNvSpPr>
                <a:spLocks noChangeShapeType="1"/>
              </p:cNvSpPr>
              <p:nvPr/>
            </p:nvSpPr>
            <p:spPr bwMode="auto">
              <a:xfrm flipH="1">
                <a:off x="3234" y="2353"/>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0" name="Line 28"/>
              <p:cNvSpPr>
                <a:spLocks noChangeShapeType="1"/>
              </p:cNvSpPr>
              <p:nvPr/>
            </p:nvSpPr>
            <p:spPr bwMode="auto">
              <a:xfrm flipH="1">
                <a:off x="3678"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1" name="Line 29"/>
              <p:cNvSpPr>
                <a:spLocks noChangeShapeType="1"/>
              </p:cNvSpPr>
              <p:nvPr/>
            </p:nvSpPr>
            <p:spPr bwMode="auto">
              <a:xfrm flipH="1">
                <a:off x="3690"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2" name="Line 30"/>
              <p:cNvSpPr>
                <a:spLocks noChangeShapeType="1"/>
              </p:cNvSpPr>
              <p:nvPr/>
            </p:nvSpPr>
            <p:spPr bwMode="auto">
              <a:xfrm flipH="1">
                <a:off x="3702"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3" name="Line 31"/>
              <p:cNvSpPr>
                <a:spLocks noChangeShapeType="1"/>
              </p:cNvSpPr>
              <p:nvPr/>
            </p:nvSpPr>
            <p:spPr bwMode="auto">
              <a:xfrm flipH="1">
                <a:off x="3720"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4" name="Line 32"/>
              <p:cNvSpPr>
                <a:spLocks noChangeShapeType="1"/>
              </p:cNvSpPr>
              <p:nvPr/>
            </p:nvSpPr>
            <p:spPr bwMode="auto">
              <a:xfrm flipH="1">
                <a:off x="3768"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5" name="Line 33"/>
              <p:cNvSpPr>
                <a:spLocks noChangeShapeType="1"/>
              </p:cNvSpPr>
              <p:nvPr/>
            </p:nvSpPr>
            <p:spPr bwMode="auto">
              <a:xfrm flipH="1">
                <a:off x="3780"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6" name="Line 34"/>
              <p:cNvSpPr>
                <a:spLocks noChangeShapeType="1"/>
              </p:cNvSpPr>
              <p:nvPr/>
            </p:nvSpPr>
            <p:spPr bwMode="auto">
              <a:xfrm flipH="1">
                <a:off x="3792"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7" name="Line 35"/>
              <p:cNvSpPr>
                <a:spLocks noChangeShapeType="1"/>
              </p:cNvSpPr>
              <p:nvPr/>
            </p:nvSpPr>
            <p:spPr bwMode="auto">
              <a:xfrm flipH="1">
                <a:off x="3804"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8" name="Line 36"/>
              <p:cNvSpPr>
                <a:spLocks noChangeShapeType="1"/>
              </p:cNvSpPr>
              <p:nvPr/>
            </p:nvSpPr>
            <p:spPr bwMode="auto">
              <a:xfrm flipH="1">
                <a:off x="3240" y="2353"/>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9" name="Line 37"/>
              <p:cNvSpPr>
                <a:spLocks noChangeShapeType="1"/>
              </p:cNvSpPr>
              <p:nvPr/>
            </p:nvSpPr>
            <p:spPr bwMode="auto">
              <a:xfrm flipH="1">
                <a:off x="3252" y="2353"/>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0" name="Line 38"/>
              <p:cNvSpPr>
                <a:spLocks noChangeShapeType="1"/>
              </p:cNvSpPr>
              <p:nvPr/>
            </p:nvSpPr>
            <p:spPr bwMode="auto">
              <a:xfrm flipH="1">
                <a:off x="3264" y="2353"/>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1" name="Line 39"/>
              <p:cNvSpPr>
                <a:spLocks noChangeShapeType="1"/>
              </p:cNvSpPr>
              <p:nvPr/>
            </p:nvSpPr>
            <p:spPr bwMode="auto">
              <a:xfrm flipH="1">
                <a:off x="3276" y="2353"/>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2" name="Line 40"/>
              <p:cNvSpPr>
                <a:spLocks noChangeShapeType="1"/>
              </p:cNvSpPr>
              <p:nvPr/>
            </p:nvSpPr>
            <p:spPr bwMode="auto">
              <a:xfrm flipH="1">
                <a:off x="3720"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3" name="Line 41"/>
              <p:cNvSpPr>
                <a:spLocks noChangeShapeType="1"/>
              </p:cNvSpPr>
              <p:nvPr/>
            </p:nvSpPr>
            <p:spPr bwMode="auto">
              <a:xfrm flipH="1">
                <a:off x="3732"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4" name="Line 42"/>
              <p:cNvSpPr>
                <a:spLocks noChangeShapeType="1"/>
              </p:cNvSpPr>
              <p:nvPr/>
            </p:nvSpPr>
            <p:spPr bwMode="auto">
              <a:xfrm flipH="1">
                <a:off x="3750"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5" name="Line 43"/>
              <p:cNvSpPr>
                <a:spLocks noChangeShapeType="1"/>
              </p:cNvSpPr>
              <p:nvPr/>
            </p:nvSpPr>
            <p:spPr bwMode="auto">
              <a:xfrm flipH="1">
                <a:off x="3762"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6" name="Line 44"/>
              <p:cNvSpPr>
                <a:spLocks noChangeShapeType="1"/>
              </p:cNvSpPr>
              <p:nvPr/>
            </p:nvSpPr>
            <p:spPr bwMode="auto">
              <a:xfrm flipH="1">
                <a:off x="3810"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7" name="Line 45"/>
              <p:cNvSpPr>
                <a:spLocks noChangeShapeType="1"/>
              </p:cNvSpPr>
              <p:nvPr/>
            </p:nvSpPr>
            <p:spPr bwMode="auto">
              <a:xfrm flipH="1">
                <a:off x="3822"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8" name="Line 46"/>
              <p:cNvSpPr>
                <a:spLocks noChangeShapeType="1"/>
              </p:cNvSpPr>
              <p:nvPr/>
            </p:nvSpPr>
            <p:spPr bwMode="auto">
              <a:xfrm flipH="1">
                <a:off x="3840"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9" name="Line 47"/>
              <p:cNvSpPr>
                <a:spLocks noChangeShapeType="1"/>
              </p:cNvSpPr>
              <p:nvPr/>
            </p:nvSpPr>
            <p:spPr bwMode="auto">
              <a:xfrm flipH="1">
                <a:off x="3852"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0" name="Line 48"/>
              <p:cNvSpPr>
                <a:spLocks noChangeShapeType="1"/>
              </p:cNvSpPr>
              <p:nvPr/>
            </p:nvSpPr>
            <p:spPr bwMode="auto">
              <a:xfrm flipH="1">
                <a:off x="3624" y="2377"/>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1" name="Line 49"/>
              <p:cNvSpPr>
                <a:spLocks noChangeShapeType="1"/>
              </p:cNvSpPr>
              <p:nvPr/>
            </p:nvSpPr>
            <p:spPr bwMode="auto">
              <a:xfrm flipH="1">
                <a:off x="3636" y="2377"/>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2" name="Line 50"/>
              <p:cNvSpPr>
                <a:spLocks noChangeShapeType="1"/>
              </p:cNvSpPr>
              <p:nvPr/>
            </p:nvSpPr>
            <p:spPr bwMode="auto">
              <a:xfrm flipH="1">
                <a:off x="3654" y="2377"/>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3" name="Line 51"/>
              <p:cNvSpPr>
                <a:spLocks noChangeShapeType="1"/>
              </p:cNvSpPr>
              <p:nvPr/>
            </p:nvSpPr>
            <p:spPr bwMode="auto">
              <a:xfrm flipH="1">
                <a:off x="3666" y="2377"/>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4" name="Line 52"/>
              <p:cNvSpPr>
                <a:spLocks noChangeShapeType="1"/>
              </p:cNvSpPr>
              <p:nvPr/>
            </p:nvSpPr>
            <p:spPr bwMode="auto">
              <a:xfrm flipH="1">
                <a:off x="3696"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5" name="Line 53"/>
              <p:cNvSpPr>
                <a:spLocks noChangeShapeType="1"/>
              </p:cNvSpPr>
              <p:nvPr/>
            </p:nvSpPr>
            <p:spPr bwMode="auto">
              <a:xfrm flipH="1">
                <a:off x="4122"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6" name="Line 54"/>
              <p:cNvSpPr>
                <a:spLocks noChangeShapeType="1"/>
              </p:cNvSpPr>
              <p:nvPr/>
            </p:nvSpPr>
            <p:spPr bwMode="auto">
              <a:xfrm flipH="1">
                <a:off x="4206"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7" name="Line 55"/>
              <p:cNvSpPr>
                <a:spLocks noChangeShapeType="1"/>
              </p:cNvSpPr>
              <p:nvPr/>
            </p:nvSpPr>
            <p:spPr bwMode="auto">
              <a:xfrm flipH="1">
                <a:off x="4224"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8" name="Line 56"/>
              <p:cNvSpPr>
                <a:spLocks noChangeShapeType="1"/>
              </p:cNvSpPr>
              <p:nvPr/>
            </p:nvSpPr>
            <p:spPr bwMode="auto">
              <a:xfrm flipH="1">
                <a:off x="4314"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9" name="Line 57"/>
              <p:cNvSpPr>
                <a:spLocks noChangeShapeType="1"/>
              </p:cNvSpPr>
              <p:nvPr/>
            </p:nvSpPr>
            <p:spPr bwMode="auto">
              <a:xfrm flipH="1">
                <a:off x="3888"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0" name="Line 58"/>
              <p:cNvSpPr>
                <a:spLocks noChangeShapeType="1"/>
              </p:cNvSpPr>
              <p:nvPr/>
            </p:nvSpPr>
            <p:spPr bwMode="auto">
              <a:xfrm flipH="1">
                <a:off x="3510" y="2377"/>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1" name="Line 59"/>
              <p:cNvSpPr>
                <a:spLocks noChangeShapeType="1"/>
              </p:cNvSpPr>
              <p:nvPr/>
            </p:nvSpPr>
            <p:spPr bwMode="auto">
              <a:xfrm flipH="1">
                <a:off x="3528" y="2377"/>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2" name="Line 60"/>
              <p:cNvSpPr>
                <a:spLocks noChangeShapeType="1"/>
              </p:cNvSpPr>
              <p:nvPr/>
            </p:nvSpPr>
            <p:spPr bwMode="auto">
              <a:xfrm flipH="1">
                <a:off x="3540" y="2377"/>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3" name="Line 61"/>
              <p:cNvSpPr>
                <a:spLocks noChangeShapeType="1"/>
              </p:cNvSpPr>
              <p:nvPr/>
            </p:nvSpPr>
            <p:spPr bwMode="auto">
              <a:xfrm flipH="1">
                <a:off x="3558" y="2377"/>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4" name="Line 62"/>
              <p:cNvSpPr>
                <a:spLocks noChangeShapeType="1"/>
              </p:cNvSpPr>
              <p:nvPr/>
            </p:nvSpPr>
            <p:spPr bwMode="auto">
              <a:xfrm flipH="1">
                <a:off x="4080"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5" name="Line 63"/>
              <p:cNvSpPr>
                <a:spLocks noChangeShapeType="1"/>
              </p:cNvSpPr>
              <p:nvPr/>
            </p:nvSpPr>
            <p:spPr bwMode="auto">
              <a:xfrm flipH="1">
                <a:off x="4044"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6" name="Line 64"/>
              <p:cNvSpPr>
                <a:spLocks noChangeShapeType="1"/>
              </p:cNvSpPr>
              <p:nvPr/>
            </p:nvSpPr>
            <p:spPr bwMode="auto">
              <a:xfrm flipH="1">
                <a:off x="3960"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7" name="Line 65"/>
              <p:cNvSpPr>
                <a:spLocks noChangeShapeType="1"/>
              </p:cNvSpPr>
              <p:nvPr/>
            </p:nvSpPr>
            <p:spPr bwMode="auto">
              <a:xfrm flipH="1">
                <a:off x="3996" y="2389"/>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8" name="Line 66"/>
              <p:cNvSpPr>
                <a:spLocks noChangeShapeType="1"/>
              </p:cNvSpPr>
              <p:nvPr/>
            </p:nvSpPr>
            <p:spPr bwMode="auto">
              <a:xfrm flipH="1">
                <a:off x="3606" y="2377"/>
                <a:ext cx="0" cy="4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9" name="Line 67"/>
              <p:cNvSpPr>
                <a:spLocks noChangeShapeType="1"/>
              </p:cNvSpPr>
              <p:nvPr/>
            </p:nvSpPr>
            <p:spPr bwMode="auto">
              <a:xfrm flipH="1">
                <a:off x="3030" y="2353"/>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0" name="Line 68"/>
              <p:cNvSpPr>
                <a:spLocks noChangeShapeType="1"/>
              </p:cNvSpPr>
              <p:nvPr/>
            </p:nvSpPr>
            <p:spPr bwMode="auto">
              <a:xfrm flipH="1">
                <a:off x="3048" y="2353"/>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1" name="Line 69"/>
              <p:cNvSpPr>
                <a:spLocks noChangeShapeType="1"/>
              </p:cNvSpPr>
              <p:nvPr/>
            </p:nvSpPr>
            <p:spPr bwMode="auto">
              <a:xfrm flipH="1">
                <a:off x="2724" y="2329"/>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2" name="Line 70"/>
              <p:cNvSpPr>
                <a:spLocks noChangeShapeType="1"/>
              </p:cNvSpPr>
              <p:nvPr/>
            </p:nvSpPr>
            <p:spPr bwMode="auto">
              <a:xfrm flipH="1">
                <a:off x="2736" y="2329"/>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3" name="Line 71"/>
              <p:cNvSpPr>
                <a:spLocks noChangeShapeType="1"/>
              </p:cNvSpPr>
              <p:nvPr/>
            </p:nvSpPr>
            <p:spPr bwMode="auto">
              <a:xfrm flipH="1">
                <a:off x="2664" y="2311"/>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4" name="Line 72"/>
              <p:cNvSpPr>
                <a:spLocks noChangeShapeType="1"/>
              </p:cNvSpPr>
              <p:nvPr/>
            </p:nvSpPr>
            <p:spPr bwMode="auto">
              <a:xfrm flipH="1">
                <a:off x="2838" y="2335"/>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5" name="Line 73"/>
              <p:cNvSpPr>
                <a:spLocks noChangeShapeType="1"/>
              </p:cNvSpPr>
              <p:nvPr/>
            </p:nvSpPr>
            <p:spPr bwMode="auto">
              <a:xfrm flipH="1">
                <a:off x="2514" y="2301"/>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6" name="Line 74"/>
              <p:cNvSpPr>
                <a:spLocks noChangeShapeType="1"/>
              </p:cNvSpPr>
              <p:nvPr/>
            </p:nvSpPr>
            <p:spPr bwMode="auto">
              <a:xfrm flipH="1">
                <a:off x="1752" y="1999"/>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7" name="Line 75"/>
              <p:cNvSpPr>
                <a:spLocks noChangeShapeType="1"/>
              </p:cNvSpPr>
              <p:nvPr/>
            </p:nvSpPr>
            <p:spPr bwMode="auto">
              <a:xfrm flipH="1">
                <a:off x="1698" y="1969"/>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8" name="Line 76"/>
              <p:cNvSpPr>
                <a:spLocks noChangeShapeType="1"/>
              </p:cNvSpPr>
              <p:nvPr/>
            </p:nvSpPr>
            <p:spPr bwMode="auto">
              <a:xfrm flipH="1">
                <a:off x="2904" y="2341"/>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9" name="Line 77"/>
              <p:cNvSpPr>
                <a:spLocks noChangeShapeType="1"/>
              </p:cNvSpPr>
              <p:nvPr/>
            </p:nvSpPr>
            <p:spPr bwMode="auto">
              <a:xfrm flipH="1">
                <a:off x="3000" y="2341"/>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0" name="Line 78"/>
              <p:cNvSpPr>
                <a:spLocks noChangeShapeType="1"/>
              </p:cNvSpPr>
              <p:nvPr/>
            </p:nvSpPr>
            <p:spPr bwMode="auto">
              <a:xfrm flipH="1">
                <a:off x="2868" y="2347"/>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1" name="Line 79"/>
              <p:cNvSpPr>
                <a:spLocks noChangeShapeType="1"/>
              </p:cNvSpPr>
              <p:nvPr/>
            </p:nvSpPr>
            <p:spPr bwMode="auto">
              <a:xfrm flipH="1">
                <a:off x="2850" y="2335"/>
                <a:ext cx="0" cy="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2" name="Line 80"/>
              <p:cNvSpPr>
                <a:spLocks noChangeShapeType="1"/>
              </p:cNvSpPr>
              <p:nvPr/>
            </p:nvSpPr>
            <p:spPr bwMode="auto">
              <a:xfrm flipH="1">
                <a:off x="1650" y="1939"/>
                <a:ext cx="0" cy="3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3" name="Line 81"/>
              <p:cNvSpPr>
                <a:spLocks noChangeShapeType="1"/>
              </p:cNvSpPr>
              <p:nvPr/>
            </p:nvSpPr>
            <p:spPr bwMode="auto">
              <a:xfrm flipH="1">
                <a:off x="2190" y="2233"/>
                <a:ext cx="0" cy="3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4" name="Freeform 82"/>
              <p:cNvSpPr/>
              <p:nvPr/>
            </p:nvSpPr>
            <p:spPr bwMode="auto">
              <a:xfrm>
                <a:off x="1446" y="1885"/>
                <a:ext cx="2868" cy="528"/>
              </a:xfrm>
              <a:custGeom>
                <a:avLst/>
                <a:gdLst>
                  <a:gd name="T0" fmla="*/ 371 w 478"/>
                  <a:gd name="T1" fmla="*/ 88 h 88"/>
                  <a:gd name="T2" fmla="*/ 358 w 478"/>
                  <a:gd name="T3" fmla="*/ 86 h 88"/>
                  <a:gd name="T4" fmla="*/ 312 w 478"/>
                  <a:gd name="T5" fmla="*/ 85 h 88"/>
                  <a:gd name="T6" fmla="*/ 305 w 478"/>
                  <a:gd name="T7" fmla="*/ 83 h 88"/>
                  <a:gd name="T8" fmla="*/ 269 w 478"/>
                  <a:gd name="T9" fmla="*/ 82 h 88"/>
                  <a:gd name="T10" fmla="*/ 261 w 478"/>
                  <a:gd name="T11" fmla="*/ 81 h 88"/>
                  <a:gd name="T12" fmla="*/ 236 w 478"/>
                  <a:gd name="T13" fmla="*/ 80 h 88"/>
                  <a:gd name="T14" fmla="*/ 223 w 478"/>
                  <a:gd name="T15" fmla="*/ 78 h 88"/>
                  <a:gd name="T16" fmla="*/ 208 w 478"/>
                  <a:gd name="T17" fmla="*/ 77 h 88"/>
                  <a:gd name="T18" fmla="*/ 188 w 478"/>
                  <a:gd name="T19" fmla="*/ 74 h 88"/>
                  <a:gd name="T20" fmla="*/ 185 w 478"/>
                  <a:gd name="T21" fmla="*/ 73 h 88"/>
                  <a:gd name="T22" fmla="*/ 172 w 478"/>
                  <a:gd name="T23" fmla="*/ 72 h 88"/>
                  <a:gd name="T24" fmla="*/ 167 w 478"/>
                  <a:gd name="T25" fmla="*/ 71 h 88"/>
                  <a:gd name="T26" fmla="*/ 158 w 478"/>
                  <a:gd name="T27" fmla="*/ 70 h 88"/>
                  <a:gd name="T28" fmla="*/ 149 w 478"/>
                  <a:gd name="T29" fmla="*/ 68 h 88"/>
                  <a:gd name="T30" fmla="*/ 145 w 478"/>
                  <a:gd name="T31" fmla="*/ 67 h 88"/>
                  <a:gd name="T32" fmla="*/ 141 w 478"/>
                  <a:gd name="T33" fmla="*/ 65 h 88"/>
                  <a:gd name="T34" fmla="*/ 135 w 478"/>
                  <a:gd name="T35" fmla="*/ 64 h 88"/>
                  <a:gd name="T36" fmla="*/ 127 w 478"/>
                  <a:gd name="T37" fmla="*/ 63 h 88"/>
                  <a:gd name="T38" fmla="*/ 124 w 478"/>
                  <a:gd name="T39" fmla="*/ 61 h 88"/>
                  <a:gd name="T40" fmla="*/ 116 w 478"/>
                  <a:gd name="T41" fmla="*/ 59 h 88"/>
                  <a:gd name="T42" fmla="*/ 114 w 478"/>
                  <a:gd name="T43" fmla="*/ 58 h 88"/>
                  <a:gd name="T44" fmla="*/ 111 w 478"/>
                  <a:gd name="T45" fmla="*/ 56 h 88"/>
                  <a:gd name="T46" fmla="*/ 109 w 478"/>
                  <a:gd name="T47" fmla="*/ 53 h 88"/>
                  <a:gd name="T48" fmla="*/ 107 w 478"/>
                  <a:gd name="T49" fmla="*/ 50 h 88"/>
                  <a:gd name="T50" fmla="*/ 103 w 478"/>
                  <a:gd name="T51" fmla="*/ 47 h 88"/>
                  <a:gd name="T52" fmla="*/ 98 w 478"/>
                  <a:gd name="T53" fmla="*/ 45 h 88"/>
                  <a:gd name="T54" fmla="*/ 92 w 478"/>
                  <a:gd name="T55" fmla="*/ 44 h 88"/>
                  <a:gd name="T56" fmla="*/ 89 w 478"/>
                  <a:gd name="T57" fmla="*/ 42 h 88"/>
                  <a:gd name="T58" fmla="*/ 84 w 478"/>
                  <a:gd name="T59" fmla="*/ 41 h 88"/>
                  <a:gd name="T60" fmla="*/ 81 w 478"/>
                  <a:gd name="T61" fmla="*/ 39 h 88"/>
                  <a:gd name="T62" fmla="*/ 79 w 478"/>
                  <a:gd name="T63" fmla="*/ 38 h 88"/>
                  <a:gd name="T64" fmla="*/ 74 w 478"/>
                  <a:gd name="T65" fmla="*/ 35 h 88"/>
                  <a:gd name="T66" fmla="*/ 72 w 478"/>
                  <a:gd name="T67" fmla="*/ 34 h 88"/>
                  <a:gd name="T68" fmla="*/ 68 w 478"/>
                  <a:gd name="T69" fmla="*/ 32 h 88"/>
                  <a:gd name="T70" fmla="*/ 66 w 478"/>
                  <a:gd name="T71" fmla="*/ 30 h 88"/>
                  <a:gd name="T72" fmla="*/ 64 w 478"/>
                  <a:gd name="T73" fmla="*/ 28 h 88"/>
                  <a:gd name="T74" fmla="*/ 60 w 478"/>
                  <a:gd name="T75" fmla="*/ 26 h 88"/>
                  <a:gd name="T76" fmla="*/ 53 w 478"/>
                  <a:gd name="T77" fmla="*/ 24 h 88"/>
                  <a:gd name="T78" fmla="*/ 52 w 478"/>
                  <a:gd name="T79" fmla="*/ 22 h 88"/>
                  <a:gd name="T80" fmla="*/ 48 w 478"/>
                  <a:gd name="T81" fmla="*/ 19 h 88"/>
                  <a:gd name="T82" fmla="*/ 44 w 478"/>
                  <a:gd name="T83" fmla="*/ 17 h 88"/>
                  <a:gd name="T84" fmla="*/ 38 w 478"/>
                  <a:gd name="T85" fmla="*/ 15 h 88"/>
                  <a:gd name="T86" fmla="*/ 36 w 478"/>
                  <a:gd name="T87" fmla="*/ 13 h 88"/>
                  <a:gd name="T88" fmla="*/ 34 w 478"/>
                  <a:gd name="T89" fmla="*/ 10 h 88"/>
                  <a:gd name="T90" fmla="*/ 32 w 478"/>
                  <a:gd name="T91" fmla="*/ 9 h 88"/>
                  <a:gd name="T92" fmla="*/ 29 w 478"/>
                  <a:gd name="T93" fmla="*/ 6 h 88"/>
                  <a:gd name="T94" fmla="*/ 25 w 478"/>
                  <a:gd name="T95" fmla="*/ 4 h 88"/>
                  <a:gd name="T96" fmla="*/ 19 w 478"/>
                  <a:gd name="T97" fmla="*/ 3 h 88"/>
                  <a:gd name="T98" fmla="*/ 15 w 478"/>
                  <a:gd name="T99" fmla="*/ 2 h 88"/>
                  <a:gd name="T100" fmla="*/ 9 w 478"/>
                  <a:gd name="T10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8" h="88">
                    <a:moveTo>
                      <a:pt x="478" y="88"/>
                    </a:moveTo>
                    <a:lnTo>
                      <a:pt x="371" y="88"/>
                    </a:lnTo>
                    <a:lnTo>
                      <a:pt x="371" y="86"/>
                    </a:lnTo>
                    <a:lnTo>
                      <a:pt x="358" y="86"/>
                    </a:lnTo>
                    <a:lnTo>
                      <a:pt x="358" y="85"/>
                    </a:lnTo>
                    <a:lnTo>
                      <a:pt x="312" y="85"/>
                    </a:lnTo>
                    <a:lnTo>
                      <a:pt x="312" y="83"/>
                    </a:lnTo>
                    <a:lnTo>
                      <a:pt x="305" y="83"/>
                    </a:lnTo>
                    <a:lnTo>
                      <a:pt x="305" y="82"/>
                    </a:lnTo>
                    <a:lnTo>
                      <a:pt x="269" y="82"/>
                    </a:lnTo>
                    <a:lnTo>
                      <a:pt x="269" y="81"/>
                    </a:lnTo>
                    <a:lnTo>
                      <a:pt x="261" y="81"/>
                    </a:lnTo>
                    <a:lnTo>
                      <a:pt x="261" y="80"/>
                    </a:lnTo>
                    <a:lnTo>
                      <a:pt x="236" y="80"/>
                    </a:lnTo>
                    <a:lnTo>
                      <a:pt x="236" y="78"/>
                    </a:lnTo>
                    <a:lnTo>
                      <a:pt x="223" y="78"/>
                    </a:lnTo>
                    <a:lnTo>
                      <a:pt x="223" y="77"/>
                    </a:lnTo>
                    <a:lnTo>
                      <a:pt x="208" y="77"/>
                    </a:lnTo>
                    <a:lnTo>
                      <a:pt x="208" y="74"/>
                    </a:lnTo>
                    <a:lnTo>
                      <a:pt x="188" y="74"/>
                    </a:lnTo>
                    <a:lnTo>
                      <a:pt x="188" y="73"/>
                    </a:lnTo>
                    <a:lnTo>
                      <a:pt x="185" y="73"/>
                    </a:lnTo>
                    <a:lnTo>
                      <a:pt x="185" y="72"/>
                    </a:lnTo>
                    <a:lnTo>
                      <a:pt x="172" y="72"/>
                    </a:lnTo>
                    <a:lnTo>
                      <a:pt x="172" y="71"/>
                    </a:lnTo>
                    <a:lnTo>
                      <a:pt x="167" y="71"/>
                    </a:lnTo>
                    <a:lnTo>
                      <a:pt x="167" y="70"/>
                    </a:lnTo>
                    <a:lnTo>
                      <a:pt x="158" y="70"/>
                    </a:lnTo>
                    <a:lnTo>
                      <a:pt x="158" y="68"/>
                    </a:lnTo>
                    <a:lnTo>
                      <a:pt x="149" y="68"/>
                    </a:lnTo>
                    <a:lnTo>
                      <a:pt x="149" y="67"/>
                    </a:lnTo>
                    <a:lnTo>
                      <a:pt x="145" y="67"/>
                    </a:lnTo>
                    <a:lnTo>
                      <a:pt x="145" y="65"/>
                    </a:lnTo>
                    <a:lnTo>
                      <a:pt x="141" y="65"/>
                    </a:lnTo>
                    <a:lnTo>
                      <a:pt x="141" y="64"/>
                    </a:lnTo>
                    <a:lnTo>
                      <a:pt x="135" y="64"/>
                    </a:lnTo>
                    <a:lnTo>
                      <a:pt x="135" y="63"/>
                    </a:lnTo>
                    <a:lnTo>
                      <a:pt x="127" y="63"/>
                    </a:lnTo>
                    <a:lnTo>
                      <a:pt x="127" y="61"/>
                    </a:lnTo>
                    <a:lnTo>
                      <a:pt x="124" y="61"/>
                    </a:lnTo>
                    <a:lnTo>
                      <a:pt x="124" y="59"/>
                    </a:lnTo>
                    <a:lnTo>
                      <a:pt x="116" y="59"/>
                    </a:lnTo>
                    <a:lnTo>
                      <a:pt x="116" y="58"/>
                    </a:lnTo>
                    <a:lnTo>
                      <a:pt x="114" y="58"/>
                    </a:lnTo>
                    <a:lnTo>
                      <a:pt x="114" y="56"/>
                    </a:lnTo>
                    <a:lnTo>
                      <a:pt x="111" y="56"/>
                    </a:lnTo>
                    <a:lnTo>
                      <a:pt x="111" y="53"/>
                    </a:lnTo>
                    <a:lnTo>
                      <a:pt x="109" y="53"/>
                    </a:lnTo>
                    <a:lnTo>
                      <a:pt x="109" y="50"/>
                    </a:lnTo>
                    <a:lnTo>
                      <a:pt x="107" y="50"/>
                    </a:lnTo>
                    <a:lnTo>
                      <a:pt x="107" y="47"/>
                    </a:lnTo>
                    <a:lnTo>
                      <a:pt x="103" y="47"/>
                    </a:lnTo>
                    <a:lnTo>
                      <a:pt x="98" y="47"/>
                    </a:lnTo>
                    <a:lnTo>
                      <a:pt x="98" y="45"/>
                    </a:lnTo>
                    <a:lnTo>
                      <a:pt x="92" y="45"/>
                    </a:lnTo>
                    <a:lnTo>
                      <a:pt x="92" y="44"/>
                    </a:lnTo>
                    <a:lnTo>
                      <a:pt x="89" y="44"/>
                    </a:lnTo>
                    <a:lnTo>
                      <a:pt x="89" y="42"/>
                    </a:lnTo>
                    <a:lnTo>
                      <a:pt x="84" y="42"/>
                    </a:lnTo>
                    <a:lnTo>
                      <a:pt x="84" y="41"/>
                    </a:lnTo>
                    <a:lnTo>
                      <a:pt x="81" y="41"/>
                    </a:lnTo>
                    <a:lnTo>
                      <a:pt x="81" y="39"/>
                    </a:lnTo>
                    <a:lnTo>
                      <a:pt x="79" y="39"/>
                    </a:lnTo>
                    <a:lnTo>
                      <a:pt x="79" y="38"/>
                    </a:lnTo>
                    <a:lnTo>
                      <a:pt x="74" y="38"/>
                    </a:lnTo>
                    <a:lnTo>
                      <a:pt x="74" y="35"/>
                    </a:lnTo>
                    <a:lnTo>
                      <a:pt x="72" y="35"/>
                    </a:lnTo>
                    <a:lnTo>
                      <a:pt x="72" y="34"/>
                    </a:lnTo>
                    <a:lnTo>
                      <a:pt x="68" y="34"/>
                    </a:lnTo>
                    <a:lnTo>
                      <a:pt x="68" y="32"/>
                    </a:lnTo>
                    <a:lnTo>
                      <a:pt x="66" y="32"/>
                    </a:lnTo>
                    <a:lnTo>
                      <a:pt x="66" y="30"/>
                    </a:lnTo>
                    <a:lnTo>
                      <a:pt x="64" y="30"/>
                    </a:lnTo>
                    <a:lnTo>
                      <a:pt x="64" y="28"/>
                    </a:lnTo>
                    <a:lnTo>
                      <a:pt x="60" y="28"/>
                    </a:lnTo>
                    <a:lnTo>
                      <a:pt x="60" y="26"/>
                    </a:lnTo>
                    <a:lnTo>
                      <a:pt x="53" y="26"/>
                    </a:lnTo>
                    <a:lnTo>
                      <a:pt x="53" y="24"/>
                    </a:lnTo>
                    <a:lnTo>
                      <a:pt x="52" y="24"/>
                    </a:lnTo>
                    <a:lnTo>
                      <a:pt x="52" y="22"/>
                    </a:lnTo>
                    <a:lnTo>
                      <a:pt x="48" y="22"/>
                    </a:lnTo>
                    <a:lnTo>
                      <a:pt x="48" y="19"/>
                    </a:lnTo>
                    <a:lnTo>
                      <a:pt x="44" y="19"/>
                    </a:lnTo>
                    <a:lnTo>
                      <a:pt x="44" y="17"/>
                    </a:lnTo>
                    <a:lnTo>
                      <a:pt x="38" y="17"/>
                    </a:lnTo>
                    <a:lnTo>
                      <a:pt x="38" y="15"/>
                    </a:lnTo>
                    <a:lnTo>
                      <a:pt x="36" y="15"/>
                    </a:lnTo>
                    <a:lnTo>
                      <a:pt x="36" y="13"/>
                    </a:lnTo>
                    <a:lnTo>
                      <a:pt x="34" y="13"/>
                    </a:lnTo>
                    <a:lnTo>
                      <a:pt x="34" y="10"/>
                    </a:lnTo>
                    <a:lnTo>
                      <a:pt x="32" y="10"/>
                    </a:lnTo>
                    <a:lnTo>
                      <a:pt x="32" y="9"/>
                    </a:lnTo>
                    <a:lnTo>
                      <a:pt x="29" y="9"/>
                    </a:lnTo>
                    <a:lnTo>
                      <a:pt x="29" y="6"/>
                    </a:lnTo>
                    <a:lnTo>
                      <a:pt x="25" y="6"/>
                    </a:lnTo>
                    <a:lnTo>
                      <a:pt x="25" y="4"/>
                    </a:lnTo>
                    <a:lnTo>
                      <a:pt x="19" y="4"/>
                    </a:lnTo>
                    <a:lnTo>
                      <a:pt x="19" y="3"/>
                    </a:lnTo>
                    <a:lnTo>
                      <a:pt x="15" y="3"/>
                    </a:lnTo>
                    <a:lnTo>
                      <a:pt x="15" y="2"/>
                    </a:lnTo>
                    <a:lnTo>
                      <a:pt x="9" y="2"/>
                    </a:lnTo>
                    <a:lnTo>
                      <a:pt x="9" y="0"/>
                    </a:ln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20" name="Group 83"/>
            <p:cNvGrpSpPr/>
            <p:nvPr/>
          </p:nvGrpSpPr>
          <p:grpSpPr>
            <a:xfrm>
              <a:off x="1624770" y="2127204"/>
              <a:ext cx="5851970" cy="1250994"/>
              <a:chOff x="1492" y="1862"/>
              <a:chExt cx="2772" cy="594"/>
            </a:xfrm>
          </p:grpSpPr>
          <p:sp>
            <p:nvSpPr>
              <p:cNvPr id="22" name="Line 84"/>
              <p:cNvSpPr>
                <a:spLocks noChangeShapeType="1"/>
              </p:cNvSpPr>
              <p:nvPr/>
            </p:nvSpPr>
            <p:spPr bwMode="auto">
              <a:xfrm flipH="1">
                <a:off x="3004" y="2360"/>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 name="Line 85"/>
              <p:cNvSpPr>
                <a:spLocks noChangeShapeType="1"/>
              </p:cNvSpPr>
              <p:nvPr/>
            </p:nvSpPr>
            <p:spPr bwMode="auto">
              <a:xfrm flipH="1">
                <a:off x="3208" y="237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 name="Line 86"/>
              <p:cNvSpPr>
                <a:spLocks noChangeShapeType="1"/>
              </p:cNvSpPr>
              <p:nvPr/>
            </p:nvSpPr>
            <p:spPr bwMode="auto">
              <a:xfrm flipH="1">
                <a:off x="3592" y="240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 name="Line 87"/>
              <p:cNvSpPr>
                <a:spLocks noChangeShapeType="1"/>
              </p:cNvSpPr>
              <p:nvPr/>
            </p:nvSpPr>
            <p:spPr bwMode="auto">
              <a:xfrm flipH="1">
                <a:off x="3394" y="238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 name="Line 88"/>
              <p:cNvSpPr>
                <a:spLocks noChangeShapeType="1"/>
              </p:cNvSpPr>
              <p:nvPr/>
            </p:nvSpPr>
            <p:spPr bwMode="auto">
              <a:xfrm flipH="1">
                <a:off x="3520" y="240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 name="Line 89"/>
              <p:cNvSpPr>
                <a:spLocks noChangeShapeType="1"/>
              </p:cNvSpPr>
              <p:nvPr/>
            </p:nvSpPr>
            <p:spPr bwMode="auto">
              <a:xfrm flipH="1">
                <a:off x="3370" y="238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 name="Line 90"/>
              <p:cNvSpPr>
                <a:spLocks noChangeShapeType="1"/>
              </p:cNvSpPr>
              <p:nvPr/>
            </p:nvSpPr>
            <p:spPr bwMode="auto">
              <a:xfrm flipH="1">
                <a:off x="3424" y="2390"/>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 name="Line 91"/>
              <p:cNvSpPr>
                <a:spLocks noChangeShapeType="1"/>
              </p:cNvSpPr>
              <p:nvPr/>
            </p:nvSpPr>
            <p:spPr bwMode="auto">
              <a:xfrm flipH="1">
                <a:off x="2830" y="2336"/>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0" name="Line 92"/>
              <p:cNvSpPr>
                <a:spLocks noChangeShapeType="1"/>
              </p:cNvSpPr>
              <p:nvPr/>
            </p:nvSpPr>
            <p:spPr bwMode="auto">
              <a:xfrm flipH="1">
                <a:off x="3280" y="237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1" name="Line 93"/>
              <p:cNvSpPr>
                <a:spLocks noChangeShapeType="1"/>
              </p:cNvSpPr>
              <p:nvPr/>
            </p:nvSpPr>
            <p:spPr bwMode="auto">
              <a:xfrm flipH="1">
                <a:off x="3736" y="2408"/>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2" name="Line 94"/>
              <p:cNvSpPr>
                <a:spLocks noChangeShapeType="1"/>
              </p:cNvSpPr>
              <p:nvPr/>
            </p:nvSpPr>
            <p:spPr bwMode="auto">
              <a:xfrm flipH="1">
                <a:off x="3544" y="240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3" name="Line 95"/>
              <p:cNvSpPr>
                <a:spLocks noChangeShapeType="1"/>
              </p:cNvSpPr>
              <p:nvPr/>
            </p:nvSpPr>
            <p:spPr bwMode="auto">
              <a:xfrm flipH="1">
                <a:off x="2812" y="2336"/>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4" name="Line 96"/>
              <p:cNvSpPr>
                <a:spLocks noChangeShapeType="1"/>
              </p:cNvSpPr>
              <p:nvPr/>
            </p:nvSpPr>
            <p:spPr bwMode="auto">
              <a:xfrm flipH="1">
                <a:off x="2824" y="2336"/>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5" name="Line 97"/>
              <p:cNvSpPr>
                <a:spLocks noChangeShapeType="1"/>
              </p:cNvSpPr>
              <p:nvPr/>
            </p:nvSpPr>
            <p:spPr bwMode="auto">
              <a:xfrm flipH="1">
                <a:off x="2842" y="2336"/>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6" name="Line 98"/>
              <p:cNvSpPr>
                <a:spLocks noChangeShapeType="1"/>
              </p:cNvSpPr>
              <p:nvPr/>
            </p:nvSpPr>
            <p:spPr bwMode="auto">
              <a:xfrm flipH="1">
                <a:off x="2854" y="2336"/>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7" name="Line 99"/>
              <p:cNvSpPr>
                <a:spLocks noChangeShapeType="1"/>
              </p:cNvSpPr>
              <p:nvPr/>
            </p:nvSpPr>
            <p:spPr bwMode="auto">
              <a:xfrm flipH="1">
                <a:off x="3154" y="237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8" name="Line 100"/>
              <p:cNvSpPr>
                <a:spLocks noChangeShapeType="1"/>
              </p:cNvSpPr>
              <p:nvPr/>
            </p:nvSpPr>
            <p:spPr bwMode="auto">
              <a:xfrm flipH="1">
                <a:off x="3166" y="237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9" name="Line 101"/>
              <p:cNvSpPr>
                <a:spLocks noChangeShapeType="1"/>
              </p:cNvSpPr>
              <p:nvPr/>
            </p:nvSpPr>
            <p:spPr bwMode="auto">
              <a:xfrm flipH="1">
                <a:off x="3178" y="237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0" name="Line 102"/>
              <p:cNvSpPr>
                <a:spLocks noChangeShapeType="1"/>
              </p:cNvSpPr>
              <p:nvPr/>
            </p:nvSpPr>
            <p:spPr bwMode="auto">
              <a:xfrm flipH="1">
                <a:off x="3190" y="237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1" name="Line 103"/>
              <p:cNvSpPr>
                <a:spLocks noChangeShapeType="1"/>
              </p:cNvSpPr>
              <p:nvPr/>
            </p:nvSpPr>
            <p:spPr bwMode="auto">
              <a:xfrm flipH="1">
                <a:off x="3232" y="237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2" name="Line 104"/>
              <p:cNvSpPr>
                <a:spLocks noChangeShapeType="1"/>
              </p:cNvSpPr>
              <p:nvPr/>
            </p:nvSpPr>
            <p:spPr bwMode="auto">
              <a:xfrm flipH="1">
                <a:off x="3244" y="237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3" name="Line 105"/>
              <p:cNvSpPr>
                <a:spLocks noChangeShapeType="1"/>
              </p:cNvSpPr>
              <p:nvPr/>
            </p:nvSpPr>
            <p:spPr bwMode="auto">
              <a:xfrm flipH="1">
                <a:off x="3256" y="237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4" name="Line 106"/>
              <p:cNvSpPr>
                <a:spLocks noChangeShapeType="1"/>
              </p:cNvSpPr>
              <p:nvPr/>
            </p:nvSpPr>
            <p:spPr bwMode="auto">
              <a:xfrm flipH="1">
                <a:off x="3274" y="237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5" name="Line 107"/>
              <p:cNvSpPr>
                <a:spLocks noChangeShapeType="1"/>
              </p:cNvSpPr>
              <p:nvPr/>
            </p:nvSpPr>
            <p:spPr bwMode="auto">
              <a:xfrm flipH="1">
                <a:off x="3676" y="240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6" name="Line 108"/>
              <p:cNvSpPr>
                <a:spLocks noChangeShapeType="1"/>
              </p:cNvSpPr>
              <p:nvPr/>
            </p:nvSpPr>
            <p:spPr bwMode="auto">
              <a:xfrm flipH="1">
                <a:off x="3688" y="240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7" name="Line 109"/>
              <p:cNvSpPr>
                <a:spLocks noChangeShapeType="1"/>
              </p:cNvSpPr>
              <p:nvPr/>
            </p:nvSpPr>
            <p:spPr bwMode="auto">
              <a:xfrm flipH="1">
                <a:off x="3706" y="240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8" name="Line 110"/>
              <p:cNvSpPr>
                <a:spLocks noChangeShapeType="1"/>
              </p:cNvSpPr>
              <p:nvPr/>
            </p:nvSpPr>
            <p:spPr bwMode="auto">
              <a:xfrm flipH="1">
                <a:off x="3718" y="240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9" name="Line 111"/>
              <p:cNvSpPr>
                <a:spLocks noChangeShapeType="1"/>
              </p:cNvSpPr>
              <p:nvPr/>
            </p:nvSpPr>
            <p:spPr bwMode="auto">
              <a:xfrm flipH="1">
                <a:off x="3784" y="2420"/>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0" name="Line 112"/>
              <p:cNvSpPr>
                <a:spLocks noChangeShapeType="1"/>
              </p:cNvSpPr>
              <p:nvPr/>
            </p:nvSpPr>
            <p:spPr bwMode="auto">
              <a:xfrm flipH="1">
                <a:off x="3796" y="2420"/>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1" name="Line 113"/>
              <p:cNvSpPr>
                <a:spLocks noChangeShapeType="1"/>
              </p:cNvSpPr>
              <p:nvPr/>
            </p:nvSpPr>
            <p:spPr bwMode="auto">
              <a:xfrm flipH="1">
                <a:off x="3814" y="2420"/>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2" name="Line 114"/>
              <p:cNvSpPr>
                <a:spLocks noChangeShapeType="1"/>
              </p:cNvSpPr>
              <p:nvPr/>
            </p:nvSpPr>
            <p:spPr bwMode="auto">
              <a:xfrm flipH="1">
                <a:off x="3826" y="2420"/>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3" name="Line 115"/>
              <p:cNvSpPr>
                <a:spLocks noChangeShapeType="1"/>
              </p:cNvSpPr>
              <p:nvPr/>
            </p:nvSpPr>
            <p:spPr bwMode="auto">
              <a:xfrm flipH="1">
                <a:off x="3304" y="238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4" name="Line 116"/>
              <p:cNvSpPr>
                <a:spLocks noChangeShapeType="1"/>
              </p:cNvSpPr>
              <p:nvPr/>
            </p:nvSpPr>
            <p:spPr bwMode="auto">
              <a:xfrm flipH="1">
                <a:off x="3316" y="238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5" name="Line 117"/>
              <p:cNvSpPr>
                <a:spLocks noChangeShapeType="1"/>
              </p:cNvSpPr>
              <p:nvPr/>
            </p:nvSpPr>
            <p:spPr bwMode="auto">
              <a:xfrm flipH="1">
                <a:off x="3334" y="238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6" name="Line 118"/>
              <p:cNvSpPr>
                <a:spLocks noChangeShapeType="1"/>
              </p:cNvSpPr>
              <p:nvPr/>
            </p:nvSpPr>
            <p:spPr bwMode="auto">
              <a:xfrm flipH="1">
                <a:off x="3346" y="238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7" name="Line 119"/>
              <p:cNvSpPr>
                <a:spLocks noChangeShapeType="1"/>
              </p:cNvSpPr>
              <p:nvPr/>
            </p:nvSpPr>
            <p:spPr bwMode="auto">
              <a:xfrm flipH="1">
                <a:off x="3736" y="2408"/>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8" name="Line 120"/>
              <p:cNvSpPr>
                <a:spLocks noChangeShapeType="1"/>
              </p:cNvSpPr>
              <p:nvPr/>
            </p:nvSpPr>
            <p:spPr bwMode="auto">
              <a:xfrm flipH="1">
                <a:off x="3748" y="2408"/>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9" name="Line 121"/>
              <p:cNvSpPr>
                <a:spLocks noChangeShapeType="1"/>
              </p:cNvSpPr>
              <p:nvPr/>
            </p:nvSpPr>
            <p:spPr bwMode="auto">
              <a:xfrm flipH="1">
                <a:off x="3766" y="2408"/>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0" name="Line 122"/>
              <p:cNvSpPr>
                <a:spLocks noChangeShapeType="1"/>
              </p:cNvSpPr>
              <p:nvPr/>
            </p:nvSpPr>
            <p:spPr bwMode="auto">
              <a:xfrm flipH="1">
                <a:off x="3778" y="2408"/>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1" name="Line 123"/>
              <p:cNvSpPr>
                <a:spLocks noChangeShapeType="1"/>
              </p:cNvSpPr>
              <p:nvPr/>
            </p:nvSpPr>
            <p:spPr bwMode="auto">
              <a:xfrm flipH="1">
                <a:off x="3838" y="2420"/>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2" name="Line 124"/>
              <p:cNvSpPr>
                <a:spLocks noChangeShapeType="1"/>
              </p:cNvSpPr>
              <p:nvPr/>
            </p:nvSpPr>
            <p:spPr bwMode="auto">
              <a:xfrm flipH="1">
                <a:off x="3850" y="2420"/>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3" name="Line 125"/>
              <p:cNvSpPr>
                <a:spLocks noChangeShapeType="1"/>
              </p:cNvSpPr>
              <p:nvPr/>
            </p:nvSpPr>
            <p:spPr bwMode="auto">
              <a:xfrm flipH="1">
                <a:off x="3862" y="2420"/>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4" name="Line 126"/>
              <p:cNvSpPr>
                <a:spLocks noChangeShapeType="1"/>
              </p:cNvSpPr>
              <p:nvPr/>
            </p:nvSpPr>
            <p:spPr bwMode="auto">
              <a:xfrm flipH="1">
                <a:off x="3880" y="2420"/>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5" name="Line 127"/>
              <p:cNvSpPr>
                <a:spLocks noChangeShapeType="1"/>
              </p:cNvSpPr>
              <p:nvPr/>
            </p:nvSpPr>
            <p:spPr bwMode="auto">
              <a:xfrm flipH="1">
                <a:off x="3460" y="240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6" name="Line 128"/>
              <p:cNvSpPr>
                <a:spLocks noChangeShapeType="1"/>
              </p:cNvSpPr>
              <p:nvPr/>
            </p:nvSpPr>
            <p:spPr bwMode="auto">
              <a:xfrm flipH="1">
                <a:off x="3472" y="240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7" name="Line 129"/>
              <p:cNvSpPr>
                <a:spLocks noChangeShapeType="1"/>
              </p:cNvSpPr>
              <p:nvPr/>
            </p:nvSpPr>
            <p:spPr bwMode="auto">
              <a:xfrm flipH="1">
                <a:off x="3484" y="240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8" name="Line 130"/>
              <p:cNvSpPr>
                <a:spLocks noChangeShapeType="1"/>
              </p:cNvSpPr>
              <p:nvPr/>
            </p:nvSpPr>
            <p:spPr bwMode="auto">
              <a:xfrm flipH="1">
                <a:off x="3502" y="240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9" name="Line 131"/>
              <p:cNvSpPr>
                <a:spLocks noChangeShapeType="1"/>
              </p:cNvSpPr>
              <p:nvPr/>
            </p:nvSpPr>
            <p:spPr bwMode="auto">
              <a:xfrm flipH="1">
                <a:off x="3640" y="240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0" name="Line 132"/>
              <p:cNvSpPr>
                <a:spLocks noChangeShapeType="1"/>
              </p:cNvSpPr>
              <p:nvPr/>
            </p:nvSpPr>
            <p:spPr bwMode="auto">
              <a:xfrm flipH="1">
                <a:off x="4072" y="2420"/>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1" name="Line 133"/>
              <p:cNvSpPr>
                <a:spLocks noChangeShapeType="1"/>
              </p:cNvSpPr>
              <p:nvPr/>
            </p:nvSpPr>
            <p:spPr bwMode="auto">
              <a:xfrm flipH="1">
                <a:off x="4084" y="2420"/>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2" name="Line 134"/>
              <p:cNvSpPr>
                <a:spLocks noChangeShapeType="1"/>
              </p:cNvSpPr>
              <p:nvPr/>
            </p:nvSpPr>
            <p:spPr bwMode="auto">
              <a:xfrm flipH="1">
                <a:off x="4144" y="2420"/>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3" name="Line 135"/>
              <p:cNvSpPr>
                <a:spLocks noChangeShapeType="1"/>
              </p:cNvSpPr>
              <p:nvPr/>
            </p:nvSpPr>
            <p:spPr bwMode="auto">
              <a:xfrm flipH="1">
                <a:off x="4264" y="2420"/>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4" name="Line 136"/>
              <p:cNvSpPr>
                <a:spLocks noChangeShapeType="1"/>
              </p:cNvSpPr>
              <p:nvPr/>
            </p:nvSpPr>
            <p:spPr bwMode="auto">
              <a:xfrm flipH="1">
                <a:off x="3892" y="2420"/>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5" name="Line 137"/>
              <p:cNvSpPr>
                <a:spLocks noChangeShapeType="1"/>
              </p:cNvSpPr>
              <p:nvPr/>
            </p:nvSpPr>
            <p:spPr bwMode="auto">
              <a:xfrm flipH="1">
                <a:off x="3280" y="238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6" name="Line 138"/>
              <p:cNvSpPr>
                <a:spLocks noChangeShapeType="1"/>
              </p:cNvSpPr>
              <p:nvPr/>
            </p:nvSpPr>
            <p:spPr bwMode="auto">
              <a:xfrm flipH="1">
                <a:off x="3298" y="238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7" name="Line 139"/>
              <p:cNvSpPr>
                <a:spLocks noChangeShapeType="1"/>
              </p:cNvSpPr>
              <p:nvPr/>
            </p:nvSpPr>
            <p:spPr bwMode="auto">
              <a:xfrm flipH="1">
                <a:off x="3316" y="238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8" name="Line 140"/>
              <p:cNvSpPr>
                <a:spLocks noChangeShapeType="1"/>
              </p:cNvSpPr>
              <p:nvPr/>
            </p:nvSpPr>
            <p:spPr bwMode="auto">
              <a:xfrm flipH="1">
                <a:off x="3328" y="238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9" name="Line 141"/>
              <p:cNvSpPr>
                <a:spLocks noChangeShapeType="1"/>
              </p:cNvSpPr>
              <p:nvPr/>
            </p:nvSpPr>
            <p:spPr bwMode="auto">
              <a:xfrm flipH="1">
                <a:off x="4030" y="2420"/>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 name="Line 142"/>
              <p:cNvSpPr>
                <a:spLocks noChangeShapeType="1"/>
              </p:cNvSpPr>
              <p:nvPr/>
            </p:nvSpPr>
            <p:spPr bwMode="auto">
              <a:xfrm flipH="1">
                <a:off x="4006" y="2420"/>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1" name="Line 143"/>
              <p:cNvSpPr>
                <a:spLocks noChangeShapeType="1"/>
              </p:cNvSpPr>
              <p:nvPr/>
            </p:nvSpPr>
            <p:spPr bwMode="auto">
              <a:xfrm flipH="1">
                <a:off x="3934" y="2420"/>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2" name="Line 144"/>
              <p:cNvSpPr>
                <a:spLocks noChangeShapeType="1"/>
              </p:cNvSpPr>
              <p:nvPr/>
            </p:nvSpPr>
            <p:spPr bwMode="auto">
              <a:xfrm flipH="1">
                <a:off x="3982" y="2420"/>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3" name="Line 145"/>
              <p:cNvSpPr>
                <a:spLocks noChangeShapeType="1"/>
              </p:cNvSpPr>
              <p:nvPr/>
            </p:nvSpPr>
            <p:spPr bwMode="auto">
              <a:xfrm flipH="1">
                <a:off x="3622" y="240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4" name="Line 146"/>
              <p:cNvSpPr>
                <a:spLocks noChangeShapeType="1"/>
              </p:cNvSpPr>
              <p:nvPr/>
            </p:nvSpPr>
            <p:spPr bwMode="auto">
              <a:xfrm flipH="1">
                <a:off x="3076" y="2366"/>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5" name="Line 147"/>
              <p:cNvSpPr>
                <a:spLocks noChangeShapeType="1"/>
              </p:cNvSpPr>
              <p:nvPr/>
            </p:nvSpPr>
            <p:spPr bwMode="auto">
              <a:xfrm flipH="1">
                <a:off x="3088" y="2366"/>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6" name="Line 148"/>
              <p:cNvSpPr>
                <a:spLocks noChangeShapeType="1"/>
              </p:cNvSpPr>
              <p:nvPr/>
            </p:nvSpPr>
            <p:spPr bwMode="auto">
              <a:xfrm flipH="1">
                <a:off x="2764" y="232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7" name="Line 149"/>
              <p:cNvSpPr>
                <a:spLocks noChangeShapeType="1"/>
              </p:cNvSpPr>
              <p:nvPr/>
            </p:nvSpPr>
            <p:spPr bwMode="auto">
              <a:xfrm flipH="1">
                <a:off x="2776" y="232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8" name="Line 150"/>
              <p:cNvSpPr>
                <a:spLocks noChangeShapeType="1"/>
              </p:cNvSpPr>
              <p:nvPr/>
            </p:nvSpPr>
            <p:spPr bwMode="auto">
              <a:xfrm flipH="1">
                <a:off x="1780" y="2006"/>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9" name="Line 151"/>
              <p:cNvSpPr>
                <a:spLocks noChangeShapeType="1"/>
              </p:cNvSpPr>
              <p:nvPr/>
            </p:nvSpPr>
            <p:spPr bwMode="auto">
              <a:xfrm flipH="1">
                <a:off x="2878" y="234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0" name="Line 152"/>
              <p:cNvSpPr>
                <a:spLocks noChangeShapeType="1"/>
              </p:cNvSpPr>
              <p:nvPr/>
            </p:nvSpPr>
            <p:spPr bwMode="auto">
              <a:xfrm flipH="1">
                <a:off x="2932" y="234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1" name="Line 153"/>
              <p:cNvSpPr>
                <a:spLocks noChangeShapeType="1"/>
              </p:cNvSpPr>
              <p:nvPr/>
            </p:nvSpPr>
            <p:spPr bwMode="auto">
              <a:xfrm flipH="1">
                <a:off x="3028" y="2366"/>
                <a:ext cx="0" cy="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2" name="Line 154"/>
              <p:cNvSpPr>
                <a:spLocks noChangeShapeType="1"/>
              </p:cNvSpPr>
              <p:nvPr/>
            </p:nvSpPr>
            <p:spPr bwMode="auto">
              <a:xfrm flipH="1">
                <a:off x="2974" y="2354"/>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3" name="Line 155"/>
              <p:cNvSpPr>
                <a:spLocks noChangeShapeType="1"/>
              </p:cNvSpPr>
              <p:nvPr/>
            </p:nvSpPr>
            <p:spPr bwMode="auto">
              <a:xfrm flipH="1">
                <a:off x="2914" y="2342"/>
                <a:ext cx="0" cy="3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4" name="Freeform 156"/>
              <p:cNvSpPr/>
              <p:nvPr/>
            </p:nvSpPr>
            <p:spPr bwMode="auto">
              <a:xfrm>
                <a:off x="1492" y="1862"/>
                <a:ext cx="2772" cy="576"/>
              </a:xfrm>
              <a:custGeom>
                <a:avLst/>
                <a:gdLst>
                  <a:gd name="T0" fmla="*/ 382 w 462"/>
                  <a:gd name="T1" fmla="*/ 96 h 96"/>
                  <a:gd name="T2" fmla="*/ 373 w 462"/>
                  <a:gd name="T3" fmla="*/ 94 h 96"/>
                  <a:gd name="T4" fmla="*/ 322 w 462"/>
                  <a:gd name="T5" fmla="*/ 93 h 96"/>
                  <a:gd name="T6" fmla="*/ 318 w 462"/>
                  <a:gd name="T7" fmla="*/ 91 h 96"/>
                  <a:gd name="T8" fmla="*/ 298 w 462"/>
                  <a:gd name="T9" fmla="*/ 90 h 96"/>
                  <a:gd name="T10" fmla="*/ 281 w 462"/>
                  <a:gd name="T11" fmla="*/ 88 h 96"/>
                  <a:gd name="T12" fmla="*/ 264 w 462"/>
                  <a:gd name="T13" fmla="*/ 87 h 96"/>
                  <a:gd name="T14" fmla="*/ 250 w 462"/>
                  <a:gd name="T15" fmla="*/ 85 h 96"/>
                  <a:gd name="T16" fmla="*/ 246 w 462"/>
                  <a:gd name="T17" fmla="*/ 84 h 96"/>
                  <a:gd name="T18" fmla="*/ 233 w 462"/>
                  <a:gd name="T19" fmla="*/ 83 h 96"/>
                  <a:gd name="T20" fmla="*/ 222 w 462"/>
                  <a:gd name="T21" fmla="*/ 82 h 96"/>
                  <a:gd name="T22" fmla="*/ 196 w 462"/>
                  <a:gd name="T23" fmla="*/ 80 h 96"/>
                  <a:gd name="T24" fmla="*/ 188 w 462"/>
                  <a:gd name="T25" fmla="*/ 79 h 96"/>
                  <a:gd name="T26" fmla="*/ 182 w 462"/>
                  <a:gd name="T27" fmla="*/ 76 h 96"/>
                  <a:gd name="T28" fmla="*/ 167 w 462"/>
                  <a:gd name="T29" fmla="*/ 75 h 96"/>
                  <a:gd name="T30" fmla="*/ 163 w 462"/>
                  <a:gd name="T31" fmla="*/ 74 h 96"/>
                  <a:gd name="T32" fmla="*/ 159 w 462"/>
                  <a:gd name="T33" fmla="*/ 72 h 96"/>
                  <a:gd name="T34" fmla="*/ 153 w 462"/>
                  <a:gd name="T35" fmla="*/ 71 h 96"/>
                  <a:gd name="T36" fmla="*/ 150 w 462"/>
                  <a:gd name="T37" fmla="*/ 70 h 96"/>
                  <a:gd name="T38" fmla="*/ 145 w 462"/>
                  <a:gd name="T39" fmla="*/ 68 h 96"/>
                  <a:gd name="T40" fmla="*/ 128 w 462"/>
                  <a:gd name="T41" fmla="*/ 67 h 96"/>
                  <a:gd name="T42" fmla="*/ 121 w 462"/>
                  <a:gd name="T43" fmla="*/ 65 h 96"/>
                  <a:gd name="T44" fmla="*/ 117 w 462"/>
                  <a:gd name="T45" fmla="*/ 63 h 96"/>
                  <a:gd name="T46" fmla="*/ 112 w 462"/>
                  <a:gd name="T47" fmla="*/ 62 h 96"/>
                  <a:gd name="T48" fmla="*/ 111 w 462"/>
                  <a:gd name="T49" fmla="*/ 61 h 96"/>
                  <a:gd name="T50" fmla="*/ 107 w 462"/>
                  <a:gd name="T51" fmla="*/ 59 h 96"/>
                  <a:gd name="T52" fmla="*/ 104 w 462"/>
                  <a:gd name="T53" fmla="*/ 56 h 96"/>
                  <a:gd name="T54" fmla="*/ 101 w 462"/>
                  <a:gd name="T55" fmla="*/ 55 h 96"/>
                  <a:gd name="T56" fmla="*/ 98 w 462"/>
                  <a:gd name="T57" fmla="*/ 54 h 96"/>
                  <a:gd name="T58" fmla="*/ 91 w 462"/>
                  <a:gd name="T59" fmla="*/ 54 h 96"/>
                  <a:gd name="T60" fmla="*/ 89 w 462"/>
                  <a:gd name="T61" fmla="*/ 52 h 96"/>
                  <a:gd name="T62" fmla="*/ 84 w 462"/>
                  <a:gd name="T63" fmla="*/ 51 h 96"/>
                  <a:gd name="T64" fmla="*/ 82 w 462"/>
                  <a:gd name="T65" fmla="*/ 50 h 96"/>
                  <a:gd name="T66" fmla="*/ 78 w 462"/>
                  <a:gd name="T67" fmla="*/ 48 h 96"/>
                  <a:gd name="T68" fmla="*/ 75 w 462"/>
                  <a:gd name="T69" fmla="*/ 46 h 96"/>
                  <a:gd name="T70" fmla="*/ 73 w 462"/>
                  <a:gd name="T71" fmla="*/ 44 h 96"/>
                  <a:gd name="T72" fmla="*/ 72 w 462"/>
                  <a:gd name="T73" fmla="*/ 42 h 96"/>
                  <a:gd name="T74" fmla="*/ 70 w 462"/>
                  <a:gd name="T75" fmla="*/ 39 h 96"/>
                  <a:gd name="T76" fmla="*/ 69 w 462"/>
                  <a:gd name="T77" fmla="*/ 37 h 96"/>
                  <a:gd name="T78" fmla="*/ 67 w 462"/>
                  <a:gd name="T79" fmla="*/ 36 h 96"/>
                  <a:gd name="T80" fmla="*/ 63 w 462"/>
                  <a:gd name="T81" fmla="*/ 34 h 96"/>
                  <a:gd name="T82" fmla="*/ 62 w 462"/>
                  <a:gd name="T83" fmla="*/ 34 h 96"/>
                  <a:gd name="T84" fmla="*/ 59 w 462"/>
                  <a:gd name="T85" fmla="*/ 32 h 96"/>
                  <a:gd name="T86" fmla="*/ 57 w 462"/>
                  <a:gd name="T87" fmla="*/ 30 h 96"/>
                  <a:gd name="T88" fmla="*/ 54 w 462"/>
                  <a:gd name="T89" fmla="*/ 29 h 96"/>
                  <a:gd name="T90" fmla="*/ 49 w 462"/>
                  <a:gd name="T91" fmla="*/ 28 h 96"/>
                  <a:gd name="T92" fmla="*/ 47 w 462"/>
                  <a:gd name="T93" fmla="*/ 26 h 96"/>
                  <a:gd name="T94" fmla="*/ 45 w 462"/>
                  <a:gd name="T95" fmla="*/ 25 h 96"/>
                  <a:gd name="T96" fmla="*/ 43 w 462"/>
                  <a:gd name="T97" fmla="*/ 23 h 96"/>
                  <a:gd name="T98" fmla="*/ 41 w 462"/>
                  <a:gd name="T99" fmla="*/ 21 h 96"/>
                  <a:gd name="T100" fmla="*/ 39 w 462"/>
                  <a:gd name="T101" fmla="*/ 19 h 96"/>
                  <a:gd name="T102" fmla="*/ 38 w 462"/>
                  <a:gd name="T103" fmla="*/ 17 h 96"/>
                  <a:gd name="T104" fmla="*/ 37 w 462"/>
                  <a:gd name="T105" fmla="*/ 15 h 96"/>
                  <a:gd name="T106" fmla="*/ 35 w 462"/>
                  <a:gd name="T107" fmla="*/ 13 h 96"/>
                  <a:gd name="T108" fmla="*/ 32 w 462"/>
                  <a:gd name="T109" fmla="*/ 12 h 96"/>
                  <a:gd name="T110" fmla="*/ 30 w 462"/>
                  <a:gd name="T111" fmla="*/ 10 h 96"/>
                  <a:gd name="T112" fmla="*/ 24 w 462"/>
                  <a:gd name="T113" fmla="*/ 9 h 96"/>
                  <a:gd name="T114" fmla="*/ 20 w 462"/>
                  <a:gd name="T115" fmla="*/ 8 h 96"/>
                  <a:gd name="T116" fmla="*/ 16 w 462"/>
                  <a:gd name="T117" fmla="*/ 7 h 96"/>
                  <a:gd name="T118" fmla="*/ 15 w 462"/>
                  <a:gd name="T119" fmla="*/ 4 h 96"/>
                  <a:gd name="T120" fmla="*/ 9 w 462"/>
                  <a:gd name="T121" fmla="*/ 1 h 96"/>
                  <a:gd name="T122" fmla="*/ 0 w 462"/>
                  <a:gd name="T12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2" h="96">
                    <a:moveTo>
                      <a:pt x="462" y="96"/>
                    </a:moveTo>
                    <a:lnTo>
                      <a:pt x="382" y="96"/>
                    </a:lnTo>
                    <a:lnTo>
                      <a:pt x="382" y="94"/>
                    </a:lnTo>
                    <a:lnTo>
                      <a:pt x="373" y="94"/>
                    </a:lnTo>
                    <a:lnTo>
                      <a:pt x="373" y="93"/>
                    </a:lnTo>
                    <a:lnTo>
                      <a:pt x="322" y="93"/>
                    </a:lnTo>
                    <a:lnTo>
                      <a:pt x="322" y="91"/>
                    </a:lnTo>
                    <a:lnTo>
                      <a:pt x="318" y="91"/>
                    </a:lnTo>
                    <a:lnTo>
                      <a:pt x="318" y="90"/>
                    </a:lnTo>
                    <a:lnTo>
                      <a:pt x="298" y="90"/>
                    </a:lnTo>
                    <a:lnTo>
                      <a:pt x="298" y="88"/>
                    </a:lnTo>
                    <a:lnTo>
                      <a:pt x="281" y="88"/>
                    </a:lnTo>
                    <a:lnTo>
                      <a:pt x="281" y="87"/>
                    </a:lnTo>
                    <a:lnTo>
                      <a:pt x="264" y="87"/>
                    </a:lnTo>
                    <a:lnTo>
                      <a:pt x="264" y="85"/>
                    </a:lnTo>
                    <a:lnTo>
                      <a:pt x="250" y="85"/>
                    </a:lnTo>
                    <a:lnTo>
                      <a:pt x="250" y="84"/>
                    </a:lnTo>
                    <a:lnTo>
                      <a:pt x="246" y="84"/>
                    </a:lnTo>
                    <a:lnTo>
                      <a:pt x="246" y="83"/>
                    </a:lnTo>
                    <a:lnTo>
                      <a:pt x="233" y="83"/>
                    </a:lnTo>
                    <a:lnTo>
                      <a:pt x="233" y="82"/>
                    </a:lnTo>
                    <a:lnTo>
                      <a:pt x="222" y="82"/>
                    </a:lnTo>
                    <a:lnTo>
                      <a:pt x="222" y="80"/>
                    </a:lnTo>
                    <a:lnTo>
                      <a:pt x="196" y="80"/>
                    </a:lnTo>
                    <a:lnTo>
                      <a:pt x="196" y="79"/>
                    </a:lnTo>
                    <a:lnTo>
                      <a:pt x="188" y="79"/>
                    </a:lnTo>
                    <a:lnTo>
                      <a:pt x="188" y="76"/>
                    </a:lnTo>
                    <a:lnTo>
                      <a:pt x="182" y="76"/>
                    </a:lnTo>
                    <a:lnTo>
                      <a:pt x="182" y="75"/>
                    </a:lnTo>
                    <a:lnTo>
                      <a:pt x="167" y="75"/>
                    </a:lnTo>
                    <a:lnTo>
                      <a:pt x="167" y="74"/>
                    </a:lnTo>
                    <a:lnTo>
                      <a:pt x="163" y="74"/>
                    </a:lnTo>
                    <a:lnTo>
                      <a:pt x="163" y="72"/>
                    </a:lnTo>
                    <a:lnTo>
                      <a:pt x="159" y="72"/>
                    </a:lnTo>
                    <a:lnTo>
                      <a:pt x="159" y="71"/>
                    </a:lnTo>
                    <a:lnTo>
                      <a:pt x="153" y="71"/>
                    </a:lnTo>
                    <a:lnTo>
                      <a:pt x="150" y="71"/>
                    </a:lnTo>
                    <a:lnTo>
                      <a:pt x="150" y="70"/>
                    </a:lnTo>
                    <a:lnTo>
                      <a:pt x="145" y="70"/>
                    </a:lnTo>
                    <a:lnTo>
                      <a:pt x="145" y="68"/>
                    </a:lnTo>
                    <a:lnTo>
                      <a:pt x="128" y="68"/>
                    </a:lnTo>
                    <a:lnTo>
                      <a:pt x="128" y="67"/>
                    </a:lnTo>
                    <a:lnTo>
                      <a:pt x="121" y="67"/>
                    </a:lnTo>
                    <a:lnTo>
                      <a:pt x="121" y="65"/>
                    </a:lnTo>
                    <a:lnTo>
                      <a:pt x="117" y="65"/>
                    </a:lnTo>
                    <a:lnTo>
                      <a:pt x="117" y="63"/>
                    </a:lnTo>
                    <a:lnTo>
                      <a:pt x="112" y="63"/>
                    </a:lnTo>
                    <a:lnTo>
                      <a:pt x="112" y="62"/>
                    </a:lnTo>
                    <a:lnTo>
                      <a:pt x="111" y="62"/>
                    </a:lnTo>
                    <a:lnTo>
                      <a:pt x="111" y="61"/>
                    </a:lnTo>
                    <a:lnTo>
                      <a:pt x="107" y="61"/>
                    </a:lnTo>
                    <a:lnTo>
                      <a:pt x="107" y="59"/>
                    </a:lnTo>
                    <a:lnTo>
                      <a:pt x="104" y="59"/>
                    </a:lnTo>
                    <a:lnTo>
                      <a:pt x="104" y="56"/>
                    </a:lnTo>
                    <a:lnTo>
                      <a:pt x="101" y="56"/>
                    </a:lnTo>
                    <a:lnTo>
                      <a:pt x="101" y="55"/>
                    </a:lnTo>
                    <a:lnTo>
                      <a:pt x="98" y="55"/>
                    </a:lnTo>
                    <a:lnTo>
                      <a:pt x="98" y="54"/>
                    </a:lnTo>
                    <a:lnTo>
                      <a:pt x="94" y="54"/>
                    </a:lnTo>
                    <a:lnTo>
                      <a:pt x="91" y="54"/>
                    </a:lnTo>
                    <a:lnTo>
                      <a:pt x="91" y="52"/>
                    </a:lnTo>
                    <a:lnTo>
                      <a:pt x="89" y="52"/>
                    </a:lnTo>
                    <a:lnTo>
                      <a:pt x="89" y="51"/>
                    </a:lnTo>
                    <a:lnTo>
                      <a:pt x="84" y="51"/>
                    </a:lnTo>
                    <a:lnTo>
                      <a:pt x="84" y="50"/>
                    </a:lnTo>
                    <a:lnTo>
                      <a:pt x="82" y="50"/>
                    </a:lnTo>
                    <a:lnTo>
                      <a:pt x="82" y="48"/>
                    </a:lnTo>
                    <a:lnTo>
                      <a:pt x="78" y="48"/>
                    </a:lnTo>
                    <a:lnTo>
                      <a:pt x="78" y="46"/>
                    </a:lnTo>
                    <a:lnTo>
                      <a:pt x="75" y="46"/>
                    </a:lnTo>
                    <a:lnTo>
                      <a:pt x="75" y="44"/>
                    </a:lnTo>
                    <a:lnTo>
                      <a:pt x="73" y="44"/>
                    </a:lnTo>
                    <a:lnTo>
                      <a:pt x="73" y="42"/>
                    </a:lnTo>
                    <a:lnTo>
                      <a:pt x="72" y="42"/>
                    </a:lnTo>
                    <a:lnTo>
                      <a:pt x="72" y="39"/>
                    </a:lnTo>
                    <a:lnTo>
                      <a:pt x="70" y="39"/>
                    </a:lnTo>
                    <a:lnTo>
                      <a:pt x="70" y="37"/>
                    </a:lnTo>
                    <a:lnTo>
                      <a:pt x="69" y="37"/>
                    </a:lnTo>
                    <a:lnTo>
                      <a:pt x="69" y="36"/>
                    </a:lnTo>
                    <a:lnTo>
                      <a:pt x="67" y="36"/>
                    </a:lnTo>
                    <a:lnTo>
                      <a:pt x="67" y="34"/>
                    </a:lnTo>
                    <a:lnTo>
                      <a:pt x="63" y="34"/>
                    </a:lnTo>
                    <a:lnTo>
                      <a:pt x="63" y="34"/>
                    </a:lnTo>
                    <a:lnTo>
                      <a:pt x="62" y="34"/>
                    </a:lnTo>
                    <a:lnTo>
                      <a:pt x="62" y="32"/>
                    </a:lnTo>
                    <a:lnTo>
                      <a:pt x="59" y="32"/>
                    </a:lnTo>
                    <a:lnTo>
                      <a:pt x="59" y="30"/>
                    </a:lnTo>
                    <a:lnTo>
                      <a:pt x="57" y="30"/>
                    </a:lnTo>
                    <a:lnTo>
                      <a:pt x="57" y="29"/>
                    </a:lnTo>
                    <a:lnTo>
                      <a:pt x="54" y="29"/>
                    </a:lnTo>
                    <a:lnTo>
                      <a:pt x="54" y="28"/>
                    </a:lnTo>
                    <a:lnTo>
                      <a:pt x="49" y="28"/>
                    </a:lnTo>
                    <a:lnTo>
                      <a:pt x="49" y="26"/>
                    </a:lnTo>
                    <a:lnTo>
                      <a:pt x="47" y="26"/>
                    </a:lnTo>
                    <a:lnTo>
                      <a:pt x="47" y="25"/>
                    </a:lnTo>
                    <a:lnTo>
                      <a:pt x="45" y="25"/>
                    </a:lnTo>
                    <a:lnTo>
                      <a:pt x="45" y="23"/>
                    </a:lnTo>
                    <a:lnTo>
                      <a:pt x="43" y="23"/>
                    </a:lnTo>
                    <a:lnTo>
                      <a:pt x="43" y="21"/>
                    </a:lnTo>
                    <a:lnTo>
                      <a:pt x="41" y="21"/>
                    </a:lnTo>
                    <a:lnTo>
                      <a:pt x="41" y="19"/>
                    </a:lnTo>
                    <a:lnTo>
                      <a:pt x="39" y="19"/>
                    </a:lnTo>
                    <a:lnTo>
                      <a:pt x="39" y="17"/>
                    </a:lnTo>
                    <a:lnTo>
                      <a:pt x="38" y="17"/>
                    </a:lnTo>
                    <a:lnTo>
                      <a:pt x="38" y="15"/>
                    </a:lnTo>
                    <a:lnTo>
                      <a:pt x="37" y="15"/>
                    </a:lnTo>
                    <a:lnTo>
                      <a:pt x="37" y="13"/>
                    </a:lnTo>
                    <a:lnTo>
                      <a:pt x="35" y="13"/>
                    </a:lnTo>
                    <a:lnTo>
                      <a:pt x="35" y="12"/>
                    </a:lnTo>
                    <a:lnTo>
                      <a:pt x="32" y="12"/>
                    </a:lnTo>
                    <a:lnTo>
                      <a:pt x="32" y="10"/>
                    </a:lnTo>
                    <a:lnTo>
                      <a:pt x="30" y="10"/>
                    </a:lnTo>
                    <a:lnTo>
                      <a:pt x="30" y="9"/>
                    </a:lnTo>
                    <a:lnTo>
                      <a:pt x="24" y="9"/>
                    </a:lnTo>
                    <a:lnTo>
                      <a:pt x="24" y="8"/>
                    </a:lnTo>
                    <a:lnTo>
                      <a:pt x="20" y="8"/>
                    </a:lnTo>
                    <a:lnTo>
                      <a:pt x="20" y="7"/>
                    </a:lnTo>
                    <a:lnTo>
                      <a:pt x="16" y="7"/>
                    </a:lnTo>
                    <a:lnTo>
                      <a:pt x="16" y="4"/>
                    </a:lnTo>
                    <a:lnTo>
                      <a:pt x="15" y="4"/>
                    </a:lnTo>
                    <a:lnTo>
                      <a:pt x="15" y="1"/>
                    </a:lnTo>
                    <a:lnTo>
                      <a:pt x="9" y="1"/>
                    </a:lnTo>
                    <a:lnTo>
                      <a:pt x="9" y="0"/>
                    </a:ln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sp>
          <p:nvSpPr>
            <p:cNvPr id="21" name="TextBox 20"/>
            <p:cNvSpPr txBox="1"/>
            <p:nvPr/>
          </p:nvSpPr>
          <p:spPr>
            <a:xfrm>
              <a:off x="4399539" y="3845739"/>
              <a:ext cx="3671508" cy="335615"/>
            </a:xfrm>
            <a:prstGeom prst="rect">
              <a:avLst/>
            </a:prstGeom>
            <a:noFill/>
          </p:spPr>
          <p:txBody>
            <a:bodyPr wrap="none" rtlCol="0">
              <a:spAutoFit/>
            </a:bodyPr>
            <a:lstStyle/>
            <a:p>
              <a:r>
                <a:rPr lang="ja-JP" sz="1600" b="0" i="0" u="none" strike="noStrike" cap="none" baseline="0">
                  <a:solidFill>
                    <a:srgbClr val="4D4D4D"/>
                  </a:solidFill>
                  <a:effectLst/>
                  <a:uFillTx/>
                  <a:ea typeface="MS UI Gothic"/>
                </a:rPr>
                <a:t>HR 0.90（95%CI 0.74, 1.09）; p=0.2780</a:t>
              </a:r>
            </a:p>
          </p:txBody>
        </p:sp>
      </p:grpSp>
    </p:spTree>
    <p:extLst>
      <p:ext uri="{BB962C8B-B14F-4D97-AF65-F5344CB8AC3E}">
        <p14:creationId xmlns:p14="http://schemas.microsoft.com/office/powerpoint/2010/main" val="1624186148"/>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484: 高リスクステージIII結腸癌のためのアジュバント化学療法としてS-1／オキサリプラチン（SOX）とUFT／ロイコボリンの比較を行う無作為化第III相試験：SCTS-CC 02試</a:t>
            </a:r>
            <a:r>
              <a:rPr lang="ja-JP" sz="1800" b="1" i="0" u="none" strike="noStrike" cap="none" baseline="0" dirty="0" smtClean="0">
                <a:solidFill>
                  <a:srgbClr val="043882"/>
                </a:solidFill>
                <a:effectLst/>
                <a:uFillTx/>
                <a:ea typeface="MS UI Gothic"/>
              </a:rPr>
              <a:t>験</a:t>
            </a:r>
            <a:r>
              <a:rPr lang="en-GB" altLang="ja-JP" sz="1800" b="1" i="0" u="none" strike="noStrike" cap="none" baseline="0" dirty="0" smtClean="0">
                <a:solidFill>
                  <a:srgbClr val="043882"/>
                </a:solidFill>
                <a:effectLst/>
                <a:uFillTx/>
                <a:ea typeface="MS UI Gothic"/>
              </a:rPr>
              <a:t/>
            </a:r>
            <a:br>
              <a:rPr lang="en-GB" altLang="ja-JP" sz="1800" b="1" i="0" u="none" strike="noStrike" cap="none" baseline="0" dirty="0" smtClean="0">
                <a:solidFill>
                  <a:srgbClr val="043882"/>
                </a:solidFill>
                <a:effectLst/>
                <a:uFillTx/>
                <a:ea typeface="MS UI Gothic"/>
              </a:rPr>
            </a:b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Takahashi T, et al</a:t>
            </a:r>
          </a:p>
        </p:txBody>
      </p:sp>
      <p:sp>
        <p:nvSpPr>
          <p:cNvPr id="3" name="Content Placeholder 2"/>
          <p:cNvSpPr>
            <a:spLocks noGrp="1"/>
          </p:cNvSpPr>
          <p:nvPr>
            <p:ph idx="1"/>
          </p:nvPr>
        </p:nvSpPr>
        <p:spPr>
          <a:xfrm>
            <a:off x="365124" y="1254035"/>
            <a:ext cx="8584004" cy="4746172"/>
          </a:xfrm>
        </p:spPr>
        <p:txBody>
          <a:bodyPr/>
          <a:lstStyle/>
          <a:p>
            <a:pPr marL="0" indent="0">
              <a:buNone/>
            </a:pPr>
            <a:r>
              <a:rPr lang="ja-JP" sz="1600" b="1" i="0" u="none" strike="noStrike" cap="none" baseline="0" dirty="0">
                <a:solidFill>
                  <a:srgbClr val="4D4D4D"/>
                </a:solidFill>
                <a:effectLst/>
                <a:uFillTx/>
                <a:ea typeface="MS UI Gothic"/>
              </a:rPr>
              <a:t>主な結果（続き）</a:t>
            </a:r>
            <a:endParaRPr lang="en-US" altLang="ja-JP" sz="1600" b="1" i="0" u="none" strike="noStrike" cap="none" baseline="0" dirty="0">
              <a:solidFill>
                <a:srgbClr val="4D4D4D"/>
              </a:solidFill>
              <a:effectLst/>
              <a:uFillTx/>
              <a:ea typeface="MS UI Gothic"/>
            </a:endParaRPr>
          </a:p>
          <a:p>
            <a:pPr marL="0" indent="0">
              <a:buNone/>
            </a:pPr>
            <a:endParaRPr lang="ja-JP" sz="1600" b="1" i="0" u="none" strike="noStrike" cap="none" baseline="0" dirty="0">
              <a:solidFill>
                <a:srgbClr val="4D4D4D"/>
              </a:solidFill>
              <a:effectLst/>
              <a:uFillTx/>
              <a:ea typeface="MS UI Gothic"/>
            </a:endParaRPr>
          </a:p>
          <a:p>
            <a:pPr marL="0" indent="0">
              <a:buNone/>
            </a:pPr>
            <a:endParaRPr lang="en-GB" b="1" dirty="0"/>
          </a:p>
          <a:p>
            <a:pPr marL="0" indent="0">
              <a:spcBef>
                <a:spcPts val="19800"/>
              </a:spcBef>
              <a:buNone/>
            </a:pPr>
            <a:r>
              <a:rPr lang="ja-JP" sz="1600" b="1" i="0" u="none" strike="noStrike" cap="none" baseline="0" dirty="0">
                <a:solidFill>
                  <a:srgbClr val="4D4D4D"/>
                </a:solidFill>
                <a:effectLst/>
                <a:uFillTx/>
                <a:ea typeface="MS UI Gothic"/>
              </a:rPr>
              <a:t>結論</a:t>
            </a:r>
          </a:p>
          <a:p>
            <a:r>
              <a:rPr lang="ja-JP" sz="1600" b="1" i="0" u="none" strike="noStrike" cap="none" baseline="0" dirty="0">
                <a:solidFill>
                  <a:srgbClr val="4D4D4D"/>
                </a:solidFill>
                <a:effectLst/>
                <a:uFillTx/>
                <a:ea typeface="MS UI Gothic"/>
              </a:rPr>
              <a:t>高リスクステージIII結腸癌患者において、SOXはUFT＋ロイコボリンよりも優れていなかった。ただしもっと進行した疾患においては（ステージIIIC、N2b）SOXは有効な可能性がある </a:t>
            </a:r>
          </a:p>
          <a:p>
            <a:endParaRPr lang="en-GB" dirty="0"/>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Takahashi T, et al. J Clin Oncol 2019;37(Suppl):Abstr 484</a:t>
            </a:r>
          </a:p>
        </p:txBody>
      </p:sp>
      <p:graphicFrame>
        <p:nvGraphicFramePr>
          <p:cNvPr id="6" name="Table 5"/>
          <p:cNvGraphicFramePr>
            <a:graphicFrameLocks noGrp="1"/>
          </p:cNvGraphicFramePr>
          <p:nvPr>
            <p:extLst>
              <p:ext uri="{D42A27DB-BD31-4B8C-83A1-F6EECF244321}">
                <p14:modId xmlns:p14="http://schemas.microsoft.com/office/powerpoint/2010/main" val="1889519677"/>
              </p:ext>
            </p:extLst>
          </p:nvPr>
        </p:nvGraphicFramePr>
        <p:xfrm>
          <a:off x="337625" y="1593321"/>
          <a:ext cx="8468751" cy="2842560"/>
        </p:xfrm>
        <a:graphic>
          <a:graphicData uri="http://schemas.openxmlformats.org/drawingml/2006/table">
            <a:tbl>
              <a:tblPr firstRow="1" bandRow="1">
                <a:tableStyleId>{69012ECD-51FC-41F1-AA8D-1B2483CD663E}</a:tableStyleId>
              </a:tblPr>
              <a:tblGrid>
                <a:gridCol w="4622995">
                  <a:extLst>
                    <a:ext uri="{9D8B030D-6E8A-4147-A177-3AD203B41FA5}">
                      <a16:colId xmlns:a16="http://schemas.microsoft.com/office/drawing/2014/main" val="3733704063"/>
                    </a:ext>
                  </a:extLst>
                </a:gridCol>
                <a:gridCol w="1463040">
                  <a:extLst>
                    <a:ext uri="{9D8B030D-6E8A-4147-A177-3AD203B41FA5}">
                      <a16:colId xmlns:a16="http://schemas.microsoft.com/office/drawing/2014/main" val="3910278064"/>
                    </a:ext>
                  </a:extLst>
                </a:gridCol>
                <a:gridCol w="2382716">
                  <a:extLst>
                    <a:ext uri="{9D8B030D-6E8A-4147-A177-3AD203B41FA5}">
                      <a16:colId xmlns:a16="http://schemas.microsoft.com/office/drawing/2014/main" val="1675021331"/>
                    </a:ext>
                  </a:extLst>
                </a:gridCol>
              </a:tblGrid>
              <a:tr h="193964">
                <a:tc>
                  <a:txBody>
                    <a:bodyPr/>
                    <a:lstStyle/>
                    <a:p>
                      <a:pPr algn="l"/>
                      <a:r>
                        <a:rPr lang="ja-JP" sz="1600" b="1" i="0" u="none" strike="noStrike" cap="none" baseline="0">
                          <a:solidFill>
                            <a:srgbClr val="FFFFFF"/>
                          </a:solidFill>
                          <a:effectLst/>
                          <a:uFillTx/>
                          <a:ea typeface="MS UI Gothic"/>
                        </a:rPr>
                        <a:t>患者の2%以上に発生したグレード3以上のAE、n (%)</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ja-JP" sz="1600" b="1" i="0" u="none" strike="noStrike" cap="none" baseline="0">
                          <a:solidFill>
                            <a:srgbClr val="FFFFFF"/>
                          </a:solidFill>
                          <a:effectLst/>
                          <a:uFillTx/>
                          <a:ea typeface="MS UI Gothic"/>
                        </a:rPr>
                        <a:t>SOX (n=459)</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ja-JP" sz="1600" b="1" i="0" u="none" strike="noStrike" cap="none" baseline="0" dirty="0">
                          <a:solidFill>
                            <a:srgbClr val="FFFFFF"/>
                          </a:solidFill>
                          <a:effectLst/>
                          <a:uFillTx/>
                          <a:ea typeface="MS UI Gothic"/>
                        </a:rPr>
                        <a:t>UFT＋ロイコボリン(n=472)</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pPr algn="l"/>
                      <a:r>
                        <a:rPr lang="ja-JP" sz="1600" b="0" i="0" u="none" strike="noStrike" cap="none" baseline="0">
                          <a:solidFill>
                            <a:srgbClr val="4D4D4D"/>
                          </a:solidFill>
                          <a:effectLst/>
                          <a:uFillTx/>
                          <a:ea typeface="MS UI Gothic"/>
                        </a:rPr>
                        <a:t>好中球減少症</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a:solidFill>
                            <a:srgbClr val="4D4D4D"/>
                          </a:solidFill>
                          <a:effectLst/>
                          <a:uFillTx/>
                          <a:ea typeface="MS UI Gothic"/>
                        </a:rPr>
                        <a:t>79 (17.2)</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a:solidFill>
                            <a:srgbClr val="4D4D4D"/>
                          </a:solidFill>
                          <a:effectLst/>
                          <a:uFillTx/>
                          <a:ea typeface="MS UI Gothic"/>
                        </a:rPr>
                        <a:t>7 (1.5)</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0">
                <a:tc>
                  <a:txBody>
                    <a:bodyPr/>
                    <a:lstStyle/>
                    <a:p>
                      <a:pPr marL="0" indent="0" algn="l"/>
                      <a:r>
                        <a:rPr lang="ja-JP" sz="1600" b="0" i="0" u="none" strike="noStrike" cap="none" baseline="0">
                          <a:solidFill>
                            <a:srgbClr val="4D4D4D"/>
                          </a:solidFill>
                          <a:effectLst/>
                          <a:uFillTx/>
                          <a:ea typeface="MS UI Gothic"/>
                        </a:rPr>
                        <a:t>血小板減少症</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u="none" strike="noStrike" cap="none" baseline="0">
                          <a:solidFill>
                            <a:srgbClr val="4D4D4D"/>
                          </a:solidFill>
                          <a:effectLst/>
                          <a:uFillTx/>
                          <a:ea typeface="MS UI Gothic"/>
                        </a:rPr>
                        <a:t>13 (2.8)</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u="none" strike="noStrike" cap="none" baseline="0">
                          <a:solidFill>
                            <a:srgbClr val="4D4D4D"/>
                          </a:solidFill>
                          <a:effectLst/>
                          <a:uFillTx/>
                          <a:ea typeface="MS UI Gothic"/>
                        </a:rPr>
                        <a:t>3 (0.6)</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0">
                <a:tc>
                  <a:txBody>
                    <a:bodyPr/>
                    <a:lstStyle/>
                    <a:p>
                      <a:pPr marL="0" indent="0" algn="l"/>
                      <a:r>
                        <a:rPr lang="ja-JP" sz="1600" b="0" i="0" u="none" strike="noStrike" cap="none" baseline="0" dirty="0">
                          <a:solidFill>
                            <a:srgbClr val="4D4D4D"/>
                          </a:solidFill>
                          <a:effectLst/>
                          <a:uFillTx/>
                          <a:ea typeface="MS UI Gothic"/>
                        </a:rPr>
                        <a:t>AST</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a:solidFill>
                            <a:srgbClr val="4D4D4D"/>
                          </a:solidFill>
                          <a:effectLst/>
                          <a:uFillTx/>
                          <a:ea typeface="MS UI Gothic"/>
                        </a:rPr>
                        <a:t>3 (0.7)</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a:solidFill>
                            <a:srgbClr val="4D4D4D"/>
                          </a:solidFill>
                          <a:effectLst/>
                          <a:uFillTx/>
                          <a:ea typeface="MS UI Gothic"/>
                        </a:rPr>
                        <a:t>10 (2.1)</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89897517"/>
                  </a:ext>
                </a:extLst>
              </a:tr>
              <a:tr h="138546">
                <a:tc>
                  <a:txBody>
                    <a:bodyPr/>
                    <a:lstStyle/>
                    <a:p>
                      <a:pPr marL="0" indent="0" algn="l"/>
                      <a:r>
                        <a:rPr lang="ja-JP" sz="1600" b="0" i="0" u="none" strike="noStrike" cap="none" baseline="0">
                          <a:solidFill>
                            <a:srgbClr val="4D4D4D"/>
                          </a:solidFill>
                          <a:effectLst/>
                          <a:uFillTx/>
                          <a:ea typeface="MS UI Gothic"/>
                        </a:rPr>
                        <a:t>ALT</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u="none" strike="noStrike" cap="none" baseline="0">
                          <a:solidFill>
                            <a:srgbClr val="4D4D4D"/>
                          </a:solidFill>
                          <a:effectLst/>
                          <a:uFillTx/>
                          <a:ea typeface="MS UI Gothic"/>
                        </a:rPr>
                        <a:t>4 (0.9)</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u="none" strike="noStrike" cap="none" baseline="0">
                          <a:solidFill>
                            <a:srgbClr val="4D4D4D"/>
                          </a:solidFill>
                          <a:effectLst/>
                          <a:uFillTx/>
                          <a:ea typeface="MS UI Gothic"/>
                        </a:rPr>
                        <a:t>14 (3.0)</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03501981"/>
                  </a:ext>
                </a:extLst>
              </a:tr>
              <a:tr h="293673">
                <a:tc>
                  <a:txBody>
                    <a:bodyPr/>
                    <a:lstStyle/>
                    <a:p>
                      <a:pPr marL="0" indent="0" algn="l"/>
                      <a:r>
                        <a:rPr lang="ja-JP" sz="1600" b="0" i="0" u="none" strike="noStrike" cap="none" baseline="0">
                          <a:solidFill>
                            <a:srgbClr val="4D4D4D"/>
                          </a:solidFill>
                          <a:effectLst/>
                          <a:uFillTx/>
                          <a:ea typeface="MS UI Gothic"/>
                        </a:rPr>
                        <a:t>悪心</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a:solidFill>
                            <a:srgbClr val="4D4D4D"/>
                          </a:solidFill>
                          <a:effectLst/>
                          <a:uFillTx/>
                          <a:ea typeface="MS UI Gothic"/>
                        </a:rPr>
                        <a:t>9 (2.0)</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a:solidFill>
                            <a:srgbClr val="4D4D4D"/>
                          </a:solidFill>
                          <a:effectLst/>
                          <a:uFillTx/>
                          <a:ea typeface="MS UI Gothic"/>
                        </a:rPr>
                        <a:t>4 (0.8)</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920984612"/>
                  </a:ext>
                </a:extLst>
              </a:tr>
              <a:tr h="293673">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ja-JP" sz="1600" b="0" i="0" u="none" strike="noStrike" cap="none" baseline="0">
                          <a:solidFill>
                            <a:srgbClr val="4D4D4D"/>
                          </a:solidFill>
                          <a:effectLst/>
                          <a:uFillTx/>
                          <a:ea typeface="MS UI Gothic"/>
                        </a:rPr>
                        <a:t>下痢</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u="none" strike="noStrike" cap="none" baseline="0">
                          <a:solidFill>
                            <a:srgbClr val="4D4D4D"/>
                          </a:solidFill>
                          <a:effectLst/>
                          <a:uFillTx/>
                          <a:ea typeface="MS UI Gothic"/>
                        </a:rPr>
                        <a:t>25 (5.4)</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u="none" strike="noStrike" cap="none" baseline="0">
                          <a:solidFill>
                            <a:srgbClr val="4D4D4D"/>
                          </a:solidFill>
                          <a:effectLst/>
                          <a:uFillTx/>
                          <a:ea typeface="MS UI Gothic"/>
                        </a:rPr>
                        <a:t>38 (8.1)</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46257367"/>
                  </a:ext>
                </a:extLst>
              </a:tr>
              <a:tr h="293673">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ja-JP" sz="1600" b="0" i="0" u="none" strike="noStrike" cap="none" baseline="0">
                          <a:solidFill>
                            <a:srgbClr val="4D4D4D"/>
                          </a:solidFill>
                          <a:effectLst/>
                          <a:uFillTx/>
                          <a:ea typeface="MS UI Gothic"/>
                        </a:rPr>
                        <a:t>食欲不振</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600" b="0" i="0" u="none" strike="noStrike" cap="none" baseline="0">
                          <a:solidFill>
                            <a:srgbClr val="4D4D4D"/>
                          </a:solidFill>
                          <a:effectLst/>
                          <a:uFillTx/>
                          <a:ea typeface="MS UI Gothic"/>
                        </a:rPr>
                        <a:t>16 (3.5)</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a:solidFill>
                            <a:srgbClr val="4D4D4D"/>
                          </a:solidFill>
                          <a:effectLst/>
                          <a:uFillTx/>
                          <a:ea typeface="MS UI Gothic"/>
                        </a:rPr>
                        <a:t>11 (2.3)</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4219806005"/>
                  </a:ext>
                </a:extLst>
              </a:tr>
              <a:tr h="293673">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ja-JP" sz="1600" b="0" i="0" u="none" strike="noStrike" cap="none" baseline="0" dirty="0">
                          <a:solidFill>
                            <a:srgbClr val="4D4D4D"/>
                          </a:solidFill>
                          <a:effectLst/>
                          <a:uFillTx/>
                          <a:ea typeface="MS UI Gothic"/>
                        </a:rPr>
                        <a:t>末梢性感覚ニューロパチー</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600" b="0" i="0" u="none" strike="noStrike" cap="none" baseline="0">
                          <a:solidFill>
                            <a:srgbClr val="4D4D4D"/>
                          </a:solidFill>
                          <a:effectLst/>
                          <a:uFillTx/>
                          <a:ea typeface="MS UI Gothic"/>
                        </a:rPr>
                        <a:t>21 (4.6)</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u="none" strike="noStrike" cap="none" baseline="0" dirty="0">
                          <a:solidFill>
                            <a:srgbClr val="4D4D4D"/>
                          </a:solidFill>
                          <a:effectLst/>
                          <a:uFillTx/>
                          <a:ea typeface="MS UI Gothic"/>
                        </a:rPr>
                        <a:t>1 (0.2)</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213505446"/>
                  </a:ext>
                </a:extLst>
              </a:tr>
            </a:tbl>
          </a:graphicData>
        </a:graphic>
      </p:graphicFrame>
    </p:spTree>
    <p:extLst>
      <p:ext uri="{BB962C8B-B14F-4D97-AF65-F5344CB8AC3E}">
        <p14:creationId xmlns:p14="http://schemas.microsoft.com/office/powerpoint/2010/main" val="830659158"/>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483: ネオアジュバント放射線化学療法実施後の長期待機観察期間は直腸癌の腫瘍学的予後を改善するか？ GRECCAR-6無作為化多施設試験の3年フォローアップ結</a:t>
            </a:r>
            <a:r>
              <a:rPr lang="ja-JP" sz="1800" b="1" i="0" u="none" strike="noStrike" cap="none" baseline="0" dirty="0" smtClean="0">
                <a:solidFill>
                  <a:srgbClr val="043882"/>
                </a:solidFill>
                <a:effectLst/>
                <a:uFillTx/>
                <a:ea typeface="MS UI Gothic"/>
              </a:rPr>
              <a:t>果</a:t>
            </a:r>
            <a:r>
              <a:rPr lang="en-GB" altLang="ja-JP" sz="1800" b="1" i="0" u="none" strike="noStrike" cap="none" baseline="0" dirty="0" smtClean="0">
                <a:solidFill>
                  <a:srgbClr val="043882"/>
                </a:solidFill>
                <a:effectLst/>
                <a:uFillTx/>
                <a:ea typeface="MS UI Gothic"/>
              </a:rPr>
              <a:t/>
            </a:r>
            <a:br>
              <a:rPr lang="en-GB" altLang="ja-JP" sz="1800" b="1" i="0" u="none" strike="noStrike" cap="none" baseline="0" dirty="0" smtClean="0">
                <a:solidFill>
                  <a:srgbClr val="043882"/>
                </a:solidFill>
                <a:effectLst/>
                <a:uFillTx/>
                <a:ea typeface="MS UI Gothic"/>
              </a:rPr>
            </a:b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Lefevre JH,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試験の目的</a:t>
            </a:r>
          </a:p>
          <a:p>
            <a:r>
              <a:rPr lang="ja-JP" sz="1600" b="0" i="0" u="none" strike="noStrike" cap="none" baseline="0">
                <a:solidFill>
                  <a:srgbClr val="4D4D4D"/>
                </a:solidFill>
                <a:effectLst/>
                <a:uFillTx/>
                <a:ea typeface="MS UI Gothic"/>
              </a:rPr>
              <a:t>GRECCAR6試験の直腸癌患者において放射線化学療法と切除術のあいだの長期待機観察期間はcPR（ypT0N0）率に影響を与えるかどうかを評価する</a:t>
            </a:r>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Lefevre JH, et al. J Clin Oncol 2019;37(Suppl):Abstr 483</a:t>
            </a:r>
          </a:p>
        </p:txBody>
      </p:sp>
      <p:sp>
        <p:nvSpPr>
          <p:cNvPr id="7" name="Oval 14"/>
          <p:cNvSpPr>
            <a:spLocks noChangeArrowheads="1"/>
          </p:cNvSpPr>
          <p:nvPr/>
        </p:nvSpPr>
        <p:spPr bwMode="auto">
          <a:xfrm>
            <a:off x="3800865" y="3336543"/>
            <a:ext cx="583595" cy="584200"/>
          </a:xfrm>
          <a:prstGeom prst="ellipse">
            <a:avLst/>
          </a:prstGeom>
          <a:noFill/>
          <a:ln w="57150">
            <a:solidFill>
              <a:schemeClr val="bg2">
                <a:lumMod val="60000"/>
                <a:lumOff val="40000"/>
              </a:schemeClr>
            </a:solidFill>
            <a:round/>
            <a:tailEnd type="triangle" w="med" len="med"/>
          </a:ln>
        </p:spPr>
        <p:txBody>
          <a:bodyPr wrap="none" anchor="ctr"/>
          <a:lstStyle/>
          <a:p>
            <a:pPr algn="ctr">
              <a:defRPr/>
            </a:pPr>
            <a:r>
              <a:rPr lang="ja-JP" sz="2000" b="1" i="0" u="none" strike="noStrike" cap="none" baseline="0">
                <a:solidFill>
                  <a:srgbClr val="043882"/>
                </a:solidFill>
                <a:effectLst/>
                <a:uFillTx/>
                <a:ea typeface="MS UI Gothic"/>
              </a:rPr>
              <a:t>R</a:t>
            </a:r>
          </a:p>
        </p:txBody>
      </p:sp>
      <p:cxnSp>
        <p:nvCxnSpPr>
          <p:cNvPr id="8" name="AutoShape 15"/>
          <p:cNvCxnSpPr>
            <a:cxnSpLocks noChangeShapeType="1"/>
            <a:stCxn id="7" idx="0"/>
            <a:endCxn id="13" idx="1"/>
          </p:cNvCxnSpPr>
          <p:nvPr/>
        </p:nvCxnSpPr>
        <p:spPr bwMode="auto">
          <a:xfrm rot="5400000" flipH="1" flipV="1">
            <a:off x="4087146" y="2775618"/>
            <a:ext cx="566442" cy="555409"/>
          </a:xfrm>
          <a:prstGeom prst="bentConnector2">
            <a:avLst/>
          </a:prstGeom>
          <a:noFill/>
          <a:ln w="57150">
            <a:solidFill>
              <a:schemeClr val="bg2">
                <a:lumMod val="60000"/>
                <a:lumOff val="40000"/>
              </a:schemeClr>
            </a:solidFill>
            <a:round/>
            <a:tailEnd type="triangle" w="med" len="med"/>
          </a:ln>
        </p:spPr>
      </p:cxnSp>
      <p:sp>
        <p:nvSpPr>
          <p:cNvPr id="9" name="AutoShape 12"/>
          <p:cNvSpPr>
            <a:spLocks noChangeArrowheads="1"/>
          </p:cNvSpPr>
          <p:nvPr/>
        </p:nvSpPr>
        <p:spPr bwMode="auto">
          <a:xfrm>
            <a:off x="8116435" y="2505783"/>
            <a:ext cx="657678" cy="528637"/>
          </a:xfrm>
          <a:prstGeom prst="rect">
            <a:avLst/>
          </a:prstGeom>
          <a:solidFill>
            <a:schemeClr val="tx1"/>
          </a:solidFill>
          <a:ln w="9525" algn="ctr">
            <a:noFill/>
            <a:round/>
          </a:ln>
        </p:spPr>
        <p:txBody>
          <a:bodyPr lIns="90488" tIns="0" rIns="90488" bIns="0" anchor="ctr"/>
          <a:lstStyle/>
          <a:p>
            <a:pPr algn="ctr" defTabSz="892175" eaLnBrk="0" hangingPunct="0">
              <a:defRPr/>
            </a:pPr>
            <a:r>
              <a:rPr lang="ja-JP" sz="1800" b="1" i="0" u="none" strike="noStrike" cap="none" baseline="0">
                <a:solidFill>
                  <a:srgbClr val="FFFFFF"/>
                </a:solidFill>
                <a:effectLst/>
                <a:uFillTx/>
                <a:ea typeface="MS UI Gothic"/>
              </a:rPr>
              <a:t>PD</a:t>
            </a:r>
          </a:p>
        </p:txBody>
      </p:sp>
      <p:cxnSp>
        <p:nvCxnSpPr>
          <p:cNvPr id="11" name="AutoShape 19"/>
          <p:cNvCxnSpPr>
            <a:cxnSpLocks noChangeShapeType="1"/>
            <a:stCxn id="14" idx="3"/>
            <a:endCxn id="7" idx="2"/>
          </p:cNvCxnSpPr>
          <p:nvPr/>
        </p:nvCxnSpPr>
        <p:spPr bwMode="auto">
          <a:xfrm flipV="1">
            <a:off x="3546702" y="3628643"/>
            <a:ext cx="254163" cy="1"/>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a:endCxn id="9" idx="1"/>
          </p:cNvCxnSpPr>
          <p:nvPr/>
        </p:nvCxnSpPr>
        <p:spPr bwMode="auto">
          <a:xfrm>
            <a:off x="7543800" y="2770101"/>
            <a:ext cx="572635" cy="1"/>
          </a:xfrm>
          <a:prstGeom prst="straightConnector1">
            <a:avLst/>
          </a:prstGeom>
          <a:noFill/>
          <a:ln w="57150">
            <a:solidFill>
              <a:schemeClr val="bg2">
                <a:lumMod val="60000"/>
                <a:lumOff val="40000"/>
              </a:schemeClr>
            </a:solidFill>
            <a:round/>
            <a:tailEnd type="triangle" w="med" len="med"/>
          </a:ln>
        </p:spPr>
      </p:cxnSp>
      <p:sp>
        <p:nvSpPr>
          <p:cNvPr id="13" name="AutoShape 8"/>
          <p:cNvSpPr>
            <a:spLocks noChangeArrowheads="1"/>
          </p:cNvSpPr>
          <p:nvPr/>
        </p:nvSpPr>
        <p:spPr bwMode="auto">
          <a:xfrm>
            <a:off x="4648072" y="2184133"/>
            <a:ext cx="2895728" cy="1171936"/>
          </a:xfrm>
          <a:prstGeom prst="rect">
            <a:avLst/>
          </a:prstGeom>
          <a:solidFill>
            <a:schemeClr val="accent3"/>
          </a:solidFill>
          <a:ln w="9525" algn="ctr">
            <a:noFill/>
            <a:round/>
          </a:ln>
        </p:spPr>
        <p:txBody>
          <a:bodyPr lIns="90488" tIns="0" rIns="90488" bIns="0" anchor="ctr"/>
          <a:lstStyle/>
          <a:p>
            <a:pPr algn="ctr" defTabSz="892175" eaLnBrk="0" hangingPunct="0">
              <a:defRPr/>
            </a:pPr>
            <a:r>
              <a:rPr lang="ja-JP" sz="1800" i="0" u="none" strike="noStrike" cap="none" baseline="0" dirty="0">
                <a:solidFill>
                  <a:srgbClr val="FFFFFF"/>
                </a:solidFill>
                <a:effectLst/>
                <a:uFillTx/>
                <a:ea typeface="MS UI Gothic"/>
              </a:rPr>
              <a:t>放射線化学療法45～50 Gy iv 5FUまたはカペシタビン実施後7週間の待機観察期</a:t>
            </a:r>
            <a:r>
              <a:rPr lang="ja-JP" sz="1800" i="0" u="none" strike="noStrike" cap="none" baseline="0" dirty="0" smtClean="0">
                <a:solidFill>
                  <a:srgbClr val="FFFFFF"/>
                </a:solidFill>
                <a:effectLst/>
                <a:uFillTx/>
                <a:ea typeface="MS UI Gothic"/>
              </a:rPr>
              <a:t>間</a:t>
            </a:r>
            <a:r>
              <a:rPr lang="en-GB" altLang="ja-JP" sz="1800" i="0" u="none" strike="noStrike" cap="none" baseline="0" dirty="0" smtClean="0">
                <a:solidFill>
                  <a:srgbClr val="FFFFFF"/>
                </a:solidFill>
                <a:effectLst/>
                <a:uFillTx/>
                <a:ea typeface="MS UI Gothic"/>
              </a:rPr>
              <a:t/>
            </a:r>
            <a:br>
              <a:rPr lang="en-GB" altLang="ja-JP" sz="1800" i="0" u="none" strike="noStrike" cap="none" baseline="0" dirty="0" smtClean="0">
                <a:solidFill>
                  <a:srgbClr val="FFFFFF"/>
                </a:solidFill>
                <a:effectLst/>
                <a:uFillTx/>
                <a:ea typeface="MS UI Gothic"/>
              </a:rPr>
            </a:br>
            <a:r>
              <a:rPr lang="ja-JP" sz="1800" i="0" u="none" strike="noStrike" cap="none" baseline="0" dirty="0" smtClean="0">
                <a:solidFill>
                  <a:srgbClr val="FFFFFF"/>
                </a:solidFill>
                <a:effectLst/>
                <a:uFillTx/>
                <a:ea typeface="MS UI Gothic"/>
              </a:rPr>
              <a:t>（</a:t>
            </a:r>
            <a:r>
              <a:rPr lang="ja-JP" sz="1800" i="0" u="none" strike="noStrike" cap="none" baseline="0" dirty="0">
                <a:solidFill>
                  <a:srgbClr val="FFFFFF"/>
                </a:solidFill>
                <a:effectLst/>
                <a:uFillTx/>
                <a:ea typeface="MS UI Gothic"/>
              </a:rPr>
              <a:t>n=133）</a:t>
            </a:r>
          </a:p>
        </p:txBody>
      </p:sp>
      <p:sp>
        <p:nvSpPr>
          <p:cNvPr id="14" name="AutoShape 9"/>
          <p:cNvSpPr>
            <a:spLocks noChangeArrowheads="1"/>
          </p:cNvSpPr>
          <p:nvPr/>
        </p:nvSpPr>
        <p:spPr bwMode="auto">
          <a:xfrm>
            <a:off x="365123" y="2827489"/>
            <a:ext cx="3181579" cy="1602309"/>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defRPr/>
            </a:pPr>
            <a:r>
              <a:rPr lang="ja-JP" sz="1600" b="0" i="0" u="none" strike="noStrike" cap="none" baseline="0" dirty="0">
                <a:solidFill>
                  <a:srgbClr val="FFFFFF"/>
                </a:solidFill>
                <a:effectLst/>
                <a:uFillTx/>
                <a:ea typeface="MS UI Gothic"/>
              </a:rPr>
              <a:t>主要な患者選択基準</a:t>
            </a:r>
          </a:p>
          <a:p>
            <a:pPr marL="228600" indent="-228600" defTabSz="892175" eaLnBrk="0" hangingPunct="0">
              <a:spcAft>
                <a:spcPct val="30000"/>
              </a:spcAft>
              <a:buFont typeface="Arial" panose="020B0604020202020204" pitchFamily="34" charset="0"/>
              <a:buChar char="•"/>
              <a:defRPr/>
            </a:pPr>
            <a:r>
              <a:rPr lang="ja-JP" sz="1600" b="0" i="0" u="none" strike="noStrike" cap="none" baseline="0" dirty="0">
                <a:solidFill>
                  <a:srgbClr val="FFFFFF"/>
                </a:solidFill>
                <a:effectLst/>
                <a:uFillTx/>
                <a:ea typeface="MS UI Gothic"/>
              </a:rPr>
              <a:t>中部～下部直腸癌</a:t>
            </a:r>
          </a:p>
          <a:p>
            <a:pPr marL="228600" indent="-228600" defTabSz="892175" eaLnBrk="0" hangingPunct="0">
              <a:spcAft>
                <a:spcPct val="30000"/>
              </a:spcAft>
              <a:buFont typeface="Arial" panose="020B0604020202020204" pitchFamily="34" charset="0"/>
              <a:buChar char="•"/>
              <a:defRPr/>
            </a:pPr>
            <a:r>
              <a:rPr lang="ja-JP" sz="1600" b="0" i="0" u="none" strike="noStrike" cap="none" baseline="0" dirty="0">
                <a:solidFill>
                  <a:srgbClr val="FFFFFF"/>
                </a:solidFill>
                <a:effectLst/>
                <a:uFillTx/>
                <a:ea typeface="MS UI Gothic"/>
              </a:rPr>
              <a:t>cT3-T4N0またはTxN+ M0</a:t>
            </a:r>
          </a:p>
          <a:p>
            <a:pPr marL="228600" indent="-228600" defTabSz="892175" eaLnBrk="0" hangingPunct="0">
              <a:spcAft>
                <a:spcPct val="30000"/>
              </a:spcAft>
              <a:buFont typeface="Arial" panose="020B0604020202020204" pitchFamily="34" charset="0"/>
              <a:buChar char="•"/>
              <a:defRPr/>
            </a:pPr>
            <a:r>
              <a:rPr lang="ja-JP" sz="1600" b="0" i="0" u="none" strike="noStrike" cap="none" baseline="0" dirty="0">
                <a:solidFill>
                  <a:srgbClr val="FFFFFF"/>
                </a:solidFill>
                <a:effectLst/>
                <a:uFillTx/>
                <a:ea typeface="MS UI Gothic"/>
              </a:rPr>
              <a:t>ECOGのPSスコアが0～1</a:t>
            </a:r>
          </a:p>
          <a:p>
            <a:pPr defTabSz="892175" eaLnBrk="0" hangingPunct="0">
              <a:spcAft>
                <a:spcPct val="30000"/>
              </a:spcAft>
              <a:defRPr/>
            </a:pPr>
            <a:r>
              <a:rPr lang="ja-JP" sz="1600" b="0" i="0" u="none" strike="noStrike" cap="none" baseline="0" dirty="0">
                <a:solidFill>
                  <a:srgbClr val="FFFFFF"/>
                </a:solidFill>
                <a:effectLst/>
                <a:uFillTx/>
                <a:ea typeface="MS UI Gothic"/>
              </a:rPr>
              <a:t>(n=265)</a:t>
            </a:r>
          </a:p>
        </p:txBody>
      </p:sp>
      <p:cxnSp>
        <p:nvCxnSpPr>
          <p:cNvPr id="15" name="AutoShape 16"/>
          <p:cNvCxnSpPr>
            <a:cxnSpLocks noChangeShapeType="1"/>
            <a:stCxn id="7" idx="4"/>
            <a:endCxn id="18" idx="1"/>
          </p:cNvCxnSpPr>
          <p:nvPr/>
        </p:nvCxnSpPr>
        <p:spPr bwMode="auto">
          <a:xfrm rot="16200000" flipH="1">
            <a:off x="4081538" y="3931867"/>
            <a:ext cx="577658" cy="555409"/>
          </a:xfrm>
          <a:prstGeom prst="bentConnector2">
            <a:avLst/>
          </a:prstGeom>
          <a:noFill/>
          <a:ln w="57150">
            <a:solidFill>
              <a:schemeClr val="bg2">
                <a:lumMod val="60000"/>
                <a:lumOff val="40000"/>
              </a:schemeClr>
            </a:solidFill>
            <a:round/>
            <a:tailEnd type="triangle" w="med" len="med"/>
          </a:ln>
        </p:spPr>
      </p:cxnSp>
      <p:sp>
        <p:nvSpPr>
          <p:cNvPr id="16" name="AutoShape 12"/>
          <p:cNvSpPr>
            <a:spLocks noChangeArrowheads="1"/>
          </p:cNvSpPr>
          <p:nvPr/>
        </p:nvSpPr>
        <p:spPr bwMode="auto">
          <a:xfrm>
            <a:off x="8116435" y="4234081"/>
            <a:ext cx="657678" cy="528638"/>
          </a:xfrm>
          <a:prstGeom prst="rect">
            <a:avLst/>
          </a:prstGeom>
          <a:solidFill>
            <a:schemeClr val="tx1"/>
          </a:solidFill>
          <a:ln w="9525" algn="ctr">
            <a:noFill/>
            <a:round/>
          </a:ln>
        </p:spPr>
        <p:txBody>
          <a:bodyPr lIns="90488" tIns="0" rIns="90488" bIns="0" anchor="ctr"/>
          <a:lstStyle/>
          <a:p>
            <a:pPr algn="ctr" defTabSz="892175" eaLnBrk="0" hangingPunct="0">
              <a:defRPr/>
            </a:pPr>
            <a:r>
              <a:rPr lang="ja-JP" sz="1800" b="1" i="0" u="none" strike="noStrike" cap="none" baseline="0">
                <a:solidFill>
                  <a:srgbClr val="FFFFFF"/>
                </a:solidFill>
                <a:effectLst/>
                <a:uFillTx/>
                <a:ea typeface="MS UI Gothic"/>
              </a:rPr>
              <a:t>PD</a:t>
            </a:r>
          </a:p>
        </p:txBody>
      </p:sp>
      <p:cxnSp>
        <p:nvCxnSpPr>
          <p:cNvPr id="17" name="AutoShape 20"/>
          <p:cNvCxnSpPr>
            <a:cxnSpLocks noChangeShapeType="1"/>
            <a:stCxn id="18" idx="3"/>
            <a:endCxn id="16" idx="1"/>
          </p:cNvCxnSpPr>
          <p:nvPr/>
        </p:nvCxnSpPr>
        <p:spPr bwMode="auto">
          <a:xfrm flipV="1">
            <a:off x="7542092" y="4498400"/>
            <a:ext cx="574343" cy="1"/>
          </a:xfrm>
          <a:prstGeom prst="straightConnector1">
            <a:avLst/>
          </a:prstGeom>
          <a:noFill/>
          <a:ln w="57150">
            <a:solidFill>
              <a:schemeClr val="bg2">
                <a:lumMod val="60000"/>
                <a:lumOff val="40000"/>
              </a:schemeClr>
            </a:solidFill>
            <a:prstDash val="sysDot"/>
            <a:round/>
            <a:tailEnd type="triangle" w="med" len="med"/>
          </a:ln>
        </p:spPr>
      </p:cxnSp>
      <p:sp>
        <p:nvSpPr>
          <p:cNvPr id="18" name="AutoShape 12"/>
          <p:cNvSpPr>
            <a:spLocks noChangeArrowheads="1"/>
          </p:cNvSpPr>
          <p:nvPr/>
        </p:nvSpPr>
        <p:spPr bwMode="auto">
          <a:xfrm>
            <a:off x="4648072" y="3912433"/>
            <a:ext cx="2894020" cy="1171935"/>
          </a:xfrm>
          <a:prstGeom prst="rect">
            <a:avLst/>
          </a:prstGeom>
          <a:solidFill>
            <a:schemeClr val="accent2"/>
          </a:solidFill>
          <a:ln w="9525" algn="ctr">
            <a:noFill/>
            <a:round/>
          </a:ln>
        </p:spPr>
        <p:txBody>
          <a:bodyPr lIns="90488" tIns="0" rIns="90488" bIns="0" anchor="ctr"/>
          <a:lstStyle/>
          <a:p>
            <a:pPr algn="ctr" defTabSz="892175" eaLnBrk="0" hangingPunct="0">
              <a:defRPr/>
            </a:pPr>
            <a:r>
              <a:rPr lang="ja-JP" sz="1800" i="0" u="none" strike="noStrike" cap="none" baseline="0" dirty="0">
                <a:solidFill>
                  <a:srgbClr val="4D4D4D"/>
                </a:solidFill>
                <a:effectLst/>
                <a:uFillTx/>
                <a:ea typeface="MS UI Gothic"/>
              </a:rPr>
              <a:t>放射線化学療法45～50 Gy iv 5FUまたはカペシタビン実施後11週間の待機観察期</a:t>
            </a:r>
            <a:r>
              <a:rPr lang="ja-JP" sz="1800" i="0" u="none" strike="noStrike" cap="none" baseline="0" dirty="0" smtClean="0">
                <a:solidFill>
                  <a:srgbClr val="4D4D4D"/>
                </a:solidFill>
                <a:effectLst/>
                <a:uFillTx/>
                <a:ea typeface="MS UI Gothic"/>
              </a:rPr>
              <a:t>間</a:t>
            </a:r>
            <a:r>
              <a:rPr lang="en-GB" altLang="ja-JP" sz="1800" i="0" u="none" strike="noStrike" cap="none" baseline="0" dirty="0" smtClean="0">
                <a:solidFill>
                  <a:srgbClr val="4D4D4D"/>
                </a:solidFill>
                <a:effectLst/>
                <a:uFillTx/>
                <a:ea typeface="MS UI Gothic"/>
              </a:rPr>
              <a:t/>
            </a:r>
            <a:br>
              <a:rPr lang="en-GB" altLang="ja-JP" sz="1800" i="0" u="none" strike="noStrike" cap="none" baseline="0" dirty="0" smtClean="0">
                <a:solidFill>
                  <a:srgbClr val="4D4D4D"/>
                </a:solidFill>
                <a:effectLst/>
                <a:uFillTx/>
                <a:ea typeface="MS UI Gothic"/>
              </a:rPr>
            </a:br>
            <a:r>
              <a:rPr lang="ja-JP" sz="1800" i="0" u="none" strike="noStrike" cap="none" baseline="0" dirty="0" smtClean="0">
                <a:solidFill>
                  <a:srgbClr val="4D4D4D"/>
                </a:solidFill>
                <a:effectLst/>
                <a:uFillTx/>
                <a:ea typeface="MS UI Gothic"/>
              </a:rPr>
              <a:t>（</a:t>
            </a:r>
            <a:r>
              <a:rPr lang="ja-JP" sz="1800" i="0" u="none" strike="noStrike" cap="none" baseline="0" dirty="0">
                <a:solidFill>
                  <a:srgbClr val="4D4D4D"/>
                </a:solidFill>
                <a:effectLst/>
                <a:uFillTx/>
                <a:ea typeface="MS UI Gothic"/>
              </a:rPr>
              <a:t>n=132）</a:t>
            </a:r>
          </a:p>
        </p:txBody>
      </p:sp>
      <p:sp>
        <p:nvSpPr>
          <p:cNvPr id="19" name="Rectangle 9"/>
          <p:cNvSpPr txBox="1">
            <a:spLocks noChangeArrowheads="1"/>
          </p:cNvSpPr>
          <p:nvPr/>
        </p:nvSpPr>
        <p:spPr bwMode="auto">
          <a:xfrm>
            <a:off x="365124" y="5214773"/>
            <a:ext cx="4130676" cy="747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u="none" strike="noStrike" cap="none" baseline="0" dirty="0">
                <a:solidFill>
                  <a:srgbClr val="A0A0A0"/>
                </a:solidFill>
                <a:effectLst/>
                <a:uFillTx/>
                <a:ea typeface="MS UI Gothic"/>
              </a:rPr>
              <a:t>主要エンドポイント</a:t>
            </a:r>
          </a:p>
          <a:p>
            <a:pPr>
              <a:buClr>
                <a:srgbClr val="043882"/>
              </a:buClr>
            </a:pPr>
            <a:r>
              <a:rPr lang="ja-JP" sz="1600" b="0" i="0" u="none" strike="noStrike" cap="none" baseline="0" dirty="0">
                <a:solidFill>
                  <a:srgbClr val="4D4D4D"/>
                </a:solidFill>
                <a:effectLst/>
                <a:uFillTx/>
                <a:ea typeface="MS UI Gothic"/>
              </a:rPr>
              <a:t>病理的完全奏</a:t>
            </a:r>
            <a:r>
              <a:rPr lang="ja-JP" sz="1600" b="0" i="0" u="none" strike="noStrike" cap="none" baseline="0" dirty="0" smtClean="0">
                <a:solidFill>
                  <a:srgbClr val="4D4D4D"/>
                </a:solidFill>
                <a:effectLst/>
                <a:uFillTx/>
                <a:ea typeface="MS UI Gothic"/>
              </a:rPr>
              <a:t>効（</a:t>
            </a:r>
            <a:r>
              <a:rPr lang="ja-JP" sz="1600" b="0" i="0" u="none" strike="noStrike" cap="none" baseline="0" dirty="0">
                <a:solidFill>
                  <a:srgbClr val="4D4D4D"/>
                </a:solidFill>
                <a:effectLst/>
                <a:uFillTx/>
                <a:ea typeface="MS UI Gothic"/>
              </a:rPr>
              <a:t>ypT0N0）率</a:t>
            </a:r>
          </a:p>
        </p:txBody>
      </p:sp>
      <p:sp>
        <p:nvSpPr>
          <p:cNvPr id="20" name="Content Placeholder 26"/>
          <p:cNvSpPr txBox="1"/>
          <p:nvPr/>
        </p:nvSpPr>
        <p:spPr>
          <a:xfrm>
            <a:off x="4648200" y="5214773"/>
            <a:ext cx="4130675" cy="1081699"/>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u="none" strike="noStrike" cap="none" baseline="0">
                <a:solidFill>
                  <a:srgbClr val="A0A0A0"/>
                </a:solidFill>
                <a:effectLst/>
                <a:uFillTx/>
                <a:ea typeface="MS UI Gothic"/>
              </a:rPr>
              <a:t>副次的エンドポイント</a:t>
            </a:r>
          </a:p>
          <a:p>
            <a:pPr>
              <a:buClr>
                <a:srgbClr val="043882"/>
              </a:buClr>
            </a:pPr>
            <a:r>
              <a:rPr lang="ja-JP" sz="1600" b="0" i="0" u="none" strike="noStrike" cap="none" baseline="0">
                <a:solidFill>
                  <a:srgbClr val="4D4D4D"/>
                </a:solidFill>
                <a:effectLst/>
                <a:uFillTx/>
                <a:ea typeface="MS UI Gothic"/>
              </a:rPr>
              <a:t>OS、DFS、再発率</a:t>
            </a:r>
          </a:p>
        </p:txBody>
      </p:sp>
    </p:spTree>
    <p:extLst>
      <p:ext uri="{BB962C8B-B14F-4D97-AF65-F5344CB8AC3E}">
        <p14:creationId xmlns:p14="http://schemas.microsoft.com/office/powerpoint/2010/main" val="924731103"/>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483: ネオアジュバント放射線化学療法実施後の長期待機観察期間は直腸癌の腫瘍学的予後を改善するか？ GRECCAR-6無作為化多施設試験の3年フォローアップ結</a:t>
            </a:r>
            <a:r>
              <a:rPr lang="ja-JP" sz="1800" b="1" i="0" u="none" strike="noStrike" cap="none" baseline="0" dirty="0" smtClean="0">
                <a:solidFill>
                  <a:srgbClr val="043882"/>
                </a:solidFill>
                <a:effectLst/>
                <a:uFillTx/>
                <a:ea typeface="MS UI Gothic"/>
              </a:rPr>
              <a:t>果</a:t>
            </a:r>
            <a:r>
              <a:rPr lang="en-GB" altLang="ja-JP" sz="1800" b="1" i="0" u="none" strike="noStrike" cap="none" baseline="0" dirty="0" smtClean="0">
                <a:solidFill>
                  <a:srgbClr val="043882"/>
                </a:solidFill>
                <a:effectLst/>
                <a:uFillTx/>
                <a:ea typeface="MS UI Gothic"/>
              </a:rPr>
              <a:t/>
            </a:r>
            <a:br>
              <a:rPr lang="en-GB" altLang="ja-JP" sz="1800" b="1" i="0" u="none" strike="noStrike" cap="none" baseline="0" dirty="0" smtClean="0">
                <a:solidFill>
                  <a:srgbClr val="043882"/>
                </a:solidFill>
                <a:effectLst/>
                <a:uFillTx/>
                <a:ea typeface="MS UI Gothic"/>
              </a:rPr>
            </a:b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Lefevre JH, et al</a:t>
            </a:r>
          </a:p>
        </p:txBody>
      </p:sp>
      <p:sp>
        <p:nvSpPr>
          <p:cNvPr id="3" name="Content Placeholder 2"/>
          <p:cNvSpPr>
            <a:spLocks noGrp="1"/>
          </p:cNvSpPr>
          <p:nvPr>
            <p:ph idx="1"/>
          </p:nvPr>
        </p:nvSpPr>
        <p:spPr>
          <a:xfrm>
            <a:off x="365124" y="1254035"/>
            <a:ext cx="8601070" cy="4746172"/>
          </a:xfrm>
        </p:spPr>
        <p:txBody>
          <a:bodyPr/>
          <a:lstStyle/>
          <a:p>
            <a:pPr marL="0" indent="0">
              <a:buNone/>
            </a:pPr>
            <a:r>
              <a:rPr lang="ja-JP" sz="1600" b="1" i="0" u="none" strike="noStrike" cap="none" baseline="0">
                <a:solidFill>
                  <a:srgbClr val="4D4D4D"/>
                </a:solidFill>
                <a:effectLst/>
                <a:uFillTx/>
                <a:ea typeface="MS UI Gothic"/>
              </a:rPr>
              <a:t>主な結果</a:t>
            </a:r>
          </a:p>
          <a:p>
            <a:r>
              <a:rPr lang="ja-JP" sz="1600" b="0" i="0" u="none" strike="noStrike" cap="none" baseline="0">
                <a:solidFill>
                  <a:srgbClr val="4D4D4D"/>
                </a:solidFill>
                <a:effectLst/>
                <a:uFillTx/>
                <a:ea typeface="MS UI Gothic"/>
              </a:rPr>
              <a:t>7週群と11週群において、病理的完全奏効（ypT0N0）率はそれぞれ15%と17.4%であった(p=0.5983)</a:t>
            </a:r>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Lefevre JH, et al. J Clin Oncol 2019;37(Suppl):Abstr 483</a:t>
            </a:r>
          </a:p>
        </p:txBody>
      </p:sp>
      <p:sp>
        <p:nvSpPr>
          <p:cNvPr id="7" name="TextBox 6"/>
          <p:cNvSpPr txBox="1"/>
          <p:nvPr/>
        </p:nvSpPr>
        <p:spPr>
          <a:xfrm>
            <a:off x="2423167" y="2275227"/>
            <a:ext cx="513680" cy="366126"/>
          </a:xfrm>
          <a:prstGeom prst="rect">
            <a:avLst/>
          </a:prstGeom>
          <a:noFill/>
        </p:spPr>
        <p:txBody>
          <a:bodyPr wrap="none" rtlCol="0">
            <a:spAutoFit/>
          </a:bodyPr>
          <a:lstStyle/>
          <a:p>
            <a:r>
              <a:rPr lang="ja-JP" sz="1800" b="1" i="0" u="none" strike="noStrike" cap="none" baseline="0">
                <a:solidFill>
                  <a:srgbClr val="4D4D4D"/>
                </a:solidFill>
                <a:effectLst/>
                <a:uFillTx/>
                <a:ea typeface="MS UI Gothic"/>
              </a:rPr>
              <a:t>OS</a:t>
            </a:r>
          </a:p>
        </p:txBody>
      </p:sp>
      <p:sp>
        <p:nvSpPr>
          <p:cNvPr id="8" name="TextBox 7"/>
          <p:cNvSpPr txBox="1"/>
          <p:nvPr/>
        </p:nvSpPr>
        <p:spPr>
          <a:xfrm>
            <a:off x="6513128" y="2275227"/>
            <a:ext cx="640720" cy="366126"/>
          </a:xfrm>
          <a:prstGeom prst="rect">
            <a:avLst/>
          </a:prstGeom>
          <a:noFill/>
        </p:spPr>
        <p:txBody>
          <a:bodyPr wrap="none" rtlCol="0">
            <a:spAutoFit/>
          </a:bodyPr>
          <a:lstStyle/>
          <a:p>
            <a:r>
              <a:rPr lang="ja-JP" sz="1800" b="1" i="0" u="none" strike="noStrike" cap="none" baseline="0">
                <a:solidFill>
                  <a:srgbClr val="4D4D4D"/>
                </a:solidFill>
                <a:effectLst/>
                <a:uFillTx/>
                <a:ea typeface="MS UI Gothic"/>
              </a:rPr>
              <a:t>DFS</a:t>
            </a:r>
          </a:p>
        </p:txBody>
      </p:sp>
      <p:grpSp>
        <p:nvGrpSpPr>
          <p:cNvPr id="9" name="Group 8"/>
          <p:cNvGrpSpPr/>
          <p:nvPr/>
        </p:nvGrpSpPr>
        <p:grpSpPr>
          <a:xfrm>
            <a:off x="457180" y="2655539"/>
            <a:ext cx="4224454" cy="3099637"/>
            <a:chOff x="167779" y="2129759"/>
            <a:chExt cx="4224454" cy="3099637"/>
          </a:xfrm>
        </p:grpSpPr>
        <p:grpSp>
          <p:nvGrpSpPr>
            <p:cNvPr id="10" name="Group 9"/>
            <p:cNvGrpSpPr/>
            <p:nvPr/>
          </p:nvGrpSpPr>
          <p:grpSpPr>
            <a:xfrm>
              <a:off x="167779" y="2129759"/>
              <a:ext cx="4157005" cy="2666187"/>
              <a:chOff x="-113832" y="2154218"/>
              <a:chExt cx="8058188" cy="3094870"/>
            </a:xfrm>
          </p:grpSpPr>
          <p:sp>
            <p:nvSpPr>
              <p:cNvPr id="80" name="Freeform 79"/>
              <p:cNvSpPr/>
              <p:nvPr/>
            </p:nvSpPr>
            <p:spPr bwMode="auto">
              <a:xfrm>
                <a:off x="1138861" y="2334069"/>
                <a:ext cx="6805495" cy="229836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81" name="Line 6"/>
              <p:cNvSpPr>
                <a:spLocks noChangeShapeType="1"/>
              </p:cNvSpPr>
              <p:nvPr/>
            </p:nvSpPr>
            <p:spPr bwMode="auto">
              <a:xfrm>
                <a:off x="1048631" y="2334068"/>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82" name="Line 7"/>
              <p:cNvSpPr>
                <a:spLocks noChangeShapeType="1"/>
              </p:cNvSpPr>
              <p:nvPr/>
            </p:nvSpPr>
            <p:spPr bwMode="auto">
              <a:xfrm>
                <a:off x="1048632" y="2796837"/>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83" name="Line 8"/>
              <p:cNvSpPr>
                <a:spLocks noChangeShapeType="1"/>
              </p:cNvSpPr>
              <p:nvPr/>
            </p:nvSpPr>
            <p:spPr bwMode="auto">
              <a:xfrm>
                <a:off x="1048632" y="3253142"/>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84" name="Line 9"/>
              <p:cNvSpPr>
                <a:spLocks noChangeShapeType="1"/>
              </p:cNvSpPr>
              <p:nvPr/>
            </p:nvSpPr>
            <p:spPr bwMode="auto">
              <a:xfrm>
                <a:off x="1048632" y="3700092"/>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85" name="Line 10"/>
              <p:cNvSpPr>
                <a:spLocks noChangeShapeType="1"/>
              </p:cNvSpPr>
              <p:nvPr/>
            </p:nvSpPr>
            <p:spPr bwMode="auto">
              <a:xfrm>
                <a:off x="1048632" y="4187246"/>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86" name="Line 11"/>
              <p:cNvSpPr>
                <a:spLocks noChangeShapeType="1"/>
              </p:cNvSpPr>
              <p:nvPr/>
            </p:nvSpPr>
            <p:spPr bwMode="auto">
              <a:xfrm>
                <a:off x="1048632" y="4628824"/>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87" name="TextBox 86"/>
              <p:cNvSpPr txBox="1"/>
              <p:nvPr/>
            </p:nvSpPr>
            <p:spPr>
              <a:xfrm rot="16200000">
                <a:off x="-234255" y="3200886"/>
                <a:ext cx="832279" cy="591434"/>
              </a:xfrm>
              <a:prstGeom prst="rect">
                <a:avLst/>
              </a:prstGeom>
              <a:noFill/>
            </p:spPr>
            <p:txBody>
              <a:bodyPr wrap="none" rtlCol="0">
                <a:spAutoFit/>
              </a:bodyPr>
              <a:lstStyle/>
              <a:p>
                <a:pPr algn="ctr" fontAlgn="base">
                  <a:spcBef>
                    <a:spcPct val="0"/>
                  </a:spcBef>
                  <a:spcAft>
                    <a:spcPct val="0"/>
                  </a:spcAft>
                </a:pPr>
                <a:r>
                  <a:rPr lang="ja-JP" sz="1400" b="0" i="0" u="none" strike="noStrike" cap="none" baseline="0">
                    <a:solidFill>
                      <a:srgbClr val="4D4D4D"/>
                    </a:solidFill>
                    <a:effectLst/>
                    <a:uFillTx/>
                    <a:ea typeface="MS UI Gothic"/>
                  </a:rPr>
                  <a:t>生存率</a:t>
                </a:r>
              </a:p>
            </p:txBody>
          </p:sp>
          <p:sp>
            <p:nvSpPr>
              <p:cNvPr id="88" name="TextBox 87"/>
              <p:cNvSpPr txBox="1"/>
              <p:nvPr/>
            </p:nvSpPr>
            <p:spPr>
              <a:xfrm>
                <a:off x="3291786" y="4891825"/>
                <a:ext cx="2648091" cy="357263"/>
              </a:xfrm>
              <a:prstGeom prst="rect">
                <a:avLst/>
              </a:prstGeom>
              <a:noFill/>
            </p:spPr>
            <p:txBody>
              <a:bodyPr wrap="none" rtlCol="0">
                <a:spAutoFit/>
              </a:bodyPr>
              <a:lstStyle/>
              <a:p>
                <a:pPr algn="ctr"/>
                <a:r>
                  <a:rPr lang="ja-JP" altLang="en-US" sz="1400" dirty="0">
                    <a:solidFill>
                      <a:srgbClr val="4D4D4D"/>
                    </a:solidFill>
                    <a:ea typeface="MS UI Gothic"/>
                  </a:rPr>
                  <a:t>経過期間（ヵ月）</a:t>
                </a:r>
              </a:p>
            </p:txBody>
          </p:sp>
          <p:sp>
            <p:nvSpPr>
              <p:cNvPr id="89" name="TextBox 88"/>
              <p:cNvSpPr txBox="1"/>
              <p:nvPr/>
            </p:nvSpPr>
            <p:spPr>
              <a:xfrm>
                <a:off x="327497" y="2154218"/>
                <a:ext cx="834461" cy="354161"/>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1.0</a:t>
                </a:r>
              </a:p>
            </p:txBody>
          </p:sp>
          <p:sp>
            <p:nvSpPr>
              <p:cNvPr id="90" name="TextBox 89"/>
              <p:cNvSpPr txBox="1"/>
              <p:nvPr/>
            </p:nvSpPr>
            <p:spPr>
              <a:xfrm>
                <a:off x="327515" y="2618919"/>
                <a:ext cx="834461" cy="354161"/>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0.8</a:t>
                </a:r>
              </a:p>
            </p:txBody>
          </p:sp>
          <p:sp>
            <p:nvSpPr>
              <p:cNvPr id="91" name="TextBox 90"/>
              <p:cNvSpPr txBox="1"/>
              <p:nvPr/>
            </p:nvSpPr>
            <p:spPr>
              <a:xfrm>
                <a:off x="327519" y="3074994"/>
                <a:ext cx="834461" cy="354161"/>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0.6</a:t>
                </a:r>
              </a:p>
            </p:txBody>
          </p:sp>
          <p:sp>
            <p:nvSpPr>
              <p:cNvPr id="92" name="TextBox 91"/>
              <p:cNvSpPr txBox="1"/>
              <p:nvPr/>
            </p:nvSpPr>
            <p:spPr>
              <a:xfrm>
                <a:off x="327519" y="3521719"/>
                <a:ext cx="834461" cy="354161"/>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0.4</a:t>
                </a:r>
              </a:p>
            </p:txBody>
          </p:sp>
          <p:sp>
            <p:nvSpPr>
              <p:cNvPr id="93" name="TextBox 92"/>
              <p:cNvSpPr txBox="1"/>
              <p:nvPr/>
            </p:nvSpPr>
            <p:spPr>
              <a:xfrm>
                <a:off x="327519" y="4008638"/>
                <a:ext cx="834461" cy="354161"/>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0.2</a:t>
                </a:r>
              </a:p>
            </p:txBody>
          </p:sp>
          <p:sp>
            <p:nvSpPr>
              <p:cNvPr id="94" name="TextBox 93"/>
              <p:cNvSpPr txBox="1"/>
              <p:nvPr/>
            </p:nvSpPr>
            <p:spPr>
              <a:xfrm>
                <a:off x="611361" y="4448431"/>
                <a:ext cx="550623" cy="357263"/>
              </a:xfrm>
              <a:prstGeom prst="rect">
                <a:avLst/>
              </a:prstGeom>
              <a:noFill/>
            </p:spPr>
            <p:txBody>
              <a:bodyPr wrap="none" rtlCol="0" anchor="ctr" anchorCtr="0">
                <a:spAutoFit/>
              </a:bodyPr>
              <a:lstStyle/>
              <a:p>
                <a:pPr algn="r"/>
                <a:r>
                  <a:rPr lang="ja-JP" sz="1400" b="0" i="0" u="none" strike="noStrike" cap="none" baseline="0" dirty="0" smtClean="0">
                    <a:solidFill>
                      <a:srgbClr val="4D4D4D"/>
                    </a:solidFill>
                    <a:effectLst/>
                    <a:uFillTx/>
                    <a:ea typeface="MS UI Gothic"/>
                  </a:rPr>
                  <a:t>0</a:t>
                </a:r>
                <a:endParaRPr lang="ja-JP" sz="1400" b="0" i="0" u="none" strike="noStrike" cap="none" baseline="0" dirty="0">
                  <a:solidFill>
                    <a:srgbClr val="4D4D4D"/>
                  </a:solidFill>
                  <a:effectLst/>
                  <a:uFillTx/>
                  <a:ea typeface="MS UI Gothic"/>
                </a:endParaRPr>
              </a:p>
            </p:txBody>
          </p:sp>
          <p:sp>
            <p:nvSpPr>
              <p:cNvPr id="95" name="Line 21"/>
              <p:cNvSpPr>
                <a:spLocks noChangeShapeType="1"/>
              </p:cNvSpPr>
              <p:nvPr/>
            </p:nvSpPr>
            <p:spPr bwMode="auto">
              <a:xfrm flipH="1">
                <a:off x="1224762" y="4623270"/>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96" name="Line 19"/>
              <p:cNvSpPr>
                <a:spLocks noChangeShapeType="1"/>
              </p:cNvSpPr>
              <p:nvPr/>
            </p:nvSpPr>
            <p:spPr bwMode="auto">
              <a:xfrm flipH="1">
                <a:off x="2311144" y="4623270"/>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97" name="Line 19"/>
              <p:cNvSpPr>
                <a:spLocks noChangeShapeType="1"/>
              </p:cNvSpPr>
              <p:nvPr/>
            </p:nvSpPr>
            <p:spPr bwMode="auto">
              <a:xfrm flipH="1">
                <a:off x="3416329" y="4623270"/>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98" name="Line 21"/>
              <p:cNvSpPr>
                <a:spLocks noChangeShapeType="1"/>
              </p:cNvSpPr>
              <p:nvPr/>
            </p:nvSpPr>
            <p:spPr bwMode="auto">
              <a:xfrm flipH="1">
                <a:off x="4497212" y="4623270"/>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99" name="Line 21"/>
              <p:cNvSpPr>
                <a:spLocks noChangeShapeType="1"/>
              </p:cNvSpPr>
              <p:nvPr/>
            </p:nvSpPr>
            <p:spPr bwMode="auto">
              <a:xfrm flipH="1">
                <a:off x="5592224" y="4623270"/>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100" name="Line 21"/>
              <p:cNvSpPr>
                <a:spLocks noChangeShapeType="1"/>
              </p:cNvSpPr>
              <p:nvPr/>
            </p:nvSpPr>
            <p:spPr bwMode="auto">
              <a:xfrm flipH="1">
                <a:off x="6675507" y="4623270"/>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101" name="Line 19"/>
              <p:cNvSpPr>
                <a:spLocks noChangeShapeType="1"/>
              </p:cNvSpPr>
              <p:nvPr/>
            </p:nvSpPr>
            <p:spPr bwMode="auto">
              <a:xfrm flipH="1">
                <a:off x="7679752" y="4623270"/>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grpSp>
        <p:sp>
          <p:nvSpPr>
            <p:cNvPr id="11" name="TextBox 10"/>
            <p:cNvSpPr txBox="1"/>
            <p:nvPr/>
          </p:nvSpPr>
          <p:spPr>
            <a:xfrm>
              <a:off x="1105915" y="3748258"/>
              <a:ext cx="460023" cy="305105"/>
            </a:xfrm>
            <a:prstGeom prst="rect">
              <a:avLst/>
            </a:prstGeom>
            <a:noFill/>
          </p:spPr>
          <p:txBody>
            <a:bodyPr wrap="none" rtlCol="0">
              <a:spAutoFit/>
            </a:bodyPr>
            <a:lstStyle/>
            <a:p>
              <a:r>
                <a:rPr lang="ja-JP" sz="1400" b="0" i="0" u="none" strike="noStrike" cap="none" baseline="0">
                  <a:solidFill>
                    <a:srgbClr val="B60D27"/>
                  </a:solidFill>
                  <a:effectLst/>
                  <a:uFillTx/>
                  <a:ea typeface="MS UI Gothic"/>
                </a:rPr>
                <a:t>7週</a:t>
              </a:r>
            </a:p>
          </p:txBody>
        </p:sp>
        <p:sp>
          <p:nvSpPr>
            <p:cNvPr id="12" name="TextBox 11"/>
            <p:cNvSpPr txBox="1"/>
            <p:nvPr/>
          </p:nvSpPr>
          <p:spPr>
            <a:xfrm>
              <a:off x="1105915" y="4001821"/>
              <a:ext cx="559006" cy="305105"/>
            </a:xfrm>
            <a:prstGeom prst="rect">
              <a:avLst/>
            </a:prstGeom>
            <a:noFill/>
          </p:spPr>
          <p:txBody>
            <a:bodyPr wrap="none" rtlCol="0">
              <a:spAutoFit/>
            </a:bodyPr>
            <a:lstStyle/>
            <a:p>
              <a:r>
                <a:rPr lang="ja-JP" sz="1400" b="0" i="0" u="none" strike="noStrike" cap="none" baseline="0">
                  <a:solidFill>
                    <a:srgbClr val="B2C0D8"/>
                  </a:solidFill>
                  <a:effectLst/>
                  <a:uFillTx/>
                  <a:ea typeface="MS UI Gothic"/>
                </a:rPr>
                <a:t>11週</a:t>
              </a:r>
            </a:p>
          </p:txBody>
        </p:sp>
        <p:cxnSp>
          <p:nvCxnSpPr>
            <p:cNvPr id="13" name="Straight Connector 12"/>
            <p:cNvCxnSpPr/>
            <p:nvPr/>
          </p:nvCxnSpPr>
          <p:spPr>
            <a:xfrm>
              <a:off x="973086" y="3879064"/>
              <a:ext cx="16777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73086" y="4132627"/>
              <a:ext cx="167770" cy="0"/>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891374" y="3755785"/>
              <a:ext cx="2500859" cy="518678"/>
            </a:xfrm>
            <a:prstGeom prst="rect">
              <a:avLst/>
            </a:prstGeom>
            <a:noFill/>
          </p:spPr>
          <p:txBody>
            <a:bodyPr wrap="none" rtlCol="0">
              <a:spAutoFit/>
            </a:bodyPr>
            <a:lstStyle/>
            <a:p>
              <a:pPr algn="r"/>
              <a:r>
                <a:rPr lang="ja-JP" sz="1400" b="0" i="0" u="none" strike="noStrike" cap="none" baseline="0" dirty="0">
                  <a:solidFill>
                    <a:srgbClr val="4D4D4D"/>
                  </a:solidFill>
                  <a:effectLst/>
                  <a:uFillTx/>
                  <a:ea typeface="MS UI Gothic"/>
                </a:rPr>
                <a:t>ログランク検定においてp=0.8868</a:t>
              </a:r>
            </a:p>
            <a:p>
              <a:pPr algn="r"/>
              <a:r>
                <a:rPr lang="ja-JP" sz="1400" b="0" i="0" u="none" strike="noStrike" cap="none" baseline="0" dirty="0">
                  <a:solidFill>
                    <a:srgbClr val="4D4D4D"/>
                  </a:solidFill>
                  <a:effectLst/>
                  <a:uFillTx/>
                  <a:ea typeface="MS UI Gothic"/>
                </a:rPr>
                <a:t>打ち切り時点</a:t>
              </a:r>
            </a:p>
          </p:txBody>
        </p:sp>
        <p:sp>
          <p:nvSpPr>
            <p:cNvPr id="16" name="TextBox 15"/>
            <p:cNvSpPr txBox="1"/>
            <p:nvPr/>
          </p:nvSpPr>
          <p:spPr>
            <a:xfrm>
              <a:off x="183209" y="4546722"/>
              <a:ext cx="549638" cy="677108"/>
            </a:xfrm>
            <a:prstGeom prst="rect">
              <a:avLst/>
            </a:prstGeom>
            <a:noFill/>
          </p:spPr>
          <p:txBody>
            <a:bodyPr wrap="none" rtlCol="0">
              <a:spAutoFit/>
            </a:bodyPr>
            <a:lstStyle/>
            <a:p>
              <a:pPr algn="r"/>
              <a:endParaRPr lang="ja-JP" sz="1000" b="0" i="0" u="none" strike="noStrike" cap="none" baseline="0" dirty="0">
                <a:solidFill>
                  <a:srgbClr val="4D4D4D"/>
                </a:solidFill>
                <a:effectLst/>
                <a:uFillTx/>
                <a:ea typeface="MS UI Gothic"/>
              </a:endParaRPr>
            </a:p>
            <a:p>
              <a:pPr algn="r"/>
              <a:r>
                <a:rPr lang="ja-JP" sz="1400" b="0" i="0" u="none" strike="noStrike" cap="none" baseline="0" dirty="0">
                  <a:solidFill>
                    <a:srgbClr val="B60D27"/>
                  </a:solidFill>
                  <a:effectLst/>
                  <a:uFillTx/>
                  <a:ea typeface="MS UI Gothic"/>
                </a:rPr>
                <a:t>7週</a:t>
              </a:r>
            </a:p>
            <a:p>
              <a:pPr algn="r"/>
              <a:r>
                <a:rPr lang="ja-JP" sz="1400" b="0" i="0" u="none" strike="noStrike" cap="none" baseline="0" dirty="0">
                  <a:solidFill>
                    <a:srgbClr val="B2C0D8"/>
                  </a:solidFill>
                  <a:effectLst/>
                  <a:uFillTx/>
                  <a:ea typeface="MS UI Gothic"/>
                </a:rPr>
                <a:t>11週</a:t>
              </a:r>
            </a:p>
          </p:txBody>
        </p:sp>
        <p:sp>
          <p:nvSpPr>
            <p:cNvPr id="17" name="TextBox 16"/>
            <p:cNvSpPr txBox="1"/>
            <p:nvPr/>
          </p:nvSpPr>
          <p:spPr>
            <a:xfrm>
              <a:off x="673043" y="4303029"/>
              <a:ext cx="369020" cy="926365"/>
            </a:xfrm>
            <a:prstGeom prst="rect">
              <a:avLst/>
            </a:prstGeom>
            <a:noFill/>
          </p:spPr>
          <p:txBody>
            <a:bodyPr wrap="none" lIns="36000" tIns="36000" rIns="36000" bIns="36000" rtlCol="0" anchor="t" anchorCtr="0">
              <a:spAutoFit/>
            </a:bodyPr>
            <a:lstStyle/>
            <a:p>
              <a:pPr algn="ctr"/>
              <a:r>
                <a:rPr lang="ja-JP" sz="1400" b="0" i="0" u="none" strike="noStrike" cap="none" baseline="0">
                  <a:solidFill>
                    <a:srgbClr val="4D4D4D"/>
                  </a:solidFill>
                  <a:effectLst/>
                  <a:uFillTx/>
                  <a:ea typeface="MS UI Gothic"/>
                </a:rPr>
                <a:t>0</a:t>
              </a:r>
            </a:p>
            <a:p>
              <a:pPr algn="ctr"/>
              <a:endParaRPr lang="en-GB" sz="1400">
                <a:solidFill>
                  <a:srgbClr val="000000"/>
                </a:solidFill>
                <a:cs typeface="Arial" panose="020B0604020202020204" pitchFamily="34" charset="0"/>
              </a:endParaRPr>
            </a:p>
            <a:p>
              <a:pPr algn="ctr"/>
              <a:r>
                <a:rPr lang="ja-JP" sz="1400" b="0" i="0" u="none" strike="noStrike" cap="none" baseline="0">
                  <a:solidFill>
                    <a:srgbClr val="B60D27"/>
                  </a:solidFill>
                  <a:effectLst/>
                  <a:uFillTx/>
                  <a:ea typeface="MS UI Gothic"/>
                </a:rPr>
                <a:t>125</a:t>
              </a:r>
            </a:p>
            <a:p>
              <a:pPr algn="ctr"/>
              <a:r>
                <a:rPr lang="ja-JP" sz="1400" b="0" i="0" u="none" strike="noStrike" cap="none" baseline="0">
                  <a:solidFill>
                    <a:srgbClr val="B2C0D8"/>
                  </a:solidFill>
                  <a:effectLst/>
                  <a:uFillTx/>
                  <a:ea typeface="MS UI Gothic"/>
                </a:rPr>
                <a:t>128</a:t>
              </a:r>
            </a:p>
          </p:txBody>
        </p:sp>
        <p:sp>
          <p:nvSpPr>
            <p:cNvPr id="18" name="TextBox 17"/>
            <p:cNvSpPr txBox="1"/>
            <p:nvPr/>
          </p:nvSpPr>
          <p:spPr>
            <a:xfrm>
              <a:off x="1223458" y="4303029"/>
              <a:ext cx="369020" cy="926365"/>
            </a:xfrm>
            <a:prstGeom prst="rect">
              <a:avLst/>
            </a:prstGeom>
            <a:noFill/>
          </p:spPr>
          <p:txBody>
            <a:bodyPr wrap="none" lIns="36000" tIns="36000" rIns="36000" bIns="36000" rtlCol="0" anchor="t" anchorCtr="0">
              <a:spAutoFit/>
            </a:bodyPr>
            <a:lstStyle/>
            <a:p>
              <a:pPr algn="ctr"/>
              <a:r>
                <a:rPr lang="ja-JP" sz="1400" b="0" i="0" u="none" strike="noStrike" cap="none" baseline="0">
                  <a:solidFill>
                    <a:srgbClr val="4D4D4D"/>
                  </a:solidFill>
                  <a:effectLst/>
                  <a:uFillTx/>
                  <a:ea typeface="MS UI Gothic"/>
                </a:rPr>
                <a:t>6</a:t>
              </a:r>
            </a:p>
            <a:p>
              <a:pPr algn="ctr"/>
              <a:endParaRPr lang="en-GB" sz="1400">
                <a:solidFill>
                  <a:srgbClr val="000000"/>
                </a:solidFill>
                <a:cs typeface="Arial" panose="020B0604020202020204" pitchFamily="34" charset="0"/>
              </a:endParaRPr>
            </a:p>
            <a:p>
              <a:pPr algn="ctr"/>
              <a:r>
                <a:rPr lang="ja-JP" sz="1400" b="0" i="0" u="none" strike="noStrike" cap="none" baseline="0">
                  <a:solidFill>
                    <a:srgbClr val="B60D27"/>
                  </a:solidFill>
                  <a:effectLst/>
                  <a:uFillTx/>
                  <a:ea typeface="MS UI Gothic"/>
                </a:rPr>
                <a:t>121</a:t>
              </a:r>
            </a:p>
            <a:p>
              <a:pPr algn="ctr"/>
              <a:r>
                <a:rPr lang="ja-JP" sz="1400" b="0" i="0" u="none" strike="noStrike" cap="none" baseline="0">
                  <a:solidFill>
                    <a:srgbClr val="B2C0D8"/>
                  </a:solidFill>
                  <a:effectLst/>
                  <a:uFillTx/>
                  <a:ea typeface="MS UI Gothic"/>
                </a:rPr>
                <a:t>126</a:t>
              </a:r>
            </a:p>
          </p:txBody>
        </p:sp>
        <p:sp>
          <p:nvSpPr>
            <p:cNvPr id="19" name="TextBox 18"/>
            <p:cNvSpPr txBox="1"/>
            <p:nvPr/>
          </p:nvSpPr>
          <p:spPr>
            <a:xfrm>
              <a:off x="1789959" y="4303029"/>
              <a:ext cx="369020" cy="926365"/>
            </a:xfrm>
            <a:prstGeom prst="rect">
              <a:avLst/>
            </a:prstGeom>
            <a:noFill/>
          </p:spPr>
          <p:txBody>
            <a:bodyPr wrap="none" lIns="36000" tIns="36000" rIns="36000" bIns="36000" rtlCol="0" anchor="t" anchorCtr="0">
              <a:spAutoFit/>
            </a:bodyPr>
            <a:lstStyle/>
            <a:p>
              <a:pPr algn="ctr"/>
              <a:r>
                <a:rPr lang="ja-JP" sz="1400" b="0" i="0" u="none" strike="noStrike" cap="none" baseline="0">
                  <a:solidFill>
                    <a:srgbClr val="4D4D4D"/>
                  </a:solidFill>
                  <a:effectLst/>
                  <a:uFillTx/>
                  <a:ea typeface="MS UI Gothic"/>
                </a:rPr>
                <a:t>12</a:t>
              </a:r>
            </a:p>
            <a:p>
              <a:pPr algn="ctr"/>
              <a:endParaRPr lang="en-GB" sz="1400">
                <a:solidFill>
                  <a:srgbClr val="000000"/>
                </a:solidFill>
                <a:cs typeface="Arial" panose="020B0604020202020204" pitchFamily="34" charset="0"/>
              </a:endParaRPr>
            </a:p>
            <a:p>
              <a:pPr algn="r"/>
              <a:r>
                <a:rPr lang="ja-JP" sz="1400" b="0" i="0" u="none" strike="noStrike" cap="none" baseline="0">
                  <a:solidFill>
                    <a:srgbClr val="B60D27"/>
                  </a:solidFill>
                  <a:effectLst/>
                  <a:uFillTx/>
                  <a:ea typeface="MS UI Gothic"/>
                </a:rPr>
                <a:t>115</a:t>
              </a:r>
            </a:p>
            <a:p>
              <a:pPr algn="r"/>
              <a:r>
                <a:rPr lang="ja-JP" sz="1400" b="0" i="0" u="none" strike="noStrike" cap="none" baseline="0">
                  <a:solidFill>
                    <a:srgbClr val="B2C0D8"/>
                  </a:solidFill>
                  <a:effectLst/>
                  <a:uFillTx/>
                  <a:ea typeface="MS UI Gothic"/>
                </a:rPr>
                <a:t>124</a:t>
              </a:r>
            </a:p>
          </p:txBody>
        </p:sp>
        <p:sp>
          <p:nvSpPr>
            <p:cNvPr id="20" name="TextBox 19"/>
            <p:cNvSpPr txBox="1"/>
            <p:nvPr/>
          </p:nvSpPr>
          <p:spPr>
            <a:xfrm>
              <a:off x="2343588" y="4303029"/>
              <a:ext cx="369020" cy="926365"/>
            </a:xfrm>
            <a:prstGeom prst="rect">
              <a:avLst/>
            </a:prstGeom>
            <a:noFill/>
          </p:spPr>
          <p:txBody>
            <a:bodyPr wrap="none" lIns="36000" tIns="36000" rIns="36000" bIns="36000" rtlCol="0" anchor="t" anchorCtr="0">
              <a:spAutoFit/>
            </a:bodyPr>
            <a:lstStyle/>
            <a:p>
              <a:pPr algn="ctr"/>
              <a:r>
                <a:rPr lang="ja-JP" sz="1400" b="0" i="0" u="none" strike="noStrike" cap="none" baseline="0" dirty="0">
                  <a:solidFill>
                    <a:srgbClr val="4D4D4D"/>
                  </a:solidFill>
                  <a:effectLst/>
                  <a:uFillTx/>
                  <a:ea typeface="MS UI Gothic"/>
                </a:rPr>
                <a:t>18</a:t>
              </a:r>
            </a:p>
            <a:p>
              <a:pPr algn="ctr"/>
              <a:endParaRPr lang="en-GB" sz="1400" dirty="0">
                <a:solidFill>
                  <a:srgbClr val="000000"/>
                </a:solidFill>
                <a:cs typeface="Arial" panose="020B0604020202020204" pitchFamily="34" charset="0"/>
              </a:endParaRPr>
            </a:p>
            <a:p>
              <a:pPr algn="r"/>
              <a:r>
                <a:rPr lang="ja-JP" sz="1400" b="0" i="0" u="none" strike="noStrike" cap="none" baseline="0" dirty="0">
                  <a:solidFill>
                    <a:srgbClr val="B60D27"/>
                  </a:solidFill>
                  <a:effectLst/>
                  <a:uFillTx/>
                  <a:ea typeface="MS UI Gothic"/>
                </a:rPr>
                <a:t>109</a:t>
              </a:r>
            </a:p>
            <a:p>
              <a:pPr algn="r"/>
              <a:r>
                <a:rPr lang="ja-JP" sz="1400" b="0" i="0" u="none" strike="noStrike" cap="none" baseline="0" dirty="0">
                  <a:solidFill>
                    <a:srgbClr val="B2C0D8"/>
                  </a:solidFill>
                  <a:effectLst/>
                  <a:uFillTx/>
                  <a:ea typeface="MS UI Gothic"/>
                </a:rPr>
                <a:t>121</a:t>
              </a:r>
            </a:p>
          </p:txBody>
        </p:sp>
        <p:sp>
          <p:nvSpPr>
            <p:cNvPr id="21" name="TextBox 20"/>
            <p:cNvSpPr txBox="1"/>
            <p:nvPr/>
          </p:nvSpPr>
          <p:spPr>
            <a:xfrm>
              <a:off x="2902252" y="4303029"/>
              <a:ext cx="369020" cy="926365"/>
            </a:xfrm>
            <a:prstGeom prst="rect">
              <a:avLst/>
            </a:prstGeom>
            <a:noFill/>
          </p:spPr>
          <p:txBody>
            <a:bodyPr wrap="none" lIns="36000" tIns="36000" rIns="36000" bIns="36000" rtlCol="0" anchor="t" anchorCtr="0">
              <a:spAutoFit/>
            </a:bodyPr>
            <a:lstStyle/>
            <a:p>
              <a:pPr algn="ctr"/>
              <a:r>
                <a:rPr lang="ja-JP" sz="1400" b="0" i="0" u="none" strike="noStrike" cap="none" baseline="0">
                  <a:solidFill>
                    <a:srgbClr val="4D4D4D"/>
                  </a:solidFill>
                  <a:effectLst/>
                  <a:uFillTx/>
                  <a:ea typeface="MS UI Gothic"/>
                </a:rPr>
                <a:t>24</a:t>
              </a:r>
            </a:p>
            <a:p>
              <a:pPr algn="ctr"/>
              <a:endParaRPr lang="en-GB" sz="1400">
                <a:solidFill>
                  <a:srgbClr val="000000"/>
                </a:solidFill>
                <a:cs typeface="Arial" panose="020B0604020202020204" pitchFamily="34" charset="0"/>
              </a:endParaRPr>
            </a:p>
            <a:p>
              <a:pPr algn="ctr"/>
              <a:r>
                <a:rPr lang="ja-JP" sz="1400" b="0" i="0" u="none" strike="noStrike" cap="none" baseline="0">
                  <a:solidFill>
                    <a:srgbClr val="B60D27"/>
                  </a:solidFill>
                  <a:effectLst/>
                  <a:uFillTx/>
                  <a:ea typeface="MS UI Gothic"/>
                </a:rPr>
                <a:t>105</a:t>
              </a:r>
            </a:p>
            <a:p>
              <a:pPr algn="ctr"/>
              <a:r>
                <a:rPr lang="ja-JP" sz="1400" b="0" i="0" u="none" strike="noStrike" cap="none" baseline="0">
                  <a:solidFill>
                    <a:srgbClr val="B2C0D8"/>
                  </a:solidFill>
                  <a:effectLst/>
                  <a:uFillTx/>
                  <a:ea typeface="MS UI Gothic"/>
                </a:rPr>
                <a:t>118</a:t>
              </a:r>
            </a:p>
          </p:txBody>
        </p:sp>
        <p:sp>
          <p:nvSpPr>
            <p:cNvPr id="22" name="TextBox 21"/>
            <p:cNvSpPr txBox="1"/>
            <p:nvPr/>
          </p:nvSpPr>
          <p:spPr>
            <a:xfrm>
              <a:off x="3456775" y="4303029"/>
              <a:ext cx="369020" cy="926365"/>
            </a:xfrm>
            <a:prstGeom prst="rect">
              <a:avLst/>
            </a:prstGeom>
            <a:noFill/>
          </p:spPr>
          <p:txBody>
            <a:bodyPr wrap="none" lIns="36000" tIns="36000" rIns="36000" bIns="36000" rtlCol="0" anchor="t" anchorCtr="0">
              <a:spAutoFit/>
            </a:bodyPr>
            <a:lstStyle/>
            <a:p>
              <a:pPr algn="ctr"/>
              <a:r>
                <a:rPr lang="ja-JP" sz="1400" b="0" i="0" u="none" strike="noStrike" cap="none" baseline="0">
                  <a:solidFill>
                    <a:srgbClr val="4D4D4D"/>
                  </a:solidFill>
                  <a:effectLst/>
                  <a:uFillTx/>
                  <a:ea typeface="MS UI Gothic"/>
                </a:rPr>
                <a:t>30</a:t>
              </a:r>
            </a:p>
            <a:p>
              <a:pPr algn="ctr"/>
              <a:endParaRPr lang="en-GB" sz="1400">
                <a:solidFill>
                  <a:srgbClr val="000000"/>
                </a:solidFill>
                <a:cs typeface="Arial" panose="020B0604020202020204" pitchFamily="34" charset="0"/>
              </a:endParaRPr>
            </a:p>
            <a:p>
              <a:pPr algn="r"/>
              <a:r>
                <a:rPr lang="ja-JP" sz="1400" b="0" i="0" u="none" strike="noStrike" cap="none" baseline="0">
                  <a:solidFill>
                    <a:srgbClr val="B60D27"/>
                  </a:solidFill>
                  <a:effectLst/>
                  <a:uFillTx/>
                  <a:ea typeface="MS UI Gothic"/>
                </a:rPr>
                <a:t>99</a:t>
              </a:r>
            </a:p>
            <a:p>
              <a:pPr algn="r"/>
              <a:r>
                <a:rPr lang="ja-JP" sz="1400" b="0" i="0" u="none" strike="noStrike" cap="none" baseline="0">
                  <a:solidFill>
                    <a:srgbClr val="B2C0D8"/>
                  </a:solidFill>
                  <a:effectLst/>
                  <a:uFillTx/>
                  <a:ea typeface="MS UI Gothic"/>
                </a:rPr>
                <a:t>100</a:t>
              </a:r>
            </a:p>
          </p:txBody>
        </p:sp>
        <p:sp>
          <p:nvSpPr>
            <p:cNvPr id="23" name="TextBox 22"/>
            <p:cNvSpPr txBox="1"/>
            <p:nvPr/>
          </p:nvSpPr>
          <p:spPr>
            <a:xfrm>
              <a:off x="4061783" y="4303030"/>
              <a:ext cx="270038" cy="926366"/>
            </a:xfrm>
            <a:prstGeom prst="rect">
              <a:avLst/>
            </a:prstGeom>
            <a:noFill/>
          </p:spPr>
          <p:txBody>
            <a:bodyPr wrap="none" lIns="36000" tIns="36000" rIns="36000" bIns="36000" rtlCol="0" anchor="t" anchorCtr="0">
              <a:spAutoFit/>
            </a:bodyPr>
            <a:lstStyle/>
            <a:p>
              <a:pPr algn="ctr"/>
              <a:r>
                <a:rPr lang="ja-JP" sz="1400" b="0" i="0" u="none" strike="noStrike" cap="none" baseline="0">
                  <a:solidFill>
                    <a:srgbClr val="4D4D4D"/>
                  </a:solidFill>
                  <a:effectLst/>
                  <a:uFillTx/>
                  <a:ea typeface="MS UI Gothic"/>
                </a:rPr>
                <a:t>36</a:t>
              </a:r>
            </a:p>
            <a:p>
              <a:pPr algn="ctr"/>
              <a:endParaRPr lang="en-GB" sz="1400">
                <a:solidFill>
                  <a:srgbClr val="000000"/>
                </a:solidFill>
                <a:cs typeface="Arial" panose="020B0604020202020204" pitchFamily="34" charset="0"/>
              </a:endParaRPr>
            </a:p>
            <a:p>
              <a:pPr algn="ctr"/>
              <a:r>
                <a:rPr lang="ja-JP" sz="1400" b="0" i="0" u="none" strike="noStrike" cap="none" baseline="0">
                  <a:solidFill>
                    <a:srgbClr val="B60D27"/>
                  </a:solidFill>
                  <a:effectLst/>
                  <a:uFillTx/>
                  <a:ea typeface="MS UI Gothic"/>
                </a:rPr>
                <a:t>80</a:t>
              </a:r>
            </a:p>
            <a:p>
              <a:pPr algn="ctr"/>
              <a:r>
                <a:rPr lang="ja-JP" sz="1400" b="0" i="0" u="none" strike="noStrike" cap="none" baseline="0">
                  <a:solidFill>
                    <a:srgbClr val="B2C0D8"/>
                  </a:solidFill>
                  <a:effectLst/>
                  <a:uFillTx/>
                  <a:ea typeface="MS UI Gothic"/>
                </a:rPr>
                <a:t>77</a:t>
              </a:r>
            </a:p>
          </p:txBody>
        </p:sp>
        <p:cxnSp>
          <p:nvCxnSpPr>
            <p:cNvPr id="24" name="Straight Connector 23"/>
            <p:cNvCxnSpPr/>
            <p:nvPr/>
          </p:nvCxnSpPr>
          <p:spPr>
            <a:xfrm flipH="1">
              <a:off x="3117821" y="4047908"/>
              <a:ext cx="0" cy="123962"/>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3270221" y="4047908"/>
              <a:ext cx="0" cy="12396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655428" y="3033740"/>
              <a:ext cx="1469231" cy="305105"/>
            </a:xfrm>
            <a:prstGeom prst="rect">
              <a:avLst/>
            </a:prstGeom>
            <a:noFill/>
          </p:spPr>
          <p:txBody>
            <a:bodyPr wrap="none" rtlCol="0">
              <a:spAutoFit/>
            </a:bodyPr>
            <a:lstStyle/>
            <a:p>
              <a:r>
                <a:rPr lang="ja-JP" sz="1400" b="0" i="0" u="none" strike="noStrike" cap="none" baseline="0">
                  <a:solidFill>
                    <a:srgbClr val="4D4D4D"/>
                  </a:solidFill>
                  <a:effectLst/>
                  <a:uFillTx/>
                  <a:ea typeface="MS UI Gothic"/>
                </a:rPr>
                <a:t>89.4% vs 88.6%</a:t>
              </a:r>
            </a:p>
          </p:txBody>
        </p:sp>
        <p:grpSp>
          <p:nvGrpSpPr>
            <p:cNvPr id="27" name="Group 26"/>
            <p:cNvGrpSpPr/>
            <p:nvPr/>
          </p:nvGrpSpPr>
          <p:grpSpPr>
            <a:xfrm>
              <a:off x="876196" y="2257564"/>
              <a:ext cx="3376044" cy="227945"/>
              <a:chOff x="3308350" y="3348038"/>
              <a:chExt cx="2524125" cy="152400"/>
            </a:xfrm>
          </p:grpSpPr>
          <p:sp>
            <p:nvSpPr>
              <p:cNvPr id="59" name="Line 2"/>
              <p:cNvSpPr>
                <a:spLocks noChangeShapeType="1"/>
              </p:cNvSpPr>
              <p:nvPr/>
            </p:nvSpPr>
            <p:spPr bwMode="auto">
              <a:xfrm flipH="1">
                <a:off x="3927475" y="3367088"/>
                <a:ext cx="0" cy="71437"/>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60" name="Line 3"/>
              <p:cNvSpPr>
                <a:spLocks noChangeShapeType="1"/>
              </p:cNvSpPr>
              <p:nvPr/>
            </p:nvSpPr>
            <p:spPr bwMode="auto">
              <a:xfrm flipH="1">
                <a:off x="5184775" y="3417888"/>
                <a:ext cx="0" cy="71437"/>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61" name="Line 4"/>
              <p:cNvSpPr>
                <a:spLocks noChangeShapeType="1"/>
              </p:cNvSpPr>
              <p:nvPr/>
            </p:nvSpPr>
            <p:spPr bwMode="auto">
              <a:xfrm flipH="1">
                <a:off x="4832350" y="3417888"/>
                <a:ext cx="0" cy="71437"/>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62" name="Line 5"/>
              <p:cNvSpPr>
                <a:spLocks noChangeShapeType="1"/>
              </p:cNvSpPr>
              <p:nvPr/>
            </p:nvSpPr>
            <p:spPr bwMode="auto">
              <a:xfrm flipH="1">
                <a:off x="4060825" y="3367088"/>
                <a:ext cx="0" cy="71437"/>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63" name="Line 6"/>
              <p:cNvSpPr>
                <a:spLocks noChangeShapeType="1"/>
              </p:cNvSpPr>
              <p:nvPr/>
            </p:nvSpPr>
            <p:spPr bwMode="auto">
              <a:xfrm flipH="1">
                <a:off x="5108575" y="3417888"/>
                <a:ext cx="0" cy="71437"/>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64" name="Line 7"/>
              <p:cNvSpPr>
                <a:spLocks noChangeShapeType="1"/>
              </p:cNvSpPr>
              <p:nvPr/>
            </p:nvSpPr>
            <p:spPr bwMode="auto">
              <a:xfrm flipH="1">
                <a:off x="3832225" y="3357563"/>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65" name="Line 8"/>
              <p:cNvSpPr>
                <a:spLocks noChangeShapeType="1"/>
              </p:cNvSpPr>
              <p:nvPr/>
            </p:nvSpPr>
            <p:spPr bwMode="auto">
              <a:xfrm flipH="1">
                <a:off x="3736975" y="3357563"/>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66" name="Line 9"/>
              <p:cNvSpPr>
                <a:spLocks noChangeShapeType="1"/>
              </p:cNvSpPr>
              <p:nvPr/>
            </p:nvSpPr>
            <p:spPr bwMode="auto">
              <a:xfrm flipH="1">
                <a:off x="3698875" y="3348038"/>
                <a:ext cx="0" cy="5715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67" name="Line 10"/>
              <p:cNvSpPr>
                <a:spLocks noChangeShapeType="1"/>
              </p:cNvSpPr>
              <p:nvPr/>
            </p:nvSpPr>
            <p:spPr bwMode="auto">
              <a:xfrm flipH="1">
                <a:off x="3546475" y="3348038"/>
                <a:ext cx="0" cy="5715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68" name="Line 11"/>
              <p:cNvSpPr>
                <a:spLocks noChangeShapeType="1"/>
              </p:cNvSpPr>
              <p:nvPr/>
            </p:nvSpPr>
            <p:spPr bwMode="auto">
              <a:xfrm flipH="1">
                <a:off x="5508625" y="3417888"/>
                <a:ext cx="0" cy="71437"/>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69" name="Line 12"/>
              <p:cNvSpPr>
                <a:spLocks noChangeShapeType="1"/>
              </p:cNvSpPr>
              <p:nvPr/>
            </p:nvSpPr>
            <p:spPr bwMode="auto">
              <a:xfrm flipH="1">
                <a:off x="5527675" y="3417888"/>
                <a:ext cx="0" cy="71437"/>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70" name="Line 13"/>
              <p:cNvSpPr>
                <a:spLocks noChangeShapeType="1"/>
              </p:cNvSpPr>
              <p:nvPr/>
            </p:nvSpPr>
            <p:spPr bwMode="auto">
              <a:xfrm flipH="1">
                <a:off x="5441950" y="3417888"/>
                <a:ext cx="0" cy="71437"/>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71" name="Line 14"/>
              <p:cNvSpPr>
                <a:spLocks noChangeShapeType="1"/>
              </p:cNvSpPr>
              <p:nvPr/>
            </p:nvSpPr>
            <p:spPr bwMode="auto">
              <a:xfrm flipH="1">
                <a:off x="4727575" y="3417888"/>
                <a:ext cx="0" cy="71437"/>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72" name="Line 15"/>
              <p:cNvSpPr>
                <a:spLocks noChangeShapeType="1"/>
              </p:cNvSpPr>
              <p:nvPr/>
            </p:nvSpPr>
            <p:spPr bwMode="auto">
              <a:xfrm flipH="1">
                <a:off x="4270375" y="3376613"/>
                <a:ext cx="0" cy="5715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73" name="Line 16"/>
              <p:cNvSpPr>
                <a:spLocks noChangeShapeType="1"/>
              </p:cNvSpPr>
              <p:nvPr/>
            </p:nvSpPr>
            <p:spPr bwMode="auto">
              <a:xfrm flipH="1">
                <a:off x="4194175" y="3367088"/>
                <a:ext cx="0" cy="71437"/>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74" name="Line 17"/>
              <p:cNvSpPr>
                <a:spLocks noChangeShapeType="1"/>
              </p:cNvSpPr>
              <p:nvPr/>
            </p:nvSpPr>
            <p:spPr bwMode="auto">
              <a:xfrm flipH="1">
                <a:off x="4175125" y="3367088"/>
                <a:ext cx="0" cy="71437"/>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75" name="Line 18"/>
              <p:cNvSpPr>
                <a:spLocks noChangeShapeType="1"/>
              </p:cNvSpPr>
              <p:nvPr/>
            </p:nvSpPr>
            <p:spPr bwMode="auto">
              <a:xfrm flipH="1">
                <a:off x="5222875" y="3417888"/>
                <a:ext cx="0" cy="71437"/>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76" name="Line 19"/>
              <p:cNvSpPr>
                <a:spLocks noChangeShapeType="1"/>
              </p:cNvSpPr>
              <p:nvPr/>
            </p:nvSpPr>
            <p:spPr bwMode="auto">
              <a:xfrm flipH="1">
                <a:off x="5699125" y="3443288"/>
                <a:ext cx="0" cy="5715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77" name="Line 20"/>
              <p:cNvSpPr>
                <a:spLocks noChangeShapeType="1"/>
              </p:cNvSpPr>
              <p:nvPr/>
            </p:nvSpPr>
            <p:spPr bwMode="auto">
              <a:xfrm flipH="1">
                <a:off x="5661025" y="3443288"/>
                <a:ext cx="0" cy="5715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78" name="Line 21"/>
              <p:cNvSpPr>
                <a:spLocks noChangeShapeType="1"/>
              </p:cNvSpPr>
              <p:nvPr/>
            </p:nvSpPr>
            <p:spPr bwMode="auto">
              <a:xfrm flipH="1">
                <a:off x="5708650" y="3443288"/>
                <a:ext cx="0" cy="5715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79" name="Freeform 22"/>
              <p:cNvSpPr/>
              <p:nvPr/>
            </p:nvSpPr>
            <p:spPr bwMode="auto">
              <a:xfrm>
                <a:off x="3308350" y="3357563"/>
                <a:ext cx="2524125" cy="133350"/>
              </a:xfrm>
              <a:custGeom>
                <a:avLst/>
                <a:gdLst>
                  <a:gd name="T0" fmla="*/ 265 w 265"/>
                  <a:gd name="T1" fmla="*/ 14 h 14"/>
                  <a:gd name="T2" fmla="*/ 253 w 265"/>
                  <a:gd name="T3" fmla="*/ 14 h 14"/>
                  <a:gd name="T4" fmla="*/ 253 w 265"/>
                  <a:gd name="T5" fmla="*/ 12 h 14"/>
                  <a:gd name="T6" fmla="*/ 239 w 265"/>
                  <a:gd name="T7" fmla="*/ 12 h 14"/>
                  <a:gd name="T8" fmla="*/ 239 w 265"/>
                  <a:gd name="T9" fmla="*/ 10 h 14"/>
                  <a:gd name="T10" fmla="*/ 153 w 265"/>
                  <a:gd name="T11" fmla="*/ 10 h 14"/>
                  <a:gd name="T12" fmla="*/ 153 w 265"/>
                  <a:gd name="T13" fmla="*/ 9 h 14"/>
                  <a:gd name="T14" fmla="*/ 139 w 265"/>
                  <a:gd name="T15" fmla="*/ 9 h 14"/>
                  <a:gd name="T16" fmla="*/ 139 w 265"/>
                  <a:gd name="T17" fmla="*/ 8 h 14"/>
                  <a:gd name="T18" fmla="*/ 123 w 265"/>
                  <a:gd name="T19" fmla="*/ 8 h 14"/>
                  <a:gd name="T20" fmla="*/ 123 w 265"/>
                  <a:gd name="T21" fmla="*/ 7 h 14"/>
                  <a:gd name="T22" fmla="*/ 110 w 265"/>
                  <a:gd name="T23" fmla="*/ 7 h 14"/>
                  <a:gd name="T24" fmla="*/ 110 w 265"/>
                  <a:gd name="T25" fmla="*/ 5 h 14"/>
                  <a:gd name="T26" fmla="*/ 95 w 265"/>
                  <a:gd name="T27" fmla="*/ 5 h 14"/>
                  <a:gd name="T28" fmla="*/ 95 w 265"/>
                  <a:gd name="T29" fmla="*/ 4 h 14"/>
                  <a:gd name="T30" fmla="*/ 57 w 265"/>
                  <a:gd name="T31" fmla="*/ 4 h 14"/>
                  <a:gd name="T32" fmla="*/ 57 w 265"/>
                  <a:gd name="T33" fmla="*/ 3 h 14"/>
                  <a:gd name="T34" fmla="*/ 44 w 265"/>
                  <a:gd name="T35" fmla="*/ 3 h 14"/>
                  <a:gd name="T36" fmla="*/ 44 w 265"/>
                  <a:gd name="T37" fmla="*/ 2 h 14"/>
                  <a:gd name="T38" fmla="*/ 19 w 265"/>
                  <a:gd name="T39" fmla="*/ 2 h 14"/>
                  <a:gd name="T40" fmla="*/ 19 w 265"/>
                  <a:gd name="T41" fmla="*/ 0 h 14"/>
                  <a:gd name="T42" fmla="*/ 0 w 265"/>
                  <a:gd name="T4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5" h="14">
                    <a:moveTo>
                      <a:pt x="265" y="14"/>
                    </a:moveTo>
                    <a:lnTo>
                      <a:pt x="253" y="14"/>
                    </a:lnTo>
                    <a:lnTo>
                      <a:pt x="253" y="12"/>
                    </a:lnTo>
                    <a:lnTo>
                      <a:pt x="239" y="12"/>
                    </a:lnTo>
                    <a:lnTo>
                      <a:pt x="239" y="10"/>
                    </a:lnTo>
                    <a:lnTo>
                      <a:pt x="153" y="10"/>
                    </a:lnTo>
                    <a:lnTo>
                      <a:pt x="153" y="9"/>
                    </a:lnTo>
                    <a:lnTo>
                      <a:pt x="139" y="9"/>
                    </a:lnTo>
                    <a:lnTo>
                      <a:pt x="139" y="8"/>
                    </a:lnTo>
                    <a:lnTo>
                      <a:pt x="123" y="8"/>
                    </a:lnTo>
                    <a:lnTo>
                      <a:pt x="123" y="7"/>
                    </a:lnTo>
                    <a:lnTo>
                      <a:pt x="110" y="7"/>
                    </a:lnTo>
                    <a:lnTo>
                      <a:pt x="110" y="5"/>
                    </a:lnTo>
                    <a:lnTo>
                      <a:pt x="95" y="5"/>
                    </a:lnTo>
                    <a:lnTo>
                      <a:pt x="95" y="4"/>
                    </a:lnTo>
                    <a:lnTo>
                      <a:pt x="57" y="4"/>
                    </a:lnTo>
                    <a:lnTo>
                      <a:pt x="57" y="3"/>
                    </a:lnTo>
                    <a:lnTo>
                      <a:pt x="44" y="3"/>
                    </a:lnTo>
                    <a:lnTo>
                      <a:pt x="44" y="2"/>
                    </a:lnTo>
                    <a:lnTo>
                      <a:pt x="19" y="2"/>
                    </a:lnTo>
                    <a:lnTo>
                      <a:pt x="19" y="0"/>
                    </a:ln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grpSp>
        <p:grpSp>
          <p:nvGrpSpPr>
            <p:cNvPr id="28" name="Group 55"/>
            <p:cNvGrpSpPr/>
            <p:nvPr/>
          </p:nvGrpSpPr>
          <p:grpSpPr>
            <a:xfrm>
              <a:off x="876196" y="2251214"/>
              <a:ext cx="3384000" cy="234000"/>
              <a:chOff x="2082" y="2091"/>
              <a:chExt cx="1596" cy="133"/>
            </a:xfrm>
          </p:grpSpPr>
          <p:sp>
            <p:nvSpPr>
              <p:cNvPr id="29" name="Line 56"/>
              <p:cNvSpPr>
                <a:spLocks noChangeShapeType="1"/>
              </p:cNvSpPr>
              <p:nvPr/>
            </p:nvSpPr>
            <p:spPr bwMode="auto">
              <a:xfrm flipH="1">
                <a:off x="2466" y="2091"/>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30" name="Line 57"/>
              <p:cNvSpPr>
                <a:spLocks noChangeShapeType="1"/>
              </p:cNvSpPr>
              <p:nvPr/>
            </p:nvSpPr>
            <p:spPr bwMode="auto">
              <a:xfrm flipH="1">
                <a:off x="3180" y="2131"/>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31" name="Line 58"/>
              <p:cNvSpPr>
                <a:spLocks noChangeShapeType="1"/>
              </p:cNvSpPr>
              <p:nvPr/>
            </p:nvSpPr>
            <p:spPr bwMode="auto">
              <a:xfrm flipH="1">
                <a:off x="2784" y="2091"/>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32" name="Line 59"/>
              <p:cNvSpPr>
                <a:spLocks noChangeShapeType="1"/>
              </p:cNvSpPr>
              <p:nvPr/>
            </p:nvSpPr>
            <p:spPr bwMode="auto">
              <a:xfrm flipH="1">
                <a:off x="3408" y="2179"/>
                <a:ext cx="0" cy="36"/>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33" name="Line 60"/>
              <p:cNvSpPr>
                <a:spLocks noChangeShapeType="1"/>
              </p:cNvSpPr>
              <p:nvPr/>
            </p:nvSpPr>
            <p:spPr bwMode="auto">
              <a:xfrm flipH="1">
                <a:off x="3072" y="2113"/>
                <a:ext cx="0" cy="36"/>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34" name="Line 61"/>
              <p:cNvSpPr>
                <a:spLocks noChangeShapeType="1"/>
              </p:cNvSpPr>
              <p:nvPr/>
            </p:nvSpPr>
            <p:spPr bwMode="auto">
              <a:xfrm flipH="1">
                <a:off x="3168" y="2131"/>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35" name="Line 62"/>
              <p:cNvSpPr>
                <a:spLocks noChangeShapeType="1"/>
              </p:cNvSpPr>
              <p:nvPr/>
            </p:nvSpPr>
            <p:spPr bwMode="auto">
              <a:xfrm flipH="1">
                <a:off x="2604" y="2091"/>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36" name="Line 63"/>
              <p:cNvSpPr>
                <a:spLocks noChangeShapeType="1"/>
              </p:cNvSpPr>
              <p:nvPr/>
            </p:nvSpPr>
            <p:spPr bwMode="auto">
              <a:xfrm flipH="1">
                <a:off x="2616" y="2091"/>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37" name="Line 64"/>
              <p:cNvSpPr>
                <a:spLocks noChangeShapeType="1"/>
              </p:cNvSpPr>
              <p:nvPr/>
            </p:nvSpPr>
            <p:spPr bwMode="auto">
              <a:xfrm flipH="1">
                <a:off x="2328" y="2091"/>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38" name="Line 65"/>
              <p:cNvSpPr>
                <a:spLocks noChangeShapeType="1"/>
              </p:cNvSpPr>
              <p:nvPr/>
            </p:nvSpPr>
            <p:spPr bwMode="auto">
              <a:xfrm flipH="1">
                <a:off x="2232" y="2091"/>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39" name="Line 66"/>
              <p:cNvSpPr>
                <a:spLocks noChangeShapeType="1"/>
              </p:cNvSpPr>
              <p:nvPr/>
            </p:nvSpPr>
            <p:spPr bwMode="auto">
              <a:xfrm flipH="1">
                <a:off x="3426" y="2179"/>
                <a:ext cx="0" cy="36"/>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40" name="Line 67"/>
              <p:cNvSpPr>
                <a:spLocks noChangeShapeType="1"/>
              </p:cNvSpPr>
              <p:nvPr/>
            </p:nvSpPr>
            <p:spPr bwMode="auto">
              <a:xfrm flipH="1">
                <a:off x="3450" y="2179"/>
                <a:ext cx="0" cy="3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41" name="Line 68"/>
              <p:cNvSpPr>
                <a:spLocks noChangeShapeType="1"/>
              </p:cNvSpPr>
              <p:nvPr/>
            </p:nvSpPr>
            <p:spPr bwMode="auto">
              <a:xfrm flipH="1">
                <a:off x="3468" y="2179"/>
                <a:ext cx="0" cy="36"/>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42" name="Line 69"/>
              <p:cNvSpPr>
                <a:spLocks noChangeShapeType="1"/>
              </p:cNvSpPr>
              <p:nvPr/>
            </p:nvSpPr>
            <p:spPr bwMode="auto">
              <a:xfrm flipH="1">
                <a:off x="3510" y="2179"/>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43" name="Line 70"/>
              <p:cNvSpPr>
                <a:spLocks noChangeShapeType="1"/>
              </p:cNvSpPr>
              <p:nvPr/>
            </p:nvSpPr>
            <p:spPr bwMode="auto">
              <a:xfrm flipH="1">
                <a:off x="3306" y="2155"/>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44" name="Line 71"/>
              <p:cNvSpPr>
                <a:spLocks noChangeShapeType="1"/>
              </p:cNvSpPr>
              <p:nvPr/>
            </p:nvSpPr>
            <p:spPr bwMode="auto">
              <a:xfrm flipH="1">
                <a:off x="3360" y="2155"/>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45" name="Line 72"/>
              <p:cNvSpPr>
                <a:spLocks noChangeShapeType="1"/>
              </p:cNvSpPr>
              <p:nvPr/>
            </p:nvSpPr>
            <p:spPr bwMode="auto">
              <a:xfrm flipH="1">
                <a:off x="3522" y="2179"/>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46" name="Line 73"/>
              <p:cNvSpPr>
                <a:spLocks noChangeShapeType="1"/>
              </p:cNvSpPr>
              <p:nvPr/>
            </p:nvSpPr>
            <p:spPr bwMode="auto">
              <a:xfrm flipH="1">
                <a:off x="3282" y="2155"/>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47" name="Line 74"/>
              <p:cNvSpPr>
                <a:spLocks noChangeShapeType="1"/>
              </p:cNvSpPr>
              <p:nvPr/>
            </p:nvSpPr>
            <p:spPr bwMode="auto">
              <a:xfrm flipH="1">
                <a:off x="2928" y="2113"/>
                <a:ext cx="0" cy="36"/>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48" name="Line 75"/>
              <p:cNvSpPr>
                <a:spLocks noChangeShapeType="1"/>
              </p:cNvSpPr>
              <p:nvPr/>
            </p:nvSpPr>
            <p:spPr bwMode="auto">
              <a:xfrm flipH="1">
                <a:off x="3228" y="2143"/>
                <a:ext cx="0" cy="36"/>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49" name="Line 76"/>
              <p:cNvSpPr>
                <a:spLocks noChangeShapeType="1"/>
              </p:cNvSpPr>
              <p:nvPr/>
            </p:nvSpPr>
            <p:spPr bwMode="auto">
              <a:xfrm flipH="1">
                <a:off x="3570" y="2179"/>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50" name="Line 77"/>
              <p:cNvSpPr>
                <a:spLocks noChangeShapeType="1"/>
              </p:cNvSpPr>
              <p:nvPr/>
            </p:nvSpPr>
            <p:spPr bwMode="auto">
              <a:xfrm flipH="1">
                <a:off x="3588" y="2179"/>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51" name="Line 78"/>
              <p:cNvSpPr>
                <a:spLocks noChangeShapeType="1"/>
              </p:cNvSpPr>
              <p:nvPr/>
            </p:nvSpPr>
            <p:spPr bwMode="auto">
              <a:xfrm flipH="1">
                <a:off x="3600" y="2179"/>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52" name="Line 79"/>
              <p:cNvSpPr>
                <a:spLocks noChangeShapeType="1"/>
              </p:cNvSpPr>
              <p:nvPr/>
            </p:nvSpPr>
            <p:spPr bwMode="auto">
              <a:xfrm flipH="1">
                <a:off x="3618" y="2179"/>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53" name="Line 80"/>
              <p:cNvSpPr>
                <a:spLocks noChangeShapeType="1"/>
              </p:cNvSpPr>
              <p:nvPr/>
            </p:nvSpPr>
            <p:spPr bwMode="auto">
              <a:xfrm flipH="1">
                <a:off x="3624" y="2179"/>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54" name="Line 81"/>
              <p:cNvSpPr>
                <a:spLocks noChangeShapeType="1"/>
              </p:cNvSpPr>
              <p:nvPr/>
            </p:nvSpPr>
            <p:spPr bwMode="auto">
              <a:xfrm flipH="1">
                <a:off x="3636" y="2179"/>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55" name="Line 82"/>
              <p:cNvSpPr>
                <a:spLocks noChangeShapeType="1"/>
              </p:cNvSpPr>
              <p:nvPr/>
            </p:nvSpPr>
            <p:spPr bwMode="auto">
              <a:xfrm flipH="1">
                <a:off x="3654" y="2179"/>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56" name="Line 83"/>
              <p:cNvSpPr>
                <a:spLocks noChangeShapeType="1"/>
              </p:cNvSpPr>
              <p:nvPr/>
            </p:nvSpPr>
            <p:spPr bwMode="auto">
              <a:xfrm flipH="1">
                <a:off x="3666" y="2179"/>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57" name="Line 84"/>
              <p:cNvSpPr>
                <a:spLocks noChangeShapeType="1"/>
              </p:cNvSpPr>
              <p:nvPr/>
            </p:nvSpPr>
            <p:spPr bwMode="auto">
              <a:xfrm flipH="1">
                <a:off x="3396" y="2167"/>
                <a:ext cx="0" cy="36"/>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58" name="Freeform 85"/>
              <p:cNvSpPr/>
              <p:nvPr/>
            </p:nvSpPr>
            <p:spPr bwMode="auto">
              <a:xfrm>
                <a:off x="2082" y="2107"/>
                <a:ext cx="1596" cy="96"/>
              </a:xfrm>
              <a:custGeom>
                <a:avLst/>
                <a:gdLst>
                  <a:gd name="T0" fmla="*/ 266 w 266"/>
                  <a:gd name="T1" fmla="*/ 16 h 16"/>
                  <a:gd name="T2" fmla="*/ 237 w 266"/>
                  <a:gd name="T3" fmla="*/ 16 h 16"/>
                  <a:gd name="T4" fmla="*/ 237 w 266"/>
                  <a:gd name="T5" fmla="*/ 15 h 16"/>
                  <a:gd name="T6" fmla="*/ 220 w 266"/>
                  <a:gd name="T7" fmla="*/ 15 h 16"/>
                  <a:gd name="T8" fmla="*/ 220 w 266"/>
                  <a:gd name="T9" fmla="*/ 13 h 16"/>
                  <a:gd name="T10" fmla="*/ 217 w 266"/>
                  <a:gd name="T11" fmla="*/ 13 h 16"/>
                  <a:gd name="T12" fmla="*/ 217 w 266"/>
                  <a:gd name="T13" fmla="*/ 12 h 16"/>
                  <a:gd name="T14" fmla="*/ 197 w 266"/>
                  <a:gd name="T15" fmla="*/ 12 h 16"/>
                  <a:gd name="T16" fmla="*/ 197 w 266"/>
                  <a:gd name="T17" fmla="*/ 9 h 16"/>
                  <a:gd name="T18" fmla="*/ 189 w 266"/>
                  <a:gd name="T19" fmla="*/ 9 h 16"/>
                  <a:gd name="T20" fmla="*/ 189 w 266"/>
                  <a:gd name="T21" fmla="*/ 7 h 16"/>
                  <a:gd name="T22" fmla="*/ 177 w 266"/>
                  <a:gd name="T23" fmla="*/ 7 h 16"/>
                  <a:gd name="T24" fmla="*/ 177 w 266"/>
                  <a:gd name="T25" fmla="*/ 5 h 16"/>
                  <a:gd name="T26" fmla="*/ 139 w 266"/>
                  <a:gd name="T27" fmla="*/ 5 h 16"/>
                  <a:gd name="T28" fmla="*/ 139 w 266"/>
                  <a:gd name="T29" fmla="*/ 3 h 16"/>
                  <a:gd name="T30" fmla="*/ 124 w 266"/>
                  <a:gd name="T31" fmla="*/ 3 h 16"/>
                  <a:gd name="T32" fmla="*/ 124 w 266"/>
                  <a:gd name="T33" fmla="*/ 1 h 16"/>
                  <a:gd name="T34" fmla="*/ 22 w 266"/>
                  <a:gd name="T35" fmla="*/ 1 h 16"/>
                  <a:gd name="T36" fmla="*/ 22 w 266"/>
                  <a:gd name="T37" fmla="*/ 0 h 16"/>
                  <a:gd name="T38" fmla="*/ 0 w 266"/>
                  <a:gd name="T3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6" h="16">
                    <a:moveTo>
                      <a:pt x="266" y="16"/>
                    </a:moveTo>
                    <a:lnTo>
                      <a:pt x="237" y="16"/>
                    </a:lnTo>
                    <a:lnTo>
                      <a:pt x="237" y="15"/>
                    </a:lnTo>
                    <a:lnTo>
                      <a:pt x="220" y="15"/>
                    </a:lnTo>
                    <a:lnTo>
                      <a:pt x="220" y="13"/>
                    </a:lnTo>
                    <a:lnTo>
                      <a:pt x="217" y="13"/>
                    </a:lnTo>
                    <a:lnTo>
                      <a:pt x="217" y="12"/>
                    </a:lnTo>
                    <a:lnTo>
                      <a:pt x="197" y="12"/>
                    </a:lnTo>
                    <a:lnTo>
                      <a:pt x="197" y="9"/>
                    </a:lnTo>
                    <a:lnTo>
                      <a:pt x="189" y="9"/>
                    </a:lnTo>
                    <a:lnTo>
                      <a:pt x="189" y="7"/>
                    </a:lnTo>
                    <a:lnTo>
                      <a:pt x="177" y="7"/>
                    </a:lnTo>
                    <a:lnTo>
                      <a:pt x="177" y="5"/>
                    </a:lnTo>
                    <a:lnTo>
                      <a:pt x="139" y="5"/>
                    </a:lnTo>
                    <a:lnTo>
                      <a:pt x="139" y="3"/>
                    </a:lnTo>
                    <a:lnTo>
                      <a:pt x="124" y="3"/>
                    </a:lnTo>
                    <a:lnTo>
                      <a:pt x="124" y="1"/>
                    </a:lnTo>
                    <a:lnTo>
                      <a:pt x="22" y="1"/>
                    </a:lnTo>
                    <a:lnTo>
                      <a:pt x="22"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grpSp>
      </p:grpSp>
      <p:grpSp>
        <p:nvGrpSpPr>
          <p:cNvPr id="102" name="Group 101"/>
          <p:cNvGrpSpPr/>
          <p:nvPr/>
        </p:nvGrpSpPr>
        <p:grpSpPr>
          <a:xfrm>
            <a:off x="4741742" y="2655539"/>
            <a:ext cx="4224453" cy="3099638"/>
            <a:chOff x="4343546" y="2129759"/>
            <a:chExt cx="4224453" cy="3099638"/>
          </a:xfrm>
        </p:grpSpPr>
        <p:grpSp>
          <p:nvGrpSpPr>
            <p:cNvPr id="103" name="Group 102"/>
            <p:cNvGrpSpPr/>
            <p:nvPr/>
          </p:nvGrpSpPr>
          <p:grpSpPr>
            <a:xfrm>
              <a:off x="4343546" y="2129759"/>
              <a:ext cx="4157003" cy="2666187"/>
              <a:chOff x="-113829" y="2154218"/>
              <a:chExt cx="8058185" cy="3094870"/>
            </a:xfrm>
          </p:grpSpPr>
          <p:sp>
            <p:nvSpPr>
              <p:cNvPr id="163" name="Freeform 162"/>
              <p:cNvSpPr/>
              <p:nvPr/>
            </p:nvSpPr>
            <p:spPr bwMode="auto">
              <a:xfrm>
                <a:off x="1138861" y="2334069"/>
                <a:ext cx="6805495" cy="229836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64" name="Line 6"/>
              <p:cNvSpPr>
                <a:spLocks noChangeShapeType="1"/>
              </p:cNvSpPr>
              <p:nvPr/>
            </p:nvSpPr>
            <p:spPr bwMode="auto">
              <a:xfrm>
                <a:off x="1048631" y="2334068"/>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65" name="Line 7"/>
              <p:cNvSpPr>
                <a:spLocks noChangeShapeType="1"/>
              </p:cNvSpPr>
              <p:nvPr/>
            </p:nvSpPr>
            <p:spPr bwMode="auto">
              <a:xfrm>
                <a:off x="1048632" y="2796837"/>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66" name="Line 8"/>
              <p:cNvSpPr>
                <a:spLocks noChangeShapeType="1"/>
              </p:cNvSpPr>
              <p:nvPr/>
            </p:nvSpPr>
            <p:spPr bwMode="auto">
              <a:xfrm>
                <a:off x="1048632" y="3253142"/>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67" name="Line 9"/>
              <p:cNvSpPr>
                <a:spLocks noChangeShapeType="1"/>
              </p:cNvSpPr>
              <p:nvPr/>
            </p:nvSpPr>
            <p:spPr bwMode="auto">
              <a:xfrm>
                <a:off x="1048632" y="3700092"/>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68" name="Line 10"/>
              <p:cNvSpPr>
                <a:spLocks noChangeShapeType="1"/>
              </p:cNvSpPr>
              <p:nvPr/>
            </p:nvSpPr>
            <p:spPr bwMode="auto">
              <a:xfrm>
                <a:off x="1048632" y="4187246"/>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69" name="Line 11"/>
              <p:cNvSpPr>
                <a:spLocks noChangeShapeType="1"/>
              </p:cNvSpPr>
              <p:nvPr/>
            </p:nvSpPr>
            <p:spPr bwMode="auto">
              <a:xfrm>
                <a:off x="1048632" y="4628824"/>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70" name="TextBox 169"/>
              <p:cNvSpPr txBox="1"/>
              <p:nvPr/>
            </p:nvSpPr>
            <p:spPr>
              <a:xfrm rot="16200000">
                <a:off x="-234252" y="3156677"/>
                <a:ext cx="832279" cy="591434"/>
              </a:xfrm>
              <a:prstGeom prst="rect">
                <a:avLst/>
              </a:prstGeom>
              <a:noFill/>
            </p:spPr>
            <p:txBody>
              <a:bodyPr wrap="none" rtlCol="0">
                <a:spAutoFit/>
              </a:bodyPr>
              <a:lstStyle/>
              <a:p>
                <a:pPr algn="ctr" fontAlgn="base">
                  <a:spcBef>
                    <a:spcPct val="0"/>
                  </a:spcBef>
                  <a:spcAft>
                    <a:spcPct val="0"/>
                  </a:spcAft>
                </a:pPr>
                <a:r>
                  <a:rPr lang="ja-JP" sz="1400" b="0" i="0" u="none" strike="noStrike" cap="none" baseline="0">
                    <a:solidFill>
                      <a:srgbClr val="000000"/>
                    </a:solidFill>
                    <a:effectLst/>
                    <a:uFillTx/>
                    <a:ea typeface="MS UI Gothic"/>
                  </a:rPr>
                  <a:t>生存率</a:t>
                </a:r>
              </a:p>
            </p:txBody>
          </p:sp>
          <p:sp>
            <p:nvSpPr>
              <p:cNvPr id="171" name="TextBox 170"/>
              <p:cNvSpPr txBox="1"/>
              <p:nvPr/>
            </p:nvSpPr>
            <p:spPr>
              <a:xfrm>
                <a:off x="3291784" y="4891825"/>
                <a:ext cx="2648091" cy="357263"/>
              </a:xfrm>
              <a:prstGeom prst="rect">
                <a:avLst/>
              </a:prstGeom>
              <a:noFill/>
            </p:spPr>
            <p:txBody>
              <a:bodyPr wrap="none" rtlCol="0">
                <a:spAutoFit/>
              </a:bodyPr>
              <a:lstStyle/>
              <a:p>
                <a:pPr algn="ctr"/>
                <a:r>
                  <a:rPr lang="ja-JP" altLang="en-US" sz="1400" dirty="0">
                    <a:solidFill>
                      <a:srgbClr val="4D4D4D"/>
                    </a:solidFill>
                    <a:ea typeface="MS UI Gothic"/>
                  </a:rPr>
                  <a:t>経過期間（ヵ月）</a:t>
                </a:r>
              </a:p>
            </p:txBody>
          </p:sp>
          <p:sp>
            <p:nvSpPr>
              <p:cNvPr id="172" name="TextBox 171"/>
              <p:cNvSpPr txBox="1"/>
              <p:nvPr/>
            </p:nvSpPr>
            <p:spPr>
              <a:xfrm>
                <a:off x="327497" y="2154218"/>
                <a:ext cx="834461" cy="354161"/>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1.0</a:t>
                </a:r>
              </a:p>
            </p:txBody>
          </p:sp>
          <p:sp>
            <p:nvSpPr>
              <p:cNvPr id="173" name="TextBox 172"/>
              <p:cNvSpPr txBox="1"/>
              <p:nvPr/>
            </p:nvSpPr>
            <p:spPr>
              <a:xfrm>
                <a:off x="327513" y="2618919"/>
                <a:ext cx="834461" cy="354161"/>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0.8</a:t>
                </a:r>
              </a:p>
            </p:txBody>
          </p:sp>
          <p:sp>
            <p:nvSpPr>
              <p:cNvPr id="174" name="TextBox 173"/>
              <p:cNvSpPr txBox="1"/>
              <p:nvPr/>
            </p:nvSpPr>
            <p:spPr>
              <a:xfrm>
                <a:off x="327519" y="3074993"/>
                <a:ext cx="834461" cy="354161"/>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0.6</a:t>
                </a:r>
              </a:p>
            </p:txBody>
          </p:sp>
          <p:sp>
            <p:nvSpPr>
              <p:cNvPr id="175" name="TextBox 174"/>
              <p:cNvSpPr txBox="1"/>
              <p:nvPr/>
            </p:nvSpPr>
            <p:spPr>
              <a:xfrm>
                <a:off x="327519" y="3521719"/>
                <a:ext cx="834461" cy="354161"/>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0.4</a:t>
                </a:r>
              </a:p>
            </p:txBody>
          </p:sp>
          <p:sp>
            <p:nvSpPr>
              <p:cNvPr id="176" name="TextBox 175"/>
              <p:cNvSpPr txBox="1"/>
              <p:nvPr/>
            </p:nvSpPr>
            <p:spPr>
              <a:xfrm>
                <a:off x="327519" y="4008638"/>
                <a:ext cx="834461" cy="354161"/>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0.2</a:t>
                </a:r>
              </a:p>
            </p:txBody>
          </p:sp>
          <p:sp>
            <p:nvSpPr>
              <p:cNvPr id="177" name="TextBox 176"/>
              <p:cNvSpPr txBox="1"/>
              <p:nvPr/>
            </p:nvSpPr>
            <p:spPr>
              <a:xfrm>
                <a:off x="611361" y="4448431"/>
                <a:ext cx="550624" cy="357263"/>
              </a:xfrm>
              <a:prstGeom prst="rect">
                <a:avLst/>
              </a:prstGeom>
              <a:noFill/>
            </p:spPr>
            <p:txBody>
              <a:bodyPr wrap="none" rtlCol="0" anchor="ctr" anchorCtr="0">
                <a:spAutoFit/>
              </a:bodyPr>
              <a:lstStyle/>
              <a:p>
                <a:pPr algn="r"/>
                <a:r>
                  <a:rPr lang="ja-JP" sz="1400" b="0" i="0" u="none" strike="noStrike" cap="none" baseline="0" dirty="0" smtClean="0">
                    <a:solidFill>
                      <a:srgbClr val="4D4D4D"/>
                    </a:solidFill>
                    <a:effectLst/>
                    <a:uFillTx/>
                    <a:ea typeface="MS UI Gothic"/>
                  </a:rPr>
                  <a:t>0</a:t>
                </a:r>
                <a:endParaRPr lang="ja-JP" sz="1400" b="0" i="0" u="none" strike="noStrike" cap="none" baseline="0" dirty="0">
                  <a:solidFill>
                    <a:srgbClr val="4D4D4D"/>
                  </a:solidFill>
                  <a:effectLst/>
                  <a:uFillTx/>
                  <a:ea typeface="MS UI Gothic"/>
                </a:endParaRPr>
              </a:p>
            </p:txBody>
          </p:sp>
          <p:sp>
            <p:nvSpPr>
              <p:cNvPr id="178" name="Line 21"/>
              <p:cNvSpPr>
                <a:spLocks noChangeShapeType="1"/>
              </p:cNvSpPr>
              <p:nvPr/>
            </p:nvSpPr>
            <p:spPr bwMode="auto">
              <a:xfrm flipH="1">
                <a:off x="1224762" y="4623270"/>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179" name="Line 19"/>
              <p:cNvSpPr>
                <a:spLocks noChangeShapeType="1"/>
              </p:cNvSpPr>
              <p:nvPr/>
            </p:nvSpPr>
            <p:spPr bwMode="auto">
              <a:xfrm flipH="1">
                <a:off x="2311144" y="4623270"/>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80" name="Line 19"/>
              <p:cNvSpPr>
                <a:spLocks noChangeShapeType="1"/>
              </p:cNvSpPr>
              <p:nvPr/>
            </p:nvSpPr>
            <p:spPr bwMode="auto">
              <a:xfrm flipH="1">
                <a:off x="3416329" y="4623270"/>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181" name="Line 21"/>
              <p:cNvSpPr>
                <a:spLocks noChangeShapeType="1"/>
              </p:cNvSpPr>
              <p:nvPr/>
            </p:nvSpPr>
            <p:spPr bwMode="auto">
              <a:xfrm flipH="1">
                <a:off x="4497212" y="4623270"/>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182" name="Line 21"/>
              <p:cNvSpPr>
                <a:spLocks noChangeShapeType="1"/>
              </p:cNvSpPr>
              <p:nvPr/>
            </p:nvSpPr>
            <p:spPr bwMode="auto">
              <a:xfrm flipH="1">
                <a:off x="5592224" y="4623270"/>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183" name="Line 21"/>
              <p:cNvSpPr>
                <a:spLocks noChangeShapeType="1"/>
              </p:cNvSpPr>
              <p:nvPr/>
            </p:nvSpPr>
            <p:spPr bwMode="auto">
              <a:xfrm flipH="1">
                <a:off x="6675507" y="4623270"/>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184" name="Line 19"/>
              <p:cNvSpPr>
                <a:spLocks noChangeShapeType="1"/>
              </p:cNvSpPr>
              <p:nvPr/>
            </p:nvSpPr>
            <p:spPr bwMode="auto">
              <a:xfrm flipH="1">
                <a:off x="7679752" y="4623270"/>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grpSp>
        <p:sp>
          <p:nvSpPr>
            <p:cNvPr id="104" name="TextBox 103"/>
            <p:cNvSpPr txBox="1"/>
            <p:nvPr/>
          </p:nvSpPr>
          <p:spPr>
            <a:xfrm>
              <a:off x="5281681" y="3748258"/>
              <a:ext cx="460023" cy="305105"/>
            </a:xfrm>
            <a:prstGeom prst="rect">
              <a:avLst/>
            </a:prstGeom>
            <a:noFill/>
          </p:spPr>
          <p:txBody>
            <a:bodyPr wrap="none" rtlCol="0">
              <a:spAutoFit/>
            </a:bodyPr>
            <a:lstStyle/>
            <a:p>
              <a:r>
                <a:rPr lang="ja-JP" sz="1400" b="0" i="0" u="none" strike="noStrike" cap="none" baseline="0">
                  <a:solidFill>
                    <a:srgbClr val="B60D27"/>
                  </a:solidFill>
                  <a:effectLst/>
                  <a:uFillTx/>
                  <a:ea typeface="MS UI Gothic"/>
                </a:rPr>
                <a:t>7週</a:t>
              </a:r>
            </a:p>
          </p:txBody>
        </p:sp>
        <p:sp>
          <p:nvSpPr>
            <p:cNvPr id="105" name="TextBox 104"/>
            <p:cNvSpPr txBox="1"/>
            <p:nvPr/>
          </p:nvSpPr>
          <p:spPr>
            <a:xfrm>
              <a:off x="5281680" y="4001820"/>
              <a:ext cx="559006" cy="305105"/>
            </a:xfrm>
            <a:prstGeom prst="rect">
              <a:avLst/>
            </a:prstGeom>
            <a:noFill/>
          </p:spPr>
          <p:txBody>
            <a:bodyPr wrap="none" rtlCol="0">
              <a:spAutoFit/>
            </a:bodyPr>
            <a:lstStyle/>
            <a:p>
              <a:r>
                <a:rPr lang="ja-JP" sz="1400" b="0" i="0" u="none" strike="noStrike" cap="none" baseline="0">
                  <a:solidFill>
                    <a:srgbClr val="B2C0D8"/>
                  </a:solidFill>
                  <a:effectLst/>
                  <a:uFillTx/>
                  <a:ea typeface="MS UI Gothic"/>
                </a:rPr>
                <a:t>11週</a:t>
              </a:r>
            </a:p>
          </p:txBody>
        </p:sp>
        <p:cxnSp>
          <p:nvCxnSpPr>
            <p:cNvPr id="106" name="Straight Connector 105"/>
            <p:cNvCxnSpPr/>
            <p:nvPr/>
          </p:nvCxnSpPr>
          <p:spPr>
            <a:xfrm>
              <a:off x="5148851" y="3879064"/>
              <a:ext cx="16777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5148851" y="4132627"/>
              <a:ext cx="167770" cy="0"/>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6067140" y="3755786"/>
              <a:ext cx="2500859" cy="518678"/>
            </a:xfrm>
            <a:prstGeom prst="rect">
              <a:avLst/>
            </a:prstGeom>
            <a:noFill/>
          </p:spPr>
          <p:txBody>
            <a:bodyPr wrap="none" rtlCol="0">
              <a:spAutoFit/>
            </a:bodyPr>
            <a:lstStyle/>
            <a:p>
              <a:pPr algn="r"/>
              <a:r>
                <a:rPr lang="ja-JP" sz="1400" b="0" i="0" u="none" strike="noStrike" cap="none" baseline="0" dirty="0">
                  <a:solidFill>
                    <a:srgbClr val="4D4D4D"/>
                  </a:solidFill>
                  <a:effectLst/>
                  <a:uFillTx/>
                  <a:ea typeface="MS UI Gothic"/>
                </a:rPr>
                <a:t>ログランク検定においてp=0.8672</a:t>
              </a:r>
            </a:p>
            <a:p>
              <a:pPr algn="r"/>
              <a:r>
                <a:rPr lang="ja-JP" sz="1400" b="0" i="0" u="none" strike="noStrike" cap="none" baseline="0" dirty="0">
                  <a:solidFill>
                    <a:srgbClr val="4D4D4D"/>
                  </a:solidFill>
                  <a:effectLst/>
                  <a:uFillTx/>
                  <a:ea typeface="MS UI Gothic"/>
                </a:rPr>
                <a:t>打ち切り時点</a:t>
              </a:r>
            </a:p>
          </p:txBody>
        </p:sp>
        <p:sp>
          <p:nvSpPr>
            <p:cNvPr id="109" name="TextBox 108"/>
            <p:cNvSpPr txBox="1"/>
            <p:nvPr/>
          </p:nvSpPr>
          <p:spPr>
            <a:xfrm>
              <a:off x="4848808" y="4303030"/>
              <a:ext cx="369020" cy="926365"/>
            </a:xfrm>
            <a:prstGeom prst="rect">
              <a:avLst/>
            </a:prstGeom>
            <a:noFill/>
          </p:spPr>
          <p:txBody>
            <a:bodyPr wrap="none" lIns="36000" tIns="36000" rIns="36000" bIns="36000" rtlCol="0" anchor="t" anchorCtr="0">
              <a:spAutoFit/>
            </a:bodyPr>
            <a:lstStyle/>
            <a:p>
              <a:pPr algn="ctr"/>
              <a:r>
                <a:rPr lang="ja-JP" sz="1400" b="0" i="0" u="none" strike="noStrike" cap="none" baseline="0">
                  <a:solidFill>
                    <a:srgbClr val="4D4D4D"/>
                  </a:solidFill>
                  <a:effectLst/>
                  <a:uFillTx/>
                  <a:ea typeface="MS UI Gothic"/>
                </a:rPr>
                <a:t>0</a:t>
              </a:r>
            </a:p>
            <a:p>
              <a:pPr algn="ctr"/>
              <a:endParaRPr lang="en-GB" sz="1400">
                <a:solidFill>
                  <a:srgbClr val="000000"/>
                </a:solidFill>
                <a:cs typeface="Arial" panose="020B0604020202020204" pitchFamily="34" charset="0"/>
              </a:endParaRPr>
            </a:p>
            <a:p>
              <a:pPr algn="ctr"/>
              <a:r>
                <a:rPr lang="ja-JP" sz="1400" b="0" i="0" u="none" strike="noStrike" cap="none" baseline="0">
                  <a:solidFill>
                    <a:srgbClr val="B60D27"/>
                  </a:solidFill>
                  <a:effectLst/>
                  <a:uFillTx/>
                  <a:ea typeface="MS UI Gothic"/>
                </a:rPr>
                <a:t>125</a:t>
              </a:r>
            </a:p>
            <a:p>
              <a:pPr algn="ctr"/>
              <a:r>
                <a:rPr lang="ja-JP" sz="1400" b="0" i="0" u="none" strike="noStrike" cap="none" baseline="0">
                  <a:solidFill>
                    <a:srgbClr val="B2C0D8"/>
                  </a:solidFill>
                  <a:effectLst/>
                  <a:uFillTx/>
                  <a:ea typeface="MS UI Gothic"/>
                </a:rPr>
                <a:t>128</a:t>
              </a:r>
            </a:p>
          </p:txBody>
        </p:sp>
        <p:sp>
          <p:nvSpPr>
            <p:cNvPr id="110" name="TextBox 109"/>
            <p:cNvSpPr txBox="1"/>
            <p:nvPr/>
          </p:nvSpPr>
          <p:spPr>
            <a:xfrm>
              <a:off x="5399223" y="4303030"/>
              <a:ext cx="369020" cy="926365"/>
            </a:xfrm>
            <a:prstGeom prst="rect">
              <a:avLst/>
            </a:prstGeom>
            <a:noFill/>
          </p:spPr>
          <p:txBody>
            <a:bodyPr wrap="none" lIns="36000" tIns="36000" rIns="36000" bIns="36000" rtlCol="0" anchor="t" anchorCtr="0">
              <a:spAutoFit/>
            </a:bodyPr>
            <a:lstStyle/>
            <a:p>
              <a:pPr algn="ctr"/>
              <a:r>
                <a:rPr lang="ja-JP" sz="1400" b="0" i="0" u="none" strike="noStrike" cap="none" baseline="0">
                  <a:solidFill>
                    <a:srgbClr val="4D4D4D"/>
                  </a:solidFill>
                  <a:effectLst/>
                  <a:uFillTx/>
                  <a:ea typeface="MS UI Gothic"/>
                </a:rPr>
                <a:t>6</a:t>
              </a:r>
            </a:p>
            <a:p>
              <a:pPr algn="ctr"/>
              <a:endParaRPr lang="en-GB" sz="1400">
                <a:solidFill>
                  <a:srgbClr val="000000"/>
                </a:solidFill>
                <a:cs typeface="Arial" panose="020B0604020202020204" pitchFamily="34" charset="0"/>
              </a:endParaRPr>
            </a:p>
            <a:p>
              <a:pPr algn="ctr"/>
              <a:r>
                <a:rPr lang="ja-JP" sz="1400" b="0" i="0" u="none" strike="noStrike" cap="none" baseline="0">
                  <a:solidFill>
                    <a:srgbClr val="B60D27"/>
                  </a:solidFill>
                  <a:effectLst/>
                  <a:uFillTx/>
                  <a:ea typeface="MS UI Gothic"/>
                </a:rPr>
                <a:t>113</a:t>
              </a:r>
            </a:p>
            <a:p>
              <a:pPr algn="ctr"/>
              <a:r>
                <a:rPr lang="ja-JP" sz="1400" b="0" i="0" u="none" strike="noStrike" cap="none" baseline="0">
                  <a:solidFill>
                    <a:srgbClr val="B2C0D8"/>
                  </a:solidFill>
                  <a:effectLst/>
                  <a:uFillTx/>
                  <a:ea typeface="MS UI Gothic"/>
                </a:rPr>
                <a:t>120</a:t>
              </a:r>
            </a:p>
          </p:txBody>
        </p:sp>
        <p:sp>
          <p:nvSpPr>
            <p:cNvPr id="111" name="TextBox 110"/>
            <p:cNvSpPr txBox="1"/>
            <p:nvPr/>
          </p:nvSpPr>
          <p:spPr>
            <a:xfrm>
              <a:off x="5965724" y="4303030"/>
              <a:ext cx="369020" cy="926365"/>
            </a:xfrm>
            <a:prstGeom prst="rect">
              <a:avLst/>
            </a:prstGeom>
            <a:noFill/>
          </p:spPr>
          <p:txBody>
            <a:bodyPr wrap="none" lIns="36000" tIns="36000" rIns="36000" bIns="36000" rtlCol="0" anchor="t" anchorCtr="0">
              <a:spAutoFit/>
            </a:bodyPr>
            <a:lstStyle/>
            <a:p>
              <a:pPr algn="ctr"/>
              <a:r>
                <a:rPr lang="ja-JP" sz="1400" b="0" i="0" u="none" strike="noStrike" cap="none" baseline="0">
                  <a:solidFill>
                    <a:srgbClr val="4D4D4D"/>
                  </a:solidFill>
                  <a:effectLst/>
                  <a:uFillTx/>
                  <a:ea typeface="MS UI Gothic"/>
                </a:rPr>
                <a:t>12</a:t>
              </a:r>
            </a:p>
            <a:p>
              <a:pPr algn="ctr"/>
              <a:endParaRPr lang="en-GB" sz="1400">
                <a:solidFill>
                  <a:srgbClr val="000000"/>
                </a:solidFill>
                <a:cs typeface="Arial" panose="020B0604020202020204" pitchFamily="34" charset="0"/>
              </a:endParaRPr>
            </a:p>
            <a:p>
              <a:pPr algn="r"/>
              <a:r>
                <a:rPr lang="ja-JP" sz="1400" b="0" i="0" u="none" strike="noStrike" cap="none" baseline="0">
                  <a:solidFill>
                    <a:srgbClr val="B60D27"/>
                  </a:solidFill>
                  <a:effectLst/>
                  <a:uFillTx/>
                  <a:ea typeface="MS UI Gothic"/>
                </a:rPr>
                <a:t>101</a:t>
              </a:r>
            </a:p>
            <a:p>
              <a:pPr algn="r"/>
              <a:r>
                <a:rPr lang="ja-JP" sz="1400" b="0" i="0" u="none" strike="noStrike" cap="none" baseline="0">
                  <a:solidFill>
                    <a:srgbClr val="B2C0D8"/>
                  </a:solidFill>
                  <a:effectLst/>
                  <a:uFillTx/>
                  <a:ea typeface="MS UI Gothic"/>
                </a:rPr>
                <a:t>107</a:t>
              </a:r>
            </a:p>
          </p:txBody>
        </p:sp>
        <p:sp>
          <p:nvSpPr>
            <p:cNvPr id="112" name="TextBox 111"/>
            <p:cNvSpPr txBox="1"/>
            <p:nvPr/>
          </p:nvSpPr>
          <p:spPr>
            <a:xfrm>
              <a:off x="6568844" y="4303031"/>
              <a:ext cx="270038" cy="926366"/>
            </a:xfrm>
            <a:prstGeom prst="rect">
              <a:avLst/>
            </a:prstGeom>
            <a:noFill/>
          </p:spPr>
          <p:txBody>
            <a:bodyPr wrap="none" lIns="36000" tIns="36000" rIns="36000" bIns="36000" rtlCol="0" anchor="t" anchorCtr="0">
              <a:spAutoFit/>
            </a:bodyPr>
            <a:lstStyle/>
            <a:p>
              <a:pPr algn="ctr"/>
              <a:r>
                <a:rPr lang="ja-JP" sz="1400" b="0" i="0" u="none" strike="noStrike" cap="none" baseline="0">
                  <a:solidFill>
                    <a:srgbClr val="4D4D4D"/>
                  </a:solidFill>
                  <a:effectLst/>
                  <a:uFillTx/>
                  <a:ea typeface="MS UI Gothic"/>
                </a:rPr>
                <a:t>18</a:t>
              </a:r>
            </a:p>
            <a:p>
              <a:pPr algn="ctr"/>
              <a:endParaRPr lang="en-GB" sz="1400">
                <a:solidFill>
                  <a:srgbClr val="000000"/>
                </a:solidFill>
                <a:cs typeface="Arial" panose="020B0604020202020204" pitchFamily="34" charset="0"/>
              </a:endParaRPr>
            </a:p>
            <a:p>
              <a:pPr algn="ctr"/>
              <a:r>
                <a:rPr lang="ja-JP" sz="1400" b="0" i="0" u="none" strike="noStrike" cap="none" baseline="0">
                  <a:solidFill>
                    <a:srgbClr val="B60D27"/>
                  </a:solidFill>
                  <a:effectLst/>
                  <a:uFillTx/>
                  <a:ea typeface="MS UI Gothic"/>
                </a:rPr>
                <a:t>89</a:t>
              </a:r>
            </a:p>
            <a:p>
              <a:pPr algn="ctr"/>
              <a:r>
                <a:rPr lang="ja-JP" sz="1400" b="0" i="0" u="none" strike="noStrike" cap="none" baseline="0">
                  <a:solidFill>
                    <a:srgbClr val="B2C0D8"/>
                  </a:solidFill>
                  <a:effectLst/>
                  <a:uFillTx/>
                  <a:ea typeface="MS UI Gothic"/>
                </a:rPr>
                <a:t>95</a:t>
              </a:r>
            </a:p>
          </p:txBody>
        </p:sp>
        <p:sp>
          <p:nvSpPr>
            <p:cNvPr id="113" name="TextBox 112"/>
            <p:cNvSpPr txBox="1"/>
            <p:nvPr/>
          </p:nvSpPr>
          <p:spPr>
            <a:xfrm>
              <a:off x="7127509" y="4303031"/>
              <a:ext cx="270038" cy="926366"/>
            </a:xfrm>
            <a:prstGeom prst="rect">
              <a:avLst/>
            </a:prstGeom>
            <a:noFill/>
          </p:spPr>
          <p:txBody>
            <a:bodyPr wrap="none" lIns="36000" tIns="36000" rIns="36000" bIns="36000" rtlCol="0" anchor="t" anchorCtr="0">
              <a:spAutoFit/>
            </a:bodyPr>
            <a:lstStyle/>
            <a:p>
              <a:pPr algn="ctr"/>
              <a:r>
                <a:rPr lang="ja-JP" sz="1400" b="0" i="0" u="none" strike="noStrike" cap="none" baseline="0">
                  <a:solidFill>
                    <a:srgbClr val="4D4D4D"/>
                  </a:solidFill>
                  <a:effectLst/>
                  <a:uFillTx/>
                  <a:ea typeface="MS UI Gothic"/>
                </a:rPr>
                <a:t>24</a:t>
              </a:r>
            </a:p>
            <a:p>
              <a:pPr algn="ctr"/>
              <a:endParaRPr lang="en-GB" sz="1400">
                <a:solidFill>
                  <a:srgbClr val="000000"/>
                </a:solidFill>
                <a:cs typeface="Arial" panose="020B0604020202020204" pitchFamily="34" charset="0"/>
              </a:endParaRPr>
            </a:p>
            <a:p>
              <a:pPr algn="ctr"/>
              <a:r>
                <a:rPr lang="ja-JP" sz="1400" b="0" i="0" u="none" strike="noStrike" cap="none" baseline="0">
                  <a:solidFill>
                    <a:srgbClr val="B60D27"/>
                  </a:solidFill>
                  <a:effectLst/>
                  <a:uFillTx/>
                  <a:ea typeface="MS UI Gothic"/>
                </a:rPr>
                <a:t>84</a:t>
              </a:r>
            </a:p>
            <a:p>
              <a:pPr algn="ctr"/>
              <a:r>
                <a:rPr lang="ja-JP" sz="1400" b="0" i="0" u="none" strike="noStrike" cap="none" baseline="0">
                  <a:solidFill>
                    <a:srgbClr val="B2C0D8"/>
                  </a:solidFill>
                  <a:effectLst/>
                  <a:uFillTx/>
                  <a:ea typeface="MS UI Gothic"/>
                </a:rPr>
                <a:t>89</a:t>
              </a:r>
            </a:p>
          </p:txBody>
        </p:sp>
        <p:sp>
          <p:nvSpPr>
            <p:cNvPr id="114" name="TextBox 113"/>
            <p:cNvSpPr txBox="1"/>
            <p:nvPr/>
          </p:nvSpPr>
          <p:spPr>
            <a:xfrm>
              <a:off x="7682030" y="4303031"/>
              <a:ext cx="270038" cy="926366"/>
            </a:xfrm>
            <a:prstGeom prst="rect">
              <a:avLst/>
            </a:prstGeom>
            <a:noFill/>
          </p:spPr>
          <p:txBody>
            <a:bodyPr wrap="none" lIns="36000" tIns="36000" rIns="36000" bIns="36000" rtlCol="0" anchor="t" anchorCtr="0">
              <a:spAutoFit/>
            </a:bodyPr>
            <a:lstStyle/>
            <a:p>
              <a:pPr algn="ctr"/>
              <a:r>
                <a:rPr lang="ja-JP" sz="1400" b="0" i="0" u="none" strike="noStrike" cap="none" baseline="0">
                  <a:solidFill>
                    <a:srgbClr val="4D4D4D"/>
                  </a:solidFill>
                  <a:effectLst/>
                  <a:uFillTx/>
                  <a:ea typeface="MS UI Gothic"/>
                </a:rPr>
                <a:t>30</a:t>
              </a:r>
            </a:p>
            <a:p>
              <a:pPr algn="ctr"/>
              <a:endParaRPr lang="en-GB" sz="1400">
                <a:solidFill>
                  <a:srgbClr val="000000"/>
                </a:solidFill>
                <a:cs typeface="Arial" panose="020B0604020202020204" pitchFamily="34" charset="0"/>
              </a:endParaRPr>
            </a:p>
            <a:p>
              <a:pPr algn="ctr"/>
              <a:r>
                <a:rPr lang="ja-JP" sz="1400" b="0" i="0" u="none" strike="noStrike" cap="none" baseline="0">
                  <a:solidFill>
                    <a:srgbClr val="B60D27"/>
                  </a:solidFill>
                  <a:effectLst/>
                  <a:uFillTx/>
                  <a:ea typeface="MS UI Gothic"/>
                </a:rPr>
                <a:t>77</a:t>
              </a:r>
            </a:p>
            <a:p>
              <a:pPr algn="ctr"/>
              <a:r>
                <a:rPr lang="ja-JP" sz="1400" b="0" i="0" u="none" strike="noStrike" cap="none" baseline="0">
                  <a:solidFill>
                    <a:srgbClr val="B2C0D8"/>
                  </a:solidFill>
                  <a:effectLst/>
                  <a:uFillTx/>
                  <a:ea typeface="MS UI Gothic"/>
                </a:rPr>
                <a:t>79</a:t>
              </a:r>
            </a:p>
          </p:txBody>
        </p:sp>
        <p:sp>
          <p:nvSpPr>
            <p:cNvPr id="115" name="TextBox 114"/>
            <p:cNvSpPr txBox="1"/>
            <p:nvPr/>
          </p:nvSpPr>
          <p:spPr>
            <a:xfrm>
              <a:off x="8237547" y="4303029"/>
              <a:ext cx="270038" cy="926366"/>
            </a:xfrm>
            <a:prstGeom prst="rect">
              <a:avLst/>
            </a:prstGeom>
            <a:noFill/>
          </p:spPr>
          <p:txBody>
            <a:bodyPr wrap="none" lIns="36000" tIns="36000" rIns="36000" bIns="36000" rtlCol="0" anchor="t" anchorCtr="0">
              <a:spAutoFit/>
            </a:bodyPr>
            <a:lstStyle/>
            <a:p>
              <a:pPr algn="ctr"/>
              <a:r>
                <a:rPr lang="ja-JP" sz="1400" b="0" i="0" u="none" strike="noStrike" cap="none" baseline="0">
                  <a:solidFill>
                    <a:srgbClr val="4D4D4D"/>
                  </a:solidFill>
                  <a:effectLst/>
                  <a:uFillTx/>
                  <a:ea typeface="MS UI Gothic"/>
                </a:rPr>
                <a:t>36</a:t>
              </a:r>
            </a:p>
            <a:p>
              <a:pPr algn="ctr"/>
              <a:endParaRPr lang="en-GB" sz="1400">
                <a:solidFill>
                  <a:srgbClr val="000000"/>
                </a:solidFill>
                <a:cs typeface="Arial" panose="020B0604020202020204" pitchFamily="34" charset="0"/>
              </a:endParaRPr>
            </a:p>
            <a:p>
              <a:pPr algn="ctr"/>
              <a:r>
                <a:rPr lang="ja-JP" sz="1400" b="0" i="0" u="none" strike="noStrike" cap="none" baseline="0">
                  <a:solidFill>
                    <a:srgbClr val="B60D27"/>
                  </a:solidFill>
                  <a:effectLst/>
                  <a:uFillTx/>
                  <a:ea typeface="MS UI Gothic"/>
                </a:rPr>
                <a:t>58</a:t>
              </a:r>
            </a:p>
            <a:p>
              <a:pPr algn="ctr"/>
              <a:r>
                <a:rPr lang="ja-JP" sz="1400" b="0" i="0" u="none" strike="noStrike" cap="none" baseline="0">
                  <a:solidFill>
                    <a:srgbClr val="B2C0D8"/>
                  </a:solidFill>
                  <a:effectLst/>
                  <a:uFillTx/>
                  <a:ea typeface="MS UI Gothic"/>
                </a:rPr>
                <a:t>61</a:t>
              </a:r>
            </a:p>
          </p:txBody>
        </p:sp>
        <p:cxnSp>
          <p:nvCxnSpPr>
            <p:cNvPr id="116" name="Straight Connector 115"/>
            <p:cNvCxnSpPr/>
            <p:nvPr/>
          </p:nvCxnSpPr>
          <p:spPr>
            <a:xfrm flipH="1">
              <a:off x="7259038" y="4052065"/>
              <a:ext cx="0" cy="123962"/>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a:off x="7411438" y="4052065"/>
              <a:ext cx="0" cy="12396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6831195" y="3033741"/>
              <a:ext cx="1469231" cy="305105"/>
            </a:xfrm>
            <a:prstGeom prst="rect">
              <a:avLst/>
            </a:prstGeom>
            <a:noFill/>
          </p:spPr>
          <p:txBody>
            <a:bodyPr wrap="none" rtlCol="0">
              <a:spAutoFit/>
            </a:bodyPr>
            <a:lstStyle/>
            <a:p>
              <a:r>
                <a:rPr lang="ja-JP" sz="1400" b="0" i="0" u="none" strike="noStrike" cap="none" baseline="0">
                  <a:solidFill>
                    <a:srgbClr val="4D4D4D"/>
                  </a:solidFill>
                  <a:effectLst/>
                  <a:uFillTx/>
                  <a:ea typeface="MS UI Gothic"/>
                </a:rPr>
                <a:t>67.2% vs 68.2%</a:t>
              </a:r>
            </a:p>
          </p:txBody>
        </p:sp>
        <p:grpSp>
          <p:nvGrpSpPr>
            <p:cNvPr id="119" name="Group 86"/>
            <p:cNvGrpSpPr/>
            <p:nvPr/>
          </p:nvGrpSpPr>
          <p:grpSpPr>
            <a:xfrm>
              <a:off x="5021263" y="2307427"/>
              <a:ext cx="3351304" cy="684000"/>
              <a:chOff x="2083" y="1998"/>
              <a:chExt cx="1590" cy="324"/>
            </a:xfrm>
          </p:grpSpPr>
          <p:sp>
            <p:nvSpPr>
              <p:cNvPr id="142" name="Line 87"/>
              <p:cNvSpPr>
                <a:spLocks noChangeShapeType="1"/>
              </p:cNvSpPr>
              <p:nvPr/>
            </p:nvSpPr>
            <p:spPr bwMode="auto">
              <a:xfrm flipH="1">
                <a:off x="2413" y="2058"/>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3" name="Line 88"/>
              <p:cNvSpPr>
                <a:spLocks noChangeShapeType="1"/>
              </p:cNvSpPr>
              <p:nvPr/>
            </p:nvSpPr>
            <p:spPr bwMode="auto">
              <a:xfrm flipH="1">
                <a:off x="3163" y="2220"/>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4" name="Line 89"/>
              <p:cNvSpPr>
                <a:spLocks noChangeShapeType="1"/>
              </p:cNvSpPr>
              <p:nvPr/>
            </p:nvSpPr>
            <p:spPr bwMode="auto">
              <a:xfrm flipH="1">
                <a:off x="3481" y="2244"/>
                <a:ext cx="0" cy="4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5" name="Line 90"/>
              <p:cNvSpPr>
                <a:spLocks noChangeShapeType="1"/>
              </p:cNvSpPr>
              <p:nvPr/>
            </p:nvSpPr>
            <p:spPr bwMode="auto">
              <a:xfrm flipH="1">
                <a:off x="3217" y="2220"/>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6" name="Line 91"/>
              <p:cNvSpPr>
                <a:spLocks noChangeShapeType="1"/>
              </p:cNvSpPr>
              <p:nvPr/>
            </p:nvSpPr>
            <p:spPr bwMode="auto">
              <a:xfrm flipH="1">
                <a:off x="2479" y="2070"/>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7" name="Line 92"/>
              <p:cNvSpPr>
                <a:spLocks noChangeShapeType="1"/>
              </p:cNvSpPr>
              <p:nvPr/>
            </p:nvSpPr>
            <p:spPr bwMode="auto">
              <a:xfrm flipH="1">
                <a:off x="3259" y="2220"/>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8" name="Line 93"/>
              <p:cNvSpPr>
                <a:spLocks noChangeShapeType="1"/>
              </p:cNvSpPr>
              <p:nvPr/>
            </p:nvSpPr>
            <p:spPr bwMode="auto">
              <a:xfrm flipH="1">
                <a:off x="2557" y="2106"/>
                <a:ext cx="0" cy="3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9" name="Line 94"/>
              <p:cNvSpPr>
                <a:spLocks noChangeShapeType="1"/>
              </p:cNvSpPr>
              <p:nvPr/>
            </p:nvSpPr>
            <p:spPr bwMode="auto">
              <a:xfrm flipH="1">
                <a:off x="2629" y="2136"/>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0" name="Line 95"/>
              <p:cNvSpPr>
                <a:spLocks noChangeShapeType="1"/>
              </p:cNvSpPr>
              <p:nvPr/>
            </p:nvSpPr>
            <p:spPr bwMode="auto">
              <a:xfrm flipH="1">
                <a:off x="2353" y="2058"/>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1" name="Line 96"/>
              <p:cNvSpPr>
                <a:spLocks noChangeShapeType="1"/>
              </p:cNvSpPr>
              <p:nvPr/>
            </p:nvSpPr>
            <p:spPr bwMode="auto">
              <a:xfrm flipH="1">
                <a:off x="2239" y="2040"/>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2" name="Line 97"/>
              <p:cNvSpPr>
                <a:spLocks noChangeShapeType="1"/>
              </p:cNvSpPr>
              <p:nvPr/>
            </p:nvSpPr>
            <p:spPr bwMode="auto">
              <a:xfrm flipH="1">
                <a:off x="3421" y="2244"/>
                <a:ext cx="0" cy="4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3" name="Line 98"/>
              <p:cNvSpPr>
                <a:spLocks noChangeShapeType="1"/>
              </p:cNvSpPr>
              <p:nvPr/>
            </p:nvSpPr>
            <p:spPr bwMode="auto">
              <a:xfrm flipH="1">
                <a:off x="3607" y="2280"/>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4" name="Line 99"/>
              <p:cNvSpPr>
                <a:spLocks noChangeShapeType="1"/>
              </p:cNvSpPr>
              <p:nvPr/>
            </p:nvSpPr>
            <p:spPr bwMode="auto">
              <a:xfrm flipH="1">
                <a:off x="3643" y="2286"/>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5" name="Line 100"/>
              <p:cNvSpPr>
                <a:spLocks noChangeShapeType="1"/>
              </p:cNvSpPr>
              <p:nvPr/>
            </p:nvSpPr>
            <p:spPr bwMode="auto">
              <a:xfrm flipH="1">
                <a:off x="3559" y="2256"/>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6" name="Line 101"/>
              <p:cNvSpPr>
                <a:spLocks noChangeShapeType="1"/>
              </p:cNvSpPr>
              <p:nvPr/>
            </p:nvSpPr>
            <p:spPr bwMode="auto">
              <a:xfrm flipH="1">
                <a:off x="3517" y="2244"/>
                <a:ext cx="0" cy="4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7" name="Line 102"/>
              <p:cNvSpPr>
                <a:spLocks noChangeShapeType="1"/>
              </p:cNvSpPr>
              <p:nvPr/>
            </p:nvSpPr>
            <p:spPr bwMode="auto">
              <a:xfrm flipH="1">
                <a:off x="3655" y="2286"/>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8" name="Line 103"/>
              <p:cNvSpPr>
                <a:spLocks noChangeShapeType="1"/>
              </p:cNvSpPr>
              <p:nvPr/>
            </p:nvSpPr>
            <p:spPr bwMode="auto">
              <a:xfrm flipH="1">
                <a:off x="3367" y="2220"/>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9" name="Line 104"/>
              <p:cNvSpPr>
                <a:spLocks noChangeShapeType="1"/>
              </p:cNvSpPr>
              <p:nvPr/>
            </p:nvSpPr>
            <p:spPr bwMode="auto">
              <a:xfrm flipH="1">
                <a:off x="3037" y="2220"/>
                <a:ext cx="0" cy="3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0" name="Line 105"/>
              <p:cNvSpPr>
                <a:spLocks noChangeShapeType="1"/>
              </p:cNvSpPr>
              <p:nvPr/>
            </p:nvSpPr>
            <p:spPr bwMode="auto">
              <a:xfrm flipH="1">
                <a:off x="3289" y="2220"/>
                <a:ext cx="0" cy="3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1" name="Line 106"/>
              <p:cNvSpPr>
                <a:spLocks noChangeShapeType="1"/>
              </p:cNvSpPr>
              <p:nvPr/>
            </p:nvSpPr>
            <p:spPr bwMode="auto">
              <a:xfrm flipH="1">
                <a:off x="3463" y="2244"/>
                <a:ext cx="0" cy="4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2" name="Freeform 107"/>
              <p:cNvSpPr/>
              <p:nvPr/>
            </p:nvSpPr>
            <p:spPr bwMode="auto">
              <a:xfrm>
                <a:off x="2083" y="1998"/>
                <a:ext cx="1590" cy="306"/>
              </a:xfrm>
              <a:custGeom>
                <a:avLst/>
                <a:gdLst>
                  <a:gd name="T0" fmla="*/ 265 w 265"/>
                  <a:gd name="T1" fmla="*/ 51 h 51"/>
                  <a:gd name="T2" fmla="*/ 257 w 265"/>
                  <a:gd name="T3" fmla="*/ 51 h 51"/>
                  <a:gd name="T4" fmla="*/ 257 w 265"/>
                  <a:gd name="T5" fmla="*/ 49 h 51"/>
                  <a:gd name="T6" fmla="*/ 251 w 265"/>
                  <a:gd name="T7" fmla="*/ 49 h 51"/>
                  <a:gd name="T8" fmla="*/ 251 w 265"/>
                  <a:gd name="T9" fmla="*/ 46 h 51"/>
                  <a:gd name="T10" fmla="*/ 245 w 265"/>
                  <a:gd name="T11" fmla="*/ 46 h 51"/>
                  <a:gd name="T12" fmla="*/ 245 w 265"/>
                  <a:gd name="T13" fmla="*/ 45 h 51"/>
                  <a:gd name="T14" fmla="*/ 222 w 265"/>
                  <a:gd name="T15" fmla="*/ 45 h 51"/>
                  <a:gd name="T16" fmla="*/ 222 w 265"/>
                  <a:gd name="T17" fmla="*/ 43 h 51"/>
                  <a:gd name="T18" fmla="*/ 216 w 265"/>
                  <a:gd name="T19" fmla="*/ 43 h 51"/>
                  <a:gd name="T20" fmla="*/ 216 w 265"/>
                  <a:gd name="T21" fmla="*/ 40 h 51"/>
                  <a:gd name="T22" fmla="*/ 176 w 265"/>
                  <a:gd name="T23" fmla="*/ 40 h 51"/>
                  <a:gd name="T24" fmla="*/ 176 w 265"/>
                  <a:gd name="T25" fmla="*/ 39 h 51"/>
                  <a:gd name="T26" fmla="*/ 153 w 265"/>
                  <a:gd name="T27" fmla="*/ 39 h 51"/>
                  <a:gd name="T28" fmla="*/ 153 w 265"/>
                  <a:gd name="T29" fmla="*/ 38 h 51"/>
                  <a:gd name="T30" fmla="*/ 144 w 265"/>
                  <a:gd name="T31" fmla="*/ 38 h 51"/>
                  <a:gd name="T32" fmla="*/ 144 w 265"/>
                  <a:gd name="T33" fmla="*/ 36 h 51"/>
                  <a:gd name="T34" fmla="*/ 137 w 265"/>
                  <a:gd name="T35" fmla="*/ 36 h 51"/>
                  <a:gd name="T36" fmla="*/ 129 w 265"/>
                  <a:gd name="T37" fmla="*/ 36 h 51"/>
                  <a:gd name="T38" fmla="*/ 129 w 265"/>
                  <a:gd name="T39" fmla="*/ 35 h 51"/>
                  <a:gd name="T40" fmla="*/ 123 w 265"/>
                  <a:gd name="T41" fmla="*/ 35 h 51"/>
                  <a:gd name="T42" fmla="*/ 123 w 265"/>
                  <a:gd name="T43" fmla="*/ 33 h 51"/>
                  <a:gd name="T44" fmla="*/ 120 w 265"/>
                  <a:gd name="T45" fmla="*/ 33 h 51"/>
                  <a:gd name="T46" fmla="*/ 120 w 265"/>
                  <a:gd name="T47" fmla="*/ 32 h 51"/>
                  <a:gd name="T48" fmla="*/ 117 w 265"/>
                  <a:gd name="T49" fmla="*/ 32 h 51"/>
                  <a:gd name="T50" fmla="*/ 117 w 265"/>
                  <a:gd name="T51" fmla="*/ 31 h 51"/>
                  <a:gd name="T52" fmla="*/ 108 w 265"/>
                  <a:gd name="T53" fmla="*/ 31 h 51"/>
                  <a:gd name="T54" fmla="*/ 108 w 265"/>
                  <a:gd name="T55" fmla="*/ 29 h 51"/>
                  <a:gd name="T56" fmla="*/ 102 w 265"/>
                  <a:gd name="T57" fmla="*/ 29 h 51"/>
                  <a:gd name="T58" fmla="*/ 102 w 265"/>
                  <a:gd name="T59" fmla="*/ 28 h 51"/>
                  <a:gd name="T60" fmla="*/ 97 w 265"/>
                  <a:gd name="T61" fmla="*/ 28 h 51"/>
                  <a:gd name="T62" fmla="*/ 97 w 265"/>
                  <a:gd name="T63" fmla="*/ 26 h 51"/>
                  <a:gd name="T64" fmla="*/ 89 w 265"/>
                  <a:gd name="T65" fmla="*/ 26 h 51"/>
                  <a:gd name="T66" fmla="*/ 89 w 265"/>
                  <a:gd name="T67" fmla="*/ 22 h 51"/>
                  <a:gd name="T68" fmla="*/ 81 w 265"/>
                  <a:gd name="T69" fmla="*/ 22 h 51"/>
                  <a:gd name="T70" fmla="*/ 81 w 265"/>
                  <a:gd name="T71" fmla="*/ 20 h 51"/>
                  <a:gd name="T72" fmla="*/ 78 w 265"/>
                  <a:gd name="T73" fmla="*/ 20 h 51"/>
                  <a:gd name="T74" fmla="*/ 78 w 265"/>
                  <a:gd name="T75" fmla="*/ 17 h 51"/>
                  <a:gd name="T76" fmla="*/ 71 w 265"/>
                  <a:gd name="T77" fmla="*/ 17 h 51"/>
                  <a:gd name="T78" fmla="*/ 71 w 265"/>
                  <a:gd name="T79" fmla="*/ 15 h 51"/>
                  <a:gd name="T80" fmla="*/ 62 w 265"/>
                  <a:gd name="T81" fmla="*/ 15 h 51"/>
                  <a:gd name="T82" fmla="*/ 62 w 265"/>
                  <a:gd name="T83" fmla="*/ 14 h 51"/>
                  <a:gd name="T84" fmla="*/ 46 w 265"/>
                  <a:gd name="T85" fmla="*/ 14 h 51"/>
                  <a:gd name="T86" fmla="*/ 46 w 265"/>
                  <a:gd name="T87" fmla="*/ 13 h 51"/>
                  <a:gd name="T88" fmla="*/ 37 w 265"/>
                  <a:gd name="T89" fmla="*/ 13 h 51"/>
                  <a:gd name="T90" fmla="*/ 37 w 265"/>
                  <a:gd name="T91" fmla="*/ 11 h 51"/>
                  <a:gd name="T92" fmla="*/ 29 w 265"/>
                  <a:gd name="T93" fmla="*/ 11 h 51"/>
                  <a:gd name="T94" fmla="*/ 29 w 265"/>
                  <a:gd name="T95" fmla="*/ 10 h 51"/>
                  <a:gd name="T96" fmla="*/ 23 w 265"/>
                  <a:gd name="T97" fmla="*/ 10 h 51"/>
                  <a:gd name="T98" fmla="*/ 23 w 265"/>
                  <a:gd name="T99" fmla="*/ 9 h 51"/>
                  <a:gd name="T100" fmla="*/ 20 w 265"/>
                  <a:gd name="T101" fmla="*/ 9 h 51"/>
                  <a:gd name="T102" fmla="*/ 20 w 265"/>
                  <a:gd name="T103" fmla="*/ 8 h 51"/>
                  <a:gd name="T104" fmla="*/ 19 w 265"/>
                  <a:gd name="T105" fmla="*/ 8 h 51"/>
                  <a:gd name="T106" fmla="*/ 19 w 265"/>
                  <a:gd name="T107" fmla="*/ 6 h 51"/>
                  <a:gd name="T108" fmla="*/ 14 w 265"/>
                  <a:gd name="T109" fmla="*/ 6 h 51"/>
                  <a:gd name="T110" fmla="*/ 14 w 265"/>
                  <a:gd name="T111" fmla="*/ 4 h 51"/>
                  <a:gd name="T112" fmla="*/ 14 w 265"/>
                  <a:gd name="T113" fmla="*/ 3 h 51"/>
                  <a:gd name="T114" fmla="*/ 12 w 265"/>
                  <a:gd name="T115" fmla="*/ 3 h 51"/>
                  <a:gd name="T116" fmla="*/ 12 w 265"/>
                  <a:gd name="T117" fmla="*/ 1 h 51"/>
                  <a:gd name="T118" fmla="*/ 2 w 265"/>
                  <a:gd name="T119" fmla="*/ 1 h 51"/>
                  <a:gd name="T120" fmla="*/ 2 w 265"/>
                  <a:gd name="T121" fmla="*/ 0 h 51"/>
                  <a:gd name="T122" fmla="*/ 0 w 265"/>
                  <a:gd name="T12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5" h="51">
                    <a:moveTo>
                      <a:pt x="265" y="51"/>
                    </a:moveTo>
                    <a:lnTo>
                      <a:pt x="257" y="51"/>
                    </a:lnTo>
                    <a:lnTo>
                      <a:pt x="257" y="49"/>
                    </a:lnTo>
                    <a:lnTo>
                      <a:pt x="251" y="49"/>
                    </a:lnTo>
                    <a:lnTo>
                      <a:pt x="251" y="46"/>
                    </a:lnTo>
                    <a:lnTo>
                      <a:pt x="245" y="46"/>
                    </a:lnTo>
                    <a:lnTo>
                      <a:pt x="245" y="45"/>
                    </a:lnTo>
                    <a:lnTo>
                      <a:pt x="222" y="45"/>
                    </a:lnTo>
                    <a:lnTo>
                      <a:pt x="222" y="43"/>
                    </a:lnTo>
                    <a:lnTo>
                      <a:pt x="216" y="43"/>
                    </a:lnTo>
                    <a:lnTo>
                      <a:pt x="216" y="40"/>
                    </a:lnTo>
                    <a:lnTo>
                      <a:pt x="176" y="40"/>
                    </a:lnTo>
                    <a:lnTo>
                      <a:pt x="176" y="39"/>
                    </a:lnTo>
                    <a:lnTo>
                      <a:pt x="153" y="39"/>
                    </a:lnTo>
                    <a:lnTo>
                      <a:pt x="153" y="38"/>
                    </a:lnTo>
                    <a:lnTo>
                      <a:pt x="144" y="38"/>
                    </a:lnTo>
                    <a:lnTo>
                      <a:pt x="144" y="36"/>
                    </a:lnTo>
                    <a:lnTo>
                      <a:pt x="137" y="36"/>
                    </a:lnTo>
                    <a:lnTo>
                      <a:pt x="129" y="36"/>
                    </a:lnTo>
                    <a:lnTo>
                      <a:pt x="129" y="35"/>
                    </a:lnTo>
                    <a:lnTo>
                      <a:pt x="123" y="35"/>
                    </a:lnTo>
                    <a:lnTo>
                      <a:pt x="123" y="33"/>
                    </a:lnTo>
                    <a:lnTo>
                      <a:pt x="120" y="33"/>
                    </a:lnTo>
                    <a:lnTo>
                      <a:pt x="120" y="32"/>
                    </a:lnTo>
                    <a:lnTo>
                      <a:pt x="117" y="32"/>
                    </a:lnTo>
                    <a:lnTo>
                      <a:pt x="117" y="31"/>
                    </a:lnTo>
                    <a:lnTo>
                      <a:pt x="108" y="31"/>
                    </a:lnTo>
                    <a:lnTo>
                      <a:pt x="108" y="29"/>
                    </a:lnTo>
                    <a:lnTo>
                      <a:pt x="102" y="29"/>
                    </a:lnTo>
                    <a:lnTo>
                      <a:pt x="102" y="28"/>
                    </a:lnTo>
                    <a:lnTo>
                      <a:pt x="97" y="28"/>
                    </a:lnTo>
                    <a:lnTo>
                      <a:pt x="97" y="26"/>
                    </a:lnTo>
                    <a:lnTo>
                      <a:pt x="89" y="26"/>
                    </a:lnTo>
                    <a:lnTo>
                      <a:pt x="89" y="22"/>
                    </a:lnTo>
                    <a:lnTo>
                      <a:pt x="81" y="22"/>
                    </a:lnTo>
                    <a:lnTo>
                      <a:pt x="81" y="20"/>
                    </a:lnTo>
                    <a:lnTo>
                      <a:pt x="78" y="20"/>
                    </a:lnTo>
                    <a:lnTo>
                      <a:pt x="78" y="17"/>
                    </a:lnTo>
                    <a:lnTo>
                      <a:pt x="71" y="17"/>
                    </a:lnTo>
                    <a:lnTo>
                      <a:pt x="71" y="15"/>
                    </a:lnTo>
                    <a:lnTo>
                      <a:pt x="62" y="15"/>
                    </a:lnTo>
                    <a:lnTo>
                      <a:pt x="62" y="14"/>
                    </a:lnTo>
                    <a:lnTo>
                      <a:pt x="46" y="14"/>
                    </a:lnTo>
                    <a:lnTo>
                      <a:pt x="46" y="13"/>
                    </a:lnTo>
                    <a:lnTo>
                      <a:pt x="37" y="13"/>
                    </a:lnTo>
                    <a:lnTo>
                      <a:pt x="37" y="11"/>
                    </a:lnTo>
                    <a:lnTo>
                      <a:pt x="29" y="11"/>
                    </a:lnTo>
                    <a:lnTo>
                      <a:pt x="29" y="10"/>
                    </a:lnTo>
                    <a:lnTo>
                      <a:pt x="23" y="10"/>
                    </a:lnTo>
                    <a:lnTo>
                      <a:pt x="23" y="9"/>
                    </a:lnTo>
                    <a:lnTo>
                      <a:pt x="20" y="9"/>
                    </a:lnTo>
                    <a:lnTo>
                      <a:pt x="20" y="8"/>
                    </a:lnTo>
                    <a:lnTo>
                      <a:pt x="19" y="8"/>
                    </a:lnTo>
                    <a:lnTo>
                      <a:pt x="19" y="6"/>
                    </a:lnTo>
                    <a:lnTo>
                      <a:pt x="14" y="6"/>
                    </a:lnTo>
                    <a:lnTo>
                      <a:pt x="14" y="4"/>
                    </a:lnTo>
                    <a:lnTo>
                      <a:pt x="14" y="3"/>
                    </a:lnTo>
                    <a:lnTo>
                      <a:pt x="12" y="3"/>
                    </a:lnTo>
                    <a:lnTo>
                      <a:pt x="12" y="1"/>
                    </a:lnTo>
                    <a:lnTo>
                      <a:pt x="2" y="1"/>
                    </a:lnTo>
                    <a:lnTo>
                      <a:pt x="2" y="0"/>
                    </a:ln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120" name="Group 108"/>
            <p:cNvGrpSpPr/>
            <p:nvPr/>
          </p:nvGrpSpPr>
          <p:grpSpPr>
            <a:xfrm>
              <a:off x="5021263" y="2307427"/>
              <a:ext cx="3348000" cy="646000"/>
              <a:chOff x="2082" y="1951"/>
              <a:chExt cx="1578" cy="294"/>
            </a:xfrm>
          </p:grpSpPr>
          <p:sp>
            <p:nvSpPr>
              <p:cNvPr id="121" name="Line 109"/>
              <p:cNvSpPr>
                <a:spLocks noChangeShapeType="1"/>
              </p:cNvSpPr>
              <p:nvPr/>
            </p:nvSpPr>
            <p:spPr bwMode="auto">
              <a:xfrm flipH="1">
                <a:off x="2772" y="2095"/>
                <a:ext cx="0" cy="3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2" name="Line 110"/>
              <p:cNvSpPr>
                <a:spLocks noChangeShapeType="1"/>
              </p:cNvSpPr>
              <p:nvPr/>
            </p:nvSpPr>
            <p:spPr bwMode="auto">
              <a:xfrm flipH="1">
                <a:off x="3348" y="2209"/>
                <a:ext cx="0" cy="3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3" name="Line 111"/>
              <p:cNvSpPr>
                <a:spLocks noChangeShapeType="1"/>
              </p:cNvSpPr>
              <p:nvPr/>
            </p:nvSpPr>
            <p:spPr bwMode="auto">
              <a:xfrm flipH="1">
                <a:off x="3588" y="2209"/>
                <a:ext cx="0" cy="3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4" name="Line 112"/>
              <p:cNvSpPr>
                <a:spLocks noChangeShapeType="1"/>
              </p:cNvSpPr>
              <p:nvPr/>
            </p:nvSpPr>
            <p:spPr bwMode="auto">
              <a:xfrm flipH="1">
                <a:off x="3378" y="2209"/>
                <a:ext cx="0" cy="3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5" name="Line 113"/>
              <p:cNvSpPr>
                <a:spLocks noChangeShapeType="1"/>
              </p:cNvSpPr>
              <p:nvPr/>
            </p:nvSpPr>
            <p:spPr bwMode="auto">
              <a:xfrm flipH="1">
                <a:off x="2598" y="2053"/>
                <a:ext cx="0" cy="30"/>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6" name="Line 114"/>
              <p:cNvSpPr>
                <a:spLocks noChangeShapeType="1"/>
              </p:cNvSpPr>
              <p:nvPr/>
            </p:nvSpPr>
            <p:spPr bwMode="auto">
              <a:xfrm flipH="1">
                <a:off x="3432" y="2209"/>
                <a:ext cx="0" cy="3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7" name="Line 115"/>
              <p:cNvSpPr>
                <a:spLocks noChangeShapeType="1"/>
              </p:cNvSpPr>
              <p:nvPr/>
            </p:nvSpPr>
            <p:spPr bwMode="auto">
              <a:xfrm flipH="1">
                <a:off x="2916" y="2131"/>
                <a:ext cx="0" cy="3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8" name="Line 116"/>
              <p:cNvSpPr>
                <a:spLocks noChangeShapeType="1"/>
              </p:cNvSpPr>
              <p:nvPr/>
            </p:nvSpPr>
            <p:spPr bwMode="auto">
              <a:xfrm flipH="1">
                <a:off x="3162" y="2179"/>
                <a:ext cx="0" cy="30"/>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9" name="Line 117"/>
              <p:cNvSpPr>
                <a:spLocks noChangeShapeType="1"/>
              </p:cNvSpPr>
              <p:nvPr/>
            </p:nvSpPr>
            <p:spPr bwMode="auto">
              <a:xfrm flipH="1">
                <a:off x="2454" y="1993"/>
                <a:ext cx="0" cy="30"/>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0" name="Line 118"/>
              <p:cNvSpPr>
                <a:spLocks noChangeShapeType="1"/>
              </p:cNvSpPr>
              <p:nvPr/>
            </p:nvSpPr>
            <p:spPr bwMode="auto">
              <a:xfrm flipH="1">
                <a:off x="2322" y="1969"/>
                <a:ext cx="0" cy="30"/>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1" name="Line 119"/>
              <p:cNvSpPr>
                <a:spLocks noChangeShapeType="1"/>
              </p:cNvSpPr>
              <p:nvPr/>
            </p:nvSpPr>
            <p:spPr bwMode="auto">
              <a:xfrm flipH="1">
                <a:off x="3570" y="2209"/>
                <a:ext cx="0" cy="3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2" name="Line 120"/>
              <p:cNvSpPr>
                <a:spLocks noChangeShapeType="1"/>
              </p:cNvSpPr>
              <p:nvPr/>
            </p:nvSpPr>
            <p:spPr bwMode="auto">
              <a:xfrm flipH="1">
                <a:off x="3630" y="2209"/>
                <a:ext cx="0" cy="3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3" name="Line 121"/>
              <p:cNvSpPr>
                <a:spLocks noChangeShapeType="1"/>
              </p:cNvSpPr>
              <p:nvPr/>
            </p:nvSpPr>
            <p:spPr bwMode="auto">
              <a:xfrm flipH="1">
                <a:off x="3642" y="2209"/>
                <a:ext cx="0" cy="3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4" name="Line 122"/>
              <p:cNvSpPr>
                <a:spLocks noChangeShapeType="1"/>
              </p:cNvSpPr>
              <p:nvPr/>
            </p:nvSpPr>
            <p:spPr bwMode="auto">
              <a:xfrm flipH="1">
                <a:off x="3612" y="2209"/>
                <a:ext cx="0" cy="3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5" name="Line 123"/>
              <p:cNvSpPr>
                <a:spLocks noChangeShapeType="1"/>
              </p:cNvSpPr>
              <p:nvPr/>
            </p:nvSpPr>
            <p:spPr bwMode="auto">
              <a:xfrm flipH="1">
                <a:off x="3600" y="2209"/>
                <a:ext cx="0" cy="3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6" name="Line 124"/>
              <p:cNvSpPr>
                <a:spLocks noChangeShapeType="1"/>
              </p:cNvSpPr>
              <p:nvPr/>
            </p:nvSpPr>
            <p:spPr bwMode="auto">
              <a:xfrm flipH="1">
                <a:off x="3654" y="2209"/>
                <a:ext cx="0" cy="3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7" name="Line 125"/>
              <p:cNvSpPr>
                <a:spLocks noChangeShapeType="1"/>
              </p:cNvSpPr>
              <p:nvPr/>
            </p:nvSpPr>
            <p:spPr bwMode="auto">
              <a:xfrm flipH="1">
                <a:off x="3510" y="2209"/>
                <a:ext cx="0" cy="3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8" name="Line 126"/>
              <p:cNvSpPr>
                <a:spLocks noChangeShapeType="1"/>
              </p:cNvSpPr>
              <p:nvPr/>
            </p:nvSpPr>
            <p:spPr bwMode="auto">
              <a:xfrm flipH="1">
                <a:off x="3258" y="2197"/>
                <a:ext cx="0" cy="30"/>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9" name="Line 127"/>
              <p:cNvSpPr>
                <a:spLocks noChangeShapeType="1"/>
              </p:cNvSpPr>
              <p:nvPr/>
            </p:nvSpPr>
            <p:spPr bwMode="auto">
              <a:xfrm flipH="1">
                <a:off x="3492" y="2209"/>
                <a:ext cx="0" cy="3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0" name="Line 128"/>
              <p:cNvSpPr>
                <a:spLocks noChangeShapeType="1"/>
              </p:cNvSpPr>
              <p:nvPr/>
            </p:nvSpPr>
            <p:spPr bwMode="auto">
              <a:xfrm flipH="1">
                <a:off x="3576" y="2209"/>
                <a:ext cx="0" cy="36"/>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1" name="Freeform 129"/>
              <p:cNvSpPr/>
              <p:nvPr/>
            </p:nvSpPr>
            <p:spPr bwMode="auto">
              <a:xfrm>
                <a:off x="2082" y="1951"/>
                <a:ext cx="1578" cy="294"/>
              </a:xfrm>
              <a:custGeom>
                <a:avLst/>
                <a:gdLst>
                  <a:gd name="T0" fmla="*/ 263 w 263"/>
                  <a:gd name="T1" fmla="*/ 49 h 49"/>
                  <a:gd name="T2" fmla="*/ 263 w 263"/>
                  <a:gd name="T3" fmla="*/ 46 h 49"/>
                  <a:gd name="T4" fmla="*/ 204 w 263"/>
                  <a:gd name="T5" fmla="*/ 46 h 49"/>
                  <a:gd name="T6" fmla="*/ 204 w 263"/>
                  <a:gd name="T7" fmla="*/ 44 h 49"/>
                  <a:gd name="T8" fmla="*/ 199 w 263"/>
                  <a:gd name="T9" fmla="*/ 44 h 49"/>
                  <a:gd name="T10" fmla="*/ 199 w 263"/>
                  <a:gd name="T11" fmla="*/ 43 h 49"/>
                  <a:gd name="T12" fmla="*/ 190 w 263"/>
                  <a:gd name="T13" fmla="*/ 43 h 49"/>
                  <a:gd name="T14" fmla="*/ 190 w 263"/>
                  <a:gd name="T15" fmla="*/ 41 h 49"/>
                  <a:gd name="T16" fmla="*/ 179 w 263"/>
                  <a:gd name="T17" fmla="*/ 41 h 49"/>
                  <a:gd name="T18" fmla="*/ 179 w 263"/>
                  <a:gd name="T19" fmla="*/ 39 h 49"/>
                  <a:gd name="T20" fmla="*/ 167 w 263"/>
                  <a:gd name="T21" fmla="*/ 39 h 49"/>
                  <a:gd name="T22" fmla="*/ 167 w 263"/>
                  <a:gd name="T23" fmla="*/ 38 h 49"/>
                  <a:gd name="T24" fmla="*/ 161 w 263"/>
                  <a:gd name="T25" fmla="*/ 38 h 49"/>
                  <a:gd name="T26" fmla="*/ 161 w 263"/>
                  <a:gd name="T27" fmla="*/ 36 h 49"/>
                  <a:gd name="T28" fmla="*/ 151 w 263"/>
                  <a:gd name="T29" fmla="*/ 36 h 49"/>
                  <a:gd name="T30" fmla="*/ 151 w 263"/>
                  <a:gd name="T31" fmla="*/ 35 h 49"/>
                  <a:gd name="T32" fmla="*/ 141 w 263"/>
                  <a:gd name="T33" fmla="*/ 35 h 49"/>
                  <a:gd name="T34" fmla="*/ 141 w 263"/>
                  <a:gd name="T35" fmla="*/ 33 h 49"/>
                  <a:gd name="T36" fmla="*/ 129 w 263"/>
                  <a:gd name="T37" fmla="*/ 33 h 49"/>
                  <a:gd name="T38" fmla="*/ 129 w 263"/>
                  <a:gd name="T39" fmla="*/ 32 h 49"/>
                  <a:gd name="T40" fmla="*/ 126 w 263"/>
                  <a:gd name="T41" fmla="*/ 32 h 49"/>
                  <a:gd name="T42" fmla="*/ 126 w 263"/>
                  <a:gd name="T43" fmla="*/ 31 h 49"/>
                  <a:gd name="T44" fmla="*/ 124 w 263"/>
                  <a:gd name="T45" fmla="*/ 31 h 49"/>
                  <a:gd name="T46" fmla="*/ 124 w 263"/>
                  <a:gd name="T47" fmla="*/ 29 h 49"/>
                  <a:gd name="T48" fmla="*/ 120 w 263"/>
                  <a:gd name="T49" fmla="*/ 29 h 49"/>
                  <a:gd name="T50" fmla="*/ 120 w 263"/>
                  <a:gd name="T51" fmla="*/ 28 h 49"/>
                  <a:gd name="T52" fmla="*/ 119 w 263"/>
                  <a:gd name="T53" fmla="*/ 28 h 49"/>
                  <a:gd name="T54" fmla="*/ 119 w 263"/>
                  <a:gd name="T55" fmla="*/ 27 h 49"/>
                  <a:gd name="T56" fmla="*/ 112 w 263"/>
                  <a:gd name="T57" fmla="*/ 27 h 49"/>
                  <a:gd name="T58" fmla="*/ 112 w 263"/>
                  <a:gd name="T59" fmla="*/ 26 h 49"/>
                  <a:gd name="T60" fmla="*/ 108 w 263"/>
                  <a:gd name="T61" fmla="*/ 26 h 49"/>
                  <a:gd name="T62" fmla="*/ 108 w 263"/>
                  <a:gd name="T63" fmla="*/ 24 h 49"/>
                  <a:gd name="T64" fmla="*/ 99 w 263"/>
                  <a:gd name="T65" fmla="*/ 24 h 49"/>
                  <a:gd name="T66" fmla="*/ 99 w 263"/>
                  <a:gd name="T67" fmla="*/ 22 h 49"/>
                  <a:gd name="T68" fmla="*/ 88 w 263"/>
                  <a:gd name="T69" fmla="*/ 22 h 49"/>
                  <a:gd name="T70" fmla="*/ 88 w 263"/>
                  <a:gd name="T71" fmla="*/ 20 h 49"/>
                  <a:gd name="T72" fmla="*/ 84 w 263"/>
                  <a:gd name="T73" fmla="*/ 20 h 49"/>
                  <a:gd name="T74" fmla="*/ 84 w 263"/>
                  <a:gd name="T75" fmla="*/ 16 h 49"/>
                  <a:gd name="T76" fmla="*/ 79 w 263"/>
                  <a:gd name="T77" fmla="*/ 16 h 49"/>
                  <a:gd name="T78" fmla="*/ 79 w 263"/>
                  <a:gd name="T79" fmla="*/ 14 h 49"/>
                  <a:gd name="T80" fmla="*/ 76 w 263"/>
                  <a:gd name="T81" fmla="*/ 14 h 49"/>
                  <a:gd name="T82" fmla="*/ 75 w 263"/>
                  <a:gd name="T83" fmla="*/ 14 h 49"/>
                  <a:gd name="T84" fmla="*/ 75 w 263"/>
                  <a:gd name="T85" fmla="*/ 12 h 49"/>
                  <a:gd name="T86" fmla="*/ 68 w 263"/>
                  <a:gd name="T87" fmla="*/ 12 h 49"/>
                  <a:gd name="T88" fmla="*/ 68 w 263"/>
                  <a:gd name="T89" fmla="*/ 9 h 49"/>
                  <a:gd name="T90" fmla="*/ 57 w 263"/>
                  <a:gd name="T91" fmla="*/ 9 h 49"/>
                  <a:gd name="T92" fmla="*/ 57 w 263"/>
                  <a:gd name="T93" fmla="*/ 7 h 49"/>
                  <a:gd name="T94" fmla="*/ 42 w 263"/>
                  <a:gd name="T95" fmla="*/ 7 h 49"/>
                  <a:gd name="T96" fmla="*/ 42 w 263"/>
                  <a:gd name="T97" fmla="*/ 6 h 49"/>
                  <a:gd name="T98" fmla="*/ 36 w 263"/>
                  <a:gd name="T99" fmla="*/ 6 h 49"/>
                  <a:gd name="T100" fmla="*/ 36 w 263"/>
                  <a:gd name="T101" fmla="*/ 4 h 49"/>
                  <a:gd name="T102" fmla="*/ 31 w 263"/>
                  <a:gd name="T103" fmla="*/ 4 h 49"/>
                  <a:gd name="T104" fmla="*/ 31 w 263"/>
                  <a:gd name="T105" fmla="*/ 3 h 49"/>
                  <a:gd name="T106" fmla="*/ 28 w 263"/>
                  <a:gd name="T107" fmla="*/ 3 h 49"/>
                  <a:gd name="T108" fmla="*/ 28 w 263"/>
                  <a:gd name="T109" fmla="*/ 2 h 49"/>
                  <a:gd name="T110" fmla="*/ 22 w 263"/>
                  <a:gd name="T111" fmla="*/ 2 h 49"/>
                  <a:gd name="T112" fmla="*/ 22 w 263"/>
                  <a:gd name="T113" fmla="*/ 1 h 49"/>
                  <a:gd name="T114" fmla="*/ 20 w 263"/>
                  <a:gd name="T115" fmla="*/ 1 h 49"/>
                  <a:gd name="T116" fmla="*/ 20 w 263"/>
                  <a:gd name="T117" fmla="*/ 0 h 49"/>
                  <a:gd name="T118" fmla="*/ 0 w 263"/>
                  <a:gd name="T1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3" h="49">
                    <a:moveTo>
                      <a:pt x="263" y="49"/>
                    </a:moveTo>
                    <a:lnTo>
                      <a:pt x="263" y="46"/>
                    </a:lnTo>
                    <a:lnTo>
                      <a:pt x="204" y="46"/>
                    </a:lnTo>
                    <a:lnTo>
                      <a:pt x="204" y="44"/>
                    </a:lnTo>
                    <a:lnTo>
                      <a:pt x="199" y="44"/>
                    </a:lnTo>
                    <a:lnTo>
                      <a:pt x="199" y="43"/>
                    </a:lnTo>
                    <a:lnTo>
                      <a:pt x="190" y="43"/>
                    </a:lnTo>
                    <a:lnTo>
                      <a:pt x="190" y="41"/>
                    </a:lnTo>
                    <a:lnTo>
                      <a:pt x="179" y="41"/>
                    </a:lnTo>
                    <a:lnTo>
                      <a:pt x="179" y="39"/>
                    </a:lnTo>
                    <a:lnTo>
                      <a:pt x="167" y="39"/>
                    </a:lnTo>
                    <a:lnTo>
                      <a:pt x="167" y="38"/>
                    </a:lnTo>
                    <a:lnTo>
                      <a:pt x="161" y="38"/>
                    </a:lnTo>
                    <a:lnTo>
                      <a:pt x="161" y="36"/>
                    </a:lnTo>
                    <a:lnTo>
                      <a:pt x="151" y="36"/>
                    </a:lnTo>
                    <a:lnTo>
                      <a:pt x="151" y="35"/>
                    </a:lnTo>
                    <a:lnTo>
                      <a:pt x="141" y="35"/>
                    </a:lnTo>
                    <a:lnTo>
                      <a:pt x="141" y="33"/>
                    </a:lnTo>
                    <a:lnTo>
                      <a:pt x="129" y="33"/>
                    </a:lnTo>
                    <a:lnTo>
                      <a:pt x="129" y="32"/>
                    </a:lnTo>
                    <a:lnTo>
                      <a:pt x="126" y="32"/>
                    </a:lnTo>
                    <a:lnTo>
                      <a:pt x="126" y="31"/>
                    </a:lnTo>
                    <a:lnTo>
                      <a:pt x="124" y="31"/>
                    </a:lnTo>
                    <a:lnTo>
                      <a:pt x="124" y="29"/>
                    </a:lnTo>
                    <a:lnTo>
                      <a:pt x="120" y="29"/>
                    </a:lnTo>
                    <a:lnTo>
                      <a:pt x="120" y="28"/>
                    </a:lnTo>
                    <a:lnTo>
                      <a:pt x="119" y="28"/>
                    </a:lnTo>
                    <a:lnTo>
                      <a:pt x="119" y="27"/>
                    </a:lnTo>
                    <a:lnTo>
                      <a:pt x="112" y="27"/>
                    </a:lnTo>
                    <a:lnTo>
                      <a:pt x="112" y="26"/>
                    </a:lnTo>
                    <a:lnTo>
                      <a:pt x="108" y="26"/>
                    </a:lnTo>
                    <a:lnTo>
                      <a:pt x="108" y="24"/>
                    </a:lnTo>
                    <a:lnTo>
                      <a:pt x="99" y="24"/>
                    </a:lnTo>
                    <a:lnTo>
                      <a:pt x="99" y="22"/>
                    </a:lnTo>
                    <a:lnTo>
                      <a:pt x="88" y="22"/>
                    </a:lnTo>
                    <a:lnTo>
                      <a:pt x="88" y="20"/>
                    </a:lnTo>
                    <a:lnTo>
                      <a:pt x="84" y="20"/>
                    </a:lnTo>
                    <a:lnTo>
                      <a:pt x="84" y="16"/>
                    </a:lnTo>
                    <a:lnTo>
                      <a:pt x="79" y="16"/>
                    </a:lnTo>
                    <a:lnTo>
                      <a:pt x="79" y="14"/>
                    </a:lnTo>
                    <a:lnTo>
                      <a:pt x="76" y="14"/>
                    </a:lnTo>
                    <a:lnTo>
                      <a:pt x="75" y="14"/>
                    </a:lnTo>
                    <a:lnTo>
                      <a:pt x="75" y="12"/>
                    </a:lnTo>
                    <a:lnTo>
                      <a:pt x="68" y="12"/>
                    </a:lnTo>
                    <a:lnTo>
                      <a:pt x="68" y="9"/>
                    </a:lnTo>
                    <a:lnTo>
                      <a:pt x="57" y="9"/>
                    </a:lnTo>
                    <a:lnTo>
                      <a:pt x="57" y="7"/>
                    </a:lnTo>
                    <a:lnTo>
                      <a:pt x="42" y="7"/>
                    </a:lnTo>
                    <a:lnTo>
                      <a:pt x="42" y="6"/>
                    </a:lnTo>
                    <a:lnTo>
                      <a:pt x="36" y="6"/>
                    </a:lnTo>
                    <a:lnTo>
                      <a:pt x="36" y="4"/>
                    </a:lnTo>
                    <a:lnTo>
                      <a:pt x="31" y="4"/>
                    </a:lnTo>
                    <a:lnTo>
                      <a:pt x="31" y="3"/>
                    </a:lnTo>
                    <a:lnTo>
                      <a:pt x="28" y="3"/>
                    </a:lnTo>
                    <a:lnTo>
                      <a:pt x="28" y="2"/>
                    </a:lnTo>
                    <a:lnTo>
                      <a:pt x="22" y="2"/>
                    </a:lnTo>
                    <a:lnTo>
                      <a:pt x="22" y="1"/>
                    </a:lnTo>
                    <a:lnTo>
                      <a:pt x="20" y="1"/>
                    </a:lnTo>
                    <a:lnTo>
                      <a:pt x="20" y="0"/>
                    </a:lnTo>
                    <a:lnTo>
                      <a:pt x="0" y="0"/>
                    </a:lnTo>
                  </a:path>
                </a:pathLst>
              </a:cu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sp>
        <p:nvSpPr>
          <p:cNvPr id="185" name="TextBox 15">
            <a:extLst>
              <a:ext uri="{FF2B5EF4-FFF2-40B4-BE49-F238E27FC236}">
                <a16:creationId xmlns:a16="http://schemas.microsoft.com/office/drawing/2014/main" id="{DB41E25A-0362-4C56-BBD7-088BDD2C614D}"/>
              </a:ext>
            </a:extLst>
          </p:cNvPr>
          <p:cNvSpPr txBox="1"/>
          <p:nvPr/>
        </p:nvSpPr>
        <p:spPr>
          <a:xfrm>
            <a:off x="-29392" y="5050386"/>
            <a:ext cx="1568057" cy="246221"/>
          </a:xfrm>
          <a:prstGeom prst="rect">
            <a:avLst/>
          </a:prstGeom>
          <a:noFill/>
        </p:spPr>
        <p:txBody>
          <a:bodyPr wrap="none" rtlCol="0">
            <a:spAutoFit/>
          </a:bodyPr>
          <a:lstStyle/>
          <a:p>
            <a:pPr algn="r"/>
            <a:r>
              <a:rPr lang="ja-JP" sz="1000" b="0" i="0" u="none" strike="noStrike" cap="none" baseline="0" dirty="0">
                <a:solidFill>
                  <a:srgbClr val="4D4D4D"/>
                </a:solidFill>
                <a:effectLst/>
                <a:uFillTx/>
                <a:ea typeface="MS UI Gothic"/>
              </a:rPr>
              <a:t>リスクに晒されていた患者数</a:t>
            </a:r>
          </a:p>
        </p:txBody>
      </p:sp>
    </p:spTree>
    <p:extLst>
      <p:ext uri="{BB962C8B-B14F-4D97-AF65-F5344CB8AC3E}">
        <p14:creationId xmlns:p14="http://schemas.microsoft.com/office/powerpoint/2010/main" val="710850746"/>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483: ネオアジュバント放射線化学療法実施後の長期待機観察期間は直腸癌の腫瘍学的予後を改善するか？ GRECCAR-6無作為化多施設試験の3年フォローアップ結</a:t>
            </a:r>
            <a:r>
              <a:rPr lang="ja-JP" sz="1800" b="1" i="0" u="none" strike="noStrike" cap="none" baseline="0" dirty="0" smtClean="0">
                <a:solidFill>
                  <a:srgbClr val="043882"/>
                </a:solidFill>
                <a:effectLst/>
                <a:uFillTx/>
                <a:ea typeface="MS UI Gothic"/>
              </a:rPr>
              <a:t>果</a:t>
            </a:r>
            <a:r>
              <a:rPr lang="en-GB" altLang="ja-JP" sz="1800" b="1" i="0" u="none" strike="noStrike" cap="none" baseline="0" dirty="0" smtClean="0">
                <a:solidFill>
                  <a:srgbClr val="043882"/>
                </a:solidFill>
                <a:effectLst/>
                <a:uFillTx/>
                <a:ea typeface="MS UI Gothic"/>
              </a:rPr>
              <a:t/>
            </a:r>
            <a:br>
              <a:rPr lang="en-GB" altLang="ja-JP" sz="1800" b="1" i="0" u="none" strike="noStrike" cap="none" baseline="0" dirty="0" smtClean="0">
                <a:solidFill>
                  <a:srgbClr val="043882"/>
                </a:solidFill>
                <a:effectLst/>
                <a:uFillTx/>
                <a:ea typeface="MS UI Gothic"/>
              </a:rPr>
            </a:b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Lefevre JH,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主な結果（続き）</a:t>
            </a:r>
          </a:p>
          <a:p>
            <a:pPr marL="0" indent="0">
              <a:spcBef>
                <a:spcPts val="19200"/>
              </a:spcBef>
              <a:buNone/>
            </a:pPr>
            <a:r>
              <a:rPr lang="ja-JP" sz="1600" b="1" i="0" u="none" strike="noStrike" cap="none" baseline="0">
                <a:solidFill>
                  <a:srgbClr val="4D4D4D"/>
                </a:solidFill>
                <a:effectLst/>
                <a:uFillTx/>
                <a:ea typeface="MS UI Gothic"/>
              </a:rPr>
              <a:t>結論</a:t>
            </a:r>
          </a:p>
          <a:p>
            <a:r>
              <a:rPr lang="ja-JP" sz="1600" b="1" i="0" u="none" strike="noStrike" cap="none" baseline="0">
                <a:solidFill>
                  <a:srgbClr val="4D4D4D"/>
                </a:solidFill>
                <a:effectLst/>
                <a:uFillTx/>
                <a:ea typeface="MS UI Gothic"/>
              </a:rPr>
              <a:t>直腸癌患者において、ネオアジュバント放射線化学療法実施後の7週または11週待機観察期間のあいだに、病理学的完全奏効率または生存および再発率において差は認められなかった</a:t>
            </a:r>
          </a:p>
          <a:p>
            <a:r>
              <a:rPr lang="ja-JP" sz="1600" b="1" i="0" u="none" strike="noStrike" cap="none" baseline="0">
                <a:solidFill>
                  <a:srgbClr val="4D4D4D"/>
                </a:solidFill>
                <a:effectLst/>
                <a:uFillTx/>
                <a:ea typeface="MS UI Gothic"/>
              </a:rPr>
              <a:t>直腸温存戦略を実施しない場合、放射線化学療法後約7～8週で手術を実施すべきである</a:t>
            </a:r>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Lefevre JH, et al. J Clin Oncol 2019;37(Suppl):Abstr 483</a:t>
            </a:r>
          </a:p>
        </p:txBody>
      </p:sp>
      <p:graphicFrame>
        <p:nvGraphicFramePr>
          <p:cNvPr id="6" name="Table 5"/>
          <p:cNvGraphicFramePr>
            <a:graphicFrameLocks noGrp="1"/>
          </p:cNvGraphicFramePr>
          <p:nvPr>
            <p:extLst>
              <p:ext uri="{D42A27DB-BD31-4B8C-83A1-F6EECF244321}">
                <p14:modId xmlns:p14="http://schemas.microsoft.com/office/powerpoint/2010/main" val="899397676"/>
              </p:ext>
            </p:extLst>
          </p:nvPr>
        </p:nvGraphicFramePr>
        <p:xfrm>
          <a:off x="337624" y="1593321"/>
          <a:ext cx="8468752" cy="2210880"/>
        </p:xfrm>
        <a:graphic>
          <a:graphicData uri="http://schemas.openxmlformats.org/drawingml/2006/table">
            <a:tbl>
              <a:tblPr firstRow="1" bandRow="1">
                <a:tableStyleId>{69012ECD-51FC-41F1-AA8D-1B2483CD663E}</a:tableStyleId>
              </a:tblPr>
              <a:tblGrid>
                <a:gridCol w="3615397">
                  <a:extLst>
                    <a:ext uri="{9D8B030D-6E8A-4147-A177-3AD203B41FA5}">
                      <a16:colId xmlns:a16="http://schemas.microsoft.com/office/drawing/2014/main" val="3733704063"/>
                    </a:ext>
                  </a:extLst>
                </a:gridCol>
                <a:gridCol w="1779563">
                  <a:extLst>
                    <a:ext uri="{9D8B030D-6E8A-4147-A177-3AD203B41FA5}">
                      <a16:colId xmlns:a16="http://schemas.microsoft.com/office/drawing/2014/main" val="3910278064"/>
                    </a:ext>
                  </a:extLst>
                </a:gridCol>
                <a:gridCol w="1779563">
                  <a:extLst>
                    <a:ext uri="{9D8B030D-6E8A-4147-A177-3AD203B41FA5}">
                      <a16:colId xmlns:a16="http://schemas.microsoft.com/office/drawing/2014/main" val="1675021331"/>
                    </a:ext>
                  </a:extLst>
                </a:gridCol>
                <a:gridCol w="1294229">
                  <a:extLst>
                    <a:ext uri="{9D8B030D-6E8A-4147-A177-3AD203B41FA5}">
                      <a16:colId xmlns:a16="http://schemas.microsoft.com/office/drawing/2014/main" val="3689847355"/>
                    </a:ext>
                  </a:extLst>
                </a:gridCol>
              </a:tblGrid>
              <a:tr h="193964">
                <a:tc>
                  <a:txBody>
                    <a:bodyPr/>
                    <a:lstStyle/>
                    <a:p>
                      <a:pPr algn="l"/>
                      <a:r>
                        <a:rPr lang="en-US" altLang="ja-JP" sz="1600" b="1" i="0" u="none" strike="noStrike" cap="none" baseline="0" dirty="0" smtClean="0">
                          <a:solidFill>
                            <a:srgbClr val="FFFFFF"/>
                          </a:solidFill>
                          <a:effectLst/>
                          <a:uFillTx/>
                          <a:ea typeface="MS UI Gothic"/>
                        </a:rPr>
                        <a:t>3</a:t>
                      </a:r>
                      <a:r>
                        <a:rPr lang="ja-JP" altLang="en-US" sz="1600" b="1" i="0" u="none" strike="noStrike" cap="none" baseline="0" dirty="0" smtClean="0">
                          <a:solidFill>
                            <a:srgbClr val="FFFFFF"/>
                          </a:solidFill>
                          <a:effectLst/>
                          <a:uFillTx/>
                          <a:ea typeface="MS UI Gothic"/>
                        </a:rPr>
                        <a:t>年時点での転帰、</a:t>
                      </a:r>
                      <a:r>
                        <a:rPr lang="en-US" altLang="ja-JP" sz="1600" b="1" i="0" u="none" strike="noStrike" cap="none" baseline="0" dirty="0" smtClean="0">
                          <a:solidFill>
                            <a:srgbClr val="FFFFFF"/>
                          </a:solidFill>
                          <a:effectLst/>
                          <a:uFillTx/>
                          <a:ea typeface="MS UI Gothic"/>
                        </a:rPr>
                        <a:t>%</a:t>
                      </a:r>
                      <a:endParaRPr lang="ja-JP" sz="1600" b="1" i="0" u="none" strike="noStrike" cap="none" baseline="0" dirty="0">
                        <a:solidFill>
                          <a:srgbClr val="FFFFFF"/>
                        </a:solidFill>
                        <a:effectLst/>
                        <a:uFillTx/>
                        <a:ea typeface="MS UI Gothic"/>
                      </a:endParaRP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ja-JP" sz="1600" b="1" i="0" u="none" strike="noStrike" cap="none" baseline="0">
                          <a:solidFill>
                            <a:srgbClr val="FFFFFF"/>
                          </a:solidFill>
                          <a:effectLst/>
                          <a:uFillTx/>
                          <a:ea typeface="MS UI Gothic"/>
                        </a:rPr>
                        <a:t>7週</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ja-JP" sz="1600" b="1" i="0" u="none" strike="noStrike" cap="none" baseline="0">
                          <a:solidFill>
                            <a:srgbClr val="FFFFFF"/>
                          </a:solidFill>
                          <a:effectLst/>
                          <a:uFillTx/>
                          <a:ea typeface="MS UI Gothic"/>
                        </a:rPr>
                        <a:t>11週</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ja-JP" sz="1600" b="1" i="0" u="none" strike="noStrike" cap="none" baseline="0">
                          <a:solidFill>
                            <a:srgbClr val="FFFFFF"/>
                          </a:solidFill>
                          <a:effectLst/>
                          <a:uFillTx/>
                          <a:ea typeface="MS UI Gothic"/>
                        </a:rPr>
                        <a:t>p値</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pPr algn="l"/>
                      <a:r>
                        <a:rPr lang="ja-JP" sz="1600" b="0" i="0" u="none" strike="noStrike" cap="none" baseline="0">
                          <a:solidFill>
                            <a:srgbClr val="4D4D4D"/>
                          </a:solidFill>
                          <a:effectLst/>
                          <a:uFillTx/>
                          <a:ea typeface="MS UI Gothic"/>
                        </a:rPr>
                        <a:t>転移再発</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a:solidFill>
                            <a:srgbClr val="4D4D4D"/>
                          </a:solidFill>
                          <a:effectLst/>
                          <a:uFillTx/>
                          <a:ea typeface="MS UI Gothic"/>
                        </a:rPr>
                        <a:t>24.3</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a:solidFill>
                            <a:srgbClr val="4D4D4D"/>
                          </a:solidFill>
                          <a:effectLst/>
                          <a:uFillTx/>
                          <a:ea typeface="MS UI Gothic"/>
                        </a:rPr>
                        <a:t>25.4</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a:solidFill>
                            <a:srgbClr val="4D4D4D"/>
                          </a:solidFill>
                          <a:effectLst/>
                          <a:uFillTx/>
                          <a:ea typeface="MS UI Gothic"/>
                        </a:rPr>
                        <a:t>0.8589</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0">
                <a:tc>
                  <a:txBody>
                    <a:bodyPr/>
                    <a:lstStyle/>
                    <a:p>
                      <a:pPr marL="0" indent="0" algn="l"/>
                      <a:r>
                        <a:rPr lang="ja-JP" sz="1600" b="0" i="0" u="none" strike="noStrike" cap="none" baseline="0">
                          <a:solidFill>
                            <a:srgbClr val="4D4D4D"/>
                          </a:solidFill>
                          <a:effectLst/>
                          <a:uFillTx/>
                          <a:ea typeface="MS UI Gothic"/>
                        </a:rPr>
                        <a:t>局所再発</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u="none" strike="noStrike" cap="none" baseline="0">
                          <a:solidFill>
                            <a:srgbClr val="4D4D4D"/>
                          </a:solidFill>
                          <a:effectLst/>
                          <a:uFillTx/>
                          <a:ea typeface="MS UI Gothic"/>
                        </a:rPr>
                        <a:t>8.6</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u="none" strike="noStrike" cap="none" baseline="0">
                          <a:solidFill>
                            <a:srgbClr val="4D4D4D"/>
                          </a:solidFill>
                          <a:effectLst/>
                          <a:uFillTx/>
                          <a:ea typeface="MS UI Gothic"/>
                        </a:rPr>
                        <a:t>9.7</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u="none" strike="noStrike" cap="none" baseline="0">
                          <a:solidFill>
                            <a:srgbClr val="4D4D4D"/>
                          </a:solidFill>
                          <a:effectLst/>
                          <a:uFillTx/>
                          <a:ea typeface="MS UI Gothic"/>
                        </a:rPr>
                        <a:t>0.5780</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0">
                <a:tc>
                  <a:txBody>
                    <a:bodyPr/>
                    <a:lstStyle/>
                    <a:p>
                      <a:pPr marL="0" indent="0" algn="l"/>
                      <a:r>
                        <a:rPr lang="ja-JP" sz="1600" b="0" i="0" u="none" strike="noStrike" cap="none" baseline="0">
                          <a:solidFill>
                            <a:srgbClr val="4D4D4D"/>
                          </a:solidFill>
                          <a:effectLst/>
                          <a:uFillTx/>
                          <a:ea typeface="MS UI Gothic"/>
                        </a:rPr>
                        <a:t>ypT0N0を達成した患者（n=43）</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endParaRPr lang="en-US"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endParaRPr lang="en-US"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endParaRPr lang="en-US" sz="16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89897517"/>
                  </a:ext>
                </a:extLst>
              </a:tr>
              <a:tr h="138546">
                <a:tc>
                  <a:txBody>
                    <a:bodyPr/>
                    <a:lstStyle/>
                    <a:p>
                      <a:pPr marL="182563" indent="0" algn="l"/>
                      <a:r>
                        <a:rPr lang="ja-JP" sz="1600" b="0" i="0" u="none" strike="noStrike" cap="none" baseline="0">
                          <a:solidFill>
                            <a:srgbClr val="4D4D4D"/>
                          </a:solidFill>
                          <a:effectLst/>
                          <a:uFillTx/>
                          <a:ea typeface="MS UI Gothic"/>
                        </a:rPr>
                        <a:t>OS</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u="none" strike="noStrike" cap="none" baseline="0">
                          <a:solidFill>
                            <a:srgbClr val="4D4D4D"/>
                          </a:solidFill>
                          <a:effectLst/>
                          <a:uFillTx/>
                          <a:ea typeface="MS UI Gothic"/>
                        </a:rPr>
                        <a:t>89</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u="none" strike="noStrike" cap="none" baseline="0">
                          <a:solidFill>
                            <a:srgbClr val="4D4D4D"/>
                          </a:solidFill>
                          <a:effectLst/>
                          <a:uFillTx/>
                          <a:ea typeface="MS UI Gothic"/>
                        </a:rPr>
                        <a:t>95</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600" b="0" i="0" u="none" strike="noStrike" cap="none" baseline="0">
                          <a:solidFill>
                            <a:srgbClr val="4D4D4D"/>
                          </a:solidFill>
                          <a:effectLst/>
                          <a:uFillTx/>
                          <a:ea typeface="MS UI Gothic"/>
                        </a:rPr>
                        <a:t>0.2597</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03501981"/>
                  </a:ext>
                </a:extLst>
              </a:tr>
              <a:tr h="293673">
                <a:tc>
                  <a:txBody>
                    <a:bodyPr/>
                    <a:lstStyle/>
                    <a:p>
                      <a:pPr marL="182563" indent="0" algn="l"/>
                      <a:r>
                        <a:rPr lang="ja-JP" sz="1600" b="0" i="0" u="none" strike="noStrike" cap="none" baseline="0">
                          <a:solidFill>
                            <a:srgbClr val="4D4D4D"/>
                          </a:solidFill>
                          <a:effectLst/>
                          <a:uFillTx/>
                          <a:ea typeface="MS UI Gothic"/>
                        </a:rPr>
                        <a:t>転移再発</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a:solidFill>
                            <a:srgbClr val="4D4D4D"/>
                          </a:solidFill>
                          <a:effectLst/>
                          <a:uFillTx/>
                          <a:ea typeface="MS UI Gothic"/>
                        </a:rPr>
                        <a:t>5</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a:solidFill>
                            <a:srgbClr val="4D4D4D"/>
                          </a:solidFill>
                          <a:effectLst/>
                          <a:uFillTx/>
                          <a:ea typeface="MS UI Gothic"/>
                        </a:rPr>
                        <a:t>29</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u="none" strike="noStrike" cap="none" baseline="0">
                          <a:solidFill>
                            <a:srgbClr val="4D4D4D"/>
                          </a:solidFill>
                          <a:effectLst/>
                          <a:uFillTx/>
                          <a:ea typeface="MS UI Gothic"/>
                        </a:rPr>
                        <a:t>0.0045</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920984612"/>
                  </a:ext>
                </a:extLst>
              </a:tr>
              <a:tr h="293673">
                <a:tc>
                  <a:txBody>
                    <a:bodyPr/>
                    <a:lstStyle/>
                    <a:p>
                      <a:pPr marL="182563" marR="0" lvl="0" indent="0" algn="l" defTabSz="914400" rtl="0" eaLnBrk="1" fontAlgn="auto" latinLnBrk="0" hangingPunct="1">
                        <a:lnSpc>
                          <a:spcPct val="100000"/>
                        </a:lnSpc>
                        <a:spcBef>
                          <a:spcPct val="0"/>
                        </a:spcBef>
                        <a:spcAft>
                          <a:spcPct val="0"/>
                        </a:spcAft>
                        <a:buClrTx/>
                        <a:buSzTx/>
                        <a:buFontTx/>
                        <a:buNone/>
                        <a:defRPr/>
                      </a:pPr>
                      <a:r>
                        <a:rPr lang="ja-JP" sz="1600" b="0" i="0" u="none" strike="noStrike" cap="none" baseline="0">
                          <a:solidFill>
                            <a:srgbClr val="4D4D4D"/>
                          </a:solidFill>
                          <a:effectLst/>
                          <a:uFillTx/>
                          <a:ea typeface="MS UI Gothic"/>
                        </a:rPr>
                        <a:t>局所再発</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u="none" strike="noStrike" cap="none" baseline="0">
                          <a:solidFill>
                            <a:srgbClr val="4D4D4D"/>
                          </a:solidFill>
                          <a:effectLst/>
                          <a:uFillTx/>
                          <a:ea typeface="MS UI Gothic"/>
                        </a:rPr>
                        <a:t>11</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u="none" strike="noStrike" cap="none" baseline="0">
                          <a:solidFill>
                            <a:srgbClr val="4D4D4D"/>
                          </a:solidFill>
                          <a:effectLst/>
                          <a:uFillTx/>
                          <a:ea typeface="MS UI Gothic"/>
                        </a:rPr>
                        <a:t>0</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u="none" strike="noStrike" cap="none" baseline="0" dirty="0">
                          <a:solidFill>
                            <a:srgbClr val="4D4D4D"/>
                          </a:solidFill>
                          <a:effectLst/>
                          <a:uFillTx/>
                          <a:ea typeface="MS UI Gothic"/>
                        </a:rPr>
                        <a:t>0.0357</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46257367"/>
                  </a:ext>
                </a:extLst>
              </a:tr>
            </a:tbl>
          </a:graphicData>
        </a:graphic>
      </p:graphicFrame>
    </p:spTree>
    <p:extLst>
      <p:ext uri="{BB962C8B-B14F-4D97-AF65-F5344CB8AC3E}">
        <p14:creationId xmlns:p14="http://schemas.microsoft.com/office/powerpoint/2010/main" val="196731652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2：進行性胃食道癌に関する第二選択療法としてのペムブロリズマブ対化学療法：第III相KEYNOTE-181試</a:t>
            </a:r>
            <a:r>
              <a:rPr lang="ja-JP" sz="1800" b="1" i="0" u="none" strike="noStrike" cap="none" baseline="0" dirty="0" smtClean="0">
                <a:solidFill>
                  <a:srgbClr val="043882"/>
                </a:solidFill>
                <a:effectLst/>
                <a:uFillTx/>
                <a:ea typeface="MS UI Gothic"/>
              </a:rPr>
              <a:t>験</a:t>
            </a:r>
            <a:r>
              <a:rPr lang="en-GB" altLang="ja-JP" sz="1800" b="1" i="0" u="none" strike="noStrike" cap="none" baseline="0" dirty="0" smtClean="0">
                <a:solidFill>
                  <a:srgbClr val="043882"/>
                </a:solidFill>
                <a:effectLst/>
                <a:uFillTx/>
                <a:ea typeface="MS UI Gothic"/>
              </a:rPr>
              <a:t> </a:t>
            </a: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Kojima T,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主な結果</a:t>
            </a:r>
          </a:p>
          <a:p>
            <a:endParaRPr lang="en-GB"/>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Kojima T, et al. J Clin Oncol 2019;37(Suppl):Abstr 2</a:t>
            </a:r>
          </a:p>
        </p:txBody>
      </p:sp>
      <p:sp>
        <p:nvSpPr>
          <p:cNvPr id="6" name="TextBox 5"/>
          <p:cNvSpPr txBox="1"/>
          <p:nvPr/>
        </p:nvSpPr>
        <p:spPr>
          <a:xfrm>
            <a:off x="1072936" y="1634839"/>
            <a:ext cx="2185214" cy="369332"/>
          </a:xfrm>
          <a:prstGeom prst="rect">
            <a:avLst/>
          </a:prstGeom>
          <a:noFill/>
        </p:spPr>
        <p:txBody>
          <a:bodyPr wrap="none" rtlCol="0">
            <a:spAutoFit/>
          </a:bodyPr>
          <a:lstStyle/>
          <a:p>
            <a:pPr algn="ctr"/>
            <a:r>
              <a:rPr lang="ja-JP" sz="1800" b="1" i="0" u="none" strike="noStrike" cap="none" baseline="0" dirty="0">
                <a:solidFill>
                  <a:srgbClr val="4D4D4D"/>
                </a:solidFill>
                <a:effectLst/>
                <a:uFillTx/>
                <a:ea typeface="MS UI Gothic"/>
              </a:rPr>
              <a:t>集団全体におけるOS</a:t>
            </a:r>
          </a:p>
        </p:txBody>
      </p:sp>
      <p:sp>
        <p:nvSpPr>
          <p:cNvPr id="7" name="TextBox 6"/>
          <p:cNvSpPr txBox="1"/>
          <p:nvPr/>
        </p:nvSpPr>
        <p:spPr>
          <a:xfrm>
            <a:off x="6065847" y="1620984"/>
            <a:ext cx="2300630" cy="369332"/>
          </a:xfrm>
          <a:prstGeom prst="rect">
            <a:avLst/>
          </a:prstGeom>
          <a:noFill/>
        </p:spPr>
        <p:txBody>
          <a:bodyPr wrap="none" rtlCol="0">
            <a:spAutoFit/>
          </a:bodyPr>
          <a:lstStyle/>
          <a:p>
            <a:pPr algn="ctr"/>
            <a:r>
              <a:rPr lang="ja-JP" sz="1800" b="1" i="0" u="none" strike="noStrike" cap="none" baseline="0" dirty="0">
                <a:solidFill>
                  <a:srgbClr val="4D4D4D"/>
                </a:solidFill>
                <a:effectLst/>
                <a:uFillTx/>
                <a:ea typeface="MS UI Gothic"/>
              </a:rPr>
              <a:t>集団全体におけるPFS</a:t>
            </a:r>
          </a:p>
        </p:txBody>
      </p:sp>
      <p:graphicFrame>
        <p:nvGraphicFramePr>
          <p:cNvPr id="12" name="Table 11"/>
          <p:cNvGraphicFramePr>
            <a:graphicFrameLocks noGrp="1"/>
          </p:cNvGraphicFramePr>
          <p:nvPr>
            <p:extLst>
              <p:ext uri="{D42A27DB-BD31-4B8C-83A1-F6EECF244321}">
                <p14:modId xmlns:p14="http://schemas.microsoft.com/office/powerpoint/2010/main" val="10761518"/>
              </p:ext>
            </p:extLst>
          </p:nvPr>
        </p:nvGraphicFramePr>
        <p:xfrm>
          <a:off x="309492" y="2129138"/>
          <a:ext cx="4211698" cy="822960"/>
        </p:xfrm>
        <a:graphic>
          <a:graphicData uri="http://schemas.openxmlformats.org/drawingml/2006/table">
            <a:tbl>
              <a:tblPr firstRow="1" bandRow="1">
                <a:tableStyleId>{5C22544A-7EE6-4342-B048-85BDC9FD1C3A}</a:tableStyleId>
              </a:tblPr>
              <a:tblGrid>
                <a:gridCol w="991135">
                  <a:extLst>
                    <a:ext uri="{9D8B030D-6E8A-4147-A177-3AD203B41FA5}">
                      <a16:colId xmlns:a16="http://schemas.microsoft.com/office/drawing/2014/main" val="20000"/>
                    </a:ext>
                  </a:extLst>
                </a:gridCol>
                <a:gridCol w="723023">
                  <a:extLst>
                    <a:ext uri="{9D8B030D-6E8A-4147-A177-3AD203B41FA5}">
                      <a16:colId xmlns:a16="http://schemas.microsoft.com/office/drawing/2014/main" val="20001"/>
                    </a:ext>
                  </a:extLst>
                </a:gridCol>
                <a:gridCol w="846161">
                  <a:extLst>
                    <a:ext uri="{9D8B030D-6E8A-4147-A177-3AD203B41FA5}">
                      <a16:colId xmlns:a16="http://schemas.microsoft.com/office/drawing/2014/main" val="20003"/>
                    </a:ext>
                  </a:extLst>
                </a:gridCol>
                <a:gridCol w="1037230">
                  <a:extLst>
                    <a:ext uri="{9D8B030D-6E8A-4147-A177-3AD203B41FA5}">
                      <a16:colId xmlns:a16="http://schemas.microsoft.com/office/drawing/2014/main" val="2059780228"/>
                    </a:ext>
                  </a:extLst>
                </a:gridCol>
                <a:gridCol w="614149">
                  <a:extLst>
                    <a:ext uri="{9D8B030D-6E8A-4147-A177-3AD203B41FA5}">
                      <a16:colId xmlns:a16="http://schemas.microsoft.com/office/drawing/2014/main" val="20004"/>
                    </a:ext>
                  </a:extLst>
                </a:gridCol>
              </a:tblGrid>
              <a:tr h="268387">
                <a:tc>
                  <a:txBody>
                    <a:bodyPr/>
                    <a:lstStyle/>
                    <a:p>
                      <a:endParaRPr lang="en-GB" sz="900">
                        <a:solidFill>
                          <a:srgbClr val="4D4D4D"/>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ja-JP" sz="900" b="1" i="0" u="none" strike="noStrike" cap="none" baseline="0">
                          <a:solidFill>
                            <a:srgbClr val="4D4D4D"/>
                          </a:solidFill>
                          <a:effectLst/>
                          <a:uFillTx/>
                          <a:ea typeface="MS UI Gothic"/>
                        </a:rPr>
                        <a:t>イベント、n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ja-JP" sz="900" b="1" i="0" u="none" strike="noStrike" cap="none" baseline="0">
                          <a:solidFill>
                            <a:srgbClr val="4D4D4D"/>
                          </a:solidFill>
                          <a:effectLst/>
                          <a:uFillTx/>
                          <a:ea typeface="MS UI Gothic"/>
                        </a:rPr>
                        <a:t>中央値（ヵ月）</a:t>
                      </a:r>
                    </a:p>
                    <a:p>
                      <a:pPr algn="ctr"/>
                      <a:r>
                        <a:rPr lang="ja-JP" sz="900" b="1" i="0" u="none" strike="noStrike" cap="none" baseline="0">
                          <a:solidFill>
                            <a:srgbClr val="4D4D4D"/>
                          </a:solidFill>
                          <a:effectLst/>
                          <a:uFillTx/>
                          <a:ea typeface="MS UI Gothic"/>
                        </a:rPr>
                        <a:t>（95% CI）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ja-JP" sz="900" b="1" i="0" u="none" strike="noStrike" cap="none" baseline="0">
                          <a:solidFill>
                            <a:srgbClr val="4D4D4D"/>
                          </a:solidFill>
                          <a:effectLst/>
                          <a:uFillTx/>
                          <a:ea typeface="MS UI Gothic"/>
                        </a:rPr>
                        <a:t>HR</a:t>
                      </a:r>
                      <a:r>
                        <a:rPr lang="ja-JP" sz="900" b="1" i="0" u="none" strike="noStrike" cap="none" baseline="30000">
                          <a:solidFill>
                            <a:srgbClr val="4D4D4D"/>
                          </a:solidFill>
                          <a:effectLst/>
                          <a:uFillTx/>
                          <a:ea typeface="MS UI Gothic"/>
                        </a:rPr>
                        <a:t>a</a:t>
                      </a:r>
                      <a:r>
                        <a:rPr sz="900"/>
                        <a:t/>
                      </a:r>
                      <a:br>
                        <a:rPr sz="900"/>
                      </a:br>
                      <a:r>
                        <a:rPr lang="ja-JP" sz="900" b="1" i="0" u="none" strike="noStrike" cap="none" baseline="0">
                          <a:solidFill>
                            <a:srgbClr val="4D4D4D"/>
                          </a:solidFill>
                          <a:effectLst/>
                          <a:uFillTx/>
                          <a:ea typeface="MS UI Gothic"/>
                        </a:rPr>
                        <a:t>(95%CI)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ja-JP" sz="900" b="1" i="0" u="none" strike="noStrike" cap="none" baseline="0">
                          <a:solidFill>
                            <a:srgbClr val="4D4D4D"/>
                          </a:solidFill>
                          <a:effectLst/>
                          <a:uFillTx/>
                          <a:ea typeface="MS UI Gothic"/>
                        </a:rPr>
                        <a:t>p値</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157897">
                <a:tc>
                  <a:txBody>
                    <a:bodyPr/>
                    <a:lstStyle/>
                    <a:p>
                      <a:r>
                        <a:rPr lang="ja-JP" sz="900" b="0" i="0" u="none" strike="noStrike" cap="none" baseline="0">
                          <a:solidFill>
                            <a:srgbClr val="B60D27"/>
                          </a:solidFill>
                          <a:effectLst/>
                          <a:uFillTx/>
                          <a:ea typeface="MS UI Gothic"/>
                        </a:rPr>
                        <a:t>ペムブロリズマブ</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tc>
                  <a:txBody>
                    <a:bodyPr/>
                    <a:lstStyle/>
                    <a:p>
                      <a:pPr algn="ctr"/>
                      <a:r>
                        <a:rPr lang="ja-JP" sz="900" b="0" i="0" u="none" strike="noStrike" cap="none" baseline="0">
                          <a:solidFill>
                            <a:srgbClr val="B60D27"/>
                          </a:solidFill>
                          <a:effectLst/>
                          <a:uFillTx/>
                          <a:ea typeface="MS UI Gothic"/>
                        </a:rPr>
                        <a:t>314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tc>
                  <a:txBody>
                    <a:bodyPr/>
                    <a:lstStyle/>
                    <a:p>
                      <a:pPr algn="ctr"/>
                      <a:r>
                        <a:rPr lang="ja-JP" sz="900" b="0" i="0" u="none" strike="noStrike" cap="none" baseline="0">
                          <a:solidFill>
                            <a:srgbClr val="B60D27"/>
                          </a:solidFill>
                          <a:effectLst/>
                          <a:uFillTx/>
                          <a:ea typeface="MS UI Gothic"/>
                        </a:rPr>
                        <a:t>7.1 (6.2, 8.1)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tc>
                  <a:txBody>
                    <a:bodyPr/>
                    <a:lstStyle/>
                    <a:p>
                      <a:pPr algn="ctr"/>
                      <a:r>
                        <a:rPr lang="ja-JP" sz="900" b="0" i="0" u="none" strike="noStrike" cap="none" baseline="0">
                          <a:solidFill>
                            <a:srgbClr val="B60D27"/>
                          </a:solidFill>
                          <a:effectLst/>
                          <a:uFillTx/>
                          <a:ea typeface="MS UI Gothic"/>
                        </a:rPr>
                        <a:t>0.89 (0.75, 1.05)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tc rowSpan="2">
                  <a:txBody>
                    <a:bodyPr/>
                    <a:lstStyle/>
                    <a:p>
                      <a:pPr algn="ctr"/>
                      <a:r>
                        <a:rPr lang="ja-JP" sz="900" b="0" i="0" u="none" strike="noStrike" cap="none" baseline="0">
                          <a:solidFill>
                            <a:srgbClr val="4D4D4D"/>
                          </a:solidFill>
                          <a:effectLst/>
                          <a:uFillTx/>
                          <a:ea typeface="MS UI Gothic"/>
                        </a:rPr>
                        <a:t>0.0560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1"/>
                  </a:ext>
                </a:extLst>
              </a:tr>
              <a:tr h="0">
                <a:tc>
                  <a:txBody>
                    <a:bodyPr/>
                    <a:lstStyle/>
                    <a:p>
                      <a:r>
                        <a:rPr lang="ja-JP" sz="900" b="0" i="0" u="none" strike="noStrike" cap="none" baseline="0">
                          <a:solidFill>
                            <a:srgbClr val="B2C0D8"/>
                          </a:solidFill>
                          <a:effectLst/>
                          <a:uFillTx/>
                          <a:ea typeface="MS UI Gothic"/>
                        </a:rPr>
                        <a:t>化学療法</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ja-JP" sz="900" b="0" i="0" u="none" strike="noStrike" cap="none" baseline="0">
                          <a:solidFill>
                            <a:srgbClr val="B2C0D8"/>
                          </a:solidFill>
                          <a:effectLst/>
                          <a:uFillTx/>
                          <a:ea typeface="MS UI Gothic"/>
                        </a:rPr>
                        <a:t>314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ja-JP" sz="900" b="0" i="0" u="none" strike="noStrike" cap="none" baseline="0">
                          <a:solidFill>
                            <a:srgbClr val="B2C0D8"/>
                          </a:solidFill>
                          <a:effectLst/>
                          <a:uFillTx/>
                          <a:ea typeface="MS UI Gothic"/>
                        </a:rPr>
                        <a:t>7.1 (6.3, 8.0)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900">
                          <a:solidFill>
                            <a:schemeClr val="accent2"/>
                          </a:solidFill>
                          <a:latin typeface="+mn-lt"/>
                          <a:cs typeface="Arial"/>
                        </a:rPr>
                        <a:t>–</a:t>
                      </a:r>
                      <a:endParaRPr lang="en-GB" sz="900">
                        <a:solidFill>
                          <a:schemeClr val="accent2"/>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vMerge="1">
                  <a:txBody>
                    <a:bodyPr/>
                    <a:lstStyle/>
                    <a:p>
                      <a:endParaRPr lang="en-GB"/>
                    </a:p>
                  </a:txBody>
                  <a:tcPr/>
                </a:tc>
                <a:extLst>
                  <a:ext uri="{0D108BD9-81ED-4DB2-BD59-A6C34878D82A}">
                    <a16:rowId xmlns:a16="http://schemas.microsoft.com/office/drawing/2014/main" val="10002"/>
                  </a:ext>
                </a:extLst>
              </a:tr>
            </a:tbl>
          </a:graphicData>
        </a:graphic>
      </p:graphicFrame>
      <p:grpSp>
        <p:nvGrpSpPr>
          <p:cNvPr id="13" name="Group 12"/>
          <p:cNvGrpSpPr/>
          <p:nvPr/>
        </p:nvGrpSpPr>
        <p:grpSpPr>
          <a:xfrm>
            <a:off x="188769" y="2957546"/>
            <a:ext cx="4477747" cy="3098713"/>
            <a:chOff x="188769" y="2957546"/>
            <a:chExt cx="4477747" cy="3098713"/>
          </a:xfrm>
        </p:grpSpPr>
        <p:sp>
          <p:nvSpPr>
            <p:cNvPr id="14" name="TextBox 13"/>
            <p:cNvSpPr txBox="1"/>
            <p:nvPr/>
          </p:nvSpPr>
          <p:spPr>
            <a:xfrm>
              <a:off x="2086013" y="5426074"/>
              <a:ext cx="1187366" cy="274594"/>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a:solidFill>
                    <a:srgbClr val="4D4D4D"/>
                  </a:solidFill>
                  <a:effectLst/>
                  <a:uFillTx/>
                  <a:ea typeface="MS UI Gothic"/>
                </a:rPr>
                <a:t>経過期間（ヵ月）</a:t>
              </a:r>
            </a:p>
          </p:txBody>
        </p:sp>
        <p:grpSp>
          <p:nvGrpSpPr>
            <p:cNvPr id="15" name="Group 14"/>
            <p:cNvGrpSpPr/>
            <p:nvPr/>
          </p:nvGrpSpPr>
          <p:grpSpPr>
            <a:xfrm>
              <a:off x="188769" y="2957546"/>
              <a:ext cx="4477747" cy="3098713"/>
              <a:chOff x="469427" y="2264390"/>
              <a:chExt cx="3905434" cy="3098713"/>
            </a:xfrm>
          </p:grpSpPr>
          <p:sp>
            <p:nvSpPr>
              <p:cNvPr id="281" name="Freeform 280"/>
              <p:cNvSpPr/>
              <p:nvPr/>
            </p:nvSpPr>
            <p:spPr bwMode="auto">
              <a:xfrm>
                <a:off x="992029" y="2403973"/>
                <a:ext cx="3240678" cy="213289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82" name="Line 6"/>
              <p:cNvSpPr>
                <a:spLocks noChangeShapeType="1"/>
              </p:cNvSpPr>
              <p:nvPr/>
            </p:nvSpPr>
            <p:spPr bwMode="auto">
              <a:xfrm>
                <a:off x="916467" y="2403972"/>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83" name="Line 7"/>
              <p:cNvSpPr>
                <a:spLocks noChangeShapeType="1"/>
              </p:cNvSpPr>
              <p:nvPr/>
            </p:nvSpPr>
            <p:spPr bwMode="auto">
              <a:xfrm>
                <a:off x="916467" y="2830622"/>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84" name="Line 8"/>
              <p:cNvSpPr>
                <a:spLocks noChangeShapeType="1"/>
              </p:cNvSpPr>
              <p:nvPr/>
            </p:nvSpPr>
            <p:spPr bwMode="auto">
              <a:xfrm>
                <a:off x="916467" y="3257273"/>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85" name="Line 9"/>
              <p:cNvSpPr>
                <a:spLocks noChangeShapeType="1"/>
              </p:cNvSpPr>
              <p:nvPr/>
            </p:nvSpPr>
            <p:spPr bwMode="auto">
              <a:xfrm>
                <a:off x="916467" y="3683923"/>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86" name="Line 10"/>
              <p:cNvSpPr>
                <a:spLocks noChangeShapeType="1"/>
              </p:cNvSpPr>
              <p:nvPr/>
            </p:nvSpPr>
            <p:spPr bwMode="auto">
              <a:xfrm>
                <a:off x="916467" y="4110573"/>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87" name="Line 12"/>
              <p:cNvSpPr>
                <a:spLocks noChangeShapeType="1"/>
              </p:cNvSpPr>
              <p:nvPr/>
            </p:nvSpPr>
            <p:spPr bwMode="auto">
              <a:xfrm flipH="1">
                <a:off x="2915895"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88" name="Line 13"/>
              <p:cNvSpPr>
                <a:spLocks noChangeShapeType="1"/>
              </p:cNvSpPr>
              <p:nvPr/>
            </p:nvSpPr>
            <p:spPr bwMode="auto">
              <a:xfrm flipH="1">
                <a:off x="2536979"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89" name="Line 14"/>
              <p:cNvSpPr>
                <a:spLocks noChangeShapeType="1"/>
              </p:cNvSpPr>
              <p:nvPr/>
            </p:nvSpPr>
            <p:spPr bwMode="auto">
              <a:xfrm flipH="1">
                <a:off x="3882938"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90" name="Line 15"/>
              <p:cNvSpPr>
                <a:spLocks noChangeShapeType="1"/>
              </p:cNvSpPr>
              <p:nvPr/>
            </p:nvSpPr>
            <p:spPr bwMode="auto">
              <a:xfrm flipH="1">
                <a:off x="3499260"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91" name="Line 17"/>
              <p:cNvSpPr>
                <a:spLocks noChangeShapeType="1"/>
              </p:cNvSpPr>
              <p:nvPr/>
            </p:nvSpPr>
            <p:spPr bwMode="auto">
              <a:xfrm flipH="1">
                <a:off x="4237006"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92" name="Line 18"/>
              <p:cNvSpPr>
                <a:spLocks noChangeShapeType="1"/>
              </p:cNvSpPr>
              <p:nvPr/>
            </p:nvSpPr>
            <p:spPr bwMode="auto">
              <a:xfrm flipH="1">
                <a:off x="2153301"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93" name="Line 19"/>
              <p:cNvSpPr>
                <a:spLocks noChangeShapeType="1"/>
              </p:cNvSpPr>
              <p:nvPr/>
            </p:nvSpPr>
            <p:spPr bwMode="auto">
              <a:xfrm flipH="1">
                <a:off x="1766527"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94" name="Line 20"/>
              <p:cNvSpPr>
                <a:spLocks noChangeShapeType="1"/>
              </p:cNvSpPr>
              <p:nvPr/>
            </p:nvSpPr>
            <p:spPr bwMode="auto">
              <a:xfrm flipH="1">
                <a:off x="1387611"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95" name="Line 21"/>
              <p:cNvSpPr>
                <a:spLocks noChangeShapeType="1"/>
              </p:cNvSpPr>
              <p:nvPr/>
            </p:nvSpPr>
            <p:spPr bwMode="auto">
              <a:xfrm flipH="1">
                <a:off x="992028"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96" name="Line 18"/>
              <p:cNvSpPr>
                <a:spLocks noChangeShapeType="1"/>
              </p:cNvSpPr>
              <p:nvPr/>
            </p:nvSpPr>
            <p:spPr bwMode="auto">
              <a:xfrm flipH="1">
                <a:off x="2345893"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97" name="Line 19"/>
              <p:cNvSpPr>
                <a:spLocks noChangeShapeType="1"/>
              </p:cNvSpPr>
              <p:nvPr/>
            </p:nvSpPr>
            <p:spPr bwMode="auto">
              <a:xfrm flipH="1">
                <a:off x="1966262"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98" name="Line 20"/>
              <p:cNvSpPr>
                <a:spLocks noChangeShapeType="1"/>
              </p:cNvSpPr>
              <p:nvPr/>
            </p:nvSpPr>
            <p:spPr bwMode="auto">
              <a:xfrm flipH="1">
                <a:off x="1575441"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99" name="Line 21"/>
              <p:cNvSpPr>
                <a:spLocks noChangeShapeType="1"/>
              </p:cNvSpPr>
              <p:nvPr/>
            </p:nvSpPr>
            <p:spPr bwMode="auto">
              <a:xfrm flipH="1">
                <a:off x="1184620"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00" name="Line 13"/>
              <p:cNvSpPr>
                <a:spLocks noChangeShapeType="1"/>
              </p:cNvSpPr>
              <p:nvPr/>
            </p:nvSpPr>
            <p:spPr bwMode="auto">
              <a:xfrm flipH="1">
                <a:off x="2726952"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01" name="Line 15"/>
              <p:cNvSpPr>
                <a:spLocks noChangeShapeType="1"/>
              </p:cNvSpPr>
              <p:nvPr/>
            </p:nvSpPr>
            <p:spPr bwMode="auto">
              <a:xfrm flipH="1">
                <a:off x="3310865"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02" name="Line 15"/>
              <p:cNvSpPr>
                <a:spLocks noChangeShapeType="1"/>
              </p:cNvSpPr>
              <p:nvPr/>
            </p:nvSpPr>
            <p:spPr bwMode="auto">
              <a:xfrm flipH="1">
                <a:off x="3116106"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03" name="Line 15"/>
              <p:cNvSpPr>
                <a:spLocks noChangeShapeType="1"/>
              </p:cNvSpPr>
              <p:nvPr/>
            </p:nvSpPr>
            <p:spPr bwMode="auto">
              <a:xfrm flipH="1">
                <a:off x="3688072"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04" name="Line 14"/>
              <p:cNvSpPr>
                <a:spLocks noChangeShapeType="1"/>
              </p:cNvSpPr>
              <p:nvPr/>
            </p:nvSpPr>
            <p:spPr bwMode="auto">
              <a:xfrm flipH="1">
                <a:off x="4073434"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05" name="TextBox 304"/>
              <p:cNvSpPr txBox="1"/>
              <p:nvPr/>
            </p:nvSpPr>
            <p:spPr>
              <a:xfrm rot="16200000">
                <a:off x="267059" y="3355939"/>
                <a:ext cx="646331" cy="241595"/>
              </a:xfrm>
              <a:prstGeom prst="rect">
                <a:avLst/>
              </a:prstGeom>
              <a:noFill/>
            </p:spPr>
            <p:txBody>
              <a:bodyPr wrap="none" rtlCol="0">
                <a:spAutoFit/>
              </a:bodyPr>
              <a:lstStyle/>
              <a:p>
                <a:pPr algn="ctr"/>
                <a:r>
                  <a:rPr lang="ja-JP" sz="1200" b="0" i="0" u="none" strike="noStrike" cap="none" baseline="0" dirty="0">
                    <a:solidFill>
                      <a:srgbClr val="4D4D4D"/>
                    </a:solidFill>
                    <a:effectLst/>
                    <a:uFillTx/>
                    <a:ea typeface="MS UI Gothic"/>
                  </a:rPr>
                  <a:t>O</a:t>
                </a:r>
                <a:r>
                  <a:rPr lang="en-US" altLang="ja-JP" sz="1200" dirty="0">
                    <a:solidFill>
                      <a:srgbClr val="4D4D4D"/>
                    </a:solidFill>
                    <a:ea typeface="MS UI Gothic"/>
                  </a:rPr>
                  <a:t>S</a:t>
                </a:r>
                <a:r>
                  <a:rPr lang="ja-JP" altLang="en-US" sz="1200" dirty="0">
                    <a:solidFill>
                      <a:srgbClr val="4D4D4D"/>
                    </a:solidFill>
                    <a:ea typeface="MS UI Gothic"/>
                  </a:rPr>
                  <a:t>、</a:t>
                </a:r>
                <a:r>
                  <a:rPr lang="en-US" altLang="ja-JP" sz="1200" dirty="0" smtClean="0">
                    <a:solidFill>
                      <a:srgbClr val="4D4D4D"/>
                    </a:solidFill>
                    <a:ea typeface="MS UI Gothic"/>
                  </a:rPr>
                  <a:t>%</a:t>
                </a:r>
                <a:endParaRPr lang="en-US" altLang="ja-JP" sz="1200" dirty="0">
                  <a:solidFill>
                    <a:srgbClr val="4D4D4D"/>
                  </a:solidFill>
                  <a:ea typeface="MS UI Gothic"/>
                </a:endParaRPr>
              </a:p>
            </p:txBody>
          </p:sp>
          <p:sp>
            <p:nvSpPr>
              <p:cNvPr id="306" name="TextBox 305"/>
              <p:cNvSpPr txBox="1"/>
              <p:nvPr/>
            </p:nvSpPr>
            <p:spPr>
              <a:xfrm>
                <a:off x="594950" y="2264390"/>
                <a:ext cx="380036"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100</a:t>
                </a:r>
              </a:p>
            </p:txBody>
          </p:sp>
          <p:sp>
            <p:nvSpPr>
              <p:cNvPr id="307" name="TextBox 306"/>
              <p:cNvSpPr txBox="1"/>
              <p:nvPr/>
            </p:nvSpPr>
            <p:spPr>
              <a:xfrm>
                <a:off x="668407" y="2692634"/>
                <a:ext cx="306579"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80</a:t>
                </a:r>
              </a:p>
            </p:txBody>
          </p:sp>
          <p:sp>
            <p:nvSpPr>
              <p:cNvPr id="308" name="TextBox 307"/>
              <p:cNvSpPr txBox="1"/>
              <p:nvPr/>
            </p:nvSpPr>
            <p:spPr>
              <a:xfrm>
                <a:off x="668407" y="3119096"/>
                <a:ext cx="306579"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60</a:t>
                </a:r>
              </a:p>
            </p:txBody>
          </p:sp>
          <p:sp>
            <p:nvSpPr>
              <p:cNvPr id="309" name="TextBox 308"/>
              <p:cNvSpPr txBox="1"/>
              <p:nvPr/>
            </p:nvSpPr>
            <p:spPr>
              <a:xfrm>
                <a:off x="668407" y="3545555"/>
                <a:ext cx="306579"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40</a:t>
                </a:r>
              </a:p>
            </p:txBody>
          </p:sp>
          <p:sp>
            <p:nvSpPr>
              <p:cNvPr id="310" name="TextBox 309"/>
              <p:cNvSpPr txBox="1"/>
              <p:nvPr/>
            </p:nvSpPr>
            <p:spPr>
              <a:xfrm>
                <a:off x="668407" y="3972016"/>
                <a:ext cx="306579"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20</a:t>
                </a:r>
              </a:p>
            </p:txBody>
          </p:sp>
          <p:sp>
            <p:nvSpPr>
              <p:cNvPr id="311" name="TextBox 310"/>
              <p:cNvSpPr txBox="1"/>
              <p:nvPr/>
            </p:nvSpPr>
            <p:spPr>
              <a:xfrm>
                <a:off x="741864" y="4398996"/>
                <a:ext cx="233122"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0</a:t>
                </a:r>
              </a:p>
            </p:txBody>
          </p:sp>
          <p:sp>
            <p:nvSpPr>
              <p:cNvPr id="312" name="TextBox 311"/>
              <p:cNvSpPr txBox="1"/>
              <p:nvPr/>
            </p:nvSpPr>
            <p:spPr>
              <a:xfrm>
                <a:off x="833159" y="4585086"/>
                <a:ext cx="325983"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0</a:t>
                </a:r>
              </a:p>
              <a:p>
                <a:pPr algn="ctr"/>
                <a:endParaRPr lang="en-GB" sz="900"/>
              </a:p>
              <a:p>
                <a:pPr algn="ctr"/>
                <a:endParaRPr lang="en-GB" sz="900"/>
              </a:p>
              <a:p>
                <a:pPr algn="ctr"/>
                <a:r>
                  <a:rPr lang="ja-JP" sz="900" b="0" i="0" u="none" strike="noStrike" cap="none" baseline="0">
                    <a:solidFill>
                      <a:srgbClr val="B60D27"/>
                    </a:solidFill>
                    <a:effectLst/>
                    <a:uFillTx/>
                    <a:ea typeface="MS UI Gothic"/>
                  </a:rPr>
                  <a:t>314</a:t>
                </a:r>
              </a:p>
              <a:p>
                <a:pPr algn="ctr"/>
                <a:r>
                  <a:rPr lang="ja-JP" sz="900" b="0" i="0" u="none" strike="noStrike" cap="none" baseline="0">
                    <a:solidFill>
                      <a:srgbClr val="B2C0D8"/>
                    </a:solidFill>
                    <a:effectLst/>
                    <a:uFillTx/>
                    <a:ea typeface="MS UI Gothic"/>
                  </a:rPr>
                  <a:t>314</a:t>
                </a:r>
              </a:p>
            </p:txBody>
          </p:sp>
          <p:sp>
            <p:nvSpPr>
              <p:cNvPr id="313" name="TextBox 312"/>
              <p:cNvSpPr txBox="1"/>
              <p:nvPr/>
            </p:nvSpPr>
            <p:spPr>
              <a:xfrm>
                <a:off x="1224354" y="4585086"/>
                <a:ext cx="325983"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4</a:t>
                </a:r>
              </a:p>
              <a:p>
                <a:pPr algn="ctr"/>
                <a:endParaRPr lang="en-GB" sz="900"/>
              </a:p>
              <a:p>
                <a:pPr algn="ctr"/>
                <a:endParaRPr lang="en-GB" sz="900"/>
              </a:p>
              <a:p>
                <a:pPr algn="ctr"/>
                <a:r>
                  <a:rPr lang="ja-JP" sz="900" b="0" i="0" u="none" strike="noStrike" cap="none" baseline="0">
                    <a:solidFill>
                      <a:srgbClr val="B60D27"/>
                    </a:solidFill>
                    <a:effectLst/>
                    <a:uFillTx/>
                    <a:ea typeface="MS UI Gothic"/>
                  </a:rPr>
                  <a:t>224</a:t>
                </a:r>
              </a:p>
              <a:p>
                <a:pPr algn="ctr"/>
                <a:r>
                  <a:rPr lang="ja-JP" sz="900" b="0" i="0" u="none" strike="noStrike" cap="none" baseline="0">
                    <a:solidFill>
                      <a:srgbClr val="B2C0D8"/>
                    </a:solidFill>
                    <a:effectLst/>
                    <a:uFillTx/>
                    <a:ea typeface="MS UI Gothic"/>
                  </a:rPr>
                  <a:t>226</a:t>
                </a:r>
              </a:p>
            </p:txBody>
          </p:sp>
          <p:sp>
            <p:nvSpPr>
              <p:cNvPr id="314" name="TextBox 313"/>
              <p:cNvSpPr txBox="1"/>
              <p:nvPr/>
            </p:nvSpPr>
            <p:spPr>
              <a:xfrm>
                <a:off x="1605096" y="4585086"/>
                <a:ext cx="325983"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8</a:t>
                </a:r>
              </a:p>
              <a:p>
                <a:pPr algn="ctr"/>
                <a:endParaRPr lang="en-GB" sz="900"/>
              </a:p>
              <a:p>
                <a:pPr algn="ctr"/>
                <a:endParaRPr lang="en-GB" sz="900"/>
              </a:p>
              <a:p>
                <a:pPr algn="ctr"/>
                <a:r>
                  <a:rPr lang="ja-JP" sz="900" b="0" i="0" u="none" strike="noStrike" cap="none" baseline="0">
                    <a:solidFill>
                      <a:srgbClr val="B60D27"/>
                    </a:solidFill>
                    <a:effectLst/>
                    <a:uFillTx/>
                    <a:ea typeface="MS UI Gothic"/>
                  </a:rPr>
                  <a:t>143</a:t>
                </a:r>
              </a:p>
              <a:p>
                <a:pPr algn="ctr"/>
                <a:r>
                  <a:rPr lang="ja-JP" sz="900" b="0" i="0" u="none" strike="noStrike" cap="none" baseline="0">
                    <a:solidFill>
                      <a:srgbClr val="B2C0D8"/>
                    </a:solidFill>
                    <a:effectLst/>
                    <a:uFillTx/>
                    <a:ea typeface="MS UI Gothic"/>
                  </a:rPr>
                  <a:t>139</a:t>
                </a:r>
              </a:p>
            </p:txBody>
          </p:sp>
          <p:sp>
            <p:nvSpPr>
              <p:cNvPr id="315" name="TextBox 314"/>
              <p:cNvSpPr txBox="1"/>
              <p:nvPr/>
            </p:nvSpPr>
            <p:spPr>
              <a:xfrm>
                <a:off x="1997746" y="4585086"/>
                <a:ext cx="325983"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12</a:t>
                </a:r>
              </a:p>
              <a:p>
                <a:pPr algn="ctr"/>
                <a:endParaRPr lang="en-GB" sz="900"/>
              </a:p>
              <a:p>
                <a:pPr algn="ctr"/>
                <a:endParaRPr lang="en-GB" sz="900"/>
              </a:p>
              <a:p>
                <a:pPr algn="r"/>
                <a:r>
                  <a:rPr lang="ja-JP" sz="900" b="0" i="0" u="none" strike="noStrike" cap="none" baseline="0">
                    <a:solidFill>
                      <a:srgbClr val="B60D27"/>
                    </a:solidFill>
                    <a:effectLst/>
                    <a:uFillTx/>
                    <a:ea typeface="MS UI Gothic"/>
                  </a:rPr>
                  <a:t>100</a:t>
                </a:r>
              </a:p>
              <a:p>
                <a:pPr algn="r"/>
                <a:r>
                  <a:rPr lang="ja-JP" sz="900" b="0" i="0" u="none" strike="noStrike" cap="none" baseline="0">
                    <a:solidFill>
                      <a:srgbClr val="B2C0D8"/>
                    </a:solidFill>
                    <a:effectLst/>
                    <a:uFillTx/>
                    <a:ea typeface="MS UI Gothic"/>
                  </a:rPr>
                  <a:t>75</a:t>
                </a:r>
              </a:p>
            </p:txBody>
          </p:sp>
          <p:sp>
            <p:nvSpPr>
              <p:cNvPr id="316" name="TextBox 315"/>
              <p:cNvSpPr txBox="1"/>
              <p:nvPr/>
            </p:nvSpPr>
            <p:spPr>
              <a:xfrm>
                <a:off x="2398537" y="4585086"/>
                <a:ext cx="270544"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16</a:t>
                </a:r>
              </a:p>
              <a:p>
                <a:pPr algn="ctr"/>
                <a:endParaRPr lang="en-GB" sz="900"/>
              </a:p>
              <a:p>
                <a:pPr algn="ctr"/>
                <a:endParaRPr lang="en-GB" sz="900"/>
              </a:p>
              <a:p>
                <a:pPr algn="ctr"/>
                <a:r>
                  <a:rPr lang="ja-JP" sz="900" b="0" i="0" u="none" strike="noStrike" cap="none" baseline="0">
                    <a:solidFill>
                      <a:srgbClr val="B60D27"/>
                    </a:solidFill>
                    <a:effectLst/>
                    <a:uFillTx/>
                    <a:ea typeface="MS UI Gothic"/>
                  </a:rPr>
                  <a:t>63</a:t>
                </a:r>
              </a:p>
              <a:p>
                <a:pPr algn="ctr"/>
                <a:r>
                  <a:rPr lang="ja-JP" sz="900" b="0" i="0" u="none" strike="noStrike" cap="none" baseline="0">
                    <a:solidFill>
                      <a:srgbClr val="B2C0D8"/>
                    </a:solidFill>
                    <a:effectLst/>
                    <a:uFillTx/>
                    <a:ea typeface="MS UI Gothic"/>
                  </a:rPr>
                  <a:t>41</a:t>
                </a:r>
              </a:p>
            </p:txBody>
          </p:sp>
          <p:sp>
            <p:nvSpPr>
              <p:cNvPr id="317" name="TextBox 316"/>
              <p:cNvSpPr txBox="1"/>
              <p:nvPr/>
            </p:nvSpPr>
            <p:spPr>
              <a:xfrm>
                <a:off x="2785496" y="4585086"/>
                <a:ext cx="270544"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20</a:t>
                </a:r>
              </a:p>
              <a:p>
                <a:pPr algn="ctr"/>
                <a:endParaRPr lang="en-GB" sz="900"/>
              </a:p>
              <a:p>
                <a:pPr algn="ctr"/>
                <a:endParaRPr lang="en-GB" sz="900"/>
              </a:p>
              <a:p>
                <a:pPr algn="ctr"/>
                <a:r>
                  <a:rPr lang="ja-JP" sz="900" b="0" i="0" u="none" strike="noStrike" cap="none" baseline="0">
                    <a:solidFill>
                      <a:srgbClr val="B60D27"/>
                    </a:solidFill>
                    <a:effectLst/>
                    <a:uFillTx/>
                    <a:ea typeface="MS UI Gothic"/>
                  </a:rPr>
                  <a:t>28</a:t>
                </a:r>
              </a:p>
              <a:p>
                <a:pPr algn="ctr"/>
                <a:r>
                  <a:rPr lang="ja-JP" sz="900" b="0" i="0" u="none" strike="noStrike" cap="none" baseline="0">
                    <a:solidFill>
                      <a:srgbClr val="B2C0D8"/>
                    </a:solidFill>
                    <a:effectLst/>
                    <a:uFillTx/>
                    <a:ea typeface="MS UI Gothic"/>
                  </a:rPr>
                  <a:t>18</a:t>
                </a:r>
              </a:p>
            </p:txBody>
          </p:sp>
          <p:sp>
            <p:nvSpPr>
              <p:cNvPr id="318" name="TextBox 317"/>
              <p:cNvSpPr txBox="1"/>
              <p:nvPr/>
            </p:nvSpPr>
            <p:spPr>
              <a:xfrm>
                <a:off x="3367170" y="4585086"/>
                <a:ext cx="270544"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26</a:t>
                </a:r>
              </a:p>
              <a:p>
                <a:pPr algn="ctr"/>
                <a:endParaRPr lang="en-GB" sz="900"/>
              </a:p>
              <a:p>
                <a:pPr algn="ctr"/>
                <a:endParaRPr lang="en-GB" sz="900"/>
              </a:p>
              <a:p>
                <a:pPr algn="r"/>
                <a:r>
                  <a:rPr lang="ja-JP" sz="900" b="0" i="0" u="none" strike="noStrike" cap="none" baseline="0">
                    <a:solidFill>
                      <a:srgbClr val="B60D27"/>
                    </a:solidFill>
                    <a:effectLst/>
                    <a:uFillTx/>
                    <a:ea typeface="MS UI Gothic"/>
                  </a:rPr>
                  <a:t>10</a:t>
                </a:r>
              </a:p>
              <a:p>
                <a:pPr algn="r"/>
                <a:r>
                  <a:rPr lang="ja-JP" sz="900" b="0" i="0" u="none" strike="noStrike" cap="none" baseline="0">
                    <a:solidFill>
                      <a:srgbClr val="B2C0D8"/>
                    </a:solidFill>
                    <a:effectLst/>
                    <a:uFillTx/>
                    <a:ea typeface="MS UI Gothic"/>
                  </a:rPr>
                  <a:t>6</a:t>
                </a:r>
              </a:p>
            </p:txBody>
          </p:sp>
          <p:sp>
            <p:nvSpPr>
              <p:cNvPr id="319" name="TextBox 318"/>
              <p:cNvSpPr txBox="1"/>
              <p:nvPr/>
            </p:nvSpPr>
            <p:spPr>
              <a:xfrm>
                <a:off x="3746459" y="4585086"/>
                <a:ext cx="270544"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30</a:t>
                </a:r>
              </a:p>
              <a:p>
                <a:pPr algn="ctr"/>
                <a:endParaRPr lang="en-GB" sz="900"/>
              </a:p>
              <a:p>
                <a:pPr algn="ctr"/>
                <a:endParaRPr lang="en-GB" sz="900"/>
              </a:p>
              <a:p>
                <a:pPr algn="ctr"/>
                <a:r>
                  <a:rPr lang="ja-JP" sz="900" b="0" i="0" u="none" strike="noStrike" cap="none" baseline="0">
                    <a:solidFill>
                      <a:srgbClr val="B60D27"/>
                    </a:solidFill>
                    <a:effectLst/>
                    <a:uFillTx/>
                    <a:ea typeface="MS UI Gothic"/>
                  </a:rPr>
                  <a:t>1</a:t>
                </a:r>
              </a:p>
              <a:p>
                <a:pPr algn="ctr"/>
                <a:r>
                  <a:rPr lang="ja-JP" sz="900" b="0" i="0" u="none" strike="noStrike" cap="none" baseline="0">
                    <a:solidFill>
                      <a:srgbClr val="B2C0D8"/>
                    </a:solidFill>
                    <a:effectLst/>
                    <a:uFillTx/>
                    <a:ea typeface="MS UI Gothic"/>
                  </a:rPr>
                  <a:t>3</a:t>
                </a:r>
              </a:p>
            </p:txBody>
          </p:sp>
          <p:sp>
            <p:nvSpPr>
              <p:cNvPr id="320" name="TextBox 319"/>
              <p:cNvSpPr txBox="1"/>
              <p:nvPr/>
            </p:nvSpPr>
            <p:spPr>
              <a:xfrm>
                <a:off x="4104317" y="4585086"/>
                <a:ext cx="270544"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34</a:t>
                </a:r>
              </a:p>
              <a:p>
                <a:pPr algn="ctr"/>
                <a:endParaRPr lang="en-GB" sz="900"/>
              </a:p>
              <a:p>
                <a:pPr algn="ctr"/>
                <a:endParaRPr lang="en-GB" sz="900"/>
              </a:p>
              <a:p>
                <a:pPr algn="ctr"/>
                <a:r>
                  <a:rPr lang="ja-JP" sz="900" b="0" i="0" u="none" strike="noStrike" cap="none" baseline="0">
                    <a:solidFill>
                      <a:srgbClr val="B60D27"/>
                    </a:solidFill>
                    <a:effectLst/>
                    <a:uFillTx/>
                    <a:ea typeface="MS UI Gothic"/>
                  </a:rPr>
                  <a:t>0</a:t>
                </a:r>
              </a:p>
              <a:p>
                <a:pPr algn="ctr"/>
                <a:r>
                  <a:rPr lang="ja-JP" sz="900" b="0" i="0" u="none" strike="noStrike" cap="none" baseline="0">
                    <a:solidFill>
                      <a:srgbClr val="B2C0D8"/>
                    </a:solidFill>
                    <a:effectLst/>
                    <a:uFillTx/>
                    <a:ea typeface="MS UI Gothic"/>
                  </a:rPr>
                  <a:t>0</a:t>
                </a:r>
              </a:p>
            </p:txBody>
          </p:sp>
          <p:sp>
            <p:nvSpPr>
              <p:cNvPr id="321" name="TextBox 320"/>
              <p:cNvSpPr txBox="1"/>
              <p:nvPr/>
            </p:nvSpPr>
            <p:spPr>
              <a:xfrm>
                <a:off x="1025751" y="4585086"/>
                <a:ext cx="325983"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2</a:t>
                </a:r>
              </a:p>
              <a:p>
                <a:pPr algn="ctr"/>
                <a:endParaRPr lang="en-GB" sz="900"/>
              </a:p>
              <a:p>
                <a:pPr algn="ctr"/>
                <a:endParaRPr lang="en-GB" sz="900"/>
              </a:p>
              <a:p>
                <a:pPr algn="ctr"/>
                <a:r>
                  <a:rPr lang="ja-JP" sz="900" b="0" i="0" u="none" strike="noStrike" cap="none" baseline="0">
                    <a:solidFill>
                      <a:srgbClr val="B60D27"/>
                    </a:solidFill>
                    <a:effectLst/>
                    <a:uFillTx/>
                    <a:ea typeface="MS UI Gothic"/>
                  </a:rPr>
                  <a:t>275</a:t>
                </a:r>
              </a:p>
              <a:p>
                <a:pPr algn="ctr"/>
                <a:r>
                  <a:rPr lang="ja-JP" sz="900" b="0" i="0" u="none" strike="noStrike" cap="none" baseline="0">
                    <a:solidFill>
                      <a:srgbClr val="B2C0D8"/>
                    </a:solidFill>
                    <a:effectLst/>
                    <a:uFillTx/>
                    <a:ea typeface="MS UI Gothic"/>
                  </a:rPr>
                  <a:t>280</a:t>
                </a:r>
              </a:p>
            </p:txBody>
          </p:sp>
          <p:sp>
            <p:nvSpPr>
              <p:cNvPr id="322" name="TextBox 321"/>
              <p:cNvSpPr txBox="1"/>
              <p:nvPr/>
            </p:nvSpPr>
            <p:spPr>
              <a:xfrm>
                <a:off x="1412183" y="4585086"/>
                <a:ext cx="325983"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6</a:t>
                </a:r>
              </a:p>
              <a:p>
                <a:pPr algn="ctr"/>
                <a:endParaRPr lang="en-GB" sz="900"/>
              </a:p>
              <a:p>
                <a:pPr algn="ctr"/>
                <a:endParaRPr lang="en-GB" sz="900"/>
              </a:p>
              <a:p>
                <a:pPr algn="ctr"/>
                <a:r>
                  <a:rPr lang="ja-JP" sz="900" b="0" i="0" u="none" strike="noStrike" cap="none" baseline="0">
                    <a:solidFill>
                      <a:srgbClr val="B60D27"/>
                    </a:solidFill>
                    <a:effectLst/>
                    <a:uFillTx/>
                    <a:ea typeface="MS UI Gothic"/>
                  </a:rPr>
                  <a:t>176</a:t>
                </a:r>
              </a:p>
              <a:p>
                <a:pPr algn="ctr"/>
                <a:r>
                  <a:rPr lang="ja-JP" sz="900" b="0" i="0" u="none" strike="noStrike" cap="none" baseline="0">
                    <a:solidFill>
                      <a:srgbClr val="B2C0D8"/>
                    </a:solidFill>
                    <a:effectLst/>
                    <a:uFillTx/>
                    <a:ea typeface="MS UI Gothic"/>
                  </a:rPr>
                  <a:t>181</a:t>
                </a:r>
              </a:p>
            </p:txBody>
          </p:sp>
          <p:sp>
            <p:nvSpPr>
              <p:cNvPr id="323" name="TextBox 322"/>
              <p:cNvSpPr txBox="1"/>
              <p:nvPr/>
            </p:nvSpPr>
            <p:spPr>
              <a:xfrm>
                <a:off x="1804831" y="4585086"/>
                <a:ext cx="325983"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10</a:t>
                </a:r>
              </a:p>
              <a:p>
                <a:pPr algn="ctr"/>
                <a:endParaRPr lang="en-GB" sz="900"/>
              </a:p>
              <a:p>
                <a:pPr algn="ctr"/>
                <a:endParaRPr lang="en-GB" sz="900"/>
              </a:p>
              <a:p>
                <a:pPr algn="r"/>
                <a:r>
                  <a:rPr lang="ja-JP" sz="900" b="0" i="0" u="none" strike="noStrike" cap="none" baseline="0">
                    <a:solidFill>
                      <a:srgbClr val="B60D27"/>
                    </a:solidFill>
                    <a:effectLst/>
                    <a:uFillTx/>
                    <a:ea typeface="MS UI Gothic"/>
                  </a:rPr>
                  <a:t>116</a:t>
                </a:r>
              </a:p>
              <a:p>
                <a:pPr algn="r"/>
                <a:r>
                  <a:rPr lang="ja-JP" sz="900" b="0" i="0" u="none" strike="noStrike" cap="none" baseline="0">
                    <a:solidFill>
                      <a:srgbClr val="B2C0D8"/>
                    </a:solidFill>
                    <a:effectLst/>
                    <a:uFillTx/>
                    <a:ea typeface="MS UI Gothic"/>
                  </a:rPr>
                  <a:t>98</a:t>
                </a:r>
              </a:p>
            </p:txBody>
          </p:sp>
          <p:sp>
            <p:nvSpPr>
              <p:cNvPr id="324" name="TextBox 323"/>
              <p:cNvSpPr txBox="1"/>
              <p:nvPr/>
            </p:nvSpPr>
            <p:spPr>
              <a:xfrm>
                <a:off x="2218058" y="4585086"/>
                <a:ext cx="270544"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14</a:t>
                </a:r>
              </a:p>
              <a:p>
                <a:pPr algn="ctr"/>
                <a:endParaRPr lang="en-GB" sz="900"/>
              </a:p>
              <a:p>
                <a:pPr algn="ctr"/>
                <a:endParaRPr lang="en-GB" sz="900"/>
              </a:p>
              <a:p>
                <a:pPr algn="ctr"/>
                <a:r>
                  <a:rPr lang="ja-JP" sz="900" b="0" i="0" u="none" strike="noStrike" cap="none" baseline="0">
                    <a:solidFill>
                      <a:srgbClr val="B60D27"/>
                    </a:solidFill>
                    <a:effectLst/>
                    <a:uFillTx/>
                    <a:ea typeface="MS UI Gothic"/>
                  </a:rPr>
                  <a:t>73</a:t>
                </a:r>
              </a:p>
              <a:p>
                <a:pPr algn="ctr"/>
                <a:r>
                  <a:rPr lang="ja-JP" sz="900" b="0" i="0" u="none" strike="noStrike" cap="none" baseline="0">
                    <a:solidFill>
                      <a:srgbClr val="B2C0D8"/>
                    </a:solidFill>
                    <a:effectLst/>
                    <a:uFillTx/>
                    <a:ea typeface="MS UI Gothic"/>
                  </a:rPr>
                  <a:t>56</a:t>
                </a:r>
              </a:p>
            </p:txBody>
          </p:sp>
          <p:sp>
            <p:nvSpPr>
              <p:cNvPr id="325" name="TextBox 324"/>
              <p:cNvSpPr txBox="1"/>
              <p:nvPr/>
            </p:nvSpPr>
            <p:spPr>
              <a:xfrm>
                <a:off x="2591681" y="4585086"/>
                <a:ext cx="270544"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18</a:t>
                </a:r>
              </a:p>
              <a:p>
                <a:pPr algn="ctr"/>
                <a:endParaRPr lang="en-GB" sz="900"/>
              </a:p>
              <a:p>
                <a:pPr algn="ctr"/>
                <a:endParaRPr lang="en-GB" sz="900"/>
              </a:p>
              <a:p>
                <a:pPr algn="ctr"/>
                <a:r>
                  <a:rPr lang="ja-JP" sz="900" b="0" i="0" u="none" strike="noStrike" cap="none" baseline="0">
                    <a:solidFill>
                      <a:srgbClr val="B60D27"/>
                    </a:solidFill>
                    <a:effectLst/>
                    <a:uFillTx/>
                    <a:ea typeface="MS UI Gothic"/>
                  </a:rPr>
                  <a:t>46</a:t>
                </a:r>
              </a:p>
              <a:p>
                <a:pPr algn="ctr"/>
                <a:r>
                  <a:rPr lang="ja-JP" sz="900" b="0" i="0" u="none" strike="noStrike" cap="none" baseline="0">
                    <a:solidFill>
                      <a:srgbClr val="B2C0D8"/>
                    </a:solidFill>
                    <a:effectLst/>
                    <a:uFillTx/>
                    <a:ea typeface="MS UI Gothic"/>
                  </a:rPr>
                  <a:t>26</a:t>
                </a:r>
              </a:p>
            </p:txBody>
          </p:sp>
          <p:sp>
            <p:nvSpPr>
              <p:cNvPr id="326" name="TextBox 325"/>
              <p:cNvSpPr txBox="1"/>
              <p:nvPr/>
            </p:nvSpPr>
            <p:spPr>
              <a:xfrm>
                <a:off x="3175594" y="4585086"/>
                <a:ext cx="270544"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24</a:t>
                </a:r>
              </a:p>
              <a:p>
                <a:pPr algn="ctr"/>
                <a:endParaRPr lang="en-GB" sz="900"/>
              </a:p>
              <a:p>
                <a:pPr algn="ctr"/>
                <a:endParaRPr lang="en-GB" sz="900"/>
              </a:p>
              <a:p>
                <a:pPr algn="r"/>
                <a:r>
                  <a:rPr lang="ja-JP" sz="900" b="0" i="0" u="none" strike="noStrike" cap="none" baseline="0">
                    <a:solidFill>
                      <a:srgbClr val="B60D27"/>
                    </a:solidFill>
                    <a:effectLst/>
                    <a:uFillTx/>
                    <a:ea typeface="MS UI Gothic"/>
                  </a:rPr>
                  <a:t>14</a:t>
                </a:r>
              </a:p>
              <a:p>
                <a:pPr algn="r"/>
                <a:r>
                  <a:rPr lang="ja-JP" sz="900" b="0" i="0" u="none" strike="noStrike" cap="none" baseline="0">
                    <a:solidFill>
                      <a:srgbClr val="B2C0D8"/>
                    </a:solidFill>
                    <a:effectLst/>
                    <a:uFillTx/>
                    <a:ea typeface="MS UI Gothic"/>
                  </a:rPr>
                  <a:t>9</a:t>
                </a:r>
              </a:p>
            </p:txBody>
          </p:sp>
          <p:sp>
            <p:nvSpPr>
              <p:cNvPr id="327" name="TextBox 326"/>
              <p:cNvSpPr txBox="1"/>
              <p:nvPr/>
            </p:nvSpPr>
            <p:spPr>
              <a:xfrm>
                <a:off x="2984017" y="4585086"/>
                <a:ext cx="270544"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22</a:t>
                </a:r>
              </a:p>
              <a:p>
                <a:pPr algn="ctr"/>
                <a:endParaRPr lang="en-GB" sz="900"/>
              </a:p>
              <a:p>
                <a:pPr algn="ctr"/>
                <a:endParaRPr lang="en-GB" sz="900"/>
              </a:p>
              <a:p>
                <a:pPr algn="ctr"/>
                <a:r>
                  <a:rPr lang="ja-JP" sz="900" b="0" i="0" u="none" strike="noStrike" cap="none" baseline="0">
                    <a:solidFill>
                      <a:srgbClr val="B60D27"/>
                    </a:solidFill>
                    <a:effectLst/>
                    <a:uFillTx/>
                    <a:ea typeface="MS UI Gothic"/>
                  </a:rPr>
                  <a:t>20</a:t>
                </a:r>
              </a:p>
              <a:p>
                <a:pPr algn="ctr"/>
                <a:r>
                  <a:rPr lang="ja-JP" sz="900" b="0" i="0" u="none" strike="noStrike" cap="none" baseline="0">
                    <a:solidFill>
                      <a:srgbClr val="B2C0D8"/>
                    </a:solidFill>
                    <a:effectLst/>
                    <a:uFillTx/>
                    <a:ea typeface="MS UI Gothic"/>
                  </a:rPr>
                  <a:t>13</a:t>
                </a:r>
              </a:p>
            </p:txBody>
          </p:sp>
          <p:sp>
            <p:nvSpPr>
              <p:cNvPr id="328" name="TextBox 327"/>
              <p:cNvSpPr txBox="1"/>
              <p:nvPr/>
            </p:nvSpPr>
            <p:spPr>
              <a:xfrm>
                <a:off x="3555983" y="4585086"/>
                <a:ext cx="270544"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28</a:t>
                </a:r>
              </a:p>
              <a:p>
                <a:pPr algn="ctr"/>
                <a:endParaRPr lang="en-GB" sz="900"/>
              </a:p>
              <a:p>
                <a:pPr algn="ctr"/>
                <a:endParaRPr lang="en-GB" sz="900"/>
              </a:p>
              <a:p>
                <a:pPr algn="ctr"/>
                <a:r>
                  <a:rPr lang="ja-JP" sz="900" b="0" i="0" u="none" strike="noStrike" cap="none" baseline="0">
                    <a:solidFill>
                      <a:srgbClr val="B60D27"/>
                    </a:solidFill>
                    <a:effectLst/>
                    <a:uFillTx/>
                    <a:ea typeface="MS UI Gothic"/>
                  </a:rPr>
                  <a:t>5</a:t>
                </a:r>
              </a:p>
              <a:p>
                <a:pPr algn="ctr"/>
                <a:r>
                  <a:rPr lang="ja-JP" sz="900" b="0" i="0" u="none" strike="noStrike" cap="none" baseline="0">
                    <a:solidFill>
                      <a:srgbClr val="B2C0D8"/>
                    </a:solidFill>
                    <a:effectLst/>
                    <a:uFillTx/>
                    <a:ea typeface="MS UI Gothic"/>
                  </a:rPr>
                  <a:t>5</a:t>
                </a:r>
              </a:p>
            </p:txBody>
          </p:sp>
          <p:sp>
            <p:nvSpPr>
              <p:cNvPr id="329" name="TextBox 328"/>
              <p:cNvSpPr txBox="1"/>
              <p:nvPr/>
            </p:nvSpPr>
            <p:spPr>
              <a:xfrm>
                <a:off x="3936955" y="4585086"/>
                <a:ext cx="270544"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32</a:t>
                </a:r>
              </a:p>
              <a:p>
                <a:pPr algn="ctr"/>
                <a:endParaRPr lang="en-GB" sz="900"/>
              </a:p>
              <a:p>
                <a:pPr algn="ctr"/>
                <a:endParaRPr lang="en-GB" sz="900"/>
              </a:p>
              <a:p>
                <a:pPr algn="ctr"/>
                <a:r>
                  <a:rPr lang="ja-JP" sz="900" b="0" i="0" u="none" strike="noStrike" cap="none" baseline="0">
                    <a:solidFill>
                      <a:srgbClr val="B60D27"/>
                    </a:solidFill>
                    <a:effectLst/>
                    <a:uFillTx/>
                    <a:ea typeface="MS UI Gothic"/>
                  </a:rPr>
                  <a:t>0</a:t>
                </a:r>
              </a:p>
              <a:p>
                <a:pPr algn="ctr"/>
                <a:r>
                  <a:rPr lang="ja-JP" sz="900" b="0" i="0" u="none" strike="noStrike" cap="none" baseline="0">
                    <a:solidFill>
                      <a:srgbClr val="B2C0D8"/>
                    </a:solidFill>
                    <a:effectLst/>
                    <a:uFillTx/>
                    <a:ea typeface="MS UI Gothic"/>
                  </a:rPr>
                  <a:t>1</a:t>
                </a:r>
              </a:p>
            </p:txBody>
          </p:sp>
          <p:sp>
            <p:nvSpPr>
              <p:cNvPr id="330" name="Line 10"/>
              <p:cNvSpPr>
                <a:spLocks noChangeShapeType="1"/>
              </p:cNvSpPr>
              <p:nvPr/>
            </p:nvSpPr>
            <p:spPr bwMode="auto">
              <a:xfrm>
                <a:off x="907734" y="4536872"/>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grpSp>
          <p:nvGrpSpPr>
            <p:cNvPr id="17" name="Group 2"/>
            <p:cNvGrpSpPr/>
            <p:nvPr/>
          </p:nvGrpSpPr>
          <p:grpSpPr>
            <a:xfrm>
              <a:off x="802655" y="3036884"/>
              <a:ext cx="3516882" cy="2109936"/>
              <a:chOff x="2062" y="1670"/>
              <a:chExt cx="1632" cy="978"/>
            </a:xfrm>
          </p:grpSpPr>
          <p:sp>
            <p:nvSpPr>
              <p:cNvPr id="152" name="Line 3"/>
              <p:cNvSpPr>
                <a:spLocks noChangeShapeType="1"/>
              </p:cNvSpPr>
              <p:nvPr/>
            </p:nvSpPr>
            <p:spPr bwMode="auto">
              <a:xfrm flipH="1">
                <a:off x="2326" y="203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 name="Line 4"/>
              <p:cNvSpPr>
                <a:spLocks noChangeShapeType="1"/>
              </p:cNvSpPr>
              <p:nvPr/>
            </p:nvSpPr>
            <p:spPr bwMode="auto">
              <a:xfrm flipH="1">
                <a:off x="2338" y="203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 name="Line 5"/>
              <p:cNvSpPr>
                <a:spLocks noChangeShapeType="1"/>
              </p:cNvSpPr>
              <p:nvPr/>
            </p:nvSpPr>
            <p:spPr bwMode="auto">
              <a:xfrm flipH="1">
                <a:off x="2812" y="2444"/>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 name="Line 6"/>
              <p:cNvSpPr>
                <a:spLocks noChangeShapeType="1"/>
              </p:cNvSpPr>
              <p:nvPr/>
            </p:nvSpPr>
            <p:spPr bwMode="auto">
              <a:xfrm flipH="1">
                <a:off x="2824" y="2444"/>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 name="Line 7"/>
              <p:cNvSpPr>
                <a:spLocks noChangeShapeType="1"/>
              </p:cNvSpPr>
              <p:nvPr/>
            </p:nvSpPr>
            <p:spPr bwMode="auto">
              <a:xfrm flipH="1">
                <a:off x="2830" y="2444"/>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 name="Line 8"/>
              <p:cNvSpPr>
                <a:spLocks noChangeShapeType="1"/>
              </p:cNvSpPr>
              <p:nvPr/>
            </p:nvSpPr>
            <p:spPr bwMode="auto">
              <a:xfrm flipH="1">
                <a:off x="2836" y="2444"/>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 name="Line 9"/>
              <p:cNvSpPr>
                <a:spLocks noChangeShapeType="1"/>
              </p:cNvSpPr>
              <p:nvPr/>
            </p:nvSpPr>
            <p:spPr bwMode="auto">
              <a:xfrm flipH="1">
                <a:off x="3148" y="252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 name="Line 10"/>
              <p:cNvSpPr>
                <a:spLocks noChangeShapeType="1"/>
              </p:cNvSpPr>
              <p:nvPr/>
            </p:nvSpPr>
            <p:spPr bwMode="auto">
              <a:xfrm flipH="1">
                <a:off x="3160" y="252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0" name="Line 11"/>
              <p:cNvSpPr>
                <a:spLocks noChangeShapeType="1"/>
              </p:cNvSpPr>
              <p:nvPr/>
            </p:nvSpPr>
            <p:spPr bwMode="auto">
              <a:xfrm flipH="1">
                <a:off x="3646" y="261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1" name="Line 12"/>
              <p:cNvSpPr>
                <a:spLocks noChangeShapeType="1"/>
              </p:cNvSpPr>
              <p:nvPr/>
            </p:nvSpPr>
            <p:spPr bwMode="auto">
              <a:xfrm flipH="1">
                <a:off x="3658" y="261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2" name="Line 13"/>
              <p:cNvSpPr>
                <a:spLocks noChangeShapeType="1"/>
              </p:cNvSpPr>
              <p:nvPr/>
            </p:nvSpPr>
            <p:spPr bwMode="auto">
              <a:xfrm flipH="1">
                <a:off x="3508" y="257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3" name="Line 14"/>
              <p:cNvSpPr>
                <a:spLocks noChangeShapeType="1"/>
              </p:cNvSpPr>
              <p:nvPr/>
            </p:nvSpPr>
            <p:spPr bwMode="auto">
              <a:xfrm flipH="1">
                <a:off x="3520" y="257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4" name="Line 15"/>
              <p:cNvSpPr>
                <a:spLocks noChangeShapeType="1"/>
              </p:cNvSpPr>
              <p:nvPr/>
            </p:nvSpPr>
            <p:spPr bwMode="auto">
              <a:xfrm flipH="1">
                <a:off x="3166" y="2528"/>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5" name="Line 16"/>
              <p:cNvSpPr>
                <a:spLocks noChangeShapeType="1"/>
              </p:cNvSpPr>
              <p:nvPr/>
            </p:nvSpPr>
            <p:spPr bwMode="auto">
              <a:xfrm flipH="1">
                <a:off x="3178" y="2528"/>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6" name="Line 17"/>
              <p:cNvSpPr>
                <a:spLocks noChangeShapeType="1"/>
              </p:cNvSpPr>
              <p:nvPr/>
            </p:nvSpPr>
            <p:spPr bwMode="auto">
              <a:xfrm flipH="1">
                <a:off x="3664" y="261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7" name="Line 18"/>
              <p:cNvSpPr>
                <a:spLocks noChangeShapeType="1"/>
              </p:cNvSpPr>
              <p:nvPr/>
            </p:nvSpPr>
            <p:spPr bwMode="auto">
              <a:xfrm flipH="1">
                <a:off x="3676" y="261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8" name="Line 19"/>
              <p:cNvSpPr>
                <a:spLocks noChangeShapeType="1"/>
              </p:cNvSpPr>
              <p:nvPr/>
            </p:nvSpPr>
            <p:spPr bwMode="auto">
              <a:xfrm flipH="1">
                <a:off x="3526" y="257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9" name="Line 20"/>
              <p:cNvSpPr>
                <a:spLocks noChangeShapeType="1"/>
              </p:cNvSpPr>
              <p:nvPr/>
            </p:nvSpPr>
            <p:spPr bwMode="auto">
              <a:xfrm flipH="1">
                <a:off x="3538" y="257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0" name="Line 21"/>
              <p:cNvSpPr>
                <a:spLocks noChangeShapeType="1"/>
              </p:cNvSpPr>
              <p:nvPr/>
            </p:nvSpPr>
            <p:spPr bwMode="auto">
              <a:xfrm flipH="1">
                <a:off x="2122" y="1718"/>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1" name="Line 22"/>
              <p:cNvSpPr>
                <a:spLocks noChangeShapeType="1"/>
              </p:cNvSpPr>
              <p:nvPr/>
            </p:nvSpPr>
            <p:spPr bwMode="auto">
              <a:xfrm flipH="1">
                <a:off x="2512" y="221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2" name="Line 23"/>
              <p:cNvSpPr>
                <a:spLocks noChangeShapeType="1"/>
              </p:cNvSpPr>
              <p:nvPr/>
            </p:nvSpPr>
            <p:spPr bwMode="auto">
              <a:xfrm flipH="1">
                <a:off x="2116" y="170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3" name="Line 24"/>
              <p:cNvSpPr>
                <a:spLocks noChangeShapeType="1"/>
              </p:cNvSpPr>
              <p:nvPr/>
            </p:nvSpPr>
            <p:spPr bwMode="auto">
              <a:xfrm flipH="1">
                <a:off x="2440" y="216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4" name="Line 25"/>
              <p:cNvSpPr>
                <a:spLocks noChangeShapeType="1"/>
              </p:cNvSpPr>
              <p:nvPr/>
            </p:nvSpPr>
            <p:spPr bwMode="auto">
              <a:xfrm flipH="1">
                <a:off x="2104" y="1682"/>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5" name="Line 26"/>
              <p:cNvSpPr>
                <a:spLocks noChangeShapeType="1"/>
              </p:cNvSpPr>
              <p:nvPr/>
            </p:nvSpPr>
            <p:spPr bwMode="auto">
              <a:xfrm flipH="1">
                <a:off x="2524" y="223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6" name="Line 27"/>
              <p:cNvSpPr>
                <a:spLocks noChangeShapeType="1"/>
              </p:cNvSpPr>
              <p:nvPr/>
            </p:nvSpPr>
            <p:spPr bwMode="auto">
              <a:xfrm flipH="1">
                <a:off x="2086" y="167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7" name="Line 28"/>
              <p:cNvSpPr>
                <a:spLocks noChangeShapeType="1"/>
              </p:cNvSpPr>
              <p:nvPr/>
            </p:nvSpPr>
            <p:spPr bwMode="auto">
              <a:xfrm flipH="1">
                <a:off x="2410" y="2120"/>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8" name="Line 29"/>
              <p:cNvSpPr>
                <a:spLocks noChangeShapeType="1"/>
              </p:cNvSpPr>
              <p:nvPr/>
            </p:nvSpPr>
            <p:spPr bwMode="auto">
              <a:xfrm flipH="1">
                <a:off x="2362" y="206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9" name="Line 30"/>
              <p:cNvSpPr>
                <a:spLocks noChangeShapeType="1"/>
              </p:cNvSpPr>
              <p:nvPr/>
            </p:nvSpPr>
            <p:spPr bwMode="auto">
              <a:xfrm flipH="1">
                <a:off x="2392" y="209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0" name="Line 31"/>
              <p:cNvSpPr>
                <a:spLocks noChangeShapeType="1"/>
              </p:cNvSpPr>
              <p:nvPr/>
            </p:nvSpPr>
            <p:spPr bwMode="auto">
              <a:xfrm flipH="1">
                <a:off x="2374" y="208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1" name="Line 32"/>
              <p:cNvSpPr>
                <a:spLocks noChangeShapeType="1"/>
              </p:cNvSpPr>
              <p:nvPr/>
            </p:nvSpPr>
            <p:spPr bwMode="auto">
              <a:xfrm flipH="1">
                <a:off x="2350" y="2048"/>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2" name="Line 33"/>
              <p:cNvSpPr>
                <a:spLocks noChangeShapeType="1"/>
              </p:cNvSpPr>
              <p:nvPr/>
            </p:nvSpPr>
            <p:spPr bwMode="auto">
              <a:xfrm flipH="1">
                <a:off x="2146" y="174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3" name="Line 34"/>
              <p:cNvSpPr>
                <a:spLocks noChangeShapeType="1"/>
              </p:cNvSpPr>
              <p:nvPr/>
            </p:nvSpPr>
            <p:spPr bwMode="auto">
              <a:xfrm flipH="1">
                <a:off x="2452" y="2180"/>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4" name="Line 35"/>
              <p:cNvSpPr>
                <a:spLocks noChangeShapeType="1"/>
              </p:cNvSpPr>
              <p:nvPr/>
            </p:nvSpPr>
            <p:spPr bwMode="auto">
              <a:xfrm flipH="1">
                <a:off x="2170" y="1790"/>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5" name="Line 36"/>
              <p:cNvSpPr>
                <a:spLocks noChangeShapeType="1"/>
              </p:cNvSpPr>
              <p:nvPr/>
            </p:nvSpPr>
            <p:spPr bwMode="auto">
              <a:xfrm flipH="1">
                <a:off x="2464" y="218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6" name="Line 37"/>
              <p:cNvSpPr>
                <a:spLocks noChangeShapeType="1"/>
              </p:cNvSpPr>
              <p:nvPr/>
            </p:nvSpPr>
            <p:spPr bwMode="auto">
              <a:xfrm flipH="1">
                <a:off x="2158" y="177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7" name="Line 38"/>
              <p:cNvSpPr>
                <a:spLocks noChangeShapeType="1"/>
              </p:cNvSpPr>
              <p:nvPr/>
            </p:nvSpPr>
            <p:spPr bwMode="auto">
              <a:xfrm flipH="1">
                <a:off x="2488" y="2198"/>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8" name="Line 39"/>
              <p:cNvSpPr>
                <a:spLocks noChangeShapeType="1"/>
              </p:cNvSpPr>
              <p:nvPr/>
            </p:nvSpPr>
            <p:spPr bwMode="auto">
              <a:xfrm flipH="1">
                <a:off x="2134" y="1718"/>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9" name="Line 40"/>
              <p:cNvSpPr>
                <a:spLocks noChangeShapeType="1"/>
              </p:cNvSpPr>
              <p:nvPr/>
            </p:nvSpPr>
            <p:spPr bwMode="auto">
              <a:xfrm flipH="1">
                <a:off x="2470" y="218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0" name="Line 41"/>
              <p:cNvSpPr>
                <a:spLocks noChangeShapeType="1"/>
              </p:cNvSpPr>
              <p:nvPr/>
            </p:nvSpPr>
            <p:spPr bwMode="auto">
              <a:xfrm flipH="1">
                <a:off x="2182" y="1814"/>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1" name="Line 42"/>
              <p:cNvSpPr>
                <a:spLocks noChangeShapeType="1"/>
              </p:cNvSpPr>
              <p:nvPr/>
            </p:nvSpPr>
            <p:spPr bwMode="auto">
              <a:xfrm flipH="1">
                <a:off x="2692" y="2342"/>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2" name="Line 43"/>
              <p:cNvSpPr>
                <a:spLocks noChangeShapeType="1"/>
              </p:cNvSpPr>
              <p:nvPr/>
            </p:nvSpPr>
            <p:spPr bwMode="auto">
              <a:xfrm flipH="1">
                <a:off x="2728" y="2366"/>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3" name="Line 44"/>
              <p:cNvSpPr>
                <a:spLocks noChangeShapeType="1"/>
              </p:cNvSpPr>
              <p:nvPr/>
            </p:nvSpPr>
            <p:spPr bwMode="auto">
              <a:xfrm flipH="1">
                <a:off x="2962" y="248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4" name="Line 45"/>
              <p:cNvSpPr>
                <a:spLocks noChangeShapeType="1"/>
              </p:cNvSpPr>
              <p:nvPr/>
            </p:nvSpPr>
            <p:spPr bwMode="auto">
              <a:xfrm flipH="1">
                <a:off x="3400" y="2558"/>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5" name="Line 46"/>
              <p:cNvSpPr>
                <a:spLocks noChangeShapeType="1"/>
              </p:cNvSpPr>
              <p:nvPr/>
            </p:nvSpPr>
            <p:spPr bwMode="auto">
              <a:xfrm flipH="1">
                <a:off x="3028" y="2510"/>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6" name="Line 47"/>
              <p:cNvSpPr>
                <a:spLocks noChangeShapeType="1"/>
              </p:cNvSpPr>
              <p:nvPr/>
            </p:nvSpPr>
            <p:spPr bwMode="auto">
              <a:xfrm flipH="1">
                <a:off x="2194" y="183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7" name="Line 48"/>
              <p:cNvSpPr>
                <a:spLocks noChangeShapeType="1"/>
              </p:cNvSpPr>
              <p:nvPr/>
            </p:nvSpPr>
            <p:spPr bwMode="auto">
              <a:xfrm flipH="1">
                <a:off x="2638" y="231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8" name="Line 49"/>
              <p:cNvSpPr>
                <a:spLocks noChangeShapeType="1"/>
              </p:cNvSpPr>
              <p:nvPr/>
            </p:nvSpPr>
            <p:spPr bwMode="auto">
              <a:xfrm flipH="1">
                <a:off x="2722" y="236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9" name="Line 50"/>
              <p:cNvSpPr>
                <a:spLocks noChangeShapeType="1"/>
              </p:cNvSpPr>
              <p:nvPr/>
            </p:nvSpPr>
            <p:spPr bwMode="auto">
              <a:xfrm flipH="1">
                <a:off x="2956" y="248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0" name="Line 51"/>
              <p:cNvSpPr>
                <a:spLocks noChangeShapeType="1"/>
              </p:cNvSpPr>
              <p:nvPr/>
            </p:nvSpPr>
            <p:spPr bwMode="auto">
              <a:xfrm flipH="1">
                <a:off x="3352" y="2558"/>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1" name="Line 52"/>
              <p:cNvSpPr>
                <a:spLocks noChangeShapeType="1"/>
              </p:cNvSpPr>
              <p:nvPr/>
            </p:nvSpPr>
            <p:spPr bwMode="auto">
              <a:xfrm flipH="1">
                <a:off x="3070" y="2516"/>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2" name="Line 53"/>
              <p:cNvSpPr>
                <a:spLocks noChangeShapeType="1"/>
              </p:cNvSpPr>
              <p:nvPr/>
            </p:nvSpPr>
            <p:spPr bwMode="auto">
              <a:xfrm flipH="1">
                <a:off x="3556" y="2612"/>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3" name="Line 54"/>
              <p:cNvSpPr>
                <a:spLocks noChangeShapeType="1"/>
              </p:cNvSpPr>
              <p:nvPr/>
            </p:nvSpPr>
            <p:spPr bwMode="auto">
              <a:xfrm flipH="1">
                <a:off x="2074" y="167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4" name="Line 55"/>
              <p:cNvSpPr>
                <a:spLocks noChangeShapeType="1"/>
              </p:cNvSpPr>
              <p:nvPr/>
            </p:nvSpPr>
            <p:spPr bwMode="auto">
              <a:xfrm flipH="1">
                <a:off x="2596" y="2288"/>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 name="Line 56"/>
              <p:cNvSpPr>
                <a:spLocks noChangeShapeType="1"/>
              </p:cNvSpPr>
              <p:nvPr/>
            </p:nvSpPr>
            <p:spPr bwMode="auto">
              <a:xfrm flipH="1">
                <a:off x="2596" y="2288"/>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 name="Line 57"/>
              <p:cNvSpPr>
                <a:spLocks noChangeShapeType="1"/>
              </p:cNvSpPr>
              <p:nvPr/>
            </p:nvSpPr>
            <p:spPr bwMode="auto">
              <a:xfrm flipH="1">
                <a:off x="2872" y="2456"/>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7" name="Line 58"/>
              <p:cNvSpPr>
                <a:spLocks noChangeShapeType="1"/>
              </p:cNvSpPr>
              <p:nvPr/>
            </p:nvSpPr>
            <p:spPr bwMode="auto">
              <a:xfrm flipH="1">
                <a:off x="3214" y="2528"/>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8" name="Line 59"/>
              <p:cNvSpPr>
                <a:spLocks noChangeShapeType="1"/>
              </p:cNvSpPr>
              <p:nvPr/>
            </p:nvSpPr>
            <p:spPr bwMode="auto">
              <a:xfrm flipH="1">
                <a:off x="2758" y="239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9" name="Freeform 60"/>
              <p:cNvSpPr/>
              <p:nvPr/>
            </p:nvSpPr>
            <p:spPr bwMode="auto">
              <a:xfrm>
                <a:off x="2062" y="1700"/>
                <a:ext cx="1632" cy="930"/>
              </a:xfrm>
              <a:custGeom>
                <a:avLst/>
                <a:gdLst>
                  <a:gd name="T0" fmla="*/ 248 w 272"/>
                  <a:gd name="T1" fmla="*/ 155 h 155"/>
                  <a:gd name="T2" fmla="*/ 228 w 272"/>
                  <a:gd name="T3" fmla="*/ 151 h 155"/>
                  <a:gd name="T4" fmla="*/ 203 w 272"/>
                  <a:gd name="T5" fmla="*/ 147 h 155"/>
                  <a:gd name="T6" fmla="*/ 201 w 272"/>
                  <a:gd name="T7" fmla="*/ 146 h 155"/>
                  <a:gd name="T8" fmla="*/ 197 w 272"/>
                  <a:gd name="T9" fmla="*/ 145 h 155"/>
                  <a:gd name="T10" fmla="*/ 182 w 272"/>
                  <a:gd name="T11" fmla="*/ 143 h 155"/>
                  <a:gd name="T12" fmla="*/ 170 w 272"/>
                  <a:gd name="T13" fmla="*/ 142 h 155"/>
                  <a:gd name="T14" fmla="*/ 165 w 272"/>
                  <a:gd name="T15" fmla="*/ 140 h 155"/>
                  <a:gd name="T16" fmla="*/ 162 w 272"/>
                  <a:gd name="T17" fmla="*/ 139 h 155"/>
                  <a:gd name="T18" fmla="*/ 157 w 272"/>
                  <a:gd name="T19" fmla="*/ 136 h 155"/>
                  <a:gd name="T20" fmla="*/ 144 w 272"/>
                  <a:gd name="T21" fmla="*/ 134 h 155"/>
                  <a:gd name="T22" fmla="*/ 141 w 272"/>
                  <a:gd name="T23" fmla="*/ 132 h 155"/>
                  <a:gd name="T24" fmla="*/ 139 w 272"/>
                  <a:gd name="T25" fmla="*/ 130 h 155"/>
                  <a:gd name="T26" fmla="*/ 130 w 272"/>
                  <a:gd name="T27" fmla="*/ 129 h 155"/>
                  <a:gd name="T28" fmla="*/ 123 w 272"/>
                  <a:gd name="T29" fmla="*/ 127 h 155"/>
                  <a:gd name="T30" fmla="*/ 120 w 272"/>
                  <a:gd name="T31" fmla="*/ 124 h 155"/>
                  <a:gd name="T32" fmla="*/ 119 w 272"/>
                  <a:gd name="T33" fmla="*/ 122 h 155"/>
                  <a:gd name="T34" fmla="*/ 116 w 272"/>
                  <a:gd name="T35" fmla="*/ 120 h 155"/>
                  <a:gd name="T36" fmla="*/ 114 w 272"/>
                  <a:gd name="T37" fmla="*/ 117 h 155"/>
                  <a:gd name="T38" fmla="*/ 111 w 272"/>
                  <a:gd name="T39" fmla="*/ 114 h 155"/>
                  <a:gd name="T40" fmla="*/ 109 w 272"/>
                  <a:gd name="T41" fmla="*/ 113 h 155"/>
                  <a:gd name="T42" fmla="*/ 106 w 272"/>
                  <a:gd name="T43" fmla="*/ 111 h 155"/>
                  <a:gd name="T44" fmla="*/ 103 w 272"/>
                  <a:gd name="T45" fmla="*/ 109 h 155"/>
                  <a:gd name="T46" fmla="*/ 98 w 272"/>
                  <a:gd name="T47" fmla="*/ 108 h 155"/>
                  <a:gd name="T48" fmla="*/ 97 w 272"/>
                  <a:gd name="T49" fmla="*/ 107 h 155"/>
                  <a:gd name="T50" fmla="*/ 93 w 272"/>
                  <a:gd name="T51" fmla="*/ 103 h 155"/>
                  <a:gd name="T52" fmla="*/ 90 w 272"/>
                  <a:gd name="T53" fmla="*/ 102 h 155"/>
                  <a:gd name="T54" fmla="*/ 87 w 272"/>
                  <a:gd name="T55" fmla="*/ 100 h 155"/>
                  <a:gd name="T56" fmla="*/ 81 w 272"/>
                  <a:gd name="T57" fmla="*/ 96 h 155"/>
                  <a:gd name="T58" fmla="*/ 77 w 272"/>
                  <a:gd name="T59" fmla="*/ 93 h 155"/>
                  <a:gd name="T60" fmla="*/ 75 w 272"/>
                  <a:gd name="T61" fmla="*/ 91 h 155"/>
                  <a:gd name="T62" fmla="*/ 72 w 272"/>
                  <a:gd name="T63" fmla="*/ 88 h 155"/>
                  <a:gd name="T64" fmla="*/ 69 w 272"/>
                  <a:gd name="T65" fmla="*/ 84 h 155"/>
                  <a:gd name="T66" fmla="*/ 64 w 272"/>
                  <a:gd name="T67" fmla="*/ 82 h 155"/>
                  <a:gd name="T68" fmla="*/ 61 w 272"/>
                  <a:gd name="T69" fmla="*/ 79 h 155"/>
                  <a:gd name="T70" fmla="*/ 60 w 272"/>
                  <a:gd name="T71" fmla="*/ 77 h 155"/>
                  <a:gd name="T72" fmla="*/ 58 w 272"/>
                  <a:gd name="T73" fmla="*/ 74 h 155"/>
                  <a:gd name="T74" fmla="*/ 56 w 272"/>
                  <a:gd name="T75" fmla="*/ 71 h 155"/>
                  <a:gd name="T76" fmla="*/ 53 w 272"/>
                  <a:gd name="T77" fmla="*/ 68 h 155"/>
                  <a:gd name="T78" fmla="*/ 51 w 272"/>
                  <a:gd name="T79" fmla="*/ 65 h 155"/>
                  <a:gd name="T80" fmla="*/ 49 w 272"/>
                  <a:gd name="T81" fmla="*/ 62 h 155"/>
                  <a:gd name="T82" fmla="*/ 46 w 272"/>
                  <a:gd name="T83" fmla="*/ 59 h 155"/>
                  <a:gd name="T84" fmla="*/ 44 w 272"/>
                  <a:gd name="T85" fmla="*/ 56 h 155"/>
                  <a:gd name="T86" fmla="*/ 41 w 272"/>
                  <a:gd name="T87" fmla="*/ 52 h 155"/>
                  <a:gd name="T88" fmla="*/ 37 w 272"/>
                  <a:gd name="T89" fmla="*/ 49 h 155"/>
                  <a:gd name="T90" fmla="*/ 35 w 272"/>
                  <a:gd name="T91" fmla="*/ 47 h 155"/>
                  <a:gd name="T92" fmla="*/ 33 w 272"/>
                  <a:gd name="T93" fmla="*/ 43 h 155"/>
                  <a:gd name="T94" fmla="*/ 29 w 272"/>
                  <a:gd name="T95" fmla="*/ 39 h 155"/>
                  <a:gd name="T96" fmla="*/ 27 w 272"/>
                  <a:gd name="T97" fmla="*/ 33 h 155"/>
                  <a:gd name="T98" fmla="*/ 24 w 272"/>
                  <a:gd name="T99" fmla="*/ 31 h 155"/>
                  <a:gd name="T100" fmla="*/ 23 w 272"/>
                  <a:gd name="T101" fmla="*/ 27 h 155"/>
                  <a:gd name="T102" fmla="*/ 21 w 272"/>
                  <a:gd name="T103" fmla="*/ 23 h 155"/>
                  <a:gd name="T104" fmla="*/ 19 w 272"/>
                  <a:gd name="T105" fmla="*/ 19 h 155"/>
                  <a:gd name="T106" fmla="*/ 17 w 272"/>
                  <a:gd name="T107" fmla="*/ 17 h 155"/>
                  <a:gd name="T108" fmla="*/ 14 w 272"/>
                  <a:gd name="T109" fmla="*/ 12 h 155"/>
                  <a:gd name="T110" fmla="*/ 12 w 272"/>
                  <a:gd name="T111" fmla="*/ 7 h 155"/>
                  <a:gd name="T112" fmla="*/ 9 w 272"/>
                  <a:gd name="T113" fmla="*/ 5 h 155"/>
                  <a:gd name="T114" fmla="*/ 7 w 272"/>
                  <a:gd name="T115" fmla="*/ 1 h 155"/>
                  <a:gd name="T116" fmla="*/ 5 w 272"/>
                  <a:gd name="T117"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2" h="155">
                    <a:moveTo>
                      <a:pt x="272" y="155"/>
                    </a:moveTo>
                    <a:lnTo>
                      <a:pt x="248" y="155"/>
                    </a:lnTo>
                    <a:lnTo>
                      <a:pt x="248" y="151"/>
                    </a:lnTo>
                    <a:lnTo>
                      <a:pt x="228" y="151"/>
                    </a:lnTo>
                    <a:lnTo>
                      <a:pt x="228" y="147"/>
                    </a:lnTo>
                    <a:lnTo>
                      <a:pt x="203" y="147"/>
                    </a:lnTo>
                    <a:lnTo>
                      <a:pt x="203" y="146"/>
                    </a:lnTo>
                    <a:lnTo>
                      <a:pt x="201" y="146"/>
                    </a:lnTo>
                    <a:lnTo>
                      <a:pt x="201" y="145"/>
                    </a:lnTo>
                    <a:lnTo>
                      <a:pt x="197" y="145"/>
                    </a:lnTo>
                    <a:lnTo>
                      <a:pt x="197" y="143"/>
                    </a:lnTo>
                    <a:lnTo>
                      <a:pt x="182" y="143"/>
                    </a:lnTo>
                    <a:lnTo>
                      <a:pt x="182" y="142"/>
                    </a:lnTo>
                    <a:lnTo>
                      <a:pt x="170" y="142"/>
                    </a:lnTo>
                    <a:lnTo>
                      <a:pt x="170" y="140"/>
                    </a:lnTo>
                    <a:lnTo>
                      <a:pt x="165" y="140"/>
                    </a:lnTo>
                    <a:lnTo>
                      <a:pt x="165" y="139"/>
                    </a:lnTo>
                    <a:lnTo>
                      <a:pt x="162" y="139"/>
                    </a:lnTo>
                    <a:lnTo>
                      <a:pt x="157" y="139"/>
                    </a:lnTo>
                    <a:lnTo>
                      <a:pt x="157" y="136"/>
                    </a:lnTo>
                    <a:lnTo>
                      <a:pt x="144" y="136"/>
                    </a:lnTo>
                    <a:lnTo>
                      <a:pt x="144" y="134"/>
                    </a:lnTo>
                    <a:lnTo>
                      <a:pt x="141" y="134"/>
                    </a:lnTo>
                    <a:lnTo>
                      <a:pt x="141" y="132"/>
                    </a:lnTo>
                    <a:lnTo>
                      <a:pt x="139" y="132"/>
                    </a:lnTo>
                    <a:lnTo>
                      <a:pt x="139" y="130"/>
                    </a:lnTo>
                    <a:lnTo>
                      <a:pt x="130" y="130"/>
                    </a:lnTo>
                    <a:lnTo>
                      <a:pt x="130" y="129"/>
                    </a:lnTo>
                    <a:lnTo>
                      <a:pt x="123" y="129"/>
                    </a:lnTo>
                    <a:lnTo>
                      <a:pt x="123" y="127"/>
                    </a:lnTo>
                    <a:lnTo>
                      <a:pt x="120" y="127"/>
                    </a:lnTo>
                    <a:lnTo>
                      <a:pt x="120" y="124"/>
                    </a:lnTo>
                    <a:lnTo>
                      <a:pt x="119" y="124"/>
                    </a:lnTo>
                    <a:lnTo>
                      <a:pt x="119" y="122"/>
                    </a:lnTo>
                    <a:lnTo>
                      <a:pt x="116" y="122"/>
                    </a:lnTo>
                    <a:lnTo>
                      <a:pt x="116" y="120"/>
                    </a:lnTo>
                    <a:lnTo>
                      <a:pt x="114" y="120"/>
                    </a:lnTo>
                    <a:lnTo>
                      <a:pt x="114" y="117"/>
                    </a:lnTo>
                    <a:lnTo>
                      <a:pt x="111" y="117"/>
                    </a:lnTo>
                    <a:lnTo>
                      <a:pt x="111" y="114"/>
                    </a:lnTo>
                    <a:lnTo>
                      <a:pt x="109" y="114"/>
                    </a:lnTo>
                    <a:lnTo>
                      <a:pt x="109" y="113"/>
                    </a:lnTo>
                    <a:lnTo>
                      <a:pt x="106" y="113"/>
                    </a:lnTo>
                    <a:lnTo>
                      <a:pt x="106" y="111"/>
                    </a:lnTo>
                    <a:lnTo>
                      <a:pt x="103" y="111"/>
                    </a:lnTo>
                    <a:lnTo>
                      <a:pt x="103" y="109"/>
                    </a:lnTo>
                    <a:lnTo>
                      <a:pt x="98" y="109"/>
                    </a:lnTo>
                    <a:lnTo>
                      <a:pt x="98" y="108"/>
                    </a:lnTo>
                    <a:lnTo>
                      <a:pt x="97" y="108"/>
                    </a:lnTo>
                    <a:lnTo>
                      <a:pt x="97" y="107"/>
                    </a:lnTo>
                    <a:lnTo>
                      <a:pt x="93" y="107"/>
                    </a:lnTo>
                    <a:lnTo>
                      <a:pt x="93" y="103"/>
                    </a:lnTo>
                    <a:lnTo>
                      <a:pt x="90" y="103"/>
                    </a:lnTo>
                    <a:lnTo>
                      <a:pt x="90" y="102"/>
                    </a:lnTo>
                    <a:lnTo>
                      <a:pt x="87" y="102"/>
                    </a:lnTo>
                    <a:lnTo>
                      <a:pt x="87" y="100"/>
                    </a:lnTo>
                    <a:lnTo>
                      <a:pt x="81" y="100"/>
                    </a:lnTo>
                    <a:lnTo>
                      <a:pt x="81" y="96"/>
                    </a:lnTo>
                    <a:lnTo>
                      <a:pt x="77" y="96"/>
                    </a:lnTo>
                    <a:lnTo>
                      <a:pt x="77" y="93"/>
                    </a:lnTo>
                    <a:lnTo>
                      <a:pt x="75" y="93"/>
                    </a:lnTo>
                    <a:lnTo>
                      <a:pt x="75" y="91"/>
                    </a:lnTo>
                    <a:lnTo>
                      <a:pt x="72" y="91"/>
                    </a:lnTo>
                    <a:lnTo>
                      <a:pt x="72" y="88"/>
                    </a:lnTo>
                    <a:lnTo>
                      <a:pt x="69" y="88"/>
                    </a:lnTo>
                    <a:lnTo>
                      <a:pt x="69" y="84"/>
                    </a:lnTo>
                    <a:lnTo>
                      <a:pt x="64" y="84"/>
                    </a:lnTo>
                    <a:lnTo>
                      <a:pt x="64" y="82"/>
                    </a:lnTo>
                    <a:lnTo>
                      <a:pt x="61" y="82"/>
                    </a:lnTo>
                    <a:lnTo>
                      <a:pt x="61" y="79"/>
                    </a:lnTo>
                    <a:lnTo>
                      <a:pt x="60" y="79"/>
                    </a:lnTo>
                    <a:lnTo>
                      <a:pt x="60" y="77"/>
                    </a:lnTo>
                    <a:lnTo>
                      <a:pt x="58" y="77"/>
                    </a:lnTo>
                    <a:lnTo>
                      <a:pt x="58" y="74"/>
                    </a:lnTo>
                    <a:lnTo>
                      <a:pt x="56" y="74"/>
                    </a:lnTo>
                    <a:lnTo>
                      <a:pt x="56" y="71"/>
                    </a:lnTo>
                    <a:lnTo>
                      <a:pt x="53" y="71"/>
                    </a:lnTo>
                    <a:lnTo>
                      <a:pt x="53" y="68"/>
                    </a:lnTo>
                    <a:lnTo>
                      <a:pt x="51" y="68"/>
                    </a:lnTo>
                    <a:lnTo>
                      <a:pt x="51" y="65"/>
                    </a:lnTo>
                    <a:lnTo>
                      <a:pt x="49" y="65"/>
                    </a:lnTo>
                    <a:lnTo>
                      <a:pt x="49" y="62"/>
                    </a:lnTo>
                    <a:lnTo>
                      <a:pt x="46" y="62"/>
                    </a:lnTo>
                    <a:lnTo>
                      <a:pt x="46" y="59"/>
                    </a:lnTo>
                    <a:lnTo>
                      <a:pt x="44" y="59"/>
                    </a:lnTo>
                    <a:lnTo>
                      <a:pt x="44" y="56"/>
                    </a:lnTo>
                    <a:lnTo>
                      <a:pt x="41" y="56"/>
                    </a:lnTo>
                    <a:lnTo>
                      <a:pt x="41" y="52"/>
                    </a:lnTo>
                    <a:lnTo>
                      <a:pt x="37" y="52"/>
                    </a:lnTo>
                    <a:lnTo>
                      <a:pt x="37" y="49"/>
                    </a:lnTo>
                    <a:lnTo>
                      <a:pt x="35" y="49"/>
                    </a:lnTo>
                    <a:lnTo>
                      <a:pt x="35" y="47"/>
                    </a:lnTo>
                    <a:lnTo>
                      <a:pt x="33" y="47"/>
                    </a:lnTo>
                    <a:lnTo>
                      <a:pt x="33" y="43"/>
                    </a:lnTo>
                    <a:lnTo>
                      <a:pt x="29" y="43"/>
                    </a:lnTo>
                    <a:lnTo>
                      <a:pt x="29" y="39"/>
                    </a:lnTo>
                    <a:lnTo>
                      <a:pt x="27" y="39"/>
                    </a:lnTo>
                    <a:lnTo>
                      <a:pt x="27" y="33"/>
                    </a:lnTo>
                    <a:lnTo>
                      <a:pt x="24" y="33"/>
                    </a:lnTo>
                    <a:lnTo>
                      <a:pt x="24" y="31"/>
                    </a:lnTo>
                    <a:lnTo>
                      <a:pt x="23" y="31"/>
                    </a:lnTo>
                    <a:lnTo>
                      <a:pt x="23" y="27"/>
                    </a:lnTo>
                    <a:lnTo>
                      <a:pt x="21" y="27"/>
                    </a:lnTo>
                    <a:lnTo>
                      <a:pt x="21" y="23"/>
                    </a:lnTo>
                    <a:lnTo>
                      <a:pt x="19" y="23"/>
                    </a:lnTo>
                    <a:lnTo>
                      <a:pt x="19" y="19"/>
                    </a:lnTo>
                    <a:lnTo>
                      <a:pt x="17" y="19"/>
                    </a:lnTo>
                    <a:lnTo>
                      <a:pt x="17" y="17"/>
                    </a:lnTo>
                    <a:lnTo>
                      <a:pt x="14" y="17"/>
                    </a:lnTo>
                    <a:lnTo>
                      <a:pt x="14" y="12"/>
                    </a:lnTo>
                    <a:lnTo>
                      <a:pt x="12" y="12"/>
                    </a:lnTo>
                    <a:lnTo>
                      <a:pt x="12" y="7"/>
                    </a:lnTo>
                    <a:lnTo>
                      <a:pt x="9" y="7"/>
                    </a:lnTo>
                    <a:lnTo>
                      <a:pt x="9" y="5"/>
                    </a:lnTo>
                    <a:lnTo>
                      <a:pt x="7" y="5"/>
                    </a:lnTo>
                    <a:lnTo>
                      <a:pt x="7" y="1"/>
                    </a:lnTo>
                    <a:lnTo>
                      <a:pt x="5" y="1"/>
                    </a:lnTo>
                    <a:lnTo>
                      <a:pt x="5" y="0"/>
                    </a:lnTo>
                    <a:lnTo>
                      <a:pt x="0" y="0"/>
                    </a:lnTo>
                  </a:path>
                </a:pathLst>
              </a:custGeom>
              <a:noFill/>
              <a:ln w="19050">
                <a:solidFill>
                  <a:srgbClr val="B60D2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0" name="Line 61"/>
              <p:cNvSpPr>
                <a:spLocks noChangeShapeType="1"/>
              </p:cNvSpPr>
              <p:nvPr/>
            </p:nvSpPr>
            <p:spPr bwMode="auto">
              <a:xfrm flipH="1">
                <a:off x="2218" y="187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1" name="Line 62"/>
              <p:cNvSpPr>
                <a:spLocks noChangeShapeType="1"/>
              </p:cNvSpPr>
              <p:nvPr/>
            </p:nvSpPr>
            <p:spPr bwMode="auto">
              <a:xfrm flipH="1">
                <a:off x="2656" y="2324"/>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2" name="Line 63"/>
              <p:cNvSpPr>
                <a:spLocks noChangeShapeType="1"/>
              </p:cNvSpPr>
              <p:nvPr/>
            </p:nvSpPr>
            <p:spPr bwMode="auto">
              <a:xfrm flipH="1">
                <a:off x="2848" y="2456"/>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3" name="Line 64"/>
              <p:cNvSpPr>
                <a:spLocks noChangeShapeType="1"/>
              </p:cNvSpPr>
              <p:nvPr/>
            </p:nvSpPr>
            <p:spPr bwMode="auto">
              <a:xfrm flipH="1">
                <a:off x="3208" y="2528"/>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4" name="Line 65"/>
              <p:cNvSpPr>
                <a:spLocks noChangeShapeType="1"/>
              </p:cNvSpPr>
              <p:nvPr/>
            </p:nvSpPr>
            <p:spPr bwMode="auto">
              <a:xfrm flipH="1">
                <a:off x="3004" y="248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5" name="Line 66"/>
              <p:cNvSpPr>
                <a:spLocks noChangeShapeType="1"/>
              </p:cNvSpPr>
              <p:nvPr/>
            </p:nvSpPr>
            <p:spPr bwMode="auto">
              <a:xfrm flipH="1">
                <a:off x="3052" y="251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6" name="Line 67"/>
              <p:cNvSpPr>
                <a:spLocks noChangeShapeType="1"/>
              </p:cNvSpPr>
              <p:nvPr/>
            </p:nvSpPr>
            <p:spPr bwMode="auto">
              <a:xfrm flipH="1">
                <a:off x="2560" y="227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7" name="Line 68"/>
              <p:cNvSpPr>
                <a:spLocks noChangeShapeType="1"/>
              </p:cNvSpPr>
              <p:nvPr/>
            </p:nvSpPr>
            <p:spPr bwMode="auto">
              <a:xfrm flipH="1">
                <a:off x="2296" y="1988"/>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8" name="Line 69"/>
              <p:cNvSpPr>
                <a:spLocks noChangeShapeType="1"/>
              </p:cNvSpPr>
              <p:nvPr/>
            </p:nvSpPr>
            <p:spPr bwMode="auto">
              <a:xfrm flipH="1">
                <a:off x="2308" y="1988"/>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9" name="Line 70"/>
              <p:cNvSpPr>
                <a:spLocks noChangeShapeType="1"/>
              </p:cNvSpPr>
              <p:nvPr/>
            </p:nvSpPr>
            <p:spPr bwMode="auto">
              <a:xfrm flipH="1">
                <a:off x="2668" y="233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0" name="Line 71"/>
              <p:cNvSpPr>
                <a:spLocks noChangeShapeType="1"/>
              </p:cNvSpPr>
              <p:nvPr/>
            </p:nvSpPr>
            <p:spPr bwMode="auto">
              <a:xfrm flipH="1">
                <a:off x="2680" y="233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1" name="Line 72"/>
              <p:cNvSpPr>
                <a:spLocks noChangeShapeType="1"/>
              </p:cNvSpPr>
              <p:nvPr/>
            </p:nvSpPr>
            <p:spPr bwMode="auto">
              <a:xfrm flipH="1">
                <a:off x="2932" y="248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2" name="Line 73"/>
              <p:cNvSpPr>
                <a:spLocks noChangeShapeType="1"/>
              </p:cNvSpPr>
              <p:nvPr/>
            </p:nvSpPr>
            <p:spPr bwMode="auto">
              <a:xfrm flipH="1">
                <a:off x="2944" y="248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3" name="Line 74"/>
              <p:cNvSpPr>
                <a:spLocks noChangeShapeType="1"/>
              </p:cNvSpPr>
              <p:nvPr/>
            </p:nvSpPr>
            <p:spPr bwMode="auto">
              <a:xfrm flipH="1">
                <a:off x="3328" y="2558"/>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4" name="Line 75"/>
              <p:cNvSpPr>
                <a:spLocks noChangeShapeType="1"/>
              </p:cNvSpPr>
              <p:nvPr/>
            </p:nvSpPr>
            <p:spPr bwMode="auto">
              <a:xfrm flipH="1">
                <a:off x="3340" y="2558"/>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5" name="Line 76"/>
              <p:cNvSpPr>
                <a:spLocks noChangeShapeType="1"/>
              </p:cNvSpPr>
              <p:nvPr/>
            </p:nvSpPr>
            <p:spPr bwMode="auto">
              <a:xfrm flipH="1">
                <a:off x="2740" y="2378"/>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6" name="Line 77"/>
              <p:cNvSpPr>
                <a:spLocks noChangeShapeType="1"/>
              </p:cNvSpPr>
              <p:nvPr/>
            </p:nvSpPr>
            <p:spPr bwMode="auto">
              <a:xfrm flipH="1">
                <a:off x="2746" y="2378"/>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7" name="Line 78"/>
              <p:cNvSpPr>
                <a:spLocks noChangeShapeType="1"/>
              </p:cNvSpPr>
              <p:nvPr/>
            </p:nvSpPr>
            <p:spPr bwMode="auto">
              <a:xfrm flipH="1">
                <a:off x="3094" y="2528"/>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8" name="Line 79"/>
              <p:cNvSpPr>
                <a:spLocks noChangeShapeType="1"/>
              </p:cNvSpPr>
              <p:nvPr/>
            </p:nvSpPr>
            <p:spPr bwMode="auto">
              <a:xfrm flipH="1">
                <a:off x="3106" y="2528"/>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9" name="Line 80"/>
              <p:cNvSpPr>
                <a:spLocks noChangeShapeType="1"/>
              </p:cNvSpPr>
              <p:nvPr/>
            </p:nvSpPr>
            <p:spPr bwMode="auto">
              <a:xfrm flipH="1">
                <a:off x="3592" y="261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0" name="Line 81"/>
              <p:cNvSpPr>
                <a:spLocks noChangeShapeType="1"/>
              </p:cNvSpPr>
              <p:nvPr/>
            </p:nvSpPr>
            <p:spPr bwMode="auto">
              <a:xfrm flipH="1">
                <a:off x="3604" y="261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1" name="Line 82"/>
              <p:cNvSpPr>
                <a:spLocks noChangeShapeType="1"/>
              </p:cNvSpPr>
              <p:nvPr/>
            </p:nvSpPr>
            <p:spPr bwMode="auto">
              <a:xfrm flipH="1">
                <a:off x="3454" y="257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2" name="Line 83"/>
              <p:cNvSpPr>
                <a:spLocks noChangeShapeType="1"/>
              </p:cNvSpPr>
              <p:nvPr/>
            </p:nvSpPr>
            <p:spPr bwMode="auto">
              <a:xfrm flipH="1">
                <a:off x="3466" y="257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3" name="Line 84"/>
              <p:cNvSpPr>
                <a:spLocks noChangeShapeType="1"/>
              </p:cNvSpPr>
              <p:nvPr/>
            </p:nvSpPr>
            <p:spPr bwMode="auto">
              <a:xfrm flipH="1">
                <a:off x="2284" y="1970"/>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4" name="Line 85"/>
              <p:cNvSpPr>
                <a:spLocks noChangeShapeType="1"/>
              </p:cNvSpPr>
              <p:nvPr/>
            </p:nvSpPr>
            <p:spPr bwMode="auto">
              <a:xfrm flipH="1">
                <a:off x="2632" y="231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5" name="Line 86"/>
              <p:cNvSpPr>
                <a:spLocks noChangeShapeType="1"/>
              </p:cNvSpPr>
              <p:nvPr/>
            </p:nvSpPr>
            <p:spPr bwMode="auto">
              <a:xfrm flipH="1">
                <a:off x="2884" y="2456"/>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6" name="Line 87"/>
              <p:cNvSpPr>
                <a:spLocks noChangeShapeType="1"/>
              </p:cNvSpPr>
              <p:nvPr/>
            </p:nvSpPr>
            <p:spPr bwMode="auto">
              <a:xfrm flipH="1">
                <a:off x="3238" y="2534"/>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7" name="Line 88"/>
              <p:cNvSpPr>
                <a:spLocks noChangeShapeType="1"/>
              </p:cNvSpPr>
              <p:nvPr/>
            </p:nvSpPr>
            <p:spPr bwMode="auto">
              <a:xfrm flipH="1">
                <a:off x="3088" y="2528"/>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8" name="Line 89"/>
              <p:cNvSpPr>
                <a:spLocks noChangeShapeType="1"/>
              </p:cNvSpPr>
              <p:nvPr/>
            </p:nvSpPr>
            <p:spPr bwMode="auto">
              <a:xfrm flipH="1">
                <a:off x="3586" y="261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9" name="Line 90"/>
              <p:cNvSpPr>
                <a:spLocks noChangeShapeType="1"/>
              </p:cNvSpPr>
              <p:nvPr/>
            </p:nvSpPr>
            <p:spPr bwMode="auto">
              <a:xfrm flipH="1">
                <a:off x="3448" y="257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0" name="Line 91"/>
              <p:cNvSpPr>
                <a:spLocks noChangeShapeType="1"/>
              </p:cNvSpPr>
              <p:nvPr/>
            </p:nvSpPr>
            <p:spPr bwMode="auto">
              <a:xfrm flipH="1">
                <a:off x="2266" y="195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1" name="Line 92"/>
              <p:cNvSpPr>
                <a:spLocks noChangeShapeType="1"/>
              </p:cNvSpPr>
              <p:nvPr/>
            </p:nvSpPr>
            <p:spPr bwMode="auto">
              <a:xfrm flipH="1">
                <a:off x="2608" y="229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2" name="Line 93"/>
              <p:cNvSpPr>
                <a:spLocks noChangeShapeType="1"/>
              </p:cNvSpPr>
              <p:nvPr/>
            </p:nvSpPr>
            <p:spPr bwMode="auto">
              <a:xfrm flipH="1">
                <a:off x="2926" y="2480"/>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3" name="Line 94"/>
              <p:cNvSpPr>
                <a:spLocks noChangeShapeType="1"/>
              </p:cNvSpPr>
              <p:nvPr/>
            </p:nvSpPr>
            <p:spPr bwMode="auto">
              <a:xfrm flipH="1">
                <a:off x="3286" y="2558"/>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4" name="Line 95"/>
              <p:cNvSpPr>
                <a:spLocks noChangeShapeType="1"/>
              </p:cNvSpPr>
              <p:nvPr/>
            </p:nvSpPr>
            <p:spPr bwMode="auto">
              <a:xfrm flipH="1">
                <a:off x="2710" y="2348"/>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5" name="Line 96"/>
              <p:cNvSpPr>
                <a:spLocks noChangeShapeType="1"/>
              </p:cNvSpPr>
              <p:nvPr/>
            </p:nvSpPr>
            <p:spPr bwMode="auto">
              <a:xfrm flipH="1">
                <a:off x="3016" y="2510"/>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6" name="Line 97"/>
              <p:cNvSpPr>
                <a:spLocks noChangeShapeType="1"/>
              </p:cNvSpPr>
              <p:nvPr/>
            </p:nvSpPr>
            <p:spPr bwMode="auto">
              <a:xfrm flipH="1">
                <a:off x="3412" y="2558"/>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7" name="Line 98"/>
              <p:cNvSpPr>
                <a:spLocks noChangeShapeType="1"/>
              </p:cNvSpPr>
              <p:nvPr/>
            </p:nvSpPr>
            <p:spPr bwMode="auto">
              <a:xfrm flipH="1">
                <a:off x="2254" y="1934"/>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8" name="Line 99"/>
              <p:cNvSpPr>
                <a:spLocks noChangeShapeType="1"/>
              </p:cNvSpPr>
              <p:nvPr/>
            </p:nvSpPr>
            <p:spPr bwMode="auto">
              <a:xfrm flipH="1">
                <a:off x="2572" y="2276"/>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9" name="Line 100"/>
              <p:cNvSpPr>
                <a:spLocks noChangeShapeType="1"/>
              </p:cNvSpPr>
              <p:nvPr/>
            </p:nvSpPr>
            <p:spPr bwMode="auto">
              <a:xfrm flipH="1">
                <a:off x="2902" y="2468"/>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0" name="Line 101"/>
              <p:cNvSpPr>
                <a:spLocks noChangeShapeType="1"/>
              </p:cNvSpPr>
              <p:nvPr/>
            </p:nvSpPr>
            <p:spPr bwMode="auto">
              <a:xfrm flipH="1">
                <a:off x="3268" y="2540"/>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1" name="Line 102"/>
              <p:cNvSpPr>
                <a:spLocks noChangeShapeType="1"/>
              </p:cNvSpPr>
              <p:nvPr/>
            </p:nvSpPr>
            <p:spPr bwMode="auto">
              <a:xfrm flipH="1">
                <a:off x="2974" y="248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2" name="Line 103"/>
              <p:cNvSpPr>
                <a:spLocks noChangeShapeType="1"/>
              </p:cNvSpPr>
              <p:nvPr/>
            </p:nvSpPr>
            <p:spPr bwMode="auto">
              <a:xfrm flipH="1">
                <a:off x="3364" y="2558"/>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3" name="Line 104"/>
              <p:cNvSpPr>
                <a:spLocks noChangeShapeType="1"/>
              </p:cNvSpPr>
              <p:nvPr/>
            </p:nvSpPr>
            <p:spPr bwMode="auto">
              <a:xfrm flipH="1">
                <a:off x="3070" y="2516"/>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4" name="Line 105"/>
              <p:cNvSpPr>
                <a:spLocks noChangeShapeType="1"/>
              </p:cNvSpPr>
              <p:nvPr/>
            </p:nvSpPr>
            <p:spPr bwMode="auto">
              <a:xfrm flipH="1">
                <a:off x="3574" y="261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5" name="Line 106"/>
              <p:cNvSpPr>
                <a:spLocks noChangeShapeType="1"/>
              </p:cNvSpPr>
              <p:nvPr/>
            </p:nvSpPr>
            <p:spPr bwMode="auto">
              <a:xfrm flipH="1">
                <a:off x="2230" y="190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6" name="Line 107"/>
              <p:cNvSpPr>
                <a:spLocks noChangeShapeType="1"/>
              </p:cNvSpPr>
              <p:nvPr/>
            </p:nvSpPr>
            <p:spPr bwMode="auto">
              <a:xfrm flipH="1">
                <a:off x="2626" y="231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7" name="Line 108"/>
              <p:cNvSpPr>
                <a:spLocks noChangeShapeType="1"/>
              </p:cNvSpPr>
              <p:nvPr/>
            </p:nvSpPr>
            <p:spPr bwMode="auto">
              <a:xfrm flipH="1">
                <a:off x="2764" y="240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8" name="Line 109"/>
              <p:cNvSpPr>
                <a:spLocks noChangeShapeType="1"/>
              </p:cNvSpPr>
              <p:nvPr/>
            </p:nvSpPr>
            <p:spPr bwMode="auto">
              <a:xfrm flipH="1">
                <a:off x="2980" y="248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9" name="Line 110"/>
              <p:cNvSpPr>
                <a:spLocks noChangeShapeType="1"/>
              </p:cNvSpPr>
              <p:nvPr/>
            </p:nvSpPr>
            <p:spPr bwMode="auto">
              <a:xfrm flipH="1">
                <a:off x="3436" y="257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0" name="Line 111"/>
              <p:cNvSpPr>
                <a:spLocks noChangeShapeType="1"/>
              </p:cNvSpPr>
              <p:nvPr/>
            </p:nvSpPr>
            <p:spPr bwMode="auto">
              <a:xfrm flipH="1">
                <a:off x="3040" y="2510"/>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1" name="Line 112"/>
              <p:cNvSpPr>
                <a:spLocks noChangeShapeType="1"/>
              </p:cNvSpPr>
              <p:nvPr/>
            </p:nvSpPr>
            <p:spPr bwMode="auto">
              <a:xfrm flipH="1">
                <a:off x="2206" y="185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2" name="Line 113"/>
              <p:cNvSpPr>
                <a:spLocks noChangeShapeType="1"/>
              </p:cNvSpPr>
              <p:nvPr/>
            </p:nvSpPr>
            <p:spPr bwMode="auto">
              <a:xfrm flipH="1">
                <a:off x="2620" y="2294"/>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3" name="Line 114"/>
              <p:cNvSpPr>
                <a:spLocks noChangeShapeType="1"/>
              </p:cNvSpPr>
              <p:nvPr/>
            </p:nvSpPr>
            <p:spPr bwMode="auto">
              <a:xfrm flipH="1">
                <a:off x="2914" y="2474"/>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4" name="Line 115"/>
              <p:cNvSpPr>
                <a:spLocks noChangeShapeType="1"/>
              </p:cNvSpPr>
              <p:nvPr/>
            </p:nvSpPr>
            <p:spPr bwMode="auto">
              <a:xfrm flipH="1">
                <a:off x="3256" y="2540"/>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5" name="Line 116"/>
              <p:cNvSpPr>
                <a:spLocks noChangeShapeType="1"/>
              </p:cNvSpPr>
              <p:nvPr/>
            </p:nvSpPr>
            <p:spPr bwMode="auto">
              <a:xfrm flipH="1">
                <a:off x="2896" y="245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6" name="Line 117"/>
              <p:cNvSpPr>
                <a:spLocks noChangeShapeType="1"/>
              </p:cNvSpPr>
              <p:nvPr/>
            </p:nvSpPr>
            <p:spPr bwMode="auto">
              <a:xfrm flipH="1">
                <a:off x="3250" y="2540"/>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7" name="Line 118"/>
              <p:cNvSpPr>
                <a:spLocks noChangeShapeType="1"/>
              </p:cNvSpPr>
              <p:nvPr/>
            </p:nvSpPr>
            <p:spPr bwMode="auto">
              <a:xfrm flipH="1">
                <a:off x="3058" y="2516"/>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8" name="Line 119"/>
              <p:cNvSpPr>
                <a:spLocks noChangeShapeType="1"/>
              </p:cNvSpPr>
              <p:nvPr/>
            </p:nvSpPr>
            <p:spPr bwMode="auto">
              <a:xfrm flipH="1">
                <a:off x="3424" y="2558"/>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9" name="Line 120"/>
              <p:cNvSpPr>
                <a:spLocks noChangeShapeType="1"/>
              </p:cNvSpPr>
              <p:nvPr/>
            </p:nvSpPr>
            <p:spPr bwMode="auto">
              <a:xfrm flipH="1">
                <a:off x="2314" y="201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0" name="Line 121"/>
              <p:cNvSpPr>
                <a:spLocks noChangeShapeType="1"/>
              </p:cNvSpPr>
              <p:nvPr/>
            </p:nvSpPr>
            <p:spPr bwMode="auto">
              <a:xfrm flipH="1">
                <a:off x="2782" y="241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1" name="Line 122"/>
              <p:cNvSpPr>
                <a:spLocks noChangeShapeType="1"/>
              </p:cNvSpPr>
              <p:nvPr/>
            </p:nvSpPr>
            <p:spPr bwMode="auto">
              <a:xfrm flipH="1">
                <a:off x="3118" y="2528"/>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2" name="Line 123"/>
              <p:cNvSpPr>
                <a:spLocks noChangeShapeType="1"/>
              </p:cNvSpPr>
              <p:nvPr/>
            </p:nvSpPr>
            <p:spPr bwMode="auto">
              <a:xfrm flipH="1">
                <a:off x="3616" y="261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3" name="Line 124"/>
              <p:cNvSpPr>
                <a:spLocks noChangeShapeType="1"/>
              </p:cNvSpPr>
              <p:nvPr/>
            </p:nvSpPr>
            <p:spPr bwMode="auto">
              <a:xfrm flipH="1">
                <a:off x="3478" y="257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4" name="Line 125"/>
              <p:cNvSpPr>
                <a:spLocks noChangeShapeType="1"/>
              </p:cNvSpPr>
              <p:nvPr/>
            </p:nvSpPr>
            <p:spPr bwMode="auto">
              <a:xfrm flipH="1">
                <a:off x="3130" y="252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5" name="Line 126"/>
              <p:cNvSpPr>
                <a:spLocks noChangeShapeType="1"/>
              </p:cNvSpPr>
              <p:nvPr/>
            </p:nvSpPr>
            <p:spPr bwMode="auto">
              <a:xfrm flipH="1">
                <a:off x="3628" y="261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6" name="Line 127"/>
              <p:cNvSpPr>
                <a:spLocks noChangeShapeType="1"/>
              </p:cNvSpPr>
              <p:nvPr/>
            </p:nvSpPr>
            <p:spPr bwMode="auto">
              <a:xfrm flipH="1">
                <a:off x="3490" y="257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7" name="Line 128"/>
              <p:cNvSpPr>
                <a:spLocks noChangeShapeType="1"/>
              </p:cNvSpPr>
              <p:nvPr/>
            </p:nvSpPr>
            <p:spPr bwMode="auto">
              <a:xfrm flipH="1">
                <a:off x="3190" y="2528"/>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8" name="Line 129"/>
              <p:cNvSpPr>
                <a:spLocks noChangeShapeType="1"/>
              </p:cNvSpPr>
              <p:nvPr/>
            </p:nvSpPr>
            <p:spPr bwMode="auto">
              <a:xfrm flipH="1">
                <a:off x="3688" y="261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9" name="Line 130"/>
              <p:cNvSpPr>
                <a:spLocks noChangeShapeType="1"/>
              </p:cNvSpPr>
              <p:nvPr/>
            </p:nvSpPr>
            <p:spPr bwMode="auto">
              <a:xfrm flipH="1">
                <a:off x="3550" y="257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0" name="Line 131"/>
              <p:cNvSpPr>
                <a:spLocks noChangeShapeType="1"/>
              </p:cNvSpPr>
              <p:nvPr/>
            </p:nvSpPr>
            <p:spPr bwMode="auto">
              <a:xfrm flipH="1">
                <a:off x="2542" y="2252"/>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8" name="Group 132"/>
            <p:cNvGrpSpPr/>
            <p:nvPr/>
          </p:nvGrpSpPr>
          <p:grpSpPr>
            <a:xfrm>
              <a:off x="802655" y="3070225"/>
              <a:ext cx="3552317" cy="2090083"/>
              <a:chOff x="2041" y="1665"/>
              <a:chExt cx="1674" cy="990"/>
            </a:xfrm>
          </p:grpSpPr>
          <p:sp>
            <p:nvSpPr>
              <p:cNvPr id="19" name="Line 133"/>
              <p:cNvSpPr>
                <a:spLocks noChangeShapeType="1"/>
              </p:cNvSpPr>
              <p:nvPr/>
            </p:nvSpPr>
            <p:spPr bwMode="auto">
              <a:xfrm flipH="1">
                <a:off x="2371" y="212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134"/>
              <p:cNvSpPr>
                <a:spLocks noChangeShapeType="1"/>
              </p:cNvSpPr>
              <p:nvPr/>
            </p:nvSpPr>
            <p:spPr bwMode="auto">
              <a:xfrm flipH="1">
                <a:off x="2431" y="2205"/>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135"/>
              <p:cNvSpPr>
                <a:spLocks noChangeShapeType="1"/>
              </p:cNvSpPr>
              <p:nvPr/>
            </p:nvSpPr>
            <p:spPr bwMode="auto">
              <a:xfrm flipH="1">
                <a:off x="2359" y="210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136"/>
              <p:cNvSpPr>
                <a:spLocks noChangeShapeType="1"/>
              </p:cNvSpPr>
              <p:nvPr/>
            </p:nvSpPr>
            <p:spPr bwMode="auto">
              <a:xfrm flipH="1">
                <a:off x="2443" y="221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137"/>
              <p:cNvSpPr>
                <a:spLocks noChangeShapeType="1"/>
              </p:cNvSpPr>
              <p:nvPr/>
            </p:nvSpPr>
            <p:spPr bwMode="auto">
              <a:xfrm flipH="1">
                <a:off x="2389" y="2145"/>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Line 138"/>
              <p:cNvSpPr>
                <a:spLocks noChangeShapeType="1"/>
              </p:cNvSpPr>
              <p:nvPr/>
            </p:nvSpPr>
            <p:spPr bwMode="auto">
              <a:xfrm flipH="1">
                <a:off x="2257" y="1953"/>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Line 139"/>
              <p:cNvSpPr>
                <a:spLocks noChangeShapeType="1"/>
              </p:cNvSpPr>
              <p:nvPr/>
            </p:nvSpPr>
            <p:spPr bwMode="auto">
              <a:xfrm flipH="1">
                <a:off x="2269" y="1953"/>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Line 140"/>
              <p:cNvSpPr>
                <a:spLocks noChangeShapeType="1"/>
              </p:cNvSpPr>
              <p:nvPr/>
            </p:nvSpPr>
            <p:spPr bwMode="auto">
              <a:xfrm flipH="1">
                <a:off x="2647" y="2433"/>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Line 141"/>
              <p:cNvSpPr>
                <a:spLocks noChangeShapeType="1"/>
              </p:cNvSpPr>
              <p:nvPr/>
            </p:nvSpPr>
            <p:spPr bwMode="auto">
              <a:xfrm flipH="1">
                <a:off x="2659" y="2433"/>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Line 142"/>
              <p:cNvSpPr>
                <a:spLocks noChangeShapeType="1"/>
              </p:cNvSpPr>
              <p:nvPr/>
            </p:nvSpPr>
            <p:spPr bwMode="auto">
              <a:xfrm flipH="1">
                <a:off x="2671" y="2445"/>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Line 143"/>
              <p:cNvSpPr>
                <a:spLocks noChangeShapeType="1"/>
              </p:cNvSpPr>
              <p:nvPr/>
            </p:nvSpPr>
            <p:spPr bwMode="auto">
              <a:xfrm flipH="1">
                <a:off x="2677" y="2445"/>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Line 144"/>
              <p:cNvSpPr>
                <a:spLocks noChangeShapeType="1"/>
              </p:cNvSpPr>
              <p:nvPr/>
            </p:nvSpPr>
            <p:spPr bwMode="auto">
              <a:xfrm flipH="1">
                <a:off x="2935" y="2565"/>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Line 145"/>
              <p:cNvSpPr>
                <a:spLocks noChangeShapeType="1"/>
              </p:cNvSpPr>
              <p:nvPr/>
            </p:nvSpPr>
            <p:spPr bwMode="auto">
              <a:xfrm flipH="1">
                <a:off x="2947" y="2565"/>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Line 146"/>
              <p:cNvSpPr>
                <a:spLocks noChangeShapeType="1"/>
              </p:cNvSpPr>
              <p:nvPr/>
            </p:nvSpPr>
            <p:spPr bwMode="auto">
              <a:xfrm flipH="1">
                <a:off x="3103" y="258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Line 147"/>
              <p:cNvSpPr>
                <a:spLocks noChangeShapeType="1"/>
              </p:cNvSpPr>
              <p:nvPr/>
            </p:nvSpPr>
            <p:spPr bwMode="auto">
              <a:xfrm flipH="1">
                <a:off x="3115" y="258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 name="Line 148"/>
              <p:cNvSpPr>
                <a:spLocks noChangeShapeType="1"/>
              </p:cNvSpPr>
              <p:nvPr/>
            </p:nvSpPr>
            <p:spPr bwMode="auto">
              <a:xfrm flipH="1">
                <a:off x="3337" y="260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 name="Line 149"/>
              <p:cNvSpPr>
                <a:spLocks noChangeShapeType="1"/>
              </p:cNvSpPr>
              <p:nvPr/>
            </p:nvSpPr>
            <p:spPr bwMode="auto">
              <a:xfrm flipH="1">
                <a:off x="3349" y="260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 name="Line 150"/>
              <p:cNvSpPr>
                <a:spLocks noChangeShapeType="1"/>
              </p:cNvSpPr>
              <p:nvPr/>
            </p:nvSpPr>
            <p:spPr bwMode="auto">
              <a:xfrm flipH="1">
                <a:off x="2971" y="258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 name="Line 151"/>
              <p:cNvSpPr>
                <a:spLocks noChangeShapeType="1"/>
              </p:cNvSpPr>
              <p:nvPr/>
            </p:nvSpPr>
            <p:spPr bwMode="auto">
              <a:xfrm flipH="1">
                <a:off x="2977" y="258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Line 152"/>
              <p:cNvSpPr>
                <a:spLocks noChangeShapeType="1"/>
              </p:cNvSpPr>
              <p:nvPr/>
            </p:nvSpPr>
            <p:spPr bwMode="auto">
              <a:xfrm flipH="1">
                <a:off x="3217" y="260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Line 153"/>
              <p:cNvSpPr>
                <a:spLocks noChangeShapeType="1"/>
              </p:cNvSpPr>
              <p:nvPr/>
            </p:nvSpPr>
            <p:spPr bwMode="auto">
              <a:xfrm flipH="1">
                <a:off x="3223" y="260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 name="Line 154"/>
              <p:cNvSpPr>
                <a:spLocks noChangeShapeType="1"/>
              </p:cNvSpPr>
              <p:nvPr/>
            </p:nvSpPr>
            <p:spPr bwMode="auto">
              <a:xfrm flipH="1">
                <a:off x="3403" y="260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 name="Line 155"/>
              <p:cNvSpPr>
                <a:spLocks noChangeShapeType="1"/>
              </p:cNvSpPr>
              <p:nvPr/>
            </p:nvSpPr>
            <p:spPr bwMode="auto">
              <a:xfrm flipH="1">
                <a:off x="3415" y="260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Line 156"/>
              <p:cNvSpPr>
                <a:spLocks noChangeShapeType="1"/>
              </p:cNvSpPr>
              <p:nvPr/>
            </p:nvSpPr>
            <p:spPr bwMode="auto">
              <a:xfrm flipH="1">
                <a:off x="2077" y="170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Line 157"/>
              <p:cNvSpPr>
                <a:spLocks noChangeShapeType="1"/>
              </p:cNvSpPr>
              <p:nvPr/>
            </p:nvSpPr>
            <p:spPr bwMode="auto">
              <a:xfrm flipH="1">
                <a:off x="2425" y="2187"/>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Line 158"/>
              <p:cNvSpPr>
                <a:spLocks noChangeShapeType="1"/>
              </p:cNvSpPr>
              <p:nvPr/>
            </p:nvSpPr>
            <p:spPr bwMode="auto">
              <a:xfrm flipH="1">
                <a:off x="2083" y="170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Line 159"/>
              <p:cNvSpPr>
                <a:spLocks noChangeShapeType="1"/>
              </p:cNvSpPr>
              <p:nvPr/>
            </p:nvSpPr>
            <p:spPr bwMode="auto">
              <a:xfrm flipH="1">
                <a:off x="2305" y="203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Line 160"/>
              <p:cNvSpPr>
                <a:spLocks noChangeShapeType="1"/>
              </p:cNvSpPr>
              <p:nvPr/>
            </p:nvSpPr>
            <p:spPr bwMode="auto">
              <a:xfrm flipH="1">
                <a:off x="2059" y="1677"/>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Line 161"/>
              <p:cNvSpPr>
                <a:spLocks noChangeShapeType="1"/>
              </p:cNvSpPr>
              <p:nvPr/>
            </p:nvSpPr>
            <p:spPr bwMode="auto">
              <a:xfrm flipH="1">
                <a:off x="2413" y="216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Line 162"/>
              <p:cNvSpPr>
                <a:spLocks noChangeShapeType="1"/>
              </p:cNvSpPr>
              <p:nvPr/>
            </p:nvSpPr>
            <p:spPr bwMode="auto">
              <a:xfrm flipH="1">
                <a:off x="2071" y="170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Line 163"/>
              <p:cNvSpPr>
                <a:spLocks noChangeShapeType="1"/>
              </p:cNvSpPr>
              <p:nvPr/>
            </p:nvSpPr>
            <p:spPr bwMode="auto">
              <a:xfrm flipH="1">
                <a:off x="2287" y="201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Line 164"/>
              <p:cNvSpPr>
                <a:spLocks noChangeShapeType="1"/>
              </p:cNvSpPr>
              <p:nvPr/>
            </p:nvSpPr>
            <p:spPr bwMode="auto">
              <a:xfrm flipH="1">
                <a:off x="2275" y="1995"/>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Line 165"/>
              <p:cNvSpPr>
                <a:spLocks noChangeShapeType="1"/>
              </p:cNvSpPr>
              <p:nvPr/>
            </p:nvSpPr>
            <p:spPr bwMode="auto">
              <a:xfrm flipH="1">
                <a:off x="2245" y="1935"/>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Line 166"/>
              <p:cNvSpPr>
                <a:spLocks noChangeShapeType="1"/>
              </p:cNvSpPr>
              <p:nvPr/>
            </p:nvSpPr>
            <p:spPr bwMode="auto">
              <a:xfrm flipH="1">
                <a:off x="2293" y="201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 name="Line 167"/>
              <p:cNvSpPr>
                <a:spLocks noChangeShapeType="1"/>
              </p:cNvSpPr>
              <p:nvPr/>
            </p:nvSpPr>
            <p:spPr bwMode="auto">
              <a:xfrm flipH="1">
                <a:off x="2239" y="1935"/>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 name="Line 168"/>
              <p:cNvSpPr>
                <a:spLocks noChangeShapeType="1"/>
              </p:cNvSpPr>
              <p:nvPr/>
            </p:nvSpPr>
            <p:spPr bwMode="auto">
              <a:xfrm flipH="1">
                <a:off x="2107" y="173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Line 169"/>
              <p:cNvSpPr>
                <a:spLocks noChangeShapeType="1"/>
              </p:cNvSpPr>
              <p:nvPr/>
            </p:nvSpPr>
            <p:spPr bwMode="auto">
              <a:xfrm flipH="1">
                <a:off x="2323" y="2043"/>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Line 170"/>
              <p:cNvSpPr>
                <a:spLocks noChangeShapeType="1"/>
              </p:cNvSpPr>
              <p:nvPr/>
            </p:nvSpPr>
            <p:spPr bwMode="auto">
              <a:xfrm flipH="1">
                <a:off x="2125" y="174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Line 171"/>
              <p:cNvSpPr>
                <a:spLocks noChangeShapeType="1"/>
              </p:cNvSpPr>
              <p:nvPr/>
            </p:nvSpPr>
            <p:spPr bwMode="auto">
              <a:xfrm flipH="1">
                <a:off x="2329" y="2067"/>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Line 172"/>
              <p:cNvSpPr>
                <a:spLocks noChangeShapeType="1"/>
              </p:cNvSpPr>
              <p:nvPr/>
            </p:nvSpPr>
            <p:spPr bwMode="auto">
              <a:xfrm flipH="1">
                <a:off x="2119" y="174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 name="Line 173"/>
              <p:cNvSpPr>
                <a:spLocks noChangeShapeType="1"/>
              </p:cNvSpPr>
              <p:nvPr/>
            </p:nvSpPr>
            <p:spPr bwMode="auto">
              <a:xfrm flipH="1">
                <a:off x="2353" y="2097"/>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 name="Line 174"/>
              <p:cNvSpPr>
                <a:spLocks noChangeShapeType="1"/>
              </p:cNvSpPr>
              <p:nvPr/>
            </p:nvSpPr>
            <p:spPr bwMode="auto">
              <a:xfrm flipH="1">
                <a:off x="2095" y="171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 name="Line 175"/>
              <p:cNvSpPr>
                <a:spLocks noChangeShapeType="1"/>
              </p:cNvSpPr>
              <p:nvPr/>
            </p:nvSpPr>
            <p:spPr bwMode="auto">
              <a:xfrm flipH="1">
                <a:off x="2341" y="207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 name="Line 176"/>
              <p:cNvSpPr>
                <a:spLocks noChangeShapeType="1"/>
              </p:cNvSpPr>
              <p:nvPr/>
            </p:nvSpPr>
            <p:spPr bwMode="auto">
              <a:xfrm flipH="1">
                <a:off x="2137" y="1755"/>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 name="Line 177"/>
              <p:cNvSpPr>
                <a:spLocks noChangeShapeType="1"/>
              </p:cNvSpPr>
              <p:nvPr/>
            </p:nvSpPr>
            <p:spPr bwMode="auto">
              <a:xfrm flipH="1">
                <a:off x="2557" y="2343"/>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 name="Line 178"/>
              <p:cNvSpPr>
                <a:spLocks noChangeShapeType="1"/>
              </p:cNvSpPr>
              <p:nvPr/>
            </p:nvSpPr>
            <p:spPr bwMode="auto">
              <a:xfrm flipH="1">
                <a:off x="2599" y="2385"/>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 name="Line 179"/>
              <p:cNvSpPr>
                <a:spLocks noChangeShapeType="1"/>
              </p:cNvSpPr>
              <p:nvPr/>
            </p:nvSpPr>
            <p:spPr bwMode="auto">
              <a:xfrm flipH="1">
                <a:off x="2773" y="2493"/>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 name="Line 180"/>
              <p:cNvSpPr>
                <a:spLocks noChangeShapeType="1"/>
              </p:cNvSpPr>
              <p:nvPr/>
            </p:nvSpPr>
            <p:spPr bwMode="auto">
              <a:xfrm flipH="1">
                <a:off x="3145" y="260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 name="Line 181"/>
              <p:cNvSpPr>
                <a:spLocks noChangeShapeType="1"/>
              </p:cNvSpPr>
              <p:nvPr/>
            </p:nvSpPr>
            <p:spPr bwMode="auto">
              <a:xfrm flipH="1">
                <a:off x="2893" y="255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 name="Line 182"/>
              <p:cNvSpPr>
                <a:spLocks noChangeShapeType="1"/>
              </p:cNvSpPr>
              <p:nvPr/>
            </p:nvSpPr>
            <p:spPr bwMode="auto">
              <a:xfrm flipH="1">
                <a:off x="2149" y="1767"/>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 name="Line 183"/>
              <p:cNvSpPr>
                <a:spLocks noChangeShapeType="1"/>
              </p:cNvSpPr>
              <p:nvPr/>
            </p:nvSpPr>
            <p:spPr bwMode="auto">
              <a:xfrm flipH="1">
                <a:off x="2527" y="2313"/>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 name="Line 184"/>
              <p:cNvSpPr>
                <a:spLocks noChangeShapeType="1"/>
              </p:cNvSpPr>
              <p:nvPr/>
            </p:nvSpPr>
            <p:spPr bwMode="auto">
              <a:xfrm flipH="1">
                <a:off x="2605" y="239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 name="Line 185"/>
              <p:cNvSpPr>
                <a:spLocks noChangeShapeType="1"/>
              </p:cNvSpPr>
              <p:nvPr/>
            </p:nvSpPr>
            <p:spPr bwMode="auto">
              <a:xfrm flipH="1">
                <a:off x="2767" y="2493"/>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 name="Line 186"/>
              <p:cNvSpPr>
                <a:spLocks noChangeShapeType="1"/>
              </p:cNvSpPr>
              <p:nvPr/>
            </p:nvSpPr>
            <p:spPr bwMode="auto">
              <a:xfrm flipH="1">
                <a:off x="3079" y="258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 name="Line 187"/>
              <p:cNvSpPr>
                <a:spLocks noChangeShapeType="1"/>
              </p:cNvSpPr>
              <p:nvPr/>
            </p:nvSpPr>
            <p:spPr bwMode="auto">
              <a:xfrm flipH="1">
                <a:off x="2863" y="252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 name="Line 188"/>
              <p:cNvSpPr>
                <a:spLocks noChangeShapeType="1"/>
              </p:cNvSpPr>
              <p:nvPr/>
            </p:nvSpPr>
            <p:spPr bwMode="auto">
              <a:xfrm flipH="1">
                <a:off x="3571" y="261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 name="Line 189"/>
              <p:cNvSpPr>
                <a:spLocks noChangeShapeType="1"/>
              </p:cNvSpPr>
              <p:nvPr/>
            </p:nvSpPr>
            <p:spPr bwMode="auto">
              <a:xfrm flipH="1">
                <a:off x="2053" y="1665"/>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 name="Line 190"/>
              <p:cNvSpPr>
                <a:spLocks noChangeShapeType="1"/>
              </p:cNvSpPr>
              <p:nvPr/>
            </p:nvSpPr>
            <p:spPr bwMode="auto">
              <a:xfrm flipH="1">
                <a:off x="2479" y="2283"/>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 name="Line 191"/>
              <p:cNvSpPr>
                <a:spLocks noChangeShapeType="1"/>
              </p:cNvSpPr>
              <p:nvPr/>
            </p:nvSpPr>
            <p:spPr bwMode="auto">
              <a:xfrm flipH="1">
                <a:off x="2491" y="2283"/>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 name="Line 192"/>
              <p:cNvSpPr>
                <a:spLocks noChangeShapeType="1"/>
              </p:cNvSpPr>
              <p:nvPr/>
            </p:nvSpPr>
            <p:spPr bwMode="auto">
              <a:xfrm flipH="1">
                <a:off x="2695" y="2463"/>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 name="Line 193"/>
              <p:cNvSpPr>
                <a:spLocks noChangeShapeType="1"/>
              </p:cNvSpPr>
              <p:nvPr/>
            </p:nvSpPr>
            <p:spPr bwMode="auto">
              <a:xfrm flipH="1">
                <a:off x="3007" y="2583"/>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 name="Line 194"/>
              <p:cNvSpPr>
                <a:spLocks noChangeShapeType="1"/>
              </p:cNvSpPr>
              <p:nvPr/>
            </p:nvSpPr>
            <p:spPr bwMode="auto">
              <a:xfrm flipH="1">
                <a:off x="2641" y="2433"/>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 name="Line 195"/>
              <p:cNvSpPr>
                <a:spLocks noChangeShapeType="1"/>
              </p:cNvSpPr>
              <p:nvPr/>
            </p:nvSpPr>
            <p:spPr bwMode="auto">
              <a:xfrm flipH="1">
                <a:off x="2155" y="1773"/>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 name="Line 196"/>
              <p:cNvSpPr>
                <a:spLocks noChangeShapeType="1"/>
              </p:cNvSpPr>
              <p:nvPr/>
            </p:nvSpPr>
            <p:spPr bwMode="auto">
              <a:xfrm flipH="1">
                <a:off x="2563" y="2355"/>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 name="Line 197"/>
              <p:cNvSpPr>
                <a:spLocks noChangeShapeType="1"/>
              </p:cNvSpPr>
              <p:nvPr/>
            </p:nvSpPr>
            <p:spPr bwMode="auto">
              <a:xfrm flipH="1">
                <a:off x="2689" y="2445"/>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 name="Line 198"/>
              <p:cNvSpPr>
                <a:spLocks noChangeShapeType="1"/>
              </p:cNvSpPr>
              <p:nvPr/>
            </p:nvSpPr>
            <p:spPr bwMode="auto">
              <a:xfrm flipH="1">
                <a:off x="2989" y="258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 name="Line 199"/>
              <p:cNvSpPr>
                <a:spLocks noChangeShapeType="1"/>
              </p:cNvSpPr>
              <p:nvPr/>
            </p:nvSpPr>
            <p:spPr bwMode="auto">
              <a:xfrm flipH="1">
                <a:off x="2803" y="2517"/>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 name="Line 200"/>
              <p:cNvSpPr>
                <a:spLocks noChangeShapeType="1"/>
              </p:cNvSpPr>
              <p:nvPr/>
            </p:nvSpPr>
            <p:spPr bwMode="auto">
              <a:xfrm flipH="1">
                <a:off x="2869" y="2547"/>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 name="Line 201"/>
              <p:cNvSpPr>
                <a:spLocks noChangeShapeType="1"/>
              </p:cNvSpPr>
              <p:nvPr/>
            </p:nvSpPr>
            <p:spPr bwMode="auto">
              <a:xfrm flipH="1">
                <a:off x="2461" y="2223"/>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 name="Line 202"/>
              <p:cNvSpPr>
                <a:spLocks noChangeShapeType="1"/>
              </p:cNvSpPr>
              <p:nvPr/>
            </p:nvSpPr>
            <p:spPr bwMode="auto">
              <a:xfrm flipH="1">
                <a:off x="2209" y="188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 name="Line 203"/>
              <p:cNvSpPr>
                <a:spLocks noChangeShapeType="1"/>
              </p:cNvSpPr>
              <p:nvPr/>
            </p:nvSpPr>
            <p:spPr bwMode="auto">
              <a:xfrm flipH="1">
                <a:off x="2215" y="188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 name="Line 204"/>
              <p:cNvSpPr>
                <a:spLocks noChangeShapeType="1"/>
              </p:cNvSpPr>
              <p:nvPr/>
            </p:nvSpPr>
            <p:spPr bwMode="auto">
              <a:xfrm flipH="1">
                <a:off x="2539" y="233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 name="Line 205"/>
              <p:cNvSpPr>
                <a:spLocks noChangeShapeType="1"/>
              </p:cNvSpPr>
              <p:nvPr/>
            </p:nvSpPr>
            <p:spPr bwMode="auto">
              <a:xfrm flipH="1">
                <a:off x="2551" y="233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 name="Line 206"/>
              <p:cNvSpPr>
                <a:spLocks noChangeShapeType="1"/>
              </p:cNvSpPr>
              <p:nvPr/>
            </p:nvSpPr>
            <p:spPr bwMode="auto">
              <a:xfrm flipH="1">
                <a:off x="2743" y="2493"/>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 name="Line 207"/>
              <p:cNvSpPr>
                <a:spLocks noChangeShapeType="1"/>
              </p:cNvSpPr>
              <p:nvPr/>
            </p:nvSpPr>
            <p:spPr bwMode="auto">
              <a:xfrm flipH="1">
                <a:off x="2755" y="2493"/>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 name="Line 208"/>
              <p:cNvSpPr>
                <a:spLocks noChangeShapeType="1"/>
              </p:cNvSpPr>
              <p:nvPr/>
            </p:nvSpPr>
            <p:spPr bwMode="auto">
              <a:xfrm flipH="1">
                <a:off x="3121" y="258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 name="Line 209"/>
              <p:cNvSpPr>
                <a:spLocks noChangeShapeType="1"/>
              </p:cNvSpPr>
              <p:nvPr/>
            </p:nvSpPr>
            <p:spPr bwMode="auto">
              <a:xfrm flipH="1">
                <a:off x="3133" y="258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 name="Line 210"/>
              <p:cNvSpPr>
                <a:spLocks noChangeShapeType="1"/>
              </p:cNvSpPr>
              <p:nvPr/>
            </p:nvSpPr>
            <p:spPr bwMode="auto">
              <a:xfrm flipH="1">
                <a:off x="2575" y="2373"/>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 name="Line 211"/>
              <p:cNvSpPr>
                <a:spLocks noChangeShapeType="1"/>
              </p:cNvSpPr>
              <p:nvPr/>
            </p:nvSpPr>
            <p:spPr bwMode="auto">
              <a:xfrm flipH="1">
                <a:off x="2587" y="2373"/>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 name="Line 212"/>
              <p:cNvSpPr>
                <a:spLocks noChangeShapeType="1"/>
              </p:cNvSpPr>
              <p:nvPr/>
            </p:nvSpPr>
            <p:spPr bwMode="auto">
              <a:xfrm flipH="1">
                <a:off x="2815" y="2517"/>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 name="Line 213"/>
              <p:cNvSpPr>
                <a:spLocks noChangeShapeType="1"/>
              </p:cNvSpPr>
              <p:nvPr/>
            </p:nvSpPr>
            <p:spPr bwMode="auto">
              <a:xfrm flipH="1">
                <a:off x="2827" y="2517"/>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 name="Line 214"/>
              <p:cNvSpPr>
                <a:spLocks noChangeShapeType="1"/>
              </p:cNvSpPr>
              <p:nvPr/>
            </p:nvSpPr>
            <p:spPr bwMode="auto">
              <a:xfrm flipH="1">
                <a:off x="3703" y="261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 name="Line 215"/>
              <p:cNvSpPr>
                <a:spLocks noChangeShapeType="1"/>
              </p:cNvSpPr>
              <p:nvPr/>
            </p:nvSpPr>
            <p:spPr bwMode="auto">
              <a:xfrm flipH="1">
                <a:off x="3715" y="261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 name="Line 216"/>
              <p:cNvSpPr>
                <a:spLocks noChangeShapeType="1"/>
              </p:cNvSpPr>
              <p:nvPr/>
            </p:nvSpPr>
            <p:spPr bwMode="auto">
              <a:xfrm flipH="1">
                <a:off x="3295" y="260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 name="Line 217"/>
              <p:cNvSpPr>
                <a:spLocks noChangeShapeType="1"/>
              </p:cNvSpPr>
              <p:nvPr/>
            </p:nvSpPr>
            <p:spPr bwMode="auto">
              <a:xfrm flipH="1">
                <a:off x="3307" y="260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 name="Line 218"/>
              <p:cNvSpPr>
                <a:spLocks noChangeShapeType="1"/>
              </p:cNvSpPr>
              <p:nvPr/>
            </p:nvSpPr>
            <p:spPr bwMode="auto">
              <a:xfrm flipH="1">
                <a:off x="2227" y="1905"/>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 name="Line 219"/>
              <p:cNvSpPr>
                <a:spLocks noChangeShapeType="1"/>
              </p:cNvSpPr>
              <p:nvPr/>
            </p:nvSpPr>
            <p:spPr bwMode="auto">
              <a:xfrm flipH="1">
                <a:off x="2509" y="230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 name="Line 220"/>
              <p:cNvSpPr>
                <a:spLocks noChangeShapeType="1"/>
              </p:cNvSpPr>
              <p:nvPr/>
            </p:nvSpPr>
            <p:spPr bwMode="auto">
              <a:xfrm flipH="1">
                <a:off x="2707" y="246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 name="Line 221"/>
              <p:cNvSpPr>
                <a:spLocks noChangeShapeType="1"/>
              </p:cNvSpPr>
              <p:nvPr/>
            </p:nvSpPr>
            <p:spPr bwMode="auto">
              <a:xfrm flipH="1">
                <a:off x="3019" y="2583"/>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 name="Line 222"/>
              <p:cNvSpPr>
                <a:spLocks noChangeShapeType="1"/>
              </p:cNvSpPr>
              <p:nvPr/>
            </p:nvSpPr>
            <p:spPr bwMode="auto">
              <a:xfrm flipH="1">
                <a:off x="2905" y="2553"/>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 name="Line 223"/>
              <p:cNvSpPr>
                <a:spLocks noChangeShapeType="1"/>
              </p:cNvSpPr>
              <p:nvPr/>
            </p:nvSpPr>
            <p:spPr bwMode="auto">
              <a:xfrm flipH="1">
                <a:off x="3637" y="261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 name="Line 224"/>
              <p:cNvSpPr>
                <a:spLocks noChangeShapeType="1"/>
              </p:cNvSpPr>
              <p:nvPr/>
            </p:nvSpPr>
            <p:spPr bwMode="auto">
              <a:xfrm flipH="1">
                <a:off x="3187" y="260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 name="Line 225"/>
              <p:cNvSpPr>
                <a:spLocks noChangeShapeType="1"/>
              </p:cNvSpPr>
              <p:nvPr/>
            </p:nvSpPr>
            <p:spPr bwMode="auto">
              <a:xfrm flipH="1">
                <a:off x="2191" y="183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 name="Line 226"/>
              <p:cNvSpPr>
                <a:spLocks noChangeShapeType="1"/>
              </p:cNvSpPr>
              <p:nvPr/>
            </p:nvSpPr>
            <p:spPr bwMode="auto">
              <a:xfrm flipH="1">
                <a:off x="2473" y="224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 name="Line 227"/>
              <p:cNvSpPr>
                <a:spLocks noChangeShapeType="1"/>
              </p:cNvSpPr>
              <p:nvPr/>
            </p:nvSpPr>
            <p:spPr bwMode="auto">
              <a:xfrm flipH="1">
                <a:off x="2737" y="2493"/>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 name="Line 228"/>
              <p:cNvSpPr>
                <a:spLocks noChangeShapeType="1"/>
              </p:cNvSpPr>
              <p:nvPr/>
            </p:nvSpPr>
            <p:spPr bwMode="auto">
              <a:xfrm flipH="1">
                <a:off x="3163" y="260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 name="Line 229"/>
              <p:cNvSpPr>
                <a:spLocks noChangeShapeType="1"/>
              </p:cNvSpPr>
              <p:nvPr/>
            </p:nvSpPr>
            <p:spPr bwMode="auto">
              <a:xfrm flipH="1">
                <a:off x="2617" y="2397"/>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 name="Line 230"/>
              <p:cNvSpPr>
                <a:spLocks noChangeShapeType="1"/>
              </p:cNvSpPr>
              <p:nvPr/>
            </p:nvSpPr>
            <p:spPr bwMode="auto">
              <a:xfrm flipH="1">
                <a:off x="2839" y="2517"/>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 name="Line 231"/>
              <p:cNvSpPr>
                <a:spLocks noChangeShapeType="1"/>
              </p:cNvSpPr>
              <p:nvPr/>
            </p:nvSpPr>
            <p:spPr bwMode="auto">
              <a:xfrm flipH="1">
                <a:off x="3247" y="260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 name="Line 232"/>
              <p:cNvSpPr>
                <a:spLocks noChangeShapeType="1"/>
              </p:cNvSpPr>
              <p:nvPr/>
            </p:nvSpPr>
            <p:spPr bwMode="auto">
              <a:xfrm flipH="1">
                <a:off x="2185" y="182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 name="Line 233"/>
              <p:cNvSpPr>
                <a:spLocks noChangeShapeType="1"/>
              </p:cNvSpPr>
              <p:nvPr/>
            </p:nvSpPr>
            <p:spPr bwMode="auto">
              <a:xfrm flipH="1">
                <a:off x="2455" y="2217"/>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 name="Line 234"/>
              <p:cNvSpPr>
                <a:spLocks noChangeShapeType="1"/>
              </p:cNvSpPr>
              <p:nvPr/>
            </p:nvSpPr>
            <p:spPr bwMode="auto">
              <a:xfrm flipH="1">
                <a:off x="2719" y="2475"/>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 name="Line 235"/>
              <p:cNvSpPr>
                <a:spLocks noChangeShapeType="1"/>
              </p:cNvSpPr>
              <p:nvPr/>
            </p:nvSpPr>
            <p:spPr bwMode="auto">
              <a:xfrm flipH="1">
                <a:off x="3055" y="2583"/>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 name="Line 236"/>
              <p:cNvSpPr>
                <a:spLocks noChangeShapeType="1"/>
              </p:cNvSpPr>
              <p:nvPr/>
            </p:nvSpPr>
            <p:spPr bwMode="auto">
              <a:xfrm flipH="1">
                <a:off x="2791" y="2505"/>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 name="Line 237"/>
              <p:cNvSpPr>
                <a:spLocks noChangeShapeType="1"/>
              </p:cNvSpPr>
              <p:nvPr/>
            </p:nvSpPr>
            <p:spPr bwMode="auto">
              <a:xfrm flipH="1">
                <a:off x="3067" y="258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 name="Line 238"/>
              <p:cNvSpPr>
                <a:spLocks noChangeShapeType="1"/>
              </p:cNvSpPr>
              <p:nvPr/>
            </p:nvSpPr>
            <p:spPr bwMode="auto">
              <a:xfrm flipH="1">
                <a:off x="2899" y="255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 name="Line 239"/>
              <p:cNvSpPr>
                <a:spLocks noChangeShapeType="1"/>
              </p:cNvSpPr>
              <p:nvPr/>
            </p:nvSpPr>
            <p:spPr bwMode="auto">
              <a:xfrm flipH="1">
                <a:off x="3649" y="261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240"/>
              <p:cNvSpPr>
                <a:spLocks noChangeShapeType="1"/>
              </p:cNvSpPr>
              <p:nvPr/>
            </p:nvSpPr>
            <p:spPr bwMode="auto">
              <a:xfrm flipH="1">
                <a:off x="2173" y="1803"/>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 name="Line 241"/>
              <p:cNvSpPr>
                <a:spLocks noChangeShapeType="1"/>
              </p:cNvSpPr>
              <p:nvPr/>
            </p:nvSpPr>
            <p:spPr bwMode="auto">
              <a:xfrm flipH="1">
                <a:off x="2497" y="230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 name="Line 242"/>
              <p:cNvSpPr>
                <a:spLocks noChangeShapeType="1"/>
              </p:cNvSpPr>
              <p:nvPr/>
            </p:nvSpPr>
            <p:spPr bwMode="auto">
              <a:xfrm flipH="1">
                <a:off x="2635" y="2415"/>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 name="Line 243"/>
              <p:cNvSpPr>
                <a:spLocks noChangeShapeType="1"/>
              </p:cNvSpPr>
              <p:nvPr/>
            </p:nvSpPr>
            <p:spPr bwMode="auto">
              <a:xfrm flipH="1">
                <a:off x="2785" y="2505"/>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 name="Line 244"/>
              <p:cNvSpPr>
                <a:spLocks noChangeShapeType="1"/>
              </p:cNvSpPr>
              <p:nvPr/>
            </p:nvSpPr>
            <p:spPr bwMode="auto">
              <a:xfrm flipH="1">
                <a:off x="3277" y="2595"/>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 name="Line 245"/>
              <p:cNvSpPr>
                <a:spLocks noChangeShapeType="1"/>
              </p:cNvSpPr>
              <p:nvPr/>
            </p:nvSpPr>
            <p:spPr bwMode="auto">
              <a:xfrm flipH="1">
                <a:off x="2881" y="2547"/>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 name="Line 246"/>
              <p:cNvSpPr>
                <a:spLocks noChangeShapeType="1"/>
              </p:cNvSpPr>
              <p:nvPr/>
            </p:nvSpPr>
            <p:spPr bwMode="auto">
              <a:xfrm flipH="1">
                <a:off x="2167" y="179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 name="Line 247"/>
              <p:cNvSpPr>
                <a:spLocks noChangeShapeType="1"/>
              </p:cNvSpPr>
              <p:nvPr/>
            </p:nvSpPr>
            <p:spPr bwMode="auto">
              <a:xfrm flipH="1">
                <a:off x="2515" y="2313"/>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 name="Line 248"/>
              <p:cNvSpPr>
                <a:spLocks noChangeShapeType="1"/>
              </p:cNvSpPr>
              <p:nvPr/>
            </p:nvSpPr>
            <p:spPr bwMode="auto">
              <a:xfrm flipH="1">
                <a:off x="2731" y="2493"/>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 name="Line 249"/>
              <p:cNvSpPr>
                <a:spLocks noChangeShapeType="1"/>
              </p:cNvSpPr>
              <p:nvPr/>
            </p:nvSpPr>
            <p:spPr bwMode="auto">
              <a:xfrm flipH="1">
                <a:off x="3043" y="2583"/>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 name="Line 250"/>
              <p:cNvSpPr>
                <a:spLocks noChangeShapeType="1"/>
              </p:cNvSpPr>
              <p:nvPr/>
            </p:nvSpPr>
            <p:spPr bwMode="auto">
              <a:xfrm flipH="1">
                <a:off x="2713" y="246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 name="Line 251"/>
              <p:cNvSpPr>
                <a:spLocks noChangeShapeType="1"/>
              </p:cNvSpPr>
              <p:nvPr/>
            </p:nvSpPr>
            <p:spPr bwMode="auto">
              <a:xfrm flipH="1">
                <a:off x="3031" y="2583"/>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 name="Line 252"/>
              <p:cNvSpPr>
                <a:spLocks noChangeShapeType="1"/>
              </p:cNvSpPr>
              <p:nvPr/>
            </p:nvSpPr>
            <p:spPr bwMode="auto">
              <a:xfrm flipH="1">
                <a:off x="2851" y="252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 name="Line 253"/>
              <p:cNvSpPr>
                <a:spLocks noChangeShapeType="1"/>
              </p:cNvSpPr>
              <p:nvPr/>
            </p:nvSpPr>
            <p:spPr bwMode="auto">
              <a:xfrm flipH="1">
                <a:off x="3175" y="260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 name="Line 254"/>
              <p:cNvSpPr>
                <a:spLocks noChangeShapeType="1"/>
              </p:cNvSpPr>
              <p:nvPr/>
            </p:nvSpPr>
            <p:spPr bwMode="auto">
              <a:xfrm flipH="1">
                <a:off x="2203" y="1881"/>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 name="Line 255"/>
              <p:cNvSpPr>
                <a:spLocks noChangeShapeType="1"/>
              </p:cNvSpPr>
              <p:nvPr/>
            </p:nvSpPr>
            <p:spPr bwMode="auto">
              <a:xfrm flipH="1">
                <a:off x="2629" y="2409"/>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 name="Line 256"/>
              <p:cNvSpPr>
                <a:spLocks noChangeShapeType="1"/>
              </p:cNvSpPr>
              <p:nvPr/>
            </p:nvSpPr>
            <p:spPr bwMode="auto">
              <a:xfrm flipH="1">
                <a:off x="2917" y="2565"/>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 name="Line 257"/>
              <p:cNvSpPr>
                <a:spLocks noChangeShapeType="1"/>
              </p:cNvSpPr>
              <p:nvPr/>
            </p:nvSpPr>
            <p:spPr bwMode="auto">
              <a:xfrm flipH="1">
                <a:off x="3235" y="260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 name="Line 258"/>
              <p:cNvSpPr>
                <a:spLocks noChangeShapeType="1"/>
              </p:cNvSpPr>
              <p:nvPr/>
            </p:nvSpPr>
            <p:spPr bwMode="auto">
              <a:xfrm flipH="1">
                <a:off x="2911" y="2559"/>
                <a:ext cx="0" cy="30"/>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 name="Line 259"/>
              <p:cNvSpPr>
                <a:spLocks noChangeShapeType="1"/>
              </p:cNvSpPr>
              <p:nvPr/>
            </p:nvSpPr>
            <p:spPr bwMode="auto">
              <a:xfrm flipH="1">
                <a:off x="3001" y="2583"/>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 name="Line 260"/>
              <p:cNvSpPr>
                <a:spLocks noChangeShapeType="1"/>
              </p:cNvSpPr>
              <p:nvPr/>
            </p:nvSpPr>
            <p:spPr bwMode="auto">
              <a:xfrm flipH="1">
                <a:off x="3319" y="260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 name="Line 261"/>
              <p:cNvSpPr>
                <a:spLocks noChangeShapeType="1"/>
              </p:cNvSpPr>
              <p:nvPr/>
            </p:nvSpPr>
            <p:spPr bwMode="auto">
              <a:xfrm flipH="1">
                <a:off x="2953" y="2565"/>
                <a:ext cx="0" cy="36"/>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 name="Line 262"/>
              <p:cNvSpPr>
                <a:spLocks noChangeShapeType="1"/>
              </p:cNvSpPr>
              <p:nvPr/>
            </p:nvSpPr>
            <p:spPr bwMode="auto">
              <a:xfrm flipH="1">
                <a:off x="3283" y="260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 name="Line 263"/>
              <p:cNvSpPr>
                <a:spLocks noChangeShapeType="1"/>
              </p:cNvSpPr>
              <p:nvPr/>
            </p:nvSpPr>
            <p:spPr bwMode="auto">
              <a:xfrm flipH="1">
                <a:off x="3193" y="2601"/>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 name="Line 264"/>
              <p:cNvSpPr>
                <a:spLocks noChangeShapeType="1"/>
              </p:cNvSpPr>
              <p:nvPr/>
            </p:nvSpPr>
            <p:spPr bwMode="auto">
              <a:xfrm flipH="1">
                <a:off x="2395" y="2157"/>
                <a:ext cx="0" cy="36"/>
              </a:xfrm>
              <a:prstGeom prst="line">
                <a:avLst/>
              </a:prstGeom>
              <a:noFill/>
              <a:ln w="19050">
                <a:solidFill>
                  <a:schemeClr val="accent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 name="Freeform 265"/>
              <p:cNvSpPr/>
              <p:nvPr/>
            </p:nvSpPr>
            <p:spPr bwMode="auto">
              <a:xfrm>
                <a:off x="2041" y="1677"/>
                <a:ext cx="1674" cy="960"/>
              </a:xfrm>
              <a:custGeom>
                <a:avLst/>
                <a:gdLst>
                  <a:gd name="T0" fmla="*/ 246 w 279"/>
                  <a:gd name="T1" fmla="*/ 157 h 160"/>
                  <a:gd name="T2" fmla="*/ 185 w 279"/>
                  <a:gd name="T3" fmla="*/ 156 h 160"/>
                  <a:gd name="T4" fmla="*/ 171 w 279"/>
                  <a:gd name="T5" fmla="*/ 154 h 160"/>
                  <a:gd name="T6" fmla="*/ 153 w 279"/>
                  <a:gd name="T7" fmla="*/ 151 h 160"/>
                  <a:gd name="T8" fmla="*/ 140 w 279"/>
                  <a:gd name="T9" fmla="*/ 149 h 160"/>
                  <a:gd name="T10" fmla="*/ 137 w 279"/>
                  <a:gd name="T11" fmla="*/ 146 h 160"/>
                  <a:gd name="T12" fmla="*/ 130 w 279"/>
                  <a:gd name="T13" fmla="*/ 143 h 160"/>
                  <a:gd name="T14" fmla="*/ 123 w 279"/>
                  <a:gd name="T15" fmla="*/ 141 h 160"/>
                  <a:gd name="T16" fmla="*/ 116 w 279"/>
                  <a:gd name="T17" fmla="*/ 138 h 160"/>
                  <a:gd name="T18" fmla="*/ 112 w 279"/>
                  <a:gd name="T19" fmla="*/ 136 h 160"/>
                  <a:gd name="T20" fmla="*/ 110 w 279"/>
                  <a:gd name="T21" fmla="*/ 134 h 160"/>
                  <a:gd name="T22" fmla="*/ 104 w 279"/>
                  <a:gd name="T23" fmla="*/ 131 h 160"/>
                  <a:gd name="T24" fmla="*/ 100 w 279"/>
                  <a:gd name="T25" fmla="*/ 127 h 160"/>
                  <a:gd name="T26" fmla="*/ 97 w 279"/>
                  <a:gd name="T27" fmla="*/ 125 h 160"/>
                  <a:gd name="T28" fmla="*/ 95 w 279"/>
                  <a:gd name="T29" fmla="*/ 122 h 160"/>
                  <a:gd name="T30" fmla="*/ 88 w 279"/>
                  <a:gd name="T31" fmla="*/ 118 h 160"/>
                  <a:gd name="T32" fmla="*/ 86 w 279"/>
                  <a:gd name="T33" fmla="*/ 113 h 160"/>
                  <a:gd name="T34" fmla="*/ 82 w 279"/>
                  <a:gd name="T35" fmla="*/ 110 h 160"/>
                  <a:gd name="T36" fmla="*/ 78 w 279"/>
                  <a:gd name="T37" fmla="*/ 107 h 160"/>
                  <a:gd name="T38" fmla="*/ 73 w 279"/>
                  <a:gd name="T39" fmla="*/ 104 h 160"/>
                  <a:gd name="T40" fmla="*/ 71 w 279"/>
                  <a:gd name="T41" fmla="*/ 94 h 160"/>
                  <a:gd name="T42" fmla="*/ 66 w 279"/>
                  <a:gd name="T43" fmla="*/ 92 h 160"/>
                  <a:gd name="T44" fmla="*/ 65 w 279"/>
                  <a:gd name="T45" fmla="*/ 87 h 160"/>
                  <a:gd name="T46" fmla="*/ 60 w 279"/>
                  <a:gd name="T47" fmla="*/ 85 h 160"/>
                  <a:gd name="T48" fmla="*/ 59 w 279"/>
                  <a:gd name="T49" fmla="*/ 81 h 160"/>
                  <a:gd name="T50" fmla="*/ 54 w 279"/>
                  <a:gd name="T51" fmla="*/ 77 h 160"/>
                  <a:gd name="T52" fmla="*/ 52 w 279"/>
                  <a:gd name="T53" fmla="*/ 72 h 160"/>
                  <a:gd name="T54" fmla="*/ 49 w 279"/>
                  <a:gd name="T55" fmla="*/ 69 h 160"/>
                  <a:gd name="T56" fmla="*/ 47 w 279"/>
                  <a:gd name="T57" fmla="*/ 64 h 160"/>
                  <a:gd name="T58" fmla="*/ 43 w 279"/>
                  <a:gd name="T59" fmla="*/ 61 h 160"/>
                  <a:gd name="T60" fmla="*/ 40 w 279"/>
                  <a:gd name="T61" fmla="*/ 56 h 160"/>
                  <a:gd name="T62" fmla="*/ 35 w 279"/>
                  <a:gd name="T63" fmla="*/ 48 h 160"/>
                  <a:gd name="T64" fmla="*/ 32 w 279"/>
                  <a:gd name="T65" fmla="*/ 41 h 160"/>
                  <a:gd name="T66" fmla="*/ 26 w 279"/>
                  <a:gd name="T67" fmla="*/ 36 h 160"/>
                  <a:gd name="T68" fmla="*/ 24 w 279"/>
                  <a:gd name="T69" fmla="*/ 27 h 160"/>
                  <a:gd name="T70" fmla="*/ 21 w 279"/>
                  <a:gd name="T71" fmla="*/ 24 h 160"/>
                  <a:gd name="T72" fmla="*/ 20 w 279"/>
                  <a:gd name="T73" fmla="*/ 18 h 160"/>
                  <a:gd name="T74" fmla="*/ 15 w 279"/>
                  <a:gd name="T75" fmla="*/ 16 h 160"/>
                  <a:gd name="T76" fmla="*/ 12 w 279"/>
                  <a:gd name="T77" fmla="*/ 13 h 160"/>
                  <a:gd name="T78" fmla="*/ 8 w 279"/>
                  <a:gd name="T79" fmla="*/ 9 h 160"/>
                  <a:gd name="T80" fmla="*/ 6 w 279"/>
                  <a:gd name="T81" fmla="*/ 6 h 160"/>
                  <a:gd name="T82" fmla="*/ 2 w 279"/>
                  <a:gd name="T83" fmla="*/ 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 h="160">
                    <a:moveTo>
                      <a:pt x="279" y="160"/>
                    </a:moveTo>
                    <a:lnTo>
                      <a:pt x="246" y="160"/>
                    </a:lnTo>
                    <a:lnTo>
                      <a:pt x="246" y="157"/>
                    </a:lnTo>
                    <a:lnTo>
                      <a:pt x="207" y="157"/>
                    </a:lnTo>
                    <a:lnTo>
                      <a:pt x="207" y="156"/>
                    </a:lnTo>
                    <a:lnTo>
                      <a:pt x="185" y="156"/>
                    </a:lnTo>
                    <a:lnTo>
                      <a:pt x="185" y="155"/>
                    </a:lnTo>
                    <a:lnTo>
                      <a:pt x="171" y="155"/>
                    </a:lnTo>
                    <a:lnTo>
                      <a:pt x="171" y="154"/>
                    </a:lnTo>
                    <a:lnTo>
                      <a:pt x="167" y="154"/>
                    </a:lnTo>
                    <a:lnTo>
                      <a:pt x="153" y="154"/>
                    </a:lnTo>
                    <a:lnTo>
                      <a:pt x="153" y="151"/>
                    </a:lnTo>
                    <a:lnTo>
                      <a:pt x="146" y="151"/>
                    </a:lnTo>
                    <a:lnTo>
                      <a:pt x="146" y="149"/>
                    </a:lnTo>
                    <a:lnTo>
                      <a:pt x="140" y="149"/>
                    </a:lnTo>
                    <a:lnTo>
                      <a:pt x="140" y="148"/>
                    </a:lnTo>
                    <a:lnTo>
                      <a:pt x="137" y="148"/>
                    </a:lnTo>
                    <a:lnTo>
                      <a:pt x="137" y="146"/>
                    </a:lnTo>
                    <a:lnTo>
                      <a:pt x="134" y="146"/>
                    </a:lnTo>
                    <a:lnTo>
                      <a:pt x="134" y="143"/>
                    </a:lnTo>
                    <a:lnTo>
                      <a:pt x="130" y="143"/>
                    </a:lnTo>
                    <a:lnTo>
                      <a:pt x="126" y="143"/>
                    </a:lnTo>
                    <a:lnTo>
                      <a:pt x="126" y="141"/>
                    </a:lnTo>
                    <a:lnTo>
                      <a:pt x="123" y="141"/>
                    </a:lnTo>
                    <a:lnTo>
                      <a:pt x="123" y="139"/>
                    </a:lnTo>
                    <a:lnTo>
                      <a:pt x="116" y="139"/>
                    </a:lnTo>
                    <a:lnTo>
                      <a:pt x="116" y="138"/>
                    </a:lnTo>
                    <a:lnTo>
                      <a:pt x="115" y="138"/>
                    </a:lnTo>
                    <a:lnTo>
                      <a:pt x="115" y="136"/>
                    </a:lnTo>
                    <a:lnTo>
                      <a:pt x="112" y="136"/>
                    </a:lnTo>
                    <a:lnTo>
                      <a:pt x="112" y="135"/>
                    </a:lnTo>
                    <a:lnTo>
                      <a:pt x="110" y="135"/>
                    </a:lnTo>
                    <a:lnTo>
                      <a:pt x="110" y="134"/>
                    </a:lnTo>
                    <a:lnTo>
                      <a:pt x="108" y="134"/>
                    </a:lnTo>
                    <a:lnTo>
                      <a:pt x="108" y="131"/>
                    </a:lnTo>
                    <a:lnTo>
                      <a:pt x="104" y="131"/>
                    </a:lnTo>
                    <a:lnTo>
                      <a:pt x="104" y="129"/>
                    </a:lnTo>
                    <a:lnTo>
                      <a:pt x="100" y="129"/>
                    </a:lnTo>
                    <a:lnTo>
                      <a:pt x="100" y="127"/>
                    </a:lnTo>
                    <a:lnTo>
                      <a:pt x="99" y="127"/>
                    </a:lnTo>
                    <a:lnTo>
                      <a:pt x="99" y="125"/>
                    </a:lnTo>
                    <a:lnTo>
                      <a:pt x="97" y="125"/>
                    </a:lnTo>
                    <a:lnTo>
                      <a:pt x="97" y="123"/>
                    </a:lnTo>
                    <a:lnTo>
                      <a:pt x="95" y="123"/>
                    </a:lnTo>
                    <a:lnTo>
                      <a:pt x="95" y="122"/>
                    </a:lnTo>
                    <a:lnTo>
                      <a:pt x="92" y="122"/>
                    </a:lnTo>
                    <a:lnTo>
                      <a:pt x="92" y="118"/>
                    </a:lnTo>
                    <a:lnTo>
                      <a:pt x="88" y="118"/>
                    </a:lnTo>
                    <a:lnTo>
                      <a:pt x="88" y="116"/>
                    </a:lnTo>
                    <a:lnTo>
                      <a:pt x="86" y="116"/>
                    </a:lnTo>
                    <a:lnTo>
                      <a:pt x="86" y="113"/>
                    </a:lnTo>
                    <a:lnTo>
                      <a:pt x="84" y="113"/>
                    </a:lnTo>
                    <a:lnTo>
                      <a:pt x="84" y="110"/>
                    </a:lnTo>
                    <a:lnTo>
                      <a:pt x="82" y="110"/>
                    </a:lnTo>
                    <a:lnTo>
                      <a:pt x="82" y="109"/>
                    </a:lnTo>
                    <a:lnTo>
                      <a:pt x="78" y="109"/>
                    </a:lnTo>
                    <a:lnTo>
                      <a:pt x="78" y="107"/>
                    </a:lnTo>
                    <a:lnTo>
                      <a:pt x="75" y="107"/>
                    </a:lnTo>
                    <a:lnTo>
                      <a:pt x="75" y="104"/>
                    </a:lnTo>
                    <a:lnTo>
                      <a:pt x="73" y="104"/>
                    </a:lnTo>
                    <a:lnTo>
                      <a:pt x="73" y="97"/>
                    </a:lnTo>
                    <a:lnTo>
                      <a:pt x="71" y="97"/>
                    </a:lnTo>
                    <a:lnTo>
                      <a:pt x="71" y="94"/>
                    </a:lnTo>
                    <a:lnTo>
                      <a:pt x="68" y="94"/>
                    </a:lnTo>
                    <a:lnTo>
                      <a:pt x="68" y="92"/>
                    </a:lnTo>
                    <a:lnTo>
                      <a:pt x="66" y="92"/>
                    </a:lnTo>
                    <a:lnTo>
                      <a:pt x="66" y="90"/>
                    </a:lnTo>
                    <a:lnTo>
                      <a:pt x="65" y="90"/>
                    </a:lnTo>
                    <a:lnTo>
                      <a:pt x="65" y="87"/>
                    </a:lnTo>
                    <a:lnTo>
                      <a:pt x="62" y="87"/>
                    </a:lnTo>
                    <a:lnTo>
                      <a:pt x="62" y="85"/>
                    </a:lnTo>
                    <a:lnTo>
                      <a:pt x="60" y="85"/>
                    </a:lnTo>
                    <a:lnTo>
                      <a:pt x="60" y="82"/>
                    </a:lnTo>
                    <a:lnTo>
                      <a:pt x="59" y="82"/>
                    </a:lnTo>
                    <a:lnTo>
                      <a:pt x="59" y="81"/>
                    </a:lnTo>
                    <a:lnTo>
                      <a:pt x="57" y="81"/>
                    </a:lnTo>
                    <a:lnTo>
                      <a:pt x="57" y="77"/>
                    </a:lnTo>
                    <a:lnTo>
                      <a:pt x="54" y="77"/>
                    </a:lnTo>
                    <a:lnTo>
                      <a:pt x="54" y="75"/>
                    </a:lnTo>
                    <a:lnTo>
                      <a:pt x="52" y="75"/>
                    </a:lnTo>
                    <a:lnTo>
                      <a:pt x="52" y="72"/>
                    </a:lnTo>
                    <a:lnTo>
                      <a:pt x="51" y="72"/>
                    </a:lnTo>
                    <a:lnTo>
                      <a:pt x="51" y="69"/>
                    </a:lnTo>
                    <a:lnTo>
                      <a:pt x="49" y="69"/>
                    </a:lnTo>
                    <a:lnTo>
                      <a:pt x="49" y="67"/>
                    </a:lnTo>
                    <a:lnTo>
                      <a:pt x="47" y="67"/>
                    </a:lnTo>
                    <a:lnTo>
                      <a:pt x="47" y="64"/>
                    </a:lnTo>
                    <a:lnTo>
                      <a:pt x="45" y="64"/>
                    </a:lnTo>
                    <a:lnTo>
                      <a:pt x="45" y="61"/>
                    </a:lnTo>
                    <a:lnTo>
                      <a:pt x="43" y="61"/>
                    </a:lnTo>
                    <a:lnTo>
                      <a:pt x="43" y="59"/>
                    </a:lnTo>
                    <a:lnTo>
                      <a:pt x="40" y="59"/>
                    </a:lnTo>
                    <a:lnTo>
                      <a:pt x="40" y="56"/>
                    </a:lnTo>
                    <a:lnTo>
                      <a:pt x="39" y="56"/>
                    </a:lnTo>
                    <a:lnTo>
                      <a:pt x="39" y="48"/>
                    </a:lnTo>
                    <a:lnTo>
                      <a:pt x="35" y="48"/>
                    </a:lnTo>
                    <a:lnTo>
                      <a:pt x="35" y="45"/>
                    </a:lnTo>
                    <a:lnTo>
                      <a:pt x="32" y="45"/>
                    </a:lnTo>
                    <a:lnTo>
                      <a:pt x="32" y="41"/>
                    </a:lnTo>
                    <a:lnTo>
                      <a:pt x="30" y="41"/>
                    </a:lnTo>
                    <a:lnTo>
                      <a:pt x="30" y="36"/>
                    </a:lnTo>
                    <a:lnTo>
                      <a:pt x="26" y="36"/>
                    </a:lnTo>
                    <a:lnTo>
                      <a:pt x="26" y="30"/>
                    </a:lnTo>
                    <a:lnTo>
                      <a:pt x="24" y="30"/>
                    </a:lnTo>
                    <a:lnTo>
                      <a:pt x="24" y="27"/>
                    </a:lnTo>
                    <a:lnTo>
                      <a:pt x="23" y="27"/>
                    </a:lnTo>
                    <a:lnTo>
                      <a:pt x="23" y="24"/>
                    </a:lnTo>
                    <a:lnTo>
                      <a:pt x="21" y="24"/>
                    </a:lnTo>
                    <a:lnTo>
                      <a:pt x="21" y="21"/>
                    </a:lnTo>
                    <a:lnTo>
                      <a:pt x="20" y="21"/>
                    </a:lnTo>
                    <a:lnTo>
                      <a:pt x="20" y="18"/>
                    </a:lnTo>
                    <a:lnTo>
                      <a:pt x="17" y="18"/>
                    </a:lnTo>
                    <a:lnTo>
                      <a:pt x="17" y="16"/>
                    </a:lnTo>
                    <a:lnTo>
                      <a:pt x="15" y="16"/>
                    </a:lnTo>
                    <a:lnTo>
                      <a:pt x="15" y="15"/>
                    </a:lnTo>
                    <a:lnTo>
                      <a:pt x="12" y="15"/>
                    </a:lnTo>
                    <a:lnTo>
                      <a:pt x="12" y="13"/>
                    </a:lnTo>
                    <a:lnTo>
                      <a:pt x="10" y="13"/>
                    </a:lnTo>
                    <a:lnTo>
                      <a:pt x="10" y="9"/>
                    </a:lnTo>
                    <a:lnTo>
                      <a:pt x="8" y="9"/>
                    </a:lnTo>
                    <a:lnTo>
                      <a:pt x="8" y="8"/>
                    </a:lnTo>
                    <a:lnTo>
                      <a:pt x="6" y="8"/>
                    </a:lnTo>
                    <a:lnTo>
                      <a:pt x="6" y="6"/>
                    </a:lnTo>
                    <a:lnTo>
                      <a:pt x="3" y="6"/>
                    </a:lnTo>
                    <a:lnTo>
                      <a:pt x="3" y="4"/>
                    </a:lnTo>
                    <a:lnTo>
                      <a:pt x="2" y="4"/>
                    </a:lnTo>
                    <a:lnTo>
                      <a:pt x="2" y="0"/>
                    </a:lnTo>
                    <a:lnTo>
                      <a:pt x="0" y="0"/>
                    </a:lnTo>
                  </a:path>
                </a:pathLst>
              </a:cu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cxnSp>
        <p:nvCxnSpPr>
          <p:cNvPr id="331" name="Straight Connector 330"/>
          <p:cNvCxnSpPr/>
          <p:nvPr/>
        </p:nvCxnSpPr>
        <p:spPr>
          <a:xfrm flipH="1" flipV="1">
            <a:off x="2767971" y="4587319"/>
            <a:ext cx="5425" cy="64306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32" name="Group 331"/>
          <p:cNvGrpSpPr/>
          <p:nvPr/>
        </p:nvGrpSpPr>
        <p:grpSpPr>
          <a:xfrm>
            <a:off x="2088619" y="3898830"/>
            <a:ext cx="439544" cy="1286119"/>
            <a:chOff x="2088619" y="3898830"/>
            <a:chExt cx="439544" cy="1286119"/>
          </a:xfrm>
        </p:grpSpPr>
        <p:cxnSp>
          <p:nvCxnSpPr>
            <p:cNvPr id="333" name="Straight Connector 332"/>
            <p:cNvCxnSpPr/>
            <p:nvPr/>
          </p:nvCxnSpPr>
          <p:spPr>
            <a:xfrm flipH="1" flipV="1">
              <a:off x="2108556" y="3898830"/>
              <a:ext cx="10850" cy="128611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34" name="TextBox 333"/>
            <p:cNvSpPr txBox="1"/>
            <p:nvPr/>
          </p:nvSpPr>
          <p:spPr>
            <a:xfrm>
              <a:off x="2092435" y="3898830"/>
              <a:ext cx="435728" cy="396636"/>
            </a:xfrm>
            <a:prstGeom prst="rect">
              <a:avLst/>
            </a:prstGeom>
            <a:noFill/>
          </p:spPr>
          <p:txBody>
            <a:bodyPr wrap="none" rtlCol="0">
              <a:spAutoFit/>
            </a:bodyPr>
            <a:lstStyle/>
            <a:p>
              <a:pPr algn="r"/>
              <a:r>
                <a:rPr lang="ja-JP" sz="1000" b="0" i="0" u="none" strike="noStrike" cap="none" baseline="0">
                  <a:solidFill>
                    <a:srgbClr val="B60D27"/>
                  </a:solidFill>
                  <a:effectLst/>
                  <a:uFillTx/>
                  <a:ea typeface="MS UI Gothic"/>
                </a:rPr>
                <a:t>32%</a:t>
              </a:r>
            </a:p>
            <a:p>
              <a:pPr algn="r"/>
              <a:r>
                <a:rPr lang="ja-JP" sz="1000" b="0" i="0" u="none" strike="noStrike" cap="none" baseline="0">
                  <a:solidFill>
                    <a:srgbClr val="B2C0D8"/>
                  </a:solidFill>
                  <a:effectLst/>
                  <a:uFillTx/>
                  <a:ea typeface="MS UI Gothic"/>
                </a:rPr>
                <a:t>24%</a:t>
              </a:r>
            </a:p>
          </p:txBody>
        </p:sp>
      </p:grpSp>
      <p:sp>
        <p:nvSpPr>
          <p:cNvPr id="335" name="TextBox 334"/>
          <p:cNvSpPr txBox="1"/>
          <p:nvPr/>
        </p:nvSpPr>
        <p:spPr>
          <a:xfrm>
            <a:off x="2800753" y="4374168"/>
            <a:ext cx="435728" cy="396636"/>
          </a:xfrm>
          <a:prstGeom prst="rect">
            <a:avLst/>
          </a:prstGeom>
          <a:noFill/>
        </p:spPr>
        <p:txBody>
          <a:bodyPr wrap="none" rtlCol="0">
            <a:spAutoFit/>
          </a:bodyPr>
          <a:lstStyle/>
          <a:p>
            <a:pPr algn="r"/>
            <a:r>
              <a:rPr lang="ja-JP" sz="1000" b="0" i="0" u="none" strike="noStrike" cap="none" baseline="0">
                <a:solidFill>
                  <a:srgbClr val="B60D27"/>
                </a:solidFill>
                <a:effectLst/>
                <a:uFillTx/>
                <a:ea typeface="MS UI Gothic"/>
              </a:rPr>
              <a:t>18%</a:t>
            </a:r>
          </a:p>
          <a:p>
            <a:pPr algn="r"/>
            <a:r>
              <a:rPr lang="ja-JP" sz="1000" b="0" i="0" u="none" strike="noStrike" cap="none" baseline="0">
                <a:solidFill>
                  <a:srgbClr val="B2C0D8"/>
                </a:solidFill>
                <a:effectLst/>
                <a:uFillTx/>
                <a:ea typeface="MS UI Gothic"/>
              </a:rPr>
              <a:t>10%</a:t>
            </a:r>
          </a:p>
        </p:txBody>
      </p:sp>
      <p:graphicFrame>
        <p:nvGraphicFramePr>
          <p:cNvPr id="336" name="Table 335"/>
          <p:cNvGraphicFramePr>
            <a:graphicFrameLocks noGrp="1"/>
          </p:cNvGraphicFramePr>
          <p:nvPr>
            <p:extLst>
              <p:ext uri="{D42A27DB-BD31-4B8C-83A1-F6EECF244321}">
                <p14:modId xmlns:p14="http://schemas.microsoft.com/office/powerpoint/2010/main" val="359771260"/>
              </p:ext>
            </p:extLst>
          </p:nvPr>
        </p:nvGraphicFramePr>
        <p:xfrm>
          <a:off x="5444935" y="2129138"/>
          <a:ext cx="3345591" cy="822960"/>
        </p:xfrm>
        <a:graphic>
          <a:graphicData uri="http://schemas.openxmlformats.org/drawingml/2006/table">
            <a:tbl>
              <a:tblPr firstRow="1" bandRow="1">
                <a:tableStyleId>{5C22544A-7EE6-4342-B048-85BDC9FD1C3A}</a:tableStyleId>
              </a:tblPr>
              <a:tblGrid>
                <a:gridCol w="1039119">
                  <a:extLst>
                    <a:ext uri="{9D8B030D-6E8A-4147-A177-3AD203B41FA5}">
                      <a16:colId xmlns:a16="http://schemas.microsoft.com/office/drawing/2014/main" val="20000"/>
                    </a:ext>
                  </a:extLst>
                </a:gridCol>
                <a:gridCol w="1105469">
                  <a:extLst>
                    <a:ext uri="{9D8B030D-6E8A-4147-A177-3AD203B41FA5}">
                      <a16:colId xmlns:a16="http://schemas.microsoft.com/office/drawing/2014/main" val="20002"/>
                    </a:ext>
                  </a:extLst>
                </a:gridCol>
                <a:gridCol w="1201003">
                  <a:extLst>
                    <a:ext uri="{9D8B030D-6E8A-4147-A177-3AD203B41FA5}">
                      <a16:colId xmlns:a16="http://schemas.microsoft.com/office/drawing/2014/main" val="1420429079"/>
                    </a:ext>
                  </a:extLst>
                </a:gridCol>
              </a:tblGrid>
              <a:tr h="268387">
                <a:tc>
                  <a:txBody>
                    <a:bodyPr/>
                    <a:lstStyle/>
                    <a:p>
                      <a:endParaRPr lang="en-GB" sz="900">
                        <a:solidFill>
                          <a:srgbClr val="4D4D4D"/>
                        </a:solidFill>
                        <a:latin typeface="+mn-lt"/>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ja-JP" sz="900" b="1" i="0" u="none" strike="noStrike" cap="none" baseline="0">
                          <a:solidFill>
                            <a:srgbClr val="4D4D4D"/>
                          </a:solidFill>
                          <a:effectLst/>
                          <a:uFillTx/>
                          <a:ea typeface="MS UI Gothic"/>
                        </a:rPr>
                        <a:t>中央値（ヵ月）</a:t>
                      </a:r>
                    </a:p>
                    <a:p>
                      <a:pPr algn="ctr"/>
                      <a:r>
                        <a:rPr lang="ja-JP" sz="900" b="1" i="0" u="none" strike="noStrike" cap="none" baseline="0">
                          <a:solidFill>
                            <a:srgbClr val="4D4D4D"/>
                          </a:solidFill>
                          <a:effectLst/>
                          <a:uFillTx/>
                          <a:ea typeface="MS UI Gothic"/>
                        </a:rPr>
                        <a:t>（95% CI）</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ja-JP" sz="900" b="1" i="0" u="none" strike="noStrike" cap="none" baseline="0">
                          <a:solidFill>
                            <a:srgbClr val="4D4D4D"/>
                          </a:solidFill>
                          <a:effectLst/>
                          <a:uFillTx/>
                          <a:ea typeface="MS UI Gothic"/>
                        </a:rPr>
                        <a:t>HR</a:t>
                      </a:r>
                      <a:r>
                        <a:rPr sz="900"/>
                        <a:t/>
                      </a:r>
                      <a:br>
                        <a:rPr sz="900"/>
                      </a:br>
                      <a:r>
                        <a:rPr lang="ja-JP" sz="900" b="1" i="0" u="none" strike="noStrike" cap="none" baseline="0">
                          <a:solidFill>
                            <a:srgbClr val="4D4D4D"/>
                          </a:solidFill>
                          <a:effectLst/>
                          <a:uFillTx/>
                          <a:ea typeface="MS UI Gothic"/>
                        </a:rPr>
                        <a:t>(95%CI)</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157897">
                <a:tc>
                  <a:txBody>
                    <a:bodyPr/>
                    <a:lstStyle/>
                    <a:p>
                      <a:r>
                        <a:rPr lang="ja-JP" sz="900" b="0" i="0" u="none" strike="noStrike" cap="none" baseline="0">
                          <a:solidFill>
                            <a:srgbClr val="B60D27"/>
                          </a:solidFill>
                          <a:effectLst/>
                          <a:uFillTx/>
                          <a:ea typeface="MS UI Gothic"/>
                        </a:rPr>
                        <a:t>ペムブロリズマブ</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algn="ctr"/>
                      <a:r>
                        <a:rPr lang="ja-JP" sz="900" b="0" i="0" u="none" strike="noStrike" cap="none" baseline="0">
                          <a:solidFill>
                            <a:srgbClr val="B60D27"/>
                          </a:solidFill>
                          <a:effectLst/>
                          <a:uFillTx/>
                          <a:ea typeface="MS UI Gothic"/>
                        </a:rPr>
                        <a:t>2.1 (2.1, 2.2)</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rowSpan="2">
                  <a:txBody>
                    <a:bodyPr/>
                    <a:lstStyle/>
                    <a:p>
                      <a:pPr algn="ctr"/>
                      <a:r>
                        <a:rPr lang="ja-JP" sz="900" b="0" i="0" u="none" strike="noStrike" cap="none" baseline="0">
                          <a:solidFill>
                            <a:srgbClr val="4D4D4D"/>
                          </a:solidFill>
                          <a:effectLst/>
                          <a:uFillTx/>
                          <a:ea typeface="MS UI Gothic"/>
                        </a:rPr>
                        <a:t>1.11 </a:t>
                      </a:r>
                      <a:r>
                        <a:rPr sz="900"/>
                        <a:t/>
                      </a:r>
                      <a:br>
                        <a:rPr sz="900"/>
                      </a:br>
                      <a:r>
                        <a:rPr lang="ja-JP" sz="900" b="0" i="0" u="none" strike="noStrike" cap="none" baseline="0">
                          <a:solidFill>
                            <a:srgbClr val="4D4D4D"/>
                          </a:solidFill>
                          <a:effectLst/>
                          <a:uFillTx/>
                          <a:ea typeface="MS UI Gothic"/>
                        </a:rPr>
                        <a:t>(0.94, 1.31)</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0">
                <a:tc>
                  <a:txBody>
                    <a:bodyPr/>
                    <a:lstStyle/>
                    <a:p>
                      <a:r>
                        <a:rPr lang="ja-JP" sz="900" b="0" i="0" u="none" strike="noStrike" cap="none" baseline="0">
                          <a:solidFill>
                            <a:srgbClr val="B2C0D8"/>
                          </a:solidFill>
                          <a:effectLst/>
                          <a:uFillTx/>
                          <a:ea typeface="MS UI Gothic"/>
                        </a:rPr>
                        <a:t>化学療法</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ja-JP" sz="900" b="0" i="0" u="none" strike="noStrike" cap="none" baseline="0">
                          <a:solidFill>
                            <a:srgbClr val="B2C0D8"/>
                          </a:solidFill>
                          <a:effectLst/>
                          <a:uFillTx/>
                          <a:ea typeface="MS UI Gothic"/>
                        </a:rPr>
                        <a:t>3.4 (2.8, 3.9)</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vMerge="1">
                  <a:txBody>
                    <a:bodyPr/>
                    <a:lstStyle/>
                    <a:p>
                      <a:pPr algn="ctr"/>
                      <a:endParaRPr lang="en-GB" sz="900">
                        <a:solidFill>
                          <a:srgbClr val="B60D27"/>
                        </a:solidFill>
                        <a:latin typeface="+mn-lt"/>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2"/>
                  </a:ext>
                </a:extLst>
              </a:tr>
            </a:tbl>
          </a:graphicData>
        </a:graphic>
      </p:graphicFrame>
      <p:grpSp>
        <p:nvGrpSpPr>
          <p:cNvPr id="337" name="Group 336"/>
          <p:cNvGrpSpPr/>
          <p:nvPr/>
        </p:nvGrpSpPr>
        <p:grpSpPr>
          <a:xfrm>
            <a:off x="4639435" y="2957546"/>
            <a:ext cx="4284655" cy="3098713"/>
            <a:chOff x="4462459" y="2957546"/>
            <a:chExt cx="4284655" cy="3098713"/>
          </a:xfrm>
        </p:grpSpPr>
        <p:sp>
          <p:nvSpPr>
            <p:cNvPr id="338" name="TextBox 337"/>
            <p:cNvSpPr txBox="1"/>
            <p:nvPr/>
          </p:nvSpPr>
          <p:spPr>
            <a:xfrm>
              <a:off x="6249675" y="5426074"/>
              <a:ext cx="1187366" cy="274594"/>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a:solidFill>
                    <a:srgbClr val="4D4D4D"/>
                  </a:solidFill>
                  <a:effectLst/>
                  <a:uFillTx/>
                  <a:ea typeface="MS UI Gothic"/>
                </a:rPr>
                <a:t>経過期間（ヵ月）</a:t>
              </a:r>
            </a:p>
          </p:txBody>
        </p:sp>
        <p:grpSp>
          <p:nvGrpSpPr>
            <p:cNvPr id="339" name="Group 338"/>
            <p:cNvGrpSpPr/>
            <p:nvPr/>
          </p:nvGrpSpPr>
          <p:grpSpPr>
            <a:xfrm>
              <a:off x="4462459" y="2957546"/>
              <a:ext cx="4284655" cy="3098713"/>
              <a:chOff x="470476" y="2264390"/>
              <a:chExt cx="3737022" cy="3098713"/>
            </a:xfrm>
          </p:grpSpPr>
          <p:sp>
            <p:nvSpPr>
              <p:cNvPr id="562" name="Freeform 561"/>
              <p:cNvSpPr/>
              <p:nvPr/>
            </p:nvSpPr>
            <p:spPr bwMode="auto">
              <a:xfrm>
                <a:off x="992029" y="2403973"/>
                <a:ext cx="3080196" cy="213289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63" name="Line 6"/>
              <p:cNvSpPr>
                <a:spLocks noChangeShapeType="1"/>
              </p:cNvSpPr>
              <p:nvPr/>
            </p:nvSpPr>
            <p:spPr bwMode="auto">
              <a:xfrm>
                <a:off x="916467" y="2403972"/>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64" name="Line 7"/>
              <p:cNvSpPr>
                <a:spLocks noChangeShapeType="1"/>
              </p:cNvSpPr>
              <p:nvPr/>
            </p:nvSpPr>
            <p:spPr bwMode="auto">
              <a:xfrm>
                <a:off x="916467" y="2830622"/>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65" name="Line 8"/>
              <p:cNvSpPr>
                <a:spLocks noChangeShapeType="1"/>
              </p:cNvSpPr>
              <p:nvPr/>
            </p:nvSpPr>
            <p:spPr bwMode="auto">
              <a:xfrm>
                <a:off x="916467" y="3257273"/>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66" name="Line 9"/>
              <p:cNvSpPr>
                <a:spLocks noChangeShapeType="1"/>
              </p:cNvSpPr>
              <p:nvPr/>
            </p:nvSpPr>
            <p:spPr bwMode="auto">
              <a:xfrm>
                <a:off x="916467" y="3683923"/>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67" name="Line 10"/>
              <p:cNvSpPr>
                <a:spLocks noChangeShapeType="1"/>
              </p:cNvSpPr>
              <p:nvPr/>
            </p:nvSpPr>
            <p:spPr bwMode="auto">
              <a:xfrm>
                <a:off x="916467" y="4110573"/>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68" name="Line 12"/>
              <p:cNvSpPr>
                <a:spLocks noChangeShapeType="1"/>
              </p:cNvSpPr>
              <p:nvPr/>
            </p:nvSpPr>
            <p:spPr bwMode="auto">
              <a:xfrm flipH="1">
                <a:off x="2915895"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69" name="Line 13"/>
              <p:cNvSpPr>
                <a:spLocks noChangeShapeType="1"/>
              </p:cNvSpPr>
              <p:nvPr/>
            </p:nvSpPr>
            <p:spPr bwMode="auto">
              <a:xfrm flipH="1">
                <a:off x="2536979"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70" name="Line 14"/>
              <p:cNvSpPr>
                <a:spLocks noChangeShapeType="1"/>
              </p:cNvSpPr>
              <p:nvPr/>
            </p:nvSpPr>
            <p:spPr bwMode="auto">
              <a:xfrm flipH="1">
                <a:off x="3882938"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71" name="Line 15"/>
              <p:cNvSpPr>
                <a:spLocks noChangeShapeType="1"/>
              </p:cNvSpPr>
              <p:nvPr/>
            </p:nvSpPr>
            <p:spPr bwMode="auto">
              <a:xfrm flipH="1">
                <a:off x="3499260"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72" name="Line 18"/>
              <p:cNvSpPr>
                <a:spLocks noChangeShapeType="1"/>
              </p:cNvSpPr>
              <p:nvPr/>
            </p:nvSpPr>
            <p:spPr bwMode="auto">
              <a:xfrm flipH="1">
                <a:off x="2153301"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73" name="Line 19"/>
              <p:cNvSpPr>
                <a:spLocks noChangeShapeType="1"/>
              </p:cNvSpPr>
              <p:nvPr/>
            </p:nvSpPr>
            <p:spPr bwMode="auto">
              <a:xfrm flipH="1">
                <a:off x="1766527"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74" name="Line 20"/>
              <p:cNvSpPr>
                <a:spLocks noChangeShapeType="1"/>
              </p:cNvSpPr>
              <p:nvPr/>
            </p:nvSpPr>
            <p:spPr bwMode="auto">
              <a:xfrm flipH="1">
                <a:off x="1387611"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75" name="Line 21"/>
              <p:cNvSpPr>
                <a:spLocks noChangeShapeType="1"/>
              </p:cNvSpPr>
              <p:nvPr/>
            </p:nvSpPr>
            <p:spPr bwMode="auto">
              <a:xfrm flipH="1">
                <a:off x="992028"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76" name="Line 18"/>
              <p:cNvSpPr>
                <a:spLocks noChangeShapeType="1"/>
              </p:cNvSpPr>
              <p:nvPr/>
            </p:nvSpPr>
            <p:spPr bwMode="auto">
              <a:xfrm flipH="1">
                <a:off x="2345893"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77" name="Line 19"/>
              <p:cNvSpPr>
                <a:spLocks noChangeShapeType="1"/>
              </p:cNvSpPr>
              <p:nvPr/>
            </p:nvSpPr>
            <p:spPr bwMode="auto">
              <a:xfrm flipH="1">
                <a:off x="1966262"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78" name="Line 20"/>
              <p:cNvSpPr>
                <a:spLocks noChangeShapeType="1"/>
              </p:cNvSpPr>
              <p:nvPr/>
            </p:nvSpPr>
            <p:spPr bwMode="auto">
              <a:xfrm flipH="1">
                <a:off x="1575441"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79" name="Line 21"/>
              <p:cNvSpPr>
                <a:spLocks noChangeShapeType="1"/>
              </p:cNvSpPr>
              <p:nvPr/>
            </p:nvSpPr>
            <p:spPr bwMode="auto">
              <a:xfrm flipH="1">
                <a:off x="1184620"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80" name="Line 13"/>
              <p:cNvSpPr>
                <a:spLocks noChangeShapeType="1"/>
              </p:cNvSpPr>
              <p:nvPr/>
            </p:nvSpPr>
            <p:spPr bwMode="auto">
              <a:xfrm flipH="1">
                <a:off x="2726952"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81" name="Line 15"/>
              <p:cNvSpPr>
                <a:spLocks noChangeShapeType="1"/>
              </p:cNvSpPr>
              <p:nvPr/>
            </p:nvSpPr>
            <p:spPr bwMode="auto">
              <a:xfrm flipH="1">
                <a:off x="3310865"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82" name="Line 15"/>
              <p:cNvSpPr>
                <a:spLocks noChangeShapeType="1"/>
              </p:cNvSpPr>
              <p:nvPr/>
            </p:nvSpPr>
            <p:spPr bwMode="auto">
              <a:xfrm flipH="1">
                <a:off x="3116106"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83" name="Line 15"/>
              <p:cNvSpPr>
                <a:spLocks noChangeShapeType="1"/>
              </p:cNvSpPr>
              <p:nvPr/>
            </p:nvSpPr>
            <p:spPr bwMode="auto">
              <a:xfrm flipH="1">
                <a:off x="3688072"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84" name="Line 14"/>
              <p:cNvSpPr>
                <a:spLocks noChangeShapeType="1"/>
              </p:cNvSpPr>
              <p:nvPr/>
            </p:nvSpPr>
            <p:spPr bwMode="auto">
              <a:xfrm flipH="1">
                <a:off x="4073434"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85" name="TextBox 584"/>
              <p:cNvSpPr txBox="1"/>
              <p:nvPr/>
            </p:nvSpPr>
            <p:spPr>
              <a:xfrm rot="16200000">
                <a:off x="231727" y="3356987"/>
                <a:ext cx="716996" cy="239498"/>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dirty="0">
                    <a:solidFill>
                      <a:srgbClr val="4D4D4D"/>
                    </a:solidFill>
                    <a:effectLst/>
                    <a:uFillTx/>
                    <a:ea typeface="MS UI Gothic"/>
                  </a:rPr>
                  <a:t>PF</a:t>
                </a:r>
                <a:r>
                  <a:rPr lang="ja-JP" sz="1200" b="0" i="0" u="none" strike="noStrike" cap="none" baseline="0" dirty="0" smtClean="0">
                    <a:solidFill>
                      <a:srgbClr val="4D4D4D"/>
                    </a:solidFill>
                    <a:effectLst/>
                    <a:uFillTx/>
                    <a:ea typeface="MS UI Gothic"/>
                  </a:rPr>
                  <a:t>S、%</a:t>
                </a:r>
                <a:endParaRPr lang="ja-JP" sz="1200" b="0" i="0" u="none" strike="noStrike" cap="none" baseline="0" dirty="0">
                  <a:solidFill>
                    <a:srgbClr val="4D4D4D"/>
                  </a:solidFill>
                  <a:effectLst/>
                  <a:uFillTx/>
                  <a:ea typeface="MS UI Gothic"/>
                </a:endParaRPr>
              </a:p>
            </p:txBody>
          </p:sp>
          <p:sp>
            <p:nvSpPr>
              <p:cNvPr id="586" name="TextBox 585"/>
              <p:cNvSpPr txBox="1"/>
              <p:nvPr/>
            </p:nvSpPr>
            <p:spPr>
              <a:xfrm>
                <a:off x="594949" y="2264390"/>
                <a:ext cx="380036" cy="274594"/>
              </a:xfrm>
              <a:prstGeom prst="rect">
                <a:avLst/>
              </a:prstGeom>
              <a:noFill/>
            </p:spPr>
            <p:txBody>
              <a:bodyPr wrap="none" rtlCol="0" anchor="ctr" anchorCtr="0">
                <a:spAutoFit/>
              </a:bodyPr>
              <a:lstStyle/>
              <a:p>
                <a:pPr algn="r"/>
                <a:r>
                  <a:rPr lang="ja-JP" sz="1200" b="0" i="0" u="none" strike="noStrike" cap="none" baseline="0" dirty="0">
                    <a:solidFill>
                      <a:srgbClr val="4D4D4D"/>
                    </a:solidFill>
                    <a:effectLst/>
                    <a:uFillTx/>
                    <a:ea typeface="MS UI Gothic"/>
                  </a:rPr>
                  <a:t>100</a:t>
                </a:r>
              </a:p>
            </p:txBody>
          </p:sp>
          <p:sp>
            <p:nvSpPr>
              <p:cNvPr id="587" name="TextBox 586"/>
              <p:cNvSpPr txBox="1"/>
              <p:nvPr/>
            </p:nvSpPr>
            <p:spPr>
              <a:xfrm>
                <a:off x="668407" y="2692634"/>
                <a:ext cx="306579"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80</a:t>
                </a:r>
              </a:p>
            </p:txBody>
          </p:sp>
          <p:sp>
            <p:nvSpPr>
              <p:cNvPr id="588" name="TextBox 587"/>
              <p:cNvSpPr txBox="1"/>
              <p:nvPr/>
            </p:nvSpPr>
            <p:spPr>
              <a:xfrm>
                <a:off x="668407" y="3119095"/>
                <a:ext cx="306579"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60</a:t>
                </a:r>
              </a:p>
            </p:txBody>
          </p:sp>
          <p:sp>
            <p:nvSpPr>
              <p:cNvPr id="589" name="TextBox 588"/>
              <p:cNvSpPr txBox="1"/>
              <p:nvPr/>
            </p:nvSpPr>
            <p:spPr>
              <a:xfrm>
                <a:off x="668407" y="3545555"/>
                <a:ext cx="306579"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40</a:t>
                </a:r>
              </a:p>
            </p:txBody>
          </p:sp>
          <p:sp>
            <p:nvSpPr>
              <p:cNvPr id="590" name="TextBox 589"/>
              <p:cNvSpPr txBox="1"/>
              <p:nvPr/>
            </p:nvSpPr>
            <p:spPr>
              <a:xfrm>
                <a:off x="668407" y="3972015"/>
                <a:ext cx="306579"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20</a:t>
                </a:r>
              </a:p>
            </p:txBody>
          </p:sp>
          <p:sp>
            <p:nvSpPr>
              <p:cNvPr id="591" name="TextBox 590"/>
              <p:cNvSpPr txBox="1"/>
              <p:nvPr/>
            </p:nvSpPr>
            <p:spPr>
              <a:xfrm>
                <a:off x="741864" y="4398995"/>
                <a:ext cx="233122"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0</a:t>
                </a:r>
              </a:p>
            </p:txBody>
          </p:sp>
          <p:sp>
            <p:nvSpPr>
              <p:cNvPr id="592" name="TextBox 591"/>
              <p:cNvSpPr txBox="1"/>
              <p:nvPr/>
            </p:nvSpPr>
            <p:spPr>
              <a:xfrm>
                <a:off x="833160" y="4585086"/>
                <a:ext cx="325983"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0</a:t>
                </a:r>
              </a:p>
              <a:p>
                <a:pPr algn="ctr"/>
                <a:endParaRPr lang="en-GB" sz="900"/>
              </a:p>
              <a:p>
                <a:pPr algn="ctr"/>
                <a:endParaRPr lang="en-GB" sz="900"/>
              </a:p>
              <a:p>
                <a:pPr algn="ctr"/>
                <a:r>
                  <a:rPr lang="ja-JP" sz="900" b="0" i="0" u="none" strike="noStrike" cap="none" baseline="0">
                    <a:solidFill>
                      <a:srgbClr val="B60D27"/>
                    </a:solidFill>
                    <a:effectLst/>
                    <a:uFillTx/>
                    <a:ea typeface="MS UI Gothic"/>
                  </a:rPr>
                  <a:t>314</a:t>
                </a:r>
              </a:p>
              <a:p>
                <a:pPr algn="ctr"/>
                <a:r>
                  <a:rPr lang="ja-JP" sz="900" b="0" i="0" u="none" strike="noStrike" cap="none" baseline="0">
                    <a:solidFill>
                      <a:srgbClr val="B2C0D8"/>
                    </a:solidFill>
                    <a:effectLst/>
                    <a:uFillTx/>
                    <a:ea typeface="MS UI Gothic"/>
                  </a:rPr>
                  <a:t>314</a:t>
                </a:r>
              </a:p>
            </p:txBody>
          </p:sp>
          <p:sp>
            <p:nvSpPr>
              <p:cNvPr id="593" name="TextBox 592"/>
              <p:cNvSpPr txBox="1"/>
              <p:nvPr/>
            </p:nvSpPr>
            <p:spPr>
              <a:xfrm>
                <a:off x="1224354" y="4585086"/>
                <a:ext cx="325983"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4</a:t>
                </a:r>
              </a:p>
              <a:p>
                <a:pPr algn="ctr"/>
                <a:endParaRPr lang="en-GB" sz="900"/>
              </a:p>
              <a:p>
                <a:pPr algn="ctr"/>
                <a:endParaRPr lang="en-GB" sz="900"/>
              </a:p>
              <a:p>
                <a:pPr algn="ctr"/>
                <a:r>
                  <a:rPr lang="ja-JP" sz="900" b="0" i="0" u="none" strike="noStrike" cap="none" baseline="0">
                    <a:solidFill>
                      <a:srgbClr val="B60D27"/>
                    </a:solidFill>
                    <a:effectLst/>
                    <a:uFillTx/>
                    <a:ea typeface="MS UI Gothic"/>
                  </a:rPr>
                  <a:t>105</a:t>
                </a:r>
              </a:p>
              <a:p>
                <a:pPr algn="ctr"/>
                <a:r>
                  <a:rPr lang="ja-JP" sz="900" b="0" i="0" u="none" strike="noStrike" cap="none" baseline="0">
                    <a:solidFill>
                      <a:srgbClr val="B2C0D8"/>
                    </a:solidFill>
                    <a:effectLst/>
                    <a:uFillTx/>
                    <a:ea typeface="MS UI Gothic"/>
                  </a:rPr>
                  <a:t>131</a:t>
                </a:r>
              </a:p>
            </p:txBody>
          </p:sp>
          <p:sp>
            <p:nvSpPr>
              <p:cNvPr id="594" name="TextBox 593"/>
              <p:cNvSpPr txBox="1"/>
              <p:nvPr/>
            </p:nvSpPr>
            <p:spPr>
              <a:xfrm>
                <a:off x="1632817" y="4585086"/>
                <a:ext cx="270544"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8</a:t>
                </a:r>
              </a:p>
              <a:p>
                <a:pPr algn="ctr"/>
                <a:endParaRPr lang="en-GB" sz="900"/>
              </a:p>
              <a:p>
                <a:pPr algn="ctr"/>
                <a:endParaRPr lang="en-GB" sz="900"/>
              </a:p>
              <a:p>
                <a:pPr algn="ctr"/>
                <a:r>
                  <a:rPr lang="ja-JP" sz="900" b="0" i="0" u="none" strike="noStrike" cap="none" baseline="0">
                    <a:solidFill>
                      <a:srgbClr val="B60D27"/>
                    </a:solidFill>
                    <a:effectLst/>
                    <a:uFillTx/>
                    <a:ea typeface="MS UI Gothic"/>
                  </a:rPr>
                  <a:t>52</a:t>
                </a:r>
              </a:p>
              <a:p>
                <a:pPr algn="ctr"/>
                <a:r>
                  <a:rPr lang="ja-JP" sz="900" b="0" i="0" u="none" strike="noStrike" cap="none" baseline="0">
                    <a:solidFill>
                      <a:srgbClr val="B2C0D8"/>
                    </a:solidFill>
                    <a:effectLst/>
                    <a:uFillTx/>
                    <a:ea typeface="MS UI Gothic"/>
                  </a:rPr>
                  <a:t>63</a:t>
                </a:r>
              </a:p>
            </p:txBody>
          </p:sp>
          <p:sp>
            <p:nvSpPr>
              <p:cNvPr id="595" name="TextBox 594"/>
              <p:cNvSpPr txBox="1"/>
              <p:nvPr/>
            </p:nvSpPr>
            <p:spPr>
              <a:xfrm>
                <a:off x="2025466" y="4585086"/>
                <a:ext cx="270544"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12</a:t>
                </a:r>
              </a:p>
              <a:p>
                <a:pPr algn="ctr"/>
                <a:endParaRPr lang="en-GB" sz="900"/>
              </a:p>
              <a:p>
                <a:pPr algn="ctr"/>
                <a:endParaRPr lang="en-GB" sz="900"/>
              </a:p>
              <a:p>
                <a:pPr algn="r"/>
                <a:r>
                  <a:rPr lang="ja-JP" sz="900" b="0" i="0" u="none" strike="noStrike" cap="none" baseline="0">
                    <a:solidFill>
                      <a:srgbClr val="B60D27"/>
                    </a:solidFill>
                    <a:effectLst/>
                    <a:uFillTx/>
                    <a:ea typeface="MS UI Gothic"/>
                  </a:rPr>
                  <a:t>35</a:t>
                </a:r>
              </a:p>
              <a:p>
                <a:pPr algn="r"/>
                <a:r>
                  <a:rPr lang="ja-JP" sz="900" b="0" i="0" u="none" strike="noStrike" cap="none" baseline="0">
                    <a:solidFill>
                      <a:srgbClr val="B2C0D8"/>
                    </a:solidFill>
                    <a:effectLst/>
                    <a:uFillTx/>
                    <a:ea typeface="MS UI Gothic"/>
                  </a:rPr>
                  <a:t>29</a:t>
                </a:r>
              </a:p>
            </p:txBody>
          </p:sp>
          <p:sp>
            <p:nvSpPr>
              <p:cNvPr id="596" name="TextBox 595"/>
              <p:cNvSpPr txBox="1"/>
              <p:nvPr/>
            </p:nvSpPr>
            <p:spPr>
              <a:xfrm>
                <a:off x="2398536" y="4585086"/>
                <a:ext cx="270544"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16</a:t>
                </a:r>
              </a:p>
              <a:p>
                <a:pPr algn="ctr"/>
                <a:endParaRPr lang="en-GB" sz="900"/>
              </a:p>
              <a:p>
                <a:pPr algn="ctr"/>
                <a:endParaRPr lang="en-GB" sz="900"/>
              </a:p>
              <a:p>
                <a:pPr algn="ctr"/>
                <a:r>
                  <a:rPr lang="ja-JP" sz="900" b="0" i="0" u="none" strike="noStrike" cap="none" baseline="0">
                    <a:solidFill>
                      <a:srgbClr val="B60D27"/>
                    </a:solidFill>
                    <a:effectLst/>
                    <a:uFillTx/>
                    <a:ea typeface="MS UI Gothic"/>
                  </a:rPr>
                  <a:t>21</a:t>
                </a:r>
              </a:p>
              <a:p>
                <a:pPr algn="ctr"/>
                <a:r>
                  <a:rPr lang="ja-JP" sz="900" b="0" i="0" u="none" strike="noStrike" cap="none" baseline="0">
                    <a:solidFill>
                      <a:srgbClr val="B2C0D8"/>
                    </a:solidFill>
                    <a:effectLst/>
                    <a:uFillTx/>
                    <a:ea typeface="MS UI Gothic"/>
                  </a:rPr>
                  <a:t>11</a:t>
                </a:r>
              </a:p>
            </p:txBody>
          </p:sp>
          <p:sp>
            <p:nvSpPr>
              <p:cNvPr id="597" name="TextBox 596"/>
              <p:cNvSpPr txBox="1"/>
              <p:nvPr/>
            </p:nvSpPr>
            <p:spPr>
              <a:xfrm>
                <a:off x="2785497" y="4585086"/>
                <a:ext cx="270544"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20</a:t>
                </a:r>
              </a:p>
              <a:p>
                <a:pPr algn="ctr"/>
                <a:endParaRPr lang="en-GB" sz="900"/>
              </a:p>
              <a:p>
                <a:pPr algn="ctr"/>
                <a:endParaRPr lang="en-GB" sz="900"/>
              </a:p>
              <a:p>
                <a:pPr algn="r"/>
                <a:r>
                  <a:rPr lang="ja-JP" sz="900" b="0" i="0" u="none" strike="noStrike" cap="none" baseline="0">
                    <a:solidFill>
                      <a:srgbClr val="B60D27"/>
                    </a:solidFill>
                    <a:effectLst/>
                    <a:uFillTx/>
                    <a:ea typeface="MS UI Gothic"/>
                  </a:rPr>
                  <a:t>11</a:t>
                </a:r>
              </a:p>
              <a:p>
                <a:pPr algn="r"/>
                <a:r>
                  <a:rPr lang="ja-JP" sz="900" b="0" i="0" u="none" strike="noStrike" cap="none" baseline="0">
                    <a:solidFill>
                      <a:srgbClr val="B2C0D8"/>
                    </a:solidFill>
                    <a:effectLst/>
                    <a:uFillTx/>
                    <a:ea typeface="MS UI Gothic"/>
                  </a:rPr>
                  <a:t>1</a:t>
                </a:r>
              </a:p>
            </p:txBody>
          </p:sp>
          <p:sp>
            <p:nvSpPr>
              <p:cNvPr id="598" name="TextBox 597"/>
              <p:cNvSpPr txBox="1"/>
              <p:nvPr/>
            </p:nvSpPr>
            <p:spPr>
              <a:xfrm>
                <a:off x="3367170" y="4585086"/>
                <a:ext cx="270544"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26</a:t>
                </a:r>
              </a:p>
              <a:p>
                <a:pPr algn="ctr"/>
                <a:endParaRPr lang="en-GB" sz="900"/>
              </a:p>
              <a:p>
                <a:pPr algn="ctr"/>
                <a:endParaRPr lang="en-GB" sz="900"/>
              </a:p>
              <a:p>
                <a:pPr algn="ctr"/>
                <a:r>
                  <a:rPr lang="ja-JP" sz="900" b="0" i="0" u="none" strike="noStrike" cap="none" baseline="0">
                    <a:solidFill>
                      <a:srgbClr val="B60D27"/>
                    </a:solidFill>
                    <a:effectLst/>
                    <a:uFillTx/>
                    <a:ea typeface="MS UI Gothic"/>
                  </a:rPr>
                  <a:t>3</a:t>
                </a:r>
              </a:p>
              <a:p>
                <a:pPr algn="ctr"/>
                <a:r>
                  <a:rPr lang="ja-JP" sz="900" b="0" i="0" u="none" strike="noStrike" cap="none" baseline="0">
                    <a:solidFill>
                      <a:srgbClr val="B2C0D8"/>
                    </a:solidFill>
                    <a:effectLst/>
                    <a:uFillTx/>
                    <a:ea typeface="MS UI Gothic"/>
                  </a:rPr>
                  <a:t>0</a:t>
                </a:r>
              </a:p>
            </p:txBody>
          </p:sp>
          <p:sp>
            <p:nvSpPr>
              <p:cNvPr id="599" name="TextBox 598"/>
              <p:cNvSpPr txBox="1"/>
              <p:nvPr/>
            </p:nvSpPr>
            <p:spPr>
              <a:xfrm>
                <a:off x="3746459" y="4585086"/>
                <a:ext cx="270544"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30</a:t>
                </a:r>
              </a:p>
              <a:p>
                <a:pPr algn="ctr"/>
                <a:endParaRPr lang="en-GB" sz="900"/>
              </a:p>
              <a:p>
                <a:pPr algn="ctr"/>
                <a:endParaRPr lang="en-GB" sz="900"/>
              </a:p>
              <a:p>
                <a:pPr algn="ctr"/>
                <a:r>
                  <a:rPr lang="ja-JP" sz="900" b="0" i="0" u="none" strike="noStrike" cap="none" baseline="0">
                    <a:solidFill>
                      <a:srgbClr val="B60D27"/>
                    </a:solidFill>
                    <a:effectLst/>
                    <a:uFillTx/>
                    <a:ea typeface="MS UI Gothic"/>
                  </a:rPr>
                  <a:t>1</a:t>
                </a:r>
              </a:p>
              <a:p>
                <a:pPr algn="ctr"/>
                <a:r>
                  <a:rPr lang="ja-JP" sz="900" b="0" i="0" u="none" strike="noStrike" cap="none" baseline="0">
                    <a:solidFill>
                      <a:srgbClr val="B2C0D8"/>
                    </a:solidFill>
                    <a:effectLst/>
                    <a:uFillTx/>
                    <a:ea typeface="MS UI Gothic"/>
                  </a:rPr>
                  <a:t>0</a:t>
                </a:r>
              </a:p>
            </p:txBody>
          </p:sp>
          <p:sp>
            <p:nvSpPr>
              <p:cNvPr id="600" name="TextBox 599"/>
              <p:cNvSpPr txBox="1"/>
              <p:nvPr/>
            </p:nvSpPr>
            <p:spPr>
              <a:xfrm>
                <a:off x="1025751" y="4585086"/>
                <a:ext cx="325983"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2</a:t>
                </a:r>
              </a:p>
              <a:p>
                <a:pPr algn="ctr"/>
                <a:endParaRPr lang="en-GB" sz="900"/>
              </a:p>
              <a:p>
                <a:pPr algn="ctr"/>
                <a:endParaRPr lang="en-GB" sz="900"/>
              </a:p>
              <a:p>
                <a:pPr algn="ctr"/>
                <a:r>
                  <a:rPr lang="ja-JP" sz="900" b="0" i="0" u="none" strike="noStrike" cap="none" baseline="0">
                    <a:solidFill>
                      <a:srgbClr val="B60D27"/>
                    </a:solidFill>
                    <a:effectLst/>
                    <a:uFillTx/>
                    <a:ea typeface="MS UI Gothic"/>
                  </a:rPr>
                  <a:t>209</a:t>
                </a:r>
              </a:p>
              <a:p>
                <a:pPr algn="ctr"/>
                <a:r>
                  <a:rPr lang="ja-JP" sz="900" b="0" i="0" u="none" strike="noStrike" cap="none" baseline="0">
                    <a:solidFill>
                      <a:srgbClr val="B2C0D8"/>
                    </a:solidFill>
                    <a:effectLst/>
                    <a:uFillTx/>
                    <a:ea typeface="MS UI Gothic"/>
                  </a:rPr>
                  <a:t>224</a:t>
                </a:r>
              </a:p>
            </p:txBody>
          </p:sp>
          <p:sp>
            <p:nvSpPr>
              <p:cNvPr id="601" name="TextBox 600"/>
              <p:cNvSpPr txBox="1"/>
              <p:nvPr/>
            </p:nvSpPr>
            <p:spPr>
              <a:xfrm>
                <a:off x="1439903" y="4585086"/>
                <a:ext cx="270544"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6</a:t>
                </a:r>
              </a:p>
              <a:p>
                <a:pPr algn="ctr"/>
                <a:endParaRPr lang="en-GB" sz="900"/>
              </a:p>
              <a:p>
                <a:pPr algn="ctr"/>
                <a:endParaRPr lang="en-GB" sz="900"/>
              </a:p>
              <a:p>
                <a:pPr algn="ctr"/>
                <a:r>
                  <a:rPr lang="ja-JP" sz="900" b="0" i="0" u="none" strike="noStrike" cap="none" baseline="0">
                    <a:solidFill>
                      <a:srgbClr val="B60D27"/>
                    </a:solidFill>
                    <a:effectLst/>
                    <a:uFillTx/>
                    <a:ea typeface="MS UI Gothic"/>
                  </a:rPr>
                  <a:t>72</a:t>
                </a:r>
              </a:p>
              <a:p>
                <a:pPr algn="ctr"/>
                <a:r>
                  <a:rPr lang="ja-JP" sz="900" b="0" i="0" u="none" strike="noStrike" cap="none" baseline="0">
                    <a:solidFill>
                      <a:srgbClr val="B2C0D8"/>
                    </a:solidFill>
                    <a:effectLst/>
                    <a:uFillTx/>
                    <a:ea typeface="MS UI Gothic"/>
                  </a:rPr>
                  <a:t>89</a:t>
                </a:r>
              </a:p>
            </p:txBody>
          </p:sp>
          <p:sp>
            <p:nvSpPr>
              <p:cNvPr id="602" name="TextBox 601"/>
              <p:cNvSpPr txBox="1"/>
              <p:nvPr/>
            </p:nvSpPr>
            <p:spPr>
              <a:xfrm>
                <a:off x="1832549" y="4585086"/>
                <a:ext cx="270544"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10</a:t>
                </a:r>
              </a:p>
              <a:p>
                <a:pPr algn="ctr"/>
                <a:endParaRPr lang="en-GB" sz="900"/>
              </a:p>
              <a:p>
                <a:pPr algn="ctr"/>
                <a:endParaRPr lang="en-GB" sz="900"/>
              </a:p>
              <a:p>
                <a:pPr algn="r"/>
                <a:r>
                  <a:rPr lang="ja-JP" sz="900" b="0" i="0" u="none" strike="noStrike" cap="none" baseline="0">
                    <a:solidFill>
                      <a:srgbClr val="B60D27"/>
                    </a:solidFill>
                    <a:effectLst/>
                    <a:uFillTx/>
                    <a:ea typeface="MS UI Gothic"/>
                  </a:rPr>
                  <a:t>42</a:t>
                </a:r>
              </a:p>
              <a:p>
                <a:pPr algn="r"/>
                <a:r>
                  <a:rPr lang="ja-JP" sz="900" b="0" i="0" u="none" strike="noStrike" cap="none" baseline="0">
                    <a:solidFill>
                      <a:srgbClr val="B2C0D8"/>
                    </a:solidFill>
                    <a:effectLst/>
                    <a:uFillTx/>
                    <a:ea typeface="MS UI Gothic"/>
                  </a:rPr>
                  <a:t>44</a:t>
                </a:r>
              </a:p>
            </p:txBody>
          </p:sp>
          <p:sp>
            <p:nvSpPr>
              <p:cNvPr id="603" name="TextBox 602"/>
              <p:cNvSpPr txBox="1"/>
              <p:nvPr/>
            </p:nvSpPr>
            <p:spPr>
              <a:xfrm>
                <a:off x="2218059" y="4585086"/>
                <a:ext cx="270544"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14</a:t>
                </a:r>
              </a:p>
              <a:p>
                <a:pPr algn="ctr"/>
                <a:endParaRPr lang="en-GB" sz="900"/>
              </a:p>
              <a:p>
                <a:pPr algn="ctr"/>
                <a:endParaRPr lang="en-GB" sz="900"/>
              </a:p>
              <a:p>
                <a:pPr algn="ctr"/>
                <a:r>
                  <a:rPr lang="ja-JP" sz="900" b="0" i="0" u="none" strike="noStrike" cap="none" baseline="0">
                    <a:solidFill>
                      <a:srgbClr val="B60D27"/>
                    </a:solidFill>
                    <a:effectLst/>
                    <a:uFillTx/>
                    <a:ea typeface="MS UI Gothic"/>
                  </a:rPr>
                  <a:t>26</a:t>
                </a:r>
              </a:p>
              <a:p>
                <a:pPr algn="ctr"/>
                <a:r>
                  <a:rPr lang="ja-JP" sz="900" b="0" i="0" u="none" strike="noStrike" cap="none" baseline="0">
                    <a:solidFill>
                      <a:srgbClr val="B2C0D8"/>
                    </a:solidFill>
                    <a:effectLst/>
                    <a:uFillTx/>
                    <a:ea typeface="MS UI Gothic"/>
                  </a:rPr>
                  <a:t>20</a:t>
                </a:r>
              </a:p>
            </p:txBody>
          </p:sp>
          <p:sp>
            <p:nvSpPr>
              <p:cNvPr id="604" name="TextBox 603"/>
              <p:cNvSpPr txBox="1"/>
              <p:nvPr/>
            </p:nvSpPr>
            <p:spPr>
              <a:xfrm>
                <a:off x="2591681" y="4585086"/>
                <a:ext cx="270544" cy="778017"/>
              </a:xfrm>
              <a:prstGeom prst="rect">
                <a:avLst/>
              </a:prstGeom>
              <a:noFill/>
            </p:spPr>
            <p:txBody>
              <a:bodyPr wrap="none" rtlCol="0" anchor="t" anchorCtr="0">
                <a:spAutoFit/>
              </a:bodyPr>
              <a:lstStyle/>
              <a:p>
                <a:pPr algn="ctr"/>
                <a:r>
                  <a:rPr lang="ja-JP" sz="900" b="0" i="0" u="none" strike="noStrike" cap="none" baseline="0" dirty="0">
                    <a:solidFill>
                      <a:srgbClr val="4D4D4D"/>
                    </a:solidFill>
                    <a:effectLst/>
                    <a:uFillTx/>
                    <a:ea typeface="MS UI Gothic"/>
                  </a:rPr>
                  <a:t>18</a:t>
                </a:r>
              </a:p>
              <a:p>
                <a:pPr algn="ctr"/>
                <a:endParaRPr lang="en-GB" sz="900" dirty="0"/>
              </a:p>
              <a:p>
                <a:pPr algn="ctr"/>
                <a:endParaRPr lang="en-GB" sz="900" dirty="0"/>
              </a:p>
              <a:p>
                <a:pPr algn="r"/>
                <a:r>
                  <a:rPr lang="ja-JP" sz="900" b="0" i="0" u="none" strike="noStrike" cap="none" baseline="0" dirty="0">
                    <a:solidFill>
                      <a:srgbClr val="B60D27"/>
                    </a:solidFill>
                    <a:effectLst/>
                    <a:uFillTx/>
                    <a:ea typeface="MS UI Gothic"/>
                  </a:rPr>
                  <a:t>16</a:t>
                </a:r>
              </a:p>
              <a:p>
                <a:pPr algn="r"/>
                <a:r>
                  <a:rPr lang="ja-JP" sz="900" b="0" i="0" u="none" strike="noStrike" cap="none" baseline="0" dirty="0">
                    <a:solidFill>
                      <a:srgbClr val="B2C0D8"/>
                    </a:solidFill>
                    <a:effectLst/>
                    <a:uFillTx/>
                    <a:ea typeface="MS UI Gothic"/>
                  </a:rPr>
                  <a:t>4</a:t>
                </a:r>
              </a:p>
            </p:txBody>
          </p:sp>
          <p:sp>
            <p:nvSpPr>
              <p:cNvPr id="605" name="TextBox 604"/>
              <p:cNvSpPr txBox="1"/>
              <p:nvPr/>
            </p:nvSpPr>
            <p:spPr>
              <a:xfrm>
                <a:off x="3175594" y="4585086"/>
                <a:ext cx="270544"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24</a:t>
                </a:r>
              </a:p>
              <a:p>
                <a:pPr algn="ctr"/>
                <a:endParaRPr lang="en-GB" sz="900"/>
              </a:p>
              <a:p>
                <a:pPr algn="ctr"/>
                <a:endParaRPr lang="en-GB" sz="900"/>
              </a:p>
              <a:p>
                <a:pPr algn="ctr"/>
                <a:r>
                  <a:rPr lang="ja-JP" sz="900" b="0" i="0" u="none" strike="noStrike" cap="none" baseline="0">
                    <a:solidFill>
                      <a:srgbClr val="B60D27"/>
                    </a:solidFill>
                    <a:effectLst/>
                    <a:uFillTx/>
                    <a:ea typeface="MS UI Gothic"/>
                  </a:rPr>
                  <a:t>4</a:t>
                </a:r>
              </a:p>
              <a:p>
                <a:pPr algn="ctr"/>
                <a:r>
                  <a:rPr lang="ja-JP" sz="900" b="0" i="0" u="none" strike="noStrike" cap="none" baseline="0">
                    <a:solidFill>
                      <a:srgbClr val="B2C0D8"/>
                    </a:solidFill>
                    <a:effectLst/>
                    <a:uFillTx/>
                    <a:ea typeface="MS UI Gothic"/>
                  </a:rPr>
                  <a:t>0</a:t>
                </a:r>
              </a:p>
            </p:txBody>
          </p:sp>
          <p:sp>
            <p:nvSpPr>
              <p:cNvPr id="606" name="TextBox 605"/>
              <p:cNvSpPr txBox="1"/>
              <p:nvPr/>
            </p:nvSpPr>
            <p:spPr>
              <a:xfrm>
                <a:off x="2984017" y="4585086"/>
                <a:ext cx="270544"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22</a:t>
                </a:r>
              </a:p>
              <a:p>
                <a:pPr algn="ctr"/>
                <a:endParaRPr lang="en-GB" sz="900"/>
              </a:p>
              <a:p>
                <a:pPr algn="ctr"/>
                <a:endParaRPr lang="en-GB" sz="900"/>
              </a:p>
              <a:p>
                <a:pPr algn="ctr"/>
                <a:r>
                  <a:rPr lang="ja-JP" sz="900" b="0" i="0" u="none" strike="noStrike" cap="none" baseline="0">
                    <a:solidFill>
                      <a:srgbClr val="B60D27"/>
                    </a:solidFill>
                    <a:effectLst/>
                    <a:uFillTx/>
                    <a:ea typeface="MS UI Gothic"/>
                  </a:rPr>
                  <a:t>7</a:t>
                </a:r>
              </a:p>
              <a:p>
                <a:pPr algn="ctr"/>
                <a:r>
                  <a:rPr lang="ja-JP" sz="900" b="0" i="0" u="none" strike="noStrike" cap="none" baseline="0">
                    <a:solidFill>
                      <a:srgbClr val="B2C0D8"/>
                    </a:solidFill>
                    <a:effectLst/>
                    <a:uFillTx/>
                    <a:ea typeface="MS UI Gothic"/>
                  </a:rPr>
                  <a:t>0</a:t>
                </a:r>
              </a:p>
            </p:txBody>
          </p:sp>
          <p:sp>
            <p:nvSpPr>
              <p:cNvPr id="607" name="TextBox 606"/>
              <p:cNvSpPr txBox="1"/>
              <p:nvPr/>
            </p:nvSpPr>
            <p:spPr>
              <a:xfrm>
                <a:off x="3555982" y="4585086"/>
                <a:ext cx="270544"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28</a:t>
                </a:r>
              </a:p>
              <a:p>
                <a:pPr algn="ctr"/>
                <a:endParaRPr lang="en-GB" sz="900"/>
              </a:p>
              <a:p>
                <a:pPr algn="ctr"/>
                <a:endParaRPr lang="en-GB" sz="900"/>
              </a:p>
              <a:p>
                <a:pPr algn="ctr"/>
                <a:r>
                  <a:rPr lang="ja-JP" sz="900" b="0" i="0" u="none" strike="noStrike" cap="none" baseline="0">
                    <a:solidFill>
                      <a:srgbClr val="B60D27"/>
                    </a:solidFill>
                    <a:effectLst/>
                    <a:uFillTx/>
                    <a:ea typeface="MS UI Gothic"/>
                  </a:rPr>
                  <a:t>1</a:t>
                </a:r>
              </a:p>
              <a:p>
                <a:pPr algn="ctr"/>
                <a:r>
                  <a:rPr lang="ja-JP" sz="900" b="0" i="0" u="none" strike="noStrike" cap="none" baseline="0">
                    <a:solidFill>
                      <a:srgbClr val="B2C0D8"/>
                    </a:solidFill>
                    <a:effectLst/>
                    <a:uFillTx/>
                    <a:ea typeface="MS UI Gothic"/>
                  </a:rPr>
                  <a:t>0</a:t>
                </a:r>
              </a:p>
            </p:txBody>
          </p:sp>
          <p:sp>
            <p:nvSpPr>
              <p:cNvPr id="608" name="TextBox 607"/>
              <p:cNvSpPr txBox="1"/>
              <p:nvPr/>
            </p:nvSpPr>
            <p:spPr>
              <a:xfrm>
                <a:off x="3936954" y="4585086"/>
                <a:ext cx="270544"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32</a:t>
                </a:r>
              </a:p>
              <a:p>
                <a:pPr algn="ctr"/>
                <a:endParaRPr lang="en-GB" sz="900"/>
              </a:p>
              <a:p>
                <a:pPr algn="ctr"/>
                <a:endParaRPr lang="en-GB" sz="900"/>
              </a:p>
              <a:p>
                <a:pPr algn="ctr"/>
                <a:r>
                  <a:rPr lang="ja-JP" sz="900" b="0" i="0" u="none" strike="noStrike" cap="none" baseline="0">
                    <a:solidFill>
                      <a:srgbClr val="B60D27"/>
                    </a:solidFill>
                    <a:effectLst/>
                    <a:uFillTx/>
                    <a:ea typeface="MS UI Gothic"/>
                  </a:rPr>
                  <a:t>0</a:t>
                </a:r>
              </a:p>
              <a:p>
                <a:pPr algn="ctr"/>
                <a:r>
                  <a:rPr lang="ja-JP" sz="900" b="0" i="0" u="none" strike="noStrike" cap="none" baseline="0">
                    <a:solidFill>
                      <a:srgbClr val="B2C0D8"/>
                    </a:solidFill>
                    <a:effectLst/>
                    <a:uFillTx/>
                    <a:ea typeface="MS UI Gothic"/>
                  </a:rPr>
                  <a:t>0</a:t>
                </a:r>
              </a:p>
            </p:txBody>
          </p:sp>
          <p:sp>
            <p:nvSpPr>
              <p:cNvPr id="609" name="Line 10"/>
              <p:cNvSpPr>
                <a:spLocks noChangeShapeType="1"/>
              </p:cNvSpPr>
              <p:nvPr/>
            </p:nvSpPr>
            <p:spPr bwMode="auto">
              <a:xfrm>
                <a:off x="907733" y="4536872"/>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grpSp>
          <p:nvGrpSpPr>
            <p:cNvPr id="340" name="Group 339"/>
            <p:cNvGrpSpPr/>
            <p:nvPr/>
          </p:nvGrpSpPr>
          <p:grpSpPr>
            <a:xfrm>
              <a:off x="6355770" y="3947225"/>
              <a:ext cx="439543" cy="1286119"/>
              <a:chOff x="2088620" y="3898830"/>
              <a:chExt cx="439543" cy="1286119"/>
            </a:xfrm>
          </p:grpSpPr>
          <p:cxnSp>
            <p:nvCxnSpPr>
              <p:cNvPr id="560" name="Straight Connector 559"/>
              <p:cNvCxnSpPr/>
              <p:nvPr/>
            </p:nvCxnSpPr>
            <p:spPr>
              <a:xfrm flipH="1" flipV="1">
                <a:off x="2108556" y="3898830"/>
                <a:ext cx="10850" cy="128611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61" name="TextBox 560"/>
              <p:cNvSpPr txBox="1"/>
              <p:nvPr/>
            </p:nvSpPr>
            <p:spPr>
              <a:xfrm>
                <a:off x="2092434" y="3898829"/>
                <a:ext cx="435728" cy="396636"/>
              </a:xfrm>
              <a:prstGeom prst="rect">
                <a:avLst/>
              </a:prstGeom>
              <a:noFill/>
            </p:spPr>
            <p:txBody>
              <a:bodyPr wrap="none" rtlCol="0">
                <a:spAutoFit/>
              </a:bodyPr>
              <a:lstStyle/>
              <a:p>
                <a:pPr algn="r"/>
                <a:r>
                  <a:rPr lang="ja-JP" sz="1000" b="0" i="0" u="none" strike="noStrike" cap="none" baseline="0">
                    <a:solidFill>
                      <a:srgbClr val="B60D27"/>
                    </a:solidFill>
                    <a:effectLst/>
                    <a:uFillTx/>
                    <a:ea typeface="MS UI Gothic"/>
                  </a:rPr>
                  <a:t>12%</a:t>
                </a:r>
              </a:p>
              <a:p>
                <a:pPr algn="r"/>
                <a:r>
                  <a:rPr lang="ja-JP" sz="1000" b="0" i="0" u="none" strike="noStrike" cap="none" baseline="0">
                    <a:solidFill>
                      <a:srgbClr val="B2C0D8"/>
                    </a:solidFill>
                    <a:effectLst/>
                    <a:uFillTx/>
                    <a:ea typeface="MS UI Gothic"/>
                  </a:rPr>
                  <a:t>10%</a:t>
                </a:r>
              </a:p>
            </p:txBody>
          </p:sp>
        </p:grpSp>
        <p:grpSp>
          <p:nvGrpSpPr>
            <p:cNvPr id="341" name="Group 266"/>
            <p:cNvGrpSpPr/>
            <p:nvPr/>
          </p:nvGrpSpPr>
          <p:grpSpPr>
            <a:xfrm>
              <a:off x="5065170" y="3075717"/>
              <a:ext cx="3464897" cy="2138400"/>
              <a:chOff x="2065" y="1647"/>
              <a:chExt cx="1626" cy="1026"/>
            </a:xfrm>
          </p:grpSpPr>
          <p:sp>
            <p:nvSpPr>
              <p:cNvPr id="458" name="Line 267"/>
              <p:cNvSpPr>
                <a:spLocks noChangeShapeType="1"/>
              </p:cNvSpPr>
              <p:nvPr/>
            </p:nvSpPr>
            <p:spPr bwMode="auto">
              <a:xfrm flipH="1">
                <a:off x="2323" y="2415"/>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9" name="Line 268"/>
              <p:cNvSpPr>
                <a:spLocks noChangeShapeType="1"/>
              </p:cNvSpPr>
              <p:nvPr/>
            </p:nvSpPr>
            <p:spPr bwMode="auto">
              <a:xfrm flipH="1">
                <a:off x="2401" y="2445"/>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0" name="Line 269"/>
              <p:cNvSpPr>
                <a:spLocks noChangeShapeType="1"/>
              </p:cNvSpPr>
              <p:nvPr/>
            </p:nvSpPr>
            <p:spPr bwMode="auto">
              <a:xfrm flipH="1">
                <a:off x="2329" y="2415"/>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1" name="Line 270"/>
              <p:cNvSpPr>
                <a:spLocks noChangeShapeType="1"/>
              </p:cNvSpPr>
              <p:nvPr/>
            </p:nvSpPr>
            <p:spPr bwMode="auto">
              <a:xfrm flipH="1">
                <a:off x="2353" y="2421"/>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2" name="Line 271"/>
              <p:cNvSpPr>
                <a:spLocks noChangeShapeType="1"/>
              </p:cNvSpPr>
              <p:nvPr/>
            </p:nvSpPr>
            <p:spPr bwMode="auto">
              <a:xfrm flipH="1">
                <a:off x="2347" y="2421"/>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3" name="Line 272"/>
              <p:cNvSpPr>
                <a:spLocks noChangeShapeType="1"/>
              </p:cNvSpPr>
              <p:nvPr/>
            </p:nvSpPr>
            <p:spPr bwMode="auto">
              <a:xfrm flipH="1">
                <a:off x="2239" y="228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4" name="Line 273"/>
              <p:cNvSpPr>
                <a:spLocks noChangeShapeType="1"/>
              </p:cNvSpPr>
              <p:nvPr/>
            </p:nvSpPr>
            <p:spPr bwMode="auto">
              <a:xfrm flipH="1">
                <a:off x="2251" y="228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5" name="Line 274"/>
              <p:cNvSpPr>
                <a:spLocks noChangeShapeType="1"/>
              </p:cNvSpPr>
              <p:nvPr/>
            </p:nvSpPr>
            <p:spPr bwMode="auto">
              <a:xfrm flipH="1">
                <a:off x="2563" y="2511"/>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6" name="Line 275"/>
              <p:cNvSpPr>
                <a:spLocks noChangeShapeType="1"/>
              </p:cNvSpPr>
              <p:nvPr/>
            </p:nvSpPr>
            <p:spPr bwMode="auto">
              <a:xfrm flipH="1">
                <a:off x="2575" y="2511"/>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7" name="Line 276"/>
              <p:cNvSpPr>
                <a:spLocks noChangeShapeType="1"/>
              </p:cNvSpPr>
              <p:nvPr/>
            </p:nvSpPr>
            <p:spPr bwMode="auto">
              <a:xfrm flipH="1">
                <a:off x="2719" y="254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8" name="Line 277"/>
              <p:cNvSpPr>
                <a:spLocks noChangeShapeType="1"/>
              </p:cNvSpPr>
              <p:nvPr/>
            </p:nvSpPr>
            <p:spPr bwMode="auto">
              <a:xfrm flipH="1">
                <a:off x="2731" y="254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9" name="Line 278"/>
              <p:cNvSpPr>
                <a:spLocks noChangeShapeType="1"/>
              </p:cNvSpPr>
              <p:nvPr/>
            </p:nvSpPr>
            <p:spPr bwMode="auto">
              <a:xfrm flipH="1">
                <a:off x="2911" y="257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0" name="Line 279"/>
              <p:cNvSpPr>
                <a:spLocks noChangeShapeType="1"/>
              </p:cNvSpPr>
              <p:nvPr/>
            </p:nvSpPr>
            <p:spPr bwMode="auto">
              <a:xfrm flipH="1">
                <a:off x="2917" y="257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1" name="Line 280"/>
              <p:cNvSpPr>
                <a:spLocks noChangeShapeType="1"/>
              </p:cNvSpPr>
              <p:nvPr/>
            </p:nvSpPr>
            <p:spPr bwMode="auto">
              <a:xfrm flipH="1">
                <a:off x="2461" y="248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2" name="Line 281"/>
              <p:cNvSpPr>
                <a:spLocks noChangeShapeType="1"/>
              </p:cNvSpPr>
              <p:nvPr/>
            </p:nvSpPr>
            <p:spPr bwMode="auto">
              <a:xfrm flipH="1">
                <a:off x="2473" y="248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3" name="Line 282"/>
              <p:cNvSpPr>
                <a:spLocks noChangeShapeType="1"/>
              </p:cNvSpPr>
              <p:nvPr/>
            </p:nvSpPr>
            <p:spPr bwMode="auto">
              <a:xfrm flipH="1">
                <a:off x="2497" y="2499"/>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4" name="Line 283"/>
              <p:cNvSpPr>
                <a:spLocks noChangeShapeType="1"/>
              </p:cNvSpPr>
              <p:nvPr/>
            </p:nvSpPr>
            <p:spPr bwMode="auto">
              <a:xfrm flipH="1">
                <a:off x="2509" y="2499"/>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5" name="Line 284"/>
              <p:cNvSpPr>
                <a:spLocks noChangeShapeType="1"/>
              </p:cNvSpPr>
              <p:nvPr/>
            </p:nvSpPr>
            <p:spPr bwMode="auto">
              <a:xfrm flipH="1">
                <a:off x="2533" y="2505"/>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6" name="Line 285"/>
              <p:cNvSpPr>
                <a:spLocks noChangeShapeType="1"/>
              </p:cNvSpPr>
              <p:nvPr/>
            </p:nvSpPr>
            <p:spPr bwMode="auto">
              <a:xfrm flipH="1">
                <a:off x="2539" y="2505"/>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7" name="Line 286"/>
              <p:cNvSpPr>
                <a:spLocks noChangeShapeType="1"/>
              </p:cNvSpPr>
              <p:nvPr/>
            </p:nvSpPr>
            <p:spPr bwMode="auto">
              <a:xfrm flipH="1">
                <a:off x="2785" y="255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8" name="Line 287"/>
              <p:cNvSpPr>
                <a:spLocks noChangeShapeType="1"/>
              </p:cNvSpPr>
              <p:nvPr/>
            </p:nvSpPr>
            <p:spPr bwMode="auto">
              <a:xfrm flipH="1">
                <a:off x="2797" y="255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9" name="Line 288"/>
              <p:cNvSpPr>
                <a:spLocks noChangeShapeType="1"/>
              </p:cNvSpPr>
              <p:nvPr/>
            </p:nvSpPr>
            <p:spPr bwMode="auto">
              <a:xfrm flipH="1">
                <a:off x="3019" y="258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0" name="Line 289"/>
              <p:cNvSpPr>
                <a:spLocks noChangeShapeType="1"/>
              </p:cNvSpPr>
              <p:nvPr/>
            </p:nvSpPr>
            <p:spPr bwMode="auto">
              <a:xfrm flipH="1">
                <a:off x="3031" y="258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1" name="Line 290"/>
              <p:cNvSpPr>
                <a:spLocks noChangeShapeType="1"/>
              </p:cNvSpPr>
              <p:nvPr/>
            </p:nvSpPr>
            <p:spPr bwMode="auto">
              <a:xfrm flipH="1">
                <a:off x="2173" y="186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2" name="Line 291"/>
              <p:cNvSpPr>
                <a:spLocks noChangeShapeType="1"/>
              </p:cNvSpPr>
              <p:nvPr/>
            </p:nvSpPr>
            <p:spPr bwMode="auto">
              <a:xfrm flipH="1">
                <a:off x="2407" y="2463"/>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3" name="Line 292"/>
              <p:cNvSpPr>
                <a:spLocks noChangeShapeType="1"/>
              </p:cNvSpPr>
              <p:nvPr/>
            </p:nvSpPr>
            <p:spPr bwMode="auto">
              <a:xfrm flipH="1">
                <a:off x="2083" y="1653"/>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4" name="Line 293"/>
              <p:cNvSpPr>
                <a:spLocks noChangeShapeType="1"/>
              </p:cNvSpPr>
              <p:nvPr/>
            </p:nvSpPr>
            <p:spPr bwMode="auto">
              <a:xfrm flipH="1">
                <a:off x="2281" y="2373"/>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5" name="Line 294"/>
              <p:cNvSpPr>
                <a:spLocks noChangeShapeType="1"/>
              </p:cNvSpPr>
              <p:nvPr/>
            </p:nvSpPr>
            <p:spPr bwMode="auto">
              <a:xfrm flipH="1">
                <a:off x="2167" y="1965"/>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6" name="Line 295"/>
              <p:cNvSpPr>
                <a:spLocks noChangeShapeType="1"/>
              </p:cNvSpPr>
              <p:nvPr/>
            </p:nvSpPr>
            <p:spPr bwMode="auto">
              <a:xfrm flipH="1">
                <a:off x="2413" y="2463"/>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7" name="Line 296"/>
              <p:cNvSpPr>
                <a:spLocks noChangeShapeType="1"/>
              </p:cNvSpPr>
              <p:nvPr/>
            </p:nvSpPr>
            <p:spPr bwMode="auto">
              <a:xfrm flipH="1">
                <a:off x="2161" y="186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8" name="Line 297"/>
              <p:cNvSpPr>
                <a:spLocks noChangeShapeType="1"/>
              </p:cNvSpPr>
              <p:nvPr/>
            </p:nvSpPr>
            <p:spPr bwMode="auto">
              <a:xfrm flipH="1">
                <a:off x="2263" y="2301"/>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9" name="Line 298"/>
              <p:cNvSpPr>
                <a:spLocks noChangeShapeType="1"/>
              </p:cNvSpPr>
              <p:nvPr/>
            </p:nvSpPr>
            <p:spPr bwMode="auto">
              <a:xfrm flipH="1">
                <a:off x="2251" y="2301"/>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0" name="Line 299"/>
              <p:cNvSpPr>
                <a:spLocks noChangeShapeType="1"/>
              </p:cNvSpPr>
              <p:nvPr/>
            </p:nvSpPr>
            <p:spPr bwMode="auto">
              <a:xfrm flipH="1">
                <a:off x="2215" y="2271"/>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1" name="Line 300"/>
              <p:cNvSpPr>
                <a:spLocks noChangeShapeType="1"/>
              </p:cNvSpPr>
              <p:nvPr/>
            </p:nvSpPr>
            <p:spPr bwMode="auto">
              <a:xfrm flipH="1">
                <a:off x="2269" y="2325"/>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2" name="Line 301"/>
              <p:cNvSpPr>
                <a:spLocks noChangeShapeType="1"/>
              </p:cNvSpPr>
              <p:nvPr/>
            </p:nvSpPr>
            <p:spPr bwMode="auto">
              <a:xfrm flipH="1">
                <a:off x="2233" y="228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3" name="Line 302"/>
              <p:cNvSpPr>
                <a:spLocks noChangeShapeType="1"/>
              </p:cNvSpPr>
              <p:nvPr/>
            </p:nvSpPr>
            <p:spPr bwMode="auto">
              <a:xfrm flipH="1">
                <a:off x="2089" y="1665"/>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4" name="Line 303"/>
              <p:cNvSpPr>
                <a:spLocks noChangeShapeType="1"/>
              </p:cNvSpPr>
              <p:nvPr/>
            </p:nvSpPr>
            <p:spPr bwMode="auto">
              <a:xfrm flipH="1">
                <a:off x="2293" y="239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5" name="Line 304"/>
              <p:cNvSpPr>
                <a:spLocks noChangeShapeType="1"/>
              </p:cNvSpPr>
              <p:nvPr/>
            </p:nvSpPr>
            <p:spPr bwMode="auto">
              <a:xfrm flipH="1">
                <a:off x="2113" y="1713"/>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6" name="Line 305"/>
              <p:cNvSpPr>
                <a:spLocks noChangeShapeType="1"/>
              </p:cNvSpPr>
              <p:nvPr/>
            </p:nvSpPr>
            <p:spPr bwMode="auto">
              <a:xfrm flipH="1">
                <a:off x="2299" y="239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7" name="Line 306"/>
              <p:cNvSpPr>
                <a:spLocks noChangeShapeType="1"/>
              </p:cNvSpPr>
              <p:nvPr/>
            </p:nvSpPr>
            <p:spPr bwMode="auto">
              <a:xfrm flipH="1">
                <a:off x="2107" y="1683"/>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8" name="Line 307"/>
              <p:cNvSpPr>
                <a:spLocks noChangeShapeType="1"/>
              </p:cNvSpPr>
              <p:nvPr/>
            </p:nvSpPr>
            <p:spPr bwMode="auto">
              <a:xfrm flipH="1">
                <a:off x="2341" y="2415"/>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9" name="Line 308"/>
              <p:cNvSpPr>
                <a:spLocks noChangeShapeType="1"/>
              </p:cNvSpPr>
              <p:nvPr/>
            </p:nvSpPr>
            <p:spPr bwMode="auto">
              <a:xfrm flipH="1">
                <a:off x="2071" y="164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0" name="Line 309"/>
              <p:cNvSpPr>
                <a:spLocks noChangeShapeType="1"/>
              </p:cNvSpPr>
              <p:nvPr/>
            </p:nvSpPr>
            <p:spPr bwMode="auto">
              <a:xfrm flipH="1">
                <a:off x="2305" y="239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1" name="Line 310"/>
              <p:cNvSpPr>
                <a:spLocks noChangeShapeType="1"/>
              </p:cNvSpPr>
              <p:nvPr/>
            </p:nvSpPr>
            <p:spPr bwMode="auto">
              <a:xfrm flipH="1">
                <a:off x="2119" y="173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2" name="Line 311"/>
              <p:cNvSpPr>
                <a:spLocks noChangeShapeType="1"/>
              </p:cNvSpPr>
              <p:nvPr/>
            </p:nvSpPr>
            <p:spPr bwMode="auto">
              <a:xfrm flipH="1">
                <a:off x="2773" y="255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3" name="Line 312"/>
              <p:cNvSpPr>
                <a:spLocks noChangeShapeType="1"/>
              </p:cNvSpPr>
              <p:nvPr/>
            </p:nvSpPr>
            <p:spPr bwMode="auto">
              <a:xfrm flipH="1">
                <a:off x="2137" y="177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4" name="Line 313"/>
              <p:cNvSpPr>
                <a:spLocks noChangeShapeType="1"/>
              </p:cNvSpPr>
              <p:nvPr/>
            </p:nvSpPr>
            <p:spPr bwMode="auto">
              <a:xfrm flipH="1">
                <a:off x="2671" y="2529"/>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5" name="Line 314"/>
              <p:cNvSpPr>
                <a:spLocks noChangeShapeType="1"/>
              </p:cNvSpPr>
              <p:nvPr/>
            </p:nvSpPr>
            <p:spPr bwMode="auto">
              <a:xfrm flipH="1">
                <a:off x="3007" y="2583"/>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6" name="Line 315"/>
              <p:cNvSpPr>
                <a:spLocks noChangeShapeType="1"/>
              </p:cNvSpPr>
              <p:nvPr/>
            </p:nvSpPr>
            <p:spPr bwMode="auto">
              <a:xfrm flipH="1">
                <a:off x="2143" y="186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7" name="Line 316"/>
              <p:cNvSpPr>
                <a:spLocks noChangeShapeType="1"/>
              </p:cNvSpPr>
              <p:nvPr/>
            </p:nvSpPr>
            <p:spPr bwMode="auto">
              <a:xfrm flipH="1">
                <a:off x="2683" y="2529"/>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8" name="Line 317"/>
              <p:cNvSpPr>
                <a:spLocks noChangeShapeType="1"/>
              </p:cNvSpPr>
              <p:nvPr/>
            </p:nvSpPr>
            <p:spPr bwMode="auto">
              <a:xfrm flipH="1">
                <a:off x="2125" y="1755"/>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9" name="Line 318"/>
              <p:cNvSpPr>
                <a:spLocks noChangeShapeType="1"/>
              </p:cNvSpPr>
              <p:nvPr/>
            </p:nvSpPr>
            <p:spPr bwMode="auto">
              <a:xfrm flipH="1">
                <a:off x="2485" y="248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0" name="Line 319"/>
              <p:cNvSpPr>
                <a:spLocks noChangeShapeType="1"/>
              </p:cNvSpPr>
              <p:nvPr/>
            </p:nvSpPr>
            <p:spPr bwMode="auto">
              <a:xfrm flipH="1">
                <a:off x="2521" y="2499"/>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1" name="Line 320"/>
              <p:cNvSpPr>
                <a:spLocks noChangeShapeType="1"/>
              </p:cNvSpPr>
              <p:nvPr/>
            </p:nvSpPr>
            <p:spPr bwMode="auto">
              <a:xfrm flipH="1">
                <a:off x="2551" y="2505"/>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 name="Line 321"/>
              <p:cNvSpPr>
                <a:spLocks noChangeShapeType="1"/>
              </p:cNvSpPr>
              <p:nvPr/>
            </p:nvSpPr>
            <p:spPr bwMode="auto">
              <a:xfrm flipH="1">
                <a:off x="2377" y="2421"/>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 name="Line 322"/>
              <p:cNvSpPr>
                <a:spLocks noChangeShapeType="1"/>
              </p:cNvSpPr>
              <p:nvPr/>
            </p:nvSpPr>
            <p:spPr bwMode="auto">
              <a:xfrm flipH="1">
                <a:off x="2197" y="2265"/>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 name="Line 323"/>
              <p:cNvSpPr>
                <a:spLocks noChangeShapeType="1"/>
              </p:cNvSpPr>
              <p:nvPr/>
            </p:nvSpPr>
            <p:spPr bwMode="auto">
              <a:xfrm flipH="1">
                <a:off x="2203" y="2265"/>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 name="Line 324"/>
              <p:cNvSpPr>
                <a:spLocks noChangeShapeType="1"/>
              </p:cNvSpPr>
              <p:nvPr/>
            </p:nvSpPr>
            <p:spPr bwMode="auto">
              <a:xfrm flipH="1">
                <a:off x="2695" y="2535"/>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 name="Line 325"/>
              <p:cNvSpPr>
                <a:spLocks noChangeShapeType="1"/>
              </p:cNvSpPr>
              <p:nvPr/>
            </p:nvSpPr>
            <p:spPr bwMode="auto">
              <a:xfrm flipH="1">
                <a:off x="2707" y="2535"/>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 name="Line 326"/>
              <p:cNvSpPr>
                <a:spLocks noChangeShapeType="1"/>
              </p:cNvSpPr>
              <p:nvPr/>
            </p:nvSpPr>
            <p:spPr bwMode="auto">
              <a:xfrm flipH="1">
                <a:off x="3139" y="2613"/>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 name="Line 327"/>
              <p:cNvSpPr>
                <a:spLocks noChangeShapeType="1"/>
              </p:cNvSpPr>
              <p:nvPr/>
            </p:nvSpPr>
            <p:spPr bwMode="auto">
              <a:xfrm flipH="1">
                <a:off x="3151" y="2613"/>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 name="Line 328"/>
              <p:cNvSpPr>
                <a:spLocks noChangeShapeType="1"/>
              </p:cNvSpPr>
              <p:nvPr/>
            </p:nvSpPr>
            <p:spPr bwMode="auto">
              <a:xfrm flipH="1">
                <a:off x="3217" y="2613"/>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 name="Line 329"/>
              <p:cNvSpPr>
                <a:spLocks noChangeShapeType="1"/>
              </p:cNvSpPr>
              <p:nvPr/>
            </p:nvSpPr>
            <p:spPr bwMode="auto">
              <a:xfrm flipH="1">
                <a:off x="3229" y="2613"/>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 name="Line 330"/>
              <p:cNvSpPr>
                <a:spLocks noChangeShapeType="1"/>
              </p:cNvSpPr>
              <p:nvPr/>
            </p:nvSpPr>
            <p:spPr bwMode="auto">
              <a:xfrm flipH="1">
                <a:off x="3325" y="261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 name="Line 331"/>
              <p:cNvSpPr>
                <a:spLocks noChangeShapeType="1"/>
              </p:cNvSpPr>
              <p:nvPr/>
            </p:nvSpPr>
            <p:spPr bwMode="auto">
              <a:xfrm flipH="1">
                <a:off x="3337" y="261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 name="Line 332"/>
              <p:cNvSpPr>
                <a:spLocks noChangeShapeType="1"/>
              </p:cNvSpPr>
              <p:nvPr/>
            </p:nvSpPr>
            <p:spPr bwMode="auto">
              <a:xfrm flipH="1">
                <a:off x="3457" y="263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 name="Line 333"/>
              <p:cNvSpPr>
                <a:spLocks noChangeShapeType="1"/>
              </p:cNvSpPr>
              <p:nvPr/>
            </p:nvSpPr>
            <p:spPr bwMode="auto">
              <a:xfrm flipH="1">
                <a:off x="3463" y="263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 name="Line 334"/>
              <p:cNvSpPr>
                <a:spLocks noChangeShapeType="1"/>
              </p:cNvSpPr>
              <p:nvPr/>
            </p:nvSpPr>
            <p:spPr bwMode="auto">
              <a:xfrm flipH="1">
                <a:off x="3679" y="263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 name="Line 335"/>
              <p:cNvSpPr>
                <a:spLocks noChangeShapeType="1"/>
              </p:cNvSpPr>
              <p:nvPr/>
            </p:nvSpPr>
            <p:spPr bwMode="auto">
              <a:xfrm flipH="1">
                <a:off x="3691" y="263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 name="Line 336"/>
              <p:cNvSpPr>
                <a:spLocks noChangeShapeType="1"/>
              </p:cNvSpPr>
              <p:nvPr/>
            </p:nvSpPr>
            <p:spPr bwMode="auto">
              <a:xfrm flipH="1">
                <a:off x="2845" y="2577"/>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8" name="Line 337"/>
              <p:cNvSpPr>
                <a:spLocks noChangeShapeType="1"/>
              </p:cNvSpPr>
              <p:nvPr/>
            </p:nvSpPr>
            <p:spPr bwMode="auto">
              <a:xfrm flipH="1">
                <a:off x="2851" y="2577"/>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9" name="Line 338"/>
              <p:cNvSpPr>
                <a:spLocks noChangeShapeType="1"/>
              </p:cNvSpPr>
              <p:nvPr/>
            </p:nvSpPr>
            <p:spPr bwMode="auto">
              <a:xfrm flipH="1">
                <a:off x="2221" y="227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0" name="Line 339"/>
              <p:cNvSpPr>
                <a:spLocks noChangeShapeType="1"/>
              </p:cNvSpPr>
              <p:nvPr/>
            </p:nvSpPr>
            <p:spPr bwMode="auto">
              <a:xfrm flipH="1">
                <a:off x="2605" y="2517"/>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1" name="Line 340"/>
              <p:cNvSpPr>
                <a:spLocks noChangeShapeType="1"/>
              </p:cNvSpPr>
              <p:nvPr/>
            </p:nvSpPr>
            <p:spPr bwMode="auto">
              <a:xfrm flipH="1">
                <a:off x="2587" y="2517"/>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 name="Line 341"/>
              <p:cNvSpPr>
                <a:spLocks noChangeShapeType="1"/>
              </p:cNvSpPr>
              <p:nvPr/>
            </p:nvSpPr>
            <p:spPr bwMode="auto">
              <a:xfrm flipH="1">
                <a:off x="2995" y="258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 name="Line 342"/>
              <p:cNvSpPr>
                <a:spLocks noChangeShapeType="1"/>
              </p:cNvSpPr>
              <p:nvPr/>
            </p:nvSpPr>
            <p:spPr bwMode="auto">
              <a:xfrm flipH="1">
                <a:off x="2755" y="254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4" name="Line 343"/>
              <p:cNvSpPr>
                <a:spLocks noChangeShapeType="1"/>
              </p:cNvSpPr>
              <p:nvPr/>
            </p:nvSpPr>
            <p:spPr bwMode="auto">
              <a:xfrm flipH="1">
                <a:off x="2185" y="2235"/>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5" name="Line 344"/>
              <p:cNvSpPr>
                <a:spLocks noChangeShapeType="1"/>
              </p:cNvSpPr>
              <p:nvPr/>
            </p:nvSpPr>
            <p:spPr bwMode="auto">
              <a:xfrm flipH="1">
                <a:off x="2383" y="2421"/>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6" name="Line 345"/>
              <p:cNvSpPr>
                <a:spLocks noChangeShapeType="1"/>
              </p:cNvSpPr>
              <p:nvPr/>
            </p:nvSpPr>
            <p:spPr bwMode="auto">
              <a:xfrm flipH="1">
                <a:off x="2761" y="254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7" name="Line 346"/>
              <p:cNvSpPr>
                <a:spLocks noChangeShapeType="1"/>
              </p:cNvSpPr>
              <p:nvPr/>
            </p:nvSpPr>
            <p:spPr bwMode="auto">
              <a:xfrm flipH="1">
                <a:off x="2815" y="255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8" name="Line 347"/>
              <p:cNvSpPr>
                <a:spLocks noChangeShapeType="1"/>
              </p:cNvSpPr>
              <p:nvPr/>
            </p:nvSpPr>
            <p:spPr bwMode="auto">
              <a:xfrm flipH="1">
                <a:off x="2161" y="188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9" name="Line 348"/>
              <p:cNvSpPr>
                <a:spLocks noChangeShapeType="1"/>
              </p:cNvSpPr>
              <p:nvPr/>
            </p:nvSpPr>
            <p:spPr bwMode="auto">
              <a:xfrm flipH="1">
                <a:off x="2365" y="2421"/>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0" name="Line 349"/>
              <p:cNvSpPr>
                <a:spLocks noChangeShapeType="1"/>
              </p:cNvSpPr>
              <p:nvPr/>
            </p:nvSpPr>
            <p:spPr bwMode="auto">
              <a:xfrm flipH="1">
                <a:off x="2647" y="2529"/>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1" name="Line 350"/>
              <p:cNvSpPr>
                <a:spLocks noChangeShapeType="1"/>
              </p:cNvSpPr>
              <p:nvPr/>
            </p:nvSpPr>
            <p:spPr bwMode="auto">
              <a:xfrm flipH="1">
                <a:off x="2659" y="2529"/>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2" name="Line 351"/>
              <p:cNvSpPr>
                <a:spLocks noChangeShapeType="1"/>
              </p:cNvSpPr>
              <p:nvPr/>
            </p:nvSpPr>
            <p:spPr bwMode="auto">
              <a:xfrm flipH="1">
                <a:off x="2941" y="258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3" name="Line 352"/>
              <p:cNvSpPr>
                <a:spLocks noChangeShapeType="1"/>
              </p:cNvSpPr>
              <p:nvPr/>
            </p:nvSpPr>
            <p:spPr bwMode="auto">
              <a:xfrm flipH="1">
                <a:off x="2149" y="1833"/>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4" name="Line 353"/>
              <p:cNvSpPr>
                <a:spLocks noChangeShapeType="1"/>
              </p:cNvSpPr>
              <p:nvPr/>
            </p:nvSpPr>
            <p:spPr bwMode="auto">
              <a:xfrm flipH="1">
                <a:off x="2899" y="257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5" name="Line 354"/>
              <p:cNvSpPr>
                <a:spLocks noChangeShapeType="1"/>
              </p:cNvSpPr>
              <p:nvPr/>
            </p:nvSpPr>
            <p:spPr bwMode="auto">
              <a:xfrm flipH="1">
                <a:off x="2143" y="179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6" name="Line 355"/>
              <p:cNvSpPr>
                <a:spLocks noChangeShapeType="1"/>
              </p:cNvSpPr>
              <p:nvPr/>
            </p:nvSpPr>
            <p:spPr bwMode="auto">
              <a:xfrm flipH="1">
                <a:off x="2629" y="2529"/>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7" name="Line 356"/>
              <p:cNvSpPr>
                <a:spLocks noChangeShapeType="1"/>
              </p:cNvSpPr>
              <p:nvPr/>
            </p:nvSpPr>
            <p:spPr bwMode="auto">
              <a:xfrm flipH="1">
                <a:off x="2623" y="2529"/>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8" name="Line 357"/>
              <p:cNvSpPr>
                <a:spLocks noChangeShapeType="1"/>
              </p:cNvSpPr>
              <p:nvPr/>
            </p:nvSpPr>
            <p:spPr bwMode="auto">
              <a:xfrm flipH="1">
                <a:off x="2827" y="255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9" name="Line 358"/>
              <p:cNvSpPr>
                <a:spLocks noChangeShapeType="1"/>
              </p:cNvSpPr>
              <p:nvPr/>
            </p:nvSpPr>
            <p:spPr bwMode="auto">
              <a:xfrm flipH="1">
                <a:off x="2179" y="219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0" name="Line 359"/>
              <p:cNvSpPr>
                <a:spLocks noChangeShapeType="1"/>
              </p:cNvSpPr>
              <p:nvPr/>
            </p:nvSpPr>
            <p:spPr bwMode="auto">
              <a:xfrm flipH="1">
                <a:off x="2443" y="2475"/>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1" name="Line 360"/>
              <p:cNvSpPr>
                <a:spLocks noChangeShapeType="1"/>
              </p:cNvSpPr>
              <p:nvPr/>
            </p:nvSpPr>
            <p:spPr bwMode="auto">
              <a:xfrm flipH="1">
                <a:off x="2803" y="255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2" name="Line 361"/>
              <p:cNvSpPr>
                <a:spLocks noChangeShapeType="1"/>
              </p:cNvSpPr>
              <p:nvPr/>
            </p:nvSpPr>
            <p:spPr bwMode="auto">
              <a:xfrm flipH="1">
                <a:off x="2437" y="2475"/>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3" name="Line 362"/>
              <p:cNvSpPr>
                <a:spLocks noChangeShapeType="1"/>
              </p:cNvSpPr>
              <p:nvPr/>
            </p:nvSpPr>
            <p:spPr bwMode="auto">
              <a:xfrm flipH="1">
                <a:off x="2593" y="2517"/>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4" name="Line 363"/>
              <p:cNvSpPr>
                <a:spLocks noChangeShapeType="1"/>
              </p:cNvSpPr>
              <p:nvPr/>
            </p:nvSpPr>
            <p:spPr bwMode="auto">
              <a:xfrm flipH="1">
                <a:off x="2869" y="2577"/>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5" name="Line 364"/>
              <p:cNvSpPr>
                <a:spLocks noChangeShapeType="1"/>
              </p:cNvSpPr>
              <p:nvPr/>
            </p:nvSpPr>
            <p:spPr bwMode="auto">
              <a:xfrm flipH="1">
                <a:off x="2449" y="2475"/>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6" name="Line 365"/>
              <p:cNvSpPr>
                <a:spLocks noChangeShapeType="1"/>
              </p:cNvSpPr>
              <p:nvPr/>
            </p:nvSpPr>
            <p:spPr bwMode="auto">
              <a:xfrm flipH="1">
                <a:off x="2881" y="2571"/>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7" name="Line 366"/>
              <p:cNvSpPr>
                <a:spLocks noChangeShapeType="1"/>
              </p:cNvSpPr>
              <p:nvPr/>
            </p:nvSpPr>
            <p:spPr bwMode="auto">
              <a:xfrm flipH="1">
                <a:off x="2743" y="2553"/>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8" name="Line 367"/>
              <p:cNvSpPr>
                <a:spLocks noChangeShapeType="1"/>
              </p:cNvSpPr>
              <p:nvPr/>
            </p:nvSpPr>
            <p:spPr bwMode="auto">
              <a:xfrm flipH="1">
                <a:off x="2419" y="2463"/>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9" name="Freeform 368"/>
              <p:cNvSpPr/>
              <p:nvPr/>
            </p:nvSpPr>
            <p:spPr bwMode="auto">
              <a:xfrm>
                <a:off x="2065" y="1659"/>
                <a:ext cx="1626" cy="996"/>
              </a:xfrm>
              <a:custGeom>
                <a:avLst/>
                <a:gdLst>
                  <a:gd name="T0" fmla="*/ 227 w 271"/>
                  <a:gd name="T1" fmla="*/ 166 h 166"/>
                  <a:gd name="T2" fmla="*/ 199 w 271"/>
                  <a:gd name="T3" fmla="*/ 163 h 166"/>
                  <a:gd name="T4" fmla="*/ 178 w 271"/>
                  <a:gd name="T5" fmla="*/ 162 h 166"/>
                  <a:gd name="T6" fmla="*/ 162 w 271"/>
                  <a:gd name="T7" fmla="*/ 160 h 166"/>
                  <a:gd name="T8" fmla="*/ 145 w 271"/>
                  <a:gd name="T9" fmla="*/ 158 h 166"/>
                  <a:gd name="T10" fmla="*/ 137 w 271"/>
                  <a:gd name="T11" fmla="*/ 157 h 166"/>
                  <a:gd name="T12" fmla="*/ 129 w 271"/>
                  <a:gd name="T13" fmla="*/ 155 h 166"/>
                  <a:gd name="T14" fmla="*/ 117 w 271"/>
                  <a:gd name="T15" fmla="*/ 153 h 166"/>
                  <a:gd name="T16" fmla="*/ 114 w 271"/>
                  <a:gd name="T17" fmla="*/ 151 h 166"/>
                  <a:gd name="T18" fmla="*/ 108 w 271"/>
                  <a:gd name="T19" fmla="*/ 149 h 166"/>
                  <a:gd name="T20" fmla="*/ 106 w 271"/>
                  <a:gd name="T21" fmla="*/ 147 h 166"/>
                  <a:gd name="T22" fmla="*/ 91 w 271"/>
                  <a:gd name="T23" fmla="*/ 146 h 166"/>
                  <a:gd name="T24" fmla="*/ 86 w 271"/>
                  <a:gd name="T25" fmla="*/ 144 h 166"/>
                  <a:gd name="T26" fmla="*/ 77 w 271"/>
                  <a:gd name="T27" fmla="*/ 143 h 166"/>
                  <a:gd name="T28" fmla="*/ 71 w 271"/>
                  <a:gd name="T29" fmla="*/ 141 h 166"/>
                  <a:gd name="T30" fmla="*/ 65 w 271"/>
                  <a:gd name="T31" fmla="*/ 139 h 166"/>
                  <a:gd name="T32" fmla="*/ 61 w 271"/>
                  <a:gd name="T33" fmla="*/ 137 h 166"/>
                  <a:gd name="T34" fmla="*/ 56 w 271"/>
                  <a:gd name="T35" fmla="*/ 134 h 166"/>
                  <a:gd name="T36" fmla="*/ 54 w 271"/>
                  <a:gd name="T37" fmla="*/ 130 h 166"/>
                  <a:gd name="T38" fmla="*/ 46 w 271"/>
                  <a:gd name="T39" fmla="*/ 129 h 166"/>
                  <a:gd name="T40" fmla="*/ 41 w 271"/>
                  <a:gd name="T41" fmla="*/ 126 h 166"/>
                  <a:gd name="T42" fmla="*/ 37 w 271"/>
                  <a:gd name="T43" fmla="*/ 122 h 166"/>
                  <a:gd name="T44" fmla="*/ 35 w 271"/>
                  <a:gd name="T45" fmla="*/ 114 h 166"/>
                  <a:gd name="T46" fmla="*/ 33 w 271"/>
                  <a:gd name="T47" fmla="*/ 110 h 166"/>
                  <a:gd name="T48" fmla="*/ 31 w 271"/>
                  <a:gd name="T49" fmla="*/ 108 h 166"/>
                  <a:gd name="T50" fmla="*/ 27 w 271"/>
                  <a:gd name="T51" fmla="*/ 106 h 166"/>
                  <a:gd name="T52" fmla="*/ 24 w 271"/>
                  <a:gd name="T53" fmla="*/ 104 h 166"/>
                  <a:gd name="T54" fmla="*/ 20 w 271"/>
                  <a:gd name="T55" fmla="*/ 99 h 166"/>
                  <a:gd name="T56" fmla="*/ 19 w 271"/>
                  <a:gd name="T57" fmla="*/ 92 h 166"/>
                  <a:gd name="T58" fmla="*/ 18 w 271"/>
                  <a:gd name="T59" fmla="*/ 68 h 166"/>
                  <a:gd name="T60" fmla="*/ 17 w 271"/>
                  <a:gd name="T61" fmla="*/ 54 h 166"/>
                  <a:gd name="T62" fmla="*/ 16 w 271"/>
                  <a:gd name="T63" fmla="*/ 40 h 166"/>
                  <a:gd name="T64" fmla="*/ 14 w 271"/>
                  <a:gd name="T65" fmla="*/ 32 h 166"/>
                  <a:gd name="T66" fmla="*/ 13 w 271"/>
                  <a:gd name="T67" fmla="*/ 26 h 166"/>
                  <a:gd name="T68" fmla="*/ 12 w 271"/>
                  <a:gd name="T69" fmla="*/ 22 h 166"/>
                  <a:gd name="T70" fmla="*/ 11 w 271"/>
                  <a:gd name="T71" fmla="*/ 18 h 166"/>
                  <a:gd name="T72" fmla="*/ 10 w 271"/>
                  <a:gd name="T73" fmla="*/ 15 h 166"/>
                  <a:gd name="T74" fmla="*/ 8 w 271"/>
                  <a:gd name="T75" fmla="*/ 11 h 166"/>
                  <a:gd name="T76" fmla="*/ 7 w 271"/>
                  <a:gd name="T77" fmla="*/ 7 h 166"/>
                  <a:gd name="T78" fmla="*/ 5 w 271"/>
                  <a:gd name="T79" fmla="*/ 4 h 166"/>
                  <a:gd name="T80" fmla="*/ 4 w 271"/>
                  <a:gd name="T81" fmla="*/ 2 h 166"/>
                  <a:gd name="T82" fmla="*/ 2 w 271"/>
                  <a:gd name="T8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1" h="166">
                    <a:moveTo>
                      <a:pt x="271" y="166"/>
                    </a:moveTo>
                    <a:lnTo>
                      <a:pt x="227" y="166"/>
                    </a:lnTo>
                    <a:lnTo>
                      <a:pt x="227" y="163"/>
                    </a:lnTo>
                    <a:lnTo>
                      <a:pt x="199" y="163"/>
                    </a:lnTo>
                    <a:lnTo>
                      <a:pt x="199" y="162"/>
                    </a:lnTo>
                    <a:lnTo>
                      <a:pt x="178" y="162"/>
                    </a:lnTo>
                    <a:lnTo>
                      <a:pt x="178" y="160"/>
                    </a:lnTo>
                    <a:lnTo>
                      <a:pt x="162" y="160"/>
                    </a:lnTo>
                    <a:lnTo>
                      <a:pt x="162" y="158"/>
                    </a:lnTo>
                    <a:lnTo>
                      <a:pt x="145" y="158"/>
                    </a:lnTo>
                    <a:lnTo>
                      <a:pt x="145" y="157"/>
                    </a:lnTo>
                    <a:lnTo>
                      <a:pt x="137" y="157"/>
                    </a:lnTo>
                    <a:lnTo>
                      <a:pt x="137" y="155"/>
                    </a:lnTo>
                    <a:lnTo>
                      <a:pt x="129" y="155"/>
                    </a:lnTo>
                    <a:lnTo>
                      <a:pt x="129" y="153"/>
                    </a:lnTo>
                    <a:lnTo>
                      <a:pt x="117" y="153"/>
                    </a:lnTo>
                    <a:lnTo>
                      <a:pt x="117" y="151"/>
                    </a:lnTo>
                    <a:lnTo>
                      <a:pt x="114" y="151"/>
                    </a:lnTo>
                    <a:lnTo>
                      <a:pt x="108" y="151"/>
                    </a:lnTo>
                    <a:lnTo>
                      <a:pt x="108" y="149"/>
                    </a:lnTo>
                    <a:lnTo>
                      <a:pt x="106" y="149"/>
                    </a:lnTo>
                    <a:lnTo>
                      <a:pt x="106" y="147"/>
                    </a:lnTo>
                    <a:lnTo>
                      <a:pt x="91" y="147"/>
                    </a:lnTo>
                    <a:lnTo>
                      <a:pt x="91" y="146"/>
                    </a:lnTo>
                    <a:lnTo>
                      <a:pt x="86" y="146"/>
                    </a:lnTo>
                    <a:lnTo>
                      <a:pt x="86" y="144"/>
                    </a:lnTo>
                    <a:lnTo>
                      <a:pt x="77" y="144"/>
                    </a:lnTo>
                    <a:lnTo>
                      <a:pt x="77" y="143"/>
                    </a:lnTo>
                    <a:lnTo>
                      <a:pt x="71" y="143"/>
                    </a:lnTo>
                    <a:lnTo>
                      <a:pt x="71" y="141"/>
                    </a:lnTo>
                    <a:lnTo>
                      <a:pt x="65" y="141"/>
                    </a:lnTo>
                    <a:lnTo>
                      <a:pt x="65" y="139"/>
                    </a:lnTo>
                    <a:lnTo>
                      <a:pt x="61" y="139"/>
                    </a:lnTo>
                    <a:lnTo>
                      <a:pt x="61" y="137"/>
                    </a:lnTo>
                    <a:lnTo>
                      <a:pt x="56" y="137"/>
                    </a:lnTo>
                    <a:lnTo>
                      <a:pt x="56" y="134"/>
                    </a:lnTo>
                    <a:lnTo>
                      <a:pt x="54" y="134"/>
                    </a:lnTo>
                    <a:lnTo>
                      <a:pt x="54" y="130"/>
                    </a:lnTo>
                    <a:lnTo>
                      <a:pt x="46" y="130"/>
                    </a:lnTo>
                    <a:lnTo>
                      <a:pt x="46" y="129"/>
                    </a:lnTo>
                    <a:lnTo>
                      <a:pt x="41" y="129"/>
                    </a:lnTo>
                    <a:lnTo>
                      <a:pt x="41" y="126"/>
                    </a:lnTo>
                    <a:lnTo>
                      <a:pt x="37" y="126"/>
                    </a:lnTo>
                    <a:lnTo>
                      <a:pt x="37" y="122"/>
                    </a:lnTo>
                    <a:lnTo>
                      <a:pt x="35" y="122"/>
                    </a:lnTo>
                    <a:lnTo>
                      <a:pt x="35" y="114"/>
                    </a:lnTo>
                    <a:lnTo>
                      <a:pt x="33" y="114"/>
                    </a:lnTo>
                    <a:lnTo>
                      <a:pt x="33" y="110"/>
                    </a:lnTo>
                    <a:lnTo>
                      <a:pt x="31" y="110"/>
                    </a:lnTo>
                    <a:lnTo>
                      <a:pt x="31" y="108"/>
                    </a:lnTo>
                    <a:lnTo>
                      <a:pt x="27" y="108"/>
                    </a:lnTo>
                    <a:lnTo>
                      <a:pt x="27" y="106"/>
                    </a:lnTo>
                    <a:lnTo>
                      <a:pt x="24" y="106"/>
                    </a:lnTo>
                    <a:lnTo>
                      <a:pt x="24" y="104"/>
                    </a:lnTo>
                    <a:lnTo>
                      <a:pt x="20" y="104"/>
                    </a:lnTo>
                    <a:lnTo>
                      <a:pt x="20" y="99"/>
                    </a:lnTo>
                    <a:lnTo>
                      <a:pt x="19" y="99"/>
                    </a:lnTo>
                    <a:lnTo>
                      <a:pt x="19" y="92"/>
                    </a:lnTo>
                    <a:lnTo>
                      <a:pt x="18" y="92"/>
                    </a:lnTo>
                    <a:lnTo>
                      <a:pt x="18" y="68"/>
                    </a:lnTo>
                    <a:lnTo>
                      <a:pt x="17" y="68"/>
                    </a:lnTo>
                    <a:lnTo>
                      <a:pt x="17" y="54"/>
                    </a:lnTo>
                    <a:lnTo>
                      <a:pt x="16" y="54"/>
                    </a:lnTo>
                    <a:lnTo>
                      <a:pt x="16" y="40"/>
                    </a:lnTo>
                    <a:lnTo>
                      <a:pt x="14" y="40"/>
                    </a:lnTo>
                    <a:lnTo>
                      <a:pt x="14" y="32"/>
                    </a:lnTo>
                    <a:lnTo>
                      <a:pt x="13" y="32"/>
                    </a:lnTo>
                    <a:lnTo>
                      <a:pt x="13" y="26"/>
                    </a:lnTo>
                    <a:lnTo>
                      <a:pt x="12" y="26"/>
                    </a:lnTo>
                    <a:lnTo>
                      <a:pt x="12" y="22"/>
                    </a:lnTo>
                    <a:lnTo>
                      <a:pt x="11" y="22"/>
                    </a:lnTo>
                    <a:lnTo>
                      <a:pt x="11" y="18"/>
                    </a:lnTo>
                    <a:lnTo>
                      <a:pt x="10" y="18"/>
                    </a:lnTo>
                    <a:lnTo>
                      <a:pt x="10" y="15"/>
                    </a:lnTo>
                    <a:lnTo>
                      <a:pt x="8" y="15"/>
                    </a:lnTo>
                    <a:lnTo>
                      <a:pt x="8" y="11"/>
                    </a:lnTo>
                    <a:lnTo>
                      <a:pt x="7" y="11"/>
                    </a:lnTo>
                    <a:lnTo>
                      <a:pt x="7" y="7"/>
                    </a:lnTo>
                    <a:lnTo>
                      <a:pt x="5" y="7"/>
                    </a:lnTo>
                    <a:lnTo>
                      <a:pt x="5" y="4"/>
                    </a:lnTo>
                    <a:lnTo>
                      <a:pt x="4" y="4"/>
                    </a:lnTo>
                    <a:lnTo>
                      <a:pt x="4" y="2"/>
                    </a:lnTo>
                    <a:lnTo>
                      <a:pt x="2" y="2"/>
                    </a:lnTo>
                    <a:lnTo>
                      <a:pt x="2" y="0"/>
                    </a:lnTo>
                    <a:lnTo>
                      <a:pt x="0" y="0"/>
                    </a:lnTo>
                  </a:path>
                </a:pathLst>
              </a:cu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342" name="Group 486"/>
            <p:cNvGrpSpPr/>
            <p:nvPr/>
          </p:nvGrpSpPr>
          <p:grpSpPr>
            <a:xfrm>
              <a:off x="5065170" y="3075717"/>
              <a:ext cx="2363112" cy="2160000"/>
              <a:chOff x="2325" y="1652"/>
              <a:chExt cx="1104" cy="1014"/>
            </a:xfrm>
          </p:grpSpPr>
          <p:sp>
            <p:nvSpPr>
              <p:cNvPr id="343" name="Line 487"/>
              <p:cNvSpPr>
                <a:spLocks noChangeShapeType="1"/>
              </p:cNvSpPr>
              <p:nvPr/>
            </p:nvSpPr>
            <p:spPr bwMode="auto">
              <a:xfrm flipH="1">
                <a:off x="2475" y="2090"/>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4" name="Line 488"/>
              <p:cNvSpPr>
                <a:spLocks noChangeShapeType="1"/>
              </p:cNvSpPr>
              <p:nvPr/>
            </p:nvSpPr>
            <p:spPr bwMode="auto">
              <a:xfrm flipH="1">
                <a:off x="2547" y="2264"/>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5" name="Line 489"/>
              <p:cNvSpPr>
                <a:spLocks noChangeShapeType="1"/>
              </p:cNvSpPr>
              <p:nvPr/>
            </p:nvSpPr>
            <p:spPr bwMode="auto">
              <a:xfrm flipH="1">
                <a:off x="2487" y="2108"/>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6" name="Line 490"/>
              <p:cNvSpPr>
                <a:spLocks noChangeShapeType="1"/>
              </p:cNvSpPr>
              <p:nvPr/>
            </p:nvSpPr>
            <p:spPr bwMode="auto">
              <a:xfrm flipH="1">
                <a:off x="2511" y="215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7" name="Line 491"/>
              <p:cNvSpPr>
                <a:spLocks noChangeShapeType="1"/>
              </p:cNvSpPr>
              <p:nvPr/>
            </p:nvSpPr>
            <p:spPr bwMode="auto">
              <a:xfrm flipH="1">
                <a:off x="2499" y="2120"/>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8" name="Line 492"/>
              <p:cNvSpPr>
                <a:spLocks noChangeShapeType="1"/>
              </p:cNvSpPr>
              <p:nvPr/>
            </p:nvSpPr>
            <p:spPr bwMode="auto">
              <a:xfrm flipH="1">
                <a:off x="2685" y="2420"/>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9" name="Line 493"/>
              <p:cNvSpPr>
                <a:spLocks noChangeShapeType="1"/>
              </p:cNvSpPr>
              <p:nvPr/>
            </p:nvSpPr>
            <p:spPr bwMode="auto">
              <a:xfrm flipH="1">
                <a:off x="2697" y="2420"/>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0" name="Line 494"/>
              <p:cNvSpPr>
                <a:spLocks noChangeShapeType="1"/>
              </p:cNvSpPr>
              <p:nvPr/>
            </p:nvSpPr>
            <p:spPr bwMode="auto">
              <a:xfrm flipH="1">
                <a:off x="2913" y="2540"/>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1" name="Line 495"/>
              <p:cNvSpPr>
                <a:spLocks noChangeShapeType="1"/>
              </p:cNvSpPr>
              <p:nvPr/>
            </p:nvSpPr>
            <p:spPr bwMode="auto">
              <a:xfrm flipH="1">
                <a:off x="2919" y="2540"/>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2" name="Line 496"/>
              <p:cNvSpPr>
                <a:spLocks noChangeShapeType="1"/>
              </p:cNvSpPr>
              <p:nvPr/>
            </p:nvSpPr>
            <p:spPr bwMode="auto">
              <a:xfrm flipH="1">
                <a:off x="2937" y="2552"/>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3" name="Line 497"/>
              <p:cNvSpPr>
                <a:spLocks noChangeShapeType="1"/>
              </p:cNvSpPr>
              <p:nvPr/>
            </p:nvSpPr>
            <p:spPr bwMode="auto">
              <a:xfrm flipH="1">
                <a:off x="2949" y="2552"/>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4" name="Line 498"/>
              <p:cNvSpPr>
                <a:spLocks noChangeShapeType="1"/>
              </p:cNvSpPr>
              <p:nvPr/>
            </p:nvSpPr>
            <p:spPr bwMode="auto">
              <a:xfrm flipH="1">
                <a:off x="3153" y="260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5" name="Line 499"/>
              <p:cNvSpPr>
                <a:spLocks noChangeShapeType="1"/>
              </p:cNvSpPr>
              <p:nvPr/>
            </p:nvSpPr>
            <p:spPr bwMode="auto">
              <a:xfrm flipH="1">
                <a:off x="3165" y="260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6" name="Line 500"/>
              <p:cNvSpPr>
                <a:spLocks noChangeShapeType="1"/>
              </p:cNvSpPr>
              <p:nvPr/>
            </p:nvSpPr>
            <p:spPr bwMode="auto">
              <a:xfrm flipH="1">
                <a:off x="3165" y="2606"/>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7" name="Line 501"/>
              <p:cNvSpPr>
                <a:spLocks noChangeShapeType="1"/>
              </p:cNvSpPr>
              <p:nvPr/>
            </p:nvSpPr>
            <p:spPr bwMode="auto">
              <a:xfrm flipH="1">
                <a:off x="3177" y="2606"/>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8" name="Line 502"/>
              <p:cNvSpPr>
                <a:spLocks noChangeShapeType="1"/>
              </p:cNvSpPr>
              <p:nvPr/>
            </p:nvSpPr>
            <p:spPr bwMode="auto">
              <a:xfrm flipH="1">
                <a:off x="3195" y="2618"/>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9" name="Line 503"/>
              <p:cNvSpPr>
                <a:spLocks noChangeShapeType="1"/>
              </p:cNvSpPr>
              <p:nvPr/>
            </p:nvSpPr>
            <p:spPr bwMode="auto">
              <a:xfrm flipH="1">
                <a:off x="3207" y="2618"/>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0" name="Line 504"/>
              <p:cNvSpPr>
                <a:spLocks noChangeShapeType="1"/>
              </p:cNvSpPr>
              <p:nvPr/>
            </p:nvSpPr>
            <p:spPr bwMode="auto">
              <a:xfrm flipH="1">
                <a:off x="3213" y="2618"/>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1" name="Line 505"/>
              <p:cNvSpPr>
                <a:spLocks noChangeShapeType="1"/>
              </p:cNvSpPr>
              <p:nvPr/>
            </p:nvSpPr>
            <p:spPr bwMode="auto">
              <a:xfrm flipH="1">
                <a:off x="3225" y="2618"/>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2" name="Line 506"/>
              <p:cNvSpPr>
                <a:spLocks noChangeShapeType="1"/>
              </p:cNvSpPr>
              <p:nvPr/>
            </p:nvSpPr>
            <p:spPr bwMode="auto">
              <a:xfrm flipH="1">
                <a:off x="3417" y="2642"/>
                <a:ext cx="0" cy="24"/>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3" name="Line 507"/>
              <p:cNvSpPr>
                <a:spLocks noChangeShapeType="1"/>
              </p:cNvSpPr>
              <p:nvPr/>
            </p:nvSpPr>
            <p:spPr bwMode="auto">
              <a:xfrm flipH="1">
                <a:off x="3429" y="2642"/>
                <a:ext cx="0" cy="24"/>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4" name="Line 508"/>
              <p:cNvSpPr>
                <a:spLocks noChangeShapeType="1"/>
              </p:cNvSpPr>
              <p:nvPr/>
            </p:nvSpPr>
            <p:spPr bwMode="auto">
              <a:xfrm flipH="1">
                <a:off x="3285" y="2624"/>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5" name="Line 509"/>
              <p:cNvSpPr>
                <a:spLocks noChangeShapeType="1"/>
              </p:cNvSpPr>
              <p:nvPr/>
            </p:nvSpPr>
            <p:spPr bwMode="auto">
              <a:xfrm flipH="1">
                <a:off x="3297" y="2624"/>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6" name="Line 510"/>
              <p:cNvSpPr>
                <a:spLocks noChangeShapeType="1"/>
              </p:cNvSpPr>
              <p:nvPr/>
            </p:nvSpPr>
            <p:spPr bwMode="auto">
              <a:xfrm flipH="1">
                <a:off x="2577" y="2312"/>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7" name="Line 511"/>
              <p:cNvSpPr>
                <a:spLocks noChangeShapeType="1"/>
              </p:cNvSpPr>
              <p:nvPr/>
            </p:nvSpPr>
            <p:spPr bwMode="auto">
              <a:xfrm flipH="1">
                <a:off x="2589" y="2312"/>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8" name="Line 512"/>
              <p:cNvSpPr>
                <a:spLocks noChangeShapeType="1"/>
              </p:cNvSpPr>
              <p:nvPr/>
            </p:nvSpPr>
            <p:spPr bwMode="auto">
              <a:xfrm flipH="1">
                <a:off x="2613" y="2318"/>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9" name="Line 513"/>
              <p:cNvSpPr>
                <a:spLocks noChangeShapeType="1"/>
              </p:cNvSpPr>
              <p:nvPr/>
            </p:nvSpPr>
            <p:spPr bwMode="auto">
              <a:xfrm flipH="1">
                <a:off x="2625" y="2318"/>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0" name="Line 514"/>
              <p:cNvSpPr>
                <a:spLocks noChangeShapeType="1"/>
              </p:cNvSpPr>
              <p:nvPr/>
            </p:nvSpPr>
            <p:spPr bwMode="auto">
              <a:xfrm flipH="1">
                <a:off x="2667" y="2408"/>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1" name="Line 515"/>
              <p:cNvSpPr>
                <a:spLocks noChangeShapeType="1"/>
              </p:cNvSpPr>
              <p:nvPr/>
            </p:nvSpPr>
            <p:spPr bwMode="auto">
              <a:xfrm flipH="1">
                <a:off x="2679" y="2408"/>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2" name="Line 516"/>
              <p:cNvSpPr>
                <a:spLocks noChangeShapeType="1"/>
              </p:cNvSpPr>
              <p:nvPr/>
            </p:nvSpPr>
            <p:spPr bwMode="auto">
              <a:xfrm flipH="1">
                <a:off x="2733" y="2432"/>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3" name="Line 517"/>
              <p:cNvSpPr>
                <a:spLocks noChangeShapeType="1"/>
              </p:cNvSpPr>
              <p:nvPr/>
            </p:nvSpPr>
            <p:spPr bwMode="auto">
              <a:xfrm flipH="1">
                <a:off x="2745" y="2432"/>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4" name="Line 518"/>
              <p:cNvSpPr>
                <a:spLocks noChangeShapeType="1"/>
              </p:cNvSpPr>
              <p:nvPr/>
            </p:nvSpPr>
            <p:spPr bwMode="auto">
              <a:xfrm flipH="1">
                <a:off x="2775" y="2468"/>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5" name="Line 519"/>
              <p:cNvSpPr>
                <a:spLocks noChangeShapeType="1"/>
              </p:cNvSpPr>
              <p:nvPr/>
            </p:nvSpPr>
            <p:spPr bwMode="auto">
              <a:xfrm flipH="1">
                <a:off x="2787" y="2468"/>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6" name="Line 520"/>
              <p:cNvSpPr>
                <a:spLocks noChangeShapeType="1"/>
              </p:cNvSpPr>
              <p:nvPr/>
            </p:nvSpPr>
            <p:spPr bwMode="auto">
              <a:xfrm flipH="1">
                <a:off x="2787" y="2468"/>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7" name="Line 521"/>
              <p:cNvSpPr>
                <a:spLocks noChangeShapeType="1"/>
              </p:cNvSpPr>
              <p:nvPr/>
            </p:nvSpPr>
            <p:spPr bwMode="auto">
              <a:xfrm flipH="1">
                <a:off x="2799" y="2468"/>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8" name="Line 522"/>
              <p:cNvSpPr>
                <a:spLocks noChangeShapeType="1"/>
              </p:cNvSpPr>
              <p:nvPr/>
            </p:nvSpPr>
            <p:spPr bwMode="auto">
              <a:xfrm flipH="1">
                <a:off x="2715" y="2432"/>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9" name="Line 523"/>
              <p:cNvSpPr>
                <a:spLocks noChangeShapeType="1"/>
              </p:cNvSpPr>
              <p:nvPr/>
            </p:nvSpPr>
            <p:spPr bwMode="auto">
              <a:xfrm flipH="1">
                <a:off x="2727" y="2432"/>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0" name="Line 524"/>
              <p:cNvSpPr>
                <a:spLocks noChangeShapeType="1"/>
              </p:cNvSpPr>
              <p:nvPr/>
            </p:nvSpPr>
            <p:spPr bwMode="auto">
              <a:xfrm flipH="1">
                <a:off x="2883" y="2540"/>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1" name="Line 525"/>
              <p:cNvSpPr>
                <a:spLocks noChangeShapeType="1"/>
              </p:cNvSpPr>
              <p:nvPr/>
            </p:nvSpPr>
            <p:spPr bwMode="auto">
              <a:xfrm flipH="1">
                <a:off x="2895" y="2540"/>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2" name="Line 526"/>
              <p:cNvSpPr>
                <a:spLocks noChangeShapeType="1"/>
              </p:cNvSpPr>
              <p:nvPr/>
            </p:nvSpPr>
            <p:spPr bwMode="auto">
              <a:xfrm flipH="1">
                <a:off x="2451" y="2054"/>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3" name="Line 527"/>
              <p:cNvSpPr>
                <a:spLocks noChangeShapeType="1"/>
              </p:cNvSpPr>
              <p:nvPr/>
            </p:nvSpPr>
            <p:spPr bwMode="auto">
              <a:xfrm flipH="1">
                <a:off x="2649" y="2360"/>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4" name="Line 528"/>
              <p:cNvSpPr>
                <a:spLocks noChangeShapeType="1"/>
              </p:cNvSpPr>
              <p:nvPr/>
            </p:nvSpPr>
            <p:spPr bwMode="auto">
              <a:xfrm flipH="1">
                <a:off x="2361" y="1688"/>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5" name="Line 529"/>
              <p:cNvSpPr>
                <a:spLocks noChangeShapeType="1"/>
              </p:cNvSpPr>
              <p:nvPr/>
            </p:nvSpPr>
            <p:spPr bwMode="auto">
              <a:xfrm flipH="1">
                <a:off x="2433" y="1910"/>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6" name="Line 530"/>
              <p:cNvSpPr>
                <a:spLocks noChangeShapeType="1"/>
              </p:cNvSpPr>
              <p:nvPr/>
            </p:nvSpPr>
            <p:spPr bwMode="auto">
              <a:xfrm flipH="1">
                <a:off x="2571" y="2294"/>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7" name="Line 531"/>
              <p:cNvSpPr>
                <a:spLocks noChangeShapeType="1"/>
              </p:cNvSpPr>
              <p:nvPr/>
            </p:nvSpPr>
            <p:spPr bwMode="auto">
              <a:xfrm flipH="1">
                <a:off x="2421" y="1790"/>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8" name="Line 532"/>
              <p:cNvSpPr>
                <a:spLocks noChangeShapeType="1"/>
              </p:cNvSpPr>
              <p:nvPr/>
            </p:nvSpPr>
            <p:spPr bwMode="auto">
              <a:xfrm flipH="1">
                <a:off x="2355" y="167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9" name="Line 533"/>
              <p:cNvSpPr>
                <a:spLocks noChangeShapeType="1"/>
              </p:cNvSpPr>
              <p:nvPr/>
            </p:nvSpPr>
            <p:spPr bwMode="auto">
              <a:xfrm flipH="1">
                <a:off x="2373" y="1700"/>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0" name="Line 534"/>
              <p:cNvSpPr>
                <a:spLocks noChangeShapeType="1"/>
              </p:cNvSpPr>
              <p:nvPr/>
            </p:nvSpPr>
            <p:spPr bwMode="auto">
              <a:xfrm flipH="1">
                <a:off x="2343" y="1664"/>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1" name="Line 535"/>
              <p:cNvSpPr>
                <a:spLocks noChangeShapeType="1"/>
              </p:cNvSpPr>
              <p:nvPr/>
            </p:nvSpPr>
            <p:spPr bwMode="auto">
              <a:xfrm flipH="1">
                <a:off x="2487" y="2102"/>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2" name="Line 536"/>
              <p:cNvSpPr>
                <a:spLocks noChangeShapeType="1"/>
              </p:cNvSpPr>
              <p:nvPr/>
            </p:nvSpPr>
            <p:spPr bwMode="auto">
              <a:xfrm flipH="1">
                <a:off x="2337" y="1652"/>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3" name="Line 537"/>
              <p:cNvSpPr>
                <a:spLocks noChangeShapeType="1"/>
              </p:cNvSpPr>
              <p:nvPr/>
            </p:nvSpPr>
            <p:spPr bwMode="auto">
              <a:xfrm flipH="1">
                <a:off x="2379" y="1700"/>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4" name="Line 538"/>
              <p:cNvSpPr>
                <a:spLocks noChangeShapeType="1"/>
              </p:cNvSpPr>
              <p:nvPr/>
            </p:nvSpPr>
            <p:spPr bwMode="auto">
              <a:xfrm flipH="1">
                <a:off x="2955" y="2552"/>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5" name="Line 539"/>
              <p:cNvSpPr>
                <a:spLocks noChangeShapeType="1"/>
              </p:cNvSpPr>
              <p:nvPr/>
            </p:nvSpPr>
            <p:spPr bwMode="auto">
              <a:xfrm flipH="1">
                <a:off x="2397" y="1730"/>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6" name="Line 540"/>
              <p:cNvSpPr>
                <a:spLocks noChangeShapeType="1"/>
              </p:cNvSpPr>
              <p:nvPr/>
            </p:nvSpPr>
            <p:spPr bwMode="auto">
              <a:xfrm flipH="1">
                <a:off x="2847" y="2504"/>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7" name="Line 541"/>
              <p:cNvSpPr>
                <a:spLocks noChangeShapeType="1"/>
              </p:cNvSpPr>
              <p:nvPr/>
            </p:nvSpPr>
            <p:spPr bwMode="auto">
              <a:xfrm flipH="1">
                <a:off x="2403" y="1748"/>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8" name="Line 542"/>
              <p:cNvSpPr>
                <a:spLocks noChangeShapeType="1"/>
              </p:cNvSpPr>
              <p:nvPr/>
            </p:nvSpPr>
            <p:spPr bwMode="auto">
              <a:xfrm flipH="1">
                <a:off x="2853" y="2510"/>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9" name="Line 543"/>
              <p:cNvSpPr>
                <a:spLocks noChangeShapeType="1"/>
              </p:cNvSpPr>
              <p:nvPr/>
            </p:nvSpPr>
            <p:spPr bwMode="auto">
              <a:xfrm flipH="1">
                <a:off x="2391" y="1718"/>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0" name="Line 544"/>
              <p:cNvSpPr>
                <a:spLocks noChangeShapeType="1"/>
              </p:cNvSpPr>
              <p:nvPr/>
            </p:nvSpPr>
            <p:spPr bwMode="auto">
              <a:xfrm flipH="1">
                <a:off x="2601" y="2312"/>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1" name="Line 545"/>
              <p:cNvSpPr>
                <a:spLocks noChangeShapeType="1"/>
              </p:cNvSpPr>
              <p:nvPr/>
            </p:nvSpPr>
            <p:spPr bwMode="auto">
              <a:xfrm flipH="1">
                <a:off x="2661" y="2384"/>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2" name="Line 546"/>
              <p:cNvSpPr>
                <a:spLocks noChangeShapeType="1"/>
              </p:cNvSpPr>
              <p:nvPr/>
            </p:nvSpPr>
            <p:spPr bwMode="auto">
              <a:xfrm flipH="1">
                <a:off x="2661" y="2390"/>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3" name="Line 547"/>
              <p:cNvSpPr>
                <a:spLocks noChangeShapeType="1"/>
              </p:cNvSpPr>
              <p:nvPr/>
            </p:nvSpPr>
            <p:spPr bwMode="auto">
              <a:xfrm flipH="1">
                <a:off x="2529" y="2192"/>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4" name="Line 548"/>
              <p:cNvSpPr>
                <a:spLocks noChangeShapeType="1"/>
              </p:cNvSpPr>
              <p:nvPr/>
            </p:nvSpPr>
            <p:spPr bwMode="auto">
              <a:xfrm flipH="1">
                <a:off x="2451" y="2054"/>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5" name="Line 549"/>
              <p:cNvSpPr>
                <a:spLocks noChangeShapeType="1"/>
              </p:cNvSpPr>
              <p:nvPr/>
            </p:nvSpPr>
            <p:spPr bwMode="auto">
              <a:xfrm flipH="1">
                <a:off x="2463" y="2054"/>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6" name="Line 550"/>
              <p:cNvSpPr>
                <a:spLocks noChangeShapeType="1"/>
              </p:cNvSpPr>
              <p:nvPr/>
            </p:nvSpPr>
            <p:spPr bwMode="auto">
              <a:xfrm flipH="1">
                <a:off x="2865" y="2522"/>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7" name="Line 551"/>
              <p:cNvSpPr>
                <a:spLocks noChangeShapeType="1"/>
              </p:cNvSpPr>
              <p:nvPr/>
            </p:nvSpPr>
            <p:spPr bwMode="auto">
              <a:xfrm flipH="1">
                <a:off x="2871" y="2522"/>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8" name="Line 552"/>
              <p:cNvSpPr>
                <a:spLocks noChangeShapeType="1"/>
              </p:cNvSpPr>
              <p:nvPr/>
            </p:nvSpPr>
            <p:spPr bwMode="auto">
              <a:xfrm flipH="1">
                <a:off x="2985" y="2576"/>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9" name="Line 553"/>
              <p:cNvSpPr>
                <a:spLocks noChangeShapeType="1"/>
              </p:cNvSpPr>
              <p:nvPr/>
            </p:nvSpPr>
            <p:spPr bwMode="auto">
              <a:xfrm flipH="1">
                <a:off x="2997" y="2576"/>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0" name="Line 554"/>
              <p:cNvSpPr>
                <a:spLocks noChangeShapeType="1"/>
              </p:cNvSpPr>
              <p:nvPr/>
            </p:nvSpPr>
            <p:spPr bwMode="auto">
              <a:xfrm flipH="1">
                <a:off x="3027" y="257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1" name="Line 555"/>
              <p:cNvSpPr>
                <a:spLocks noChangeShapeType="1"/>
              </p:cNvSpPr>
              <p:nvPr/>
            </p:nvSpPr>
            <p:spPr bwMode="auto">
              <a:xfrm flipH="1">
                <a:off x="3033" y="257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2" name="Line 556"/>
              <p:cNvSpPr>
                <a:spLocks noChangeShapeType="1"/>
              </p:cNvSpPr>
              <p:nvPr/>
            </p:nvSpPr>
            <p:spPr bwMode="auto">
              <a:xfrm flipH="1">
                <a:off x="3063" y="2582"/>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3" name="Line 557"/>
              <p:cNvSpPr>
                <a:spLocks noChangeShapeType="1"/>
              </p:cNvSpPr>
              <p:nvPr/>
            </p:nvSpPr>
            <p:spPr bwMode="auto">
              <a:xfrm flipH="1">
                <a:off x="3075" y="2582"/>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4" name="Line 558"/>
              <p:cNvSpPr>
                <a:spLocks noChangeShapeType="1"/>
              </p:cNvSpPr>
              <p:nvPr/>
            </p:nvSpPr>
            <p:spPr bwMode="auto">
              <a:xfrm flipH="1">
                <a:off x="3099" y="2594"/>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5" name="Line 559"/>
              <p:cNvSpPr>
                <a:spLocks noChangeShapeType="1"/>
              </p:cNvSpPr>
              <p:nvPr/>
            </p:nvSpPr>
            <p:spPr bwMode="auto">
              <a:xfrm flipH="1">
                <a:off x="3111" y="2594"/>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6" name="Line 560"/>
              <p:cNvSpPr>
                <a:spLocks noChangeShapeType="1"/>
              </p:cNvSpPr>
              <p:nvPr/>
            </p:nvSpPr>
            <p:spPr bwMode="auto">
              <a:xfrm flipH="1">
                <a:off x="3039" y="257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7" name="Line 561"/>
              <p:cNvSpPr>
                <a:spLocks noChangeShapeType="1"/>
              </p:cNvSpPr>
              <p:nvPr/>
            </p:nvSpPr>
            <p:spPr bwMode="auto">
              <a:xfrm flipH="1">
                <a:off x="3051" y="257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8" name="Line 562"/>
              <p:cNvSpPr>
                <a:spLocks noChangeShapeType="1"/>
              </p:cNvSpPr>
              <p:nvPr/>
            </p:nvSpPr>
            <p:spPr bwMode="auto">
              <a:xfrm flipH="1">
                <a:off x="3081" y="2582"/>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9" name="Line 563"/>
              <p:cNvSpPr>
                <a:spLocks noChangeShapeType="1"/>
              </p:cNvSpPr>
              <p:nvPr/>
            </p:nvSpPr>
            <p:spPr bwMode="auto">
              <a:xfrm flipH="1">
                <a:off x="3093" y="2582"/>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0" name="Line 564"/>
              <p:cNvSpPr>
                <a:spLocks noChangeShapeType="1"/>
              </p:cNvSpPr>
              <p:nvPr/>
            </p:nvSpPr>
            <p:spPr bwMode="auto">
              <a:xfrm flipH="1">
                <a:off x="3117" y="2594"/>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1" name="Line 565"/>
              <p:cNvSpPr>
                <a:spLocks noChangeShapeType="1"/>
              </p:cNvSpPr>
              <p:nvPr/>
            </p:nvSpPr>
            <p:spPr bwMode="auto">
              <a:xfrm flipH="1">
                <a:off x="3129" y="2594"/>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2" name="Line 566"/>
              <p:cNvSpPr>
                <a:spLocks noChangeShapeType="1"/>
              </p:cNvSpPr>
              <p:nvPr/>
            </p:nvSpPr>
            <p:spPr bwMode="auto">
              <a:xfrm flipH="1">
                <a:off x="2763" y="2462"/>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3" name="Line 567"/>
              <p:cNvSpPr>
                <a:spLocks noChangeShapeType="1"/>
              </p:cNvSpPr>
              <p:nvPr/>
            </p:nvSpPr>
            <p:spPr bwMode="auto">
              <a:xfrm flipH="1">
                <a:off x="2805" y="2474"/>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4" name="Line 568"/>
              <p:cNvSpPr>
                <a:spLocks noChangeShapeType="1"/>
              </p:cNvSpPr>
              <p:nvPr/>
            </p:nvSpPr>
            <p:spPr bwMode="auto">
              <a:xfrm flipH="1">
                <a:off x="3351" y="2642"/>
                <a:ext cx="0" cy="24"/>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5" name="Line 569"/>
              <p:cNvSpPr>
                <a:spLocks noChangeShapeType="1"/>
              </p:cNvSpPr>
              <p:nvPr/>
            </p:nvSpPr>
            <p:spPr bwMode="auto">
              <a:xfrm flipH="1">
                <a:off x="3363" y="2642"/>
                <a:ext cx="0" cy="24"/>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6" name="Line 570"/>
              <p:cNvSpPr>
                <a:spLocks noChangeShapeType="1"/>
              </p:cNvSpPr>
              <p:nvPr/>
            </p:nvSpPr>
            <p:spPr bwMode="auto">
              <a:xfrm flipH="1">
                <a:off x="3339" y="2642"/>
                <a:ext cx="0" cy="24"/>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7" name="Line 571"/>
              <p:cNvSpPr>
                <a:spLocks noChangeShapeType="1"/>
              </p:cNvSpPr>
              <p:nvPr/>
            </p:nvSpPr>
            <p:spPr bwMode="auto">
              <a:xfrm flipH="1">
                <a:off x="3327" y="2642"/>
                <a:ext cx="0" cy="24"/>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8" name="Line 572"/>
              <p:cNvSpPr>
                <a:spLocks noChangeShapeType="1"/>
              </p:cNvSpPr>
              <p:nvPr/>
            </p:nvSpPr>
            <p:spPr bwMode="auto">
              <a:xfrm flipH="1">
                <a:off x="3393" y="2642"/>
                <a:ext cx="0" cy="24"/>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9" name="Line 573"/>
              <p:cNvSpPr>
                <a:spLocks noChangeShapeType="1"/>
              </p:cNvSpPr>
              <p:nvPr/>
            </p:nvSpPr>
            <p:spPr bwMode="auto">
              <a:xfrm flipH="1">
                <a:off x="3405" y="2642"/>
                <a:ext cx="0" cy="24"/>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0" name="Line 574"/>
              <p:cNvSpPr>
                <a:spLocks noChangeShapeType="1"/>
              </p:cNvSpPr>
              <p:nvPr/>
            </p:nvSpPr>
            <p:spPr bwMode="auto">
              <a:xfrm flipH="1">
                <a:off x="3381" y="2642"/>
                <a:ext cx="0" cy="24"/>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1" name="Line 575"/>
              <p:cNvSpPr>
                <a:spLocks noChangeShapeType="1"/>
              </p:cNvSpPr>
              <p:nvPr/>
            </p:nvSpPr>
            <p:spPr bwMode="auto">
              <a:xfrm flipH="1">
                <a:off x="3369" y="2642"/>
                <a:ext cx="0" cy="24"/>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2" name="Line 576"/>
              <p:cNvSpPr>
                <a:spLocks noChangeShapeType="1"/>
              </p:cNvSpPr>
              <p:nvPr/>
            </p:nvSpPr>
            <p:spPr bwMode="auto">
              <a:xfrm flipH="1">
                <a:off x="2883" y="2534"/>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3" name="Line 577"/>
              <p:cNvSpPr>
                <a:spLocks noChangeShapeType="1"/>
              </p:cNvSpPr>
              <p:nvPr/>
            </p:nvSpPr>
            <p:spPr bwMode="auto">
              <a:xfrm flipH="1">
                <a:off x="2439" y="1970"/>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4" name="Line 578"/>
              <p:cNvSpPr>
                <a:spLocks noChangeShapeType="1"/>
              </p:cNvSpPr>
              <p:nvPr/>
            </p:nvSpPr>
            <p:spPr bwMode="auto">
              <a:xfrm flipH="1">
                <a:off x="2535" y="2228"/>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5" name="Line 579"/>
              <p:cNvSpPr>
                <a:spLocks noChangeShapeType="1"/>
              </p:cNvSpPr>
              <p:nvPr/>
            </p:nvSpPr>
            <p:spPr bwMode="auto">
              <a:xfrm flipH="1">
                <a:off x="2961" y="2558"/>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6" name="Line 580"/>
              <p:cNvSpPr>
                <a:spLocks noChangeShapeType="1"/>
              </p:cNvSpPr>
              <p:nvPr/>
            </p:nvSpPr>
            <p:spPr bwMode="auto">
              <a:xfrm flipH="1">
                <a:off x="2943" y="254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7" name="Line 581"/>
              <p:cNvSpPr>
                <a:spLocks noChangeShapeType="1"/>
              </p:cNvSpPr>
              <p:nvPr/>
            </p:nvSpPr>
            <p:spPr bwMode="auto">
              <a:xfrm flipH="1">
                <a:off x="2427" y="1856"/>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8" name="Line 582"/>
              <p:cNvSpPr>
                <a:spLocks noChangeShapeType="1"/>
              </p:cNvSpPr>
              <p:nvPr/>
            </p:nvSpPr>
            <p:spPr bwMode="auto">
              <a:xfrm flipH="1">
                <a:off x="2529" y="2168"/>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9" name="Line 583"/>
              <p:cNvSpPr>
                <a:spLocks noChangeShapeType="1"/>
              </p:cNvSpPr>
              <p:nvPr/>
            </p:nvSpPr>
            <p:spPr bwMode="auto">
              <a:xfrm flipH="1">
                <a:off x="2829" y="248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0" name="Line 584"/>
              <p:cNvSpPr>
                <a:spLocks noChangeShapeType="1"/>
              </p:cNvSpPr>
              <p:nvPr/>
            </p:nvSpPr>
            <p:spPr bwMode="auto">
              <a:xfrm flipH="1">
                <a:off x="2835" y="248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1" name="Line 585"/>
              <p:cNvSpPr>
                <a:spLocks noChangeShapeType="1"/>
              </p:cNvSpPr>
              <p:nvPr/>
            </p:nvSpPr>
            <p:spPr bwMode="auto">
              <a:xfrm flipH="1">
                <a:off x="3189" y="2612"/>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2" name="Line 586"/>
              <p:cNvSpPr>
                <a:spLocks noChangeShapeType="1"/>
              </p:cNvSpPr>
              <p:nvPr/>
            </p:nvSpPr>
            <p:spPr bwMode="auto">
              <a:xfrm flipH="1">
                <a:off x="2409" y="1766"/>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3" name="Line 587"/>
              <p:cNvSpPr>
                <a:spLocks noChangeShapeType="1"/>
              </p:cNvSpPr>
              <p:nvPr/>
            </p:nvSpPr>
            <p:spPr bwMode="auto">
              <a:xfrm flipH="1">
                <a:off x="3135" y="2600"/>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4" name="Line 588"/>
              <p:cNvSpPr>
                <a:spLocks noChangeShapeType="1"/>
              </p:cNvSpPr>
              <p:nvPr/>
            </p:nvSpPr>
            <p:spPr bwMode="auto">
              <a:xfrm flipH="1">
                <a:off x="2421" y="1820"/>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5" name="Line 589"/>
              <p:cNvSpPr>
                <a:spLocks noChangeShapeType="1"/>
              </p:cNvSpPr>
              <p:nvPr/>
            </p:nvSpPr>
            <p:spPr bwMode="auto">
              <a:xfrm flipH="1">
                <a:off x="2811" y="2480"/>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6" name="Line 590"/>
              <p:cNvSpPr>
                <a:spLocks noChangeShapeType="1"/>
              </p:cNvSpPr>
              <p:nvPr/>
            </p:nvSpPr>
            <p:spPr bwMode="auto">
              <a:xfrm flipH="1">
                <a:off x="2985" y="2576"/>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7" name="Line 591"/>
              <p:cNvSpPr>
                <a:spLocks noChangeShapeType="1"/>
              </p:cNvSpPr>
              <p:nvPr/>
            </p:nvSpPr>
            <p:spPr bwMode="auto">
              <a:xfrm flipH="1">
                <a:off x="2445" y="2030"/>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8" name="Line 592"/>
              <p:cNvSpPr>
                <a:spLocks noChangeShapeType="1"/>
              </p:cNvSpPr>
              <p:nvPr/>
            </p:nvSpPr>
            <p:spPr bwMode="auto">
              <a:xfrm flipH="1">
                <a:off x="2631" y="233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9" name="Line 593"/>
              <p:cNvSpPr>
                <a:spLocks noChangeShapeType="1"/>
              </p:cNvSpPr>
              <p:nvPr/>
            </p:nvSpPr>
            <p:spPr bwMode="auto">
              <a:xfrm flipH="1">
                <a:off x="2973" y="2564"/>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0" name="Line 594"/>
              <p:cNvSpPr>
                <a:spLocks noChangeShapeType="1"/>
              </p:cNvSpPr>
              <p:nvPr/>
            </p:nvSpPr>
            <p:spPr bwMode="auto">
              <a:xfrm flipH="1">
                <a:off x="2565" y="2294"/>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1" name="Line 595"/>
              <p:cNvSpPr>
                <a:spLocks noChangeShapeType="1"/>
              </p:cNvSpPr>
              <p:nvPr/>
            </p:nvSpPr>
            <p:spPr bwMode="auto">
              <a:xfrm flipH="1">
                <a:off x="2823" y="2480"/>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2" name="Line 596"/>
              <p:cNvSpPr>
                <a:spLocks noChangeShapeType="1"/>
              </p:cNvSpPr>
              <p:nvPr/>
            </p:nvSpPr>
            <p:spPr bwMode="auto">
              <a:xfrm flipH="1">
                <a:off x="3141" y="2600"/>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3" name="Line 597"/>
              <p:cNvSpPr>
                <a:spLocks noChangeShapeType="1"/>
              </p:cNvSpPr>
              <p:nvPr/>
            </p:nvSpPr>
            <p:spPr bwMode="auto">
              <a:xfrm flipH="1">
                <a:off x="2643" y="233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4" name="Line 598"/>
              <p:cNvSpPr>
                <a:spLocks noChangeShapeType="1"/>
              </p:cNvSpPr>
              <p:nvPr/>
            </p:nvSpPr>
            <p:spPr bwMode="auto">
              <a:xfrm flipH="1">
                <a:off x="3009" y="2570"/>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5" name="Line 599"/>
              <p:cNvSpPr>
                <a:spLocks noChangeShapeType="1"/>
              </p:cNvSpPr>
              <p:nvPr/>
            </p:nvSpPr>
            <p:spPr bwMode="auto">
              <a:xfrm flipH="1">
                <a:off x="2931" y="2552"/>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6" name="Line 600"/>
              <p:cNvSpPr>
                <a:spLocks noChangeShapeType="1"/>
              </p:cNvSpPr>
              <p:nvPr/>
            </p:nvSpPr>
            <p:spPr bwMode="auto">
              <a:xfrm flipH="1">
                <a:off x="2553" y="2300"/>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7" name="Freeform 601"/>
              <p:cNvSpPr/>
              <p:nvPr/>
            </p:nvSpPr>
            <p:spPr bwMode="auto">
              <a:xfrm>
                <a:off x="2325" y="1652"/>
                <a:ext cx="1104" cy="1014"/>
              </a:xfrm>
              <a:custGeom>
                <a:avLst/>
                <a:gdLst>
                  <a:gd name="T0" fmla="*/ 184 w 184"/>
                  <a:gd name="T1" fmla="*/ 167 h 169"/>
                  <a:gd name="T2" fmla="*/ 166 w 184"/>
                  <a:gd name="T3" fmla="*/ 166 h 169"/>
                  <a:gd name="T4" fmla="*/ 155 w 184"/>
                  <a:gd name="T5" fmla="*/ 164 h 169"/>
                  <a:gd name="T6" fmla="*/ 144 w 184"/>
                  <a:gd name="T7" fmla="*/ 164 h 169"/>
                  <a:gd name="T8" fmla="*/ 143 w 184"/>
                  <a:gd name="T9" fmla="*/ 162 h 169"/>
                  <a:gd name="T10" fmla="*/ 137 w 184"/>
                  <a:gd name="T11" fmla="*/ 161 h 169"/>
                  <a:gd name="T12" fmla="*/ 134 w 184"/>
                  <a:gd name="T13" fmla="*/ 160 h 169"/>
                  <a:gd name="T14" fmla="*/ 129 w 184"/>
                  <a:gd name="T15" fmla="*/ 158 h 169"/>
                  <a:gd name="T16" fmla="*/ 122 w 184"/>
                  <a:gd name="T17" fmla="*/ 158 h 169"/>
                  <a:gd name="T18" fmla="*/ 116 w 184"/>
                  <a:gd name="T19" fmla="*/ 157 h 169"/>
                  <a:gd name="T20" fmla="*/ 109 w 184"/>
                  <a:gd name="T21" fmla="*/ 155 h 169"/>
                  <a:gd name="T22" fmla="*/ 107 w 184"/>
                  <a:gd name="T23" fmla="*/ 153 h 169"/>
                  <a:gd name="T24" fmla="*/ 105 w 184"/>
                  <a:gd name="T25" fmla="*/ 152 h 169"/>
                  <a:gd name="T26" fmla="*/ 100 w 184"/>
                  <a:gd name="T27" fmla="*/ 151 h 169"/>
                  <a:gd name="T28" fmla="*/ 97 w 184"/>
                  <a:gd name="T29" fmla="*/ 150 h 169"/>
                  <a:gd name="T30" fmla="*/ 93 w 184"/>
                  <a:gd name="T31" fmla="*/ 149 h 169"/>
                  <a:gd name="T32" fmla="*/ 92 w 184"/>
                  <a:gd name="T33" fmla="*/ 147 h 169"/>
                  <a:gd name="T34" fmla="*/ 89 w 184"/>
                  <a:gd name="T35" fmla="*/ 145 h 169"/>
                  <a:gd name="T36" fmla="*/ 86 w 184"/>
                  <a:gd name="T37" fmla="*/ 142 h 169"/>
                  <a:gd name="T38" fmla="*/ 83 w 184"/>
                  <a:gd name="T39" fmla="*/ 141 h 169"/>
                  <a:gd name="T40" fmla="*/ 80 w 184"/>
                  <a:gd name="T41" fmla="*/ 139 h 169"/>
                  <a:gd name="T42" fmla="*/ 74 w 184"/>
                  <a:gd name="T43" fmla="*/ 138 h 169"/>
                  <a:gd name="T44" fmla="*/ 72 w 184"/>
                  <a:gd name="T45" fmla="*/ 135 h 169"/>
                  <a:gd name="T46" fmla="*/ 71 w 184"/>
                  <a:gd name="T47" fmla="*/ 133 h 169"/>
                  <a:gd name="T48" fmla="*/ 70 w 184"/>
                  <a:gd name="T49" fmla="*/ 133 h 169"/>
                  <a:gd name="T50" fmla="*/ 64 w 184"/>
                  <a:gd name="T51" fmla="*/ 131 h 169"/>
                  <a:gd name="T52" fmla="*/ 62 w 184"/>
                  <a:gd name="T53" fmla="*/ 130 h 169"/>
                  <a:gd name="T54" fmla="*/ 60 w 184"/>
                  <a:gd name="T55" fmla="*/ 128 h 169"/>
                  <a:gd name="T56" fmla="*/ 58 w 184"/>
                  <a:gd name="T57" fmla="*/ 128 h 169"/>
                  <a:gd name="T58" fmla="*/ 57 w 184"/>
                  <a:gd name="T59" fmla="*/ 125 h 169"/>
                  <a:gd name="T60" fmla="*/ 55 w 184"/>
                  <a:gd name="T61" fmla="*/ 121 h 169"/>
                  <a:gd name="T62" fmla="*/ 53 w 184"/>
                  <a:gd name="T63" fmla="*/ 117 h 169"/>
                  <a:gd name="T64" fmla="*/ 51 w 184"/>
                  <a:gd name="T65" fmla="*/ 115 h 169"/>
                  <a:gd name="T66" fmla="*/ 49 w 184"/>
                  <a:gd name="T67" fmla="*/ 114 h 169"/>
                  <a:gd name="T68" fmla="*/ 47 w 184"/>
                  <a:gd name="T69" fmla="*/ 112 h 169"/>
                  <a:gd name="T70" fmla="*/ 41 w 184"/>
                  <a:gd name="T71" fmla="*/ 110 h 169"/>
                  <a:gd name="T72" fmla="*/ 37 w 184"/>
                  <a:gd name="T73" fmla="*/ 105 h 169"/>
                  <a:gd name="T74" fmla="*/ 36 w 184"/>
                  <a:gd name="T75" fmla="*/ 98 h 169"/>
                  <a:gd name="T76" fmla="*/ 35 w 184"/>
                  <a:gd name="T77" fmla="*/ 93 h 169"/>
                  <a:gd name="T78" fmla="*/ 34 w 184"/>
                  <a:gd name="T79" fmla="*/ 90 h 169"/>
                  <a:gd name="T80" fmla="*/ 33 w 184"/>
                  <a:gd name="T81" fmla="*/ 87 h 169"/>
                  <a:gd name="T82" fmla="*/ 30 w 184"/>
                  <a:gd name="T83" fmla="*/ 84 h 169"/>
                  <a:gd name="T84" fmla="*/ 30 w 184"/>
                  <a:gd name="T85" fmla="*/ 81 h 169"/>
                  <a:gd name="T86" fmla="*/ 28 w 184"/>
                  <a:gd name="T87" fmla="*/ 78 h 169"/>
                  <a:gd name="T88" fmla="*/ 26 w 184"/>
                  <a:gd name="T89" fmla="*/ 75 h 169"/>
                  <a:gd name="T90" fmla="*/ 24 w 184"/>
                  <a:gd name="T91" fmla="*/ 70 h 169"/>
                  <a:gd name="T92" fmla="*/ 21 w 184"/>
                  <a:gd name="T93" fmla="*/ 66 h 169"/>
                  <a:gd name="T94" fmla="*/ 20 w 184"/>
                  <a:gd name="T95" fmla="*/ 55 h 169"/>
                  <a:gd name="T96" fmla="*/ 18 w 184"/>
                  <a:gd name="T97" fmla="*/ 46 h 169"/>
                  <a:gd name="T98" fmla="*/ 17 w 184"/>
                  <a:gd name="T99" fmla="*/ 37 h 169"/>
                  <a:gd name="T100" fmla="*/ 17 w 184"/>
                  <a:gd name="T101" fmla="*/ 31 h 169"/>
                  <a:gd name="T102" fmla="*/ 16 w 184"/>
                  <a:gd name="T103" fmla="*/ 26 h 169"/>
                  <a:gd name="T104" fmla="*/ 15 w 184"/>
                  <a:gd name="T105" fmla="*/ 21 h 169"/>
                  <a:gd name="T106" fmla="*/ 13 w 184"/>
                  <a:gd name="T107" fmla="*/ 19 h 169"/>
                  <a:gd name="T108" fmla="*/ 12 w 184"/>
                  <a:gd name="T109" fmla="*/ 16 h 169"/>
                  <a:gd name="T110" fmla="*/ 11 w 184"/>
                  <a:gd name="T111" fmla="*/ 14 h 169"/>
                  <a:gd name="T112" fmla="*/ 10 w 184"/>
                  <a:gd name="T113" fmla="*/ 11 h 169"/>
                  <a:gd name="T114" fmla="*/ 7 w 184"/>
                  <a:gd name="T115" fmla="*/ 8 h 169"/>
                  <a:gd name="T116" fmla="*/ 5 w 184"/>
                  <a:gd name="T117" fmla="*/ 7 h 169"/>
                  <a:gd name="T118" fmla="*/ 4 w 184"/>
                  <a:gd name="T119" fmla="*/ 6 h 169"/>
                  <a:gd name="T120" fmla="*/ 3 w 184"/>
                  <a:gd name="T121" fmla="*/ 4 h 169"/>
                  <a:gd name="T122" fmla="*/ 2 w 184"/>
                  <a:gd name="T123" fmla="*/ 3 h 169"/>
                  <a:gd name="T124" fmla="*/ 0 w 184"/>
                  <a:gd name="T125"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4" h="169">
                    <a:moveTo>
                      <a:pt x="184" y="169"/>
                    </a:moveTo>
                    <a:lnTo>
                      <a:pt x="184" y="167"/>
                    </a:lnTo>
                    <a:lnTo>
                      <a:pt x="166" y="167"/>
                    </a:lnTo>
                    <a:lnTo>
                      <a:pt x="166" y="166"/>
                    </a:lnTo>
                    <a:lnTo>
                      <a:pt x="155" y="166"/>
                    </a:lnTo>
                    <a:lnTo>
                      <a:pt x="155" y="164"/>
                    </a:lnTo>
                    <a:lnTo>
                      <a:pt x="144" y="164"/>
                    </a:lnTo>
                    <a:lnTo>
                      <a:pt x="144" y="164"/>
                    </a:lnTo>
                    <a:lnTo>
                      <a:pt x="143" y="164"/>
                    </a:lnTo>
                    <a:lnTo>
                      <a:pt x="143" y="162"/>
                    </a:lnTo>
                    <a:lnTo>
                      <a:pt x="137" y="162"/>
                    </a:lnTo>
                    <a:lnTo>
                      <a:pt x="137" y="161"/>
                    </a:lnTo>
                    <a:lnTo>
                      <a:pt x="134" y="161"/>
                    </a:lnTo>
                    <a:lnTo>
                      <a:pt x="134" y="160"/>
                    </a:lnTo>
                    <a:lnTo>
                      <a:pt x="129" y="160"/>
                    </a:lnTo>
                    <a:lnTo>
                      <a:pt x="129" y="158"/>
                    </a:lnTo>
                    <a:lnTo>
                      <a:pt x="122" y="158"/>
                    </a:lnTo>
                    <a:lnTo>
                      <a:pt x="122" y="158"/>
                    </a:lnTo>
                    <a:lnTo>
                      <a:pt x="116" y="158"/>
                    </a:lnTo>
                    <a:lnTo>
                      <a:pt x="116" y="157"/>
                    </a:lnTo>
                    <a:lnTo>
                      <a:pt x="109" y="157"/>
                    </a:lnTo>
                    <a:lnTo>
                      <a:pt x="109" y="155"/>
                    </a:lnTo>
                    <a:lnTo>
                      <a:pt x="107" y="155"/>
                    </a:lnTo>
                    <a:lnTo>
                      <a:pt x="107" y="153"/>
                    </a:lnTo>
                    <a:lnTo>
                      <a:pt x="105" y="153"/>
                    </a:lnTo>
                    <a:lnTo>
                      <a:pt x="105" y="152"/>
                    </a:lnTo>
                    <a:lnTo>
                      <a:pt x="100" y="152"/>
                    </a:lnTo>
                    <a:lnTo>
                      <a:pt x="100" y="151"/>
                    </a:lnTo>
                    <a:lnTo>
                      <a:pt x="97" y="151"/>
                    </a:lnTo>
                    <a:lnTo>
                      <a:pt x="97" y="150"/>
                    </a:lnTo>
                    <a:lnTo>
                      <a:pt x="93" y="150"/>
                    </a:lnTo>
                    <a:lnTo>
                      <a:pt x="93" y="149"/>
                    </a:lnTo>
                    <a:lnTo>
                      <a:pt x="92" y="149"/>
                    </a:lnTo>
                    <a:lnTo>
                      <a:pt x="92" y="147"/>
                    </a:lnTo>
                    <a:lnTo>
                      <a:pt x="89" y="147"/>
                    </a:lnTo>
                    <a:lnTo>
                      <a:pt x="89" y="145"/>
                    </a:lnTo>
                    <a:lnTo>
                      <a:pt x="86" y="145"/>
                    </a:lnTo>
                    <a:lnTo>
                      <a:pt x="86" y="142"/>
                    </a:lnTo>
                    <a:lnTo>
                      <a:pt x="83" y="142"/>
                    </a:lnTo>
                    <a:lnTo>
                      <a:pt x="83" y="141"/>
                    </a:lnTo>
                    <a:lnTo>
                      <a:pt x="80" y="141"/>
                    </a:lnTo>
                    <a:cubicBezTo>
                      <a:pt x="80" y="141"/>
                      <a:pt x="79" y="139"/>
                      <a:pt x="80" y="139"/>
                    </a:cubicBezTo>
                    <a:cubicBezTo>
                      <a:pt x="81" y="139"/>
                      <a:pt x="74" y="139"/>
                      <a:pt x="74" y="139"/>
                    </a:cubicBezTo>
                    <a:lnTo>
                      <a:pt x="74" y="138"/>
                    </a:lnTo>
                    <a:lnTo>
                      <a:pt x="72" y="138"/>
                    </a:lnTo>
                    <a:lnTo>
                      <a:pt x="72" y="135"/>
                    </a:lnTo>
                    <a:lnTo>
                      <a:pt x="71" y="135"/>
                    </a:lnTo>
                    <a:lnTo>
                      <a:pt x="71" y="133"/>
                    </a:lnTo>
                    <a:lnTo>
                      <a:pt x="71" y="133"/>
                    </a:lnTo>
                    <a:lnTo>
                      <a:pt x="70" y="133"/>
                    </a:lnTo>
                    <a:lnTo>
                      <a:pt x="64" y="133"/>
                    </a:lnTo>
                    <a:lnTo>
                      <a:pt x="64" y="131"/>
                    </a:lnTo>
                    <a:lnTo>
                      <a:pt x="62" y="131"/>
                    </a:lnTo>
                    <a:lnTo>
                      <a:pt x="62" y="130"/>
                    </a:lnTo>
                    <a:lnTo>
                      <a:pt x="60" y="130"/>
                    </a:lnTo>
                    <a:lnTo>
                      <a:pt x="60" y="128"/>
                    </a:lnTo>
                    <a:lnTo>
                      <a:pt x="58" y="128"/>
                    </a:lnTo>
                    <a:lnTo>
                      <a:pt x="58" y="128"/>
                    </a:lnTo>
                    <a:lnTo>
                      <a:pt x="57" y="128"/>
                    </a:lnTo>
                    <a:lnTo>
                      <a:pt x="57" y="125"/>
                    </a:lnTo>
                    <a:lnTo>
                      <a:pt x="55" y="125"/>
                    </a:lnTo>
                    <a:lnTo>
                      <a:pt x="55" y="121"/>
                    </a:lnTo>
                    <a:lnTo>
                      <a:pt x="53" y="121"/>
                    </a:lnTo>
                    <a:lnTo>
                      <a:pt x="53" y="117"/>
                    </a:lnTo>
                    <a:lnTo>
                      <a:pt x="51" y="117"/>
                    </a:lnTo>
                    <a:lnTo>
                      <a:pt x="51" y="115"/>
                    </a:lnTo>
                    <a:lnTo>
                      <a:pt x="49" y="115"/>
                    </a:lnTo>
                    <a:lnTo>
                      <a:pt x="49" y="114"/>
                    </a:lnTo>
                    <a:lnTo>
                      <a:pt x="47" y="114"/>
                    </a:lnTo>
                    <a:lnTo>
                      <a:pt x="47" y="112"/>
                    </a:lnTo>
                    <a:lnTo>
                      <a:pt x="41" y="112"/>
                    </a:lnTo>
                    <a:lnTo>
                      <a:pt x="41" y="110"/>
                    </a:lnTo>
                    <a:lnTo>
                      <a:pt x="37" y="110"/>
                    </a:lnTo>
                    <a:lnTo>
                      <a:pt x="37" y="105"/>
                    </a:lnTo>
                    <a:lnTo>
                      <a:pt x="36" y="105"/>
                    </a:lnTo>
                    <a:lnTo>
                      <a:pt x="36" y="98"/>
                    </a:lnTo>
                    <a:lnTo>
                      <a:pt x="35" y="98"/>
                    </a:lnTo>
                    <a:lnTo>
                      <a:pt x="35" y="93"/>
                    </a:lnTo>
                    <a:lnTo>
                      <a:pt x="34" y="93"/>
                    </a:lnTo>
                    <a:lnTo>
                      <a:pt x="34" y="90"/>
                    </a:lnTo>
                    <a:lnTo>
                      <a:pt x="33" y="90"/>
                    </a:lnTo>
                    <a:lnTo>
                      <a:pt x="33" y="87"/>
                    </a:lnTo>
                    <a:lnTo>
                      <a:pt x="30" y="87"/>
                    </a:lnTo>
                    <a:lnTo>
                      <a:pt x="30" y="84"/>
                    </a:lnTo>
                    <a:lnTo>
                      <a:pt x="30" y="84"/>
                    </a:lnTo>
                    <a:lnTo>
                      <a:pt x="30" y="81"/>
                    </a:lnTo>
                    <a:lnTo>
                      <a:pt x="28" y="81"/>
                    </a:lnTo>
                    <a:lnTo>
                      <a:pt x="28" y="78"/>
                    </a:lnTo>
                    <a:lnTo>
                      <a:pt x="26" y="78"/>
                    </a:lnTo>
                    <a:lnTo>
                      <a:pt x="26" y="75"/>
                    </a:lnTo>
                    <a:lnTo>
                      <a:pt x="24" y="75"/>
                    </a:lnTo>
                    <a:lnTo>
                      <a:pt x="24" y="70"/>
                    </a:lnTo>
                    <a:lnTo>
                      <a:pt x="21" y="70"/>
                    </a:lnTo>
                    <a:lnTo>
                      <a:pt x="21" y="66"/>
                    </a:lnTo>
                    <a:lnTo>
                      <a:pt x="20" y="66"/>
                    </a:lnTo>
                    <a:lnTo>
                      <a:pt x="20" y="55"/>
                    </a:lnTo>
                    <a:lnTo>
                      <a:pt x="18" y="55"/>
                    </a:lnTo>
                    <a:lnTo>
                      <a:pt x="18" y="46"/>
                    </a:lnTo>
                    <a:lnTo>
                      <a:pt x="17" y="46"/>
                    </a:lnTo>
                    <a:lnTo>
                      <a:pt x="17" y="37"/>
                    </a:lnTo>
                    <a:lnTo>
                      <a:pt x="17" y="37"/>
                    </a:lnTo>
                    <a:lnTo>
                      <a:pt x="17" y="31"/>
                    </a:lnTo>
                    <a:lnTo>
                      <a:pt x="16" y="31"/>
                    </a:lnTo>
                    <a:lnTo>
                      <a:pt x="16" y="26"/>
                    </a:lnTo>
                    <a:lnTo>
                      <a:pt x="15" y="26"/>
                    </a:lnTo>
                    <a:lnTo>
                      <a:pt x="15" y="21"/>
                    </a:lnTo>
                    <a:lnTo>
                      <a:pt x="13" y="21"/>
                    </a:lnTo>
                    <a:lnTo>
                      <a:pt x="13" y="19"/>
                    </a:lnTo>
                    <a:lnTo>
                      <a:pt x="12" y="19"/>
                    </a:lnTo>
                    <a:lnTo>
                      <a:pt x="12" y="16"/>
                    </a:lnTo>
                    <a:lnTo>
                      <a:pt x="11" y="16"/>
                    </a:lnTo>
                    <a:lnTo>
                      <a:pt x="11" y="14"/>
                    </a:lnTo>
                    <a:lnTo>
                      <a:pt x="10" y="14"/>
                    </a:lnTo>
                    <a:lnTo>
                      <a:pt x="10" y="11"/>
                    </a:lnTo>
                    <a:lnTo>
                      <a:pt x="7" y="11"/>
                    </a:lnTo>
                    <a:lnTo>
                      <a:pt x="7" y="8"/>
                    </a:lnTo>
                    <a:lnTo>
                      <a:pt x="5" y="8"/>
                    </a:lnTo>
                    <a:lnTo>
                      <a:pt x="5" y="7"/>
                    </a:lnTo>
                    <a:lnTo>
                      <a:pt x="4" y="7"/>
                    </a:lnTo>
                    <a:lnTo>
                      <a:pt x="4" y="6"/>
                    </a:lnTo>
                    <a:lnTo>
                      <a:pt x="4" y="4"/>
                    </a:lnTo>
                    <a:lnTo>
                      <a:pt x="3" y="4"/>
                    </a:lnTo>
                    <a:lnTo>
                      <a:pt x="3" y="3"/>
                    </a:lnTo>
                    <a:lnTo>
                      <a:pt x="2" y="3"/>
                    </a:lnTo>
                    <a:lnTo>
                      <a:pt x="2" y="0"/>
                    </a:lnTo>
                    <a:lnTo>
                      <a:pt x="0" y="0"/>
                    </a:lnTo>
                  </a:path>
                </a:pathLst>
              </a:cu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sp>
        <p:nvSpPr>
          <p:cNvPr id="610" name="Text Placeholder 3"/>
          <p:cNvSpPr>
            <a:spLocks noGrp="1"/>
          </p:cNvSpPr>
          <p:nvPr>
            <p:ph type="body" sz="quarter" idx="10"/>
          </p:nvPr>
        </p:nvSpPr>
        <p:spPr>
          <a:xfrm>
            <a:off x="365124" y="6096000"/>
            <a:ext cx="3989848" cy="487363"/>
          </a:xfrm>
        </p:spPr>
        <p:txBody>
          <a:bodyPr/>
          <a:lstStyle/>
          <a:p>
            <a:r>
              <a:rPr lang="ja-JP" sz="1200" b="0" i="0" u="none" strike="noStrike" cap="none" baseline="30000" dirty="0">
                <a:solidFill>
                  <a:srgbClr val="4D4D4D"/>
                </a:solidFill>
                <a:effectLst/>
                <a:uFillTx/>
                <a:ea typeface="MS UI Gothic"/>
              </a:rPr>
              <a:t>a</a:t>
            </a:r>
            <a:r>
              <a:rPr lang="ja-JP" sz="1200" b="0" i="0" u="none" strike="noStrike" cap="none" baseline="0" dirty="0">
                <a:solidFill>
                  <a:srgbClr val="4D4D4D"/>
                </a:solidFill>
                <a:effectLst/>
                <a:uFillTx/>
                <a:ea typeface="MS UI Gothic"/>
              </a:rPr>
              <a:t>地域および組織像で層別化し、治療法を共変量としたCox回帰モデルに基づく</a:t>
            </a:r>
          </a:p>
        </p:txBody>
      </p:sp>
      <p:sp>
        <p:nvSpPr>
          <p:cNvPr id="611" name="TextBox 14">
            <a:extLst>
              <a:ext uri="{FF2B5EF4-FFF2-40B4-BE49-F238E27FC236}">
                <a16:creationId xmlns:a16="http://schemas.microsoft.com/office/drawing/2014/main" id="{3A251579-0C83-4BAD-82B0-61D3844E296D}"/>
              </a:ext>
            </a:extLst>
          </p:cNvPr>
          <p:cNvSpPr txBox="1"/>
          <p:nvPr/>
        </p:nvSpPr>
        <p:spPr>
          <a:xfrm>
            <a:off x="-24489" y="5545705"/>
            <a:ext cx="1465466" cy="230832"/>
          </a:xfrm>
          <a:prstGeom prst="rect">
            <a:avLst/>
          </a:prstGeom>
          <a:noFill/>
        </p:spPr>
        <p:txBody>
          <a:bodyPr wrap="none" rtlCol="0">
            <a:spAutoFit/>
          </a:bodyPr>
          <a:lstStyle/>
          <a:p>
            <a:pPr algn="r"/>
            <a:r>
              <a:rPr lang="ja-JP" sz="900" b="0" i="0" u="none" strike="noStrike" cap="none" baseline="0" dirty="0">
                <a:solidFill>
                  <a:srgbClr val="4D4D4D"/>
                </a:solidFill>
                <a:effectLst/>
                <a:uFillTx/>
                <a:ea typeface="MS UI Gothic"/>
              </a:rPr>
              <a:t>リスクに晒されていた患者数</a:t>
            </a:r>
          </a:p>
        </p:txBody>
      </p:sp>
      <p:sp>
        <p:nvSpPr>
          <p:cNvPr id="613" name="TextBox 14">
            <a:extLst>
              <a:ext uri="{FF2B5EF4-FFF2-40B4-BE49-F238E27FC236}">
                <a16:creationId xmlns:a16="http://schemas.microsoft.com/office/drawing/2014/main" id="{ADABD561-242C-4EDD-9CA3-81F5935D3D2F}"/>
              </a:ext>
            </a:extLst>
          </p:cNvPr>
          <p:cNvSpPr txBox="1"/>
          <p:nvPr/>
        </p:nvSpPr>
        <p:spPr>
          <a:xfrm>
            <a:off x="-47484" y="5700668"/>
            <a:ext cx="800219" cy="338554"/>
          </a:xfrm>
          <a:prstGeom prst="rect">
            <a:avLst/>
          </a:prstGeom>
          <a:noFill/>
        </p:spPr>
        <p:txBody>
          <a:bodyPr wrap="none" rtlCol="0">
            <a:spAutoFit/>
          </a:bodyPr>
          <a:lstStyle/>
          <a:p>
            <a:pPr algn="r"/>
            <a:r>
              <a:rPr lang="ja-JP" sz="800" b="0" i="0" u="none" strike="noStrike" cap="none" baseline="0" dirty="0">
                <a:solidFill>
                  <a:srgbClr val="B60D27"/>
                </a:solidFill>
                <a:effectLst/>
                <a:uFillTx/>
                <a:ea typeface="MS UI Gothic"/>
              </a:rPr>
              <a:t>ペムブロリズマブ</a:t>
            </a:r>
          </a:p>
          <a:p>
            <a:pPr algn="r"/>
            <a:r>
              <a:rPr lang="ja-JP" sz="800" b="0" i="0" u="none" strike="noStrike" cap="none" baseline="0" dirty="0">
                <a:solidFill>
                  <a:srgbClr val="B2C0D8"/>
                </a:solidFill>
                <a:effectLst/>
                <a:uFillTx/>
                <a:ea typeface="MS UI Gothic"/>
              </a:rPr>
              <a:t>化学療法</a:t>
            </a:r>
          </a:p>
        </p:txBody>
      </p:sp>
    </p:spTree>
    <p:extLst>
      <p:ext uri="{BB962C8B-B14F-4D97-AF65-F5344CB8AC3E}">
        <p14:creationId xmlns:p14="http://schemas.microsoft.com/office/powerpoint/2010/main" val="988622730"/>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486: 直腸癌における併用化学放射線療法と比較した短期放射線療法の総合ネオアジュバント療</a:t>
            </a:r>
            <a:r>
              <a:rPr lang="ja-JP" sz="1800" b="1" i="0" u="none" strike="noStrike" cap="none" baseline="0" dirty="0" smtClean="0">
                <a:solidFill>
                  <a:srgbClr val="043882"/>
                </a:solidFill>
                <a:effectLst/>
                <a:uFillTx/>
                <a:ea typeface="MS UI Gothic"/>
              </a:rPr>
              <a:t>法</a:t>
            </a:r>
            <a:r>
              <a:rPr lang="en-GB" altLang="ja-JP" sz="1800" b="1" i="0" u="none" strike="noStrike" cap="none" baseline="0" dirty="0" smtClean="0">
                <a:solidFill>
                  <a:srgbClr val="043882"/>
                </a:solidFill>
                <a:effectLst/>
                <a:uFillTx/>
                <a:ea typeface="MS UI Gothic"/>
              </a:rPr>
              <a:t> </a:t>
            </a: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Chapman W Jr,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試験の目的</a:t>
            </a:r>
          </a:p>
          <a:p>
            <a:r>
              <a:rPr lang="ja-JP" sz="1600" b="0" i="0" u="none" strike="noStrike" cap="none" baseline="0">
                <a:solidFill>
                  <a:srgbClr val="4D4D4D"/>
                </a:solidFill>
                <a:effectLst/>
                <a:uFillTx/>
                <a:ea typeface="MS UI Gothic"/>
              </a:rPr>
              <a:t>総合ネオアジュバント療法での短期放射線療法は、併用化学放射線療法と比べ転帰に影響を与えるかどうかを調査する</a:t>
            </a:r>
          </a:p>
        </p:txBody>
      </p:sp>
      <p:sp>
        <p:nvSpPr>
          <p:cNvPr id="4" name="Text Placeholder 3"/>
          <p:cNvSpPr>
            <a:spLocks noGrp="1"/>
          </p:cNvSpPr>
          <p:nvPr>
            <p:ph type="body" sz="quarter" idx="10"/>
          </p:nvPr>
        </p:nvSpPr>
        <p:spPr>
          <a:xfrm>
            <a:off x="365125" y="6096000"/>
            <a:ext cx="4283075" cy="487363"/>
          </a:xfrm>
        </p:spPr>
        <p:txBody>
          <a:bodyPr/>
          <a:lstStyle/>
          <a:p>
            <a:r>
              <a:rPr lang="ja-JP" sz="1200" b="0" i="0" u="none" strike="noStrike" cap="none" baseline="0">
                <a:solidFill>
                  <a:srgbClr val="4D4D4D"/>
                </a:solidFill>
                <a:effectLst/>
                <a:uFillTx/>
                <a:ea typeface="MS UI Gothic"/>
              </a:rPr>
              <a:t>*25～35 Gy 5分割で照射後CAPOXまたはFOLFOX; </a:t>
            </a:r>
            <a:r>
              <a:rPr sz="1200"/>
              <a:t/>
            </a:r>
            <a:br>
              <a:rPr sz="1200"/>
            </a:br>
            <a:r>
              <a:rPr lang="ja-JP" sz="1200" b="0" i="0" u="none" strike="noStrike" cap="none" baseline="30000">
                <a:solidFill>
                  <a:srgbClr val="4D4D4D"/>
                </a:solidFill>
                <a:effectLst/>
                <a:uFillTx/>
                <a:ea typeface="MS UI Gothic"/>
              </a:rPr>
              <a:t>†</a:t>
            </a:r>
            <a:r>
              <a:rPr lang="ja-JP" sz="1200" b="0" i="0" u="none" strike="noStrike" cap="none" baseline="0">
                <a:solidFill>
                  <a:srgbClr val="4D4D4D"/>
                </a:solidFill>
                <a:effectLst/>
                <a:uFillTx/>
                <a:ea typeface="MS UI Gothic"/>
              </a:rPr>
              <a:t>50～55 Gy 25～28分割で照射しこれに5FUまたはカペシタビン化学療法を併用</a:t>
            </a:r>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Chapman W Jr, et al. J Clin Oncol 2019;37(Suppl):Abstr 486</a:t>
            </a:r>
          </a:p>
        </p:txBody>
      </p:sp>
      <p:sp>
        <p:nvSpPr>
          <p:cNvPr id="7" name="Oval 14"/>
          <p:cNvSpPr>
            <a:spLocks noChangeArrowheads="1"/>
          </p:cNvSpPr>
          <p:nvPr/>
        </p:nvSpPr>
        <p:spPr bwMode="auto">
          <a:xfrm>
            <a:off x="3800865" y="3427886"/>
            <a:ext cx="583595" cy="584200"/>
          </a:xfrm>
          <a:prstGeom prst="ellipse">
            <a:avLst/>
          </a:prstGeom>
          <a:noFill/>
          <a:ln w="57150">
            <a:solidFill>
              <a:schemeClr val="bg2">
                <a:lumMod val="60000"/>
                <a:lumOff val="40000"/>
              </a:schemeClr>
            </a:solidFill>
            <a:round/>
            <a:tailEnd type="triangle" w="med" len="med"/>
          </a:ln>
        </p:spPr>
        <p:txBody>
          <a:bodyPr wrap="none" anchor="ctr"/>
          <a:lstStyle/>
          <a:p>
            <a:pPr algn="ctr">
              <a:defRPr/>
            </a:pPr>
            <a:r>
              <a:rPr lang="ja-JP" sz="2000" b="1" i="0" u="none" strike="noStrike" cap="none" baseline="0">
                <a:solidFill>
                  <a:srgbClr val="043882"/>
                </a:solidFill>
                <a:effectLst/>
                <a:uFillTx/>
                <a:ea typeface="MS UI Gothic"/>
              </a:rPr>
              <a:t>R</a:t>
            </a:r>
          </a:p>
        </p:txBody>
      </p:sp>
      <p:cxnSp>
        <p:nvCxnSpPr>
          <p:cNvPr id="8" name="AutoShape 15"/>
          <p:cNvCxnSpPr>
            <a:cxnSpLocks noChangeShapeType="1"/>
            <a:stCxn id="7" idx="0"/>
            <a:endCxn id="13" idx="1"/>
          </p:cNvCxnSpPr>
          <p:nvPr/>
        </p:nvCxnSpPr>
        <p:spPr bwMode="auto">
          <a:xfrm rot="5400000" flipH="1" flipV="1">
            <a:off x="4003171" y="2935348"/>
            <a:ext cx="582031" cy="403047"/>
          </a:xfrm>
          <a:prstGeom prst="bentConnector2">
            <a:avLst/>
          </a:prstGeom>
          <a:noFill/>
          <a:ln w="57150">
            <a:solidFill>
              <a:schemeClr val="bg2">
                <a:lumMod val="60000"/>
                <a:lumOff val="40000"/>
              </a:schemeClr>
            </a:solidFill>
            <a:round/>
            <a:tailEnd type="triangle" w="med" len="med"/>
          </a:ln>
        </p:spPr>
      </p:cxnSp>
      <p:sp>
        <p:nvSpPr>
          <p:cNvPr id="9" name="AutoShape 12"/>
          <p:cNvSpPr>
            <a:spLocks noChangeArrowheads="1"/>
          </p:cNvSpPr>
          <p:nvPr/>
        </p:nvSpPr>
        <p:spPr bwMode="auto">
          <a:xfrm>
            <a:off x="8116435" y="2581536"/>
            <a:ext cx="657678" cy="528637"/>
          </a:xfrm>
          <a:prstGeom prst="rect">
            <a:avLst/>
          </a:prstGeom>
          <a:solidFill>
            <a:schemeClr val="tx1"/>
          </a:solidFill>
          <a:ln w="9525" algn="ctr">
            <a:noFill/>
            <a:round/>
          </a:ln>
        </p:spPr>
        <p:txBody>
          <a:bodyPr lIns="90488" tIns="0" rIns="90488" bIns="0" anchor="ctr"/>
          <a:lstStyle/>
          <a:p>
            <a:pPr algn="ctr" defTabSz="892175" eaLnBrk="0" hangingPunct="0">
              <a:defRPr/>
            </a:pPr>
            <a:r>
              <a:rPr lang="ja-JP" sz="1800" b="1" i="0" u="none" strike="noStrike" cap="none" baseline="0" dirty="0">
                <a:solidFill>
                  <a:srgbClr val="FFFFFF"/>
                </a:solidFill>
                <a:effectLst/>
                <a:uFillTx/>
                <a:ea typeface="MS UI Gothic"/>
              </a:rPr>
              <a:t>PD</a:t>
            </a:r>
          </a:p>
        </p:txBody>
      </p:sp>
      <p:cxnSp>
        <p:nvCxnSpPr>
          <p:cNvPr id="11" name="AutoShape 19"/>
          <p:cNvCxnSpPr>
            <a:cxnSpLocks noChangeShapeType="1"/>
            <a:stCxn id="14" idx="3"/>
            <a:endCxn id="7" idx="2"/>
          </p:cNvCxnSpPr>
          <p:nvPr/>
        </p:nvCxnSpPr>
        <p:spPr bwMode="auto">
          <a:xfrm flipV="1">
            <a:off x="3546478" y="3719986"/>
            <a:ext cx="254387" cy="1"/>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a:endCxn id="9" idx="1"/>
          </p:cNvCxnSpPr>
          <p:nvPr/>
        </p:nvCxnSpPr>
        <p:spPr bwMode="auto">
          <a:xfrm>
            <a:off x="7751746" y="2845855"/>
            <a:ext cx="364689" cy="0"/>
          </a:xfrm>
          <a:prstGeom prst="straightConnector1">
            <a:avLst/>
          </a:prstGeom>
          <a:noFill/>
          <a:ln w="57150">
            <a:solidFill>
              <a:schemeClr val="bg2">
                <a:lumMod val="60000"/>
                <a:lumOff val="40000"/>
              </a:schemeClr>
            </a:solidFill>
            <a:round/>
            <a:tailEnd type="triangle" w="med" len="med"/>
          </a:ln>
        </p:spPr>
      </p:cxnSp>
      <p:sp>
        <p:nvSpPr>
          <p:cNvPr id="13" name="AutoShape 8"/>
          <p:cNvSpPr>
            <a:spLocks noChangeArrowheads="1"/>
          </p:cNvSpPr>
          <p:nvPr/>
        </p:nvSpPr>
        <p:spPr bwMode="auto">
          <a:xfrm>
            <a:off x="4495710" y="2290671"/>
            <a:ext cx="3256036" cy="1110367"/>
          </a:xfrm>
          <a:prstGeom prst="rect">
            <a:avLst/>
          </a:prstGeom>
          <a:solidFill>
            <a:schemeClr val="accent3"/>
          </a:solidFill>
          <a:ln w="9525" algn="ctr">
            <a:noFill/>
            <a:round/>
          </a:ln>
        </p:spPr>
        <p:txBody>
          <a:bodyPr lIns="90488" tIns="0" rIns="90488" bIns="0" anchor="ctr"/>
          <a:lstStyle/>
          <a:p>
            <a:pPr algn="ctr" defTabSz="892175" eaLnBrk="0" hangingPunct="0">
              <a:defRPr/>
            </a:pPr>
            <a:r>
              <a:rPr lang="ja-JP" sz="1800" b="0" i="0" u="none" strike="noStrike" cap="none" baseline="0" dirty="0">
                <a:solidFill>
                  <a:srgbClr val="FFFFFF"/>
                </a:solidFill>
                <a:effectLst/>
                <a:uFillTx/>
                <a:ea typeface="MS UI Gothic"/>
              </a:rPr>
              <a:t>総合ネオアジュバント療法での短期放射線療法（SC-TNT）*</a:t>
            </a:r>
            <a:r>
              <a:rPr sz="1800" dirty="0"/>
              <a:t/>
            </a:r>
            <a:br>
              <a:rPr sz="1800" dirty="0"/>
            </a:br>
            <a:r>
              <a:rPr lang="ja-JP" sz="1800" b="0" i="0" u="none" strike="noStrike" cap="none" baseline="0" dirty="0">
                <a:solidFill>
                  <a:srgbClr val="FFFFFF"/>
                </a:solidFill>
                <a:effectLst/>
                <a:uFillTx/>
                <a:ea typeface="MS UI Gothic"/>
              </a:rPr>
              <a:t>(n=152)</a:t>
            </a:r>
          </a:p>
        </p:txBody>
      </p:sp>
      <p:sp>
        <p:nvSpPr>
          <p:cNvPr id="14" name="AutoShape 9"/>
          <p:cNvSpPr>
            <a:spLocks noChangeArrowheads="1"/>
          </p:cNvSpPr>
          <p:nvPr/>
        </p:nvSpPr>
        <p:spPr bwMode="auto">
          <a:xfrm>
            <a:off x="365124" y="3236141"/>
            <a:ext cx="3181354" cy="967691"/>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defRPr/>
            </a:pPr>
            <a:r>
              <a:rPr lang="ja-JP" sz="1600" b="0" i="0" u="none" strike="noStrike" cap="none" baseline="0">
                <a:solidFill>
                  <a:srgbClr val="FFFFFF"/>
                </a:solidFill>
                <a:effectLst/>
                <a:uFillTx/>
                <a:ea typeface="MS UI Gothic"/>
              </a:rPr>
              <a:t>主要な患者選択基準</a:t>
            </a:r>
          </a:p>
          <a:p>
            <a:pPr marL="228600" indent="-228600" defTabSz="892175" eaLnBrk="0" hangingPunct="0">
              <a:spcAft>
                <a:spcPct val="30000"/>
              </a:spcAft>
              <a:buFont typeface="Arial" panose="020B0604020202020204" pitchFamily="34" charset="0"/>
              <a:buChar char="•"/>
              <a:defRPr/>
            </a:pPr>
            <a:r>
              <a:rPr lang="ja-JP" sz="1600" b="0" i="0" u="none" strike="noStrike" cap="none" baseline="0">
                <a:solidFill>
                  <a:srgbClr val="FFFFFF"/>
                </a:solidFill>
                <a:effectLst/>
                <a:uFillTx/>
                <a:ea typeface="MS UI Gothic"/>
              </a:rPr>
              <a:t>ステージIIまたはIIIの直腸癌</a:t>
            </a:r>
          </a:p>
          <a:p>
            <a:pPr defTabSz="892175" eaLnBrk="0" hangingPunct="0">
              <a:spcAft>
                <a:spcPct val="30000"/>
              </a:spcAft>
              <a:defRPr/>
            </a:pPr>
            <a:r>
              <a:rPr lang="ja-JP" sz="1600" b="0" i="0" u="none" strike="noStrike" cap="none" baseline="0">
                <a:solidFill>
                  <a:srgbClr val="FFFFFF"/>
                </a:solidFill>
                <a:effectLst/>
                <a:uFillTx/>
                <a:ea typeface="MS UI Gothic"/>
              </a:rPr>
              <a:t>(n=388)</a:t>
            </a:r>
          </a:p>
        </p:txBody>
      </p:sp>
      <p:cxnSp>
        <p:nvCxnSpPr>
          <p:cNvPr id="15" name="AutoShape 16"/>
          <p:cNvCxnSpPr>
            <a:cxnSpLocks noChangeShapeType="1"/>
            <a:stCxn id="7" idx="4"/>
            <a:endCxn id="18" idx="1"/>
          </p:cNvCxnSpPr>
          <p:nvPr/>
        </p:nvCxnSpPr>
        <p:spPr bwMode="auto">
          <a:xfrm rot="16200000" flipH="1">
            <a:off x="4005702" y="4099047"/>
            <a:ext cx="577059" cy="403136"/>
          </a:xfrm>
          <a:prstGeom prst="bentConnector2">
            <a:avLst/>
          </a:prstGeom>
          <a:noFill/>
          <a:ln w="57150">
            <a:solidFill>
              <a:schemeClr val="bg2">
                <a:lumMod val="60000"/>
                <a:lumOff val="40000"/>
              </a:schemeClr>
            </a:solidFill>
            <a:round/>
            <a:tailEnd type="triangle" w="med" len="med"/>
          </a:ln>
        </p:spPr>
      </p:cxnSp>
      <p:sp>
        <p:nvSpPr>
          <p:cNvPr id="16" name="AutoShape 12"/>
          <p:cNvSpPr>
            <a:spLocks noChangeArrowheads="1"/>
          </p:cNvSpPr>
          <p:nvPr/>
        </p:nvSpPr>
        <p:spPr bwMode="auto">
          <a:xfrm>
            <a:off x="8116435" y="4324826"/>
            <a:ext cx="657678" cy="528638"/>
          </a:xfrm>
          <a:prstGeom prst="rect">
            <a:avLst/>
          </a:prstGeom>
          <a:solidFill>
            <a:schemeClr val="tx1"/>
          </a:solidFill>
          <a:ln w="9525" algn="ctr">
            <a:noFill/>
            <a:round/>
          </a:ln>
        </p:spPr>
        <p:txBody>
          <a:bodyPr lIns="90488" tIns="0" rIns="90488" bIns="0" anchor="ctr"/>
          <a:lstStyle/>
          <a:p>
            <a:pPr algn="ctr" defTabSz="892175" eaLnBrk="0" hangingPunct="0">
              <a:defRPr/>
            </a:pPr>
            <a:r>
              <a:rPr lang="ja-JP" sz="1800" b="1" i="0" u="none" strike="noStrike" cap="none" baseline="0">
                <a:solidFill>
                  <a:srgbClr val="FFFFFF"/>
                </a:solidFill>
                <a:effectLst/>
                <a:uFillTx/>
                <a:ea typeface="MS UI Gothic"/>
              </a:rPr>
              <a:t>PD</a:t>
            </a:r>
          </a:p>
        </p:txBody>
      </p:sp>
      <p:cxnSp>
        <p:nvCxnSpPr>
          <p:cNvPr id="17" name="AutoShape 20"/>
          <p:cNvCxnSpPr>
            <a:cxnSpLocks noChangeShapeType="1"/>
            <a:stCxn id="18" idx="3"/>
            <a:endCxn id="16" idx="1"/>
          </p:cNvCxnSpPr>
          <p:nvPr/>
        </p:nvCxnSpPr>
        <p:spPr bwMode="auto">
          <a:xfrm>
            <a:off x="7749914" y="4589145"/>
            <a:ext cx="366521" cy="0"/>
          </a:xfrm>
          <a:prstGeom prst="straightConnector1">
            <a:avLst/>
          </a:prstGeom>
          <a:noFill/>
          <a:ln w="57150">
            <a:solidFill>
              <a:schemeClr val="bg2">
                <a:lumMod val="60000"/>
                <a:lumOff val="40000"/>
              </a:schemeClr>
            </a:solidFill>
            <a:prstDash val="sysDot"/>
            <a:round/>
            <a:tailEnd type="triangle" w="med" len="med"/>
          </a:ln>
        </p:spPr>
      </p:cxnSp>
      <p:sp>
        <p:nvSpPr>
          <p:cNvPr id="18" name="AutoShape 12"/>
          <p:cNvSpPr>
            <a:spLocks noChangeArrowheads="1"/>
          </p:cNvSpPr>
          <p:nvPr/>
        </p:nvSpPr>
        <p:spPr bwMode="auto">
          <a:xfrm>
            <a:off x="4495799" y="4033962"/>
            <a:ext cx="3254115" cy="1110366"/>
          </a:xfrm>
          <a:prstGeom prst="rect">
            <a:avLst/>
          </a:prstGeom>
          <a:solidFill>
            <a:schemeClr val="accent2"/>
          </a:solidFill>
          <a:ln w="9525" algn="ctr">
            <a:noFill/>
            <a:round/>
          </a:ln>
        </p:spPr>
        <p:txBody>
          <a:bodyPr lIns="90488" tIns="0" rIns="90488" bIns="0" anchor="ctr"/>
          <a:lstStyle/>
          <a:p>
            <a:pPr algn="ctr" defTabSz="892175" eaLnBrk="0" hangingPunct="0">
              <a:defRPr/>
            </a:pPr>
            <a:r>
              <a:rPr lang="ja-JP" sz="1800" b="0" i="0" u="none" strike="noStrike" cap="none" baseline="0">
                <a:solidFill>
                  <a:srgbClr val="4D4D4D"/>
                </a:solidFill>
                <a:effectLst/>
                <a:uFillTx/>
                <a:ea typeface="MS UI Gothic"/>
              </a:rPr>
              <a:t>併用化学放射線療法（CRT）</a:t>
            </a:r>
            <a:r>
              <a:rPr lang="ja-JP" sz="1800" b="0" i="0" u="none" strike="noStrike" cap="none" baseline="30000">
                <a:solidFill>
                  <a:srgbClr val="4D4D4D"/>
                </a:solidFill>
                <a:effectLst/>
                <a:uFillTx/>
                <a:ea typeface="MS UI Gothic"/>
              </a:rPr>
              <a:t>†</a:t>
            </a:r>
            <a:r>
              <a:rPr sz="1800"/>
              <a:t/>
            </a:r>
            <a:br>
              <a:rPr sz="1800"/>
            </a:br>
            <a:r>
              <a:rPr lang="ja-JP" sz="1800" b="0" i="0" u="none" strike="noStrike" cap="none" baseline="0">
                <a:solidFill>
                  <a:srgbClr val="4D4D4D"/>
                </a:solidFill>
                <a:effectLst/>
                <a:uFillTx/>
                <a:ea typeface="MS UI Gothic"/>
              </a:rPr>
              <a:t>(n=236)</a:t>
            </a:r>
          </a:p>
        </p:txBody>
      </p:sp>
      <p:sp>
        <p:nvSpPr>
          <p:cNvPr id="19" name="Rectangle 9"/>
          <p:cNvSpPr txBox="1">
            <a:spLocks noChangeArrowheads="1"/>
          </p:cNvSpPr>
          <p:nvPr/>
        </p:nvSpPr>
        <p:spPr bwMode="auto">
          <a:xfrm>
            <a:off x="365123" y="5111804"/>
            <a:ext cx="6921941" cy="747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u="none" strike="noStrike" cap="none" baseline="0">
                <a:solidFill>
                  <a:srgbClr val="A0A0A0"/>
                </a:solidFill>
                <a:effectLst/>
                <a:uFillTx/>
                <a:ea typeface="MS UI Gothic"/>
              </a:rPr>
              <a:t>エンドポイント</a:t>
            </a:r>
          </a:p>
          <a:p>
            <a:pPr>
              <a:buClr>
                <a:srgbClr val="043882"/>
              </a:buClr>
            </a:pPr>
            <a:r>
              <a:rPr lang="ja-JP" sz="1600" b="0" i="0" u="none" strike="noStrike" cap="none" baseline="0">
                <a:solidFill>
                  <a:srgbClr val="4D4D4D"/>
                </a:solidFill>
                <a:effectLst/>
                <a:uFillTx/>
                <a:ea typeface="MS UI Gothic"/>
              </a:rPr>
              <a:t>pCRによるダウンステージとネオアジュバント直腸（NAR）スコア、DFS</a:t>
            </a:r>
          </a:p>
          <a:p>
            <a:pPr>
              <a:buClr>
                <a:srgbClr val="043882"/>
              </a:buClr>
            </a:pPr>
            <a:endParaRPr lang="en-US"/>
          </a:p>
        </p:txBody>
      </p:sp>
    </p:spTree>
    <p:extLst>
      <p:ext uri="{BB962C8B-B14F-4D97-AF65-F5344CB8AC3E}">
        <p14:creationId xmlns:p14="http://schemas.microsoft.com/office/powerpoint/2010/main" val="1744261348"/>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solidFill>
                  <a:srgbClr val="043882"/>
                </a:solidFill>
                <a:ea typeface="MS UI Gothic"/>
              </a:rPr>
              <a:t>486: </a:t>
            </a:r>
            <a:r>
              <a:rPr lang="ja-JP" altLang="en-US" dirty="0">
                <a:solidFill>
                  <a:srgbClr val="043882"/>
                </a:solidFill>
                <a:ea typeface="MS UI Gothic"/>
              </a:rPr>
              <a:t>直腸癌における併用化学放射線療法と比較した短期放射線療法の総合ネオアジュバント療法</a:t>
            </a:r>
            <a:r>
              <a:rPr lang="en-GB" altLang="ja-JP" dirty="0">
                <a:solidFill>
                  <a:srgbClr val="043882"/>
                </a:solidFill>
                <a:ea typeface="MS UI Gothic"/>
              </a:rPr>
              <a:t> </a:t>
            </a:r>
            <a:r>
              <a:rPr lang="en-US" altLang="ja-JP" dirty="0">
                <a:solidFill>
                  <a:srgbClr val="043882"/>
                </a:solidFill>
                <a:ea typeface="MS UI Gothic"/>
              </a:rPr>
              <a:t>– Chapman W Jr, et al</a:t>
            </a:r>
            <a:endParaRPr lang="ja-JP" sz="1800" b="1" i="0" u="none" strike="noStrike" cap="none" baseline="0" dirty="0">
              <a:solidFill>
                <a:srgbClr val="043882"/>
              </a:solidFill>
              <a:effectLst/>
              <a:uFillTx/>
              <a:ea typeface="MS UI Gothic"/>
            </a:endParaRP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主な結果</a:t>
            </a:r>
          </a:p>
          <a:p>
            <a:endParaRPr lang="en-GB"/>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Chapman W Jr, et al. J Clin Oncol 2019;37(Suppl):Abstr 486</a:t>
            </a:r>
          </a:p>
        </p:txBody>
      </p:sp>
      <p:grpSp>
        <p:nvGrpSpPr>
          <p:cNvPr id="9" name="Group 8"/>
          <p:cNvGrpSpPr/>
          <p:nvPr/>
        </p:nvGrpSpPr>
        <p:grpSpPr>
          <a:xfrm>
            <a:off x="67722" y="2023886"/>
            <a:ext cx="4541907" cy="3394223"/>
            <a:chOff x="-52198" y="2943186"/>
            <a:chExt cx="4541907" cy="3394223"/>
          </a:xfrm>
        </p:grpSpPr>
        <p:grpSp>
          <p:nvGrpSpPr>
            <p:cNvPr id="10" name="Group 9"/>
            <p:cNvGrpSpPr/>
            <p:nvPr/>
          </p:nvGrpSpPr>
          <p:grpSpPr>
            <a:xfrm>
              <a:off x="87468" y="3252477"/>
              <a:ext cx="4237311" cy="2650240"/>
              <a:chOff x="-82511" y="3293835"/>
              <a:chExt cx="4546191" cy="1757871"/>
            </a:xfrm>
          </p:grpSpPr>
          <p:grpSp>
            <p:nvGrpSpPr>
              <p:cNvPr id="22" name="Group 21"/>
              <p:cNvGrpSpPr/>
              <p:nvPr/>
            </p:nvGrpSpPr>
            <p:grpSpPr>
              <a:xfrm>
                <a:off x="-82511" y="3293835"/>
                <a:ext cx="4546191" cy="1757871"/>
                <a:chOff x="-269499" y="2154218"/>
                <a:chExt cx="8213855" cy="3076360"/>
              </a:xfrm>
            </p:grpSpPr>
            <p:sp>
              <p:nvSpPr>
                <p:cNvPr id="29" name="Freeform 28"/>
                <p:cNvSpPr/>
                <p:nvPr/>
              </p:nvSpPr>
              <p:spPr bwMode="auto">
                <a:xfrm>
                  <a:off x="1138861" y="2334069"/>
                  <a:ext cx="6805495" cy="229836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30" name="Line 6"/>
                <p:cNvSpPr>
                  <a:spLocks noChangeShapeType="1"/>
                </p:cNvSpPr>
                <p:nvPr/>
              </p:nvSpPr>
              <p:spPr bwMode="auto">
                <a:xfrm>
                  <a:off x="1048631" y="2334068"/>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31" name="Line 7"/>
                <p:cNvSpPr>
                  <a:spLocks noChangeShapeType="1"/>
                </p:cNvSpPr>
                <p:nvPr/>
              </p:nvSpPr>
              <p:spPr bwMode="auto">
                <a:xfrm>
                  <a:off x="1048632" y="2796837"/>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32" name="Line 8"/>
                <p:cNvSpPr>
                  <a:spLocks noChangeShapeType="1"/>
                </p:cNvSpPr>
                <p:nvPr/>
              </p:nvSpPr>
              <p:spPr bwMode="auto">
                <a:xfrm>
                  <a:off x="1048632" y="3253142"/>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33" name="Line 9"/>
                <p:cNvSpPr>
                  <a:spLocks noChangeShapeType="1"/>
                </p:cNvSpPr>
                <p:nvPr/>
              </p:nvSpPr>
              <p:spPr bwMode="auto">
                <a:xfrm>
                  <a:off x="1048632" y="3700092"/>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34" name="Line 10"/>
                <p:cNvSpPr>
                  <a:spLocks noChangeShapeType="1"/>
                </p:cNvSpPr>
                <p:nvPr/>
              </p:nvSpPr>
              <p:spPr bwMode="auto">
                <a:xfrm>
                  <a:off x="1048632" y="4187246"/>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35" name="Line 11"/>
                <p:cNvSpPr>
                  <a:spLocks noChangeShapeType="1"/>
                </p:cNvSpPr>
                <p:nvPr/>
              </p:nvSpPr>
              <p:spPr bwMode="auto">
                <a:xfrm>
                  <a:off x="1048632" y="4628824"/>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36" name="TextBox 35"/>
                <p:cNvSpPr txBox="1"/>
                <p:nvPr/>
              </p:nvSpPr>
              <p:spPr>
                <a:xfrm rot="16200000">
                  <a:off x="-286625" y="3197586"/>
                  <a:ext cx="625685" cy="591433"/>
                </a:xfrm>
                <a:prstGeom prst="rect">
                  <a:avLst/>
                </a:prstGeom>
                <a:noFill/>
              </p:spPr>
              <p:txBody>
                <a:bodyPr wrap="none" rtlCol="0">
                  <a:spAutoFit/>
                </a:bodyPr>
                <a:lstStyle/>
                <a:p>
                  <a:pPr algn="ctr" fontAlgn="base">
                    <a:spcBef>
                      <a:spcPct val="0"/>
                    </a:spcBef>
                    <a:spcAft>
                      <a:spcPct val="0"/>
                    </a:spcAft>
                  </a:pPr>
                  <a:r>
                    <a:rPr lang="ja-JP" sz="1400" b="0" i="0" u="none" strike="noStrike" cap="none" baseline="0">
                      <a:solidFill>
                        <a:srgbClr val="4D4D4D"/>
                      </a:solidFill>
                      <a:effectLst/>
                      <a:uFillTx/>
                      <a:ea typeface="MS UI Gothic"/>
                    </a:rPr>
                    <a:t>確率</a:t>
                  </a:r>
                </a:p>
              </p:txBody>
            </p:sp>
            <p:sp>
              <p:nvSpPr>
                <p:cNvPr id="37" name="TextBox 36"/>
                <p:cNvSpPr txBox="1"/>
                <p:nvPr/>
              </p:nvSpPr>
              <p:spPr>
                <a:xfrm>
                  <a:off x="3633849" y="4876417"/>
                  <a:ext cx="1963973" cy="354161"/>
                </a:xfrm>
                <a:prstGeom prst="rect">
                  <a:avLst/>
                </a:prstGeom>
                <a:noFill/>
              </p:spPr>
              <p:txBody>
                <a:bodyPr wrap="none" rtlCol="0">
                  <a:spAutoFit/>
                </a:bodyPr>
                <a:lstStyle/>
                <a:p>
                  <a:pPr algn="ctr" fontAlgn="base">
                    <a:spcBef>
                      <a:spcPct val="0"/>
                    </a:spcBef>
                    <a:spcAft>
                      <a:spcPct val="0"/>
                    </a:spcAft>
                  </a:pPr>
                  <a:r>
                    <a:rPr lang="ja-JP" sz="1400" b="0" i="0" u="none" strike="noStrike" cap="none" baseline="0" dirty="0">
                      <a:solidFill>
                        <a:srgbClr val="4D4D4D"/>
                      </a:solidFill>
                      <a:effectLst/>
                      <a:uFillTx/>
                      <a:ea typeface="MS UI Gothic"/>
                    </a:rPr>
                    <a:t>期間、日数</a:t>
                  </a:r>
                </a:p>
              </p:txBody>
            </p:sp>
            <p:sp>
              <p:nvSpPr>
                <p:cNvPr id="38" name="TextBox 37"/>
                <p:cNvSpPr txBox="1"/>
                <p:nvPr/>
              </p:nvSpPr>
              <p:spPr>
                <a:xfrm>
                  <a:off x="291063" y="2154218"/>
                  <a:ext cx="834461" cy="354161"/>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1.0</a:t>
                  </a:r>
                </a:p>
              </p:txBody>
            </p:sp>
            <p:sp>
              <p:nvSpPr>
                <p:cNvPr id="39" name="TextBox 38"/>
                <p:cNvSpPr txBox="1"/>
                <p:nvPr/>
              </p:nvSpPr>
              <p:spPr>
                <a:xfrm>
                  <a:off x="291080" y="2618920"/>
                  <a:ext cx="834461" cy="354161"/>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0.9</a:t>
                  </a:r>
                </a:p>
              </p:txBody>
            </p:sp>
            <p:sp>
              <p:nvSpPr>
                <p:cNvPr id="40" name="TextBox 39"/>
                <p:cNvSpPr txBox="1"/>
                <p:nvPr/>
              </p:nvSpPr>
              <p:spPr>
                <a:xfrm>
                  <a:off x="291080" y="3074995"/>
                  <a:ext cx="834461" cy="354161"/>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0.8</a:t>
                  </a:r>
                </a:p>
              </p:txBody>
            </p:sp>
            <p:sp>
              <p:nvSpPr>
                <p:cNvPr id="41" name="TextBox 40"/>
                <p:cNvSpPr txBox="1"/>
                <p:nvPr/>
              </p:nvSpPr>
              <p:spPr>
                <a:xfrm>
                  <a:off x="291080" y="3521720"/>
                  <a:ext cx="834461" cy="354161"/>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0.7</a:t>
                  </a:r>
                </a:p>
              </p:txBody>
            </p:sp>
            <p:sp>
              <p:nvSpPr>
                <p:cNvPr id="42" name="TextBox 41"/>
                <p:cNvSpPr txBox="1"/>
                <p:nvPr/>
              </p:nvSpPr>
              <p:spPr>
                <a:xfrm>
                  <a:off x="291080" y="4008637"/>
                  <a:ext cx="834461" cy="354161"/>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0.6</a:t>
                  </a:r>
                </a:p>
              </p:txBody>
            </p:sp>
            <p:sp>
              <p:nvSpPr>
                <p:cNvPr id="43" name="TextBox 42"/>
                <p:cNvSpPr txBox="1"/>
                <p:nvPr/>
              </p:nvSpPr>
              <p:spPr>
                <a:xfrm>
                  <a:off x="291088" y="4449985"/>
                  <a:ext cx="834461" cy="354161"/>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0.5</a:t>
                  </a:r>
                </a:p>
              </p:txBody>
            </p:sp>
            <p:sp>
              <p:nvSpPr>
                <p:cNvPr id="44" name="Line 21"/>
                <p:cNvSpPr>
                  <a:spLocks noChangeShapeType="1"/>
                </p:cNvSpPr>
                <p:nvPr/>
              </p:nvSpPr>
              <p:spPr bwMode="auto">
                <a:xfrm flipH="1">
                  <a:off x="1338947" y="4623270"/>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45" name="Line 19"/>
                <p:cNvSpPr>
                  <a:spLocks noChangeShapeType="1"/>
                </p:cNvSpPr>
                <p:nvPr/>
              </p:nvSpPr>
              <p:spPr bwMode="auto">
                <a:xfrm flipH="1">
                  <a:off x="2425328" y="4623270"/>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46" name="Line 19"/>
                <p:cNvSpPr>
                  <a:spLocks noChangeShapeType="1"/>
                </p:cNvSpPr>
                <p:nvPr/>
              </p:nvSpPr>
              <p:spPr bwMode="auto">
                <a:xfrm flipH="1">
                  <a:off x="3530515" y="4623270"/>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47" name="Line 21"/>
                <p:cNvSpPr>
                  <a:spLocks noChangeShapeType="1"/>
                </p:cNvSpPr>
                <p:nvPr/>
              </p:nvSpPr>
              <p:spPr bwMode="auto">
                <a:xfrm flipH="1">
                  <a:off x="4611396" y="4623270"/>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48" name="Line 21"/>
                <p:cNvSpPr>
                  <a:spLocks noChangeShapeType="1"/>
                </p:cNvSpPr>
                <p:nvPr/>
              </p:nvSpPr>
              <p:spPr bwMode="auto">
                <a:xfrm flipH="1">
                  <a:off x="5706409" y="4623270"/>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49" name="Line 21"/>
                <p:cNvSpPr>
                  <a:spLocks noChangeShapeType="1"/>
                </p:cNvSpPr>
                <p:nvPr/>
              </p:nvSpPr>
              <p:spPr bwMode="auto">
                <a:xfrm flipH="1">
                  <a:off x="6789691" y="4623270"/>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50" name="Line 19"/>
                <p:cNvSpPr>
                  <a:spLocks noChangeShapeType="1"/>
                </p:cNvSpPr>
                <p:nvPr/>
              </p:nvSpPr>
              <p:spPr bwMode="auto">
                <a:xfrm flipH="1">
                  <a:off x="7793937" y="4623270"/>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grpSp>
          <p:sp>
            <p:nvSpPr>
              <p:cNvPr id="24" name="TextBox 23"/>
              <p:cNvSpPr txBox="1"/>
              <p:nvPr/>
            </p:nvSpPr>
            <p:spPr>
              <a:xfrm>
                <a:off x="1010173" y="4501598"/>
                <a:ext cx="588846" cy="202372"/>
              </a:xfrm>
              <a:prstGeom prst="rect">
                <a:avLst/>
              </a:prstGeom>
              <a:noFill/>
            </p:spPr>
            <p:txBody>
              <a:bodyPr wrap="none" rtlCol="0">
                <a:spAutoFit/>
              </a:bodyPr>
              <a:lstStyle/>
              <a:p>
                <a:r>
                  <a:rPr lang="ja-JP" sz="1400" b="0" i="0" u="none" strike="noStrike" cap="none" baseline="0">
                    <a:solidFill>
                      <a:srgbClr val="B2C0D8"/>
                    </a:solidFill>
                    <a:effectLst/>
                    <a:uFillTx/>
                    <a:ea typeface="MS UI Gothic"/>
                  </a:rPr>
                  <a:t>CRT</a:t>
                </a:r>
              </a:p>
            </p:txBody>
          </p:sp>
          <p:sp>
            <p:nvSpPr>
              <p:cNvPr id="25" name="TextBox 24"/>
              <p:cNvSpPr txBox="1"/>
              <p:nvPr/>
            </p:nvSpPr>
            <p:spPr>
              <a:xfrm>
                <a:off x="1010173" y="4341375"/>
                <a:ext cx="896439" cy="202372"/>
              </a:xfrm>
              <a:prstGeom prst="rect">
                <a:avLst/>
              </a:prstGeom>
              <a:noFill/>
            </p:spPr>
            <p:txBody>
              <a:bodyPr wrap="none" rtlCol="0">
                <a:spAutoFit/>
              </a:bodyPr>
              <a:lstStyle/>
              <a:p>
                <a:r>
                  <a:rPr lang="ja-JP" sz="1400" b="0" i="0" u="none" strike="noStrike" cap="none" baseline="0">
                    <a:solidFill>
                      <a:srgbClr val="B60D27"/>
                    </a:solidFill>
                    <a:effectLst/>
                    <a:uFillTx/>
                    <a:ea typeface="MS UI Gothic"/>
                  </a:rPr>
                  <a:t>SC-TNT</a:t>
                </a:r>
              </a:p>
            </p:txBody>
          </p:sp>
          <p:cxnSp>
            <p:nvCxnSpPr>
              <p:cNvPr id="26" name="Straight Connector 25"/>
              <p:cNvCxnSpPr/>
              <p:nvPr/>
            </p:nvCxnSpPr>
            <p:spPr>
              <a:xfrm>
                <a:off x="867661" y="4588360"/>
                <a:ext cx="180001"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867661" y="4428137"/>
                <a:ext cx="180001" cy="0"/>
              </a:xfrm>
              <a:prstGeom prst="line">
                <a:avLst/>
              </a:prstGeom>
              <a:ln w="19050">
                <a:solidFill>
                  <a:srgbClr val="B60D27"/>
                </a:solidFill>
                <a:prstDash val="sys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953207" y="3332779"/>
                <a:ext cx="1412344" cy="265388"/>
              </a:xfrm>
              <a:prstGeom prst="rect">
                <a:avLst/>
              </a:prstGeom>
              <a:noFill/>
            </p:spPr>
            <p:txBody>
              <a:bodyPr wrap="none" rtlCol="0">
                <a:spAutoFit/>
              </a:bodyPr>
              <a:lstStyle/>
              <a:p>
                <a:r>
                  <a:rPr lang="ja-JP" sz="1000" b="0" i="0" u="none" strike="noStrike" cap="none" baseline="0" dirty="0">
                    <a:solidFill>
                      <a:srgbClr val="4D4D4D"/>
                    </a:solidFill>
                    <a:effectLst/>
                    <a:uFillTx/>
                    <a:ea typeface="MS UI Gothic"/>
                  </a:rPr>
                  <a:t>ログランク検定において</a:t>
                </a:r>
                <a:endParaRPr lang="en-US" altLang="ja-JP" sz="1000" b="0" i="0" u="none" strike="noStrike" cap="none" baseline="0" dirty="0">
                  <a:solidFill>
                    <a:srgbClr val="4D4D4D"/>
                  </a:solidFill>
                  <a:effectLst/>
                  <a:uFillTx/>
                  <a:ea typeface="MS UI Gothic"/>
                </a:endParaRPr>
              </a:p>
              <a:p>
                <a:r>
                  <a:rPr lang="ja-JP" sz="1000" b="0" i="0" u="none" strike="noStrike" cap="none" baseline="0" dirty="0">
                    <a:solidFill>
                      <a:srgbClr val="4D4D4D"/>
                    </a:solidFill>
                    <a:effectLst/>
                    <a:uFillTx/>
                    <a:ea typeface="MS UI Gothic"/>
                  </a:rPr>
                  <a:t>p=0.9911</a:t>
                </a:r>
              </a:p>
            </p:txBody>
          </p:sp>
        </p:grpSp>
        <p:sp>
          <p:nvSpPr>
            <p:cNvPr id="11" name="TextBox 10"/>
            <p:cNvSpPr txBox="1"/>
            <p:nvPr/>
          </p:nvSpPr>
          <p:spPr>
            <a:xfrm>
              <a:off x="1528840" y="2943186"/>
              <a:ext cx="1816844" cy="305105"/>
            </a:xfrm>
            <a:prstGeom prst="rect">
              <a:avLst/>
            </a:prstGeom>
            <a:noFill/>
          </p:spPr>
          <p:txBody>
            <a:bodyPr wrap="none" rtlCol="0">
              <a:spAutoFit/>
            </a:bodyPr>
            <a:lstStyle/>
            <a:p>
              <a:pPr algn="ctr"/>
              <a:r>
                <a:rPr lang="ja-JP" sz="1400" b="1" i="0" u="none" strike="noStrike" cap="none" baseline="0">
                  <a:solidFill>
                    <a:srgbClr val="4D4D4D"/>
                  </a:solidFill>
                  <a:effectLst/>
                  <a:uFillTx/>
                  <a:ea typeface="MS UI Gothic"/>
                </a:rPr>
                <a:t>集団全体におけるDFS</a:t>
              </a:r>
            </a:p>
          </p:txBody>
        </p:sp>
        <p:sp>
          <p:nvSpPr>
            <p:cNvPr id="12" name="TextBox 11"/>
            <p:cNvSpPr txBox="1"/>
            <p:nvPr/>
          </p:nvSpPr>
          <p:spPr>
            <a:xfrm>
              <a:off x="-52198" y="5814189"/>
              <a:ext cx="841897" cy="523220"/>
            </a:xfrm>
            <a:prstGeom prst="rect">
              <a:avLst/>
            </a:prstGeom>
            <a:noFill/>
          </p:spPr>
          <p:txBody>
            <a:bodyPr wrap="none" rtlCol="0">
              <a:spAutoFit/>
            </a:bodyPr>
            <a:lstStyle/>
            <a:p>
              <a:pPr algn="r"/>
              <a:r>
                <a:rPr lang="ja-JP" sz="1400" b="0" i="0" u="none" strike="noStrike" cap="none" baseline="0" dirty="0">
                  <a:solidFill>
                    <a:srgbClr val="B60D27"/>
                  </a:solidFill>
                  <a:effectLst/>
                  <a:uFillTx/>
                  <a:ea typeface="MS UI Gothic"/>
                </a:rPr>
                <a:t>SC-TNT</a:t>
              </a:r>
            </a:p>
            <a:p>
              <a:pPr algn="r"/>
              <a:r>
                <a:rPr lang="ja-JP" sz="1400" b="0" i="0" u="none" strike="noStrike" cap="none" baseline="0" dirty="0">
                  <a:solidFill>
                    <a:srgbClr val="B2C0D8"/>
                  </a:solidFill>
                  <a:effectLst/>
                  <a:uFillTx/>
                  <a:ea typeface="MS UI Gothic"/>
                </a:rPr>
                <a:t>CRT</a:t>
              </a:r>
            </a:p>
          </p:txBody>
        </p:sp>
        <p:sp>
          <p:nvSpPr>
            <p:cNvPr id="13" name="TextBox 12"/>
            <p:cNvSpPr txBox="1"/>
            <p:nvPr/>
          </p:nvSpPr>
          <p:spPr>
            <a:xfrm>
              <a:off x="731948" y="5397700"/>
              <a:ext cx="369020" cy="926365"/>
            </a:xfrm>
            <a:prstGeom prst="rect">
              <a:avLst/>
            </a:prstGeom>
            <a:noFill/>
          </p:spPr>
          <p:txBody>
            <a:bodyPr wrap="none" lIns="36000" tIns="36000" rIns="36000" bIns="36000" rtlCol="0" anchor="t" anchorCtr="0">
              <a:spAutoFit/>
            </a:bodyPr>
            <a:lstStyle/>
            <a:p>
              <a:pPr algn="ctr"/>
              <a:r>
                <a:rPr lang="ja-JP" sz="1400" b="0" i="0" u="none" strike="noStrike" cap="none" baseline="0">
                  <a:solidFill>
                    <a:srgbClr val="4D4D4D"/>
                  </a:solidFill>
                  <a:effectLst/>
                  <a:uFillTx/>
                  <a:ea typeface="MS UI Gothic"/>
                </a:rPr>
                <a:t>0</a:t>
              </a:r>
            </a:p>
            <a:p>
              <a:pPr algn="ctr"/>
              <a:endParaRPr lang="en-GB" sz="1400">
                <a:solidFill>
                  <a:srgbClr val="000000"/>
                </a:solidFill>
                <a:cs typeface="Arial" panose="020B0604020202020204" pitchFamily="34" charset="0"/>
              </a:endParaRPr>
            </a:p>
            <a:p>
              <a:pPr algn="ctr"/>
              <a:r>
                <a:rPr lang="ja-JP" sz="1400" b="0" i="0" u="none" strike="noStrike" cap="none" baseline="0">
                  <a:solidFill>
                    <a:srgbClr val="B60D27"/>
                  </a:solidFill>
                  <a:effectLst/>
                  <a:uFillTx/>
                  <a:ea typeface="MS UI Gothic"/>
                </a:rPr>
                <a:t>138</a:t>
              </a:r>
            </a:p>
            <a:p>
              <a:pPr algn="ctr"/>
              <a:r>
                <a:rPr lang="ja-JP" sz="1400" b="0" i="0" u="none" strike="noStrike" cap="none" baseline="0">
                  <a:solidFill>
                    <a:srgbClr val="B2C0D8"/>
                  </a:solidFill>
                  <a:effectLst/>
                  <a:uFillTx/>
                  <a:ea typeface="MS UI Gothic"/>
                </a:rPr>
                <a:t>223</a:t>
              </a:r>
            </a:p>
          </p:txBody>
        </p:sp>
        <p:sp>
          <p:nvSpPr>
            <p:cNvPr id="14" name="TextBox 13"/>
            <p:cNvSpPr txBox="1"/>
            <p:nvPr/>
          </p:nvSpPr>
          <p:spPr>
            <a:xfrm>
              <a:off x="1282362" y="5397700"/>
              <a:ext cx="369020" cy="926365"/>
            </a:xfrm>
            <a:prstGeom prst="rect">
              <a:avLst/>
            </a:prstGeom>
            <a:noFill/>
          </p:spPr>
          <p:txBody>
            <a:bodyPr wrap="none" lIns="36000" tIns="36000" rIns="36000" bIns="36000" rtlCol="0" anchor="t" anchorCtr="0">
              <a:spAutoFit/>
            </a:bodyPr>
            <a:lstStyle/>
            <a:p>
              <a:pPr algn="ctr"/>
              <a:r>
                <a:rPr lang="ja-JP" sz="1400" b="0" i="0" u="none" strike="noStrike" cap="none" baseline="0">
                  <a:solidFill>
                    <a:srgbClr val="4D4D4D"/>
                  </a:solidFill>
                  <a:effectLst/>
                  <a:uFillTx/>
                  <a:ea typeface="MS UI Gothic"/>
                </a:rPr>
                <a:t>300</a:t>
              </a:r>
            </a:p>
            <a:p>
              <a:pPr algn="ctr"/>
              <a:endParaRPr lang="en-GB" sz="1400">
                <a:solidFill>
                  <a:srgbClr val="000000"/>
                </a:solidFill>
                <a:cs typeface="Arial" panose="020B0604020202020204" pitchFamily="34" charset="0"/>
              </a:endParaRPr>
            </a:p>
            <a:p>
              <a:pPr algn="ctr"/>
              <a:r>
                <a:rPr lang="ja-JP" sz="1400" b="0" i="0" u="none" strike="noStrike" cap="none" baseline="0">
                  <a:solidFill>
                    <a:srgbClr val="B60D27"/>
                  </a:solidFill>
                  <a:effectLst/>
                  <a:uFillTx/>
                  <a:ea typeface="MS UI Gothic"/>
                </a:rPr>
                <a:t>108</a:t>
              </a:r>
            </a:p>
            <a:p>
              <a:pPr algn="ctr"/>
              <a:r>
                <a:rPr lang="ja-JP" sz="1400" b="0" i="0" u="none" strike="noStrike" cap="none" baseline="0">
                  <a:solidFill>
                    <a:srgbClr val="B2C0D8"/>
                  </a:solidFill>
                  <a:effectLst/>
                  <a:uFillTx/>
                  <a:ea typeface="MS UI Gothic"/>
                </a:rPr>
                <a:t>172</a:t>
              </a:r>
            </a:p>
          </p:txBody>
        </p:sp>
        <p:sp>
          <p:nvSpPr>
            <p:cNvPr id="15" name="TextBox 14"/>
            <p:cNvSpPr txBox="1"/>
            <p:nvPr/>
          </p:nvSpPr>
          <p:spPr>
            <a:xfrm>
              <a:off x="1848864" y="5397700"/>
              <a:ext cx="369020" cy="926365"/>
            </a:xfrm>
            <a:prstGeom prst="rect">
              <a:avLst/>
            </a:prstGeom>
            <a:noFill/>
          </p:spPr>
          <p:txBody>
            <a:bodyPr wrap="none" lIns="36000" tIns="36000" rIns="36000" bIns="36000" rtlCol="0" anchor="t" anchorCtr="0">
              <a:spAutoFit/>
            </a:bodyPr>
            <a:lstStyle/>
            <a:p>
              <a:pPr algn="ctr"/>
              <a:r>
                <a:rPr lang="ja-JP" sz="1400" b="0" i="0" u="none" strike="noStrike" cap="none" baseline="0">
                  <a:solidFill>
                    <a:srgbClr val="4D4D4D"/>
                  </a:solidFill>
                  <a:effectLst/>
                  <a:uFillTx/>
                  <a:ea typeface="MS UI Gothic"/>
                </a:rPr>
                <a:t>600</a:t>
              </a:r>
            </a:p>
            <a:p>
              <a:pPr algn="ctr"/>
              <a:endParaRPr lang="en-GB" sz="1400">
                <a:solidFill>
                  <a:srgbClr val="000000"/>
                </a:solidFill>
                <a:cs typeface="Arial" panose="020B0604020202020204" pitchFamily="34" charset="0"/>
              </a:endParaRPr>
            </a:p>
            <a:p>
              <a:pPr algn="r"/>
              <a:r>
                <a:rPr lang="ja-JP" sz="1400" b="0" i="0" u="none" strike="noStrike" cap="none" baseline="0">
                  <a:solidFill>
                    <a:srgbClr val="B60D27"/>
                  </a:solidFill>
                  <a:effectLst/>
                  <a:uFillTx/>
                  <a:ea typeface="MS UI Gothic"/>
                </a:rPr>
                <a:t>73</a:t>
              </a:r>
            </a:p>
            <a:p>
              <a:pPr algn="r"/>
              <a:r>
                <a:rPr lang="ja-JP" sz="1400" b="0" i="0" u="none" strike="noStrike" cap="none" baseline="0">
                  <a:solidFill>
                    <a:srgbClr val="B2C0D8"/>
                  </a:solidFill>
                  <a:effectLst/>
                  <a:uFillTx/>
                  <a:ea typeface="MS UI Gothic"/>
                </a:rPr>
                <a:t>136</a:t>
              </a:r>
            </a:p>
          </p:txBody>
        </p:sp>
        <p:sp>
          <p:nvSpPr>
            <p:cNvPr id="16" name="TextBox 15"/>
            <p:cNvSpPr txBox="1"/>
            <p:nvPr/>
          </p:nvSpPr>
          <p:spPr>
            <a:xfrm>
              <a:off x="2402493" y="5397700"/>
              <a:ext cx="369020" cy="926365"/>
            </a:xfrm>
            <a:prstGeom prst="rect">
              <a:avLst/>
            </a:prstGeom>
            <a:noFill/>
          </p:spPr>
          <p:txBody>
            <a:bodyPr wrap="none" lIns="36000" tIns="36000" rIns="36000" bIns="36000" rtlCol="0" anchor="t" anchorCtr="0">
              <a:spAutoFit/>
            </a:bodyPr>
            <a:lstStyle/>
            <a:p>
              <a:pPr algn="ctr"/>
              <a:r>
                <a:rPr lang="ja-JP" sz="1400" b="0" i="0" u="none" strike="noStrike" cap="none" baseline="0">
                  <a:solidFill>
                    <a:srgbClr val="4D4D4D"/>
                  </a:solidFill>
                  <a:effectLst/>
                  <a:uFillTx/>
                  <a:ea typeface="MS UI Gothic"/>
                </a:rPr>
                <a:t>900</a:t>
              </a:r>
            </a:p>
            <a:p>
              <a:pPr algn="ctr"/>
              <a:endParaRPr lang="en-GB" sz="1400">
                <a:solidFill>
                  <a:srgbClr val="000000"/>
                </a:solidFill>
                <a:cs typeface="Arial" panose="020B0604020202020204" pitchFamily="34" charset="0"/>
              </a:endParaRPr>
            </a:p>
            <a:p>
              <a:pPr algn="r"/>
              <a:r>
                <a:rPr lang="ja-JP" sz="1400" b="0" i="0" u="none" strike="noStrike" cap="none" baseline="0">
                  <a:solidFill>
                    <a:srgbClr val="B60D27"/>
                  </a:solidFill>
                  <a:effectLst/>
                  <a:uFillTx/>
                  <a:ea typeface="MS UI Gothic"/>
                </a:rPr>
                <a:t>56</a:t>
              </a:r>
            </a:p>
            <a:p>
              <a:pPr algn="r"/>
              <a:r>
                <a:rPr lang="ja-JP" sz="1400" b="0" i="0" u="none" strike="noStrike" cap="none" baseline="0">
                  <a:solidFill>
                    <a:srgbClr val="B2C0D8"/>
                  </a:solidFill>
                  <a:effectLst/>
                  <a:uFillTx/>
                  <a:ea typeface="MS UI Gothic"/>
                </a:rPr>
                <a:t>114</a:t>
              </a:r>
            </a:p>
          </p:txBody>
        </p:sp>
        <p:sp>
          <p:nvSpPr>
            <p:cNvPr id="17" name="TextBox 16"/>
            <p:cNvSpPr txBox="1"/>
            <p:nvPr/>
          </p:nvSpPr>
          <p:spPr>
            <a:xfrm>
              <a:off x="2911667" y="5397700"/>
              <a:ext cx="468003" cy="926366"/>
            </a:xfrm>
            <a:prstGeom prst="rect">
              <a:avLst/>
            </a:prstGeom>
            <a:noFill/>
          </p:spPr>
          <p:txBody>
            <a:bodyPr wrap="none" lIns="36000" tIns="36000" rIns="36000" bIns="36000" rtlCol="0" anchor="t" anchorCtr="0">
              <a:spAutoFit/>
            </a:bodyPr>
            <a:lstStyle/>
            <a:p>
              <a:pPr algn="ctr"/>
              <a:r>
                <a:rPr lang="ja-JP" sz="1400" b="0" i="0" u="none" strike="noStrike" cap="none" baseline="0">
                  <a:solidFill>
                    <a:srgbClr val="4D4D4D"/>
                  </a:solidFill>
                  <a:effectLst/>
                  <a:uFillTx/>
                  <a:ea typeface="MS UI Gothic"/>
                </a:rPr>
                <a:t>1200</a:t>
              </a:r>
            </a:p>
            <a:p>
              <a:pPr algn="ctr"/>
              <a:endParaRPr lang="en-GB" sz="1400">
                <a:solidFill>
                  <a:srgbClr val="000000"/>
                </a:solidFill>
                <a:cs typeface="Arial" panose="020B0604020202020204" pitchFamily="34" charset="0"/>
              </a:endParaRPr>
            </a:p>
            <a:p>
              <a:pPr algn="ctr"/>
              <a:r>
                <a:rPr lang="ja-JP" sz="1400" b="0" i="0" u="none" strike="noStrike" cap="none" baseline="0">
                  <a:solidFill>
                    <a:srgbClr val="B60D27"/>
                  </a:solidFill>
                  <a:effectLst/>
                  <a:uFillTx/>
                  <a:ea typeface="MS UI Gothic"/>
                </a:rPr>
                <a:t>53</a:t>
              </a:r>
            </a:p>
            <a:p>
              <a:pPr algn="ctr"/>
              <a:r>
                <a:rPr lang="ja-JP" sz="1400" b="0" i="0" u="none" strike="noStrike" cap="none" baseline="0">
                  <a:solidFill>
                    <a:srgbClr val="B2C0D8"/>
                  </a:solidFill>
                  <a:effectLst/>
                  <a:uFillTx/>
                  <a:ea typeface="MS UI Gothic"/>
                </a:rPr>
                <a:t>76</a:t>
              </a:r>
            </a:p>
          </p:txBody>
        </p:sp>
        <p:sp>
          <p:nvSpPr>
            <p:cNvPr id="18" name="TextBox 17"/>
            <p:cNvSpPr txBox="1"/>
            <p:nvPr/>
          </p:nvSpPr>
          <p:spPr>
            <a:xfrm>
              <a:off x="3466188" y="5397700"/>
              <a:ext cx="468003" cy="926366"/>
            </a:xfrm>
            <a:prstGeom prst="rect">
              <a:avLst/>
            </a:prstGeom>
            <a:noFill/>
          </p:spPr>
          <p:txBody>
            <a:bodyPr wrap="none" lIns="36000" tIns="36000" rIns="36000" bIns="36000" rtlCol="0" anchor="t" anchorCtr="0">
              <a:spAutoFit/>
            </a:bodyPr>
            <a:lstStyle/>
            <a:p>
              <a:pPr algn="ctr"/>
              <a:r>
                <a:rPr lang="ja-JP" sz="1400" b="0" i="0" u="none" strike="noStrike" cap="none" baseline="0">
                  <a:solidFill>
                    <a:srgbClr val="4D4D4D"/>
                  </a:solidFill>
                  <a:effectLst/>
                  <a:uFillTx/>
                  <a:ea typeface="MS UI Gothic"/>
                </a:rPr>
                <a:t>1500</a:t>
              </a:r>
            </a:p>
            <a:p>
              <a:pPr algn="ctr"/>
              <a:endParaRPr lang="en-GB" sz="1400">
                <a:solidFill>
                  <a:srgbClr val="000000"/>
                </a:solidFill>
                <a:cs typeface="Arial" panose="020B0604020202020204" pitchFamily="34" charset="0"/>
              </a:endParaRPr>
            </a:p>
            <a:p>
              <a:pPr algn="ctr"/>
              <a:r>
                <a:rPr lang="ja-JP" sz="1400" b="0" i="0" u="none" strike="noStrike" cap="none" baseline="0">
                  <a:solidFill>
                    <a:srgbClr val="B60D27"/>
                  </a:solidFill>
                  <a:effectLst/>
                  <a:uFillTx/>
                  <a:ea typeface="MS UI Gothic"/>
                </a:rPr>
                <a:t>47</a:t>
              </a:r>
            </a:p>
            <a:p>
              <a:pPr algn="ctr"/>
              <a:r>
                <a:rPr lang="ja-JP" sz="1400" b="0" i="0" u="none" strike="noStrike" cap="none" baseline="0">
                  <a:solidFill>
                    <a:srgbClr val="B2C0D8"/>
                  </a:solidFill>
                  <a:effectLst/>
                  <a:uFillTx/>
                  <a:ea typeface="MS UI Gothic"/>
                </a:rPr>
                <a:t>54</a:t>
              </a:r>
            </a:p>
          </p:txBody>
        </p:sp>
        <p:sp>
          <p:nvSpPr>
            <p:cNvPr id="19" name="TextBox 18"/>
            <p:cNvSpPr txBox="1"/>
            <p:nvPr/>
          </p:nvSpPr>
          <p:spPr>
            <a:xfrm>
              <a:off x="4021706" y="5397699"/>
              <a:ext cx="468003" cy="926366"/>
            </a:xfrm>
            <a:prstGeom prst="rect">
              <a:avLst/>
            </a:prstGeom>
            <a:noFill/>
          </p:spPr>
          <p:txBody>
            <a:bodyPr wrap="none" lIns="36000" tIns="36000" rIns="36000" bIns="36000" rtlCol="0" anchor="t" anchorCtr="0">
              <a:spAutoFit/>
            </a:bodyPr>
            <a:lstStyle/>
            <a:p>
              <a:pPr algn="ctr"/>
              <a:r>
                <a:rPr lang="ja-JP" sz="1400" b="0" i="0" u="none" strike="noStrike" cap="none" baseline="0">
                  <a:solidFill>
                    <a:srgbClr val="4D4D4D"/>
                  </a:solidFill>
                  <a:effectLst/>
                  <a:uFillTx/>
                  <a:ea typeface="MS UI Gothic"/>
                </a:rPr>
                <a:t>1800</a:t>
              </a:r>
            </a:p>
            <a:p>
              <a:pPr algn="ctr"/>
              <a:endParaRPr lang="en-GB" sz="1400">
                <a:solidFill>
                  <a:srgbClr val="000000"/>
                </a:solidFill>
                <a:cs typeface="Arial" panose="020B0604020202020204" pitchFamily="34" charset="0"/>
              </a:endParaRPr>
            </a:p>
            <a:p>
              <a:pPr algn="ctr"/>
              <a:r>
                <a:rPr lang="ja-JP" sz="1400" b="0" i="0" u="none" strike="noStrike" cap="none" baseline="0">
                  <a:solidFill>
                    <a:srgbClr val="B60D27"/>
                  </a:solidFill>
                  <a:effectLst/>
                  <a:uFillTx/>
                  <a:ea typeface="MS UI Gothic"/>
                </a:rPr>
                <a:t>37</a:t>
              </a:r>
            </a:p>
            <a:p>
              <a:pPr algn="ctr"/>
              <a:r>
                <a:rPr lang="ja-JP" sz="1400" b="0" i="0" u="none" strike="noStrike" cap="none" baseline="0">
                  <a:solidFill>
                    <a:srgbClr val="B2C0D8"/>
                  </a:solidFill>
                  <a:effectLst/>
                  <a:uFillTx/>
                  <a:ea typeface="MS UI Gothic"/>
                </a:rPr>
                <a:t>29</a:t>
              </a:r>
            </a:p>
          </p:txBody>
        </p:sp>
        <p:sp>
          <p:nvSpPr>
            <p:cNvPr id="20" name="Freeform 2"/>
            <p:cNvSpPr/>
            <p:nvPr/>
          </p:nvSpPr>
          <p:spPr bwMode="auto">
            <a:xfrm>
              <a:off x="917227" y="3386150"/>
              <a:ext cx="3475007" cy="846000"/>
            </a:xfrm>
            <a:custGeom>
              <a:avLst/>
              <a:gdLst>
                <a:gd name="T0" fmla="*/ 272 w 272"/>
                <a:gd name="T1" fmla="*/ 65 h 65"/>
                <a:gd name="T2" fmla="*/ 248 w 272"/>
                <a:gd name="T3" fmla="*/ 65 h 65"/>
                <a:gd name="T4" fmla="*/ 248 w 272"/>
                <a:gd name="T5" fmla="*/ 59 h 65"/>
                <a:gd name="T6" fmla="*/ 158 w 272"/>
                <a:gd name="T7" fmla="*/ 59 h 65"/>
                <a:gd name="T8" fmla="*/ 158 w 272"/>
                <a:gd name="T9" fmla="*/ 57 h 65"/>
                <a:gd name="T10" fmla="*/ 142 w 272"/>
                <a:gd name="T11" fmla="*/ 57 h 65"/>
                <a:gd name="T12" fmla="*/ 142 w 272"/>
                <a:gd name="T13" fmla="*/ 51 h 65"/>
                <a:gd name="T14" fmla="*/ 133 w 272"/>
                <a:gd name="T15" fmla="*/ 51 h 65"/>
                <a:gd name="T16" fmla="*/ 133 w 272"/>
                <a:gd name="T17" fmla="*/ 49 h 65"/>
                <a:gd name="T18" fmla="*/ 129 w 272"/>
                <a:gd name="T19" fmla="*/ 49 h 65"/>
                <a:gd name="T20" fmla="*/ 129 w 272"/>
                <a:gd name="T21" fmla="*/ 45 h 65"/>
                <a:gd name="T22" fmla="*/ 123 w 272"/>
                <a:gd name="T23" fmla="*/ 45 h 65"/>
                <a:gd name="T24" fmla="*/ 123 w 272"/>
                <a:gd name="T25" fmla="*/ 42 h 65"/>
                <a:gd name="T26" fmla="*/ 111 w 272"/>
                <a:gd name="T27" fmla="*/ 42 h 65"/>
                <a:gd name="T28" fmla="*/ 111 w 272"/>
                <a:gd name="T29" fmla="*/ 40 h 65"/>
                <a:gd name="T30" fmla="*/ 97 w 272"/>
                <a:gd name="T31" fmla="*/ 40 h 65"/>
                <a:gd name="T32" fmla="*/ 97 w 272"/>
                <a:gd name="T33" fmla="*/ 38 h 65"/>
                <a:gd name="T34" fmla="*/ 87 w 272"/>
                <a:gd name="T35" fmla="*/ 38 h 65"/>
                <a:gd name="T36" fmla="*/ 87 w 272"/>
                <a:gd name="T37" fmla="*/ 37 h 65"/>
                <a:gd name="T38" fmla="*/ 79 w 272"/>
                <a:gd name="T39" fmla="*/ 37 h 65"/>
                <a:gd name="T40" fmla="*/ 79 w 272"/>
                <a:gd name="T41" fmla="*/ 34 h 65"/>
                <a:gd name="T42" fmla="*/ 77 w 272"/>
                <a:gd name="T43" fmla="*/ 34 h 65"/>
                <a:gd name="T44" fmla="*/ 77 w 272"/>
                <a:gd name="T45" fmla="*/ 32 h 65"/>
                <a:gd name="T46" fmla="*/ 74 w 272"/>
                <a:gd name="T47" fmla="*/ 32 h 65"/>
                <a:gd name="T48" fmla="*/ 74 w 272"/>
                <a:gd name="T49" fmla="*/ 28 h 65"/>
                <a:gd name="T50" fmla="*/ 66 w 272"/>
                <a:gd name="T51" fmla="*/ 28 h 65"/>
                <a:gd name="T52" fmla="*/ 66 w 272"/>
                <a:gd name="T53" fmla="*/ 27 h 65"/>
                <a:gd name="T54" fmla="*/ 61 w 272"/>
                <a:gd name="T55" fmla="*/ 27 h 65"/>
                <a:gd name="T56" fmla="*/ 61 w 272"/>
                <a:gd name="T57" fmla="*/ 24 h 65"/>
                <a:gd name="T58" fmla="*/ 58 w 272"/>
                <a:gd name="T59" fmla="*/ 24 h 65"/>
                <a:gd name="T60" fmla="*/ 58 w 272"/>
                <a:gd name="T61" fmla="*/ 21 h 65"/>
                <a:gd name="T62" fmla="*/ 52 w 272"/>
                <a:gd name="T63" fmla="*/ 21 h 65"/>
                <a:gd name="T64" fmla="*/ 52 w 272"/>
                <a:gd name="T65" fmla="*/ 19 h 65"/>
                <a:gd name="T66" fmla="*/ 51 w 272"/>
                <a:gd name="T67" fmla="*/ 19 h 65"/>
                <a:gd name="T68" fmla="*/ 51 w 272"/>
                <a:gd name="T69" fmla="*/ 18 h 65"/>
                <a:gd name="T70" fmla="*/ 49 w 272"/>
                <a:gd name="T71" fmla="*/ 18 h 65"/>
                <a:gd name="T72" fmla="*/ 49 w 272"/>
                <a:gd name="T73" fmla="*/ 16 h 65"/>
                <a:gd name="T74" fmla="*/ 47 w 272"/>
                <a:gd name="T75" fmla="*/ 16 h 65"/>
                <a:gd name="T76" fmla="*/ 47 w 272"/>
                <a:gd name="T77" fmla="*/ 14 h 65"/>
                <a:gd name="T78" fmla="*/ 39 w 272"/>
                <a:gd name="T79" fmla="*/ 14 h 65"/>
                <a:gd name="T80" fmla="*/ 39 w 272"/>
                <a:gd name="T81" fmla="*/ 12 h 65"/>
                <a:gd name="T82" fmla="*/ 36 w 272"/>
                <a:gd name="T83" fmla="*/ 12 h 65"/>
                <a:gd name="T84" fmla="*/ 36 w 272"/>
                <a:gd name="T85" fmla="*/ 11 h 65"/>
                <a:gd name="T86" fmla="*/ 34 w 272"/>
                <a:gd name="T87" fmla="*/ 11 h 65"/>
                <a:gd name="T88" fmla="*/ 34 w 272"/>
                <a:gd name="T89" fmla="*/ 9 h 65"/>
                <a:gd name="T90" fmla="*/ 32 w 272"/>
                <a:gd name="T91" fmla="*/ 9 h 65"/>
                <a:gd name="T92" fmla="*/ 32 w 272"/>
                <a:gd name="T93" fmla="*/ 6 h 65"/>
                <a:gd name="T94" fmla="*/ 29 w 272"/>
                <a:gd name="T95" fmla="*/ 6 h 65"/>
                <a:gd name="T96" fmla="*/ 29 w 272"/>
                <a:gd name="T97" fmla="*/ 4 h 65"/>
                <a:gd name="T98" fmla="*/ 26 w 272"/>
                <a:gd name="T99" fmla="*/ 4 h 65"/>
                <a:gd name="T100" fmla="*/ 26 w 272"/>
                <a:gd name="T101" fmla="*/ 2 h 65"/>
                <a:gd name="T102" fmla="*/ 15 w 272"/>
                <a:gd name="T103" fmla="*/ 2 h 65"/>
                <a:gd name="T104" fmla="*/ 15 w 272"/>
                <a:gd name="T105" fmla="*/ 0 h 65"/>
                <a:gd name="T106" fmla="*/ 0 w 272"/>
                <a:gd name="T10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 h="65">
                  <a:moveTo>
                    <a:pt x="272" y="65"/>
                  </a:moveTo>
                  <a:lnTo>
                    <a:pt x="248" y="65"/>
                  </a:lnTo>
                  <a:lnTo>
                    <a:pt x="248" y="59"/>
                  </a:lnTo>
                  <a:lnTo>
                    <a:pt x="158" y="59"/>
                  </a:lnTo>
                  <a:lnTo>
                    <a:pt x="158" y="57"/>
                  </a:lnTo>
                  <a:lnTo>
                    <a:pt x="142" y="57"/>
                  </a:lnTo>
                  <a:lnTo>
                    <a:pt x="142" y="51"/>
                  </a:lnTo>
                  <a:lnTo>
                    <a:pt x="133" y="51"/>
                  </a:lnTo>
                  <a:lnTo>
                    <a:pt x="133" y="49"/>
                  </a:lnTo>
                  <a:lnTo>
                    <a:pt x="129" y="49"/>
                  </a:lnTo>
                  <a:lnTo>
                    <a:pt x="129" y="45"/>
                  </a:lnTo>
                  <a:lnTo>
                    <a:pt x="123" y="45"/>
                  </a:lnTo>
                  <a:lnTo>
                    <a:pt x="123" y="42"/>
                  </a:lnTo>
                  <a:lnTo>
                    <a:pt x="111" y="42"/>
                  </a:lnTo>
                  <a:lnTo>
                    <a:pt x="111" y="40"/>
                  </a:lnTo>
                  <a:lnTo>
                    <a:pt x="97" y="40"/>
                  </a:lnTo>
                  <a:lnTo>
                    <a:pt x="97" y="38"/>
                  </a:lnTo>
                  <a:lnTo>
                    <a:pt x="87" y="38"/>
                  </a:lnTo>
                  <a:lnTo>
                    <a:pt x="87" y="37"/>
                  </a:lnTo>
                  <a:lnTo>
                    <a:pt x="79" y="37"/>
                  </a:lnTo>
                  <a:lnTo>
                    <a:pt x="79" y="34"/>
                  </a:lnTo>
                  <a:lnTo>
                    <a:pt x="77" y="34"/>
                  </a:lnTo>
                  <a:lnTo>
                    <a:pt x="77" y="32"/>
                  </a:lnTo>
                  <a:lnTo>
                    <a:pt x="74" y="32"/>
                  </a:lnTo>
                  <a:lnTo>
                    <a:pt x="74" y="28"/>
                  </a:lnTo>
                  <a:lnTo>
                    <a:pt x="66" y="28"/>
                  </a:lnTo>
                  <a:lnTo>
                    <a:pt x="66" y="27"/>
                  </a:lnTo>
                  <a:lnTo>
                    <a:pt x="61" y="27"/>
                  </a:lnTo>
                  <a:lnTo>
                    <a:pt x="61" y="24"/>
                  </a:lnTo>
                  <a:lnTo>
                    <a:pt x="58" y="24"/>
                  </a:lnTo>
                  <a:lnTo>
                    <a:pt x="58" y="21"/>
                  </a:lnTo>
                  <a:lnTo>
                    <a:pt x="52" y="21"/>
                  </a:lnTo>
                  <a:lnTo>
                    <a:pt x="52" y="19"/>
                  </a:lnTo>
                  <a:lnTo>
                    <a:pt x="51" y="19"/>
                  </a:lnTo>
                  <a:lnTo>
                    <a:pt x="51" y="18"/>
                  </a:lnTo>
                  <a:lnTo>
                    <a:pt x="49" y="18"/>
                  </a:lnTo>
                  <a:lnTo>
                    <a:pt x="49" y="16"/>
                  </a:lnTo>
                  <a:lnTo>
                    <a:pt x="47" y="16"/>
                  </a:lnTo>
                  <a:lnTo>
                    <a:pt x="47" y="14"/>
                  </a:lnTo>
                  <a:lnTo>
                    <a:pt x="39" y="14"/>
                  </a:lnTo>
                  <a:lnTo>
                    <a:pt x="39" y="12"/>
                  </a:lnTo>
                  <a:lnTo>
                    <a:pt x="36" y="12"/>
                  </a:lnTo>
                  <a:lnTo>
                    <a:pt x="36" y="11"/>
                  </a:lnTo>
                  <a:lnTo>
                    <a:pt x="34" y="11"/>
                  </a:lnTo>
                  <a:lnTo>
                    <a:pt x="34" y="9"/>
                  </a:lnTo>
                  <a:lnTo>
                    <a:pt x="32" y="9"/>
                  </a:lnTo>
                  <a:lnTo>
                    <a:pt x="32" y="6"/>
                  </a:lnTo>
                  <a:lnTo>
                    <a:pt x="29" y="6"/>
                  </a:lnTo>
                  <a:lnTo>
                    <a:pt x="29" y="4"/>
                  </a:lnTo>
                  <a:lnTo>
                    <a:pt x="26" y="4"/>
                  </a:lnTo>
                  <a:lnTo>
                    <a:pt x="26" y="2"/>
                  </a:lnTo>
                  <a:lnTo>
                    <a:pt x="15" y="2"/>
                  </a:lnTo>
                  <a:lnTo>
                    <a:pt x="15"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21" name="Freeform 3"/>
            <p:cNvSpPr/>
            <p:nvPr/>
          </p:nvSpPr>
          <p:spPr bwMode="auto">
            <a:xfrm>
              <a:off x="917227" y="3386149"/>
              <a:ext cx="3475007" cy="882000"/>
            </a:xfrm>
            <a:custGeom>
              <a:avLst/>
              <a:gdLst>
                <a:gd name="T0" fmla="*/ 272 w 272"/>
                <a:gd name="T1" fmla="*/ 68 h 68"/>
                <a:gd name="T2" fmla="*/ 224 w 272"/>
                <a:gd name="T3" fmla="*/ 68 h 68"/>
                <a:gd name="T4" fmla="*/ 224 w 272"/>
                <a:gd name="T5" fmla="*/ 63 h 68"/>
                <a:gd name="T6" fmla="*/ 212 w 272"/>
                <a:gd name="T7" fmla="*/ 63 h 68"/>
                <a:gd name="T8" fmla="*/ 212 w 272"/>
                <a:gd name="T9" fmla="*/ 58 h 68"/>
                <a:gd name="T10" fmla="*/ 163 w 272"/>
                <a:gd name="T11" fmla="*/ 58 h 68"/>
                <a:gd name="T12" fmla="*/ 163 w 272"/>
                <a:gd name="T13" fmla="*/ 53 h 68"/>
                <a:gd name="T14" fmla="*/ 136 w 272"/>
                <a:gd name="T15" fmla="*/ 53 h 68"/>
                <a:gd name="T16" fmla="*/ 136 w 272"/>
                <a:gd name="T17" fmla="*/ 48 h 68"/>
                <a:gd name="T18" fmla="*/ 124 w 272"/>
                <a:gd name="T19" fmla="*/ 48 h 68"/>
                <a:gd name="T20" fmla="*/ 124 w 272"/>
                <a:gd name="T21" fmla="*/ 44 h 68"/>
                <a:gd name="T22" fmla="*/ 109 w 272"/>
                <a:gd name="T23" fmla="*/ 44 h 68"/>
                <a:gd name="T24" fmla="*/ 109 w 272"/>
                <a:gd name="T25" fmla="*/ 39 h 68"/>
                <a:gd name="T26" fmla="*/ 102 w 272"/>
                <a:gd name="T27" fmla="*/ 39 h 68"/>
                <a:gd name="T28" fmla="*/ 102 w 272"/>
                <a:gd name="T29" fmla="*/ 35 h 68"/>
                <a:gd name="T30" fmla="*/ 89 w 272"/>
                <a:gd name="T31" fmla="*/ 35 h 68"/>
                <a:gd name="T32" fmla="*/ 89 w 272"/>
                <a:gd name="T33" fmla="*/ 31 h 68"/>
                <a:gd name="T34" fmla="*/ 78 w 272"/>
                <a:gd name="T35" fmla="*/ 31 h 68"/>
                <a:gd name="T36" fmla="*/ 78 w 272"/>
                <a:gd name="T37" fmla="*/ 28 h 68"/>
                <a:gd name="T38" fmla="*/ 75 w 272"/>
                <a:gd name="T39" fmla="*/ 28 h 68"/>
                <a:gd name="T40" fmla="*/ 75 w 272"/>
                <a:gd name="T41" fmla="*/ 24 h 68"/>
                <a:gd name="T42" fmla="*/ 59 w 272"/>
                <a:gd name="T43" fmla="*/ 24 h 68"/>
                <a:gd name="T44" fmla="*/ 59 w 272"/>
                <a:gd name="T45" fmla="*/ 21 h 68"/>
                <a:gd name="T46" fmla="*/ 52 w 272"/>
                <a:gd name="T47" fmla="*/ 21 h 68"/>
                <a:gd name="T48" fmla="*/ 52 w 272"/>
                <a:gd name="T49" fmla="*/ 16 h 68"/>
                <a:gd name="T50" fmla="*/ 48 w 272"/>
                <a:gd name="T51" fmla="*/ 16 h 68"/>
                <a:gd name="T52" fmla="*/ 48 w 272"/>
                <a:gd name="T53" fmla="*/ 12 h 68"/>
                <a:gd name="T54" fmla="*/ 46 w 272"/>
                <a:gd name="T55" fmla="*/ 12 h 68"/>
                <a:gd name="T56" fmla="*/ 46 w 272"/>
                <a:gd name="T57" fmla="*/ 10 h 68"/>
                <a:gd name="T58" fmla="*/ 40 w 272"/>
                <a:gd name="T59" fmla="*/ 10 h 68"/>
                <a:gd name="T60" fmla="*/ 40 w 272"/>
                <a:gd name="T61" fmla="*/ 7 h 68"/>
                <a:gd name="T62" fmla="*/ 32 w 272"/>
                <a:gd name="T63" fmla="*/ 7 h 68"/>
                <a:gd name="T64" fmla="*/ 32 w 272"/>
                <a:gd name="T65" fmla="*/ 4 h 68"/>
                <a:gd name="T66" fmla="*/ 22 w 272"/>
                <a:gd name="T67" fmla="*/ 4 h 68"/>
                <a:gd name="T68" fmla="*/ 22 w 272"/>
                <a:gd name="T69" fmla="*/ 2 h 68"/>
                <a:gd name="T70" fmla="*/ 7 w 272"/>
                <a:gd name="T71" fmla="*/ 2 h 68"/>
                <a:gd name="T72" fmla="*/ 7 w 272"/>
                <a:gd name="T73" fmla="*/ 0 h 68"/>
                <a:gd name="T74" fmla="*/ 0 w 272"/>
                <a:gd name="T7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2" h="68">
                  <a:moveTo>
                    <a:pt x="272" y="68"/>
                  </a:moveTo>
                  <a:lnTo>
                    <a:pt x="224" y="68"/>
                  </a:lnTo>
                  <a:lnTo>
                    <a:pt x="224" y="63"/>
                  </a:lnTo>
                  <a:lnTo>
                    <a:pt x="212" y="63"/>
                  </a:lnTo>
                  <a:lnTo>
                    <a:pt x="212" y="58"/>
                  </a:lnTo>
                  <a:lnTo>
                    <a:pt x="163" y="58"/>
                  </a:lnTo>
                  <a:lnTo>
                    <a:pt x="163" y="53"/>
                  </a:lnTo>
                  <a:lnTo>
                    <a:pt x="136" y="53"/>
                  </a:lnTo>
                  <a:lnTo>
                    <a:pt x="136" y="48"/>
                  </a:lnTo>
                  <a:lnTo>
                    <a:pt x="124" y="48"/>
                  </a:lnTo>
                  <a:lnTo>
                    <a:pt x="124" y="44"/>
                  </a:lnTo>
                  <a:lnTo>
                    <a:pt x="109" y="44"/>
                  </a:lnTo>
                  <a:lnTo>
                    <a:pt x="109" y="39"/>
                  </a:lnTo>
                  <a:lnTo>
                    <a:pt x="102" y="39"/>
                  </a:lnTo>
                  <a:lnTo>
                    <a:pt x="102" y="35"/>
                  </a:lnTo>
                  <a:lnTo>
                    <a:pt x="89" y="35"/>
                  </a:lnTo>
                  <a:lnTo>
                    <a:pt x="89" y="31"/>
                  </a:lnTo>
                  <a:lnTo>
                    <a:pt x="78" y="31"/>
                  </a:lnTo>
                  <a:lnTo>
                    <a:pt x="78" y="28"/>
                  </a:lnTo>
                  <a:lnTo>
                    <a:pt x="75" y="28"/>
                  </a:lnTo>
                  <a:lnTo>
                    <a:pt x="75" y="24"/>
                  </a:lnTo>
                  <a:lnTo>
                    <a:pt x="59" y="24"/>
                  </a:lnTo>
                  <a:lnTo>
                    <a:pt x="59" y="21"/>
                  </a:lnTo>
                  <a:lnTo>
                    <a:pt x="52" y="21"/>
                  </a:lnTo>
                  <a:lnTo>
                    <a:pt x="52" y="16"/>
                  </a:lnTo>
                  <a:lnTo>
                    <a:pt x="48" y="16"/>
                  </a:lnTo>
                  <a:lnTo>
                    <a:pt x="48" y="12"/>
                  </a:lnTo>
                  <a:lnTo>
                    <a:pt x="46" y="12"/>
                  </a:lnTo>
                  <a:lnTo>
                    <a:pt x="46" y="10"/>
                  </a:lnTo>
                  <a:lnTo>
                    <a:pt x="40" y="10"/>
                  </a:lnTo>
                  <a:lnTo>
                    <a:pt x="40" y="7"/>
                  </a:lnTo>
                  <a:lnTo>
                    <a:pt x="32" y="7"/>
                  </a:lnTo>
                  <a:lnTo>
                    <a:pt x="32" y="4"/>
                  </a:lnTo>
                  <a:lnTo>
                    <a:pt x="22" y="4"/>
                  </a:lnTo>
                  <a:lnTo>
                    <a:pt x="22" y="2"/>
                  </a:lnTo>
                  <a:lnTo>
                    <a:pt x="7" y="2"/>
                  </a:lnTo>
                  <a:lnTo>
                    <a:pt x="7" y="0"/>
                  </a:lnTo>
                  <a:lnTo>
                    <a:pt x="0" y="0"/>
                  </a:lnTo>
                </a:path>
              </a:pathLst>
            </a:custGeom>
            <a:ln w="19050">
              <a:solidFill>
                <a:srgbClr val="B60D27"/>
              </a:solidFill>
              <a:prstDash val="sysDash"/>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grpSp>
      <p:grpSp>
        <p:nvGrpSpPr>
          <p:cNvPr id="51" name="Group 50"/>
          <p:cNvGrpSpPr/>
          <p:nvPr/>
        </p:nvGrpSpPr>
        <p:grpSpPr>
          <a:xfrm>
            <a:off x="4655563" y="2023886"/>
            <a:ext cx="4402242" cy="3380880"/>
            <a:chOff x="87467" y="2943186"/>
            <a:chExt cx="4402242" cy="3380880"/>
          </a:xfrm>
        </p:grpSpPr>
        <p:grpSp>
          <p:nvGrpSpPr>
            <p:cNvPr id="52" name="Group 51"/>
            <p:cNvGrpSpPr/>
            <p:nvPr/>
          </p:nvGrpSpPr>
          <p:grpSpPr>
            <a:xfrm>
              <a:off x="87467" y="3252477"/>
              <a:ext cx="4237632" cy="2650240"/>
              <a:chOff x="-82512" y="3293835"/>
              <a:chExt cx="4546535" cy="1757871"/>
            </a:xfrm>
          </p:grpSpPr>
          <p:grpSp>
            <p:nvGrpSpPr>
              <p:cNvPr id="62" name="Group 61"/>
              <p:cNvGrpSpPr/>
              <p:nvPr/>
            </p:nvGrpSpPr>
            <p:grpSpPr>
              <a:xfrm>
                <a:off x="-82512" y="3293835"/>
                <a:ext cx="4546192" cy="1757871"/>
                <a:chOff x="-269501" y="2154218"/>
                <a:chExt cx="8213857" cy="3076360"/>
              </a:xfrm>
            </p:grpSpPr>
            <p:sp>
              <p:nvSpPr>
                <p:cNvPr id="69" name="Freeform 68"/>
                <p:cNvSpPr/>
                <p:nvPr/>
              </p:nvSpPr>
              <p:spPr bwMode="auto">
                <a:xfrm>
                  <a:off x="1138861" y="2334069"/>
                  <a:ext cx="6805495" cy="229836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70" name="Line 6"/>
                <p:cNvSpPr>
                  <a:spLocks noChangeShapeType="1"/>
                </p:cNvSpPr>
                <p:nvPr/>
              </p:nvSpPr>
              <p:spPr bwMode="auto">
                <a:xfrm>
                  <a:off x="1048631" y="2334068"/>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71" name="Line 7"/>
                <p:cNvSpPr>
                  <a:spLocks noChangeShapeType="1"/>
                </p:cNvSpPr>
                <p:nvPr/>
              </p:nvSpPr>
              <p:spPr bwMode="auto">
                <a:xfrm>
                  <a:off x="1048632" y="2796837"/>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72" name="Line 8"/>
                <p:cNvSpPr>
                  <a:spLocks noChangeShapeType="1"/>
                </p:cNvSpPr>
                <p:nvPr/>
              </p:nvSpPr>
              <p:spPr bwMode="auto">
                <a:xfrm>
                  <a:off x="1048632" y="3253142"/>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73" name="Line 9"/>
                <p:cNvSpPr>
                  <a:spLocks noChangeShapeType="1"/>
                </p:cNvSpPr>
                <p:nvPr/>
              </p:nvSpPr>
              <p:spPr bwMode="auto">
                <a:xfrm>
                  <a:off x="1048632" y="3700092"/>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74" name="Line 10"/>
                <p:cNvSpPr>
                  <a:spLocks noChangeShapeType="1"/>
                </p:cNvSpPr>
                <p:nvPr/>
              </p:nvSpPr>
              <p:spPr bwMode="auto">
                <a:xfrm>
                  <a:off x="1048632" y="4187246"/>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75" name="Line 11"/>
                <p:cNvSpPr>
                  <a:spLocks noChangeShapeType="1"/>
                </p:cNvSpPr>
                <p:nvPr/>
              </p:nvSpPr>
              <p:spPr bwMode="auto">
                <a:xfrm>
                  <a:off x="1048632" y="4628824"/>
                  <a:ext cx="86234"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76" name="TextBox 75"/>
                <p:cNvSpPr txBox="1"/>
                <p:nvPr/>
              </p:nvSpPr>
              <p:spPr>
                <a:xfrm rot="16200000">
                  <a:off x="-286627" y="3206429"/>
                  <a:ext cx="625685" cy="591433"/>
                </a:xfrm>
                <a:prstGeom prst="rect">
                  <a:avLst/>
                </a:prstGeom>
                <a:noFill/>
              </p:spPr>
              <p:txBody>
                <a:bodyPr wrap="none" rtlCol="0">
                  <a:spAutoFit/>
                </a:bodyPr>
                <a:lstStyle/>
                <a:p>
                  <a:pPr algn="ctr" fontAlgn="base">
                    <a:spcBef>
                      <a:spcPct val="0"/>
                    </a:spcBef>
                    <a:spcAft>
                      <a:spcPct val="0"/>
                    </a:spcAft>
                  </a:pPr>
                  <a:r>
                    <a:rPr lang="ja-JP" sz="1400" b="0" i="0" u="none" strike="noStrike" cap="none" baseline="0">
                      <a:solidFill>
                        <a:srgbClr val="4D4D4D"/>
                      </a:solidFill>
                      <a:effectLst/>
                      <a:uFillTx/>
                      <a:ea typeface="MS UI Gothic"/>
                    </a:rPr>
                    <a:t>確率</a:t>
                  </a:r>
                </a:p>
              </p:txBody>
            </p:sp>
            <p:sp>
              <p:nvSpPr>
                <p:cNvPr id="77" name="TextBox 76"/>
                <p:cNvSpPr txBox="1"/>
                <p:nvPr/>
              </p:nvSpPr>
              <p:spPr>
                <a:xfrm>
                  <a:off x="3633849" y="4876417"/>
                  <a:ext cx="1963973" cy="354161"/>
                </a:xfrm>
                <a:prstGeom prst="rect">
                  <a:avLst/>
                </a:prstGeom>
                <a:noFill/>
              </p:spPr>
              <p:txBody>
                <a:bodyPr wrap="none" rtlCol="0">
                  <a:spAutoFit/>
                </a:bodyPr>
                <a:lstStyle/>
                <a:p>
                  <a:pPr algn="ctr" fontAlgn="base">
                    <a:spcBef>
                      <a:spcPct val="0"/>
                    </a:spcBef>
                    <a:spcAft>
                      <a:spcPct val="0"/>
                    </a:spcAft>
                  </a:pPr>
                  <a:r>
                    <a:rPr lang="ja-JP" sz="1400" b="0" i="0" u="none" strike="noStrike" cap="none" baseline="0" dirty="0">
                      <a:solidFill>
                        <a:srgbClr val="4D4D4D"/>
                      </a:solidFill>
                      <a:effectLst/>
                      <a:uFillTx/>
                      <a:ea typeface="MS UI Gothic"/>
                    </a:rPr>
                    <a:t>期間、日数</a:t>
                  </a:r>
                </a:p>
              </p:txBody>
            </p:sp>
            <p:sp>
              <p:nvSpPr>
                <p:cNvPr id="78" name="TextBox 77"/>
                <p:cNvSpPr txBox="1"/>
                <p:nvPr/>
              </p:nvSpPr>
              <p:spPr>
                <a:xfrm>
                  <a:off x="291061" y="2154218"/>
                  <a:ext cx="834461" cy="354161"/>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1.0</a:t>
                  </a:r>
                </a:p>
              </p:txBody>
            </p:sp>
            <p:sp>
              <p:nvSpPr>
                <p:cNvPr id="79" name="TextBox 78"/>
                <p:cNvSpPr txBox="1"/>
                <p:nvPr/>
              </p:nvSpPr>
              <p:spPr>
                <a:xfrm>
                  <a:off x="291078" y="2618920"/>
                  <a:ext cx="834461" cy="354161"/>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0.9</a:t>
                  </a:r>
                </a:p>
              </p:txBody>
            </p:sp>
            <p:sp>
              <p:nvSpPr>
                <p:cNvPr id="80" name="TextBox 79"/>
                <p:cNvSpPr txBox="1"/>
                <p:nvPr/>
              </p:nvSpPr>
              <p:spPr>
                <a:xfrm>
                  <a:off x="291080" y="3074994"/>
                  <a:ext cx="834461" cy="354161"/>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0.8</a:t>
                  </a:r>
                </a:p>
              </p:txBody>
            </p:sp>
            <p:sp>
              <p:nvSpPr>
                <p:cNvPr id="81" name="TextBox 80"/>
                <p:cNvSpPr txBox="1"/>
                <p:nvPr/>
              </p:nvSpPr>
              <p:spPr>
                <a:xfrm>
                  <a:off x="291080" y="3521720"/>
                  <a:ext cx="834461" cy="354161"/>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0.7</a:t>
                  </a:r>
                </a:p>
              </p:txBody>
            </p:sp>
            <p:sp>
              <p:nvSpPr>
                <p:cNvPr id="82" name="TextBox 81"/>
                <p:cNvSpPr txBox="1"/>
                <p:nvPr/>
              </p:nvSpPr>
              <p:spPr>
                <a:xfrm>
                  <a:off x="291080" y="4008637"/>
                  <a:ext cx="834461" cy="354161"/>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0.6</a:t>
                  </a:r>
                </a:p>
              </p:txBody>
            </p:sp>
            <p:sp>
              <p:nvSpPr>
                <p:cNvPr id="83" name="TextBox 82"/>
                <p:cNvSpPr txBox="1"/>
                <p:nvPr/>
              </p:nvSpPr>
              <p:spPr>
                <a:xfrm>
                  <a:off x="291089" y="4449983"/>
                  <a:ext cx="834461" cy="354161"/>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a:rPr>
                    <a:t>0.5</a:t>
                  </a:r>
                </a:p>
              </p:txBody>
            </p:sp>
            <p:sp>
              <p:nvSpPr>
                <p:cNvPr id="84" name="Line 21"/>
                <p:cNvSpPr>
                  <a:spLocks noChangeShapeType="1"/>
                </p:cNvSpPr>
                <p:nvPr/>
              </p:nvSpPr>
              <p:spPr bwMode="auto">
                <a:xfrm flipH="1">
                  <a:off x="1338947" y="4623270"/>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85" name="Line 19"/>
                <p:cNvSpPr>
                  <a:spLocks noChangeShapeType="1"/>
                </p:cNvSpPr>
                <p:nvPr/>
              </p:nvSpPr>
              <p:spPr bwMode="auto">
                <a:xfrm flipH="1">
                  <a:off x="2425328" y="4623270"/>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86" name="Line 19"/>
                <p:cNvSpPr>
                  <a:spLocks noChangeShapeType="1"/>
                </p:cNvSpPr>
                <p:nvPr/>
              </p:nvSpPr>
              <p:spPr bwMode="auto">
                <a:xfrm flipH="1">
                  <a:off x="3530515" y="4623270"/>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sp>
              <p:nvSpPr>
                <p:cNvPr id="87" name="Line 21"/>
                <p:cNvSpPr>
                  <a:spLocks noChangeShapeType="1"/>
                </p:cNvSpPr>
                <p:nvPr/>
              </p:nvSpPr>
              <p:spPr bwMode="auto">
                <a:xfrm flipH="1">
                  <a:off x="4611396" y="4623270"/>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88" name="Line 21"/>
                <p:cNvSpPr>
                  <a:spLocks noChangeShapeType="1"/>
                </p:cNvSpPr>
                <p:nvPr/>
              </p:nvSpPr>
              <p:spPr bwMode="auto">
                <a:xfrm flipH="1">
                  <a:off x="5706409" y="4623270"/>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89" name="Line 21"/>
                <p:cNvSpPr>
                  <a:spLocks noChangeShapeType="1"/>
                </p:cNvSpPr>
                <p:nvPr/>
              </p:nvSpPr>
              <p:spPr bwMode="auto">
                <a:xfrm flipH="1">
                  <a:off x="6789691" y="4623270"/>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cs typeface="Arial" panose="020B0604020202020204" pitchFamily="34" charset="0"/>
                  </a:endParaRPr>
                </a:p>
              </p:txBody>
            </p:sp>
            <p:sp>
              <p:nvSpPr>
                <p:cNvPr id="90" name="Line 19"/>
                <p:cNvSpPr>
                  <a:spLocks noChangeShapeType="1"/>
                </p:cNvSpPr>
                <p:nvPr/>
              </p:nvSpPr>
              <p:spPr bwMode="auto">
                <a:xfrm flipH="1">
                  <a:off x="7793937" y="4623270"/>
                  <a:ext cx="0" cy="72001"/>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endParaRPr>
                </a:p>
              </p:txBody>
            </p:sp>
          </p:grpSp>
          <p:sp>
            <p:nvSpPr>
              <p:cNvPr id="64" name="TextBox 63"/>
              <p:cNvSpPr txBox="1"/>
              <p:nvPr/>
            </p:nvSpPr>
            <p:spPr>
              <a:xfrm>
                <a:off x="1010172" y="4501597"/>
                <a:ext cx="588846" cy="202372"/>
              </a:xfrm>
              <a:prstGeom prst="rect">
                <a:avLst/>
              </a:prstGeom>
              <a:noFill/>
            </p:spPr>
            <p:txBody>
              <a:bodyPr wrap="none" rtlCol="0">
                <a:spAutoFit/>
              </a:bodyPr>
              <a:lstStyle/>
              <a:p>
                <a:r>
                  <a:rPr lang="ja-JP" sz="1400" b="0" i="0" u="none" strike="noStrike" cap="none" baseline="0">
                    <a:solidFill>
                      <a:srgbClr val="B2C0D8"/>
                    </a:solidFill>
                    <a:effectLst/>
                    <a:uFillTx/>
                    <a:ea typeface="MS UI Gothic"/>
                  </a:rPr>
                  <a:t>CRT</a:t>
                </a:r>
              </a:p>
            </p:txBody>
          </p:sp>
          <p:sp>
            <p:nvSpPr>
              <p:cNvPr id="65" name="TextBox 64"/>
              <p:cNvSpPr txBox="1"/>
              <p:nvPr/>
            </p:nvSpPr>
            <p:spPr>
              <a:xfrm>
                <a:off x="1010172" y="4347272"/>
                <a:ext cx="896439" cy="202372"/>
              </a:xfrm>
              <a:prstGeom prst="rect">
                <a:avLst/>
              </a:prstGeom>
              <a:noFill/>
            </p:spPr>
            <p:txBody>
              <a:bodyPr wrap="none" rtlCol="0">
                <a:spAutoFit/>
              </a:bodyPr>
              <a:lstStyle/>
              <a:p>
                <a:r>
                  <a:rPr lang="ja-JP" sz="1400" b="0" i="0" u="none" strike="noStrike" cap="none" baseline="0">
                    <a:solidFill>
                      <a:srgbClr val="B60D27"/>
                    </a:solidFill>
                    <a:effectLst/>
                    <a:uFillTx/>
                    <a:ea typeface="MS UI Gothic"/>
                  </a:rPr>
                  <a:t>SC-TNT</a:t>
                </a:r>
              </a:p>
            </p:txBody>
          </p:sp>
          <p:cxnSp>
            <p:nvCxnSpPr>
              <p:cNvPr id="66" name="Straight Connector 65"/>
              <p:cNvCxnSpPr/>
              <p:nvPr/>
            </p:nvCxnSpPr>
            <p:spPr>
              <a:xfrm>
                <a:off x="867661" y="4588359"/>
                <a:ext cx="180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867661" y="4434030"/>
                <a:ext cx="180000" cy="0"/>
              </a:xfrm>
              <a:prstGeom prst="line">
                <a:avLst/>
              </a:prstGeom>
              <a:ln w="19050">
                <a:solidFill>
                  <a:srgbClr val="B60D27"/>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3051679" y="3297057"/>
                <a:ext cx="1412344" cy="265388"/>
              </a:xfrm>
              <a:prstGeom prst="rect">
                <a:avLst/>
              </a:prstGeom>
              <a:noFill/>
            </p:spPr>
            <p:txBody>
              <a:bodyPr wrap="none" rtlCol="0">
                <a:spAutoFit/>
              </a:bodyPr>
              <a:lstStyle/>
              <a:p>
                <a:r>
                  <a:rPr lang="ja-JP" sz="1000" b="0" i="0" u="none" strike="noStrike" cap="none" baseline="0" dirty="0">
                    <a:solidFill>
                      <a:srgbClr val="4D4D4D"/>
                    </a:solidFill>
                    <a:effectLst/>
                    <a:uFillTx/>
                    <a:ea typeface="MS UI Gothic"/>
                  </a:rPr>
                  <a:t>ログランク検定において</a:t>
                </a:r>
                <a:endParaRPr lang="en-US" altLang="ja-JP" sz="1000" b="0" i="0" u="none" strike="noStrike" cap="none" baseline="0" dirty="0">
                  <a:solidFill>
                    <a:srgbClr val="4D4D4D"/>
                  </a:solidFill>
                  <a:effectLst/>
                  <a:uFillTx/>
                  <a:ea typeface="MS UI Gothic"/>
                </a:endParaRPr>
              </a:p>
              <a:p>
                <a:r>
                  <a:rPr lang="ja-JP" sz="1000" b="0" i="0" u="none" strike="noStrike" cap="none" baseline="0" dirty="0">
                    <a:solidFill>
                      <a:srgbClr val="4D4D4D"/>
                    </a:solidFill>
                    <a:effectLst/>
                    <a:uFillTx/>
                    <a:ea typeface="MS UI Gothic"/>
                  </a:rPr>
                  <a:t>p=0.1257</a:t>
                </a:r>
              </a:p>
            </p:txBody>
          </p:sp>
        </p:grpSp>
        <p:sp>
          <p:nvSpPr>
            <p:cNvPr id="53" name="TextBox 52"/>
            <p:cNvSpPr txBox="1"/>
            <p:nvPr/>
          </p:nvSpPr>
          <p:spPr>
            <a:xfrm>
              <a:off x="934337" y="2943186"/>
              <a:ext cx="3005853" cy="305105"/>
            </a:xfrm>
            <a:prstGeom prst="rect">
              <a:avLst/>
            </a:prstGeom>
            <a:noFill/>
          </p:spPr>
          <p:txBody>
            <a:bodyPr wrap="none" rtlCol="0">
              <a:spAutoFit/>
            </a:bodyPr>
            <a:lstStyle/>
            <a:p>
              <a:pPr algn="ctr"/>
              <a:r>
                <a:rPr lang="ja-JP" sz="1400" b="1" i="0" u="none" strike="noStrike" cap="none" baseline="0">
                  <a:solidFill>
                    <a:srgbClr val="4D4D4D"/>
                  </a:solidFill>
                  <a:effectLst/>
                  <a:uFillTx/>
                  <a:ea typeface="MS UI Gothic"/>
                </a:rPr>
                <a:t>PROSPECT適格サブグループでのDFS</a:t>
              </a:r>
            </a:p>
          </p:txBody>
        </p:sp>
        <p:sp>
          <p:nvSpPr>
            <p:cNvPr id="55" name="TextBox 54"/>
            <p:cNvSpPr txBox="1"/>
            <p:nvPr/>
          </p:nvSpPr>
          <p:spPr>
            <a:xfrm>
              <a:off x="781440" y="5397700"/>
              <a:ext cx="270038" cy="926366"/>
            </a:xfrm>
            <a:prstGeom prst="rect">
              <a:avLst/>
            </a:prstGeom>
            <a:noFill/>
          </p:spPr>
          <p:txBody>
            <a:bodyPr wrap="none" lIns="36000" tIns="36000" rIns="36000" bIns="36000" rtlCol="0" anchor="t" anchorCtr="0">
              <a:spAutoFit/>
            </a:bodyPr>
            <a:lstStyle/>
            <a:p>
              <a:pPr algn="ctr"/>
              <a:r>
                <a:rPr lang="ja-JP" sz="1400" b="0" i="0" u="none" strike="noStrike" cap="none" baseline="0">
                  <a:solidFill>
                    <a:srgbClr val="4D4D4D"/>
                  </a:solidFill>
                  <a:effectLst/>
                  <a:uFillTx/>
                  <a:ea typeface="MS UI Gothic"/>
                </a:rPr>
                <a:t>0</a:t>
              </a:r>
            </a:p>
            <a:p>
              <a:pPr algn="ctr"/>
              <a:endParaRPr lang="en-GB" sz="1400">
                <a:solidFill>
                  <a:srgbClr val="000000"/>
                </a:solidFill>
                <a:cs typeface="Arial" panose="020B0604020202020204" pitchFamily="34" charset="0"/>
              </a:endParaRPr>
            </a:p>
            <a:p>
              <a:pPr algn="ctr"/>
              <a:r>
                <a:rPr lang="ja-JP" sz="1400" b="0" i="0" u="none" strike="noStrike" cap="none" baseline="0">
                  <a:solidFill>
                    <a:srgbClr val="B60D27"/>
                  </a:solidFill>
                  <a:effectLst/>
                  <a:uFillTx/>
                  <a:ea typeface="MS UI Gothic"/>
                </a:rPr>
                <a:t>59</a:t>
              </a:r>
            </a:p>
            <a:p>
              <a:pPr algn="ctr"/>
              <a:r>
                <a:rPr lang="ja-JP" sz="1400" b="0" i="0" u="none" strike="noStrike" cap="none" baseline="0">
                  <a:solidFill>
                    <a:srgbClr val="B2C0D8"/>
                  </a:solidFill>
                  <a:effectLst/>
                  <a:uFillTx/>
                  <a:ea typeface="MS UI Gothic"/>
                </a:rPr>
                <a:t>86</a:t>
              </a:r>
            </a:p>
          </p:txBody>
        </p:sp>
        <p:sp>
          <p:nvSpPr>
            <p:cNvPr id="56" name="TextBox 55"/>
            <p:cNvSpPr txBox="1"/>
            <p:nvPr/>
          </p:nvSpPr>
          <p:spPr>
            <a:xfrm>
              <a:off x="1282362" y="5397700"/>
              <a:ext cx="369020" cy="926365"/>
            </a:xfrm>
            <a:prstGeom prst="rect">
              <a:avLst/>
            </a:prstGeom>
            <a:noFill/>
          </p:spPr>
          <p:txBody>
            <a:bodyPr wrap="none" lIns="36000" tIns="36000" rIns="36000" bIns="36000" rtlCol="0" anchor="t" anchorCtr="0">
              <a:spAutoFit/>
            </a:bodyPr>
            <a:lstStyle/>
            <a:p>
              <a:pPr algn="ctr"/>
              <a:r>
                <a:rPr lang="ja-JP" sz="1400" b="0" i="0" u="none" strike="noStrike" cap="none" baseline="0">
                  <a:solidFill>
                    <a:srgbClr val="4D4D4D"/>
                  </a:solidFill>
                  <a:effectLst/>
                  <a:uFillTx/>
                  <a:ea typeface="MS UI Gothic"/>
                </a:rPr>
                <a:t>300</a:t>
              </a:r>
            </a:p>
            <a:p>
              <a:pPr algn="ctr"/>
              <a:endParaRPr lang="en-GB" sz="1400">
                <a:solidFill>
                  <a:srgbClr val="000000"/>
                </a:solidFill>
                <a:cs typeface="Arial" panose="020B0604020202020204" pitchFamily="34" charset="0"/>
              </a:endParaRPr>
            </a:p>
            <a:p>
              <a:pPr algn="ctr"/>
              <a:r>
                <a:rPr lang="ja-JP" sz="1400" b="0" i="0" u="none" strike="noStrike" cap="none" baseline="0">
                  <a:solidFill>
                    <a:srgbClr val="B60D27"/>
                  </a:solidFill>
                  <a:effectLst/>
                  <a:uFillTx/>
                  <a:ea typeface="MS UI Gothic"/>
                </a:rPr>
                <a:t>47</a:t>
              </a:r>
            </a:p>
            <a:p>
              <a:pPr algn="ctr"/>
              <a:r>
                <a:rPr lang="ja-JP" sz="1400" b="0" i="0" u="none" strike="noStrike" cap="none" baseline="0">
                  <a:solidFill>
                    <a:srgbClr val="B2C0D8"/>
                  </a:solidFill>
                  <a:effectLst/>
                  <a:uFillTx/>
                  <a:ea typeface="MS UI Gothic"/>
                </a:rPr>
                <a:t>67</a:t>
              </a:r>
            </a:p>
          </p:txBody>
        </p:sp>
        <p:sp>
          <p:nvSpPr>
            <p:cNvPr id="57" name="TextBox 56"/>
            <p:cNvSpPr txBox="1"/>
            <p:nvPr/>
          </p:nvSpPr>
          <p:spPr>
            <a:xfrm>
              <a:off x="1848864" y="5397700"/>
              <a:ext cx="369020" cy="926365"/>
            </a:xfrm>
            <a:prstGeom prst="rect">
              <a:avLst/>
            </a:prstGeom>
            <a:noFill/>
          </p:spPr>
          <p:txBody>
            <a:bodyPr wrap="none" lIns="36000" tIns="36000" rIns="36000" bIns="36000" rtlCol="0" anchor="t" anchorCtr="0">
              <a:spAutoFit/>
            </a:bodyPr>
            <a:lstStyle/>
            <a:p>
              <a:pPr algn="ctr"/>
              <a:r>
                <a:rPr lang="ja-JP" sz="1400" b="0" i="0" u="none" strike="noStrike" cap="none" baseline="0">
                  <a:solidFill>
                    <a:srgbClr val="4D4D4D"/>
                  </a:solidFill>
                  <a:effectLst/>
                  <a:uFillTx/>
                  <a:ea typeface="MS UI Gothic"/>
                </a:rPr>
                <a:t>600</a:t>
              </a:r>
            </a:p>
            <a:p>
              <a:pPr algn="ctr"/>
              <a:endParaRPr lang="en-GB" sz="1400">
                <a:solidFill>
                  <a:srgbClr val="000000"/>
                </a:solidFill>
                <a:cs typeface="Arial" panose="020B0604020202020204" pitchFamily="34" charset="0"/>
              </a:endParaRPr>
            </a:p>
            <a:p>
              <a:pPr algn="ctr"/>
              <a:r>
                <a:rPr lang="ja-JP" sz="1400" b="0" i="0" u="none" strike="noStrike" cap="none" baseline="0">
                  <a:solidFill>
                    <a:srgbClr val="B60D27"/>
                  </a:solidFill>
                  <a:effectLst/>
                  <a:uFillTx/>
                  <a:ea typeface="MS UI Gothic"/>
                </a:rPr>
                <a:t>40</a:t>
              </a:r>
            </a:p>
            <a:p>
              <a:pPr algn="ctr"/>
              <a:r>
                <a:rPr lang="ja-JP" sz="1400" b="0" i="0" u="none" strike="noStrike" cap="none" baseline="0">
                  <a:solidFill>
                    <a:srgbClr val="B2C0D8"/>
                  </a:solidFill>
                  <a:effectLst/>
                  <a:uFillTx/>
                  <a:ea typeface="MS UI Gothic"/>
                </a:rPr>
                <a:t>50</a:t>
              </a:r>
            </a:p>
          </p:txBody>
        </p:sp>
        <p:sp>
          <p:nvSpPr>
            <p:cNvPr id="58" name="TextBox 57"/>
            <p:cNvSpPr txBox="1"/>
            <p:nvPr/>
          </p:nvSpPr>
          <p:spPr>
            <a:xfrm>
              <a:off x="2402492" y="5397700"/>
              <a:ext cx="369020" cy="926365"/>
            </a:xfrm>
            <a:prstGeom prst="rect">
              <a:avLst/>
            </a:prstGeom>
            <a:noFill/>
          </p:spPr>
          <p:txBody>
            <a:bodyPr wrap="none" lIns="36000" tIns="36000" rIns="36000" bIns="36000" rtlCol="0" anchor="t" anchorCtr="0">
              <a:spAutoFit/>
            </a:bodyPr>
            <a:lstStyle/>
            <a:p>
              <a:pPr algn="ctr"/>
              <a:r>
                <a:rPr lang="ja-JP" sz="1400" b="0" i="0" u="none" strike="noStrike" cap="none" baseline="0">
                  <a:solidFill>
                    <a:srgbClr val="4D4D4D"/>
                  </a:solidFill>
                  <a:effectLst/>
                  <a:uFillTx/>
                  <a:ea typeface="MS UI Gothic"/>
                </a:rPr>
                <a:t>900</a:t>
              </a:r>
            </a:p>
            <a:p>
              <a:pPr algn="ctr"/>
              <a:endParaRPr lang="en-GB" sz="1400">
                <a:solidFill>
                  <a:srgbClr val="000000"/>
                </a:solidFill>
                <a:cs typeface="Arial" panose="020B0604020202020204" pitchFamily="34" charset="0"/>
              </a:endParaRPr>
            </a:p>
            <a:p>
              <a:pPr algn="ctr"/>
              <a:r>
                <a:rPr lang="ja-JP" sz="1400" b="0" i="0" u="none" strike="noStrike" cap="none" baseline="0">
                  <a:solidFill>
                    <a:srgbClr val="B60D27"/>
                  </a:solidFill>
                  <a:effectLst/>
                  <a:uFillTx/>
                  <a:ea typeface="MS UI Gothic"/>
                </a:rPr>
                <a:t>36</a:t>
              </a:r>
            </a:p>
            <a:p>
              <a:pPr algn="ctr"/>
              <a:r>
                <a:rPr lang="ja-JP" sz="1400" b="0" i="0" u="none" strike="noStrike" cap="none" baseline="0">
                  <a:solidFill>
                    <a:srgbClr val="B2C0D8"/>
                  </a:solidFill>
                  <a:effectLst/>
                  <a:uFillTx/>
                  <a:ea typeface="MS UI Gothic"/>
                </a:rPr>
                <a:t>44</a:t>
              </a:r>
            </a:p>
          </p:txBody>
        </p:sp>
        <p:sp>
          <p:nvSpPr>
            <p:cNvPr id="59" name="TextBox 58"/>
            <p:cNvSpPr txBox="1"/>
            <p:nvPr/>
          </p:nvSpPr>
          <p:spPr>
            <a:xfrm>
              <a:off x="2911666" y="5397700"/>
              <a:ext cx="468003" cy="926366"/>
            </a:xfrm>
            <a:prstGeom prst="rect">
              <a:avLst/>
            </a:prstGeom>
            <a:noFill/>
          </p:spPr>
          <p:txBody>
            <a:bodyPr wrap="none" lIns="36000" tIns="36000" rIns="36000" bIns="36000" rtlCol="0" anchor="t" anchorCtr="0">
              <a:spAutoFit/>
            </a:bodyPr>
            <a:lstStyle/>
            <a:p>
              <a:pPr algn="ctr"/>
              <a:r>
                <a:rPr lang="ja-JP" sz="1400" b="0" i="0" u="none" strike="noStrike" cap="none" baseline="0">
                  <a:solidFill>
                    <a:srgbClr val="4D4D4D"/>
                  </a:solidFill>
                  <a:effectLst/>
                  <a:uFillTx/>
                  <a:ea typeface="MS UI Gothic"/>
                </a:rPr>
                <a:t>1200</a:t>
              </a:r>
            </a:p>
            <a:p>
              <a:pPr algn="ctr"/>
              <a:endParaRPr lang="en-GB" sz="1400">
                <a:solidFill>
                  <a:srgbClr val="000000"/>
                </a:solidFill>
                <a:cs typeface="Arial" panose="020B0604020202020204" pitchFamily="34" charset="0"/>
              </a:endParaRPr>
            </a:p>
            <a:p>
              <a:pPr algn="ctr"/>
              <a:r>
                <a:rPr lang="ja-JP" sz="1400" b="0" i="0" u="none" strike="noStrike" cap="none" baseline="0">
                  <a:solidFill>
                    <a:srgbClr val="B60D27"/>
                  </a:solidFill>
                  <a:effectLst/>
                  <a:uFillTx/>
                  <a:ea typeface="MS UI Gothic"/>
                </a:rPr>
                <a:t>35</a:t>
              </a:r>
            </a:p>
            <a:p>
              <a:pPr algn="ctr"/>
              <a:r>
                <a:rPr lang="ja-JP" sz="1400" b="0" i="0" u="none" strike="noStrike" cap="none" baseline="0">
                  <a:solidFill>
                    <a:srgbClr val="B2C0D8"/>
                  </a:solidFill>
                  <a:effectLst/>
                  <a:uFillTx/>
                  <a:ea typeface="MS UI Gothic"/>
                </a:rPr>
                <a:t>29</a:t>
              </a:r>
            </a:p>
          </p:txBody>
        </p:sp>
        <p:sp>
          <p:nvSpPr>
            <p:cNvPr id="60" name="TextBox 59"/>
            <p:cNvSpPr txBox="1"/>
            <p:nvPr/>
          </p:nvSpPr>
          <p:spPr>
            <a:xfrm>
              <a:off x="3466188" y="5397700"/>
              <a:ext cx="468003" cy="926366"/>
            </a:xfrm>
            <a:prstGeom prst="rect">
              <a:avLst/>
            </a:prstGeom>
            <a:noFill/>
          </p:spPr>
          <p:txBody>
            <a:bodyPr wrap="none" lIns="36000" tIns="36000" rIns="36000" bIns="36000" rtlCol="0" anchor="t" anchorCtr="0">
              <a:spAutoFit/>
            </a:bodyPr>
            <a:lstStyle/>
            <a:p>
              <a:pPr algn="ctr"/>
              <a:r>
                <a:rPr lang="ja-JP" sz="1400" b="0" i="0" u="none" strike="noStrike" cap="none" baseline="0">
                  <a:solidFill>
                    <a:srgbClr val="4D4D4D"/>
                  </a:solidFill>
                  <a:effectLst/>
                  <a:uFillTx/>
                  <a:ea typeface="MS UI Gothic"/>
                </a:rPr>
                <a:t>1500</a:t>
              </a:r>
            </a:p>
            <a:p>
              <a:pPr algn="ctr"/>
              <a:endParaRPr lang="en-GB" sz="1400">
                <a:solidFill>
                  <a:srgbClr val="000000"/>
                </a:solidFill>
                <a:cs typeface="Arial" panose="020B0604020202020204" pitchFamily="34" charset="0"/>
              </a:endParaRPr>
            </a:p>
            <a:p>
              <a:pPr algn="ctr"/>
              <a:r>
                <a:rPr lang="ja-JP" sz="1400" b="0" i="0" u="none" strike="noStrike" cap="none" baseline="0">
                  <a:solidFill>
                    <a:srgbClr val="B60D27"/>
                  </a:solidFill>
                  <a:effectLst/>
                  <a:uFillTx/>
                  <a:ea typeface="MS UI Gothic"/>
                </a:rPr>
                <a:t>32</a:t>
              </a:r>
            </a:p>
            <a:p>
              <a:pPr algn="ctr"/>
              <a:r>
                <a:rPr lang="ja-JP" sz="1400" b="0" i="0" u="none" strike="noStrike" cap="none" baseline="0">
                  <a:solidFill>
                    <a:srgbClr val="B2C0D8"/>
                  </a:solidFill>
                  <a:effectLst/>
                  <a:uFillTx/>
                  <a:ea typeface="MS UI Gothic"/>
                </a:rPr>
                <a:t>18</a:t>
              </a:r>
            </a:p>
          </p:txBody>
        </p:sp>
        <p:sp>
          <p:nvSpPr>
            <p:cNvPr id="61" name="TextBox 60"/>
            <p:cNvSpPr txBox="1"/>
            <p:nvPr/>
          </p:nvSpPr>
          <p:spPr>
            <a:xfrm>
              <a:off x="4021706" y="5397699"/>
              <a:ext cx="468003" cy="926366"/>
            </a:xfrm>
            <a:prstGeom prst="rect">
              <a:avLst/>
            </a:prstGeom>
            <a:noFill/>
          </p:spPr>
          <p:txBody>
            <a:bodyPr wrap="none" lIns="36000" tIns="36000" rIns="36000" bIns="36000" rtlCol="0" anchor="t" anchorCtr="0">
              <a:spAutoFit/>
            </a:bodyPr>
            <a:lstStyle/>
            <a:p>
              <a:pPr algn="ctr"/>
              <a:r>
                <a:rPr lang="ja-JP" sz="1400" b="0" i="0" u="none" strike="noStrike" cap="none" baseline="0">
                  <a:solidFill>
                    <a:srgbClr val="4D4D4D"/>
                  </a:solidFill>
                  <a:effectLst/>
                  <a:uFillTx/>
                  <a:ea typeface="MS UI Gothic"/>
                </a:rPr>
                <a:t>1800</a:t>
              </a:r>
            </a:p>
            <a:p>
              <a:pPr algn="ctr"/>
              <a:endParaRPr lang="en-GB" sz="1400">
                <a:solidFill>
                  <a:srgbClr val="000000"/>
                </a:solidFill>
                <a:cs typeface="Arial" panose="020B0604020202020204" pitchFamily="34" charset="0"/>
              </a:endParaRPr>
            </a:p>
            <a:p>
              <a:pPr algn="ctr"/>
              <a:r>
                <a:rPr lang="ja-JP" sz="1400" b="0" i="0" u="none" strike="noStrike" cap="none" baseline="0">
                  <a:solidFill>
                    <a:srgbClr val="B60D27"/>
                  </a:solidFill>
                  <a:effectLst/>
                  <a:uFillTx/>
                  <a:ea typeface="MS UI Gothic"/>
                </a:rPr>
                <a:t>26</a:t>
              </a:r>
            </a:p>
            <a:p>
              <a:pPr algn="ctr"/>
              <a:r>
                <a:rPr lang="ja-JP" sz="1400" b="0" i="0" u="none" strike="noStrike" cap="none" baseline="0">
                  <a:solidFill>
                    <a:srgbClr val="B2C0D8"/>
                  </a:solidFill>
                  <a:effectLst/>
                  <a:uFillTx/>
                  <a:ea typeface="MS UI Gothic"/>
                </a:rPr>
                <a:t>10</a:t>
              </a:r>
            </a:p>
          </p:txBody>
        </p:sp>
      </p:grpSp>
      <p:sp>
        <p:nvSpPr>
          <p:cNvPr id="91" name="Freeform 4"/>
          <p:cNvSpPr/>
          <p:nvPr/>
        </p:nvSpPr>
        <p:spPr bwMode="auto">
          <a:xfrm>
            <a:off x="5484553" y="2459533"/>
            <a:ext cx="3475775" cy="957933"/>
          </a:xfrm>
          <a:custGeom>
            <a:avLst/>
            <a:gdLst>
              <a:gd name="T0" fmla="*/ 274 w 274"/>
              <a:gd name="T1" fmla="*/ 76 h 76"/>
              <a:gd name="T2" fmla="*/ 250 w 274"/>
              <a:gd name="T3" fmla="*/ 76 h 76"/>
              <a:gd name="T4" fmla="*/ 250 w 274"/>
              <a:gd name="T5" fmla="*/ 57 h 76"/>
              <a:gd name="T6" fmla="*/ 144 w 274"/>
              <a:gd name="T7" fmla="*/ 57 h 76"/>
              <a:gd name="T8" fmla="*/ 144 w 274"/>
              <a:gd name="T9" fmla="*/ 51 h 76"/>
              <a:gd name="T10" fmla="*/ 130 w 274"/>
              <a:gd name="T11" fmla="*/ 51 h 76"/>
              <a:gd name="T12" fmla="*/ 130 w 274"/>
              <a:gd name="T13" fmla="*/ 45 h 76"/>
              <a:gd name="T14" fmla="*/ 88 w 274"/>
              <a:gd name="T15" fmla="*/ 45 h 76"/>
              <a:gd name="T16" fmla="*/ 88 w 274"/>
              <a:gd name="T17" fmla="*/ 40 h 76"/>
              <a:gd name="T18" fmla="*/ 59 w 274"/>
              <a:gd name="T19" fmla="*/ 40 h 76"/>
              <a:gd name="T20" fmla="*/ 59 w 274"/>
              <a:gd name="T21" fmla="*/ 34 h 76"/>
              <a:gd name="T22" fmla="*/ 58 w 274"/>
              <a:gd name="T23" fmla="*/ 34 h 76"/>
              <a:gd name="T24" fmla="*/ 58 w 274"/>
              <a:gd name="T25" fmla="*/ 30 h 76"/>
              <a:gd name="T26" fmla="*/ 52 w 274"/>
              <a:gd name="T27" fmla="*/ 30 h 76"/>
              <a:gd name="T28" fmla="*/ 52 w 274"/>
              <a:gd name="T29" fmla="*/ 26 h 76"/>
              <a:gd name="T30" fmla="*/ 50 w 274"/>
              <a:gd name="T31" fmla="*/ 26 h 76"/>
              <a:gd name="T32" fmla="*/ 50 w 274"/>
              <a:gd name="T33" fmla="*/ 22 h 76"/>
              <a:gd name="T34" fmla="*/ 39 w 274"/>
              <a:gd name="T35" fmla="*/ 22 h 76"/>
              <a:gd name="T36" fmla="*/ 39 w 274"/>
              <a:gd name="T37" fmla="*/ 17 h 76"/>
              <a:gd name="T38" fmla="*/ 33 w 274"/>
              <a:gd name="T39" fmla="*/ 17 h 76"/>
              <a:gd name="T40" fmla="*/ 33 w 274"/>
              <a:gd name="T41" fmla="*/ 13 h 76"/>
              <a:gd name="T42" fmla="*/ 29 w 274"/>
              <a:gd name="T43" fmla="*/ 13 h 76"/>
              <a:gd name="T44" fmla="*/ 29 w 274"/>
              <a:gd name="T45" fmla="*/ 9 h 76"/>
              <a:gd name="T46" fmla="*/ 16 w 274"/>
              <a:gd name="T47" fmla="*/ 9 h 76"/>
              <a:gd name="T48" fmla="*/ 16 w 274"/>
              <a:gd name="T49" fmla="*/ 4 h 76"/>
              <a:gd name="T50" fmla="*/ 14 w 274"/>
              <a:gd name="T51" fmla="*/ 4 h 76"/>
              <a:gd name="T52" fmla="*/ 14 w 274"/>
              <a:gd name="T53" fmla="*/ 0 h 76"/>
              <a:gd name="T54" fmla="*/ 0 w 274"/>
              <a:gd name="T5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4" h="76">
                <a:moveTo>
                  <a:pt x="274" y="76"/>
                </a:moveTo>
                <a:lnTo>
                  <a:pt x="250" y="76"/>
                </a:lnTo>
                <a:lnTo>
                  <a:pt x="250" y="57"/>
                </a:lnTo>
                <a:lnTo>
                  <a:pt x="144" y="57"/>
                </a:lnTo>
                <a:lnTo>
                  <a:pt x="144" y="51"/>
                </a:lnTo>
                <a:lnTo>
                  <a:pt x="130" y="51"/>
                </a:lnTo>
                <a:lnTo>
                  <a:pt x="130" y="45"/>
                </a:lnTo>
                <a:lnTo>
                  <a:pt x="88" y="45"/>
                </a:lnTo>
                <a:lnTo>
                  <a:pt x="88" y="40"/>
                </a:lnTo>
                <a:lnTo>
                  <a:pt x="59" y="40"/>
                </a:lnTo>
                <a:lnTo>
                  <a:pt x="59" y="34"/>
                </a:lnTo>
                <a:lnTo>
                  <a:pt x="58" y="34"/>
                </a:lnTo>
                <a:lnTo>
                  <a:pt x="58" y="30"/>
                </a:lnTo>
                <a:lnTo>
                  <a:pt x="52" y="30"/>
                </a:lnTo>
                <a:lnTo>
                  <a:pt x="52" y="26"/>
                </a:lnTo>
                <a:lnTo>
                  <a:pt x="50" y="26"/>
                </a:lnTo>
                <a:lnTo>
                  <a:pt x="50" y="22"/>
                </a:lnTo>
                <a:lnTo>
                  <a:pt x="39" y="22"/>
                </a:lnTo>
                <a:lnTo>
                  <a:pt x="39" y="17"/>
                </a:lnTo>
                <a:lnTo>
                  <a:pt x="33" y="17"/>
                </a:lnTo>
                <a:lnTo>
                  <a:pt x="33" y="13"/>
                </a:lnTo>
                <a:lnTo>
                  <a:pt x="29" y="13"/>
                </a:lnTo>
                <a:lnTo>
                  <a:pt x="29" y="9"/>
                </a:lnTo>
                <a:lnTo>
                  <a:pt x="16" y="9"/>
                </a:lnTo>
                <a:lnTo>
                  <a:pt x="16" y="4"/>
                </a:lnTo>
                <a:lnTo>
                  <a:pt x="14" y="4"/>
                </a:lnTo>
                <a:lnTo>
                  <a:pt x="14"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92" name="Freeform 5"/>
          <p:cNvSpPr/>
          <p:nvPr/>
        </p:nvSpPr>
        <p:spPr bwMode="auto">
          <a:xfrm>
            <a:off x="5484554" y="2459534"/>
            <a:ext cx="3463090" cy="441153"/>
          </a:xfrm>
          <a:custGeom>
            <a:avLst/>
            <a:gdLst>
              <a:gd name="T0" fmla="*/ 273 w 273"/>
              <a:gd name="T1" fmla="*/ 35 h 35"/>
              <a:gd name="T2" fmla="*/ 227 w 273"/>
              <a:gd name="T3" fmla="*/ 35 h 35"/>
              <a:gd name="T4" fmla="*/ 227 w 273"/>
              <a:gd name="T5" fmla="*/ 27 h 35"/>
              <a:gd name="T6" fmla="*/ 166 w 273"/>
              <a:gd name="T7" fmla="*/ 27 h 35"/>
              <a:gd name="T8" fmla="*/ 166 w 273"/>
              <a:gd name="T9" fmla="*/ 18 h 35"/>
              <a:gd name="T10" fmla="*/ 75 w 273"/>
              <a:gd name="T11" fmla="*/ 18 h 35"/>
              <a:gd name="T12" fmla="*/ 75 w 273"/>
              <a:gd name="T13" fmla="*/ 11 h 35"/>
              <a:gd name="T14" fmla="*/ 23 w 273"/>
              <a:gd name="T15" fmla="*/ 11 h 35"/>
              <a:gd name="T16" fmla="*/ 23 w 273"/>
              <a:gd name="T17" fmla="*/ 5 h 35"/>
              <a:gd name="T18" fmla="*/ 7 w 273"/>
              <a:gd name="T19" fmla="*/ 5 h 35"/>
              <a:gd name="T20" fmla="*/ 7 w 273"/>
              <a:gd name="T21" fmla="*/ 0 h 35"/>
              <a:gd name="T22" fmla="*/ 0 w 273"/>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3" h="35">
                <a:moveTo>
                  <a:pt x="273" y="35"/>
                </a:moveTo>
                <a:lnTo>
                  <a:pt x="227" y="35"/>
                </a:lnTo>
                <a:lnTo>
                  <a:pt x="227" y="27"/>
                </a:lnTo>
                <a:lnTo>
                  <a:pt x="166" y="27"/>
                </a:lnTo>
                <a:lnTo>
                  <a:pt x="166" y="18"/>
                </a:lnTo>
                <a:lnTo>
                  <a:pt x="75" y="18"/>
                </a:lnTo>
                <a:lnTo>
                  <a:pt x="75" y="11"/>
                </a:lnTo>
                <a:lnTo>
                  <a:pt x="23" y="11"/>
                </a:lnTo>
                <a:lnTo>
                  <a:pt x="23" y="5"/>
                </a:lnTo>
                <a:lnTo>
                  <a:pt x="7" y="5"/>
                </a:lnTo>
                <a:lnTo>
                  <a:pt x="7" y="0"/>
                </a:lnTo>
                <a:lnTo>
                  <a:pt x="0" y="0"/>
                </a:lnTo>
              </a:path>
            </a:pathLst>
          </a:custGeom>
          <a:ln w="19050">
            <a:solidFill>
              <a:srgbClr val="B60D27"/>
            </a:solidFill>
            <a:prstDash val="sysDash"/>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400"/>
          </a:p>
        </p:txBody>
      </p:sp>
      <p:sp>
        <p:nvSpPr>
          <p:cNvPr id="93" name="TextBox 11">
            <a:extLst>
              <a:ext uri="{FF2B5EF4-FFF2-40B4-BE49-F238E27FC236}">
                <a16:creationId xmlns:a16="http://schemas.microsoft.com/office/drawing/2014/main" id="{DB5D7AD0-10D8-4FFC-904C-59EE5150A51F}"/>
              </a:ext>
            </a:extLst>
          </p:cNvPr>
          <p:cNvSpPr txBox="1"/>
          <p:nvPr/>
        </p:nvSpPr>
        <p:spPr>
          <a:xfrm>
            <a:off x="-52258" y="4739190"/>
            <a:ext cx="1568122" cy="461665"/>
          </a:xfrm>
          <a:prstGeom prst="rect">
            <a:avLst/>
          </a:prstGeom>
          <a:noFill/>
        </p:spPr>
        <p:txBody>
          <a:bodyPr wrap="none" rtlCol="0">
            <a:spAutoFit/>
          </a:bodyPr>
          <a:lstStyle/>
          <a:p>
            <a:pPr algn="r"/>
            <a:r>
              <a:rPr lang="ja-JP" sz="1000" b="0" i="0" u="none" strike="noStrike" cap="none" baseline="0" dirty="0">
                <a:solidFill>
                  <a:srgbClr val="4D4D4D"/>
                </a:solidFill>
                <a:effectLst/>
                <a:uFillTx/>
                <a:ea typeface="MS UI Gothic"/>
              </a:rPr>
              <a:t>リスクに晒されていた患者数</a:t>
            </a:r>
          </a:p>
          <a:p>
            <a:pPr algn="r"/>
            <a:endParaRPr lang="ja-JP" sz="1400" b="0" i="0" u="none" strike="noStrike" cap="none" baseline="0" dirty="0">
              <a:solidFill>
                <a:srgbClr val="B2C0D8"/>
              </a:solidFill>
              <a:effectLst/>
              <a:uFillTx/>
              <a:ea typeface="MS UI Gothic"/>
            </a:endParaRPr>
          </a:p>
        </p:txBody>
      </p:sp>
    </p:spTree>
    <p:extLst>
      <p:ext uri="{BB962C8B-B14F-4D97-AF65-F5344CB8AC3E}">
        <p14:creationId xmlns:p14="http://schemas.microsoft.com/office/powerpoint/2010/main" val="1301420615"/>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solidFill>
                  <a:srgbClr val="043882"/>
                </a:solidFill>
                <a:ea typeface="MS UI Gothic"/>
              </a:rPr>
              <a:t>486: </a:t>
            </a:r>
            <a:r>
              <a:rPr lang="ja-JP" altLang="en-US" dirty="0">
                <a:solidFill>
                  <a:srgbClr val="043882"/>
                </a:solidFill>
                <a:ea typeface="MS UI Gothic"/>
              </a:rPr>
              <a:t>直腸癌における併用化学放射線療法と比較した短期放射線療法の総合ネオアジュバント療法</a:t>
            </a:r>
            <a:r>
              <a:rPr lang="en-GB" altLang="ja-JP" dirty="0">
                <a:solidFill>
                  <a:srgbClr val="043882"/>
                </a:solidFill>
                <a:ea typeface="MS UI Gothic"/>
              </a:rPr>
              <a:t> </a:t>
            </a:r>
            <a:r>
              <a:rPr lang="en-US" altLang="ja-JP" dirty="0">
                <a:solidFill>
                  <a:srgbClr val="043882"/>
                </a:solidFill>
                <a:ea typeface="MS UI Gothic"/>
              </a:rPr>
              <a:t>– Chapman W Jr, et al</a:t>
            </a:r>
            <a:endParaRPr lang="ja-JP" sz="1800" b="1" i="0" u="none" strike="noStrike" cap="none" baseline="0" dirty="0">
              <a:solidFill>
                <a:srgbClr val="043882"/>
              </a:solidFill>
              <a:effectLst/>
              <a:uFillTx/>
              <a:ea typeface="MS UI Gothic"/>
            </a:endParaRP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主な結果（続き）</a:t>
            </a:r>
          </a:p>
          <a:p>
            <a:pPr marL="0" indent="0">
              <a:buNone/>
            </a:pPr>
            <a:endParaRPr lang="en-GB" b="1"/>
          </a:p>
          <a:p>
            <a:pPr marL="0" indent="0">
              <a:spcBef>
                <a:spcPts val="12000"/>
              </a:spcBef>
              <a:buNone/>
            </a:pPr>
            <a:r>
              <a:rPr lang="ja-JP" sz="1600" b="1" i="0" u="none" strike="noStrike" cap="none" baseline="0">
                <a:solidFill>
                  <a:srgbClr val="4D4D4D"/>
                </a:solidFill>
                <a:effectLst/>
                <a:uFillTx/>
                <a:ea typeface="MS UI Gothic"/>
              </a:rPr>
              <a:t>結論</a:t>
            </a:r>
          </a:p>
          <a:p>
            <a:r>
              <a:rPr lang="ja-JP" sz="1600" b="1" i="0" u="none" strike="noStrike" cap="none" baseline="0">
                <a:solidFill>
                  <a:srgbClr val="4D4D4D"/>
                </a:solidFill>
                <a:effectLst/>
                <a:uFillTx/>
                <a:ea typeface="MS UI Gothic"/>
              </a:rPr>
              <a:t>直腸癌患者において、短期放射線療法は、併用化学放射線療法と同等の有効性かつDFSを示した。ただし短期放射線療法は良好なダウンステージが得られる可能性がある</a:t>
            </a:r>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Chapman W Jr, et al. J Clin Oncol 2019;37(Suppl):Abstr 486</a:t>
            </a:r>
          </a:p>
        </p:txBody>
      </p:sp>
      <p:graphicFrame>
        <p:nvGraphicFramePr>
          <p:cNvPr id="6" name="Table 5"/>
          <p:cNvGraphicFramePr>
            <a:graphicFrameLocks noGrp="1"/>
          </p:cNvGraphicFramePr>
          <p:nvPr>
            <p:extLst>
              <p:ext uri="{D42A27DB-BD31-4B8C-83A1-F6EECF244321}">
                <p14:modId xmlns:p14="http://schemas.microsoft.com/office/powerpoint/2010/main" val="2966701683"/>
              </p:ext>
            </p:extLst>
          </p:nvPr>
        </p:nvGraphicFramePr>
        <p:xfrm>
          <a:off x="393577" y="1674316"/>
          <a:ext cx="8356846" cy="1426800"/>
        </p:xfrm>
        <a:graphic>
          <a:graphicData uri="http://schemas.openxmlformats.org/drawingml/2006/table">
            <a:tbl>
              <a:tblPr firstRow="1" bandRow="1">
                <a:tableStyleId>{69012ECD-51FC-41F1-AA8D-1B2483CD663E}</a:tableStyleId>
              </a:tblPr>
              <a:tblGrid>
                <a:gridCol w="1618421">
                  <a:extLst>
                    <a:ext uri="{9D8B030D-6E8A-4147-A177-3AD203B41FA5}">
                      <a16:colId xmlns:a16="http://schemas.microsoft.com/office/drawing/2014/main" val="3733704063"/>
                    </a:ext>
                  </a:extLst>
                </a:gridCol>
                <a:gridCol w="2813539">
                  <a:extLst>
                    <a:ext uri="{9D8B030D-6E8A-4147-A177-3AD203B41FA5}">
                      <a16:colId xmlns:a16="http://schemas.microsoft.com/office/drawing/2014/main" val="3910278064"/>
                    </a:ext>
                  </a:extLst>
                </a:gridCol>
                <a:gridCol w="2813539">
                  <a:extLst>
                    <a:ext uri="{9D8B030D-6E8A-4147-A177-3AD203B41FA5}">
                      <a16:colId xmlns:a16="http://schemas.microsoft.com/office/drawing/2014/main" val="2322703896"/>
                    </a:ext>
                  </a:extLst>
                </a:gridCol>
                <a:gridCol w="1111347">
                  <a:extLst>
                    <a:ext uri="{9D8B030D-6E8A-4147-A177-3AD203B41FA5}">
                      <a16:colId xmlns:a16="http://schemas.microsoft.com/office/drawing/2014/main" val="3293599852"/>
                    </a:ext>
                  </a:extLst>
                </a:gridCol>
              </a:tblGrid>
              <a:tr h="193964">
                <a:tc>
                  <a:txBody>
                    <a:bodyPr/>
                    <a:lstStyle/>
                    <a:p>
                      <a:pPr algn="l"/>
                      <a:r>
                        <a:rPr lang="ja-JP" sz="1400" b="1" i="0" u="none" strike="noStrike" cap="none" baseline="0">
                          <a:solidFill>
                            <a:srgbClr val="FFFFFF"/>
                          </a:solidFill>
                          <a:effectLst/>
                          <a:uFillTx/>
                          <a:ea typeface="MS UI Gothic"/>
                        </a:rPr>
                        <a:t>転帰、%</a:t>
                      </a:r>
                    </a:p>
                  </a:txBody>
                  <a:tcPr marT="36000" marB="36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ja-JP" sz="1400" b="1" i="0" u="none" strike="noStrike" cap="none" baseline="0">
                          <a:solidFill>
                            <a:srgbClr val="FFFFFF"/>
                          </a:solidFill>
                          <a:effectLst/>
                          <a:uFillTx/>
                          <a:ea typeface="MS UI Gothic"/>
                        </a:rPr>
                        <a:t>短期放射線療法</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ja-JP" sz="1400" b="1" i="0" u="none" strike="noStrike" cap="none" baseline="0">
                          <a:solidFill>
                            <a:srgbClr val="FFFFFF"/>
                          </a:solidFill>
                          <a:effectLst/>
                          <a:uFillTx/>
                          <a:ea typeface="MS UI Gothic"/>
                        </a:rPr>
                        <a:t>併用化学放射線療法</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ja-JP" sz="1400" b="1" i="0" u="none" strike="noStrike" cap="none" baseline="0">
                          <a:solidFill>
                            <a:srgbClr val="FFFFFF"/>
                          </a:solidFill>
                          <a:effectLst/>
                          <a:uFillTx/>
                          <a:ea typeface="MS UI Gothic"/>
                        </a:rPr>
                        <a:t>p値</a:t>
                      </a:r>
                    </a:p>
                  </a:txBody>
                  <a:tcPr marT="36000" marB="36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10858221"/>
                  </a:ext>
                </a:extLst>
              </a:tr>
              <a:tr h="218903">
                <a:tc>
                  <a:txBody>
                    <a:bodyPr/>
                    <a:lstStyle/>
                    <a:p>
                      <a:pPr algn="l"/>
                      <a:r>
                        <a:rPr lang="ja-JP" sz="1400" b="0" i="0" u="none" strike="noStrike" cap="none" baseline="0">
                          <a:solidFill>
                            <a:srgbClr val="4D4D4D"/>
                          </a:solidFill>
                          <a:effectLst/>
                          <a:uFillTx/>
                          <a:ea typeface="MS UI Gothic"/>
                        </a:rPr>
                        <a:t>ダウンステージ</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endParaRPr lang="en-US" sz="14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endParaRPr lang="en-US" sz="14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endParaRPr lang="en-US" sz="1400" noProof="0">
                        <a:latin typeface="+mn-lt"/>
                      </a:endParaRP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074484"/>
                  </a:ext>
                </a:extLst>
              </a:tr>
              <a:tr h="0">
                <a:tc>
                  <a:txBody>
                    <a:bodyPr/>
                    <a:lstStyle/>
                    <a:p>
                      <a:pPr marL="182563" indent="0" algn="l"/>
                      <a:r>
                        <a:rPr lang="ja-JP" sz="1400" b="0" i="0" u="none" strike="noStrike" cap="none" baseline="0">
                          <a:solidFill>
                            <a:srgbClr val="4D4D4D"/>
                          </a:solidFill>
                          <a:effectLst/>
                          <a:uFillTx/>
                          <a:ea typeface="MS UI Gothic"/>
                        </a:rPr>
                        <a:t>pCR</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38 (25)</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45 (19)</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0.16</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32905328"/>
                  </a:ext>
                </a:extLst>
              </a:tr>
              <a:tr h="0">
                <a:tc>
                  <a:txBody>
                    <a:bodyPr/>
                    <a:lstStyle/>
                    <a:p>
                      <a:pPr marL="182563" indent="0" algn="l"/>
                      <a:r>
                        <a:rPr lang="ja-JP" sz="1400" b="0" i="0" u="none" strike="noStrike" cap="none" baseline="0">
                          <a:solidFill>
                            <a:srgbClr val="4D4D4D"/>
                          </a:solidFill>
                          <a:effectLst/>
                          <a:uFillTx/>
                          <a:ea typeface="MS UI Gothic"/>
                        </a:rPr>
                        <a:t>NAR &lt;8</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a:rPr>
                        <a:t>55 (36)</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a:rPr>
                        <a:t>65 (28)</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4D4D4D"/>
                          </a:solidFill>
                          <a:effectLst/>
                          <a:uFillTx/>
                          <a:ea typeface="MS UI Gothic"/>
                        </a:rPr>
                        <a:t>0.07</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689897517"/>
                  </a:ext>
                </a:extLst>
              </a:tr>
              <a:tr h="138546">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a:rPr>
                        <a:t>全再発</a:t>
                      </a:r>
                    </a:p>
                  </a:txBody>
                  <a:tcPr marT="36000" marB="3600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a:rPr>
                        <a:t>21 (14.9)</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a:rPr>
                        <a:t>32 (14.3)</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a:rPr>
                        <a:t>0.87</a:t>
                      </a:r>
                    </a:p>
                  </a:txBody>
                  <a:tcPr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03501981"/>
                  </a:ext>
                </a:extLst>
              </a:tr>
            </a:tbl>
          </a:graphicData>
        </a:graphic>
      </p:graphicFrame>
    </p:spTree>
    <p:extLst>
      <p:ext uri="{BB962C8B-B14F-4D97-AF65-F5344CB8AC3E}">
        <p14:creationId xmlns:p14="http://schemas.microsoft.com/office/powerpoint/2010/main" val="125746978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a:rPr>
              <a:t>2：進行性胃食道癌に関する第二選択療法としてのペムブロリズマブ対化学療法：第III相KEYNOTE-181試</a:t>
            </a:r>
            <a:r>
              <a:rPr lang="ja-JP" sz="1800" b="1" i="0" u="none" strike="noStrike" cap="none" baseline="0" dirty="0" smtClean="0">
                <a:solidFill>
                  <a:srgbClr val="043882"/>
                </a:solidFill>
                <a:effectLst/>
                <a:uFillTx/>
                <a:ea typeface="MS UI Gothic"/>
              </a:rPr>
              <a:t>験</a:t>
            </a:r>
            <a:r>
              <a:rPr lang="en-GB" altLang="ja-JP" sz="1800" b="1" i="0" u="none" strike="noStrike" cap="none" baseline="0" dirty="0" smtClean="0">
                <a:solidFill>
                  <a:srgbClr val="043882"/>
                </a:solidFill>
                <a:effectLst/>
                <a:uFillTx/>
                <a:ea typeface="MS UI Gothic"/>
              </a:rPr>
              <a:t> </a:t>
            </a:r>
            <a:r>
              <a:rPr lang="ja-JP" sz="1800" b="1" i="0" u="none" strike="noStrike" cap="none" baseline="0" dirty="0" smtClean="0">
                <a:solidFill>
                  <a:srgbClr val="043882"/>
                </a:solidFill>
                <a:effectLst/>
                <a:uFillTx/>
                <a:ea typeface="MS UI Gothic"/>
              </a:rPr>
              <a:t>– </a:t>
            </a:r>
            <a:r>
              <a:rPr lang="ja-JP" sz="1800" b="1" i="0" u="none" strike="noStrike" cap="none" baseline="0" dirty="0">
                <a:solidFill>
                  <a:srgbClr val="043882"/>
                </a:solidFill>
                <a:effectLst/>
                <a:uFillTx/>
                <a:ea typeface="MS UI Gothic"/>
              </a:rPr>
              <a:t>Kojima T,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a:rPr>
              <a:t>主な結果（続き）</a:t>
            </a:r>
          </a:p>
          <a:p>
            <a:endParaRPr lang="en-GB"/>
          </a:p>
        </p:txBody>
      </p:sp>
      <p:sp>
        <p:nvSpPr>
          <p:cNvPr id="4" name="Text Placeholder 3"/>
          <p:cNvSpPr>
            <a:spLocks noGrp="1"/>
          </p:cNvSpPr>
          <p:nvPr>
            <p:ph type="body" sz="quarter" idx="10"/>
          </p:nvPr>
        </p:nvSpPr>
        <p:spPr>
          <a:xfrm>
            <a:off x="365124" y="6096000"/>
            <a:ext cx="3989848" cy="487363"/>
          </a:xfrm>
        </p:spPr>
        <p:txBody>
          <a:bodyPr/>
          <a:lstStyle/>
          <a:p>
            <a:r>
              <a:rPr lang="ja-JP" sz="1200" b="0" i="0" u="none" strike="noStrike" cap="none" baseline="30000">
                <a:solidFill>
                  <a:srgbClr val="4D4D4D"/>
                </a:solidFill>
                <a:effectLst/>
                <a:uFillTx/>
                <a:ea typeface="MS UI Gothic"/>
              </a:rPr>
              <a:t>a</a:t>
            </a:r>
            <a:r>
              <a:rPr lang="ja-JP" sz="1200" b="0" i="0" u="none" strike="noStrike" cap="none" baseline="0">
                <a:solidFill>
                  <a:srgbClr val="4D4D4D"/>
                </a:solidFill>
                <a:effectLst/>
                <a:uFillTx/>
                <a:ea typeface="MS UI Gothic"/>
              </a:rPr>
              <a:t>地域および組織像で層別化し、治療法を共変量としたCox回帰モデルに基づく</a:t>
            </a:r>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a:rPr>
              <a:t>Kojima T, et al. J Clin Oncol 2019;37(Suppl):Abstr 2</a:t>
            </a:r>
          </a:p>
        </p:txBody>
      </p:sp>
      <p:sp>
        <p:nvSpPr>
          <p:cNvPr id="8" name="TextBox 7"/>
          <p:cNvSpPr txBox="1"/>
          <p:nvPr/>
        </p:nvSpPr>
        <p:spPr>
          <a:xfrm>
            <a:off x="1129288" y="1634839"/>
            <a:ext cx="2339393" cy="366126"/>
          </a:xfrm>
          <a:prstGeom prst="rect">
            <a:avLst/>
          </a:prstGeom>
          <a:noFill/>
        </p:spPr>
        <p:txBody>
          <a:bodyPr wrap="none" rtlCol="0">
            <a:spAutoFit/>
          </a:bodyPr>
          <a:lstStyle/>
          <a:p>
            <a:r>
              <a:rPr lang="ja-JP" sz="1800" b="1" i="0" u="none" strike="noStrike" cap="none" baseline="0">
                <a:solidFill>
                  <a:srgbClr val="4D4D4D"/>
                </a:solidFill>
                <a:effectLst/>
                <a:uFillTx/>
                <a:ea typeface="MS UI Gothic"/>
              </a:rPr>
              <a:t>PD-L1 CPS ≥10のOS</a:t>
            </a:r>
          </a:p>
        </p:txBody>
      </p:sp>
      <p:sp>
        <p:nvSpPr>
          <p:cNvPr id="9" name="TextBox 8"/>
          <p:cNvSpPr txBox="1"/>
          <p:nvPr/>
        </p:nvSpPr>
        <p:spPr>
          <a:xfrm>
            <a:off x="5584982" y="1620984"/>
            <a:ext cx="2453807" cy="366126"/>
          </a:xfrm>
          <a:prstGeom prst="rect">
            <a:avLst/>
          </a:prstGeom>
          <a:noFill/>
        </p:spPr>
        <p:txBody>
          <a:bodyPr wrap="none" rtlCol="0">
            <a:spAutoFit/>
          </a:bodyPr>
          <a:lstStyle/>
          <a:p>
            <a:r>
              <a:rPr lang="ja-JP" sz="1800" b="1" i="0" u="none" strike="noStrike" cap="none" baseline="0">
                <a:solidFill>
                  <a:srgbClr val="4D4D4D"/>
                </a:solidFill>
                <a:effectLst/>
                <a:uFillTx/>
                <a:ea typeface="MS UI Gothic"/>
              </a:rPr>
              <a:t>PD-L1 CPS ≥10のPFS</a:t>
            </a:r>
          </a:p>
        </p:txBody>
      </p:sp>
      <p:graphicFrame>
        <p:nvGraphicFramePr>
          <p:cNvPr id="10" name="Table 9"/>
          <p:cNvGraphicFramePr>
            <a:graphicFrameLocks noGrp="1"/>
          </p:cNvGraphicFramePr>
          <p:nvPr>
            <p:extLst>
              <p:ext uri="{D42A27DB-BD31-4B8C-83A1-F6EECF244321}">
                <p14:modId xmlns:p14="http://schemas.microsoft.com/office/powerpoint/2010/main" val="2385973256"/>
              </p:ext>
            </p:extLst>
          </p:nvPr>
        </p:nvGraphicFramePr>
        <p:xfrm>
          <a:off x="379830" y="2126418"/>
          <a:ext cx="4276139" cy="822960"/>
        </p:xfrm>
        <a:graphic>
          <a:graphicData uri="http://schemas.openxmlformats.org/drawingml/2006/table">
            <a:tbl>
              <a:tblPr firstRow="1" bandRow="1">
                <a:tableStyleId>{5C22544A-7EE6-4342-B048-85BDC9FD1C3A}</a:tableStyleId>
              </a:tblPr>
              <a:tblGrid>
                <a:gridCol w="1018589">
                  <a:extLst>
                    <a:ext uri="{9D8B030D-6E8A-4147-A177-3AD203B41FA5}">
                      <a16:colId xmlns:a16="http://schemas.microsoft.com/office/drawing/2014/main" val="20000"/>
                    </a:ext>
                  </a:extLst>
                </a:gridCol>
                <a:gridCol w="628650">
                  <a:extLst>
                    <a:ext uri="{9D8B030D-6E8A-4147-A177-3AD203B41FA5}">
                      <a16:colId xmlns:a16="http://schemas.microsoft.com/office/drawing/2014/main" val="20001"/>
                    </a:ext>
                  </a:extLst>
                </a:gridCol>
                <a:gridCol w="942975">
                  <a:extLst>
                    <a:ext uri="{9D8B030D-6E8A-4147-A177-3AD203B41FA5}">
                      <a16:colId xmlns:a16="http://schemas.microsoft.com/office/drawing/2014/main" val="20003"/>
                    </a:ext>
                  </a:extLst>
                </a:gridCol>
                <a:gridCol w="1042988">
                  <a:extLst>
                    <a:ext uri="{9D8B030D-6E8A-4147-A177-3AD203B41FA5}">
                      <a16:colId xmlns:a16="http://schemas.microsoft.com/office/drawing/2014/main" val="3657423284"/>
                    </a:ext>
                  </a:extLst>
                </a:gridCol>
                <a:gridCol w="642937">
                  <a:extLst>
                    <a:ext uri="{9D8B030D-6E8A-4147-A177-3AD203B41FA5}">
                      <a16:colId xmlns:a16="http://schemas.microsoft.com/office/drawing/2014/main" val="20004"/>
                    </a:ext>
                  </a:extLst>
                </a:gridCol>
              </a:tblGrid>
              <a:tr h="268387">
                <a:tc>
                  <a:txBody>
                    <a:bodyPr/>
                    <a:lstStyle/>
                    <a:p>
                      <a:endParaRPr lang="en-GB" sz="900">
                        <a:solidFill>
                          <a:srgbClr val="4D4D4D"/>
                        </a:solidFill>
                        <a:latin typeface="+mn-lt"/>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ja-JP" sz="900" b="1" i="0" u="none" strike="noStrike" cap="none" baseline="0">
                          <a:solidFill>
                            <a:srgbClr val="4D4D4D"/>
                          </a:solidFill>
                          <a:effectLst/>
                          <a:uFillTx/>
                          <a:ea typeface="MS UI Gothic"/>
                        </a:rPr>
                        <a:t>イベント、n</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ja-JP" sz="900" b="1" i="0" u="none" strike="noStrike" cap="none" baseline="0">
                          <a:solidFill>
                            <a:srgbClr val="4D4D4D"/>
                          </a:solidFill>
                          <a:effectLst/>
                          <a:uFillTx/>
                          <a:ea typeface="MS UI Gothic"/>
                        </a:rPr>
                        <a:t>中央値（ヵ月）</a:t>
                      </a:r>
                    </a:p>
                    <a:p>
                      <a:pPr algn="ctr"/>
                      <a:r>
                        <a:rPr lang="ja-JP" sz="900" b="1" i="0" u="none" strike="noStrike" cap="none" baseline="0">
                          <a:solidFill>
                            <a:srgbClr val="4D4D4D"/>
                          </a:solidFill>
                          <a:effectLst/>
                          <a:uFillTx/>
                          <a:ea typeface="MS UI Gothic"/>
                        </a:rPr>
                        <a:t>（95% CI）</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ja-JP" sz="900" b="1" i="0" u="none" strike="noStrike" cap="none" baseline="0">
                          <a:solidFill>
                            <a:srgbClr val="4D4D4D"/>
                          </a:solidFill>
                          <a:effectLst/>
                          <a:uFillTx/>
                          <a:ea typeface="MS UI Gothic"/>
                        </a:rPr>
                        <a:t>HR</a:t>
                      </a:r>
                      <a:r>
                        <a:rPr lang="ja-JP" sz="900" b="1" i="0" u="none" strike="noStrike" cap="none" baseline="30000">
                          <a:solidFill>
                            <a:srgbClr val="4D4D4D"/>
                          </a:solidFill>
                          <a:effectLst/>
                          <a:uFillTx/>
                          <a:ea typeface="MS UI Gothic"/>
                        </a:rPr>
                        <a:t>a</a:t>
                      </a:r>
                      <a:r>
                        <a:rPr sz="900"/>
                        <a:t/>
                      </a:r>
                      <a:br>
                        <a:rPr sz="900"/>
                      </a:br>
                      <a:r>
                        <a:rPr lang="ja-JP" sz="900" b="1" i="0" u="none" strike="noStrike" cap="none" baseline="0">
                          <a:solidFill>
                            <a:srgbClr val="4D4D4D"/>
                          </a:solidFill>
                          <a:effectLst/>
                          <a:uFillTx/>
                          <a:ea typeface="MS UI Gothic"/>
                        </a:rPr>
                        <a:t>(95%CI)</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ja-JP" sz="900" b="1" i="0" u="none" strike="noStrike" cap="none" baseline="0">
                          <a:solidFill>
                            <a:srgbClr val="4D4D4D"/>
                          </a:solidFill>
                          <a:effectLst/>
                          <a:uFillTx/>
                          <a:ea typeface="MS UI Gothic"/>
                        </a:rPr>
                        <a:t>p値</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157897">
                <a:tc>
                  <a:txBody>
                    <a:bodyPr/>
                    <a:lstStyle/>
                    <a:p>
                      <a:r>
                        <a:rPr lang="ja-JP" sz="900" b="0" i="0" u="none" strike="noStrike" cap="none" baseline="0">
                          <a:solidFill>
                            <a:srgbClr val="B60D27"/>
                          </a:solidFill>
                          <a:effectLst/>
                          <a:uFillTx/>
                          <a:ea typeface="MS UI Gothic"/>
                        </a:rPr>
                        <a:t>ペムブロリズマブ</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algn="ctr"/>
                      <a:r>
                        <a:rPr lang="ja-JP" sz="900" b="0" i="0" u="none" strike="noStrike" cap="none" baseline="0">
                          <a:solidFill>
                            <a:srgbClr val="B60D27"/>
                          </a:solidFill>
                          <a:effectLst/>
                          <a:uFillTx/>
                          <a:ea typeface="MS UI Gothic"/>
                        </a:rPr>
                        <a:t>107</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algn="ctr"/>
                      <a:r>
                        <a:rPr lang="ja-JP" sz="900" b="0" i="0" u="none" strike="noStrike" cap="none" baseline="0">
                          <a:solidFill>
                            <a:srgbClr val="B60D27"/>
                          </a:solidFill>
                          <a:effectLst/>
                          <a:uFillTx/>
                          <a:ea typeface="MS UI Gothic"/>
                        </a:rPr>
                        <a:t>9.3 (6.6, 12.5)</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algn="ctr"/>
                      <a:r>
                        <a:rPr lang="ja-JP" sz="900" b="0" i="0" u="none" strike="noStrike" cap="none" baseline="0">
                          <a:solidFill>
                            <a:srgbClr val="B60D27"/>
                          </a:solidFill>
                          <a:effectLst/>
                          <a:uFillTx/>
                          <a:ea typeface="MS UI Gothic"/>
                        </a:rPr>
                        <a:t>0.69 (0.52, 0.93)</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rowSpan="2">
                  <a:txBody>
                    <a:bodyPr/>
                    <a:lstStyle/>
                    <a:p>
                      <a:pPr algn="ctr"/>
                      <a:r>
                        <a:rPr lang="ja-JP" sz="900" b="0" i="0" u="none" strike="noStrike" cap="none" baseline="0">
                          <a:solidFill>
                            <a:srgbClr val="4D4D4D"/>
                          </a:solidFill>
                          <a:effectLst/>
                          <a:uFillTx/>
                          <a:ea typeface="MS UI Gothic"/>
                        </a:rPr>
                        <a:t>0.0074</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0">
                <a:tc>
                  <a:txBody>
                    <a:bodyPr/>
                    <a:lstStyle/>
                    <a:p>
                      <a:r>
                        <a:rPr lang="ja-JP" sz="900" b="0" i="0" u="none" strike="noStrike" cap="none" baseline="0">
                          <a:solidFill>
                            <a:srgbClr val="B2C0D8"/>
                          </a:solidFill>
                          <a:effectLst/>
                          <a:uFillTx/>
                          <a:ea typeface="MS UI Gothic"/>
                        </a:rPr>
                        <a:t>化学療法</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ja-JP" sz="900" b="0" i="0" u="none" strike="noStrike" cap="none" baseline="0">
                          <a:solidFill>
                            <a:srgbClr val="B2C0D8"/>
                          </a:solidFill>
                          <a:effectLst/>
                          <a:uFillTx/>
                          <a:ea typeface="MS UI Gothic"/>
                        </a:rPr>
                        <a:t>115</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ja-JP" sz="900" b="0" i="0" u="none" strike="noStrike" cap="none" baseline="0">
                          <a:solidFill>
                            <a:srgbClr val="B2C0D8"/>
                          </a:solidFill>
                          <a:effectLst/>
                          <a:uFillTx/>
                          <a:ea typeface="MS UI Gothic"/>
                        </a:rPr>
                        <a:t>6.7 (5.1, 8.2)</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900">
                          <a:solidFill>
                            <a:schemeClr val="accent2"/>
                          </a:solidFill>
                          <a:latin typeface="+mn-lt"/>
                          <a:cs typeface="Arial"/>
                        </a:rPr>
                        <a:t>–</a:t>
                      </a:r>
                      <a:endParaRPr lang="en-GB" sz="900">
                        <a:solidFill>
                          <a:schemeClr val="accent2"/>
                        </a:solidFill>
                        <a:latin typeface="+mn-lt"/>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vMerge="1">
                  <a:txBody>
                    <a:bodyPr/>
                    <a:lstStyle/>
                    <a:p>
                      <a:endParaRPr lang="en-GB"/>
                    </a:p>
                  </a:txBody>
                  <a:tcPr/>
                </a:tc>
                <a:extLst>
                  <a:ext uri="{0D108BD9-81ED-4DB2-BD59-A6C34878D82A}">
                    <a16:rowId xmlns:a16="http://schemas.microsoft.com/office/drawing/2014/main" val="10002"/>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074552353"/>
              </p:ext>
            </p:extLst>
          </p:nvPr>
        </p:nvGraphicFramePr>
        <p:xfrm>
          <a:off x="5458232" y="2126418"/>
          <a:ext cx="3042820" cy="822960"/>
        </p:xfrm>
        <a:graphic>
          <a:graphicData uri="http://schemas.openxmlformats.org/drawingml/2006/table">
            <a:tbl>
              <a:tblPr firstRow="1" bandRow="1">
                <a:tableStyleId>{5C22544A-7EE6-4342-B048-85BDC9FD1C3A}</a:tableStyleId>
              </a:tblPr>
              <a:tblGrid>
                <a:gridCol w="1022952">
                  <a:extLst>
                    <a:ext uri="{9D8B030D-6E8A-4147-A177-3AD203B41FA5}">
                      <a16:colId xmlns:a16="http://schemas.microsoft.com/office/drawing/2014/main" val="20000"/>
                    </a:ext>
                  </a:extLst>
                </a:gridCol>
                <a:gridCol w="941816">
                  <a:extLst>
                    <a:ext uri="{9D8B030D-6E8A-4147-A177-3AD203B41FA5}">
                      <a16:colId xmlns:a16="http://schemas.microsoft.com/office/drawing/2014/main" val="20002"/>
                    </a:ext>
                  </a:extLst>
                </a:gridCol>
                <a:gridCol w="1078052">
                  <a:extLst>
                    <a:ext uri="{9D8B030D-6E8A-4147-A177-3AD203B41FA5}">
                      <a16:colId xmlns:a16="http://schemas.microsoft.com/office/drawing/2014/main" val="302717728"/>
                    </a:ext>
                  </a:extLst>
                </a:gridCol>
              </a:tblGrid>
              <a:tr h="268387">
                <a:tc>
                  <a:txBody>
                    <a:bodyPr/>
                    <a:lstStyle/>
                    <a:p>
                      <a:endParaRPr lang="en-GB" sz="900">
                        <a:solidFill>
                          <a:srgbClr val="4D4D4D"/>
                        </a:solidFill>
                        <a:latin typeface="+mn-lt"/>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ja-JP" sz="900" b="1" i="0" u="none" strike="noStrike" cap="none" baseline="0">
                          <a:solidFill>
                            <a:srgbClr val="4D4D4D"/>
                          </a:solidFill>
                          <a:effectLst/>
                          <a:uFillTx/>
                          <a:ea typeface="MS UI Gothic"/>
                        </a:rPr>
                        <a:t>中央値（ヵ月）</a:t>
                      </a:r>
                    </a:p>
                    <a:p>
                      <a:pPr algn="ctr"/>
                      <a:r>
                        <a:rPr lang="ja-JP" sz="900" b="1" i="0" u="none" strike="noStrike" cap="none" baseline="0">
                          <a:solidFill>
                            <a:srgbClr val="4D4D4D"/>
                          </a:solidFill>
                          <a:effectLst/>
                          <a:uFillTx/>
                          <a:ea typeface="MS UI Gothic"/>
                        </a:rPr>
                        <a:t>（95% CI）</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ja-JP" sz="900" b="1" i="0" u="none" strike="noStrike" cap="none" baseline="0">
                          <a:solidFill>
                            <a:srgbClr val="4D4D4D"/>
                          </a:solidFill>
                          <a:effectLst/>
                          <a:uFillTx/>
                          <a:ea typeface="MS UI Gothic"/>
                        </a:rPr>
                        <a:t>HR</a:t>
                      </a:r>
                      <a:r>
                        <a:rPr sz="900"/>
                        <a:t/>
                      </a:r>
                      <a:br>
                        <a:rPr sz="900"/>
                      </a:br>
                      <a:r>
                        <a:rPr lang="ja-JP" sz="900" b="1" i="0" u="none" strike="noStrike" cap="none" baseline="0">
                          <a:solidFill>
                            <a:srgbClr val="4D4D4D"/>
                          </a:solidFill>
                          <a:effectLst/>
                          <a:uFillTx/>
                          <a:ea typeface="MS UI Gothic"/>
                        </a:rPr>
                        <a:t>(95%CI)</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157897">
                <a:tc>
                  <a:txBody>
                    <a:bodyPr/>
                    <a:lstStyle/>
                    <a:p>
                      <a:r>
                        <a:rPr lang="ja-JP" sz="900" b="0" i="0" u="none" strike="noStrike" cap="none" baseline="0">
                          <a:solidFill>
                            <a:srgbClr val="B60D27"/>
                          </a:solidFill>
                          <a:effectLst/>
                          <a:uFillTx/>
                          <a:ea typeface="MS UI Gothic"/>
                        </a:rPr>
                        <a:t>ペムブロリズマブ</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algn="ctr"/>
                      <a:r>
                        <a:rPr lang="ja-JP" sz="900" b="0" i="0" u="none" strike="noStrike" cap="none" baseline="0">
                          <a:solidFill>
                            <a:srgbClr val="B60D27"/>
                          </a:solidFill>
                          <a:effectLst/>
                          <a:uFillTx/>
                          <a:ea typeface="MS UI Gothic"/>
                        </a:rPr>
                        <a:t>2.6 (2.1, 4.1)</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rowSpan="2">
                  <a:txBody>
                    <a:bodyPr/>
                    <a:lstStyle/>
                    <a:p>
                      <a:pPr algn="ctr"/>
                      <a:r>
                        <a:rPr lang="ja-JP" sz="900" b="0" i="0" u="none" strike="noStrike" cap="none" baseline="0">
                          <a:solidFill>
                            <a:srgbClr val="4D4D4D"/>
                          </a:solidFill>
                          <a:effectLst/>
                          <a:uFillTx/>
                          <a:ea typeface="MS UI Gothic"/>
                        </a:rPr>
                        <a:t>0.73 </a:t>
                      </a:r>
                      <a:r>
                        <a:rPr sz="900"/>
                        <a:t/>
                      </a:r>
                      <a:br>
                        <a:rPr sz="900"/>
                      </a:br>
                      <a:r>
                        <a:rPr lang="ja-JP" sz="900" b="0" i="0" u="none" strike="noStrike" cap="none" baseline="0">
                          <a:solidFill>
                            <a:srgbClr val="4D4D4D"/>
                          </a:solidFill>
                          <a:effectLst/>
                          <a:uFillTx/>
                          <a:ea typeface="MS UI Gothic"/>
                        </a:rPr>
                        <a:t>(0.54, 0.97)</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0">
                <a:tc>
                  <a:txBody>
                    <a:bodyPr/>
                    <a:lstStyle/>
                    <a:p>
                      <a:r>
                        <a:rPr lang="ja-JP" sz="900" b="0" i="0" u="none" strike="noStrike" cap="none" baseline="0">
                          <a:solidFill>
                            <a:srgbClr val="B2C0D8"/>
                          </a:solidFill>
                          <a:effectLst/>
                          <a:uFillTx/>
                          <a:ea typeface="MS UI Gothic"/>
                        </a:rPr>
                        <a:t>化学療法</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ja-JP" sz="900" b="0" i="0" u="none" strike="noStrike" cap="none" baseline="0">
                          <a:solidFill>
                            <a:srgbClr val="B2C0D8"/>
                          </a:solidFill>
                          <a:effectLst/>
                          <a:uFillTx/>
                          <a:ea typeface="MS UI Gothic"/>
                        </a:rPr>
                        <a:t>3.0 (2.1, 3.7)</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vMerge="1">
                  <a:txBody>
                    <a:bodyPr/>
                    <a:lstStyle/>
                    <a:p>
                      <a:pPr algn="ctr"/>
                      <a:endParaRPr lang="en-GB" sz="900">
                        <a:solidFill>
                          <a:srgbClr val="B60D27"/>
                        </a:solidFill>
                        <a:latin typeface="+mn-lt"/>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2"/>
                  </a:ext>
                </a:extLst>
              </a:tr>
            </a:tbl>
          </a:graphicData>
        </a:graphic>
      </p:graphicFrame>
      <p:grpSp>
        <p:nvGrpSpPr>
          <p:cNvPr id="12" name="Group 11"/>
          <p:cNvGrpSpPr/>
          <p:nvPr/>
        </p:nvGrpSpPr>
        <p:grpSpPr>
          <a:xfrm>
            <a:off x="-58914" y="2957546"/>
            <a:ext cx="4725430" cy="3098713"/>
            <a:chOff x="-58914" y="2957546"/>
            <a:chExt cx="4725430" cy="3098713"/>
          </a:xfrm>
        </p:grpSpPr>
        <p:sp>
          <p:nvSpPr>
            <p:cNvPr id="13" name="TextBox 12"/>
            <p:cNvSpPr txBox="1"/>
            <p:nvPr/>
          </p:nvSpPr>
          <p:spPr>
            <a:xfrm>
              <a:off x="2083381" y="5426074"/>
              <a:ext cx="1187366" cy="274594"/>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a:solidFill>
                    <a:srgbClr val="4D4D4D"/>
                  </a:solidFill>
                  <a:effectLst/>
                  <a:uFillTx/>
                  <a:ea typeface="MS UI Gothic"/>
                </a:rPr>
                <a:t>経過期間（ヵ月）</a:t>
              </a:r>
            </a:p>
          </p:txBody>
        </p:sp>
        <p:grpSp>
          <p:nvGrpSpPr>
            <p:cNvPr id="14" name="Group 13"/>
            <p:cNvGrpSpPr/>
            <p:nvPr/>
          </p:nvGrpSpPr>
          <p:grpSpPr>
            <a:xfrm>
              <a:off x="188769" y="2957546"/>
              <a:ext cx="4477747" cy="3098713"/>
              <a:chOff x="469427" y="2264390"/>
              <a:chExt cx="3905434" cy="3098713"/>
            </a:xfrm>
          </p:grpSpPr>
          <p:sp>
            <p:nvSpPr>
              <p:cNvPr id="261" name="Freeform 260"/>
              <p:cNvSpPr/>
              <p:nvPr/>
            </p:nvSpPr>
            <p:spPr bwMode="auto">
              <a:xfrm>
                <a:off x="992029" y="2403973"/>
                <a:ext cx="3240678" cy="213289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62" name="Line 6"/>
              <p:cNvSpPr>
                <a:spLocks noChangeShapeType="1"/>
              </p:cNvSpPr>
              <p:nvPr/>
            </p:nvSpPr>
            <p:spPr bwMode="auto">
              <a:xfrm>
                <a:off x="916467" y="2403972"/>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63" name="Line 7"/>
              <p:cNvSpPr>
                <a:spLocks noChangeShapeType="1"/>
              </p:cNvSpPr>
              <p:nvPr/>
            </p:nvSpPr>
            <p:spPr bwMode="auto">
              <a:xfrm>
                <a:off x="916467" y="2830622"/>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64" name="Line 8"/>
              <p:cNvSpPr>
                <a:spLocks noChangeShapeType="1"/>
              </p:cNvSpPr>
              <p:nvPr/>
            </p:nvSpPr>
            <p:spPr bwMode="auto">
              <a:xfrm>
                <a:off x="916467" y="3257273"/>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65" name="Line 9"/>
              <p:cNvSpPr>
                <a:spLocks noChangeShapeType="1"/>
              </p:cNvSpPr>
              <p:nvPr/>
            </p:nvSpPr>
            <p:spPr bwMode="auto">
              <a:xfrm>
                <a:off x="916467" y="3683923"/>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66" name="Line 10"/>
              <p:cNvSpPr>
                <a:spLocks noChangeShapeType="1"/>
              </p:cNvSpPr>
              <p:nvPr/>
            </p:nvSpPr>
            <p:spPr bwMode="auto">
              <a:xfrm>
                <a:off x="916467" y="4110573"/>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67" name="Line 12"/>
              <p:cNvSpPr>
                <a:spLocks noChangeShapeType="1"/>
              </p:cNvSpPr>
              <p:nvPr/>
            </p:nvSpPr>
            <p:spPr bwMode="auto">
              <a:xfrm flipH="1">
                <a:off x="2915895"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68" name="Line 13"/>
              <p:cNvSpPr>
                <a:spLocks noChangeShapeType="1"/>
              </p:cNvSpPr>
              <p:nvPr/>
            </p:nvSpPr>
            <p:spPr bwMode="auto">
              <a:xfrm flipH="1">
                <a:off x="2536979"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69" name="Line 14"/>
              <p:cNvSpPr>
                <a:spLocks noChangeShapeType="1"/>
              </p:cNvSpPr>
              <p:nvPr/>
            </p:nvSpPr>
            <p:spPr bwMode="auto">
              <a:xfrm flipH="1">
                <a:off x="3882938"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70" name="Line 15"/>
              <p:cNvSpPr>
                <a:spLocks noChangeShapeType="1"/>
              </p:cNvSpPr>
              <p:nvPr/>
            </p:nvSpPr>
            <p:spPr bwMode="auto">
              <a:xfrm flipH="1">
                <a:off x="3499260"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71" name="Line 17"/>
              <p:cNvSpPr>
                <a:spLocks noChangeShapeType="1"/>
              </p:cNvSpPr>
              <p:nvPr/>
            </p:nvSpPr>
            <p:spPr bwMode="auto">
              <a:xfrm flipH="1">
                <a:off x="4237006"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72" name="Line 18"/>
              <p:cNvSpPr>
                <a:spLocks noChangeShapeType="1"/>
              </p:cNvSpPr>
              <p:nvPr/>
            </p:nvSpPr>
            <p:spPr bwMode="auto">
              <a:xfrm flipH="1">
                <a:off x="2153301"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73" name="Line 19"/>
              <p:cNvSpPr>
                <a:spLocks noChangeShapeType="1"/>
              </p:cNvSpPr>
              <p:nvPr/>
            </p:nvSpPr>
            <p:spPr bwMode="auto">
              <a:xfrm flipH="1">
                <a:off x="1766527"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74" name="Line 20"/>
              <p:cNvSpPr>
                <a:spLocks noChangeShapeType="1"/>
              </p:cNvSpPr>
              <p:nvPr/>
            </p:nvSpPr>
            <p:spPr bwMode="auto">
              <a:xfrm flipH="1">
                <a:off x="1387611"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75" name="Line 21"/>
              <p:cNvSpPr>
                <a:spLocks noChangeShapeType="1"/>
              </p:cNvSpPr>
              <p:nvPr/>
            </p:nvSpPr>
            <p:spPr bwMode="auto">
              <a:xfrm flipH="1">
                <a:off x="992028"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76" name="Line 18"/>
              <p:cNvSpPr>
                <a:spLocks noChangeShapeType="1"/>
              </p:cNvSpPr>
              <p:nvPr/>
            </p:nvSpPr>
            <p:spPr bwMode="auto">
              <a:xfrm flipH="1">
                <a:off x="2345893"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77" name="Line 19"/>
              <p:cNvSpPr>
                <a:spLocks noChangeShapeType="1"/>
              </p:cNvSpPr>
              <p:nvPr/>
            </p:nvSpPr>
            <p:spPr bwMode="auto">
              <a:xfrm flipH="1">
                <a:off x="1966262"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78" name="Line 20"/>
              <p:cNvSpPr>
                <a:spLocks noChangeShapeType="1"/>
              </p:cNvSpPr>
              <p:nvPr/>
            </p:nvSpPr>
            <p:spPr bwMode="auto">
              <a:xfrm flipH="1">
                <a:off x="1575441"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79" name="Line 21"/>
              <p:cNvSpPr>
                <a:spLocks noChangeShapeType="1"/>
              </p:cNvSpPr>
              <p:nvPr/>
            </p:nvSpPr>
            <p:spPr bwMode="auto">
              <a:xfrm flipH="1">
                <a:off x="1184620"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80" name="Line 13"/>
              <p:cNvSpPr>
                <a:spLocks noChangeShapeType="1"/>
              </p:cNvSpPr>
              <p:nvPr/>
            </p:nvSpPr>
            <p:spPr bwMode="auto">
              <a:xfrm flipH="1">
                <a:off x="2726952"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81" name="Line 15"/>
              <p:cNvSpPr>
                <a:spLocks noChangeShapeType="1"/>
              </p:cNvSpPr>
              <p:nvPr/>
            </p:nvSpPr>
            <p:spPr bwMode="auto">
              <a:xfrm flipH="1">
                <a:off x="3310865"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82" name="Line 15"/>
              <p:cNvSpPr>
                <a:spLocks noChangeShapeType="1"/>
              </p:cNvSpPr>
              <p:nvPr/>
            </p:nvSpPr>
            <p:spPr bwMode="auto">
              <a:xfrm flipH="1">
                <a:off x="3116106"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83" name="Line 15"/>
              <p:cNvSpPr>
                <a:spLocks noChangeShapeType="1"/>
              </p:cNvSpPr>
              <p:nvPr/>
            </p:nvSpPr>
            <p:spPr bwMode="auto">
              <a:xfrm flipH="1">
                <a:off x="3688072"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84" name="Line 14"/>
              <p:cNvSpPr>
                <a:spLocks noChangeShapeType="1"/>
              </p:cNvSpPr>
              <p:nvPr/>
            </p:nvSpPr>
            <p:spPr bwMode="auto">
              <a:xfrm flipH="1">
                <a:off x="4073434"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85" name="TextBox 284"/>
              <p:cNvSpPr txBox="1"/>
              <p:nvPr/>
            </p:nvSpPr>
            <p:spPr>
              <a:xfrm rot="16200000">
                <a:off x="267059" y="3355939"/>
                <a:ext cx="646331" cy="241595"/>
              </a:xfrm>
              <a:prstGeom prst="rect">
                <a:avLst/>
              </a:prstGeom>
              <a:noFill/>
            </p:spPr>
            <p:txBody>
              <a:bodyPr wrap="none" rtlCol="0">
                <a:spAutoFit/>
              </a:bodyPr>
              <a:lstStyle/>
              <a:p>
                <a:pPr algn="ctr"/>
                <a:r>
                  <a:rPr lang="ja-JP" sz="1200" b="0" i="0" u="none" strike="noStrike" cap="none" baseline="0" dirty="0">
                    <a:solidFill>
                      <a:srgbClr val="4D4D4D"/>
                    </a:solidFill>
                    <a:effectLst/>
                    <a:uFillTx/>
                    <a:ea typeface="MS UI Gothic"/>
                  </a:rPr>
                  <a:t>O</a:t>
                </a:r>
                <a:r>
                  <a:rPr lang="en-US" altLang="ja-JP" sz="1200" dirty="0">
                    <a:solidFill>
                      <a:srgbClr val="4D4D4D"/>
                    </a:solidFill>
                    <a:ea typeface="MS UI Gothic"/>
                  </a:rPr>
                  <a:t>S</a:t>
                </a:r>
                <a:r>
                  <a:rPr lang="ja-JP" altLang="en-US" sz="1200" dirty="0">
                    <a:solidFill>
                      <a:srgbClr val="4D4D4D"/>
                    </a:solidFill>
                    <a:ea typeface="MS UI Gothic"/>
                  </a:rPr>
                  <a:t>、</a:t>
                </a:r>
                <a:r>
                  <a:rPr lang="en-US" altLang="ja-JP" sz="1200" dirty="0" smtClean="0">
                    <a:solidFill>
                      <a:srgbClr val="4D4D4D"/>
                    </a:solidFill>
                    <a:ea typeface="MS UI Gothic"/>
                  </a:rPr>
                  <a:t>%</a:t>
                </a:r>
                <a:endParaRPr lang="en-US" altLang="ja-JP" sz="1200" dirty="0">
                  <a:solidFill>
                    <a:srgbClr val="4D4D4D"/>
                  </a:solidFill>
                  <a:ea typeface="MS UI Gothic"/>
                </a:endParaRPr>
              </a:p>
            </p:txBody>
          </p:sp>
          <p:sp>
            <p:nvSpPr>
              <p:cNvPr id="286" name="TextBox 285"/>
              <p:cNvSpPr txBox="1"/>
              <p:nvPr/>
            </p:nvSpPr>
            <p:spPr>
              <a:xfrm>
                <a:off x="594950" y="2264390"/>
                <a:ext cx="380036"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100</a:t>
                </a:r>
              </a:p>
            </p:txBody>
          </p:sp>
          <p:sp>
            <p:nvSpPr>
              <p:cNvPr id="287" name="TextBox 286"/>
              <p:cNvSpPr txBox="1"/>
              <p:nvPr/>
            </p:nvSpPr>
            <p:spPr>
              <a:xfrm>
                <a:off x="668407" y="2692634"/>
                <a:ext cx="306579"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80</a:t>
                </a:r>
              </a:p>
            </p:txBody>
          </p:sp>
          <p:sp>
            <p:nvSpPr>
              <p:cNvPr id="288" name="TextBox 287"/>
              <p:cNvSpPr txBox="1"/>
              <p:nvPr/>
            </p:nvSpPr>
            <p:spPr>
              <a:xfrm>
                <a:off x="668407" y="3119096"/>
                <a:ext cx="306579"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60</a:t>
                </a:r>
              </a:p>
            </p:txBody>
          </p:sp>
          <p:sp>
            <p:nvSpPr>
              <p:cNvPr id="289" name="TextBox 288"/>
              <p:cNvSpPr txBox="1"/>
              <p:nvPr/>
            </p:nvSpPr>
            <p:spPr>
              <a:xfrm>
                <a:off x="668407" y="3545555"/>
                <a:ext cx="306579"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40</a:t>
                </a:r>
              </a:p>
            </p:txBody>
          </p:sp>
          <p:sp>
            <p:nvSpPr>
              <p:cNvPr id="290" name="TextBox 289"/>
              <p:cNvSpPr txBox="1"/>
              <p:nvPr/>
            </p:nvSpPr>
            <p:spPr>
              <a:xfrm>
                <a:off x="668407" y="3972016"/>
                <a:ext cx="306579"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20</a:t>
                </a:r>
              </a:p>
            </p:txBody>
          </p:sp>
          <p:sp>
            <p:nvSpPr>
              <p:cNvPr id="291" name="TextBox 290"/>
              <p:cNvSpPr txBox="1"/>
              <p:nvPr/>
            </p:nvSpPr>
            <p:spPr>
              <a:xfrm>
                <a:off x="741864" y="4398996"/>
                <a:ext cx="233122"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0</a:t>
                </a:r>
              </a:p>
            </p:txBody>
          </p:sp>
          <p:sp>
            <p:nvSpPr>
              <p:cNvPr id="292" name="TextBox 291"/>
              <p:cNvSpPr txBox="1"/>
              <p:nvPr/>
            </p:nvSpPr>
            <p:spPr>
              <a:xfrm>
                <a:off x="833159" y="4585086"/>
                <a:ext cx="325983"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0</a:t>
                </a:r>
              </a:p>
              <a:p>
                <a:pPr algn="ctr"/>
                <a:endParaRPr lang="en-GB" sz="900"/>
              </a:p>
              <a:p>
                <a:pPr algn="ctr"/>
                <a:endParaRPr lang="en-GB" sz="900"/>
              </a:p>
              <a:p>
                <a:pPr algn="ctr"/>
                <a:r>
                  <a:rPr lang="ja-JP" sz="900" b="0" i="0" u="none" strike="noStrike" cap="none" baseline="0">
                    <a:solidFill>
                      <a:srgbClr val="B60D27"/>
                    </a:solidFill>
                    <a:effectLst/>
                    <a:uFillTx/>
                    <a:ea typeface="MS UI Gothic"/>
                  </a:rPr>
                  <a:t>107</a:t>
                </a:r>
              </a:p>
              <a:p>
                <a:pPr algn="ctr"/>
                <a:r>
                  <a:rPr lang="ja-JP" sz="900" b="0" i="0" u="none" strike="noStrike" cap="none" baseline="0">
                    <a:solidFill>
                      <a:srgbClr val="B2C0D8"/>
                    </a:solidFill>
                    <a:effectLst/>
                    <a:uFillTx/>
                    <a:ea typeface="MS UI Gothic"/>
                  </a:rPr>
                  <a:t>115</a:t>
                </a:r>
              </a:p>
            </p:txBody>
          </p:sp>
          <p:sp>
            <p:nvSpPr>
              <p:cNvPr id="293" name="TextBox 292"/>
              <p:cNvSpPr txBox="1"/>
              <p:nvPr/>
            </p:nvSpPr>
            <p:spPr>
              <a:xfrm>
                <a:off x="1252075" y="4585086"/>
                <a:ext cx="270544"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4</a:t>
                </a:r>
              </a:p>
              <a:p>
                <a:pPr algn="ctr"/>
                <a:endParaRPr lang="en-GB" sz="900"/>
              </a:p>
              <a:p>
                <a:pPr algn="ctr"/>
                <a:endParaRPr lang="en-GB" sz="900"/>
              </a:p>
              <a:p>
                <a:pPr algn="ctr"/>
                <a:r>
                  <a:rPr lang="ja-JP" sz="900" b="0" i="0" u="none" strike="noStrike" cap="none" baseline="0">
                    <a:solidFill>
                      <a:srgbClr val="B60D27"/>
                    </a:solidFill>
                    <a:effectLst/>
                    <a:uFillTx/>
                    <a:ea typeface="MS UI Gothic"/>
                  </a:rPr>
                  <a:t>86</a:t>
                </a:r>
              </a:p>
              <a:p>
                <a:pPr algn="ctr"/>
                <a:r>
                  <a:rPr lang="ja-JP" sz="900" b="0" i="0" u="none" strike="noStrike" cap="none" baseline="0">
                    <a:solidFill>
                      <a:srgbClr val="B2C0D8"/>
                    </a:solidFill>
                    <a:effectLst/>
                    <a:uFillTx/>
                    <a:ea typeface="MS UI Gothic"/>
                  </a:rPr>
                  <a:t>76</a:t>
                </a:r>
              </a:p>
            </p:txBody>
          </p:sp>
          <p:sp>
            <p:nvSpPr>
              <p:cNvPr id="294" name="TextBox 293"/>
              <p:cNvSpPr txBox="1"/>
              <p:nvPr/>
            </p:nvSpPr>
            <p:spPr>
              <a:xfrm>
                <a:off x="1632816" y="4585086"/>
                <a:ext cx="270544"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8</a:t>
                </a:r>
              </a:p>
              <a:p>
                <a:pPr algn="ctr"/>
                <a:endParaRPr lang="en-GB" sz="900"/>
              </a:p>
              <a:p>
                <a:pPr algn="ctr"/>
                <a:endParaRPr lang="en-GB" sz="900"/>
              </a:p>
              <a:p>
                <a:pPr algn="ctr"/>
                <a:r>
                  <a:rPr lang="ja-JP" sz="900" b="0" i="0" u="none" strike="noStrike" cap="none" baseline="0">
                    <a:solidFill>
                      <a:srgbClr val="B60D27"/>
                    </a:solidFill>
                    <a:effectLst/>
                    <a:uFillTx/>
                    <a:ea typeface="MS UI Gothic"/>
                  </a:rPr>
                  <a:t>59</a:t>
                </a:r>
              </a:p>
              <a:p>
                <a:pPr algn="ctr"/>
                <a:r>
                  <a:rPr lang="ja-JP" sz="900" b="0" i="0" u="none" strike="noStrike" cap="none" baseline="0">
                    <a:solidFill>
                      <a:srgbClr val="B2C0D8"/>
                    </a:solidFill>
                    <a:effectLst/>
                    <a:uFillTx/>
                    <a:ea typeface="MS UI Gothic"/>
                  </a:rPr>
                  <a:t>48</a:t>
                </a:r>
              </a:p>
            </p:txBody>
          </p:sp>
          <p:sp>
            <p:nvSpPr>
              <p:cNvPr id="295" name="TextBox 294"/>
              <p:cNvSpPr txBox="1"/>
              <p:nvPr/>
            </p:nvSpPr>
            <p:spPr>
              <a:xfrm>
                <a:off x="2025466" y="4585086"/>
                <a:ext cx="270544"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12</a:t>
                </a:r>
              </a:p>
              <a:p>
                <a:pPr algn="ctr"/>
                <a:endParaRPr lang="en-GB" sz="900"/>
              </a:p>
              <a:p>
                <a:pPr algn="ctr"/>
                <a:endParaRPr lang="en-GB" sz="900"/>
              </a:p>
              <a:p>
                <a:pPr algn="r"/>
                <a:r>
                  <a:rPr lang="ja-JP" sz="900" b="0" i="0" u="none" strike="noStrike" cap="none" baseline="0">
                    <a:solidFill>
                      <a:srgbClr val="B60D27"/>
                    </a:solidFill>
                    <a:effectLst/>
                    <a:uFillTx/>
                    <a:ea typeface="MS UI Gothic"/>
                  </a:rPr>
                  <a:t>45</a:t>
                </a:r>
              </a:p>
              <a:p>
                <a:pPr algn="r"/>
                <a:r>
                  <a:rPr lang="ja-JP" sz="900" b="0" i="0" u="none" strike="noStrike" cap="none" baseline="0">
                    <a:solidFill>
                      <a:srgbClr val="B2C0D8"/>
                    </a:solidFill>
                    <a:effectLst/>
                    <a:uFillTx/>
                    <a:ea typeface="MS UI Gothic"/>
                  </a:rPr>
                  <a:t>23</a:t>
                </a:r>
              </a:p>
            </p:txBody>
          </p:sp>
          <p:sp>
            <p:nvSpPr>
              <p:cNvPr id="296" name="TextBox 295"/>
              <p:cNvSpPr txBox="1"/>
              <p:nvPr/>
            </p:nvSpPr>
            <p:spPr>
              <a:xfrm>
                <a:off x="2398537" y="4585086"/>
                <a:ext cx="270544"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16</a:t>
                </a:r>
              </a:p>
              <a:p>
                <a:pPr algn="ctr"/>
                <a:endParaRPr lang="en-GB" sz="900"/>
              </a:p>
              <a:p>
                <a:pPr algn="ctr"/>
                <a:endParaRPr lang="en-GB" sz="900"/>
              </a:p>
              <a:p>
                <a:pPr algn="ctr"/>
                <a:r>
                  <a:rPr lang="ja-JP" sz="900" b="0" i="0" u="none" strike="noStrike" cap="none" baseline="0">
                    <a:solidFill>
                      <a:srgbClr val="B60D27"/>
                    </a:solidFill>
                    <a:effectLst/>
                    <a:uFillTx/>
                    <a:ea typeface="MS UI Gothic"/>
                  </a:rPr>
                  <a:t>29</a:t>
                </a:r>
              </a:p>
              <a:p>
                <a:pPr algn="ctr"/>
                <a:r>
                  <a:rPr lang="ja-JP" sz="900" b="0" i="0" u="none" strike="noStrike" cap="none" baseline="0">
                    <a:solidFill>
                      <a:srgbClr val="B2C0D8"/>
                    </a:solidFill>
                    <a:effectLst/>
                    <a:uFillTx/>
                    <a:ea typeface="MS UI Gothic"/>
                  </a:rPr>
                  <a:t>14</a:t>
                </a:r>
              </a:p>
            </p:txBody>
          </p:sp>
          <p:sp>
            <p:nvSpPr>
              <p:cNvPr id="297" name="TextBox 296"/>
              <p:cNvSpPr txBox="1"/>
              <p:nvPr/>
            </p:nvSpPr>
            <p:spPr>
              <a:xfrm>
                <a:off x="2785496" y="4585086"/>
                <a:ext cx="270544"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20</a:t>
                </a:r>
              </a:p>
              <a:p>
                <a:pPr algn="ctr"/>
                <a:endParaRPr lang="en-GB" sz="900"/>
              </a:p>
              <a:p>
                <a:pPr algn="ctr"/>
                <a:endParaRPr lang="en-GB" sz="900"/>
              </a:p>
              <a:p>
                <a:pPr algn="r"/>
                <a:r>
                  <a:rPr lang="ja-JP" sz="900" b="0" i="0" u="none" strike="noStrike" cap="none" baseline="0">
                    <a:solidFill>
                      <a:srgbClr val="B60D27"/>
                    </a:solidFill>
                    <a:effectLst/>
                    <a:uFillTx/>
                    <a:ea typeface="MS UI Gothic"/>
                  </a:rPr>
                  <a:t>13</a:t>
                </a:r>
              </a:p>
              <a:p>
                <a:pPr algn="r"/>
                <a:r>
                  <a:rPr lang="ja-JP" sz="900" b="0" i="0" u="none" strike="noStrike" cap="none" baseline="0">
                    <a:solidFill>
                      <a:srgbClr val="B2C0D8"/>
                    </a:solidFill>
                    <a:effectLst/>
                    <a:uFillTx/>
                    <a:ea typeface="MS UI Gothic"/>
                  </a:rPr>
                  <a:t>4</a:t>
                </a:r>
              </a:p>
            </p:txBody>
          </p:sp>
          <p:sp>
            <p:nvSpPr>
              <p:cNvPr id="298" name="TextBox 297"/>
              <p:cNvSpPr txBox="1"/>
              <p:nvPr/>
            </p:nvSpPr>
            <p:spPr>
              <a:xfrm>
                <a:off x="3367170" y="4585086"/>
                <a:ext cx="270544"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26</a:t>
                </a:r>
              </a:p>
              <a:p>
                <a:pPr algn="ctr"/>
                <a:endParaRPr lang="en-GB" sz="900"/>
              </a:p>
              <a:p>
                <a:pPr algn="ctr"/>
                <a:endParaRPr lang="en-GB" sz="900"/>
              </a:p>
              <a:p>
                <a:pPr algn="ctr"/>
                <a:r>
                  <a:rPr lang="ja-JP" sz="900" b="0" i="0" u="none" strike="noStrike" cap="none" baseline="0">
                    <a:solidFill>
                      <a:srgbClr val="B60D27"/>
                    </a:solidFill>
                    <a:effectLst/>
                    <a:uFillTx/>
                    <a:ea typeface="MS UI Gothic"/>
                  </a:rPr>
                  <a:t>3</a:t>
                </a:r>
              </a:p>
              <a:p>
                <a:pPr algn="ctr"/>
                <a:r>
                  <a:rPr lang="ja-JP" sz="900" b="0" i="0" u="none" strike="noStrike" cap="none" baseline="0">
                    <a:solidFill>
                      <a:srgbClr val="B2C0D8"/>
                    </a:solidFill>
                    <a:effectLst/>
                    <a:uFillTx/>
                    <a:ea typeface="MS UI Gothic"/>
                  </a:rPr>
                  <a:t>2</a:t>
                </a:r>
              </a:p>
            </p:txBody>
          </p:sp>
          <p:sp>
            <p:nvSpPr>
              <p:cNvPr id="299" name="TextBox 298"/>
              <p:cNvSpPr txBox="1"/>
              <p:nvPr/>
            </p:nvSpPr>
            <p:spPr>
              <a:xfrm>
                <a:off x="3746459" y="4585086"/>
                <a:ext cx="270544"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30</a:t>
                </a:r>
              </a:p>
              <a:p>
                <a:pPr algn="ctr"/>
                <a:endParaRPr lang="en-GB" sz="900"/>
              </a:p>
              <a:p>
                <a:pPr algn="ctr"/>
                <a:endParaRPr lang="en-GB" sz="900"/>
              </a:p>
              <a:p>
                <a:pPr algn="ctr"/>
                <a:r>
                  <a:rPr lang="ja-JP" sz="900" b="0" i="0" u="none" strike="noStrike" cap="none" baseline="0">
                    <a:solidFill>
                      <a:srgbClr val="B60D27"/>
                    </a:solidFill>
                    <a:effectLst/>
                    <a:uFillTx/>
                    <a:ea typeface="MS UI Gothic"/>
                  </a:rPr>
                  <a:t>0</a:t>
                </a:r>
              </a:p>
              <a:p>
                <a:pPr algn="ctr"/>
                <a:r>
                  <a:rPr lang="ja-JP" sz="900" b="0" i="0" u="none" strike="noStrike" cap="none" baseline="0">
                    <a:solidFill>
                      <a:srgbClr val="B2C0D8"/>
                    </a:solidFill>
                    <a:effectLst/>
                    <a:uFillTx/>
                    <a:ea typeface="MS UI Gothic"/>
                  </a:rPr>
                  <a:t>1</a:t>
                </a:r>
              </a:p>
            </p:txBody>
          </p:sp>
          <p:sp>
            <p:nvSpPr>
              <p:cNvPr id="300" name="TextBox 299"/>
              <p:cNvSpPr txBox="1"/>
              <p:nvPr/>
            </p:nvSpPr>
            <p:spPr>
              <a:xfrm>
                <a:off x="4104317" y="4585086"/>
                <a:ext cx="270544"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34</a:t>
                </a:r>
              </a:p>
              <a:p>
                <a:pPr algn="ctr"/>
                <a:endParaRPr lang="en-GB" sz="900"/>
              </a:p>
              <a:p>
                <a:pPr algn="ctr"/>
                <a:endParaRPr lang="en-GB" sz="900"/>
              </a:p>
              <a:p>
                <a:pPr algn="ctr"/>
                <a:r>
                  <a:rPr lang="ja-JP" sz="900" b="0" i="0" u="none" strike="noStrike" cap="none" baseline="0">
                    <a:solidFill>
                      <a:srgbClr val="B60D27"/>
                    </a:solidFill>
                    <a:effectLst/>
                    <a:uFillTx/>
                    <a:ea typeface="MS UI Gothic"/>
                  </a:rPr>
                  <a:t>0</a:t>
                </a:r>
              </a:p>
              <a:p>
                <a:pPr algn="ctr"/>
                <a:r>
                  <a:rPr lang="ja-JP" sz="900" b="0" i="0" u="none" strike="noStrike" cap="none" baseline="0">
                    <a:solidFill>
                      <a:srgbClr val="B2C0D8"/>
                    </a:solidFill>
                    <a:effectLst/>
                    <a:uFillTx/>
                    <a:ea typeface="MS UI Gothic"/>
                  </a:rPr>
                  <a:t>0</a:t>
                </a:r>
              </a:p>
            </p:txBody>
          </p:sp>
          <p:sp>
            <p:nvSpPr>
              <p:cNvPr id="301" name="TextBox 300"/>
              <p:cNvSpPr txBox="1"/>
              <p:nvPr/>
            </p:nvSpPr>
            <p:spPr>
              <a:xfrm>
                <a:off x="1025751" y="4585086"/>
                <a:ext cx="325983"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2</a:t>
                </a:r>
              </a:p>
              <a:p>
                <a:pPr algn="ctr"/>
                <a:endParaRPr lang="en-GB" sz="900"/>
              </a:p>
              <a:p>
                <a:pPr algn="ctr"/>
                <a:endParaRPr lang="en-GB" sz="900"/>
              </a:p>
              <a:p>
                <a:pPr algn="ctr"/>
                <a:r>
                  <a:rPr lang="ja-JP" sz="900" b="0" i="0" u="none" strike="noStrike" cap="none" baseline="0">
                    <a:solidFill>
                      <a:srgbClr val="B60D27"/>
                    </a:solidFill>
                    <a:effectLst/>
                    <a:uFillTx/>
                    <a:ea typeface="MS UI Gothic"/>
                  </a:rPr>
                  <a:t>100</a:t>
                </a:r>
              </a:p>
              <a:p>
                <a:pPr algn="ctr"/>
                <a:r>
                  <a:rPr lang="ja-JP" sz="900" b="0" i="0" u="none" strike="noStrike" cap="none" baseline="0">
                    <a:solidFill>
                      <a:srgbClr val="B2C0D8"/>
                    </a:solidFill>
                    <a:effectLst/>
                    <a:uFillTx/>
                    <a:ea typeface="MS UI Gothic"/>
                  </a:rPr>
                  <a:t>102</a:t>
                </a:r>
              </a:p>
            </p:txBody>
          </p:sp>
          <p:sp>
            <p:nvSpPr>
              <p:cNvPr id="302" name="TextBox 301"/>
              <p:cNvSpPr txBox="1"/>
              <p:nvPr/>
            </p:nvSpPr>
            <p:spPr>
              <a:xfrm>
                <a:off x="1439904" y="4585086"/>
                <a:ext cx="270544"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6</a:t>
                </a:r>
              </a:p>
              <a:p>
                <a:pPr algn="ctr"/>
                <a:endParaRPr lang="en-GB" sz="900"/>
              </a:p>
              <a:p>
                <a:pPr algn="ctr"/>
                <a:endParaRPr lang="en-GB" sz="900"/>
              </a:p>
              <a:p>
                <a:pPr algn="ctr"/>
                <a:r>
                  <a:rPr lang="ja-JP" sz="900" b="0" i="0" u="none" strike="noStrike" cap="none" baseline="0">
                    <a:solidFill>
                      <a:srgbClr val="B60D27"/>
                    </a:solidFill>
                    <a:effectLst/>
                    <a:uFillTx/>
                    <a:ea typeface="MS UI Gothic"/>
                  </a:rPr>
                  <a:t>68</a:t>
                </a:r>
              </a:p>
              <a:p>
                <a:pPr algn="ctr"/>
                <a:r>
                  <a:rPr lang="ja-JP" sz="900" b="0" i="0" u="none" strike="noStrike" cap="none" baseline="0">
                    <a:solidFill>
                      <a:srgbClr val="B2C0D8"/>
                    </a:solidFill>
                    <a:effectLst/>
                    <a:uFillTx/>
                    <a:ea typeface="MS UI Gothic"/>
                  </a:rPr>
                  <a:t>61</a:t>
                </a:r>
              </a:p>
            </p:txBody>
          </p:sp>
          <p:sp>
            <p:nvSpPr>
              <p:cNvPr id="303" name="TextBox 302"/>
              <p:cNvSpPr txBox="1"/>
              <p:nvPr/>
            </p:nvSpPr>
            <p:spPr>
              <a:xfrm>
                <a:off x="1832551" y="4585086"/>
                <a:ext cx="270544"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10</a:t>
                </a:r>
              </a:p>
              <a:p>
                <a:pPr algn="ctr"/>
                <a:endParaRPr lang="en-GB" sz="900"/>
              </a:p>
              <a:p>
                <a:pPr algn="ctr"/>
                <a:endParaRPr lang="en-GB" sz="900"/>
              </a:p>
              <a:p>
                <a:pPr algn="r"/>
                <a:r>
                  <a:rPr lang="ja-JP" sz="900" b="0" i="0" u="none" strike="noStrike" cap="none" baseline="0">
                    <a:solidFill>
                      <a:srgbClr val="B60D27"/>
                    </a:solidFill>
                    <a:effectLst/>
                    <a:uFillTx/>
                    <a:ea typeface="MS UI Gothic"/>
                  </a:rPr>
                  <a:t>49</a:t>
                </a:r>
              </a:p>
              <a:p>
                <a:pPr algn="r"/>
                <a:r>
                  <a:rPr lang="ja-JP" sz="900" b="0" i="0" u="none" strike="noStrike" cap="none" baseline="0">
                    <a:solidFill>
                      <a:srgbClr val="B2C0D8"/>
                    </a:solidFill>
                    <a:effectLst/>
                    <a:uFillTx/>
                    <a:ea typeface="MS UI Gothic"/>
                  </a:rPr>
                  <a:t>31</a:t>
                </a:r>
              </a:p>
            </p:txBody>
          </p:sp>
          <p:sp>
            <p:nvSpPr>
              <p:cNvPr id="304" name="TextBox 303"/>
              <p:cNvSpPr txBox="1"/>
              <p:nvPr/>
            </p:nvSpPr>
            <p:spPr>
              <a:xfrm>
                <a:off x="2218058" y="4585086"/>
                <a:ext cx="270544"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14</a:t>
                </a:r>
              </a:p>
              <a:p>
                <a:pPr algn="ctr"/>
                <a:endParaRPr lang="en-GB" sz="900"/>
              </a:p>
              <a:p>
                <a:pPr algn="ctr"/>
                <a:endParaRPr lang="en-GB" sz="900"/>
              </a:p>
              <a:p>
                <a:pPr algn="ctr"/>
                <a:r>
                  <a:rPr lang="ja-JP" sz="900" b="0" i="0" u="none" strike="noStrike" cap="none" baseline="0">
                    <a:solidFill>
                      <a:srgbClr val="B60D27"/>
                    </a:solidFill>
                    <a:effectLst/>
                    <a:uFillTx/>
                    <a:ea typeface="MS UI Gothic"/>
                  </a:rPr>
                  <a:t>33</a:t>
                </a:r>
              </a:p>
              <a:p>
                <a:pPr algn="ctr"/>
                <a:r>
                  <a:rPr lang="ja-JP" sz="900" b="0" i="0" u="none" strike="noStrike" cap="none" baseline="0">
                    <a:solidFill>
                      <a:srgbClr val="B2C0D8"/>
                    </a:solidFill>
                    <a:effectLst/>
                    <a:uFillTx/>
                    <a:ea typeface="MS UI Gothic"/>
                  </a:rPr>
                  <a:t>19</a:t>
                </a:r>
              </a:p>
            </p:txBody>
          </p:sp>
          <p:sp>
            <p:nvSpPr>
              <p:cNvPr id="305" name="TextBox 304"/>
              <p:cNvSpPr txBox="1"/>
              <p:nvPr/>
            </p:nvSpPr>
            <p:spPr>
              <a:xfrm>
                <a:off x="2591681" y="4585086"/>
                <a:ext cx="270544"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18</a:t>
                </a:r>
              </a:p>
              <a:p>
                <a:pPr algn="ctr"/>
                <a:endParaRPr lang="en-GB" sz="900"/>
              </a:p>
              <a:p>
                <a:pPr algn="ctr"/>
                <a:endParaRPr lang="en-GB" sz="900"/>
              </a:p>
              <a:p>
                <a:pPr algn="r"/>
                <a:r>
                  <a:rPr lang="ja-JP" sz="900" b="0" i="0" u="none" strike="noStrike" cap="none" baseline="0">
                    <a:solidFill>
                      <a:srgbClr val="B60D27"/>
                    </a:solidFill>
                    <a:effectLst/>
                    <a:uFillTx/>
                    <a:ea typeface="MS UI Gothic"/>
                  </a:rPr>
                  <a:t>23</a:t>
                </a:r>
              </a:p>
              <a:p>
                <a:pPr algn="r"/>
                <a:r>
                  <a:rPr lang="ja-JP" sz="900" b="0" i="0" u="none" strike="noStrike" cap="none" baseline="0">
                    <a:solidFill>
                      <a:srgbClr val="B2C0D8"/>
                    </a:solidFill>
                    <a:effectLst/>
                    <a:uFillTx/>
                    <a:ea typeface="MS UI Gothic"/>
                  </a:rPr>
                  <a:t>8</a:t>
                </a:r>
              </a:p>
            </p:txBody>
          </p:sp>
          <p:sp>
            <p:nvSpPr>
              <p:cNvPr id="306" name="TextBox 305"/>
              <p:cNvSpPr txBox="1"/>
              <p:nvPr/>
            </p:nvSpPr>
            <p:spPr>
              <a:xfrm>
                <a:off x="3175594" y="4585086"/>
                <a:ext cx="270544"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24</a:t>
                </a:r>
              </a:p>
              <a:p>
                <a:pPr algn="ctr"/>
                <a:endParaRPr lang="en-GB" sz="900"/>
              </a:p>
              <a:p>
                <a:pPr algn="ctr"/>
                <a:endParaRPr lang="en-GB" sz="900"/>
              </a:p>
              <a:p>
                <a:pPr algn="ctr"/>
                <a:r>
                  <a:rPr lang="ja-JP" sz="900" b="0" i="0" u="none" strike="noStrike" cap="none" baseline="0">
                    <a:solidFill>
                      <a:srgbClr val="B60D27"/>
                    </a:solidFill>
                    <a:effectLst/>
                    <a:uFillTx/>
                    <a:ea typeface="MS UI Gothic"/>
                  </a:rPr>
                  <a:t>5</a:t>
                </a:r>
              </a:p>
              <a:p>
                <a:pPr algn="ctr"/>
                <a:r>
                  <a:rPr lang="ja-JP" sz="900" b="0" i="0" u="none" strike="noStrike" cap="none" baseline="0">
                    <a:solidFill>
                      <a:srgbClr val="B2C0D8"/>
                    </a:solidFill>
                    <a:effectLst/>
                    <a:uFillTx/>
                    <a:ea typeface="MS UI Gothic"/>
                  </a:rPr>
                  <a:t>3</a:t>
                </a:r>
              </a:p>
            </p:txBody>
          </p:sp>
          <p:sp>
            <p:nvSpPr>
              <p:cNvPr id="307" name="TextBox 306"/>
              <p:cNvSpPr txBox="1"/>
              <p:nvPr/>
            </p:nvSpPr>
            <p:spPr>
              <a:xfrm>
                <a:off x="2984017" y="4585086"/>
                <a:ext cx="270544"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22</a:t>
                </a:r>
              </a:p>
              <a:p>
                <a:pPr algn="ctr"/>
                <a:endParaRPr lang="en-GB" sz="900"/>
              </a:p>
              <a:p>
                <a:pPr algn="ctr"/>
                <a:endParaRPr lang="en-GB" sz="900"/>
              </a:p>
              <a:p>
                <a:pPr algn="ctr"/>
                <a:r>
                  <a:rPr lang="ja-JP" sz="900" b="0" i="0" u="none" strike="noStrike" cap="none" baseline="0">
                    <a:solidFill>
                      <a:srgbClr val="B60D27"/>
                    </a:solidFill>
                    <a:effectLst/>
                    <a:uFillTx/>
                    <a:ea typeface="MS UI Gothic"/>
                  </a:rPr>
                  <a:t>9</a:t>
                </a:r>
              </a:p>
              <a:p>
                <a:pPr algn="ctr"/>
                <a:r>
                  <a:rPr lang="ja-JP" sz="900" b="0" i="0" u="none" strike="noStrike" cap="none" baseline="0">
                    <a:solidFill>
                      <a:srgbClr val="B2C0D8"/>
                    </a:solidFill>
                    <a:effectLst/>
                    <a:uFillTx/>
                    <a:ea typeface="MS UI Gothic"/>
                  </a:rPr>
                  <a:t>4</a:t>
                </a:r>
              </a:p>
            </p:txBody>
          </p:sp>
          <p:sp>
            <p:nvSpPr>
              <p:cNvPr id="308" name="TextBox 307"/>
              <p:cNvSpPr txBox="1"/>
              <p:nvPr/>
            </p:nvSpPr>
            <p:spPr>
              <a:xfrm>
                <a:off x="3555983" y="4585086"/>
                <a:ext cx="270544"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28</a:t>
                </a:r>
              </a:p>
              <a:p>
                <a:pPr algn="ctr"/>
                <a:endParaRPr lang="en-GB" sz="900"/>
              </a:p>
              <a:p>
                <a:pPr algn="ctr"/>
                <a:endParaRPr lang="en-GB" sz="900"/>
              </a:p>
              <a:p>
                <a:pPr algn="ctr"/>
                <a:r>
                  <a:rPr lang="ja-JP" sz="900" b="0" i="0" u="none" strike="noStrike" cap="none" baseline="0">
                    <a:solidFill>
                      <a:srgbClr val="B60D27"/>
                    </a:solidFill>
                    <a:effectLst/>
                    <a:uFillTx/>
                    <a:ea typeface="MS UI Gothic"/>
                  </a:rPr>
                  <a:t>1</a:t>
                </a:r>
              </a:p>
              <a:p>
                <a:pPr algn="ctr"/>
                <a:r>
                  <a:rPr lang="ja-JP" sz="900" b="0" i="0" u="none" strike="noStrike" cap="none" baseline="0">
                    <a:solidFill>
                      <a:srgbClr val="B2C0D8"/>
                    </a:solidFill>
                    <a:effectLst/>
                    <a:uFillTx/>
                    <a:ea typeface="MS UI Gothic"/>
                  </a:rPr>
                  <a:t>2</a:t>
                </a:r>
              </a:p>
            </p:txBody>
          </p:sp>
          <p:sp>
            <p:nvSpPr>
              <p:cNvPr id="309" name="TextBox 308"/>
              <p:cNvSpPr txBox="1"/>
              <p:nvPr/>
            </p:nvSpPr>
            <p:spPr>
              <a:xfrm>
                <a:off x="3936955" y="4585086"/>
                <a:ext cx="270544"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32</a:t>
                </a:r>
              </a:p>
              <a:p>
                <a:pPr algn="ctr"/>
                <a:endParaRPr lang="en-GB" sz="900"/>
              </a:p>
              <a:p>
                <a:pPr algn="ctr"/>
                <a:endParaRPr lang="en-GB" sz="900"/>
              </a:p>
              <a:p>
                <a:pPr algn="ctr"/>
                <a:r>
                  <a:rPr lang="ja-JP" sz="900" b="0" i="0" u="none" strike="noStrike" cap="none" baseline="0">
                    <a:solidFill>
                      <a:srgbClr val="B60D27"/>
                    </a:solidFill>
                    <a:effectLst/>
                    <a:uFillTx/>
                    <a:ea typeface="MS UI Gothic"/>
                  </a:rPr>
                  <a:t>0</a:t>
                </a:r>
              </a:p>
              <a:p>
                <a:pPr algn="ctr"/>
                <a:r>
                  <a:rPr lang="ja-JP" sz="900" b="0" i="0" u="none" strike="noStrike" cap="none" baseline="0">
                    <a:solidFill>
                      <a:srgbClr val="B2C0D8"/>
                    </a:solidFill>
                    <a:effectLst/>
                    <a:uFillTx/>
                    <a:ea typeface="MS UI Gothic"/>
                  </a:rPr>
                  <a:t>0</a:t>
                </a:r>
              </a:p>
            </p:txBody>
          </p:sp>
          <p:sp>
            <p:nvSpPr>
              <p:cNvPr id="310" name="Line 10"/>
              <p:cNvSpPr>
                <a:spLocks noChangeShapeType="1"/>
              </p:cNvSpPr>
              <p:nvPr/>
            </p:nvSpPr>
            <p:spPr bwMode="auto">
              <a:xfrm>
                <a:off x="907734" y="4536872"/>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sp>
          <p:nvSpPr>
            <p:cNvPr id="15" name="TextBox 14"/>
            <p:cNvSpPr txBox="1"/>
            <p:nvPr/>
          </p:nvSpPr>
          <p:spPr>
            <a:xfrm>
              <a:off x="-58914" y="5700668"/>
              <a:ext cx="800219" cy="338554"/>
            </a:xfrm>
            <a:prstGeom prst="rect">
              <a:avLst/>
            </a:prstGeom>
            <a:noFill/>
          </p:spPr>
          <p:txBody>
            <a:bodyPr wrap="none" rtlCol="0">
              <a:spAutoFit/>
            </a:bodyPr>
            <a:lstStyle/>
            <a:p>
              <a:pPr algn="r"/>
              <a:r>
                <a:rPr lang="ja-JP" sz="800" b="0" i="0" u="none" strike="noStrike" cap="none" baseline="0" dirty="0">
                  <a:solidFill>
                    <a:srgbClr val="B60D27"/>
                  </a:solidFill>
                  <a:effectLst/>
                  <a:uFillTx/>
                  <a:ea typeface="MS UI Gothic"/>
                </a:rPr>
                <a:t>ペムブロリズマブ</a:t>
              </a:r>
            </a:p>
            <a:p>
              <a:pPr algn="r"/>
              <a:r>
                <a:rPr lang="ja-JP" sz="800" b="0" i="0" u="none" strike="noStrike" cap="none" baseline="0" dirty="0">
                  <a:solidFill>
                    <a:srgbClr val="B2C0D8"/>
                  </a:solidFill>
                  <a:effectLst/>
                  <a:uFillTx/>
                  <a:ea typeface="MS UI Gothic"/>
                </a:rPr>
                <a:t>化学療法</a:t>
              </a:r>
            </a:p>
          </p:txBody>
        </p:sp>
        <p:cxnSp>
          <p:nvCxnSpPr>
            <p:cNvPr id="16" name="Straight Connector 15"/>
            <p:cNvCxnSpPr/>
            <p:nvPr/>
          </p:nvCxnSpPr>
          <p:spPr>
            <a:xfrm flipH="1" flipV="1">
              <a:off x="2767971" y="4587319"/>
              <a:ext cx="5425" cy="64306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2088620" y="3898830"/>
              <a:ext cx="439543" cy="1286119"/>
              <a:chOff x="2088620" y="3898830"/>
              <a:chExt cx="439543" cy="1286119"/>
            </a:xfrm>
          </p:grpSpPr>
          <p:cxnSp>
            <p:nvCxnSpPr>
              <p:cNvPr id="259" name="Straight Connector 258"/>
              <p:cNvCxnSpPr/>
              <p:nvPr/>
            </p:nvCxnSpPr>
            <p:spPr>
              <a:xfrm flipH="1" flipV="1">
                <a:off x="2108556" y="3898830"/>
                <a:ext cx="10850" cy="128611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0" name="TextBox 259"/>
              <p:cNvSpPr txBox="1"/>
              <p:nvPr/>
            </p:nvSpPr>
            <p:spPr>
              <a:xfrm>
                <a:off x="2092435" y="3898830"/>
                <a:ext cx="435728" cy="396636"/>
              </a:xfrm>
              <a:prstGeom prst="rect">
                <a:avLst/>
              </a:prstGeom>
              <a:noFill/>
            </p:spPr>
            <p:txBody>
              <a:bodyPr wrap="none" rtlCol="0">
                <a:spAutoFit/>
              </a:bodyPr>
              <a:lstStyle/>
              <a:p>
                <a:pPr algn="r"/>
                <a:r>
                  <a:rPr lang="ja-JP" sz="1000" b="0" i="0" u="none" strike="noStrike" cap="none" baseline="0">
                    <a:solidFill>
                      <a:srgbClr val="B60D27"/>
                    </a:solidFill>
                    <a:effectLst/>
                    <a:uFillTx/>
                    <a:ea typeface="MS UI Gothic"/>
                  </a:rPr>
                  <a:t>43%</a:t>
                </a:r>
              </a:p>
              <a:p>
                <a:pPr algn="r"/>
                <a:r>
                  <a:rPr lang="ja-JP" sz="1000" b="0" i="0" u="none" strike="noStrike" cap="none" baseline="0">
                    <a:solidFill>
                      <a:srgbClr val="B2C0D8"/>
                    </a:solidFill>
                    <a:effectLst/>
                    <a:uFillTx/>
                    <a:ea typeface="MS UI Gothic"/>
                  </a:rPr>
                  <a:t>20%</a:t>
                </a:r>
              </a:p>
            </p:txBody>
          </p:sp>
        </p:grpSp>
        <p:sp>
          <p:nvSpPr>
            <p:cNvPr id="18" name="TextBox 17"/>
            <p:cNvSpPr txBox="1"/>
            <p:nvPr/>
          </p:nvSpPr>
          <p:spPr>
            <a:xfrm>
              <a:off x="2800753" y="4374168"/>
              <a:ext cx="435728" cy="396636"/>
            </a:xfrm>
            <a:prstGeom prst="rect">
              <a:avLst/>
            </a:prstGeom>
            <a:noFill/>
          </p:spPr>
          <p:txBody>
            <a:bodyPr wrap="none" rtlCol="0">
              <a:spAutoFit/>
            </a:bodyPr>
            <a:lstStyle/>
            <a:p>
              <a:pPr algn="r"/>
              <a:r>
                <a:rPr lang="ja-JP" sz="1000" b="0" i="0" u="none" strike="noStrike" cap="none" baseline="0">
                  <a:solidFill>
                    <a:srgbClr val="B60D27"/>
                  </a:solidFill>
                  <a:effectLst/>
                  <a:uFillTx/>
                  <a:ea typeface="MS UI Gothic"/>
                </a:rPr>
                <a:t>26%</a:t>
              </a:r>
            </a:p>
            <a:p>
              <a:pPr algn="r"/>
              <a:r>
                <a:rPr lang="ja-JP" sz="1000" b="0" i="0" u="none" strike="noStrike" cap="none" baseline="0">
                  <a:solidFill>
                    <a:srgbClr val="B2C0D8"/>
                  </a:solidFill>
                  <a:effectLst/>
                  <a:uFillTx/>
                  <a:ea typeface="MS UI Gothic"/>
                </a:rPr>
                <a:t>11%</a:t>
              </a:r>
            </a:p>
          </p:txBody>
        </p:sp>
        <p:grpSp>
          <p:nvGrpSpPr>
            <p:cNvPr id="19" name="Group 2"/>
            <p:cNvGrpSpPr/>
            <p:nvPr/>
          </p:nvGrpSpPr>
          <p:grpSpPr>
            <a:xfrm>
              <a:off x="787956" y="3080958"/>
              <a:ext cx="3156715" cy="2113400"/>
              <a:chOff x="2135" y="1623"/>
              <a:chExt cx="1488" cy="1038"/>
            </a:xfrm>
          </p:grpSpPr>
          <p:sp>
            <p:nvSpPr>
              <p:cNvPr id="121" name="Line 3"/>
              <p:cNvSpPr>
                <a:spLocks noChangeShapeType="1"/>
              </p:cNvSpPr>
              <p:nvPr/>
            </p:nvSpPr>
            <p:spPr bwMode="auto">
              <a:xfrm flipH="1">
                <a:off x="2627" y="213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 name="Line 4"/>
              <p:cNvSpPr>
                <a:spLocks noChangeShapeType="1"/>
              </p:cNvSpPr>
              <p:nvPr/>
            </p:nvSpPr>
            <p:spPr bwMode="auto">
              <a:xfrm flipH="1">
                <a:off x="2609" y="2121"/>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 name="Line 5"/>
              <p:cNvSpPr>
                <a:spLocks noChangeShapeType="1"/>
              </p:cNvSpPr>
              <p:nvPr/>
            </p:nvSpPr>
            <p:spPr bwMode="auto">
              <a:xfrm flipH="1">
                <a:off x="2303" y="1755"/>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 name="Line 6"/>
              <p:cNvSpPr>
                <a:spLocks noChangeShapeType="1"/>
              </p:cNvSpPr>
              <p:nvPr/>
            </p:nvSpPr>
            <p:spPr bwMode="auto">
              <a:xfrm flipH="1">
                <a:off x="2369" y="185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 name="Line 7"/>
              <p:cNvSpPr>
                <a:spLocks noChangeShapeType="1"/>
              </p:cNvSpPr>
              <p:nvPr/>
            </p:nvSpPr>
            <p:spPr bwMode="auto">
              <a:xfrm flipH="1">
                <a:off x="2717" y="2205"/>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8"/>
              <p:cNvSpPr>
                <a:spLocks noChangeShapeType="1"/>
              </p:cNvSpPr>
              <p:nvPr/>
            </p:nvSpPr>
            <p:spPr bwMode="auto">
              <a:xfrm flipH="1">
                <a:off x="2729" y="2205"/>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 name="Line 9"/>
              <p:cNvSpPr>
                <a:spLocks noChangeShapeType="1"/>
              </p:cNvSpPr>
              <p:nvPr/>
            </p:nvSpPr>
            <p:spPr bwMode="auto">
              <a:xfrm flipH="1">
                <a:off x="2597" y="210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 name="Line 10"/>
              <p:cNvSpPr>
                <a:spLocks noChangeShapeType="1"/>
              </p:cNvSpPr>
              <p:nvPr/>
            </p:nvSpPr>
            <p:spPr bwMode="auto">
              <a:xfrm flipH="1">
                <a:off x="2357" y="185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 name="Line 11"/>
              <p:cNvSpPr>
                <a:spLocks noChangeShapeType="1"/>
              </p:cNvSpPr>
              <p:nvPr/>
            </p:nvSpPr>
            <p:spPr bwMode="auto">
              <a:xfrm flipH="1">
                <a:off x="2351" y="182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 name="Line 12"/>
              <p:cNvSpPr>
                <a:spLocks noChangeShapeType="1"/>
              </p:cNvSpPr>
              <p:nvPr/>
            </p:nvSpPr>
            <p:spPr bwMode="auto">
              <a:xfrm flipH="1">
                <a:off x="2585" y="2091"/>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 name="Line 13"/>
              <p:cNvSpPr>
                <a:spLocks noChangeShapeType="1"/>
              </p:cNvSpPr>
              <p:nvPr/>
            </p:nvSpPr>
            <p:spPr bwMode="auto">
              <a:xfrm flipH="1">
                <a:off x="2351" y="1851"/>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 name="Line 14"/>
              <p:cNvSpPr>
                <a:spLocks noChangeShapeType="1"/>
              </p:cNvSpPr>
              <p:nvPr/>
            </p:nvSpPr>
            <p:spPr bwMode="auto">
              <a:xfrm flipH="1">
                <a:off x="2621" y="2139"/>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 name="Line 15"/>
              <p:cNvSpPr>
                <a:spLocks noChangeShapeType="1"/>
              </p:cNvSpPr>
              <p:nvPr/>
            </p:nvSpPr>
            <p:spPr bwMode="auto">
              <a:xfrm flipH="1">
                <a:off x="2435" y="1977"/>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 name="Line 16"/>
              <p:cNvSpPr>
                <a:spLocks noChangeShapeType="1"/>
              </p:cNvSpPr>
              <p:nvPr/>
            </p:nvSpPr>
            <p:spPr bwMode="auto">
              <a:xfrm flipH="1">
                <a:off x="2561" y="2091"/>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 name="Line 17"/>
              <p:cNvSpPr>
                <a:spLocks noChangeShapeType="1"/>
              </p:cNvSpPr>
              <p:nvPr/>
            </p:nvSpPr>
            <p:spPr bwMode="auto">
              <a:xfrm flipH="1">
                <a:off x="2573" y="2091"/>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 name="Line 18"/>
              <p:cNvSpPr>
                <a:spLocks noChangeShapeType="1"/>
              </p:cNvSpPr>
              <p:nvPr/>
            </p:nvSpPr>
            <p:spPr bwMode="auto">
              <a:xfrm flipH="1">
                <a:off x="2963" y="2361"/>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 name="Line 19"/>
              <p:cNvSpPr>
                <a:spLocks noChangeShapeType="1"/>
              </p:cNvSpPr>
              <p:nvPr/>
            </p:nvSpPr>
            <p:spPr bwMode="auto">
              <a:xfrm flipH="1">
                <a:off x="2975" y="2361"/>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 name="Line 20"/>
              <p:cNvSpPr>
                <a:spLocks noChangeShapeType="1"/>
              </p:cNvSpPr>
              <p:nvPr/>
            </p:nvSpPr>
            <p:spPr bwMode="auto">
              <a:xfrm flipH="1">
                <a:off x="3005" y="237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 name="Line 21"/>
              <p:cNvSpPr>
                <a:spLocks noChangeShapeType="1"/>
              </p:cNvSpPr>
              <p:nvPr/>
            </p:nvSpPr>
            <p:spPr bwMode="auto">
              <a:xfrm flipH="1">
                <a:off x="3017" y="237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 name="Line 22"/>
              <p:cNvSpPr>
                <a:spLocks noChangeShapeType="1"/>
              </p:cNvSpPr>
              <p:nvPr/>
            </p:nvSpPr>
            <p:spPr bwMode="auto">
              <a:xfrm flipH="1">
                <a:off x="3035" y="237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 name="Line 23"/>
              <p:cNvSpPr>
                <a:spLocks noChangeShapeType="1"/>
              </p:cNvSpPr>
              <p:nvPr/>
            </p:nvSpPr>
            <p:spPr bwMode="auto">
              <a:xfrm flipH="1">
                <a:off x="3041" y="237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 name="Line 24"/>
              <p:cNvSpPr>
                <a:spLocks noChangeShapeType="1"/>
              </p:cNvSpPr>
              <p:nvPr/>
            </p:nvSpPr>
            <p:spPr bwMode="auto">
              <a:xfrm flipH="1">
                <a:off x="3317" y="2439"/>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 name="Line 25"/>
              <p:cNvSpPr>
                <a:spLocks noChangeShapeType="1"/>
              </p:cNvSpPr>
              <p:nvPr/>
            </p:nvSpPr>
            <p:spPr bwMode="auto">
              <a:xfrm flipH="1">
                <a:off x="3329" y="2439"/>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 name="Line 26"/>
              <p:cNvSpPr>
                <a:spLocks noChangeShapeType="1"/>
              </p:cNvSpPr>
              <p:nvPr/>
            </p:nvSpPr>
            <p:spPr bwMode="auto">
              <a:xfrm flipH="1">
                <a:off x="3353" y="2463"/>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 name="Line 27"/>
              <p:cNvSpPr>
                <a:spLocks noChangeShapeType="1"/>
              </p:cNvSpPr>
              <p:nvPr/>
            </p:nvSpPr>
            <p:spPr bwMode="auto">
              <a:xfrm flipH="1">
                <a:off x="3365" y="2463"/>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 name="Line 28"/>
              <p:cNvSpPr>
                <a:spLocks noChangeShapeType="1"/>
              </p:cNvSpPr>
              <p:nvPr/>
            </p:nvSpPr>
            <p:spPr bwMode="auto">
              <a:xfrm flipH="1">
                <a:off x="3257" y="2439"/>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 name="Line 29"/>
              <p:cNvSpPr>
                <a:spLocks noChangeShapeType="1"/>
              </p:cNvSpPr>
              <p:nvPr/>
            </p:nvSpPr>
            <p:spPr bwMode="auto">
              <a:xfrm flipH="1">
                <a:off x="3269" y="2439"/>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 name="Line 30"/>
              <p:cNvSpPr>
                <a:spLocks noChangeShapeType="1"/>
              </p:cNvSpPr>
              <p:nvPr/>
            </p:nvSpPr>
            <p:spPr bwMode="auto">
              <a:xfrm flipH="1">
                <a:off x="3221" y="2439"/>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 name="Line 31"/>
              <p:cNvSpPr>
                <a:spLocks noChangeShapeType="1"/>
              </p:cNvSpPr>
              <p:nvPr/>
            </p:nvSpPr>
            <p:spPr bwMode="auto">
              <a:xfrm flipH="1">
                <a:off x="3233" y="2439"/>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 name="Line 32"/>
              <p:cNvSpPr>
                <a:spLocks noChangeShapeType="1"/>
              </p:cNvSpPr>
              <p:nvPr/>
            </p:nvSpPr>
            <p:spPr bwMode="auto">
              <a:xfrm flipH="1">
                <a:off x="3467" y="2463"/>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 name="Line 33"/>
              <p:cNvSpPr>
                <a:spLocks noChangeShapeType="1"/>
              </p:cNvSpPr>
              <p:nvPr/>
            </p:nvSpPr>
            <p:spPr bwMode="auto">
              <a:xfrm flipH="1">
                <a:off x="3479" y="2463"/>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 name="Line 34"/>
              <p:cNvSpPr>
                <a:spLocks noChangeShapeType="1"/>
              </p:cNvSpPr>
              <p:nvPr/>
            </p:nvSpPr>
            <p:spPr bwMode="auto">
              <a:xfrm flipH="1">
                <a:off x="3551" y="2463"/>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 name="Line 35"/>
              <p:cNvSpPr>
                <a:spLocks noChangeShapeType="1"/>
              </p:cNvSpPr>
              <p:nvPr/>
            </p:nvSpPr>
            <p:spPr bwMode="auto">
              <a:xfrm flipH="1">
                <a:off x="3563" y="2463"/>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 name="Line 36"/>
              <p:cNvSpPr>
                <a:spLocks noChangeShapeType="1"/>
              </p:cNvSpPr>
              <p:nvPr/>
            </p:nvSpPr>
            <p:spPr bwMode="auto">
              <a:xfrm flipH="1">
                <a:off x="3413" y="2463"/>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 name="Line 37"/>
              <p:cNvSpPr>
                <a:spLocks noChangeShapeType="1"/>
              </p:cNvSpPr>
              <p:nvPr/>
            </p:nvSpPr>
            <p:spPr bwMode="auto">
              <a:xfrm flipH="1">
                <a:off x="3425" y="2463"/>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 name="Line 38"/>
              <p:cNvSpPr>
                <a:spLocks noChangeShapeType="1"/>
              </p:cNvSpPr>
              <p:nvPr/>
            </p:nvSpPr>
            <p:spPr bwMode="auto">
              <a:xfrm flipH="1">
                <a:off x="3473" y="2463"/>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 name="Line 39"/>
              <p:cNvSpPr>
                <a:spLocks noChangeShapeType="1"/>
              </p:cNvSpPr>
              <p:nvPr/>
            </p:nvSpPr>
            <p:spPr bwMode="auto">
              <a:xfrm flipH="1">
                <a:off x="3485" y="2463"/>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 name="Line 40"/>
              <p:cNvSpPr>
                <a:spLocks noChangeShapeType="1"/>
              </p:cNvSpPr>
              <p:nvPr/>
            </p:nvSpPr>
            <p:spPr bwMode="auto">
              <a:xfrm flipH="1">
                <a:off x="2411" y="1947"/>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 name="Line 41"/>
              <p:cNvSpPr>
                <a:spLocks noChangeShapeType="1"/>
              </p:cNvSpPr>
              <p:nvPr/>
            </p:nvSpPr>
            <p:spPr bwMode="auto">
              <a:xfrm flipH="1">
                <a:off x="2423" y="1947"/>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0" name="Line 42"/>
              <p:cNvSpPr>
                <a:spLocks noChangeShapeType="1"/>
              </p:cNvSpPr>
              <p:nvPr/>
            </p:nvSpPr>
            <p:spPr bwMode="auto">
              <a:xfrm flipH="1">
                <a:off x="2507" y="2049"/>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1" name="Line 43"/>
              <p:cNvSpPr>
                <a:spLocks noChangeShapeType="1"/>
              </p:cNvSpPr>
              <p:nvPr/>
            </p:nvSpPr>
            <p:spPr bwMode="auto">
              <a:xfrm flipH="1">
                <a:off x="2519" y="2049"/>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2" name="Line 44"/>
              <p:cNvSpPr>
                <a:spLocks noChangeShapeType="1"/>
              </p:cNvSpPr>
              <p:nvPr/>
            </p:nvSpPr>
            <p:spPr bwMode="auto">
              <a:xfrm flipH="1">
                <a:off x="2465" y="2013"/>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3" name="Line 45"/>
              <p:cNvSpPr>
                <a:spLocks noChangeShapeType="1"/>
              </p:cNvSpPr>
              <p:nvPr/>
            </p:nvSpPr>
            <p:spPr bwMode="auto">
              <a:xfrm flipH="1">
                <a:off x="2477" y="2013"/>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4" name="Line 46"/>
              <p:cNvSpPr>
                <a:spLocks noChangeShapeType="1"/>
              </p:cNvSpPr>
              <p:nvPr/>
            </p:nvSpPr>
            <p:spPr bwMode="auto">
              <a:xfrm flipH="1">
                <a:off x="2771" y="221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5" name="Line 47"/>
              <p:cNvSpPr>
                <a:spLocks noChangeShapeType="1"/>
              </p:cNvSpPr>
              <p:nvPr/>
            </p:nvSpPr>
            <p:spPr bwMode="auto">
              <a:xfrm flipH="1">
                <a:off x="2783" y="221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6" name="Line 48"/>
              <p:cNvSpPr>
                <a:spLocks noChangeShapeType="1"/>
              </p:cNvSpPr>
              <p:nvPr/>
            </p:nvSpPr>
            <p:spPr bwMode="auto">
              <a:xfrm flipH="1">
                <a:off x="2807" y="2265"/>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7" name="Line 49"/>
              <p:cNvSpPr>
                <a:spLocks noChangeShapeType="1"/>
              </p:cNvSpPr>
              <p:nvPr/>
            </p:nvSpPr>
            <p:spPr bwMode="auto">
              <a:xfrm flipH="1">
                <a:off x="2819" y="2265"/>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8" name="Line 50"/>
              <p:cNvSpPr>
                <a:spLocks noChangeShapeType="1"/>
              </p:cNvSpPr>
              <p:nvPr/>
            </p:nvSpPr>
            <p:spPr bwMode="auto">
              <a:xfrm flipH="1">
                <a:off x="2855" y="231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9" name="Line 51"/>
              <p:cNvSpPr>
                <a:spLocks noChangeShapeType="1"/>
              </p:cNvSpPr>
              <p:nvPr/>
            </p:nvSpPr>
            <p:spPr bwMode="auto">
              <a:xfrm flipH="1">
                <a:off x="2861" y="231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0" name="Line 52"/>
              <p:cNvSpPr>
                <a:spLocks noChangeShapeType="1"/>
              </p:cNvSpPr>
              <p:nvPr/>
            </p:nvSpPr>
            <p:spPr bwMode="auto">
              <a:xfrm flipH="1">
                <a:off x="2861" y="231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1" name="Line 53"/>
              <p:cNvSpPr>
                <a:spLocks noChangeShapeType="1"/>
              </p:cNvSpPr>
              <p:nvPr/>
            </p:nvSpPr>
            <p:spPr bwMode="auto">
              <a:xfrm flipH="1">
                <a:off x="2873" y="231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2" name="Line 54"/>
              <p:cNvSpPr>
                <a:spLocks noChangeShapeType="1"/>
              </p:cNvSpPr>
              <p:nvPr/>
            </p:nvSpPr>
            <p:spPr bwMode="auto">
              <a:xfrm flipH="1">
                <a:off x="2735" y="2205"/>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3" name="Line 55"/>
              <p:cNvSpPr>
                <a:spLocks noChangeShapeType="1"/>
              </p:cNvSpPr>
              <p:nvPr/>
            </p:nvSpPr>
            <p:spPr bwMode="auto">
              <a:xfrm flipH="1">
                <a:off x="2747" y="2205"/>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4" name="Line 56"/>
              <p:cNvSpPr>
                <a:spLocks noChangeShapeType="1"/>
              </p:cNvSpPr>
              <p:nvPr/>
            </p:nvSpPr>
            <p:spPr bwMode="auto">
              <a:xfrm flipH="1">
                <a:off x="2753" y="2205"/>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5" name="Line 57"/>
              <p:cNvSpPr>
                <a:spLocks noChangeShapeType="1"/>
              </p:cNvSpPr>
              <p:nvPr/>
            </p:nvSpPr>
            <p:spPr bwMode="auto">
              <a:xfrm flipH="1">
                <a:off x="2759" y="2205"/>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6" name="Line 58"/>
              <p:cNvSpPr>
                <a:spLocks noChangeShapeType="1"/>
              </p:cNvSpPr>
              <p:nvPr/>
            </p:nvSpPr>
            <p:spPr bwMode="auto">
              <a:xfrm flipH="1">
                <a:off x="2939" y="234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7" name="Line 59"/>
              <p:cNvSpPr>
                <a:spLocks noChangeShapeType="1"/>
              </p:cNvSpPr>
              <p:nvPr/>
            </p:nvSpPr>
            <p:spPr bwMode="auto">
              <a:xfrm flipH="1">
                <a:off x="2951" y="234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8" name="Line 60"/>
              <p:cNvSpPr>
                <a:spLocks noChangeShapeType="1"/>
              </p:cNvSpPr>
              <p:nvPr/>
            </p:nvSpPr>
            <p:spPr bwMode="auto">
              <a:xfrm flipH="1">
                <a:off x="2309" y="1785"/>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9" name="Line 61"/>
              <p:cNvSpPr>
                <a:spLocks noChangeShapeType="1"/>
              </p:cNvSpPr>
              <p:nvPr/>
            </p:nvSpPr>
            <p:spPr bwMode="auto">
              <a:xfrm flipH="1">
                <a:off x="2489" y="2025"/>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0" name="Line 62"/>
              <p:cNvSpPr>
                <a:spLocks noChangeShapeType="1"/>
              </p:cNvSpPr>
              <p:nvPr/>
            </p:nvSpPr>
            <p:spPr bwMode="auto">
              <a:xfrm flipH="1">
                <a:off x="2189" y="1635"/>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1" name="Line 63"/>
              <p:cNvSpPr>
                <a:spLocks noChangeShapeType="1"/>
              </p:cNvSpPr>
              <p:nvPr/>
            </p:nvSpPr>
            <p:spPr bwMode="auto">
              <a:xfrm flipH="1">
                <a:off x="2663" y="216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2" name="Line 64"/>
              <p:cNvSpPr>
                <a:spLocks noChangeShapeType="1"/>
              </p:cNvSpPr>
              <p:nvPr/>
            </p:nvSpPr>
            <p:spPr bwMode="auto">
              <a:xfrm flipH="1">
                <a:off x="2279" y="1737"/>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3" name="Line 65"/>
              <p:cNvSpPr>
                <a:spLocks noChangeShapeType="1"/>
              </p:cNvSpPr>
              <p:nvPr/>
            </p:nvSpPr>
            <p:spPr bwMode="auto">
              <a:xfrm flipH="1">
                <a:off x="2405" y="194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4" name="Line 66"/>
              <p:cNvSpPr>
                <a:spLocks noChangeShapeType="1"/>
              </p:cNvSpPr>
              <p:nvPr/>
            </p:nvSpPr>
            <p:spPr bwMode="auto">
              <a:xfrm flipH="1">
                <a:off x="2255" y="1719"/>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5" name="Line 67"/>
              <p:cNvSpPr>
                <a:spLocks noChangeShapeType="1"/>
              </p:cNvSpPr>
              <p:nvPr/>
            </p:nvSpPr>
            <p:spPr bwMode="auto">
              <a:xfrm flipH="1">
                <a:off x="2633" y="213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6" name="Line 68"/>
              <p:cNvSpPr>
                <a:spLocks noChangeShapeType="1"/>
              </p:cNvSpPr>
              <p:nvPr/>
            </p:nvSpPr>
            <p:spPr bwMode="auto">
              <a:xfrm flipH="1">
                <a:off x="2645" y="215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7" name="Line 69"/>
              <p:cNvSpPr>
                <a:spLocks noChangeShapeType="1"/>
              </p:cNvSpPr>
              <p:nvPr/>
            </p:nvSpPr>
            <p:spPr bwMode="auto">
              <a:xfrm flipH="1">
                <a:off x="2651" y="216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8" name="Line 70"/>
              <p:cNvSpPr>
                <a:spLocks noChangeShapeType="1"/>
              </p:cNvSpPr>
              <p:nvPr/>
            </p:nvSpPr>
            <p:spPr bwMode="auto">
              <a:xfrm flipH="1">
                <a:off x="2213" y="1653"/>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9" name="Line 71"/>
              <p:cNvSpPr>
                <a:spLocks noChangeShapeType="1"/>
              </p:cNvSpPr>
              <p:nvPr/>
            </p:nvSpPr>
            <p:spPr bwMode="auto">
              <a:xfrm flipH="1">
                <a:off x="2669" y="2187"/>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0" name="Line 72"/>
              <p:cNvSpPr>
                <a:spLocks noChangeShapeType="1"/>
              </p:cNvSpPr>
              <p:nvPr/>
            </p:nvSpPr>
            <p:spPr bwMode="auto">
              <a:xfrm flipH="1">
                <a:off x="2195" y="1641"/>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1" name="Line 73"/>
              <p:cNvSpPr>
                <a:spLocks noChangeShapeType="1"/>
              </p:cNvSpPr>
              <p:nvPr/>
            </p:nvSpPr>
            <p:spPr bwMode="auto">
              <a:xfrm flipH="1">
                <a:off x="2681" y="2187"/>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2" name="Line 74"/>
              <p:cNvSpPr>
                <a:spLocks noChangeShapeType="1"/>
              </p:cNvSpPr>
              <p:nvPr/>
            </p:nvSpPr>
            <p:spPr bwMode="auto">
              <a:xfrm flipH="1">
                <a:off x="2231" y="167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3" name="Line 75"/>
              <p:cNvSpPr>
                <a:spLocks noChangeShapeType="1"/>
              </p:cNvSpPr>
              <p:nvPr/>
            </p:nvSpPr>
            <p:spPr bwMode="auto">
              <a:xfrm flipH="1">
                <a:off x="2339" y="1821"/>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4" name="Line 76"/>
              <p:cNvSpPr>
                <a:spLocks noChangeShapeType="1"/>
              </p:cNvSpPr>
              <p:nvPr/>
            </p:nvSpPr>
            <p:spPr bwMode="auto">
              <a:xfrm flipH="1">
                <a:off x="2237" y="167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5" name="Line 77"/>
              <p:cNvSpPr>
                <a:spLocks noChangeShapeType="1"/>
              </p:cNvSpPr>
              <p:nvPr/>
            </p:nvSpPr>
            <p:spPr bwMode="auto">
              <a:xfrm flipH="1">
                <a:off x="2687" y="2187"/>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6" name="Line 78"/>
              <p:cNvSpPr>
                <a:spLocks noChangeShapeType="1"/>
              </p:cNvSpPr>
              <p:nvPr/>
            </p:nvSpPr>
            <p:spPr bwMode="auto">
              <a:xfrm flipH="1">
                <a:off x="2207" y="1641"/>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7" name="Line 79"/>
              <p:cNvSpPr>
                <a:spLocks noChangeShapeType="1"/>
              </p:cNvSpPr>
              <p:nvPr/>
            </p:nvSpPr>
            <p:spPr bwMode="auto">
              <a:xfrm flipH="1">
                <a:off x="3029" y="237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8" name="Line 80"/>
              <p:cNvSpPr>
                <a:spLocks noChangeShapeType="1"/>
              </p:cNvSpPr>
              <p:nvPr/>
            </p:nvSpPr>
            <p:spPr bwMode="auto">
              <a:xfrm flipH="1">
                <a:off x="3053" y="237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9" name="Line 81"/>
              <p:cNvSpPr>
                <a:spLocks noChangeShapeType="1"/>
              </p:cNvSpPr>
              <p:nvPr/>
            </p:nvSpPr>
            <p:spPr bwMode="auto">
              <a:xfrm flipH="1">
                <a:off x="2147" y="1623"/>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0" name="Line 82"/>
              <p:cNvSpPr>
                <a:spLocks noChangeShapeType="1"/>
              </p:cNvSpPr>
              <p:nvPr/>
            </p:nvSpPr>
            <p:spPr bwMode="auto">
              <a:xfrm flipH="1">
                <a:off x="2171" y="1623"/>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1" name="Line 83"/>
              <p:cNvSpPr>
                <a:spLocks noChangeShapeType="1"/>
              </p:cNvSpPr>
              <p:nvPr/>
            </p:nvSpPr>
            <p:spPr bwMode="auto">
              <a:xfrm flipH="1">
                <a:off x="2897" y="2331"/>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2" name="Line 84"/>
              <p:cNvSpPr>
                <a:spLocks noChangeShapeType="1"/>
              </p:cNvSpPr>
              <p:nvPr/>
            </p:nvSpPr>
            <p:spPr bwMode="auto">
              <a:xfrm flipH="1">
                <a:off x="2153" y="1623"/>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3" name="Line 85"/>
              <p:cNvSpPr>
                <a:spLocks noChangeShapeType="1"/>
              </p:cNvSpPr>
              <p:nvPr/>
            </p:nvSpPr>
            <p:spPr bwMode="auto">
              <a:xfrm flipH="1">
                <a:off x="2177" y="1623"/>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4" name="Line 86"/>
              <p:cNvSpPr>
                <a:spLocks noChangeShapeType="1"/>
              </p:cNvSpPr>
              <p:nvPr/>
            </p:nvSpPr>
            <p:spPr bwMode="auto">
              <a:xfrm flipH="1">
                <a:off x="2831" y="2271"/>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 name="Line 87"/>
              <p:cNvSpPr>
                <a:spLocks noChangeShapeType="1"/>
              </p:cNvSpPr>
              <p:nvPr/>
            </p:nvSpPr>
            <p:spPr bwMode="auto">
              <a:xfrm flipH="1">
                <a:off x="2147" y="1623"/>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 name="Line 88"/>
              <p:cNvSpPr>
                <a:spLocks noChangeShapeType="1"/>
              </p:cNvSpPr>
              <p:nvPr/>
            </p:nvSpPr>
            <p:spPr bwMode="auto">
              <a:xfrm flipH="1">
                <a:off x="2165" y="1623"/>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7" name="Line 89"/>
              <p:cNvSpPr>
                <a:spLocks noChangeShapeType="1"/>
              </p:cNvSpPr>
              <p:nvPr/>
            </p:nvSpPr>
            <p:spPr bwMode="auto">
              <a:xfrm flipH="1">
                <a:off x="2435" y="197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8" name="Line 90"/>
              <p:cNvSpPr>
                <a:spLocks noChangeShapeType="1"/>
              </p:cNvSpPr>
              <p:nvPr/>
            </p:nvSpPr>
            <p:spPr bwMode="auto">
              <a:xfrm flipH="1">
                <a:off x="2453" y="1995"/>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9" name="Line 91"/>
              <p:cNvSpPr>
                <a:spLocks noChangeShapeType="1"/>
              </p:cNvSpPr>
              <p:nvPr/>
            </p:nvSpPr>
            <p:spPr bwMode="auto">
              <a:xfrm flipH="1">
                <a:off x="2441" y="197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0" name="Line 92"/>
              <p:cNvSpPr>
                <a:spLocks noChangeShapeType="1"/>
              </p:cNvSpPr>
              <p:nvPr/>
            </p:nvSpPr>
            <p:spPr bwMode="auto">
              <a:xfrm flipH="1">
                <a:off x="2381" y="188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1" name="Line 93"/>
              <p:cNvSpPr>
                <a:spLocks noChangeShapeType="1"/>
              </p:cNvSpPr>
              <p:nvPr/>
            </p:nvSpPr>
            <p:spPr bwMode="auto">
              <a:xfrm flipH="1">
                <a:off x="2321" y="180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2" name="Line 94"/>
              <p:cNvSpPr>
                <a:spLocks noChangeShapeType="1"/>
              </p:cNvSpPr>
              <p:nvPr/>
            </p:nvSpPr>
            <p:spPr bwMode="auto">
              <a:xfrm flipH="1">
                <a:off x="2327" y="180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3" name="Line 95"/>
              <p:cNvSpPr>
                <a:spLocks noChangeShapeType="1"/>
              </p:cNvSpPr>
              <p:nvPr/>
            </p:nvSpPr>
            <p:spPr bwMode="auto">
              <a:xfrm flipH="1">
                <a:off x="2921" y="234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4" name="Line 96"/>
              <p:cNvSpPr>
                <a:spLocks noChangeShapeType="1"/>
              </p:cNvSpPr>
              <p:nvPr/>
            </p:nvSpPr>
            <p:spPr bwMode="auto">
              <a:xfrm flipH="1">
                <a:off x="2933" y="234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5" name="Line 97"/>
              <p:cNvSpPr>
                <a:spLocks noChangeShapeType="1"/>
              </p:cNvSpPr>
              <p:nvPr/>
            </p:nvSpPr>
            <p:spPr bwMode="auto">
              <a:xfrm flipH="1">
                <a:off x="3089" y="2415"/>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6" name="Line 98"/>
              <p:cNvSpPr>
                <a:spLocks noChangeShapeType="1"/>
              </p:cNvSpPr>
              <p:nvPr/>
            </p:nvSpPr>
            <p:spPr bwMode="auto">
              <a:xfrm flipH="1">
                <a:off x="3101" y="2415"/>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7" name="Line 99"/>
              <p:cNvSpPr>
                <a:spLocks noChangeShapeType="1"/>
              </p:cNvSpPr>
              <p:nvPr/>
            </p:nvSpPr>
            <p:spPr bwMode="auto">
              <a:xfrm flipH="1">
                <a:off x="3515" y="2463"/>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8" name="Line 100"/>
              <p:cNvSpPr>
                <a:spLocks noChangeShapeType="1"/>
              </p:cNvSpPr>
              <p:nvPr/>
            </p:nvSpPr>
            <p:spPr bwMode="auto">
              <a:xfrm flipH="1">
                <a:off x="3527" y="2463"/>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9" name="Line 101"/>
              <p:cNvSpPr>
                <a:spLocks noChangeShapeType="1"/>
              </p:cNvSpPr>
              <p:nvPr/>
            </p:nvSpPr>
            <p:spPr bwMode="auto">
              <a:xfrm flipH="1">
                <a:off x="3161" y="2439"/>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0" name="Line 102"/>
              <p:cNvSpPr>
                <a:spLocks noChangeShapeType="1"/>
              </p:cNvSpPr>
              <p:nvPr/>
            </p:nvSpPr>
            <p:spPr bwMode="auto">
              <a:xfrm flipH="1">
                <a:off x="3173" y="2439"/>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1" name="Line 103"/>
              <p:cNvSpPr>
                <a:spLocks noChangeShapeType="1"/>
              </p:cNvSpPr>
              <p:nvPr/>
            </p:nvSpPr>
            <p:spPr bwMode="auto">
              <a:xfrm flipH="1">
                <a:off x="3119" y="242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2" name="Line 104"/>
              <p:cNvSpPr>
                <a:spLocks noChangeShapeType="1"/>
              </p:cNvSpPr>
              <p:nvPr/>
            </p:nvSpPr>
            <p:spPr bwMode="auto">
              <a:xfrm flipH="1">
                <a:off x="3125" y="242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3" name="Line 105"/>
              <p:cNvSpPr>
                <a:spLocks noChangeShapeType="1"/>
              </p:cNvSpPr>
              <p:nvPr/>
            </p:nvSpPr>
            <p:spPr bwMode="auto">
              <a:xfrm flipH="1">
                <a:off x="3419" y="2463"/>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4" name="Line 106"/>
              <p:cNvSpPr>
                <a:spLocks noChangeShapeType="1"/>
              </p:cNvSpPr>
              <p:nvPr/>
            </p:nvSpPr>
            <p:spPr bwMode="auto">
              <a:xfrm flipH="1">
                <a:off x="3431" y="2463"/>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5" name="Line 107"/>
              <p:cNvSpPr>
                <a:spLocks noChangeShapeType="1"/>
              </p:cNvSpPr>
              <p:nvPr/>
            </p:nvSpPr>
            <p:spPr bwMode="auto">
              <a:xfrm flipH="1">
                <a:off x="3137" y="2439"/>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6" name="Line 108"/>
              <p:cNvSpPr>
                <a:spLocks noChangeShapeType="1"/>
              </p:cNvSpPr>
              <p:nvPr/>
            </p:nvSpPr>
            <p:spPr bwMode="auto">
              <a:xfrm flipH="1">
                <a:off x="3149" y="2439"/>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7" name="Line 109"/>
              <p:cNvSpPr>
                <a:spLocks noChangeShapeType="1"/>
              </p:cNvSpPr>
              <p:nvPr/>
            </p:nvSpPr>
            <p:spPr bwMode="auto">
              <a:xfrm flipH="1">
                <a:off x="3179" y="2439"/>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8" name="Line 110"/>
              <p:cNvSpPr>
                <a:spLocks noChangeShapeType="1"/>
              </p:cNvSpPr>
              <p:nvPr/>
            </p:nvSpPr>
            <p:spPr bwMode="auto">
              <a:xfrm flipH="1">
                <a:off x="3185" y="2439"/>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9" name="Line 111"/>
              <p:cNvSpPr>
                <a:spLocks noChangeShapeType="1"/>
              </p:cNvSpPr>
              <p:nvPr/>
            </p:nvSpPr>
            <p:spPr bwMode="auto">
              <a:xfrm flipH="1">
                <a:off x="2789" y="222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0" name="Line 112"/>
              <p:cNvSpPr>
                <a:spLocks noChangeShapeType="1"/>
              </p:cNvSpPr>
              <p:nvPr/>
            </p:nvSpPr>
            <p:spPr bwMode="auto">
              <a:xfrm flipH="1">
                <a:off x="2843" y="2295"/>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1" name="Line 113"/>
              <p:cNvSpPr>
                <a:spLocks noChangeShapeType="1"/>
              </p:cNvSpPr>
              <p:nvPr/>
            </p:nvSpPr>
            <p:spPr bwMode="auto">
              <a:xfrm flipH="1">
                <a:off x="2909" y="2331"/>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2" name="Line 114"/>
              <p:cNvSpPr>
                <a:spLocks noChangeShapeType="1"/>
              </p:cNvSpPr>
              <p:nvPr/>
            </p:nvSpPr>
            <p:spPr bwMode="auto">
              <a:xfrm flipH="1">
                <a:off x="2285" y="173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3" name="Line 115"/>
              <p:cNvSpPr>
                <a:spLocks noChangeShapeType="1"/>
              </p:cNvSpPr>
              <p:nvPr/>
            </p:nvSpPr>
            <p:spPr bwMode="auto">
              <a:xfrm flipH="1">
                <a:off x="2387" y="188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4" name="Line 116"/>
              <p:cNvSpPr>
                <a:spLocks noChangeShapeType="1"/>
              </p:cNvSpPr>
              <p:nvPr/>
            </p:nvSpPr>
            <p:spPr bwMode="auto">
              <a:xfrm flipH="1">
                <a:off x="3113" y="242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5" name="Line 117"/>
              <p:cNvSpPr>
                <a:spLocks noChangeShapeType="1"/>
              </p:cNvSpPr>
              <p:nvPr/>
            </p:nvSpPr>
            <p:spPr bwMode="auto">
              <a:xfrm flipH="1">
                <a:off x="2993" y="236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6" name="Line 118"/>
              <p:cNvSpPr>
                <a:spLocks noChangeShapeType="1"/>
              </p:cNvSpPr>
              <p:nvPr/>
            </p:nvSpPr>
            <p:spPr bwMode="auto">
              <a:xfrm flipH="1">
                <a:off x="2261" y="1719"/>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7" name="Line 119"/>
              <p:cNvSpPr>
                <a:spLocks noChangeShapeType="1"/>
              </p:cNvSpPr>
              <p:nvPr/>
            </p:nvSpPr>
            <p:spPr bwMode="auto">
              <a:xfrm flipH="1">
                <a:off x="2393" y="1911"/>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8" name="Line 120"/>
              <p:cNvSpPr>
                <a:spLocks noChangeShapeType="1"/>
              </p:cNvSpPr>
              <p:nvPr/>
            </p:nvSpPr>
            <p:spPr bwMode="auto">
              <a:xfrm flipH="1">
                <a:off x="2891" y="2331"/>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9" name="Line 121"/>
              <p:cNvSpPr>
                <a:spLocks noChangeShapeType="1"/>
              </p:cNvSpPr>
              <p:nvPr/>
            </p:nvSpPr>
            <p:spPr bwMode="auto">
              <a:xfrm flipH="1">
                <a:off x="2801" y="2253"/>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0" name="Line 122"/>
              <p:cNvSpPr>
                <a:spLocks noChangeShapeType="1"/>
              </p:cNvSpPr>
              <p:nvPr/>
            </p:nvSpPr>
            <p:spPr bwMode="auto">
              <a:xfrm flipH="1">
                <a:off x="3533" y="2463"/>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1" name="Line 123"/>
              <p:cNvSpPr>
                <a:spLocks noChangeShapeType="1"/>
              </p:cNvSpPr>
              <p:nvPr/>
            </p:nvSpPr>
            <p:spPr bwMode="auto">
              <a:xfrm flipH="1">
                <a:off x="2243" y="1695"/>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2" name="Line 124"/>
              <p:cNvSpPr>
                <a:spLocks noChangeShapeType="1"/>
              </p:cNvSpPr>
              <p:nvPr/>
            </p:nvSpPr>
            <p:spPr bwMode="auto">
              <a:xfrm flipH="1">
                <a:off x="3305" y="2439"/>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3" name="Line 125"/>
              <p:cNvSpPr>
                <a:spLocks noChangeShapeType="1"/>
              </p:cNvSpPr>
              <p:nvPr/>
            </p:nvSpPr>
            <p:spPr bwMode="auto">
              <a:xfrm flipH="1">
                <a:off x="2273" y="1737"/>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4" name="Line 126"/>
              <p:cNvSpPr>
                <a:spLocks noChangeShapeType="1"/>
              </p:cNvSpPr>
              <p:nvPr/>
            </p:nvSpPr>
            <p:spPr bwMode="auto">
              <a:xfrm flipH="1">
                <a:off x="3071" y="2385"/>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5" name="Line 127"/>
              <p:cNvSpPr>
                <a:spLocks noChangeShapeType="1"/>
              </p:cNvSpPr>
              <p:nvPr/>
            </p:nvSpPr>
            <p:spPr bwMode="auto">
              <a:xfrm flipH="1">
                <a:off x="2885" y="2331"/>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6" name="Line 128"/>
              <p:cNvSpPr>
                <a:spLocks noChangeShapeType="1"/>
              </p:cNvSpPr>
              <p:nvPr/>
            </p:nvSpPr>
            <p:spPr bwMode="auto">
              <a:xfrm flipH="1">
                <a:off x="2297" y="174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7" name="Line 129"/>
              <p:cNvSpPr>
                <a:spLocks noChangeShapeType="1"/>
              </p:cNvSpPr>
              <p:nvPr/>
            </p:nvSpPr>
            <p:spPr bwMode="auto">
              <a:xfrm flipH="1">
                <a:off x="2579" y="2091"/>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8" name="Line 130"/>
              <p:cNvSpPr>
                <a:spLocks noChangeShapeType="1"/>
              </p:cNvSpPr>
              <p:nvPr/>
            </p:nvSpPr>
            <p:spPr bwMode="auto">
              <a:xfrm flipH="1">
                <a:off x="3059" y="237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9" name="Line 131"/>
              <p:cNvSpPr>
                <a:spLocks noChangeShapeType="1"/>
              </p:cNvSpPr>
              <p:nvPr/>
            </p:nvSpPr>
            <p:spPr bwMode="auto">
              <a:xfrm flipH="1">
                <a:off x="2369" y="185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0" name="Line 132"/>
              <p:cNvSpPr>
                <a:spLocks noChangeShapeType="1"/>
              </p:cNvSpPr>
              <p:nvPr/>
            </p:nvSpPr>
            <p:spPr bwMode="auto">
              <a:xfrm flipH="1">
                <a:off x="2831" y="2277"/>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1" name="Line 133"/>
              <p:cNvSpPr>
                <a:spLocks noChangeShapeType="1"/>
              </p:cNvSpPr>
              <p:nvPr/>
            </p:nvSpPr>
            <p:spPr bwMode="auto">
              <a:xfrm flipH="1">
                <a:off x="3311" y="2439"/>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2" name="Line 134"/>
              <p:cNvSpPr>
                <a:spLocks noChangeShapeType="1"/>
              </p:cNvSpPr>
              <p:nvPr/>
            </p:nvSpPr>
            <p:spPr bwMode="auto">
              <a:xfrm flipH="1">
                <a:off x="3521" y="2463"/>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3" name="Line 135"/>
              <p:cNvSpPr>
                <a:spLocks noChangeShapeType="1"/>
              </p:cNvSpPr>
              <p:nvPr/>
            </p:nvSpPr>
            <p:spPr bwMode="auto">
              <a:xfrm flipH="1">
                <a:off x="3341" y="245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4" name="Line 136"/>
              <p:cNvSpPr>
                <a:spLocks noChangeShapeType="1"/>
              </p:cNvSpPr>
              <p:nvPr/>
            </p:nvSpPr>
            <p:spPr bwMode="auto">
              <a:xfrm flipH="1">
                <a:off x="2531" y="2049"/>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5" name="Line 137"/>
              <p:cNvSpPr>
                <a:spLocks noChangeShapeType="1"/>
              </p:cNvSpPr>
              <p:nvPr/>
            </p:nvSpPr>
            <p:spPr bwMode="auto">
              <a:xfrm flipH="1">
                <a:off x="3083" y="239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6" name="Line 138"/>
              <p:cNvSpPr>
                <a:spLocks noChangeShapeType="1"/>
              </p:cNvSpPr>
              <p:nvPr/>
            </p:nvSpPr>
            <p:spPr bwMode="auto">
              <a:xfrm flipH="1">
                <a:off x="2987" y="2361"/>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7" name="Line 139"/>
              <p:cNvSpPr>
                <a:spLocks noChangeShapeType="1"/>
              </p:cNvSpPr>
              <p:nvPr/>
            </p:nvSpPr>
            <p:spPr bwMode="auto">
              <a:xfrm flipH="1">
                <a:off x="2399" y="1917"/>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8" name="Freeform 140"/>
              <p:cNvSpPr/>
              <p:nvPr/>
            </p:nvSpPr>
            <p:spPr bwMode="auto">
              <a:xfrm>
                <a:off x="2135" y="1635"/>
                <a:ext cx="1488" cy="1026"/>
              </a:xfrm>
              <a:custGeom>
                <a:avLst/>
                <a:gdLst>
                  <a:gd name="T0" fmla="*/ 248 w 248"/>
                  <a:gd name="T1" fmla="*/ 142 h 171"/>
                  <a:gd name="T2" fmla="*/ 203 w 248"/>
                  <a:gd name="T3" fmla="*/ 140 h 171"/>
                  <a:gd name="T4" fmla="*/ 200 w 248"/>
                  <a:gd name="T5" fmla="*/ 137 h 171"/>
                  <a:gd name="T6" fmla="*/ 165 w 248"/>
                  <a:gd name="T7" fmla="*/ 134 h 171"/>
                  <a:gd name="T8" fmla="*/ 161 w 248"/>
                  <a:gd name="T9" fmla="*/ 133 h 171"/>
                  <a:gd name="T10" fmla="*/ 158 w 248"/>
                  <a:gd name="T11" fmla="*/ 130 h 171"/>
                  <a:gd name="T12" fmla="*/ 156 w 248"/>
                  <a:gd name="T13" fmla="*/ 127 h 171"/>
                  <a:gd name="T14" fmla="*/ 144 w 248"/>
                  <a:gd name="T15" fmla="*/ 125 h 171"/>
                  <a:gd name="T16" fmla="*/ 142 w 248"/>
                  <a:gd name="T17" fmla="*/ 124 h 171"/>
                  <a:gd name="T18" fmla="*/ 137 w 248"/>
                  <a:gd name="T19" fmla="*/ 122 h 171"/>
                  <a:gd name="T20" fmla="*/ 130 w 248"/>
                  <a:gd name="T21" fmla="*/ 118 h 171"/>
                  <a:gd name="T22" fmla="*/ 123 w 248"/>
                  <a:gd name="T23" fmla="*/ 116 h 171"/>
                  <a:gd name="T24" fmla="*/ 119 w 248"/>
                  <a:gd name="T25" fmla="*/ 113 h 171"/>
                  <a:gd name="T26" fmla="*/ 117 w 248"/>
                  <a:gd name="T27" fmla="*/ 109 h 171"/>
                  <a:gd name="T28" fmla="*/ 115 w 248"/>
                  <a:gd name="T29" fmla="*/ 107 h 171"/>
                  <a:gd name="T30" fmla="*/ 111 w 248"/>
                  <a:gd name="T31" fmla="*/ 106 h 171"/>
                  <a:gd name="T32" fmla="*/ 109 w 248"/>
                  <a:gd name="T33" fmla="*/ 102 h 171"/>
                  <a:gd name="T34" fmla="*/ 108 w 248"/>
                  <a:gd name="T35" fmla="*/ 100 h 171"/>
                  <a:gd name="T36" fmla="*/ 105 w 248"/>
                  <a:gd name="T37" fmla="*/ 98 h 171"/>
                  <a:gd name="T38" fmla="*/ 96 w 248"/>
                  <a:gd name="T39" fmla="*/ 96 h 171"/>
                  <a:gd name="T40" fmla="*/ 92 w 248"/>
                  <a:gd name="T41" fmla="*/ 94 h 171"/>
                  <a:gd name="T42" fmla="*/ 88 w 248"/>
                  <a:gd name="T43" fmla="*/ 92 h 171"/>
                  <a:gd name="T44" fmla="*/ 85 w 248"/>
                  <a:gd name="T45" fmla="*/ 89 h 171"/>
                  <a:gd name="T46" fmla="*/ 84 w 248"/>
                  <a:gd name="T47" fmla="*/ 86 h 171"/>
                  <a:gd name="T48" fmla="*/ 80 w 248"/>
                  <a:gd name="T49" fmla="*/ 84 h 171"/>
                  <a:gd name="T50" fmla="*/ 79 w 248"/>
                  <a:gd name="T51" fmla="*/ 81 h 171"/>
                  <a:gd name="T52" fmla="*/ 76 w 248"/>
                  <a:gd name="T53" fmla="*/ 78 h 171"/>
                  <a:gd name="T54" fmla="*/ 70 w 248"/>
                  <a:gd name="T55" fmla="*/ 76 h 171"/>
                  <a:gd name="T56" fmla="*/ 68 w 248"/>
                  <a:gd name="T57" fmla="*/ 72 h 171"/>
                  <a:gd name="T58" fmla="*/ 61 w 248"/>
                  <a:gd name="T59" fmla="*/ 68 h 171"/>
                  <a:gd name="T60" fmla="*/ 57 w 248"/>
                  <a:gd name="T61" fmla="*/ 66 h 171"/>
                  <a:gd name="T62" fmla="*/ 54 w 248"/>
                  <a:gd name="T63" fmla="*/ 63 h 171"/>
                  <a:gd name="T64" fmla="*/ 52 w 248"/>
                  <a:gd name="T65" fmla="*/ 60 h 171"/>
                  <a:gd name="T66" fmla="*/ 50 w 248"/>
                  <a:gd name="T67" fmla="*/ 59 h 171"/>
                  <a:gd name="T68" fmla="*/ 49 w 248"/>
                  <a:gd name="T69" fmla="*/ 54 h 171"/>
                  <a:gd name="T70" fmla="*/ 44 w 248"/>
                  <a:gd name="T71" fmla="*/ 49 h 171"/>
                  <a:gd name="T72" fmla="*/ 43 w 248"/>
                  <a:gd name="T73" fmla="*/ 47 h 171"/>
                  <a:gd name="T74" fmla="*/ 42 w 248"/>
                  <a:gd name="T75" fmla="*/ 45 h 171"/>
                  <a:gd name="T76" fmla="*/ 40 w 248"/>
                  <a:gd name="T77" fmla="*/ 40 h 171"/>
                  <a:gd name="T78" fmla="*/ 37 w 248"/>
                  <a:gd name="T79" fmla="*/ 38 h 171"/>
                  <a:gd name="T80" fmla="*/ 35 w 248"/>
                  <a:gd name="T81" fmla="*/ 34 h 171"/>
                  <a:gd name="T82" fmla="*/ 33 w 248"/>
                  <a:gd name="T83" fmla="*/ 32 h 171"/>
                  <a:gd name="T84" fmla="*/ 30 w 248"/>
                  <a:gd name="T85" fmla="*/ 28 h 171"/>
                  <a:gd name="T86" fmla="*/ 28 w 248"/>
                  <a:gd name="T87" fmla="*/ 22 h 171"/>
                  <a:gd name="T88" fmla="*/ 26 w 248"/>
                  <a:gd name="T89" fmla="*/ 19 h 171"/>
                  <a:gd name="T90" fmla="*/ 22 w 248"/>
                  <a:gd name="T91" fmla="*/ 16 h 171"/>
                  <a:gd name="T92" fmla="*/ 18 w 248"/>
                  <a:gd name="T93" fmla="*/ 12 h 171"/>
                  <a:gd name="T94" fmla="*/ 17 w 248"/>
                  <a:gd name="T95" fmla="*/ 10 h 171"/>
                  <a:gd name="T96" fmla="*/ 14 w 248"/>
                  <a:gd name="T97" fmla="*/ 5 h 171"/>
                  <a:gd name="T98" fmla="*/ 12 w 248"/>
                  <a:gd name="T99" fmla="*/ 3 h 171"/>
                  <a:gd name="T100" fmla="*/ 9 w 248"/>
                  <a:gd name="T101" fmla="*/ 2 h 171"/>
                  <a:gd name="T102" fmla="*/ 8 w 248"/>
                  <a:gd name="T103"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8" h="171">
                    <a:moveTo>
                      <a:pt x="248" y="171"/>
                    </a:moveTo>
                    <a:lnTo>
                      <a:pt x="248" y="142"/>
                    </a:lnTo>
                    <a:lnTo>
                      <a:pt x="203" y="142"/>
                    </a:lnTo>
                    <a:lnTo>
                      <a:pt x="203" y="140"/>
                    </a:lnTo>
                    <a:lnTo>
                      <a:pt x="200" y="140"/>
                    </a:lnTo>
                    <a:lnTo>
                      <a:pt x="200" y="137"/>
                    </a:lnTo>
                    <a:lnTo>
                      <a:pt x="165" y="137"/>
                    </a:lnTo>
                    <a:lnTo>
                      <a:pt x="165" y="134"/>
                    </a:lnTo>
                    <a:lnTo>
                      <a:pt x="161" y="134"/>
                    </a:lnTo>
                    <a:lnTo>
                      <a:pt x="161" y="133"/>
                    </a:lnTo>
                    <a:lnTo>
                      <a:pt x="158" y="133"/>
                    </a:lnTo>
                    <a:lnTo>
                      <a:pt x="158" y="130"/>
                    </a:lnTo>
                    <a:lnTo>
                      <a:pt x="156" y="130"/>
                    </a:lnTo>
                    <a:lnTo>
                      <a:pt x="156" y="127"/>
                    </a:lnTo>
                    <a:lnTo>
                      <a:pt x="144" y="127"/>
                    </a:lnTo>
                    <a:lnTo>
                      <a:pt x="144" y="125"/>
                    </a:lnTo>
                    <a:lnTo>
                      <a:pt x="142" y="125"/>
                    </a:lnTo>
                    <a:lnTo>
                      <a:pt x="142" y="124"/>
                    </a:lnTo>
                    <a:lnTo>
                      <a:pt x="137" y="124"/>
                    </a:lnTo>
                    <a:lnTo>
                      <a:pt x="137" y="122"/>
                    </a:lnTo>
                    <a:lnTo>
                      <a:pt x="130" y="122"/>
                    </a:lnTo>
                    <a:lnTo>
                      <a:pt x="130" y="118"/>
                    </a:lnTo>
                    <a:lnTo>
                      <a:pt x="123" y="118"/>
                    </a:lnTo>
                    <a:lnTo>
                      <a:pt x="123" y="116"/>
                    </a:lnTo>
                    <a:lnTo>
                      <a:pt x="119" y="116"/>
                    </a:lnTo>
                    <a:lnTo>
                      <a:pt x="119" y="113"/>
                    </a:lnTo>
                    <a:lnTo>
                      <a:pt x="117" y="113"/>
                    </a:lnTo>
                    <a:lnTo>
                      <a:pt x="117" y="109"/>
                    </a:lnTo>
                    <a:lnTo>
                      <a:pt x="115" y="109"/>
                    </a:lnTo>
                    <a:lnTo>
                      <a:pt x="115" y="107"/>
                    </a:lnTo>
                    <a:lnTo>
                      <a:pt x="111" y="107"/>
                    </a:lnTo>
                    <a:lnTo>
                      <a:pt x="111" y="106"/>
                    </a:lnTo>
                    <a:lnTo>
                      <a:pt x="109" y="106"/>
                    </a:lnTo>
                    <a:lnTo>
                      <a:pt x="109" y="102"/>
                    </a:lnTo>
                    <a:lnTo>
                      <a:pt x="108" y="102"/>
                    </a:lnTo>
                    <a:lnTo>
                      <a:pt x="108" y="100"/>
                    </a:lnTo>
                    <a:lnTo>
                      <a:pt x="105" y="100"/>
                    </a:lnTo>
                    <a:lnTo>
                      <a:pt x="105" y="98"/>
                    </a:lnTo>
                    <a:lnTo>
                      <a:pt x="96" y="98"/>
                    </a:lnTo>
                    <a:lnTo>
                      <a:pt x="96" y="96"/>
                    </a:lnTo>
                    <a:lnTo>
                      <a:pt x="92" y="96"/>
                    </a:lnTo>
                    <a:lnTo>
                      <a:pt x="92" y="94"/>
                    </a:lnTo>
                    <a:lnTo>
                      <a:pt x="88" y="94"/>
                    </a:lnTo>
                    <a:lnTo>
                      <a:pt x="88" y="92"/>
                    </a:lnTo>
                    <a:lnTo>
                      <a:pt x="85" y="92"/>
                    </a:lnTo>
                    <a:lnTo>
                      <a:pt x="85" y="89"/>
                    </a:lnTo>
                    <a:lnTo>
                      <a:pt x="84" y="89"/>
                    </a:lnTo>
                    <a:lnTo>
                      <a:pt x="84" y="86"/>
                    </a:lnTo>
                    <a:lnTo>
                      <a:pt x="80" y="86"/>
                    </a:lnTo>
                    <a:lnTo>
                      <a:pt x="80" y="84"/>
                    </a:lnTo>
                    <a:lnTo>
                      <a:pt x="79" y="84"/>
                    </a:lnTo>
                    <a:lnTo>
                      <a:pt x="79" y="81"/>
                    </a:lnTo>
                    <a:lnTo>
                      <a:pt x="76" y="81"/>
                    </a:lnTo>
                    <a:lnTo>
                      <a:pt x="76" y="78"/>
                    </a:lnTo>
                    <a:lnTo>
                      <a:pt x="70" y="78"/>
                    </a:lnTo>
                    <a:lnTo>
                      <a:pt x="70" y="76"/>
                    </a:lnTo>
                    <a:lnTo>
                      <a:pt x="68" y="76"/>
                    </a:lnTo>
                    <a:lnTo>
                      <a:pt x="68" y="72"/>
                    </a:lnTo>
                    <a:lnTo>
                      <a:pt x="61" y="72"/>
                    </a:lnTo>
                    <a:lnTo>
                      <a:pt x="61" y="68"/>
                    </a:lnTo>
                    <a:lnTo>
                      <a:pt x="57" y="68"/>
                    </a:lnTo>
                    <a:lnTo>
                      <a:pt x="57" y="66"/>
                    </a:lnTo>
                    <a:lnTo>
                      <a:pt x="54" y="66"/>
                    </a:lnTo>
                    <a:lnTo>
                      <a:pt x="54" y="63"/>
                    </a:lnTo>
                    <a:lnTo>
                      <a:pt x="52" y="63"/>
                    </a:lnTo>
                    <a:lnTo>
                      <a:pt x="52" y="60"/>
                    </a:lnTo>
                    <a:lnTo>
                      <a:pt x="50" y="60"/>
                    </a:lnTo>
                    <a:lnTo>
                      <a:pt x="50" y="59"/>
                    </a:lnTo>
                    <a:lnTo>
                      <a:pt x="49" y="59"/>
                    </a:lnTo>
                    <a:lnTo>
                      <a:pt x="49" y="54"/>
                    </a:lnTo>
                    <a:lnTo>
                      <a:pt x="44" y="54"/>
                    </a:lnTo>
                    <a:lnTo>
                      <a:pt x="44" y="49"/>
                    </a:lnTo>
                    <a:lnTo>
                      <a:pt x="43" y="49"/>
                    </a:lnTo>
                    <a:lnTo>
                      <a:pt x="43" y="47"/>
                    </a:lnTo>
                    <a:lnTo>
                      <a:pt x="42" y="47"/>
                    </a:lnTo>
                    <a:lnTo>
                      <a:pt x="42" y="45"/>
                    </a:lnTo>
                    <a:lnTo>
                      <a:pt x="40" y="45"/>
                    </a:lnTo>
                    <a:lnTo>
                      <a:pt x="40" y="40"/>
                    </a:lnTo>
                    <a:lnTo>
                      <a:pt x="37" y="40"/>
                    </a:lnTo>
                    <a:lnTo>
                      <a:pt x="37" y="38"/>
                    </a:lnTo>
                    <a:lnTo>
                      <a:pt x="35" y="38"/>
                    </a:lnTo>
                    <a:lnTo>
                      <a:pt x="35" y="34"/>
                    </a:lnTo>
                    <a:lnTo>
                      <a:pt x="33" y="34"/>
                    </a:lnTo>
                    <a:lnTo>
                      <a:pt x="33" y="32"/>
                    </a:lnTo>
                    <a:lnTo>
                      <a:pt x="30" y="32"/>
                    </a:lnTo>
                    <a:lnTo>
                      <a:pt x="30" y="28"/>
                    </a:lnTo>
                    <a:lnTo>
                      <a:pt x="28" y="28"/>
                    </a:lnTo>
                    <a:lnTo>
                      <a:pt x="28" y="22"/>
                    </a:lnTo>
                    <a:lnTo>
                      <a:pt x="26" y="22"/>
                    </a:lnTo>
                    <a:lnTo>
                      <a:pt x="26" y="19"/>
                    </a:lnTo>
                    <a:lnTo>
                      <a:pt x="22" y="19"/>
                    </a:lnTo>
                    <a:lnTo>
                      <a:pt x="22" y="16"/>
                    </a:lnTo>
                    <a:lnTo>
                      <a:pt x="18" y="16"/>
                    </a:lnTo>
                    <a:lnTo>
                      <a:pt x="18" y="12"/>
                    </a:lnTo>
                    <a:lnTo>
                      <a:pt x="17" y="12"/>
                    </a:lnTo>
                    <a:lnTo>
                      <a:pt x="17" y="10"/>
                    </a:lnTo>
                    <a:lnTo>
                      <a:pt x="14" y="10"/>
                    </a:lnTo>
                    <a:lnTo>
                      <a:pt x="14" y="5"/>
                    </a:lnTo>
                    <a:lnTo>
                      <a:pt x="12" y="5"/>
                    </a:lnTo>
                    <a:lnTo>
                      <a:pt x="12" y="3"/>
                    </a:lnTo>
                    <a:lnTo>
                      <a:pt x="9" y="3"/>
                    </a:lnTo>
                    <a:lnTo>
                      <a:pt x="9" y="2"/>
                    </a:lnTo>
                    <a:lnTo>
                      <a:pt x="8" y="2"/>
                    </a:lnTo>
                    <a:lnTo>
                      <a:pt x="8" y="0"/>
                    </a:lnTo>
                    <a:lnTo>
                      <a:pt x="0" y="0"/>
                    </a:lnTo>
                  </a:path>
                </a:pathLst>
              </a:cu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20" name="Group 141"/>
            <p:cNvGrpSpPr/>
            <p:nvPr/>
          </p:nvGrpSpPr>
          <p:grpSpPr>
            <a:xfrm>
              <a:off x="779479" y="3076194"/>
              <a:ext cx="3473337" cy="2118163"/>
              <a:chOff x="2065" y="1656"/>
              <a:chExt cx="1626" cy="1008"/>
            </a:xfrm>
          </p:grpSpPr>
          <p:sp>
            <p:nvSpPr>
              <p:cNvPr id="21" name="Line 142"/>
              <p:cNvSpPr>
                <a:spLocks noChangeShapeType="1"/>
              </p:cNvSpPr>
              <p:nvPr/>
            </p:nvSpPr>
            <p:spPr bwMode="auto">
              <a:xfrm flipH="1">
                <a:off x="2377" y="2118"/>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143"/>
              <p:cNvSpPr>
                <a:spLocks noChangeShapeType="1"/>
              </p:cNvSpPr>
              <p:nvPr/>
            </p:nvSpPr>
            <p:spPr bwMode="auto">
              <a:xfrm flipH="1">
                <a:off x="2449" y="2208"/>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144"/>
              <p:cNvSpPr>
                <a:spLocks noChangeShapeType="1"/>
              </p:cNvSpPr>
              <p:nvPr/>
            </p:nvSpPr>
            <p:spPr bwMode="auto">
              <a:xfrm flipH="1">
                <a:off x="2425" y="2172"/>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Line 145"/>
              <p:cNvSpPr>
                <a:spLocks noChangeShapeType="1"/>
              </p:cNvSpPr>
              <p:nvPr/>
            </p:nvSpPr>
            <p:spPr bwMode="auto">
              <a:xfrm flipH="1">
                <a:off x="2437" y="2172"/>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Line 146"/>
              <p:cNvSpPr>
                <a:spLocks noChangeShapeType="1"/>
              </p:cNvSpPr>
              <p:nvPr/>
            </p:nvSpPr>
            <p:spPr bwMode="auto">
              <a:xfrm flipH="1">
                <a:off x="2329" y="2052"/>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Line 147"/>
              <p:cNvSpPr>
                <a:spLocks noChangeShapeType="1"/>
              </p:cNvSpPr>
              <p:nvPr/>
            </p:nvSpPr>
            <p:spPr bwMode="auto">
              <a:xfrm flipH="1">
                <a:off x="2317" y="204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Line 148"/>
              <p:cNvSpPr>
                <a:spLocks noChangeShapeType="1"/>
              </p:cNvSpPr>
              <p:nvPr/>
            </p:nvSpPr>
            <p:spPr bwMode="auto">
              <a:xfrm flipH="1">
                <a:off x="2365" y="2088"/>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Line 149"/>
              <p:cNvSpPr>
                <a:spLocks noChangeShapeType="1"/>
              </p:cNvSpPr>
              <p:nvPr/>
            </p:nvSpPr>
            <p:spPr bwMode="auto">
              <a:xfrm flipH="1">
                <a:off x="2281" y="1992"/>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Line 150"/>
              <p:cNvSpPr>
                <a:spLocks noChangeShapeType="1"/>
              </p:cNvSpPr>
              <p:nvPr/>
            </p:nvSpPr>
            <p:spPr bwMode="auto">
              <a:xfrm flipH="1">
                <a:off x="2341" y="2070"/>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Line 151"/>
              <p:cNvSpPr>
                <a:spLocks noChangeShapeType="1"/>
              </p:cNvSpPr>
              <p:nvPr/>
            </p:nvSpPr>
            <p:spPr bwMode="auto">
              <a:xfrm flipH="1">
                <a:off x="2353" y="2070"/>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Line 152"/>
              <p:cNvSpPr>
                <a:spLocks noChangeShapeType="1"/>
              </p:cNvSpPr>
              <p:nvPr/>
            </p:nvSpPr>
            <p:spPr bwMode="auto">
              <a:xfrm flipH="1">
                <a:off x="2797" y="249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Line 153"/>
              <p:cNvSpPr>
                <a:spLocks noChangeShapeType="1"/>
              </p:cNvSpPr>
              <p:nvPr/>
            </p:nvSpPr>
            <p:spPr bwMode="auto">
              <a:xfrm flipH="1">
                <a:off x="2809" y="249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Line 154"/>
              <p:cNvSpPr>
                <a:spLocks noChangeShapeType="1"/>
              </p:cNvSpPr>
              <p:nvPr/>
            </p:nvSpPr>
            <p:spPr bwMode="auto">
              <a:xfrm flipH="1">
                <a:off x="2839" y="2514"/>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 name="Line 155"/>
              <p:cNvSpPr>
                <a:spLocks noChangeShapeType="1"/>
              </p:cNvSpPr>
              <p:nvPr/>
            </p:nvSpPr>
            <p:spPr bwMode="auto">
              <a:xfrm flipH="1">
                <a:off x="2845" y="2514"/>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 name="Line 156"/>
              <p:cNvSpPr>
                <a:spLocks noChangeShapeType="1"/>
              </p:cNvSpPr>
              <p:nvPr/>
            </p:nvSpPr>
            <p:spPr bwMode="auto">
              <a:xfrm flipH="1">
                <a:off x="2881" y="2538"/>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 name="Line 157"/>
              <p:cNvSpPr>
                <a:spLocks noChangeShapeType="1"/>
              </p:cNvSpPr>
              <p:nvPr/>
            </p:nvSpPr>
            <p:spPr bwMode="auto">
              <a:xfrm flipH="1">
                <a:off x="2893" y="2538"/>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 name="Line 158"/>
              <p:cNvSpPr>
                <a:spLocks noChangeShapeType="1"/>
              </p:cNvSpPr>
              <p:nvPr/>
            </p:nvSpPr>
            <p:spPr bwMode="auto">
              <a:xfrm flipH="1">
                <a:off x="2113" y="1698"/>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Line 159"/>
              <p:cNvSpPr>
                <a:spLocks noChangeShapeType="1"/>
              </p:cNvSpPr>
              <p:nvPr/>
            </p:nvSpPr>
            <p:spPr bwMode="auto">
              <a:xfrm flipH="1">
                <a:off x="2125" y="1698"/>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Line 160"/>
              <p:cNvSpPr>
                <a:spLocks noChangeShapeType="1"/>
              </p:cNvSpPr>
              <p:nvPr/>
            </p:nvSpPr>
            <p:spPr bwMode="auto">
              <a:xfrm flipH="1">
                <a:off x="2167" y="1764"/>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 name="Line 161"/>
              <p:cNvSpPr>
                <a:spLocks noChangeShapeType="1"/>
              </p:cNvSpPr>
              <p:nvPr/>
            </p:nvSpPr>
            <p:spPr bwMode="auto">
              <a:xfrm flipH="1">
                <a:off x="2179" y="1764"/>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 name="Line 162"/>
              <p:cNvSpPr>
                <a:spLocks noChangeShapeType="1"/>
              </p:cNvSpPr>
              <p:nvPr/>
            </p:nvSpPr>
            <p:spPr bwMode="auto">
              <a:xfrm flipH="1">
                <a:off x="2131" y="171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Line 163"/>
              <p:cNvSpPr>
                <a:spLocks noChangeShapeType="1"/>
              </p:cNvSpPr>
              <p:nvPr/>
            </p:nvSpPr>
            <p:spPr bwMode="auto">
              <a:xfrm flipH="1">
                <a:off x="2143" y="171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Line 164"/>
              <p:cNvSpPr>
                <a:spLocks noChangeShapeType="1"/>
              </p:cNvSpPr>
              <p:nvPr/>
            </p:nvSpPr>
            <p:spPr bwMode="auto">
              <a:xfrm flipH="1">
                <a:off x="2653" y="2454"/>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Line 165"/>
              <p:cNvSpPr>
                <a:spLocks noChangeShapeType="1"/>
              </p:cNvSpPr>
              <p:nvPr/>
            </p:nvSpPr>
            <p:spPr bwMode="auto">
              <a:xfrm flipH="1">
                <a:off x="2665" y="2454"/>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Line 166"/>
              <p:cNvSpPr>
                <a:spLocks noChangeShapeType="1"/>
              </p:cNvSpPr>
              <p:nvPr/>
            </p:nvSpPr>
            <p:spPr bwMode="auto">
              <a:xfrm flipH="1">
                <a:off x="2605" y="240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Line 167"/>
              <p:cNvSpPr>
                <a:spLocks noChangeShapeType="1"/>
              </p:cNvSpPr>
              <p:nvPr/>
            </p:nvSpPr>
            <p:spPr bwMode="auto">
              <a:xfrm flipH="1">
                <a:off x="2617" y="240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Line 168"/>
              <p:cNvSpPr>
                <a:spLocks noChangeShapeType="1"/>
              </p:cNvSpPr>
              <p:nvPr/>
            </p:nvSpPr>
            <p:spPr bwMode="auto">
              <a:xfrm flipH="1">
                <a:off x="2593" y="2388"/>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Line 169"/>
              <p:cNvSpPr>
                <a:spLocks noChangeShapeType="1"/>
              </p:cNvSpPr>
              <p:nvPr/>
            </p:nvSpPr>
            <p:spPr bwMode="auto">
              <a:xfrm flipH="1">
                <a:off x="2605" y="2388"/>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Line 170"/>
              <p:cNvSpPr>
                <a:spLocks noChangeShapeType="1"/>
              </p:cNvSpPr>
              <p:nvPr/>
            </p:nvSpPr>
            <p:spPr bwMode="auto">
              <a:xfrm flipH="1">
                <a:off x="2755" y="249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Line 171"/>
              <p:cNvSpPr>
                <a:spLocks noChangeShapeType="1"/>
              </p:cNvSpPr>
              <p:nvPr/>
            </p:nvSpPr>
            <p:spPr bwMode="auto">
              <a:xfrm flipH="1">
                <a:off x="2767" y="249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Line 172"/>
              <p:cNvSpPr>
                <a:spLocks noChangeShapeType="1"/>
              </p:cNvSpPr>
              <p:nvPr/>
            </p:nvSpPr>
            <p:spPr bwMode="auto">
              <a:xfrm flipH="1">
                <a:off x="2497" y="2268"/>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Line 173"/>
              <p:cNvSpPr>
                <a:spLocks noChangeShapeType="1"/>
              </p:cNvSpPr>
              <p:nvPr/>
            </p:nvSpPr>
            <p:spPr bwMode="auto">
              <a:xfrm flipH="1">
                <a:off x="2509" y="2268"/>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 name="Line 174"/>
              <p:cNvSpPr>
                <a:spLocks noChangeShapeType="1"/>
              </p:cNvSpPr>
              <p:nvPr/>
            </p:nvSpPr>
            <p:spPr bwMode="auto">
              <a:xfrm flipH="1">
                <a:off x="2527" y="2298"/>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 name="Line 175"/>
              <p:cNvSpPr>
                <a:spLocks noChangeShapeType="1"/>
              </p:cNvSpPr>
              <p:nvPr/>
            </p:nvSpPr>
            <p:spPr bwMode="auto">
              <a:xfrm flipH="1">
                <a:off x="2539" y="2298"/>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Line 176"/>
              <p:cNvSpPr>
                <a:spLocks noChangeShapeType="1"/>
              </p:cNvSpPr>
              <p:nvPr/>
            </p:nvSpPr>
            <p:spPr bwMode="auto">
              <a:xfrm flipH="1">
                <a:off x="2677" y="2460"/>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Line 177"/>
              <p:cNvSpPr>
                <a:spLocks noChangeShapeType="1"/>
              </p:cNvSpPr>
              <p:nvPr/>
            </p:nvSpPr>
            <p:spPr bwMode="auto">
              <a:xfrm flipH="1">
                <a:off x="2689" y="2460"/>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Line 178"/>
              <p:cNvSpPr>
                <a:spLocks noChangeShapeType="1"/>
              </p:cNvSpPr>
              <p:nvPr/>
            </p:nvSpPr>
            <p:spPr bwMode="auto">
              <a:xfrm flipH="1">
                <a:off x="2263" y="1974"/>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Line 179"/>
              <p:cNvSpPr>
                <a:spLocks noChangeShapeType="1"/>
              </p:cNvSpPr>
              <p:nvPr/>
            </p:nvSpPr>
            <p:spPr bwMode="auto">
              <a:xfrm flipH="1">
                <a:off x="2149" y="1722"/>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 name="Line 180"/>
              <p:cNvSpPr>
                <a:spLocks noChangeShapeType="1"/>
              </p:cNvSpPr>
              <p:nvPr/>
            </p:nvSpPr>
            <p:spPr bwMode="auto">
              <a:xfrm flipH="1">
                <a:off x="2413" y="2142"/>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 name="Line 181"/>
              <p:cNvSpPr>
                <a:spLocks noChangeShapeType="1"/>
              </p:cNvSpPr>
              <p:nvPr/>
            </p:nvSpPr>
            <p:spPr bwMode="auto">
              <a:xfrm flipH="1">
                <a:off x="2239" y="1920"/>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 name="Line 182"/>
              <p:cNvSpPr>
                <a:spLocks noChangeShapeType="1"/>
              </p:cNvSpPr>
              <p:nvPr/>
            </p:nvSpPr>
            <p:spPr bwMode="auto">
              <a:xfrm flipH="1">
                <a:off x="2227" y="189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 name="Line 183"/>
              <p:cNvSpPr>
                <a:spLocks noChangeShapeType="1"/>
              </p:cNvSpPr>
              <p:nvPr/>
            </p:nvSpPr>
            <p:spPr bwMode="auto">
              <a:xfrm flipH="1">
                <a:off x="2401" y="2130"/>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 name="Line 184"/>
              <p:cNvSpPr>
                <a:spLocks noChangeShapeType="1"/>
              </p:cNvSpPr>
              <p:nvPr/>
            </p:nvSpPr>
            <p:spPr bwMode="auto">
              <a:xfrm flipH="1">
                <a:off x="2395" y="2112"/>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 name="Line 185"/>
              <p:cNvSpPr>
                <a:spLocks noChangeShapeType="1"/>
              </p:cNvSpPr>
              <p:nvPr/>
            </p:nvSpPr>
            <p:spPr bwMode="auto">
              <a:xfrm flipH="1">
                <a:off x="2389" y="2118"/>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 name="Line 186"/>
              <p:cNvSpPr>
                <a:spLocks noChangeShapeType="1"/>
              </p:cNvSpPr>
              <p:nvPr/>
            </p:nvSpPr>
            <p:spPr bwMode="auto">
              <a:xfrm flipH="1">
                <a:off x="2197" y="180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 name="Line 187"/>
              <p:cNvSpPr>
                <a:spLocks noChangeShapeType="1"/>
              </p:cNvSpPr>
              <p:nvPr/>
            </p:nvSpPr>
            <p:spPr bwMode="auto">
              <a:xfrm flipH="1">
                <a:off x="2443" y="2190"/>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 name="Line 188"/>
              <p:cNvSpPr>
                <a:spLocks noChangeShapeType="1"/>
              </p:cNvSpPr>
              <p:nvPr/>
            </p:nvSpPr>
            <p:spPr bwMode="auto">
              <a:xfrm flipH="1">
                <a:off x="2197" y="1830"/>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 name="Line 189"/>
              <p:cNvSpPr>
                <a:spLocks noChangeShapeType="1"/>
              </p:cNvSpPr>
              <p:nvPr/>
            </p:nvSpPr>
            <p:spPr bwMode="auto">
              <a:xfrm flipH="1">
                <a:off x="2419" y="2166"/>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 name="Line 190"/>
              <p:cNvSpPr>
                <a:spLocks noChangeShapeType="1"/>
              </p:cNvSpPr>
              <p:nvPr/>
            </p:nvSpPr>
            <p:spPr bwMode="auto">
              <a:xfrm flipH="1">
                <a:off x="2203" y="1824"/>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 name="Line 191"/>
              <p:cNvSpPr>
                <a:spLocks noChangeShapeType="1"/>
              </p:cNvSpPr>
              <p:nvPr/>
            </p:nvSpPr>
            <p:spPr bwMode="auto">
              <a:xfrm flipH="1">
                <a:off x="2185" y="1788"/>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 name="Line 192"/>
              <p:cNvSpPr>
                <a:spLocks noChangeShapeType="1"/>
              </p:cNvSpPr>
              <p:nvPr/>
            </p:nvSpPr>
            <p:spPr bwMode="auto">
              <a:xfrm flipH="1">
                <a:off x="2419" y="2160"/>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 name="Line 193"/>
              <p:cNvSpPr>
                <a:spLocks noChangeShapeType="1"/>
              </p:cNvSpPr>
              <p:nvPr/>
            </p:nvSpPr>
            <p:spPr bwMode="auto">
              <a:xfrm flipH="1">
                <a:off x="2857" y="2520"/>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 name="Line 194"/>
              <p:cNvSpPr>
                <a:spLocks noChangeShapeType="1"/>
              </p:cNvSpPr>
              <p:nvPr/>
            </p:nvSpPr>
            <p:spPr bwMode="auto">
              <a:xfrm flipH="1">
                <a:off x="3691" y="2628"/>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 name="Line 195"/>
              <p:cNvSpPr>
                <a:spLocks noChangeShapeType="1"/>
              </p:cNvSpPr>
              <p:nvPr/>
            </p:nvSpPr>
            <p:spPr bwMode="auto">
              <a:xfrm flipH="1">
                <a:off x="2905" y="2538"/>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 name="Line 196"/>
              <p:cNvSpPr>
                <a:spLocks noChangeShapeType="1"/>
              </p:cNvSpPr>
              <p:nvPr/>
            </p:nvSpPr>
            <p:spPr bwMode="auto">
              <a:xfrm flipH="1">
                <a:off x="2215" y="1848"/>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 name="Line 197"/>
              <p:cNvSpPr>
                <a:spLocks noChangeShapeType="1"/>
              </p:cNvSpPr>
              <p:nvPr/>
            </p:nvSpPr>
            <p:spPr bwMode="auto">
              <a:xfrm flipH="1">
                <a:off x="2095" y="1686"/>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 name="Line 198"/>
              <p:cNvSpPr>
                <a:spLocks noChangeShapeType="1"/>
              </p:cNvSpPr>
              <p:nvPr/>
            </p:nvSpPr>
            <p:spPr bwMode="auto">
              <a:xfrm flipH="1">
                <a:off x="2701" y="2466"/>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 name="Line 199"/>
              <p:cNvSpPr>
                <a:spLocks noChangeShapeType="1"/>
              </p:cNvSpPr>
              <p:nvPr/>
            </p:nvSpPr>
            <p:spPr bwMode="auto">
              <a:xfrm flipH="1">
                <a:off x="2089" y="1668"/>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 name="Line 200"/>
              <p:cNvSpPr>
                <a:spLocks noChangeShapeType="1"/>
              </p:cNvSpPr>
              <p:nvPr/>
            </p:nvSpPr>
            <p:spPr bwMode="auto">
              <a:xfrm flipH="1">
                <a:off x="2161" y="1740"/>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 name="Line 201"/>
              <p:cNvSpPr>
                <a:spLocks noChangeShapeType="1"/>
              </p:cNvSpPr>
              <p:nvPr/>
            </p:nvSpPr>
            <p:spPr bwMode="auto">
              <a:xfrm flipH="1">
                <a:off x="2575" y="2352"/>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 name="Line 202"/>
              <p:cNvSpPr>
                <a:spLocks noChangeShapeType="1"/>
              </p:cNvSpPr>
              <p:nvPr/>
            </p:nvSpPr>
            <p:spPr bwMode="auto">
              <a:xfrm flipH="1">
                <a:off x="2077" y="165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 name="Line 203"/>
              <p:cNvSpPr>
                <a:spLocks noChangeShapeType="1"/>
              </p:cNvSpPr>
              <p:nvPr/>
            </p:nvSpPr>
            <p:spPr bwMode="auto">
              <a:xfrm flipH="1">
                <a:off x="2107" y="1686"/>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 name="Line 204"/>
              <p:cNvSpPr>
                <a:spLocks noChangeShapeType="1"/>
              </p:cNvSpPr>
              <p:nvPr/>
            </p:nvSpPr>
            <p:spPr bwMode="auto">
              <a:xfrm flipH="1">
                <a:off x="2257" y="1974"/>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 name="Line 205"/>
              <p:cNvSpPr>
                <a:spLocks noChangeShapeType="1"/>
              </p:cNvSpPr>
              <p:nvPr/>
            </p:nvSpPr>
            <p:spPr bwMode="auto">
              <a:xfrm flipH="1">
                <a:off x="2245" y="1950"/>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 name="Line 206"/>
              <p:cNvSpPr>
                <a:spLocks noChangeShapeType="1"/>
              </p:cNvSpPr>
              <p:nvPr/>
            </p:nvSpPr>
            <p:spPr bwMode="auto">
              <a:xfrm flipH="1">
                <a:off x="2269" y="1980"/>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 name="Line 207"/>
              <p:cNvSpPr>
                <a:spLocks noChangeShapeType="1"/>
              </p:cNvSpPr>
              <p:nvPr/>
            </p:nvSpPr>
            <p:spPr bwMode="auto">
              <a:xfrm flipH="1">
                <a:off x="2779" y="249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 name="Line 208"/>
              <p:cNvSpPr>
                <a:spLocks noChangeShapeType="1"/>
              </p:cNvSpPr>
              <p:nvPr/>
            </p:nvSpPr>
            <p:spPr bwMode="auto">
              <a:xfrm flipH="1">
                <a:off x="2791" y="249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 name="Line 209"/>
              <p:cNvSpPr>
                <a:spLocks noChangeShapeType="1"/>
              </p:cNvSpPr>
              <p:nvPr/>
            </p:nvSpPr>
            <p:spPr bwMode="auto">
              <a:xfrm flipH="1">
                <a:off x="2941" y="255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 name="Line 210"/>
              <p:cNvSpPr>
                <a:spLocks noChangeShapeType="1"/>
              </p:cNvSpPr>
              <p:nvPr/>
            </p:nvSpPr>
            <p:spPr bwMode="auto">
              <a:xfrm flipH="1">
                <a:off x="2947" y="255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 name="Line 211"/>
              <p:cNvSpPr>
                <a:spLocks noChangeShapeType="1"/>
              </p:cNvSpPr>
              <p:nvPr/>
            </p:nvSpPr>
            <p:spPr bwMode="auto">
              <a:xfrm flipH="1">
                <a:off x="2965" y="255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 name="Line 212"/>
              <p:cNvSpPr>
                <a:spLocks noChangeShapeType="1"/>
              </p:cNvSpPr>
              <p:nvPr/>
            </p:nvSpPr>
            <p:spPr bwMode="auto">
              <a:xfrm flipH="1">
                <a:off x="2977" y="255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 name="Line 213"/>
              <p:cNvSpPr>
                <a:spLocks noChangeShapeType="1"/>
              </p:cNvSpPr>
              <p:nvPr/>
            </p:nvSpPr>
            <p:spPr bwMode="auto">
              <a:xfrm flipH="1">
                <a:off x="2995" y="2562"/>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 name="Line 214"/>
              <p:cNvSpPr>
                <a:spLocks noChangeShapeType="1"/>
              </p:cNvSpPr>
              <p:nvPr/>
            </p:nvSpPr>
            <p:spPr bwMode="auto">
              <a:xfrm flipH="1">
                <a:off x="3007" y="2562"/>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 name="Line 215"/>
              <p:cNvSpPr>
                <a:spLocks noChangeShapeType="1"/>
              </p:cNvSpPr>
              <p:nvPr/>
            </p:nvSpPr>
            <p:spPr bwMode="auto">
              <a:xfrm flipH="1">
                <a:off x="3025" y="2562"/>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 name="Line 216"/>
              <p:cNvSpPr>
                <a:spLocks noChangeShapeType="1"/>
              </p:cNvSpPr>
              <p:nvPr/>
            </p:nvSpPr>
            <p:spPr bwMode="auto">
              <a:xfrm flipH="1">
                <a:off x="3037" y="2562"/>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 name="Line 217"/>
              <p:cNvSpPr>
                <a:spLocks noChangeShapeType="1"/>
              </p:cNvSpPr>
              <p:nvPr/>
            </p:nvSpPr>
            <p:spPr bwMode="auto">
              <a:xfrm flipH="1">
                <a:off x="3361" y="2574"/>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 name="Line 218"/>
              <p:cNvSpPr>
                <a:spLocks noChangeShapeType="1"/>
              </p:cNvSpPr>
              <p:nvPr/>
            </p:nvSpPr>
            <p:spPr bwMode="auto">
              <a:xfrm flipH="1">
                <a:off x="3373" y="2574"/>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 name="Line 219"/>
              <p:cNvSpPr>
                <a:spLocks noChangeShapeType="1"/>
              </p:cNvSpPr>
              <p:nvPr/>
            </p:nvSpPr>
            <p:spPr bwMode="auto">
              <a:xfrm flipH="1">
                <a:off x="3295" y="2574"/>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 name="Line 220"/>
              <p:cNvSpPr>
                <a:spLocks noChangeShapeType="1"/>
              </p:cNvSpPr>
              <p:nvPr/>
            </p:nvSpPr>
            <p:spPr bwMode="auto">
              <a:xfrm flipH="1">
                <a:off x="3307" y="2574"/>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 name="Line 221"/>
              <p:cNvSpPr>
                <a:spLocks noChangeShapeType="1"/>
              </p:cNvSpPr>
              <p:nvPr/>
            </p:nvSpPr>
            <p:spPr bwMode="auto">
              <a:xfrm flipH="1">
                <a:off x="2473" y="2232"/>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 name="Line 222"/>
              <p:cNvSpPr>
                <a:spLocks noChangeShapeType="1"/>
              </p:cNvSpPr>
              <p:nvPr/>
            </p:nvSpPr>
            <p:spPr bwMode="auto">
              <a:xfrm flipH="1">
                <a:off x="2485" y="2232"/>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 name="Line 223"/>
              <p:cNvSpPr>
                <a:spLocks noChangeShapeType="1"/>
              </p:cNvSpPr>
              <p:nvPr/>
            </p:nvSpPr>
            <p:spPr bwMode="auto">
              <a:xfrm flipH="1">
                <a:off x="2587" y="2382"/>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 name="Line 224"/>
              <p:cNvSpPr>
                <a:spLocks noChangeShapeType="1"/>
              </p:cNvSpPr>
              <p:nvPr/>
            </p:nvSpPr>
            <p:spPr bwMode="auto">
              <a:xfrm flipH="1">
                <a:off x="2461" y="2214"/>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 name="Line 225"/>
              <p:cNvSpPr>
                <a:spLocks noChangeShapeType="1"/>
              </p:cNvSpPr>
              <p:nvPr/>
            </p:nvSpPr>
            <p:spPr bwMode="auto">
              <a:xfrm flipH="1">
                <a:off x="2683" y="246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 name="Line 226"/>
              <p:cNvSpPr>
                <a:spLocks noChangeShapeType="1"/>
              </p:cNvSpPr>
              <p:nvPr/>
            </p:nvSpPr>
            <p:spPr bwMode="auto">
              <a:xfrm flipH="1">
                <a:off x="2821" y="2508"/>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 name="Line 227"/>
              <p:cNvSpPr>
                <a:spLocks noChangeShapeType="1"/>
              </p:cNvSpPr>
              <p:nvPr/>
            </p:nvSpPr>
            <p:spPr bwMode="auto">
              <a:xfrm flipH="1">
                <a:off x="2209" y="1848"/>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 name="Line 228"/>
              <p:cNvSpPr>
                <a:spLocks noChangeShapeType="1"/>
              </p:cNvSpPr>
              <p:nvPr/>
            </p:nvSpPr>
            <p:spPr bwMode="auto">
              <a:xfrm flipH="1">
                <a:off x="2719" y="2472"/>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 name="Line 229"/>
              <p:cNvSpPr>
                <a:spLocks noChangeShapeType="1"/>
              </p:cNvSpPr>
              <p:nvPr/>
            </p:nvSpPr>
            <p:spPr bwMode="auto">
              <a:xfrm flipH="1">
                <a:off x="2575" y="2346"/>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 name="Line 230"/>
              <p:cNvSpPr>
                <a:spLocks noChangeShapeType="1"/>
              </p:cNvSpPr>
              <p:nvPr/>
            </p:nvSpPr>
            <p:spPr bwMode="auto">
              <a:xfrm flipH="1">
                <a:off x="2221" y="1872"/>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 name="Line 231"/>
              <p:cNvSpPr>
                <a:spLocks noChangeShapeType="1"/>
              </p:cNvSpPr>
              <p:nvPr/>
            </p:nvSpPr>
            <p:spPr bwMode="auto">
              <a:xfrm flipH="1">
                <a:off x="2221" y="1872"/>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 name="Line 232"/>
              <p:cNvSpPr>
                <a:spLocks noChangeShapeType="1"/>
              </p:cNvSpPr>
              <p:nvPr/>
            </p:nvSpPr>
            <p:spPr bwMode="auto">
              <a:xfrm flipH="1">
                <a:off x="2923" y="2550"/>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 name="Line 233"/>
              <p:cNvSpPr>
                <a:spLocks noChangeShapeType="1"/>
              </p:cNvSpPr>
              <p:nvPr/>
            </p:nvSpPr>
            <p:spPr bwMode="auto">
              <a:xfrm flipH="1">
                <a:off x="2731" y="2484"/>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 name="Line 234"/>
              <p:cNvSpPr>
                <a:spLocks noChangeShapeType="1"/>
              </p:cNvSpPr>
              <p:nvPr/>
            </p:nvSpPr>
            <p:spPr bwMode="auto">
              <a:xfrm flipH="1">
                <a:off x="2311" y="2022"/>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 name="Line 235"/>
              <p:cNvSpPr>
                <a:spLocks noChangeShapeType="1"/>
              </p:cNvSpPr>
              <p:nvPr/>
            </p:nvSpPr>
            <p:spPr bwMode="auto">
              <a:xfrm flipH="1">
                <a:off x="2821" y="2508"/>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 name="Line 236"/>
              <p:cNvSpPr>
                <a:spLocks noChangeShapeType="1"/>
              </p:cNvSpPr>
              <p:nvPr/>
            </p:nvSpPr>
            <p:spPr bwMode="auto">
              <a:xfrm flipH="1">
                <a:off x="2563" y="231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 name="Line 237"/>
              <p:cNvSpPr>
                <a:spLocks noChangeShapeType="1"/>
              </p:cNvSpPr>
              <p:nvPr/>
            </p:nvSpPr>
            <p:spPr bwMode="auto">
              <a:xfrm flipH="1">
                <a:off x="2467" y="2220"/>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 name="Line 238"/>
              <p:cNvSpPr>
                <a:spLocks noChangeShapeType="1"/>
              </p:cNvSpPr>
              <p:nvPr/>
            </p:nvSpPr>
            <p:spPr bwMode="auto">
              <a:xfrm flipH="1">
                <a:off x="2299" y="1998"/>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 name="Line 239"/>
              <p:cNvSpPr>
                <a:spLocks noChangeShapeType="1"/>
              </p:cNvSpPr>
              <p:nvPr/>
            </p:nvSpPr>
            <p:spPr bwMode="auto">
              <a:xfrm flipH="1">
                <a:off x="2929" y="2556"/>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 name="Line 240"/>
              <p:cNvSpPr>
                <a:spLocks noChangeShapeType="1"/>
              </p:cNvSpPr>
              <p:nvPr/>
            </p:nvSpPr>
            <p:spPr bwMode="auto">
              <a:xfrm flipH="1">
                <a:off x="2743" y="2484"/>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 name="Freeform 241"/>
              <p:cNvSpPr/>
              <p:nvPr/>
            </p:nvSpPr>
            <p:spPr bwMode="auto">
              <a:xfrm>
                <a:off x="2065" y="1668"/>
                <a:ext cx="1626" cy="972"/>
              </a:xfrm>
              <a:custGeom>
                <a:avLst/>
                <a:gdLst>
                  <a:gd name="T0" fmla="*/ 246 w 271"/>
                  <a:gd name="T1" fmla="*/ 162 h 162"/>
                  <a:gd name="T2" fmla="*/ 171 w 271"/>
                  <a:gd name="T3" fmla="*/ 155 h 162"/>
                  <a:gd name="T4" fmla="*/ 145 w 271"/>
                  <a:gd name="T5" fmla="*/ 152 h 162"/>
                  <a:gd name="T6" fmla="*/ 141 w 271"/>
                  <a:gd name="T7" fmla="*/ 151 h 162"/>
                  <a:gd name="T8" fmla="*/ 135 w 271"/>
                  <a:gd name="T9" fmla="*/ 148 h 162"/>
                  <a:gd name="T10" fmla="*/ 133 w 271"/>
                  <a:gd name="T11" fmla="*/ 147 h 162"/>
                  <a:gd name="T12" fmla="*/ 128 w 271"/>
                  <a:gd name="T13" fmla="*/ 144 h 162"/>
                  <a:gd name="T14" fmla="*/ 125 w 271"/>
                  <a:gd name="T15" fmla="*/ 143 h 162"/>
                  <a:gd name="T16" fmla="*/ 114 w 271"/>
                  <a:gd name="T17" fmla="*/ 142 h 162"/>
                  <a:gd name="T18" fmla="*/ 110 w 271"/>
                  <a:gd name="T19" fmla="*/ 138 h 162"/>
                  <a:gd name="T20" fmla="*/ 108 w 271"/>
                  <a:gd name="T21" fmla="*/ 137 h 162"/>
                  <a:gd name="T22" fmla="*/ 101 w 271"/>
                  <a:gd name="T23" fmla="*/ 135 h 162"/>
                  <a:gd name="T24" fmla="*/ 96 w 271"/>
                  <a:gd name="T25" fmla="*/ 134 h 162"/>
                  <a:gd name="T26" fmla="*/ 95 w 271"/>
                  <a:gd name="T27" fmla="*/ 130 h 162"/>
                  <a:gd name="T28" fmla="*/ 93 w 271"/>
                  <a:gd name="T29" fmla="*/ 129 h 162"/>
                  <a:gd name="T30" fmla="*/ 89 w 271"/>
                  <a:gd name="T31" fmla="*/ 126 h 162"/>
                  <a:gd name="T32" fmla="*/ 89 w 271"/>
                  <a:gd name="T33" fmla="*/ 125 h 162"/>
                  <a:gd name="T34" fmla="*/ 86 w 271"/>
                  <a:gd name="T35" fmla="*/ 122 h 162"/>
                  <a:gd name="T36" fmla="*/ 84 w 271"/>
                  <a:gd name="T37" fmla="*/ 116 h 162"/>
                  <a:gd name="T38" fmla="*/ 81 w 271"/>
                  <a:gd name="T39" fmla="*/ 111 h 162"/>
                  <a:gd name="T40" fmla="*/ 77 w 271"/>
                  <a:gd name="T41" fmla="*/ 109 h 162"/>
                  <a:gd name="T42" fmla="*/ 75 w 271"/>
                  <a:gd name="T43" fmla="*/ 107 h 162"/>
                  <a:gd name="T44" fmla="*/ 71 w 271"/>
                  <a:gd name="T45" fmla="*/ 104 h 162"/>
                  <a:gd name="T46" fmla="*/ 69 w 271"/>
                  <a:gd name="T47" fmla="*/ 99 h 162"/>
                  <a:gd name="T48" fmla="*/ 66 w 271"/>
                  <a:gd name="T49" fmla="*/ 96 h 162"/>
                  <a:gd name="T50" fmla="*/ 63 w 271"/>
                  <a:gd name="T51" fmla="*/ 93 h 162"/>
                  <a:gd name="T52" fmla="*/ 62 w 271"/>
                  <a:gd name="T53" fmla="*/ 90 h 162"/>
                  <a:gd name="T54" fmla="*/ 59 w 271"/>
                  <a:gd name="T55" fmla="*/ 87 h 162"/>
                  <a:gd name="T56" fmla="*/ 58 w 271"/>
                  <a:gd name="T57" fmla="*/ 85 h 162"/>
                  <a:gd name="T58" fmla="*/ 57 w 271"/>
                  <a:gd name="T59" fmla="*/ 82 h 162"/>
                  <a:gd name="T60" fmla="*/ 56 w 271"/>
                  <a:gd name="T61" fmla="*/ 80 h 162"/>
                  <a:gd name="T62" fmla="*/ 52 w 271"/>
                  <a:gd name="T63" fmla="*/ 78 h 162"/>
                  <a:gd name="T64" fmla="*/ 51 w 271"/>
                  <a:gd name="T65" fmla="*/ 77 h 162"/>
                  <a:gd name="T66" fmla="*/ 49 w 271"/>
                  <a:gd name="T67" fmla="*/ 73 h 162"/>
                  <a:gd name="T68" fmla="*/ 45 w 271"/>
                  <a:gd name="T69" fmla="*/ 70 h 162"/>
                  <a:gd name="T70" fmla="*/ 43 w 271"/>
                  <a:gd name="T71" fmla="*/ 67 h 162"/>
                  <a:gd name="T72" fmla="*/ 42 w 271"/>
                  <a:gd name="T73" fmla="*/ 66 h 162"/>
                  <a:gd name="T74" fmla="*/ 40 w 271"/>
                  <a:gd name="T75" fmla="*/ 62 h 162"/>
                  <a:gd name="T76" fmla="*/ 37 w 271"/>
                  <a:gd name="T77" fmla="*/ 58 h 162"/>
                  <a:gd name="T78" fmla="*/ 36 w 271"/>
                  <a:gd name="T79" fmla="*/ 57 h 162"/>
                  <a:gd name="T80" fmla="*/ 34 w 271"/>
                  <a:gd name="T81" fmla="*/ 55 h 162"/>
                  <a:gd name="T82" fmla="*/ 31 w 271"/>
                  <a:gd name="T83" fmla="*/ 53 h 162"/>
                  <a:gd name="T84" fmla="*/ 29 w 271"/>
                  <a:gd name="T85" fmla="*/ 50 h 162"/>
                  <a:gd name="T86" fmla="*/ 28 w 271"/>
                  <a:gd name="T87" fmla="*/ 45 h 162"/>
                  <a:gd name="T88" fmla="*/ 26 w 271"/>
                  <a:gd name="T89" fmla="*/ 41 h 162"/>
                  <a:gd name="T90" fmla="*/ 25 w 271"/>
                  <a:gd name="T91" fmla="*/ 37 h 162"/>
                  <a:gd name="T92" fmla="*/ 24 w 271"/>
                  <a:gd name="T93" fmla="*/ 33 h 162"/>
                  <a:gd name="T94" fmla="*/ 22 w 271"/>
                  <a:gd name="T95" fmla="*/ 29 h 162"/>
                  <a:gd name="T96" fmla="*/ 21 w 271"/>
                  <a:gd name="T97" fmla="*/ 27 h 162"/>
                  <a:gd name="T98" fmla="*/ 19 w 271"/>
                  <a:gd name="T99" fmla="*/ 22 h 162"/>
                  <a:gd name="T100" fmla="*/ 16 w 271"/>
                  <a:gd name="T101" fmla="*/ 18 h 162"/>
                  <a:gd name="T102" fmla="*/ 15 w 271"/>
                  <a:gd name="T103" fmla="*/ 15 h 162"/>
                  <a:gd name="T104" fmla="*/ 12 w 271"/>
                  <a:gd name="T105" fmla="*/ 13 h 162"/>
                  <a:gd name="T106" fmla="*/ 9 w 271"/>
                  <a:gd name="T107" fmla="*/ 9 h 162"/>
                  <a:gd name="T108" fmla="*/ 7 w 271"/>
                  <a:gd name="T109" fmla="*/ 7 h 162"/>
                  <a:gd name="T110" fmla="*/ 4 w 271"/>
                  <a:gd name="T111" fmla="*/ 6 h 162"/>
                  <a:gd name="T112" fmla="*/ 3 w 271"/>
                  <a:gd name="T113" fmla="*/ 2 h 162"/>
                  <a:gd name="T114" fmla="*/ 0 w 271"/>
                  <a:gd name="T11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1" h="162">
                    <a:moveTo>
                      <a:pt x="271" y="162"/>
                    </a:moveTo>
                    <a:lnTo>
                      <a:pt x="246" y="162"/>
                    </a:lnTo>
                    <a:lnTo>
                      <a:pt x="246" y="155"/>
                    </a:lnTo>
                    <a:lnTo>
                      <a:pt x="171" y="155"/>
                    </a:lnTo>
                    <a:lnTo>
                      <a:pt x="171" y="152"/>
                    </a:lnTo>
                    <a:lnTo>
                      <a:pt x="145" y="152"/>
                    </a:lnTo>
                    <a:lnTo>
                      <a:pt x="145" y="151"/>
                    </a:lnTo>
                    <a:lnTo>
                      <a:pt x="141" y="151"/>
                    </a:lnTo>
                    <a:lnTo>
                      <a:pt x="141" y="148"/>
                    </a:lnTo>
                    <a:lnTo>
                      <a:pt x="135" y="148"/>
                    </a:lnTo>
                    <a:lnTo>
                      <a:pt x="135" y="147"/>
                    </a:lnTo>
                    <a:lnTo>
                      <a:pt x="133" y="147"/>
                    </a:lnTo>
                    <a:cubicBezTo>
                      <a:pt x="133" y="147"/>
                      <a:pt x="134" y="144"/>
                      <a:pt x="133" y="144"/>
                    </a:cubicBezTo>
                    <a:cubicBezTo>
                      <a:pt x="132" y="144"/>
                      <a:pt x="128" y="144"/>
                      <a:pt x="128" y="144"/>
                    </a:cubicBezTo>
                    <a:lnTo>
                      <a:pt x="128" y="143"/>
                    </a:lnTo>
                    <a:lnTo>
                      <a:pt x="125" y="143"/>
                    </a:lnTo>
                    <a:lnTo>
                      <a:pt x="125" y="142"/>
                    </a:lnTo>
                    <a:lnTo>
                      <a:pt x="114" y="142"/>
                    </a:lnTo>
                    <a:lnTo>
                      <a:pt x="114" y="138"/>
                    </a:lnTo>
                    <a:lnTo>
                      <a:pt x="110" y="138"/>
                    </a:lnTo>
                    <a:lnTo>
                      <a:pt x="110" y="137"/>
                    </a:lnTo>
                    <a:lnTo>
                      <a:pt x="108" y="137"/>
                    </a:lnTo>
                    <a:lnTo>
                      <a:pt x="108" y="135"/>
                    </a:lnTo>
                    <a:lnTo>
                      <a:pt x="101" y="135"/>
                    </a:lnTo>
                    <a:lnTo>
                      <a:pt x="101" y="134"/>
                    </a:lnTo>
                    <a:lnTo>
                      <a:pt x="96" y="134"/>
                    </a:lnTo>
                    <a:lnTo>
                      <a:pt x="96" y="130"/>
                    </a:lnTo>
                    <a:lnTo>
                      <a:pt x="95" y="130"/>
                    </a:lnTo>
                    <a:lnTo>
                      <a:pt x="95" y="129"/>
                    </a:lnTo>
                    <a:lnTo>
                      <a:pt x="93" y="129"/>
                    </a:lnTo>
                    <a:lnTo>
                      <a:pt x="93" y="126"/>
                    </a:lnTo>
                    <a:lnTo>
                      <a:pt x="89" y="126"/>
                    </a:lnTo>
                    <a:lnTo>
                      <a:pt x="89" y="125"/>
                    </a:lnTo>
                    <a:lnTo>
                      <a:pt x="89" y="125"/>
                    </a:lnTo>
                    <a:lnTo>
                      <a:pt x="89" y="122"/>
                    </a:lnTo>
                    <a:lnTo>
                      <a:pt x="86" y="122"/>
                    </a:lnTo>
                    <a:lnTo>
                      <a:pt x="86" y="116"/>
                    </a:lnTo>
                    <a:lnTo>
                      <a:pt x="84" y="116"/>
                    </a:lnTo>
                    <a:lnTo>
                      <a:pt x="84" y="111"/>
                    </a:lnTo>
                    <a:lnTo>
                      <a:pt x="81" y="111"/>
                    </a:lnTo>
                    <a:lnTo>
                      <a:pt x="81" y="109"/>
                    </a:lnTo>
                    <a:lnTo>
                      <a:pt x="77" y="109"/>
                    </a:lnTo>
                    <a:lnTo>
                      <a:pt x="77" y="107"/>
                    </a:lnTo>
                    <a:lnTo>
                      <a:pt x="75" y="107"/>
                    </a:lnTo>
                    <a:lnTo>
                      <a:pt x="75" y="104"/>
                    </a:lnTo>
                    <a:lnTo>
                      <a:pt x="71" y="104"/>
                    </a:lnTo>
                    <a:lnTo>
                      <a:pt x="71" y="99"/>
                    </a:lnTo>
                    <a:lnTo>
                      <a:pt x="69" y="99"/>
                    </a:lnTo>
                    <a:lnTo>
                      <a:pt x="69" y="96"/>
                    </a:lnTo>
                    <a:lnTo>
                      <a:pt x="66" y="96"/>
                    </a:lnTo>
                    <a:lnTo>
                      <a:pt x="66" y="93"/>
                    </a:lnTo>
                    <a:lnTo>
                      <a:pt x="63" y="93"/>
                    </a:lnTo>
                    <a:lnTo>
                      <a:pt x="63" y="90"/>
                    </a:lnTo>
                    <a:lnTo>
                      <a:pt x="62" y="90"/>
                    </a:lnTo>
                    <a:lnTo>
                      <a:pt x="62" y="87"/>
                    </a:lnTo>
                    <a:lnTo>
                      <a:pt x="59" y="87"/>
                    </a:lnTo>
                    <a:lnTo>
                      <a:pt x="59" y="85"/>
                    </a:lnTo>
                    <a:lnTo>
                      <a:pt x="58" y="85"/>
                    </a:lnTo>
                    <a:lnTo>
                      <a:pt x="58" y="82"/>
                    </a:lnTo>
                    <a:lnTo>
                      <a:pt x="57" y="82"/>
                    </a:lnTo>
                    <a:lnTo>
                      <a:pt x="57" y="80"/>
                    </a:lnTo>
                    <a:lnTo>
                      <a:pt x="56" y="80"/>
                    </a:lnTo>
                    <a:lnTo>
                      <a:pt x="56" y="78"/>
                    </a:lnTo>
                    <a:lnTo>
                      <a:pt x="52" y="78"/>
                    </a:lnTo>
                    <a:lnTo>
                      <a:pt x="52" y="77"/>
                    </a:lnTo>
                    <a:lnTo>
                      <a:pt x="51" y="77"/>
                    </a:lnTo>
                    <a:lnTo>
                      <a:pt x="51" y="73"/>
                    </a:lnTo>
                    <a:lnTo>
                      <a:pt x="49" y="73"/>
                    </a:lnTo>
                    <a:lnTo>
                      <a:pt x="49" y="70"/>
                    </a:lnTo>
                    <a:lnTo>
                      <a:pt x="45" y="70"/>
                    </a:lnTo>
                    <a:lnTo>
                      <a:pt x="45" y="67"/>
                    </a:lnTo>
                    <a:lnTo>
                      <a:pt x="43" y="67"/>
                    </a:lnTo>
                    <a:lnTo>
                      <a:pt x="43" y="66"/>
                    </a:lnTo>
                    <a:lnTo>
                      <a:pt x="42" y="66"/>
                    </a:lnTo>
                    <a:lnTo>
                      <a:pt x="42" y="62"/>
                    </a:lnTo>
                    <a:lnTo>
                      <a:pt x="40" y="62"/>
                    </a:lnTo>
                    <a:lnTo>
                      <a:pt x="40" y="58"/>
                    </a:lnTo>
                    <a:lnTo>
                      <a:pt x="37" y="58"/>
                    </a:lnTo>
                    <a:lnTo>
                      <a:pt x="37" y="57"/>
                    </a:lnTo>
                    <a:lnTo>
                      <a:pt x="36" y="57"/>
                    </a:lnTo>
                    <a:lnTo>
                      <a:pt x="36" y="55"/>
                    </a:lnTo>
                    <a:lnTo>
                      <a:pt x="34" y="55"/>
                    </a:lnTo>
                    <a:lnTo>
                      <a:pt x="34" y="53"/>
                    </a:lnTo>
                    <a:lnTo>
                      <a:pt x="31" y="53"/>
                    </a:lnTo>
                    <a:lnTo>
                      <a:pt x="31" y="50"/>
                    </a:lnTo>
                    <a:lnTo>
                      <a:pt x="29" y="50"/>
                    </a:lnTo>
                    <a:lnTo>
                      <a:pt x="29" y="45"/>
                    </a:lnTo>
                    <a:lnTo>
                      <a:pt x="28" y="45"/>
                    </a:lnTo>
                    <a:lnTo>
                      <a:pt x="28" y="41"/>
                    </a:lnTo>
                    <a:lnTo>
                      <a:pt x="26" y="41"/>
                    </a:lnTo>
                    <a:lnTo>
                      <a:pt x="26" y="37"/>
                    </a:lnTo>
                    <a:lnTo>
                      <a:pt x="25" y="37"/>
                    </a:lnTo>
                    <a:lnTo>
                      <a:pt x="25" y="33"/>
                    </a:lnTo>
                    <a:lnTo>
                      <a:pt x="24" y="33"/>
                    </a:lnTo>
                    <a:lnTo>
                      <a:pt x="24" y="29"/>
                    </a:lnTo>
                    <a:lnTo>
                      <a:pt x="22" y="29"/>
                    </a:lnTo>
                    <a:lnTo>
                      <a:pt x="22" y="27"/>
                    </a:lnTo>
                    <a:lnTo>
                      <a:pt x="21" y="27"/>
                    </a:lnTo>
                    <a:lnTo>
                      <a:pt x="21" y="22"/>
                    </a:lnTo>
                    <a:lnTo>
                      <a:pt x="19" y="22"/>
                    </a:lnTo>
                    <a:lnTo>
                      <a:pt x="19" y="18"/>
                    </a:lnTo>
                    <a:lnTo>
                      <a:pt x="16" y="18"/>
                    </a:lnTo>
                    <a:lnTo>
                      <a:pt x="16" y="15"/>
                    </a:lnTo>
                    <a:lnTo>
                      <a:pt x="15" y="15"/>
                    </a:lnTo>
                    <a:lnTo>
                      <a:pt x="15" y="13"/>
                    </a:lnTo>
                    <a:lnTo>
                      <a:pt x="12" y="13"/>
                    </a:lnTo>
                    <a:lnTo>
                      <a:pt x="12" y="9"/>
                    </a:lnTo>
                    <a:lnTo>
                      <a:pt x="9" y="9"/>
                    </a:lnTo>
                    <a:lnTo>
                      <a:pt x="9" y="7"/>
                    </a:lnTo>
                    <a:lnTo>
                      <a:pt x="7" y="7"/>
                    </a:lnTo>
                    <a:lnTo>
                      <a:pt x="7" y="6"/>
                    </a:lnTo>
                    <a:lnTo>
                      <a:pt x="4" y="6"/>
                    </a:lnTo>
                    <a:lnTo>
                      <a:pt x="4" y="2"/>
                    </a:lnTo>
                    <a:lnTo>
                      <a:pt x="3" y="2"/>
                    </a:lnTo>
                    <a:lnTo>
                      <a:pt x="3" y="0"/>
                    </a:lnTo>
                    <a:lnTo>
                      <a:pt x="0" y="0"/>
                    </a:lnTo>
                  </a:path>
                </a:pathLst>
              </a:cu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311" name="Group 310"/>
          <p:cNvGrpSpPr/>
          <p:nvPr/>
        </p:nvGrpSpPr>
        <p:grpSpPr>
          <a:xfrm>
            <a:off x="4639435" y="2956344"/>
            <a:ext cx="4286013" cy="3106727"/>
            <a:chOff x="4639435" y="2956344"/>
            <a:chExt cx="4286013" cy="3106727"/>
          </a:xfrm>
        </p:grpSpPr>
        <p:sp>
          <p:nvSpPr>
            <p:cNvPr id="312" name="TextBox 311"/>
            <p:cNvSpPr txBox="1"/>
            <p:nvPr/>
          </p:nvSpPr>
          <p:spPr>
            <a:xfrm>
              <a:off x="6427676" y="5426074"/>
              <a:ext cx="1187366" cy="274594"/>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a:solidFill>
                    <a:srgbClr val="4D4D4D"/>
                  </a:solidFill>
                  <a:effectLst/>
                  <a:uFillTx/>
                  <a:ea typeface="MS UI Gothic"/>
                </a:rPr>
                <a:t>経過期間（ヵ月）</a:t>
              </a:r>
            </a:p>
          </p:txBody>
        </p:sp>
        <p:grpSp>
          <p:nvGrpSpPr>
            <p:cNvPr id="313" name="Group 312"/>
            <p:cNvGrpSpPr/>
            <p:nvPr/>
          </p:nvGrpSpPr>
          <p:grpSpPr>
            <a:xfrm>
              <a:off x="4639435" y="2956344"/>
              <a:ext cx="4286013" cy="3106727"/>
              <a:chOff x="470476" y="2263188"/>
              <a:chExt cx="3738206" cy="3106727"/>
            </a:xfrm>
          </p:grpSpPr>
          <p:sp>
            <p:nvSpPr>
              <p:cNvPr id="463" name="Freeform 462"/>
              <p:cNvSpPr/>
              <p:nvPr/>
            </p:nvSpPr>
            <p:spPr bwMode="auto">
              <a:xfrm>
                <a:off x="992029" y="2403973"/>
                <a:ext cx="3080196" cy="213289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64" name="Line 6"/>
              <p:cNvSpPr>
                <a:spLocks noChangeShapeType="1"/>
              </p:cNvSpPr>
              <p:nvPr/>
            </p:nvSpPr>
            <p:spPr bwMode="auto">
              <a:xfrm>
                <a:off x="916467" y="2403972"/>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65" name="Line 7"/>
              <p:cNvSpPr>
                <a:spLocks noChangeShapeType="1"/>
              </p:cNvSpPr>
              <p:nvPr/>
            </p:nvSpPr>
            <p:spPr bwMode="auto">
              <a:xfrm>
                <a:off x="916467" y="2830622"/>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66" name="Line 8"/>
              <p:cNvSpPr>
                <a:spLocks noChangeShapeType="1"/>
              </p:cNvSpPr>
              <p:nvPr/>
            </p:nvSpPr>
            <p:spPr bwMode="auto">
              <a:xfrm>
                <a:off x="916467" y="3257273"/>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67" name="Line 9"/>
              <p:cNvSpPr>
                <a:spLocks noChangeShapeType="1"/>
              </p:cNvSpPr>
              <p:nvPr/>
            </p:nvSpPr>
            <p:spPr bwMode="auto">
              <a:xfrm>
                <a:off x="916467" y="3683923"/>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68" name="Line 10"/>
              <p:cNvSpPr>
                <a:spLocks noChangeShapeType="1"/>
              </p:cNvSpPr>
              <p:nvPr/>
            </p:nvSpPr>
            <p:spPr bwMode="auto">
              <a:xfrm>
                <a:off x="916467" y="4110573"/>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69" name="Line 12"/>
              <p:cNvSpPr>
                <a:spLocks noChangeShapeType="1"/>
              </p:cNvSpPr>
              <p:nvPr/>
            </p:nvSpPr>
            <p:spPr bwMode="auto">
              <a:xfrm flipH="1">
                <a:off x="2915895"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70" name="Line 13"/>
              <p:cNvSpPr>
                <a:spLocks noChangeShapeType="1"/>
              </p:cNvSpPr>
              <p:nvPr/>
            </p:nvSpPr>
            <p:spPr bwMode="auto">
              <a:xfrm flipH="1">
                <a:off x="2536979"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71" name="Line 14"/>
              <p:cNvSpPr>
                <a:spLocks noChangeShapeType="1"/>
              </p:cNvSpPr>
              <p:nvPr/>
            </p:nvSpPr>
            <p:spPr bwMode="auto">
              <a:xfrm flipH="1">
                <a:off x="3882938"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72" name="Line 15"/>
              <p:cNvSpPr>
                <a:spLocks noChangeShapeType="1"/>
              </p:cNvSpPr>
              <p:nvPr/>
            </p:nvSpPr>
            <p:spPr bwMode="auto">
              <a:xfrm flipH="1">
                <a:off x="3499260"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73" name="Line 18"/>
              <p:cNvSpPr>
                <a:spLocks noChangeShapeType="1"/>
              </p:cNvSpPr>
              <p:nvPr/>
            </p:nvSpPr>
            <p:spPr bwMode="auto">
              <a:xfrm flipH="1">
                <a:off x="2153301"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74" name="Line 19"/>
              <p:cNvSpPr>
                <a:spLocks noChangeShapeType="1"/>
              </p:cNvSpPr>
              <p:nvPr/>
            </p:nvSpPr>
            <p:spPr bwMode="auto">
              <a:xfrm flipH="1">
                <a:off x="1766527"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75" name="Line 20"/>
              <p:cNvSpPr>
                <a:spLocks noChangeShapeType="1"/>
              </p:cNvSpPr>
              <p:nvPr/>
            </p:nvSpPr>
            <p:spPr bwMode="auto">
              <a:xfrm flipH="1">
                <a:off x="1387611"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76" name="Line 21"/>
              <p:cNvSpPr>
                <a:spLocks noChangeShapeType="1"/>
              </p:cNvSpPr>
              <p:nvPr/>
            </p:nvSpPr>
            <p:spPr bwMode="auto">
              <a:xfrm flipH="1">
                <a:off x="992028"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77" name="Line 18"/>
              <p:cNvSpPr>
                <a:spLocks noChangeShapeType="1"/>
              </p:cNvSpPr>
              <p:nvPr/>
            </p:nvSpPr>
            <p:spPr bwMode="auto">
              <a:xfrm flipH="1">
                <a:off x="2345893"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78" name="Line 19"/>
              <p:cNvSpPr>
                <a:spLocks noChangeShapeType="1"/>
              </p:cNvSpPr>
              <p:nvPr/>
            </p:nvSpPr>
            <p:spPr bwMode="auto">
              <a:xfrm flipH="1">
                <a:off x="1966262"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79" name="Line 20"/>
              <p:cNvSpPr>
                <a:spLocks noChangeShapeType="1"/>
              </p:cNvSpPr>
              <p:nvPr/>
            </p:nvSpPr>
            <p:spPr bwMode="auto">
              <a:xfrm flipH="1">
                <a:off x="1575441"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80" name="Line 21"/>
              <p:cNvSpPr>
                <a:spLocks noChangeShapeType="1"/>
              </p:cNvSpPr>
              <p:nvPr/>
            </p:nvSpPr>
            <p:spPr bwMode="auto">
              <a:xfrm flipH="1">
                <a:off x="1184620"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81" name="Line 13"/>
              <p:cNvSpPr>
                <a:spLocks noChangeShapeType="1"/>
              </p:cNvSpPr>
              <p:nvPr/>
            </p:nvSpPr>
            <p:spPr bwMode="auto">
              <a:xfrm flipH="1">
                <a:off x="2726952"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82" name="Line 15"/>
              <p:cNvSpPr>
                <a:spLocks noChangeShapeType="1"/>
              </p:cNvSpPr>
              <p:nvPr/>
            </p:nvSpPr>
            <p:spPr bwMode="auto">
              <a:xfrm flipH="1">
                <a:off x="3310865"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83" name="Line 15"/>
              <p:cNvSpPr>
                <a:spLocks noChangeShapeType="1"/>
              </p:cNvSpPr>
              <p:nvPr/>
            </p:nvSpPr>
            <p:spPr bwMode="auto">
              <a:xfrm flipH="1">
                <a:off x="3116106"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84" name="Line 15"/>
              <p:cNvSpPr>
                <a:spLocks noChangeShapeType="1"/>
              </p:cNvSpPr>
              <p:nvPr/>
            </p:nvSpPr>
            <p:spPr bwMode="auto">
              <a:xfrm flipH="1">
                <a:off x="3688072"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85" name="Line 14"/>
              <p:cNvSpPr>
                <a:spLocks noChangeShapeType="1"/>
              </p:cNvSpPr>
              <p:nvPr/>
            </p:nvSpPr>
            <p:spPr bwMode="auto">
              <a:xfrm flipH="1">
                <a:off x="4073434" y="4537223"/>
                <a:ext cx="0" cy="7200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86" name="TextBox 485"/>
              <p:cNvSpPr txBox="1"/>
              <p:nvPr/>
            </p:nvSpPr>
            <p:spPr>
              <a:xfrm rot="16200000">
                <a:off x="231727" y="3356988"/>
                <a:ext cx="716996" cy="239498"/>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a:solidFill>
                      <a:srgbClr val="4D4D4D"/>
                    </a:solidFill>
                    <a:effectLst/>
                    <a:uFillTx/>
                    <a:ea typeface="MS UI Gothic"/>
                  </a:rPr>
                  <a:t>PFS、%</a:t>
                </a:r>
              </a:p>
            </p:txBody>
          </p:sp>
          <p:sp>
            <p:nvSpPr>
              <p:cNvPr id="487" name="TextBox 486"/>
              <p:cNvSpPr txBox="1"/>
              <p:nvPr/>
            </p:nvSpPr>
            <p:spPr>
              <a:xfrm>
                <a:off x="594948" y="2264390"/>
                <a:ext cx="380036"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100</a:t>
                </a:r>
              </a:p>
            </p:txBody>
          </p:sp>
          <p:sp>
            <p:nvSpPr>
              <p:cNvPr id="488" name="TextBox 487"/>
              <p:cNvSpPr txBox="1"/>
              <p:nvPr/>
            </p:nvSpPr>
            <p:spPr>
              <a:xfrm>
                <a:off x="668407" y="2692634"/>
                <a:ext cx="306579"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80</a:t>
                </a:r>
              </a:p>
            </p:txBody>
          </p:sp>
          <p:sp>
            <p:nvSpPr>
              <p:cNvPr id="489" name="TextBox 488"/>
              <p:cNvSpPr txBox="1"/>
              <p:nvPr/>
            </p:nvSpPr>
            <p:spPr>
              <a:xfrm>
                <a:off x="668407" y="3119095"/>
                <a:ext cx="306579"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60</a:t>
                </a:r>
              </a:p>
            </p:txBody>
          </p:sp>
          <p:sp>
            <p:nvSpPr>
              <p:cNvPr id="490" name="TextBox 489"/>
              <p:cNvSpPr txBox="1"/>
              <p:nvPr/>
            </p:nvSpPr>
            <p:spPr>
              <a:xfrm>
                <a:off x="668407" y="3545555"/>
                <a:ext cx="306579"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40</a:t>
                </a:r>
              </a:p>
            </p:txBody>
          </p:sp>
          <p:sp>
            <p:nvSpPr>
              <p:cNvPr id="491" name="TextBox 490"/>
              <p:cNvSpPr txBox="1"/>
              <p:nvPr/>
            </p:nvSpPr>
            <p:spPr>
              <a:xfrm>
                <a:off x="668407" y="3972015"/>
                <a:ext cx="306579"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20</a:t>
                </a:r>
              </a:p>
            </p:txBody>
          </p:sp>
          <p:sp>
            <p:nvSpPr>
              <p:cNvPr id="492" name="TextBox 491"/>
              <p:cNvSpPr txBox="1"/>
              <p:nvPr/>
            </p:nvSpPr>
            <p:spPr>
              <a:xfrm>
                <a:off x="741864" y="4398995"/>
                <a:ext cx="233122" cy="274594"/>
              </a:xfrm>
              <a:prstGeom prst="rect">
                <a:avLst/>
              </a:prstGeom>
              <a:noFill/>
            </p:spPr>
            <p:txBody>
              <a:bodyPr wrap="none" rtlCol="0" anchor="ctr" anchorCtr="0">
                <a:spAutoFit/>
              </a:bodyPr>
              <a:lstStyle/>
              <a:p>
                <a:pPr algn="r"/>
                <a:r>
                  <a:rPr lang="ja-JP" sz="1200" b="0" i="0" u="none" strike="noStrike" cap="none" baseline="0">
                    <a:solidFill>
                      <a:srgbClr val="4D4D4D"/>
                    </a:solidFill>
                    <a:effectLst/>
                    <a:uFillTx/>
                    <a:ea typeface="MS UI Gothic"/>
                  </a:rPr>
                  <a:t>0</a:t>
                </a:r>
              </a:p>
            </p:txBody>
          </p:sp>
          <p:sp>
            <p:nvSpPr>
              <p:cNvPr id="493" name="TextBox 492"/>
              <p:cNvSpPr txBox="1"/>
              <p:nvPr/>
            </p:nvSpPr>
            <p:spPr>
              <a:xfrm>
                <a:off x="833159" y="4585086"/>
                <a:ext cx="325983"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0</a:t>
                </a:r>
              </a:p>
              <a:p>
                <a:pPr algn="ctr"/>
                <a:endParaRPr lang="en-GB" sz="900"/>
              </a:p>
              <a:p>
                <a:pPr algn="ctr"/>
                <a:endParaRPr lang="en-GB" sz="900"/>
              </a:p>
              <a:p>
                <a:pPr algn="ctr"/>
                <a:r>
                  <a:rPr lang="ja-JP" sz="900" b="0" i="0" u="none" strike="noStrike" cap="none" baseline="0">
                    <a:solidFill>
                      <a:srgbClr val="B60D27"/>
                    </a:solidFill>
                    <a:effectLst/>
                    <a:uFillTx/>
                    <a:ea typeface="MS UI Gothic"/>
                  </a:rPr>
                  <a:t>107</a:t>
                </a:r>
              </a:p>
              <a:p>
                <a:pPr algn="ctr"/>
                <a:r>
                  <a:rPr lang="ja-JP" sz="900" b="0" i="0" u="none" strike="noStrike" cap="none" baseline="0">
                    <a:solidFill>
                      <a:srgbClr val="B2C0D8"/>
                    </a:solidFill>
                    <a:effectLst/>
                    <a:uFillTx/>
                    <a:ea typeface="MS UI Gothic"/>
                  </a:rPr>
                  <a:t>115</a:t>
                </a:r>
              </a:p>
            </p:txBody>
          </p:sp>
          <p:sp>
            <p:nvSpPr>
              <p:cNvPr id="494" name="TextBox 493"/>
              <p:cNvSpPr txBox="1"/>
              <p:nvPr/>
            </p:nvSpPr>
            <p:spPr>
              <a:xfrm>
                <a:off x="1252073" y="4585086"/>
                <a:ext cx="270544"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4</a:t>
                </a:r>
              </a:p>
              <a:p>
                <a:pPr algn="ctr"/>
                <a:endParaRPr lang="en-GB" sz="900"/>
              </a:p>
              <a:p>
                <a:pPr algn="ctr"/>
                <a:endParaRPr lang="en-GB" sz="900"/>
              </a:p>
              <a:p>
                <a:pPr algn="ctr"/>
                <a:r>
                  <a:rPr lang="ja-JP" sz="900" b="0" i="0" u="none" strike="noStrike" cap="none" baseline="0">
                    <a:solidFill>
                      <a:srgbClr val="B60D27"/>
                    </a:solidFill>
                    <a:effectLst/>
                    <a:uFillTx/>
                    <a:ea typeface="MS UI Gothic"/>
                  </a:rPr>
                  <a:t>47</a:t>
                </a:r>
              </a:p>
              <a:p>
                <a:pPr algn="ctr"/>
                <a:r>
                  <a:rPr lang="ja-JP" sz="900" b="0" i="0" u="none" strike="noStrike" cap="none" baseline="0">
                    <a:solidFill>
                      <a:srgbClr val="B2C0D8"/>
                    </a:solidFill>
                    <a:effectLst/>
                    <a:uFillTx/>
                    <a:ea typeface="MS UI Gothic"/>
                  </a:rPr>
                  <a:t>42</a:t>
                </a:r>
              </a:p>
            </p:txBody>
          </p:sp>
          <p:sp>
            <p:nvSpPr>
              <p:cNvPr id="495" name="TextBox 494"/>
              <p:cNvSpPr txBox="1"/>
              <p:nvPr/>
            </p:nvSpPr>
            <p:spPr>
              <a:xfrm>
                <a:off x="1632816" y="4585086"/>
                <a:ext cx="270544"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8</a:t>
                </a:r>
              </a:p>
              <a:p>
                <a:pPr algn="ctr"/>
                <a:endParaRPr lang="en-GB" sz="900"/>
              </a:p>
              <a:p>
                <a:pPr algn="ctr"/>
                <a:endParaRPr lang="en-GB" sz="900"/>
              </a:p>
              <a:p>
                <a:pPr algn="ctr"/>
                <a:r>
                  <a:rPr lang="ja-JP" sz="900" b="0" i="0" u="none" strike="noStrike" cap="none" baseline="0">
                    <a:solidFill>
                      <a:srgbClr val="B60D27"/>
                    </a:solidFill>
                    <a:effectLst/>
                    <a:uFillTx/>
                    <a:ea typeface="MS UI Gothic"/>
                  </a:rPr>
                  <a:t>30</a:t>
                </a:r>
              </a:p>
              <a:p>
                <a:pPr algn="ctr"/>
                <a:r>
                  <a:rPr lang="ja-JP" sz="900" b="0" i="0" u="none" strike="noStrike" cap="none" baseline="0">
                    <a:solidFill>
                      <a:srgbClr val="B2C0D8"/>
                    </a:solidFill>
                    <a:effectLst/>
                    <a:uFillTx/>
                    <a:ea typeface="MS UI Gothic"/>
                  </a:rPr>
                  <a:t>20</a:t>
                </a:r>
              </a:p>
            </p:txBody>
          </p:sp>
          <p:sp>
            <p:nvSpPr>
              <p:cNvPr id="496" name="TextBox 495"/>
              <p:cNvSpPr txBox="1"/>
              <p:nvPr/>
            </p:nvSpPr>
            <p:spPr>
              <a:xfrm>
                <a:off x="2025466" y="4585086"/>
                <a:ext cx="270544"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12</a:t>
                </a:r>
              </a:p>
              <a:p>
                <a:pPr algn="ctr"/>
                <a:endParaRPr lang="en-GB" sz="900"/>
              </a:p>
              <a:p>
                <a:pPr algn="ctr"/>
                <a:endParaRPr lang="en-GB" sz="900"/>
              </a:p>
              <a:p>
                <a:pPr algn="r"/>
                <a:r>
                  <a:rPr lang="ja-JP" sz="900" b="0" i="0" u="none" strike="noStrike" cap="none" baseline="0">
                    <a:solidFill>
                      <a:srgbClr val="B60D27"/>
                    </a:solidFill>
                    <a:effectLst/>
                    <a:uFillTx/>
                    <a:ea typeface="MS UI Gothic"/>
                  </a:rPr>
                  <a:t>20</a:t>
                </a:r>
              </a:p>
              <a:p>
                <a:pPr algn="r"/>
                <a:r>
                  <a:rPr lang="ja-JP" sz="900" b="0" i="0" u="none" strike="noStrike" cap="none" baseline="0">
                    <a:solidFill>
                      <a:srgbClr val="B2C0D8"/>
                    </a:solidFill>
                    <a:effectLst/>
                    <a:uFillTx/>
                    <a:ea typeface="MS UI Gothic"/>
                  </a:rPr>
                  <a:t>7</a:t>
                </a:r>
              </a:p>
            </p:txBody>
          </p:sp>
          <p:sp>
            <p:nvSpPr>
              <p:cNvPr id="497" name="TextBox 496"/>
              <p:cNvSpPr txBox="1"/>
              <p:nvPr/>
            </p:nvSpPr>
            <p:spPr>
              <a:xfrm>
                <a:off x="2398536" y="4585086"/>
                <a:ext cx="270544"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16</a:t>
                </a:r>
              </a:p>
              <a:p>
                <a:pPr algn="ctr"/>
                <a:endParaRPr lang="en-GB" sz="900"/>
              </a:p>
              <a:p>
                <a:pPr algn="ctr"/>
                <a:endParaRPr lang="en-GB" sz="900"/>
              </a:p>
              <a:p>
                <a:pPr algn="r"/>
                <a:r>
                  <a:rPr lang="ja-JP" sz="900" b="0" i="0" u="none" strike="noStrike" cap="none" baseline="0">
                    <a:solidFill>
                      <a:srgbClr val="B60D27"/>
                    </a:solidFill>
                    <a:effectLst/>
                    <a:uFillTx/>
                    <a:ea typeface="MS UI Gothic"/>
                  </a:rPr>
                  <a:t>13</a:t>
                </a:r>
              </a:p>
              <a:p>
                <a:pPr algn="r"/>
                <a:r>
                  <a:rPr lang="ja-JP" sz="900" b="0" i="0" u="none" strike="noStrike" cap="none" baseline="0">
                    <a:solidFill>
                      <a:srgbClr val="B2C0D8"/>
                    </a:solidFill>
                    <a:effectLst/>
                    <a:uFillTx/>
                    <a:ea typeface="MS UI Gothic"/>
                  </a:rPr>
                  <a:t>4</a:t>
                </a:r>
              </a:p>
            </p:txBody>
          </p:sp>
          <p:sp>
            <p:nvSpPr>
              <p:cNvPr id="498" name="TextBox 497"/>
              <p:cNvSpPr txBox="1"/>
              <p:nvPr/>
            </p:nvSpPr>
            <p:spPr>
              <a:xfrm>
                <a:off x="2785497" y="4585086"/>
                <a:ext cx="270544"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20</a:t>
                </a:r>
              </a:p>
              <a:p>
                <a:pPr algn="ctr"/>
                <a:endParaRPr lang="en-GB" sz="900"/>
              </a:p>
              <a:p>
                <a:pPr algn="ctr"/>
                <a:endParaRPr lang="en-GB" sz="900"/>
              </a:p>
              <a:p>
                <a:pPr algn="ctr"/>
                <a:r>
                  <a:rPr lang="ja-JP" sz="900" b="0" i="0" u="none" strike="noStrike" cap="none" baseline="0">
                    <a:solidFill>
                      <a:srgbClr val="B60D27"/>
                    </a:solidFill>
                    <a:effectLst/>
                    <a:uFillTx/>
                    <a:ea typeface="MS UI Gothic"/>
                  </a:rPr>
                  <a:t>5</a:t>
                </a:r>
              </a:p>
              <a:p>
                <a:pPr algn="ctr"/>
                <a:r>
                  <a:rPr lang="ja-JP" sz="900" b="0" i="0" u="none" strike="noStrike" cap="none" baseline="0">
                    <a:solidFill>
                      <a:srgbClr val="B2C0D8"/>
                    </a:solidFill>
                    <a:effectLst/>
                    <a:uFillTx/>
                    <a:ea typeface="MS UI Gothic"/>
                  </a:rPr>
                  <a:t>0</a:t>
                </a:r>
              </a:p>
            </p:txBody>
          </p:sp>
          <p:sp>
            <p:nvSpPr>
              <p:cNvPr id="499" name="TextBox 498"/>
              <p:cNvSpPr txBox="1"/>
              <p:nvPr/>
            </p:nvSpPr>
            <p:spPr>
              <a:xfrm>
                <a:off x="3367170" y="4585086"/>
                <a:ext cx="270544"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26</a:t>
                </a:r>
              </a:p>
              <a:p>
                <a:pPr algn="ctr"/>
                <a:endParaRPr lang="en-GB" sz="900"/>
              </a:p>
              <a:p>
                <a:pPr algn="ctr"/>
                <a:endParaRPr lang="en-GB" sz="900"/>
              </a:p>
              <a:p>
                <a:pPr algn="ctr"/>
                <a:r>
                  <a:rPr lang="ja-JP" sz="900" b="0" i="0" u="none" strike="noStrike" cap="none" baseline="0">
                    <a:solidFill>
                      <a:srgbClr val="B60D27"/>
                    </a:solidFill>
                    <a:effectLst/>
                    <a:uFillTx/>
                    <a:ea typeface="MS UI Gothic"/>
                  </a:rPr>
                  <a:t>0</a:t>
                </a:r>
              </a:p>
              <a:p>
                <a:pPr algn="ctr"/>
                <a:r>
                  <a:rPr lang="ja-JP" sz="900" b="0" i="0" u="none" strike="noStrike" cap="none" baseline="0">
                    <a:solidFill>
                      <a:srgbClr val="B2C0D8"/>
                    </a:solidFill>
                    <a:effectLst/>
                    <a:uFillTx/>
                    <a:ea typeface="MS UI Gothic"/>
                  </a:rPr>
                  <a:t>0</a:t>
                </a:r>
              </a:p>
            </p:txBody>
          </p:sp>
          <p:sp>
            <p:nvSpPr>
              <p:cNvPr id="500" name="TextBox 499"/>
              <p:cNvSpPr txBox="1"/>
              <p:nvPr/>
            </p:nvSpPr>
            <p:spPr>
              <a:xfrm>
                <a:off x="3746460" y="4585086"/>
                <a:ext cx="270544"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30</a:t>
                </a:r>
              </a:p>
              <a:p>
                <a:pPr algn="ctr"/>
                <a:endParaRPr lang="en-GB" sz="900"/>
              </a:p>
              <a:p>
                <a:pPr algn="ctr"/>
                <a:endParaRPr lang="en-GB" sz="900"/>
              </a:p>
              <a:p>
                <a:pPr algn="ctr"/>
                <a:r>
                  <a:rPr lang="ja-JP" sz="900" b="0" i="0" u="none" strike="noStrike" cap="none" baseline="0">
                    <a:solidFill>
                      <a:srgbClr val="B60D27"/>
                    </a:solidFill>
                    <a:effectLst/>
                    <a:uFillTx/>
                    <a:ea typeface="MS UI Gothic"/>
                  </a:rPr>
                  <a:t>0</a:t>
                </a:r>
              </a:p>
              <a:p>
                <a:pPr algn="ctr"/>
                <a:r>
                  <a:rPr lang="ja-JP" sz="900" b="0" i="0" u="none" strike="noStrike" cap="none" baseline="0">
                    <a:solidFill>
                      <a:srgbClr val="B2C0D8"/>
                    </a:solidFill>
                    <a:effectLst/>
                    <a:uFillTx/>
                    <a:ea typeface="MS UI Gothic"/>
                  </a:rPr>
                  <a:t>0</a:t>
                </a:r>
              </a:p>
            </p:txBody>
          </p:sp>
          <p:sp>
            <p:nvSpPr>
              <p:cNvPr id="501" name="TextBox 500"/>
              <p:cNvSpPr txBox="1"/>
              <p:nvPr/>
            </p:nvSpPr>
            <p:spPr>
              <a:xfrm>
                <a:off x="1053470" y="4585086"/>
                <a:ext cx="270544"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2</a:t>
                </a:r>
              </a:p>
              <a:p>
                <a:pPr algn="ctr"/>
                <a:endParaRPr lang="en-GB" sz="900"/>
              </a:p>
              <a:p>
                <a:pPr algn="ctr"/>
                <a:endParaRPr lang="en-GB" sz="900"/>
              </a:p>
              <a:p>
                <a:pPr algn="ctr"/>
                <a:r>
                  <a:rPr lang="ja-JP" sz="900" b="0" i="0" u="none" strike="noStrike" cap="none" baseline="0">
                    <a:solidFill>
                      <a:srgbClr val="B60D27"/>
                    </a:solidFill>
                    <a:effectLst/>
                    <a:uFillTx/>
                    <a:ea typeface="MS UI Gothic"/>
                  </a:rPr>
                  <a:t>82</a:t>
                </a:r>
              </a:p>
              <a:p>
                <a:pPr algn="ctr"/>
                <a:r>
                  <a:rPr lang="ja-JP" sz="900" b="0" i="0" u="none" strike="noStrike" cap="none" baseline="0">
                    <a:solidFill>
                      <a:srgbClr val="B2C0D8"/>
                    </a:solidFill>
                    <a:effectLst/>
                    <a:uFillTx/>
                    <a:ea typeface="MS UI Gothic"/>
                  </a:rPr>
                  <a:t>75</a:t>
                </a:r>
              </a:p>
            </p:txBody>
          </p:sp>
          <p:sp>
            <p:nvSpPr>
              <p:cNvPr id="502" name="TextBox 501"/>
              <p:cNvSpPr txBox="1"/>
              <p:nvPr/>
            </p:nvSpPr>
            <p:spPr>
              <a:xfrm>
                <a:off x="1439903" y="4585086"/>
                <a:ext cx="270544"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6</a:t>
                </a:r>
              </a:p>
              <a:p>
                <a:pPr algn="ctr"/>
                <a:endParaRPr lang="en-GB" sz="900"/>
              </a:p>
              <a:p>
                <a:pPr algn="ctr"/>
                <a:endParaRPr lang="en-GB" sz="900"/>
              </a:p>
              <a:p>
                <a:pPr algn="ctr"/>
                <a:r>
                  <a:rPr lang="ja-JP" sz="900" b="0" i="0" u="none" strike="noStrike" cap="none" baseline="0">
                    <a:solidFill>
                      <a:srgbClr val="B60D27"/>
                    </a:solidFill>
                    <a:effectLst/>
                    <a:uFillTx/>
                    <a:ea typeface="MS UI Gothic"/>
                  </a:rPr>
                  <a:t>35</a:t>
                </a:r>
              </a:p>
              <a:p>
                <a:pPr algn="ctr"/>
                <a:r>
                  <a:rPr lang="ja-JP" sz="900" b="0" i="0" u="none" strike="noStrike" cap="none" baseline="0">
                    <a:solidFill>
                      <a:srgbClr val="B2C0D8"/>
                    </a:solidFill>
                    <a:effectLst/>
                    <a:uFillTx/>
                    <a:ea typeface="MS UI Gothic"/>
                  </a:rPr>
                  <a:t>30</a:t>
                </a:r>
              </a:p>
            </p:txBody>
          </p:sp>
          <p:sp>
            <p:nvSpPr>
              <p:cNvPr id="503" name="TextBox 502"/>
              <p:cNvSpPr txBox="1"/>
              <p:nvPr/>
            </p:nvSpPr>
            <p:spPr>
              <a:xfrm>
                <a:off x="1832550" y="4585086"/>
                <a:ext cx="270544"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10</a:t>
                </a:r>
              </a:p>
              <a:p>
                <a:pPr algn="ctr"/>
                <a:endParaRPr lang="en-GB" sz="900"/>
              </a:p>
              <a:p>
                <a:pPr algn="ctr"/>
                <a:endParaRPr lang="en-GB" sz="900"/>
              </a:p>
              <a:p>
                <a:pPr algn="r"/>
                <a:r>
                  <a:rPr lang="ja-JP" sz="900" b="0" i="0" u="none" strike="noStrike" cap="none" baseline="0">
                    <a:solidFill>
                      <a:srgbClr val="B60D27"/>
                    </a:solidFill>
                    <a:effectLst/>
                    <a:uFillTx/>
                    <a:ea typeface="MS UI Gothic"/>
                  </a:rPr>
                  <a:t>24</a:t>
                </a:r>
              </a:p>
              <a:p>
                <a:pPr algn="r"/>
                <a:r>
                  <a:rPr lang="ja-JP" sz="900" b="0" i="0" u="none" strike="noStrike" cap="none" baseline="0">
                    <a:solidFill>
                      <a:srgbClr val="B2C0D8"/>
                    </a:solidFill>
                    <a:effectLst/>
                    <a:uFillTx/>
                    <a:ea typeface="MS UI Gothic"/>
                  </a:rPr>
                  <a:t>12</a:t>
                </a:r>
              </a:p>
            </p:txBody>
          </p:sp>
          <p:sp>
            <p:nvSpPr>
              <p:cNvPr id="504" name="TextBox 503"/>
              <p:cNvSpPr txBox="1"/>
              <p:nvPr/>
            </p:nvSpPr>
            <p:spPr>
              <a:xfrm>
                <a:off x="2218058" y="4585086"/>
                <a:ext cx="270544"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14</a:t>
                </a:r>
              </a:p>
              <a:p>
                <a:pPr algn="ctr"/>
                <a:endParaRPr lang="en-GB" sz="900"/>
              </a:p>
              <a:p>
                <a:pPr algn="ctr"/>
                <a:endParaRPr lang="en-GB" sz="900"/>
              </a:p>
              <a:p>
                <a:pPr algn="r"/>
                <a:r>
                  <a:rPr lang="ja-JP" sz="900" b="0" i="0" u="none" strike="noStrike" cap="none" baseline="0">
                    <a:solidFill>
                      <a:srgbClr val="B60D27"/>
                    </a:solidFill>
                    <a:effectLst/>
                    <a:uFillTx/>
                    <a:ea typeface="MS UI Gothic"/>
                  </a:rPr>
                  <a:t>16</a:t>
                </a:r>
              </a:p>
              <a:p>
                <a:pPr algn="r"/>
                <a:r>
                  <a:rPr lang="ja-JP" sz="900" b="0" i="0" u="none" strike="noStrike" cap="none" baseline="0">
                    <a:solidFill>
                      <a:srgbClr val="B2C0D8"/>
                    </a:solidFill>
                    <a:effectLst/>
                    <a:uFillTx/>
                    <a:ea typeface="MS UI Gothic"/>
                  </a:rPr>
                  <a:t>5</a:t>
                </a:r>
              </a:p>
            </p:txBody>
          </p:sp>
          <p:sp>
            <p:nvSpPr>
              <p:cNvPr id="505" name="TextBox 504"/>
              <p:cNvSpPr txBox="1"/>
              <p:nvPr/>
            </p:nvSpPr>
            <p:spPr>
              <a:xfrm>
                <a:off x="2591681" y="4585086"/>
                <a:ext cx="270544"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18</a:t>
                </a:r>
              </a:p>
              <a:p>
                <a:pPr algn="ctr"/>
                <a:endParaRPr lang="en-GB" sz="900"/>
              </a:p>
              <a:p>
                <a:pPr algn="ctr"/>
                <a:endParaRPr lang="en-GB" sz="900"/>
              </a:p>
              <a:p>
                <a:pPr algn="ctr"/>
                <a:r>
                  <a:rPr lang="ja-JP" sz="900" b="0" i="0" u="none" strike="noStrike" cap="none" baseline="0">
                    <a:solidFill>
                      <a:srgbClr val="B60D27"/>
                    </a:solidFill>
                    <a:effectLst/>
                    <a:uFillTx/>
                    <a:ea typeface="MS UI Gothic"/>
                  </a:rPr>
                  <a:t>9</a:t>
                </a:r>
              </a:p>
              <a:p>
                <a:pPr algn="ctr"/>
                <a:r>
                  <a:rPr lang="ja-JP" sz="900" b="0" i="0" u="none" strike="noStrike" cap="none" baseline="0">
                    <a:solidFill>
                      <a:srgbClr val="B2C0D8"/>
                    </a:solidFill>
                    <a:effectLst/>
                    <a:uFillTx/>
                    <a:ea typeface="MS UI Gothic"/>
                  </a:rPr>
                  <a:t>2</a:t>
                </a:r>
              </a:p>
            </p:txBody>
          </p:sp>
          <p:sp>
            <p:nvSpPr>
              <p:cNvPr id="506" name="TextBox 505"/>
              <p:cNvSpPr txBox="1"/>
              <p:nvPr/>
            </p:nvSpPr>
            <p:spPr>
              <a:xfrm>
                <a:off x="3175594" y="4585086"/>
                <a:ext cx="270544"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24</a:t>
                </a:r>
              </a:p>
              <a:p>
                <a:pPr algn="ctr"/>
                <a:endParaRPr lang="en-GB" sz="900"/>
              </a:p>
              <a:p>
                <a:pPr algn="ctr"/>
                <a:endParaRPr lang="en-GB" sz="900"/>
              </a:p>
              <a:p>
                <a:pPr algn="ctr"/>
                <a:r>
                  <a:rPr lang="ja-JP" sz="900" b="0" i="0" u="none" strike="noStrike" cap="none" baseline="0">
                    <a:solidFill>
                      <a:srgbClr val="B60D27"/>
                    </a:solidFill>
                    <a:effectLst/>
                    <a:uFillTx/>
                    <a:ea typeface="MS UI Gothic"/>
                  </a:rPr>
                  <a:t>1</a:t>
                </a:r>
              </a:p>
              <a:p>
                <a:pPr algn="ctr"/>
                <a:r>
                  <a:rPr lang="ja-JP" sz="900" b="0" i="0" u="none" strike="noStrike" cap="none" baseline="0">
                    <a:solidFill>
                      <a:srgbClr val="B2C0D8"/>
                    </a:solidFill>
                    <a:effectLst/>
                    <a:uFillTx/>
                    <a:ea typeface="MS UI Gothic"/>
                  </a:rPr>
                  <a:t>0</a:t>
                </a:r>
              </a:p>
            </p:txBody>
          </p:sp>
          <p:sp>
            <p:nvSpPr>
              <p:cNvPr id="507" name="TextBox 506"/>
              <p:cNvSpPr txBox="1"/>
              <p:nvPr/>
            </p:nvSpPr>
            <p:spPr>
              <a:xfrm>
                <a:off x="2984017" y="4585086"/>
                <a:ext cx="270544"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22</a:t>
                </a:r>
              </a:p>
              <a:p>
                <a:pPr algn="ctr"/>
                <a:endParaRPr lang="en-GB" sz="900"/>
              </a:p>
              <a:p>
                <a:pPr algn="ctr"/>
                <a:endParaRPr lang="en-GB" sz="900"/>
              </a:p>
              <a:p>
                <a:pPr algn="ctr"/>
                <a:r>
                  <a:rPr lang="ja-JP" sz="900" b="0" i="0" u="none" strike="noStrike" cap="none" baseline="0">
                    <a:solidFill>
                      <a:srgbClr val="B60D27"/>
                    </a:solidFill>
                    <a:effectLst/>
                    <a:uFillTx/>
                    <a:ea typeface="MS UI Gothic"/>
                  </a:rPr>
                  <a:t>3</a:t>
                </a:r>
              </a:p>
              <a:p>
                <a:pPr algn="ctr"/>
                <a:r>
                  <a:rPr lang="ja-JP" sz="900" b="0" i="0" u="none" strike="noStrike" cap="none" baseline="0">
                    <a:solidFill>
                      <a:srgbClr val="B2C0D8"/>
                    </a:solidFill>
                    <a:effectLst/>
                    <a:uFillTx/>
                    <a:ea typeface="MS UI Gothic"/>
                  </a:rPr>
                  <a:t>0</a:t>
                </a:r>
              </a:p>
            </p:txBody>
          </p:sp>
          <p:sp>
            <p:nvSpPr>
              <p:cNvPr id="508" name="TextBox 507"/>
              <p:cNvSpPr txBox="1"/>
              <p:nvPr/>
            </p:nvSpPr>
            <p:spPr>
              <a:xfrm>
                <a:off x="3555983" y="4585086"/>
                <a:ext cx="270544"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28</a:t>
                </a:r>
              </a:p>
              <a:p>
                <a:pPr algn="ctr"/>
                <a:endParaRPr lang="en-GB" sz="900"/>
              </a:p>
              <a:p>
                <a:pPr algn="ctr"/>
                <a:endParaRPr lang="en-GB" sz="900"/>
              </a:p>
              <a:p>
                <a:pPr algn="ctr"/>
                <a:r>
                  <a:rPr lang="ja-JP" sz="900" b="0" i="0" u="none" strike="noStrike" cap="none" baseline="0">
                    <a:solidFill>
                      <a:srgbClr val="B60D27"/>
                    </a:solidFill>
                    <a:effectLst/>
                    <a:uFillTx/>
                    <a:ea typeface="MS UI Gothic"/>
                  </a:rPr>
                  <a:t>0</a:t>
                </a:r>
              </a:p>
              <a:p>
                <a:pPr algn="ctr"/>
                <a:r>
                  <a:rPr lang="ja-JP" sz="900" b="0" i="0" u="none" strike="noStrike" cap="none" baseline="0">
                    <a:solidFill>
                      <a:srgbClr val="B2C0D8"/>
                    </a:solidFill>
                    <a:effectLst/>
                    <a:uFillTx/>
                    <a:ea typeface="MS UI Gothic"/>
                  </a:rPr>
                  <a:t>0</a:t>
                </a:r>
              </a:p>
            </p:txBody>
          </p:sp>
          <p:sp>
            <p:nvSpPr>
              <p:cNvPr id="509" name="TextBox 508"/>
              <p:cNvSpPr txBox="1"/>
              <p:nvPr/>
            </p:nvSpPr>
            <p:spPr>
              <a:xfrm>
                <a:off x="3936956" y="4585086"/>
                <a:ext cx="270544" cy="778017"/>
              </a:xfrm>
              <a:prstGeom prst="rect">
                <a:avLst/>
              </a:prstGeom>
              <a:noFill/>
            </p:spPr>
            <p:txBody>
              <a:bodyPr wrap="none" rtlCol="0" anchor="t" anchorCtr="0">
                <a:spAutoFit/>
              </a:bodyPr>
              <a:lstStyle/>
              <a:p>
                <a:pPr algn="ctr"/>
                <a:r>
                  <a:rPr lang="ja-JP" sz="900" b="0" i="0" u="none" strike="noStrike" cap="none" baseline="0">
                    <a:solidFill>
                      <a:srgbClr val="4D4D4D"/>
                    </a:solidFill>
                    <a:effectLst/>
                    <a:uFillTx/>
                    <a:ea typeface="MS UI Gothic"/>
                  </a:rPr>
                  <a:t>32</a:t>
                </a:r>
              </a:p>
              <a:p>
                <a:pPr algn="ctr"/>
                <a:endParaRPr lang="en-GB" sz="900"/>
              </a:p>
              <a:p>
                <a:pPr algn="ctr"/>
                <a:endParaRPr lang="en-GB" sz="900"/>
              </a:p>
              <a:p>
                <a:pPr algn="ctr"/>
                <a:r>
                  <a:rPr lang="ja-JP" sz="900" b="0" i="0" u="none" strike="noStrike" cap="none" baseline="0">
                    <a:solidFill>
                      <a:srgbClr val="B60D27"/>
                    </a:solidFill>
                    <a:effectLst/>
                    <a:uFillTx/>
                    <a:ea typeface="MS UI Gothic"/>
                  </a:rPr>
                  <a:t>0</a:t>
                </a:r>
              </a:p>
              <a:p>
                <a:pPr algn="ctr"/>
                <a:r>
                  <a:rPr lang="ja-JP" sz="900" b="0" i="0" u="none" strike="noStrike" cap="none" baseline="0">
                    <a:solidFill>
                      <a:srgbClr val="B2C0D8"/>
                    </a:solidFill>
                    <a:effectLst/>
                    <a:uFillTx/>
                    <a:ea typeface="MS UI Gothic"/>
                  </a:rPr>
                  <a:t>0</a:t>
                </a:r>
              </a:p>
            </p:txBody>
          </p:sp>
          <p:sp>
            <p:nvSpPr>
              <p:cNvPr id="510" name="Line 10"/>
              <p:cNvSpPr>
                <a:spLocks noChangeShapeType="1"/>
              </p:cNvSpPr>
              <p:nvPr/>
            </p:nvSpPr>
            <p:spPr bwMode="auto">
              <a:xfrm>
                <a:off x="907733" y="4536872"/>
                <a:ext cx="75561"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grpSp>
          <p:nvGrpSpPr>
            <p:cNvPr id="314" name="Group 313"/>
            <p:cNvGrpSpPr/>
            <p:nvPr/>
          </p:nvGrpSpPr>
          <p:grpSpPr>
            <a:xfrm>
              <a:off x="6532746" y="3947225"/>
              <a:ext cx="439543" cy="1286119"/>
              <a:chOff x="2088620" y="3898830"/>
              <a:chExt cx="439543" cy="1286119"/>
            </a:xfrm>
          </p:grpSpPr>
          <p:cxnSp>
            <p:nvCxnSpPr>
              <p:cNvPr id="461" name="Straight Connector 460"/>
              <p:cNvCxnSpPr/>
              <p:nvPr/>
            </p:nvCxnSpPr>
            <p:spPr>
              <a:xfrm flipH="1" flipV="1">
                <a:off x="2108556" y="3898830"/>
                <a:ext cx="10850" cy="128611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2" name="TextBox 461"/>
              <p:cNvSpPr txBox="1"/>
              <p:nvPr/>
            </p:nvSpPr>
            <p:spPr>
              <a:xfrm>
                <a:off x="2092434" y="3898829"/>
                <a:ext cx="435728" cy="396636"/>
              </a:xfrm>
              <a:prstGeom prst="rect">
                <a:avLst/>
              </a:prstGeom>
              <a:noFill/>
            </p:spPr>
            <p:txBody>
              <a:bodyPr wrap="none" rtlCol="0">
                <a:spAutoFit/>
              </a:bodyPr>
              <a:lstStyle/>
              <a:p>
                <a:pPr algn="r"/>
                <a:r>
                  <a:rPr lang="ja-JP" sz="1000" b="0" i="0" u="none" strike="noStrike" cap="none" baseline="0">
                    <a:solidFill>
                      <a:srgbClr val="B60D27"/>
                    </a:solidFill>
                    <a:effectLst/>
                    <a:uFillTx/>
                    <a:ea typeface="MS UI Gothic"/>
                  </a:rPr>
                  <a:t>21%</a:t>
                </a:r>
              </a:p>
              <a:p>
                <a:pPr algn="r"/>
                <a:r>
                  <a:rPr lang="ja-JP" sz="1000" b="0" i="0" u="none" strike="noStrike" cap="none" baseline="0">
                    <a:solidFill>
                      <a:srgbClr val="B2C0D8"/>
                    </a:solidFill>
                    <a:effectLst/>
                    <a:uFillTx/>
                    <a:ea typeface="MS UI Gothic"/>
                  </a:rPr>
                  <a:t>7%</a:t>
                </a:r>
              </a:p>
            </p:txBody>
          </p:sp>
        </p:grpSp>
        <p:grpSp>
          <p:nvGrpSpPr>
            <p:cNvPr id="315" name="Group 242"/>
            <p:cNvGrpSpPr/>
            <p:nvPr/>
          </p:nvGrpSpPr>
          <p:grpSpPr>
            <a:xfrm>
              <a:off x="5246973" y="3052119"/>
              <a:ext cx="2682000" cy="2064666"/>
              <a:chOff x="2239" y="1674"/>
              <a:chExt cx="1278" cy="978"/>
            </a:xfrm>
          </p:grpSpPr>
          <p:sp>
            <p:nvSpPr>
              <p:cNvPr id="391" name="Line 243"/>
              <p:cNvSpPr>
                <a:spLocks noChangeShapeType="1"/>
              </p:cNvSpPr>
              <p:nvPr/>
            </p:nvSpPr>
            <p:spPr bwMode="auto">
              <a:xfrm flipH="1">
                <a:off x="2827" y="247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2" name="Line 244"/>
              <p:cNvSpPr>
                <a:spLocks noChangeShapeType="1"/>
              </p:cNvSpPr>
              <p:nvPr/>
            </p:nvSpPr>
            <p:spPr bwMode="auto">
              <a:xfrm flipH="1">
                <a:off x="2761" y="2430"/>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3" name="Line 245"/>
              <p:cNvSpPr>
                <a:spLocks noChangeShapeType="1"/>
              </p:cNvSpPr>
              <p:nvPr/>
            </p:nvSpPr>
            <p:spPr bwMode="auto">
              <a:xfrm flipH="1">
                <a:off x="2695" y="2418"/>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4" name="Line 246"/>
              <p:cNvSpPr>
                <a:spLocks noChangeShapeType="1"/>
              </p:cNvSpPr>
              <p:nvPr/>
            </p:nvSpPr>
            <p:spPr bwMode="auto">
              <a:xfrm flipH="1">
                <a:off x="3079" y="2544"/>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5" name="Line 247"/>
              <p:cNvSpPr>
                <a:spLocks noChangeShapeType="1"/>
              </p:cNvSpPr>
              <p:nvPr/>
            </p:nvSpPr>
            <p:spPr bwMode="auto">
              <a:xfrm flipH="1">
                <a:off x="3085" y="255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6" name="Line 248"/>
              <p:cNvSpPr>
                <a:spLocks noChangeShapeType="1"/>
              </p:cNvSpPr>
              <p:nvPr/>
            </p:nvSpPr>
            <p:spPr bwMode="auto">
              <a:xfrm flipH="1">
                <a:off x="3091" y="255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7" name="Line 249"/>
              <p:cNvSpPr>
                <a:spLocks noChangeShapeType="1"/>
              </p:cNvSpPr>
              <p:nvPr/>
            </p:nvSpPr>
            <p:spPr bwMode="auto">
              <a:xfrm flipH="1">
                <a:off x="3109" y="255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8" name="Line 250"/>
              <p:cNvSpPr>
                <a:spLocks noChangeShapeType="1"/>
              </p:cNvSpPr>
              <p:nvPr/>
            </p:nvSpPr>
            <p:spPr bwMode="auto">
              <a:xfrm flipH="1">
                <a:off x="3223" y="261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9" name="Line 251"/>
              <p:cNvSpPr>
                <a:spLocks noChangeShapeType="1"/>
              </p:cNvSpPr>
              <p:nvPr/>
            </p:nvSpPr>
            <p:spPr bwMode="auto">
              <a:xfrm flipH="1">
                <a:off x="2833" y="2478"/>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0" name="Line 252"/>
              <p:cNvSpPr>
                <a:spLocks noChangeShapeType="1"/>
              </p:cNvSpPr>
              <p:nvPr/>
            </p:nvSpPr>
            <p:spPr bwMode="auto">
              <a:xfrm flipH="1">
                <a:off x="3301" y="261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1" name="Line 253"/>
              <p:cNvSpPr>
                <a:spLocks noChangeShapeType="1"/>
              </p:cNvSpPr>
              <p:nvPr/>
            </p:nvSpPr>
            <p:spPr bwMode="auto">
              <a:xfrm flipH="1">
                <a:off x="3517" y="261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2" name="Line 254"/>
              <p:cNvSpPr>
                <a:spLocks noChangeShapeType="1"/>
              </p:cNvSpPr>
              <p:nvPr/>
            </p:nvSpPr>
            <p:spPr bwMode="auto">
              <a:xfrm flipH="1">
                <a:off x="3397" y="261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3" name="Line 255"/>
              <p:cNvSpPr>
                <a:spLocks noChangeShapeType="1"/>
              </p:cNvSpPr>
              <p:nvPr/>
            </p:nvSpPr>
            <p:spPr bwMode="auto">
              <a:xfrm flipH="1">
                <a:off x="2995" y="251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4" name="Line 256"/>
              <p:cNvSpPr>
                <a:spLocks noChangeShapeType="1"/>
              </p:cNvSpPr>
              <p:nvPr/>
            </p:nvSpPr>
            <p:spPr bwMode="auto">
              <a:xfrm flipH="1">
                <a:off x="2281" y="1698"/>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5" name="Line 257"/>
              <p:cNvSpPr>
                <a:spLocks noChangeShapeType="1"/>
              </p:cNvSpPr>
              <p:nvPr/>
            </p:nvSpPr>
            <p:spPr bwMode="auto">
              <a:xfrm flipH="1">
                <a:off x="2593" y="2382"/>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6" name="Line 258"/>
              <p:cNvSpPr>
                <a:spLocks noChangeShapeType="1"/>
              </p:cNvSpPr>
              <p:nvPr/>
            </p:nvSpPr>
            <p:spPr bwMode="auto">
              <a:xfrm flipH="1">
                <a:off x="2605" y="2382"/>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7" name="Line 259"/>
              <p:cNvSpPr>
                <a:spLocks noChangeShapeType="1"/>
              </p:cNvSpPr>
              <p:nvPr/>
            </p:nvSpPr>
            <p:spPr bwMode="auto">
              <a:xfrm flipH="1">
                <a:off x="2611" y="2382"/>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8" name="Line 260"/>
              <p:cNvSpPr>
                <a:spLocks noChangeShapeType="1"/>
              </p:cNvSpPr>
              <p:nvPr/>
            </p:nvSpPr>
            <p:spPr bwMode="auto">
              <a:xfrm flipH="1">
                <a:off x="2623" y="2382"/>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9" name="Line 261"/>
              <p:cNvSpPr>
                <a:spLocks noChangeShapeType="1"/>
              </p:cNvSpPr>
              <p:nvPr/>
            </p:nvSpPr>
            <p:spPr bwMode="auto">
              <a:xfrm flipH="1">
                <a:off x="3313" y="261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0" name="Line 262"/>
              <p:cNvSpPr>
                <a:spLocks noChangeShapeType="1"/>
              </p:cNvSpPr>
              <p:nvPr/>
            </p:nvSpPr>
            <p:spPr bwMode="auto">
              <a:xfrm flipH="1">
                <a:off x="3325" y="261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1" name="Line 263"/>
              <p:cNvSpPr>
                <a:spLocks noChangeShapeType="1"/>
              </p:cNvSpPr>
              <p:nvPr/>
            </p:nvSpPr>
            <p:spPr bwMode="auto">
              <a:xfrm flipH="1">
                <a:off x="3409" y="261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2" name="Line 264"/>
              <p:cNvSpPr>
                <a:spLocks noChangeShapeType="1"/>
              </p:cNvSpPr>
              <p:nvPr/>
            </p:nvSpPr>
            <p:spPr bwMode="auto">
              <a:xfrm flipH="1">
                <a:off x="3421" y="261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3" name="Line 265"/>
              <p:cNvSpPr>
                <a:spLocks noChangeShapeType="1"/>
              </p:cNvSpPr>
              <p:nvPr/>
            </p:nvSpPr>
            <p:spPr bwMode="auto">
              <a:xfrm flipH="1">
                <a:off x="2809" y="246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4" name="Line 266"/>
              <p:cNvSpPr>
                <a:spLocks noChangeShapeType="1"/>
              </p:cNvSpPr>
              <p:nvPr/>
            </p:nvSpPr>
            <p:spPr bwMode="auto">
              <a:xfrm flipH="1">
                <a:off x="2821" y="246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5" name="Line 267"/>
              <p:cNvSpPr>
                <a:spLocks noChangeShapeType="1"/>
              </p:cNvSpPr>
              <p:nvPr/>
            </p:nvSpPr>
            <p:spPr bwMode="auto">
              <a:xfrm flipH="1">
                <a:off x="2455" y="2232"/>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6" name="Line 268"/>
              <p:cNvSpPr>
                <a:spLocks noChangeShapeType="1"/>
              </p:cNvSpPr>
              <p:nvPr/>
            </p:nvSpPr>
            <p:spPr bwMode="auto">
              <a:xfrm flipH="1">
                <a:off x="2587" y="2358"/>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7" name="Line 269"/>
              <p:cNvSpPr>
                <a:spLocks noChangeShapeType="1"/>
              </p:cNvSpPr>
              <p:nvPr/>
            </p:nvSpPr>
            <p:spPr bwMode="auto">
              <a:xfrm flipH="1">
                <a:off x="2725" y="243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8" name="Line 270"/>
              <p:cNvSpPr>
                <a:spLocks noChangeShapeType="1"/>
              </p:cNvSpPr>
              <p:nvPr/>
            </p:nvSpPr>
            <p:spPr bwMode="auto">
              <a:xfrm flipH="1">
                <a:off x="2689" y="2418"/>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9" name="Line 271"/>
              <p:cNvSpPr>
                <a:spLocks noChangeShapeType="1"/>
              </p:cNvSpPr>
              <p:nvPr/>
            </p:nvSpPr>
            <p:spPr bwMode="auto">
              <a:xfrm flipH="1">
                <a:off x="2785" y="246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0" name="Line 272"/>
              <p:cNvSpPr>
                <a:spLocks noChangeShapeType="1"/>
              </p:cNvSpPr>
              <p:nvPr/>
            </p:nvSpPr>
            <p:spPr bwMode="auto">
              <a:xfrm flipH="1">
                <a:off x="2713" y="2430"/>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1" name="Line 273"/>
              <p:cNvSpPr>
                <a:spLocks noChangeShapeType="1"/>
              </p:cNvSpPr>
              <p:nvPr/>
            </p:nvSpPr>
            <p:spPr bwMode="auto">
              <a:xfrm flipH="1">
                <a:off x="2635" y="238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2" name="Line 274"/>
              <p:cNvSpPr>
                <a:spLocks noChangeShapeType="1"/>
              </p:cNvSpPr>
              <p:nvPr/>
            </p:nvSpPr>
            <p:spPr bwMode="auto">
              <a:xfrm flipH="1">
                <a:off x="2767" y="243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3" name="Line 275"/>
              <p:cNvSpPr>
                <a:spLocks noChangeShapeType="1"/>
              </p:cNvSpPr>
              <p:nvPr/>
            </p:nvSpPr>
            <p:spPr bwMode="auto">
              <a:xfrm flipH="1">
                <a:off x="2665" y="240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4" name="Line 276"/>
              <p:cNvSpPr>
                <a:spLocks noChangeShapeType="1"/>
              </p:cNvSpPr>
              <p:nvPr/>
            </p:nvSpPr>
            <p:spPr bwMode="auto">
              <a:xfrm flipH="1">
                <a:off x="2677" y="240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5" name="Line 277"/>
              <p:cNvSpPr>
                <a:spLocks noChangeShapeType="1"/>
              </p:cNvSpPr>
              <p:nvPr/>
            </p:nvSpPr>
            <p:spPr bwMode="auto">
              <a:xfrm flipH="1">
                <a:off x="2647" y="239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6" name="Line 278"/>
              <p:cNvSpPr>
                <a:spLocks noChangeShapeType="1"/>
              </p:cNvSpPr>
              <p:nvPr/>
            </p:nvSpPr>
            <p:spPr bwMode="auto">
              <a:xfrm flipH="1">
                <a:off x="2659" y="239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7" name="Line 279"/>
              <p:cNvSpPr>
                <a:spLocks noChangeShapeType="1"/>
              </p:cNvSpPr>
              <p:nvPr/>
            </p:nvSpPr>
            <p:spPr bwMode="auto">
              <a:xfrm flipH="1">
                <a:off x="2407" y="219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8" name="Line 280"/>
              <p:cNvSpPr>
                <a:spLocks noChangeShapeType="1"/>
              </p:cNvSpPr>
              <p:nvPr/>
            </p:nvSpPr>
            <p:spPr bwMode="auto">
              <a:xfrm flipH="1">
                <a:off x="2707" y="2418"/>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9" name="Line 281"/>
              <p:cNvSpPr>
                <a:spLocks noChangeShapeType="1"/>
              </p:cNvSpPr>
              <p:nvPr/>
            </p:nvSpPr>
            <p:spPr bwMode="auto">
              <a:xfrm flipH="1">
                <a:off x="2779" y="2442"/>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0" name="Line 282"/>
              <p:cNvSpPr>
                <a:spLocks noChangeShapeType="1"/>
              </p:cNvSpPr>
              <p:nvPr/>
            </p:nvSpPr>
            <p:spPr bwMode="auto">
              <a:xfrm flipH="1">
                <a:off x="2701" y="2418"/>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1" name="Line 283"/>
              <p:cNvSpPr>
                <a:spLocks noChangeShapeType="1"/>
              </p:cNvSpPr>
              <p:nvPr/>
            </p:nvSpPr>
            <p:spPr bwMode="auto">
              <a:xfrm flipH="1">
                <a:off x="2797" y="246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2" name="Line 284"/>
              <p:cNvSpPr>
                <a:spLocks noChangeShapeType="1"/>
              </p:cNvSpPr>
              <p:nvPr/>
            </p:nvSpPr>
            <p:spPr bwMode="auto">
              <a:xfrm flipH="1">
                <a:off x="2389" y="2178"/>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3" name="Line 285"/>
              <p:cNvSpPr>
                <a:spLocks noChangeShapeType="1"/>
              </p:cNvSpPr>
              <p:nvPr/>
            </p:nvSpPr>
            <p:spPr bwMode="auto">
              <a:xfrm flipH="1">
                <a:off x="2443" y="2232"/>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4" name="Line 286"/>
              <p:cNvSpPr>
                <a:spLocks noChangeShapeType="1"/>
              </p:cNvSpPr>
              <p:nvPr/>
            </p:nvSpPr>
            <p:spPr bwMode="auto">
              <a:xfrm flipH="1">
                <a:off x="2575" y="2358"/>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5" name="Line 287"/>
              <p:cNvSpPr>
                <a:spLocks noChangeShapeType="1"/>
              </p:cNvSpPr>
              <p:nvPr/>
            </p:nvSpPr>
            <p:spPr bwMode="auto">
              <a:xfrm flipH="1">
                <a:off x="2437" y="2232"/>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6" name="Line 288"/>
              <p:cNvSpPr>
                <a:spLocks noChangeShapeType="1"/>
              </p:cNvSpPr>
              <p:nvPr/>
            </p:nvSpPr>
            <p:spPr bwMode="auto">
              <a:xfrm flipH="1">
                <a:off x="2371" y="216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7" name="Line 289"/>
              <p:cNvSpPr>
                <a:spLocks noChangeShapeType="1"/>
              </p:cNvSpPr>
              <p:nvPr/>
            </p:nvSpPr>
            <p:spPr bwMode="auto">
              <a:xfrm flipH="1">
                <a:off x="2383" y="216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8" name="Line 290"/>
              <p:cNvSpPr>
                <a:spLocks noChangeShapeType="1"/>
              </p:cNvSpPr>
              <p:nvPr/>
            </p:nvSpPr>
            <p:spPr bwMode="auto">
              <a:xfrm flipH="1">
                <a:off x="2401" y="2196"/>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9" name="Line 291"/>
              <p:cNvSpPr>
                <a:spLocks noChangeShapeType="1"/>
              </p:cNvSpPr>
              <p:nvPr/>
            </p:nvSpPr>
            <p:spPr bwMode="auto">
              <a:xfrm flipH="1">
                <a:off x="2473" y="231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0" name="Line 292"/>
              <p:cNvSpPr>
                <a:spLocks noChangeShapeType="1"/>
              </p:cNvSpPr>
              <p:nvPr/>
            </p:nvSpPr>
            <p:spPr bwMode="auto">
              <a:xfrm flipH="1">
                <a:off x="2353" y="2082"/>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1" name="Line 293"/>
              <p:cNvSpPr>
                <a:spLocks noChangeShapeType="1"/>
              </p:cNvSpPr>
              <p:nvPr/>
            </p:nvSpPr>
            <p:spPr bwMode="auto">
              <a:xfrm flipH="1">
                <a:off x="2347" y="197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2" name="Line 294"/>
              <p:cNvSpPr>
                <a:spLocks noChangeShapeType="1"/>
              </p:cNvSpPr>
              <p:nvPr/>
            </p:nvSpPr>
            <p:spPr bwMode="auto">
              <a:xfrm flipH="1">
                <a:off x="2329" y="182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3" name="Line 295"/>
              <p:cNvSpPr>
                <a:spLocks noChangeShapeType="1"/>
              </p:cNvSpPr>
              <p:nvPr/>
            </p:nvSpPr>
            <p:spPr bwMode="auto">
              <a:xfrm flipH="1">
                <a:off x="2323" y="1788"/>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4" name="Line 296"/>
              <p:cNvSpPr>
                <a:spLocks noChangeShapeType="1"/>
              </p:cNvSpPr>
              <p:nvPr/>
            </p:nvSpPr>
            <p:spPr bwMode="auto">
              <a:xfrm flipH="1">
                <a:off x="2503" y="2334"/>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5" name="Line 297"/>
              <p:cNvSpPr>
                <a:spLocks noChangeShapeType="1"/>
              </p:cNvSpPr>
              <p:nvPr/>
            </p:nvSpPr>
            <p:spPr bwMode="auto">
              <a:xfrm flipH="1">
                <a:off x="2413" y="221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6" name="Line 298"/>
              <p:cNvSpPr>
                <a:spLocks noChangeShapeType="1"/>
              </p:cNvSpPr>
              <p:nvPr/>
            </p:nvSpPr>
            <p:spPr bwMode="auto">
              <a:xfrm flipH="1">
                <a:off x="2425" y="221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7" name="Line 299"/>
              <p:cNvSpPr>
                <a:spLocks noChangeShapeType="1"/>
              </p:cNvSpPr>
              <p:nvPr/>
            </p:nvSpPr>
            <p:spPr bwMode="auto">
              <a:xfrm flipH="1">
                <a:off x="2545" y="233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8" name="Line 300"/>
              <p:cNvSpPr>
                <a:spLocks noChangeShapeType="1"/>
              </p:cNvSpPr>
              <p:nvPr/>
            </p:nvSpPr>
            <p:spPr bwMode="auto">
              <a:xfrm flipH="1">
                <a:off x="2557" y="233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9" name="Line 301"/>
              <p:cNvSpPr>
                <a:spLocks noChangeShapeType="1"/>
              </p:cNvSpPr>
              <p:nvPr/>
            </p:nvSpPr>
            <p:spPr bwMode="auto">
              <a:xfrm flipH="1">
                <a:off x="2371" y="216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0" name="Line 302"/>
              <p:cNvSpPr>
                <a:spLocks noChangeShapeType="1"/>
              </p:cNvSpPr>
              <p:nvPr/>
            </p:nvSpPr>
            <p:spPr bwMode="auto">
              <a:xfrm flipH="1">
                <a:off x="2497" y="2334"/>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1" name="Line 303"/>
              <p:cNvSpPr>
                <a:spLocks noChangeShapeType="1"/>
              </p:cNvSpPr>
              <p:nvPr/>
            </p:nvSpPr>
            <p:spPr bwMode="auto">
              <a:xfrm flipH="1">
                <a:off x="2251" y="1674"/>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2" name="Line 304"/>
              <p:cNvSpPr>
                <a:spLocks noChangeShapeType="1"/>
              </p:cNvSpPr>
              <p:nvPr/>
            </p:nvSpPr>
            <p:spPr bwMode="auto">
              <a:xfrm flipH="1">
                <a:off x="2485" y="2328"/>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3" name="Line 305"/>
              <p:cNvSpPr>
                <a:spLocks noChangeShapeType="1"/>
              </p:cNvSpPr>
              <p:nvPr/>
            </p:nvSpPr>
            <p:spPr bwMode="auto">
              <a:xfrm flipH="1">
                <a:off x="2341" y="1878"/>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4" name="Line 306"/>
              <p:cNvSpPr>
                <a:spLocks noChangeShapeType="1"/>
              </p:cNvSpPr>
              <p:nvPr/>
            </p:nvSpPr>
            <p:spPr bwMode="auto">
              <a:xfrm flipH="1">
                <a:off x="2269" y="168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5" name="Line 307"/>
              <p:cNvSpPr>
                <a:spLocks noChangeShapeType="1"/>
              </p:cNvSpPr>
              <p:nvPr/>
            </p:nvSpPr>
            <p:spPr bwMode="auto">
              <a:xfrm flipH="1">
                <a:off x="2311" y="1752"/>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6" name="Line 308"/>
              <p:cNvSpPr>
                <a:spLocks noChangeShapeType="1"/>
              </p:cNvSpPr>
              <p:nvPr/>
            </p:nvSpPr>
            <p:spPr bwMode="auto">
              <a:xfrm flipH="1">
                <a:off x="2299" y="1728"/>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7" name="Line 309"/>
              <p:cNvSpPr>
                <a:spLocks noChangeShapeType="1"/>
              </p:cNvSpPr>
              <p:nvPr/>
            </p:nvSpPr>
            <p:spPr bwMode="auto">
              <a:xfrm flipH="1">
                <a:off x="2365" y="2154"/>
                <a:ext cx="0" cy="30"/>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8" name="Line 310"/>
              <p:cNvSpPr>
                <a:spLocks noChangeShapeType="1"/>
              </p:cNvSpPr>
              <p:nvPr/>
            </p:nvSpPr>
            <p:spPr bwMode="auto">
              <a:xfrm flipH="1">
                <a:off x="2287" y="1716"/>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9" name="Line 311"/>
              <p:cNvSpPr>
                <a:spLocks noChangeShapeType="1"/>
              </p:cNvSpPr>
              <p:nvPr/>
            </p:nvSpPr>
            <p:spPr bwMode="auto">
              <a:xfrm flipH="1">
                <a:off x="2461" y="2280"/>
                <a:ext cx="0" cy="36"/>
              </a:xfrm>
              <a:prstGeom prst="line">
                <a:avLst/>
              </a:pr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0" name="Freeform 312"/>
              <p:cNvSpPr/>
              <p:nvPr/>
            </p:nvSpPr>
            <p:spPr bwMode="auto">
              <a:xfrm>
                <a:off x="2239" y="1692"/>
                <a:ext cx="1278" cy="942"/>
              </a:xfrm>
              <a:custGeom>
                <a:avLst/>
                <a:gdLst>
                  <a:gd name="T0" fmla="*/ 163 w 213"/>
                  <a:gd name="T1" fmla="*/ 157 h 157"/>
                  <a:gd name="T2" fmla="*/ 158 w 213"/>
                  <a:gd name="T3" fmla="*/ 154 h 157"/>
                  <a:gd name="T4" fmla="*/ 146 w 213"/>
                  <a:gd name="T5" fmla="*/ 152 h 157"/>
                  <a:gd name="T6" fmla="*/ 145 w 213"/>
                  <a:gd name="T7" fmla="*/ 151 h 157"/>
                  <a:gd name="T8" fmla="*/ 140 w 213"/>
                  <a:gd name="T9" fmla="*/ 147 h 157"/>
                  <a:gd name="T10" fmla="*/ 139 w 213"/>
                  <a:gd name="T11" fmla="*/ 144 h 157"/>
                  <a:gd name="T12" fmla="*/ 130 w 213"/>
                  <a:gd name="T13" fmla="*/ 143 h 157"/>
                  <a:gd name="T14" fmla="*/ 119 w 213"/>
                  <a:gd name="T15" fmla="*/ 141 h 157"/>
                  <a:gd name="T16" fmla="*/ 117 w 213"/>
                  <a:gd name="T17" fmla="*/ 139 h 157"/>
                  <a:gd name="T18" fmla="*/ 111 w 213"/>
                  <a:gd name="T19" fmla="*/ 137 h 157"/>
                  <a:gd name="T20" fmla="*/ 107 w 213"/>
                  <a:gd name="T21" fmla="*/ 135 h 157"/>
                  <a:gd name="T22" fmla="*/ 97 w 213"/>
                  <a:gd name="T23" fmla="*/ 134 h 157"/>
                  <a:gd name="T24" fmla="*/ 91 w 213"/>
                  <a:gd name="T25" fmla="*/ 132 h 157"/>
                  <a:gd name="T26" fmla="*/ 89 w 213"/>
                  <a:gd name="T27" fmla="*/ 128 h 157"/>
                  <a:gd name="T28" fmla="*/ 78 w 213"/>
                  <a:gd name="T29" fmla="*/ 126 h 157"/>
                  <a:gd name="T30" fmla="*/ 74 w 213"/>
                  <a:gd name="T31" fmla="*/ 124 h 157"/>
                  <a:gd name="T32" fmla="*/ 72 w 213"/>
                  <a:gd name="T33" fmla="*/ 122 h 157"/>
                  <a:gd name="T34" fmla="*/ 70 w 213"/>
                  <a:gd name="T35" fmla="*/ 120 h 157"/>
                  <a:gd name="T36" fmla="*/ 67 w 213"/>
                  <a:gd name="T37" fmla="*/ 118 h 157"/>
                  <a:gd name="T38" fmla="*/ 58 w 213"/>
                  <a:gd name="T39" fmla="*/ 114 h 157"/>
                  <a:gd name="T40" fmla="*/ 55 w 213"/>
                  <a:gd name="T41" fmla="*/ 111 h 157"/>
                  <a:gd name="T42" fmla="*/ 44 w 213"/>
                  <a:gd name="T43" fmla="*/ 110 h 157"/>
                  <a:gd name="T44" fmla="*/ 40 w 213"/>
                  <a:gd name="T45" fmla="*/ 106 h 157"/>
                  <a:gd name="T46" fmla="*/ 38 w 213"/>
                  <a:gd name="T47" fmla="*/ 101 h 157"/>
                  <a:gd name="T48" fmla="*/ 36 w 213"/>
                  <a:gd name="T49" fmla="*/ 93 h 157"/>
                  <a:gd name="T50" fmla="*/ 32 w 213"/>
                  <a:gd name="T51" fmla="*/ 90 h 157"/>
                  <a:gd name="T52" fmla="*/ 28 w 213"/>
                  <a:gd name="T53" fmla="*/ 87 h 157"/>
                  <a:gd name="T54" fmla="*/ 26 w 213"/>
                  <a:gd name="T55" fmla="*/ 83 h 157"/>
                  <a:gd name="T56" fmla="*/ 24 w 213"/>
                  <a:gd name="T57" fmla="*/ 82 h 157"/>
                  <a:gd name="T58" fmla="*/ 21 w 213"/>
                  <a:gd name="T59" fmla="*/ 79 h 157"/>
                  <a:gd name="T60" fmla="*/ 20 w 213"/>
                  <a:gd name="T61" fmla="*/ 67 h 157"/>
                  <a:gd name="T62" fmla="*/ 18 w 213"/>
                  <a:gd name="T63" fmla="*/ 49 h 157"/>
                  <a:gd name="T64" fmla="*/ 17 w 213"/>
                  <a:gd name="T65" fmla="*/ 34 h 157"/>
                  <a:gd name="T66" fmla="*/ 16 w 213"/>
                  <a:gd name="T67" fmla="*/ 25 h 157"/>
                  <a:gd name="T68" fmla="*/ 14 w 213"/>
                  <a:gd name="T69" fmla="*/ 18 h 157"/>
                  <a:gd name="T70" fmla="*/ 13 w 213"/>
                  <a:gd name="T71" fmla="*/ 13 h 157"/>
                  <a:gd name="T72" fmla="*/ 11 w 213"/>
                  <a:gd name="T73" fmla="*/ 8 h 157"/>
                  <a:gd name="T74" fmla="*/ 9 w 213"/>
                  <a:gd name="T75" fmla="*/ 6 h 157"/>
                  <a:gd name="T76" fmla="*/ 7 w 213"/>
                  <a:gd name="T77" fmla="*/ 3 h 157"/>
                  <a:gd name="T78" fmla="*/ 5 w 213"/>
                  <a:gd name="T79" fmla="*/ 2 h 157"/>
                  <a:gd name="T80" fmla="*/ 3 w 213"/>
                  <a:gd name="T8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3" h="157">
                    <a:moveTo>
                      <a:pt x="213" y="157"/>
                    </a:moveTo>
                    <a:lnTo>
                      <a:pt x="163" y="157"/>
                    </a:lnTo>
                    <a:lnTo>
                      <a:pt x="163" y="154"/>
                    </a:lnTo>
                    <a:lnTo>
                      <a:pt x="158" y="154"/>
                    </a:lnTo>
                    <a:lnTo>
                      <a:pt x="158" y="152"/>
                    </a:lnTo>
                    <a:lnTo>
                      <a:pt x="146" y="152"/>
                    </a:lnTo>
                    <a:lnTo>
                      <a:pt x="146" y="151"/>
                    </a:lnTo>
                    <a:lnTo>
                      <a:pt x="145" y="151"/>
                    </a:lnTo>
                    <a:lnTo>
                      <a:pt x="145" y="147"/>
                    </a:lnTo>
                    <a:lnTo>
                      <a:pt x="140" y="147"/>
                    </a:lnTo>
                    <a:lnTo>
                      <a:pt x="140" y="144"/>
                    </a:lnTo>
                    <a:lnTo>
                      <a:pt x="139" y="144"/>
                    </a:lnTo>
                    <a:lnTo>
                      <a:pt x="139" y="143"/>
                    </a:lnTo>
                    <a:lnTo>
                      <a:pt x="130" y="143"/>
                    </a:lnTo>
                    <a:lnTo>
                      <a:pt x="130" y="141"/>
                    </a:lnTo>
                    <a:lnTo>
                      <a:pt x="119" y="141"/>
                    </a:lnTo>
                    <a:lnTo>
                      <a:pt x="119" y="139"/>
                    </a:lnTo>
                    <a:lnTo>
                      <a:pt x="117" y="139"/>
                    </a:lnTo>
                    <a:lnTo>
                      <a:pt x="117" y="137"/>
                    </a:lnTo>
                    <a:lnTo>
                      <a:pt x="111" y="137"/>
                    </a:lnTo>
                    <a:lnTo>
                      <a:pt x="111" y="135"/>
                    </a:lnTo>
                    <a:lnTo>
                      <a:pt x="107" y="135"/>
                    </a:lnTo>
                    <a:lnTo>
                      <a:pt x="107" y="134"/>
                    </a:lnTo>
                    <a:lnTo>
                      <a:pt x="97" y="134"/>
                    </a:lnTo>
                    <a:lnTo>
                      <a:pt x="97" y="132"/>
                    </a:lnTo>
                    <a:lnTo>
                      <a:pt x="91" y="132"/>
                    </a:lnTo>
                    <a:lnTo>
                      <a:pt x="91" y="128"/>
                    </a:lnTo>
                    <a:lnTo>
                      <a:pt x="89" y="128"/>
                    </a:lnTo>
                    <a:lnTo>
                      <a:pt x="89" y="126"/>
                    </a:lnTo>
                    <a:lnTo>
                      <a:pt x="78" y="126"/>
                    </a:lnTo>
                    <a:lnTo>
                      <a:pt x="78" y="124"/>
                    </a:lnTo>
                    <a:lnTo>
                      <a:pt x="74" y="124"/>
                    </a:lnTo>
                    <a:lnTo>
                      <a:pt x="74" y="122"/>
                    </a:lnTo>
                    <a:lnTo>
                      <a:pt x="72" y="122"/>
                    </a:lnTo>
                    <a:lnTo>
                      <a:pt x="70" y="122"/>
                    </a:lnTo>
                    <a:lnTo>
                      <a:pt x="70" y="120"/>
                    </a:lnTo>
                    <a:lnTo>
                      <a:pt x="67" y="120"/>
                    </a:lnTo>
                    <a:lnTo>
                      <a:pt x="67" y="118"/>
                    </a:lnTo>
                    <a:lnTo>
                      <a:pt x="58" y="118"/>
                    </a:lnTo>
                    <a:lnTo>
                      <a:pt x="58" y="114"/>
                    </a:lnTo>
                    <a:lnTo>
                      <a:pt x="55" y="114"/>
                    </a:lnTo>
                    <a:lnTo>
                      <a:pt x="55" y="111"/>
                    </a:lnTo>
                    <a:lnTo>
                      <a:pt x="44" y="111"/>
                    </a:lnTo>
                    <a:lnTo>
                      <a:pt x="44" y="110"/>
                    </a:lnTo>
                    <a:lnTo>
                      <a:pt x="40" y="110"/>
                    </a:lnTo>
                    <a:lnTo>
                      <a:pt x="40" y="106"/>
                    </a:lnTo>
                    <a:lnTo>
                      <a:pt x="38" y="106"/>
                    </a:lnTo>
                    <a:lnTo>
                      <a:pt x="38" y="101"/>
                    </a:lnTo>
                    <a:lnTo>
                      <a:pt x="36" y="101"/>
                    </a:lnTo>
                    <a:lnTo>
                      <a:pt x="36" y="93"/>
                    </a:lnTo>
                    <a:lnTo>
                      <a:pt x="32" y="93"/>
                    </a:lnTo>
                    <a:lnTo>
                      <a:pt x="32" y="90"/>
                    </a:lnTo>
                    <a:lnTo>
                      <a:pt x="28" y="90"/>
                    </a:lnTo>
                    <a:lnTo>
                      <a:pt x="28" y="87"/>
                    </a:lnTo>
                    <a:lnTo>
                      <a:pt x="26" y="87"/>
                    </a:lnTo>
                    <a:lnTo>
                      <a:pt x="26" y="83"/>
                    </a:lnTo>
                    <a:lnTo>
                      <a:pt x="24" y="83"/>
                    </a:lnTo>
                    <a:lnTo>
                      <a:pt x="24" y="82"/>
                    </a:lnTo>
                    <a:lnTo>
                      <a:pt x="21" y="82"/>
                    </a:lnTo>
                    <a:lnTo>
                      <a:pt x="21" y="79"/>
                    </a:lnTo>
                    <a:lnTo>
                      <a:pt x="20" y="79"/>
                    </a:lnTo>
                    <a:lnTo>
                      <a:pt x="20" y="67"/>
                    </a:lnTo>
                    <a:lnTo>
                      <a:pt x="18" y="67"/>
                    </a:lnTo>
                    <a:lnTo>
                      <a:pt x="18" y="49"/>
                    </a:lnTo>
                    <a:lnTo>
                      <a:pt x="17" y="49"/>
                    </a:lnTo>
                    <a:lnTo>
                      <a:pt x="17" y="34"/>
                    </a:lnTo>
                    <a:lnTo>
                      <a:pt x="16" y="34"/>
                    </a:lnTo>
                    <a:lnTo>
                      <a:pt x="16" y="25"/>
                    </a:lnTo>
                    <a:lnTo>
                      <a:pt x="14" y="25"/>
                    </a:lnTo>
                    <a:lnTo>
                      <a:pt x="14" y="18"/>
                    </a:lnTo>
                    <a:lnTo>
                      <a:pt x="13" y="18"/>
                    </a:lnTo>
                    <a:lnTo>
                      <a:pt x="13" y="13"/>
                    </a:lnTo>
                    <a:lnTo>
                      <a:pt x="11" y="13"/>
                    </a:lnTo>
                    <a:lnTo>
                      <a:pt x="11" y="8"/>
                    </a:lnTo>
                    <a:lnTo>
                      <a:pt x="9" y="8"/>
                    </a:lnTo>
                    <a:lnTo>
                      <a:pt x="9" y="6"/>
                    </a:lnTo>
                    <a:lnTo>
                      <a:pt x="7" y="6"/>
                    </a:lnTo>
                    <a:lnTo>
                      <a:pt x="7" y="3"/>
                    </a:lnTo>
                    <a:lnTo>
                      <a:pt x="5" y="3"/>
                    </a:lnTo>
                    <a:lnTo>
                      <a:pt x="5" y="2"/>
                    </a:lnTo>
                    <a:lnTo>
                      <a:pt x="3" y="2"/>
                    </a:lnTo>
                    <a:lnTo>
                      <a:pt x="3" y="0"/>
                    </a:lnTo>
                    <a:lnTo>
                      <a:pt x="0" y="0"/>
                    </a:lnTo>
                  </a:path>
                </a:pathLst>
              </a:custGeom>
              <a:noFill/>
              <a:ln w="19050">
                <a:solidFill>
                  <a:srgbClr val="B60D27"/>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316" name="Group 313"/>
            <p:cNvGrpSpPr/>
            <p:nvPr/>
          </p:nvGrpSpPr>
          <p:grpSpPr>
            <a:xfrm>
              <a:off x="5246973" y="3052118"/>
              <a:ext cx="2045378" cy="2179170"/>
              <a:chOff x="2309" y="1762"/>
              <a:chExt cx="978" cy="1023"/>
            </a:xfrm>
          </p:grpSpPr>
          <p:sp>
            <p:nvSpPr>
              <p:cNvPr id="317" name="Line 314"/>
              <p:cNvSpPr>
                <a:spLocks noChangeShapeType="1"/>
              </p:cNvSpPr>
              <p:nvPr/>
            </p:nvSpPr>
            <p:spPr bwMode="auto">
              <a:xfrm flipH="1">
                <a:off x="2363" y="1828"/>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8" name="Line 315"/>
              <p:cNvSpPr>
                <a:spLocks noChangeShapeType="1"/>
              </p:cNvSpPr>
              <p:nvPr/>
            </p:nvSpPr>
            <p:spPr bwMode="auto">
              <a:xfrm flipH="1">
                <a:off x="2375" y="187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9" name="Line 316"/>
              <p:cNvSpPr>
                <a:spLocks noChangeShapeType="1"/>
              </p:cNvSpPr>
              <p:nvPr/>
            </p:nvSpPr>
            <p:spPr bwMode="auto">
              <a:xfrm flipH="1">
                <a:off x="2345" y="1804"/>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0" name="Line 317"/>
              <p:cNvSpPr>
                <a:spLocks noChangeShapeType="1"/>
              </p:cNvSpPr>
              <p:nvPr/>
            </p:nvSpPr>
            <p:spPr bwMode="auto">
              <a:xfrm flipH="1">
                <a:off x="2357" y="1816"/>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1" name="Line 318"/>
              <p:cNvSpPr>
                <a:spLocks noChangeShapeType="1"/>
              </p:cNvSpPr>
              <p:nvPr/>
            </p:nvSpPr>
            <p:spPr bwMode="auto">
              <a:xfrm flipH="1">
                <a:off x="2843" y="2662"/>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2" name="Line 319"/>
              <p:cNvSpPr>
                <a:spLocks noChangeShapeType="1"/>
              </p:cNvSpPr>
              <p:nvPr/>
            </p:nvSpPr>
            <p:spPr bwMode="auto">
              <a:xfrm flipH="1">
                <a:off x="2381" y="187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3" name="Line 320"/>
              <p:cNvSpPr>
                <a:spLocks noChangeShapeType="1"/>
              </p:cNvSpPr>
              <p:nvPr/>
            </p:nvSpPr>
            <p:spPr bwMode="auto">
              <a:xfrm flipH="1">
                <a:off x="2633" y="2488"/>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4" name="Line 321"/>
              <p:cNvSpPr>
                <a:spLocks noChangeShapeType="1"/>
              </p:cNvSpPr>
              <p:nvPr/>
            </p:nvSpPr>
            <p:spPr bwMode="auto">
              <a:xfrm flipH="1">
                <a:off x="2717" y="2572"/>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5" name="Line 322"/>
              <p:cNvSpPr>
                <a:spLocks noChangeShapeType="1"/>
              </p:cNvSpPr>
              <p:nvPr/>
            </p:nvSpPr>
            <p:spPr bwMode="auto">
              <a:xfrm flipH="1">
                <a:off x="2729" y="2572"/>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6" name="Line 323"/>
              <p:cNvSpPr>
                <a:spLocks noChangeShapeType="1"/>
              </p:cNvSpPr>
              <p:nvPr/>
            </p:nvSpPr>
            <p:spPr bwMode="auto">
              <a:xfrm flipH="1">
                <a:off x="2849" y="2662"/>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7" name="Line 324"/>
              <p:cNvSpPr>
                <a:spLocks noChangeShapeType="1"/>
              </p:cNvSpPr>
              <p:nvPr/>
            </p:nvSpPr>
            <p:spPr bwMode="auto">
              <a:xfrm flipH="1">
                <a:off x="2633" y="2488"/>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8" name="Line 325"/>
              <p:cNvSpPr>
                <a:spLocks noChangeShapeType="1"/>
              </p:cNvSpPr>
              <p:nvPr/>
            </p:nvSpPr>
            <p:spPr bwMode="auto">
              <a:xfrm flipH="1">
                <a:off x="2615" y="247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 name="Line 326"/>
              <p:cNvSpPr>
                <a:spLocks noChangeShapeType="1"/>
              </p:cNvSpPr>
              <p:nvPr/>
            </p:nvSpPr>
            <p:spPr bwMode="auto">
              <a:xfrm flipH="1">
                <a:off x="2459" y="2254"/>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0" name="Line 327"/>
              <p:cNvSpPr>
                <a:spLocks noChangeShapeType="1"/>
              </p:cNvSpPr>
              <p:nvPr/>
            </p:nvSpPr>
            <p:spPr bwMode="auto">
              <a:xfrm flipH="1">
                <a:off x="2675" y="2566"/>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1" name="Line 328"/>
              <p:cNvSpPr>
                <a:spLocks noChangeShapeType="1"/>
              </p:cNvSpPr>
              <p:nvPr/>
            </p:nvSpPr>
            <p:spPr bwMode="auto">
              <a:xfrm flipH="1">
                <a:off x="2687" y="2566"/>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2" name="Line 329"/>
              <p:cNvSpPr>
                <a:spLocks noChangeShapeType="1"/>
              </p:cNvSpPr>
              <p:nvPr/>
            </p:nvSpPr>
            <p:spPr bwMode="auto">
              <a:xfrm flipH="1">
                <a:off x="2621" y="247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3" name="Line 330"/>
              <p:cNvSpPr>
                <a:spLocks noChangeShapeType="1"/>
              </p:cNvSpPr>
              <p:nvPr/>
            </p:nvSpPr>
            <p:spPr bwMode="auto">
              <a:xfrm flipH="1">
                <a:off x="2807" y="2614"/>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4" name="Line 331"/>
              <p:cNvSpPr>
                <a:spLocks noChangeShapeType="1"/>
              </p:cNvSpPr>
              <p:nvPr/>
            </p:nvSpPr>
            <p:spPr bwMode="auto">
              <a:xfrm flipH="1">
                <a:off x="2867" y="2686"/>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5" name="Line 332"/>
              <p:cNvSpPr>
                <a:spLocks noChangeShapeType="1"/>
              </p:cNvSpPr>
              <p:nvPr/>
            </p:nvSpPr>
            <p:spPr bwMode="auto">
              <a:xfrm flipH="1">
                <a:off x="2435" y="2212"/>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6" name="Line 333"/>
              <p:cNvSpPr>
                <a:spLocks noChangeShapeType="1"/>
              </p:cNvSpPr>
              <p:nvPr/>
            </p:nvSpPr>
            <p:spPr bwMode="auto">
              <a:xfrm flipH="1">
                <a:off x="2873" y="2686"/>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7" name="Line 334"/>
              <p:cNvSpPr>
                <a:spLocks noChangeShapeType="1"/>
              </p:cNvSpPr>
              <p:nvPr/>
            </p:nvSpPr>
            <p:spPr bwMode="auto">
              <a:xfrm flipH="1">
                <a:off x="2327" y="1768"/>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8" name="Line 335"/>
              <p:cNvSpPr>
                <a:spLocks noChangeShapeType="1"/>
              </p:cNvSpPr>
              <p:nvPr/>
            </p:nvSpPr>
            <p:spPr bwMode="auto">
              <a:xfrm flipH="1">
                <a:off x="2885" y="268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9" name="Line 336"/>
              <p:cNvSpPr>
                <a:spLocks noChangeShapeType="1"/>
              </p:cNvSpPr>
              <p:nvPr/>
            </p:nvSpPr>
            <p:spPr bwMode="auto">
              <a:xfrm flipH="1">
                <a:off x="2423" y="2164"/>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0" name="Line 337"/>
              <p:cNvSpPr>
                <a:spLocks noChangeShapeType="1"/>
              </p:cNvSpPr>
              <p:nvPr/>
            </p:nvSpPr>
            <p:spPr bwMode="auto">
              <a:xfrm flipH="1">
                <a:off x="2813" y="2614"/>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1" name="Line 338"/>
              <p:cNvSpPr>
                <a:spLocks noChangeShapeType="1"/>
              </p:cNvSpPr>
              <p:nvPr/>
            </p:nvSpPr>
            <p:spPr bwMode="auto">
              <a:xfrm flipH="1">
                <a:off x="2399" y="1954"/>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2" name="Line 339"/>
              <p:cNvSpPr>
                <a:spLocks noChangeShapeType="1"/>
              </p:cNvSpPr>
              <p:nvPr/>
            </p:nvSpPr>
            <p:spPr bwMode="auto">
              <a:xfrm flipH="1">
                <a:off x="2819" y="2644"/>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3" name="Line 340"/>
              <p:cNvSpPr>
                <a:spLocks noChangeShapeType="1"/>
              </p:cNvSpPr>
              <p:nvPr/>
            </p:nvSpPr>
            <p:spPr bwMode="auto">
              <a:xfrm flipH="1">
                <a:off x="2831" y="2644"/>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4" name="Line 341"/>
              <p:cNvSpPr>
                <a:spLocks noChangeShapeType="1"/>
              </p:cNvSpPr>
              <p:nvPr/>
            </p:nvSpPr>
            <p:spPr bwMode="auto">
              <a:xfrm flipH="1">
                <a:off x="2747" y="2602"/>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5" name="Line 342"/>
              <p:cNvSpPr>
                <a:spLocks noChangeShapeType="1"/>
              </p:cNvSpPr>
              <p:nvPr/>
            </p:nvSpPr>
            <p:spPr bwMode="auto">
              <a:xfrm flipH="1">
                <a:off x="2759" y="2602"/>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6" name="Line 343"/>
              <p:cNvSpPr>
                <a:spLocks noChangeShapeType="1"/>
              </p:cNvSpPr>
              <p:nvPr/>
            </p:nvSpPr>
            <p:spPr bwMode="auto">
              <a:xfrm flipH="1">
                <a:off x="2765" y="2602"/>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7" name="Line 344"/>
              <p:cNvSpPr>
                <a:spLocks noChangeShapeType="1"/>
              </p:cNvSpPr>
              <p:nvPr/>
            </p:nvSpPr>
            <p:spPr bwMode="auto">
              <a:xfrm flipH="1">
                <a:off x="2777" y="2602"/>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8" name="Line 345"/>
              <p:cNvSpPr>
                <a:spLocks noChangeShapeType="1"/>
              </p:cNvSpPr>
              <p:nvPr/>
            </p:nvSpPr>
            <p:spPr bwMode="auto">
              <a:xfrm flipH="1">
                <a:off x="2897" y="2698"/>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9" name="Line 346"/>
              <p:cNvSpPr>
                <a:spLocks noChangeShapeType="1"/>
              </p:cNvSpPr>
              <p:nvPr/>
            </p:nvSpPr>
            <p:spPr bwMode="auto">
              <a:xfrm flipH="1">
                <a:off x="2909" y="2698"/>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0" name="Line 347"/>
              <p:cNvSpPr>
                <a:spLocks noChangeShapeType="1"/>
              </p:cNvSpPr>
              <p:nvPr/>
            </p:nvSpPr>
            <p:spPr bwMode="auto">
              <a:xfrm flipH="1">
                <a:off x="2933" y="2698"/>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1" name="Line 348"/>
              <p:cNvSpPr>
                <a:spLocks noChangeShapeType="1"/>
              </p:cNvSpPr>
              <p:nvPr/>
            </p:nvSpPr>
            <p:spPr bwMode="auto">
              <a:xfrm flipH="1">
                <a:off x="2945" y="2698"/>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2" name="Line 349"/>
              <p:cNvSpPr>
                <a:spLocks noChangeShapeType="1"/>
              </p:cNvSpPr>
              <p:nvPr/>
            </p:nvSpPr>
            <p:spPr bwMode="auto">
              <a:xfrm flipH="1">
                <a:off x="2783" y="2602"/>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3" name="Line 350"/>
              <p:cNvSpPr>
                <a:spLocks noChangeShapeType="1"/>
              </p:cNvSpPr>
              <p:nvPr/>
            </p:nvSpPr>
            <p:spPr bwMode="auto">
              <a:xfrm flipH="1">
                <a:off x="2795" y="2602"/>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4" name="Line 351"/>
              <p:cNvSpPr>
                <a:spLocks noChangeShapeType="1"/>
              </p:cNvSpPr>
              <p:nvPr/>
            </p:nvSpPr>
            <p:spPr bwMode="auto">
              <a:xfrm flipH="1">
                <a:off x="2915" y="2698"/>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5" name="Line 352"/>
              <p:cNvSpPr>
                <a:spLocks noChangeShapeType="1"/>
              </p:cNvSpPr>
              <p:nvPr/>
            </p:nvSpPr>
            <p:spPr bwMode="auto">
              <a:xfrm flipH="1">
                <a:off x="2927" y="2698"/>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6" name="Line 353"/>
              <p:cNvSpPr>
                <a:spLocks noChangeShapeType="1"/>
              </p:cNvSpPr>
              <p:nvPr/>
            </p:nvSpPr>
            <p:spPr bwMode="auto">
              <a:xfrm flipH="1">
                <a:off x="2951" y="2698"/>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7" name="Line 354"/>
              <p:cNvSpPr>
                <a:spLocks noChangeShapeType="1"/>
              </p:cNvSpPr>
              <p:nvPr/>
            </p:nvSpPr>
            <p:spPr bwMode="auto">
              <a:xfrm flipH="1">
                <a:off x="2963" y="2698"/>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8" name="Line 355"/>
              <p:cNvSpPr>
                <a:spLocks noChangeShapeType="1"/>
              </p:cNvSpPr>
              <p:nvPr/>
            </p:nvSpPr>
            <p:spPr bwMode="auto">
              <a:xfrm flipH="1">
                <a:off x="3275" y="2749"/>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9" name="Line 356"/>
              <p:cNvSpPr>
                <a:spLocks noChangeShapeType="1"/>
              </p:cNvSpPr>
              <p:nvPr/>
            </p:nvSpPr>
            <p:spPr bwMode="auto">
              <a:xfrm flipH="1">
                <a:off x="3287" y="2749"/>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0" name="Line 357"/>
              <p:cNvSpPr>
                <a:spLocks noChangeShapeType="1"/>
              </p:cNvSpPr>
              <p:nvPr/>
            </p:nvSpPr>
            <p:spPr bwMode="auto">
              <a:xfrm flipH="1">
                <a:off x="2489" y="2320"/>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1" name="Line 358"/>
              <p:cNvSpPr>
                <a:spLocks noChangeShapeType="1"/>
              </p:cNvSpPr>
              <p:nvPr/>
            </p:nvSpPr>
            <p:spPr bwMode="auto">
              <a:xfrm flipH="1">
                <a:off x="2861" y="2674"/>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2" name="Line 359"/>
              <p:cNvSpPr>
                <a:spLocks noChangeShapeType="1"/>
              </p:cNvSpPr>
              <p:nvPr/>
            </p:nvSpPr>
            <p:spPr bwMode="auto">
              <a:xfrm flipH="1">
                <a:off x="2417" y="2122"/>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3" name="Line 360"/>
              <p:cNvSpPr>
                <a:spLocks noChangeShapeType="1"/>
              </p:cNvSpPr>
              <p:nvPr/>
            </p:nvSpPr>
            <p:spPr bwMode="auto">
              <a:xfrm flipH="1">
                <a:off x="2315" y="1762"/>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4" name="Line 361"/>
              <p:cNvSpPr>
                <a:spLocks noChangeShapeType="1"/>
              </p:cNvSpPr>
              <p:nvPr/>
            </p:nvSpPr>
            <p:spPr bwMode="auto">
              <a:xfrm flipH="1">
                <a:off x="2417" y="2122"/>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5" name="Line 362"/>
              <p:cNvSpPr>
                <a:spLocks noChangeShapeType="1"/>
              </p:cNvSpPr>
              <p:nvPr/>
            </p:nvSpPr>
            <p:spPr bwMode="auto">
              <a:xfrm flipH="1">
                <a:off x="2339" y="178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6" name="Line 363"/>
              <p:cNvSpPr>
                <a:spLocks noChangeShapeType="1"/>
              </p:cNvSpPr>
              <p:nvPr/>
            </p:nvSpPr>
            <p:spPr bwMode="auto">
              <a:xfrm flipH="1">
                <a:off x="2855" y="2674"/>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7" name="Line 364"/>
              <p:cNvSpPr>
                <a:spLocks noChangeShapeType="1"/>
              </p:cNvSpPr>
              <p:nvPr/>
            </p:nvSpPr>
            <p:spPr bwMode="auto">
              <a:xfrm flipH="1">
                <a:off x="2411" y="2068"/>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8" name="Line 365"/>
              <p:cNvSpPr>
                <a:spLocks noChangeShapeType="1"/>
              </p:cNvSpPr>
              <p:nvPr/>
            </p:nvSpPr>
            <p:spPr bwMode="auto">
              <a:xfrm flipH="1">
                <a:off x="2663" y="2542"/>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9" name="Line 366"/>
              <p:cNvSpPr>
                <a:spLocks noChangeShapeType="1"/>
              </p:cNvSpPr>
              <p:nvPr/>
            </p:nvSpPr>
            <p:spPr bwMode="auto">
              <a:xfrm flipH="1">
                <a:off x="2735" y="2572"/>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0" name="Line 367"/>
              <p:cNvSpPr>
                <a:spLocks noChangeShapeType="1"/>
              </p:cNvSpPr>
              <p:nvPr/>
            </p:nvSpPr>
            <p:spPr bwMode="auto">
              <a:xfrm flipH="1">
                <a:off x="2645" y="250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1" name="Line 368"/>
              <p:cNvSpPr>
                <a:spLocks noChangeShapeType="1"/>
              </p:cNvSpPr>
              <p:nvPr/>
            </p:nvSpPr>
            <p:spPr bwMode="auto">
              <a:xfrm flipH="1">
                <a:off x="2537" y="2428"/>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2" name="Line 369"/>
              <p:cNvSpPr>
                <a:spLocks noChangeShapeType="1"/>
              </p:cNvSpPr>
              <p:nvPr/>
            </p:nvSpPr>
            <p:spPr bwMode="auto">
              <a:xfrm flipH="1">
                <a:off x="2549" y="2428"/>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3" name="Line 370"/>
              <p:cNvSpPr>
                <a:spLocks noChangeShapeType="1"/>
              </p:cNvSpPr>
              <p:nvPr/>
            </p:nvSpPr>
            <p:spPr bwMode="auto">
              <a:xfrm flipH="1">
                <a:off x="2531" y="2398"/>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4" name="Line 371"/>
              <p:cNvSpPr>
                <a:spLocks noChangeShapeType="1"/>
              </p:cNvSpPr>
              <p:nvPr/>
            </p:nvSpPr>
            <p:spPr bwMode="auto">
              <a:xfrm flipH="1">
                <a:off x="2579" y="244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5" name="Line 372"/>
              <p:cNvSpPr>
                <a:spLocks noChangeShapeType="1"/>
              </p:cNvSpPr>
              <p:nvPr/>
            </p:nvSpPr>
            <p:spPr bwMode="auto">
              <a:xfrm flipH="1">
                <a:off x="2477" y="229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6" name="Line 373"/>
              <p:cNvSpPr>
                <a:spLocks noChangeShapeType="1"/>
              </p:cNvSpPr>
              <p:nvPr/>
            </p:nvSpPr>
            <p:spPr bwMode="auto">
              <a:xfrm flipH="1">
                <a:off x="2513" y="2344"/>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7" name="Line 374"/>
              <p:cNvSpPr>
                <a:spLocks noChangeShapeType="1"/>
              </p:cNvSpPr>
              <p:nvPr/>
            </p:nvSpPr>
            <p:spPr bwMode="auto">
              <a:xfrm flipH="1">
                <a:off x="2531" y="2398"/>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8" name="Line 375"/>
              <p:cNvSpPr>
                <a:spLocks noChangeShapeType="1"/>
              </p:cNvSpPr>
              <p:nvPr/>
            </p:nvSpPr>
            <p:spPr bwMode="auto">
              <a:xfrm flipH="1">
                <a:off x="2609" y="244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9" name="Line 376"/>
              <p:cNvSpPr>
                <a:spLocks noChangeShapeType="1"/>
              </p:cNvSpPr>
              <p:nvPr/>
            </p:nvSpPr>
            <p:spPr bwMode="auto">
              <a:xfrm flipH="1">
                <a:off x="2687" y="2566"/>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0" name="Line 377"/>
              <p:cNvSpPr>
                <a:spLocks noChangeShapeType="1"/>
              </p:cNvSpPr>
              <p:nvPr/>
            </p:nvSpPr>
            <p:spPr bwMode="auto">
              <a:xfrm flipH="1">
                <a:off x="2699" y="2566"/>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1" name="Line 378"/>
              <p:cNvSpPr>
                <a:spLocks noChangeShapeType="1"/>
              </p:cNvSpPr>
              <p:nvPr/>
            </p:nvSpPr>
            <p:spPr bwMode="auto">
              <a:xfrm flipH="1">
                <a:off x="2495" y="2338"/>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2" name="Line 379"/>
              <p:cNvSpPr>
                <a:spLocks noChangeShapeType="1"/>
              </p:cNvSpPr>
              <p:nvPr/>
            </p:nvSpPr>
            <p:spPr bwMode="auto">
              <a:xfrm flipH="1">
                <a:off x="2597" y="244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3" name="Line 380"/>
              <p:cNvSpPr>
                <a:spLocks noChangeShapeType="1"/>
              </p:cNvSpPr>
              <p:nvPr/>
            </p:nvSpPr>
            <p:spPr bwMode="auto">
              <a:xfrm flipH="1">
                <a:off x="2591" y="2446"/>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4" name="Line 381"/>
              <p:cNvSpPr>
                <a:spLocks noChangeShapeType="1"/>
              </p:cNvSpPr>
              <p:nvPr/>
            </p:nvSpPr>
            <p:spPr bwMode="auto">
              <a:xfrm flipH="1">
                <a:off x="2519" y="2368"/>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5" name="Line 382"/>
              <p:cNvSpPr>
                <a:spLocks noChangeShapeType="1"/>
              </p:cNvSpPr>
              <p:nvPr/>
            </p:nvSpPr>
            <p:spPr bwMode="auto">
              <a:xfrm flipH="1">
                <a:off x="2471" y="2272"/>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6" name="Line 383"/>
              <p:cNvSpPr>
                <a:spLocks noChangeShapeType="1"/>
              </p:cNvSpPr>
              <p:nvPr/>
            </p:nvSpPr>
            <p:spPr bwMode="auto">
              <a:xfrm flipH="1">
                <a:off x="2501" y="2344"/>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7" name="Line 384"/>
              <p:cNvSpPr>
                <a:spLocks noChangeShapeType="1"/>
              </p:cNvSpPr>
              <p:nvPr/>
            </p:nvSpPr>
            <p:spPr bwMode="auto">
              <a:xfrm flipH="1">
                <a:off x="2561" y="2434"/>
                <a:ext cx="0" cy="36"/>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8" name="Line 385"/>
              <p:cNvSpPr>
                <a:spLocks noChangeShapeType="1"/>
              </p:cNvSpPr>
              <p:nvPr/>
            </p:nvSpPr>
            <p:spPr bwMode="auto">
              <a:xfrm flipH="1">
                <a:off x="2567" y="2446"/>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9" name="Line 386"/>
              <p:cNvSpPr>
                <a:spLocks noChangeShapeType="1"/>
              </p:cNvSpPr>
              <p:nvPr/>
            </p:nvSpPr>
            <p:spPr bwMode="auto">
              <a:xfrm flipH="1">
                <a:off x="2447" y="2242"/>
                <a:ext cx="0" cy="30"/>
              </a:xfrm>
              <a:prstGeom prst="line">
                <a:avLst/>
              </a:pr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0" name="Freeform 387"/>
              <p:cNvSpPr/>
              <p:nvPr/>
            </p:nvSpPr>
            <p:spPr bwMode="auto">
              <a:xfrm>
                <a:off x="2309" y="1774"/>
                <a:ext cx="978" cy="990"/>
              </a:xfrm>
              <a:custGeom>
                <a:avLst/>
                <a:gdLst>
                  <a:gd name="T0" fmla="*/ 143 w 163"/>
                  <a:gd name="T1" fmla="*/ 165 h 165"/>
                  <a:gd name="T2" fmla="*/ 136 w 163"/>
                  <a:gd name="T3" fmla="*/ 162 h 165"/>
                  <a:gd name="T4" fmla="*/ 110 w 163"/>
                  <a:gd name="T5" fmla="*/ 161 h 165"/>
                  <a:gd name="T6" fmla="*/ 97 w 163"/>
                  <a:gd name="T7" fmla="*/ 157 h 165"/>
                  <a:gd name="T8" fmla="*/ 93 w 163"/>
                  <a:gd name="T9" fmla="*/ 155 h 165"/>
                  <a:gd name="T10" fmla="*/ 90 w 163"/>
                  <a:gd name="T11" fmla="*/ 153 h 165"/>
                  <a:gd name="T12" fmla="*/ 88 w 163"/>
                  <a:gd name="T13" fmla="*/ 151 h 165"/>
                  <a:gd name="T14" fmla="*/ 85 w 163"/>
                  <a:gd name="T15" fmla="*/ 147 h 165"/>
                  <a:gd name="T16" fmla="*/ 82 w 163"/>
                  <a:gd name="T17" fmla="*/ 142 h 165"/>
                  <a:gd name="T18" fmla="*/ 72 w 163"/>
                  <a:gd name="T19" fmla="*/ 141 h 165"/>
                  <a:gd name="T20" fmla="*/ 66 w 163"/>
                  <a:gd name="T21" fmla="*/ 136 h 165"/>
                  <a:gd name="T22" fmla="*/ 60 w 163"/>
                  <a:gd name="T23" fmla="*/ 135 h 165"/>
                  <a:gd name="T24" fmla="*/ 57 w 163"/>
                  <a:gd name="T25" fmla="*/ 131 h 165"/>
                  <a:gd name="T26" fmla="*/ 55 w 163"/>
                  <a:gd name="T27" fmla="*/ 125 h 165"/>
                  <a:gd name="T28" fmla="*/ 53 w 163"/>
                  <a:gd name="T29" fmla="*/ 121 h 165"/>
                  <a:gd name="T30" fmla="*/ 50 w 163"/>
                  <a:gd name="T31" fmla="*/ 119 h 165"/>
                  <a:gd name="T32" fmla="*/ 42 w 163"/>
                  <a:gd name="T33" fmla="*/ 115 h 165"/>
                  <a:gd name="T34" fmla="*/ 41 w 163"/>
                  <a:gd name="T35" fmla="*/ 113 h 165"/>
                  <a:gd name="T36" fmla="*/ 37 w 163"/>
                  <a:gd name="T37" fmla="*/ 111 h 165"/>
                  <a:gd name="T38" fmla="*/ 36 w 163"/>
                  <a:gd name="T39" fmla="*/ 107 h 165"/>
                  <a:gd name="T40" fmla="*/ 36 w 163"/>
                  <a:gd name="T41" fmla="*/ 101 h 165"/>
                  <a:gd name="T42" fmla="*/ 34 w 163"/>
                  <a:gd name="T43" fmla="*/ 99 h 165"/>
                  <a:gd name="T44" fmla="*/ 32 w 163"/>
                  <a:gd name="T45" fmla="*/ 97 h 165"/>
                  <a:gd name="T46" fmla="*/ 31 w 163"/>
                  <a:gd name="T47" fmla="*/ 93 h 165"/>
                  <a:gd name="T48" fmla="*/ 29 w 163"/>
                  <a:gd name="T49" fmla="*/ 90 h 165"/>
                  <a:gd name="T50" fmla="*/ 27 w 163"/>
                  <a:gd name="T51" fmla="*/ 85 h 165"/>
                  <a:gd name="T52" fmla="*/ 26 w 163"/>
                  <a:gd name="T53" fmla="*/ 83 h 165"/>
                  <a:gd name="T54" fmla="*/ 24 w 163"/>
                  <a:gd name="T55" fmla="*/ 80 h 165"/>
                  <a:gd name="T56" fmla="*/ 22 w 163"/>
                  <a:gd name="T57" fmla="*/ 76 h 165"/>
                  <a:gd name="T58" fmla="*/ 20 w 163"/>
                  <a:gd name="T59" fmla="*/ 68 h 165"/>
                  <a:gd name="T60" fmla="*/ 19 w 163"/>
                  <a:gd name="T61" fmla="*/ 60 h 165"/>
                  <a:gd name="T62" fmla="*/ 17 w 163"/>
                  <a:gd name="T63" fmla="*/ 52 h 165"/>
                  <a:gd name="T64" fmla="*/ 16 w 163"/>
                  <a:gd name="T65" fmla="*/ 38 h 165"/>
                  <a:gd name="T66" fmla="*/ 15 w 163"/>
                  <a:gd name="T67" fmla="*/ 36 h 165"/>
                  <a:gd name="T68" fmla="*/ 14 w 163"/>
                  <a:gd name="T69" fmla="*/ 32 h 165"/>
                  <a:gd name="T70" fmla="*/ 13 w 163"/>
                  <a:gd name="T71" fmla="*/ 26 h 165"/>
                  <a:gd name="T72" fmla="*/ 12 w 163"/>
                  <a:gd name="T73" fmla="*/ 23 h 165"/>
                  <a:gd name="T74" fmla="*/ 11 w 163"/>
                  <a:gd name="T75" fmla="*/ 20 h 165"/>
                  <a:gd name="T76" fmla="*/ 10 w 163"/>
                  <a:gd name="T77" fmla="*/ 15 h 165"/>
                  <a:gd name="T78" fmla="*/ 8 w 163"/>
                  <a:gd name="T79" fmla="*/ 12 h 165"/>
                  <a:gd name="T80" fmla="*/ 7 w 163"/>
                  <a:gd name="T81" fmla="*/ 10 h 165"/>
                  <a:gd name="T82" fmla="*/ 5 w 163"/>
                  <a:gd name="T83" fmla="*/ 8 h 165"/>
                  <a:gd name="T84" fmla="*/ 4 w 163"/>
                  <a:gd name="T85" fmla="*/ 4 h 165"/>
                  <a:gd name="T86" fmla="*/ 4 w 163"/>
                  <a:gd name="T87" fmla="*/ 2 h 165"/>
                  <a:gd name="T88" fmla="*/ 3 w 163"/>
                  <a:gd name="T89"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3" h="165">
                    <a:moveTo>
                      <a:pt x="163" y="165"/>
                    </a:moveTo>
                    <a:lnTo>
                      <a:pt x="143" y="165"/>
                    </a:lnTo>
                    <a:lnTo>
                      <a:pt x="143" y="162"/>
                    </a:lnTo>
                    <a:lnTo>
                      <a:pt x="136" y="162"/>
                    </a:lnTo>
                    <a:lnTo>
                      <a:pt x="136" y="161"/>
                    </a:lnTo>
                    <a:lnTo>
                      <a:pt x="110" y="161"/>
                    </a:lnTo>
                    <a:lnTo>
                      <a:pt x="110" y="157"/>
                    </a:lnTo>
                    <a:lnTo>
                      <a:pt x="97" y="157"/>
                    </a:lnTo>
                    <a:lnTo>
                      <a:pt x="97" y="155"/>
                    </a:lnTo>
                    <a:lnTo>
                      <a:pt x="93" y="155"/>
                    </a:lnTo>
                    <a:lnTo>
                      <a:pt x="93" y="153"/>
                    </a:lnTo>
                    <a:lnTo>
                      <a:pt x="90" y="153"/>
                    </a:lnTo>
                    <a:lnTo>
                      <a:pt x="90" y="151"/>
                    </a:lnTo>
                    <a:lnTo>
                      <a:pt x="88" y="151"/>
                    </a:lnTo>
                    <a:lnTo>
                      <a:pt x="88" y="147"/>
                    </a:lnTo>
                    <a:lnTo>
                      <a:pt x="85" y="147"/>
                    </a:lnTo>
                    <a:lnTo>
                      <a:pt x="85" y="142"/>
                    </a:lnTo>
                    <a:lnTo>
                      <a:pt x="82" y="142"/>
                    </a:lnTo>
                    <a:lnTo>
                      <a:pt x="82" y="141"/>
                    </a:lnTo>
                    <a:lnTo>
                      <a:pt x="72" y="141"/>
                    </a:lnTo>
                    <a:lnTo>
                      <a:pt x="72" y="136"/>
                    </a:lnTo>
                    <a:lnTo>
                      <a:pt x="66" y="136"/>
                    </a:lnTo>
                    <a:lnTo>
                      <a:pt x="66" y="135"/>
                    </a:lnTo>
                    <a:lnTo>
                      <a:pt x="60" y="135"/>
                    </a:lnTo>
                    <a:lnTo>
                      <a:pt x="60" y="131"/>
                    </a:lnTo>
                    <a:lnTo>
                      <a:pt x="57" y="131"/>
                    </a:lnTo>
                    <a:lnTo>
                      <a:pt x="57" y="125"/>
                    </a:lnTo>
                    <a:lnTo>
                      <a:pt x="55" y="125"/>
                    </a:lnTo>
                    <a:lnTo>
                      <a:pt x="55" y="121"/>
                    </a:lnTo>
                    <a:lnTo>
                      <a:pt x="53" y="121"/>
                    </a:lnTo>
                    <a:lnTo>
                      <a:pt x="53" y="119"/>
                    </a:lnTo>
                    <a:lnTo>
                      <a:pt x="50" y="119"/>
                    </a:lnTo>
                    <a:lnTo>
                      <a:pt x="50" y="115"/>
                    </a:lnTo>
                    <a:lnTo>
                      <a:pt x="42" y="115"/>
                    </a:lnTo>
                    <a:lnTo>
                      <a:pt x="42" y="113"/>
                    </a:lnTo>
                    <a:lnTo>
                      <a:pt x="41" y="113"/>
                    </a:lnTo>
                    <a:lnTo>
                      <a:pt x="41" y="111"/>
                    </a:lnTo>
                    <a:lnTo>
                      <a:pt x="37" y="111"/>
                    </a:lnTo>
                    <a:lnTo>
                      <a:pt x="37" y="107"/>
                    </a:lnTo>
                    <a:lnTo>
                      <a:pt x="36" y="107"/>
                    </a:lnTo>
                    <a:lnTo>
                      <a:pt x="36" y="103"/>
                    </a:lnTo>
                    <a:lnTo>
                      <a:pt x="36" y="101"/>
                    </a:lnTo>
                    <a:lnTo>
                      <a:pt x="34" y="101"/>
                    </a:lnTo>
                    <a:lnTo>
                      <a:pt x="34" y="99"/>
                    </a:lnTo>
                    <a:lnTo>
                      <a:pt x="32" y="99"/>
                    </a:lnTo>
                    <a:lnTo>
                      <a:pt x="32" y="97"/>
                    </a:lnTo>
                    <a:lnTo>
                      <a:pt x="31" y="97"/>
                    </a:lnTo>
                    <a:lnTo>
                      <a:pt x="31" y="93"/>
                    </a:lnTo>
                    <a:lnTo>
                      <a:pt x="29" y="93"/>
                    </a:lnTo>
                    <a:lnTo>
                      <a:pt x="29" y="90"/>
                    </a:lnTo>
                    <a:lnTo>
                      <a:pt x="27" y="90"/>
                    </a:lnTo>
                    <a:lnTo>
                      <a:pt x="27" y="85"/>
                    </a:lnTo>
                    <a:lnTo>
                      <a:pt x="26" y="85"/>
                    </a:lnTo>
                    <a:lnTo>
                      <a:pt x="26" y="83"/>
                    </a:lnTo>
                    <a:lnTo>
                      <a:pt x="24" y="83"/>
                    </a:lnTo>
                    <a:lnTo>
                      <a:pt x="24" y="80"/>
                    </a:lnTo>
                    <a:lnTo>
                      <a:pt x="22" y="80"/>
                    </a:lnTo>
                    <a:lnTo>
                      <a:pt x="22" y="76"/>
                    </a:lnTo>
                    <a:lnTo>
                      <a:pt x="20" y="76"/>
                    </a:lnTo>
                    <a:lnTo>
                      <a:pt x="20" y="68"/>
                    </a:lnTo>
                    <a:lnTo>
                      <a:pt x="19" y="68"/>
                    </a:lnTo>
                    <a:lnTo>
                      <a:pt x="19" y="60"/>
                    </a:lnTo>
                    <a:lnTo>
                      <a:pt x="17" y="60"/>
                    </a:lnTo>
                    <a:lnTo>
                      <a:pt x="17" y="52"/>
                    </a:lnTo>
                    <a:lnTo>
                      <a:pt x="16" y="52"/>
                    </a:lnTo>
                    <a:lnTo>
                      <a:pt x="16" y="38"/>
                    </a:lnTo>
                    <a:lnTo>
                      <a:pt x="16" y="36"/>
                    </a:lnTo>
                    <a:lnTo>
                      <a:pt x="15" y="36"/>
                    </a:lnTo>
                    <a:lnTo>
                      <a:pt x="15" y="32"/>
                    </a:lnTo>
                    <a:lnTo>
                      <a:pt x="14" y="32"/>
                    </a:lnTo>
                    <a:lnTo>
                      <a:pt x="14" y="26"/>
                    </a:lnTo>
                    <a:lnTo>
                      <a:pt x="13" y="26"/>
                    </a:lnTo>
                    <a:lnTo>
                      <a:pt x="13" y="23"/>
                    </a:lnTo>
                    <a:lnTo>
                      <a:pt x="12" y="23"/>
                    </a:lnTo>
                    <a:lnTo>
                      <a:pt x="12" y="20"/>
                    </a:lnTo>
                    <a:lnTo>
                      <a:pt x="11" y="20"/>
                    </a:lnTo>
                    <a:lnTo>
                      <a:pt x="11" y="15"/>
                    </a:lnTo>
                    <a:lnTo>
                      <a:pt x="10" y="15"/>
                    </a:lnTo>
                    <a:lnTo>
                      <a:pt x="10" y="12"/>
                    </a:lnTo>
                    <a:lnTo>
                      <a:pt x="8" y="12"/>
                    </a:lnTo>
                    <a:lnTo>
                      <a:pt x="8" y="10"/>
                    </a:lnTo>
                    <a:lnTo>
                      <a:pt x="7" y="10"/>
                    </a:lnTo>
                    <a:lnTo>
                      <a:pt x="7" y="8"/>
                    </a:lnTo>
                    <a:lnTo>
                      <a:pt x="5" y="8"/>
                    </a:lnTo>
                    <a:lnTo>
                      <a:pt x="5" y="4"/>
                    </a:lnTo>
                    <a:lnTo>
                      <a:pt x="4" y="4"/>
                    </a:lnTo>
                    <a:lnTo>
                      <a:pt x="4" y="3"/>
                    </a:lnTo>
                    <a:lnTo>
                      <a:pt x="4" y="2"/>
                    </a:lnTo>
                    <a:lnTo>
                      <a:pt x="3" y="2"/>
                    </a:lnTo>
                    <a:lnTo>
                      <a:pt x="3" y="0"/>
                    </a:lnTo>
                    <a:lnTo>
                      <a:pt x="0" y="0"/>
                    </a:lnTo>
                  </a:path>
                </a:pathLst>
              </a:custGeom>
              <a:noFill/>
              <a:ln w="19050">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sp>
        <p:nvSpPr>
          <p:cNvPr id="511" name="TextBox 14">
            <a:extLst>
              <a:ext uri="{FF2B5EF4-FFF2-40B4-BE49-F238E27FC236}">
                <a16:creationId xmlns:a16="http://schemas.microsoft.com/office/drawing/2014/main" id="{ECC9F3CE-AEAB-40F9-A0D4-F532D4D9BD24}"/>
              </a:ext>
            </a:extLst>
          </p:cNvPr>
          <p:cNvSpPr txBox="1"/>
          <p:nvPr/>
        </p:nvSpPr>
        <p:spPr>
          <a:xfrm>
            <a:off x="-24489" y="5545705"/>
            <a:ext cx="1465466" cy="230832"/>
          </a:xfrm>
          <a:prstGeom prst="rect">
            <a:avLst/>
          </a:prstGeom>
          <a:noFill/>
        </p:spPr>
        <p:txBody>
          <a:bodyPr wrap="none" rtlCol="0">
            <a:spAutoFit/>
          </a:bodyPr>
          <a:lstStyle/>
          <a:p>
            <a:pPr algn="r"/>
            <a:r>
              <a:rPr lang="ja-JP" sz="900" b="0" i="0" u="none" strike="noStrike" cap="none" baseline="0" dirty="0">
                <a:solidFill>
                  <a:srgbClr val="4D4D4D"/>
                </a:solidFill>
                <a:effectLst/>
                <a:uFillTx/>
                <a:ea typeface="MS UI Gothic"/>
              </a:rPr>
              <a:t>リスクに晒されていた患者数</a:t>
            </a:r>
          </a:p>
        </p:txBody>
      </p:sp>
    </p:spTree>
    <p:extLst>
      <p:ext uri="{BB962C8B-B14F-4D97-AF65-F5344CB8AC3E}">
        <p14:creationId xmlns:p14="http://schemas.microsoft.com/office/powerpoint/2010/main" val="1582536696"/>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DVANCEDSETTINGSVIEW" val="True"/>
  <p:tag name="ALLOWDUPLICATES" val="False"/>
  <p:tag name="ALLOWUSERFEEDBACK" val="True"/>
  <p:tag name="ALWAYSOPENPOLL" val="False"/>
  <p:tag name="ANSWERNOWSTYLE" val="-1"/>
  <p:tag name="ANSWERNOWTEXT" val="Answer Now"/>
  <p:tag name="AS_OS" val="Unix 3.10 unknown"/>
  <p:tag name="AS_RELEASE_DATE" val="2017.10.31"/>
  <p:tag name="AS_TITLE" val="Aspose.Slides for Java"/>
  <p:tag name="AS_VERSION" val="17.10"/>
  <p:tag name="AUTOADJUSTPARTRANGE" val="True"/>
  <p:tag name="AUTOADVANCE" val="False"/>
  <p:tag name="AUTOSIZEGRID" val="True"/>
  <p:tag name="AUTOUPDATEALIASES" val="True"/>
  <p:tag name="BACKUPMAINTENANCE" val="7"/>
  <p:tag name="BACKUPSESSIONS" val="True"/>
  <p:tag name="BUBBLEGROUPING" val="3"/>
  <p:tag name="BUBBLENAMEVISIBLE" val="True"/>
  <p:tag name="BUBBLESIZEVISIBLE" val="True"/>
  <p:tag name="BUBBLEVALUEFORMAT" val="0.0"/>
  <p:tag name="BULLETTYPE" val="3"/>
  <p:tag name="CHARTCOLORS" val="0"/>
  <p:tag name="CHARTLABELS" val="1"/>
  <p:tag name="CHARTSCALE" val="True"/>
  <p:tag name="CHARTVALUEFORMAT" val="0%"/>
  <p:tag name="CORRECTPOINTVALUE" val="100"/>
  <p:tag name="COUNTDOWNSECONDS" val="10"/>
  <p:tag name="COUNTDOWNSTYLE" val="10"/>
  <p:tag name="CSVFORMAT" val="0"/>
  <p:tag name="CUSTOMCELLBACKCOLOR1" val="-657956"/>
  <p:tag name="CUSTOMCELLBACKCOLOR2" val="-13395457"/>
  <p:tag name="CUSTOMCELLBACKCOLOR3" val="-268652"/>
  <p:tag name="CUSTOMCELLBACKCOLOR4" val="-8355712"/>
  <p:tag name="CUSTOMCELLFORECOLOR" val="-16777216"/>
  <p:tag name="CUSTOMGRIDBACKCOLOR" val="-2830136"/>
  <p:tag name="DEFAULTNUMTEAMS" val="5"/>
  <p:tag name="DELIMITERS" val="3.1"/>
  <p:tag name="DISPLAYDEVICEID" val="True"/>
  <p:tag name="DISPLAYDEVICENUMBER" val="True"/>
  <p:tag name="DISPLAYNAME" val="True"/>
  <p:tag name="EXPANDSHOWBAR" val="True"/>
  <p:tag name="FIBDISPLAYKEYWORDS" val="True"/>
  <p:tag name="FIBDISPLAYRESULTS" val="True"/>
  <p:tag name="FIBINCLUDEOTHER" val="True"/>
  <p:tag name="FIBNUMRESULTS" val="5"/>
  <p:tag name="GRIDOPACITY" val="90"/>
  <p:tag name="GRIDPOSITION" val="1"/>
  <p:tag name="GRIDROTATIONINTERVAL" val="2"/>
  <p:tag name="GRIDSIZE" val="{Width=800, Height=600}"/>
  <p:tag name="INCLUDENONRESPONDERS" val="False"/>
  <p:tag name="INCLUDEPPT" val="True"/>
  <p:tag name="INCLUDESESSION" val="True"/>
  <p:tag name="INCORRECTPOINTVALUE" val="0"/>
  <p:tag name="INPUTSOURCE" val="1"/>
  <p:tag name="MAXRESPONDERS" val="5"/>
  <p:tag name="MULTIRESPDIVISOR" val="1"/>
  <p:tag name="NUMRESPONSES" val="1"/>
  <p:tag name="PARTICIPANTSINLEADERBOARD" val="5"/>
  <p:tag name="PARTLISTDEFAULT" val="1"/>
  <p:tag name="POLLINGCYCLE" val="2"/>
  <p:tag name="POWERPOINTVERSION" val="14.0"/>
  <p:tag name="PPVERSION" val="11.0"/>
  <p:tag name="PRESGUID" val="480e64b0-b09c-4403-aefc-d161ba9d9c37"/>
  <p:tag name="PRRESPONSE1" val="10"/>
  <p:tag name="PRRESPONSE10" val="1"/>
  <p:tag name="PRRESPONSE2" val="9"/>
  <p:tag name="PRRESPONSE3" val="8"/>
  <p:tag name="PRRESPONSE4" val="7"/>
  <p:tag name="PRRESPONSE5" val="6"/>
  <p:tag name="PRRESPONSE6" val="5"/>
  <p:tag name="PRRESPONSE7" val="4"/>
  <p:tag name="PRRESPONSE8" val="3"/>
  <p:tag name="PRRESPONSE9" val="2"/>
  <p:tag name="RACEANIMATIONSPEED" val="3"/>
  <p:tag name="RACEENDPOINTS" val="100"/>
  <p:tag name="RACERSMAXDISPLAYED" val="5"/>
  <p:tag name="REALTIMEBACKUP" val="False"/>
  <p:tag name="REALTIMEBACKUPPATH" val="(None)"/>
  <p:tag name="RESETCHARTS" val="True"/>
  <p:tag name="RESPCOUNTERFORMAT" val="0"/>
  <p:tag name="RESPCOUNTERSTYLE" val="-1"/>
  <p:tag name="RESPTABLESTYLE" val="-1"/>
  <p:tag name="REVIEWONLY" val="False"/>
  <p:tag name="ROTATIONINTERVAL" val="2"/>
  <p:tag name="SAVECSVWITHSESSION" val="True"/>
  <p:tag name="SHOWBARVISIBLE" val="False"/>
  <p:tag name="SHOWFLASHWARNING" val="True"/>
  <p:tag name="SKIPREMAININGRACESLIDES" val="True"/>
  <p:tag name="STDCHART" val="1"/>
  <p:tag name="TASKPANEKEY" val="72a4a499-9738-4d3d-996f-12b59a7202c3"/>
  <p:tag name="TEAMSINLEADERBOARD" val="5"/>
  <p:tag name="TPFULLVERSION" val="4.3.2.1178"/>
  <p:tag name="TPVERSION" val="2008"/>
  <p:tag name="USESCHEMECOLORS" val="True"/>
  <p:tag name="USESECONDARYMONITOR" val="False"/>
  <p:tag name="ZEROBASED" val="False"/>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4990</TotalTime>
  <Words>27485</Words>
  <Application>Microsoft Office PowerPoint</Application>
  <PresentationFormat>On-screen Show (4:3)</PresentationFormat>
  <Paragraphs>3753</Paragraphs>
  <Slides>82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82</vt:i4>
      </vt:variant>
    </vt:vector>
  </HeadingPairs>
  <TitlesOfParts>
    <vt:vector size="87" baseType="lpstr">
      <vt:lpstr>MS UI Gothic</vt:lpstr>
      <vt:lpstr>Arial</vt:lpstr>
      <vt:lpstr>Calibri</vt:lpstr>
      <vt:lpstr>Wingdings</vt:lpstr>
      <vt:lpstr>Default Design</vt:lpstr>
      <vt:lpstr>GIスライドデッキ2019 以下の会議で発表された特定の抄録：</vt:lpstr>
      <vt:lpstr>ESDOからの書簡</vt:lpstr>
      <vt:lpstr>ESDO腫瘍内科研究スライドデッキ 編集者（2019年）</vt:lpstr>
      <vt:lpstr>用語集</vt:lpstr>
      <vt:lpstr>目次</vt:lpstr>
      <vt:lpstr>胃・食道癌</vt:lpstr>
      <vt:lpstr>2：進行性胃食道癌に関する第二選択療法としてのペムブロリズマブ対化学療法：第III相KEYNOTE-181試験 – Kojima T, et al</vt:lpstr>
      <vt:lpstr>2：進行性胃食道癌に関する第二選択療法としてのペムブロリズマブ対化学療法：第III相KEYNOTE-181試験 – Kojima T, et al</vt:lpstr>
      <vt:lpstr>2：進行性胃食道癌に関する第二選択療法としてのペムブロリズマブ対化学療法：第III相KEYNOTE-181試験 – Kojima T, et al</vt:lpstr>
      <vt:lpstr>2：進行性胃食道癌に関する第二選択療法としてのペムブロリズマブ対化学療法：第III相KEYNOTE-181試験 – Kojima T, et al</vt:lpstr>
      <vt:lpstr>2：進行性胃食道癌に関する第二選択療法としてのペムブロリズマブ対化学療法：第III相KEYNOTE-181試験 – Kojima T, et al</vt:lpstr>
      <vt:lpstr>4：進行性胃または胃食道接合部腺癌患者を対象とした、第一選択療法としてのandecaliximab＋mFOLFOX6の有効性と安全性を評価する、第III相無作為化二重盲検プラセボ対照試験（GAMMA-1）– Shah MA, et al</vt:lpstr>
      <vt:lpstr>4：進行性胃または胃食道接合部腺癌患者を対象とした、第一選択療法としてのandecaliximab＋mFOLFOX6の有効性と安全性を評価する、第III相無作為化二重盲検プラセボ対照試験（GAMMA-1）– Shah MA, et al</vt:lpstr>
      <vt:lpstr>4：進行性胃または胃食道接合部腺癌患者を対象とした、第一選択療法としてのandecaliximab＋mFOLFOX6の有効性と安全性を評価する、第III相無作為化二重盲検プラセボ対照試験（GAMMA-1）– Shah MA, et al</vt:lpstr>
      <vt:lpstr>4：進行性胃または胃食道接合部腺癌患者を対象とした、第一選択療法としてのandecaliximab＋mFOLFOX6の有効性と安全性を評価する、第III相無作為化二重盲検プラセボ対照試験（GAMMA-1）– Shah MA, et al</vt:lpstr>
      <vt:lpstr>5: 局所進行性胃食道およびGEJ腺癌の3剤併用療法、その後デュルバルマブ施行の安全性および有効性 Big Ten Cancer Research Consortium試験に由来する早期有効性に関する結果 – Mamdani H, et al</vt:lpstr>
      <vt:lpstr>5: 局所進行性胃食道およびGEJ腺癌の3剤併用療法、その後デュルバルマブ施行の安全性および有効性 Big Ten Cancer Research Consortium試験に由来する早期有効性に関する結果 – Mamdani H, et al</vt:lpstr>
      <vt:lpstr>5: 局所進行性胃食道およびGEJ腺癌の3剤併用療法、その後デュルバルマブ施行の安全性および有効性 Big Ten Cancer Research Consortium試験に由来する早期有効性に関する結果 – Mamdani H, et al</vt:lpstr>
      <vt:lpstr>5: 局所進行性胃食道およびGEJ腺癌の3剤併用療法、その後デュルバルマブ施行の安全性および有効性 Big Ten Cancer Research Consortium試験に由来する早期有効性に関する結果 – Mamdani H, et al</vt:lpstr>
      <vt:lpstr>8: ATTRACTION-2からの、ベースライン時点における因子別のニボルマブ有効性評価 – Kang YK, et al</vt:lpstr>
      <vt:lpstr>8: ATTRACTION-2からの、ベースライン時点における因子別のニボルマブ有効性評価 – Kang YK, et al</vt:lpstr>
      <vt:lpstr>8: ATTRACTION-2からの、ベースライン時点における因子別のニボルマブ有効性評価 – Kang YK, et al</vt:lpstr>
      <vt:lpstr>62: HER2陽性転移性食道胃腺癌（mEGA）における第一選択ペムブロリズマブ（P）、トラスツズマブ（T）、カペシタビン（C）、オキサリプラチン（O）– Janjigian YY, et al</vt:lpstr>
      <vt:lpstr>62: HER2陽性転移性食道胃腺癌（mEGA）における第一選択ペムブロリズマブ（P）、トラスツズマブ（T）、カペシタビン（C）、オキサリプラチン（O）– Janjigian YY, et al</vt:lpstr>
      <vt:lpstr>62: HER2陽性転移性食道胃腺癌（mEGA）における第一選択ペムブロリズマブ（P）、トラスツズマブ（T）、カペシタビン（C）、オキサリプラチン（O）– Janjigian YY, et al</vt:lpstr>
      <vt:lpstr>62: HER2陽性転移性食道胃腺癌（mEGA）における第一選択ペムブロリズマブ（P）、トラスツズマブ（T）、カペシタビン（C）、オキサリプラチン（O）– Janjigian YY, et al</vt:lpstr>
      <vt:lpstr>66: MSI-GC-01: 4件の無作為化臨床試験（RCT）に由来するマイクロサテライト不安定性（MSI）および胃癌（GC）に関する個別患者データ（IPD）のメタ解析 – Pietrantonio F, et al</vt:lpstr>
      <vt:lpstr>66: MSI-GC-01: 4件の無作為化臨床試験（RCT）に由来するマイクロサテライト不安定性（MSI）および胃癌（GC）に関する個別患者データ（IPD）のメタ解析 – Pietrantonio F, et al</vt:lpstr>
      <vt:lpstr>66: MSI-GC-01: 4件の無作為化臨床試験（RCT）に由来するマイクロサテライト不安定性（MSI）および胃癌（GC）に関する個別患者データ（IPD）のメタ解析 – Pietrantonio F, et al</vt:lpstr>
      <vt:lpstr>66: MSI-GC-01: 4件の無作為化臨床試験（RCT）に由来するマイクロサテライト不安定性（MSI）および胃癌（GC）に関する個別患者データ（IPD）のメタ解析 – Pietrantonio F, et al</vt:lpstr>
      <vt:lpstr>膵・小腸・肝胆道癌</vt:lpstr>
      <vt:lpstr>膵癌</vt:lpstr>
      <vt:lpstr>189: 切除可能膵臓癌に関する、ゲムシタビンとS-1のネオアジュバント化学療法と手術先行について比較する無作為化第II/III相試験（Prep-02/JSAP-05）– Unno M, et al</vt:lpstr>
      <vt:lpstr>189: 切除可能膵臓癌に関する、ゲムシタビンとS-1のネオアジュバント化学療法と手術先行について比較する無作為化第II/III相試験（Prep-02/JSAP-05）– Unno M, et al</vt:lpstr>
      <vt:lpstr>189: 切除可能膵臓癌に関する、ゲムシタビンとS-1のネオアジュバント化学療法と手術先行について比較する無作為化第II/III相試験（Prep-02/JSAP-05）– Unno M, et al</vt:lpstr>
      <vt:lpstr>189: 切除可能膵臓癌に関する、ゲムシタビンとS-1のネオアジュバント化学療法と手術先行について比較する無作為化第II/III相試験（Prep-02/JSAP-05）– Unno M, et al</vt:lpstr>
      <vt:lpstr>192：進行性膵臓腺癌患者におけるSBRT併用免疫チェックポイント阻害剤（ICI） – Brar G, et al</vt:lpstr>
      <vt:lpstr>192：進行性膵臓腺癌患者におけるSBRT併用免疫チェックポイント阻害剤（ICI） – Brar G, et al</vt:lpstr>
      <vt:lpstr>192：進行性膵臓腺癌患者におけるSBRT併用免疫チェックポイント阻害剤（ICI） – Brar G, et al</vt:lpstr>
      <vt:lpstr>192：進行性膵臓腺癌患者におけるSBRT併用免疫チェックポイント阻害剤（ICI） – Brar G, et al</vt:lpstr>
      <vt:lpstr>192：進行性膵臓腺癌患者におけるSBRT併用免疫チェックポイント阻害剤（ICI） – Brar G, et al</vt:lpstr>
      <vt:lpstr>肝細胞癌</vt:lpstr>
      <vt:lpstr>185: 切除可能HCC患者において、ニボルマブ単剤とニボルマブ＋イピリムマブの評価を行う、周術期の無作為化非盲検第II相試験 – Kaseb AO, et al</vt:lpstr>
      <vt:lpstr>185: 切除可能HCC患者において、ニボルマブ単剤とニボルマブ＋イピリムマブの評価を行う、周術期の無作為化非盲検第II相試験 – Kaseb AO, et al</vt:lpstr>
      <vt:lpstr>185: 切除可能HCC患者において、ニボルマブ単剤とニボルマブ＋イピリムマブの評価を行う、周術期の無作為化非盲検第II相試験 – Kaseb AO, et al</vt:lpstr>
      <vt:lpstr>185: 切除可能HCC患者において、ニボルマブ単剤とニボルマブ＋イピリムマブの評価を行う、周術期の無作為化非盲検第II相試験 – Kaseb AO, et al</vt:lpstr>
      <vt:lpstr>186: レンバチニブの第III相試験（REFLECT）の肝細胞癌患者における生存率および客観的奏効（OR）の解析 – Kudo M, et al</vt:lpstr>
      <vt:lpstr>186: レンバチニブの第III相試験（REFLECT）の肝細胞癌患者における生存率および客観的奏効（OR）の解析 – Kudo M, et al</vt:lpstr>
      <vt:lpstr>186: レンバチニブの第III相試験（REFLECT）の肝細胞癌患者における生存率および客観的奏効（OR）の解析 – Kudo M, et al</vt:lpstr>
      <vt:lpstr>336: 進行性肝細胞癌（HCC）または胆道癌（BTC）患者におけるトレメリムマブとデュルバルマブと免疫チェックポイント阻害剤（ICI）の併用 – Floudas CS, et al</vt:lpstr>
      <vt:lpstr>336: 進行性肝細胞癌（HCC）または胆道癌（BTC）患者におけるトレメリムマブとデュルバルマブと免疫チェックポイント阻害剤（ICI）の併用 – Floudas CS, et al</vt:lpstr>
      <vt:lpstr>336: 進行性肝細胞癌（HCC）または胆道癌（BTC）患者におけるトレメリムマブとデュルバルマブと免疫チェックポイント阻害剤（ICI）の併用 – Floudas CS, et al</vt:lpstr>
      <vt:lpstr>336: 進行性肝細胞癌（HCC）または胆道癌（BTC）患者におけるトレメリムマブとデュルバルマブと免疫チェックポイント阻害剤（ICI）の併用 – Floudas CS, et al</vt:lpstr>
      <vt:lpstr>胆道癌</vt:lpstr>
      <vt:lpstr>187: BRAF V600E変異胆道癌（BTC）患者（pts）におけるダブラフェニブ（D）とトラメチニブ（T）の有効性と安全性：ROARバスケット試験のコホート– Wainberg ZA, et al</vt:lpstr>
      <vt:lpstr>187: BRAF V600E変異胆道癌（BTC）患者（pts）におけるダブラフェニブ（D）とトラメチニブ（T）の有効性と安全性：ROARバスケット試験のコホート– Wainberg ZA, et al</vt:lpstr>
      <vt:lpstr>187: BRAF V600E変異胆道癌（BTC）患者（pts）におけるダブラフェニブ（D）とトラメチニブ（T）の有効性と安全性：ROARバスケット試験のコホート– Wainberg ZA, et al</vt:lpstr>
      <vt:lpstr>187: BRAF V600E変異胆道癌（BTC）患者（pts）におけるダブラフェニブ（D）とトラメチニブ（T）の有効性と安全性：ROARバスケット試験のコホート– Wainberg ZA, et al</vt:lpstr>
      <vt:lpstr>345: 局所進行（切除不能）および転移性胆道癌のためのゲムシタビンとプラチナ製剤ベース化学療法失敗後のレゴラフェニブ：無作為化二重盲検プラセボ対照第II相試験 – Demols A, et al</vt:lpstr>
      <vt:lpstr>345: 局所進行（切除不能）および転移性胆道癌のためのゲムシタビンとプラチナ製剤ベース化学療法失敗後のレゴラフェニブ：無作為化二重盲検プラセボ対照第II相試験 – Demols A, et al</vt:lpstr>
      <vt:lpstr>345: 局所進行（切除不能）および転移性胆道癌のためのゲムシタビンとプラチナ製剤ベース化学療法失敗後のレゴラフェニブ：無作為化二重盲検プラセボ対照第II相試験 – Demols A, et al</vt:lpstr>
      <vt:lpstr>神経内分泌腫瘍</vt:lpstr>
      <vt:lpstr>190: 進行性内分泌腫瘍のペムブロリズマブ治療：第II相KEYNOTE-158試験による結果 – Strosberg JR, et al</vt:lpstr>
      <vt:lpstr>190: 進行性内分泌腫瘍のペムブロリズマブ治療：第II相KEYNOTE-158試験による結果 – Strosberg JR, et al</vt:lpstr>
      <vt:lpstr>190: 進行性内分泌腫瘍のペムブロリズマブ治療：第II相KEYNOTE-158試験による結果 – Strosberg JR, et al</vt:lpstr>
      <vt:lpstr>190: 進行性内分泌腫瘍のペムブロリズマブ治療：第II相KEYNOTE-158試験による結果 – Strosberg JR, et al</vt:lpstr>
      <vt:lpstr>332: G1/G2進行性膵臓（panNET）および消化器（giNET）神経内分泌腫瘍（NET）患者（pts）を対象としたレンバチニブの無増悪生存（PFS）とサブグループ解析：第II相TALENT試験による最新結果（GETNE 1509）– Capdevila J, et al</vt:lpstr>
      <vt:lpstr>332: G1/G2進行性膵臓（panNET）および消化器（giNET）神経内分泌腫瘍（NET）患者（pts）を対象としたレンバチニブの無増悪生存（PFS）とサブグループ解析：第II相TALENT試験による最新結果（GETNE 1509）– Capdevila J, et al</vt:lpstr>
      <vt:lpstr>332: G1/G2進行性膵臓（panNET）および消化器（giNET）神経内分泌腫瘍（NET）患者（pts）を対象としたレンバチニブの無増悪生存（PFS）とサブグループ解析：第II相TALENT試験による最新結果（GETNE 1509）– Capdevila J, et al</vt:lpstr>
      <vt:lpstr>結腸・直腸・肛門癌</vt:lpstr>
      <vt:lpstr>480: R0/R1肝臓結腸直腸癌転移巣切除（LICC）後のtecemotide（L-BLP25）によるアジュバント免疫療法を用いた無作為化二重盲検プラセボ対照多施設共同第II相試験 最終結果 – Schimanski CC, et al</vt:lpstr>
      <vt:lpstr>480: R0/R1肝臓結腸直腸癌転移巣切除（LICC）後のtecemotide（L-BLP25）によるアジュバント免疫療法を用いた無作為化二重盲検プラセボ対照多施設共同第II相試験 最終結果 – Schimanski CC, et al</vt:lpstr>
      <vt:lpstr>480: R0/R1肝臓結腸直腸癌転移巣切除（LICC）後のtecemotide（L-BLP25）によるアジュバント免疫療法を用いた無作為化二重盲検プラセボ対照多施設共同第II相試験 最終結果 – Schimanski CC, et al</vt:lpstr>
      <vt:lpstr>484: 高リスクステージIII結腸癌のためのアジュバント化学療法としてS-1／オキサリプラチン（SOX）とUFT／ロイコボリンの比較を行う無作為化第III相試験：SCTS-CC 02試験 – Takahashi T, et al</vt:lpstr>
      <vt:lpstr>484: 高リスクステージIII結腸癌のためのアジュバント化学療法としてS-1／オキサリプラチン（SOX）とUFT／ロイコボリンの比較を行う無作為化第III相試験：SCTS-CC 02試験 – Takahashi T, et al</vt:lpstr>
      <vt:lpstr>484: 高リスクステージIII結腸癌のためのアジュバント化学療法としてS-1／オキサリプラチン（SOX）とUFT／ロイコボリンの比較を行う無作為化第III相試験：SCTS-CC 02試験 – Takahashi T, et al</vt:lpstr>
      <vt:lpstr>483: ネオアジュバント放射線化学療法実施後の長期待機観察期間は直腸癌の腫瘍学的予後を改善するか？ GRECCAR-6無作為化多施設試験の3年フォローアップ結果 – Lefevre JH, et al</vt:lpstr>
      <vt:lpstr>483: ネオアジュバント放射線化学療法実施後の長期待機観察期間は直腸癌の腫瘍学的予後を改善するか？ GRECCAR-6無作為化多施設試験の3年フォローアップ結果 – Lefevre JH, et al</vt:lpstr>
      <vt:lpstr>483: ネオアジュバント放射線化学療法実施後の長期待機観察期間は直腸癌の腫瘍学的予後を改善するか？ GRECCAR-6無作為化多施設試験の3年フォローアップ結果 – Lefevre JH, et al</vt:lpstr>
      <vt:lpstr>486: 直腸癌における併用化学放射線療法と比較した短期放射線療法の総合ネオアジュバント療法 – Chapman W Jr, et al</vt:lpstr>
      <vt:lpstr>486: 直腸癌における併用化学放射線療法と比較した短期放射線療法の総合ネオアジュバント療法 – Chapman W Jr, et al</vt:lpstr>
      <vt:lpstr>486: 直腸癌における併用化学放射線療法と比較した短期放射線療法の総合ネオアジュバント療法 – Chapman W Jr, et al</vt:lpstr>
    </vt:vector>
  </TitlesOfParts>
  <Company>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UK0095678</dc:title>
  <dc:creator>Anthony Paisley</dc:creator>
  <cp:lastModifiedBy>Clare Wheatcroft</cp:lastModifiedBy>
  <cp:revision>694</cp:revision>
  <dcterms:created xsi:type="dcterms:W3CDTF">2011-02-23T10:20:57Z</dcterms:created>
  <dcterms:modified xsi:type="dcterms:W3CDTF">2019-02-01T16:17:27Z</dcterms:modified>
</cp:coreProperties>
</file>